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  <p:sldMasterId id="2147483681" r:id="rId3"/>
    <p:sldMasterId id="2147483685" r:id="rId4"/>
    <p:sldMasterId id="2147483687" r:id="rId5"/>
  </p:sldMasterIdLst>
  <p:notesMasterIdLst>
    <p:notesMasterId r:id="rId50"/>
  </p:notesMasterIdLst>
  <p:handoutMasterIdLst>
    <p:handoutMasterId r:id="rId51"/>
  </p:handoutMasterIdLst>
  <p:sldIdLst>
    <p:sldId id="256" r:id="rId6"/>
    <p:sldId id="644" r:id="rId7"/>
    <p:sldId id="257" r:id="rId8"/>
    <p:sldId id="647" r:id="rId9"/>
    <p:sldId id="648" r:id="rId10"/>
    <p:sldId id="649" r:id="rId11"/>
    <p:sldId id="646" r:id="rId12"/>
    <p:sldId id="642" r:id="rId13"/>
    <p:sldId id="538" r:id="rId14"/>
    <p:sldId id="631" r:id="rId15"/>
    <p:sldId id="578" r:id="rId16"/>
    <p:sldId id="627" r:id="rId17"/>
    <p:sldId id="645" r:id="rId18"/>
    <p:sldId id="628" r:id="rId19"/>
    <p:sldId id="655" r:id="rId20"/>
    <p:sldId id="653" r:id="rId21"/>
    <p:sldId id="632" r:id="rId22"/>
    <p:sldId id="651" r:id="rId23"/>
    <p:sldId id="545" r:id="rId24"/>
    <p:sldId id="630" r:id="rId25"/>
    <p:sldId id="635" r:id="rId26"/>
    <p:sldId id="637" r:id="rId27"/>
    <p:sldId id="636" r:id="rId28"/>
    <p:sldId id="641" r:id="rId29"/>
    <p:sldId id="548" r:id="rId30"/>
    <p:sldId id="581" r:id="rId31"/>
    <p:sldId id="556" r:id="rId32"/>
    <p:sldId id="633" r:id="rId33"/>
    <p:sldId id="582" r:id="rId34"/>
    <p:sldId id="577" r:id="rId35"/>
    <p:sldId id="579" r:id="rId36"/>
    <p:sldId id="580" r:id="rId37"/>
    <p:sldId id="656" r:id="rId38"/>
    <p:sldId id="657" r:id="rId39"/>
    <p:sldId id="658" r:id="rId40"/>
    <p:sldId id="643" r:id="rId41"/>
    <p:sldId id="543" r:id="rId42"/>
    <p:sldId id="573" r:id="rId43"/>
    <p:sldId id="552" r:id="rId44"/>
    <p:sldId id="571" r:id="rId45"/>
    <p:sldId id="550" r:id="rId46"/>
    <p:sldId id="575" r:id="rId47"/>
    <p:sldId id="553" r:id="rId48"/>
    <p:sldId id="393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11" autoAdjust="0"/>
  </p:normalViewPr>
  <p:slideViewPr>
    <p:cSldViewPr>
      <p:cViewPr varScale="1">
        <p:scale>
          <a:sx n="84" d="100"/>
          <a:sy n="84" d="100"/>
        </p:scale>
        <p:origin x="96" y="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45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44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15160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230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137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21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179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267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InputOutput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8EFD23C-41C7-4AA8-A56D-D00FC86E60D3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561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4" tIns="44448" rIns="90484" bIns="44448"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321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964" y="9120189"/>
            <a:ext cx="3168650" cy="479425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31459D-912E-484A-B8FC-B9DDC5DD9232}" type="slidenum">
              <a:rPr lang="en-US" sz="1200" b="0">
                <a:solidFill>
                  <a:srgbClr val="000000"/>
                </a:solidFill>
              </a:rPr>
              <a:pPr/>
              <a:t>20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01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964" y="9120189"/>
            <a:ext cx="3168650" cy="479425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17476D7-68AE-3945-8A7A-9417A7CE92E8}" type="slidenum">
              <a:rPr lang="en-US" sz="1200" b="0">
                <a:solidFill>
                  <a:srgbClr val="000000"/>
                </a:solidFill>
              </a:rPr>
              <a:pPr/>
              <a:t>21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75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964" y="9120189"/>
            <a:ext cx="3168650" cy="479425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9DF7919-6470-9645-971E-A4CD62F62CB5}" type="slidenum">
              <a:rPr lang="en-US" sz="1200" b="0">
                <a:solidFill>
                  <a:srgbClr val="000000"/>
                </a:solidFill>
              </a:rPr>
              <a:pPr/>
              <a:t>24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4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70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91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7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26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53039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007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28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6510-C455-4DAF-87FB-BA9A0F60D1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1F0FF-AB63-4D9C-9E66-5A88ABA2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17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F6510-C455-4DAF-87FB-BA9A0F60D1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1F0FF-AB63-4D9C-9E66-5A88ABA2A4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728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2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63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3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0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875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804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431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898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80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30F6510-C455-4DAF-87FB-BA9A0F60D10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2/11/2015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DB1F0FF-AB63-4D9C-9E66-5A88ABA2A42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812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30F6510-C455-4DAF-87FB-BA9A0F60D10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2/11/2015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DB1F0FF-AB63-4D9C-9E66-5A88ABA2A42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04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205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.cujv/" TargetMode="Externa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mtClean="0"/>
              <a:t>Structured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/>
            <a:r>
              <a:rPr lang="en-US" altLang="en-US" smtClean="0"/>
              <a:t>Week 3</a:t>
            </a:r>
          </a:p>
          <a:p>
            <a:pPr marL="342900" indent="-342900"/>
            <a:r>
              <a:rPr lang="en-US" altLang="en-US" smtClean="0"/>
              <a:t>INFM 603</a:t>
            </a:r>
          </a:p>
        </p:txBody>
      </p:sp>
      <p:pic>
        <p:nvPicPr>
          <p:cNvPr id="2052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the JavaScript go?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1196399"/>
            <a:ext cx="4953000" cy="550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&lt;!DOCTYPE html&gt;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&lt;html&gt;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&lt;head&gt;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&lt;meta charset=utf-8 /&gt;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&lt;title&gt;My Title&lt;/title&gt;</a:t>
            </a:r>
          </a:p>
          <a:p>
            <a:pPr eaLnBrk="0" hangingPunct="0"/>
            <a:endParaRPr lang="en-US" sz="160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1600" dirty="0">
                <a:solidFill>
                  <a:srgbClr val="FF0000"/>
                </a:solidFill>
                <a:latin typeface="Gill Sans"/>
                <a:cs typeface="Gill Sans"/>
              </a:rPr>
              <a:t>&lt;script&gt;</a:t>
            </a:r>
          </a:p>
          <a:p>
            <a:pPr eaLnBrk="0" hangingPunct="0"/>
            <a:r>
              <a:rPr lang="en-US" sz="1600" dirty="0">
                <a:solidFill>
                  <a:srgbClr val="FF0000"/>
                </a:solidFill>
                <a:latin typeface="Gill Sans"/>
                <a:cs typeface="Gill Sans"/>
              </a:rPr>
              <a:t>…</a:t>
            </a:r>
          </a:p>
          <a:p>
            <a:pPr eaLnBrk="0" hangingPunct="0"/>
            <a:r>
              <a:rPr lang="en-US" sz="1600" dirty="0">
                <a:solidFill>
                  <a:srgbClr val="FF0000"/>
                </a:solidFill>
                <a:latin typeface="Gill Sans"/>
                <a:cs typeface="Gill Sans"/>
              </a:rPr>
              <a:t>&lt;/script&gt;</a:t>
            </a:r>
          </a:p>
          <a:p>
            <a:pPr eaLnBrk="0" hangingPunct="0"/>
            <a:endParaRPr lang="en-US" sz="160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1600" dirty="0">
                <a:solidFill>
                  <a:srgbClr val="FF0000"/>
                </a:solidFill>
                <a:latin typeface="Gill Sans"/>
                <a:cs typeface="Gill Sans"/>
              </a:rPr>
              <a:t>&lt;script </a:t>
            </a:r>
            <a:r>
              <a:rPr lang="en-US" sz="1600" dirty="0" err="1">
                <a:solidFill>
                  <a:srgbClr val="FF0000"/>
                </a:solidFill>
                <a:latin typeface="Gill Sans"/>
                <a:cs typeface="Gill Sans"/>
              </a:rPr>
              <a:t>src</a:t>
            </a:r>
            <a:r>
              <a:rPr lang="en-US" sz="1600" dirty="0">
                <a:solidFill>
                  <a:srgbClr val="FF0000"/>
                </a:solidFill>
                <a:latin typeface="Gill Sans"/>
                <a:cs typeface="Gill Sans"/>
              </a:rPr>
              <a:t>="</a:t>
            </a:r>
            <a:r>
              <a:rPr lang="en-US" sz="1600" dirty="0" err="1">
                <a:solidFill>
                  <a:srgbClr val="FF0000"/>
                </a:solidFill>
                <a:latin typeface="Gill Sans"/>
                <a:cs typeface="Gill Sans"/>
              </a:rPr>
              <a:t>code.js</a:t>
            </a:r>
            <a:r>
              <a:rPr lang="en-US" sz="1600" dirty="0">
                <a:solidFill>
                  <a:srgbClr val="FF0000"/>
                </a:solidFill>
                <a:latin typeface="Gill Sans"/>
                <a:cs typeface="Gill Sans"/>
              </a:rPr>
              <a:t>"&gt;</a:t>
            </a:r>
          </a:p>
          <a:p>
            <a:pPr eaLnBrk="0" hangingPunct="0"/>
            <a:r>
              <a:rPr lang="en-US" sz="1600" dirty="0">
                <a:solidFill>
                  <a:srgbClr val="FF0000"/>
                </a:solidFill>
                <a:latin typeface="Gill Sans"/>
                <a:cs typeface="Gill Sans"/>
              </a:rPr>
              <a:t>&lt;/script&gt;</a:t>
            </a:r>
          </a:p>
          <a:p>
            <a:pPr eaLnBrk="0" hangingPunct="0"/>
            <a:endParaRPr lang="en-US" sz="160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&lt;/head&gt;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&lt;body&gt;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</a:p>
          <a:p>
            <a:pPr eaLnBrk="0" hangingPunct="0"/>
            <a:r>
              <a:rPr lang="en-US" sz="1600" dirty="0">
                <a:solidFill>
                  <a:srgbClr val="FF0000"/>
                </a:solidFill>
                <a:latin typeface="Gill Sans"/>
                <a:cs typeface="Gill Sans"/>
              </a:rPr>
              <a:t>&lt;script&gt;</a:t>
            </a:r>
          </a:p>
          <a:p>
            <a:pPr eaLnBrk="0" hangingPunct="0"/>
            <a:r>
              <a:rPr lang="en-US" sz="1600" dirty="0">
                <a:solidFill>
                  <a:srgbClr val="FF0000"/>
                </a:solidFill>
                <a:latin typeface="Gill Sans"/>
                <a:cs typeface="Gill Sans"/>
              </a:rPr>
              <a:t>…</a:t>
            </a:r>
          </a:p>
          <a:p>
            <a:pPr eaLnBrk="0" hangingPunct="0"/>
            <a:r>
              <a:rPr lang="en-US" sz="1600" dirty="0">
                <a:solidFill>
                  <a:srgbClr val="FF0000"/>
                </a:solidFill>
                <a:latin typeface="Gill Sans"/>
                <a:cs typeface="Gill Sans"/>
              </a:rPr>
              <a:t>&lt;/script&gt;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&lt;/body&gt;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&lt;/html&gt;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524000" y="2720399"/>
            <a:ext cx="6172200" cy="7620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1000" y="2796599"/>
            <a:ext cx="3429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JavaScript in the header, processed before the page is loaded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524000" y="3558599"/>
            <a:ext cx="6172200" cy="7620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3634799"/>
            <a:ext cx="3581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JavaScript in an external file, processed before the page is loaded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524000" y="5158799"/>
            <a:ext cx="6172200" cy="7620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5234999"/>
            <a:ext cx="3429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JavaScript in the body, processed as the page is loaded</a:t>
            </a:r>
          </a:p>
        </p:txBody>
      </p:sp>
    </p:spTree>
    <p:extLst>
      <p:ext uri="{BB962C8B-B14F-4D97-AF65-F5344CB8AC3E}">
        <p14:creationId xmlns:p14="http://schemas.microsoft.com/office/powerpoint/2010/main" val="1288691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Key Ideas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State</a:t>
            </a:r>
          </a:p>
          <a:p>
            <a:pPr lvl="1"/>
            <a:r>
              <a:rPr lang="en-US" altLang="en-US" dirty="0" smtClean="0"/>
              <a:t>Data as a representation of the world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Control flow</a:t>
            </a:r>
          </a:p>
          <a:p>
            <a:pPr lvl="1"/>
            <a:r>
              <a:rPr lang="en-US" altLang="en-US" dirty="0" smtClean="0"/>
              <a:t>Flowcharts</a:t>
            </a:r>
          </a:p>
          <a:p>
            <a:pPr lvl="1"/>
            <a:r>
              <a:rPr lang="en-US" altLang="en-US" dirty="0" err="1" smtClean="0"/>
              <a:t>Pseudocode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20483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types = things that you can operate on </a:t>
            </a:r>
          </a:p>
          <a:p>
            <a:pPr lvl="1"/>
            <a:r>
              <a:rPr lang="en-US" dirty="0" smtClean="0"/>
              <a:t>Boolean: true, false</a:t>
            </a:r>
          </a:p>
          <a:p>
            <a:pPr lvl="1"/>
            <a:r>
              <a:rPr lang="en-US" dirty="0" smtClean="0"/>
              <a:t>Number: 5, 9, 3.1415926</a:t>
            </a:r>
          </a:p>
          <a:p>
            <a:pPr lvl="1"/>
            <a:r>
              <a:rPr lang="en-US" dirty="0" smtClean="0"/>
              <a:t>String: </a:t>
            </a:r>
            <a:r>
              <a:rPr lang="ja-JP" altLang="en-US" dirty="0" smtClean="0"/>
              <a:t>“</a:t>
            </a:r>
            <a:r>
              <a:rPr lang="en-US" dirty="0" smtClean="0"/>
              <a:t>Hello World</a:t>
            </a:r>
            <a:r>
              <a:rPr lang="ja-JP" altLang="en-US" dirty="0" smtClean="0"/>
              <a:t>”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Variables hold values of a particular data type</a:t>
            </a:r>
          </a:p>
          <a:p>
            <a:pPr lvl="1"/>
            <a:r>
              <a:rPr lang="en-US" dirty="0" smtClean="0"/>
              <a:t>Represented as symbols (e.g., x)</a:t>
            </a:r>
          </a:p>
          <a:p>
            <a:pPr lvl="1"/>
            <a:r>
              <a:rPr lang="en-US" dirty="0" smtClean="0"/>
              <a:t>Choose meaningful variable names</a:t>
            </a:r>
          </a:p>
          <a:p>
            <a:pPr lvl="2"/>
            <a:r>
              <a:rPr lang="en-US" dirty="0" smtClean="0"/>
              <a:t>“Camel Case”: </a:t>
            </a:r>
            <a:r>
              <a:rPr lang="en-US" dirty="0" err="1" smtClean="0"/>
              <a:t>numberOfSquaresInBattleship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In JavaScript, </a:t>
            </a:r>
            <a:r>
              <a:rPr lang="en-US" dirty="0" err="1" smtClean="0"/>
              <a:t>var</a:t>
            </a:r>
            <a:r>
              <a:rPr lang="en-US" dirty="0" smtClean="0"/>
              <a:t> declares a variable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b = true;	create a </a:t>
            </a:r>
            <a:r>
              <a:rPr lang="en-US" dirty="0" err="1" smtClean="0"/>
              <a:t>boolean</a:t>
            </a:r>
            <a:r>
              <a:rPr lang="en-US" dirty="0" smtClean="0"/>
              <a:t> b and set it to true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n = 1;		create a number n and set it to 1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s = </a:t>
            </a:r>
            <a:r>
              <a:rPr lang="ja-JP" altLang="en-US" dirty="0" smtClean="0"/>
              <a:t>“</a:t>
            </a:r>
            <a:r>
              <a:rPr lang="en-US" dirty="0" smtClean="0"/>
              <a:t>hello</a:t>
            </a:r>
            <a:r>
              <a:rPr lang="ja-JP" altLang="en-US" dirty="0" smtClean="0"/>
              <a:t>”</a:t>
            </a:r>
            <a:r>
              <a:rPr lang="en-US" dirty="0" smtClean="0"/>
              <a:t>;	create a string s and set it to </a:t>
            </a:r>
            <a:r>
              <a:rPr lang="ja-JP" altLang="en-US" dirty="0" smtClean="0"/>
              <a:t>“</a:t>
            </a:r>
            <a:r>
              <a:rPr lang="en-US" dirty="0" smtClean="0"/>
              <a:t>hello</a:t>
            </a:r>
            <a:r>
              <a:rPr lang="ja-JP" altLang="en-US" dirty="0" smtClean="0"/>
              <a:t>”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Assignment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 = 4 means “set x to 4”</a:t>
            </a:r>
          </a:p>
          <a:p>
            <a:pPr lvl="1"/>
            <a:r>
              <a:rPr lang="en-US" dirty="0" smtClean="0"/>
              <a:t>In APL, this would be written x </a:t>
            </a:r>
            <a:r>
              <a:rPr lang="en-US" dirty="0" smtClean="0">
                <a:sym typeface="Wingdings 3" panose="05040102010807070707" pitchFamily="18" charset="2"/>
              </a:rPr>
              <a:t> 4</a:t>
            </a:r>
          </a:p>
          <a:p>
            <a:pPr lvl="4"/>
            <a:endParaRPr lang="en-US" dirty="0">
              <a:sym typeface="Wingdings 3" panose="05040102010807070707" pitchFamily="18" charset="2"/>
            </a:endParaRPr>
          </a:p>
          <a:p>
            <a:r>
              <a:rPr lang="en-US" dirty="0" smtClean="0">
                <a:sym typeface="Wingdings 3" panose="05040102010807070707" pitchFamily="18" charset="2"/>
              </a:rPr>
              <a:t>In mathematics, x = x + 1 is nonsense</a:t>
            </a:r>
          </a:p>
          <a:p>
            <a:pPr lvl="1"/>
            <a:r>
              <a:rPr lang="en-US" dirty="0" smtClean="0">
                <a:sym typeface="Wingdings 3" panose="05040102010807070707" pitchFamily="18" charset="2"/>
              </a:rPr>
              <a:t>In programming, it means increment x by one</a:t>
            </a:r>
          </a:p>
          <a:p>
            <a:pPr lvl="1"/>
            <a:r>
              <a:rPr lang="en-US" dirty="0" smtClean="0">
                <a:sym typeface="Wingdings 3" panose="05040102010807070707" pitchFamily="18" charset="2"/>
              </a:rPr>
              <a:t>It is so common, we say x++ as shorthand</a:t>
            </a:r>
          </a:p>
          <a:p>
            <a:pPr lvl="4"/>
            <a:endParaRPr lang="en-US" dirty="0">
              <a:sym typeface="Wingdings 3" panose="05040102010807070707" pitchFamily="18" charset="2"/>
            </a:endParaRPr>
          </a:p>
          <a:p>
            <a:r>
              <a:rPr lang="en-US" dirty="0">
                <a:sym typeface="Wingdings 3" panose="05040102010807070707" pitchFamily="18" charset="2"/>
              </a:rPr>
              <a:t>x</a:t>
            </a:r>
            <a:r>
              <a:rPr lang="en-US" dirty="0" smtClean="0">
                <a:sym typeface="Wingdings 3" panose="05040102010807070707" pitchFamily="18" charset="2"/>
              </a:rPr>
              <a:t> == 4 means “is x equal to 4?”</a:t>
            </a:r>
          </a:p>
          <a:p>
            <a:pPr lvl="1"/>
            <a:r>
              <a:rPr lang="en-US" dirty="0" smtClean="0">
                <a:sym typeface="Wingdings 3" panose="05040102010807070707" pitchFamily="18" charset="2"/>
              </a:rPr>
              <a:t>If you write x = 4 for that, you will regret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25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 &amp; Statements</a:t>
            </a:r>
            <a:endParaRPr lang="en-US" dirty="0"/>
          </a:p>
        </p:txBody>
      </p:sp>
      <p:sp>
        <p:nvSpPr>
          <p:cNvPr id="2150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Things that you can do:</a:t>
            </a:r>
          </a:p>
          <a:p>
            <a:pPr lvl="1"/>
            <a:r>
              <a:rPr lang="en-US" dirty="0" smtClean="0"/>
              <a:t>-x			reverse the sign of x (negation)       </a:t>
            </a:r>
          </a:p>
          <a:p>
            <a:pPr lvl="1"/>
            <a:r>
              <a:rPr lang="en-US" dirty="0" smtClean="0"/>
              <a:t>6 + 5			add 6 and 5 </a:t>
            </a:r>
          </a:p>
          <a:p>
            <a:pPr lvl="1"/>
            <a:r>
              <a:rPr lang="en-US" dirty="0" smtClean="0"/>
              <a:t>2.1 * 3 			multiply two values</a:t>
            </a:r>
          </a:p>
          <a:p>
            <a:pPr lvl="1"/>
            <a:r>
              <a:rPr lang="ja-JP" altLang="en-US" dirty="0"/>
              <a:t>“</a:t>
            </a:r>
            <a:r>
              <a:rPr lang="en-US" dirty="0"/>
              <a:t>Hello</a:t>
            </a:r>
            <a:r>
              <a:rPr lang="ja-JP" altLang="en-US" dirty="0"/>
              <a:t>”</a:t>
            </a:r>
            <a:r>
              <a:rPr lang="en-US" dirty="0"/>
              <a:t> + </a:t>
            </a:r>
            <a:r>
              <a:rPr lang="ja-JP" altLang="en-US" dirty="0"/>
              <a:t>“</a:t>
            </a:r>
            <a:r>
              <a:rPr lang="en-US" dirty="0"/>
              <a:t>World</a:t>
            </a:r>
            <a:r>
              <a:rPr lang="ja-JP" altLang="en-US" dirty="0"/>
              <a:t>”</a:t>
            </a:r>
            <a:r>
              <a:rPr lang="en-US" dirty="0"/>
              <a:t> 	concatenate two </a:t>
            </a:r>
            <a:r>
              <a:rPr lang="en-US" dirty="0" smtClean="0"/>
              <a:t>strings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simplest statements store results of expressions:</a:t>
            </a:r>
          </a:p>
          <a:p>
            <a:pPr lvl="1"/>
            <a:r>
              <a:rPr lang="en-US" dirty="0" smtClean="0"/>
              <a:t>x = 5		set the value of x to be 5</a:t>
            </a:r>
          </a:p>
          <a:p>
            <a:pPr lvl="1"/>
            <a:r>
              <a:rPr lang="en-US" dirty="0" smtClean="0"/>
              <a:t>x += y		x = x + y</a:t>
            </a:r>
          </a:p>
          <a:p>
            <a:pPr lvl="1"/>
            <a:r>
              <a:rPr lang="en-US" dirty="0" smtClean="0"/>
              <a:t>x *= 5		x = x * 5</a:t>
            </a:r>
          </a:p>
          <a:p>
            <a:pPr lvl="1"/>
            <a:r>
              <a:rPr lang="en-US" dirty="0" smtClean="0"/>
              <a:t>x++		increase value of x by 1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In JavaScript, statements end with a semicolon (;)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5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Strings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114800"/>
          </a:xfrm>
        </p:spPr>
        <p:txBody>
          <a:bodyPr/>
          <a:lstStyle/>
          <a:p>
            <a:r>
              <a:rPr lang="en-US" dirty="0" err="1" smtClean="0"/>
              <a:t>var</a:t>
            </a:r>
            <a:r>
              <a:rPr lang="en-US" dirty="0" smtClean="0"/>
              <a:t> s = “Mr. Spock”</a:t>
            </a:r>
          </a:p>
          <a:p>
            <a:r>
              <a:rPr lang="en-US" dirty="0" err="1" smtClean="0"/>
              <a:t>s.length</a:t>
            </a:r>
            <a:r>
              <a:rPr lang="en-US" dirty="0"/>
              <a:t> </a:t>
            </a:r>
            <a:r>
              <a:rPr lang="en-US" dirty="0" smtClean="0"/>
              <a:t>is 9</a:t>
            </a:r>
          </a:p>
          <a:p>
            <a:r>
              <a:rPr lang="en-US" dirty="0" err="1" smtClean="0"/>
              <a:t>s.toLowerCase</a:t>
            </a:r>
            <a:r>
              <a:rPr lang="en-US" dirty="0" smtClean="0"/>
              <a:t>() is “</a:t>
            </a:r>
            <a:r>
              <a:rPr lang="en-US" dirty="0" err="1" smtClean="0"/>
              <a:t>mr.</a:t>
            </a:r>
            <a:r>
              <a:rPr lang="en-US" dirty="0" smtClean="0"/>
              <a:t> </a:t>
            </a:r>
            <a:r>
              <a:rPr lang="en-US" dirty="0" err="1" smtClean="0"/>
              <a:t>spock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s.substr</a:t>
            </a:r>
            <a:r>
              <a:rPr lang="en-US" dirty="0" smtClean="0"/>
              <a:t>(3,4) is “ </a:t>
            </a:r>
            <a:r>
              <a:rPr lang="en-US" dirty="0" err="1" smtClean="0"/>
              <a:t>Spo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s.indexOf</a:t>
            </a:r>
            <a:r>
              <a:rPr lang="en-US" dirty="0" smtClean="0"/>
              <a:t>(“k”) is 8</a:t>
            </a:r>
          </a:p>
          <a:p>
            <a:r>
              <a:rPr lang="en-US" dirty="0" err="1" smtClean="0"/>
              <a:t>s.split</a:t>
            </a:r>
            <a:r>
              <a:rPr lang="en-US" dirty="0" smtClean="0"/>
              <a:t>(“ ”) is [“Mr.”, “Spock”]</a:t>
            </a:r>
          </a:p>
          <a:p>
            <a:r>
              <a:rPr lang="en-US" dirty="0" err="1" smtClean="0"/>
              <a:t>s.link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http://bit.ly.CUjV</a:t>
            </a:r>
            <a:r>
              <a:rPr lang="en-US" dirty="0" smtClean="0"/>
              <a:t>) is 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	“&lt;a </a:t>
            </a:r>
            <a:r>
              <a:rPr lang="en-US" sz="2200" dirty="0" err="1" smtClean="0"/>
              <a:t>href</a:t>
            </a:r>
            <a:r>
              <a:rPr lang="en-US" sz="2200" dirty="0" smtClean="0"/>
              <a:t>=</a:t>
            </a:r>
            <a:r>
              <a:rPr lang="en-US" sz="2200" dirty="0" smtClean="0">
                <a:hlinkClick r:id="rId2"/>
              </a:rPr>
              <a:t>http://bit.ly.CUjV</a:t>
            </a:r>
            <a:r>
              <a:rPr lang="en-US" sz="2200" dirty="0" smtClean="0"/>
              <a:t>&gt;Mr. Spock&lt;/a&gt;”</a:t>
            </a:r>
          </a:p>
          <a:p>
            <a:r>
              <a:rPr lang="en-US" dirty="0" smtClean="0"/>
              <a:t>s + “Captain Kirk” is “Mr. </a:t>
            </a:r>
            <a:r>
              <a:rPr lang="en-US" dirty="0" err="1" smtClean="0"/>
              <a:t>SpockCaptainKirk</a:t>
            </a:r>
            <a:r>
              <a:rPr lang="en-US" dirty="0" smtClean="0"/>
              <a:t>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asking input from the user, the input is always read as a string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convert types you can do:</a:t>
            </a:r>
          </a:p>
          <a:p>
            <a:pPr lvl="2">
              <a:lnSpc>
                <a:spcPct val="80000"/>
              </a:lnSpc>
              <a:defRPr/>
            </a:pPr>
            <a:r>
              <a:rPr lang="en-US" dirty="0" err="1"/>
              <a:t>var</a:t>
            </a:r>
            <a:r>
              <a:rPr lang="en-US" dirty="0"/>
              <a:t> number = Number(</a:t>
            </a:r>
            <a:r>
              <a:rPr lang="en-US" dirty="0" err="1"/>
              <a:t>stringValue</a:t>
            </a:r>
            <a:r>
              <a:rPr lang="en-US" dirty="0" smtClean="0"/>
              <a:t>);</a:t>
            </a:r>
          </a:p>
          <a:p>
            <a:pPr lvl="2">
              <a:lnSpc>
                <a:spcPct val="80000"/>
              </a:lnSpc>
              <a:defRPr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/>
              <a:t>stringValue</a:t>
            </a:r>
            <a:r>
              <a:rPr lang="en-US" dirty="0"/>
              <a:t> = String(number);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t = prompt("message here", </a:t>
            </a:r>
            <a:r>
              <a:rPr lang="en-US" dirty="0"/>
              <a:t>"</a:t>
            </a:r>
            <a:r>
              <a:rPr lang="en-US" dirty="0" smtClean="0"/>
              <a:t>default");</a:t>
            </a:r>
          </a:p>
          <a:p>
            <a:pPr lvl="2"/>
            <a:r>
              <a:rPr lang="en-US" dirty="0"/>
              <a:t>When asking input from the user, the input is always read as a </a:t>
            </a:r>
            <a:r>
              <a:rPr lang="en-US" dirty="0" smtClean="0"/>
              <a:t>string</a:t>
            </a:r>
            <a:endParaRPr lang="en-US" dirty="0"/>
          </a:p>
          <a:p>
            <a:pPr lvl="2"/>
            <a:r>
              <a:rPr lang="en-US" dirty="0"/>
              <a:t>To convert </a:t>
            </a:r>
            <a:r>
              <a:rPr lang="en-US" dirty="0" smtClean="0"/>
              <a:t>types:</a:t>
            </a:r>
            <a:endParaRPr lang="en-US" dirty="0"/>
          </a:p>
          <a:p>
            <a:pPr lvl="3">
              <a:lnSpc>
                <a:spcPct val="80000"/>
              </a:lnSpc>
              <a:defRPr/>
            </a:pPr>
            <a:r>
              <a:rPr lang="en-US" dirty="0" err="1"/>
              <a:t>var</a:t>
            </a:r>
            <a:r>
              <a:rPr lang="en-US" dirty="0"/>
              <a:t> number = Number(</a:t>
            </a:r>
            <a:r>
              <a:rPr lang="en-US" dirty="0" err="1"/>
              <a:t>stringValue</a:t>
            </a:r>
            <a:r>
              <a:rPr lang="en-US" dirty="0"/>
              <a:t>);</a:t>
            </a:r>
          </a:p>
          <a:p>
            <a:pPr lvl="3">
              <a:lnSpc>
                <a:spcPct val="80000"/>
              </a:lnSpc>
              <a:defRPr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stringValue</a:t>
            </a:r>
            <a:r>
              <a:rPr lang="en-US" dirty="0"/>
              <a:t> = String(number);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err="1" smtClean="0"/>
              <a:t>document.writeln</a:t>
            </a:r>
            <a:r>
              <a:rPr lang="en-US" dirty="0" smtClean="0"/>
              <a:t>(</a:t>
            </a:r>
            <a:r>
              <a:rPr lang="en-US" dirty="0"/>
              <a:t>"message </a:t>
            </a:r>
            <a:r>
              <a:rPr lang="en-US" dirty="0" smtClean="0"/>
              <a:t>here");</a:t>
            </a:r>
          </a:p>
          <a:p>
            <a:pPr lvl="1"/>
            <a:r>
              <a:rPr lang="en-US" dirty="0" err="1" smtClean="0"/>
              <a:t>console.log</a:t>
            </a:r>
            <a:r>
              <a:rPr lang="en-US" dirty="0"/>
              <a:t>("message here")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alert (</a:t>
            </a:r>
            <a:r>
              <a:rPr lang="en-US" dirty="0"/>
              <a:t>"message here</a:t>
            </a:r>
            <a:r>
              <a:rPr lang="en-US" dirty="0" smtClean="0"/>
              <a:t>");</a:t>
            </a:r>
          </a:p>
        </p:txBody>
      </p:sp>
    </p:spTree>
    <p:extLst>
      <p:ext uri="{BB962C8B-B14F-4D97-AF65-F5344CB8AC3E}">
        <p14:creationId xmlns:p14="http://schemas.microsoft.com/office/powerpoint/2010/main" val="2703053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&lt;!</a:t>
            </a:r>
            <a:r>
              <a:rPr lang="en-US" sz="1400" dirty="0" err="1" smtClean="0"/>
              <a:t>doctype</a:t>
            </a:r>
            <a:r>
              <a:rPr lang="en-US" sz="1400" dirty="0" smtClean="0"/>
              <a:t> html&gt;</a:t>
            </a:r>
          </a:p>
          <a:p>
            <a:pPr>
              <a:buNone/>
            </a:pPr>
            <a:r>
              <a:rPr lang="en-US" sz="1400" dirty="0" smtClean="0"/>
              <a:t>&lt;html&gt;</a:t>
            </a:r>
          </a:p>
          <a:p>
            <a:pPr>
              <a:buNone/>
            </a:pPr>
            <a:r>
              <a:rPr lang="en-US" sz="1400" dirty="0" smtClean="0"/>
              <a:t>    &lt;head&gt; </a:t>
            </a:r>
          </a:p>
          <a:p>
            <a:pPr>
              <a:buNone/>
            </a:pPr>
            <a:r>
              <a:rPr lang="en-US" sz="1400" dirty="0" smtClean="0"/>
              <a:t>        &lt;meta http-equiv="Content-Type" content="text/html; </a:t>
            </a:r>
            <a:r>
              <a:rPr lang="en-US" sz="1400" dirty="0" err="1" smtClean="0"/>
              <a:t>charset</a:t>
            </a:r>
            <a:r>
              <a:rPr lang="en-US" sz="1400" dirty="0" smtClean="0"/>
              <a:t>=UTF-8" /&gt; </a:t>
            </a:r>
          </a:p>
          <a:p>
            <a:pPr>
              <a:buNone/>
            </a:pPr>
            <a:r>
              <a:rPr lang="en-US" sz="1400" dirty="0" smtClean="0"/>
              <a:t>		&lt;title&gt;</a:t>
            </a:r>
            <a:r>
              <a:rPr lang="en-US" sz="1400" dirty="0" err="1" smtClean="0"/>
              <a:t>Input/Output</a:t>
            </a:r>
            <a:r>
              <a:rPr lang="en-US" sz="1400" dirty="0" smtClean="0"/>
              <a:t>&lt;/title&gt;	</a:t>
            </a:r>
          </a:p>
          <a:p>
            <a:pPr>
              <a:buNone/>
            </a:pPr>
            <a:r>
              <a:rPr lang="en-US" sz="1400" dirty="0" smtClean="0"/>
              <a:t>	&lt;/head&gt;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&lt;body&gt;</a:t>
            </a:r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&lt;script type="text/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javascript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"&gt;</a:t>
            </a:r>
          </a:p>
          <a:p>
            <a:pPr>
              <a:buNone/>
            </a:pPr>
            <a:r>
              <a:rPr lang="en-US" sz="1400" dirty="0" smtClean="0"/>
              <a:t>		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document.writeln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400" dirty="0" smtClean="0"/>
              <a:t>"Bill Calculation System &lt;</a:t>
            </a:r>
            <a:r>
              <a:rPr lang="en-US" sz="1400" dirty="0" err="1" smtClean="0"/>
              <a:t>br</a:t>
            </a:r>
            <a:r>
              <a:rPr lang="en-US" sz="1400" dirty="0" smtClean="0"/>
              <a:t> /&gt;");</a:t>
            </a:r>
          </a:p>
          <a:p>
            <a:pPr>
              <a:buNone/>
            </a:pPr>
            <a:r>
              <a:rPr lang="en-US" sz="1400" dirty="0" smtClean="0"/>
              <a:t>		</a:t>
            </a:r>
          </a:p>
          <a:p>
            <a:pPr>
              <a:buNone/>
            </a:pPr>
            <a:r>
              <a:rPr lang="en-US" sz="1400" dirty="0" smtClean="0"/>
              <a:t>		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costPerCredit</a:t>
            </a:r>
            <a:r>
              <a:rPr lang="en-US" sz="1400" dirty="0" smtClean="0"/>
              <a:t>, </a:t>
            </a:r>
            <a:r>
              <a:rPr lang="en-US" sz="1400" dirty="0" err="1" smtClean="0"/>
              <a:t>numberOfCredits</a:t>
            </a:r>
            <a:r>
              <a:rPr lang="en-US" sz="1400" dirty="0" smtClean="0"/>
              <a:t>, </a:t>
            </a:r>
            <a:r>
              <a:rPr lang="en-US" sz="1400" dirty="0" err="1" smtClean="0"/>
              <a:t>tuitionCost</a:t>
            </a:r>
            <a:r>
              <a:rPr lang="en-US" sz="1400" dirty="0" smtClean="0"/>
              <a:t>;</a:t>
            </a:r>
          </a:p>
          <a:p>
            <a:pPr>
              <a:buNone/>
            </a:pPr>
            <a:r>
              <a:rPr lang="en-US" sz="1400" dirty="0" smtClean="0"/>
              <a:t>		</a:t>
            </a:r>
          </a:p>
          <a:p>
            <a:pPr>
              <a:buNone/>
            </a:pPr>
            <a:r>
              <a:rPr lang="en-US" sz="1400" dirty="0" smtClean="0"/>
              <a:t>		/* Reading values from the user */</a:t>
            </a:r>
          </a:p>
          <a:p>
            <a:pPr>
              <a:buNone/>
            </a:pPr>
            <a:r>
              <a:rPr lang="en-US" sz="1400" dirty="0" smtClean="0"/>
              <a:t>		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costPerCredit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= prompt("Enter cost per credit:");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		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numberOfCredits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= prompt("Enter number of credits:");</a:t>
            </a:r>
          </a:p>
          <a:p>
            <a:pPr>
              <a:buNone/>
            </a:pPr>
            <a:r>
              <a:rPr lang="en-US" sz="1400" dirty="0" smtClean="0"/>
              <a:t>	</a:t>
            </a:r>
          </a:p>
          <a:p>
            <a:pPr>
              <a:buNone/>
            </a:pPr>
            <a:r>
              <a:rPr lang="en-US" sz="1400" dirty="0" smtClean="0"/>
              <a:t>		// Computing cost</a:t>
            </a:r>
          </a:p>
          <a:p>
            <a:pPr>
              <a:buNone/>
            </a:pPr>
            <a:r>
              <a:rPr lang="en-US" sz="1400" dirty="0" smtClean="0"/>
              <a:t>		</a:t>
            </a:r>
            <a:r>
              <a:rPr lang="en-US" sz="1400" dirty="0" err="1" smtClean="0"/>
              <a:t>tuitionCost</a:t>
            </a:r>
            <a:r>
              <a:rPr lang="en-US" sz="1400" dirty="0" smtClean="0"/>
              <a:t> = </a:t>
            </a:r>
            <a:r>
              <a:rPr lang="en-US" sz="1400" dirty="0" err="1" smtClean="0"/>
              <a:t>costPerCredit</a:t>
            </a:r>
            <a:r>
              <a:rPr lang="en-US" sz="1400" dirty="0" smtClean="0"/>
              <a:t> * </a:t>
            </a:r>
            <a:r>
              <a:rPr lang="en-US" sz="1400" dirty="0" err="1" smtClean="0"/>
              <a:t>numberOfCredits</a:t>
            </a:r>
            <a:r>
              <a:rPr lang="en-US" sz="1400" dirty="0" smtClean="0"/>
              <a:t>;</a:t>
            </a:r>
          </a:p>
          <a:p>
            <a:pPr>
              <a:buNone/>
            </a:pPr>
            <a:r>
              <a:rPr lang="en-US" sz="1400" dirty="0" smtClean="0"/>
              <a:t>		</a:t>
            </a:r>
          </a:p>
          <a:p>
            <a:pPr>
              <a:buNone/>
            </a:pPr>
            <a:r>
              <a:rPr lang="en-US" sz="1400" dirty="0" smtClean="0"/>
              <a:t>		</a:t>
            </a:r>
            <a:r>
              <a:rPr lang="en-US" sz="1400" dirty="0" err="1" smtClean="0"/>
              <a:t>document.writeln</a:t>
            </a:r>
            <a:r>
              <a:rPr lang="en-US" sz="1400" dirty="0" smtClean="0"/>
              <a:t>("Tuition Cost:" + </a:t>
            </a:r>
            <a:r>
              <a:rPr lang="en-US" sz="1400" dirty="0" err="1" smtClean="0"/>
              <a:t>tuitionCost</a:t>
            </a:r>
            <a:r>
              <a:rPr lang="en-US" sz="1400" dirty="0" smtClean="0"/>
              <a:t>);</a:t>
            </a:r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&lt;/script&gt;</a:t>
            </a:r>
          </a:p>
          <a:p>
            <a:pPr>
              <a:buNone/>
            </a:pPr>
            <a:r>
              <a:rPr lang="en-US" sz="1400" dirty="0" smtClean="0"/>
              <a:t>&lt;/body&gt;</a:t>
            </a:r>
          </a:p>
          <a:p>
            <a:pPr>
              <a:buNone/>
            </a:pPr>
            <a:r>
              <a:rPr lang="en-US" sz="1400" dirty="0" smtClean="0"/>
              <a:t>&lt;/html&gt;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Basic Control Structures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en-US" smtClean="0"/>
              <a:t>Sequential</a:t>
            </a:r>
          </a:p>
          <a:p>
            <a:pPr lvl="1"/>
            <a:r>
              <a:rPr lang="en-US" altLang="en-US" smtClean="0"/>
              <a:t>Perform instructions one after another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Conditional</a:t>
            </a:r>
          </a:p>
          <a:p>
            <a:pPr lvl="1"/>
            <a:r>
              <a:rPr lang="en-US" altLang="en-US" smtClean="0"/>
              <a:t>Perform instructions contingent on something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Repetition</a:t>
            </a:r>
          </a:p>
          <a:p>
            <a:pPr lvl="1"/>
            <a:r>
              <a:rPr lang="en-US" altLang="en-US" smtClean="0"/>
              <a:t>Repeat instructions until a condition is met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Emergent behavior of the Web</a:t>
            </a:r>
          </a:p>
          <a:p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HTML class attribute</a:t>
            </a:r>
          </a:p>
          <a:p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The details of JavaScript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53000" y="2590800"/>
            <a:ext cx="4038600" cy="25853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en-US" sz="1800" dirty="0" smtClean="0"/>
              <a:t>&lt;head&gt;…</a:t>
            </a:r>
          </a:p>
          <a:p>
            <a:r>
              <a:rPr lang="en-US" altLang="en-US" sz="1800" dirty="0" smtClean="0">
                <a:solidFill>
                  <a:srgbClr val="FF0000"/>
                </a:solidFill>
              </a:rPr>
              <a:t>&lt;style type="text/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css</a:t>
            </a:r>
            <a:r>
              <a:rPr lang="en-US" altLang="en-US" sz="1800" dirty="0" smtClean="0">
                <a:solidFill>
                  <a:srgbClr val="FF0000"/>
                </a:solidFill>
              </a:rPr>
              <a:t>"&gt; </a:t>
            </a:r>
          </a:p>
          <a:p>
            <a:r>
              <a:rPr lang="en-US" altLang="en-US" sz="1800" dirty="0" smtClean="0">
                <a:solidFill>
                  <a:srgbClr val="FF0000"/>
                </a:solidFill>
              </a:rPr>
              <a:t>    p.style1 {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font-family:arial</a:t>
            </a:r>
            <a:r>
              <a:rPr lang="en-US" altLang="en-US" sz="1800" dirty="0" smtClean="0">
                <a:solidFill>
                  <a:srgbClr val="FF0000"/>
                </a:solidFill>
              </a:rPr>
              <a:t>;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color:blue</a:t>
            </a:r>
            <a:r>
              <a:rPr lang="en-US" altLang="en-US" sz="1800" dirty="0" smtClean="0">
                <a:solidFill>
                  <a:srgbClr val="FF0000"/>
                </a:solidFill>
              </a:rPr>
              <a:t>} </a:t>
            </a:r>
          </a:p>
          <a:p>
            <a:r>
              <a:rPr lang="en-US" altLang="en-US" sz="1800" dirty="0" smtClean="0">
                <a:solidFill>
                  <a:srgbClr val="FF0000"/>
                </a:solidFill>
              </a:rPr>
              <a:t>    p.style2 {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font-family:serif</a:t>
            </a:r>
            <a:r>
              <a:rPr lang="en-US" altLang="en-US" sz="1800" dirty="0" smtClean="0">
                <a:solidFill>
                  <a:srgbClr val="FF0000"/>
                </a:solidFill>
              </a:rPr>
              <a:t>;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color:red</a:t>
            </a:r>
            <a:r>
              <a:rPr lang="en-US" altLang="en-US" sz="1800" dirty="0" smtClean="0">
                <a:solidFill>
                  <a:srgbClr val="FF0000"/>
                </a:solidFill>
              </a:rPr>
              <a:t>} </a:t>
            </a:r>
          </a:p>
          <a:p>
            <a:r>
              <a:rPr lang="en-US" altLang="en-US" sz="1800" dirty="0" smtClean="0">
                <a:solidFill>
                  <a:srgbClr val="FF0000"/>
                </a:solidFill>
              </a:rPr>
              <a:t>&lt;/style&gt; </a:t>
            </a:r>
          </a:p>
          <a:p>
            <a:r>
              <a:rPr lang="en-US" altLang="en-US" sz="1800" dirty="0" smtClean="0"/>
              <a:t>&lt;/head&gt; </a:t>
            </a:r>
          </a:p>
          <a:p>
            <a:r>
              <a:rPr lang="en-US" altLang="en-US" sz="1800" dirty="0" smtClean="0"/>
              <a:t>&lt;body&gt; </a:t>
            </a:r>
          </a:p>
          <a:p>
            <a:r>
              <a:rPr lang="en-US" altLang="en-US" sz="1800" dirty="0" smtClean="0"/>
              <a:t>&lt;p </a:t>
            </a:r>
            <a:r>
              <a:rPr lang="en-US" altLang="en-US" sz="1800" dirty="0" smtClean="0">
                <a:solidFill>
                  <a:srgbClr val="FF0000"/>
                </a:solidFill>
              </a:rPr>
              <a:t>class=“style1“</a:t>
            </a:r>
            <a:r>
              <a:rPr lang="en-US" altLang="en-US" sz="1800" dirty="0" smtClean="0"/>
              <a:t>&gt;…&lt;/p&gt;</a:t>
            </a:r>
          </a:p>
          <a:p>
            <a:r>
              <a:rPr lang="en-US" altLang="en-US" sz="1800" dirty="0" smtClean="0"/>
              <a:t>&lt;p </a:t>
            </a:r>
            <a:r>
              <a:rPr lang="en-US" altLang="en-US" sz="1800" dirty="0" smtClean="0">
                <a:solidFill>
                  <a:srgbClr val="FF0000"/>
                </a:solidFill>
              </a:rPr>
              <a:t>class=“style2“</a:t>
            </a:r>
            <a:r>
              <a:rPr lang="en-US" altLang="en-US" sz="1800" dirty="0" smtClean="0"/>
              <a:t>&gt;…&lt;/p&gt;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74972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1: Sequential Control Structure</a:t>
            </a:r>
            <a:endParaRPr lang="en-US" dirty="0"/>
          </a:p>
        </p:txBody>
      </p:sp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3733800" y="3962400"/>
            <a:ext cx="179884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var a = 2;</a:t>
            </a:r>
          </a:p>
          <a:p>
            <a:pPr eaLnBrk="0" hangingPunct="0"/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var </a:t>
            </a:r>
            <a:r>
              <a:rPr lang="pt-BR" sz="2400" b="0" dirty="0" err="1">
                <a:solidFill>
                  <a:srgbClr val="000000"/>
                </a:solidFill>
                <a:latin typeface="Gill Sans"/>
                <a:cs typeface="Gill Sans"/>
              </a:rPr>
              <a:t>b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 = 3;</a:t>
            </a:r>
          </a:p>
          <a:p>
            <a:pPr eaLnBrk="0" hangingPunct="0"/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var </a:t>
            </a:r>
            <a:r>
              <a:rPr lang="pt-BR" sz="2400" b="0" dirty="0" err="1">
                <a:solidFill>
                  <a:srgbClr val="000000"/>
                </a:solidFill>
                <a:latin typeface="Gill Sans"/>
                <a:cs typeface="Gill Sans"/>
              </a:rPr>
              <a:t>c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 = a * </a:t>
            </a:r>
            <a:r>
              <a:rPr lang="pt-BR" sz="2400" b="0" dirty="0" err="1">
                <a:solidFill>
                  <a:srgbClr val="000000"/>
                </a:solidFill>
                <a:latin typeface="Gill Sans"/>
                <a:cs typeface="Gill Sans"/>
              </a:rPr>
              <a:t>b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;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16" name="Elbow Connector 22"/>
          <p:cNvCxnSpPr>
            <a:stCxn id="23557" idx="3"/>
            <a:endCxn id="23556" idx="1"/>
          </p:cNvCxnSpPr>
          <p:nvPr/>
        </p:nvCxnSpPr>
        <p:spPr bwMode="auto">
          <a:xfrm>
            <a:off x="2971800" y="2095500"/>
            <a:ext cx="7620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50800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Elbow Connector 22"/>
          <p:cNvCxnSpPr>
            <a:stCxn id="23556" idx="3"/>
            <a:endCxn id="23558" idx="1"/>
          </p:cNvCxnSpPr>
          <p:nvPr/>
        </p:nvCxnSpPr>
        <p:spPr bwMode="auto">
          <a:xfrm>
            <a:off x="5181600" y="2095500"/>
            <a:ext cx="7620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50800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556" name="Rounded Rectangle 8"/>
          <p:cNvSpPr>
            <a:spLocks noChangeArrowheads="1"/>
          </p:cNvSpPr>
          <p:nvPr/>
        </p:nvSpPr>
        <p:spPr bwMode="auto">
          <a:xfrm>
            <a:off x="3733800" y="16764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Gill Sans"/>
                <a:cs typeface="Gill Sans"/>
              </a:rPr>
              <a:t>Something Else</a:t>
            </a:r>
          </a:p>
        </p:txBody>
      </p:sp>
      <p:sp>
        <p:nvSpPr>
          <p:cNvPr id="23557" name="Rounded Rectangle 9"/>
          <p:cNvSpPr>
            <a:spLocks noChangeArrowheads="1"/>
          </p:cNvSpPr>
          <p:nvPr/>
        </p:nvSpPr>
        <p:spPr bwMode="auto">
          <a:xfrm>
            <a:off x="1524000" y="16764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Do</a:t>
            </a:r>
          </a:p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Something</a:t>
            </a:r>
          </a:p>
        </p:txBody>
      </p:sp>
      <p:sp>
        <p:nvSpPr>
          <p:cNvPr id="23558" name="Rounded Rectangle 10"/>
          <p:cNvSpPr>
            <a:spLocks noChangeArrowheads="1"/>
          </p:cNvSpPr>
          <p:nvPr/>
        </p:nvSpPr>
        <p:spPr bwMode="auto">
          <a:xfrm>
            <a:off x="5943600" y="16764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Third </a:t>
            </a:r>
            <a:b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</a:br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Thing</a:t>
            </a:r>
          </a:p>
        </p:txBody>
      </p:sp>
    </p:spTree>
    <p:extLst>
      <p:ext uri="{BB962C8B-B14F-4D97-AF65-F5344CB8AC3E}">
        <p14:creationId xmlns:p14="http://schemas.microsoft.com/office/powerpoint/2010/main" val="1626545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2: Conditional Control Structure</a:t>
            </a:r>
            <a:endParaRPr lang="en-US" dirty="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435475" y="2362200"/>
            <a:ext cx="336312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if (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gender ==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"male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"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) 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{</a:t>
            </a: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greeting =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"It’s a boy!";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 else {</a:t>
            </a: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greeting =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"It’s a girl!";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</a:p>
          <a:p>
            <a:pPr eaLnBrk="0" hangingPunct="0"/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23" name="Elbow Connector 22"/>
          <p:cNvCxnSpPr>
            <a:stCxn id="24582" idx="3"/>
            <a:endCxn id="24579" idx="0"/>
          </p:cNvCxnSpPr>
          <p:nvPr/>
        </p:nvCxnSpPr>
        <p:spPr bwMode="auto">
          <a:xfrm>
            <a:off x="3200400" y="2133600"/>
            <a:ext cx="190500" cy="914400"/>
          </a:xfrm>
          <a:prstGeom prst="bentConnector2">
            <a:avLst/>
          </a:prstGeom>
          <a:solidFill>
            <a:schemeClr val="accent1"/>
          </a:solidFill>
          <a:ln w="50800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Elbow Connector 22"/>
          <p:cNvCxnSpPr>
            <a:stCxn id="24582" idx="1"/>
            <a:endCxn id="24580" idx="0"/>
          </p:cNvCxnSpPr>
          <p:nvPr/>
        </p:nvCxnSpPr>
        <p:spPr bwMode="auto">
          <a:xfrm rot="10800000" flipV="1">
            <a:off x="1104900" y="2133600"/>
            <a:ext cx="190500" cy="914400"/>
          </a:xfrm>
          <a:prstGeom prst="bentConnector2">
            <a:avLst/>
          </a:prstGeom>
          <a:solidFill>
            <a:schemeClr val="accent1"/>
          </a:solidFill>
          <a:ln w="50800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Elbow Connector 22"/>
          <p:cNvCxnSpPr>
            <a:stCxn id="24580" idx="2"/>
            <a:endCxn id="24585" idx="0"/>
          </p:cNvCxnSpPr>
          <p:nvPr/>
        </p:nvCxnSpPr>
        <p:spPr bwMode="auto">
          <a:xfrm rot="16200000" flipH="1">
            <a:off x="1181100" y="3810000"/>
            <a:ext cx="990600" cy="11430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50800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Elbow Connector 22"/>
          <p:cNvCxnSpPr>
            <a:stCxn id="24579" idx="2"/>
            <a:endCxn id="24585" idx="0"/>
          </p:cNvCxnSpPr>
          <p:nvPr/>
        </p:nvCxnSpPr>
        <p:spPr bwMode="auto">
          <a:xfrm rot="5400000">
            <a:off x="2324100" y="3810000"/>
            <a:ext cx="990600" cy="11430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50800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588" name="TextBox 34"/>
          <p:cNvSpPr txBox="1">
            <a:spLocks noChangeArrowheads="1"/>
          </p:cNvSpPr>
          <p:nvPr/>
        </p:nvSpPr>
        <p:spPr bwMode="auto">
          <a:xfrm>
            <a:off x="838200" y="1752600"/>
            <a:ext cx="5351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b="0">
                <a:solidFill>
                  <a:srgbClr val="000000"/>
                </a:solidFill>
                <a:latin typeface="Gill Sans"/>
                <a:cs typeface="Gill Sans"/>
              </a:rPr>
              <a:t>true</a:t>
            </a:r>
          </a:p>
        </p:txBody>
      </p:sp>
      <p:sp>
        <p:nvSpPr>
          <p:cNvPr id="24589" name="TextBox 35"/>
          <p:cNvSpPr txBox="1">
            <a:spLocks noChangeArrowheads="1"/>
          </p:cNvSpPr>
          <p:nvPr/>
        </p:nvSpPr>
        <p:spPr bwMode="auto">
          <a:xfrm>
            <a:off x="3081338" y="1752600"/>
            <a:ext cx="5457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b="0">
                <a:solidFill>
                  <a:srgbClr val="000000"/>
                </a:solidFill>
                <a:latin typeface="Gill Sans"/>
                <a:cs typeface="Gill Sans"/>
              </a:rPr>
              <a:t>false</a:t>
            </a:r>
          </a:p>
        </p:txBody>
      </p:sp>
      <p:sp>
        <p:nvSpPr>
          <p:cNvPr id="24579" name="Rounded Rectangle 8"/>
          <p:cNvSpPr>
            <a:spLocks noChangeArrowheads="1"/>
          </p:cNvSpPr>
          <p:nvPr/>
        </p:nvSpPr>
        <p:spPr bwMode="auto">
          <a:xfrm>
            <a:off x="2667000" y="30480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Gill Sans"/>
                <a:cs typeface="Gill Sans"/>
              </a:rPr>
              <a:t>Something Else</a:t>
            </a:r>
          </a:p>
        </p:txBody>
      </p:sp>
      <p:sp>
        <p:nvSpPr>
          <p:cNvPr id="24580" name="Rounded Rectangle 9"/>
          <p:cNvSpPr>
            <a:spLocks noChangeArrowheads="1"/>
          </p:cNvSpPr>
          <p:nvPr/>
        </p:nvSpPr>
        <p:spPr bwMode="auto">
          <a:xfrm>
            <a:off x="381000" y="30480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Do</a:t>
            </a:r>
          </a:p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Something</a:t>
            </a:r>
          </a:p>
        </p:txBody>
      </p:sp>
      <p:sp>
        <p:nvSpPr>
          <p:cNvPr id="24582" name="Flowchart: Decision 17"/>
          <p:cNvSpPr>
            <a:spLocks noChangeArrowheads="1"/>
          </p:cNvSpPr>
          <p:nvPr/>
        </p:nvSpPr>
        <p:spPr bwMode="auto">
          <a:xfrm>
            <a:off x="1295400" y="1600200"/>
            <a:ext cx="1905000" cy="1066800"/>
          </a:xfrm>
          <a:prstGeom prst="flowChartDecision">
            <a:avLst/>
          </a:prstGeom>
          <a:solidFill>
            <a:srgbClr val="FFFF66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Gill Sans"/>
                <a:cs typeface="Gill Sans"/>
              </a:rPr>
              <a:t>Condition</a:t>
            </a:r>
          </a:p>
        </p:txBody>
      </p:sp>
      <p:sp>
        <p:nvSpPr>
          <p:cNvPr id="24585" name="Rounded Rectangle 27"/>
          <p:cNvSpPr>
            <a:spLocks noChangeArrowheads="1"/>
          </p:cNvSpPr>
          <p:nvPr/>
        </p:nvSpPr>
        <p:spPr bwMode="auto">
          <a:xfrm>
            <a:off x="1524000" y="48768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Gill Sans"/>
                <a:cs typeface="Gill Sans"/>
              </a:rPr>
              <a:t>Continue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" y="63246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000000"/>
                </a:solidFill>
                <a:latin typeface="Gill Sans"/>
                <a:cs typeface="Gill Sans"/>
              </a:rPr>
              <a:t>Note the indentation...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0" y="4495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Gill Sans"/>
                <a:cs typeface="Gill Sans"/>
              </a:rPr>
              <a:t>Note, the text in red is part of the “template” of the conditional</a:t>
            </a:r>
          </a:p>
        </p:txBody>
      </p:sp>
    </p:spTree>
    <p:extLst>
      <p:ext uri="{BB962C8B-B14F-4D97-AF65-F5344CB8AC3E}">
        <p14:creationId xmlns:p14="http://schemas.microsoft.com/office/powerpoint/2010/main" val="26883395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if-else clauses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66800" y="1143000"/>
            <a:ext cx="264687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if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( </a:t>
            </a:r>
            <a:r>
              <a:rPr lang="en-US" sz="2400" b="0" i="1" dirty="0" smtClean="0">
                <a:solidFill>
                  <a:srgbClr val="000000"/>
                </a:solidFill>
                <a:latin typeface="Gill Sans"/>
                <a:cs typeface="Gill Sans"/>
              </a:rPr>
              <a:t>expression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) 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{</a:t>
            </a:r>
          </a:p>
          <a:p>
            <a:pPr eaLnBrk="0" hangingPunct="0"/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 if 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 </a:t>
            </a:r>
            <a:r>
              <a:rPr lang="en-US" sz="2400" b="0" i="1" dirty="0">
                <a:solidFill>
                  <a:srgbClr val="000000"/>
                </a:solidFill>
                <a:latin typeface="Gill Sans"/>
                <a:cs typeface="Gill Sans"/>
              </a:rPr>
              <a:t>expression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) {</a:t>
            </a: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 … 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 } else {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…</a:t>
            </a: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}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} else 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{</a:t>
            </a: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…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}</a:t>
            </a:r>
          </a:p>
          <a:p>
            <a:pPr eaLnBrk="0" hangingPunct="0"/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63246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000000"/>
                </a:solidFill>
                <a:latin typeface="Gill Sans"/>
                <a:cs typeface="Gill Sans"/>
              </a:rPr>
              <a:t>Note this is where indentation become important…</a:t>
            </a:r>
          </a:p>
        </p:txBody>
      </p:sp>
    </p:spTree>
    <p:extLst>
      <p:ext uri="{BB962C8B-B14F-4D97-AF65-F5344CB8AC3E}">
        <p14:creationId xmlns:p14="http://schemas.microsoft.com/office/powerpoint/2010/main" val="1426072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if-else clauses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66800" y="1752600"/>
            <a:ext cx="293015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if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( </a:t>
            </a:r>
            <a:r>
              <a:rPr lang="en-US" sz="2400" b="0" i="1" dirty="0" smtClean="0">
                <a:solidFill>
                  <a:srgbClr val="000000"/>
                </a:solidFill>
                <a:latin typeface="Gill Sans"/>
                <a:cs typeface="Gill Sans"/>
              </a:rPr>
              <a:t>expression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) 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{</a:t>
            </a: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…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}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else if 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 </a:t>
            </a:r>
            <a:r>
              <a:rPr lang="en-US" sz="2400" b="0" i="1" dirty="0">
                <a:solidFill>
                  <a:srgbClr val="000000"/>
                </a:solidFill>
                <a:latin typeface="Gill Sans"/>
                <a:cs typeface="Gill Sans"/>
              </a:rPr>
              <a:t>expression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) {</a:t>
            </a:r>
          </a:p>
          <a:p>
            <a:pPr eaLnBrk="0" hangingPunct="0"/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   …</a:t>
            </a:r>
          </a:p>
          <a:p>
            <a:pPr eaLnBrk="0" hangingPunct="0"/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} 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else if ( </a:t>
            </a:r>
            <a:r>
              <a:rPr lang="en-US" sz="2400" b="0" i="1" dirty="0">
                <a:solidFill>
                  <a:srgbClr val="000000"/>
                </a:solidFill>
                <a:latin typeface="Gill Sans"/>
                <a:cs typeface="Gill Sans"/>
              </a:rPr>
              <a:t>expression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) {</a:t>
            </a: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…</a:t>
            </a:r>
          </a:p>
          <a:p>
            <a:pPr eaLnBrk="0" hangingPunct="0"/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} else 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{</a:t>
            </a: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</a:t>
            </a:r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…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}</a:t>
            </a:r>
          </a:p>
          <a:p>
            <a:pPr eaLnBrk="0" hangingPunct="0"/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695878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3: Iterative Control Structure (Loop)</a:t>
            </a:r>
            <a:endParaRPr lang="en-US" dirty="0"/>
          </a:p>
        </p:txBody>
      </p:sp>
      <p:sp>
        <p:nvSpPr>
          <p:cNvPr id="25603" name="Text Box 7"/>
          <p:cNvSpPr txBox="1">
            <a:spLocks noChangeArrowheads="1"/>
          </p:cNvSpPr>
          <p:nvPr/>
        </p:nvSpPr>
        <p:spPr bwMode="auto">
          <a:xfrm>
            <a:off x="5029200" y="1295400"/>
            <a:ext cx="391074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pt-BR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var </a:t>
            </a:r>
            <a:r>
              <a:rPr lang="pt-BR" sz="2400" b="0" dirty="0" err="1" smtClean="0">
                <a:solidFill>
                  <a:srgbClr val="000000"/>
                </a:solidFill>
                <a:latin typeface="Gill Sans"/>
                <a:cs typeface="Gill Sans"/>
              </a:rPr>
              <a:t>n</a:t>
            </a:r>
            <a:r>
              <a:rPr lang="pt-BR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= 1;</a:t>
            </a:r>
          </a:p>
          <a:p>
            <a:pPr eaLnBrk="0" hangingPunct="0"/>
            <a:r>
              <a:rPr lang="pt-BR" sz="2400" b="0" dirty="0" err="1">
                <a:solidFill>
                  <a:srgbClr val="FF0000"/>
                </a:solidFill>
                <a:latin typeface="Gill Sans"/>
                <a:cs typeface="Gill Sans"/>
              </a:rPr>
              <a:t>while</a:t>
            </a:r>
            <a:r>
              <a:rPr lang="pt-BR" sz="2400" b="0" dirty="0">
                <a:solidFill>
                  <a:srgbClr val="FF0000"/>
                </a:solidFill>
                <a:latin typeface="Gill Sans"/>
                <a:cs typeface="Gill Sans"/>
              </a:rPr>
              <a:t> (</a:t>
            </a:r>
            <a:r>
              <a:rPr lang="pt-BR" sz="2400" b="0" dirty="0" err="1">
                <a:solidFill>
                  <a:srgbClr val="000000"/>
                </a:solidFill>
                <a:latin typeface="Gill Sans"/>
                <a:cs typeface="Gill Sans"/>
              </a:rPr>
              <a:t>n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 &lt;= 10</a:t>
            </a:r>
            <a:r>
              <a:rPr lang="pt-BR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pPr eaLnBrk="0" hangingPunct="0"/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pt-BR" sz="2400" b="0" dirty="0" err="1">
                <a:solidFill>
                  <a:srgbClr val="000000"/>
                </a:solidFill>
                <a:latin typeface="Gill Sans"/>
                <a:cs typeface="Gill Sans"/>
              </a:rPr>
              <a:t>document.writeln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(</a:t>
            </a:r>
            <a:r>
              <a:rPr lang="pt-BR" sz="2400" b="0" dirty="0" err="1">
                <a:solidFill>
                  <a:srgbClr val="000000"/>
                </a:solidFill>
                <a:latin typeface="Gill Sans"/>
                <a:cs typeface="Gill Sans"/>
              </a:rPr>
              <a:t>n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);</a:t>
            </a:r>
          </a:p>
          <a:p>
            <a:pPr eaLnBrk="0" hangingPunct="0"/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pt-BR" sz="2400" b="0" dirty="0" err="1">
                <a:solidFill>
                  <a:srgbClr val="000000"/>
                </a:solidFill>
                <a:latin typeface="Gill Sans"/>
                <a:cs typeface="Gill Sans"/>
              </a:rPr>
              <a:t>n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++;</a:t>
            </a:r>
          </a:p>
          <a:p>
            <a:pPr eaLnBrk="0" hangingPunct="0"/>
            <a:r>
              <a:rPr lang="pt-BR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</a:p>
          <a:p>
            <a:pPr eaLnBrk="0" hangingPunct="0"/>
            <a:endParaRPr lang="pt-BR" sz="24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pPr eaLnBrk="0" hangingPunct="0"/>
            <a:r>
              <a:rPr lang="pt-BR" sz="2400" b="0" dirty="0">
                <a:solidFill>
                  <a:srgbClr val="FF0000"/>
                </a:solidFill>
                <a:latin typeface="Gill Sans"/>
                <a:cs typeface="Gill Sans"/>
              </a:rPr>
              <a:t>for </a:t>
            </a:r>
            <a:r>
              <a:rPr lang="pt-BR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pt-BR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var </a:t>
            </a:r>
            <a:r>
              <a:rPr lang="pt-BR" sz="2400" b="0" dirty="0" err="1" smtClean="0">
                <a:solidFill>
                  <a:srgbClr val="000000"/>
                </a:solidFill>
                <a:latin typeface="Gill Sans"/>
                <a:cs typeface="Gill Sans"/>
              </a:rPr>
              <a:t>n</a:t>
            </a:r>
            <a:r>
              <a:rPr lang="pt-BR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= 1</a:t>
            </a:r>
            <a:r>
              <a:rPr lang="pt-BR" sz="2400" b="0" dirty="0">
                <a:solidFill>
                  <a:srgbClr val="FF0000"/>
                </a:solidFill>
                <a:latin typeface="Gill Sans"/>
                <a:cs typeface="Gill Sans"/>
              </a:rPr>
              <a:t>;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pt-BR" sz="2400" b="0" dirty="0" err="1">
                <a:solidFill>
                  <a:srgbClr val="000000"/>
                </a:solidFill>
                <a:latin typeface="Gill Sans"/>
                <a:cs typeface="Gill Sans"/>
              </a:rPr>
              <a:t>n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 &lt;= 10</a:t>
            </a:r>
            <a:r>
              <a:rPr lang="pt-BR" sz="2400" b="0" dirty="0">
                <a:solidFill>
                  <a:srgbClr val="FF0000"/>
                </a:solidFill>
                <a:latin typeface="Gill Sans"/>
                <a:cs typeface="Gill Sans"/>
              </a:rPr>
              <a:t>;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pt-BR" sz="2400" b="0" dirty="0" err="1">
                <a:solidFill>
                  <a:srgbClr val="000000"/>
                </a:solidFill>
                <a:latin typeface="Gill Sans"/>
                <a:cs typeface="Gill Sans"/>
              </a:rPr>
              <a:t>n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++</a:t>
            </a:r>
            <a:r>
              <a:rPr lang="pt-BR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pPr eaLnBrk="0" hangingPunct="0"/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pt-BR" sz="2400" b="0" dirty="0" err="1">
                <a:solidFill>
                  <a:srgbClr val="000000"/>
                </a:solidFill>
                <a:latin typeface="Gill Sans"/>
                <a:cs typeface="Gill Sans"/>
              </a:rPr>
              <a:t>document.writeln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(</a:t>
            </a:r>
            <a:r>
              <a:rPr lang="pt-BR" sz="2400" b="0" dirty="0" err="1">
                <a:solidFill>
                  <a:srgbClr val="000000"/>
                </a:solidFill>
                <a:latin typeface="Gill Sans"/>
                <a:cs typeface="Gill Sans"/>
              </a:rPr>
              <a:t>n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);</a:t>
            </a:r>
          </a:p>
          <a:p>
            <a:pPr eaLnBrk="0" hangingPunct="0"/>
            <a:r>
              <a:rPr lang="pt-BR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  <a:r>
              <a:rPr lang="pt-BR" sz="2400" b="0" dirty="0">
                <a:solidFill>
                  <a:srgbClr val="000000"/>
                </a:solidFill>
                <a:latin typeface="Gill Sans"/>
                <a:cs typeface="Gill Sans"/>
              </a:rPr>
              <a:t>	</a:t>
            </a:r>
          </a:p>
          <a:p>
            <a:pPr eaLnBrk="0" hangingPunct="0"/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21" name="Elbow Connector 22"/>
          <p:cNvCxnSpPr>
            <a:stCxn id="25605" idx="3"/>
            <a:endCxn id="25608" idx="1"/>
          </p:cNvCxnSpPr>
          <p:nvPr/>
        </p:nvCxnSpPr>
        <p:spPr bwMode="auto">
          <a:xfrm>
            <a:off x="2667000" y="2667000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50800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Elbow Connector 22"/>
          <p:cNvCxnSpPr>
            <a:stCxn id="25605" idx="2"/>
            <a:endCxn id="25604" idx="0"/>
          </p:cNvCxnSpPr>
          <p:nvPr/>
        </p:nvCxnSpPr>
        <p:spPr bwMode="auto">
          <a:xfrm rot="5400000">
            <a:off x="1371601" y="3543300"/>
            <a:ext cx="685800" cy="317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50800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Elbow Connector 22"/>
          <p:cNvCxnSpPr>
            <a:stCxn id="25604" idx="2"/>
            <a:endCxn id="25605" idx="1"/>
          </p:cNvCxnSpPr>
          <p:nvPr/>
        </p:nvCxnSpPr>
        <p:spPr bwMode="auto">
          <a:xfrm rot="5400000" flipH="1">
            <a:off x="209550" y="3219450"/>
            <a:ext cx="2057400" cy="952500"/>
          </a:xfrm>
          <a:prstGeom prst="bentConnector4">
            <a:avLst>
              <a:gd name="adj1" fmla="val -11111"/>
              <a:gd name="adj2" fmla="val 124000"/>
            </a:avLst>
          </a:prstGeom>
          <a:solidFill>
            <a:schemeClr val="accent1"/>
          </a:solidFill>
          <a:ln w="50800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610" name="TextBox 34"/>
          <p:cNvSpPr txBox="1">
            <a:spLocks noChangeArrowheads="1"/>
          </p:cNvSpPr>
          <p:nvPr/>
        </p:nvSpPr>
        <p:spPr bwMode="auto">
          <a:xfrm>
            <a:off x="1143000" y="3124200"/>
            <a:ext cx="5351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b="0">
                <a:solidFill>
                  <a:srgbClr val="FFFFFF"/>
                </a:solidFill>
                <a:latin typeface="Gill Sans"/>
                <a:cs typeface="Gill Sans"/>
              </a:rPr>
              <a:t>true</a:t>
            </a:r>
          </a:p>
        </p:txBody>
      </p:sp>
      <p:sp>
        <p:nvSpPr>
          <p:cNvPr id="25611" name="TextBox 35"/>
          <p:cNvSpPr txBox="1">
            <a:spLocks noChangeArrowheads="1"/>
          </p:cNvSpPr>
          <p:nvPr/>
        </p:nvSpPr>
        <p:spPr bwMode="auto">
          <a:xfrm>
            <a:off x="2395538" y="2709863"/>
            <a:ext cx="5457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b="0">
                <a:solidFill>
                  <a:srgbClr val="FFFFFF"/>
                </a:solidFill>
                <a:latin typeface="Gill Sans"/>
                <a:cs typeface="Gill Sans"/>
              </a:rPr>
              <a:t>false</a:t>
            </a:r>
          </a:p>
        </p:txBody>
      </p:sp>
      <p:sp>
        <p:nvSpPr>
          <p:cNvPr id="25604" name="Rounded Rectangle 18"/>
          <p:cNvSpPr>
            <a:spLocks noChangeArrowheads="1"/>
          </p:cNvSpPr>
          <p:nvPr/>
        </p:nvSpPr>
        <p:spPr bwMode="auto">
          <a:xfrm>
            <a:off x="990600" y="38862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Gill Sans"/>
                <a:cs typeface="Gill Sans"/>
              </a:rPr>
              <a:t>Do</a:t>
            </a:r>
          </a:p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Gill Sans"/>
                <a:cs typeface="Gill Sans"/>
              </a:rPr>
              <a:t>Something</a:t>
            </a:r>
          </a:p>
        </p:txBody>
      </p:sp>
      <p:sp>
        <p:nvSpPr>
          <p:cNvPr id="25605" name="Flowchart: Decision 19"/>
          <p:cNvSpPr>
            <a:spLocks noChangeArrowheads="1"/>
          </p:cNvSpPr>
          <p:nvPr/>
        </p:nvSpPr>
        <p:spPr bwMode="auto">
          <a:xfrm>
            <a:off x="762000" y="2133600"/>
            <a:ext cx="1905000" cy="1066800"/>
          </a:xfrm>
          <a:prstGeom prst="flowChartDecision">
            <a:avLst/>
          </a:prstGeom>
          <a:solidFill>
            <a:srgbClr val="FFFF66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Gill Sans"/>
                <a:cs typeface="Gill Sans"/>
              </a:rPr>
              <a:t>Condition</a:t>
            </a:r>
          </a:p>
        </p:txBody>
      </p:sp>
      <p:sp>
        <p:nvSpPr>
          <p:cNvPr id="25608" name="Rounded Rectangle 22"/>
          <p:cNvSpPr>
            <a:spLocks noChangeArrowheads="1"/>
          </p:cNvSpPr>
          <p:nvPr/>
        </p:nvSpPr>
        <p:spPr bwMode="auto">
          <a:xfrm>
            <a:off x="3200400" y="2247900"/>
            <a:ext cx="1447800" cy="8382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Gill Sans"/>
                <a:cs typeface="Gill Sans"/>
              </a:rPr>
              <a:t>Continue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578673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FYI: Computer scientists like to start at zero…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4876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Gill Sans"/>
                <a:cs typeface="Gill Sans"/>
              </a:rPr>
              <a:t>Note, the text in red is part of the “template” of the loop</a:t>
            </a:r>
          </a:p>
        </p:txBody>
      </p:sp>
    </p:spTree>
    <p:extLst>
      <p:ext uri="{BB962C8B-B14F-4D97-AF65-F5344CB8AC3E}">
        <p14:creationId xmlns:p14="http://schemas.microsoft.com/office/powerpoint/2010/main" val="2739356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en-US" smtClean="0"/>
              <a:t>Boolean Operators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153400" cy="4114800"/>
          </a:xfrm>
        </p:spPr>
        <p:txBody>
          <a:bodyPr/>
          <a:lstStyle/>
          <a:p>
            <a:r>
              <a:rPr lang="en-US" altLang="en-US" sz="2400" smtClean="0"/>
              <a:t>x == y 		true if x and y are equal </a:t>
            </a:r>
            <a:r>
              <a:rPr lang="en-US" altLang="en-US" sz="2400" smtClean="0">
                <a:solidFill>
                  <a:srgbClr val="FF0000"/>
                </a:solidFill>
              </a:rPr>
              <a:t>[use == not =]</a:t>
            </a:r>
          </a:p>
          <a:p>
            <a:r>
              <a:rPr lang="en-US" altLang="en-US" sz="2400" smtClean="0"/>
              <a:t>x != y  		true if x and y are not equal</a:t>
            </a:r>
          </a:p>
          <a:p>
            <a:r>
              <a:rPr lang="en-US" altLang="en-US" sz="2400" smtClean="0"/>
              <a:t>x &gt; y		true if x is greater than y</a:t>
            </a:r>
          </a:p>
          <a:p>
            <a:r>
              <a:rPr lang="en-US" altLang="en-US" sz="2400" smtClean="0"/>
              <a:t>x &lt;= y    		true if x is smaller than or equal  to y</a:t>
            </a:r>
          </a:p>
          <a:p>
            <a:r>
              <a:rPr lang="en-US" altLang="en-US" sz="2400" smtClean="0"/>
              <a:t>x &amp;&amp; y		true if both x and y are true           </a:t>
            </a:r>
          </a:p>
          <a:p>
            <a:r>
              <a:rPr lang="en-US" altLang="en-US" sz="2400" smtClean="0"/>
              <a:t>x || y		true if either x or y is true</a:t>
            </a:r>
          </a:p>
          <a:p>
            <a:r>
              <a:rPr lang="en-US" altLang="en-US" sz="2400" smtClean="0"/>
              <a:t>!x			true if x is false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Design Tips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Protect against unexpected values</a:t>
            </a:r>
          </a:p>
          <a:p>
            <a:pPr lvl="1"/>
            <a:r>
              <a:rPr lang="en-US" altLang="en-US" smtClean="0"/>
              <a:t>Test the value of </a:t>
            </a:r>
            <a:r>
              <a:rPr lang="en-US" altLang="en-US" b="1" u="sng" smtClean="0"/>
              <a:t>all</a:t>
            </a:r>
            <a:r>
              <a:rPr lang="en-US" altLang="en-US" smtClean="0"/>
              <a:t> user input</a:t>
            </a:r>
          </a:p>
          <a:p>
            <a:pPr lvl="1"/>
            <a:r>
              <a:rPr lang="en-US" altLang="en-US" smtClean="0"/>
              <a:t>Test the value of critical function parameters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Verify that every loop will </a:t>
            </a:r>
            <a:r>
              <a:rPr lang="en-US" altLang="en-US" b="1" u="sng" smtClean="0"/>
              <a:t>always</a:t>
            </a:r>
            <a:r>
              <a:rPr lang="en-US" altLang="en-US" smtClean="0"/>
              <a:t> terminate</a:t>
            </a:r>
          </a:p>
          <a:p>
            <a:pPr lvl="1"/>
            <a:r>
              <a:rPr lang="en-US" altLang="en-US" smtClean="0"/>
              <a:t>Include a bailout condition, and report it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Always test for conditions explicitly</a:t>
            </a:r>
          </a:p>
          <a:p>
            <a:pPr lvl="1"/>
            <a:r>
              <a:rPr lang="en-US" altLang="en-US" smtClean="0"/>
              <a:t>Trap unexpected conditions with the final else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altLang="en-US" smtClean="0"/>
              <a:t>Programming Tips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4114800"/>
          </a:xfrm>
        </p:spPr>
        <p:txBody>
          <a:bodyPr/>
          <a:lstStyle/>
          <a:p>
            <a:r>
              <a:rPr lang="en-US" altLang="en-US" smtClean="0"/>
              <a:t>Attention to detail!</a:t>
            </a:r>
          </a:p>
          <a:p>
            <a:pPr lvl="1"/>
            <a:r>
              <a:rPr lang="en-US" altLang="en-US" smtClean="0"/>
              <a:t>Careful where you place that comma, semicolon, etc.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Don’t get cute with the logic or the layout</a:t>
            </a:r>
          </a:p>
          <a:p>
            <a:pPr lvl="1"/>
            <a:r>
              <a:rPr lang="en-US" altLang="en-US" smtClean="0"/>
              <a:t>Reflect the structure of your problem clearly</a:t>
            </a:r>
          </a:p>
          <a:p>
            <a:pPr lvl="1"/>
            <a:r>
              <a:rPr lang="en-US" altLang="en-US" smtClean="0"/>
              <a:t>Use standard “design patterns”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Write a little bit of code at a time</a:t>
            </a:r>
          </a:p>
          <a:p>
            <a:pPr lvl="1"/>
            <a:r>
              <a:rPr lang="en-US" altLang="en-US" smtClean="0"/>
              <a:t>Add some functionality, make sure it works, move on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Debug by viewing the “state” of your program</a:t>
            </a:r>
          </a:p>
          <a:p>
            <a:pPr lvl="1"/>
            <a:r>
              <a:rPr lang="en-US" altLang="en-US" smtClean="0"/>
              <a:t>Print values of variables using document.writeln();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Tips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Details are everything!</a:t>
            </a:r>
          </a:p>
          <a:p>
            <a:pPr lvl="1"/>
            <a:r>
              <a:rPr lang="en-US" dirty="0" smtClean="0"/>
              <a:t>Careful where you place that comma, semi-colon, etc.</a:t>
            </a:r>
          </a:p>
          <a:p>
            <a:r>
              <a:rPr lang="en-US" dirty="0" smtClean="0"/>
              <a:t>Write a little bit of code at a time</a:t>
            </a:r>
          </a:p>
          <a:p>
            <a:pPr lvl="1"/>
            <a:r>
              <a:rPr lang="en-US" dirty="0" smtClean="0"/>
              <a:t>Add a small new functionality, make sure it works, then move on</a:t>
            </a:r>
          </a:p>
          <a:p>
            <a:pPr lvl="1"/>
            <a:r>
              <a:rPr lang="en-US" dirty="0" smtClean="0"/>
              <a:t>Don</a:t>
            </a:r>
            <a:r>
              <a:rPr lang="ja-JP" altLang="en-US" dirty="0" smtClean="0"/>
              <a:t>’</a:t>
            </a:r>
            <a:r>
              <a:rPr lang="en-US" dirty="0" smtClean="0"/>
              <a:t>t try to write a large program all at once</a:t>
            </a:r>
          </a:p>
          <a:p>
            <a:pPr lvl="1"/>
            <a:r>
              <a:rPr lang="en-US" dirty="0" smtClean="0"/>
              <a:t>If it doesn’t work, revert back to previous version that worked</a:t>
            </a:r>
          </a:p>
          <a:p>
            <a:r>
              <a:rPr lang="en-US" dirty="0" smtClean="0"/>
              <a:t>Debug by outputting the state of the program</a:t>
            </a:r>
          </a:p>
          <a:p>
            <a:pPr lvl="1"/>
            <a:r>
              <a:rPr lang="en-US" dirty="0" smtClean="0"/>
              <a:t>Simulate what you think the program is doing</a:t>
            </a:r>
          </a:p>
          <a:p>
            <a:pPr lvl="1"/>
            <a:r>
              <a:rPr lang="en-US" dirty="0" smtClean="0"/>
              <a:t>Print out the value of variables using </a:t>
            </a:r>
            <a:r>
              <a:rPr lang="en-US" dirty="0" err="1" smtClean="0"/>
              <a:t>document.writeln</a:t>
            </a:r>
            <a:r>
              <a:rPr lang="en-US" dirty="0" smtClean="0"/>
              <a:t> or </a:t>
            </a:r>
            <a:r>
              <a:rPr lang="en-US" dirty="0" err="1" smtClean="0"/>
              <a:t>console.log</a:t>
            </a:r>
            <a:endParaRPr lang="en-US" dirty="0" smtClean="0"/>
          </a:p>
          <a:p>
            <a:pPr lvl="1"/>
            <a:r>
              <a:rPr lang="en-US" dirty="0" smtClean="0"/>
              <a:t>Is the value what you expected?</a:t>
            </a:r>
          </a:p>
          <a:p>
            <a:r>
              <a:rPr lang="en-US" dirty="0" smtClean="0"/>
              <a:t>Use the Chrome JavaScript console!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292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altLang="en-US" smtClean="0"/>
              <a:t>Documentation Tips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altLang="en-US" smtClean="0"/>
              <a:t>Reflect your pseudocode in your code</a:t>
            </a:r>
          </a:p>
          <a:p>
            <a:pPr lvl="1"/>
            <a:r>
              <a:rPr lang="en-US" altLang="en-US" smtClean="0"/>
              <a:t>Use meaningful variable names</a:t>
            </a:r>
          </a:p>
          <a:p>
            <a:pPr lvl="1"/>
            <a:r>
              <a:rPr lang="en-US" altLang="en-US" smtClean="0"/>
              <a:t>Use functions for abstractable concepts</a:t>
            </a:r>
          </a:p>
          <a:p>
            <a:pPr lvl="2"/>
            <a:r>
              <a:rPr lang="en-US" altLang="en-US" smtClean="0"/>
              <a:t>And name those functions well</a:t>
            </a:r>
          </a:p>
          <a:p>
            <a:pPr lvl="1"/>
            <a:r>
              <a:rPr lang="en-US" altLang="en-US" smtClean="0"/>
              <a:t>Use comments to fill remaining gaps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Add a comment to identify each revision</a:t>
            </a:r>
          </a:p>
          <a:p>
            <a:pPr lvl="1"/>
            <a:r>
              <a:rPr lang="en-US" altLang="en-US" smtClean="0"/>
              <a:t>Give author, date, nature of the change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Waste space effectively</a:t>
            </a:r>
          </a:p>
          <a:p>
            <a:pPr lvl="1"/>
            <a:r>
              <a:rPr lang="en-US" altLang="en-US" smtClean="0"/>
              <a:t>Use indentation and blank lines to guide the eye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Programming in Four Parts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Structured Programming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Modular Programming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Data Structures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Object-Oriented Programming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Algorithms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05000"/>
            <a:ext cx="6781800" cy="4114800"/>
          </a:xfrm>
        </p:spPr>
        <p:txBody>
          <a:bodyPr/>
          <a:lstStyle/>
          <a:p>
            <a:r>
              <a:rPr lang="en-US" altLang="en-US" dirty="0" smtClean="0"/>
              <a:t>A </a:t>
            </a:r>
            <a:r>
              <a:rPr lang="en-US" altLang="en-US" u="sng" dirty="0" smtClean="0"/>
              <a:t>finite sequence</a:t>
            </a:r>
            <a:r>
              <a:rPr lang="en-US" altLang="en-US" dirty="0" smtClean="0"/>
              <a:t> of well-defined </a:t>
            </a:r>
            <a:r>
              <a:rPr lang="en-US" altLang="en-US" u="sng" dirty="0" smtClean="0"/>
              <a:t>instructions</a:t>
            </a:r>
            <a:r>
              <a:rPr lang="en-US" altLang="en-US" dirty="0" smtClean="0"/>
              <a:t> designed to accomplish a certain </a:t>
            </a:r>
            <a:r>
              <a:rPr lang="en-US" altLang="en-US" u="sng" dirty="0" smtClean="0"/>
              <a:t>task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Named for the Persian mathematician Al-Khwarizmi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Group Exercise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114800"/>
          </a:xfrm>
        </p:spPr>
        <p:txBody>
          <a:bodyPr/>
          <a:lstStyle/>
          <a:p>
            <a:r>
              <a:rPr lang="en-US" altLang="en-US" smtClean="0"/>
              <a:t>Calculate the value of a $10,000 investment at the end of each year each year from a list of annual percentage gains or losses, and make a note in each year for which a constant 5% interest rate would outperform the variable rate investment.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733800" y="3886200"/>
          <a:ext cx="1981200" cy="2743200"/>
        </p:xfrm>
        <a:graphic>
          <a:graphicData uri="http://schemas.openxmlformats.org/drawingml/2006/table">
            <a:tbl>
              <a:tblPr/>
              <a:tblGrid>
                <a:gridCol w="880532"/>
                <a:gridCol w="1100668"/>
              </a:tblGrid>
              <a:tr h="141923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2001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−</a:t>
                      </a:r>
                      <a:r>
                        <a:rPr lang="en-US" sz="1800" dirty="0" smtClean="0"/>
                        <a:t>11.9</a:t>
                      </a:r>
                      <a:r>
                        <a:rPr lang="en-US" sz="1800" dirty="0"/>
                        <a:t>%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218123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2002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−</a:t>
                      </a:r>
                      <a:r>
                        <a:rPr lang="en-US" sz="1800" dirty="0" smtClean="0"/>
                        <a:t>22.1%</a:t>
                      </a:r>
                      <a:endParaRPr lang="en-US" sz="1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23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2003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28.7%</a:t>
                      </a:r>
                      <a:endParaRPr lang="en-US" sz="1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23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2004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10.9%</a:t>
                      </a:r>
                      <a:endParaRPr lang="en-US" sz="1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23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2005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4.9%</a:t>
                      </a:r>
                      <a:endParaRPr lang="en-US" sz="1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23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2006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15.8%</a:t>
                      </a:r>
                      <a:endParaRPr lang="en-US" sz="1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23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2007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5.5%</a:t>
                      </a:r>
                      <a:endParaRPr lang="en-US" sz="1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23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2008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−</a:t>
                      </a:r>
                      <a:r>
                        <a:rPr lang="en-US" sz="1800" dirty="0" smtClean="0"/>
                        <a:t>37.0%</a:t>
                      </a:r>
                      <a:endParaRPr lang="en-US" sz="1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23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2009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26.5%</a:t>
                      </a:r>
                      <a:endParaRPr lang="en-US" sz="1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23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2010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15.1%</a:t>
                      </a:r>
                      <a:endParaRPr lang="en-US" sz="1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Pair Exercises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15400" cy="5181600"/>
          </a:xfrm>
        </p:spPr>
        <p:txBody>
          <a:bodyPr/>
          <a:lstStyle/>
          <a:p>
            <a:r>
              <a:rPr lang="en-US" altLang="en-US" smtClean="0"/>
              <a:t>Print every even number below 873 in the Fibonacci series (1, 1, 2, 3, 5 8, … see Wikipedia).</a:t>
            </a:r>
          </a:p>
          <a:p>
            <a:endParaRPr lang="en-US" altLang="en-US" smtClean="0"/>
          </a:p>
          <a:p>
            <a:r>
              <a:rPr lang="en-US" altLang="en-US" smtClean="0"/>
              <a:t>Print a 9x9 lower triangular matrix of asterisks.</a:t>
            </a:r>
          </a:p>
          <a:p>
            <a:endParaRPr lang="en-US" altLang="en-US" smtClean="0"/>
          </a:p>
          <a:p>
            <a:r>
              <a:rPr lang="en-US" altLang="en-US" smtClean="0"/>
              <a:t>Prompt the user to enter a date (number of the month and number of the day), check to see if the date is valid (assume February has 28 days), and reprompt until a valid date is entered.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Math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Math.abs() – Absolute value 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Example: Math.abs(-10)</a:t>
            </a:r>
          </a:p>
          <a:p>
            <a:pPr lvl="1">
              <a:lnSpc>
                <a:spcPct val="80000"/>
              </a:lnSpc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smtClean="0"/>
              <a:t>Math.max() – Maximum of two values 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Example: Math.max(10, 20)</a:t>
            </a:r>
          </a:p>
          <a:p>
            <a:pPr lvl="1">
              <a:lnSpc>
                <a:spcPct val="80000"/>
              </a:lnSpc>
              <a:buNone/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err="1" smtClean="0"/>
              <a:t>Math.sqrt</a:t>
            </a:r>
            <a:r>
              <a:rPr lang="en-US" sz="2600" dirty="0" smtClean="0"/>
              <a:t>() – Square  root 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Example: </a:t>
            </a:r>
            <a:r>
              <a:rPr lang="en-US" sz="2600" dirty="0" err="1" smtClean="0"/>
              <a:t>Math.sqrt</a:t>
            </a:r>
            <a:r>
              <a:rPr lang="en-US" sz="2600" dirty="0" smtClean="0"/>
              <a:t>(4)</a:t>
            </a:r>
          </a:p>
          <a:p>
            <a:pPr lvl="1">
              <a:lnSpc>
                <a:spcPct val="80000"/>
              </a:lnSpc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err="1" smtClean="0"/>
              <a:t>Math.random</a:t>
            </a:r>
            <a:r>
              <a:rPr lang="en-US" sz="2600" dirty="0" smtClean="0"/>
              <a:t>() – Random value between 0 and less than 1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Example: </a:t>
            </a:r>
            <a:r>
              <a:rPr lang="en-US" sz="2600" dirty="0" err="1" smtClean="0"/>
              <a:t>Math.random</a:t>
            </a:r>
            <a:r>
              <a:rPr lang="en-US" sz="2600" dirty="0" smtClean="0"/>
              <a:t>()</a:t>
            </a:r>
          </a:p>
          <a:p>
            <a:pPr lvl="1">
              <a:lnSpc>
                <a:spcPct val="80000"/>
              </a:lnSpc>
              <a:buNone/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smtClean="0"/>
              <a:t>Constants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/>
              <a:t>Math.PI</a:t>
            </a:r>
            <a:r>
              <a:rPr lang="en-US" sz="2400" dirty="0" smtClean="0"/>
              <a:t> – Mathematical constant pi</a:t>
            </a:r>
          </a:p>
          <a:p>
            <a:pPr lvl="1">
              <a:lnSpc>
                <a:spcPct val="80000"/>
              </a:lnSpc>
              <a:buNone/>
            </a:pPr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JavaScript program that asks for a number (n) and writes an HTML table with two columns:</a:t>
            </a:r>
          </a:p>
          <a:p>
            <a:pPr lvl="1"/>
            <a:r>
              <a:rPr lang="en-US" dirty="0" smtClean="0"/>
              <a:t>Column1: numbers 0 to n</a:t>
            </a:r>
          </a:p>
          <a:p>
            <a:pPr lvl="1"/>
            <a:r>
              <a:rPr lang="en-US" dirty="0" smtClean="0"/>
              <a:t>Column2: square root of </a:t>
            </a:r>
          </a:p>
          <a:p>
            <a:pPr lvl="1">
              <a:buNone/>
            </a:pPr>
            <a:r>
              <a:rPr lang="en-US" dirty="0" smtClean="0"/>
              <a:t>number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6019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n=4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429000"/>
            <a:ext cx="290750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&lt;!</a:t>
            </a:r>
            <a:r>
              <a:rPr lang="en-US" dirty="0" err="1" smtClean="0"/>
              <a:t>doctype</a:t>
            </a:r>
            <a:r>
              <a:rPr lang="en-US" dirty="0" smtClean="0"/>
              <a:t>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    &lt;head&gt; </a:t>
            </a:r>
          </a:p>
          <a:p>
            <a:pPr>
              <a:buNone/>
            </a:pPr>
            <a:r>
              <a:rPr lang="en-US" dirty="0" smtClean="0"/>
              <a:t>        &lt;meta http-equiv="Content-Type" content="text/html; </a:t>
            </a:r>
            <a:r>
              <a:rPr lang="en-US" dirty="0" err="1" smtClean="0"/>
              <a:t>charset</a:t>
            </a:r>
            <a:r>
              <a:rPr lang="en-US" dirty="0" smtClean="0"/>
              <a:t>=UTF-8" /&gt; </a:t>
            </a:r>
          </a:p>
          <a:p>
            <a:pPr>
              <a:buNone/>
            </a:pPr>
            <a:r>
              <a:rPr lang="en-US" dirty="0" smtClean="0"/>
              <a:t>		&lt;title&gt;Square Root Table&lt;/title&gt;	</a:t>
            </a:r>
          </a:p>
          <a:p>
            <a:pPr>
              <a:buNone/>
            </a:pPr>
            <a:r>
              <a:rPr lang="en-US" dirty="0" smtClean="0"/>
              <a:t>    &lt;/head&gt;	</a:t>
            </a:r>
          </a:p>
          <a:p>
            <a:pPr>
              <a:buNone/>
            </a:pPr>
            <a:r>
              <a:rPr lang="en-US" dirty="0" smtClean="0"/>
              <a:t>    &lt;body&gt;</a:t>
            </a:r>
          </a:p>
          <a:p>
            <a:pPr>
              <a:buNone/>
            </a:pPr>
            <a:r>
              <a:rPr lang="en-US" dirty="0" smtClean="0"/>
              <a:t>        &lt;script type="text/</a:t>
            </a:r>
            <a:r>
              <a:rPr lang="en-US" dirty="0" err="1" smtClean="0"/>
              <a:t>javascript</a:t>
            </a:r>
            <a:r>
              <a:rPr lang="en-US" dirty="0" smtClean="0"/>
              <a:t>"&gt;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currValue</a:t>
            </a:r>
            <a:r>
              <a:rPr lang="en-US" dirty="0" smtClean="0"/>
              <a:t> = 0;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maximumValue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maximumValue</a:t>
            </a:r>
            <a:r>
              <a:rPr lang="en-US" dirty="0" smtClean="0"/>
              <a:t> = Number(prompt("Enter maximum value"));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document.writeln</a:t>
            </a:r>
            <a:r>
              <a:rPr lang="en-US" dirty="0" smtClean="0"/>
              <a:t>("&lt;table border=\"10\"&gt;");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document.writeln</a:t>
            </a:r>
            <a:r>
              <a:rPr lang="en-US" dirty="0" smtClean="0"/>
              <a:t>("&lt;caption&gt; Table&lt;/caption&gt;");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document.writeln</a:t>
            </a:r>
            <a:r>
              <a:rPr lang="en-US" dirty="0" smtClean="0"/>
              <a:t>("&lt;</a:t>
            </a:r>
            <a:r>
              <a:rPr lang="en-US" dirty="0" err="1" smtClean="0"/>
              <a:t>tr</a:t>
            </a:r>
            <a:r>
              <a:rPr lang="en-US" dirty="0" smtClean="0"/>
              <a:t>&gt;&lt;</a:t>
            </a:r>
            <a:r>
              <a:rPr lang="en-US" dirty="0" err="1" smtClean="0"/>
              <a:t>th</a:t>
            </a:r>
            <a:r>
              <a:rPr lang="en-US" dirty="0" smtClean="0"/>
              <a:t>&gt;Number&lt;/</a:t>
            </a:r>
            <a:r>
              <a:rPr lang="en-US" dirty="0" err="1" smtClean="0"/>
              <a:t>th</a:t>
            </a:r>
            <a:r>
              <a:rPr lang="en-US" dirty="0" smtClean="0"/>
              <a:t>&gt;&lt;</a:t>
            </a:r>
            <a:r>
              <a:rPr lang="en-US" dirty="0" err="1" smtClean="0"/>
              <a:t>th</a:t>
            </a:r>
            <a:r>
              <a:rPr lang="en-US" dirty="0" smtClean="0"/>
              <a:t>&gt;2*Number&lt;/</a:t>
            </a:r>
            <a:r>
              <a:rPr lang="en-US" dirty="0" err="1" smtClean="0"/>
              <a:t>th</a:t>
            </a:r>
            <a:r>
              <a:rPr lang="en-US" dirty="0" smtClean="0"/>
              <a:t>&gt;&lt;/</a:t>
            </a:r>
            <a:r>
              <a:rPr lang="en-US" dirty="0" err="1" smtClean="0"/>
              <a:t>tr</a:t>
            </a:r>
            <a:r>
              <a:rPr lang="en-US" dirty="0" smtClean="0"/>
              <a:t>&gt;");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     while (</a:t>
            </a:r>
            <a:r>
              <a:rPr lang="en-US" dirty="0" err="1" smtClean="0"/>
              <a:t>currValue</a:t>
            </a:r>
            <a:r>
              <a:rPr lang="en-US" dirty="0" smtClean="0"/>
              <a:t> &lt;= </a:t>
            </a:r>
            <a:r>
              <a:rPr lang="en-US" dirty="0" err="1" smtClean="0"/>
              <a:t>maximumValue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document.writeln</a:t>
            </a:r>
            <a:r>
              <a:rPr lang="en-US" dirty="0" smtClean="0"/>
              <a:t>("&lt;</a:t>
            </a:r>
            <a:r>
              <a:rPr lang="en-US" dirty="0" err="1" smtClean="0"/>
              <a:t>tr</a:t>
            </a:r>
            <a:r>
              <a:rPr lang="en-US" dirty="0" smtClean="0"/>
              <a:t>&gt;&lt;td&gt;" + </a:t>
            </a:r>
            <a:r>
              <a:rPr lang="en-US" dirty="0" err="1" smtClean="0"/>
              <a:t>currValue</a:t>
            </a:r>
            <a:r>
              <a:rPr lang="en-US" dirty="0" smtClean="0"/>
              <a:t> + "&lt;/td&gt;&lt;td&gt;" + </a:t>
            </a:r>
            <a:r>
              <a:rPr lang="en-US" dirty="0" err="1" smtClean="0"/>
              <a:t>currValue</a:t>
            </a:r>
            <a:r>
              <a:rPr lang="en-US" dirty="0" smtClean="0"/>
              <a:t>*2 +"&lt;/td&gt;&lt;/</a:t>
            </a:r>
            <a:r>
              <a:rPr lang="en-US" dirty="0" err="1" smtClean="0"/>
              <a:t>tr</a:t>
            </a:r>
            <a:r>
              <a:rPr lang="en-US" dirty="0" smtClean="0"/>
              <a:t>&gt;");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currValue</a:t>
            </a:r>
            <a:r>
              <a:rPr lang="en-US" dirty="0" smtClean="0"/>
              <a:t> = </a:t>
            </a:r>
            <a:r>
              <a:rPr lang="en-US" dirty="0" err="1" smtClean="0"/>
              <a:t>currValue</a:t>
            </a:r>
            <a:r>
              <a:rPr lang="en-US" dirty="0" smtClean="0"/>
              <a:t> + 1;</a:t>
            </a:r>
          </a:p>
          <a:p>
            <a:pPr>
              <a:buNone/>
            </a:pPr>
            <a:r>
              <a:rPr lang="en-US" dirty="0" smtClean="0"/>
              <a:t>            }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document.writeln</a:t>
            </a:r>
            <a:r>
              <a:rPr lang="en-US" dirty="0" smtClean="0"/>
              <a:t>("&lt;/table&gt;");</a:t>
            </a:r>
          </a:p>
          <a:p>
            <a:pPr>
              <a:buNone/>
            </a:pPr>
            <a:r>
              <a:rPr lang="en-US" dirty="0" smtClean="0"/>
              <a:t>        &lt;/script&gt;        </a:t>
            </a:r>
          </a:p>
          <a:p>
            <a:pPr>
              <a:buNone/>
            </a:pPr>
            <a:r>
              <a:rPr lang="en-US" dirty="0" smtClean="0"/>
              <a:t>    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Look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Modular programming</a:t>
            </a:r>
          </a:p>
          <a:p>
            <a:pPr lvl="1"/>
            <a:r>
              <a:rPr lang="en-US" dirty="0" smtClean="0"/>
              <a:t>Functions</a:t>
            </a:r>
          </a:p>
          <a:p>
            <a:pPr lvl="4"/>
            <a:endParaRPr lang="en-US" dirty="0"/>
          </a:p>
          <a:p>
            <a:r>
              <a:rPr lang="en-US" dirty="0" smtClean="0"/>
              <a:t>Data structures</a:t>
            </a:r>
          </a:p>
          <a:p>
            <a:pPr lvl="1"/>
            <a:r>
              <a:rPr lang="en-US" dirty="0" smtClean="0"/>
              <a:t>Arrays</a:t>
            </a:r>
          </a:p>
          <a:p>
            <a:pPr lvl="4"/>
            <a:endParaRPr lang="en-US" dirty="0"/>
          </a:p>
          <a:p>
            <a:r>
              <a:rPr lang="en-US" dirty="0" smtClean="0"/>
              <a:t>Object-oriented programming</a:t>
            </a:r>
          </a:p>
          <a:p>
            <a:pPr lvl="1"/>
            <a:r>
              <a:rPr lang="en-US" dirty="0" smtClean="0"/>
              <a:t>The document object</a:t>
            </a:r>
          </a:p>
          <a:p>
            <a:pPr lvl="1"/>
            <a:r>
              <a:rPr lang="en-US" dirty="0" smtClean="0"/>
              <a:t>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5559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762000"/>
          </a:xfrm>
        </p:spPr>
        <p:txBody>
          <a:bodyPr/>
          <a:lstStyle/>
          <a:p>
            <a:r>
              <a:rPr lang="en-US" altLang="en-US" smtClean="0"/>
              <a:t>Functions</a:t>
            </a:r>
            <a:endParaRPr lang="en-US" altLang="en-US" sz="3200" baseline="300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4114800"/>
          </a:xfrm>
        </p:spPr>
        <p:txBody>
          <a:bodyPr/>
          <a:lstStyle/>
          <a:p>
            <a:r>
              <a:rPr lang="en-US" altLang="en-US" smtClean="0"/>
              <a:t>Reusable code for complex “statements”</a:t>
            </a:r>
          </a:p>
          <a:p>
            <a:pPr lvl="1"/>
            <a:r>
              <a:rPr lang="en-US" altLang="en-US" smtClean="0"/>
              <a:t>Takes one or more values as “parameters”</a:t>
            </a:r>
          </a:p>
          <a:p>
            <a:pPr lvl="1"/>
            <a:r>
              <a:rPr lang="en-US" altLang="en-US" smtClean="0"/>
              <a:t>Returns at most one value as the “result”</a:t>
            </a:r>
          </a:p>
          <a:p>
            <a:endParaRPr lang="en-US" altLang="en-US" smtClean="0">
              <a:solidFill>
                <a:srgbClr val="023CCC"/>
              </a:solidFill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34988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function convertToCelsius(f) {</a:t>
            </a:r>
          </a:p>
          <a:p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    var celsius = 5/9 * (f-32);</a:t>
            </a:r>
          </a:p>
          <a:p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    return celsius;</a:t>
            </a:r>
          </a:p>
          <a:p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} 	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895600" y="3505200"/>
            <a:ext cx="3082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c = convertToCelsius(60);</a:t>
            </a:r>
          </a:p>
        </p:txBody>
      </p:sp>
      <p:cxnSp>
        <p:nvCxnSpPr>
          <p:cNvPr id="19462" name="AutoShape 6"/>
          <p:cNvCxnSpPr>
            <a:cxnSpLocks noChangeShapeType="1"/>
            <a:stCxn id="19463" idx="4"/>
            <a:endCxn id="19469" idx="0"/>
          </p:cNvCxnSpPr>
          <p:nvPr/>
        </p:nvCxnSpPr>
        <p:spPr bwMode="auto">
          <a:xfrm rot="16200000" flipH="1">
            <a:off x="6373812" y="3113088"/>
            <a:ext cx="1431925" cy="29781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5562600" y="3810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19464" name="Group 8"/>
          <p:cNvGrpSpPr>
            <a:grpSpLocks/>
          </p:cNvGrpSpPr>
          <p:nvPr/>
        </p:nvGrpSpPr>
        <p:grpSpPr bwMode="auto">
          <a:xfrm>
            <a:off x="5416550" y="5318125"/>
            <a:ext cx="3498850" cy="1311275"/>
            <a:chOff x="3360" y="1920"/>
            <a:chExt cx="2204" cy="826"/>
          </a:xfrm>
        </p:grpSpPr>
        <p:sp>
          <p:nvSpPr>
            <p:cNvPr id="19468" name="Text Box 9"/>
            <p:cNvSpPr txBox="1">
              <a:spLocks noChangeArrowheads="1"/>
            </p:cNvSpPr>
            <p:nvPr/>
          </p:nvSpPr>
          <p:spPr bwMode="auto">
            <a:xfrm>
              <a:off x="3360" y="1920"/>
              <a:ext cx="2204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latin typeface="Arial" panose="020B0604020202020204" pitchFamily="34" charset="0"/>
                </a:rPr>
                <a:t>function convertToCelsius(f) {</a:t>
              </a:r>
            </a:p>
            <a:p>
              <a:r>
                <a:rPr lang="en-US" altLang="en-US" sz="2000">
                  <a:latin typeface="Arial" panose="020B0604020202020204" pitchFamily="34" charset="0"/>
                </a:rPr>
                <a:t>    var celsius = 5/9 * (f-32);</a:t>
              </a:r>
            </a:p>
            <a:p>
              <a:r>
                <a:rPr lang="en-US" altLang="en-US" sz="2000">
                  <a:latin typeface="Arial" panose="020B0604020202020204" pitchFamily="34" charset="0"/>
                </a:rPr>
                <a:t>    return celsius;</a:t>
              </a:r>
            </a:p>
            <a:p>
              <a:r>
                <a:rPr lang="en-US" altLang="en-US" sz="2000">
                  <a:latin typeface="Arial" panose="020B0604020202020204" pitchFamily="34" charset="0"/>
                </a:rPr>
                <a:t>} </a:t>
              </a:r>
            </a:p>
          </p:txBody>
        </p:sp>
        <p:sp>
          <p:nvSpPr>
            <p:cNvPr id="19469" name="Oval 10"/>
            <p:cNvSpPr>
              <a:spLocks noChangeArrowheads="1"/>
            </p:cNvSpPr>
            <p:nvPr/>
          </p:nvSpPr>
          <p:spPr bwMode="auto">
            <a:xfrm>
              <a:off x="5328" y="192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470" name="Oval 11"/>
            <p:cNvSpPr>
              <a:spLocks noChangeArrowheads="1"/>
            </p:cNvSpPr>
            <p:nvPr/>
          </p:nvSpPr>
          <p:spPr bwMode="auto">
            <a:xfrm>
              <a:off x="4224" y="249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9465" name="Oval 12"/>
          <p:cNvSpPr>
            <a:spLocks noChangeArrowheads="1"/>
          </p:cNvSpPr>
          <p:nvPr/>
        </p:nvSpPr>
        <p:spPr bwMode="auto">
          <a:xfrm>
            <a:off x="3048000" y="3810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cxnSp>
        <p:nvCxnSpPr>
          <p:cNvPr id="19466" name="AutoShape 13"/>
          <p:cNvCxnSpPr>
            <a:cxnSpLocks noChangeShapeType="1"/>
            <a:stCxn id="19470" idx="4"/>
            <a:endCxn id="19465" idx="4"/>
          </p:cNvCxnSpPr>
          <p:nvPr/>
        </p:nvCxnSpPr>
        <p:spPr bwMode="auto">
          <a:xfrm rot="16200000" flipV="1">
            <a:off x="3744912" y="3227388"/>
            <a:ext cx="2422525" cy="3740150"/>
          </a:xfrm>
          <a:prstGeom prst="bentConnector3">
            <a:avLst>
              <a:gd name="adj1" fmla="val -943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7" name="Text Box 14"/>
          <p:cNvSpPr txBox="1">
            <a:spLocks noChangeArrowheads="1"/>
          </p:cNvSpPr>
          <p:nvPr/>
        </p:nvSpPr>
        <p:spPr bwMode="auto">
          <a:xfrm>
            <a:off x="5486400" y="2438400"/>
            <a:ext cx="2870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var f = 60;</a:t>
            </a:r>
          </a:p>
          <a:p>
            <a:r>
              <a:rPr lang="en-US" altLang="en-US" sz="2000">
                <a:solidFill>
                  <a:srgbClr val="023CCC"/>
                </a:solidFill>
                <a:latin typeface="Arial" panose="020B0604020202020204" pitchFamily="34" charset="0"/>
              </a:rPr>
              <a:t>c = convertToCelsius(f);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838200"/>
          </a:xfrm>
        </p:spPr>
        <p:txBody>
          <a:bodyPr/>
          <a:lstStyle/>
          <a:p>
            <a:r>
              <a:rPr lang="en-US" altLang="en-US" smtClean="0">
                <a:solidFill>
                  <a:srgbClr val="002060"/>
                </a:solidFill>
              </a:rPr>
              <a:t>Scope of a Variable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4953000"/>
          </a:xfrm>
        </p:spPr>
        <p:txBody>
          <a:bodyPr/>
          <a:lstStyle/>
          <a:p>
            <a:r>
              <a:rPr lang="en-US" altLang="en-US" smtClean="0"/>
              <a:t>In JavaScript, </a:t>
            </a:r>
            <a:r>
              <a:rPr lang="en-US" altLang="en-US" i="1" smtClean="0"/>
              <a:t>var</a:t>
            </a:r>
            <a:r>
              <a:rPr lang="en-US" altLang="en-US" smtClean="0"/>
              <a:t> “declares” a variable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mystery;	</a:t>
            </a:r>
            <a:r>
              <a:rPr lang="en-US" altLang="en-US" smtClean="0"/>
              <a:t>create a variable without defining its type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b = true;</a:t>
            </a:r>
            <a:r>
              <a:rPr lang="en-US" altLang="en-US" smtClean="0"/>
              <a:t>	create a boolean </a:t>
            </a:r>
            <a:r>
              <a:rPr lang="en-US" altLang="en-US" i="1" smtClean="0"/>
              <a:t>b</a:t>
            </a:r>
            <a:r>
              <a:rPr lang="en-US" altLang="en-US" smtClean="0"/>
              <a:t> and set it to true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n = 1;</a:t>
            </a:r>
            <a:r>
              <a:rPr lang="en-US" altLang="en-US" smtClean="0"/>
              <a:t>	create an integer </a:t>
            </a:r>
            <a:r>
              <a:rPr lang="en-US" altLang="en-US" i="1" smtClean="0"/>
              <a:t>n</a:t>
            </a:r>
            <a:r>
              <a:rPr lang="en-US" altLang="en-US" smtClean="0"/>
              <a:t> and set it to 1</a:t>
            </a:r>
          </a:p>
          <a:p>
            <a:pPr lvl="1">
              <a:buFontTx/>
              <a:buNone/>
            </a:pPr>
            <a:r>
              <a:rPr lang="en-US" altLang="en-US" smtClean="0">
                <a:solidFill>
                  <a:srgbClr val="023CCC"/>
                </a:solidFill>
              </a:rPr>
              <a:t>var s = “hello”;</a:t>
            </a:r>
            <a:r>
              <a:rPr lang="en-US" altLang="en-US" smtClean="0"/>
              <a:t>	create a string </a:t>
            </a:r>
            <a:r>
              <a:rPr lang="en-US" altLang="en-US" i="1" smtClean="0"/>
              <a:t>s</a:t>
            </a:r>
            <a:r>
              <a:rPr lang="en-US" altLang="en-US" smtClean="0"/>
              <a:t> and set it to “hello”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Variables declared in a function are “local”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mtClean="0"/>
              <a:t>Same name outside function refers to </a:t>
            </a:r>
            <a:r>
              <a:rPr lang="en-US" altLang="en-US" b="1" u="sng" smtClean="0"/>
              <a:t>different</a:t>
            </a:r>
            <a:r>
              <a:rPr lang="en-US" altLang="en-US" smtClean="0"/>
              <a:t> variable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All other variables are “global”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Writing JavaScript Functions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r>
              <a:rPr lang="en-US" altLang="en-US" smtClean="0"/>
              <a:t>Convenient to put in the &lt;head&gt; section</a:t>
            </a:r>
          </a:p>
          <a:p>
            <a:pPr lvl="1"/>
            <a:r>
              <a:rPr lang="en-US" altLang="en-US" smtClean="0"/>
              <a:t>Use &lt;!--  … //--&gt; to prevent display of code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00200" y="2743200"/>
            <a:ext cx="606425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>
                <a:latin typeface="Arial" panose="020B0604020202020204" pitchFamily="34" charset="0"/>
              </a:rPr>
              <a:t>…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&lt;head&gt;</a:t>
            </a:r>
          </a:p>
          <a:p>
            <a:r>
              <a:rPr lang="en-US" altLang="en-US" sz="1800" b="1">
                <a:latin typeface="Arial" panose="020B0604020202020204" pitchFamily="34" charset="0"/>
              </a:rPr>
              <a:t>&lt;script language="JavaScript" type="text/javascript"&gt;</a:t>
            </a:r>
          </a:p>
          <a:p>
            <a:r>
              <a:rPr lang="en-US" altLang="en-US" sz="1800" b="1">
                <a:latin typeface="Arial" panose="020B0604020202020204" pitchFamily="34" charset="0"/>
              </a:rPr>
              <a:t>&lt;!--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function calculate() {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  var num = eval(document.input.number.value);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…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  document.output.number.value = total;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}</a:t>
            </a:r>
          </a:p>
          <a:p>
            <a:r>
              <a:rPr lang="en-US" altLang="en-US" sz="1800" b="1">
                <a:latin typeface="Arial" panose="020B0604020202020204" pitchFamily="34" charset="0"/>
              </a:rPr>
              <a:t>//--&gt;</a:t>
            </a:r>
          </a:p>
          <a:p>
            <a:r>
              <a:rPr lang="en-US" altLang="en-US" sz="1800" b="1">
                <a:latin typeface="Arial" panose="020B0604020202020204" pitchFamily="34" charset="0"/>
              </a:rPr>
              <a:t>&lt;/script&gt;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&lt;/head&gt;</a:t>
            </a:r>
          </a:p>
          <a:p>
            <a:r>
              <a:rPr lang="en-US" altLang="en-US" sz="1800">
                <a:latin typeface="Arial" panose="020B0604020202020204" pitchFamily="34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u="sng" dirty="0" smtClean="0"/>
              <a:t>Everything</a:t>
            </a:r>
            <a:r>
              <a:rPr lang="en-US" dirty="0" smtClean="0"/>
              <a:t> is a binary number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Data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      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00001000	ADD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00010101	number to be added (21)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01010110	memory location to add it to (86)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33475" y="3200400"/>
            <a:ext cx="5772150" cy="5794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/>
              <a:t>00001000   00010101    01010110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Using JavaScript with Forms</a:t>
            </a: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1295400" y="1676400"/>
            <a:ext cx="6240463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rgbClr val="002060"/>
                </a:solidFill>
              </a:rPr>
              <a:t>HTML:</a:t>
            </a:r>
          </a:p>
          <a:p>
            <a:r>
              <a:rPr lang="en-US" altLang="en-US" sz="1800"/>
              <a:t>&lt;form name="input" action=""&gt;</a:t>
            </a:r>
          </a:p>
          <a:p>
            <a:r>
              <a:rPr lang="en-US" altLang="en-US" sz="1800"/>
              <a:t>    Please enter a number:</a:t>
            </a:r>
          </a:p>
          <a:p>
            <a:r>
              <a:rPr lang="en-US" altLang="en-US" sz="1800"/>
              <a:t>    &lt;input size="10" value=" " name="number"/&gt; </a:t>
            </a:r>
          </a:p>
          <a:p>
            <a:r>
              <a:rPr lang="en-US" altLang="en-US" sz="1800"/>
              <a:t>&lt;/form&gt;</a:t>
            </a:r>
          </a:p>
          <a:p>
            <a:r>
              <a:rPr lang="en-US" altLang="en-US" sz="1800"/>
              <a:t>&lt;form name="output" action=""&gt;</a:t>
            </a:r>
          </a:p>
          <a:p>
            <a:r>
              <a:rPr lang="en-US" altLang="en-US" sz="1800"/>
              <a:t>    The sum of all numbers up to the number above is</a:t>
            </a:r>
          </a:p>
          <a:p>
            <a:r>
              <a:rPr lang="en-US" altLang="en-US" sz="1800"/>
              <a:t>    &lt;input size="10" value=" " name="number" readonly="true"/&gt;</a:t>
            </a:r>
          </a:p>
          <a:p>
            <a:r>
              <a:rPr lang="en-US" altLang="en-US" sz="1800"/>
              <a:t>&lt;/form&gt;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685800" y="4876800"/>
            <a:ext cx="4546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rgbClr val="002060"/>
                </a:solidFill>
              </a:rPr>
              <a:t>JavaScript:</a:t>
            </a:r>
          </a:p>
          <a:p>
            <a:r>
              <a:rPr lang="en-US" altLang="en-US" sz="1800"/>
              <a:t>var num = eval(document.input.number.value);</a:t>
            </a:r>
          </a:p>
          <a:p>
            <a:r>
              <a:rPr lang="en-US" altLang="en-US" sz="1800"/>
              <a:t>document.output.number.value = 10;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4276725" y="4489450"/>
            <a:ext cx="3486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/>
              <a:t>Reads in a value from the first form</a:t>
            </a:r>
          </a:p>
          <a:p>
            <a:r>
              <a:rPr lang="en-US" altLang="en-US" sz="1800" i="1"/>
              <a:t>(eval</a:t>
            </a:r>
            <a:r>
              <a:rPr lang="en-US" altLang="en-US" sz="1800"/>
              <a:t> method turns it into a number)</a:t>
            </a: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4343400" y="5802313"/>
            <a:ext cx="3659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/>
              <a:t>Changes the value in the second form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 flipH="1">
            <a:off x="3667125" y="479425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H="1" flipV="1">
            <a:off x="3886200" y="5791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altLang="en-US" smtClean="0"/>
              <a:t>A set of </a:t>
            </a:r>
            <a:r>
              <a:rPr lang="en-US" altLang="en-US" u="sng" smtClean="0"/>
              <a:t>elements</a:t>
            </a:r>
            <a:endParaRPr lang="en-US" altLang="en-US" smtClean="0"/>
          </a:p>
          <a:p>
            <a:pPr lvl="1"/>
            <a:r>
              <a:rPr lang="en-US" altLang="en-US" smtClean="0"/>
              <a:t>For example, the number of days in each month</a:t>
            </a:r>
          </a:p>
          <a:p>
            <a:endParaRPr lang="en-US" altLang="en-US" smtClean="0"/>
          </a:p>
          <a:p>
            <a:r>
              <a:rPr lang="en-US" altLang="en-US" smtClean="0"/>
              <a:t>Each element is assigned an </a:t>
            </a:r>
            <a:r>
              <a:rPr lang="en-US" altLang="en-US" u="sng" smtClean="0"/>
              <a:t>index</a:t>
            </a:r>
            <a:endParaRPr lang="en-US" altLang="en-US" smtClean="0"/>
          </a:p>
          <a:p>
            <a:pPr lvl="1"/>
            <a:r>
              <a:rPr lang="en-US" altLang="en-US" smtClean="0"/>
              <a:t>A number used to refer to that element</a:t>
            </a:r>
          </a:p>
          <a:p>
            <a:pPr lvl="2"/>
            <a:r>
              <a:rPr lang="en-US" altLang="en-US" smtClean="0"/>
              <a:t>For example, x[4] is the </a:t>
            </a:r>
            <a:r>
              <a:rPr lang="en-US" altLang="en-US" u="sng" smtClean="0"/>
              <a:t>fifth</a:t>
            </a:r>
            <a:r>
              <a:rPr lang="en-US" altLang="en-US" smtClean="0"/>
              <a:t> element (count from zero!)</a:t>
            </a:r>
          </a:p>
          <a:p>
            <a:pPr lvl="1"/>
            <a:r>
              <a:rPr lang="en-US" altLang="en-US" smtClean="0"/>
              <a:t>Arrays and repetitions work naturally together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05800" cy="1143000"/>
          </a:xfrm>
        </p:spPr>
        <p:txBody>
          <a:bodyPr/>
          <a:lstStyle/>
          <a:p>
            <a:r>
              <a:rPr lang="en-US" altLang="en-US" smtClean="0"/>
              <a:t>Some Useful Predefined “Methods”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en-US" smtClean="0"/>
              <a:t>document.writeln(“…”);</a:t>
            </a:r>
          </a:p>
          <a:p>
            <a:pPr lvl="1"/>
            <a:r>
              <a:rPr lang="en-US" altLang="en-US" smtClean="0"/>
              <a:t>String gets </a:t>
            </a:r>
            <a:r>
              <a:rPr lang="en-US" altLang="en-US" b="1" u="sng" smtClean="0"/>
              <a:t>rendered</a:t>
            </a:r>
            <a:r>
              <a:rPr lang="en-US" altLang="en-US" smtClean="0"/>
              <a:t> as HTML</a:t>
            </a:r>
          </a:p>
          <a:p>
            <a:pPr lvl="1"/>
            <a:r>
              <a:rPr lang="en-US" altLang="en-US" smtClean="0"/>
              <a:t>Include “&lt;br /&gt;” to force a line break</a:t>
            </a:r>
          </a:p>
          <a:p>
            <a:r>
              <a:rPr lang="en-US" altLang="en-US" smtClean="0"/>
              <a:t>window.alert(“…”);</a:t>
            </a:r>
          </a:p>
          <a:p>
            <a:pPr lvl="1"/>
            <a:r>
              <a:rPr lang="en-US" altLang="en-US" smtClean="0"/>
              <a:t>String is </a:t>
            </a:r>
            <a:r>
              <a:rPr lang="en-US" altLang="en-US" b="1" u="sng" smtClean="0"/>
              <a:t>written verbatim</a:t>
            </a:r>
            <a:r>
              <a:rPr lang="en-US" altLang="en-US" smtClean="0"/>
              <a:t> as text</a:t>
            </a:r>
          </a:p>
          <a:p>
            <a:pPr lvl="1"/>
            <a:r>
              <a:rPr lang="en-US" altLang="en-US" smtClean="0"/>
              <a:t>Include “\n” to force a line break</a:t>
            </a:r>
          </a:p>
          <a:p>
            <a:r>
              <a:rPr lang="en-US" altLang="en-US" smtClean="0"/>
              <a:t>foo = window.prompt(“…”);</a:t>
            </a:r>
          </a:p>
          <a:p>
            <a:pPr lvl="1"/>
            <a:r>
              <a:rPr lang="en-US" altLang="en-US" smtClean="0"/>
              <a:t>String is </a:t>
            </a:r>
            <a:r>
              <a:rPr lang="en-US" altLang="en-US" b="1" u="sng" smtClean="0"/>
              <a:t>shown verbatim</a:t>
            </a:r>
            <a:r>
              <a:rPr lang="en-US" altLang="en-US" smtClean="0"/>
              <a:t> as text</a:t>
            </a:r>
          </a:p>
          <a:p>
            <a:pPr lvl="1"/>
            <a:r>
              <a:rPr lang="en-US" altLang="en-US" smtClean="0"/>
              <a:t>Result is whatever string the user enters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altLang="en-US" smtClean="0"/>
              <a:t>Handling Events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153400" cy="4876800"/>
          </a:xfrm>
        </p:spPr>
        <p:txBody>
          <a:bodyPr/>
          <a:lstStyle/>
          <a:p>
            <a:r>
              <a:rPr lang="en-US" altLang="en-US" sz="2800" smtClean="0"/>
              <a:t>Events: </a:t>
            </a:r>
          </a:p>
          <a:p>
            <a:pPr lvl="1"/>
            <a:r>
              <a:rPr lang="en-US" altLang="en-US" sz="2400" smtClean="0"/>
              <a:t>Actions that users perform while visiting a page</a:t>
            </a:r>
          </a:p>
          <a:p>
            <a:pPr lvl="3"/>
            <a:endParaRPr lang="en-US" altLang="en-US" sz="1800" smtClean="0"/>
          </a:p>
          <a:p>
            <a:r>
              <a:rPr lang="en-US" altLang="en-US" sz="2800" smtClean="0"/>
              <a:t>Use event handlers to response events</a:t>
            </a:r>
          </a:p>
          <a:p>
            <a:pPr lvl="1"/>
            <a:r>
              <a:rPr lang="en-US" altLang="en-US" sz="2400" smtClean="0"/>
              <a:t>Event handlers triggered by events</a:t>
            </a:r>
          </a:p>
          <a:p>
            <a:pPr lvl="1"/>
            <a:r>
              <a:rPr lang="en-US" altLang="en-US" sz="2400" smtClean="0"/>
              <a:t>Examples of event handlers in Javascript</a:t>
            </a:r>
          </a:p>
          <a:p>
            <a:pPr lvl="2"/>
            <a:r>
              <a:rPr lang="en-US" altLang="en-US" sz="2000" smtClean="0">
                <a:solidFill>
                  <a:srgbClr val="023CCC"/>
                </a:solidFill>
              </a:rPr>
              <a:t>onMouseover</a:t>
            </a:r>
            <a:r>
              <a:rPr lang="en-US" altLang="en-US" sz="2000" smtClean="0"/>
              <a:t>: the mouse moved over an object</a:t>
            </a:r>
          </a:p>
          <a:p>
            <a:pPr lvl="2"/>
            <a:r>
              <a:rPr lang="en-US" altLang="en-US" sz="2000" smtClean="0">
                <a:solidFill>
                  <a:srgbClr val="023CCC"/>
                </a:solidFill>
              </a:rPr>
              <a:t>onMouseout</a:t>
            </a:r>
            <a:r>
              <a:rPr lang="en-US" altLang="en-US" sz="2000" smtClean="0"/>
              <a:t>: the mouse moved off an object</a:t>
            </a:r>
          </a:p>
          <a:p>
            <a:pPr lvl="2"/>
            <a:r>
              <a:rPr lang="en-US" altLang="en-US" sz="2000" smtClean="0">
                <a:solidFill>
                  <a:srgbClr val="023CCC"/>
                </a:solidFill>
              </a:rPr>
              <a:t>onClick</a:t>
            </a:r>
            <a:r>
              <a:rPr lang="en-US" altLang="en-US" sz="2000" smtClean="0"/>
              <a:t>: the user clicked on an object</a:t>
            </a:r>
          </a:p>
          <a:p>
            <a:pPr lvl="2">
              <a:buFontTx/>
              <a:buNone/>
            </a:pPr>
            <a:endParaRPr lang="en-US" altLang="en-US" sz="160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Before You Go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	On a sheet of paper, answer the following (ungraded) question (no names, please):</a:t>
            </a:r>
          </a:p>
          <a:p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	</a:t>
            </a:r>
            <a:r>
              <a:rPr lang="en-US" altLang="en-US" sz="4000" smtClean="0"/>
              <a:t>What was the muddiest point in today’s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Grace Hop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-1"/>
            <a:ext cx="94488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Symbolic</a:t>
            </a:r>
            <a:r>
              <a:rPr lang="en-US" dirty="0" smtClean="0"/>
              <a:t> instructions and addresses</a:t>
            </a:r>
          </a:p>
          <a:p>
            <a:pPr lvl="1"/>
            <a:r>
              <a:rPr lang="en-US" dirty="0" smtClean="0"/>
              <a:t>Symbolic instruction “ADD”</a:t>
            </a:r>
          </a:p>
          <a:p>
            <a:pPr lvl="1"/>
            <a:r>
              <a:rPr lang="en-US" dirty="0" smtClean="0"/>
              <a:t>Symbolic address “SUM1”</a:t>
            </a:r>
          </a:p>
          <a:p>
            <a:r>
              <a:rPr lang="en-US" dirty="0" smtClean="0"/>
              <a:t>For instance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09800" y="4267200"/>
            <a:ext cx="4722813" cy="5794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/>
              <a:t>ADD   		21, SUM1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4" name="Rectangle 3" descr="5%"/>
          <p:cNvSpPr>
            <a:spLocks noChangeArrowheads="1"/>
          </p:cNvSpPr>
          <p:nvPr/>
        </p:nvSpPr>
        <p:spPr bwMode="auto">
          <a:xfrm>
            <a:off x="1981200" y="4419600"/>
            <a:ext cx="5257800" cy="609600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latin typeface="Arial" charset="0"/>
              </a:rPr>
              <a:t>Hardware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81200" y="3733800"/>
            <a:ext cx="5257800" cy="609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>
                <a:latin typeface="Arial" charset="0"/>
              </a:rPr>
              <a:t>Machine Language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81200" y="3048000"/>
            <a:ext cx="5257800" cy="609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>
                <a:latin typeface="Arial" charset="0"/>
              </a:rPr>
              <a:t>Assembly Language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981200" y="2362200"/>
            <a:ext cx="9906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" charset="0"/>
              </a:rPr>
              <a:t>Ruby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0" y="2362200"/>
            <a:ext cx="9906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" charset="0"/>
              </a:rPr>
              <a:t>PHP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114800" y="2362200"/>
            <a:ext cx="9906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" charset="0"/>
              </a:rPr>
              <a:t>Java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81600" y="2362200"/>
            <a:ext cx="9906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" charset="0"/>
              </a:rPr>
              <a:t>C++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248400" y="2362200"/>
            <a:ext cx="9906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Arial" charset="0"/>
              </a:rPr>
              <a:t>JavaScript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91400" y="3733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10110000 01100001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391400" y="3200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MOV</a:t>
            </a:r>
            <a:r>
              <a:rPr lang="en-US" dirty="0" smtClean="0"/>
              <a:t> </a:t>
            </a:r>
            <a:r>
              <a:rPr lang="en-US" b="1" dirty="0"/>
              <a:t>AL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61h</a:t>
            </a:r>
          </a:p>
        </p:txBody>
      </p:sp>
      <p:cxnSp>
        <p:nvCxnSpPr>
          <p:cNvPr id="19" name="Shape 18"/>
          <p:cNvCxnSpPr/>
          <p:nvPr/>
        </p:nvCxnSpPr>
        <p:spPr>
          <a:xfrm rot="16200000" flipH="1">
            <a:off x="1219200" y="2819400"/>
            <a:ext cx="762000" cy="3048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/>
          <p:nvPr/>
        </p:nvCxnSpPr>
        <p:spPr>
          <a:xfrm rot="16200000" flipH="1">
            <a:off x="609601" y="3810000"/>
            <a:ext cx="762000" cy="3048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2667000"/>
            <a:ext cx="100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14400" y="3886200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assembler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1447800" y="25908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38200" y="35814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114800"/>
          </a:xfrm>
        </p:spPr>
        <p:txBody>
          <a:bodyPr/>
          <a:lstStyle/>
          <a:p>
            <a:r>
              <a:rPr lang="en-US" dirty="0" smtClean="0"/>
              <a:t>High-level languages</a:t>
            </a:r>
          </a:p>
          <a:p>
            <a:pPr lvl="1"/>
            <a:r>
              <a:rPr lang="en-US" dirty="0" smtClean="0"/>
              <a:t>Specifies algorithms at a more abstract level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nterpreter reads instructions, controls machine actions</a:t>
            </a:r>
          </a:p>
          <a:p>
            <a:pPr lvl="1"/>
            <a:r>
              <a:rPr lang="en-US" dirty="0" smtClean="0"/>
              <a:t>Examples: JavaScript, PHP</a:t>
            </a:r>
          </a:p>
          <a:p>
            <a:endParaRPr lang="en-US" dirty="0" smtClean="0"/>
          </a:p>
          <a:p>
            <a:r>
              <a:rPr lang="en-US" dirty="0" smtClean="0"/>
              <a:t>Declarative languages</a:t>
            </a:r>
          </a:p>
          <a:p>
            <a:pPr lvl="1"/>
            <a:r>
              <a:rPr lang="en-US" dirty="0" smtClean="0"/>
              <a:t>Specifies desired results, but not the control flow</a:t>
            </a:r>
          </a:p>
          <a:p>
            <a:pPr lvl="2"/>
            <a:r>
              <a:rPr lang="en-US" dirty="0" smtClean="0"/>
              <a:t>System decides how best to get that result</a:t>
            </a:r>
          </a:p>
          <a:p>
            <a:pPr lvl="1"/>
            <a:r>
              <a:rPr lang="en-US" dirty="0" smtClean="0"/>
              <a:t>Examples: HTML, SQL, Excel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64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High level Languages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Procedural (modular) programming</a:t>
            </a:r>
          </a:p>
          <a:p>
            <a:pPr lvl="1"/>
            <a:r>
              <a:rPr lang="en-US" altLang="en-US" smtClean="0"/>
              <a:t>Group instructions into meaningful abstractions</a:t>
            </a:r>
          </a:p>
          <a:p>
            <a:pPr lvl="1"/>
            <a:r>
              <a:rPr lang="en-US" altLang="en-US" smtClean="0"/>
              <a:t>C, Pascal, Perl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Object oriented programming</a:t>
            </a:r>
          </a:p>
          <a:p>
            <a:pPr lvl="1"/>
            <a:r>
              <a:rPr lang="en-US" altLang="en-US" smtClean="0"/>
              <a:t>Group “data” and “methods” into “objects”</a:t>
            </a:r>
          </a:p>
          <a:p>
            <a:pPr lvl="1"/>
            <a:r>
              <a:rPr lang="en-US" altLang="en-US" smtClean="0"/>
              <a:t>Naturally represents the world around us</a:t>
            </a:r>
          </a:p>
          <a:p>
            <a:pPr lvl="1"/>
            <a:r>
              <a:rPr lang="en-US" altLang="en-US" smtClean="0"/>
              <a:t>C++, Java, JavaScript, PHP, Ruby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5236</TotalTime>
  <Pages>22</Pages>
  <Words>1957</Words>
  <Application>Microsoft Office PowerPoint</Application>
  <PresentationFormat>On-screen Show (4:3)</PresentationFormat>
  <Paragraphs>509</Paragraphs>
  <Slides>44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44</vt:i4>
      </vt:variant>
    </vt:vector>
  </HeadingPairs>
  <TitlesOfParts>
    <vt:vector size="57" baseType="lpstr">
      <vt:lpstr>ＭＳ Ｐゴシック</vt:lpstr>
      <vt:lpstr>Arial</vt:lpstr>
      <vt:lpstr>Arial Black</vt:lpstr>
      <vt:lpstr>Calibri</vt:lpstr>
      <vt:lpstr>Gill Sans</vt:lpstr>
      <vt:lpstr>Times New Roman</vt:lpstr>
      <vt:lpstr>Wingdings</vt:lpstr>
      <vt:lpstr>Wingdings 3</vt:lpstr>
      <vt:lpstr>Default Design</vt:lpstr>
      <vt:lpstr>1_Default Design</vt:lpstr>
      <vt:lpstr>Office Theme</vt:lpstr>
      <vt:lpstr>2_Office Theme</vt:lpstr>
      <vt:lpstr>2_Default Design</vt:lpstr>
      <vt:lpstr>Structured Programming</vt:lpstr>
      <vt:lpstr>Muddiest Points</vt:lpstr>
      <vt:lpstr>Programming in Four Parts</vt:lpstr>
      <vt:lpstr>Machine Language</vt:lpstr>
      <vt:lpstr>PowerPoint Presentation</vt:lpstr>
      <vt:lpstr>Assembly Language</vt:lpstr>
      <vt:lpstr>Programming Languages</vt:lpstr>
      <vt:lpstr>Programming Languages</vt:lpstr>
      <vt:lpstr>High level Languages</vt:lpstr>
      <vt:lpstr>Where does the JavaScript go?</vt:lpstr>
      <vt:lpstr>Key Ideas</vt:lpstr>
      <vt:lpstr>Variables</vt:lpstr>
      <vt:lpstr>The Assignment Statement</vt:lpstr>
      <vt:lpstr>Expressions &amp; Statements</vt:lpstr>
      <vt:lpstr>Strings</vt:lpstr>
      <vt:lpstr>Working with Strings</vt:lpstr>
      <vt:lpstr>Interaction</vt:lpstr>
      <vt:lpstr>PowerPoint Presentation</vt:lpstr>
      <vt:lpstr>Basic Control Structures</vt:lpstr>
      <vt:lpstr>1: Sequential Control Structure</vt:lpstr>
      <vt:lpstr>2: Conditional Control Structure</vt:lpstr>
      <vt:lpstr>Nested if-else clauses</vt:lpstr>
      <vt:lpstr>Multiple if-else clauses</vt:lpstr>
      <vt:lpstr>3: Iterative Control Structure (Loop)</vt:lpstr>
      <vt:lpstr>Boolean Operators</vt:lpstr>
      <vt:lpstr>Design Tips</vt:lpstr>
      <vt:lpstr>Programming Tips</vt:lpstr>
      <vt:lpstr>Programming Tips</vt:lpstr>
      <vt:lpstr>Documentation Tips</vt:lpstr>
      <vt:lpstr>Algorithms</vt:lpstr>
      <vt:lpstr>Group Exercise</vt:lpstr>
      <vt:lpstr>Pair Exercises</vt:lpstr>
      <vt:lpstr>Some Math Functions</vt:lpstr>
      <vt:lpstr>One More Example</vt:lpstr>
      <vt:lpstr>PowerPoint Presentation</vt:lpstr>
      <vt:lpstr>A Look Ahead</vt:lpstr>
      <vt:lpstr>Functions</vt:lpstr>
      <vt:lpstr>Scope of a Variable</vt:lpstr>
      <vt:lpstr>Writing JavaScript Functions</vt:lpstr>
      <vt:lpstr>Using JavaScript with Forms</vt:lpstr>
      <vt:lpstr>Arrays</vt:lpstr>
      <vt:lpstr>Some Useful Predefined “Methods”</vt:lpstr>
      <vt:lpstr>Handling Events</vt:lpstr>
      <vt:lpstr>Before You 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gg</cp:lastModifiedBy>
  <cp:revision>292</cp:revision>
  <cp:lastPrinted>1997-09-10T16:39:34Z</cp:lastPrinted>
  <dcterms:created xsi:type="dcterms:W3CDTF">1997-09-10T16:39:54Z</dcterms:created>
  <dcterms:modified xsi:type="dcterms:W3CDTF">2015-02-12T04:34:02Z</dcterms:modified>
</cp:coreProperties>
</file>