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7" r:id="rId3"/>
    <p:sldId id="590" r:id="rId4"/>
    <p:sldId id="457" r:id="rId5"/>
    <p:sldId id="576" r:id="rId6"/>
    <p:sldId id="528" r:id="rId7"/>
    <p:sldId id="529" r:id="rId8"/>
    <p:sldId id="577" r:id="rId9"/>
    <p:sldId id="487" r:id="rId10"/>
    <p:sldId id="492" r:id="rId11"/>
    <p:sldId id="582" r:id="rId12"/>
    <p:sldId id="493" r:id="rId13"/>
    <p:sldId id="585" r:id="rId14"/>
    <p:sldId id="586" r:id="rId15"/>
    <p:sldId id="506" r:id="rId16"/>
    <p:sldId id="587" r:id="rId17"/>
    <p:sldId id="588" r:id="rId18"/>
    <p:sldId id="589" r:id="rId19"/>
    <p:sldId id="520" r:id="rId20"/>
    <p:sldId id="581" r:id="rId21"/>
    <p:sldId id="527" r:id="rId22"/>
    <p:sldId id="507" r:id="rId23"/>
    <p:sldId id="530" r:id="rId24"/>
    <p:sldId id="508" r:id="rId25"/>
    <p:sldId id="574" r:id="rId26"/>
    <p:sldId id="513" r:id="rId27"/>
    <p:sldId id="514" r:id="rId28"/>
    <p:sldId id="515" r:id="rId29"/>
    <p:sldId id="516" r:id="rId30"/>
    <p:sldId id="517" r:id="rId31"/>
    <p:sldId id="525" r:id="rId32"/>
    <p:sldId id="522" r:id="rId33"/>
    <p:sldId id="523" r:id="rId34"/>
    <p:sldId id="524" r:id="rId35"/>
    <p:sldId id="526" r:id="rId36"/>
    <p:sldId id="539" r:id="rId37"/>
    <p:sldId id="531" r:id="rId38"/>
    <p:sldId id="533" r:id="rId39"/>
    <p:sldId id="534" r:id="rId40"/>
    <p:sldId id="535" r:id="rId41"/>
    <p:sldId id="536" r:id="rId42"/>
    <p:sldId id="537" r:id="rId43"/>
    <p:sldId id="538" r:id="rId44"/>
    <p:sldId id="551" r:id="rId45"/>
    <p:sldId id="540" r:id="rId46"/>
    <p:sldId id="541" r:id="rId47"/>
    <p:sldId id="572" r:id="rId48"/>
    <p:sldId id="575" r:id="rId49"/>
    <p:sldId id="543" r:id="rId50"/>
    <p:sldId id="552" r:id="rId51"/>
    <p:sldId id="573" r:id="rId52"/>
    <p:sldId id="542" r:id="rId53"/>
    <p:sldId id="545" r:id="rId54"/>
    <p:sldId id="546" r:id="rId55"/>
    <p:sldId id="547" r:id="rId56"/>
    <p:sldId id="548" r:id="rId57"/>
    <p:sldId id="549" r:id="rId58"/>
    <p:sldId id="550" r:id="rId59"/>
    <p:sldId id="553" r:id="rId60"/>
    <p:sldId id="571" r:id="rId61"/>
    <p:sldId id="555" r:id="rId62"/>
    <p:sldId id="556" r:id="rId63"/>
    <p:sldId id="393" r:id="rId6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19" autoAdjust="0"/>
    <p:restoredTop sz="94711" autoAdjust="0"/>
  </p:normalViewPr>
  <p:slideViewPr>
    <p:cSldViewPr>
      <p:cViewPr>
        <p:scale>
          <a:sx n="112" d="100"/>
          <a:sy n="112" d="100"/>
        </p:scale>
        <p:origin x="11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62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690585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ebopedia.com/DidYouKnow/Internet/2002/download.html" TargetMode="External"/><Relationship Id="rId13" Type="http://schemas.openxmlformats.org/officeDocument/2006/relationships/hyperlink" Target="http://www.webopedia.com/DidYouKnow/Internet/2002/browser.html" TargetMode="External"/><Relationship Id="rId3" Type="http://schemas.openxmlformats.org/officeDocument/2006/relationships/hyperlink" Target="http://www.webopedia.com/DidYouKnow/Internet/2002/FTP.html" TargetMode="External"/><Relationship Id="rId7" Type="http://schemas.openxmlformats.org/officeDocument/2006/relationships/hyperlink" Target="http://www.webopedia.com/DidYouKnow/Internet/2002/server.html" TargetMode="External"/><Relationship Id="rId12" Type="http://schemas.openxmlformats.org/officeDocument/2006/relationships/hyperlink" Target="http://www.webopedia.com/DidYouKnow/Internet/2002/HTTP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webopedia.com/DidYouKnow/Internet/2002/workstation.html" TargetMode="External"/><Relationship Id="rId11" Type="http://schemas.openxmlformats.org/officeDocument/2006/relationships/hyperlink" Target="http://www.webopedia.com/DidYouKnow/Internet/2002/log_on.html" TargetMode="External"/><Relationship Id="rId5" Type="http://schemas.openxmlformats.org/officeDocument/2006/relationships/hyperlink" Target="http://www.webopedia.com/DidYouKnow/Internet/2002/upload.html" TargetMode="External"/><Relationship Id="rId10" Type="http://schemas.openxmlformats.org/officeDocument/2006/relationships/hyperlink" Target="http://www.webopedia.com/DidYouKnow/Internet/2002/Web_server.html" TargetMode="External"/><Relationship Id="rId4" Type="http://schemas.openxmlformats.org/officeDocument/2006/relationships/hyperlink" Target="http://www.webopedia.com/DidYouKnow/Internet/2002/protocol.html" TargetMode="External"/><Relationship Id="rId9" Type="http://schemas.openxmlformats.org/officeDocument/2006/relationships/hyperlink" Target="http://www.webopedia.com/DidYouKnow/Internet/2002/URL.html" TargetMode="Externa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921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8FF74D-F740-41DC-BAC7-9F75C6D487EA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965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FED72C-AE1B-44AD-B7B3-5AF87B55D7B4}" type="slidenum">
              <a:rPr lang="en-US" altLang="en-US" sz="2400"/>
              <a:pPr>
                <a:spcBef>
                  <a:spcPct val="0"/>
                </a:spcBef>
              </a:pPr>
              <a:t>12</a:t>
            </a:fld>
            <a:endParaRPr lang="en-US" altLang="en-US" sz="24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12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D2283E-A1D8-472D-A65F-CC75B8FC981C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215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82C032-348A-49FA-8CFC-2F08A36C4D7C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663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95B693-A19C-4701-87C6-A703DC75FDEE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747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47EAA1-8E9A-429A-8201-A72BF5CE43CA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80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202C16-DE23-44C5-A22E-E667F9B1DE9D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 smtClean="0">
                <a:cs typeface="Arial" panose="020B0604020202020204" pitchFamily="34" charset="0"/>
              </a:rPr>
              <a:t>Table can basically put all the html into it</a:t>
            </a:r>
          </a:p>
          <a:p>
            <a:pPr marL="228600" indent="-228600">
              <a:buFontTx/>
              <a:buAutoNum type="arabicPeriod"/>
            </a:pPr>
            <a:r>
              <a:rPr lang="en-US" altLang="en-US" smtClean="0">
                <a:cs typeface="Arial" panose="020B0604020202020204" pitchFamily="34" charset="0"/>
              </a:rPr>
              <a:t>Better keep with basic table elements so that you have wider auidence</a:t>
            </a:r>
          </a:p>
          <a:p>
            <a:pPr marL="228600" indent="-228600">
              <a:buFontTx/>
              <a:buAutoNum type="arabicPeriod"/>
            </a:pPr>
            <a:r>
              <a:rPr lang="en-US" altLang="en-US" smtClean="0">
                <a:cs typeface="Arial" panose="020B0604020202020204" pitchFamily="34" charset="0"/>
              </a:rPr>
              <a:t>Use indent to help you to read the table source data</a:t>
            </a:r>
          </a:p>
        </p:txBody>
      </p:sp>
    </p:spTree>
    <p:extLst>
      <p:ext uri="{BB962C8B-B14F-4D97-AF65-F5344CB8AC3E}">
        <p14:creationId xmlns:p14="http://schemas.microsoft.com/office/powerpoint/2010/main" val="33518963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88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Html was introduced forhow the content should be displayed in the browser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But now html are asked to do things like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	1. Tightly control document display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	2. Be flexible enough to describe different, specific type of information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	3. Convey information in a variety of media and formats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	4. Define complex linking relationships between documents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	5. Publish a single set of information across a variety of media</a:t>
            </a:r>
          </a:p>
        </p:txBody>
      </p:sp>
    </p:spTree>
    <p:extLst>
      <p:ext uri="{BB962C8B-B14F-4D97-AF65-F5344CB8AC3E}">
        <p14:creationId xmlns:p14="http://schemas.microsoft.com/office/powerpoint/2010/main" val="6349943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93" tIns="43247" rIns="86493" bIns="43247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DE0389-8E0C-42CC-B76E-57543FC7EAE2}" type="slidenum">
              <a:rPr lang="en-US" altLang="en-US" sz="2400"/>
              <a:pPr>
                <a:spcBef>
                  <a:spcPct val="0"/>
                </a:spcBef>
              </a:pPr>
              <a:t>22</a:t>
            </a:fld>
            <a:endParaRPr lang="en-US" altLang="en-US" sz="240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4237"/>
          </a:xfrm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2" tIns="46031" rIns="92062" bIns="46031"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000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22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208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93" tIns="43247" rIns="86493" bIns="43247"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022519-1FC4-4289-85E0-BFE4062DDCD7}" type="slidenum">
              <a:rPr lang="en-US" altLang="en-US" sz="2400"/>
              <a:pPr>
                <a:spcBef>
                  <a:spcPct val="0"/>
                </a:spcBef>
              </a:pPr>
              <a:t>24</a:t>
            </a:fld>
            <a:endParaRPr lang="en-US" altLang="en-US" sz="240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4237"/>
          </a:xfrm>
          <a:ln cap="flat"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2" tIns="46031" rIns="92062" bIns="46031"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3470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056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362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541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3876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4762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87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56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5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701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683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95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0505CE-03C9-4475-91FA-DB3F99B95E7F}" type="slidenum">
              <a:rPr lang="en-US" altLang="en-US" sz="2400"/>
              <a:pPr>
                <a:spcBef>
                  <a:spcPct val="0"/>
                </a:spcBef>
              </a:pPr>
              <a:t>4</a:t>
            </a:fld>
            <a:endParaRPr lang="en-US" altLang="en-US" sz="24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2522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6803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5094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7885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5364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1923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683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3971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5388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0115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8005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4" tIns="44448" rIns="90484" bIns="44448"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614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4211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61234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6259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408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8307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4168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0355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713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493679-4845-4D0B-B591-1775F05D0971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/>
            <a:r>
              <a:rPr lang="en-US" altLang="en-US" smtClean="0">
                <a:cs typeface="Arial" panose="020B0604020202020204" pitchFamily="34" charset="0"/>
              </a:rPr>
              <a:t>The Difference Between FTP and HTTP </a:t>
            </a:r>
            <a:r>
              <a:rPr lang="en-US" altLang="en-US" smtClean="0">
                <a:cs typeface="Arial" panose="020B0604020202020204" pitchFamily="34" charset="0"/>
                <a:hlinkClick r:id="rId3"/>
              </a:rPr>
              <a:t>File Transfer Protocol</a:t>
            </a:r>
            <a:r>
              <a:rPr lang="en-US" altLang="en-US" smtClean="0">
                <a:cs typeface="Arial" panose="020B0604020202020204" pitchFamily="34" charset="0"/>
              </a:rPr>
              <a:t>, or FTP, is a </a:t>
            </a:r>
            <a:r>
              <a:rPr lang="en-US" altLang="en-US" smtClean="0">
                <a:cs typeface="Arial" panose="020B0604020202020204" pitchFamily="34" charset="0"/>
                <a:hlinkClick r:id="rId4"/>
              </a:rPr>
              <a:t>protocol</a:t>
            </a:r>
            <a:r>
              <a:rPr lang="en-US" altLang="en-US" smtClean="0">
                <a:cs typeface="Arial" panose="020B0604020202020204" pitchFamily="34" charset="0"/>
              </a:rPr>
              <a:t> used to </a:t>
            </a:r>
            <a:r>
              <a:rPr lang="en-US" altLang="en-US" smtClean="0">
                <a:cs typeface="Arial" panose="020B0604020202020204" pitchFamily="34" charset="0"/>
                <a:hlinkClick r:id="rId5"/>
              </a:rPr>
              <a:t>upload</a:t>
            </a:r>
            <a:r>
              <a:rPr lang="en-US" altLang="en-US" smtClean="0">
                <a:cs typeface="Arial" panose="020B0604020202020204" pitchFamily="34" charset="0"/>
              </a:rPr>
              <a:t> files from a </a:t>
            </a:r>
            <a:r>
              <a:rPr lang="en-US" altLang="en-US" smtClean="0">
                <a:cs typeface="Arial" panose="020B0604020202020204" pitchFamily="34" charset="0"/>
                <a:hlinkClick r:id="rId6"/>
              </a:rPr>
              <a:t>workstation</a:t>
            </a:r>
            <a:r>
              <a:rPr lang="en-US" altLang="en-US" smtClean="0">
                <a:cs typeface="Arial" panose="020B0604020202020204" pitchFamily="34" charset="0"/>
              </a:rPr>
              <a:t> to a FTP </a:t>
            </a:r>
            <a:r>
              <a:rPr lang="en-US" altLang="en-US" smtClean="0">
                <a:cs typeface="Arial" panose="020B0604020202020204" pitchFamily="34" charset="0"/>
                <a:hlinkClick r:id="rId7"/>
              </a:rPr>
              <a:t>server</a:t>
            </a:r>
            <a:r>
              <a:rPr lang="en-US" altLang="en-US" smtClean="0">
                <a:cs typeface="Arial" panose="020B0604020202020204" pitchFamily="34" charset="0"/>
              </a:rPr>
              <a:t> or </a:t>
            </a:r>
            <a:r>
              <a:rPr lang="en-US" altLang="en-US" smtClean="0">
                <a:cs typeface="Arial" panose="020B0604020202020204" pitchFamily="34" charset="0"/>
                <a:hlinkClick r:id="rId8"/>
              </a:rPr>
              <a:t>download</a:t>
            </a:r>
            <a:r>
              <a:rPr lang="en-US" altLang="en-US" smtClean="0">
                <a:cs typeface="Arial" panose="020B0604020202020204" pitchFamily="34" charset="0"/>
              </a:rPr>
              <a:t> files from a FTP server to a workstation. It is the way that files get transferred from one device to another in order for the files to be available on the Internet. When </a:t>
            </a:r>
            <a:r>
              <a:rPr lang="en-US" altLang="en-US" i="1" smtClean="0">
                <a:cs typeface="Arial" panose="020B0604020202020204" pitchFamily="34" charset="0"/>
              </a:rPr>
              <a:t>ftp</a:t>
            </a:r>
            <a:r>
              <a:rPr lang="en-US" altLang="en-US" smtClean="0">
                <a:cs typeface="Arial" panose="020B0604020202020204" pitchFamily="34" charset="0"/>
              </a:rPr>
              <a:t> appears in a </a:t>
            </a:r>
            <a:r>
              <a:rPr lang="en-US" altLang="en-US" smtClean="0">
                <a:cs typeface="Arial" panose="020B0604020202020204" pitchFamily="34" charset="0"/>
                <a:hlinkClick r:id="rId9"/>
              </a:rPr>
              <a:t>URL</a:t>
            </a:r>
            <a:r>
              <a:rPr lang="en-US" altLang="en-US" smtClean="0">
                <a:cs typeface="Arial" panose="020B0604020202020204" pitchFamily="34" charset="0"/>
              </a:rPr>
              <a:t> it means that the user is connecting to a file server and not a </a:t>
            </a:r>
            <a:r>
              <a:rPr lang="en-US" altLang="en-US" smtClean="0">
                <a:cs typeface="Arial" panose="020B0604020202020204" pitchFamily="34" charset="0"/>
                <a:hlinkClick r:id="rId10"/>
              </a:rPr>
              <a:t>Web server</a:t>
            </a:r>
            <a:r>
              <a:rPr lang="en-US" altLang="en-US" smtClean="0">
                <a:cs typeface="Arial" panose="020B0604020202020204" pitchFamily="34" charset="0"/>
              </a:rPr>
              <a:t> and that some form of file transfer is going to take place. Most FTP servers require the user to </a:t>
            </a:r>
            <a:r>
              <a:rPr lang="en-US" altLang="en-US" smtClean="0">
                <a:cs typeface="Arial" panose="020B0604020202020204" pitchFamily="34" charset="0"/>
                <a:hlinkClick r:id="rId11"/>
              </a:rPr>
              <a:t>log on</a:t>
            </a:r>
            <a:r>
              <a:rPr lang="en-US" altLang="en-US" smtClean="0">
                <a:cs typeface="Arial" panose="020B0604020202020204" pitchFamily="34" charset="0"/>
              </a:rPr>
              <a:t> to the server in order to transfer files. In contrast, </a:t>
            </a:r>
            <a:r>
              <a:rPr lang="en-US" altLang="en-US" smtClean="0">
                <a:cs typeface="Arial" panose="020B0604020202020204" pitchFamily="34" charset="0"/>
                <a:hlinkClick r:id="rId12"/>
              </a:rPr>
              <a:t>Hyper Text Transfer Protocol</a:t>
            </a:r>
            <a:r>
              <a:rPr lang="en-US" altLang="en-US" smtClean="0">
                <a:cs typeface="Arial" panose="020B0604020202020204" pitchFamily="34" charset="0"/>
              </a:rPr>
              <a:t>, or HTTP, is a protocol used to transfer files from a Web server onto a </a:t>
            </a:r>
            <a:r>
              <a:rPr lang="en-US" altLang="en-US" smtClean="0">
                <a:cs typeface="Arial" panose="020B0604020202020204" pitchFamily="34" charset="0"/>
                <a:hlinkClick r:id="rId13"/>
              </a:rPr>
              <a:t>browser</a:t>
            </a:r>
            <a:r>
              <a:rPr lang="en-US" altLang="en-US" smtClean="0">
                <a:cs typeface="Arial" panose="020B0604020202020204" pitchFamily="34" charset="0"/>
              </a:rPr>
              <a:t> in order to view a Web page that is on the Internet. Unlike FTP, where entire files are transferred from one device to another and copied into memory, HTTP only transfers the contents of a web page into a browser for viewing. FTP is a two-way system as files are transferred back and forth between server and workstation. HTTP is a one-way system as files are transported only from the server onto the workstation's browser. When </a:t>
            </a:r>
            <a:r>
              <a:rPr lang="en-US" altLang="en-US" i="1" smtClean="0">
                <a:cs typeface="Arial" panose="020B0604020202020204" pitchFamily="34" charset="0"/>
              </a:rPr>
              <a:t>http</a:t>
            </a:r>
            <a:r>
              <a:rPr lang="en-US" altLang="en-US" smtClean="0">
                <a:cs typeface="Arial" panose="020B0604020202020204" pitchFamily="34" charset="0"/>
              </a:rPr>
              <a:t> appears in a URL it means that the user is connecting to a Web server and not a file server. The files are transferred but not downloaded, therefore not copied into the memory of the receiving device. </a:t>
            </a:r>
          </a:p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539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2403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88360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0445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6509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7523" name="Rectangle 3"/>
          <p:cNvSpPr>
            <a:spLocks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11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211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003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29F8EA-9D24-43D3-A714-F84C61EBD442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116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970A56-9BB1-46AD-A70E-9E2FA1023052}" type="slidenum">
              <a:rPr lang="en-US" altLang="en-US" sz="2400"/>
              <a:pPr>
                <a:spcBef>
                  <a:spcPct val="0"/>
                </a:spcBef>
              </a:pPr>
              <a:t>9</a:t>
            </a:fld>
            <a:endParaRPr lang="en-US" altLang="en-US" sz="24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01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6CFCE3-A8E6-4DDA-B339-8366B3F39F9E}" type="slidenum">
              <a:rPr lang="en-US" altLang="en-US" sz="2400"/>
              <a:pPr>
                <a:spcBef>
                  <a:spcPct val="0"/>
                </a:spcBef>
              </a:pPr>
              <a:t>10</a:t>
            </a:fld>
            <a:endParaRPr lang="en-US" altLang="en-US" sz="24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24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3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7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87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7817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27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9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6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6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77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893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565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mtClean="0"/>
              <a:t>Web Infrastructure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/>
            <a:r>
              <a:rPr lang="en-US" altLang="en-US" smtClean="0"/>
              <a:t>Week 2</a:t>
            </a:r>
          </a:p>
          <a:p>
            <a:pPr marL="342900" indent="-342900"/>
            <a:r>
              <a:rPr lang="en-US" altLang="en-US" smtClean="0"/>
              <a:t>INFM 603</a:t>
            </a:r>
          </a:p>
        </p:txBody>
      </p:sp>
      <p:pic>
        <p:nvPicPr>
          <p:cNvPr id="3076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Logical Structure Tags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Head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Title</a:t>
            </a:r>
          </a:p>
          <a:p>
            <a:pPr lvl="3"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Body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Headers: &lt;h1&gt; &lt;h2&gt; &lt;h3&gt; &lt;h4&gt; &lt;h5&gt;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Lists: &lt;ol&gt;, &lt;ul&gt; (can be nested)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Paragraphs:&lt;p&gt;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Definitions: &lt;dt&gt;&lt;dd&gt;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Tables: &lt;table&gt; &lt;tr&gt; &lt;td&gt; &lt;/td&gt; &lt;/tr&gt; &lt;/table&gt;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Role: &lt;cite&gt;, &lt;address&gt;, &lt;strong&gt;, 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HTML Document Structure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smtClean="0"/>
              <a:t>“Tags” mark structure</a:t>
            </a:r>
          </a:p>
          <a:p>
            <a:pPr lvl="1"/>
            <a:r>
              <a:rPr lang="en-US" altLang="en-US" smtClean="0"/>
              <a:t>&lt;html&gt;a document&lt;/html&gt;</a:t>
            </a:r>
          </a:p>
          <a:p>
            <a:pPr lvl="1"/>
            <a:r>
              <a:rPr lang="en-US" altLang="en-US" smtClean="0"/>
              <a:t>&lt;ol&gt;an ordered list&lt;/ol&gt;</a:t>
            </a:r>
          </a:p>
          <a:p>
            <a:pPr lvl="1"/>
            <a:r>
              <a:rPr lang="en-US" altLang="en-US" smtClean="0"/>
              <a:t>&lt;i&gt;something in italics&lt;/i&gt;</a:t>
            </a:r>
          </a:p>
          <a:p>
            <a:r>
              <a:rPr lang="en-US" altLang="en-US" smtClean="0"/>
              <a:t>Tag name in angle brackets &lt;&gt;</a:t>
            </a:r>
          </a:p>
          <a:p>
            <a:pPr lvl="1"/>
            <a:r>
              <a:rPr lang="en-US" altLang="en-US" smtClean="0"/>
              <a:t>Not case sensitive</a:t>
            </a:r>
          </a:p>
          <a:p>
            <a:r>
              <a:rPr lang="en-US" altLang="en-US" smtClean="0"/>
              <a:t>Open/Close pairs</a:t>
            </a:r>
          </a:p>
          <a:p>
            <a:pPr lvl="1"/>
            <a:r>
              <a:rPr lang="en-US" altLang="en-US" smtClean="0"/>
              <a:t>Close tag is sometimes optional (if unambiguous)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Structure Tags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Font</a:t>
            </a:r>
          </a:p>
          <a:p>
            <a:pPr lvl="1"/>
            <a:r>
              <a:rPr lang="en-US" altLang="en-US" smtClean="0"/>
              <a:t>Typeface: &lt;font face=“Arial”&gt;&lt;/font&gt;</a:t>
            </a:r>
          </a:p>
          <a:p>
            <a:pPr lvl="1"/>
            <a:r>
              <a:rPr lang="en-US" altLang="en-US" smtClean="0"/>
              <a:t>Size: &lt;font size=“+1”&gt;&lt;/font&gt;</a:t>
            </a:r>
          </a:p>
          <a:p>
            <a:pPr lvl="1"/>
            <a:r>
              <a:rPr lang="en-US" altLang="en-US" smtClean="0"/>
              <a:t>Color: &lt;font color=“990000”&gt;&lt;/font&gt;</a:t>
            </a:r>
          </a:p>
          <a:p>
            <a:pPr lvl="2"/>
            <a:r>
              <a:rPr lang="en-US" altLang="en-US" smtClean="0"/>
              <a:t>http://webmonkey.wired.com/webmonkey/reference/color_codes/Emphasis</a:t>
            </a:r>
          </a:p>
          <a:p>
            <a:pPr lvl="1"/>
            <a:r>
              <a:rPr lang="en-US" altLang="en-US" smtClean="0"/>
              <a:t>Bold: &lt;b&gt;&lt;/b&gt;</a:t>
            </a:r>
          </a:p>
          <a:p>
            <a:pPr lvl="1"/>
            <a:r>
              <a:rPr lang="en-US" altLang="en-US" smtClean="0"/>
              <a:t>Italics: &lt;i&gt;&lt;/i&gt;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(Hyper)Links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76400" y="1447800"/>
            <a:ext cx="5867400" cy="2301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&lt;html&gt;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&lt;head&gt;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&lt;title&gt;Hello World!&lt;/title&gt;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&lt;/head&gt;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&lt;body&gt;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&lt;p&gt;Hello world! This is my first webpage!&lt;/p&gt;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&lt;p&gt;Click &lt;a href="test.html"&gt;here&lt;/a&gt; for another page.&lt;/p&gt;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&lt;/body&gt;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&lt;/html&gt;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971800" y="4191000"/>
            <a:ext cx="5867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&lt;html&gt;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&lt;head&gt;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&lt;title&gt;Another page&lt;/title&gt;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&lt;/head&gt;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&lt;body&gt;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&lt;p&gt;This is another page.&lt;/p&gt;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&lt;/body&gt;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&lt;/html&gt;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600200" y="1143000"/>
            <a:ext cx="1201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index.html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895600" y="3886200"/>
            <a:ext cx="1033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test.html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810000" y="32766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Hypertext “Anchors”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4114800"/>
          </a:xfrm>
        </p:spPr>
        <p:txBody>
          <a:bodyPr/>
          <a:lstStyle/>
          <a:p>
            <a:r>
              <a:rPr lang="en-US" altLang="en-US" sz="2800" smtClean="0"/>
              <a:t>Internal anchors: somewhere on the same page</a:t>
            </a:r>
          </a:p>
          <a:p>
            <a:pPr lvl="1"/>
            <a:r>
              <a:rPr lang="en-US" altLang="en-US" sz="2400" smtClean="0"/>
              <a:t>&lt;a href=“#students”&gt; Students&lt;/a&gt;</a:t>
            </a:r>
          </a:p>
          <a:p>
            <a:pPr lvl="2"/>
            <a:r>
              <a:rPr lang="en-US" altLang="en-US" sz="2000" smtClean="0"/>
              <a:t>Links to: &lt;a name=“students”&gt;Student Information&lt;/a&gt;</a:t>
            </a:r>
          </a:p>
          <a:p>
            <a:pPr lvl="4"/>
            <a:endParaRPr lang="en-US" altLang="en-US" sz="1800" smtClean="0"/>
          </a:p>
          <a:p>
            <a:r>
              <a:rPr lang="en-US" altLang="en-US" sz="2800" smtClean="0"/>
              <a:t>External anchors: to another page </a:t>
            </a:r>
          </a:p>
          <a:p>
            <a:pPr lvl="1"/>
            <a:r>
              <a:rPr lang="en-US" altLang="en-US" sz="2400" smtClean="0"/>
              <a:t>&lt;a href=“http://www.clis.umd.edu”&gt;CLIS&lt;/a&gt;</a:t>
            </a:r>
          </a:p>
          <a:p>
            <a:pPr lvl="1"/>
            <a:r>
              <a:rPr lang="en-US" altLang="en-US" sz="2400" smtClean="0"/>
              <a:t>&lt;a href=“http://www.clis.umd.edu#students”&gt;CLIS students&lt;/a&gt;</a:t>
            </a:r>
          </a:p>
          <a:p>
            <a:pPr lvl="4"/>
            <a:endParaRPr lang="en-US" altLang="en-US" sz="1800" smtClean="0"/>
          </a:p>
          <a:p>
            <a:r>
              <a:rPr lang="en-US" altLang="en-US" sz="2800" smtClean="0"/>
              <a:t>URL may be complete, or relative to current page</a:t>
            </a:r>
          </a:p>
          <a:p>
            <a:pPr lvl="1"/>
            <a:r>
              <a:rPr lang="en-US" altLang="en-US" sz="2400" smtClean="0"/>
              <a:t>&lt;a href=“video/week2.rm”&gt;2&lt;/a&gt;</a:t>
            </a:r>
          </a:p>
          <a:p>
            <a:pPr lvl="4"/>
            <a:endParaRPr lang="en-US" altLang="en-US" sz="1800" smtClean="0"/>
          </a:p>
          <a:p>
            <a:r>
              <a:rPr lang="en-US" altLang="en-US" sz="2800" smtClean="0"/>
              <a:t>File name part of URL is case sensitive (on Unix servers)</a:t>
            </a:r>
          </a:p>
          <a:p>
            <a:pPr lvl="1"/>
            <a:r>
              <a:rPr lang="en-US" altLang="en-US" sz="2400" smtClean="0"/>
              <a:t>Protocol and domain name are not case sensitive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mtClean="0"/>
              <a:t>Link Structure of the Web</a:t>
            </a:r>
          </a:p>
        </p:txBody>
      </p:sp>
      <p:pic>
        <p:nvPicPr>
          <p:cNvPr id="30723" name="Picture 3" descr="tem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876300"/>
            <a:ext cx="7924800" cy="5981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Images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&lt;img src=“</a:t>
            </a:r>
            <a:r>
              <a:rPr lang="en-US" altLang="en-US" i="1" smtClean="0"/>
              <a:t>URL”&gt; or </a:t>
            </a:r>
            <a:r>
              <a:rPr lang="en-US" altLang="en-US" smtClean="0"/>
              <a:t>&lt;img src=“</a:t>
            </a:r>
            <a:r>
              <a:rPr lang="en-US" altLang="en-US" i="1" smtClean="0"/>
              <a:t>path/file”&gt;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&lt;img src=“http://www.clis.umd.edu/IMAGES/head.gif”&gt;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SRC: can be url or path/file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ALT: a text string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ALIGN: position of the image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WIDTH and HEIGHT: size of the image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Can use as anchor:</a:t>
            </a:r>
            <a:r>
              <a:rPr lang="en-US" altLang="en-US" sz="2800" smtClean="0"/>
              <a:t>	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 </a:t>
            </a:r>
            <a:r>
              <a:rPr lang="en-US" altLang="en-US" smtClean="0"/>
              <a:t>&lt;a href=</a:t>
            </a:r>
            <a:r>
              <a:rPr lang="en-US" altLang="en-US" i="1" smtClean="0"/>
              <a:t>URL&gt;&lt;</a:t>
            </a:r>
            <a:r>
              <a:rPr lang="en-US" altLang="en-US" smtClean="0"/>
              <a:t>img src=</a:t>
            </a:r>
            <a:r>
              <a:rPr lang="en-US" altLang="en-US" i="1" smtClean="0"/>
              <a:t>URL2&gt;</a:t>
            </a:r>
            <a:r>
              <a:rPr lang="en-US" altLang="en-US" smtClean="0"/>
              <a:t>&lt;/a&gt;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Example: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http://www.umiacs.umd.edu/~daqingd/Image-Alignment.html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Tables</a:t>
            </a:r>
          </a:p>
        </p:txBody>
      </p:sp>
      <p:graphicFrame>
        <p:nvGraphicFramePr>
          <p:cNvPr id="371715" name="Group 3"/>
          <p:cNvGraphicFramePr>
            <a:graphicFrameLocks noGrp="1"/>
          </p:cNvGraphicFramePr>
          <p:nvPr/>
        </p:nvGraphicFramePr>
        <p:xfrm>
          <a:off x="2063750" y="1600200"/>
          <a:ext cx="6096000" cy="4064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eenie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mennie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tiger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1733" name="Text Box 21"/>
          <p:cNvSpPr txBox="1">
            <a:spLocks noChangeArrowheads="1"/>
          </p:cNvSpPr>
          <p:nvPr/>
        </p:nvSpPr>
        <p:spPr bwMode="auto">
          <a:xfrm>
            <a:off x="1682750" y="1195388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&lt;table&gt;</a:t>
            </a:r>
          </a:p>
        </p:txBody>
      </p:sp>
      <p:sp>
        <p:nvSpPr>
          <p:cNvPr id="371734" name="Text Box 22"/>
          <p:cNvSpPr txBox="1">
            <a:spLocks noChangeArrowheads="1"/>
          </p:cNvSpPr>
          <p:nvPr/>
        </p:nvSpPr>
        <p:spPr bwMode="auto">
          <a:xfrm>
            <a:off x="1682750" y="5729288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&lt;/table&gt;</a:t>
            </a:r>
          </a:p>
        </p:txBody>
      </p:sp>
      <p:sp>
        <p:nvSpPr>
          <p:cNvPr id="371735" name="Text Box 23"/>
          <p:cNvSpPr txBox="1">
            <a:spLocks noChangeArrowheads="1"/>
          </p:cNvSpPr>
          <p:nvPr/>
        </p:nvSpPr>
        <p:spPr bwMode="auto">
          <a:xfrm>
            <a:off x="1524000" y="20574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&lt;tr&gt;</a:t>
            </a:r>
          </a:p>
        </p:txBody>
      </p:sp>
      <p:sp>
        <p:nvSpPr>
          <p:cNvPr id="371736" name="Text Box 24"/>
          <p:cNvSpPr txBox="1">
            <a:spLocks noChangeArrowheads="1"/>
          </p:cNvSpPr>
          <p:nvPr/>
        </p:nvSpPr>
        <p:spPr bwMode="auto">
          <a:xfrm>
            <a:off x="1530350" y="3443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&lt;tr&gt;</a:t>
            </a:r>
          </a:p>
        </p:txBody>
      </p:sp>
      <p:sp>
        <p:nvSpPr>
          <p:cNvPr id="371737" name="Text Box 25"/>
          <p:cNvSpPr txBox="1">
            <a:spLocks noChangeArrowheads="1"/>
          </p:cNvSpPr>
          <p:nvPr/>
        </p:nvSpPr>
        <p:spPr bwMode="auto">
          <a:xfrm>
            <a:off x="1530350" y="48148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&lt;tr&gt;</a:t>
            </a:r>
          </a:p>
        </p:txBody>
      </p:sp>
      <p:sp>
        <p:nvSpPr>
          <p:cNvPr id="371738" name="Text Box 26"/>
          <p:cNvSpPr txBox="1">
            <a:spLocks noChangeArrowheads="1"/>
          </p:cNvSpPr>
          <p:nvPr/>
        </p:nvSpPr>
        <p:spPr bwMode="auto">
          <a:xfrm>
            <a:off x="8153400" y="2057400"/>
            <a:ext cx="67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&lt;/tr&gt;</a:t>
            </a:r>
          </a:p>
        </p:txBody>
      </p:sp>
      <p:sp>
        <p:nvSpPr>
          <p:cNvPr id="371739" name="Text Box 27"/>
          <p:cNvSpPr txBox="1">
            <a:spLocks noChangeArrowheads="1"/>
          </p:cNvSpPr>
          <p:nvPr/>
        </p:nvSpPr>
        <p:spPr bwMode="auto">
          <a:xfrm>
            <a:off x="8159750" y="3443288"/>
            <a:ext cx="679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&lt;/tr&gt;</a:t>
            </a:r>
          </a:p>
        </p:txBody>
      </p:sp>
      <p:sp>
        <p:nvSpPr>
          <p:cNvPr id="371740" name="Text Box 28"/>
          <p:cNvSpPr txBox="1">
            <a:spLocks noChangeArrowheads="1"/>
          </p:cNvSpPr>
          <p:nvPr/>
        </p:nvSpPr>
        <p:spPr bwMode="auto">
          <a:xfrm>
            <a:off x="8159750" y="4814888"/>
            <a:ext cx="679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&lt;/tr&gt;</a:t>
            </a:r>
          </a:p>
        </p:txBody>
      </p:sp>
      <p:sp>
        <p:nvSpPr>
          <p:cNvPr id="371741" name="Text Box 29"/>
          <p:cNvSpPr txBox="1">
            <a:spLocks noChangeArrowheads="1"/>
          </p:cNvSpPr>
          <p:nvPr/>
        </p:nvSpPr>
        <p:spPr bwMode="auto">
          <a:xfrm>
            <a:off x="1981200" y="2057400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42" name="Text Box 30"/>
          <p:cNvSpPr txBox="1">
            <a:spLocks noChangeArrowheads="1"/>
          </p:cNvSpPr>
          <p:nvPr/>
        </p:nvSpPr>
        <p:spPr bwMode="auto">
          <a:xfrm>
            <a:off x="3460750" y="20574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  <p:sp>
        <p:nvSpPr>
          <p:cNvPr id="371743" name="Text Box 31"/>
          <p:cNvSpPr txBox="1">
            <a:spLocks noChangeArrowheads="1"/>
          </p:cNvSpPr>
          <p:nvPr/>
        </p:nvSpPr>
        <p:spPr bwMode="auto">
          <a:xfrm>
            <a:off x="4032250" y="2057400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44" name="Text Box 32"/>
          <p:cNvSpPr txBox="1">
            <a:spLocks noChangeArrowheads="1"/>
          </p:cNvSpPr>
          <p:nvPr/>
        </p:nvSpPr>
        <p:spPr bwMode="auto">
          <a:xfrm>
            <a:off x="5486400" y="20574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  <p:sp>
        <p:nvSpPr>
          <p:cNvPr id="371745" name="Text Box 33"/>
          <p:cNvSpPr txBox="1">
            <a:spLocks noChangeArrowheads="1"/>
          </p:cNvSpPr>
          <p:nvPr/>
        </p:nvSpPr>
        <p:spPr bwMode="auto">
          <a:xfrm>
            <a:off x="6038850" y="2057400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46" name="Text Box 34"/>
          <p:cNvSpPr txBox="1">
            <a:spLocks noChangeArrowheads="1"/>
          </p:cNvSpPr>
          <p:nvPr/>
        </p:nvSpPr>
        <p:spPr bwMode="auto">
          <a:xfrm>
            <a:off x="7499350" y="20574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  <p:sp>
        <p:nvSpPr>
          <p:cNvPr id="371747" name="Text Box 35"/>
          <p:cNvSpPr txBox="1">
            <a:spLocks noChangeArrowheads="1"/>
          </p:cNvSpPr>
          <p:nvPr/>
        </p:nvSpPr>
        <p:spPr bwMode="auto">
          <a:xfrm>
            <a:off x="1981200" y="3443288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48" name="Text Box 36"/>
          <p:cNvSpPr txBox="1">
            <a:spLocks noChangeArrowheads="1"/>
          </p:cNvSpPr>
          <p:nvPr/>
        </p:nvSpPr>
        <p:spPr bwMode="auto">
          <a:xfrm>
            <a:off x="3460750" y="3443288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  <p:sp>
        <p:nvSpPr>
          <p:cNvPr id="371749" name="Text Box 37"/>
          <p:cNvSpPr txBox="1">
            <a:spLocks noChangeArrowheads="1"/>
          </p:cNvSpPr>
          <p:nvPr/>
        </p:nvSpPr>
        <p:spPr bwMode="auto">
          <a:xfrm>
            <a:off x="4032250" y="3443288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50" name="Text Box 38"/>
          <p:cNvSpPr txBox="1">
            <a:spLocks noChangeArrowheads="1"/>
          </p:cNvSpPr>
          <p:nvPr/>
        </p:nvSpPr>
        <p:spPr bwMode="auto">
          <a:xfrm>
            <a:off x="5486400" y="3443288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  <p:sp>
        <p:nvSpPr>
          <p:cNvPr id="371751" name="Text Box 39"/>
          <p:cNvSpPr txBox="1">
            <a:spLocks noChangeArrowheads="1"/>
          </p:cNvSpPr>
          <p:nvPr/>
        </p:nvSpPr>
        <p:spPr bwMode="auto">
          <a:xfrm>
            <a:off x="6038850" y="3443288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52" name="Text Box 40"/>
          <p:cNvSpPr txBox="1">
            <a:spLocks noChangeArrowheads="1"/>
          </p:cNvSpPr>
          <p:nvPr/>
        </p:nvSpPr>
        <p:spPr bwMode="auto">
          <a:xfrm>
            <a:off x="7499350" y="3443288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  <p:sp>
        <p:nvSpPr>
          <p:cNvPr id="371753" name="Text Box 41"/>
          <p:cNvSpPr txBox="1">
            <a:spLocks noChangeArrowheads="1"/>
          </p:cNvSpPr>
          <p:nvPr/>
        </p:nvSpPr>
        <p:spPr bwMode="auto">
          <a:xfrm>
            <a:off x="1981200" y="4814888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54" name="Text Box 42"/>
          <p:cNvSpPr txBox="1">
            <a:spLocks noChangeArrowheads="1"/>
          </p:cNvSpPr>
          <p:nvPr/>
        </p:nvSpPr>
        <p:spPr bwMode="auto">
          <a:xfrm>
            <a:off x="3460750" y="4814888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  <p:sp>
        <p:nvSpPr>
          <p:cNvPr id="371755" name="Text Box 43"/>
          <p:cNvSpPr txBox="1">
            <a:spLocks noChangeArrowheads="1"/>
          </p:cNvSpPr>
          <p:nvPr/>
        </p:nvSpPr>
        <p:spPr bwMode="auto">
          <a:xfrm>
            <a:off x="4032250" y="4814888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56" name="Text Box 44"/>
          <p:cNvSpPr txBox="1">
            <a:spLocks noChangeArrowheads="1"/>
          </p:cNvSpPr>
          <p:nvPr/>
        </p:nvSpPr>
        <p:spPr bwMode="auto">
          <a:xfrm>
            <a:off x="5486400" y="4814888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  <p:sp>
        <p:nvSpPr>
          <p:cNvPr id="371757" name="Text Box 45"/>
          <p:cNvSpPr txBox="1">
            <a:spLocks noChangeArrowheads="1"/>
          </p:cNvSpPr>
          <p:nvPr/>
        </p:nvSpPr>
        <p:spPr bwMode="auto">
          <a:xfrm>
            <a:off x="6038850" y="4814888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&lt;td&gt;</a:t>
            </a:r>
          </a:p>
        </p:txBody>
      </p:sp>
      <p:sp>
        <p:nvSpPr>
          <p:cNvPr id="371758" name="Text Box 46"/>
          <p:cNvSpPr txBox="1">
            <a:spLocks noChangeArrowheads="1"/>
          </p:cNvSpPr>
          <p:nvPr/>
        </p:nvSpPr>
        <p:spPr bwMode="auto">
          <a:xfrm>
            <a:off x="7499350" y="4814888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&lt;/td&gt;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33" grpId="0"/>
      <p:bldP spid="371734" grpId="0"/>
      <p:bldP spid="371735" grpId="0"/>
      <p:bldP spid="371736" grpId="0"/>
      <p:bldP spid="371737" grpId="0"/>
      <p:bldP spid="371738" grpId="0"/>
      <p:bldP spid="371739" grpId="0"/>
      <p:bldP spid="371740" grpId="0"/>
      <p:bldP spid="371741" grpId="0"/>
      <p:bldP spid="371742" grpId="0"/>
      <p:bldP spid="371743" grpId="0"/>
      <p:bldP spid="371744" grpId="0"/>
      <p:bldP spid="371745" grpId="0"/>
      <p:bldP spid="371746" grpId="0"/>
      <p:bldP spid="371747" grpId="0"/>
      <p:bldP spid="371748" grpId="0"/>
      <p:bldP spid="371749" grpId="0"/>
      <p:bldP spid="371750" grpId="0"/>
      <p:bldP spid="371751" grpId="0"/>
      <p:bldP spid="371752" grpId="0"/>
      <p:bldP spid="371753" grpId="0"/>
      <p:bldP spid="371754" grpId="0"/>
      <p:bldP spid="371755" grpId="0"/>
      <p:bldP spid="371756" grpId="0"/>
      <p:bldP spid="371757" grpId="0"/>
      <p:bldP spid="3717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 smtClean="0"/>
              <a:t>Table Example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106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smtClean="0"/>
              <a:t>&lt;table align=“center”&gt;</a:t>
            </a:r>
          </a:p>
          <a:p>
            <a:pPr>
              <a:buFontTx/>
              <a:buNone/>
            </a:pPr>
            <a:r>
              <a:rPr lang="en-US" altLang="en-US" sz="2800" smtClean="0"/>
              <a:t>&lt;caption align=“right”&gt;The caption&lt;/caption&gt;    </a:t>
            </a:r>
          </a:p>
          <a:p>
            <a:pPr>
              <a:buFontTx/>
              <a:buNone/>
            </a:pPr>
            <a:r>
              <a:rPr lang="en-US" altLang="en-US" sz="2800" smtClean="0"/>
              <a:t>	&lt; tr align=“LEFT”&gt;</a:t>
            </a:r>
          </a:p>
          <a:p>
            <a:pPr>
              <a:buFontTx/>
              <a:buNone/>
            </a:pPr>
            <a:r>
              <a:rPr lang="en-US" altLang="en-US" sz="2800" smtClean="0"/>
              <a:t>		&lt;th&gt; Header1 &lt;/th&gt;</a:t>
            </a:r>
          </a:p>
          <a:p>
            <a:pPr>
              <a:buFontTx/>
              <a:buNone/>
            </a:pPr>
            <a:r>
              <a:rPr lang="en-US" altLang="en-US" sz="2800" smtClean="0"/>
              <a:t>		&lt;th&gt; Header2&lt;/th&gt;</a:t>
            </a:r>
          </a:p>
          <a:p>
            <a:pPr>
              <a:buFontTx/>
              <a:buNone/>
            </a:pPr>
            <a:r>
              <a:rPr lang="en-US" altLang="en-US" sz="2800" smtClean="0"/>
              <a:t>	&lt;/tr&gt;</a:t>
            </a:r>
          </a:p>
          <a:p>
            <a:pPr>
              <a:buFontTx/>
              <a:buNone/>
            </a:pPr>
            <a:r>
              <a:rPr lang="en-US" altLang="en-US" sz="2800" smtClean="0"/>
              <a:t>	&lt;tr&gt;&lt;td&gt;first row, first item &lt;/td&gt;</a:t>
            </a:r>
          </a:p>
          <a:p>
            <a:pPr>
              <a:buFontTx/>
              <a:buNone/>
            </a:pPr>
            <a:r>
              <a:rPr lang="en-US" altLang="en-US" sz="2800" smtClean="0"/>
              <a:t>            &lt;td&gt;first row, second item&lt;/td&gt;&lt;/tr&gt;</a:t>
            </a:r>
          </a:p>
          <a:p>
            <a:pPr>
              <a:buFontTx/>
              <a:buNone/>
            </a:pPr>
            <a:r>
              <a:rPr lang="en-US" altLang="en-US" sz="2800" smtClean="0"/>
              <a:t>	&lt; tr&gt;&lt;td&gt;second row, first item&lt;/td&gt;</a:t>
            </a:r>
          </a:p>
          <a:p>
            <a:pPr>
              <a:buFontTx/>
              <a:buNone/>
            </a:pPr>
            <a:r>
              <a:rPr lang="en-US" altLang="en-US" sz="2800" smtClean="0"/>
              <a:t>            &lt;td&gt;second row, second item&lt;/td&gt;&lt;/tr&gt;</a:t>
            </a:r>
          </a:p>
          <a:p>
            <a:pPr>
              <a:buFontTx/>
              <a:buNone/>
            </a:pPr>
            <a:r>
              <a:rPr lang="en-US" altLang="en-US" sz="2800" smtClean="0"/>
              <a:t>&lt;/table&gt;</a:t>
            </a:r>
          </a:p>
          <a:p>
            <a:pPr>
              <a:buFontTx/>
              <a:buNone/>
            </a:pPr>
            <a:r>
              <a:rPr lang="en-US" altLang="en-US" sz="2400" smtClean="0"/>
              <a:t>See also: http://www.umiacs.umd.edu/~daqingd/Simple-Table.html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Rendering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5334000"/>
          </a:xfrm>
        </p:spPr>
        <p:txBody>
          <a:bodyPr/>
          <a:lstStyle/>
          <a:p>
            <a:r>
              <a:rPr lang="en-US" altLang="en-US" smtClean="0"/>
              <a:t>Different devices have different capabilities</a:t>
            </a:r>
          </a:p>
          <a:p>
            <a:pPr lvl="1"/>
            <a:r>
              <a:rPr lang="en-US" altLang="en-US" smtClean="0"/>
              <a:t>Desktop or laptop computer</a:t>
            </a:r>
          </a:p>
          <a:p>
            <a:pPr lvl="1"/>
            <a:r>
              <a:rPr lang="en-US" altLang="en-US" smtClean="0"/>
              <a:t>Handheld device</a:t>
            </a:r>
          </a:p>
          <a:p>
            <a:endParaRPr lang="en-US" altLang="en-US" smtClean="0"/>
          </a:p>
          <a:p>
            <a:r>
              <a:rPr lang="en-US" altLang="en-US" smtClean="0"/>
              <a:t>Rendering maps logical tags to physical layout</a:t>
            </a:r>
          </a:p>
          <a:p>
            <a:pPr lvl="1"/>
            <a:r>
              <a:rPr lang="en-US" altLang="en-US" smtClean="0"/>
              <a:t>Controls line wrap, size, font…</a:t>
            </a:r>
          </a:p>
          <a:p>
            <a:pPr lvl="2"/>
            <a:r>
              <a:rPr lang="en-US" altLang="en-US" smtClean="0"/>
              <a:t>Place the title in the page border</a:t>
            </a:r>
          </a:p>
          <a:p>
            <a:pPr lvl="2"/>
            <a:r>
              <a:rPr lang="en-US" altLang="en-US" smtClean="0"/>
              <a:t>Render &lt;h1&gt; as 24pt Times</a:t>
            </a:r>
          </a:p>
          <a:p>
            <a:pPr lvl="2"/>
            <a:r>
              <a:rPr lang="en-US" altLang="en-US" smtClean="0"/>
              <a:t>Render &lt;strong&gt; as bold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Questions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HTML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CSS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JavaScript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Tips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Edit files on your own machine</a:t>
            </a:r>
          </a:p>
          <a:p>
            <a:pPr lvl="1"/>
            <a:r>
              <a:rPr lang="en-US" altLang="en-US" smtClean="0"/>
              <a:t>Upload when you’re happy</a:t>
            </a:r>
          </a:p>
          <a:p>
            <a:r>
              <a:rPr lang="en-US" altLang="en-US" smtClean="0"/>
              <a:t>Save early, save often, just save!</a:t>
            </a:r>
          </a:p>
          <a:p>
            <a:r>
              <a:rPr lang="en-US" altLang="en-US" smtClean="0"/>
              <a:t>Reload browser to see changes</a:t>
            </a:r>
          </a:p>
          <a:p>
            <a:r>
              <a:rPr lang="en-US" altLang="en-US" smtClean="0"/>
              <a:t>File naming</a:t>
            </a:r>
          </a:p>
          <a:p>
            <a:pPr lvl="1"/>
            <a:r>
              <a:rPr lang="en-US" altLang="en-US" smtClean="0"/>
              <a:t>Don’t use spaces</a:t>
            </a:r>
          </a:p>
          <a:p>
            <a:pPr lvl="1"/>
            <a:r>
              <a:rPr lang="en-US" altLang="en-US" smtClean="0"/>
              <a:t>Punctuation matters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What’s Wrong with the Web?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HTML</a:t>
            </a:r>
          </a:p>
          <a:p>
            <a:pPr lvl="1"/>
            <a:r>
              <a:rPr lang="en-US" altLang="en-US" smtClean="0"/>
              <a:t>Confounds structure and appearance (XML)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HTTP</a:t>
            </a:r>
          </a:p>
          <a:p>
            <a:pPr lvl="1"/>
            <a:r>
              <a:rPr lang="en-US" altLang="en-US" smtClean="0"/>
              <a:t>Can’t recognize related transactions (Cookies)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URL</a:t>
            </a:r>
          </a:p>
          <a:p>
            <a:pPr lvl="1"/>
            <a:r>
              <a:rPr lang="en-US" altLang="en-US" smtClean="0"/>
              <a:t>Links breaks when you move a file (PURL)</a:t>
            </a:r>
          </a:p>
          <a:p>
            <a:endParaRPr lang="en-US" alt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XML Family Tree</a:t>
            </a:r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1447800" y="4613275"/>
            <a:ext cx="6402388" cy="5508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2800"/>
              <a:t>SGML</a:t>
            </a:r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1447800" y="3443288"/>
            <a:ext cx="490538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43013" name="Rectangle 6"/>
          <p:cNvSpPr>
            <a:spLocks noChangeArrowheads="1"/>
          </p:cNvSpPr>
          <p:nvPr/>
        </p:nvSpPr>
        <p:spPr bwMode="auto">
          <a:xfrm>
            <a:off x="2125663" y="3443288"/>
            <a:ext cx="490537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43014" name="Rectangle 7"/>
          <p:cNvSpPr>
            <a:spLocks noChangeArrowheads="1"/>
          </p:cNvSpPr>
          <p:nvPr/>
        </p:nvSpPr>
        <p:spPr bwMode="auto">
          <a:xfrm>
            <a:off x="3603625" y="3997325"/>
            <a:ext cx="4246563" cy="55086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400"/>
          </a:p>
        </p:txBody>
      </p:sp>
      <p:sp>
        <p:nvSpPr>
          <p:cNvPr id="43015" name="Rectangle 8"/>
          <p:cNvSpPr>
            <a:spLocks noChangeArrowheads="1"/>
          </p:cNvSpPr>
          <p:nvPr/>
        </p:nvSpPr>
        <p:spPr bwMode="auto">
          <a:xfrm>
            <a:off x="3679825" y="4037013"/>
            <a:ext cx="409257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2800"/>
              <a:t>XML</a:t>
            </a:r>
          </a:p>
        </p:txBody>
      </p:sp>
      <p:sp>
        <p:nvSpPr>
          <p:cNvPr id="43016" name="Rectangle 9"/>
          <p:cNvSpPr>
            <a:spLocks noChangeArrowheads="1"/>
          </p:cNvSpPr>
          <p:nvPr/>
        </p:nvSpPr>
        <p:spPr bwMode="auto">
          <a:xfrm>
            <a:off x="1323975" y="3133725"/>
            <a:ext cx="766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HTML</a:t>
            </a:r>
          </a:p>
        </p:txBody>
      </p:sp>
      <p:sp>
        <p:nvSpPr>
          <p:cNvPr id="43017" name="Rectangle 10"/>
          <p:cNvSpPr>
            <a:spLocks noChangeArrowheads="1"/>
          </p:cNvSpPr>
          <p:nvPr/>
        </p:nvSpPr>
        <p:spPr bwMode="auto">
          <a:xfrm>
            <a:off x="2124075" y="3133725"/>
            <a:ext cx="5048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TEI</a:t>
            </a:r>
          </a:p>
        </p:txBody>
      </p:sp>
      <p:sp>
        <p:nvSpPr>
          <p:cNvPr id="43018" name="Rectangle 11"/>
          <p:cNvSpPr>
            <a:spLocks noChangeArrowheads="1"/>
          </p:cNvSpPr>
          <p:nvPr/>
        </p:nvSpPr>
        <p:spPr bwMode="auto">
          <a:xfrm>
            <a:off x="2863850" y="3687763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. . .</a:t>
            </a:r>
          </a:p>
        </p:txBody>
      </p:sp>
      <p:sp>
        <p:nvSpPr>
          <p:cNvPr id="43019" name="Rectangle 12"/>
          <p:cNvSpPr>
            <a:spLocks noChangeArrowheads="1"/>
          </p:cNvSpPr>
          <p:nvPr/>
        </p:nvSpPr>
        <p:spPr bwMode="auto">
          <a:xfrm>
            <a:off x="7359650" y="31956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. . . </a:t>
            </a:r>
          </a:p>
        </p:txBody>
      </p:sp>
      <p:sp>
        <p:nvSpPr>
          <p:cNvPr id="43020" name="Rectangle 14"/>
          <p:cNvSpPr>
            <a:spLocks noChangeArrowheads="1"/>
          </p:cNvSpPr>
          <p:nvPr/>
        </p:nvSpPr>
        <p:spPr bwMode="auto">
          <a:xfrm>
            <a:off x="3603625" y="2827338"/>
            <a:ext cx="490538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43021" name="Rectangle 15"/>
          <p:cNvSpPr>
            <a:spLocks noChangeArrowheads="1"/>
          </p:cNvSpPr>
          <p:nvPr/>
        </p:nvSpPr>
        <p:spPr bwMode="auto">
          <a:xfrm>
            <a:off x="3417888" y="2517775"/>
            <a:ext cx="912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XHTML</a:t>
            </a:r>
          </a:p>
        </p:txBody>
      </p:sp>
      <p:sp>
        <p:nvSpPr>
          <p:cNvPr id="43022" name="Rectangle 17"/>
          <p:cNvSpPr>
            <a:spLocks noChangeArrowheads="1"/>
          </p:cNvSpPr>
          <p:nvPr/>
        </p:nvSpPr>
        <p:spPr bwMode="auto">
          <a:xfrm>
            <a:off x="4219575" y="2827338"/>
            <a:ext cx="488950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43023" name="Rectangle 18"/>
          <p:cNvSpPr>
            <a:spLocks noChangeArrowheads="1"/>
          </p:cNvSpPr>
          <p:nvPr/>
        </p:nvSpPr>
        <p:spPr bwMode="auto">
          <a:xfrm>
            <a:off x="4156075" y="2209800"/>
            <a:ext cx="6762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SMIL</a:t>
            </a:r>
          </a:p>
        </p:txBody>
      </p:sp>
      <p:sp>
        <p:nvSpPr>
          <p:cNvPr id="43024" name="Rectangle 20"/>
          <p:cNvSpPr>
            <a:spLocks noChangeArrowheads="1"/>
          </p:cNvSpPr>
          <p:nvPr/>
        </p:nvSpPr>
        <p:spPr bwMode="auto">
          <a:xfrm>
            <a:off x="4835525" y="2827338"/>
            <a:ext cx="488950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43025" name="Rectangle 21"/>
          <p:cNvSpPr>
            <a:spLocks noChangeArrowheads="1"/>
          </p:cNvSpPr>
          <p:nvPr/>
        </p:nvSpPr>
        <p:spPr bwMode="auto">
          <a:xfrm>
            <a:off x="4649788" y="2517775"/>
            <a:ext cx="927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MathML</a:t>
            </a:r>
          </a:p>
        </p:txBody>
      </p:sp>
      <p:sp>
        <p:nvSpPr>
          <p:cNvPr id="43026" name="Rectangle 23"/>
          <p:cNvSpPr>
            <a:spLocks noChangeArrowheads="1"/>
          </p:cNvSpPr>
          <p:nvPr/>
        </p:nvSpPr>
        <p:spPr bwMode="auto">
          <a:xfrm>
            <a:off x="5511800" y="2827338"/>
            <a:ext cx="490538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43027" name="Rectangle 24"/>
          <p:cNvSpPr>
            <a:spLocks noChangeArrowheads="1"/>
          </p:cNvSpPr>
          <p:nvPr/>
        </p:nvSpPr>
        <p:spPr bwMode="auto">
          <a:xfrm>
            <a:off x="5203825" y="2209800"/>
            <a:ext cx="1085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SpeechML</a:t>
            </a:r>
          </a:p>
        </p:txBody>
      </p:sp>
      <p:sp>
        <p:nvSpPr>
          <p:cNvPr id="43028" name="Rectangle 26"/>
          <p:cNvSpPr>
            <a:spLocks noChangeArrowheads="1"/>
          </p:cNvSpPr>
          <p:nvPr/>
        </p:nvSpPr>
        <p:spPr bwMode="auto">
          <a:xfrm>
            <a:off x="6127750" y="2827338"/>
            <a:ext cx="490538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43029" name="Rectangle 27"/>
          <p:cNvSpPr>
            <a:spLocks noChangeArrowheads="1"/>
          </p:cNvSpPr>
          <p:nvPr/>
        </p:nvSpPr>
        <p:spPr bwMode="auto">
          <a:xfrm>
            <a:off x="6065838" y="2517775"/>
            <a:ext cx="5826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RDF</a:t>
            </a:r>
          </a:p>
        </p:txBody>
      </p:sp>
      <p:sp>
        <p:nvSpPr>
          <p:cNvPr id="43030" name="Rectangle 29"/>
          <p:cNvSpPr>
            <a:spLocks noChangeArrowheads="1"/>
          </p:cNvSpPr>
          <p:nvPr/>
        </p:nvSpPr>
        <p:spPr bwMode="auto">
          <a:xfrm>
            <a:off x="6743700" y="2827338"/>
            <a:ext cx="490538" cy="1104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/>
          </a:p>
        </p:txBody>
      </p:sp>
      <p:sp>
        <p:nvSpPr>
          <p:cNvPr id="43031" name="Rectangle 30"/>
          <p:cNvSpPr>
            <a:spLocks noChangeArrowheads="1"/>
          </p:cNvSpPr>
          <p:nvPr/>
        </p:nvSpPr>
        <p:spPr bwMode="auto">
          <a:xfrm>
            <a:off x="6680200" y="2209800"/>
            <a:ext cx="606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/>
              <a:t>XUL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 u="sng" smtClean="0"/>
              <a:t>Some Basic Rules for All XML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229600" cy="4114800"/>
          </a:xfrm>
        </p:spPr>
        <p:txBody>
          <a:bodyPr/>
          <a:lstStyle/>
          <a:p>
            <a:r>
              <a:rPr lang="en-US" altLang="en-US" smtClean="0"/>
              <a:t>XML is case sensitive</a:t>
            </a:r>
          </a:p>
          <a:p>
            <a:r>
              <a:rPr lang="en-US" altLang="en-US" smtClean="0"/>
              <a:t>XML declaration is the first statement</a:t>
            </a:r>
          </a:p>
          <a:p>
            <a:pPr lvl="1"/>
            <a:r>
              <a:rPr lang="en-US" altLang="en-US" smtClean="0"/>
              <a:t>&lt;?xml version="1.0"?&gt;</a:t>
            </a:r>
          </a:p>
          <a:p>
            <a:r>
              <a:rPr lang="en-US" altLang="en-US" smtClean="0"/>
              <a:t>An XML document is a “tree”</a:t>
            </a:r>
          </a:p>
          <a:p>
            <a:pPr lvl="1"/>
            <a:r>
              <a:rPr lang="en-US" altLang="en-US" smtClean="0"/>
              <a:t>Must contain one root element</a:t>
            </a:r>
          </a:p>
          <a:p>
            <a:pPr lvl="1"/>
            <a:r>
              <a:rPr lang="en-US" altLang="en-US" smtClean="0"/>
              <a:t>Other elements must be properly nested</a:t>
            </a:r>
          </a:p>
          <a:p>
            <a:r>
              <a:rPr lang="en-US" altLang="en-US" b="1" u="sng" smtClean="0"/>
              <a:t>All</a:t>
            </a:r>
            <a:r>
              <a:rPr lang="en-US" altLang="en-US" smtClean="0"/>
              <a:t> start tags must have end tags</a:t>
            </a:r>
          </a:p>
          <a:p>
            <a:r>
              <a:rPr lang="en-US" altLang="en-US" smtClean="0"/>
              <a:t>Attribute values must have quotation marks</a:t>
            </a:r>
          </a:p>
          <a:p>
            <a:pPr lvl="1"/>
            <a:r>
              <a:rPr lang="en-US" altLang="en-US" smtClean="0"/>
              <a:t>&lt;item id=“33905”&gt;</a:t>
            </a:r>
          </a:p>
          <a:p>
            <a:r>
              <a:rPr lang="en-US" altLang="en-US" smtClean="0"/>
              <a:t>Certain characters are “reserved”</a:t>
            </a:r>
          </a:p>
          <a:p>
            <a:pPr lvl="1"/>
            <a:r>
              <a:rPr lang="en-US" altLang="en-US" smtClean="0"/>
              <a:t>For example: </a:t>
            </a:r>
            <a:r>
              <a:rPr lang="en-US" altLang="en-US" u="sng" smtClean="0">
                <a:latin typeface="Arial Unicode MS" panose="020B0604020202020204" pitchFamily="34" charset="-128"/>
              </a:rPr>
              <a:t>&amp;lt;</a:t>
            </a:r>
            <a:r>
              <a:rPr lang="en-US" altLang="en-US" smtClean="0"/>
              <a:t> is used to represent </a:t>
            </a:r>
            <a:r>
              <a:rPr lang="en-US" altLang="en-US" b="1" smtClean="0"/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XHTML: Cleaning up HTML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685800" y="1752600"/>
            <a:ext cx="8001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&lt;?xml version="1.0" encoding="iso-8859-1"?&gt;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&lt;html </a:t>
            </a:r>
            <a:r>
              <a:rPr lang="en-US" altLang="en-US" sz="1800">
                <a:solidFill>
                  <a:srgbClr val="FF0000"/>
                </a:solidFill>
              </a:rPr>
              <a:t>xmlns="http://www.w3.org/TR/xhtml1" </a:t>
            </a:r>
            <a:r>
              <a:rPr lang="en-US" altLang="en-US" sz="1800"/>
              <a:t>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&lt;head&gt;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&lt;title&gt; Title of text XHTML Document &lt;/title&gt;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&lt;/head&gt;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&lt;body&gt;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&lt;div class="myDiv"&gt;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&lt;h1&gt; Heading of Page &lt;/h1&gt;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 &lt;p&gt; here is a paragraph of text. I will include  inside this paragraph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        a bunch of wonky text so that it looks fancy. </a:t>
            </a:r>
            <a:r>
              <a:rPr lang="en-US" altLang="en-US" sz="1800">
                <a:solidFill>
                  <a:srgbClr val="FF0000"/>
                </a:solidFill>
              </a:rPr>
              <a:t>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 &lt;p&gt;Here is another paragraph with  &lt;em&gt;inline emphasized&lt;/em&gt;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        text, and &lt;b&gt; absolutely no&lt;/b&gt; sense of humor. </a:t>
            </a:r>
            <a:r>
              <a:rPr lang="en-US" altLang="en-US" sz="1800">
                <a:solidFill>
                  <a:srgbClr val="FF0000"/>
                </a:solidFill>
              </a:rPr>
              <a:t>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 &lt;p&gt;And another paragraph, this one  with an &lt;img src="image.gif"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       alt="waste of time" </a:t>
            </a:r>
            <a:r>
              <a:rPr lang="en-US" altLang="en-US" sz="1800">
                <a:solidFill>
                  <a:srgbClr val="FF0000"/>
                </a:solidFill>
              </a:rPr>
              <a:t>/</a:t>
            </a:r>
            <a:r>
              <a:rPr lang="en-US" altLang="en-US" sz="1800"/>
              <a:t>&gt;   image, and a &lt;br </a:t>
            </a:r>
            <a:r>
              <a:rPr lang="en-US" altLang="en-US" sz="1800">
                <a:solidFill>
                  <a:srgbClr val="FF0000"/>
                </a:solidFill>
              </a:rPr>
              <a:t>/</a:t>
            </a:r>
            <a:r>
              <a:rPr lang="en-US" altLang="en-US" sz="1800"/>
              <a:t>&gt; line break. </a:t>
            </a:r>
            <a:r>
              <a:rPr lang="en-US" altLang="en-US" sz="1800">
                <a:solidFill>
                  <a:srgbClr val="FF0000"/>
                </a:solidFill>
              </a:rPr>
              <a:t>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&lt;/div&gt;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&lt;/body&gt;&lt;/html&gt;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Defining Blocks of Text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r>
              <a:rPr lang="en-US" altLang="en-US" smtClean="0"/>
              <a:t>&lt;div&gt; … &lt;/div&gt;</a:t>
            </a:r>
          </a:p>
          <a:p>
            <a:pPr lvl="1"/>
            <a:r>
              <a:rPr lang="en-US" altLang="en-US" smtClean="0"/>
              <a:t>Named region</a:t>
            </a:r>
          </a:p>
          <a:p>
            <a:pPr lvl="1"/>
            <a:r>
              <a:rPr lang="en-US" altLang="en-US" smtClean="0"/>
              <a:t>Implies a paragraph break, </a:t>
            </a:r>
          </a:p>
          <a:p>
            <a:pPr lvl="1"/>
            <a:r>
              <a:rPr lang="en-US" altLang="en-US" smtClean="0"/>
              <a:t>Can include multiple paragraphs</a:t>
            </a:r>
          </a:p>
          <a:p>
            <a:r>
              <a:rPr lang="en-US" altLang="en-US" smtClean="0"/>
              <a:t>&lt;p&gt; … &lt;/p&gt;</a:t>
            </a:r>
          </a:p>
          <a:p>
            <a:pPr lvl="1"/>
            <a:r>
              <a:rPr lang="en-US" altLang="en-US" smtClean="0"/>
              <a:t>Individual paragraph</a:t>
            </a:r>
          </a:p>
          <a:p>
            <a:r>
              <a:rPr lang="en-US" altLang="en-US" smtClean="0"/>
              <a:t>&lt;span&gt; … &lt;span&gt;</a:t>
            </a:r>
          </a:p>
          <a:p>
            <a:pPr lvl="1"/>
            <a:r>
              <a:rPr lang="en-US" altLang="en-US" smtClean="0"/>
              <a:t>Any region</a:t>
            </a:r>
          </a:p>
          <a:p>
            <a:pPr lvl="1"/>
            <a:r>
              <a:rPr lang="en-US" altLang="en-US" smtClean="0"/>
              <a:t>Does not create a paragraph break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CSS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Separating content and structure from appearance</a:t>
            </a:r>
          </a:p>
          <a:p>
            <a:r>
              <a:rPr lang="en-US" altLang="en-US" smtClean="0"/>
              <a:t>Rules for defining styles “cascade” from broad to narrow:</a:t>
            </a:r>
          </a:p>
          <a:p>
            <a:pPr lvl="1"/>
            <a:r>
              <a:rPr lang="en-US" altLang="en-US" smtClean="0"/>
              <a:t>Browser default</a:t>
            </a:r>
          </a:p>
          <a:p>
            <a:pPr lvl="1"/>
            <a:r>
              <a:rPr lang="en-US" altLang="en-US" smtClean="0"/>
              <a:t>External style sheet</a:t>
            </a:r>
          </a:p>
          <a:p>
            <a:pPr lvl="1"/>
            <a:r>
              <a:rPr lang="en-US" altLang="en-US" smtClean="0"/>
              <a:t>Internal style sheet</a:t>
            </a:r>
          </a:p>
          <a:p>
            <a:pPr lvl="1"/>
            <a:r>
              <a:rPr lang="en-US" altLang="en-US" smtClean="0"/>
              <a:t>Inline style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Basics of CSS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r>
              <a:rPr lang="en-US" altLang="en-US" smtClean="0"/>
              <a:t>Basic syntax: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endParaRPr lang="en-US" altLang="en-US" smtClean="0"/>
          </a:p>
          <a:p>
            <a:r>
              <a:rPr lang="en-US" altLang="en-US" smtClean="0"/>
              <a:t>Example:</a:t>
            </a:r>
          </a:p>
          <a:p>
            <a:pPr lvl="1"/>
            <a:endParaRPr lang="en-US" altLang="en-US" smtClean="0"/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	Causes</a:t>
            </a:r>
          </a:p>
          <a:p>
            <a:pPr lvl="1"/>
            <a:r>
              <a:rPr lang="en-US" altLang="en-US" sz="2400" smtClean="0"/>
              <a:t>Font to be center-aligned</a:t>
            </a:r>
          </a:p>
          <a:p>
            <a:pPr lvl="1"/>
            <a:r>
              <a:rPr lang="en-US" altLang="en-US" sz="2400" smtClean="0"/>
              <a:t>Font to be Arial and black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1855788" y="1524000"/>
            <a:ext cx="3457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selector {property: value} </a:t>
            </a:r>
          </a:p>
        </p:txBody>
      </p:sp>
      <p:sp>
        <p:nvSpPr>
          <p:cNvPr id="51205" name="Line 6"/>
          <p:cNvSpPr>
            <a:spLocks noChangeShapeType="1"/>
          </p:cNvSpPr>
          <p:nvPr/>
        </p:nvSpPr>
        <p:spPr bwMode="auto">
          <a:xfrm flipV="1">
            <a:off x="2160588" y="1905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Text Box 7"/>
          <p:cNvSpPr txBox="1">
            <a:spLocks noChangeArrowheads="1"/>
          </p:cNvSpPr>
          <p:nvPr/>
        </p:nvSpPr>
        <p:spPr bwMode="auto">
          <a:xfrm>
            <a:off x="1143000" y="2209800"/>
            <a:ext cx="3273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HTML tag you want to modify…</a:t>
            </a:r>
          </a:p>
        </p:txBody>
      </p:sp>
      <p:sp>
        <p:nvSpPr>
          <p:cNvPr id="51207" name="Text Box 8"/>
          <p:cNvSpPr txBox="1">
            <a:spLocks noChangeArrowheads="1"/>
          </p:cNvSpPr>
          <p:nvPr/>
        </p:nvSpPr>
        <p:spPr bwMode="auto">
          <a:xfrm>
            <a:off x="2743200" y="2514600"/>
            <a:ext cx="3473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The property you want to change…</a:t>
            </a:r>
          </a:p>
        </p:txBody>
      </p:sp>
      <p:sp>
        <p:nvSpPr>
          <p:cNvPr id="51208" name="Text Box 9"/>
          <p:cNvSpPr txBox="1">
            <a:spLocks noChangeArrowheads="1"/>
          </p:cNvSpPr>
          <p:nvPr/>
        </p:nvSpPr>
        <p:spPr bwMode="auto">
          <a:xfrm>
            <a:off x="4241800" y="2863850"/>
            <a:ext cx="3871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The value you want the property to take</a:t>
            </a:r>
          </a:p>
        </p:txBody>
      </p:sp>
      <p:sp>
        <p:nvSpPr>
          <p:cNvPr id="51209" name="Line 10"/>
          <p:cNvSpPr>
            <a:spLocks noChangeShapeType="1"/>
          </p:cNvSpPr>
          <p:nvPr/>
        </p:nvSpPr>
        <p:spPr bwMode="auto">
          <a:xfrm flipH="1" flipV="1">
            <a:off x="3760788" y="1905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0" name="Line 11"/>
          <p:cNvSpPr>
            <a:spLocks noChangeShapeType="1"/>
          </p:cNvSpPr>
          <p:nvPr/>
        </p:nvSpPr>
        <p:spPr bwMode="auto">
          <a:xfrm flipH="1" flipV="1">
            <a:off x="4751388" y="1905000"/>
            <a:ext cx="2362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2"/>
          <p:cNvSpPr>
            <a:spLocks noChangeShapeType="1"/>
          </p:cNvSpPr>
          <p:nvPr/>
        </p:nvSpPr>
        <p:spPr bwMode="auto">
          <a:xfrm>
            <a:off x="4675188" y="228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Line 13"/>
          <p:cNvSpPr>
            <a:spLocks noChangeShapeType="1"/>
          </p:cNvSpPr>
          <p:nvPr/>
        </p:nvSpPr>
        <p:spPr bwMode="auto">
          <a:xfrm>
            <a:off x="7113588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Text Box 14"/>
          <p:cNvSpPr txBox="1">
            <a:spLocks noChangeArrowheads="1"/>
          </p:cNvSpPr>
          <p:nvPr/>
        </p:nvSpPr>
        <p:spPr bwMode="auto">
          <a:xfrm>
            <a:off x="1066800" y="3810000"/>
            <a:ext cx="25082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/>
              <a:t>p { text-align: center;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/>
              <a:t>     color: black;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/>
              <a:t>     font-family: arial } 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Different Ways of Using CSS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altLang="en-US" smtClean="0"/>
              <a:t>Inline style:</a:t>
            </a:r>
          </a:p>
          <a:p>
            <a:pPr lvl="1"/>
            <a:r>
              <a:rPr lang="en-US" altLang="en-US" smtClean="0"/>
              <a:t>Causes only this tag to have the desired properties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Internal stylesheet:</a:t>
            </a:r>
          </a:p>
          <a:p>
            <a:pPr lvl="1"/>
            <a:r>
              <a:rPr lang="en-US" altLang="en-US" smtClean="0"/>
              <a:t>Causes </a:t>
            </a:r>
            <a:r>
              <a:rPr lang="en-US" altLang="en-US" i="1" smtClean="0"/>
              <a:t>all</a:t>
            </a:r>
            <a:r>
              <a:rPr lang="en-US" altLang="en-US" smtClean="0"/>
              <a:t> tags to have the desired properties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447800" y="2667000"/>
            <a:ext cx="4741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&lt;p </a:t>
            </a:r>
            <a:r>
              <a:rPr lang="en-US" altLang="en-US" sz="1800">
                <a:solidFill>
                  <a:srgbClr val="FF0000"/>
                </a:solidFill>
              </a:rPr>
              <a:t>style="font-family:arial; color:blue“</a:t>
            </a:r>
            <a:r>
              <a:rPr lang="en-US" altLang="en-US" sz="1800"/>
              <a:t>&gt;…&lt;/p&gt; 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447800" y="4114800"/>
            <a:ext cx="58928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…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&lt;head&gt;…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&lt;style type="text/css" 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    p { font-family:arial; color:blue}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&lt;/style&gt;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&lt;/head&gt;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&lt;body&gt;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&lt;p&gt;…&lt;/p&gt;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Customizing Classes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Ability to define customized styles for standard HTML tags: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219200" y="3124200"/>
            <a:ext cx="58928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…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&lt;head&gt;…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&lt;style type="text/css"&gt;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    p.style1 { font-family:arial; color:blue}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    p.style2 { font-family:serif; color:red}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&lt;/style&gt;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&lt;/head&gt;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&lt;body&gt;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&lt;p </a:t>
            </a:r>
            <a:r>
              <a:rPr lang="en-US" altLang="en-US" sz="1800">
                <a:solidFill>
                  <a:srgbClr val="FF0000"/>
                </a:solidFill>
              </a:rPr>
              <a:t>class=“style1“</a:t>
            </a:r>
            <a:r>
              <a:rPr lang="en-US" altLang="en-US" sz="1800"/>
              <a:t>&gt;…&lt;/p&gt;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&lt;p </a:t>
            </a:r>
            <a:r>
              <a:rPr lang="en-US" altLang="en-US" sz="1800">
                <a:solidFill>
                  <a:srgbClr val="FF0000"/>
                </a:solidFill>
              </a:rPr>
              <a:t>class=“style2“</a:t>
            </a:r>
            <a:r>
              <a:rPr lang="en-US" altLang="en-US" sz="1800"/>
              <a:t>&gt;…&lt;/p&gt;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 Muddiest Points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altLang="en-US" smtClean="0"/>
              <a:t>How to make and host a Web page (!!)</a:t>
            </a:r>
          </a:p>
          <a:p>
            <a:endParaRPr lang="en-US" altLang="en-US" smtClean="0"/>
          </a:p>
          <a:p>
            <a:r>
              <a:rPr lang="en-US" altLang="en-US" smtClean="0"/>
              <a:t>Port address translation</a:t>
            </a:r>
          </a:p>
          <a:p>
            <a:endParaRPr lang="en-US" altLang="en-US" smtClean="0"/>
          </a:p>
          <a:p>
            <a:r>
              <a:rPr lang="en-US" altLang="en-US" smtClean="0"/>
              <a:t>How it all fits together</a:t>
            </a:r>
          </a:p>
          <a:p>
            <a:pPr lvl="1"/>
            <a:r>
              <a:rPr lang="en-US" altLang="en-US" smtClean="0"/>
              <a:t>Protocol layers</a:t>
            </a:r>
          </a:p>
        </p:txBody>
      </p:sp>
      <p:pic>
        <p:nvPicPr>
          <p:cNvPr id="717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743200"/>
            <a:ext cx="3205163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091113"/>
            <a:ext cx="3727450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External Style Sheets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altLang="en-US" smtClean="0"/>
              <a:t>Store formatting metadata in a separate file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066800" y="3810000"/>
            <a:ext cx="67056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…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&lt;head&gt;…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&lt;link rel="stylesheet" href="mystyle.css" type="text/css" /&gt;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&lt;/head&gt;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&lt;body&gt;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&lt;p class=“style1"&gt;…&lt;/p&gt;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&lt;p class=“style2"&gt;…&lt;/p&gt;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3276600" y="2197100"/>
            <a:ext cx="3887788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p.style1 { font-family:arial; color:blue}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p.style2 { font-family:serif; color:red}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FF0000"/>
              </a:solidFill>
            </a:endParaRPr>
          </a:p>
        </p:txBody>
      </p:sp>
      <p:sp>
        <p:nvSpPr>
          <p:cNvPr id="54278" name="Text Box 7"/>
          <p:cNvSpPr txBox="1">
            <a:spLocks noChangeArrowheads="1"/>
          </p:cNvSpPr>
          <p:nvPr/>
        </p:nvSpPr>
        <p:spPr bwMode="auto">
          <a:xfrm>
            <a:off x="3200400" y="182880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mystyle.css</a:t>
            </a:r>
          </a:p>
        </p:txBody>
      </p:sp>
      <p:sp>
        <p:nvSpPr>
          <p:cNvPr id="54279" name="Line 8"/>
          <p:cNvSpPr>
            <a:spLocks noChangeShapeType="1"/>
          </p:cNvSpPr>
          <p:nvPr/>
        </p:nvSpPr>
        <p:spPr bwMode="auto">
          <a:xfrm flipV="1">
            <a:off x="4724400" y="3352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HTML Editors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953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Several are available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Adobe Dreamweaver, available from terpware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Microsoft Word, available from terpware</a:t>
            </a:r>
          </a:p>
          <a:p>
            <a:pPr lvl="4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You may still need to edit the HTML file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Some editors use browser-specific features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Some HTML features may be unavailable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File names may be butchered when you upload</a:t>
            </a:r>
          </a:p>
          <a:p>
            <a:pPr lvl="4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Detailed patterns can make hand-editing difficult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Some Style Guidelines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  <a:noFill/>
        </p:spPr>
        <p:txBody>
          <a:bodyPr/>
          <a:lstStyle/>
          <a:p>
            <a:r>
              <a:rPr lang="en-US" altLang="en-US" sz="2800" smtClean="0"/>
              <a:t>Provide appropriate “access points”</a:t>
            </a:r>
          </a:p>
          <a:p>
            <a:pPr lvl="1"/>
            <a:r>
              <a:rPr lang="en-US" altLang="en-US" sz="2400" smtClean="0"/>
              <a:t>Users’ navigation strategies differ</a:t>
            </a:r>
          </a:p>
          <a:p>
            <a:pPr lvl="3"/>
            <a:endParaRPr lang="en-US" altLang="en-US" sz="1600" smtClean="0"/>
          </a:p>
          <a:p>
            <a:r>
              <a:rPr lang="en-US" altLang="en-US" sz="2800" smtClean="0"/>
              <a:t>Design useful navigational aids</a:t>
            </a:r>
          </a:p>
          <a:p>
            <a:pPr lvl="1"/>
            <a:r>
              <a:rPr lang="en-US" altLang="en-US" sz="2400" smtClean="0"/>
              <a:t>Search may lead users to the middle of a site</a:t>
            </a:r>
          </a:p>
          <a:p>
            <a:pPr lvl="3"/>
            <a:endParaRPr lang="en-US" altLang="en-US" sz="1600" smtClean="0"/>
          </a:p>
          <a:p>
            <a:r>
              <a:rPr lang="en-US" altLang="en-US" sz="2800" smtClean="0"/>
              <a:t>Include some indication of recency</a:t>
            </a:r>
          </a:p>
          <a:p>
            <a:pPr lvl="1"/>
            <a:r>
              <a:rPr lang="en-US" altLang="en-US" sz="2400" smtClean="0"/>
              <a:t>Date of last update, “new” icons, etc.</a:t>
            </a:r>
          </a:p>
          <a:p>
            <a:pPr lvl="3"/>
            <a:endParaRPr lang="en-US" altLang="en-US" sz="1600" smtClean="0"/>
          </a:p>
          <a:p>
            <a:r>
              <a:rPr lang="en-US" altLang="en-US" sz="2800" smtClean="0"/>
              <a:t>Indicate who is responsible for the content</a:t>
            </a:r>
          </a:p>
          <a:p>
            <a:pPr lvl="1"/>
            <a:r>
              <a:rPr lang="en-US" altLang="en-US" sz="2400" smtClean="0"/>
              <a:t>Helps readers assess authority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Some Accessibility Guidelines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9067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Design for device independence</a:t>
            </a:r>
          </a:p>
          <a:p>
            <a:pPr lvl="4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Maintain compatibility with earlier browsers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Provide alternative pages if necessary</a:t>
            </a:r>
          </a:p>
          <a:p>
            <a:pPr lvl="4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Provide alternatives to aural and visual content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Alt tags for images, transcripts for audio</a:t>
            </a:r>
          </a:p>
          <a:p>
            <a:pPr lvl="4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Make it easy for assistive devices to work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Give a title to each frame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tables only for data, not to control layout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en-US" altLang="en-US" smtClean="0"/>
              <a:t>Section 508 (Federal Web pages)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9144000" cy="4114800"/>
          </a:xfrm>
        </p:spPr>
        <p:txBody>
          <a:bodyPr/>
          <a:lstStyle/>
          <a:p>
            <a:r>
              <a:rPr lang="en-US" altLang="en-US" sz="1600" smtClean="0"/>
              <a:t>A </a:t>
            </a:r>
            <a:r>
              <a:rPr lang="en-US" altLang="en-US" sz="1600" b="1" smtClean="0"/>
              <a:t>text equivalent</a:t>
            </a:r>
            <a:r>
              <a:rPr lang="en-US" altLang="en-US" sz="1600" smtClean="0"/>
              <a:t> for every non-text element shall be provided. </a:t>
            </a:r>
          </a:p>
          <a:p>
            <a:r>
              <a:rPr lang="en-US" altLang="en-US" sz="1600" smtClean="0"/>
              <a:t>Equivalent </a:t>
            </a:r>
            <a:r>
              <a:rPr lang="en-US" altLang="en-US" sz="1600" b="1" smtClean="0"/>
              <a:t>alternatives for any multimedia</a:t>
            </a:r>
            <a:r>
              <a:rPr lang="en-US" altLang="en-US" sz="1600" smtClean="0"/>
              <a:t> presentation shall be synchronized with the presentation. </a:t>
            </a:r>
          </a:p>
          <a:p>
            <a:r>
              <a:rPr lang="en-US" altLang="en-US" sz="1600" smtClean="0"/>
              <a:t>Web pages shall be designed so that all information conveyed with color is also </a:t>
            </a:r>
            <a:r>
              <a:rPr lang="en-US" altLang="en-US" sz="1600" b="1" smtClean="0"/>
              <a:t>available without color</a:t>
            </a:r>
            <a:r>
              <a:rPr lang="en-US" altLang="en-US" sz="1600" smtClean="0"/>
              <a:t>. </a:t>
            </a:r>
          </a:p>
          <a:p>
            <a:r>
              <a:rPr lang="en-US" altLang="en-US" sz="1600" smtClean="0"/>
              <a:t>Documents shall be organized so they are </a:t>
            </a:r>
            <a:r>
              <a:rPr lang="en-US" altLang="en-US" sz="1600" b="1" u="sng" smtClean="0"/>
              <a:t>readable</a:t>
            </a:r>
            <a:r>
              <a:rPr lang="en-US" altLang="en-US" sz="1600" b="1" smtClean="0"/>
              <a:t> without requiring an associated style sheet</a:t>
            </a:r>
            <a:r>
              <a:rPr lang="en-US" altLang="en-US" sz="1600" smtClean="0"/>
              <a:t>. </a:t>
            </a:r>
          </a:p>
          <a:p>
            <a:r>
              <a:rPr lang="en-US" altLang="en-US" sz="1600" smtClean="0"/>
              <a:t>Redundant text links shall be provided for each active region of a server-side image map. </a:t>
            </a:r>
          </a:p>
          <a:p>
            <a:r>
              <a:rPr lang="en-US" altLang="en-US" sz="1600" b="1" smtClean="0"/>
              <a:t>Client-side image maps</a:t>
            </a:r>
            <a:r>
              <a:rPr lang="en-US" altLang="en-US" sz="1600" smtClean="0"/>
              <a:t> shall be provided instead of server-side image maps except where the regions cannot be defined with an available geometric shape. </a:t>
            </a:r>
          </a:p>
          <a:p>
            <a:r>
              <a:rPr lang="en-US" altLang="en-US" sz="1600" b="1" smtClean="0"/>
              <a:t>Row and column headers shall be identified for data tables</a:t>
            </a:r>
            <a:r>
              <a:rPr lang="en-US" altLang="en-US" sz="1600" smtClean="0"/>
              <a:t>. </a:t>
            </a:r>
          </a:p>
          <a:p>
            <a:r>
              <a:rPr lang="en-US" altLang="en-US" sz="1600" smtClean="0"/>
              <a:t>Markup shall be used to </a:t>
            </a:r>
            <a:r>
              <a:rPr lang="en-US" altLang="en-US" sz="1600" b="1" smtClean="0"/>
              <a:t>associate data cells and header cells</a:t>
            </a:r>
            <a:r>
              <a:rPr lang="en-US" altLang="en-US" sz="1600" smtClean="0"/>
              <a:t> for data tables that have two or more logical levels of row or column headers. </a:t>
            </a:r>
          </a:p>
          <a:p>
            <a:r>
              <a:rPr lang="en-US" altLang="en-US" sz="1600" b="1" smtClean="0"/>
              <a:t>Frames shall be titled</a:t>
            </a:r>
            <a:r>
              <a:rPr lang="en-US" altLang="en-US" sz="1600" smtClean="0"/>
              <a:t> with text that facilitates frame identification and navigation. </a:t>
            </a:r>
          </a:p>
          <a:p>
            <a:r>
              <a:rPr lang="en-US" altLang="en-US" sz="1600" smtClean="0"/>
              <a:t>Pages shall be designed to </a:t>
            </a:r>
            <a:r>
              <a:rPr lang="en-US" altLang="en-US" sz="1600" b="1" smtClean="0"/>
              <a:t>avoid causing the screen to flicker</a:t>
            </a:r>
            <a:r>
              <a:rPr lang="en-US" altLang="en-US" sz="1600" smtClean="0"/>
              <a:t> with a frequency &gt;2 Hz and &lt;55 Hz. </a:t>
            </a:r>
          </a:p>
          <a:p>
            <a:r>
              <a:rPr lang="en-US" altLang="en-US" sz="1600" smtClean="0"/>
              <a:t>A </a:t>
            </a:r>
            <a:r>
              <a:rPr lang="en-US" altLang="en-US" sz="1600" b="1" smtClean="0"/>
              <a:t>text-only page</a:t>
            </a:r>
            <a:r>
              <a:rPr lang="en-US" altLang="en-US" sz="1600" smtClean="0"/>
              <a:t>, with equivalent information or functionality, shall be provided when compliance cannot be accomplished in any other way. The content shall be updated when the primary page changes </a:t>
            </a:r>
          </a:p>
          <a:p>
            <a:r>
              <a:rPr lang="en-US" altLang="en-US" sz="1600" smtClean="0"/>
              <a:t>When pages use </a:t>
            </a:r>
            <a:r>
              <a:rPr lang="en-US" altLang="en-US" sz="1600" b="1" smtClean="0"/>
              <a:t>scripting languages</a:t>
            </a:r>
            <a:r>
              <a:rPr lang="en-US" altLang="en-US" sz="1600" smtClean="0"/>
              <a:t> to display content or to create interface elements, the information provided by the script shall be identified with functional text that can be read by assistive technology. </a:t>
            </a:r>
          </a:p>
          <a:p>
            <a:r>
              <a:rPr lang="en-US" altLang="en-US" sz="1600" smtClean="0"/>
              <a:t>When a web page requires that an </a:t>
            </a:r>
            <a:r>
              <a:rPr lang="en-US" altLang="en-US" sz="1600" b="1" smtClean="0"/>
              <a:t>applet</a:t>
            </a:r>
            <a:r>
              <a:rPr lang="en-US" altLang="en-US" sz="1600" smtClean="0"/>
              <a:t>, plug-in or other application be present on the client system to interpret page content, the page must provide a link to a plug-in or applet that complies with the above. </a:t>
            </a:r>
          </a:p>
          <a:p>
            <a:r>
              <a:rPr lang="en-US" altLang="en-US" sz="1600" smtClean="0"/>
              <a:t>When electronic </a:t>
            </a:r>
            <a:r>
              <a:rPr lang="en-US" altLang="en-US" sz="1600" b="1" smtClean="0"/>
              <a:t>forms</a:t>
            </a:r>
            <a:r>
              <a:rPr lang="en-US" altLang="en-US" sz="1600" smtClean="0"/>
              <a:t> are designed to be completed on-line, the form shall allow people using assistive technology to access the information, field elements, and functionality required. </a:t>
            </a:r>
          </a:p>
          <a:p>
            <a:r>
              <a:rPr lang="en-US" altLang="en-US" sz="1600" smtClean="0"/>
              <a:t>A method shall be provided that permits users to </a:t>
            </a:r>
            <a:r>
              <a:rPr lang="en-US" altLang="en-US" sz="1600" b="1" smtClean="0"/>
              <a:t>skip repetitive navigation links</a:t>
            </a:r>
            <a:r>
              <a:rPr lang="en-US" altLang="en-US" sz="1600" smtClean="0"/>
              <a:t>. </a:t>
            </a:r>
          </a:p>
          <a:p>
            <a:r>
              <a:rPr lang="en-US" altLang="en-US" sz="1600" smtClean="0"/>
              <a:t>When a timed response is required, the user shall be alerted and </a:t>
            </a:r>
            <a:r>
              <a:rPr lang="en-US" altLang="en-US" sz="1600" b="1" smtClean="0"/>
              <a:t>given sufficient time</a:t>
            </a:r>
            <a:r>
              <a:rPr lang="en-US" altLang="en-US" sz="1600" smtClean="0"/>
              <a:t> to indicate more time is required.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Validation Services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114800"/>
          </a:xfrm>
        </p:spPr>
        <p:txBody>
          <a:bodyPr/>
          <a:lstStyle/>
          <a:p>
            <a:r>
              <a:rPr lang="en-US" altLang="en-US" smtClean="0"/>
              <a:t>HTML cross-browser compatibility</a:t>
            </a:r>
          </a:p>
          <a:p>
            <a:pPr lvl="1"/>
            <a:r>
              <a:rPr lang="en-US" altLang="en-US" smtClean="0"/>
              <a:t>http://validator.w3.org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CSS cross-browser compatibility</a:t>
            </a:r>
          </a:p>
          <a:p>
            <a:pPr lvl="1"/>
            <a:r>
              <a:rPr lang="en-US" altLang="en-US" smtClean="0"/>
              <a:t>http://jigsaw.w3.org/css-validator/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Section 508 compliance</a:t>
            </a:r>
          </a:p>
          <a:p>
            <a:pPr lvl="1"/>
            <a:r>
              <a:rPr lang="en-US" altLang="en-US" smtClean="0"/>
              <a:t>http://www.cynthiasays.com/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Try them on http://www.umd.edu </a:t>
            </a:r>
            <a:r>
              <a:rPr lang="en-US" altLang="en-US" smtClean="0">
                <a:sym typeface="Wingdings" panose="05000000000000000000" pitchFamily="2" charset="2"/>
              </a:rPr>
              <a:t>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Programming for the Web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JavaScript [Client-side]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Server embeds a program in HTML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Browser runs the program when it gets to it</a:t>
            </a:r>
          </a:p>
          <a:p>
            <a:pPr lvl="4">
              <a:lnSpc>
                <a:spcPct val="90000"/>
              </a:lnSpc>
            </a:pPr>
            <a:endParaRPr lang="en-US" altLang="en-US" sz="16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PHP “Common Gateway Interface” [Server-side]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HTML form sends field values to the server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Server passes field values to a program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Program generates a Web page as a response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Ruby on Rails [Ajax]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Server sends browser a generic program to run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Browser and server programs exchange XML-encoded data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609600" y="1295400"/>
            <a:ext cx="6400800" cy="13716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Software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Software </a:t>
            </a:r>
            <a:r>
              <a:rPr lang="en-US" altLang="en-US" b="1" u="sng" smtClean="0"/>
              <a:t>models</a:t>
            </a:r>
            <a:r>
              <a:rPr lang="en-US" altLang="en-US" smtClean="0"/>
              <a:t> some aspects of reality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Input and output represent the state of the world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Software describes how the two are related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Ballistic computations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Google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Microsoft Word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Programming Languages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  <a:noFill/>
        </p:spPr>
        <p:txBody>
          <a:bodyPr/>
          <a:lstStyle/>
          <a:p>
            <a:r>
              <a:rPr lang="en-US" altLang="en-US" smtClean="0"/>
              <a:t>Used to specify every detail of the model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Special purpose</a:t>
            </a:r>
          </a:p>
          <a:p>
            <a:pPr lvl="1"/>
            <a:r>
              <a:rPr lang="en-US" altLang="en-US" smtClean="0"/>
              <a:t>Able to specify an entire class of models</a:t>
            </a:r>
          </a:p>
          <a:p>
            <a:pPr lvl="2"/>
            <a:r>
              <a:rPr lang="en-US" altLang="en-US" smtClean="0"/>
              <a:t>Spreadsheets (Excel, ...)</a:t>
            </a:r>
          </a:p>
          <a:p>
            <a:pPr lvl="2"/>
            <a:r>
              <a:rPr lang="en-US" altLang="en-US" smtClean="0"/>
              <a:t>Databases (Access, Oracle, ...)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General purpose</a:t>
            </a:r>
          </a:p>
          <a:p>
            <a:pPr lvl="1"/>
            <a:r>
              <a:rPr lang="en-US" altLang="en-US" smtClean="0"/>
              <a:t>Able to specify any possible model</a:t>
            </a:r>
          </a:p>
          <a:p>
            <a:pPr lvl="2"/>
            <a:r>
              <a:rPr lang="en-US" altLang="en-US" smtClean="0"/>
              <a:t>JavaScript, Java, Ruby, Perl, C, C++, ...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85800" y="4419600"/>
            <a:ext cx="6248400" cy="1524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History of Programming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4196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Machine language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Language that machine can understand</a:t>
            </a:r>
          </a:p>
          <a:p>
            <a:pPr lvl="3">
              <a:lnSpc>
                <a:spcPct val="90000"/>
              </a:lnSpc>
            </a:pPr>
            <a:endParaRPr lang="en-US" altLang="en-US" sz="16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Assembly language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Assembler translates “symbolic” references to machine instructions and memory locations into machine code</a:t>
            </a:r>
            <a:endParaRPr lang="en-US" altLang="en-US" sz="2000" smtClean="0"/>
          </a:p>
          <a:p>
            <a:pPr lvl="3">
              <a:lnSpc>
                <a:spcPct val="90000"/>
              </a:lnSpc>
            </a:pPr>
            <a:endParaRPr lang="en-US" altLang="en-US" sz="16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High-level languages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Compiler rewrites everything in machine code OR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u="sng" smtClean="0"/>
              <a:t>Interpreter</a:t>
            </a:r>
            <a:r>
              <a:rPr lang="en-US" altLang="en-US" sz="2400" smtClean="0"/>
              <a:t> performs the specified actions at “run time” 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609600" y="4419600"/>
            <a:ext cx="8077200" cy="13716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447800" y="4343400"/>
            <a:ext cx="1495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HTML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(data/display)</a:t>
            </a:r>
            <a:endParaRPr lang="en-US" altLang="en-US" sz="2400"/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1981200" y="1600200"/>
            <a:ext cx="6781800" cy="4443413"/>
            <a:chOff x="288" y="296"/>
            <a:chExt cx="5472" cy="3585"/>
          </a:xfrm>
        </p:grpSpPr>
        <p:grpSp>
          <p:nvGrpSpPr>
            <p:cNvPr id="8220" name="Group 4"/>
            <p:cNvGrpSpPr>
              <a:grpSpLocks/>
            </p:cNvGrpSpPr>
            <p:nvPr/>
          </p:nvGrpSpPr>
          <p:grpSpPr bwMode="auto">
            <a:xfrm>
              <a:off x="1150" y="296"/>
              <a:ext cx="4610" cy="3585"/>
              <a:chOff x="1150" y="296"/>
              <a:chExt cx="4610" cy="3585"/>
            </a:xfrm>
          </p:grpSpPr>
          <p:grpSp>
            <p:nvGrpSpPr>
              <p:cNvPr id="8226" name="Group 5"/>
              <p:cNvGrpSpPr>
                <a:grpSpLocks/>
              </p:cNvGrpSpPr>
              <p:nvPr/>
            </p:nvGrpSpPr>
            <p:grpSpPr bwMode="auto">
              <a:xfrm>
                <a:off x="1150" y="296"/>
                <a:ext cx="4610" cy="3585"/>
                <a:chOff x="1150" y="296"/>
                <a:chExt cx="4610" cy="3585"/>
              </a:xfrm>
            </p:grpSpPr>
            <p:grpSp>
              <p:nvGrpSpPr>
                <p:cNvPr id="8228" name="Group 6"/>
                <p:cNvGrpSpPr>
                  <a:grpSpLocks/>
                </p:cNvGrpSpPr>
                <p:nvPr/>
              </p:nvGrpSpPr>
              <p:grpSpPr bwMode="auto">
                <a:xfrm>
                  <a:off x="1150" y="296"/>
                  <a:ext cx="4610" cy="3585"/>
                  <a:chOff x="1150" y="296"/>
                  <a:chExt cx="4610" cy="3585"/>
                </a:xfrm>
              </p:grpSpPr>
              <p:sp>
                <p:nvSpPr>
                  <p:cNvPr id="8232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3304" y="296"/>
                    <a:ext cx="2456" cy="728"/>
                  </a:xfrm>
                  <a:prstGeom prst="ellipse">
                    <a:avLst/>
                  </a:prstGeom>
                  <a:solidFill>
                    <a:srgbClr val="99CCFF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lIns="90488" tIns="44450" rIns="90488" bIns="44450" anchor="ctr"/>
                  <a:lstStyle>
                    <a:lvl1pPr>
                      <a:spcBef>
                        <a:spcPct val="20000"/>
                      </a:spcBef>
                      <a:buSzPct val="100000"/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10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100000"/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grpSp>
                <p:nvGrpSpPr>
                  <p:cNvPr id="823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1150" y="672"/>
                    <a:ext cx="4558" cy="3209"/>
                    <a:chOff x="1150" y="672"/>
                    <a:chExt cx="4558" cy="3209"/>
                  </a:xfrm>
                </p:grpSpPr>
                <p:grpSp>
                  <p:nvGrpSpPr>
                    <p:cNvPr id="8234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7" y="672"/>
                      <a:ext cx="2841" cy="3209"/>
                      <a:chOff x="2867" y="672"/>
                      <a:chExt cx="2841" cy="3209"/>
                    </a:xfrm>
                  </p:grpSpPr>
                  <p:sp>
                    <p:nvSpPr>
                      <p:cNvPr id="8237" name="Freeform 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67" y="1588"/>
                        <a:ext cx="2841" cy="2293"/>
                      </a:xfrm>
                      <a:custGeom>
                        <a:avLst/>
                        <a:gdLst>
                          <a:gd name="T0" fmla="*/ 157 w 2841"/>
                          <a:gd name="T1" fmla="*/ 1396 h 2293"/>
                          <a:gd name="T2" fmla="*/ 37 w 2841"/>
                          <a:gd name="T3" fmla="*/ 1748 h 2293"/>
                          <a:gd name="T4" fmla="*/ 381 w 2841"/>
                          <a:gd name="T5" fmla="*/ 2228 h 2293"/>
                          <a:gd name="T6" fmla="*/ 805 w 2841"/>
                          <a:gd name="T7" fmla="*/ 2044 h 2293"/>
                          <a:gd name="T8" fmla="*/ 1381 w 2841"/>
                          <a:gd name="T9" fmla="*/ 2292 h 2293"/>
                          <a:gd name="T10" fmla="*/ 1893 w 2841"/>
                          <a:gd name="T11" fmla="*/ 2036 h 2293"/>
                          <a:gd name="T12" fmla="*/ 2557 w 2841"/>
                          <a:gd name="T13" fmla="*/ 1956 h 2293"/>
                          <a:gd name="T14" fmla="*/ 2653 w 2841"/>
                          <a:gd name="T15" fmla="*/ 1620 h 2293"/>
                          <a:gd name="T16" fmla="*/ 2821 w 2841"/>
                          <a:gd name="T17" fmla="*/ 1188 h 2293"/>
                          <a:gd name="T18" fmla="*/ 2773 w 2841"/>
                          <a:gd name="T19" fmla="*/ 644 h 2293"/>
                          <a:gd name="T20" fmla="*/ 2533 w 2841"/>
                          <a:gd name="T21" fmla="*/ 468 h 2293"/>
                          <a:gd name="T22" fmla="*/ 2389 w 2841"/>
                          <a:gd name="T23" fmla="*/ 52 h 2293"/>
                          <a:gd name="T24" fmla="*/ 2013 w 2841"/>
                          <a:gd name="T25" fmla="*/ 156 h 2293"/>
                          <a:gd name="T26" fmla="*/ 1621 w 2841"/>
                          <a:gd name="T27" fmla="*/ 28 h 2293"/>
                          <a:gd name="T28" fmla="*/ 1117 w 2841"/>
                          <a:gd name="T29" fmla="*/ 164 h 2293"/>
                          <a:gd name="T30" fmla="*/ 525 w 2841"/>
                          <a:gd name="T31" fmla="*/ 236 h 2293"/>
                          <a:gd name="T32" fmla="*/ 445 w 2841"/>
                          <a:gd name="T33" fmla="*/ 668 h 2293"/>
                          <a:gd name="T34" fmla="*/ 117 w 2841"/>
                          <a:gd name="T35" fmla="*/ 916 h 2293"/>
                          <a:gd name="T36" fmla="*/ 173 w 2841"/>
                          <a:gd name="T37" fmla="*/ 1324 h 2293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w 2841"/>
                          <a:gd name="T58" fmla="*/ 0 h 2293"/>
                          <a:gd name="T59" fmla="*/ 2841 w 2841"/>
                          <a:gd name="T60" fmla="*/ 2293 h 2293"/>
                        </a:gdLst>
                        <a:ahLst/>
                        <a:cxnLst>
                          <a:cxn ang="T38">
                            <a:pos x="T0" y="T1"/>
                          </a:cxn>
                          <a:cxn ang="T39">
                            <a:pos x="T2" y="T3"/>
                          </a:cxn>
                          <a:cxn ang="T40">
                            <a:pos x="T4" y="T5"/>
                          </a:cxn>
                          <a:cxn ang="T41">
                            <a:pos x="T6" y="T7"/>
                          </a:cxn>
                          <a:cxn ang="T42">
                            <a:pos x="T8" y="T9"/>
                          </a:cxn>
                          <a:cxn ang="T43">
                            <a:pos x="T10" y="T11"/>
                          </a:cxn>
                          <a:cxn ang="T44">
                            <a:pos x="T12" y="T13"/>
                          </a:cxn>
                          <a:cxn ang="T45">
                            <a:pos x="T14" y="T15"/>
                          </a:cxn>
                          <a:cxn ang="T46">
                            <a:pos x="T16" y="T17"/>
                          </a:cxn>
                          <a:cxn ang="T47">
                            <a:pos x="T18" y="T19"/>
                          </a:cxn>
                          <a:cxn ang="T48">
                            <a:pos x="T20" y="T21"/>
                          </a:cxn>
                          <a:cxn ang="T49">
                            <a:pos x="T22" y="T23"/>
                          </a:cxn>
                          <a:cxn ang="T50">
                            <a:pos x="T24" y="T25"/>
                          </a:cxn>
                          <a:cxn ang="T51">
                            <a:pos x="T26" y="T27"/>
                          </a:cxn>
                          <a:cxn ang="T52">
                            <a:pos x="T28" y="T29"/>
                          </a:cxn>
                          <a:cxn ang="T53">
                            <a:pos x="T30" y="T31"/>
                          </a:cxn>
                          <a:cxn ang="T54">
                            <a:pos x="T32" y="T33"/>
                          </a:cxn>
                          <a:cxn ang="T55">
                            <a:pos x="T34" y="T35"/>
                          </a:cxn>
                          <a:cxn ang="T56">
                            <a:pos x="T36" y="T37"/>
                          </a:cxn>
                        </a:cxnLst>
                        <a:rect l="T57" t="T58" r="T59" b="T60"/>
                        <a:pathLst>
                          <a:path w="2841" h="2293">
                            <a:moveTo>
                              <a:pt x="157" y="1396"/>
                            </a:moveTo>
                            <a:cubicBezTo>
                              <a:pt x="137" y="1456"/>
                              <a:pt x="0" y="1609"/>
                              <a:pt x="37" y="1748"/>
                            </a:cubicBezTo>
                            <a:cubicBezTo>
                              <a:pt x="74" y="1887"/>
                              <a:pt x="253" y="2179"/>
                              <a:pt x="381" y="2228"/>
                            </a:cubicBezTo>
                            <a:cubicBezTo>
                              <a:pt x="509" y="2277"/>
                              <a:pt x="638" y="2033"/>
                              <a:pt x="805" y="2044"/>
                            </a:cubicBezTo>
                            <a:cubicBezTo>
                              <a:pt x="972" y="2055"/>
                              <a:pt x="1200" y="2293"/>
                              <a:pt x="1381" y="2292"/>
                            </a:cubicBezTo>
                            <a:cubicBezTo>
                              <a:pt x="1562" y="2291"/>
                              <a:pt x="1697" y="2092"/>
                              <a:pt x="1893" y="2036"/>
                            </a:cubicBezTo>
                            <a:cubicBezTo>
                              <a:pt x="2089" y="1980"/>
                              <a:pt x="2430" y="2025"/>
                              <a:pt x="2557" y="1956"/>
                            </a:cubicBezTo>
                            <a:cubicBezTo>
                              <a:pt x="2684" y="1887"/>
                              <a:pt x="2609" y="1748"/>
                              <a:pt x="2653" y="1620"/>
                            </a:cubicBezTo>
                            <a:cubicBezTo>
                              <a:pt x="2697" y="1492"/>
                              <a:pt x="2801" y="1351"/>
                              <a:pt x="2821" y="1188"/>
                            </a:cubicBezTo>
                            <a:cubicBezTo>
                              <a:pt x="2841" y="1025"/>
                              <a:pt x="2821" y="764"/>
                              <a:pt x="2773" y="644"/>
                            </a:cubicBezTo>
                            <a:cubicBezTo>
                              <a:pt x="2725" y="524"/>
                              <a:pt x="2597" y="567"/>
                              <a:pt x="2533" y="468"/>
                            </a:cubicBezTo>
                            <a:cubicBezTo>
                              <a:pt x="2469" y="369"/>
                              <a:pt x="2476" y="104"/>
                              <a:pt x="2389" y="52"/>
                            </a:cubicBezTo>
                            <a:cubicBezTo>
                              <a:pt x="2302" y="0"/>
                              <a:pt x="2141" y="160"/>
                              <a:pt x="2013" y="156"/>
                            </a:cubicBezTo>
                            <a:cubicBezTo>
                              <a:pt x="1885" y="152"/>
                              <a:pt x="1770" y="27"/>
                              <a:pt x="1621" y="28"/>
                            </a:cubicBezTo>
                            <a:cubicBezTo>
                              <a:pt x="1472" y="29"/>
                              <a:pt x="1299" y="129"/>
                              <a:pt x="1117" y="164"/>
                            </a:cubicBezTo>
                            <a:cubicBezTo>
                              <a:pt x="935" y="199"/>
                              <a:pt x="637" y="152"/>
                              <a:pt x="525" y="236"/>
                            </a:cubicBezTo>
                            <a:cubicBezTo>
                              <a:pt x="413" y="320"/>
                              <a:pt x="513" y="555"/>
                              <a:pt x="445" y="668"/>
                            </a:cubicBezTo>
                            <a:cubicBezTo>
                              <a:pt x="377" y="781"/>
                              <a:pt x="162" y="807"/>
                              <a:pt x="117" y="916"/>
                            </a:cubicBezTo>
                            <a:cubicBezTo>
                              <a:pt x="72" y="1025"/>
                              <a:pt x="161" y="1239"/>
                              <a:pt x="173" y="1324"/>
                            </a:cubicBezTo>
                          </a:path>
                        </a:pathLst>
                      </a:custGeom>
                      <a:solidFill>
                        <a:srgbClr val="33CCFF">
                          <a:alpha val="50195"/>
                        </a:srgbClr>
                      </a:solidFill>
                      <a:ln w="317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 wrap="none" lIns="90488" tIns="44450" rIns="90488" bIns="4445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238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55" y="672"/>
                        <a:ext cx="336" cy="816"/>
                      </a:xfrm>
                      <a:prstGeom prst="rect">
                        <a:avLst/>
                      </a:prstGeom>
                      <a:solidFill>
                        <a:srgbClr val="CFCBC5">
                          <a:alpha val="50195"/>
                        </a:srgbClr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SzPct val="100000"/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SzPct val="100000"/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SzPct val="100000"/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SzTx/>
                          <a:buFontTx/>
                          <a:buNone/>
                        </a:pPr>
                        <a:endParaRPr lang="en-US" altLang="en-US" sz="2400"/>
                      </a:p>
                    </p:txBody>
                  </p:sp>
                  <p:sp>
                    <p:nvSpPr>
                      <p:cNvPr id="8239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269" y="672"/>
                        <a:ext cx="336" cy="816"/>
                      </a:xfrm>
                      <a:prstGeom prst="rect">
                        <a:avLst/>
                      </a:prstGeom>
                      <a:solidFill>
                        <a:srgbClr val="CFCBC5">
                          <a:alpha val="50195"/>
                        </a:srgbClr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SzPct val="100000"/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SzPct val="100000"/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SzPct val="100000"/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SzTx/>
                          <a:buFontTx/>
                          <a:buNone/>
                        </a:pPr>
                        <a:endParaRPr lang="en-US" altLang="en-US" sz="2400"/>
                      </a:p>
                    </p:txBody>
                  </p:sp>
                  <p:sp>
                    <p:nvSpPr>
                      <p:cNvPr id="8240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919" y="672"/>
                        <a:ext cx="336" cy="816"/>
                      </a:xfrm>
                      <a:prstGeom prst="rect">
                        <a:avLst/>
                      </a:prstGeom>
                      <a:solidFill>
                        <a:srgbClr val="CFCBC5">
                          <a:alpha val="50195"/>
                        </a:srgbClr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SzPct val="100000"/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SzPct val="100000"/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SzPct val="100000"/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SzTx/>
                          <a:buFontTx/>
                          <a:buNone/>
                        </a:pPr>
                        <a:endParaRPr lang="en-US" altLang="en-US" sz="2400"/>
                      </a:p>
                    </p:txBody>
                  </p:sp>
                </p:grpSp>
                <p:sp>
                  <p:nvSpPr>
                    <p:cNvPr id="8235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50" y="2336"/>
                      <a:ext cx="1524" cy="8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20000"/>
                        </a:spcBef>
                        <a:buSzPct val="100000"/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100000"/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SzPct val="100000"/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100000"/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SzPct val="100000"/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SzTx/>
                        <a:buFontTx/>
                        <a:buNone/>
                      </a:pPr>
                      <a:r>
                        <a:rPr lang="en-US" altLang="en-US" sz="2000">
                          <a:latin typeface="Arial" panose="020B0604020202020204" pitchFamily="34" charset="0"/>
                        </a:rPr>
                        <a:t>Internet</a:t>
                      </a:r>
                    </a:p>
                    <a:p>
                      <a:pPr algn="r">
                        <a:spcBef>
                          <a:spcPct val="0"/>
                        </a:spcBef>
                        <a:buSzTx/>
                        <a:buFontTx/>
                        <a:buNone/>
                      </a:pPr>
                      <a:r>
                        <a:rPr lang="en-US" altLang="en-US" sz="2000">
                          <a:latin typeface="Arial" panose="020B0604020202020204" pitchFamily="34" charset="0"/>
                        </a:rPr>
                        <a:t>communication</a:t>
                      </a:r>
                    </a:p>
                    <a:p>
                      <a:pPr algn="r">
                        <a:spcBef>
                          <a:spcPct val="0"/>
                        </a:spcBef>
                        <a:buSzTx/>
                        <a:buFontTx/>
                        <a:buNone/>
                      </a:pPr>
                      <a:r>
                        <a:rPr lang="en-US" altLang="en-US" sz="2000">
                          <a:latin typeface="Arial" panose="020B0604020202020204" pitchFamily="34" charset="0"/>
                        </a:rPr>
                        <a:t>protocols</a:t>
                      </a:r>
                      <a:endParaRPr lang="en-US" altLang="en-US" sz="2400"/>
                    </a:p>
                  </p:txBody>
                </p:sp>
                <p:sp>
                  <p:nvSpPr>
                    <p:cNvPr id="8236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65" y="2870"/>
                      <a:ext cx="862" cy="16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lIns="90488" tIns="44450" rIns="90488" bIns="44450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822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747" y="345"/>
                  <a:ext cx="697" cy="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US" altLang="en-US" sz="2000" i="1">
                      <a:solidFill>
                        <a:srgbClr val="81786B"/>
                      </a:solidFill>
                      <a:latin typeface="Arial" panose="020B0604020202020204" pitchFamily="34" charset="0"/>
                    </a:rPr>
                    <a:t>RTSP</a:t>
                  </a:r>
                </a:p>
              </p:txBody>
            </p:sp>
            <p:sp>
              <p:nvSpPr>
                <p:cNvPr id="8230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178" y="345"/>
                  <a:ext cx="537" cy="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US" altLang="en-US" sz="2000" i="1">
                      <a:solidFill>
                        <a:srgbClr val="81786B"/>
                      </a:solidFill>
                      <a:latin typeface="Arial" panose="020B0604020202020204" pitchFamily="34" charset="0"/>
                    </a:rPr>
                    <a:t>FTP</a:t>
                  </a:r>
                </a:p>
              </p:txBody>
            </p:sp>
            <p:sp>
              <p:nvSpPr>
                <p:cNvPr id="823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503" y="345"/>
                  <a:ext cx="662" cy="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US" altLang="en-US" sz="2000" i="1">
                      <a:solidFill>
                        <a:srgbClr val="81786B"/>
                      </a:solidFill>
                      <a:latin typeface="Arial" panose="020B0604020202020204" pitchFamily="34" charset="0"/>
                    </a:rPr>
                    <a:t>Email</a:t>
                  </a:r>
                </a:p>
              </p:txBody>
            </p:sp>
          </p:grpSp>
          <p:sp>
            <p:nvSpPr>
              <p:cNvPr id="8227" name="Oval 19"/>
              <p:cNvSpPr>
                <a:spLocks noChangeArrowheads="1"/>
              </p:cNvSpPr>
              <p:nvPr/>
            </p:nvSpPr>
            <p:spPr bwMode="auto">
              <a:xfrm>
                <a:off x="3474" y="3008"/>
                <a:ext cx="77" cy="77"/>
              </a:xfrm>
              <a:prstGeom prst="ellipse">
                <a:avLst/>
              </a:prstGeom>
              <a:solidFill>
                <a:schemeClr val="tx1">
                  <a:alpha val="50195"/>
                </a:schemeClr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altLang="en-US" sz="2400"/>
              </a:p>
            </p:txBody>
          </p:sp>
        </p:grpSp>
        <p:grpSp>
          <p:nvGrpSpPr>
            <p:cNvPr id="8221" name="Group 20"/>
            <p:cNvGrpSpPr>
              <a:grpSpLocks/>
            </p:cNvGrpSpPr>
            <p:nvPr/>
          </p:nvGrpSpPr>
          <p:grpSpPr bwMode="auto">
            <a:xfrm>
              <a:off x="288" y="3120"/>
              <a:ext cx="816" cy="576"/>
              <a:chOff x="288" y="3120"/>
              <a:chExt cx="816" cy="576"/>
            </a:xfrm>
          </p:grpSpPr>
          <p:sp>
            <p:nvSpPr>
              <p:cNvPr id="8223" name="Rectangle 21"/>
              <p:cNvSpPr>
                <a:spLocks noChangeArrowheads="1"/>
              </p:cNvSpPr>
              <p:nvPr/>
            </p:nvSpPr>
            <p:spPr bwMode="auto">
              <a:xfrm>
                <a:off x="288" y="3504"/>
                <a:ext cx="816" cy="192"/>
              </a:xfrm>
              <a:prstGeom prst="rect">
                <a:avLst/>
              </a:prstGeom>
              <a:solidFill>
                <a:srgbClr val="FF9966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4" name="Rectangle 22"/>
              <p:cNvSpPr>
                <a:spLocks noChangeArrowheads="1"/>
              </p:cNvSpPr>
              <p:nvPr/>
            </p:nvSpPr>
            <p:spPr bwMode="auto">
              <a:xfrm>
                <a:off x="432" y="3120"/>
                <a:ext cx="528" cy="384"/>
              </a:xfrm>
              <a:prstGeom prst="rect">
                <a:avLst/>
              </a:prstGeom>
              <a:solidFill>
                <a:srgbClr val="FF9966">
                  <a:alpha val="50195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5" name="Rectangle 23"/>
              <p:cNvSpPr>
                <a:spLocks noChangeArrowheads="1"/>
              </p:cNvSpPr>
              <p:nvPr/>
            </p:nvSpPr>
            <p:spPr bwMode="auto">
              <a:xfrm>
                <a:off x="480" y="3168"/>
                <a:ext cx="432" cy="288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endParaRPr lang="en-US" altLang="en-US" sz="2400"/>
              </a:p>
            </p:txBody>
          </p:sp>
        </p:grpSp>
        <p:sp>
          <p:nvSpPr>
            <p:cNvPr id="8222" name="Line 24"/>
            <p:cNvSpPr>
              <a:spLocks noChangeShapeType="1"/>
            </p:cNvSpPr>
            <p:nvPr/>
          </p:nvSpPr>
          <p:spPr bwMode="auto">
            <a:xfrm flipH="1" flipV="1">
              <a:off x="1103" y="3612"/>
              <a:ext cx="1946" cy="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</p:grpSp>
      <p:grpSp>
        <p:nvGrpSpPr>
          <p:cNvPr id="8196" name="Group 25"/>
          <p:cNvGrpSpPr>
            <a:grpSpLocks/>
          </p:cNvGrpSpPr>
          <p:nvPr/>
        </p:nvGrpSpPr>
        <p:grpSpPr bwMode="auto">
          <a:xfrm>
            <a:off x="6324600" y="3124200"/>
            <a:ext cx="1895475" cy="733425"/>
            <a:chOff x="3807" y="1496"/>
            <a:chExt cx="1529" cy="592"/>
          </a:xfrm>
        </p:grpSpPr>
        <p:sp>
          <p:nvSpPr>
            <p:cNvPr id="8217" name="Freeform 26"/>
            <p:cNvSpPr>
              <a:spLocks/>
            </p:cNvSpPr>
            <p:nvPr/>
          </p:nvSpPr>
          <p:spPr bwMode="auto">
            <a:xfrm>
              <a:off x="4424" y="1496"/>
              <a:ext cx="440" cy="384"/>
            </a:xfrm>
            <a:custGeom>
              <a:avLst/>
              <a:gdLst>
                <a:gd name="T0" fmla="*/ 440 w 440"/>
                <a:gd name="T1" fmla="*/ 384 h 384"/>
                <a:gd name="T2" fmla="*/ 88 w 440"/>
                <a:gd name="T3" fmla="*/ 283 h 384"/>
                <a:gd name="T4" fmla="*/ 0 w 440"/>
                <a:gd name="T5" fmla="*/ 0 h 384"/>
                <a:gd name="T6" fmla="*/ 0 60000 65536"/>
                <a:gd name="T7" fmla="*/ 0 60000 65536"/>
                <a:gd name="T8" fmla="*/ 0 60000 65536"/>
                <a:gd name="T9" fmla="*/ 0 w 440"/>
                <a:gd name="T10" fmla="*/ 0 h 384"/>
                <a:gd name="T11" fmla="*/ 440 w 440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0" h="384">
                  <a:moveTo>
                    <a:pt x="440" y="384"/>
                  </a:moveTo>
                  <a:cubicBezTo>
                    <a:pt x="381" y="368"/>
                    <a:pt x="161" y="347"/>
                    <a:pt x="88" y="283"/>
                  </a:cubicBezTo>
                  <a:cubicBezTo>
                    <a:pt x="15" y="219"/>
                    <a:pt x="18" y="59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969696"/>
              </a:solidFill>
              <a:prstDash val="solid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Freeform 27"/>
            <p:cNvSpPr>
              <a:spLocks/>
            </p:cNvSpPr>
            <p:nvPr/>
          </p:nvSpPr>
          <p:spPr bwMode="auto">
            <a:xfrm>
              <a:off x="3807" y="1504"/>
              <a:ext cx="401" cy="328"/>
            </a:xfrm>
            <a:custGeom>
              <a:avLst/>
              <a:gdLst>
                <a:gd name="T0" fmla="*/ 401 w 401"/>
                <a:gd name="T1" fmla="*/ 328 h 328"/>
                <a:gd name="T2" fmla="*/ 65 w 401"/>
                <a:gd name="T3" fmla="*/ 232 h 328"/>
                <a:gd name="T4" fmla="*/ 9 w 401"/>
                <a:gd name="T5" fmla="*/ 0 h 328"/>
                <a:gd name="T6" fmla="*/ 0 60000 65536"/>
                <a:gd name="T7" fmla="*/ 0 60000 65536"/>
                <a:gd name="T8" fmla="*/ 0 60000 65536"/>
                <a:gd name="T9" fmla="*/ 0 w 401"/>
                <a:gd name="T10" fmla="*/ 0 h 328"/>
                <a:gd name="T11" fmla="*/ 401 w 401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1" h="328">
                  <a:moveTo>
                    <a:pt x="401" y="328"/>
                  </a:moveTo>
                  <a:cubicBezTo>
                    <a:pt x="344" y="312"/>
                    <a:pt x="130" y="287"/>
                    <a:pt x="65" y="232"/>
                  </a:cubicBezTo>
                  <a:cubicBezTo>
                    <a:pt x="0" y="177"/>
                    <a:pt x="21" y="48"/>
                    <a:pt x="9" y="0"/>
                  </a:cubicBezTo>
                </a:path>
              </a:pathLst>
            </a:custGeom>
            <a:noFill/>
            <a:ln w="38100" cap="flat" cmpd="sng">
              <a:solidFill>
                <a:srgbClr val="969696"/>
              </a:solidFill>
              <a:prstDash val="solid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Freeform 28"/>
            <p:cNvSpPr>
              <a:spLocks/>
            </p:cNvSpPr>
            <p:nvPr/>
          </p:nvSpPr>
          <p:spPr bwMode="auto">
            <a:xfrm>
              <a:off x="5032" y="1504"/>
              <a:ext cx="304" cy="584"/>
            </a:xfrm>
            <a:custGeom>
              <a:avLst/>
              <a:gdLst>
                <a:gd name="T0" fmla="*/ 304 w 304"/>
                <a:gd name="T1" fmla="*/ 584 h 584"/>
                <a:gd name="T2" fmla="*/ 48 w 304"/>
                <a:gd name="T3" fmla="*/ 312 h 584"/>
                <a:gd name="T4" fmla="*/ 16 w 304"/>
                <a:gd name="T5" fmla="*/ 0 h 584"/>
                <a:gd name="T6" fmla="*/ 0 60000 65536"/>
                <a:gd name="T7" fmla="*/ 0 60000 65536"/>
                <a:gd name="T8" fmla="*/ 0 60000 65536"/>
                <a:gd name="T9" fmla="*/ 0 w 304"/>
                <a:gd name="T10" fmla="*/ 0 h 584"/>
                <a:gd name="T11" fmla="*/ 304 w 304"/>
                <a:gd name="T12" fmla="*/ 584 h 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584">
                  <a:moveTo>
                    <a:pt x="304" y="584"/>
                  </a:moveTo>
                  <a:cubicBezTo>
                    <a:pt x="261" y="539"/>
                    <a:pt x="96" y="409"/>
                    <a:pt x="48" y="312"/>
                  </a:cubicBezTo>
                  <a:cubicBezTo>
                    <a:pt x="0" y="215"/>
                    <a:pt x="23" y="65"/>
                    <a:pt x="16" y="0"/>
                  </a:cubicBezTo>
                </a:path>
              </a:pathLst>
            </a:custGeom>
            <a:noFill/>
            <a:ln w="38100" cap="flat" cmpd="sng">
              <a:solidFill>
                <a:srgbClr val="969696"/>
              </a:solidFill>
              <a:prstDash val="solid"/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97" name="Group 29"/>
          <p:cNvGrpSpPr>
            <a:grpSpLocks/>
          </p:cNvGrpSpPr>
          <p:nvPr/>
        </p:nvGrpSpPr>
        <p:grpSpPr bwMode="auto">
          <a:xfrm>
            <a:off x="1379538" y="2390775"/>
            <a:ext cx="7019925" cy="3913188"/>
            <a:chOff x="-228" y="870"/>
            <a:chExt cx="5808" cy="3235"/>
          </a:xfrm>
        </p:grpSpPr>
        <p:sp>
          <p:nvSpPr>
            <p:cNvPr id="8206" name="Text Box 30"/>
            <p:cNvSpPr txBox="1">
              <a:spLocks noChangeArrowheads="1"/>
            </p:cNvSpPr>
            <p:nvPr/>
          </p:nvSpPr>
          <p:spPr bwMode="auto">
            <a:xfrm>
              <a:off x="2410" y="870"/>
              <a:ext cx="771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Web</a:t>
              </a:r>
            </a:p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Server</a:t>
              </a:r>
              <a:endParaRPr lang="en-US" altLang="en-US" sz="2400"/>
            </a:p>
          </p:txBody>
        </p:sp>
        <p:grpSp>
          <p:nvGrpSpPr>
            <p:cNvPr id="8207" name="Group 31"/>
            <p:cNvGrpSpPr>
              <a:grpSpLocks/>
            </p:cNvGrpSpPr>
            <p:nvPr/>
          </p:nvGrpSpPr>
          <p:grpSpPr bwMode="auto">
            <a:xfrm>
              <a:off x="-228" y="1416"/>
              <a:ext cx="5808" cy="2689"/>
              <a:chOff x="-228" y="1416"/>
              <a:chExt cx="5808" cy="2689"/>
            </a:xfrm>
          </p:grpSpPr>
          <p:sp>
            <p:nvSpPr>
              <p:cNvPr id="8208" name="Text Box 32"/>
              <p:cNvSpPr txBox="1">
                <a:spLocks noChangeArrowheads="1"/>
              </p:cNvSpPr>
              <p:nvPr/>
            </p:nvSpPr>
            <p:spPr bwMode="auto">
              <a:xfrm>
                <a:off x="4638" y="3525"/>
                <a:ext cx="892" cy="5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Arial" panose="020B0604020202020204" pitchFamily="34" charset="0"/>
                  </a:rPr>
                  <a:t>HTTP</a:t>
                </a:r>
                <a:endParaRPr lang="en-US" altLang="en-US" sz="2400" b="1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00" b="1">
                    <a:latin typeface="Arial" panose="020B0604020202020204" pitchFamily="34" charset="0"/>
                  </a:rPr>
                  <a:t>(transfer)</a:t>
                </a:r>
                <a:endParaRPr lang="en-US" altLang="en-US" sz="2400"/>
              </a:p>
            </p:txBody>
          </p:sp>
          <p:sp>
            <p:nvSpPr>
              <p:cNvPr id="8209" name="AutoShape 33"/>
              <p:cNvSpPr>
                <a:spLocks noChangeArrowheads="1"/>
              </p:cNvSpPr>
              <p:nvPr/>
            </p:nvSpPr>
            <p:spPr bwMode="auto">
              <a:xfrm>
                <a:off x="1776" y="1680"/>
                <a:ext cx="288" cy="288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10" name="Line 34"/>
              <p:cNvSpPr>
                <a:spLocks noChangeShapeType="1"/>
              </p:cNvSpPr>
              <p:nvPr/>
            </p:nvSpPr>
            <p:spPr bwMode="auto">
              <a:xfrm flipH="1" flipV="1">
                <a:off x="1056" y="1584"/>
                <a:ext cx="672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Line 35"/>
              <p:cNvSpPr>
                <a:spLocks noChangeShapeType="1"/>
              </p:cNvSpPr>
              <p:nvPr/>
            </p:nvSpPr>
            <p:spPr bwMode="auto">
              <a:xfrm flipH="1" flipV="1">
                <a:off x="1056" y="1824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Line 36"/>
              <p:cNvSpPr>
                <a:spLocks noChangeShapeType="1"/>
              </p:cNvSpPr>
              <p:nvPr/>
            </p:nvSpPr>
            <p:spPr bwMode="auto">
              <a:xfrm flipH="1">
                <a:off x="1056" y="1920"/>
                <a:ext cx="672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Line 37"/>
              <p:cNvSpPr>
                <a:spLocks noChangeShapeType="1"/>
              </p:cNvSpPr>
              <p:nvPr/>
            </p:nvSpPr>
            <p:spPr bwMode="auto">
              <a:xfrm>
                <a:off x="2016" y="1824"/>
                <a:ext cx="60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Text Box 38"/>
              <p:cNvSpPr txBox="1">
                <a:spLocks noChangeArrowheads="1"/>
              </p:cNvSpPr>
              <p:nvPr/>
            </p:nvSpPr>
            <p:spPr bwMode="auto">
              <a:xfrm>
                <a:off x="-228" y="1651"/>
                <a:ext cx="1250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30000"/>
                  </a:spcBef>
                  <a:buSzTx/>
                  <a:buFontTx/>
                  <a:buNone/>
                </a:pPr>
                <a:r>
                  <a:rPr lang="en-US" altLang="en-US" sz="2000" i="1">
                    <a:latin typeface="Arial" panose="020B0604020202020204" pitchFamily="34" charset="0"/>
                  </a:rPr>
                  <a:t>File System</a:t>
                </a:r>
                <a:endParaRPr lang="en-US" altLang="en-US" sz="2400"/>
              </a:p>
            </p:txBody>
          </p:sp>
          <p:sp>
            <p:nvSpPr>
              <p:cNvPr id="8215" name="Rectangle 39"/>
              <p:cNvSpPr>
                <a:spLocks noChangeArrowheads="1"/>
              </p:cNvSpPr>
              <p:nvPr/>
            </p:nvSpPr>
            <p:spPr bwMode="auto">
              <a:xfrm>
                <a:off x="2627" y="1416"/>
                <a:ext cx="336" cy="816"/>
              </a:xfrm>
              <a:prstGeom prst="rect">
                <a:avLst/>
              </a:prstGeom>
              <a:solidFill>
                <a:srgbClr val="3366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16" name="Freeform 40"/>
              <p:cNvSpPr>
                <a:spLocks/>
              </p:cNvSpPr>
              <p:nvPr/>
            </p:nvSpPr>
            <p:spPr bwMode="auto">
              <a:xfrm>
                <a:off x="1104" y="1779"/>
                <a:ext cx="4476" cy="1847"/>
              </a:xfrm>
              <a:custGeom>
                <a:avLst/>
                <a:gdLst>
                  <a:gd name="T0" fmla="*/ 0 w 4476"/>
                  <a:gd name="T1" fmla="*/ 1836 h 1844"/>
                  <a:gd name="T2" fmla="*/ 2624 w 4476"/>
                  <a:gd name="T3" fmla="*/ 1820 h 1844"/>
                  <a:gd name="T4" fmla="*/ 4064 w 4476"/>
                  <a:gd name="T5" fmla="*/ 1676 h 1844"/>
                  <a:gd name="T6" fmla="*/ 4464 w 4476"/>
                  <a:gd name="T7" fmla="*/ 971 h 1844"/>
                  <a:gd name="T8" fmla="*/ 3992 w 4476"/>
                  <a:gd name="T9" fmla="*/ 153 h 1844"/>
                  <a:gd name="T10" fmla="*/ 1856 w 4476"/>
                  <a:gd name="T11" fmla="*/ 49 h 18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476"/>
                  <a:gd name="T19" fmla="*/ 0 h 1844"/>
                  <a:gd name="T20" fmla="*/ 4476 w 4476"/>
                  <a:gd name="T21" fmla="*/ 1844 h 18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476" h="1844">
                    <a:moveTo>
                      <a:pt x="0" y="1833"/>
                    </a:moveTo>
                    <a:cubicBezTo>
                      <a:pt x="437" y="1830"/>
                      <a:pt x="1947" y="1844"/>
                      <a:pt x="2624" y="1817"/>
                    </a:cubicBezTo>
                    <a:cubicBezTo>
                      <a:pt x="3301" y="1790"/>
                      <a:pt x="3757" y="1814"/>
                      <a:pt x="4064" y="1673"/>
                    </a:cubicBezTo>
                    <a:cubicBezTo>
                      <a:pt x="4371" y="1532"/>
                      <a:pt x="4476" y="1222"/>
                      <a:pt x="4464" y="969"/>
                    </a:cubicBezTo>
                    <a:cubicBezTo>
                      <a:pt x="4452" y="716"/>
                      <a:pt x="4427" y="306"/>
                      <a:pt x="3992" y="153"/>
                    </a:cubicBezTo>
                    <a:cubicBezTo>
                      <a:pt x="3557" y="0"/>
                      <a:pt x="2301" y="71"/>
                      <a:pt x="1856" y="49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endParaRPr lang="en-US"/>
              </a:p>
            </p:txBody>
          </p:sp>
        </p:grpSp>
      </p:grpSp>
      <p:sp>
        <p:nvSpPr>
          <p:cNvPr id="8198" name="Text Box 41"/>
          <p:cNvSpPr txBox="1">
            <a:spLocks noChangeArrowheads="1"/>
          </p:cNvSpPr>
          <p:nvPr/>
        </p:nvSpPr>
        <p:spPr bwMode="auto">
          <a:xfrm>
            <a:off x="1239838" y="2514600"/>
            <a:ext cx="33083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URL</a:t>
            </a:r>
            <a:endParaRPr lang="en-US" altLang="en-US" sz="2400" b="1"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(</a:t>
            </a:r>
            <a:r>
              <a:rPr lang="en-US" altLang="en-US" sz="1600">
                <a:latin typeface="Arial" panose="020B0604020202020204" pitchFamily="34" charset="0"/>
              </a:rPr>
              <a:t>e.g.,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http://www.foo.org/snarf.html</a:t>
            </a:r>
            <a:r>
              <a:rPr lang="en-US" altLang="en-US" sz="1600" b="1">
                <a:latin typeface="Arial" panose="020B0604020202020204" pitchFamily="34" charset="0"/>
              </a:rPr>
              <a:t>)</a:t>
            </a:r>
            <a:endParaRPr lang="en-US" altLang="en-US" sz="2400"/>
          </a:p>
        </p:txBody>
      </p:sp>
      <p:grpSp>
        <p:nvGrpSpPr>
          <p:cNvPr id="12" name="Group 48"/>
          <p:cNvGrpSpPr>
            <a:grpSpLocks/>
          </p:cNvGrpSpPr>
          <p:nvPr/>
        </p:nvGrpSpPr>
        <p:grpSpPr bwMode="auto">
          <a:xfrm>
            <a:off x="652463" y="720725"/>
            <a:ext cx="1866900" cy="1565275"/>
            <a:chOff x="411" y="454"/>
            <a:chExt cx="1176" cy="986"/>
          </a:xfrm>
        </p:grpSpPr>
        <p:sp>
          <p:nvSpPr>
            <p:cNvPr id="8200" name="Text Box 42"/>
            <p:cNvSpPr txBox="1">
              <a:spLocks noChangeArrowheads="1"/>
            </p:cNvSpPr>
            <p:nvPr/>
          </p:nvSpPr>
          <p:spPr bwMode="auto">
            <a:xfrm>
              <a:off x="672" y="768"/>
              <a:ext cx="6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HTML</a:t>
              </a:r>
            </a:p>
          </p:txBody>
        </p:sp>
        <p:sp>
          <p:nvSpPr>
            <p:cNvPr id="8201" name="Text Box 43"/>
            <p:cNvSpPr txBox="1">
              <a:spLocks noChangeArrowheads="1"/>
            </p:cNvSpPr>
            <p:nvPr/>
          </p:nvSpPr>
          <p:spPr bwMode="auto">
            <a:xfrm>
              <a:off x="672" y="960"/>
              <a:ext cx="6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HTTP</a:t>
              </a:r>
            </a:p>
          </p:txBody>
        </p:sp>
        <p:sp>
          <p:nvSpPr>
            <p:cNvPr id="8202" name="Text Box 44"/>
            <p:cNvSpPr txBox="1">
              <a:spLocks noChangeArrowheads="1"/>
            </p:cNvSpPr>
            <p:nvPr/>
          </p:nvSpPr>
          <p:spPr bwMode="auto">
            <a:xfrm>
              <a:off x="672" y="1152"/>
              <a:ext cx="5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Arial" panose="020B0604020202020204" pitchFamily="34" charset="0"/>
                </a:rPr>
                <a:t>URL</a:t>
              </a:r>
            </a:p>
          </p:txBody>
        </p:sp>
        <p:grpSp>
          <p:nvGrpSpPr>
            <p:cNvPr id="8203" name="Group 45"/>
            <p:cNvGrpSpPr>
              <a:grpSpLocks/>
            </p:cNvGrpSpPr>
            <p:nvPr/>
          </p:nvGrpSpPr>
          <p:grpSpPr bwMode="auto">
            <a:xfrm>
              <a:off x="411" y="454"/>
              <a:ext cx="1176" cy="986"/>
              <a:chOff x="411" y="454"/>
              <a:chExt cx="1176" cy="986"/>
            </a:xfrm>
          </p:grpSpPr>
          <p:sp>
            <p:nvSpPr>
              <p:cNvPr id="8204" name="Rectangle 46"/>
              <p:cNvSpPr>
                <a:spLocks noChangeArrowheads="1"/>
              </p:cNvSpPr>
              <p:nvPr/>
            </p:nvSpPr>
            <p:spPr bwMode="auto">
              <a:xfrm>
                <a:off x="624" y="768"/>
                <a:ext cx="720" cy="672"/>
              </a:xfrm>
              <a:prstGeom prst="rect">
                <a:avLst/>
              </a:prstGeom>
              <a:noFill/>
              <a:ln w="5715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05" name="Text Box 47"/>
              <p:cNvSpPr txBox="1">
                <a:spLocks noChangeArrowheads="1"/>
              </p:cNvSpPr>
              <p:nvPr/>
            </p:nvSpPr>
            <p:spPr bwMode="auto">
              <a:xfrm>
                <a:off x="411" y="454"/>
                <a:ext cx="11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2800" b="1">
                    <a:solidFill>
                      <a:schemeClr val="hlink"/>
                    </a:solidFill>
                    <a:latin typeface="Arial Unicode MS" panose="020B0604020202020204" pitchFamily="34" charset="-128"/>
                  </a:rPr>
                  <a:t>“The Web”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Programming Languages</a:t>
            </a:r>
          </a:p>
        </p:txBody>
      </p:sp>
      <p:sp>
        <p:nvSpPr>
          <p:cNvPr id="72707" name="Rectangle 3" descr="5%"/>
          <p:cNvSpPr>
            <a:spLocks noChangeArrowheads="1"/>
          </p:cNvSpPr>
          <p:nvPr/>
        </p:nvSpPr>
        <p:spPr bwMode="auto">
          <a:xfrm>
            <a:off x="1981200" y="4419600"/>
            <a:ext cx="5257800" cy="609600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Hardware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981200" y="3733800"/>
            <a:ext cx="5257800" cy="609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Machine Language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1981200" y="3048000"/>
            <a:ext cx="52578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Assembly Language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19812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Ruby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30480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PHP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41148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Java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51816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C++</a:t>
            </a:r>
          </a:p>
        </p:txBody>
      </p:sp>
      <p:sp>
        <p:nvSpPr>
          <p:cNvPr id="72714" name="Rectangle 11"/>
          <p:cNvSpPr>
            <a:spLocks noChangeArrowheads="1"/>
          </p:cNvSpPr>
          <p:nvPr/>
        </p:nvSpPr>
        <p:spPr bwMode="auto">
          <a:xfrm>
            <a:off x="62484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JavaScript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Machine Language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u="sng" smtClean="0"/>
              <a:t>Everything</a:t>
            </a:r>
            <a:r>
              <a:rPr lang="en-US" altLang="en-US" smtClean="0"/>
              <a:t> is a binary number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Data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/>
              <a:t>      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/>
              <a:t>00001000	ADD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/>
              <a:t>00010101	number to be added (21)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/>
              <a:t>01010110	memory location to add it to (86)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143000" y="4191000"/>
            <a:ext cx="5772150" cy="5794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/>
              <a:t>00001000   00010101    01010110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Assembly Language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u="sng" smtClean="0"/>
              <a:t>Symbolic</a:t>
            </a:r>
            <a:r>
              <a:rPr lang="en-US" altLang="en-US" smtClean="0"/>
              <a:t> instructions and addresses</a:t>
            </a:r>
          </a:p>
          <a:p>
            <a:pPr lvl="1"/>
            <a:r>
              <a:rPr lang="en-US" altLang="en-US" smtClean="0"/>
              <a:t>Symbolic instruction “ADD”</a:t>
            </a:r>
          </a:p>
          <a:p>
            <a:pPr lvl="1"/>
            <a:r>
              <a:rPr lang="en-US" altLang="en-US" smtClean="0"/>
              <a:t>Symbolic address “SUM1”</a:t>
            </a:r>
          </a:p>
          <a:p>
            <a:r>
              <a:rPr lang="en-US" altLang="en-US" smtClean="0"/>
              <a:t>For instance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209800" y="4724400"/>
            <a:ext cx="4722813" cy="5794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/>
              <a:t>ADD   		21, SUM1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High level Languages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Procedural (modular) Programming</a:t>
            </a:r>
          </a:p>
          <a:p>
            <a:pPr lvl="1"/>
            <a:r>
              <a:rPr lang="en-US" altLang="en-US" smtClean="0"/>
              <a:t>Group instructions into meaningful abstractions</a:t>
            </a:r>
          </a:p>
          <a:p>
            <a:pPr lvl="1"/>
            <a:r>
              <a:rPr lang="en-US" altLang="en-US" smtClean="0"/>
              <a:t>C, Pascal, Perl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Object oriented programming</a:t>
            </a:r>
          </a:p>
          <a:p>
            <a:pPr lvl="1"/>
            <a:r>
              <a:rPr lang="en-US" altLang="en-US" smtClean="0"/>
              <a:t>Group “data” and “methods” into “objects”</a:t>
            </a:r>
          </a:p>
          <a:p>
            <a:pPr lvl="1"/>
            <a:r>
              <a:rPr lang="en-US" altLang="en-US" smtClean="0"/>
              <a:t>Naturally represents the world around us</a:t>
            </a:r>
          </a:p>
          <a:p>
            <a:pPr lvl="1"/>
            <a:r>
              <a:rPr lang="en-US" altLang="en-US" smtClean="0"/>
              <a:t>C++, Java, JavaScript, PHP, Ruby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JavaScript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/>
              <a:t>&lt;HTML&gt;</a:t>
            </a:r>
          </a:p>
          <a:p>
            <a:pPr>
              <a:buFontTx/>
              <a:buNone/>
            </a:pPr>
            <a:r>
              <a:rPr lang="en-US" altLang="en-US" sz="2000" smtClean="0"/>
              <a:t>&lt;HEAD&gt;</a:t>
            </a:r>
          </a:p>
          <a:p>
            <a:pPr>
              <a:buFontTx/>
              <a:buNone/>
            </a:pPr>
            <a:r>
              <a:rPr lang="en-US" altLang="en-US" sz="2000" smtClean="0"/>
              <a:t>	&lt;TITLE&gt;My first script&lt;/TITLE&gt;</a:t>
            </a:r>
          </a:p>
          <a:p>
            <a:pPr>
              <a:buFontTx/>
              <a:buNone/>
            </a:pPr>
            <a:r>
              <a:rPr lang="en-US" altLang="en-US" sz="2000" smtClean="0"/>
              <a:t>&lt;/HEAD&gt;</a:t>
            </a:r>
          </a:p>
          <a:p>
            <a:pPr>
              <a:buFontTx/>
              <a:buNone/>
            </a:pPr>
            <a:r>
              <a:rPr lang="en-US" altLang="en-US" sz="2000" smtClean="0"/>
              <a:t>&lt;BODY BGCOLOR=WHITE&gt;</a:t>
            </a:r>
          </a:p>
          <a:p>
            <a:pPr>
              <a:buFontTx/>
              <a:buNone/>
            </a:pPr>
            <a:r>
              <a:rPr lang="en-US" altLang="en-US" sz="2000" smtClean="0"/>
              <a:t>&lt;H1&gt;</a:t>
            </a:r>
          </a:p>
          <a:p>
            <a:pPr>
              <a:buFontTx/>
              <a:buNone/>
            </a:pPr>
            <a:r>
              <a:rPr lang="en-US" altLang="en-US" sz="2000" smtClean="0"/>
              <a:t>	</a:t>
            </a:r>
            <a:r>
              <a:rPr lang="en-US" altLang="en-US" sz="2000" smtClean="0">
                <a:solidFill>
                  <a:srgbClr val="023CCC"/>
                </a:solidFill>
              </a:rPr>
              <a:t>&lt;SCRIPT LANGUAGE=JAVASCRIPT TYPE="TEXT/JAVASCRIPT"&gt;</a:t>
            </a:r>
          </a:p>
          <a:p>
            <a:pPr>
              <a:buFontTx/>
              <a:buNone/>
            </a:pPr>
            <a:r>
              <a:rPr lang="en-US" altLang="en-US" sz="2000" smtClean="0">
                <a:solidFill>
                  <a:srgbClr val="023CCC"/>
                </a:solidFill>
              </a:rPr>
              <a:t>		document.write("Hello, world!")</a:t>
            </a:r>
          </a:p>
          <a:p>
            <a:pPr>
              <a:buFontTx/>
              <a:buNone/>
            </a:pPr>
            <a:r>
              <a:rPr lang="en-US" altLang="en-US" sz="2000" smtClean="0">
                <a:solidFill>
                  <a:srgbClr val="023CCC"/>
                </a:solidFill>
              </a:rPr>
              <a:t>	&lt;/SCRIPT&gt;</a:t>
            </a:r>
          </a:p>
          <a:p>
            <a:pPr>
              <a:buFontTx/>
              <a:buNone/>
            </a:pPr>
            <a:r>
              <a:rPr lang="en-US" altLang="en-US" sz="2000" smtClean="0"/>
              <a:t>&lt;/H1&gt;</a:t>
            </a:r>
          </a:p>
          <a:p>
            <a:pPr>
              <a:buFontTx/>
              <a:buNone/>
            </a:pPr>
            <a:r>
              <a:rPr lang="en-US" altLang="en-US" sz="2000" smtClean="0"/>
              <a:t>&lt;/BODY&gt;&lt;/HTML&gt;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r>
              <a:rPr lang="en-US" altLang="en-US" smtClean="0"/>
              <a:t>Variables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91600" cy="4953000"/>
          </a:xfrm>
        </p:spPr>
        <p:txBody>
          <a:bodyPr/>
          <a:lstStyle/>
          <a:p>
            <a:r>
              <a:rPr lang="en-US" altLang="en-US" smtClean="0"/>
              <a:t>Data types:</a:t>
            </a:r>
          </a:p>
          <a:p>
            <a:pPr lvl="1"/>
            <a:r>
              <a:rPr lang="en-US" altLang="en-US" smtClean="0"/>
              <a:t>Boolean: 	</a:t>
            </a:r>
            <a:r>
              <a:rPr lang="en-US" altLang="en-US" smtClean="0">
                <a:solidFill>
                  <a:srgbClr val="023CCC"/>
                </a:solidFill>
              </a:rPr>
              <a:t>true, false</a:t>
            </a:r>
            <a:endParaRPr lang="en-US" altLang="en-US" smtClean="0"/>
          </a:p>
          <a:p>
            <a:pPr lvl="1"/>
            <a:r>
              <a:rPr lang="en-US" altLang="en-US" smtClean="0"/>
              <a:t>Number: 	</a:t>
            </a:r>
            <a:r>
              <a:rPr lang="en-US" altLang="en-US" smtClean="0">
                <a:solidFill>
                  <a:srgbClr val="023CCC"/>
                </a:solidFill>
              </a:rPr>
              <a:t>5    9</a:t>
            </a:r>
            <a:r>
              <a:rPr lang="en-US" altLang="en-US" smtClean="0"/>
              <a:t>    </a:t>
            </a:r>
            <a:r>
              <a:rPr lang="en-US" altLang="en-US" smtClean="0">
                <a:solidFill>
                  <a:srgbClr val="023CCC"/>
                </a:solidFill>
              </a:rPr>
              <a:t>3.1415926</a:t>
            </a:r>
            <a:endParaRPr lang="en-US" altLang="en-US" smtClean="0"/>
          </a:p>
          <a:p>
            <a:pPr lvl="1"/>
            <a:r>
              <a:rPr lang="en-US" altLang="en-US" smtClean="0"/>
              <a:t>String: 		</a:t>
            </a:r>
            <a:r>
              <a:rPr lang="en-US" altLang="en-US" smtClean="0">
                <a:solidFill>
                  <a:srgbClr val="023CCC"/>
                </a:solidFill>
              </a:rPr>
              <a:t>“Hello World”</a:t>
            </a:r>
          </a:p>
          <a:p>
            <a:endParaRPr lang="en-US" altLang="en-US" smtClean="0"/>
          </a:p>
          <a:p>
            <a:r>
              <a:rPr lang="en-US" altLang="en-US" smtClean="0"/>
              <a:t>A “variable” holds a value (of some data type)</a:t>
            </a:r>
          </a:p>
          <a:p>
            <a:pPr lvl="1"/>
            <a:r>
              <a:rPr lang="en-US" altLang="en-US" smtClean="0"/>
              <a:t>Represented as “variable names”: </a:t>
            </a:r>
            <a:r>
              <a:rPr lang="en-US" altLang="en-US" smtClean="0">
                <a:solidFill>
                  <a:srgbClr val="023CCC"/>
                </a:solidFill>
              </a:rPr>
              <a:t>x     celsiusTemp</a:t>
            </a:r>
          </a:p>
          <a:p>
            <a:pPr lvl="1"/>
            <a:r>
              <a:rPr lang="en-US" altLang="en-US" smtClean="0"/>
              <a:t>Variables are “dynamically typed” at run time</a:t>
            </a:r>
          </a:p>
          <a:p>
            <a:pPr lvl="2"/>
            <a:r>
              <a:rPr lang="en-US" altLang="en-US" smtClean="0"/>
              <a:t>If you use it as a string, it’s a string …</a:t>
            </a:r>
          </a:p>
          <a:p>
            <a:pPr lvl="1"/>
            <a:r>
              <a:rPr lang="en-US" altLang="en-US" smtClean="0"/>
              <a:t>Variable names are case sensitive in JavaScript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  <a:noFill/>
        </p:spPr>
        <p:txBody>
          <a:bodyPr/>
          <a:lstStyle/>
          <a:p>
            <a:r>
              <a:rPr lang="en-US" altLang="en-US" smtClean="0"/>
              <a:t>Operators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z="2400" smtClean="0"/>
              <a:t>-x				reverse the sign of x (negation)       </a:t>
            </a:r>
          </a:p>
          <a:p>
            <a:pPr>
              <a:buFontTx/>
              <a:buNone/>
            </a:pPr>
            <a:r>
              <a:rPr lang="en-US" altLang="en-US" sz="2400" smtClean="0"/>
              <a:t>6+5			Addition (numeric)   </a:t>
            </a:r>
          </a:p>
          <a:p>
            <a:pPr>
              <a:buFontTx/>
              <a:buNone/>
            </a:pPr>
            <a:r>
              <a:rPr lang="en-US" altLang="en-US" sz="2400" smtClean="0"/>
              <a:t>“Hello” + “ World” 	Concatenation (strings) [note the space]</a:t>
            </a:r>
          </a:p>
          <a:p>
            <a:pPr>
              <a:buFontTx/>
              <a:buNone/>
            </a:pPr>
            <a:r>
              <a:rPr lang="en-US" altLang="en-US" sz="2400" smtClean="0"/>
              <a:t>2.1 * 3 		Multiply (treats the int as a float)</a:t>
            </a:r>
          </a:p>
          <a:p>
            <a:pPr>
              <a:buFontTx/>
              <a:buNone/>
            </a:pPr>
            <a:r>
              <a:rPr lang="en-US" altLang="en-US" sz="2400" smtClean="0"/>
              <a:t>4 + “ Horsemen”	Concatenation (treats 4 as a string)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  <a:noFill/>
        </p:spPr>
        <p:txBody>
          <a:bodyPr/>
          <a:lstStyle/>
          <a:p>
            <a:r>
              <a:rPr lang="en-US" altLang="en-US" smtClean="0"/>
              <a:t>Assignment Statements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noFill/>
        </p:spPr>
        <p:txBody>
          <a:bodyPr/>
          <a:lstStyle/>
          <a:p>
            <a:r>
              <a:rPr lang="en-US" altLang="en-US" smtClean="0"/>
              <a:t>Assignment </a:t>
            </a:r>
            <a:r>
              <a:rPr lang="en-US" altLang="en-US" b="1" u="sng" smtClean="0"/>
              <a:t>sets</a:t>
            </a:r>
            <a:r>
              <a:rPr lang="en-US" altLang="en-US" smtClean="0"/>
              <a:t> the value of a variable</a:t>
            </a:r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smtClean="0"/>
              <a:t>	x = 5		set the value of x to be 5 </a:t>
            </a:r>
          </a:p>
          <a:p>
            <a:pPr>
              <a:buFontTx/>
              <a:buNone/>
            </a:pPr>
            <a:r>
              <a:rPr lang="en-US" altLang="en-US" sz="2400" smtClean="0"/>
              <a:t>				</a:t>
            </a:r>
            <a:r>
              <a:rPr lang="en-US" altLang="en-US" sz="2400" smtClean="0">
                <a:solidFill>
                  <a:srgbClr val="FF0000"/>
                </a:solidFill>
              </a:rPr>
              <a:t>[a command, not an assertion!!]</a:t>
            </a:r>
          </a:p>
          <a:p>
            <a:pPr>
              <a:buFontTx/>
              <a:buNone/>
            </a:pPr>
            <a:r>
              <a:rPr lang="en-US" altLang="en-US" sz="2400" smtClean="0"/>
              <a:t>	x = 5*x		Multiply x by 5 and save the result in x</a:t>
            </a:r>
          </a:p>
          <a:p>
            <a:pPr>
              <a:buFontTx/>
              <a:buNone/>
            </a:pPr>
            <a:r>
              <a:rPr lang="en-US" altLang="en-US" sz="2400" smtClean="0"/>
              <a:t>	x = 5+8/4*2	Set x to 5+((8/4)*2) </a:t>
            </a:r>
            <a:r>
              <a:rPr lang="en-US" altLang="en-US" sz="2400" smtClean="0">
                <a:solidFill>
                  <a:srgbClr val="FF0000"/>
                </a:solidFill>
              </a:rPr>
              <a:t>[precedence rules!]</a:t>
            </a:r>
          </a:p>
          <a:p>
            <a:pPr>
              <a:buFontTx/>
              <a:buNone/>
            </a:pPr>
            <a:r>
              <a:rPr lang="en-US" altLang="en-US" sz="2400" smtClean="0"/>
              <a:t>	x += y		x = x + y</a:t>
            </a:r>
          </a:p>
          <a:p>
            <a:pPr>
              <a:buFontTx/>
              <a:buNone/>
            </a:pPr>
            <a:r>
              <a:rPr lang="en-US" altLang="en-US" sz="2400" smtClean="0"/>
              <a:t>	x++			x = x + 1</a:t>
            </a:r>
          </a:p>
          <a:p>
            <a:r>
              <a:rPr lang="en-US" altLang="en-US" smtClean="0"/>
              <a:t>JavaScript statements end with a semicolon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mtClean="0"/>
              <a:t>Optional at the end of a line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1143000"/>
          </a:xfrm>
        </p:spPr>
        <p:txBody>
          <a:bodyPr/>
          <a:lstStyle/>
          <a:p>
            <a:r>
              <a:rPr lang="en-US" altLang="en-US" smtClean="0"/>
              <a:t>Some Useful Predefined “Methods”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en-US" smtClean="0"/>
              <a:t>document.writeln(“…”);</a:t>
            </a:r>
          </a:p>
          <a:p>
            <a:pPr lvl="1"/>
            <a:r>
              <a:rPr lang="en-US" altLang="en-US" smtClean="0"/>
              <a:t>String gets </a:t>
            </a:r>
            <a:r>
              <a:rPr lang="en-US" altLang="en-US" b="1" u="sng" smtClean="0"/>
              <a:t>rendered</a:t>
            </a:r>
            <a:r>
              <a:rPr lang="en-US" altLang="en-US" smtClean="0"/>
              <a:t> as (X)HTML</a:t>
            </a:r>
          </a:p>
          <a:p>
            <a:pPr lvl="1"/>
            <a:r>
              <a:rPr lang="en-US" altLang="en-US" smtClean="0"/>
              <a:t>Include “&lt;br /&gt;” to force a line break</a:t>
            </a:r>
          </a:p>
          <a:p>
            <a:r>
              <a:rPr lang="en-US" altLang="en-US" smtClean="0"/>
              <a:t>window.alert(“…”);</a:t>
            </a:r>
          </a:p>
          <a:p>
            <a:pPr lvl="1"/>
            <a:r>
              <a:rPr lang="en-US" altLang="en-US" smtClean="0"/>
              <a:t>String is </a:t>
            </a:r>
            <a:r>
              <a:rPr lang="en-US" altLang="en-US" b="1" u="sng" smtClean="0"/>
              <a:t>written verbatim</a:t>
            </a:r>
            <a:r>
              <a:rPr lang="en-US" altLang="en-US" smtClean="0"/>
              <a:t> as text</a:t>
            </a:r>
          </a:p>
          <a:p>
            <a:pPr lvl="1"/>
            <a:r>
              <a:rPr lang="en-US" altLang="en-US" smtClean="0"/>
              <a:t>Include “\n” to force a line break</a:t>
            </a:r>
          </a:p>
          <a:p>
            <a:r>
              <a:rPr lang="en-US" altLang="en-US" smtClean="0"/>
              <a:t>foo = window.prompt(“…”);</a:t>
            </a:r>
          </a:p>
          <a:p>
            <a:pPr lvl="1"/>
            <a:r>
              <a:rPr lang="en-US" altLang="en-US" smtClean="0"/>
              <a:t>String is </a:t>
            </a:r>
            <a:r>
              <a:rPr lang="en-US" altLang="en-US" b="1" u="sng" smtClean="0"/>
              <a:t>shown verbatim</a:t>
            </a:r>
            <a:r>
              <a:rPr lang="en-US" altLang="en-US" smtClean="0"/>
              <a:t> as text</a:t>
            </a:r>
          </a:p>
          <a:p>
            <a:pPr lvl="1"/>
            <a:r>
              <a:rPr lang="en-US" altLang="en-US" smtClean="0"/>
              <a:t>Result is whatever string the user enters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762000"/>
          </a:xfrm>
        </p:spPr>
        <p:txBody>
          <a:bodyPr/>
          <a:lstStyle/>
          <a:p>
            <a:r>
              <a:rPr lang="en-US" altLang="en-US" smtClean="0"/>
              <a:t>Functions (non-object “Methods”)</a:t>
            </a:r>
            <a:endParaRPr lang="en-US" altLang="en-US" sz="3200" baseline="3000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4114800"/>
          </a:xfrm>
        </p:spPr>
        <p:txBody>
          <a:bodyPr/>
          <a:lstStyle/>
          <a:p>
            <a:r>
              <a:rPr lang="en-US" altLang="en-US" smtClean="0"/>
              <a:t>Reusable code for complex “statements”</a:t>
            </a:r>
          </a:p>
          <a:p>
            <a:pPr lvl="1"/>
            <a:r>
              <a:rPr lang="en-US" altLang="en-US" smtClean="0"/>
              <a:t>Takes one or more values as “parameters”</a:t>
            </a:r>
          </a:p>
          <a:p>
            <a:pPr lvl="1"/>
            <a:r>
              <a:rPr lang="en-US" altLang="en-US" smtClean="0"/>
              <a:t>Returns at most one value as the “result”</a:t>
            </a:r>
          </a:p>
          <a:p>
            <a:endParaRPr lang="en-US" altLang="en-US" smtClean="0">
              <a:solidFill>
                <a:srgbClr val="023CCC"/>
              </a:solidFill>
            </a:endParaRP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34988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function convertToCelsius(f)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    var celsius = 5/9 * (f-32);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    return celsius;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} 	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895600" y="3505200"/>
            <a:ext cx="3082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 = convertToCelsius(60);</a:t>
            </a:r>
          </a:p>
        </p:txBody>
      </p:sp>
      <p:cxnSp>
        <p:nvCxnSpPr>
          <p:cNvPr id="86022" name="AutoShape 6"/>
          <p:cNvCxnSpPr>
            <a:cxnSpLocks noChangeShapeType="1"/>
            <a:stCxn id="86023" idx="4"/>
            <a:endCxn id="86029" idx="0"/>
          </p:cNvCxnSpPr>
          <p:nvPr/>
        </p:nvCxnSpPr>
        <p:spPr bwMode="auto">
          <a:xfrm rot="16200000" flipH="1">
            <a:off x="6373812" y="3113088"/>
            <a:ext cx="1431925" cy="29781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23" name="Oval 7"/>
          <p:cNvSpPr>
            <a:spLocks noChangeArrowheads="1"/>
          </p:cNvSpPr>
          <p:nvPr/>
        </p:nvSpPr>
        <p:spPr bwMode="auto">
          <a:xfrm>
            <a:off x="55626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400"/>
          </a:p>
        </p:txBody>
      </p:sp>
      <p:grpSp>
        <p:nvGrpSpPr>
          <p:cNvPr id="86024" name="Group 8"/>
          <p:cNvGrpSpPr>
            <a:grpSpLocks/>
          </p:cNvGrpSpPr>
          <p:nvPr/>
        </p:nvGrpSpPr>
        <p:grpSpPr bwMode="auto">
          <a:xfrm>
            <a:off x="5416550" y="5318125"/>
            <a:ext cx="3498850" cy="1311275"/>
            <a:chOff x="3360" y="1920"/>
            <a:chExt cx="2204" cy="826"/>
          </a:xfrm>
        </p:grpSpPr>
        <p:sp>
          <p:nvSpPr>
            <p:cNvPr id="86028" name="Text Box 9"/>
            <p:cNvSpPr txBox="1">
              <a:spLocks noChangeArrowheads="1"/>
            </p:cNvSpPr>
            <p:nvPr/>
          </p:nvSpPr>
          <p:spPr bwMode="auto">
            <a:xfrm>
              <a:off x="3360" y="1920"/>
              <a:ext cx="2204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function convertToCelsius(f) {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    var celsius = 5/9 * (f-32);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    return celsius;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} </a:t>
              </a:r>
            </a:p>
          </p:txBody>
        </p:sp>
        <p:sp>
          <p:nvSpPr>
            <p:cNvPr id="86029" name="Oval 10"/>
            <p:cNvSpPr>
              <a:spLocks noChangeArrowheads="1"/>
            </p:cNvSpPr>
            <p:nvPr/>
          </p:nvSpPr>
          <p:spPr bwMode="auto">
            <a:xfrm>
              <a:off x="5328" y="192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86030" name="Oval 11"/>
            <p:cNvSpPr>
              <a:spLocks noChangeArrowheads="1"/>
            </p:cNvSpPr>
            <p:nvPr/>
          </p:nvSpPr>
          <p:spPr bwMode="auto">
            <a:xfrm>
              <a:off x="4224" y="249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86025" name="Oval 12"/>
          <p:cNvSpPr>
            <a:spLocks noChangeArrowheads="1"/>
          </p:cNvSpPr>
          <p:nvPr/>
        </p:nvSpPr>
        <p:spPr bwMode="auto">
          <a:xfrm>
            <a:off x="30480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86026" name="AutoShape 13"/>
          <p:cNvCxnSpPr>
            <a:cxnSpLocks noChangeShapeType="1"/>
            <a:stCxn id="86030" idx="4"/>
            <a:endCxn id="86025" idx="4"/>
          </p:cNvCxnSpPr>
          <p:nvPr/>
        </p:nvCxnSpPr>
        <p:spPr bwMode="auto">
          <a:xfrm rot="16200000" flipV="1">
            <a:off x="3744912" y="3227388"/>
            <a:ext cx="2422525" cy="3740150"/>
          </a:xfrm>
          <a:prstGeom prst="bentConnector3">
            <a:avLst>
              <a:gd name="adj1" fmla="val -94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27" name="Text Box 14"/>
          <p:cNvSpPr txBox="1">
            <a:spLocks noChangeArrowheads="1"/>
          </p:cNvSpPr>
          <p:nvPr/>
        </p:nvSpPr>
        <p:spPr bwMode="auto">
          <a:xfrm>
            <a:off x="5486400" y="2438400"/>
            <a:ext cx="2870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var f = 60;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c = convertToCelsius(f);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 smtClean="0"/>
              <a:t>HyperText Transfer Protocol (HTTP)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Send request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GET /path/file.html HTTP/1.0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From: someuser@jmarshall.com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User-Agent: HTTPTool/1.0 </a:t>
            </a:r>
          </a:p>
          <a:p>
            <a:pPr>
              <a:lnSpc>
                <a:spcPct val="90000"/>
              </a:lnSpc>
            </a:pPr>
            <a:endParaRPr lang="en-US" altLang="en-US" sz="2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Server response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HTTP/1.0 200 OK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Date: Fri, 31 Dec 1999 23:59:59 GMT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Content-Type: text/html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Content-Length: 1354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&lt;html&gt;&lt;body&gt; &lt;h1&gt;Happy New Millennium!&lt;/h1&gt; … &lt;/body&gt; &lt;/html&gt; </a:t>
            </a:r>
            <a:endParaRPr lang="en-US" altLang="en-US" sz="180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Writing JavaScript Functions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 altLang="en-US" smtClean="0"/>
              <a:t>Convenient to put it in the &lt;head&gt; section</a:t>
            </a:r>
          </a:p>
          <a:p>
            <a:pPr lvl="1"/>
            <a:r>
              <a:rPr lang="en-US" altLang="en-US" smtClean="0"/>
              <a:t>Use &lt;!--  … //--&gt; to prevent display of code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1600200" y="2743200"/>
            <a:ext cx="606425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&lt;head&gt;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&lt;script language="JavaScript" type="text/javascript"&gt;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&lt;!--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function calculate()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var num = eval(document.input.number.value);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document.output.number.value = total;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}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//--&gt;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&lt;/script&gt;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&lt;/head&gt;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r>
              <a:rPr lang="en-US" altLang="en-US" smtClean="0">
                <a:solidFill>
                  <a:srgbClr val="002060"/>
                </a:solidFill>
              </a:rPr>
              <a:t>Scope of a Variable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4953000"/>
          </a:xfrm>
        </p:spPr>
        <p:txBody>
          <a:bodyPr/>
          <a:lstStyle/>
          <a:p>
            <a:r>
              <a:rPr lang="en-US" altLang="en-US" smtClean="0"/>
              <a:t>In JavaScript, </a:t>
            </a:r>
            <a:r>
              <a:rPr lang="en-US" altLang="en-US" i="1" smtClean="0"/>
              <a:t>var</a:t>
            </a:r>
            <a:r>
              <a:rPr lang="en-US" altLang="en-US" smtClean="0"/>
              <a:t> “declares” a variable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mystery;	</a:t>
            </a:r>
            <a:r>
              <a:rPr lang="en-US" altLang="en-US" smtClean="0"/>
              <a:t>create a variable without defining its type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b = true;</a:t>
            </a:r>
            <a:r>
              <a:rPr lang="en-US" altLang="en-US" smtClean="0"/>
              <a:t>	create a boolean </a:t>
            </a:r>
            <a:r>
              <a:rPr lang="en-US" altLang="en-US" i="1" smtClean="0"/>
              <a:t>b</a:t>
            </a:r>
            <a:r>
              <a:rPr lang="en-US" altLang="en-US" smtClean="0"/>
              <a:t> and set it to true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n = 1;</a:t>
            </a:r>
            <a:r>
              <a:rPr lang="en-US" altLang="en-US" smtClean="0"/>
              <a:t>	create an integer </a:t>
            </a:r>
            <a:r>
              <a:rPr lang="en-US" altLang="en-US" i="1" smtClean="0"/>
              <a:t>n</a:t>
            </a:r>
            <a:r>
              <a:rPr lang="en-US" altLang="en-US" smtClean="0"/>
              <a:t> and set it to 1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s = “hello”;</a:t>
            </a:r>
            <a:r>
              <a:rPr lang="en-US" altLang="en-US" smtClean="0"/>
              <a:t>	create a string </a:t>
            </a:r>
            <a:r>
              <a:rPr lang="en-US" altLang="en-US" i="1" smtClean="0"/>
              <a:t>s</a:t>
            </a:r>
            <a:r>
              <a:rPr lang="en-US" altLang="en-US" smtClean="0"/>
              <a:t> and set it to “hello”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Variables declared in a function are “local”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mtClean="0"/>
              <a:t>Same name outside function refers to </a:t>
            </a:r>
            <a:r>
              <a:rPr lang="en-US" altLang="en-US" b="1" u="sng" smtClean="0"/>
              <a:t>different</a:t>
            </a:r>
            <a:r>
              <a:rPr lang="en-US" altLang="en-US" smtClean="0"/>
              <a:t> variable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All other variables are “global”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More JavaScript Statements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4114800"/>
          </a:xfrm>
          <a:noFill/>
        </p:spPr>
        <p:txBody>
          <a:bodyPr/>
          <a:lstStyle/>
          <a:p>
            <a:pPr lvl="3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Invocation of a function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Temperature.toCelsius(104);</a:t>
            </a:r>
            <a:endParaRPr lang="en-US" altLang="en-US" smtClean="0"/>
          </a:p>
          <a:p>
            <a:pPr lvl="3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Return a value from a function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return celsius;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Basic Control Structures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altLang="en-US" smtClean="0"/>
              <a:t>Sequential</a:t>
            </a:r>
          </a:p>
          <a:p>
            <a:pPr lvl="1"/>
            <a:r>
              <a:rPr lang="en-US" altLang="en-US" smtClean="0"/>
              <a:t>Perform instructions one after another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Conditional</a:t>
            </a:r>
          </a:p>
          <a:p>
            <a:pPr lvl="1"/>
            <a:r>
              <a:rPr lang="en-US" altLang="en-US" smtClean="0"/>
              <a:t>Perform instructions contingent on something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Repetition</a:t>
            </a:r>
          </a:p>
          <a:p>
            <a:pPr lvl="1"/>
            <a:r>
              <a:rPr lang="en-US" altLang="en-US" smtClean="0"/>
              <a:t>Repeat instructions until a condition is met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447800" y="6096000"/>
            <a:ext cx="5160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Not much different from cooking recipes!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Sequential Control Structure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  <a:p>
            <a:pPr lvl="2">
              <a:buFontTx/>
              <a:buNone/>
            </a:pPr>
            <a:endParaRPr lang="en-US" altLang="en-US" smtClean="0"/>
          </a:p>
        </p:txBody>
      </p:sp>
      <p:pic>
        <p:nvPicPr>
          <p:cNvPr id="93188" name="Picture 4" descr="Fig13-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8400"/>
            <a:ext cx="7143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838200" y="4495800"/>
            <a:ext cx="4572000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/>
              <a:t> a = 2;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/>
              <a:t> b = 3;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/>
              <a:t> c = a * b;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Conditional Selection Control Structure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981200"/>
            <a:ext cx="3657600" cy="4114800"/>
          </a:xfrm>
          <a:noFill/>
        </p:spPr>
        <p:txBody>
          <a:bodyPr/>
          <a:lstStyle/>
          <a:p>
            <a:pPr>
              <a:buFontTx/>
              <a:buNone/>
            </a:pP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if (gender == “male”) {</a:t>
            </a:r>
          </a:p>
          <a:p>
            <a:pPr>
              <a:buFontTx/>
              <a:buNone/>
            </a:pPr>
            <a:r>
              <a:rPr lang="en-US" altLang="en-US" sz="2000" smtClean="0"/>
              <a:t>	greeting = “Hello, Sir”;</a:t>
            </a:r>
          </a:p>
          <a:p>
            <a:pPr>
              <a:buFontTx/>
              <a:buNone/>
            </a:pPr>
            <a:r>
              <a:rPr lang="en-US" altLang="en-US" sz="2000" smtClean="0"/>
              <a:t>}</a:t>
            </a:r>
          </a:p>
          <a:p>
            <a:pPr>
              <a:buFontTx/>
              <a:buNone/>
            </a:pPr>
            <a:r>
              <a:rPr lang="en-US" altLang="en-US" sz="2000" smtClean="0"/>
              <a:t>else {</a:t>
            </a:r>
          </a:p>
          <a:p>
            <a:pPr>
              <a:buFontTx/>
              <a:buNone/>
            </a:pPr>
            <a:r>
              <a:rPr lang="en-US" altLang="en-US" sz="2000" smtClean="0"/>
              <a:t>	greeting = “Hello, Madam”;</a:t>
            </a:r>
          </a:p>
          <a:p>
            <a:pPr>
              <a:buFontTx/>
              <a:buNone/>
            </a:pPr>
            <a:r>
              <a:rPr lang="en-US" altLang="en-US" sz="2000" smtClean="0"/>
              <a:t>}</a:t>
            </a:r>
            <a:endParaRPr lang="en-US" altLang="en-US" sz="2400" smtClean="0"/>
          </a:p>
        </p:txBody>
      </p:sp>
      <p:pic>
        <p:nvPicPr>
          <p:cNvPr id="95236" name="Picture 4" descr="Fig13-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41148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  <a:noFill/>
        </p:spPr>
        <p:txBody>
          <a:bodyPr/>
          <a:lstStyle/>
          <a:p>
            <a:r>
              <a:rPr lang="en-US" altLang="en-US" smtClean="0"/>
              <a:t>Boolean Operators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153400" cy="4114800"/>
          </a:xfrm>
          <a:noFill/>
        </p:spPr>
        <p:txBody>
          <a:bodyPr/>
          <a:lstStyle/>
          <a:p>
            <a:r>
              <a:rPr lang="en-US" altLang="en-US" sz="2400" smtClean="0"/>
              <a:t>x == y 		true if x and y are equal </a:t>
            </a:r>
            <a:r>
              <a:rPr lang="en-US" altLang="en-US" sz="2400" smtClean="0">
                <a:solidFill>
                  <a:srgbClr val="FF0000"/>
                </a:solidFill>
              </a:rPr>
              <a:t>[use == not =]</a:t>
            </a:r>
          </a:p>
          <a:p>
            <a:r>
              <a:rPr lang="en-US" altLang="en-US" sz="2400" smtClean="0"/>
              <a:t>x != y  		true if x and y are not equal</a:t>
            </a:r>
          </a:p>
          <a:p>
            <a:r>
              <a:rPr lang="en-US" altLang="en-US" sz="2400" smtClean="0"/>
              <a:t>x &gt; y		true if x is greater than y</a:t>
            </a:r>
          </a:p>
          <a:p>
            <a:r>
              <a:rPr lang="en-US" altLang="en-US" sz="2400" smtClean="0"/>
              <a:t>x &lt;= y    		true if x is smaller than or equal  to y</a:t>
            </a:r>
          </a:p>
          <a:p>
            <a:r>
              <a:rPr lang="en-US" altLang="en-US" sz="2400" smtClean="0"/>
              <a:t>x &amp;&amp; y		true if both x and y are true           </a:t>
            </a:r>
          </a:p>
          <a:p>
            <a:r>
              <a:rPr lang="en-US" altLang="en-US" sz="2400" smtClean="0"/>
              <a:t>x || y		true if either x or y is true</a:t>
            </a:r>
          </a:p>
          <a:p>
            <a:r>
              <a:rPr lang="en-US" altLang="en-US" sz="2400" smtClean="0"/>
              <a:t>!x			true if x is false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Repetition Control Structure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  <a:p>
            <a:pPr lvl="2">
              <a:buFontTx/>
              <a:buNone/>
            </a:pPr>
            <a:endParaRPr lang="en-US" altLang="en-US" smtClean="0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800600" y="1752600"/>
            <a:ext cx="3657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SzTx/>
              <a:buFontTx/>
              <a:buNone/>
            </a:pPr>
            <a:r>
              <a:rPr lang="en-US" altLang="en-US" sz="2000"/>
              <a:t>Program Example 1:</a:t>
            </a:r>
          </a:p>
          <a:p>
            <a:pPr>
              <a:buSzTx/>
              <a:buFontTx/>
              <a:buNone/>
            </a:pPr>
            <a:endParaRPr lang="en-US" altLang="en-US" sz="2000"/>
          </a:p>
          <a:p>
            <a:pPr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</a:rPr>
              <a:t>n = 1</a:t>
            </a:r>
          </a:p>
          <a:p>
            <a:pPr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</a:rPr>
              <a:t>while ( n &lt;= 10) {</a:t>
            </a:r>
          </a:p>
          <a:p>
            <a:pPr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</a:rPr>
              <a:t>	document.writeln(n);</a:t>
            </a:r>
          </a:p>
          <a:p>
            <a:pPr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</a:rPr>
              <a:t>	n++</a:t>
            </a:r>
          </a:p>
          <a:p>
            <a:pPr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</a:rPr>
              <a:t>}</a:t>
            </a:r>
          </a:p>
          <a:p>
            <a:pPr>
              <a:buSzTx/>
              <a:buFontTx/>
              <a:buNone/>
            </a:pPr>
            <a:endParaRPr lang="en-US" altLang="en-US" sz="2000">
              <a:solidFill>
                <a:srgbClr val="023CCC"/>
              </a:solidFill>
            </a:endParaRPr>
          </a:p>
          <a:p>
            <a:pPr>
              <a:buSzTx/>
              <a:buFontTx/>
              <a:buNone/>
            </a:pPr>
            <a:r>
              <a:rPr lang="en-US" altLang="en-US" sz="2000"/>
              <a:t>Program 2:</a:t>
            </a:r>
          </a:p>
          <a:p>
            <a:pPr>
              <a:buSzTx/>
              <a:buFontTx/>
              <a:buNone/>
            </a:pPr>
            <a:endParaRPr lang="en-US" altLang="en-US" sz="2000"/>
          </a:p>
          <a:p>
            <a:pPr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</a:rPr>
              <a:t>For (n = 1; n &lt;= 10; n++) {</a:t>
            </a:r>
          </a:p>
          <a:p>
            <a:pPr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</a:rPr>
              <a:t>	document.writeln(n);</a:t>
            </a:r>
          </a:p>
          <a:p>
            <a:pPr>
              <a:buSzTx/>
              <a:buFontTx/>
              <a:buNone/>
            </a:pPr>
            <a:r>
              <a:rPr lang="en-US" altLang="en-US" sz="2000">
                <a:solidFill>
                  <a:srgbClr val="023CCC"/>
                </a:solidFill>
              </a:rPr>
              <a:t>}	</a:t>
            </a:r>
            <a:endParaRPr lang="en-US" altLang="en-US" sz="2400">
              <a:solidFill>
                <a:srgbClr val="023CCC"/>
              </a:solidFill>
            </a:endParaRPr>
          </a:p>
        </p:txBody>
      </p:sp>
      <p:pic>
        <p:nvPicPr>
          <p:cNvPr id="99333" name="Picture 5" descr="Fig13-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3429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Arrays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noFill/>
        </p:spPr>
        <p:txBody>
          <a:bodyPr/>
          <a:lstStyle/>
          <a:p>
            <a:r>
              <a:rPr lang="en-US" altLang="en-US" smtClean="0"/>
              <a:t>A set of </a:t>
            </a:r>
            <a:r>
              <a:rPr lang="en-US" altLang="en-US" u="sng" smtClean="0"/>
              <a:t>elements</a:t>
            </a:r>
            <a:endParaRPr lang="en-US" altLang="en-US" smtClean="0"/>
          </a:p>
          <a:p>
            <a:pPr lvl="1"/>
            <a:r>
              <a:rPr lang="en-US" altLang="en-US" smtClean="0"/>
              <a:t>For example, the number of days in each month</a:t>
            </a:r>
          </a:p>
          <a:p>
            <a:endParaRPr lang="en-US" altLang="en-US" smtClean="0"/>
          </a:p>
          <a:p>
            <a:r>
              <a:rPr lang="en-US" altLang="en-US" smtClean="0"/>
              <a:t>Each element is assigned an </a:t>
            </a:r>
            <a:r>
              <a:rPr lang="en-US" altLang="en-US" u="sng" smtClean="0"/>
              <a:t>index</a:t>
            </a:r>
            <a:endParaRPr lang="en-US" altLang="en-US" smtClean="0"/>
          </a:p>
          <a:p>
            <a:pPr lvl="1"/>
            <a:r>
              <a:rPr lang="en-US" altLang="en-US" smtClean="0"/>
              <a:t>A number used to refer to that element</a:t>
            </a:r>
          </a:p>
          <a:p>
            <a:pPr lvl="2"/>
            <a:r>
              <a:rPr lang="en-US" altLang="en-US" smtClean="0"/>
              <a:t>For example, x[4] is the </a:t>
            </a:r>
            <a:r>
              <a:rPr lang="en-US" altLang="en-US" u="sng" smtClean="0"/>
              <a:t>fifth</a:t>
            </a:r>
            <a:r>
              <a:rPr lang="en-US" altLang="en-US" smtClean="0"/>
              <a:t> element (count from zero!)</a:t>
            </a:r>
          </a:p>
          <a:p>
            <a:pPr lvl="1"/>
            <a:r>
              <a:rPr lang="en-US" altLang="en-US" smtClean="0"/>
              <a:t>Arrays and repetitions work naturally together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altLang="en-US" smtClean="0"/>
              <a:t>Handling Events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153400" cy="4876800"/>
          </a:xfrm>
        </p:spPr>
        <p:txBody>
          <a:bodyPr/>
          <a:lstStyle/>
          <a:p>
            <a:r>
              <a:rPr lang="en-US" altLang="en-US" sz="2800" smtClean="0"/>
              <a:t>Events: </a:t>
            </a:r>
          </a:p>
          <a:p>
            <a:pPr lvl="1"/>
            <a:r>
              <a:rPr lang="en-US" altLang="en-US" sz="2400" smtClean="0"/>
              <a:t>Actions that users perform while visiting a page</a:t>
            </a:r>
          </a:p>
          <a:p>
            <a:pPr lvl="3"/>
            <a:endParaRPr lang="en-US" altLang="en-US" sz="1800" smtClean="0"/>
          </a:p>
          <a:p>
            <a:r>
              <a:rPr lang="en-US" altLang="en-US" sz="2800" smtClean="0"/>
              <a:t>Use event handlers to response events</a:t>
            </a:r>
          </a:p>
          <a:p>
            <a:pPr lvl="1"/>
            <a:r>
              <a:rPr lang="en-US" altLang="en-US" sz="2400" smtClean="0"/>
              <a:t>Event handlers triggered by events</a:t>
            </a:r>
          </a:p>
          <a:p>
            <a:pPr lvl="1"/>
            <a:r>
              <a:rPr lang="en-US" altLang="en-US" sz="2400" smtClean="0"/>
              <a:t>Examples of event handlers in Javascript</a:t>
            </a:r>
          </a:p>
          <a:p>
            <a:pPr lvl="2"/>
            <a:r>
              <a:rPr lang="en-US" altLang="en-US" sz="2000" smtClean="0">
                <a:solidFill>
                  <a:srgbClr val="023CCC"/>
                </a:solidFill>
              </a:rPr>
              <a:t>onMouseover</a:t>
            </a:r>
            <a:r>
              <a:rPr lang="en-US" altLang="en-US" sz="2000" smtClean="0"/>
              <a:t>: the mouse moved over an object</a:t>
            </a:r>
          </a:p>
          <a:p>
            <a:pPr lvl="2"/>
            <a:r>
              <a:rPr lang="en-US" altLang="en-US" sz="2000" smtClean="0">
                <a:solidFill>
                  <a:srgbClr val="023CCC"/>
                </a:solidFill>
              </a:rPr>
              <a:t>onMouseout</a:t>
            </a:r>
            <a:r>
              <a:rPr lang="en-US" altLang="en-US" sz="2000" smtClean="0"/>
              <a:t>: the mouse moved off an object</a:t>
            </a:r>
          </a:p>
          <a:p>
            <a:pPr lvl="2"/>
            <a:r>
              <a:rPr lang="en-US" altLang="en-US" sz="2000" smtClean="0">
                <a:solidFill>
                  <a:srgbClr val="023CCC"/>
                </a:solidFill>
              </a:rPr>
              <a:t>onClick</a:t>
            </a:r>
            <a:r>
              <a:rPr lang="en-US" altLang="en-US" sz="2000" smtClean="0"/>
              <a:t>: the user clicked on an object</a:t>
            </a:r>
          </a:p>
          <a:p>
            <a:pPr lvl="2">
              <a:buFontTx/>
              <a:buNone/>
            </a:pPr>
            <a:endParaRPr lang="en-US" altLang="en-US" sz="1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What’s a Document?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Content</a:t>
            </a:r>
          </a:p>
          <a:p>
            <a:endParaRPr lang="en-US" altLang="en-US" smtClean="0"/>
          </a:p>
          <a:p>
            <a:r>
              <a:rPr lang="en-US" altLang="en-US" smtClean="0"/>
              <a:t>Structure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Appearance</a:t>
            </a:r>
          </a:p>
          <a:p>
            <a:endParaRPr lang="en-US" altLang="en-US" smtClean="0"/>
          </a:p>
          <a:p>
            <a:r>
              <a:rPr lang="en-US" altLang="en-US" smtClean="0"/>
              <a:t>Behavior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Using JavaScript with Forms</a:t>
            </a:r>
          </a:p>
        </p:txBody>
      </p:sp>
      <p:sp>
        <p:nvSpPr>
          <p:cNvPr id="105475" name="Text Box 4"/>
          <p:cNvSpPr txBox="1">
            <a:spLocks noChangeArrowheads="1"/>
          </p:cNvSpPr>
          <p:nvPr/>
        </p:nvSpPr>
        <p:spPr bwMode="auto">
          <a:xfrm>
            <a:off x="1295400" y="1676400"/>
            <a:ext cx="6240463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HTML: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&lt;form name="input" action=""&gt;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Please enter a number: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&lt;input size="10" value=" " name="number"/&gt;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&lt;/form&gt;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&lt;form name="output" action=""&gt;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The sum of all numbers up to the number above is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    &lt;input size="10" value=" " name="number" readonly="true"/&gt;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&lt;/form&gt;</a:t>
            </a:r>
          </a:p>
        </p:txBody>
      </p:sp>
      <p:sp>
        <p:nvSpPr>
          <p:cNvPr id="105476" name="Text Box 5"/>
          <p:cNvSpPr txBox="1">
            <a:spLocks noChangeArrowheads="1"/>
          </p:cNvSpPr>
          <p:nvPr/>
        </p:nvSpPr>
        <p:spPr bwMode="auto">
          <a:xfrm>
            <a:off x="685800" y="4876800"/>
            <a:ext cx="4546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JavaScript: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var num = eval(document.input.number.value);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document.output.number.value = 10;</a:t>
            </a:r>
          </a:p>
        </p:txBody>
      </p:sp>
      <p:sp>
        <p:nvSpPr>
          <p:cNvPr id="105477" name="Text Box 6"/>
          <p:cNvSpPr txBox="1">
            <a:spLocks noChangeArrowheads="1"/>
          </p:cNvSpPr>
          <p:nvPr/>
        </p:nvSpPr>
        <p:spPr bwMode="auto">
          <a:xfrm>
            <a:off x="4276725" y="4489450"/>
            <a:ext cx="3486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Reads in a value from the first form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 i="1"/>
              <a:t>(eval</a:t>
            </a:r>
            <a:r>
              <a:rPr lang="en-US" altLang="en-US" sz="1800"/>
              <a:t> method turns it into a number)</a:t>
            </a:r>
          </a:p>
        </p:txBody>
      </p:sp>
      <p:sp>
        <p:nvSpPr>
          <p:cNvPr id="105478" name="Text Box 7"/>
          <p:cNvSpPr txBox="1">
            <a:spLocks noChangeArrowheads="1"/>
          </p:cNvSpPr>
          <p:nvPr/>
        </p:nvSpPr>
        <p:spPr bwMode="auto">
          <a:xfrm>
            <a:off x="4343400" y="5802313"/>
            <a:ext cx="3659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/>
              <a:t>Changes the value in the second form</a:t>
            </a:r>
          </a:p>
        </p:txBody>
      </p:sp>
      <p:sp>
        <p:nvSpPr>
          <p:cNvPr id="105479" name="Line 8"/>
          <p:cNvSpPr>
            <a:spLocks noChangeShapeType="1"/>
          </p:cNvSpPr>
          <p:nvPr/>
        </p:nvSpPr>
        <p:spPr bwMode="auto">
          <a:xfrm flipH="1">
            <a:off x="3667125" y="479425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0" name="Line 9"/>
          <p:cNvSpPr>
            <a:spLocks noChangeShapeType="1"/>
          </p:cNvSpPr>
          <p:nvPr/>
        </p:nvSpPr>
        <p:spPr bwMode="auto">
          <a:xfrm flipH="1" flipV="1">
            <a:off x="3886200" y="5791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Hands On: </a:t>
            </a:r>
            <a:br>
              <a:rPr lang="en-US" altLang="en-US" smtClean="0"/>
            </a:br>
            <a:r>
              <a:rPr lang="en-US" altLang="en-US" smtClean="0"/>
              <a:t>Adopt a JavaScript Program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828800"/>
            <a:ext cx="90678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Launch a Web browser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http://www.umiacs.umd.edu/~oard/teaching/603/spring15/slides/2/selector.htm</a:t>
            </a:r>
          </a:p>
          <a:p>
            <a:pPr lvl="3"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See how it behaves if you are 13 (or 65)</a:t>
            </a:r>
          </a:p>
          <a:p>
            <a:pPr lvl="3"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View source and read the program</a:t>
            </a:r>
          </a:p>
          <a:p>
            <a:pPr lvl="3"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Save a local copy</a:t>
            </a:r>
          </a:p>
          <a:p>
            <a:pPr lvl="3"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Make some changes and see how it works</a:t>
            </a:r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Programming Tips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114800"/>
          </a:xfrm>
        </p:spPr>
        <p:txBody>
          <a:bodyPr/>
          <a:lstStyle/>
          <a:p>
            <a:r>
              <a:rPr lang="en-US" altLang="en-US" smtClean="0"/>
              <a:t>Attention to detail!</a:t>
            </a:r>
          </a:p>
          <a:p>
            <a:pPr lvl="1"/>
            <a:r>
              <a:rPr lang="en-US" altLang="en-US" smtClean="0"/>
              <a:t>Careful where you place that comma, semicolon, etc.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Write a little bit of code at a time</a:t>
            </a:r>
          </a:p>
          <a:p>
            <a:pPr lvl="1"/>
            <a:r>
              <a:rPr lang="en-US" altLang="en-US" smtClean="0"/>
              <a:t>Add some functionality, make sure it works, move on</a:t>
            </a:r>
          </a:p>
          <a:p>
            <a:pPr lvl="1"/>
            <a:r>
              <a:rPr lang="en-US" altLang="en-US" smtClean="0"/>
              <a:t>Don’t try to write a large program all at once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Debug by viewing the “state” of your program</a:t>
            </a:r>
          </a:p>
          <a:p>
            <a:pPr lvl="1"/>
            <a:r>
              <a:rPr lang="en-US" altLang="en-US" smtClean="0"/>
              <a:t>Print values of variables using document.write</a:t>
            </a:r>
          </a:p>
          <a:p>
            <a:pPr lvl="1"/>
            <a:r>
              <a:rPr lang="en-US" altLang="en-US" smtClean="0"/>
              <a:t>Is the value what you expected?</a:t>
            </a: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Before You Go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	On a sheet of paper, answer the following (ungraded) question (no names, please):</a:t>
            </a:r>
          </a:p>
          <a:p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	</a:t>
            </a:r>
            <a:r>
              <a:rPr lang="en-US" altLang="en-US" sz="400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History of Structured Documents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114800"/>
          </a:xfrm>
        </p:spPr>
        <p:txBody>
          <a:bodyPr/>
          <a:lstStyle/>
          <a:p>
            <a:r>
              <a:rPr lang="en-US" altLang="en-US" smtClean="0"/>
              <a:t>Early standards were “typesetting languages”</a:t>
            </a:r>
          </a:p>
          <a:p>
            <a:pPr lvl="1"/>
            <a:r>
              <a:rPr lang="en-US" altLang="en-US" smtClean="0"/>
              <a:t>NROFF, TeX, LaTeX, SGML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HTML was developed for the Web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Specialized standards met other needs</a:t>
            </a:r>
          </a:p>
          <a:p>
            <a:pPr lvl="1"/>
            <a:r>
              <a:rPr lang="en-US" altLang="en-US" smtClean="0"/>
              <a:t>Change tracking in Word, annotating manuscripts, …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XML seeks to unify these threads</a:t>
            </a:r>
          </a:p>
          <a:p>
            <a:pPr lvl="1"/>
            <a:r>
              <a:rPr lang="en-US" altLang="en-US" smtClean="0"/>
              <a:t>One standard format for printing, viewing, processing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 smtClean="0"/>
              <a:t>HyperText Markup Language (HTML)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Simple document structure language for Web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Adapts easily to different display capabilities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Widely available display software (browsers)</a:t>
            </a:r>
          </a:p>
          <a:p>
            <a:pPr>
              <a:lnSpc>
                <a:spcPct val="90000"/>
              </a:lnSpc>
            </a:pPr>
            <a:endParaRPr lang="en-US" altLang="en-US" sz="2800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Does not directly control layout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“Hello World” HTML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676400" y="1736725"/>
            <a:ext cx="570547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&lt;html&gt;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&lt;head&gt;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&lt;title&gt;Hello World!&lt;/title&gt;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&lt;/head&gt;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&lt;body&gt;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&lt;p&gt;Hello world! This is my first webpage!&lt;/p&gt;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&lt;/body&gt;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&lt;/html&gt;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1676400" y="1066800"/>
            <a:ext cx="7246938" cy="2041525"/>
            <a:chOff x="1056" y="672"/>
            <a:chExt cx="4565" cy="1286"/>
          </a:xfrm>
        </p:grpSpPr>
        <p:sp>
          <p:nvSpPr>
            <p:cNvPr id="18441" name="Rectangle 5"/>
            <p:cNvSpPr>
              <a:spLocks noChangeArrowheads="1"/>
            </p:cNvSpPr>
            <p:nvPr/>
          </p:nvSpPr>
          <p:spPr bwMode="auto">
            <a:xfrm>
              <a:off x="1056" y="1334"/>
              <a:ext cx="3840" cy="624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8442" name="Text Box 6"/>
            <p:cNvSpPr txBox="1">
              <a:spLocks noChangeArrowheads="1"/>
            </p:cNvSpPr>
            <p:nvPr/>
          </p:nvSpPr>
          <p:spPr bwMode="auto">
            <a:xfrm>
              <a:off x="4416" y="672"/>
              <a:ext cx="120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This is the header</a:t>
              </a:r>
            </a:p>
          </p:txBody>
        </p:sp>
        <p:sp>
          <p:nvSpPr>
            <p:cNvPr id="18443" name="Line 7"/>
            <p:cNvSpPr>
              <a:spLocks noChangeShapeType="1"/>
            </p:cNvSpPr>
            <p:nvPr/>
          </p:nvSpPr>
          <p:spPr bwMode="auto">
            <a:xfrm flipH="1">
              <a:off x="4224" y="864"/>
              <a:ext cx="288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7" name="Group 8"/>
          <p:cNvGrpSpPr>
            <a:grpSpLocks/>
          </p:cNvGrpSpPr>
          <p:nvPr/>
        </p:nvGrpSpPr>
        <p:grpSpPr bwMode="auto">
          <a:xfrm>
            <a:off x="1676400" y="3336925"/>
            <a:ext cx="6942138" cy="2638425"/>
            <a:chOff x="1056" y="2102"/>
            <a:chExt cx="4373" cy="1662"/>
          </a:xfrm>
        </p:grpSpPr>
        <p:sp>
          <p:nvSpPr>
            <p:cNvPr id="18438" name="Rectangle 9"/>
            <p:cNvSpPr>
              <a:spLocks noChangeArrowheads="1"/>
            </p:cNvSpPr>
            <p:nvPr/>
          </p:nvSpPr>
          <p:spPr bwMode="auto">
            <a:xfrm>
              <a:off x="1056" y="2102"/>
              <a:ext cx="3840" cy="960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8439" name="Text Box 10"/>
            <p:cNvSpPr txBox="1">
              <a:spLocks noChangeArrowheads="1"/>
            </p:cNvSpPr>
            <p:nvPr/>
          </p:nvSpPr>
          <p:spPr bwMode="auto">
            <a:xfrm>
              <a:off x="2352" y="3552"/>
              <a:ext cx="30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This is the actual content of the HTML document</a:t>
              </a:r>
            </a:p>
          </p:txBody>
        </p:sp>
        <p:sp>
          <p:nvSpPr>
            <p:cNvPr id="18440" name="Line 11"/>
            <p:cNvSpPr>
              <a:spLocks noChangeShapeType="1"/>
            </p:cNvSpPr>
            <p:nvPr/>
          </p:nvSpPr>
          <p:spPr bwMode="auto">
            <a:xfrm flipH="1" flipV="1">
              <a:off x="3936" y="3120"/>
              <a:ext cx="0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3706</TotalTime>
  <Pages>22</Pages>
  <Words>3362</Words>
  <Application>Microsoft Office PowerPoint</Application>
  <PresentationFormat>On-screen Show (4:3)</PresentationFormat>
  <Paragraphs>739</Paragraphs>
  <Slides>63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Times New Roman</vt:lpstr>
      <vt:lpstr>Arial</vt:lpstr>
      <vt:lpstr>Arial Unicode MS</vt:lpstr>
      <vt:lpstr>Wingdings</vt:lpstr>
      <vt:lpstr>Default Design</vt:lpstr>
      <vt:lpstr>Web Infrastructure</vt:lpstr>
      <vt:lpstr>Agenda</vt:lpstr>
      <vt:lpstr>Some Muddiest Points</vt:lpstr>
      <vt:lpstr>PowerPoint Presentation</vt:lpstr>
      <vt:lpstr>HyperText Transfer Protocol (HTTP)</vt:lpstr>
      <vt:lpstr>What’s a Document?</vt:lpstr>
      <vt:lpstr>History of Structured Documents</vt:lpstr>
      <vt:lpstr>HyperText Markup Language (HTML)</vt:lpstr>
      <vt:lpstr>“Hello World” HTML</vt:lpstr>
      <vt:lpstr>Logical Structure Tags</vt:lpstr>
      <vt:lpstr>HTML Document Structure</vt:lpstr>
      <vt:lpstr>Physical Structure Tags</vt:lpstr>
      <vt:lpstr>(Hyper)Links</vt:lpstr>
      <vt:lpstr>Hypertext “Anchors”</vt:lpstr>
      <vt:lpstr>Link Structure of the Web</vt:lpstr>
      <vt:lpstr>Images</vt:lpstr>
      <vt:lpstr>Tables</vt:lpstr>
      <vt:lpstr>Table Example</vt:lpstr>
      <vt:lpstr>Rendering</vt:lpstr>
      <vt:lpstr>Tips</vt:lpstr>
      <vt:lpstr>What’s Wrong with the Web?</vt:lpstr>
      <vt:lpstr>The XML Family Tree</vt:lpstr>
      <vt:lpstr>Some Basic Rules for All XML</vt:lpstr>
      <vt:lpstr>XHTML: Cleaning up HTML</vt:lpstr>
      <vt:lpstr>Defining Blocks of Text</vt:lpstr>
      <vt:lpstr>CSS</vt:lpstr>
      <vt:lpstr>Basics of CSS</vt:lpstr>
      <vt:lpstr>Different Ways of Using CSS</vt:lpstr>
      <vt:lpstr>Customizing Classes</vt:lpstr>
      <vt:lpstr>External Style Sheets</vt:lpstr>
      <vt:lpstr>HTML Editors</vt:lpstr>
      <vt:lpstr>Some Style Guidelines</vt:lpstr>
      <vt:lpstr>Some Accessibility Guidelines</vt:lpstr>
      <vt:lpstr>Section 508 (Federal Web pages)</vt:lpstr>
      <vt:lpstr>Validation Services</vt:lpstr>
      <vt:lpstr>Programming for the Web</vt:lpstr>
      <vt:lpstr>Software</vt:lpstr>
      <vt:lpstr>Programming Languages</vt:lpstr>
      <vt:lpstr>History of Programming</vt:lpstr>
      <vt:lpstr>Programming Languages</vt:lpstr>
      <vt:lpstr>Machine Language</vt:lpstr>
      <vt:lpstr>Assembly Language</vt:lpstr>
      <vt:lpstr>High level Languages</vt:lpstr>
      <vt:lpstr>JavaScript</vt:lpstr>
      <vt:lpstr>Variables</vt:lpstr>
      <vt:lpstr>Operators</vt:lpstr>
      <vt:lpstr>Assignment Statements</vt:lpstr>
      <vt:lpstr>Some Useful Predefined “Methods”</vt:lpstr>
      <vt:lpstr>Functions (non-object “Methods”)</vt:lpstr>
      <vt:lpstr>Writing JavaScript Functions</vt:lpstr>
      <vt:lpstr>Scope of a Variable</vt:lpstr>
      <vt:lpstr>More JavaScript Statements</vt:lpstr>
      <vt:lpstr>Basic Control Structures</vt:lpstr>
      <vt:lpstr>Sequential Control Structure</vt:lpstr>
      <vt:lpstr>Conditional Selection Control Structure</vt:lpstr>
      <vt:lpstr>Boolean Operators</vt:lpstr>
      <vt:lpstr>Repetition Control Structure</vt:lpstr>
      <vt:lpstr>Arrays</vt:lpstr>
      <vt:lpstr>Handling Events</vt:lpstr>
      <vt:lpstr>Using JavaScript with Forms</vt:lpstr>
      <vt:lpstr>Hands On:  Adopt a JavaScript Program</vt:lpstr>
      <vt:lpstr>Programming Tips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gg</cp:lastModifiedBy>
  <cp:revision>150</cp:revision>
  <cp:lastPrinted>1997-09-10T16:39:34Z</cp:lastPrinted>
  <dcterms:created xsi:type="dcterms:W3CDTF">1997-09-10T16:39:54Z</dcterms:created>
  <dcterms:modified xsi:type="dcterms:W3CDTF">2015-02-05T02:53:17Z</dcterms:modified>
</cp:coreProperties>
</file>