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22" r:id="rId3"/>
    <p:sldId id="366" r:id="rId4"/>
    <p:sldId id="423" r:id="rId5"/>
    <p:sldId id="424" r:id="rId6"/>
    <p:sldId id="367" r:id="rId7"/>
    <p:sldId id="368" r:id="rId8"/>
    <p:sldId id="364" r:id="rId9"/>
    <p:sldId id="370" r:id="rId10"/>
    <p:sldId id="369" r:id="rId11"/>
    <p:sldId id="425" r:id="rId12"/>
    <p:sldId id="426" r:id="rId13"/>
    <p:sldId id="373" r:id="rId14"/>
    <p:sldId id="374" r:id="rId15"/>
    <p:sldId id="375" r:id="rId16"/>
    <p:sldId id="376" r:id="rId17"/>
    <p:sldId id="377" r:id="rId18"/>
    <p:sldId id="378" r:id="rId19"/>
    <p:sldId id="379" r:id="rId20"/>
    <p:sldId id="380" r:id="rId21"/>
    <p:sldId id="381" r:id="rId22"/>
    <p:sldId id="382" r:id="rId23"/>
    <p:sldId id="383" r:id="rId2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101" d="100"/>
          <a:sy n="101" d="100"/>
        </p:scale>
        <p:origin x="108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5997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64740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1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2" tIns="45691" rIns="91382" bIns="45691" anchor="b"/>
          <a:lstStyle>
            <a:lvl1pPr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D98C31FD-FEFC-4269-A5A5-B23A7D92DB35}" type="slidenum">
              <a:rPr lang="en-US" sz="1100">
                <a:latin typeface="Arial" pitchFamily="34" charset="0"/>
              </a:rPr>
              <a:pPr algn="r" eaLnBrk="1" hangingPunct="1"/>
              <a:t>3</a:t>
            </a:fld>
            <a:endParaRPr lang="en-US" sz="110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887788" y="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 anchor="b"/>
          <a:lstStyle/>
          <a:p>
            <a:pPr algn="r" defTabSz="912813"/>
            <a:r>
              <a:rPr lang="en-US" sz="1100"/>
              <a:t>4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868680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6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553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913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2" tIns="45691" rIns="91382" bIns="45691" anchor="b"/>
          <a:lstStyle>
            <a:lvl1pPr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86C49676-7680-41CE-8B35-61C7489E9B36}" type="slidenum">
              <a:rPr lang="en-US" sz="1100">
                <a:latin typeface="Arial" pitchFamily="34" charset="0"/>
              </a:rPr>
              <a:pPr algn="r" eaLnBrk="1" hangingPunct="1"/>
              <a:t>8</a:t>
            </a:fld>
            <a:endParaRPr lang="en-US" sz="110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887788" y="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 anchor="b"/>
          <a:lstStyle/>
          <a:p>
            <a:pPr algn="r" defTabSz="912813"/>
            <a:r>
              <a:rPr lang="en-US" sz="1100"/>
              <a:t>13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868680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48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7940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44550"/>
            <a:ext cx="3857625" cy="2894013"/>
          </a:xfrm>
          <a:solidFill>
            <a:srgbClr val="FFFFFF"/>
          </a:solidFill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016375"/>
            <a:ext cx="4297362" cy="32131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11303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70" y="8685371"/>
            <a:ext cx="2971691" cy="457125"/>
          </a:xfrm>
          <a:prstGeom prst="rect">
            <a:avLst/>
          </a:prstGeom>
          <a:ln/>
        </p:spPr>
        <p:txBody>
          <a:bodyPr/>
          <a:lstStyle/>
          <a:p>
            <a:fld id="{6774A623-3E0E-4ECC-BE82-D6D34E09CBC9}" type="slidenum">
              <a:rPr lang="en-US"/>
              <a:pPr/>
              <a:t>21</a:t>
            </a:fld>
            <a:endParaRPr lang="en-US"/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9" y="4342686"/>
            <a:ext cx="5028763" cy="4115627"/>
          </a:xfrm>
        </p:spPr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177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3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4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1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0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3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9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3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4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04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757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042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//upload.wikimedia.org/wikipedia/commons/e/ed/UML_diagrams_overview.svg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//upload.wikimedia.org/wikipedia/commons/7/71/UML_Use_Case_diagram.svg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38400"/>
            <a:ext cx="9144000" cy="1143000"/>
          </a:xfrm>
          <a:noFill/>
        </p:spPr>
        <p:txBody>
          <a:bodyPr/>
          <a:lstStyle/>
          <a:p>
            <a:r>
              <a:rPr lang="en-US" dirty="0" smtClean="0"/>
              <a:t>Distributed Teams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267200"/>
            <a:ext cx="7086600" cy="1752600"/>
          </a:xfrm>
          <a:noFill/>
        </p:spPr>
        <p:txBody>
          <a:bodyPr/>
          <a:lstStyle/>
          <a:p>
            <a:pPr marL="342900" indent="-342900"/>
            <a:r>
              <a:rPr lang="en-US" dirty="0" smtClean="0"/>
              <a:t>Week </a:t>
            </a:r>
            <a:r>
              <a:rPr lang="en-US" dirty="0" smtClean="0"/>
              <a:t>13</a:t>
            </a:r>
            <a:endParaRPr lang="en-US" dirty="0" smtClean="0"/>
          </a:p>
          <a:p>
            <a:pPr marL="342900" indent="-342900"/>
            <a:r>
              <a:rPr lang="en-US" dirty="0" smtClean="0"/>
              <a:t>INFM 603</a:t>
            </a:r>
          </a:p>
        </p:txBody>
      </p:sp>
      <p:pic>
        <p:nvPicPr>
          <p:cNvPr id="4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7772400" cy="1143000"/>
          </a:xfrm>
        </p:spPr>
        <p:txBody>
          <a:bodyPr lIns="91440" tIns="45720" rIns="91440" bIns="45720"/>
          <a:lstStyle/>
          <a:p>
            <a:r>
              <a:rPr lang="en-US" smtClean="0"/>
              <a:t>Open Source Business Models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7772400" cy="4114800"/>
          </a:xfrm>
        </p:spPr>
        <p:txBody>
          <a:bodyPr lIns="91440" tIns="45720" rIns="91440" bIns="45720"/>
          <a:lstStyle/>
          <a:p>
            <a:r>
              <a:rPr lang="en-US" dirty="0" smtClean="0"/>
              <a:t>Support Sellers</a:t>
            </a:r>
          </a:p>
          <a:p>
            <a:endParaRPr lang="en-US" dirty="0" smtClean="0"/>
          </a:p>
          <a:p>
            <a:r>
              <a:rPr lang="en-US" dirty="0" smtClean="0"/>
              <a:t>Loss Leader</a:t>
            </a:r>
          </a:p>
          <a:p>
            <a:endParaRPr lang="en-US" dirty="0" smtClean="0"/>
          </a:p>
          <a:p>
            <a:r>
              <a:rPr lang="en-US" dirty="0" smtClean="0"/>
              <a:t>Widget Frosting</a:t>
            </a:r>
          </a:p>
          <a:p>
            <a:endParaRPr lang="en-US" dirty="0" smtClean="0"/>
          </a:p>
          <a:p>
            <a:r>
              <a:rPr lang="en-US" dirty="0" smtClean="0"/>
              <a:t>Accessorizing </a:t>
            </a:r>
          </a:p>
        </p:txBody>
      </p:sp>
      <p:sp>
        <p:nvSpPr>
          <p:cNvPr id="1027076" name="Text Box 4"/>
          <p:cNvSpPr txBox="1">
            <a:spLocks noChangeArrowheads="1"/>
          </p:cNvSpPr>
          <p:nvPr/>
        </p:nvSpPr>
        <p:spPr bwMode="auto">
          <a:xfrm>
            <a:off x="838200" y="2133600"/>
            <a:ext cx="6340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1600" b="1">
                <a:latin typeface="Arial" pitchFamily="34" charset="0"/>
              </a:rPr>
              <a:t>Sell distribution, branding, and after-sale services. </a:t>
            </a:r>
          </a:p>
        </p:txBody>
      </p:sp>
      <p:sp>
        <p:nvSpPr>
          <p:cNvPr id="1027077" name="Rectangle 5"/>
          <p:cNvSpPr>
            <a:spLocks noChangeArrowheads="1"/>
          </p:cNvSpPr>
          <p:nvPr/>
        </p:nvSpPr>
        <p:spPr bwMode="auto">
          <a:xfrm>
            <a:off x="762000" y="3200400"/>
            <a:ext cx="7467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 b="1" dirty="0">
                <a:latin typeface="Arial" pitchFamily="34" charset="0"/>
              </a:rPr>
              <a:t>Give away the software to make a market for proprietary software.</a:t>
            </a:r>
          </a:p>
        </p:txBody>
      </p:sp>
      <p:sp>
        <p:nvSpPr>
          <p:cNvPr id="1027078" name="Rectangle 6"/>
          <p:cNvSpPr>
            <a:spLocks noChangeArrowheads="1"/>
          </p:cNvSpPr>
          <p:nvPr/>
        </p:nvSpPr>
        <p:spPr bwMode="auto">
          <a:xfrm>
            <a:off x="838200" y="4419600"/>
            <a:ext cx="6934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Arial" pitchFamily="34" charset="0"/>
              </a:rPr>
              <a:t>If you’re in the hardware business, giving away software doesn’t hurt.</a:t>
            </a:r>
          </a:p>
        </p:txBody>
      </p:sp>
      <p:sp>
        <p:nvSpPr>
          <p:cNvPr id="1027079" name="Text Box 7"/>
          <p:cNvSpPr txBox="1">
            <a:spLocks noChangeArrowheads="1"/>
          </p:cNvSpPr>
          <p:nvPr/>
        </p:nvSpPr>
        <p:spPr bwMode="auto">
          <a:xfrm>
            <a:off x="762000" y="5562600"/>
            <a:ext cx="8001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1600" b="1" dirty="0">
                <a:latin typeface="Arial" pitchFamily="34" charset="0"/>
              </a:rPr>
              <a:t>Sell accessories: </a:t>
            </a:r>
          </a:p>
          <a:p>
            <a:pPr algn="l"/>
            <a:r>
              <a:rPr lang="en-US" sz="1600" b="1" dirty="0">
                <a:latin typeface="Arial" pitchFamily="34" charset="0"/>
              </a:rPr>
              <a:t>books, compatible hardware, complete systems with pre-installed software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Project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Maximum of 25 minutes</a:t>
            </a:r>
          </a:p>
          <a:p>
            <a:r>
              <a:rPr lang="en-US" dirty="0" smtClean="0"/>
              <a:t>Goals (from the user’s perspective)</a:t>
            </a:r>
          </a:p>
          <a:p>
            <a:r>
              <a:rPr lang="en-US" dirty="0" smtClean="0"/>
              <a:t>Demo</a:t>
            </a:r>
          </a:p>
          <a:p>
            <a:r>
              <a:rPr lang="en-US" dirty="0" smtClean="0"/>
              <a:t>Task division between partners</a:t>
            </a:r>
          </a:p>
          <a:p>
            <a:r>
              <a:rPr lang="en-US" dirty="0" smtClean="0"/>
              <a:t>Most interesting implementation details</a:t>
            </a:r>
          </a:p>
          <a:p>
            <a:r>
              <a:rPr lang="en-US" u="sng" dirty="0" smtClean="0"/>
              <a:t>Complete</a:t>
            </a:r>
            <a:r>
              <a:rPr lang="en-US" dirty="0" smtClean="0"/>
              <a:t> list of limitations</a:t>
            </a:r>
          </a:p>
          <a:p>
            <a:r>
              <a:rPr lang="en-US" dirty="0" smtClean="0"/>
              <a:t>Lessons learned</a:t>
            </a:r>
          </a:p>
          <a:p>
            <a:r>
              <a:rPr lang="en-US" dirty="0" smtClean="0"/>
              <a:t>Project process improvement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52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dirty="0" smtClean="0"/>
              <a:t>2 hours</a:t>
            </a:r>
          </a:p>
          <a:p>
            <a:pPr lvl="1"/>
            <a:r>
              <a:rPr lang="en-US" dirty="0" smtClean="0"/>
              <a:t>Starts at 6:00 sharp (be early)</a:t>
            </a:r>
          </a:p>
          <a:p>
            <a:pPr lvl="1"/>
            <a:r>
              <a:rPr lang="en-US" dirty="0" smtClean="0"/>
              <a:t>Ends at 8:00 sharp</a:t>
            </a:r>
          </a:p>
          <a:p>
            <a:r>
              <a:rPr lang="en-US" dirty="0" smtClean="0"/>
              <a:t>Take it anywhere</a:t>
            </a:r>
          </a:p>
          <a:p>
            <a:pPr lvl="1"/>
            <a:r>
              <a:rPr lang="en-US" dirty="0" smtClean="0"/>
              <a:t>Classroom will be available</a:t>
            </a:r>
          </a:p>
          <a:p>
            <a:pPr lvl="1"/>
            <a:r>
              <a:rPr lang="en-US" dirty="0"/>
              <a:t>Ask me questions by email or </a:t>
            </a:r>
            <a:r>
              <a:rPr lang="en-US" dirty="0" smtClean="0"/>
              <a:t>phone</a:t>
            </a:r>
          </a:p>
          <a:p>
            <a:r>
              <a:rPr lang="en-US" dirty="0" smtClean="0"/>
              <a:t>Open everything</a:t>
            </a:r>
          </a:p>
          <a:p>
            <a:pPr lvl="1"/>
            <a:r>
              <a:rPr lang="en-US" dirty="0" smtClean="0"/>
              <a:t>But </a:t>
            </a:r>
            <a:r>
              <a:rPr lang="en-US" b="1" u="sng" dirty="0" smtClean="0"/>
              <a:t>no</a:t>
            </a:r>
            <a:r>
              <a:rPr lang="en-US" dirty="0" smtClean="0"/>
              <a:t> communication with </a:t>
            </a:r>
            <a:r>
              <a:rPr lang="en-US" b="1" u="sng" dirty="0" smtClean="0"/>
              <a:t>any</a:t>
            </a:r>
            <a:r>
              <a:rPr lang="en-US" dirty="0" smtClean="0"/>
              <a:t> other person</a:t>
            </a:r>
          </a:p>
          <a:p>
            <a:r>
              <a:rPr lang="en-US" dirty="0" smtClean="0"/>
              <a:t>Available from the Web </a:t>
            </a:r>
            <a:r>
              <a:rPr lang="en-US" u="sng" dirty="0" smtClean="0"/>
              <a:t>and</a:t>
            </a:r>
            <a:r>
              <a:rPr lang="en-US" dirty="0" smtClean="0"/>
              <a:t> by email</a:t>
            </a:r>
          </a:p>
          <a:p>
            <a:r>
              <a:rPr lang="en-US" dirty="0" smtClean="0"/>
              <a:t>Submitted to me </a:t>
            </a:r>
            <a:r>
              <a:rPr lang="en-US" smtClean="0"/>
              <a:t>by email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996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Unified Modeling Language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mtClean="0"/>
              <a:t>Real systems are more complex than anyone can comprehend</a:t>
            </a:r>
          </a:p>
          <a:p>
            <a:pPr lvl="3"/>
            <a:endParaRPr lang="en-US" smtClean="0"/>
          </a:p>
          <a:p>
            <a:r>
              <a:rPr lang="en-US" smtClean="0"/>
              <a:t>Key idea: Progressive refinement</a:t>
            </a:r>
          </a:p>
          <a:p>
            <a:pPr lvl="1"/>
            <a:r>
              <a:rPr lang="en-US" smtClean="0"/>
              <a:t>Carve the problem into pieces</a:t>
            </a:r>
          </a:p>
          <a:p>
            <a:pPr lvl="1"/>
            <a:r>
              <a:rPr lang="en-US" smtClean="0"/>
              <a:t>Carve each piece into smaller pieces</a:t>
            </a:r>
          </a:p>
          <a:p>
            <a:pPr lvl="1"/>
            <a:r>
              <a:rPr lang="en-US" smtClean="0"/>
              <a:t>When the pieces are small enough, code them</a:t>
            </a:r>
          </a:p>
          <a:p>
            <a:pPr lvl="4"/>
            <a:endParaRPr lang="en-US" smtClean="0"/>
          </a:p>
          <a:p>
            <a:r>
              <a:rPr lang="en-US" smtClean="0"/>
              <a:t>UML provides a </a:t>
            </a:r>
            <a:r>
              <a:rPr lang="en-US" u="sng" smtClean="0"/>
              <a:t>formalism</a:t>
            </a:r>
            <a:r>
              <a:rPr lang="en-US" smtClean="0"/>
              <a:t> for doing this</a:t>
            </a:r>
          </a:p>
          <a:p>
            <a:pPr lvl="1"/>
            <a:r>
              <a:rPr lang="en-US" smtClean="0"/>
              <a:t>But it does not provide the </a:t>
            </a:r>
            <a:r>
              <a:rPr lang="en-US" u="sng" smtClean="0"/>
              <a:t>process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pic>
        <p:nvPicPr>
          <p:cNvPr id="53250" name="Picture 2" descr="File:UML diagrams overview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498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874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Structure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Capturing the big picture</a:t>
            </a:r>
          </a:p>
          <a:p>
            <a:pPr lvl="1"/>
            <a:r>
              <a:rPr lang="en-US" smtClean="0"/>
              <a:t>Use case diagram (interactions with the world)</a:t>
            </a:r>
          </a:p>
          <a:p>
            <a:pPr lvl="1"/>
            <a:r>
              <a:rPr lang="en-US" smtClean="0"/>
              <a:t>Narrative</a:t>
            </a:r>
          </a:p>
          <a:p>
            <a:pPr lvl="1"/>
            <a:r>
              <a:rPr lang="en-US" smtClean="0"/>
              <a:t>Scenarios (examples to provoke thinking)</a:t>
            </a:r>
          </a:p>
          <a:p>
            <a:pPr lvl="3"/>
            <a:endParaRPr lang="en-US" smtClean="0"/>
          </a:p>
          <a:p>
            <a:r>
              <a:rPr lang="en-US" smtClean="0"/>
              <a:t>Designing the object structure</a:t>
            </a:r>
          </a:p>
          <a:p>
            <a:pPr lvl="1"/>
            <a:r>
              <a:rPr lang="en-US" smtClean="0"/>
              <a:t>Class diagram (“entity-relationship” diagram)</a:t>
            </a:r>
          </a:p>
          <a:p>
            <a:pPr lvl="1"/>
            <a:r>
              <a:rPr lang="en-US" smtClean="0"/>
              <a:t>Object diagram (used to show examples)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Behavior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mtClean="0"/>
              <a:t>Represent a candidate workflow</a:t>
            </a:r>
          </a:p>
          <a:p>
            <a:pPr lvl="1"/>
            <a:r>
              <a:rPr lang="en-US" smtClean="0"/>
              <a:t>Activity diagram (a “flowchart”)</a:t>
            </a:r>
          </a:p>
          <a:p>
            <a:pPr lvl="4"/>
            <a:endParaRPr lang="en-US" smtClean="0"/>
          </a:p>
          <a:p>
            <a:r>
              <a:rPr lang="en-US" smtClean="0"/>
              <a:t>Represent object interactions for a scenario</a:t>
            </a:r>
          </a:p>
          <a:p>
            <a:pPr lvl="1"/>
            <a:r>
              <a:rPr lang="en-US" smtClean="0"/>
              <a:t>Collaboration diagram (object-based depiction)</a:t>
            </a:r>
          </a:p>
          <a:p>
            <a:pPr lvl="1"/>
            <a:r>
              <a:rPr lang="en-US" smtClean="0"/>
              <a:t>Sequence diagram (time-based depiction)</a:t>
            </a:r>
          </a:p>
          <a:p>
            <a:pPr lvl="3"/>
            <a:endParaRPr lang="en-US" smtClean="0"/>
          </a:p>
          <a:p>
            <a:r>
              <a:rPr lang="en-US" smtClean="0"/>
              <a:t>Represent event-object interactions</a:t>
            </a:r>
          </a:p>
          <a:p>
            <a:pPr lvl="1"/>
            <a:r>
              <a:rPr lang="en-US" smtClean="0"/>
              <a:t>Statechart diagram (a “finite state machine”)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Case Design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Case Diagram</a:t>
            </a:r>
          </a:p>
          <a:p>
            <a:pPr lvl="1"/>
            <a:r>
              <a:rPr lang="en-US" smtClean="0"/>
              <a:t>Input-output behavior</a:t>
            </a:r>
          </a:p>
          <a:p>
            <a:pPr lvl="3"/>
            <a:endParaRPr lang="en-US" smtClean="0"/>
          </a:p>
          <a:p>
            <a:r>
              <a:rPr lang="en-US" smtClean="0"/>
              <a:t>Use Case Narrative</a:t>
            </a:r>
          </a:p>
          <a:p>
            <a:pPr lvl="1"/>
            <a:r>
              <a:rPr lang="en-US" smtClean="0"/>
              <a:t>Explains  each use case</a:t>
            </a:r>
          </a:p>
          <a:p>
            <a:pPr lvl="3"/>
            <a:endParaRPr lang="en-US" smtClean="0"/>
          </a:p>
          <a:p>
            <a:r>
              <a:rPr lang="en-US" smtClean="0"/>
              <a:t>Use Case Scenario</a:t>
            </a:r>
          </a:p>
          <a:p>
            <a:pPr lvl="1"/>
            <a:r>
              <a:rPr lang="en-US" smtClean="0"/>
              <a:t>Activity diagram shows how the use cases are used together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pic>
        <p:nvPicPr>
          <p:cNvPr id="58370" name="Picture 2" descr="File:UML Use Case diagram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331"/>
            <a:ext cx="9144000" cy="541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675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Use Case Diagram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smtClean="0"/>
              <a:t>External “actors”</a:t>
            </a:r>
          </a:p>
          <a:p>
            <a:pPr lvl="1"/>
            <a:r>
              <a:rPr lang="en-US" smtClean="0"/>
              <a:t>Roles of people</a:t>
            </a:r>
          </a:p>
          <a:p>
            <a:pPr lvl="1"/>
            <a:r>
              <a:rPr lang="en-US" smtClean="0"/>
              <a:t>Types of systems</a:t>
            </a:r>
          </a:p>
          <a:p>
            <a:r>
              <a:rPr lang="en-US" smtClean="0"/>
              <a:t>Use cases </a:t>
            </a:r>
          </a:p>
          <a:p>
            <a:pPr lvl="1"/>
            <a:r>
              <a:rPr lang="en-US" smtClean="0"/>
              <a:t>Top-level functions (solid arrows to/from actors)</a:t>
            </a:r>
          </a:p>
          <a:p>
            <a:r>
              <a:rPr lang="en-US" smtClean="0"/>
              <a:t>Relationships among use cases</a:t>
            </a:r>
          </a:p>
          <a:p>
            <a:pPr lvl="1"/>
            <a:r>
              <a:rPr lang="en-US" smtClean="0"/>
              <a:t>Always-depends-on (dashed &lt;&lt;include&gt;&gt;)</a:t>
            </a:r>
          </a:p>
          <a:p>
            <a:pPr lvl="1"/>
            <a:r>
              <a:rPr lang="en-US" smtClean="0"/>
              <a:t>Sometimes-is-depended-on (dashed &lt;&lt;extend&gt;&gt;)</a:t>
            </a:r>
          </a:p>
          <a:p>
            <a:pPr lvl="1"/>
            <a:r>
              <a:rPr lang="en-US" smtClean="0"/>
              <a:t>Inherits-from (solid triangle-arrow)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teams</a:t>
            </a:r>
          </a:p>
          <a:p>
            <a:endParaRPr lang="en-US" dirty="0"/>
          </a:p>
          <a:p>
            <a:r>
              <a:rPr lang="en-US" dirty="0" smtClean="0"/>
              <a:t>Project presentation prep</a:t>
            </a:r>
          </a:p>
          <a:p>
            <a:endParaRPr lang="en-US" dirty="0"/>
          </a:p>
          <a:p>
            <a:r>
              <a:rPr lang="en-US" dirty="0" smtClean="0"/>
              <a:t>Final exam prep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5528733" y="6400800"/>
            <a:ext cx="35814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Thanks to </a:t>
            </a:r>
            <a:r>
              <a:rPr lang="en-US" dirty="0" err="1" smtClean="0"/>
              <a:t>Satish</a:t>
            </a:r>
            <a:r>
              <a:rPr lang="en-US" dirty="0" smtClean="0"/>
              <a:t> </a:t>
            </a:r>
            <a:r>
              <a:rPr lang="en-US" dirty="0"/>
              <a:t>Mishra</a:t>
            </a:r>
          </a:p>
        </p:txBody>
      </p:sp>
      <p:sp>
        <p:nvSpPr>
          <p:cNvPr id="869378" name="Rectangle 2"/>
          <p:cNvSpPr>
            <a:spLocks noChangeArrowheads="1"/>
          </p:cNvSpPr>
          <p:nvPr/>
        </p:nvSpPr>
        <p:spPr bwMode="auto">
          <a:xfrm>
            <a:off x="728663" y="968375"/>
            <a:ext cx="81407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/>
          <a:p>
            <a:r>
              <a:rPr lang="en-US" altLang="en-US" sz="2400" b="1" i="1">
                <a:solidFill>
                  <a:schemeClr val="tx2"/>
                </a:solidFill>
                <a:latin typeface="Verdana" pitchFamily="34" charset="0"/>
                <a:cs typeface="Arial" pitchFamily="34" charset="0"/>
              </a:rPr>
              <a:t>Activity Diagram: Modeling Decisions</a:t>
            </a:r>
            <a:br>
              <a:rPr lang="en-US" altLang="en-US" sz="2400" b="1" i="1">
                <a:solidFill>
                  <a:schemeClr val="tx2"/>
                </a:solidFill>
                <a:latin typeface="Verdana" pitchFamily="34" charset="0"/>
                <a:cs typeface="Arial" pitchFamily="34" charset="0"/>
              </a:rPr>
            </a:br>
            <a:endParaRPr lang="en-US" altLang="en-US" sz="2400" b="1" i="1">
              <a:solidFill>
                <a:schemeClr val="tx2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8693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2301875"/>
            <a:ext cx="8199437" cy="332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6287" y="533400"/>
            <a:ext cx="7800975" cy="714375"/>
          </a:xfrm>
        </p:spPr>
        <p:txBody>
          <a:bodyPr/>
          <a:lstStyle/>
          <a:p>
            <a:r>
              <a:rPr lang="en-CA" dirty="0">
                <a:cs typeface="Times New Roman" pitchFamily="18" charset="0"/>
              </a:rPr>
              <a:t>Sequence </a:t>
            </a:r>
            <a:r>
              <a:rPr lang="en-CA" dirty="0" smtClean="0">
                <a:cs typeface="Times New Roman" pitchFamily="18" charset="0"/>
              </a:rPr>
              <a:t>Diagram</a:t>
            </a:r>
            <a:r>
              <a:rPr lang="en-CA" dirty="0">
                <a:cs typeface="Times New Roman" pitchFamily="18" charset="0"/>
              </a:rPr>
              <a:t/>
            </a:r>
            <a:br>
              <a:rPr lang="en-CA" dirty="0">
                <a:cs typeface="Times New Roman" pitchFamily="18" charset="0"/>
              </a:rPr>
            </a:br>
            <a:endParaRPr lang="en-CA" sz="1400" dirty="0">
              <a:cs typeface="Times New Roman" pitchFamily="18" charset="0"/>
            </a:endParaRPr>
          </a:p>
        </p:txBody>
      </p:sp>
      <p:sp>
        <p:nvSpPr>
          <p:cNvPr id="875523" name="Rectangle 3"/>
          <p:cNvSpPr>
            <a:spLocks noChangeArrowheads="1"/>
          </p:cNvSpPr>
          <p:nvPr/>
        </p:nvSpPr>
        <p:spPr bwMode="auto">
          <a:xfrm>
            <a:off x="1714500" y="1833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875524" name="Object 4"/>
          <p:cNvGraphicFramePr>
            <a:graphicFrameLocks noChangeAspect="1"/>
          </p:cNvGraphicFramePr>
          <p:nvPr/>
        </p:nvGraphicFramePr>
        <p:xfrm>
          <a:off x="319088" y="1766888"/>
          <a:ext cx="8291512" cy="432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r:id="rId4" imgW="6770370" imgH="3788410" progId="Visio.Drawing.6">
                  <p:embed/>
                </p:oleObj>
              </mc:Choice>
              <mc:Fallback>
                <p:oleObj r:id="rId4" imgW="6770370" imgH="378841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1766888"/>
                        <a:ext cx="8291512" cy="432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5525" name="AutoShape 5"/>
          <p:cNvSpPr>
            <a:spLocks noChangeArrowheads="1"/>
          </p:cNvSpPr>
          <p:nvPr/>
        </p:nvSpPr>
        <p:spPr bwMode="auto">
          <a:xfrm>
            <a:off x="3538538" y="3097213"/>
            <a:ext cx="1985962" cy="398462"/>
          </a:xfrm>
          <a:prstGeom prst="wedgeRoundRectCallout">
            <a:avLst>
              <a:gd name="adj1" fmla="val -58792"/>
              <a:gd name="adj2" fmla="val 6513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/>
              <a:t>Activation</a:t>
            </a:r>
          </a:p>
        </p:txBody>
      </p:sp>
      <p:sp>
        <p:nvSpPr>
          <p:cNvPr id="875526" name="AutoShape 6"/>
          <p:cNvSpPr>
            <a:spLocks noChangeArrowheads="1"/>
          </p:cNvSpPr>
          <p:nvPr/>
        </p:nvSpPr>
        <p:spPr bwMode="auto">
          <a:xfrm>
            <a:off x="3160713" y="4073525"/>
            <a:ext cx="1516062" cy="457200"/>
          </a:xfrm>
          <a:prstGeom prst="wedgeRoundRectCallout">
            <a:avLst>
              <a:gd name="adj1" fmla="val -61519"/>
              <a:gd name="adj2" fmla="val 7326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/>
              <a:t>Message</a:t>
            </a:r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5528733" y="6400800"/>
            <a:ext cx="35814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Thanks to Satish Mishra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Uses for UML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Focusing your attention</a:t>
            </a:r>
          </a:p>
          <a:p>
            <a:pPr lvl="1"/>
            <a:r>
              <a:rPr lang="en-US" smtClean="0"/>
              <a:t>Design from the outside in</a:t>
            </a:r>
          </a:p>
          <a:p>
            <a:pPr lvl="4"/>
            <a:endParaRPr lang="en-US" smtClean="0"/>
          </a:p>
          <a:p>
            <a:r>
              <a:rPr lang="en-US" smtClean="0"/>
              <a:t>Representing partial understanding</a:t>
            </a:r>
          </a:p>
          <a:p>
            <a:pPr lvl="1"/>
            <a:r>
              <a:rPr lang="en-US" smtClean="0"/>
              <a:t>Says what you know, silent otherwise</a:t>
            </a:r>
          </a:p>
          <a:p>
            <a:pPr lvl="4"/>
            <a:endParaRPr lang="en-US" smtClean="0"/>
          </a:p>
          <a:p>
            <a:r>
              <a:rPr lang="en-US" smtClean="0"/>
              <a:t>Validate that understanding</a:t>
            </a:r>
          </a:p>
          <a:p>
            <a:pPr lvl="1"/>
            <a:r>
              <a:rPr lang="en-US" smtClean="0"/>
              <a:t>Structuring communication with stakeholders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Avoiding UML Pitfalls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Don’t sweat the notation too much</a:t>
            </a:r>
          </a:p>
          <a:p>
            <a:pPr lvl="1"/>
            <a:r>
              <a:rPr lang="en-US" dirty="0" smtClean="0"/>
              <a:t>The key is to be clear about what you mean!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Don’t try to make massive conceptual leaps</a:t>
            </a:r>
          </a:p>
          <a:p>
            <a:pPr lvl="1"/>
            <a:r>
              <a:rPr lang="en-US" dirty="0" smtClean="0"/>
              <a:t>Leverage encapsulation to support abstraction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Don’t get to attached to your first design</a:t>
            </a:r>
          </a:p>
          <a:p>
            <a:pPr lvl="1"/>
            <a:r>
              <a:rPr lang="en-US" dirty="0" smtClean="0"/>
              <a:t>Goal is to </a:t>
            </a:r>
            <a:r>
              <a:rPr lang="en-US" u="sng" dirty="0" smtClean="0"/>
              <a:t>find</a:t>
            </a:r>
            <a:r>
              <a:rPr lang="en-US" dirty="0" smtClean="0"/>
              <a:t> weaknesses in your understanding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Strategic Choices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Acquisition</a:t>
            </a:r>
          </a:p>
          <a:p>
            <a:pPr lvl="1"/>
            <a:r>
              <a:rPr lang="en-US" smtClean="0"/>
              <a:t>Proprietary (“COTS”)</a:t>
            </a:r>
          </a:p>
          <a:p>
            <a:pPr lvl="1"/>
            <a:r>
              <a:rPr lang="en-US" smtClean="0"/>
              <a:t>Open source</a:t>
            </a:r>
          </a:p>
          <a:p>
            <a:endParaRPr lang="en-US" smtClean="0"/>
          </a:p>
          <a:p>
            <a:r>
              <a:rPr lang="en-US" smtClean="0"/>
              <a:t>Implementation</a:t>
            </a:r>
          </a:p>
          <a:p>
            <a:pPr lvl="1"/>
            <a:r>
              <a:rPr lang="en-US" smtClean="0"/>
              <a:t>Integrate “Best-of-breed” systems</a:t>
            </a:r>
          </a:p>
          <a:p>
            <a:pPr lvl="1"/>
            <a:r>
              <a:rPr lang="en-US" smtClean="0"/>
              <a:t>“One-off” custom solution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Software Development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Barriers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199" y="2174875"/>
            <a:ext cx="4187825" cy="3951288"/>
          </a:xfrm>
        </p:spPr>
        <p:txBody>
          <a:bodyPr/>
          <a:lstStyle/>
          <a:p>
            <a:r>
              <a:rPr lang="en-US" dirty="0" smtClean="0"/>
              <a:t>Geographic distance</a:t>
            </a:r>
          </a:p>
          <a:p>
            <a:r>
              <a:rPr lang="en-US" dirty="0" smtClean="0"/>
              <a:t>Temporal distance</a:t>
            </a:r>
          </a:p>
          <a:p>
            <a:r>
              <a:rPr lang="en-US" dirty="0" smtClean="0"/>
              <a:t>Linguistic &amp; cultural distance</a:t>
            </a:r>
          </a:p>
          <a:p>
            <a:r>
              <a:rPr lang="en-US" dirty="0" smtClean="0"/>
              <a:t>Fear and trust</a:t>
            </a:r>
          </a:p>
          <a:p>
            <a:r>
              <a:rPr lang="en-US" dirty="0" smtClean="0"/>
              <a:t>Organizational structure</a:t>
            </a:r>
          </a:p>
          <a:p>
            <a:r>
              <a:rPr lang="en-US" dirty="0" smtClean="0"/>
              <a:t>Process</a:t>
            </a:r>
          </a:p>
          <a:p>
            <a:r>
              <a:rPr lang="en-US" dirty="0" smtClean="0"/>
              <a:t>Infrastructure</a:t>
            </a:r>
          </a:p>
          <a:p>
            <a:r>
              <a:rPr lang="en-US" dirty="0" smtClean="0"/>
              <a:t>Project Architecture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Cultural ambassadors</a:t>
            </a:r>
          </a:p>
          <a:p>
            <a:r>
              <a:rPr lang="en-US" dirty="0" smtClean="0"/>
              <a:t>Configuration management</a:t>
            </a:r>
          </a:p>
          <a:p>
            <a:r>
              <a:rPr lang="en-US" dirty="0" smtClean="0"/>
              <a:t>Face to face kickoffs</a:t>
            </a:r>
          </a:p>
          <a:p>
            <a:r>
              <a:rPr lang="en-US" dirty="0" smtClean="0"/>
              <a:t>Modularity</a:t>
            </a:r>
          </a:p>
          <a:p>
            <a:r>
              <a:rPr lang="en-US" dirty="0" smtClean="0"/>
              <a:t>Well defined interfaces</a:t>
            </a:r>
          </a:p>
          <a:p>
            <a:r>
              <a:rPr lang="en-US" dirty="0" smtClean="0"/>
              <a:t>Effective handoffs</a:t>
            </a:r>
          </a:p>
          <a:p>
            <a:r>
              <a:rPr lang="en-US" dirty="0" smtClean="0"/>
              <a:t>Win-win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28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 Programming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r>
              <a:rPr lang="en-US" dirty="0" smtClean="0"/>
              <a:t>Planning game</a:t>
            </a:r>
          </a:p>
          <a:p>
            <a:r>
              <a:rPr lang="en-US" dirty="0" smtClean="0"/>
              <a:t>Customer involvement</a:t>
            </a:r>
          </a:p>
          <a:p>
            <a:r>
              <a:rPr lang="en-US" dirty="0" smtClean="0"/>
              <a:t>Coding standards</a:t>
            </a:r>
          </a:p>
          <a:p>
            <a:r>
              <a:rPr lang="en-US" dirty="0" smtClean="0"/>
              <a:t>Simplicity of design</a:t>
            </a:r>
          </a:p>
          <a:p>
            <a:r>
              <a:rPr lang="en-US" dirty="0" smtClean="0"/>
              <a:t>Pair programming</a:t>
            </a:r>
          </a:p>
          <a:p>
            <a:r>
              <a:rPr lang="en-US" dirty="0" smtClean="0"/>
              <a:t>Continuous integration</a:t>
            </a:r>
          </a:p>
          <a:p>
            <a:r>
              <a:rPr lang="en-US" dirty="0" smtClean="0"/>
              <a:t>Refactoring</a:t>
            </a:r>
          </a:p>
          <a:p>
            <a:r>
              <a:rPr lang="en-US" dirty="0" smtClean="0"/>
              <a:t>Small functional releases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Collective ownership</a:t>
            </a:r>
          </a:p>
          <a:p>
            <a:r>
              <a:rPr lang="en-US" dirty="0"/>
              <a:t>Sustainable pacing</a:t>
            </a:r>
          </a:p>
          <a:p>
            <a:r>
              <a:rPr lang="en-US" dirty="0"/>
              <a:t>Metaphor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05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Source “Pros”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smtClean="0"/>
              <a:t>More eyes </a:t>
            </a:r>
            <a:r>
              <a:rPr lang="en-US" smtClean="0">
                <a:sym typeface="Symbol" pitchFamily="18" charset="2"/>
              </a:rPr>
              <a:t> fewer bugs</a:t>
            </a:r>
          </a:p>
          <a:p>
            <a:r>
              <a:rPr lang="en-US" smtClean="0"/>
              <a:t>Iterative releases </a:t>
            </a:r>
            <a:r>
              <a:rPr lang="en-US" smtClean="0">
                <a:sym typeface="Symbol" pitchFamily="18" charset="2"/>
              </a:rPr>
              <a:t></a:t>
            </a:r>
            <a:r>
              <a:rPr lang="en-US" smtClean="0"/>
              <a:t> rapid bug fixes </a:t>
            </a:r>
          </a:p>
          <a:p>
            <a:r>
              <a:rPr lang="en-US" smtClean="0"/>
              <a:t>Rich community </a:t>
            </a:r>
            <a:r>
              <a:rPr lang="en-US" smtClean="0">
                <a:sym typeface="Symbol" pitchFamily="18" charset="2"/>
              </a:rPr>
              <a:t> more ideas</a:t>
            </a:r>
          </a:p>
          <a:p>
            <a:pPr lvl="1"/>
            <a:r>
              <a:rPr lang="en-US" smtClean="0">
                <a:sym typeface="Symbol" pitchFamily="18" charset="2"/>
              </a:rPr>
              <a:t>Coders, testers, debuggers, users</a:t>
            </a:r>
          </a:p>
          <a:p>
            <a:r>
              <a:rPr lang="en-US" smtClean="0"/>
              <a:t>Distributed by developers </a:t>
            </a:r>
            <a:r>
              <a:rPr lang="en-US" smtClean="0">
                <a:sym typeface="Symbol" pitchFamily="18" charset="2"/>
              </a:rPr>
              <a:t> truth in advertising</a:t>
            </a:r>
          </a:p>
          <a:p>
            <a:r>
              <a:rPr lang="en-US" smtClean="0"/>
              <a:t>Open data formats </a:t>
            </a:r>
            <a:r>
              <a:rPr lang="en-US" smtClean="0">
                <a:sym typeface="Symbol" pitchFamily="18" charset="2"/>
              </a:rPr>
              <a:t> Easier integration</a:t>
            </a:r>
            <a:endParaRPr lang="en-US" smtClean="0"/>
          </a:p>
          <a:p>
            <a:r>
              <a:rPr lang="en-US" smtClean="0"/>
              <a:t>Standardized licenses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smtClean="0"/>
              <a:t>Open Source “Cons”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01000" cy="4114800"/>
          </a:xfrm>
        </p:spPr>
        <p:txBody>
          <a:bodyPr/>
          <a:lstStyle/>
          <a:p>
            <a:r>
              <a:rPr lang="en-US" smtClean="0"/>
              <a:t>Communities require incentives</a:t>
            </a:r>
          </a:p>
          <a:p>
            <a:pPr lvl="1"/>
            <a:r>
              <a:rPr lang="en-US" smtClean="0"/>
              <a:t>Much open source development is underwritten</a:t>
            </a:r>
          </a:p>
          <a:p>
            <a:r>
              <a:rPr lang="en-US" smtClean="0"/>
              <a:t>Developers are calling the shots</a:t>
            </a:r>
          </a:p>
          <a:p>
            <a:pPr lvl="1"/>
            <a:r>
              <a:rPr lang="en-US" smtClean="0"/>
              <a:t>Can result in feature explosion</a:t>
            </a:r>
          </a:p>
          <a:p>
            <a:r>
              <a:rPr lang="en-US" smtClean="0"/>
              <a:t>Proliferation of “orphans”</a:t>
            </a:r>
          </a:p>
          <a:p>
            <a:r>
              <a:rPr lang="en-US" smtClean="0"/>
              <a:t>Diffused accountability</a:t>
            </a:r>
          </a:p>
          <a:p>
            <a:pPr lvl="1"/>
            <a:r>
              <a:rPr lang="en-US" smtClean="0"/>
              <a:t>Who would you sue?</a:t>
            </a:r>
          </a:p>
          <a:p>
            <a:r>
              <a:rPr lang="en-US" smtClean="0"/>
              <a:t>Fragmentation</a:t>
            </a:r>
          </a:p>
          <a:p>
            <a:pPr lvl="1"/>
            <a:r>
              <a:rPr lang="en-US" smtClean="0"/>
              <a:t>“Forking” may lead to </a:t>
            </a:r>
            <a:r>
              <a:rPr lang="en-US" u="sng" smtClean="0"/>
              <a:t>competing</a:t>
            </a:r>
            <a:r>
              <a:rPr lang="en-US" smtClean="0"/>
              <a:t> versions</a:t>
            </a:r>
          </a:p>
          <a:p>
            <a:r>
              <a:rPr lang="en-US" smtClean="0"/>
              <a:t>Little control over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 lIns="91440" tIns="45720" rIns="91440" bIns="45720"/>
          <a:lstStyle/>
          <a:p>
            <a:r>
              <a:rPr lang="en-US" smtClean="0"/>
              <a:t>Total Cost of Ownership</a:t>
            </a:r>
          </a:p>
        </p:txBody>
      </p:sp>
      <p:sp>
        <p:nvSpPr>
          <p:cNvPr id="96768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524000"/>
            <a:ext cx="8686800" cy="4114800"/>
          </a:xfrm>
        </p:spPr>
        <p:txBody>
          <a:bodyPr lIns="91440" tIns="45720" rIns="91440" bIns="45720"/>
          <a:lstStyle/>
          <a:p>
            <a:r>
              <a:rPr lang="en-US" smtClean="0"/>
              <a:t>Planning</a:t>
            </a:r>
          </a:p>
          <a:p>
            <a:r>
              <a:rPr lang="en-US" smtClean="0"/>
              <a:t>Installation</a:t>
            </a:r>
          </a:p>
          <a:p>
            <a:pPr lvl="1"/>
            <a:r>
              <a:rPr lang="en-US" smtClean="0"/>
              <a:t>Facilities, hardware, software, integration, migration, disruption</a:t>
            </a:r>
          </a:p>
          <a:p>
            <a:r>
              <a:rPr lang="en-US" smtClean="0"/>
              <a:t>Training</a:t>
            </a:r>
          </a:p>
          <a:p>
            <a:pPr lvl="1"/>
            <a:r>
              <a:rPr lang="en-US" smtClean="0"/>
              <a:t>System staff, operations staff, end users</a:t>
            </a:r>
          </a:p>
          <a:p>
            <a:r>
              <a:rPr lang="en-US" smtClean="0"/>
              <a:t>Operations</a:t>
            </a:r>
          </a:p>
          <a:p>
            <a:pPr lvl="1"/>
            <a:r>
              <a:rPr lang="en-US" smtClean="0"/>
              <a:t>System staff, support contracts, outages, recovery,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8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 lIns="82954" tIns="41477" rIns="82954" bIns="41477"/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Total Cost of Ownership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868680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90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69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9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9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4633</TotalTime>
  <Pages>35</Pages>
  <Words>687</Words>
  <Application>Microsoft Office PowerPoint</Application>
  <PresentationFormat>On-screen Show (4:3)</PresentationFormat>
  <Paragraphs>187</Paragraphs>
  <Slides>23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Symbol</vt:lpstr>
      <vt:lpstr>Times New Roman</vt:lpstr>
      <vt:lpstr>Verdana</vt:lpstr>
      <vt:lpstr>690</vt:lpstr>
      <vt:lpstr>Visio.Drawing.6</vt:lpstr>
      <vt:lpstr>Distributed Teams</vt:lpstr>
      <vt:lpstr>Agenda</vt:lpstr>
      <vt:lpstr>Strategic Choices</vt:lpstr>
      <vt:lpstr>Global Software Development</vt:lpstr>
      <vt:lpstr>Extreme Programming</vt:lpstr>
      <vt:lpstr>Open Source “Pros”</vt:lpstr>
      <vt:lpstr>Open Source “Cons”</vt:lpstr>
      <vt:lpstr>Total Cost of Ownership</vt:lpstr>
      <vt:lpstr>Total Cost of Ownership</vt:lpstr>
      <vt:lpstr>Open Source Business Models</vt:lpstr>
      <vt:lpstr>Project Presentations</vt:lpstr>
      <vt:lpstr>Final Exam</vt:lpstr>
      <vt:lpstr>Unified Modeling Language</vt:lpstr>
      <vt:lpstr>Unified Modeling Language</vt:lpstr>
      <vt:lpstr>Specifying Structure</vt:lpstr>
      <vt:lpstr>Specifying Behavior</vt:lpstr>
      <vt:lpstr>Use Case Design</vt:lpstr>
      <vt:lpstr>Use Case Diagram</vt:lpstr>
      <vt:lpstr>Use Case Diagram</vt:lpstr>
      <vt:lpstr>PowerPoint Presentation</vt:lpstr>
      <vt:lpstr>Sequence Diagram </vt:lpstr>
      <vt:lpstr>Good Uses for UML</vt:lpstr>
      <vt:lpstr>Avoiding UML Pitfalls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LBSC 708L Session 1</dc:title>
  <dc:creator>Doug Oard</dc:creator>
  <cp:lastModifiedBy>gg</cp:lastModifiedBy>
  <cp:revision>67</cp:revision>
  <cp:lastPrinted>2000-01-25T03:43:30Z</cp:lastPrinted>
  <dcterms:created xsi:type="dcterms:W3CDTF">1997-09-24T15:18:00Z</dcterms:created>
  <dcterms:modified xsi:type="dcterms:W3CDTF">2015-04-30T02:53:23Z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http://www.clis.umd.edu/courses/690/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