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76" r:id="rId3"/>
    <p:sldMasterId id="2147483680" r:id="rId4"/>
    <p:sldMasterId id="2147483682" r:id="rId5"/>
  </p:sldMasterIdLst>
  <p:notesMasterIdLst>
    <p:notesMasterId r:id="rId60"/>
  </p:notesMasterIdLst>
  <p:handoutMasterIdLst>
    <p:handoutMasterId r:id="rId61"/>
  </p:handoutMasterIdLst>
  <p:sldIdLst>
    <p:sldId id="256" r:id="rId6"/>
    <p:sldId id="361" r:id="rId7"/>
    <p:sldId id="358" r:id="rId8"/>
    <p:sldId id="356" r:id="rId9"/>
    <p:sldId id="291" r:id="rId10"/>
    <p:sldId id="301" r:id="rId11"/>
    <p:sldId id="351" r:id="rId12"/>
    <p:sldId id="405" r:id="rId13"/>
    <p:sldId id="423" r:id="rId14"/>
    <p:sldId id="400" r:id="rId15"/>
    <p:sldId id="350" r:id="rId16"/>
    <p:sldId id="401" r:id="rId17"/>
    <p:sldId id="402" r:id="rId18"/>
    <p:sldId id="399" r:id="rId19"/>
    <p:sldId id="355" r:id="rId20"/>
    <p:sldId id="353" r:id="rId21"/>
    <p:sldId id="292" r:id="rId22"/>
    <p:sldId id="302" r:id="rId23"/>
    <p:sldId id="293" r:id="rId24"/>
    <p:sldId id="294" r:id="rId25"/>
    <p:sldId id="303" r:id="rId26"/>
    <p:sldId id="334" r:id="rId27"/>
    <p:sldId id="340" r:id="rId28"/>
    <p:sldId id="341" r:id="rId29"/>
    <p:sldId id="342" r:id="rId30"/>
    <p:sldId id="345" r:id="rId31"/>
    <p:sldId id="360" r:id="rId32"/>
    <p:sldId id="363" r:id="rId33"/>
    <p:sldId id="420" r:id="rId34"/>
    <p:sldId id="418" r:id="rId35"/>
    <p:sldId id="422" r:id="rId36"/>
    <p:sldId id="417" r:id="rId37"/>
    <p:sldId id="419" r:id="rId38"/>
    <p:sldId id="391" r:id="rId39"/>
    <p:sldId id="393" r:id="rId40"/>
    <p:sldId id="364" r:id="rId41"/>
    <p:sldId id="365" r:id="rId42"/>
    <p:sldId id="366" r:id="rId43"/>
    <p:sldId id="367" r:id="rId44"/>
    <p:sldId id="368" r:id="rId45"/>
    <p:sldId id="370" r:id="rId46"/>
    <p:sldId id="369" r:id="rId47"/>
    <p:sldId id="373" r:id="rId48"/>
    <p:sldId id="374" r:id="rId49"/>
    <p:sldId id="375" r:id="rId50"/>
    <p:sldId id="376" r:id="rId51"/>
    <p:sldId id="377" r:id="rId52"/>
    <p:sldId id="378" r:id="rId53"/>
    <p:sldId id="379" r:id="rId54"/>
    <p:sldId id="380" r:id="rId55"/>
    <p:sldId id="381" r:id="rId56"/>
    <p:sldId id="382" r:id="rId57"/>
    <p:sldId id="383" r:id="rId58"/>
    <p:sldId id="421" r:id="rId5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400" kern="1200">
        <a:solidFill>
          <a:schemeClr val="tx1"/>
        </a:solidFill>
        <a:latin typeface="Times New Roman" pitchFamily="16"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6"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6"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6"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autoAdjust="0"/>
    <p:restoredTop sz="94660"/>
  </p:normalViewPr>
  <p:slideViewPr>
    <p:cSldViewPr>
      <p:cViewPr varScale="1">
        <p:scale>
          <a:sx n="71" d="100"/>
          <a:sy n="71" d="100"/>
        </p:scale>
        <p:origin x="1356"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31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s>
</file>

<file path=ppt/_rels/viewProps.xml.rels><?xml version="1.0" encoding="UTF-8" standalone="yes"?>
<Relationships xmlns="http://schemas.openxmlformats.org/package/2006/relationships"><Relationship Id="rId1"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997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59"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64740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50938" y="692150"/>
            <a:ext cx="4556125" cy="3416300"/>
          </a:xfrm>
          <a:ln cap="flat"/>
        </p:spPr>
      </p:sp>
      <p:sp>
        <p:nvSpPr>
          <p:cNvPr id="204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Times New Roman" pitchFamily="16" charset="0"/>
            </a:endParaRPr>
          </a:p>
        </p:txBody>
      </p:sp>
    </p:spTree>
    <p:extLst>
      <p:ext uri="{BB962C8B-B14F-4D97-AF65-F5344CB8AC3E}">
        <p14:creationId xmlns:p14="http://schemas.microsoft.com/office/powerpoint/2010/main" val="102471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6200" y="8685213"/>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2" tIns="45691" rIns="91382" bIns="45691" anchor="b"/>
          <a:lstStyle>
            <a:lvl1pPr defTabSz="911225">
              <a:defRPr sz="2400">
                <a:solidFill>
                  <a:schemeClr val="tx1"/>
                </a:solidFill>
                <a:latin typeface="Times New Roman" pitchFamily="18" charset="0"/>
              </a:defRPr>
            </a:lvl1pPr>
            <a:lvl2pPr marL="742950" indent="-285750" defTabSz="911225">
              <a:defRPr sz="2400">
                <a:solidFill>
                  <a:schemeClr val="tx1"/>
                </a:solidFill>
                <a:latin typeface="Times New Roman" pitchFamily="18" charset="0"/>
              </a:defRPr>
            </a:lvl2pPr>
            <a:lvl3pPr marL="1143000" indent="-228600" defTabSz="911225">
              <a:defRPr sz="2400">
                <a:solidFill>
                  <a:schemeClr val="tx1"/>
                </a:solidFill>
                <a:latin typeface="Times New Roman" pitchFamily="18" charset="0"/>
              </a:defRPr>
            </a:lvl3pPr>
            <a:lvl4pPr marL="1600200" indent="-228600" defTabSz="911225">
              <a:defRPr sz="2400">
                <a:solidFill>
                  <a:schemeClr val="tx1"/>
                </a:solidFill>
                <a:latin typeface="Times New Roman" pitchFamily="18" charset="0"/>
              </a:defRPr>
            </a:lvl4pPr>
            <a:lvl5pPr marL="2057400" indent="-228600" defTabSz="911225">
              <a:defRPr sz="2400">
                <a:solidFill>
                  <a:schemeClr val="tx1"/>
                </a:solidFill>
                <a:latin typeface="Times New Roman" pitchFamily="18" charset="0"/>
              </a:defRPr>
            </a:lvl5pPr>
            <a:lvl6pPr marL="2514600" indent="-228600" algn="ctr" defTabSz="911225" eaLnBrk="0" fontAlgn="base" hangingPunct="0">
              <a:spcBef>
                <a:spcPct val="0"/>
              </a:spcBef>
              <a:spcAft>
                <a:spcPct val="0"/>
              </a:spcAft>
              <a:defRPr sz="2400">
                <a:solidFill>
                  <a:schemeClr val="tx1"/>
                </a:solidFill>
                <a:latin typeface="Times New Roman" pitchFamily="18" charset="0"/>
              </a:defRPr>
            </a:lvl6pPr>
            <a:lvl7pPr marL="2971800" indent="-228600" algn="ctr" defTabSz="911225" eaLnBrk="0" fontAlgn="base" hangingPunct="0">
              <a:spcBef>
                <a:spcPct val="0"/>
              </a:spcBef>
              <a:spcAft>
                <a:spcPct val="0"/>
              </a:spcAft>
              <a:defRPr sz="2400">
                <a:solidFill>
                  <a:schemeClr val="tx1"/>
                </a:solidFill>
                <a:latin typeface="Times New Roman" pitchFamily="18" charset="0"/>
              </a:defRPr>
            </a:lvl7pPr>
            <a:lvl8pPr marL="3429000" indent="-228600" algn="ctr" defTabSz="911225" eaLnBrk="0" fontAlgn="base" hangingPunct="0">
              <a:spcBef>
                <a:spcPct val="0"/>
              </a:spcBef>
              <a:spcAft>
                <a:spcPct val="0"/>
              </a:spcAft>
              <a:defRPr sz="2400">
                <a:solidFill>
                  <a:schemeClr val="tx1"/>
                </a:solidFill>
                <a:latin typeface="Times New Roman" pitchFamily="18" charset="0"/>
              </a:defRPr>
            </a:lvl8pPr>
            <a:lvl9pPr marL="3886200" indent="-228600" algn="ctr" defTabSz="911225" eaLnBrk="0" fontAlgn="base" hangingPunct="0">
              <a:spcBef>
                <a:spcPct val="0"/>
              </a:spcBef>
              <a:spcAft>
                <a:spcPct val="0"/>
              </a:spcAft>
              <a:defRPr sz="2400">
                <a:solidFill>
                  <a:schemeClr val="tx1"/>
                </a:solidFill>
                <a:latin typeface="Times New Roman" pitchFamily="18" charset="0"/>
              </a:defRPr>
            </a:lvl9pPr>
          </a:lstStyle>
          <a:p>
            <a:pPr algn="r" eaLnBrk="1" hangingPunct="1"/>
            <a:fld id="{86C49676-7680-41CE-8B35-61C7489E9B36}" type="slidenum">
              <a:rPr lang="en-US" sz="1100">
                <a:latin typeface="Arial" pitchFamily="34" charset="0"/>
              </a:rPr>
              <a:pPr algn="r" eaLnBrk="1" hangingPunct="1"/>
              <a:t>36</a:t>
            </a:fld>
            <a:endParaRPr lang="en-US" sz="1100">
              <a:latin typeface="Arial" pitchFamily="34" charset="0"/>
            </a:endParaRPr>
          </a:p>
        </p:txBody>
      </p:sp>
      <p:sp>
        <p:nvSpPr>
          <p:cNvPr id="34819" name="Rectangle 2"/>
          <p:cNvSpPr>
            <a:spLocks noChangeArrowheads="1"/>
          </p:cNvSpPr>
          <p:nvPr/>
        </p:nvSpPr>
        <p:spPr bwMode="auto">
          <a:xfrm>
            <a:off x="3887788" y="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4820" name="Rectangle 3"/>
          <p:cNvSpPr>
            <a:spLocks noChangeArrowheads="1"/>
          </p:cNvSpPr>
          <p:nvPr/>
        </p:nvSpPr>
        <p:spPr bwMode="auto">
          <a:xfrm>
            <a:off x="3887788" y="868680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4" tIns="44443" rIns="90474" bIns="44443" anchor="b"/>
          <a:lstStyle/>
          <a:p>
            <a:pPr algn="r" defTabSz="912813"/>
            <a:r>
              <a:rPr lang="en-US" sz="1100"/>
              <a:t>13</a:t>
            </a:r>
          </a:p>
        </p:txBody>
      </p:sp>
      <p:sp>
        <p:nvSpPr>
          <p:cNvPr id="34821" name="Rectangle 4"/>
          <p:cNvSpPr>
            <a:spLocks noChangeArrowheads="1"/>
          </p:cNvSpPr>
          <p:nvPr/>
        </p:nvSpPr>
        <p:spPr bwMode="auto">
          <a:xfrm>
            <a:off x="0" y="868680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4822" name="Rectangle 5"/>
          <p:cNvSpPr>
            <a:spLocks noChangeArrowheads="1"/>
          </p:cNvSpPr>
          <p:nvPr/>
        </p:nvSpPr>
        <p:spPr bwMode="auto">
          <a:xfrm>
            <a:off x="0" y="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4823" name="Rectangle 6"/>
          <p:cNvSpPr>
            <a:spLocks noGrp="1" noRot="1" noChangeAspect="1" noChangeArrowheads="1" noTextEdit="1"/>
          </p:cNvSpPr>
          <p:nvPr>
            <p:ph type="sldImg"/>
          </p:nvPr>
        </p:nvSpPr>
        <p:spPr>
          <a:xfrm>
            <a:off x="1152525" y="692150"/>
            <a:ext cx="4554538" cy="3416300"/>
          </a:xfrm>
          <a:ln cap="flat"/>
        </p:spPr>
      </p:sp>
      <p:sp>
        <p:nvSpPr>
          <p:cNvPr id="34824"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4" tIns="44443" rIns="90474" bIns="44443"/>
          <a:lstStyle/>
          <a:p>
            <a:endParaRPr lang="en-US" smtClean="0"/>
          </a:p>
        </p:txBody>
      </p:sp>
    </p:spTree>
    <p:extLst>
      <p:ext uri="{BB962C8B-B14F-4D97-AF65-F5344CB8AC3E}">
        <p14:creationId xmlns:p14="http://schemas.microsoft.com/office/powerpoint/2010/main" val="537940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58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p>
            <a:pPr algn="r"/>
            <a:r>
              <a:rPr lang="en-US" sz="1200"/>
              <a:t>13</a:t>
            </a:r>
          </a:p>
        </p:txBody>
      </p:sp>
      <p:sp>
        <p:nvSpPr>
          <p:cNvPr id="358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58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5846" name="Rectangle 6"/>
          <p:cNvSpPr>
            <a:spLocks noGrp="1" noRot="1" noChangeAspect="1" noChangeArrowheads="1" noTextEdit="1"/>
          </p:cNvSpPr>
          <p:nvPr>
            <p:ph type="sldImg"/>
          </p:nvPr>
        </p:nvSpPr>
        <p:spPr>
          <a:xfrm>
            <a:off x="1150938" y="692150"/>
            <a:ext cx="4556125" cy="3416300"/>
          </a:xfrm>
          <a:ln cap="flat"/>
        </p:spPr>
      </p:sp>
      <p:sp>
        <p:nvSpPr>
          <p:cNvPr id="3584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090256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6200" y="8685213"/>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2" tIns="45691" rIns="91382" bIns="45691" anchor="b"/>
          <a:lstStyle>
            <a:lvl1pPr defTabSz="911225">
              <a:defRPr sz="2400">
                <a:solidFill>
                  <a:schemeClr val="tx1"/>
                </a:solidFill>
                <a:latin typeface="Times New Roman" pitchFamily="18" charset="0"/>
              </a:defRPr>
            </a:lvl1pPr>
            <a:lvl2pPr marL="742950" indent="-285750" defTabSz="911225">
              <a:defRPr sz="2400">
                <a:solidFill>
                  <a:schemeClr val="tx1"/>
                </a:solidFill>
                <a:latin typeface="Times New Roman" pitchFamily="18" charset="0"/>
              </a:defRPr>
            </a:lvl2pPr>
            <a:lvl3pPr marL="1143000" indent="-228600" defTabSz="911225">
              <a:defRPr sz="2400">
                <a:solidFill>
                  <a:schemeClr val="tx1"/>
                </a:solidFill>
                <a:latin typeface="Times New Roman" pitchFamily="18" charset="0"/>
              </a:defRPr>
            </a:lvl3pPr>
            <a:lvl4pPr marL="1600200" indent="-228600" defTabSz="911225">
              <a:defRPr sz="2400">
                <a:solidFill>
                  <a:schemeClr val="tx1"/>
                </a:solidFill>
                <a:latin typeface="Times New Roman" pitchFamily="18" charset="0"/>
              </a:defRPr>
            </a:lvl4pPr>
            <a:lvl5pPr marL="2057400" indent="-228600" defTabSz="911225">
              <a:defRPr sz="2400">
                <a:solidFill>
                  <a:schemeClr val="tx1"/>
                </a:solidFill>
                <a:latin typeface="Times New Roman" pitchFamily="18" charset="0"/>
              </a:defRPr>
            </a:lvl5pPr>
            <a:lvl6pPr marL="2514600" indent="-228600" algn="ctr" defTabSz="911225" eaLnBrk="0" fontAlgn="base" hangingPunct="0">
              <a:spcBef>
                <a:spcPct val="0"/>
              </a:spcBef>
              <a:spcAft>
                <a:spcPct val="0"/>
              </a:spcAft>
              <a:defRPr sz="2400">
                <a:solidFill>
                  <a:schemeClr val="tx1"/>
                </a:solidFill>
                <a:latin typeface="Times New Roman" pitchFamily="18" charset="0"/>
              </a:defRPr>
            </a:lvl6pPr>
            <a:lvl7pPr marL="2971800" indent="-228600" algn="ctr" defTabSz="911225" eaLnBrk="0" fontAlgn="base" hangingPunct="0">
              <a:spcBef>
                <a:spcPct val="0"/>
              </a:spcBef>
              <a:spcAft>
                <a:spcPct val="0"/>
              </a:spcAft>
              <a:defRPr sz="2400">
                <a:solidFill>
                  <a:schemeClr val="tx1"/>
                </a:solidFill>
                <a:latin typeface="Times New Roman" pitchFamily="18" charset="0"/>
              </a:defRPr>
            </a:lvl7pPr>
            <a:lvl8pPr marL="3429000" indent="-228600" algn="ctr" defTabSz="911225" eaLnBrk="0" fontAlgn="base" hangingPunct="0">
              <a:spcBef>
                <a:spcPct val="0"/>
              </a:spcBef>
              <a:spcAft>
                <a:spcPct val="0"/>
              </a:spcAft>
              <a:defRPr sz="2400">
                <a:solidFill>
                  <a:schemeClr val="tx1"/>
                </a:solidFill>
                <a:latin typeface="Times New Roman" pitchFamily="18" charset="0"/>
              </a:defRPr>
            </a:lvl8pPr>
            <a:lvl9pPr marL="3886200" indent="-228600" algn="ctr" defTabSz="911225" eaLnBrk="0" fontAlgn="base" hangingPunct="0">
              <a:spcBef>
                <a:spcPct val="0"/>
              </a:spcBef>
              <a:spcAft>
                <a:spcPct val="0"/>
              </a:spcAft>
              <a:defRPr sz="2400">
                <a:solidFill>
                  <a:schemeClr val="tx1"/>
                </a:solidFill>
                <a:latin typeface="Times New Roman" pitchFamily="18" charset="0"/>
              </a:defRPr>
            </a:lvl9pPr>
          </a:lstStyle>
          <a:p>
            <a:pPr algn="r" eaLnBrk="1" hangingPunct="1"/>
            <a:fld id="{D98C31FD-FEFC-4269-A5A5-B23A7D92DB35}" type="slidenum">
              <a:rPr lang="en-US" sz="1100">
                <a:latin typeface="Arial" pitchFamily="34" charset="0"/>
              </a:rPr>
              <a:pPr algn="r" eaLnBrk="1" hangingPunct="1"/>
              <a:t>38</a:t>
            </a:fld>
            <a:endParaRPr lang="en-US" sz="1100">
              <a:latin typeface="Arial" pitchFamily="34" charset="0"/>
            </a:endParaRPr>
          </a:p>
        </p:txBody>
      </p:sp>
      <p:sp>
        <p:nvSpPr>
          <p:cNvPr id="36867" name="Rectangle 2"/>
          <p:cNvSpPr>
            <a:spLocks noChangeArrowheads="1"/>
          </p:cNvSpPr>
          <p:nvPr/>
        </p:nvSpPr>
        <p:spPr bwMode="auto">
          <a:xfrm>
            <a:off x="3887788" y="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6868" name="Rectangle 3"/>
          <p:cNvSpPr>
            <a:spLocks noChangeArrowheads="1"/>
          </p:cNvSpPr>
          <p:nvPr/>
        </p:nvSpPr>
        <p:spPr bwMode="auto">
          <a:xfrm>
            <a:off x="3887788" y="868680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4" tIns="44443" rIns="90474" bIns="44443" anchor="b"/>
          <a:lstStyle/>
          <a:p>
            <a:pPr algn="r" defTabSz="912813"/>
            <a:r>
              <a:rPr lang="en-US" sz="1100"/>
              <a:t>4</a:t>
            </a:r>
          </a:p>
        </p:txBody>
      </p:sp>
      <p:sp>
        <p:nvSpPr>
          <p:cNvPr id="36869" name="Rectangle 4"/>
          <p:cNvSpPr>
            <a:spLocks noChangeArrowheads="1"/>
          </p:cNvSpPr>
          <p:nvPr/>
        </p:nvSpPr>
        <p:spPr bwMode="auto">
          <a:xfrm>
            <a:off x="0" y="868680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6870" name="Rectangle 5"/>
          <p:cNvSpPr>
            <a:spLocks noChangeArrowheads="1"/>
          </p:cNvSpPr>
          <p:nvPr/>
        </p:nvSpPr>
        <p:spPr bwMode="auto">
          <a:xfrm>
            <a:off x="0" y="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529" tIns="44765" rIns="89529" bIns="44765" anchor="ctr"/>
          <a:lstStyle/>
          <a:p>
            <a:pPr defTabSz="865188"/>
            <a:endParaRPr lang="en-US" sz="1500" b="1">
              <a:latin typeface="Arial" pitchFamily="34" charset="0"/>
            </a:endParaRPr>
          </a:p>
        </p:txBody>
      </p:sp>
      <p:sp>
        <p:nvSpPr>
          <p:cNvPr id="36871" name="Rectangle 6"/>
          <p:cNvSpPr>
            <a:spLocks noGrp="1" noRot="1" noChangeAspect="1" noChangeArrowheads="1" noTextEdit="1"/>
          </p:cNvSpPr>
          <p:nvPr>
            <p:ph type="sldImg"/>
          </p:nvPr>
        </p:nvSpPr>
        <p:spPr>
          <a:xfrm>
            <a:off x="1152525" y="692150"/>
            <a:ext cx="4554538" cy="3416300"/>
          </a:xfrm>
          <a:ln cap="flat"/>
        </p:spPr>
      </p:sp>
      <p:sp>
        <p:nvSpPr>
          <p:cNvPr id="36872"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4" tIns="44443" rIns="90474" bIns="44443"/>
          <a:lstStyle/>
          <a:p>
            <a:endParaRPr lang="en-US" smtClean="0"/>
          </a:p>
        </p:txBody>
      </p:sp>
    </p:spTree>
    <p:extLst>
      <p:ext uri="{BB962C8B-B14F-4D97-AF65-F5344CB8AC3E}">
        <p14:creationId xmlns:p14="http://schemas.microsoft.com/office/powerpoint/2010/main" val="328553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3000" y="685800"/>
            <a:ext cx="4572000" cy="3429000"/>
          </a:xfrm>
          <a:ln/>
        </p:spPr>
      </p:sp>
      <p:sp>
        <p:nvSpPr>
          <p:cNvPr id="37891" name="Rectangle 3"/>
          <p:cNvSpPr>
            <a:spLocks noGrp="1" noChangeArrowheads="1"/>
          </p:cNvSpPr>
          <p:nvPr>
            <p:ph type="body" idx="1"/>
          </p:nvPr>
        </p:nvSpPr>
        <p:spPr>
          <a:xfrm>
            <a:off x="685800" y="4343400"/>
            <a:ext cx="54864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smtClean="0"/>
          </a:p>
        </p:txBody>
      </p:sp>
    </p:spTree>
    <p:extLst>
      <p:ext uri="{BB962C8B-B14F-4D97-AF65-F5344CB8AC3E}">
        <p14:creationId xmlns:p14="http://schemas.microsoft.com/office/powerpoint/2010/main" val="199913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60463" y="844550"/>
            <a:ext cx="3857625" cy="2894013"/>
          </a:xfrm>
          <a:solidFill>
            <a:srgbClr val="FFFFFF"/>
          </a:solidFill>
          <a:ln/>
        </p:spPr>
      </p:sp>
      <p:sp>
        <p:nvSpPr>
          <p:cNvPr id="38915" name="Rectangle 3"/>
          <p:cNvSpPr>
            <a:spLocks noGrp="1" noChangeArrowheads="1"/>
          </p:cNvSpPr>
          <p:nvPr>
            <p:ph type="body" idx="1"/>
          </p:nvPr>
        </p:nvSpPr>
        <p:spPr>
          <a:xfrm>
            <a:off x="941388" y="4016375"/>
            <a:ext cx="4297362" cy="32131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3511303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70" y="8685371"/>
            <a:ext cx="2971691" cy="457125"/>
          </a:xfrm>
          <a:prstGeom prst="rect">
            <a:avLst/>
          </a:prstGeom>
          <a:ln/>
        </p:spPr>
        <p:txBody>
          <a:bodyPr/>
          <a:lstStyle/>
          <a:p>
            <a:fld id="{6774A623-3E0E-4ECC-BE82-D6D34E09CBC9}" type="slidenum">
              <a:rPr lang="en-US"/>
              <a:pPr/>
              <a:t>51</a:t>
            </a:fld>
            <a:endParaRPr lang="en-US"/>
          </a:p>
        </p:txBody>
      </p:sp>
      <p:sp>
        <p:nvSpPr>
          <p:cNvPr id="876546" name="Rectangle 2"/>
          <p:cNvSpPr>
            <a:spLocks noGrp="1" noRot="1" noChangeAspect="1" noChangeArrowheads="1" noTextEdit="1"/>
          </p:cNvSpPr>
          <p:nvPr>
            <p:ph type="sldImg"/>
          </p:nvPr>
        </p:nvSpPr>
        <p:spPr>
          <a:xfrm>
            <a:off x="1150938" y="692150"/>
            <a:ext cx="4556125" cy="3416300"/>
          </a:xfrm>
          <a:ln/>
        </p:spPr>
      </p:sp>
      <p:sp>
        <p:nvSpPr>
          <p:cNvPr id="876547" name="Rectangle 3"/>
          <p:cNvSpPr>
            <a:spLocks noGrp="1" noChangeArrowheads="1"/>
          </p:cNvSpPr>
          <p:nvPr>
            <p:ph type="body" idx="1"/>
          </p:nvPr>
        </p:nvSpPr>
        <p:spPr>
          <a:xfrm>
            <a:off x="914619" y="4342686"/>
            <a:ext cx="5028763" cy="4115627"/>
          </a:xfrm>
        </p:spPr>
        <p:txBody>
          <a:bodyPr/>
          <a:lstStyle/>
          <a:p>
            <a:endParaRPr lang="bg-BG"/>
          </a:p>
        </p:txBody>
      </p:sp>
    </p:spTree>
    <p:extLst>
      <p:ext uri="{BB962C8B-B14F-4D97-AF65-F5344CB8AC3E}">
        <p14:creationId xmlns:p14="http://schemas.microsoft.com/office/powerpoint/2010/main" val="1801775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07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p>
            <a:pPr algn="r"/>
            <a:r>
              <a:rPr lang="en-US" sz="1200"/>
              <a:t>3</a:t>
            </a:r>
          </a:p>
        </p:txBody>
      </p:sp>
      <p:sp>
        <p:nvSpPr>
          <p:cNvPr id="307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07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30726" name="Rectangle 6"/>
          <p:cNvSpPr>
            <a:spLocks noGrp="1" noRot="1" noChangeAspect="1" noChangeArrowheads="1" noTextEdit="1"/>
          </p:cNvSpPr>
          <p:nvPr>
            <p:ph type="sldImg"/>
          </p:nvPr>
        </p:nvSpPr>
        <p:spPr>
          <a:xfrm>
            <a:off x="1150938" y="692150"/>
            <a:ext cx="4556125" cy="3416300"/>
          </a:xfrm>
          <a:ln cap="flat"/>
        </p:spPr>
      </p:sp>
      <p:sp>
        <p:nvSpPr>
          <p:cNvPr id="3072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19389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73C46305-9781-48C2-98D2-3B0FD0CD91C2}" type="slidenum">
              <a:rPr lang="en-AU">
                <a:solidFill>
                  <a:srgbClr val="000000"/>
                </a:solidFill>
                <a:latin typeface="Times New Roman" pitchFamily="16" charset="0"/>
                <a:cs typeface="DejaVu Sans" charset="0"/>
              </a:rPr>
              <a:pPr eaLnBrk="1"/>
              <a:t>4</a:t>
            </a:fld>
            <a:endParaRPr lang="en-AU">
              <a:solidFill>
                <a:srgbClr val="000000"/>
              </a:solidFill>
              <a:latin typeface="Times New Roman" pitchFamily="16" charset="0"/>
              <a:cs typeface="DejaVu Sans" charset="0"/>
            </a:endParaRPr>
          </a:p>
        </p:txBody>
      </p:sp>
      <p:sp>
        <p:nvSpPr>
          <p:cNvPr id="32771"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53558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25042946-E929-48FA-9709-74F4CE1264B0}" type="slidenum">
              <a:rPr lang="en-AU">
                <a:solidFill>
                  <a:srgbClr val="000000"/>
                </a:solidFill>
                <a:latin typeface="Times New Roman" pitchFamily="16" charset="0"/>
                <a:cs typeface="DejaVu Sans" charset="0"/>
              </a:rPr>
              <a:pPr eaLnBrk="1"/>
              <a:t>7</a:t>
            </a:fld>
            <a:endParaRPr lang="en-AU">
              <a:solidFill>
                <a:srgbClr val="000000"/>
              </a:solidFill>
              <a:latin typeface="Times New Roman" pitchFamily="16" charset="0"/>
              <a:cs typeface="DejaVu Sans" charset="0"/>
            </a:endParaRPr>
          </a:p>
        </p:txBody>
      </p:sp>
      <p:sp>
        <p:nvSpPr>
          <p:cNvPr id="26627"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71270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F1A2F590-2222-4F9E-94C6-FFE1F53E9CCE}" type="slidenum">
              <a:rPr lang="en-AU">
                <a:solidFill>
                  <a:srgbClr val="000000"/>
                </a:solidFill>
                <a:latin typeface="Times New Roman" pitchFamily="16" charset="0"/>
                <a:cs typeface="DejaVu Sans" charset="0"/>
              </a:rPr>
              <a:pPr eaLnBrk="1"/>
              <a:t>11</a:t>
            </a:fld>
            <a:endParaRPr lang="en-AU">
              <a:solidFill>
                <a:srgbClr val="000000"/>
              </a:solidFill>
              <a:latin typeface="Times New Roman" pitchFamily="16" charset="0"/>
              <a:cs typeface="DejaVu Sans" charset="0"/>
            </a:endParaRPr>
          </a:p>
        </p:txBody>
      </p:sp>
      <p:sp>
        <p:nvSpPr>
          <p:cNvPr id="25603"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2756226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9FA2686C-771E-40CF-AD2C-B40AFCF1EA91}" type="slidenum">
              <a:rPr lang="en-AU">
                <a:solidFill>
                  <a:srgbClr val="000000"/>
                </a:solidFill>
                <a:latin typeface="Times New Roman" pitchFamily="16" charset="0"/>
                <a:cs typeface="DejaVu Sans" charset="0"/>
              </a:rPr>
              <a:pPr eaLnBrk="1"/>
              <a:t>15</a:t>
            </a:fld>
            <a:endParaRPr lang="en-AU">
              <a:solidFill>
                <a:srgbClr val="000000"/>
              </a:solidFill>
              <a:latin typeface="Times New Roman" pitchFamily="16" charset="0"/>
              <a:cs typeface="DejaVu Sans" charset="0"/>
            </a:endParaRPr>
          </a:p>
        </p:txBody>
      </p:sp>
      <p:sp>
        <p:nvSpPr>
          <p:cNvPr id="31747"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992172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AB58DB35-55F4-4664-9B01-191CECA39336}" type="slidenum">
              <a:rPr lang="en-AU">
                <a:solidFill>
                  <a:srgbClr val="000000"/>
                </a:solidFill>
                <a:latin typeface="Times New Roman" pitchFamily="16" charset="0"/>
                <a:cs typeface="DejaVu Sans" charset="0"/>
              </a:rPr>
              <a:pPr eaLnBrk="1"/>
              <a:t>16</a:t>
            </a:fld>
            <a:endParaRPr lang="en-AU">
              <a:solidFill>
                <a:srgbClr val="000000"/>
              </a:solidFill>
              <a:latin typeface="Times New Roman" pitchFamily="16" charset="0"/>
              <a:cs typeface="DejaVu Sans" charset="0"/>
            </a:endParaRPr>
          </a:p>
        </p:txBody>
      </p:sp>
      <p:sp>
        <p:nvSpPr>
          <p:cNvPr id="28675"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3427800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xfrm>
            <a:off x="4278313" y="10156825"/>
            <a:ext cx="3279775" cy="533400"/>
          </a:xfrm>
          <a:prstGeom prst="rect">
            <a:avLst/>
          </a:prstGeom>
          <a:noFill/>
        </p:spPr>
        <p:txBody>
          <a:bodyPr/>
          <a:lstStyle>
            <a:lvl1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1pPr>
            <a:lvl2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2pPr>
            <a:lvl3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3pPr>
            <a:lvl4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4pPr>
            <a:lvl5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9pPr>
          </a:lstStyle>
          <a:p>
            <a:pPr eaLnBrk="1"/>
            <a:fld id="{B8CE155F-E11A-43F3-B89B-18C81D627DC4}" type="slidenum">
              <a:rPr lang="en-AU">
                <a:solidFill>
                  <a:srgbClr val="000000"/>
                </a:solidFill>
                <a:latin typeface="Times New Roman" pitchFamily="16" charset="0"/>
                <a:cs typeface="DejaVu Sans" charset="0"/>
              </a:rPr>
              <a:pPr eaLnBrk="1"/>
              <a:t>34</a:t>
            </a:fld>
            <a:endParaRPr lang="en-AU">
              <a:solidFill>
                <a:srgbClr val="000000"/>
              </a:solidFill>
              <a:latin typeface="Times New Roman" pitchFamily="16" charset="0"/>
              <a:cs typeface="DejaVu Sans" charset="0"/>
            </a:endParaRPr>
          </a:p>
        </p:txBody>
      </p:sp>
      <p:sp>
        <p:nvSpPr>
          <p:cNvPr id="33795"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3728066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xfrm>
            <a:off x="4278313" y="10156825"/>
            <a:ext cx="3279775" cy="533400"/>
          </a:xfrm>
          <a:prstGeom prst="rect">
            <a:avLst/>
          </a:prstGeom>
          <a:noFill/>
        </p:spPr>
        <p:txBody>
          <a:bodyPr/>
          <a:lstStyle>
            <a:lvl1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1pPr>
            <a:lvl2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2pPr>
            <a:lvl3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3pPr>
            <a:lvl4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4pPr>
            <a:lvl5pPr eaLnBrk="0">
              <a:tabLst>
                <a:tab pos="723900" algn="l"/>
                <a:tab pos="1447800" algn="l"/>
                <a:tab pos="2171700" algn="l"/>
                <a:tab pos="2895600" algn="l"/>
              </a:tabLst>
              <a:defRPr>
                <a:solidFill>
                  <a:schemeClr val="tx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WenQuanYi Micro Hei" charset="0"/>
                <a:cs typeface="WenQuanYi Micro Hei" charset="0"/>
              </a:defRPr>
            </a:lvl9pPr>
          </a:lstStyle>
          <a:p>
            <a:pPr eaLnBrk="1"/>
            <a:fld id="{DACDB8D3-277E-4C51-843C-751660B99ADA}" type="slidenum">
              <a:rPr lang="en-AU">
                <a:solidFill>
                  <a:srgbClr val="000000"/>
                </a:solidFill>
                <a:latin typeface="Times New Roman" pitchFamily="16" charset="0"/>
                <a:cs typeface="DejaVu Sans" charset="0"/>
              </a:rPr>
              <a:pPr eaLnBrk="1"/>
              <a:t>35</a:t>
            </a:fld>
            <a:endParaRPr lang="en-AU">
              <a:solidFill>
                <a:srgbClr val="000000"/>
              </a:solidFill>
              <a:latin typeface="Times New Roman" pitchFamily="16" charset="0"/>
              <a:cs typeface="DejaVu Sans" charset="0"/>
            </a:endParaRPr>
          </a:p>
        </p:txBody>
      </p:sp>
      <p:sp>
        <p:nvSpPr>
          <p:cNvPr id="35843"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extLst>
      <p:ext uri="{BB962C8B-B14F-4D97-AF65-F5344CB8AC3E}">
        <p14:creationId xmlns:p14="http://schemas.microsoft.com/office/powerpoint/2010/main" val="1197951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7933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5342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5416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3"/>
          <p:cNvSpPr>
            <a:spLocks noGrp="1" noChangeArrowheads="1"/>
          </p:cNvSpPr>
          <p:nvPr>
            <p:ph type="dt" idx="10"/>
          </p:nvPr>
        </p:nvSpPr>
        <p:spPr>
          <a:ln/>
        </p:spPr>
        <p:txBody>
          <a:bodyPr/>
          <a:lstStyle>
            <a:lvl1pPr>
              <a:defRPr/>
            </a:lvl1pPr>
          </a:lstStyle>
          <a:p>
            <a:pPr>
              <a:defRPr/>
            </a:pPr>
            <a:endParaRPr lang="en-AU"/>
          </a:p>
        </p:txBody>
      </p:sp>
      <p:sp>
        <p:nvSpPr>
          <p:cNvPr id="5" name="Rectangle 4"/>
          <p:cNvSpPr>
            <a:spLocks noGrp="1" noChangeArrowheads="1"/>
          </p:cNvSpPr>
          <p:nvPr>
            <p:ph type="ftr" idx="11"/>
          </p:nvPr>
        </p:nvSpPr>
        <p:spPr>
          <a:ln/>
        </p:spPr>
        <p:txBody>
          <a:bodyPr/>
          <a:lstStyle>
            <a:lvl1pPr>
              <a:defRPr/>
            </a:lvl1pPr>
          </a:lstStyle>
          <a:p>
            <a:pPr>
              <a:defRPr/>
            </a:pPr>
            <a:endParaRPr lang="en-AU"/>
          </a:p>
        </p:txBody>
      </p:sp>
      <p:sp>
        <p:nvSpPr>
          <p:cNvPr id="6" name="Rectangle 5"/>
          <p:cNvSpPr>
            <a:spLocks noGrp="1" noChangeArrowheads="1"/>
          </p:cNvSpPr>
          <p:nvPr>
            <p:ph type="sldNum" idx="12"/>
          </p:nvPr>
        </p:nvSpPr>
        <p:spPr>
          <a:ln/>
        </p:spPr>
        <p:txBody>
          <a:bodyPr/>
          <a:lstStyle>
            <a:lvl1pPr>
              <a:defRPr/>
            </a:lvl1pPr>
          </a:lstStyle>
          <a:p>
            <a:pPr>
              <a:defRPr/>
            </a:pPr>
            <a:fld id="{97EB36BE-87F0-4034-9E2E-EA0D9E9B6FCD}" type="slidenum">
              <a:rPr lang="en-AU"/>
              <a:pPr>
                <a:defRPr/>
              </a:pPr>
              <a:t>‹#›</a:t>
            </a:fld>
            <a:endParaRPr lang="en-AU"/>
          </a:p>
        </p:txBody>
      </p:sp>
    </p:spTree>
    <p:extLst>
      <p:ext uri="{BB962C8B-B14F-4D97-AF65-F5344CB8AC3E}">
        <p14:creationId xmlns:p14="http://schemas.microsoft.com/office/powerpoint/2010/main" val="3931088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3"/>
          <p:cNvSpPr>
            <a:spLocks noGrp="1" noChangeArrowheads="1"/>
          </p:cNvSpPr>
          <p:nvPr>
            <p:ph type="dt" idx="10"/>
          </p:nvPr>
        </p:nvSpPr>
        <p:spPr>
          <a:ln/>
        </p:spPr>
        <p:txBody>
          <a:bodyPr/>
          <a:lstStyle>
            <a:lvl1pPr>
              <a:defRPr/>
            </a:lvl1pPr>
          </a:lstStyle>
          <a:p>
            <a:pPr>
              <a:defRPr/>
            </a:pPr>
            <a:endParaRPr lang="en-AU"/>
          </a:p>
        </p:txBody>
      </p:sp>
      <p:sp>
        <p:nvSpPr>
          <p:cNvPr id="5" name="Rectangle 4"/>
          <p:cNvSpPr>
            <a:spLocks noGrp="1" noChangeArrowheads="1"/>
          </p:cNvSpPr>
          <p:nvPr>
            <p:ph type="ftr" idx="11"/>
          </p:nvPr>
        </p:nvSpPr>
        <p:spPr>
          <a:ln/>
        </p:spPr>
        <p:txBody>
          <a:bodyPr/>
          <a:lstStyle>
            <a:lvl1pPr>
              <a:defRPr/>
            </a:lvl1pPr>
          </a:lstStyle>
          <a:p>
            <a:pPr>
              <a:defRPr/>
            </a:pPr>
            <a:endParaRPr lang="en-AU"/>
          </a:p>
        </p:txBody>
      </p:sp>
      <p:sp>
        <p:nvSpPr>
          <p:cNvPr id="6" name="Rectangle 5"/>
          <p:cNvSpPr>
            <a:spLocks noGrp="1" noChangeArrowheads="1"/>
          </p:cNvSpPr>
          <p:nvPr>
            <p:ph type="sldNum" idx="12"/>
          </p:nvPr>
        </p:nvSpPr>
        <p:spPr>
          <a:ln/>
        </p:spPr>
        <p:txBody>
          <a:bodyPr/>
          <a:lstStyle>
            <a:lvl1pPr>
              <a:defRPr/>
            </a:lvl1pPr>
          </a:lstStyle>
          <a:p>
            <a:pPr>
              <a:defRPr/>
            </a:pPr>
            <a:fld id="{97EB36BE-87F0-4034-9E2E-EA0D9E9B6FCD}" type="slidenum">
              <a:rPr lang="en-AU"/>
              <a:pPr>
                <a:defRPr/>
              </a:pPr>
              <a:t>‹#›</a:t>
            </a:fld>
            <a:endParaRPr lang="en-AU"/>
          </a:p>
        </p:txBody>
      </p:sp>
    </p:spTree>
    <p:extLst>
      <p:ext uri="{BB962C8B-B14F-4D97-AF65-F5344CB8AC3E}">
        <p14:creationId xmlns:p14="http://schemas.microsoft.com/office/powerpoint/2010/main" val="1934026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9039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86924367"/>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610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2653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309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583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674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04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757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042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6481" y="273629"/>
            <a:ext cx="8226720" cy="1143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6481" y="1604329"/>
            <a:ext cx="8226720" cy="45249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6481" y="6247376"/>
            <a:ext cx="212832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656650" algn="l"/>
                <a:tab pos="1313299" algn="l"/>
                <a:tab pos="1969949" algn="l"/>
              </a:tabLst>
              <a:defRPr sz="1270" smtClean="0">
                <a:solidFill>
                  <a:srgbClr val="000000"/>
                </a:solidFill>
                <a:latin typeface="+mn-lt"/>
                <a:ea typeface="DejaVu Sans" charset="0"/>
                <a:cs typeface="DejaVu Sans" charset="0"/>
              </a:defRPr>
            </a:lvl1pPr>
          </a:lstStyle>
          <a:p>
            <a:pPr algn="l" defTabSz="407526" eaLnBrk="1">
              <a:lnSpc>
                <a:spcPct val="93000"/>
              </a:lnSpc>
              <a:buClr>
                <a:srgbClr val="000000"/>
              </a:buClr>
              <a:buSzPct val="100000"/>
              <a:defRPr/>
            </a:pPr>
            <a:endParaRPr lang="en-AU"/>
          </a:p>
        </p:txBody>
      </p:sp>
      <p:sp>
        <p:nvSpPr>
          <p:cNvPr id="1028" name="Rectangle 4"/>
          <p:cNvSpPr>
            <a:spLocks noGrp="1" noChangeArrowheads="1"/>
          </p:cNvSpPr>
          <p:nvPr>
            <p:ph type="ftr"/>
          </p:nvPr>
        </p:nvSpPr>
        <p:spPr bwMode="auto">
          <a:xfrm>
            <a:off x="3127680" y="6247376"/>
            <a:ext cx="289728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tabLst>
                <a:tab pos="656650" algn="l"/>
                <a:tab pos="1313299" algn="l"/>
                <a:tab pos="1969949" algn="l"/>
                <a:tab pos="2626599" algn="l"/>
              </a:tabLst>
              <a:defRPr sz="1270" smtClean="0">
                <a:solidFill>
                  <a:srgbClr val="000000"/>
                </a:solidFill>
                <a:latin typeface="+mn-lt"/>
                <a:ea typeface="DejaVu Sans" charset="0"/>
                <a:cs typeface="DejaVu Sans" charset="0"/>
              </a:defRPr>
            </a:lvl1pPr>
          </a:lstStyle>
          <a:p>
            <a:pPr defTabSz="407526" eaLnBrk="1">
              <a:lnSpc>
                <a:spcPct val="93000"/>
              </a:lnSpc>
              <a:buClr>
                <a:srgbClr val="000000"/>
              </a:buClr>
              <a:buSzPct val="100000"/>
              <a:defRPr/>
            </a:pPr>
            <a:endParaRPr lang="en-AU"/>
          </a:p>
        </p:txBody>
      </p:sp>
      <p:sp>
        <p:nvSpPr>
          <p:cNvPr id="1029" name="Rectangle 5"/>
          <p:cNvSpPr>
            <a:spLocks noGrp="1" noChangeArrowheads="1"/>
          </p:cNvSpPr>
          <p:nvPr>
            <p:ph type="sldNum"/>
          </p:nvPr>
        </p:nvSpPr>
        <p:spPr bwMode="auto">
          <a:xfrm>
            <a:off x="6556321" y="6247376"/>
            <a:ext cx="212832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656650" algn="l"/>
                <a:tab pos="1313299" algn="l"/>
                <a:tab pos="1969949" algn="l"/>
              </a:tabLst>
              <a:defRPr sz="1270" smtClean="0">
                <a:solidFill>
                  <a:srgbClr val="000000"/>
                </a:solidFill>
                <a:latin typeface="+mn-lt"/>
                <a:ea typeface="DejaVu Sans" charset="0"/>
                <a:cs typeface="DejaVu Sans" charset="0"/>
              </a:defRPr>
            </a:lvl1pPr>
          </a:lstStyle>
          <a:p>
            <a:pPr defTabSz="407526" eaLnBrk="1">
              <a:lnSpc>
                <a:spcPct val="93000"/>
              </a:lnSpc>
              <a:buClr>
                <a:srgbClr val="000000"/>
              </a:buClr>
              <a:buSzPct val="100000"/>
              <a:defRPr/>
            </a:pPr>
            <a:fld id="{739E9F5D-C03D-4396-AD49-31FD168A94FD}" type="slidenum">
              <a:rPr lang="en-AU" smtClean="0"/>
              <a:pPr defTabSz="407526" eaLnBrk="1">
                <a:lnSpc>
                  <a:spcPct val="93000"/>
                </a:lnSpc>
                <a:buClr>
                  <a:srgbClr val="000000"/>
                </a:buClr>
                <a:buSzPct val="100000"/>
                <a:defRPr/>
              </a:pPr>
              <a:t>‹#›</a:t>
            </a:fld>
            <a:endParaRPr lang="en-AU"/>
          </a:p>
        </p:txBody>
      </p:sp>
    </p:spTree>
    <p:extLst>
      <p:ext uri="{BB962C8B-B14F-4D97-AF65-F5344CB8AC3E}">
        <p14:creationId xmlns:p14="http://schemas.microsoft.com/office/powerpoint/2010/main" val="3522070828"/>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mj-lt"/>
          <a:ea typeface="+mj-ea"/>
          <a:cs typeface="+mj-cs"/>
        </a:defRPr>
      </a:lvl1pPr>
      <a:lvl2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2pPr>
      <a:lvl3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3pPr>
      <a:lvl4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4pPr>
      <a:lvl5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5pPr>
      <a:lvl6pPr marL="2280994"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6pPr>
      <a:lvl7pPr marL="2695720"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7pPr>
      <a:lvl8pPr marL="3110446"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8pPr>
      <a:lvl9pPr marL="3525172"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9pPr>
    </p:titleStyle>
    <p:bodyStyle>
      <a:lvl1pPr marL="311045" indent="-311045" algn="l" defTabSz="407526" rtl="0" eaLnBrk="0" fontAlgn="base" hangingPunct="0">
        <a:lnSpc>
          <a:spcPct val="93000"/>
        </a:lnSpc>
        <a:spcBef>
          <a:spcPct val="0"/>
        </a:spcBef>
        <a:spcAft>
          <a:spcPts val="1282"/>
        </a:spcAft>
        <a:buClr>
          <a:srgbClr val="000000"/>
        </a:buClr>
        <a:buSzPct val="100000"/>
        <a:buFont typeface="Times New Roman" pitchFamily="16" charset="0"/>
        <a:defRPr sz="2903">
          <a:solidFill>
            <a:srgbClr val="000000"/>
          </a:solidFill>
          <a:latin typeface="+mn-lt"/>
          <a:ea typeface="+mn-ea"/>
          <a:cs typeface="+mn-cs"/>
        </a:defRPr>
      </a:lvl1pPr>
      <a:lvl2pPr marL="673930" indent="-259204" algn="l" defTabSz="407526" rtl="0" eaLnBrk="0" fontAlgn="base" hangingPunct="0">
        <a:lnSpc>
          <a:spcPct val="93000"/>
        </a:lnSpc>
        <a:spcBef>
          <a:spcPct val="0"/>
        </a:spcBef>
        <a:spcAft>
          <a:spcPts val="1032"/>
        </a:spcAft>
        <a:buClr>
          <a:srgbClr val="000000"/>
        </a:buClr>
        <a:buSzPct val="100000"/>
        <a:buFont typeface="Times New Roman" pitchFamily="16" charset="0"/>
        <a:defRPr sz="2540">
          <a:solidFill>
            <a:srgbClr val="000000"/>
          </a:solidFill>
          <a:latin typeface="+mn-lt"/>
          <a:ea typeface="+mn-ea"/>
          <a:cs typeface="+mn-cs"/>
        </a:defRPr>
      </a:lvl2pPr>
      <a:lvl3pPr marL="1036815" indent="-207363" algn="l" defTabSz="407526" rtl="0" eaLnBrk="0" fontAlgn="base" hangingPunct="0">
        <a:lnSpc>
          <a:spcPct val="93000"/>
        </a:lnSpc>
        <a:spcBef>
          <a:spcPct val="0"/>
        </a:spcBef>
        <a:spcAft>
          <a:spcPts val="771"/>
        </a:spcAft>
        <a:buClr>
          <a:srgbClr val="000000"/>
        </a:buClr>
        <a:buSzPct val="100000"/>
        <a:buFont typeface="Times New Roman" pitchFamily="16" charset="0"/>
        <a:defRPr sz="2177">
          <a:solidFill>
            <a:srgbClr val="000000"/>
          </a:solidFill>
          <a:latin typeface="+mn-lt"/>
          <a:ea typeface="+mn-ea"/>
          <a:cs typeface="+mn-cs"/>
        </a:defRPr>
      </a:lvl3pPr>
      <a:lvl4pPr marL="1451541" indent="-207363" algn="l" defTabSz="407526" rtl="0" eaLnBrk="0" fontAlgn="base" hangingPunct="0">
        <a:lnSpc>
          <a:spcPct val="93000"/>
        </a:lnSpc>
        <a:spcBef>
          <a:spcPct val="0"/>
        </a:spcBef>
        <a:spcAft>
          <a:spcPts val="522"/>
        </a:spcAft>
        <a:buClr>
          <a:srgbClr val="000000"/>
        </a:buClr>
        <a:buSzPct val="100000"/>
        <a:buFont typeface="Times New Roman" pitchFamily="16" charset="0"/>
        <a:defRPr sz="1814">
          <a:solidFill>
            <a:srgbClr val="000000"/>
          </a:solidFill>
          <a:latin typeface="+mn-lt"/>
          <a:ea typeface="+mn-ea"/>
          <a:cs typeface="+mn-cs"/>
        </a:defRPr>
      </a:lvl4pPr>
      <a:lvl5pPr marL="1866268" indent="-207363" algn="l" defTabSz="407526" rtl="0" eaLnBrk="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5pPr>
      <a:lvl6pPr marL="2280994"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6pPr>
      <a:lvl7pPr marL="2695720"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7pPr>
      <a:lvl8pPr marL="3110446"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8pPr>
      <a:lvl9pPr marL="3525172"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9pPr>
    </p:bodyStyle>
    <p:otherStyle>
      <a:defPPr>
        <a:defRPr lang="en-US"/>
      </a:defPPr>
      <a:lvl1pPr marL="0" algn="l" defTabSz="829452" rtl="0" eaLnBrk="1" latinLnBrk="0" hangingPunct="1">
        <a:defRPr sz="1633" kern="1200">
          <a:solidFill>
            <a:schemeClr val="tx1"/>
          </a:solidFill>
          <a:latin typeface="+mn-lt"/>
          <a:ea typeface="+mn-ea"/>
          <a:cs typeface="+mn-cs"/>
        </a:defRPr>
      </a:lvl1pPr>
      <a:lvl2pPr marL="414726" algn="l" defTabSz="829452" rtl="0" eaLnBrk="1" latinLnBrk="0" hangingPunct="1">
        <a:defRPr sz="1633" kern="1200">
          <a:solidFill>
            <a:schemeClr val="tx1"/>
          </a:solidFill>
          <a:latin typeface="+mn-lt"/>
          <a:ea typeface="+mn-ea"/>
          <a:cs typeface="+mn-cs"/>
        </a:defRPr>
      </a:lvl2pPr>
      <a:lvl3pPr marL="829452" algn="l" defTabSz="829452" rtl="0" eaLnBrk="1" latinLnBrk="0" hangingPunct="1">
        <a:defRPr sz="1633" kern="1200">
          <a:solidFill>
            <a:schemeClr val="tx1"/>
          </a:solidFill>
          <a:latin typeface="+mn-lt"/>
          <a:ea typeface="+mn-ea"/>
          <a:cs typeface="+mn-cs"/>
        </a:defRPr>
      </a:lvl3pPr>
      <a:lvl4pPr marL="1244178" algn="l" defTabSz="829452" rtl="0" eaLnBrk="1" latinLnBrk="0" hangingPunct="1">
        <a:defRPr sz="1633" kern="1200">
          <a:solidFill>
            <a:schemeClr val="tx1"/>
          </a:solidFill>
          <a:latin typeface="+mn-lt"/>
          <a:ea typeface="+mn-ea"/>
          <a:cs typeface="+mn-cs"/>
        </a:defRPr>
      </a:lvl4pPr>
      <a:lvl5pPr marL="1658904" algn="l" defTabSz="829452" rtl="0" eaLnBrk="1" latinLnBrk="0" hangingPunct="1">
        <a:defRPr sz="1633" kern="1200">
          <a:solidFill>
            <a:schemeClr val="tx1"/>
          </a:solidFill>
          <a:latin typeface="+mn-lt"/>
          <a:ea typeface="+mn-ea"/>
          <a:cs typeface="+mn-cs"/>
        </a:defRPr>
      </a:lvl5pPr>
      <a:lvl6pPr marL="2073631" algn="l" defTabSz="829452" rtl="0" eaLnBrk="1" latinLnBrk="0" hangingPunct="1">
        <a:defRPr sz="1633" kern="1200">
          <a:solidFill>
            <a:schemeClr val="tx1"/>
          </a:solidFill>
          <a:latin typeface="+mn-lt"/>
          <a:ea typeface="+mn-ea"/>
          <a:cs typeface="+mn-cs"/>
        </a:defRPr>
      </a:lvl6pPr>
      <a:lvl7pPr marL="2488357" algn="l" defTabSz="829452" rtl="0" eaLnBrk="1" latinLnBrk="0" hangingPunct="1">
        <a:defRPr sz="1633" kern="1200">
          <a:solidFill>
            <a:schemeClr val="tx1"/>
          </a:solidFill>
          <a:latin typeface="+mn-lt"/>
          <a:ea typeface="+mn-ea"/>
          <a:cs typeface="+mn-cs"/>
        </a:defRPr>
      </a:lvl7pPr>
      <a:lvl8pPr marL="2903083" algn="l" defTabSz="829452" rtl="0" eaLnBrk="1" latinLnBrk="0" hangingPunct="1">
        <a:defRPr sz="1633" kern="1200">
          <a:solidFill>
            <a:schemeClr val="tx1"/>
          </a:solidFill>
          <a:latin typeface="+mn-lt"/>
          <a:ea typeface="+mn-ea"/>
          <a:cs typeface="+mn-cs"/>
        </a:defRPr>
      </a:lvl8pPr>
      <a:lvl9pPr marL="3317809" algn="l" defTabSz="829452" rtl="0" eaLnBrk="1" latinLnBrk="0" hangingPunct="1">
        <a:defRPr sz="163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6481" y="273629"/>
            <a:ext cx="8226720" cy="1143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6481" y="1604329"/>
            <a:ext cx="8226720" cy="45249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6481" y="6247376"/>
            <a:ext cx="212832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656650" algn="l"/>
                <a:tab pos="1313299" algn="l"/>
                <a:tab pos="1969949" algn="l"/>
              </a:tabLst>
              <a:defRPr sz="1270" smtClean="0">
                <a:solidFill>
                  <a:srgbClr val="000000"/>
                </a:solidFill>
                <a:latin typeface="+mn-lt"/>
                <a:ea typeface="DejaVu Sans" charset="0"/>
                <a:cs typeface="DejaVu Sans" charset="0"/>
              </a:defRPr>
            </a:lvl1pPr>
          </a:lstStyle>
          <a:p>
            <a:pPr algn="l" defTabSz="407526" eaLnBrk="1">
              <a:lnSpc>
                <a:spcPct val="93000"/>
              </a:lnSpc>
              <a:buClr>
                <a:srgbClr val="000000"/>
              </a:buClr>
              <a:buSzPct val="100000"/>
              <a:defRPr/>
            </a:pPr>
            <a:endParaRPr lang="en-AU"/>
          </a:p>
        </p:txBody>
      </p:sp>
      <p:sp>
        <p:nvSpPr>
          <p:cNvPr id="1028" name="Rectangle 4"/>
          <p:cNvSpPr>
            <a:spLocks noGrp="1" noChangeArrowheads="1"/>
          </p:cNvSpPr>
          <p:nvPr>
            <p:ph type="ftr"/>
          </p:nvPr>
        </p:nvSpPr>
        <p:spPr bwMode="auto">
          <a:xfrm>
            <a:off x="3127680" y="6247376"/>
            <a:ext cx="289728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tabLst>
                <a:tab pos="656650" algn="l"/>
                <a:tab pos="1313299" algn="l"/>
                <a:tab pos="1969949" algn="l"/>
                <a:tab pos="2626599" algn="l"/>
              </a:tabLst>
              <a:defRPr sz="1270" smtClean="0">
                <a:solidFill>
                  <a:srgbClr val="000000"/>
                </a:solidFill>
                <a:latin typeface="+mn-lt"/>
                <a:ea typeface="DejaVu Sans" charset="0"/>
                <a:cs typeface="DejaVu Sans" charset="0"/>
              </a:defRPr>
            </a:lvl1pPr>
          </a:lstStyle>
          <a:p>
            <a:pPr defTabSz="407526" eaLnBrk="1">
              <a:lnSpc>
                <a:spcPct val="93000"/>
              </a:lnSpc>
              <a:buClr>
                <a:srgbClr val="000000"/>
              </a:buClr>
              <a:buSzPct val="100000"/>
              <a:defRPr/>
            </a:pPr>
            <a:endParaRPr lang="en-AU"/>
          </a:p>
        </p:txBody>
      </p:sp>
      <p:sp>
        <p:nvSpPr>
          <p:cNvPr id="1029" name="Rectangle 5"/>
          <p:cNvSpPr>
            <a:spLocks noGrp="1" noChangeArrowheads="1"/>
          </p:cNvSpPr>
          <p:nvPr>
            <p:ph type="sldNum"/>
          </p:nvPr>
        </p:nvSpPr>
        <p:spPr bwMode="auto">
          <a:xfrm>
            <a:off x="6556321" y="6247376"/>
            <a:ext cx="2128320" cy="47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656650" algn="l"/>
                <a:tab pos="1313299" algn="l"/>
                <a:tab pos="1969949" algn="l"/>
              </a:tabLst>
              <a:defRPr sz="1270" smtClean="0">
                <a:solidFill>
                  <a:srgbClr val="000000"/>
                </a:solidFill>
                <a:latin typeface="+mn-lt"/>
                <a:ea typeface="DejaVu Sans" charset="0"/>
                <a:cs typeface="DejaVu Sans" charset="0"/>
              </a:defRPr>
            </a:lvl1pPr>
          </a:lstStyle>
          <a:p>
            <a:pPr defTabSz="407526" eaLnBrk="1">
              <a:lnSpc>
                <a:spcPct val="93000"/>
              </a:lnSpc>
              <a:buClr>
                <a:srgbClr val="000000"/>
              </a:buClr>
              <a:buSzPct val="100000"/>
              <a:defRPr/>
            </a:pPr>
            <a:fld id="{739E9F5D-C03D-4396-AD49-31FD168A94FD}" type="slidenum">
              <a:rPr lang="en-AU" smtClean="0"/>
              <a:pPr defTabSz="407526" eaLnBrk="1">
                <a:lnSpc>
                  <a:spcPct val="93000"/>
                </a:lnSpc>
                <a:buClr>
                  <a:srgbClr val="000000"/>
                </a:buClr>
                <a:buSzPct val="100000"/>
                <a:defRPr/>
              </a:pPr>
              <a:t>‹#›</a:t>
            </a:fld>
            <a:endParaRPr lang="en-AU"/>
          </a:p>
        </p:txBody>
      </p:sp>
    </p:spTree>
    <p:extLst>
      <p:ext uri="{BB962C8B-B14F-4D97-AF65-F5344CB8AC3E}">
        <p14:creationId xmlns:p14="http://schemas.microsoft.com/office/powerpoint/2010/main" val="2220326714"/>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mj-lt"/>
          <a:ea typeface="+mj-ea"/>
          <a:cs typeface="+mj-cs"/>
        </a:defRPr>
      </a:lvl1pPr>
      <a:lvl2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2pPr>
      <a:lvl3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3pPr>
      <a:lvl4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4pPr>
      <a:lvl5pPr algn="ctr" defTabSz="407526" rtl="0" eaLnBrk="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5pPr>
      <a:lvl6pPr marL="2280994"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6pPr>
      <a:lvl7pPr marL="2695720"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7pPr>
      <a:lvl8pPr marL="3110446"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8pPr>
      <a:lvl9pPr marL="3525172" indent="-207363" algn="ctr" defTabSz="407526" rtl="0" fontAlgn="base" hangingPunct="0">
        <a:lnSpc>
          <a:spcPct val="93000"/>
        </a:lnSpc>
        <a:spcBef>
          <a:spcPct val="0"/>
        </a:spcBef>
        <a:spcAft>
          <a:spcPct val="0"/>
        </a:spcAft>
        <a:buClr>
          <a:srgbClr val="000000"/>
        </a:buClr>
        <a:buSzPct val="100000"/>
        <a:buFont typeface="Times New Roman" pitchFamily="16" charset="0"/>
        <a:defRPr sz="3991">
          <a:solidFill>
            <a:srgbClr val="000000"/>
          </a:solidFill>
          <a:latin typeface="Times New Roman" pitchFamily="16" charset="0"/>
          <a:ea typeface="WenQuanYi Micro Hei" charset="0"/>
          <a:cs typeface="WenQuanYi Micro Hei" charset="0"/>
        </a:defRPr>
      </a:lvl9pPr>
    </p:titleStyle>
    <p:bodyStyle>
      <a:lvl1pPr marL="311045" indent="-311045" algn="l" defTabSz="407526" rtl="0" eaLnBrk="0" fontAlgn="base" hangingPunct="0">
        <a:lnSpc>
          <a:spcPct val="93000"/>
        </a:lnSpc>
        <a:spcBef>
          <a:spcPct val="0"/>
        </a:spcBef>
        <a:spcAft>
          <a:spcPts val="1282"/>
        </a:spcAft>
        <a:buClr>
          <a:srgbClr val="000000"/>
        </a:buClr>
        <a:buSzPct val="100000"/>
        <a:buFont typeface="Times New Roman" pitchFamily="16" charset="0"/>
        <a:defRPr sz="2903">
          <a:solidFill>
            <a:srgbClr val="000000"/>
          </a:solidFill>
          <a:latin typeface="+mn-lt"/>
          <a:ea typeface="+mn-ea"/>
          <a:cs typeface="+mn-cs"/>
        </a:defRPr>
      </a:lvl1pPr>
      <a:lvl2pPr marL="673930" indent="-259204" algn="l" defTabSz="407526" rtl="0" eaLnBrk="0" fontAlgn="base" hangingPunct="0">
        <a:lnSpc>
          <a:spcPct val="93000"/>
        </a:lnSpc>
        <a:spcBef>
          <a:spcPct val="0"/>
        </a:spcBef>
        <a:spcAft>
          <a:spcPts val="1032"/>
        </a:spcAft>
        <a:buClr>
          <a:srgbClr val="000000"/>
        </a:buClr>
        <a:buSzPct val="100000"/>
        <a:buFont typeface="Times New Roman" pitchFamily="16" charset="0"/>
        <a:defRPr sz="2540">
          <a:solidFill>
            <a:srgbClr val="000000"/>
          </a:solidFill>
          <a:latin typeface="+mn-lt"/>
          <a:ea typeface="+mn-ea"/>
          <a:cs typeface="+mn-cs"/>
        </a:defRPr>
      </a:lvl2pPr>
      <a:lvl3pPr marL="1036815" indent="-207363" algn="l" defTabSz="407526" rtl="0" eaLnBrk="0" fontAlgn="base" hangingPunct="0">
        <a:lnSpc>
          <a:spcPct val="93000"/>
        </a:lnSpc>
        <a:spcBef>
          <a:spcPct val="0"/>
        </a:spcBef>
        <a:spcAft>
          <a:spcPts val="771"/>
        </a:spcAft>
        <a:buClr>
          <a:srgbClr val="000000"/>
        </a:buClr>
        <a:buSzPct val="100000"/>
        <a:buFont typeface="Times New Roman" pitchFamily="16" charset="0"/>
        <a:defRPr sz="2177">
          <a:solidFill>
            <a:srgbClr val="000000"/>
          </a:solidFill>
          <a:latin typeface="+mn-lt"/>
          <a:ea typeface="+mn-ea"/>
          <a:cs typeface="+mn-cs"/>
        </a:defRPr>
      </a:lvl3pPr>
      <a:lvl4pPr marL="1451541" indent="-207363" algn="l" defTabSz="407526" rtl="0" eaLnBrk="0" fontAlgn="base" hangingPunct="0">
        <a:lnSpc>
          <a:spcPct val="93000"/>
        </a:lnSpc>
        <a:spcBef>
          <a:spcPct val="0"/>
        </a:spcBef>
        <a:spcAft>
          <a:spcPts val="522"/>
        </a:spcAft>
        <a:buClr>
          <a:srgbClr val="000000"/>
        </a:buClr>
        <a:buSzPct val="100000"/>
        <a:buFont typeface="Times New Roman" pitchFamily="16" charset="0"/>
        <a:defRPr sz="1814">
          <a:solidFill>
            <a:srgbClr val="000000"/>
          </a:solidFill>
          <a:latin typeface="+mn-lt"/>
          <a:ea typeface="+mn-ea"/>
          <a:cs typeface="+mn-cs"/>
        </a:defRPr>
      </a:lvl4pPr>
      <a:lvl5pPr marL="1866268" indent="-207363" algn="l" defTabSz="407526" rtl="0" eaLnBrk="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5pPr>
      <a:lvl6pPr marL="2280994"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6pPr>
      <a:lvl7pPr marL="2695720"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7pPr>
      <a:lvl8pPr marL="3110446"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8pPr>
      <a:lvl9pPr marL="3525172" indent="-207363" algn="l" defTabSz="407526" rtl="0" fontAlgn="base" hangingPunct="0">
        <a:lnSpc>
          <a:spcPct val="93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9pPr>
    </p:bodyStyle>
    <p:otherStyle>
      <a:defPPr>
        <a:defRPr lang="en-US"/>
      </a:defPPr>
      <a:lvl1pPr marL="0" algn="l" defTabSz="829452" rtl="0" eaLnBrk="1" latinLnBrk="0" hangingPunct="1">
        <a:defRPr sz="1633" kern="1200">
          <a:solidFill>
            <a:schemeClr val="tx1"/>
          </a:solidFill>
          <a:latin typeface="+mn-lt"/>
          <a:ea typeface="+mn-ea"/>
          <a:cs typeface="+mn-cs"/>
        </a:defRPr>
      </a:lvl1pPr>
      <a:lvl2pPr marL="414726" algn="l" defTabSz="829452" rtl="0" eaLnBrk="1" latinLnBrk="0" hangingPunct="1">
        <a:defRPr sz="1633" kern="1200">
          <a:solidFill>
            <a:schemeClr val="tx1"/>
          </a:solidFill>
          <a:latin typeface="+mn-lt"/>
          <a:ea typeface="+mn-ea"/>
          <a:cs typeface="+mn-cs"/>
        </a:defRPr>
      </a:lvl2pPr>
      <a:lvl3pPr marL="829452" algn="l" defTabSz="829452" rtl="0" eaLnBrk="1" latinLnBrk="0" hangingPunct="1">
        <a:defRPr sz="1633" kern="1200">
          <a:solidFill>
            <a:schemeClr val="tx1"/>
          </a:solidFill>
          <a:latin typeface="+mn-lt"/>
          <a:ea typeface="+mn-ea"/>
          <a:cs typeface="+mn-cs"/>
        </a:defRPr>
      </a:lvl3pPr>
      <a:lvl4pPr marL="1244178" algn="l" defTabSz="829452" rtl="0" eaLnBrk="1" latinLnBrk="0" hangingPunct="1">
        <a:defRPr sz="1633" kern="1200">
          <a:solidFill>
            <a:schemeClr val="tx1"/>
          </a:solidFill>
          <a:latin typeface="+mn-lt"/>
          <a:ea typeface="+mn-ea"/>
          <a:cs typeface="+mn-cs"/>
        </a:defRPr>
      </a:lvl4pPr>
      <a:lvl5pPr marL="1658904" algn="l" defTabSz="829452" rtl="0" eaLnBrk="1" latinLnBrk="0" hangingPunct="1">
        <a:defRPr sz="1633" kern="1200">
          <a:solidFill>
            <a:schemeClr val="tx1"/>
          </a:solidFill>
          <a:latin typeface="+mn-lt"/>
          <a:ea typeface="+mn-ea"/>
          <a:cs typeface="+mn-cs"/>
        </a:defRPr>
      </a:lvl5pPr>
      <a:lvl6pPr marL="2073631" algn="l" defTabSz="829452" rtl="0" eaLnBrk="1" latinLnBrk="0" hangingPunct="1">
        <a:defRPr sz="1633" kern="1200">
          <a:solidFill>
            <a:schemeClr val="tx1"/>
          </a:solidFill>
          <a:latin typeface="+mn-lt"/>
          <a:ea typeface="+mn-ea"/>
          <a:cs typeface="+mn-cs"/>
        </a:defRPr>
      </a:lvl6pPr>
      <a:lvl7pPr marL="2488357" algn="l" defTabSz="829452" rtl="0" eaLnBrk="1" latinLnBrk="0" hangingPunct="1">
        <a:defRPr sz="1633" kern="1200">
          <a:solidFill>
            <a:schemeClr val="tx1"/>
          </a:solidFill>
          <a:latin typeface="+mn-lt"/>
          <a:ea typeface="+mn-ea"/>
          <a:cs typeface="+mn-cs"/>
        </a:defRPr>
      </a:lvl7pPr>
      <a:lvl8pPr marL="2903083" algn="l" defTabSz="829452" rtl="0" eaLnBrk="1" latinLnBrk="0" hangingPunct="1">
        <a:defRPr sz="1633" kern="1200">
          <a:solidFill>
            <a:schemeClr val="tx1"/>
          </a:solidFill>
          <a:latin typeface="+mn-lt"/>
          <a:ea typeface="+mn-ea"/>
          <a:cs typeface="+mn-cs"/>
        </a:defRPr>
      </a:lvl8pPr>
      <a:lvl9pPr marL="3317809" algn="l" defTabSz="829452" rtl="0" eaLnBrk="1" latinLnBrk="0" hangingPunct="1">
        <a:defRPr sz="163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3483656558"/>
      </p:ext>
    </p:extLst>
  </p:cSld>
  <p:clrMap bg1="lt1" tx1="dk1" bg2="lt2" tx2="dk2" accent1="accent1" accent2="accent2" accent3="accent3" accent4="accent4" accent5="accent5" accent6="accent6" hlink="hlink" folHlink="folHlink"/>
  <p:sldLayoutIdLst>
    <p:sldLayoutId id="2147483681" r:id="rId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14300"/>
            <a:ext cx="8686800" cy="1028700"/>
          </a:xfrm>
          <a:prstGeom prst="rect">
            <a:avLst/>
          </a:prstGeom>
          <a:noFill/>
          <a:ln w="9525">
            <a:noFill/>
            <a:miter lim="800000"/>
            <a:headEnd/>
            <a:tailEnd/>
          </a:ln>
        </p:spPr>
        <p:txBody>
          <a:bodyPr vert="horz" wrap="square" lIns="91425" tIns="45713" rIns="91425" bIns="45713"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81000" y="1066800"/>
            <a:ext cx="8458200" cy="5105400"/>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512932187"/>
      </p:ext>
    </p:extLst>
  </p:cSld>
  <p:clrMap bg1="dk1" tx1="lt1" bg2="dk2" tx2="lt2" accent1="accent1" accent2="accent2" accent3="accent3" accent4="accent4" accent5="accent5" accent6="accent6" hlink="hlink" folHlink="folHlink"/>
  <p:sldLayoutIdLst>
    <p:sldLayoutId id="2147483683" r:id="rId1"/>
  </p:sldLayoutIdLst>
  <p:transition/>
  <p:timing>
    <p:tnLst>
      <p:par>
        <p:cTn id="1" dur="indefinite" restart="never" nodeType="tmRoot"/>
      </p:par>
    </p:tnLst>
  </p:timing>
  <p:txStyles>
    <p:titleStyle>
      <a:lvl1pPr algn="l" rtl="0" eaLnBrk="0" fontAlgn="base" hangingPunct="0">
        <a:spcBef>
          <a:spcPct val="0"/>
        </a:spcBef>
        <a:spcAft>
          <a:spcPct val="0"/>
        </a:spcAft>
        <a:defRPr sz="3200" b="1" baseline="0">
          <a:solidFill>
            <a:schemeClr val="bg1"/>
          </a:solidFill>
          <a:latin typeface="Gill Sans"/>
          <a:ea typeface="+mj-ea"/>
          <a:cs typeface="Gill Sans"/>
        </a:defRPr>
      </a:lvl1pPr>
      <a:lvl2pPr algn="l" rtl="0" eaLnBrk="0" fontAlgn="base" hangingPunct="0">
        <a:spcBef>
          <a:spcPct val="0"/>
        </a:spcBef>
        <a:spcAft>
          <a:spcPct val="0"/>
        </a:spcAft>
        <a:defRPr sz="3200">
          <a:solidFill>
            <a:schemeClr val="tx1"/>
          </a:solidFill>
          <a:latin typeface="Arial Black" pitchFamily="34" charset="0"/>
        </a:defRPr>
      </a:lvl2pPr>
      <a:lvl3pPr algn="l" rtl="0" eaLnBrk="0" fontAlgn="base" hangingPunct="0">
        <a:spcBef>
          <a:spcPct val="0"/>
        </a:spcBef>
        <a:spcAft>
          <a:spcPct val="0"/>
        </a:spcAft>
        <a:defRPr sz="3200">
          <a:solidFill>
            <a:schemeClr val="tx1"/>
          </a:solidFill>
          <a:latin typeface="Arial Black" pitchFamily="34" charset="0"/>
        </a:defRPr>
      </a:lvl3pPr>
      <a:lvl4pPr algn="l" rtl="0" eaLnBrk="0" fontAlgn="base" hangingPunct="0">
        <a:spcBef>
          <a:spcPct val="0"/>
        </a:spcBef>
        <a:spcAft>
          <a:spcPct val="0"/>
        </a:spcAft>
        <a:defRPr sz="3200">
          <a:solidFill>
            <a:schemeClr val="tx1"/>
          </a:solidFill>
          <a:latin typeface="Arial Black" pitchFamily="34" charset="0"/>
        </a:defRPr>
      </a:lvl4pPr>
      <a:lvl5pPr algn="l" rtl="0" eaLnBrk="0" fontAlgn="base" hangingPunct="0">
        <a:spcBef>
          <a:spcPct val="0"/>
        </a:spcBef>
        <a:spcAft>
          <a:spcPct val="0"/>
        </a:spcAft>
        <a:defRPr sz="3200">
          <a:solidFill>
            <a:schemeClr val="tx1"/>
          </a:solidFill>
          <a:latin typeface="Arial Black" pitchFamily="34" charset="0"/>
        </a:defRPr>
      </a:lvl5pPr>
      <a:lvl6pPr marL="457130" algn="l" rtl="0" fontAlgn="base">
        <a:spcBef>
          <a:spcPct val="0"/>
        </a:spcBef>
        <a:spcAft>
          <a:spcPct val="0"/>
        </a:spcAft>
        <a:defRPr sz="3200">
          <a:solidFill>
            <a:srgbClr val="663300"/>
          </a:solidFill>
          <a:latin typeface="Arial Black" pitchFamily="34" charset="0"/>
        </a:defRPr>
      </a:lvl6pPr>
      <a:lvl7pPr marL="914259" algn="l" rtl="0" fontAlgn="base">
        <a:spcBef>
          <a:spcPct val="0"/>
        </a:spcBef>
        <a:spcAft>
          <a:spcPct val="0"/>
        </a:spcAft>
        <a:defRPr sz="3200">
          <a:solidFill>
            <a:srgbClr val="663300"/>
          </a:solidFill>
          <a:latin typeface="Arial Black" pitchFamily="34" charset="0"/>
        </a:defRPr>
      </a:lvl7pPr>
      <a:lvl8pPr marL="1371390" algn="l" rtl="0" fontAlgn="base">
        <a:spcBef>
          <a:spcPct val="0"/>
        </a:spcBef>
        <a:spcAft>
          <a:spcPct val="0"/>
        </a:spcAft>
        <a:defRPr sz="3200">
          <a:solidFill>
            <a:srgbClr val="663300"/>
          </a:solidFill>
          <a:latin typeface="Arial Black" pitchFamily="34" charset="0"/>
        </a:defRPr>
      </a:lvl8pPr>
      <a:lvl9pPr marL="1828519" algn="l" rtl="0" fontAlgn="base">
        <a:spcBef>
          <a:spcPct val="0"/>
        </a:spcBef>
        <a:spcAft>
          <a:spcPct val="0"/>
        </a:spcAft>
        <a:defRPr sz="3200">
          <a:solidFill>
            <a:srgbClr val="663300"/>
          </a:solidFill>
          <a:latin typeface="Arial Black" pitchFamily="34" charset="0"/>
        </a:defRPr>
      </a:lvl9pPr>
    </p:titleStyle>
    <p:bodyStyle>
      <a:lvl1pPr marL="342848" indent="-342848" algn="l" rtl="0" eaLnBrk="0" fontAlgn="base" hangingPunct="0">
        <a:spcBef>
          <a:spcPct val="25000"/>
        </a:spcBef>
        <a:spcAft>
          <a:spcPct val="25000"/>
        </a:spcAft>
        <a:buClr>
          <a:srgbClr val="5675A9"/>
        </a:buClr>
        <a:buSzPct val="75000"/>
        <a:buFont typeface="Wingdings" charset="2"/>
        <a:buChar char="¢"/>
        <a:defRPr sz="2400" baseline="0">
          <a:solidFill>
            <a:schemeClr val="bg1"/>
          </a:solidFill>
          <a:latin typeface="Gill Sans"/>
          <a:ea typeface="+mn-ea"/>
          <a:cs typeface="Gill Sans"/>
        </a:defRPr>
      </a:lvl1pPr>
      <a:lvl2pPr marL="742836" indent="-285707" algn="l" rtl="0" eaLnBrk="0" fontAlgn="base" hangingPunct="0">
        <a:spcBef>
          <a:spcPct val="10000"/>
        </a:spcBef>
        <a:spcAft>
          <a:spcPct val="10000"/>
        </a:spcAft>
        <a:buClr>
          <a:srgbClr val="5675A9"/>
        </a:buClr>
        <a:buSzPct val="75000"/>
        <a:buFont typeface="Wingdings" charset="2"/>
        <a:buChar char="l"/>
        <a:defRPr sz="2000" baseline="0">
          <a:solidFill>
            <a:schemeClr val="bg1"/>
          </a:solidFill>
          <a:latin typeface="Gill Sans"/>
          <a:cs typeface="Gill Sans"/>
        </a:defRPr>
      </a:lvl2pPr>
      <a:lvl3pPr marL="1142824" indent="-228564" algn="l" rtl="0" eaLnBrk="0" fontAlgn="base" hangingPunct="0">
        <a:spcBef>
          <a:spcPct val="20000"/>
        </a:spcBef>
        <a:spcAft>
          <a:spcPct val="0"/>
        </a:spcAft>
        <a:buClr>
          <a:srgbClr val="5675A9"/>
        </a:buClr>
        <a:buChar char="•"/>
        <a:defRPr sz="1800" baseline="0">
          <a:solidFill>
            <a:schemeClr val="bg1"/>
          </a:solidFill>
          <a:latin typeface="Gill Sans"/>
          <a:cs typeface="Gill Sans"/>
        </a:defRPr>
      </a:lvl3pPr>
      <a:lvl4pPr marL="1599954" indent="-228564" algn="l" rtl="0" eaLnBrk="0" fontAlgn="base" hangingPunct="0">
        <a:spcBef>
          <a:spcPct val="20000"/>
        </a:spcBef>
        <a:spcAft>
          <a:spcPct val="0"/>
        </a:spcAft>
        <a:buClr>
          <a:srgbClr val="5675A9"/>
        </a:buClr>
        <a:buChar char="•"/>
        <a:defRPr sz="1600" baseline="0">
          <a:solidFill>
            <a:schemeClr val="bg1"/>
          </a:solidFill>
          <a:latin typeface="Gill Sans"/>
          <a:cs typeface="Gill Sans"/>
        </a:defRPr>
      </a:lvl4pPr>
      <a:lvl5pPr marL="2057085" indent="-228564" algn="l" rtl="0" eaLnBrk="0" fontAlgn="base" hangingPunct="0">
        <a:spcBef>
          <a:spcPct val="20000"/>
        </a:spcBef>
        <a:spcAft>
          <a:spcPct val="0"/>
        </a:spcAft>
        <a:buClr>
          <a:srgbClr val="5675A9"/>
        </a:buClr>
        <a:buChar char="•"/>
        <a:defRPr sz="1600" baseline="0">
          <a:solidFill>
            <a:schemeClr val="bg1"/>
          </a:solidFill>
          <a:latin typeface="Gill Sans"/>
          <a:cs typeface="Gill Sans"/>
        </a:defRPr>
      </a:lvl5pPr>
      <a:lvl6pPr marL="2514215" indent="-228564" algn="l" rtl="0" fontAlgn="base">
        <a:spcBef>
          <a:spcPct val="20000"/>
        </a:spcBef>
        <a:spcAft>
          <a:spcPct val="0"/>
        </a:spcAft>
        <a:buChar char="•"/>
        <a:defRPr sz="1600">
          <a:solidFill>
            <a:schemeClr val="tx2"/>
          </a:solidFill>
          <a:latin typeface="+mn-lt"/>
        </a:defRPr>
      </a:lvl6pPr>
      <a:lvl7pPr marL="2971344" indent="-228564" algn="l" rtl="0" fontAlgn="base">
        <a:spcBef>
          <a:spcPct val="20000"/>
        </a:spcBef>
        <a:spcAft>
          <a:spcPct val="0"/>
        </a:spcAft>
        <a:buChar char="•"/>
        <a:defRPr sz="1600">
          <a:solidFill>
            <a:schemeClr val="tx2"/>
          </a:solidFill>
          <a:latin typeface="+mn-lt"/>
        </a:defRPr>
      </a:lvl7pPr>
      <a:lvl8pPr marL="3428475" indent="-228564" algn="l" rtl="0" fontAlgn="base">
        <a:spcBef>
          <a:spcPct val="20000"/>
        </a:spcBef>
        <a:spcAft>
          <a:spcPct val="0"/>
        </a:spcAft>
        <a:buChar char="•"/>
        <a:defRPr sz="1600">
          <a:solidFill>
            <a:schemeClr val="tx2"/>
          </a:solidFill>
          <a:latin typeface="+mn-lt"/>
        </a:defRPr>
      </a:lvl8pPr>
      <a:lvl9pPr marL="3885603" indent="-228564" algn="l" rtl="0" fontAlgn="base">
        <a:spcBef>
          <a:spcPct val="20000"/>
        </a:spcBef>
        <a:spcAft>
          <a:spcPct val="0"/>
        </a:spcAft>
        <a:buChar char="•"/>
        <a:defRPr sz="1600">
          <a:solidFill>
            <a:schemeClr val="tx2"/>
          </a:solidFill>
          <a:latin typeface="+mn-lt"/>
        </a:defRPr>
      </a:lvl9pPr>
    </p:bodyStyle>
    <p:otherStyle>
      <a:defPPr>
        <a:defRPr lang="en-US"/>
      </a:defPPr>
      <a:lvl1pPr marL="0" algn="l" defTabSz="914259" rtl="0" eaLnBrk="1" latinLnBrk="0" hangingPunct="1">
        <a:defRPr sz="1800" kern="1200">
          <a:solidFill>
            <a:schemeClr val="tx1"/>
          </a:solidFill>
          <a:latin typeface="+mn-lt"/>
          <a:ea typeface="+mn-ea"/>
          <a:cs typeface="+mn-cs"/>
        </a:defRPr>
      </a:lvl1pPr>
      <a:lvl2pPr marL="457130" algn="l" defTabSz="914259" rtl="0" eaLnBrk="1" latinLnBrk="0" hangingPunct="1">
        <a:defRPr sz="1800" kern="1200">
          <a:solidFill>
            <a:schemeClr val="tx1"/>
          </a:solidFill>
          <a:latin typeface="+mn-lt"/>
          <a:ea typeface="+mn-ea"/>
          <a:cs typeface="+mn-cs"/>
        </a:defRPr>
      </a:lvl2pPr>
      <a:lvl3pPr marL="914259" algn="l" defTabSz="914259" rtl="0" eaLnBrk="1" latinLnBrk="0" hangingPunct="1">
        <a:defRPr sz="1800" kern="1200">
          <a:solidFill>
            <a:schemeClr val="tx1"/>
          </a:solidFill>
          <a:latin typeface="+mn-lt"/>
          <a:ea typeface="+mn-ea"/>
          <a:cs typeface="+mn-cs"/>
        </a:defRPr>
      </a:lvl3pPr>
      <a:lvl4pPr marL="1371390" algn="l" defTabSz="914259" rtl="0" eaLnBrk="1" latinLnBrk="0" hangingPunct="1">
        <a:defRPr sz="1800" kern="1200">
          <a:solidFill>
            <a:schemeClr val="tx1"/>
          </a:solidFill>
          <a:latin typeface="+mn-lt"/>
          <a:ea typeface="+mn-ea"/>
          <a:cs typeface="+mn-cs"/>
        </a:defRPr>
      </a:lvl4pPr>
      <a:lvl5pPr marL="1828519" algn="l" defTabSz="914259" rtl="0" eaLnBrk="1" latinLnBrk="0" hangingPunct="1">
        <a:defRPr sz="1800" kern="1200">
          <a:solidFill>
            <a:schemeClr val="tx1"/>
          </a:solidFill>
          <a:latin typeface="+mn-lt"/>
          <a:ea typeface="+mn-ea"/>
          <a:cs typeface="+mn-cs"/>
        </a:defRPr>
      </a:lvl5pPr>
      <a:lvl6pPr marL="2285649" algn="l" defTabSz="914259" rtl="0" eaLnBrk="1" latinLnBrk="0" hangingPunct="1">
        <a:defRPr sz="1800" kern="1200">
          <a:solidFill>
            <a:schemeClr val="tx1"/>
          </a:solidFill>
          <a:latin typeface="+mn-lt"/>
          <a:ea typeface="+mn-ea"/>
          <a:cs typeface="+mn-cs"/>
        </a:defRPr>
      </a:lvl6pPr>
      <a:lvl7pPr marL="2742780" algn="l" defTabSz="914259" rtl="0" eaLnBrk="1" latinLnBrk="0" hangingPunct="1">
        <a:defRPr sz="1800" kern="1200">
          <a:solidFill>
            <a:schemeClr val="tx1"/>
          </a:solidFill>
          <a:latin typeface="+mn-lt"/>
          <a:ea typeface="+mn-ea"/>
          <a:cs typeface="+mn-cs"/>
        </a:defRPr>
      </a:lvl7pPr>
      <a:lvl8pPr marL="3199908" algn="l" defTabSz="914259" rtl="0" eaLnBrk="1" latinLnBrk="0" hangingPunct="1">
        <a:defRPr sz="1800" kern="1200">
          <a:solidFill>
            <a:schemeClr val="tx1"/>
          </a:solidFill>
          <a:latin typeface="+mn-lt"/>
          <a:ea typeface="+mn-ea"/>
          <a:cs typeface="+mn-cs"/>
        </a:defRPr>
      </a:lvl8pPr>
      <a:lvl9pPr marL="3657039" algn="l" defTabSz="91425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upload.wikimedia.org/wikipedia/commons/e/ed/UML_diagrams_overview.svg" TargetMode="Externa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upload.wikimedia.org/wikipedia/commons/7/71/UML_Use_Case_diagram.svg" TargetMode="Externa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438400"/>
            <a:ext cx="9144000" cy="1143000"/>
          </a:xfrm>
          <a:noFill/>
        </p:spPr>
        <p:txBody>
          <a:bodyPr/>
          <a:lstStyle/>
          <a:p>
            <a:r>
              <a:rPr lang="en-US" smtClean="0"/>
              <a:t>Software Engineering</a:t>
            </a:r>
          </a:p>
        </p:txBody>
      </p:sp>
      <p:sp>
        <p:nvSpPr>
          <p:cNvPr id="2051" name="Rectangle 3"/>
          <p:cNvSpPr>
            <a:spLocks noGrp="1" noChangeArrowheads="1"/>
          </p:cNvSpPr>
          <p:nvPr>
            <p:ph type="subTitle" idx="1"/>
          </p:nvPr>
        </p:nvSpPr>
        <p:spPr>
          <a:xfrm>
            <a:off x="1066800" y="4267200"/>
            <a:ext cx="7086600" cy="1752600"/>
          </a:xfrm>
          <a:noFill/>
        </p:spPr>
        <p:txBody>
          <a:bodyPr/>
          <a:lstStyle/>
          <a:p>
            <a:pPr marL="342900" indent="-342900"/>
            <a:r>
              <a:rPr lang="en-US" dirty="0" smtClean="0"/>
              <a:t>Week 12</a:t>
            </a:r>
          </a:p>
          <a:p>
            <a:pPr marL="342900" indent="-342900"/>
            <a:r>
              <a:rPr lang="en-US" dirty="0" smtClean="0"/>
              <a:t>INFM 603</a:t>
            </a:r>
          </a:p>
        </p:txBody>
      </p:sp>
      <p:pic>
        <p:nvPicPr>
          <p:cNvPr id="4" name="Picture 5" descr="he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04800"/>
            <a:ext cx="69850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09600" y="0"/>
            <a:ext cx="7772400" cy="1143000"/>
          </a:xfrm>
        </p:spPr>
        <p:txBody>
          <a:bodyPr/>
          <a:lstStyle/>
          <a:p>
            <a:r>
              <a:rPr lang="en-US" altLang="en-US" smtClean="0"/>
              <a:t>Types of “Testing”</a:t>
            </a:r>
          </a:p>
        </p:txBody>
      </p:sp>
      <p:sp>
        <p:nvSpPr>
          <p:cNvPr id="8195" name="Rectangle 1027"/>
          <p:cNvSpPr>
            <a:spLocks noGrp="1" noChangeArrowheads="1"/>
          </p:cNvSpPr>
          <p:nvPr>
            <p:ph type="body" idx="1"/>
          </p:nvPr>
        </p:nvSpPr>
        <p:spPr>
          <a:xfrm>
            <a:off x="685800" y="1295400"/>
            <a:ext cx="7772400" cy="4114800"/>
          </a:xfrm>
        </p:spPr>
        <p:txBody>
          <a:bodyPr/>
          <a:lstStyle/>
          <a:p>
            <a:r>
              <a:rPr lang="en-US" altLang="en-US" smtClean="0"/>
              <a:t>Design walkthrough</a:t>
            </a:r>
          </a:p>
          <a:p>
            <a:pPr lvl="1"/>
            <a:r>
              <a:rPr lang="en-US" altLang="en-US" smtClean="0"/>
              <a:t>Does the design meet the requirements</a:t>
            </a:r>
          </a:p>
          <a:p>
            <a:pPr lvl="4"/>
            <a:endParaRPr lang="en-US" altLang="en-US" smtClean="0"/>
          </a:p>
          <a:p>
            <a:r>
              <a:rPr lang="en-US" altLang="en-US" smtClean="0"/>
              <a:t>Code walkthrough</a:t>
            </a:r>
          </a:p>
          <a:p>
            <a:pPr lvl="1"/>
            <a:r>
              <a:rPr lang="en-US" altLang="en-US" smtClean="0"/>
              <a:t>Does the code implement the requirements?</a:t>
            </a:r>
          </a:p>
          <a:p>
            <a:pPr lvl="4"/>
            <a:endParaRPr lang="en-US" altLang="en-US" smtClean="0"/>
          </a:p>
          <a:p>
            <a:r>
              <a:rPr lang="en-US" altLang="en-US" smtClean="0"/>
              <a:t>Functional testing</a:t>
            </a:r>
          </a:p>
          <a:p>
            <a:pPr lvl="1"/>
            <a:r>
              <a:rPr lang="en-US" altLang="en-US" smtClean="0"/>
              <a:t>Does the code do what you intended?</a:t>
            </a:r>
          </a:p>
          <a:p>
            <a:pPr lvl="4"/>
            <a:endParaRPr lang="en-US" altLang="en-US" smtClean="0"/>
          </a:p>
          <a:p>
            <a:r>
              <a:rPr lang="en-US" altLang="en-US" smtClean="0"/>
              <a:t>Usability testing</a:t>
            </a:r>
          </a:p>
          <a:p>
            <a:pPr lvl="1"/>
            <a:r>
              <a:rPr lang="en-US" altLang="en-US" smtClean="0"/>
              <a:t>Does it do what the user needs done?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152400"/>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Functional Testing</a:t>
            </a:r>
          </a:p>
        </p:txBody>
      </p:sp>
      <p:sp>
        <p:nvSpPr>
          <p:cNvPr id="6147" name="Rectangle 2"/>
          <p:cNvSpPr>
            <a:spLocks noGrp="1" noChangeArrowheads="1"/>
          </p:cNvSpPr>
          <p:nvPr>
            <p:ph type="body" idx="1"/>
          </p:nvPr>
        </p:nvSpPr>
        <p:spPr>
          <a:xfrm>
            <a:off x="304800" y="1371600"/>
            <a:ext cx="8621279" cy="4526396"/>
          </a:xfrm>
        </p:spPr>
        <p:txBody>
          <a:bodyPr/>
          <a:lstStyle/>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z="3200" dirty="0" smtClean="0"/>
              <a:t>Unit testing</a:t>
            </a:r>
          </a:p>
          <a:p>
            <a:pPr marL="1191786" lvl="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Components separately</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z="3200" dirty="0" smtClean="0"/>
              <a:t>Integration testing</a:t>
            </a:r>
          </a:p>
          <a:p>
            <a:pPr marL="1191786" lvl="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Subsystems</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z="3200" dirty="0"/>
              <a:t>S</a:t>
            </a:r>
            <a:r>
              <a:rPr lang="en-AU" sz="3200" dirty="0" smtClean="0"/>
              <a:t>ystem testing</a:t>
            </a:r>
          </a:p>
          <a:p>
            <a:pPr marL="1191786" lvl="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Complete system (with some coverage measure)</a:t>
            </a:r>
          </a:p>
          <a:p>
            <a:pPr marL="3020586" lvl="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Regression testing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Invariant output from invariant input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lstStyle/>
          <a:p>
            <a:r>
              <a:rPr lang="en-US" altLang="en-US" smtClean="0"/>
              <a:t>Planning Functional Testing</a:t>
            </a:r>
          </a:p>
        </p:txBody>
      </p:sp>
      <p:sp>
        <p:nvSpPr>
          <p:cNvPr id="9219" name="Rectangle 3"/>
          <p:cNvSpPr>
            <a:spLocks noGrp="1" noChangeArrowheads="1"/>
          </p:cNvSpPr>
          <p:nvPr>
            <p:ph type="body" idx="1"/>
          </p:nvPr>
        </p:nvSpPr>
        <p:spPr>
          <a:noFill/>
        </p:spPr>
        <p:txBody>
          <a:bodyPr/>
          <a:lstStyle/>
          <a:p>
            <a:r>
              <a:rPr lang="en-US" altLang="en-US" smtClean="0"/>
              <a:t>You can’t test every possibility</a:t>
            </a:r>
          </a:p>
          <a:p>
            <a:pPr lvl="1"/>
            <a:r>
              <a:rPr lang="en-US" altLang="en-US" smtClean="0"/>
              <a:t>So you need a strategy</a:t>
            </a:r>
          </a:p>
          <a:p>
            <a:r>
              <a:rPr lang="en-US" altLang="en-US" smtClean="0"/>
              <a:t>Several approaches</a:t>
            </a:r>
          </a:p>
          <a:p>
            <a:pPr lvl="1"/>
            <a:r>
              <a:rPr lang="en-US" altLang="en-US" smtClean="0"/>
              <a:t>Object-level vs. system-level</a:t>
            </a:r>
          </a:p>
          <a:p>
            <a:pPr lvl="1"/>
            <a:r>
              <a:rPr lang="en-US" altLang="en-US" smtClean="0"/>
              <a:t>Black box vs. white box</a:t>
            </a:r>
          </a:p>
          <a:p>
            <a:pPr lvl="1"/>
            <a:r>
              <a:rPr lang="en-US" altLang="en-US" smtClean="0"/>
              <a:t>Ad-hoc vs. systematic</a:t>
            </a:r>
          </a:p>
          <a:p>
            <a:pPr lvl="1"/>
            <a:r>
              <a:rPr lang="en-US" altLang="en-US" smtClean="0"/>
              <a:t>Broad vs. deep</a:t>
            </a:r>
          </a:p>
          <a:p>
            <a:r>
              <a:rPr lang="en-US" altLang="en-US" smtClean="0"/>
              <a:t>Choose a mix that produces high confidence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lstStyle/>
          <a:p>
            <a:r>
              <a:rPr lang="en-US" altLang="en-US" smtClean="0"/>
              <a:t>Planning Usability Testing</a:t>
            </a:r>
          </a:p>
        </p:txBody>
      </p:sp>
      <p:sp>
        <p:nvSpPr>
          <p:cNvPr id="10243" name="Rectangle 3"/>
          <p:cNvSpPr>
            <a:spLocks noGrp="1" noChangeArrowheads="1"/>
          </p:cNvSpPr>
          <p:nvPr>
            <p:ph type="body" idx="1"/>
          </p:nvPr>
        </p:nvSpPr>
        <p:spPr>
          <a:xfrm>
            <a:off x="685800" y="1600200"/>
            <a:ext cx="7772400" cy="4114800"/>
          </a:xfrm>
        </p:spPr>
        <p:txBody>
          <a:bodyPr/>
          <a:lstStyle/>
          <a:p>
            <a:r>
              <a:rPr lang="en-US" altLang="en-US" smtClean="0"/>
              <a:t>Define one or more scenarios</a:t>
            </a:r>
          </a:p>
          <a:p>
            <a:pPr lvl="1"/>
            <a:r>
              <a:rPr lang="en-US" altLang="en-US" smtClean="0"/>
              <a:t>Based on the </a:t>
            </a:r>
            <a:r>
              <a:rPr lang="en-US" altLang="en-US" u="sng" smtClean="0"/>
              <a:t>requirements</a:t>
            </a:r>
            <a:r>
              <a:rPr lang="en-US" altLang="en-US" smtClean="0"/>
              <a:t> (not your design!)</a:t>
            </a:r>
          </a:p>
          <a:p>
            <a:pPr lvl="1"/>
            <a:r>
              <a:rPr lang="en-US" altLang="en-US" smtClean="0"/>
              <a:t>Focus </a:t>
            </a:r>
            <a:r>
              <a:rPr lang="en-US" altLang="en-US" u="sng" smtClean="0"/>
              <a:t>only</a:t>
            </a:r>
            <a:r>
              <a:rPr lang="en-US" altLang="en-US" smtClean="0"/>
              <a:t> on implemented functions</a:t>
            </a:r>
          </a:p>
          <a:p>
            <a:r>
              <a:rPr lang="en-US" altLang="en-US" smtClean="0"/>
              <a:t>Provide enough training to get started</a:t>
            </a:r>
          </a:p>
          <a:p>
            <a:pPr lvl="1"/>
            <a:r>
              <a:rPr lang="en-US" altLang="en-US" smtClean="0"/>
              <a:t>Usually with a little supervised practice</a:t>
            </a:r>
          </a:p>
          <a:p>
            <a:r>
              <a:rPr lang="en-US" altLang="en-US" smtClean="0"/>
              <a:t>Banish pride of authorship</a:t>
            </a:r>
          </a:p>
          <a:p>
            <a:pPr lvl="1"/>
            <a:r>
              <a:rPr lang="en-US" altLang="en-US" smtClean="0"/>
              <a:t>Best to put programmers behind one-way glass!</a:t>
            </a:r>
          </a:p>
          <a:p>
            <a:r>
              <a:rPr lang="en-US" altLang="en-US" smtClean="0"/>
              <a:t>Record what you see</a:t>
            </a:r>
          </a:p>
          <a:p>
            <a:pPr lvl="1"/>
            <a:r>
              <a:rPr lang="en-US" altLang="en-US" smtClean="0"/>
              <a:t>Notes, audiotape, videotape, key capture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lstStyle/>
          <a:p>
            <a:r>
              <a:rPr lang="en-US" altLang="en-US" smtClean="0"/>
              <a:t>Types of Errors</a:t>
            </a:r>
          </a:p>
        </p:txBody>
      </p:sp>
      <p:sp>
        <p:nvSpPr>
          <p:cNvPr id="7171" name="Rectangle 3"/>
          <p:cNvSpPr>
            <a:spLocks noGrp="1" noChangeArrowheads="1"/>
          </p:cNvSpPr>
          <p:nvPr>
            <p:ph type="body" idx="1"/>
          </p:nvPr>
        </p:nvSpPr>
        <p:spPr>
          <a:xfrm>
            <a:off x="685800" y="1219200"/>
            <a:ext cx="8001000" cy="4114800"/>
          </a:xfrm>
        </p:spPr>
        <p:txBody>
          <a:bodyPr/>
          <a:lstStyle/>
          <a:p>
            <a:r>
              <a:rPr lang="en-US" altLang="en-US" smtClean="0"/>
              <a:t>Syntax errors</a:t>
            </a:r>
          </a:p>
          <a:p>
            <a:pPr lvl="1"/>
            <a:r>
              <a:rPr lang="en-US" altLang="en-US" smtClean="0"/>
              <a:t>Detected at compile time</a:t>
            </a:r>
          </a:p>
          <a:p>
            <a:pPr lvl="4"/>
            <a:endParaRPr lang="en-US" altLang="en-US" smtClean="0"/>
          </a:p>
          <a:p>
            <a:r>
              <a:rPr lang="en-US" altLang="en-US" smtClean="0"/>
              <a:t>Run time exceptions</a:t>
            </a:r>
          </a:p>
          <a:p>
            <a:pPr lvl="1"/>
            <a:r>
              <a:rPr lang="en-US" altLang="en-US" smtClean="0"/>
              <a:t>Cause system-detected failures at run time</a:t>
            </a:r>
          </a:p>
          <a:p>
            <a:pPr lvl="4"/>
            <a:endParaRPr lang="en-US" altLang="en-US" smtClean="0"/>
          </a:p>
          <a:p>
            <a:r>
              <a:rPr lang="en-US" altLang="en-US" smtClean="0"/>
              <a:t>Logic errors</a:t>
            </a:r>
          </a:p>
          <a:p>
            <a:pPr lvl="1"/>
            <a:r>
              <a:rPr lang="en-US" altLang="en-US" smtClean="0"/>
              <a:t>Cause unanticipated behavior (detected by </a:t>
            </a:r>
            <a:r>
              <a:rPr lang="en-US" altLang="en-US" u="sng" smtClean="0"/>
              <a:t>you</a:t>
            </a:r>
            <a:r>
              <a:rPr lang="en-US" altLang="en-US" smtClean="0"/>
              <a:t>!)</a:t>
            </a:r>
          </a:p>
          <a:p>
            <a:pPr lvl="4"/>
            <a:endParaRPr lang="en-US" altLang="en-US" smtClean="0"/>
          </a:p>
          <a:p>
            <a:r>
              <a:rPr lang="en-US" altLang="en-US" smtClean="0"/>
              <a:t>Design errors</a:t>
            </a:r>
          </a:p>
          <a:p>
            <a:pPr lvl="1"/>
            <a:r>
              <a:rPr lang="en-US" altLang="en-US" smtClean="0"/>
              <a:t>Fail to meet the need (detected by stakeholders)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Bug Tracking</a:t>
            </a:r>
          </a:p>
        </p:txBody>
      </p:sp>
      <p:sp>
        <p:nvSpPr>
          <p:cNvPr id="12291"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Bugs are alleged errors</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System-level or component level</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Development or deployment</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True bugs or misuse/misunderstanding</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Bug tracking is needed</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a:t>P</a:t>
            </a:r>
            <a:r>
              <a:rPr lang="en-AU" dirty="0" smtClean="0"/>
              <a:t>articularly on large projects</a:t>
            </a:r>
            <a:endParaRPr lang="en-AU" dirty="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Standard tools are available</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e.g., </a:t>
            </a:r>
            <a:r>
              <a:rPr lang="en-AU" dirty="0" err="1" smtClean="0"/>
              <a:t>Bugzilla</a:t>
            </a:r>
            <a:endParaRPr lang="en-A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smtClean="0"/>
              <a:t>Debugging is harder than coding!</a:t>
            </a:r>
          </a:p>
        </p:txBody>
      </p:sp>
      <p:sp>
        <p:nvSpPr>
          <p:cNvPr id="9219" name="Rectangle 2"/>
          <p:cNvSpPr>
            <a:spLocks noGrp="1" noChangeArrowheads="1"/>
          </p:cNvSpPr>
          <p:nvPr>
            <p:ph type="body" idx="1"/>
          </p:nvPr>
        </p:nvSpPr>
        <p:spPr>
          <a:xfrm>
            <a:off x="456481" y="1604329"/>
            <a:ext cx="8228160" cy="4526396"/>
          </a:xfrm>
        </p:spPr>
        <p:txBody>
          <a:bodyPr/>
          <a:lstStyle/>
          <a:p>
            <a:pPr marL="391686" indent="-293764"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mtClean="0"/>
              <a:t>“Debugging is twice as hard as writing the code in the first place.  Therefore, if you write the code as cleverly as possible, you are, by definition, not smart enough to debug it”</a:t>
            </a:r>
          </a:p>
          <a:p>
            <a:pPr marL="391686" indent="-293764" algn="r"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mtClean="0"/>
              <a:t>– Brian W. Kernighan and P. J. Plauger, </a:t>
            </a:r>
            <a:r>
              <a:rPr lang="en-AU" i="1" smtClean="0"/>
              <a:t>The Elements of Programming</a:t>
            </a:r>
          </a:p>
          <a:p>
            <a:pPr marL="391686" indent="-293764"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The Spiral Model</a:t>
            </a:r>
          </a:p>
        </p:txBody>
      </p:sp>
      <p:sp>
        <p:nvSpPr>
          <p:cNvPr id="6147" name="Rectangle 3"/>
          <p:cNvSpPr>
            <a:spLocks noGrp="1" noChangeArrowheads="1"/>
          </p:cNvSpPr>
          <p:nvPr>
            <p:ph type="body" idx="1"/>
          </p:nvPr>
        </p:nvSpPr>
        <p:spPr/>
        <p:txBody>
          <a:bodyPr/>
          <a:lstStyle/>
          <a:p>
            <a:r>
              <a:rPr lang="en-US" smtClean="0"/>
              <a:t>Build what you think you need</a:t>
            </a:r>
          </a:p>
          <a:p>
            <a:pPr lvl="1"/>
            <a:r>
              <a:rPr lang="en-US" smtClean="0"/>
              <a:t>Perhaps using the waterfall model</a:t>
            </a:r>
          </a:p>
          <a:p>
            <a:r>
              <a:rPr lang="en-US" smtClean="0"/>
              <a:t>Get a few users to help you debug it</a:t>
            </a:r>
          </a:p>
          <a:p>
            <a:pPr lvl="1"/>
            <a:r>
              <a:rPr lang="en-US" smtClean="0"/>
              <a:t>First an “alpha” release, then a “beta” release</a:t>
            </a:r>
          </a:p>
          <a:p>
            <a:r>
              <a:rPr lang="en-US" smtClean="0"/>
              <a:t>Release it as a product (version 1.0)</a:t>
            </a:r>
          </a:p>
          <a:p>
            <a:pPr lvl="1"/>
            <a:r>
              <a:rPr lang="en-US" smtClean="0"/>
              <a:t>Make small changes as needed (1.1, 1.2, ….)</a:t>
            </a:r>
          </a:p>
          <a:p>
            <a:r>
              <a:rPr lang="en-US" smtClean="0"/>
              <a:t>Save big changes for a major new release</a:t>
            </a:r>
          </a:p>
          <a:p>
            <a:pPr lvl="1"/>
            <a:r>
              <a:rPr lang="en-US" smtClean="0"/>
              <a:t>Often based on a total redesign (2.0, 3.0,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The Spiral Model</a:t>
            </a:r>
          </a:p>
        </p:txBody>
      </p:sp>
      <p:sp>
        <p:nvSpPr>
          <p:cNvPr id="7171" name="Freeform 4"/>
          <p:cNvSpPr>
            <a:spLocks/>
          </p:cNvSpPr>
          <p:nvPr/>
        </p:nvSpPr>
        <p:spPr bwMode="auto">
          <a:xfrm>
            <a:off x="2362200" y="1676400"/>
            <a:ext cx="4491038" cy="4941888"/>
          </a:xfrm>
          <a:custGeom>
            <a:avLst/>
            <a:gdLst>
              <a:gd name="T0" fmla="*/ 1603 w 2829"/>
              <a:gd name="T1" fmla="*/ 1606 h 3113"/>
              <a:gd name="T2" fmla="*/ 1675 w 2829"/>
              <a:gd name="T3" fmla="*/ 1609 h 3113"/>
              <a:gd name="T4" fmla="*/ 1766 w 2829"/>
              <a:gd name="T5" fmla="*/ 1606 h 3113"/>
              <a:gd name="T6" fmla="*/ 1855 w 2829"/>
              <a:gd name="T7" fmla="*/ 1551 h 3113"/>
              <a:gd name="T8" fmla="*/ 1902 w 2829"/>
              <a:gd name="T9" fmla="*/ 1489 h 3113"/>
              <a:gd name="T10" fmla="*/ 1918 w 2829"/>
              <a:gd name="T11" fmla="*/ 1426 h 3113"/>
              <a:gd name="T12" fmla="*/ 1848 w 2829"/>
              <a:gd name="T13" fmla="*/ 1201 h 3113"/>
              <a:gd name="T14" fmla="*/ 1701 w 2829"/>
              <a:gd name="T15" fmla="*/ 1096 h 3113"/>
              <a:gd name="T16" fmla="*/ 1450 w 2829"/>
              <a:gd name="T17" fmla="*/ 1101 h 3113"/>
              <a:gd name="T18" fmla="*/ 1266 w 2829"/>
              <a:gd name="T19" fmla="*/ 1185 h 3113"/>
              <a:gd name="T20" fmla="*/ 1143 w 2829"/>
              <a:gd name="T21" fmla="*/ 1379 h 3113"/>
              <a:gd name="T22" fmla="*/ 1123 w 2829"/>
              <a:gd name="T23" fmla="*/ 1551 h 3113"/>
              <a:gd name="T24" fmla="*/ 1163 w 2829"/>
              <a:gd name="T25" fmla="*/ 1766 h 3113"/>
              <a:gd name="T26" fmla="*/ 1335 w 2829"/>
              <a:gd name="T27" fmla="*/ 1988 h 3113"/>
              <a:gd name="T28" fmla="*/ 1571 w 2829"/>
              <a:gd name="T29" fmla="*/ 2077 h 3113"/>
              <a:gd name="T30" fmla="*/ 1869 w 2829"/>
              <a:gd name="T31" fmla="*/ 2049 h 3113"/>
              <a:gd name="T32" fmla="*/ 2047 w 2829"/>
              <a:gd name="T33" fmla="*/ 1968 h 3113"/>
              <a:gd name="T34" fmla="*/ 2159 w 2829"/>
              <a:gd name="T35" fmla="*/ 1843 h 3113"/>
              <a:gd name="T36" fmla="*/ 2256 w 2829"/>
              <a:gd name="T37" fmla="*/ 1599 h 3113"/>
              <a:gd name="T38" fmla="*/ 2282 w 2829"/>
              <a:gd name="T39" fmla="*/ 1313 h 3113"/>
              <a:gd name="T40" fmla="*/ 2227 w 2829"/>
              <a:gd name="T41" fmla="*/ 1044 h 3113"/>
              <a:gd name="T42" fmla="*/ 2054 w 2829"/>
              <a:gd name="T43" fmla="*/ 814 h 3113"/>
              <a:gd name="T44" fmla="*/ 2002 w 2829"/>
              <a:gd name="T45" fmla="*/ 767 h 3113"/>
              <a:gd name="T46" fmla="*/ 1879 w 2829"/>
              <a:gd name="T47" fmla="*/ 693 h 3113"/>
              <a:gd name="T48" fmla="*/ 1707 w 2829"/>
              <a:gd name="T49" fmla="*/ 619 h 3113"/>
              <a:gd name="T50" fmla="*/ 1523 w 2829"/>
              <a:gd name="T51" fmla="*/ 560 h 3113"/>
              <a:gd name="T52" fmla="*/ 1263 w 2829"/>
              <a:gd name="T53" fmla="*/ 572 h 3113"/>
              <a:gd name="T54" fmla="*/ 964 w 2829"/>
              <a:gd name="T55" fmla="*/ 666 h 3113"/>
              <a:gd name="T56" fmla="*/ 818 w 2829"/>
              <a:gd name="T57" fmla="*/ 808 h 3113"/>
              <a:gd name="T58" fmla="*/ 692 w 2829"/>
              <a:gd name="T59" fmla="*/ 996 h 3113"/>
              <a:gd name="T60" fmla="*/ 608 w 2829"/>
              <a:gd name="T61" fmla="*/ 1268 h 3113"/>
              <a:gd name="T62" fmla="*/ 603 w 2829"/>
              <a:gd name="T63" fmla="*/ 1698 h 3113"/>
              <a:gd name="T64" fmla="*/ 750 w 2829"/>
              <a:gd name="T65" fmla="*/ 2112 h 3113"/>
              <a:gd name="T66" fmla="*/ 959 w 2829"/>
              <a:gd name="T67" fmla="*/ 2358 h 3113"/>
              <a:gd name="T68" fmla="*/ 1252 w 2829"/>
              <a:gd name="T69" fmla="*/ 2504 h 3113"/>
              <a:gd name="T70" fmla="*/ 1488 w 2829"/>
              <a:gd name="T71" fmla="*/ 2578 h 3113"/>
              <a:gd name="T72" fmla="*/ 1813 w 2829"/>
              <a:gd name="T73" fmla="*/ 2583 h 3113"/>
              <a:gd name="T74" fmla="*/ 2206 w 2829"/>
              <a:gd name="T75" fmla="*/ 2491 h 3113"/>
              <a:gd name="T76" fmla="*/ 2478 w 2829"/>
              <a:gd name="T77" fmla="*/ 2327 h 3113"/>
              <a:gd name="T78" fmla="*/ 2661 w 2829"/>
              <a:gd name="T79" fmla="*/ 2070 h 3113"/>
              <a:gd name="T80" fmla="*/ 2792 w 2829"/>
              <a:gd name="T81" fmla="*/ 1682 h 3113"/>
              <a:gd name="T82" fmla="*/ 2829 w 2829"/>
              <a:gd name="T83" fmla="*/ 1253 h 3113"/>
              <a:gd name="T84" fmla="*/ 2755 w 2829"/>
              <a:gd name="T85" fmla="*/ 844 h 3113"/>
              <a:gd name="T86" fmla="*/ 2598 w 2829"/>
              <a:gd name="T87" fmla="*/ 593 h 3113"/>
              <a:gd name="T88" fmla="*/ 2328 w 2829"/>
              <a:gd name="T89" fmla="*/ 332 h 3113"/>
              <a:gd name="T90" fmla="*/ 2038 w 2829"/>
              <a:gd name="T91" fmla="*/ 158 h 3113"/>
              <a:gd name="T92" fmla="*/ 1664 w 2829"/>
              <a:gd name="T93" fmla="*/ 33 h 3113"/>
              <a:gd name="T94" fmla="*/ 1180 w 2829"/>
              <a:gd name="T95" fmla="*/ 10 h 3113"/>
              <a:gd name="T96" fmla="*/ 752 w 2829"/>
              <a:gd name="T97" fmla="*/ 106 h 3113"/>
              <a:gd name="T98" fmla="*/ 540 w 2829"/>
              <a:gd name="T99" fmla="*/ 226 h 3113"/>
              <a:gd name="T100" fmla="*/ 257 w 2829"/>
              <a:gd name="T101" fmla="*/ 499 h 3113"/>
              <a:gd name="T102" fmla="*/ 64 w 2829"/>
              <a:gd name="T103" fmla="*/ 965 h 3113"/>
              <a:gd name="T104" fmla="*/ 17 w 2829"/>
              <a:gd name="T105" fmla="*/ 1494 h 3113"/>
              <a:gd name="T106" fmla="*/ 116 w 2829"/>
              <a:gd name="T107" fmla="*/ 2023 h 3113"/>
              <a:gd name="T108" fmla="*/ 263 w 2829"/>
              <a:gd name="T109" fmla="*/ 2311 h 3113"/>
              <a:gd name="T110" fmla="*/ 430 w 2829"/>
              <a:gd name="T111" fmla="*/ 2551 h 3113"/>
              <a:gd name="T112" fmla="*/ 797 w 2829"/>
              <a:gd name="T113" fmla="*/ 2871 h 3113"/>
              <a:gd name="T114" fmla="*/ 1001 w 2829"/>
              <a:gd name="T115" fmla="*/ 2981 h 3113"/>
              <a:gd name="T116" fmla="*/ 1273 w 2829"/>
              <a:gd name="T117" fmla="*/ 3065 h 3113"/>
              <a:gd name="T118" fmla="*/ 1509 w 2829"/>
              <a:gd name="T119" fmla="*/ 3085 h 3113"/>
              <a:gd name="T120" fmla="*/ 1774 w 2829"/>
              <a:gd name="T121" fmla="*/ 3091 h 311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9"/>
              <a:gd name="T184" fmla="*/ 0 h 3113"/>
              <a:gd name="T185" fmla="*/ 2829 w 2829"/>
              <a:gd name="T186" fmla="*/ 3113 h 311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9" h="3113">
                <a:moveTo>
                  <a:pt x="1603" y="1606"/>
                </a:moveTo>
                <a:cubicBezTo>
                  <a:pt x="1625" y="1599"/>
                  <a:pt x="1653" y="1607"/>
                  <a:pt x="1675" y="1609"/>
                </a:cubicBezTo>
                <a:cubicBezTo>
                  <a:pt x="1705" y="1608"/>
                  <a:pt x="1736" y="1608"/>
                  <a:pt x="1766" y="1606"/>
                </a:cubicBezTo>
                <a:cubicBezTo>
                  <a:pt x="1796" y="1596"/>
                  <a:pt x="1832" y="1570"/>
                  <a:pt x="1855" y="1551"/>
                </a:cubicBezTo>
                <a:cubicBezTo>
                  <a:pt x="1870" y="1535"/>
                  <a:pt x="1892" y="1510"/>
                  <a:pt x="1902" y="1489"/>
                </a:cubicBezTo>
                <a:cubicBezTo>
                  <a:pt x="1906" y="1466"/>
                  <a:pt x="1914" y="1448"/>
                  <a:pt x="1918" y="1426"/>
                </a:cubicBezTo>
                <a:cubicBezTo>
                  <a:pt x="1916" y="1354"/>
                  <a:pt x="1923" y="1239"/>
                  <a:pt x="1848" y="1201"/>
                </a:cubicBezTo>
                <a:cubicBezTo>
                  <a:pt x="1822" y="1165"/>
                  <a:pt x="1743" y="1106"/>
                  <a:pt x="1701" y="1096"/>
                </a:cubicBezTo>
                <a:cubicBezTo>
                  <a:pt x="1620" y="1088"/>
                  <a:pt x="1528" y="1079"/>
                  <a:pt x="1450" y="1101"/>
                </a:cubicBezTo>
                <a:cubicBezTo>
                  <a:pt x="1387" y="1115"/>
                  <a:pt x="1297" y="1160"/>
                  <a:pt x="1266" y="1185"/>
                </a:cubicBezTo>
                <a:cubicBezTo>
                  <a:pt x="1230" y="1222"/>
                  <a:pt x="1162" y="1325"/>
                  <a:pt x="1143" y="1379"/>
                </a:cubicBezTo>
                <a:cubicBezTo>
                  <a:pt x="1135" y="1437"/>
                  <a:pt x="1136" y="1495"/>
                  <a:pt x="1123" y="1551"/>
                </a:cubicBezTo>
                <a:cubicBezTo>
                  <a:pt x="1125" y="1617"/>
                  <a:pt x="1121" y="1706"/>
                  <a:pt x="1163" y="1766"/>
                </a:cubicBezTo>
                <a:cubicBezTo>
                  <a:pt x="1198" y="1839"/>
                  <a:pt x="1267" y="1936"/>
                  <a:pt x="1335" y="1988"/>
                </a:cubicBezTo>
                <a:cubicBezTo>
                  <a:pt x="1400" y="2041"/>
                  <a:pt x="1489" y="2065"/>
                  <a:pt x="1571" y="2077"/>
                </a:cubicBezTo>
                <a:cubicBezTo>
                  <a:pt x="1671" y="2084"/>
                  <a:pt x="1790" y="2067"/>
                  <a:pt x="1869" y="2049"/>
                </a:cubicBezTo>
                <a:cubicBezTo>
                  <a:pt x="1905" y="2025"/>
                  <a:pt x="2013" y="1997"/>
                  <a:pt x="2047" y="1968"/>
                </a:cubicBezTo>
                <a:cubicBezTo>
                  <a:pt x="2085" y="1937"/>
                  <a:pt x="2127" y="1889"/>
                  <a:pt x="2159" y="1843"/>
                </a:cubicBezTo>
                <a:cubicBezTo>
                  <a:pt x="2188" y="1794"/>
                  <a:pt x="2236" y="1651"/>
                  <a:pt x="2256" y="1599"/>
                </a:cubicBezTo>
                <a:cubicBezTo>
                  <a:pt x="2276" y="1511"/>
                  <a:pt x="2284" y="1421"/>
                  <a:pt x="2282" y="1313"/>
                </a:cubicBezTo>
                <a:cubicBezTo>
                  <a:pt x="2276" y="1231"/>
                  <a:pt x="2249" y="1108"/>
                  <a:pt x="2227" y="1044"/>
                </a:cubicBezTo>
                <a:cubicBezTo>
                  <a:pt x="2189" y="961"/>
                  <a:pt x="2091" y="860"/>
                  <a:pt x="2054" y="814"/>
                </a:cubicBezTo>
                <a:cubicBezTo>
                  <a:pt x="2041" y="796"/>
                  <a:pt x="2024" y="774"/>
                  <a:pt x="2002" y="767"/>
                </a:cubicBezTo>
                <a:cubicBezTo>
                  <a:pt x="1969" y="734"/>
                  <a:pt x="1921" y="714"/>
                  <a:pt x="1879" y="693"/>
                </a:cubicBezTo>
                <a:cubicBezTo>
                  <a:pt x="1822" y="666"/>
                  <a:pt x="1766" y="639"/>
                  <a:pt x="1707" y="619"/>
                </a:cubicBezTo>
                <a:cubicBezTo>
                  <a:pt x="1648" y="597"/>
                  <a:pt x="1563" y="571"/>
                  <a:pt x="1523" y="560"/>
                </a:cubicBezTo>
                <a:cubicBezTo>
                  <a:pt x="1449" y="550"/>
                  <a:pt x="1342" y="566"/>
                  <a:pt x="1263" y="572"/>
                </a:cubicBezTo>
                <a:cubicBezTo>
                  <a:pt x="1167" y="584"/>
                  <a:pt x="1046" y="634"/>
                  <a:pt x="964" y="666"/>
                </a:cubicBezTo>
                <a:cubicBezTo>
                  <a:pt x="929" y="687"/>
                  <a:pt x="851" y="782"/>
                  <a:pt x="818" y="808"/>
                </a:cubicBezTo>
                <a:cubicBezTo>
                  <a:pt x="760" y="862"/>
                  <a:pt x="739" y="933"/>
                  <a:pt x="692" y="996"/>
                </a:cubicBezTo>
                <a:cubicBezTo>
                  <a:pt x="643" y="1071"/>
                  <a:pt x="616" y="1143"/>
                  <a:pt x="608" y="1268"/>
                </a:cubicBezTo>
                <a:cubicBezTo>
                  <a:pt x="609" y="1455"/>
                  <a:pt x="567" y="1516"/>
                  <a:pt x="603" y="1698"/>
                </a:cubicBezTo>
                <a:cubicBezTo>
                  <a:pt x="628" y="1826"/>
                  <a:pt x="679" y="2010"/>
                  <a:pt x="750" y="2112"/>
                </a:cubicBezTo>
                <a:cubicBezTo>
                  <a:pt x="821" y="2214"/>
                  <a:pt x="894" y="2298"/>
                  <a:pt x="959" y="2358"/>
                </a:cubicBezTo>
                <a:cubicBezTo>
                  <a:pt x="1004" y="2390"/>
                  <a:pt x="1185" y="2472"/>
                  <a:pt x="1252" y="2504"/>
                </a:cubicBezTo>
                <a:cubicBezTo>
                  <a:pt x="1308" y="2526"/>
                  <a:pt x="1420" y="2556"/>
                  <a:pt x="1488" y="2578"/>
                </a:cubicBezTo>
                <a:cubicBezTo>
                  <a:pt x="1582" y="2605"/>
                  <a:pt x="1721" y="2570"/>
                  <a:pt x="1813" y="2583"/>
                </a:cubicBezTo>
                <a:cubicBezTo>
                  <a:pt x="1939" y="2575"/>
                  <a:pt x="2081" y="2534"/>
                  <a:pt x="2206" y="2491"/>
                </a:cubicBezTo>
                <a:cubicBezTo>
                  <a:pt x="2307" y="2444"/>
                  <a:pt x="2396" y="2409"/>
                  <a:pt x="2478" y="2327"/>
                </a:cubicBezTo>
                <a:cubicBezTo>
                  <a:pt x="2552" y="2256"/>
                  <a:pt x="2611" y="2150"/>
                  <a:pt x="2661" y="2070"/>
                </a:cubicBezTo>
                <a:cubicBezTo>
                  <a:pt x="2712" y="1955"/>
                  <a:pt x="2762" y="1791"/>
                  <a:pt x="2792" y="1682"/>
                </a:cubicBezTo>
                <a:cubicBezTo>
                  <a:pt x="2806" y="1615"/>
                  <a:pt x="2826" y="1336"/>
                  <a:pt x="2829" y="1253"/>
                </a:cubicBezTo>
                <a:cubicBezTo>
                  <a:pt x="2822" y="1106"/>
                  <a:pt x="2795" y="981"/>
                  <a:pt x="2755" y="844"/>
                </a:cubicBezTo>
                <a:cubicBezTo>
                  <a:pt x="2732" y="802"/>
                  <a:pt x="2629" y="637"/>
                  <a:pt x="2598" y="593"/>
                </a:cubicBezTo>
                <a:cubicBezTo>
                  <a:pt x="2519" y="510"/>
                  <a:pt x="2437" y="411"/>
                  <a:pt x="2328" y="332"/>
                </a:cubicBezTo>
                <a:cubicBezTo>
                  <a:pt x="2256" y="293"/>
                  <a:pt x="2115" y="193"/>
                  <a:pt x="2038" y="158"/>
                </a:cubicBezTo>
                <a:cubicBezTo>
                  <a:pt x="1927" y="113"/>
                  <a:pt x="1770" y="60"/>
                  <a:pt x="1664" y="33"/>
                </a:cubicBezTo>
                <a:cubicBezTo>
                  <a:pt x="1525" y="5"/>
                  <a:pt x="1329" y="0"/>
                  <a:pt x="1180" y="10"/>
                </a:cubicBezTo>
                <a:cubicBezTo>
                  <a:pt x="1070" y="24"/>
                  <a:pt x="859" y="70"/>
                  <a:pt x="752" y="106"/>
                </a:cubicBezTo>
                <a:cubicBezTo>
                  <a:pt x="713" y="125"/>
                  <a:pt x="582" y="217"/>
                  <a:pt x="540" y="226"/>
                </a:cubicBezTo>
                <a:cubicBezTo>
                  <a:pt x="458" y="279"/>
                  <a:pt x="318" y="424"/>
                  <a:pt x="257" y="499"/>
                </a:cubicBezTo>
                <a:cubicBezTo>
                  <a:pt x="178" y="622"/>
                  <a:pt x="106" y="795"/>
                  <a:pt x="64" y="965"/>
                </a:cubicBezTo>
                <a:cubicBezTo>
                  <a:pt x="34" y="1101"/>
                  <a:pt x="0" y="1313"/>
                  <a:pt x="17" y="1494"/>
                </a:cubicBezTo>
                <a:cubicBezTo>
                  <a:pt x="42" y="1635"/>
                  <a:pt x="66" y="1882"/>
                  <a:pt x="116" y="2023"/>
                </a:cubicBezTo>
                <a:cubicBezTo>
                  <a:pt x="167" y="2138"/>
                  <a:pt x="218" y="2226"/>
                  <a:pt x="263" y="2311"/>
                </a:cubicBezTo>
                <a:cubicBezTo>
                  <a:pt x="294" y="2360"/>
                  <a:pt x="398" y="2503"/>
                  <a:pt x="430" y="2551"/>
                </a:cubicBezTo>
                <a:cubicBezTo>
                  <a:pt x="519" y="2644"/>
                  <a:pt x="702" y="2799"/>
                  <a:pt x="797" y="2871"/>
                </a:cubicBezTo>
                <a:cubicBezTo>
                  <a:pt x="868" y="2906"/>
                  <a:pt x="928" y="2949"/>
                  <a:pt x="1001" y="2981"/>
                </a:cubicBezTo>
                <a:cubicBezTo>
                  <a:pt x="1067" y="3004"/>
                  <a:pt x="1188" y="3048"/>
                  <a:pt x="1273" y="3065"/>
                </a:cubicBezTo>
                <a:cubicBezTo>
                  <a:pt x="1358" y="3082"/>
                  <a:pt x="1426" y="3081"/>
                  <a:pt x="1509" y="3085"/>
                </a:cubicBezTo>
                <a:cubicBezTo>
                  <a:pt x="1583" y="3113"/>
                  <a:pt x="1722" y="3086"/>
                  <a:pt x="1774" y="3091"/>
                </a:cubicBezTo>
              </a:path>
            </a:pathLst>
          </a:custGeom>
          <a:noFill/>
          <a:ln w="571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2" name="Text Box 5"/>
          <p:cNvSpPr txBox="1">
            <a:spLocks noChangeArrowheads="1"/>
          </p:cNvSpPr>
          <p:nvPr/>
        </p:nvSpPr>
        <p:spPr bwMode="auto">
          <a:xfrm>
            <a:off x="4605338" y="455295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1.0</a:t>
            </a:r>
          </a:p>
        </p:txBody>
      </p:sp>
      <p:sp>
        <p:nvSpPr>
          <p:cNvPr id="7173" name="Text Box 6"/>
          <p:cNvSpPr txBox="1">
            <a:spLocks noChangeArrowheads="1"/>
          </p:cNvSpPr>
          <p:nvPr/>
        </p:nvSpPr>
        <p:spPr bwMode="auto">
          <a:xfrm>
            <a:off x="4605338" y="379095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0.5</a:t>
            </a:r>
          </a:p>
        </p:txBody>
      </p:sp>
      <p:sp>
        <p:nvSpPr>
          <p:cNvPr id="7174" name="Text Box 7"/>
          <p:cNvSpPr txBox="1">
            <a:spLocks noChangeArrowheads="1"/>
          </p:cNvSpPr>
          <p:nvPr/>
        </p:nvSpPr>
        <p:spPr bwMode="auto">
          <a:xfrm>
            <a:off x="4659313" y="5349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2.0</a:t>
            </a:r>
          </a:p>
        </p:txBody>
      </p:sp>
      <p:sp>
        <p:nvSpPr>
          <p:cNvPr id="7175" name="Text Box 8"/>
          <p:cNvSpPr txBox="1">
            <a:spLocks noChangeArrowheads="1"/>
          </p:cNvSpPr>
          <p:nvPr/>
        </p:nvSpPr>
        <p:spPr bwMode="auto">
          <a:xfrm>
            <a:off x="4659313" y="6111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3.0</a:t>
            </a:r>
          </a:p>
        </p:txBody>
      </p:sp>
      <p:sp>
        <p:nvSpPr>
          <p:cNvPr id="7176" name="Text Box 9"/>
          <p:cNvSpPr txBox="1">
            <a:spLocks noChangeArrowheads="1"/>
          </p:cNvSpPr>
          <p:nvPr/>
        </p:nvSpPr>
        <p:spPr bwMode="auto">
          <a:xfrm>
            <a:off x="5268913" y="42830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1.1</a:t>
            </a:r>
          </a:p>
        </p:txBody>
      </p:sp>
      <p:sp>
        <p:nvSpPr>
          <p:cNvPr id="7177" name="Text Box 10"/>
          <p:cNvSpPr txBox="1">
            <a:spLocks noChangeArrowheads="1"/>
          </p:cNvSpPr>
          <p:nvPr/>
        </p:nvSpPr>
        <p:spPr bwMode="auto">
          <a:xfrm>
            <a:off x="5421313" y="3444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1.2</a:t>
            </a:r>
          </a:p>
        </p:txBody>
      </p:sp>
      <p:sp>
        <p:nvSpPr>
          <p:cNvPr id="7178" name="Text Box 11"/>
          <p:cNvSpPr txBox="1">
            <a:spLocks noChangeArrowheads="1"/>
          </p:cNvSpPr>
          <p:nvPr/>
        </p:nvSpPr>
        <p:spPr bwMode="auto">
          <a:xfrm>
            <a:off x="5573713" y="51212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2.1</a:t>
            </a:r>
          </a:p>
        </p:txBody>
      </p:sp>
      <p:sp>
        <p:nvSpPr>
          <p:cNvPr id="7179" name="Text Box 12"/>
          <p:cNvSpPr txBox="1">
            <a:spLocks noChangeArrowheads="1"/>
          </p:cNvSpPr>
          <p:nvPr/>
        </p:nvSpPr>
        <p:spPr bwMode="auto">
          <a:xfrm>
            <a:off x="6107113" y="42830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2.2</a:t>
            </a:r>
          </a:p>
        </p:txBody>
      </p:sp>
      <p:sp>
        <p:nvSpPr>
          <p:cNvPr id="7180" name="Text Box 13"/>
          <p:cNvSpPr txBox="1">
            <a:spLocks noChangeArrowheads="1"/>
          </p:cNvSpPr>
          <p:nvPr/>
        </p:nvSpPr>
        <p:spPr bwMode="auto">
          <a:xfrm>
            <a:off x="6259513" y="32924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2.3</a:t>
            </a:r>
          </a:p>
        </p:txBody>
      </p:sp>
      <p:sp>
        <p:nvSpPr>
          <p:cNvPr id="7181" name="Line 14"/>
          <p:cNvSpPr>
            <a:spLocks noChangeShapeType="1"/>
          </p:cNvSpPr>
          <p:nvPr/>
        </p:nvSpPr>
        <p:spPr bwMode="auto">
          <a:xfrm>
            <a:off x="4884738" y="1709738"/>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2" name="Line 15"/>
          <p:cNvSpPr>
            <a:spLocks noChangeShapeType="1"/>
          </p:cNvSpPr>
          <p:nvPr/>
        </p:nvSpPr>
        <p:spPr bwMode="auto">
          <a:xfrm flipV="1">
            <a:off x="4884738" y="1481138"/>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3" name="Line 16"/>
          <p:cNvSpPr>
            <a:spLocks noChangeShapeType="1"/>
          </p:cNvSpPr>
          <p:nvPr/>
        </p:nvSpPr>
        <p:spPr bwMode="auto">
          <a:xfrm>
            <a:off x="4800600" y="25908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Line 17"/>
          <p:cNvSpPr>
            <a:spLocks noChangeShapeType="1"/>
          </p:cNvSpPr>
          <p:nvPr/>
        </p:nvSpPr>
        <p:spPr bwMode="auto">
          <a:xfrm flipV="1">
            <a:off x="4800600" y="23622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5" name="Line 18"/>
          <p:cNvSpPr>
            <a:spLocks noChangeShapeType="1"/>
          </p:cNvSpPr>
          <p:nvPr/>
        </p:nvSpPr>
        <p:spPr bwMode="auto">
          <a:xfrm>
            <a:off x="4800600" y="34290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6" name="Line 19"/>
          <p:cNvSpPr>
            <a:spLocks noChangeShapeType="1"/>
          </p:cNvSpPr>
          <p:nvPr/>
        </p:nvSpPr>
        <p:spPr bwMode="auto">
          <a:xfrm flipV="1">
            <a:off x="4800600" y="32004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Unpleasant Realities</a:t>
            </a:r>
          </a:p>
        </p:txBody>
      </p:sp>
      <p:sp>
        <p:nvSpPr>
          <p:cNvPr id="8195" name="Rectangle 3"/>
          <p:cNvSpPr>
            <a:spLocks noGrp="1" noChangeArrowheads="1"/>
          </p:cNvSpPr>
          <p:nvPr>
            <p:ph type="body" idx="1"/>
          </p:nvPr>
        </p:nvSpPr>
        <p:spPr/>
        <p:txBody>
          <a:bodyPr/>
          <a:lstStyle/>
          <a:p>
            <a:r>
              <a:rPr lang="en-US" smtClean="0"/>
              <a:t>The waterfall model doesn’t work well</a:t>
            </a:r>
          </a:p>
          <a:p>
            <a:pPr lvl="1"/>
            <a:r>
              <a:rPr lang="en-US" smtClean="0"/>
              <a:t>Requirements usually incomplete or incorrect</a:t>
            </a:r>
          </a:p>
          <a:p>
            <a:endParaRPr lang="en-US" smtClean="0"/>
          </a:p>
          <a:p>
            <a:r>
              <a:rPr lang="en-US" smtClean="0"/>
              <a:t>The spiral model is expensive</a:t>
            </a:r>
          </a:p>
          <a:p>
            <a:pPr lvl="1"/>
            <a:r>
              <a:rPr lang="en-US" smtClean="0"/>
              <a:t>Rule of thumb: 3 iterations to get it right</a:t>
            </a:r>
          </a:p>
          <a:p>
            <a:pPr lvl="1"/>
            <a:r>
              <a:rPr lang="en-US" smtClean="0"/>
              <a:t>Redesign leads to recoding and retesting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40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4100" name="Rectangle 4"/>
          <p:cNvSpPr>
            <a:spLocks noGrp="1" noChangeArrowheads="1"/>
          </p:cNvSpPr>
          <p:nvPr>
            <p:ph type="title"/>
          </p:nvPr>
        </p:nvSpPr>
        <p:spPr>
          <a:xfrm>
            <a:off x="685800" y="304800"/>
            <a:ext cx="7772400" cy="1143000"/>
          </a:xfrm>
          <a:noFill/>
        </p:spPr>
        <p:txBody>
          <a:bodyPr/>
          <a:lstStyle/>
          <a:p>
            <a:r>
              <a:rPr lang="en-US" smtClean="0"/>
              <a:t>The System Life Cycle</a:t>
            </a:r>
          </a:p>
        </p:txBody>
      </p:sp>
      <p:sp>
        <p:nvSpPr>
          <p:cNvPr id="4101" name="Rectangle 5"/>
          <p:cNvSpPr>
            <a:spLocks noGrp="1" noChangeArrowheads="1"/>
          </p:cNvSpPr>
          <p:nvPr>
            <p:ph type="body" idx="1"/>
          </p:nvPr>
        </p:nvSpPr>
        <p:spPr>
          <a:noFill/>
        </p:spPr>
        <p:txBody>
          <a:bodyPr/>
          <a:lstStyle/>
          <a:p>
            <a:r>
              <a:rPr lang="en-US" smtClean="0"/>
              <a:t>Systems analysis</a:t>
            </a:r>
          </a:p>
          <a:p>
            <a:pPr lvl="1"/>
            <a:r>
              <a:rPr lang="en-US" smtClean="0"/>
              <a:t>How do we know what kind of system to build?</a:t>
            </a:r>
          </a:p>
          <a:p>
            <a:r>
              <a:rPr lang="en-US" smtClean="0"/>
              <a:t>User-centered design</a:t>
            </a:r>
          </a:p>
          <a:p>
            <a:pPr lvl="1"/>
            <a:r>
              <a:rPr lang="en-US" smtClean="0"/>
              <a:t>How do we discern and satisfy user needs?</a:t>
            </a:r>
          </a:p>
          <a:p>
            <a:r>
              <a:rPr lang="en-US" smtClean="0"/>
              <a:t>Implementation</a:t>
            </a:r>
          </a:p>
          <a:p>
            <a:pPr lvl="1"/>
            <a:r>
              <a:rPr lang="en-US" smtClean="0"/>
              <a:t>How do we build it?</a:t>
            </a:r>
          </a:p>
          <a:p>
            <a:r>
              <a:rPr lang="en-US" smtClean="0"/>
              <a:t>Management</a:t>
            </a:r>
          </a:p>
          <a:p>
            <a:pPr lvl="1"/>
            <a:r>
              <a:rPr lang="en-US" smtClean="0"/>
              <a:t>How do we use it?</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The Rapid Prototyping Model</a:t>
            </a:r>
          </a:p>
        </p:txBody>
      </p:sp>
      <p:sp>
        <p:nvSpPr>
          <p:cNvPr id="9219" name="Rectangle 3"/>
          <p:cNvSpPr>
            <a:spLocks noGrp="1" noChangeArrowheads="1"/>
          </p:cNvSpPr>
          <p:nvPr>
            <p:ph type="body" idx="1"/>
          </p:nvPr>
        </p:nvSpPr>
        <p:spPr/>
        <p:txBody>
          <a:bodyPr/>
          <a:lstStyle/>
          <a:p>
            <a:r>
              <a:rPr lang="en-US" smtClean="0"/>
              <a:t>Goal: </a:t>
            </a:r>
            <a:r>
              <a:rPr lang="en-US" u="sng" smtClean="0"/>
              <a:t>explore</a:t>
            </a:r>
            <a:r>
              <a:rPr lang="en-US" smtClean="0"/>
              <a:t> requirements</a:t>
            </a:r>
          </a:p>
          <a:p>
            <a:pPr lvl="1"/>
            <a:r>
              <a:rPr lang="en-US" smtClean="0"/>
              <a:t>Without building the complete product</a:t>
            </a:r>
          </a:p>
          <a:p>
            <a:r>
              <a:rPr lang="en-US" smtClean="0"/>
              <a:t>Start with </a:t>
            </a:r>
            <a:r>
              <a:rPr lang="en-US" u="sng" smtClean="0"/>
              <a:t>part</a:t>
            </a:r>
            <a:r>
              <a:rPr lang="en-US" smtClean="0"/>
              <a:t> of the functionality</a:t>
            </a:r>
          </a:p>
          <a:p>
            <a:pPr lvl="1"/>
            <a:r>
              <a:rPr lang="en-US" smtClean="0"/>
              <a:t>That will (hopefully) yield significant insight</a:t>
            </a:r>
          </a:p>
          <a:p>
            <a:r>
              <a:rPr lang="en-US" smtClean="0"/>
              <a:t>Build a prototype</a:t>
            </a:r>
          </a:p>
          <a:p>
            <a:pPr lvl="1"/>
            <a:r>
              <a:rPr lang="en-US" smtClean="0"/>
              <a:t>Focus on core functionality, not in efficiency</a:t>
            </a:r>
          </a:p>
          <a:p>
            <a:r>
              <a:rPr lang="en-US" smtClean="0"/>
              <a:t>Use the prototype to refine the </a:t>
            </a:r>
            <a:r>
              <a:rPr lang="en-US" u="sng" smtClean="0"/>
              <a:t>requirements</a:t>
            </a:r>
          </a:p>
          <a:p>
            <a:r>
              <a:rPr lang="en-US" smtClean="0"/>
              <a:t>Repeat the process, expanding functionality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Rapid Prototyping + Waterfall</a:t>
            </a:r>
          </a:p>
        </p:txBody>
      </p:sp>
      <p:sp>
        <p:nvSpPr>
          <p:cNvPr id="10243" name="Rectangle 6"/>
          <p:cNvSpPr>
            <a:spLocks noChangeArrowheads="1"/>
          </p:cNvSpPr>
          <p:nvPr/>
        </p:nvSpPr>
        <p:spPr bwMode="auto">
          <a:xfrm>
            <a:off x="2590800" y="20574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Update</a:t>
            </a:r>
          </a:p>
          <a:p>
            <a:r>
              <a:rPr lang="en-US"/>
              <a:t>Requirements</a:t>
            </a:r>
          </a:p>
        </p:txBody>
      </p:sp>
      <p:sp>
        <p:nvSpPr>
          <p:cNvPr id="10244" name="Rectangle 7"/>
          <p:cNvSpPr>
            <a:spLocks noChangeArrowheads="1"/>
          </p:cNvSpPr>
          <p:nvPr/>
        </p:nvSpPr>
        <p:spPr bwMode="auto">
          <a:xfrm>
            <a:off x="2590800" y="35052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Choose</a:t>
            </a:r>
          </a:p>
          <a:p>
            <a:r>
              <a:rPr lang="en-US"/>
              <a:t>Functionality</a:t>
            </a:r>
          </a:p>
        </p:txBody>
      </p:sp>
      <p:sp>
        <p:nvSpPr>
          <p:cNvPr id="10245" name="Rectangle 8"/>
          <p:cNvSpPr>
            <a:spLocks noChangeArrowheads="1"/>
          </p:cNvSpPr>
          <p:nvPr/>
        </p:nvSpPr>
        <p:spPr bwMode="auto">
          <a:xfrm>
            <a:off x="2590800" y="49530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Build</a:t>
            </a:r>
          </a:p>
          <a:p>
            <a:r>
              <a:rPr lang="en-US"/>
              <a:t>Prototype</a:t>
            </a:r>
          </a:p>
        </p:txBody>
      </p:sp>
      <p:sp>
        <p:nvSpPr>
          <p:cNvPr id="10246" name="Rectangle 9"/>
          <p:cNvSpPr>
            <a:spLocks noChangeArrowheads="1"/>
          </p:cNvSpPr>
          <p:nvPr/>
        </p:nvSpPr>
        <p:spPr bwMode="auto">
          <a:xfrm>
            <a:off x="228600" y="35052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Initial</a:t>
            </a:r>
          </a:p>
          <a:p>
            <a:r>
              <a:rPr lang="en-US"/>
              <a:t>Requirements</a:t>
            </a:r>
          </a:p>
        </p:txBody>
      </p:sp>
      <p:sp>
        <p:nvSpPr>
          <p:cNvPr id="10247" name="Line 10"/>
          <p:cNvSpPr>
            <a:spLocks noChangeShapeType="1"/>
          </p:cNvSpPr>
          <p:nvPr/>
        </p:nvSpPr>
        <p:spPr bwMode="auto">
          <a:xfrm>
            <a:off x="3505200" y="2819400"/>
            <a:ext cx="0" cy="685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8" name="Line 11"/>
          <p:cNvSpPr>
            <a:spLocks noChangeShapeType="1"/>
          </p:cNvSpPr>
          <p:nvPr/>
        </p:nvSpPr>
        <p:spPr bwMode="auto">
          <a:xfrm>
            <a:off x="3505200" y="4267200"/>
            <a:ext cx="0" cy="685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12"/>
          <p:cNvSpPr>
            <a:spLocks noChangeShapeType="1"/>
          </p:cNvSpPr>
          <p:nvPr/>
        </p:nvSpPr>
        <p:spPr bwMode="auto">
          <a:xfrm>
            <a:off x="1981200" y="3886200"/>
            <a:ext cx="6096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0" name="Line 15"/>
          <p:cNvSpPr>
            <a:spLocks noChangeShapeType="1"/>
          </p:cNvSpPr>
          <p:nvPr/>
        </p:nvSpPr>
        <p:spPr bwMode="auto">
          <a:xfrm>
            <a:off x="3505200" y="5715000"/>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1" name="Line 16"/>
          <p:cNvSpPr>
            <a:spLocks noChangeShapeType="1"/>
          </p:cNvSpPr>
          <p:nvPr/>
        </p:nvSpPr>
        <p:spPr bwMode="auto">
          <a:xfrm>
            <a:off x="3505200" y="6096000"/>
            <a:ext cx="114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2" name="Line 17"/>
          <p:cNvSpPr>
            <a:spLocks noChangeShapeType="1"/>
          </p:cNvSpPr>
          <p:nvPr/>
        </p:nvSpPr>
        <p:spPr bwMode="auto">
          <a:xfrm flipV="1">
            <a:off x="4648200" y="2590800"/>
            <a:ext cx="0" cy="3505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Line 18"/>
          <p:cNvSpPr>
            <a:spLocks noChangeShapeType="1"/>
          </p:cNvSpPr>
          <p:nvPr/>
        </p:nvSpPr>
        <p:spPr bwMode="auto">
          <a:xfrm flipH="1">
            <a:off x="4343400" y="2590800"/>
            <a:ext cx="3048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4" name="Rectangle 19"/>
          <p:cNvSpPr>
            <a:spLocks noChangeArrowheads="1"/>
          </p:cNvSpPr>
          <p:nvPr/>
        </p:nvSpPr>
        <p:spPr bwMode="auto">
          <a:xfrm>
            <a:off x="5105400" y="26670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Write</a:t>
            </a:r>
          </a:p>
          <a:p>
            <a:r>
              <a:rPr lang="en-US"/>
              <a:t>Specification</a:t>
            </a:r>
          </a:p>
        </p:txBody>
      </p:sp>
      <p:sp>
        <p:nvSpPr>
          <p:cNvPr id="10255" name="Rectangle 20"/>
          <p:cNvSpPr>
            <a:spLocks noChangeArrowheads="1"/>
          </p:cNvSpPr>
          <p:nvPr/>
        </p:nvSpPr>
        <p:spPr bwMode="auto">
          <a:xfrm>
            <a:off x="6172200" y="39624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Create</a:t>
            </a:r>
          </a:p>
          <a:p>
            <a:r>
              <a:rPr lang="en-US"/>
              <a:t>Software</a:t>
            </a:r>
          </a:p>
        </p:txBody>
      </p:sp>
      <p:sp>
        <p:nvSpPr>
          <p:cNvPr id="10256" name="Rectangle 21"/>
          <p:cNvSpPr>
            <a:spLocks noChangeArrowheads="1"/>
          </p:cNvSpPr>
          <p:nvPr/>
        </p:nvSpPr>
        <p:spPr bwMode="auto">
          <a:xfrm>
            <a:off x="7239000" y="52578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Write</a:t>
            </a:r>
          </a:p>
          <a:p>
            <a:r>
              <a:rPr lang="en-US"/>
              <a:t>Test Plan</a:t>
            </a:r>
          </a:p>
        </p:txBody>
      </p:sp>
      <p:sp>
        <p:nvSpPr>
          <p:cNvPr id="10257" name="Line 22"/>
          <p:cNvSpPr>
            <a:spLocks noChangeShapeType="1"/>
          </p:cNvSpPr>
          <p:nvPr/>
        </p:nvSpPr>
        <p:spPr bwMode="auto">
          <a:xfrm>
            <a:off x="4343400" y="2286000"/>
            <a:ext cx="3810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8" name="Line 23"/>
          <p:cNvSpPr>
            <a:spLocks noChangeShapeType="1"/>
          </p:cNvSpPr>
          <p:nvPr/>
        </p:nvSpPr>
        <p:spPr bwMode="auto">
          <a:xfrm>
            <a:off x="6019800" y="2286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9" name="Line 24"/>
          <p:cNvSpPr>
            <a:spLocks noChangeShapeType="1"/>
          </p:cNvSpPr>
          <p:nvPr/>
        </p:nvSpPr>
        <p:spPr bwMode="auto">
          <a:xfrm>
            <a:off x="6858000" y="3048000"/>
            <a:ext cx="228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0" name="Line 25"/>
          <p:cNvSpPr>
            <a:spLocks noChangeShapeType="1"/>
          </p:cNvSpPr>
          <p:nvPr/>
        </p:nvSpPr>
        <p:spPr bwMode="auto">
          <a:xfrm flipH="1">
            <a:off x="7086600" y="3048000"/>
            <a:ext cx="0" cy="914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1" name="Line 28"/>
          <p:cNvSpPr>
            <a:spLocks noChangeShapeType="1"/>
          </p:cNvSpPr>
          <p:nvPr/>
        </p:nvSpPr>
        <p:spPr bwMode="auto">
          <a:xfrm>
            <a:off x="8153400" y="2286000"/>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Objectives of Rapid Prototyping</a:t>
            </a:r>
          </a:p>
        </p:txBody>
      </p:sp>
      <p:sp>
        <p:nvSpPr>
          <p:cNvPr id="11267" name="Rectangle 3"/>
          <p:cNvSpPr>
            <a:spLocks noGrp="1" noChangeArrowheads="1"/>
          </p:cNvSpPr>
          <p:nvPr>
            <p:ph type="body" idx="1"/>
          </p:nvPr>
        </p:nvSpPr>
        <p:spPr/>
        <p:txBody>
          <a:bodyPr/>
          <a:lstStyle/>
          <a:p>
            <a:r>
              <a:rPr lang="en-US" smtClean="0"/>
              <a:t>Quality</a:t>
            </a:r>
          </a:p>
          <a:p>
            <a:pPr lvl="1"/>
            <a:r>
              <a:rPr lang="en-US" smtClean="0"/>
              <a:t>Build systems that satisfy the real requirements by focusing on requirements discovery</a:t>
            </a:r>
          </a:p>
          <a:p>
            <a:r>
              <a:rPr lang="en-US" smtClean="0"/>
              <a:t>Affordability</a:t>
            </a:r>
          </a:p>
          <a:p>
            <a:pPr lvl="1"/>
            <a:r>
              <a:rPr lang="en-US" smtClean="0"/>
              <a:t>Minimize development costs by building the right thing the first time</a:t>
            </a:r>
          </a:p>
          <a:p>
            <a:r>
              <a:rPr lang="en-US" smtClean="0"/>
              <a:t>Schedule</a:t>
            </a:r>
          </a:p>
          <a:p>
            <a:pPr lvl="1"/>
            <a:r>
              <a:rPr lang="en-US" smtClean="0"/>
              <a:t>Minimize schedule risk by reducing the chance of requirements discovery during coding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609600"/>
            <a:ext cx="8382000" cy="1143000"/>
          </a:xfrm>
        </p:spPr>
        <p:txBody>
          <a:bodyPr/>
          <a:lstStyle/>
          <a:p>
            <a:r>
              <a:rPr lang="en-US" smtClean="0"/>
              <a:t>Characteristics of Good Prototypes</a:t>
            </a:r>
          </a:p>
        </p:txBody>
      </p:sp>
      <p:sp>
        <p:nvSpPr>
          <p:cNvPr id="13315" name="Rectangle 3"/>
          <p:cNvSpPr>
            <a:spLocks noGrp="1" noChangeArrowheads="1"/>
          </p:cNvSpPr>
          <p:nvPr>
            <p:ph type="body" idx="1"/>
          </p:nvPr>
        </p:nvSpPr>
        <p:spPr/>
        <p:txBody>
          <a:bodyPr/>
          <a:lstStyle/>
          <a:p>
            <a:r>
              <a:rPr lang="en-US" smtClean="0"/>
              <a:t>Easily built (about a week’s work)</a:t>
            </a:r>
          </a:p>
          <a:p>
            <a:pPr lvl="1"/>
            <a:r>
              <a:rPr lang="en-US" smtClean="0"/>
              <a:t>Requires powerful prototyping tools</a:t>
            </a:r>
          </a:p>
          <a:p>
            <a:pPr lvl="1"/>
            <a:r>
              <a:rPr lang="en-US" smtClean="0"/>
              <a:t>Intentionally incomplete</a:t>
            </a:r>
          </a:p>
          <a:p>
            <a:r>
              <a:rPr lang="en-US" smtClean="0"/>
              <a:t>Insightful</a:t>
            </a:r>
          </a:p>
          <a:p>
            <a:pPr lvl="1"/>
            <a:r>
              <a:rPr lang="en-US" smtClean="0"/>
              <a:t>Basis for gaining experience</a:t>
            </a:r>
          </a:p>
          <a:p>
            <a:pPr lvl="1"/>
            <a:r>
              <a:rPr lang="en-US" smtClean="0"/>
              <a:t>Well-chosen focus (</a:t>
            </a:r>
            <a:r>
              <a:rPr lang="en-US" smtClean="0">
                <a:solidFill>
                  <a:schemeClr val="hlink"/>
                </a:solidFill>
              </a:rPr>
              <a:t>DON’T</a:t>
            </a:r>
            <a:r>
              <a:rPr lang="en-US" smtClean="0"/>
              <a:t> built it all at once!)</a:t>
            </a:r>
          </a:p>
          <a:p>
            <a:r>
              <a:rPr lang="en-US" smtClean="0"/>
              <a:t>Easily modified</a:t>
            </a:r>
          </a:p>
          <a:p>
            <a:pPr lvl="1"/>
            <a:r>
              <a:rPr lang="en-US" smtClean="0"/>
              <a:t>Facilitates incremental exploration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Prototype Demonstration</a:t>
            </a:r>
          </a:p>
        </p:txBody>
      </p:sp>
      <p:sp>
        <p:nvSpPr>
          <p:cNvPr id="14339" name="Rectangle 3"/>
          <p:cNvSpPr>
            <a:spLocks noGrp="1" noChangeArrowheads="1"/>
          </p:cNvSpPr>
          <p:nvPr>
            <p:ph type="body" idx="1"/>
          </p:nvPr>
        </p:nvSpPr>
        <p:spPr>
          <a:xfrm>
            <a:off x="685800" y="1981200"/>
            <a:ext cx="7924800" cy="4114800"/>
          </a:xfrm>
        </p:spPr>
        <p:txBody>
          <a:bodyPr/>
          <a:lstStyle/>
          <a:p>
            <a:r>
              <a:rPr lang="en-US" smtClean="0"/>
              <a:t>Choose a scenario based on the task</a:t>
            </a:r>
          </a:p>
          <a:p>
            <a:r>
              <a:rPr lang="en-US" smtClean="0"/>
              <a:t>Develop a one-hour script</a:t>
            </a:r>
          </a:p>
          <a:p>
            <a:pPr lvl="1"/>
            <a:r>
              <a:rPr lang="en-US" smtClean="0"/>
              <a:t>Focus on newly implemented requirements</a:t>
            </a:r>
          </a:p>
          <a:p>
            <a:r>
              <a:rPr lang="en-US" smtClean="0"/>
              <a:t>See if it behaves as desired</a:t>
            </a:r>
          </a:p>
          <a:p>
            <a:pPr lvl="1"/>
            <a:r>
              <a:rPr lang="en-US" smtClean="0"/>
              <a:t>The </a:t>
            </a:r>
            <a:r>
              <a:rPr lang="en-US" u="sng" smtClean="0"/>
              <a:t>user’s</a:t>
            </a:r>
            <a:r>
              <a:rPr lang="en-US" smtClean="0"/>
              <a:t> view of correctness</a:t>
            </a:r>
          </a:p>
          <a:p>
            <a:r>
              <a:rPr lang="en-US" smtClean="0"/>
              <a:t>Solicit suggestions for additional capabilities</a:t>
            </a:r>
          </a:p>
          <a:p>
            <a:pPr lvl="1"/>
            <a:r>
              <a:rPr lang="en-US" smtClean="0"/>
              <a:t>And capabilities that should be removed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457200"/>
            <a:ext cx="7772400" cy="1143000"/>
          </a:xfrm>
        </p:spPr>
        <p:txBody>
          <a:bodyPr/>
          <a:lstStyle/>
          <a:p>
            <a:r>
              <a:rPr lang="en-US" smtClean="0"/>
              <a:t>A Disciplined Process</a:t>
            </a:r>
          </a:p>
        </p:txBody>
      </p:sp>
      <p:sp>
        <p:nvSpPr>
          <p:cNvPr id="15363" name="Rectangle 3"/>
          <p:cNvSpPr>
            <a:spLocks noGrp="1" noChangeArrowheads="1"/>
          </p:cNvSpPr>
          <p:nvPr>
            <p:ph type="body" idx="1"/>
          </p:nvPr>
        </p:nvSpPr>
        <p:spPr>
          <a:xfrm>
            <a:off x="685800" y="1752600"/>
            <a:ext cx="8153400" cy="4114800"/>
          </a:xfrm>
        </p:spPr>
        <p:txBody>
          <a:bodyPr/>
          <a:lstStyle/>
          <a:p>
            <a:r>
              <a:rPr lang="en-US" smtClean="0"/>
              <a:t>Agree on a project plan</a:t>
            </a:r>
          </a:p>
          <a:p>
            <a:pPr lvl="1"/>
            <a:r>
              <a:rPr lang="en-US" smtClean="0"/>
              <a:t>To establish shared expectations</a:t>
            </a:r>
          </a:p>
          <a:p>
            <a:r>
              <a:rPr lang="en-US" smtClean="0"/>
              <a:t>Start with a requirements document</a:t>
            </a:r>
          </a:p>
          <a:p>
            <a:pPr lvl="1"/>
            <a:r>
              <a:rPr lang="en-US" smtClean="0"/>
              <a:t>That specifies </a:t>
            </a:r>
            <a:r>
              <a:rPr lang="en-US" u="sng" smtClean="0"/>
              <a:t>only</a:t>
            </a:r>
            <a:r>
              <a:rPr lang="en-US" smtClean="0"/>
              <a:t> bedrock requirements</a:t>
            </a:r>
          </a:p>
          <a:p>
            <a:r>
              <a:rPr lang="en-US" smtClean="0"/>
              <a:t>Build a prototype and try it out</a:t>
            </a:r>
          </a:p>
          <a:p>
            <a:pPr lvl="1"/>
            <a:r>
              <a:rPr lang="en-US" smtClean="0"/>
              <a:t>Informal, focused on users -- not developers</a:t>
            </a:r>
          </a:p>
          <a:p>
            <a:r>
              <a:rPr lang="en-US" smtClean="0"/>
              <a:t>Document the new requirements</a:t>
            </a:r>
          </a:p>
          <a:p>
            <a:r>
              <a:rPr lang="en-US" smtClean="0"/>
              <a:t>Repeat, expanding functionality in small steps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What is NOT Rapid Prototyping?</a:t>
            </a:r>
          </a:p>
        </p:txBody>
      </p:sp>
      <p:sp>
        <p:nvSpPr>
          <p:cNvPr id="16387" name="Rectangle 3"/>
          <p:cNvSpPr>
            <a:spLocks noGrp="1" noChangeArrowheads="1"/>
          </p:cNvSpPr>
          <p:nvPr>
            <p:ph type="body" idx="1"/>
          </p:nvPr>
        </p:nvSpPr>
        <p:spPr>
          <a:xfrm>
            <a:off x="533400" y="1981200"/>
            <a:ext cx="8458200" cy="4114800"/>
          </a:xfrm>
        </p:spPr>
        <p:txBody>
          <a:bodyPr/>
          <a:lstStyle/>
          <a:p>
            <a:r>
              <a:rPr lang="en-US" smtClean="0"/>
              <a:t>Focusing only on appearance</a:t>
            </a:r>
          </a:p>
          <a:p>
            <a:pPr lvl="1"/>
            <a:r>
              <a:rPr lang="en-US" u="sng" smtClean="0"/>
              <a:t>Behavior</a:t>
            </a:r>
            <a:r>
              <a:rPr lang="en-US" smtClean="0"/>
              <a:t> is a key aspect of requirements</a:t>
            </a:r>
          </a:p>
          <a:p>
            <a:r>
              <a:rPr lang="en-US" smtClean="0"/>
              <a:t>Just building capabilities one at a time</a:t>
            </a:r>
          </a:p>
          <a:p>
            <a:pPr lvl="1"/>
            <a:r>
              <a:rPr lang="en-US" smtClean="0"/>
              <a:t>User involvement is the </a:t>
            </a:r>
            <a:r>
              <a:rPr lang="en-US" u="sng" smtClean="0"/>
              <a:t>reason</a:t>
            </a:r>
            <a:r>
              <a:rPr lang="en-US" smtClean="0"/>
              <a:t> for prototyping</a:t>
            </a:r>
          </a:p>
          <a:p>
            <a:r>
              <a:rPr lang="en-US" smtClean="0"/>
              <a:t>Building a bulletproof prototype</a:t>
            </a:r>
          </a:p>
          <a:p>
            <a:pPr lvl="1"/>
            <a:r>
              <a:rPr lang="en-US" smtClean="0"/>
              <a:t>Which may do the </a:t>
            </a:r>
            <a:r>
              <a:rPr lang="en-US" u="sng" smtClean="0"/>
              <a:t>wrong</a:t>
            </a:r>
            <a:r>
              <a:rPr lang="en-US" smtClean="0"/>
              <a:t> thing very well</a:t>
            </a:r>
          </a:p>
          <a:p>
            <a:r>
              <a:rPr lang="en-US" smtClean="0"/>
              <a:t>Discovering requirements you can’t directly use</a:t>
            </a:r>
          </a:p>
          <a:p>
            <a:pPr lvl="1"/>
            <a:r>
              <a:rPr lang="en-US" smtClean="0"/>
              <a:t>More </a:t>
            </a:r>
            <a:r>
              <a:rPr lang="en-US" u="sng" smtClean="0"/>
              <a:t>efficient</a:t>
            </a:r>
            <a:r>
              <a:rPr lang="en-US" smtClean="0"/>
              <a:t> to align prototyping with coding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a:t>
            </a:r>
            <a:endParaRPr lang="en-US" dirty="0"/>
          </a:p>
        </p:txBody>
      </p:sp>
      <p:sp>
        <p:nvSpPr>
          <p:cNvPr id="3" name="Content Placeholder 2"/>
          <p:cNvSpPr>
            <a:spLocks noGrp="1"/>
          </p:cNvSpPr>
          <p:nvPr>
            <p:ph idx="1"/>
          </p:nvPr>
        </p:nvSpPr>
        <p:spPr>
          <a:xfrm>
            <a:off x="685800" y="1981200"/>
            <a:ext cx="8229600" cy="4114800"/>
          </a:xfrm>
        </p:spPr>
        <p:txBody>
          <a:bodyPr/>
          <a:lstStyle/>
          <a:p>
            <a:r>
              <a:rPr lang="en-US" dirty="0" smtClean="0"/>
              <a:t>Prototypes that are “built to last”</a:t>
            </a:r>
          </a:p>
          <a:p>
            <a:endParaRPr lang="en-US" dirty="0"/>
          </a:p>
          <a:p>
            <a:r>
              <a:rPr lang="en-US" dirty="0" smtClean="0"/>
              <a:t>Planned incremental development</a:t>
            </a:r>
          </a:p>
          <a:p>
            <a:pPr lvl="1"/>
            <a:r>
              <a:rPr lang="en-US" dirty="0" smtClean="0"/>
              <a:t>For functionality, not just requirements </a:t>
            </a:r>
            <a:r>
              <a:rPr lang="en-US" dirty="0" err="1" smtClean="0"/>
              <a:t>elictitation</a:t>
            </a:r>
            <a:endParaRPr lang="en-US" dirty="0" smtClean="0"/>
          </a:p>
          <a:p>
            <a:pPr lvl="1"/>
            <a:endParaRPr lang="en-US" dirty="0"/>
          </a:p>
          <a:p>
            <a:r>
              <a:rPr lang="en-US" dirty="0" smtClean="0"/>
              <a:t>Privileges time and cost</a:t>
            </a:r>
          </a:p>
          <a:p>
            <a:pPr lvl="1"/>
            <a:r>
              <a:rPr lang="en-US" dirty="0" smtClean="0"/>
              <a:t>Functionality becomes the variable</a:t>
            </a:r>
          </a:p>
          <a:p>
            <a:pPr lvl="1"/>
            <a:endParaRPr lang="en-US" dirty="0"/>
          </a:p>
        </p:txBody>
      </p:sp>
    </p:spTree>
    <p:extLst>
      <p:ext uri="{BB962C8B-B14F-4D97-AF65-F5344CB8AC3E}">
        <p14:creationId xmlns:p14="http://schemas.microsoft.com/office/powerpoint/2010/main" val="20577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a:spLocks noGrp="1" noChangeArrowheads="1"/>
          </p:cNvSpPr>
          <p:nvPr>
            <p:ph type="title"/>
          </p:nvPr>
        </p:nvSpPr>
        <p:spPr>
          <a:xfrm>
            <a:off x="762000" y="152400"/>
            <a:ext cx="7772400" cy="914400"/>
          </a:xfrm>
        </p:spPr>
        <p:txBody>
          <a:bodyPr/>
          <a:lstStyle/>
          <a:p>
            <a:r>
              <a:rPr lang="en-US" smtClean="0"/>
              <a:t>Agile Methods</a:t>
            </a:r>
          </a:p>
        </p:txBody>
      </p:sp>
      <p:graphicFrame>
        <p:nvGraphicFramePr>
          <p:cNvPr id="1026" name="Object 3"/>
          <p:cNvGraphicFramePr>
            <a:graphicFrameLocks noChangeAspect="1"/>
          </p:cNvGraphicFramePr>
          <p:nvPr/>
        </p:nvGraphicFramePr>
        <p:xfrm>
          <a:off x="6781800" y="2209800"/>
          <a:ext cx="1841500" cy="1639888"/>
        </p:xfrm>
        <a:graphic>
          <a:graphicData uri="http://schemas.openxmlformats.org/presentationml/2006/ole">
            <mc:AlternateContent xmlns:mc="http://schemas.openxmlformats.org/markup-compatibility/2006">
              <mc:Choice xmlns:v="urn:schemas-microsoft-com:vml" Requires="v">
                <p:oleObj spid="_x0000_s1141" name="Clip" r:id="rId3" imgW="1841400" imgH="1640160" progId="MS_ClipArt_Gallery.2">
                  <p:embed/>
                </p:oleObj>
              </mc:Choice>
              <mc:Fallback>
                <p:oleObj name="Clip" r:id="rId3" imgW="1841400" imgH="16401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209800"/>
                        <a:ext cx="1841500" cy="163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4"/>
          <p:cNvGraphicFramePr>
            <a:graphicFrameLocks noChangeAspect="1"/>
          </p:cNvGraphicFramePr>
          <p:nvPr/>
        </p:nvGraphicFramePr>
        <p:xfrm>
          <a:off x="457200" y="2057400"/>
          <a:ext cx="1674813" cy="1752600"/>
        </p:xfrm>
        <a:graphic>
          <a:graphicData uri="http://schemas.openxmlformats.org/presentationml/2006/ole">
            <mc:AlternateContent xmlns:mc="http://schemas.openxmlformats.org/markup-compatibility/2006">
              <mc:Choice xmlns:v="urn:schemas-microsoft-com:vml" Requires="v">
                <p:oleObj spid="_x0000_s1142" name="Clip" r:id="rId5" imgW="992520" imgH="1039320" progId="MS_ClipArt_Gallery.2">
                  <p:embed/>
                </p:oleObj>
              </mc:Choice>
              <mc:Fallback>
                <p:oleObj name="Clip" r:id="rId5" imgW="992520" imgH="103932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57400"/>
                        <a:ext cx="1674813"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8" name="Object 5"/>
          <p:cNvGraphicFramePr>
            <a:graphicFrameLocks noChangeAspect="1"/>
          </p:cNvGraphicFramePr>
          <p:nvPr/>
        </p:nvGraphicFramePr>
        <p:xfrm>
          <a:off x="5105400" y="4114800"/>
          <a:ext cx="1554163" cy="1806575"/>
        </p:xfrm>
        <a:graphic>
          <a:graphicData uri="http://schemas.openxmlformats.org/presentationml/2006/ole">
            <mc:AlternateContent xmlns:mc="http://schemas.openxmlformats.org/markup-compatibility/2006">
              <mc:Choice xmlns:v="urn:schemas-microsoft-com:vml" Requires="v">
                <p:oleObj spid="_x0000_s1143" name="Clip" r:id="rId7" imgW="1555200" imgH="1806480" progId="MS_ClipArt_Gallery.2">
                  <p:embed/>
                </p:oleObj>
              </mc:Choice>
              <mc:Fallback>
                <p:oleObj name="Clip" r:id="rId7" imgW="1555200" imgH="1806480" progId="MS_ClipArt_Gallery.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05400" y="4114800"/>
                        <a:ext cx="1554163" cy="180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9" name="Object 6"/>
          <p:cNvGraphicFramePr>
            <a:graphicFrameLocks noChangeAspect="1"/>
          </p:cNvGraphicFramePr>
          <p:nvPr/>
        </p:nvGraphicFramePr>
        <p:xfrm>
          <a:off x="3657600" y="1371600"/>
          <a:ext cx="1585913" cy="1585913"/>
        </p:xfrm>
        <a:graphic>
          <a:graphicData uri="http://schemas.openxmlformats.org/presentationml/2006/ole">
            <mc:AlternateContent xmlns:mc="http://schemas.openxmlformats.org/markup-compatibility/2006">
              <mc:Choice xmlns:v="urn:schemas-microsoft-com:vml" Requires="v">
                <p:oleObj spid="_x0000_s1144" name="Clip" r:id="rId9" imgW="1586160" imgH="1585800" progId="MS_ClipArt_Gallery.2">
                  <p:embed/>
                </p:oleObj>
              </mc:Choice>
              <mc:Fallback>
                <p:oleObj name="Clip" r:id="rId9" imgW="1586160" imgH="1585800" progId="MS_ClipArt_Gallery.2">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7600" y="1371600"/>
                        <a:ext cx="1585913" cy="158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0" name="Object 7"/>
          <p:cNvGraphicFramePr>
            <a:graphicFrameLocks noChangeAspect="1"/>
          </p:cNvGraphicFramePr>
          <p:nvPr/>
        </p:nvGraphicFramePr>
        <p:xfrm>
          <a:off x="1905000" y="4114800"/>
          <a:ext cx="2209800" cy="1701800"/>
        </p:xfrm>
        <a:graphic>
          <a:graphicData uri="http://schemas.openxmlformats.org/presentationml/2006/ole">
            <mc:AlternateContent xmlns:mc="http://schemas.openxmlformats.org/markup-compatibility/2006">
              <mc:Choice xmlns:v="urn:schemas-microsoft-com:vml" Requires="v">
                <p:oleObj spid="_x0000_s1145" name="Clip" r:id="rId11" imgW="4539600" imgH="3497040" progId="MS_ClipArt_Gallery.2">
                  <p:embed/>
                </p:oleObj>
              </mc:Choice>
              <mc:Fallback>
                <p:oleObj name="Clip" r:id="rId11" imgW="4539600" imgH="3497040" progId="MS_ClipArt_Gallery.2">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5000" y="4114800"/>
                        <a:ext cx="22098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2" name="WordArt 8"/>
          <p:cNvSpPr>
            <a:spLocks noChangeArrowheads="1" noChangeShapeType="1" noTextEdit="1"/>
          </p:cNvSpPr>
          <p:nvPr/>
        </p:nvSpPr>
        <p:spPr bwMode="auto">
          <a:xfrm>
            <a:off x="3352800" y="3124200"/>
            <a:ext cx="2219325" cy="361950"/>
          </a:xfrm>
          <a:prstGeom prst="rect">
            <a:avLst/>
          </a:prstGeom>
        </p:spPr>
        <p:txBody>
          <a:bodyPr wrap="none" fromWordArt="1">
            <a:prstTxWarp prst="textPlain">
              <a:avLst>
                <a:gd name="adj" fmla="val 50000"/>
              </a:avLst>
            </a:prstTxWarp>
          </a:bodyPr>
          <a:lstStyle/>
          <a:p>
            <a:r>
              <a:rPr lang="en-US" sz="20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Implementation</a:t>
            </a:r>
          </a:p>
        </p:txBody>
      </p:sp>
      <p:sp>
        <p:nvSpPr>
          <p:cNvPr id="1033" name="WordArt 9"/>
          <p:cNvSpPr>
            <a:spLocks noChangeArrowheads="1" noChangeShapeType="1" noTextEdit="1"/>
          </p:cNvSpPr>
          <p:nvPr/>
        </p:nvSpPr>
        <p:spPr bwMode="auto">
          <a:xfrm>
            <a:off x="7086600" y="1752600"/>
            <a:ext cx="1381125" cy="361950"/>
          </a:xfrm>
          <a:prstGeom prst="rect">
            <a:avLst/>
          </a:prstGeom>
        </p:spPr>
        <p:txBody>
          <a:bodyPr wrap="none" fromWordArt="1">
            <a:prstTxWarp prst="textPlain">
              <a:avLst>
                <a:gd name="adj" fmla="val 50000"/>
              </a:avLst>
            </a:prstTxWarp>
          </a:bodyPr>
          <a:lstStyle/>
          <a:p>
            <a:r>
              <a:rPr lang="en-US" sz="2000" i="1" kern="10">
                <a:ln w="9525">
                  <a:solidFill>
                    <a:srgbClr val="000000"/>
                  </a:solidFill>
                  <a:round/>
                  <a:headEnd/>
                  <a:tailEnd/>
                </a:ln>
                <a:solidFill>
                  <a:srgbClr val="FFFFFF"/>
                </a:solidFill>
                <a:effectLst>
                  <a:outerShdw dist="35921" dir="2700000" algn="ctr" rotWithShape="0">
                    <a:srgbClr val="808080"/>
                  </a:outerShdw>
                </a:effectLst>
                <a:latin typeface="Arial Black"/>
              </a:rPr>
              <a:t>Release</a:t>
            </a:r>
          </a:p>
        </p:txBody>
      </p:sp>
      <p:sp>
        <p:nvSpPr>
          <p:cNvPr id="1034" name="WordArt 10"/>
          <p:cNvSpPr>
            <a:spLocks noChangeArrowheads="1" noChangeShapeType="1" noTextEdit="1"/>
          </p:cNvSpPr>
          <p:nvPr/>
        </p:nvSpPr>
        <p:spPr bwMode="auto">
          <a:xfrm>
            <a:off x="2057400" y="5943600"/>
            <a:ext cx="2028825" cy="723900"/>
          </a:xfrm>
          <a:prstGeom prst="rect">
            <a:avLst/>
          </a:prstGeom>
        </p:spPr>
        <p:txBody>
          <a:bodyPr wrap="none" fromWordArt="1">
            <a:prstTxWarp prst="textPlain">
              <a:avLst>
                <a:gd name="adj" fmla="val 50000"/>
              </a:avLst>
            </a:prstTxWarp>
          </a:bodyPr>
          <a:lstStyle/>
          <a:p>
            <a:r>
              <a:rPr lang="en-US" sz="20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Requirements</a:t>
            </a:r>
          </a:p>
          <a:p>
            <a:r>
              <a:rPr lang="en-US" sz="20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Establishment</a:t>
            </a:r>
          </a:p>
        </p:txBody>
      </p:sp>
      <p:sp>
        <p:nvSpPr>
          <p:cNvPr id="1035" name="Line 11"/>
          <p:cNvSpPr>
            <a:spLocks noChangeShapeType="1"/>
          </p:cNvSpPr>
          <p:nvPr/>
        </p:nvSpPr>
        <p:spPr bwMode="auto">
          <a:xfrm flipV="1">
            <a:off x="2209800" y="2209800"/>
            <a:ext cx="1371600" cy="30480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6" name="Line 12"/>
          <p:cNvSpPr>
            <a:spLocks noChangeShapeType="1"/>
          </p:cNvSpPr>
          <p:nvPr/>
        </p:nvSpPr>
        <p:spPr bwMode="auto">
          <a:xfrm flipH="1">
            <a:off x="6553200" y="3962400"/>
            <a:ext cx="990600" cy="68580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13"/>
          <p:cNvSpPr>
            <a:spLocks noChangeShapeType="1"/>
          </p:cNvSpPr>
          <p:nvPr/>
        </p:nvSpPr>
        <p:spPr bwMode="auto">
          <a:xfrm flipH="1" flipV="1">
            <a:off x="1219200" y="3810000"/>
            <a:ext cx="533400" cy="106680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8" name="Line 14"/>
          <p:cNvSpPr>
            <a:spLocks noChangeShapeType="1"/>
          </p:cNvSpPr>
          <p:nvPr/>
        </p:nvSpPr>
        <p:spPr bwMode="auto">
          <a:xfrm flipH="1" flipV="1">
            <a:off x="4114800" y="5334000"/>
            <a:ext cx="1219200" cy="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15"/>
          <p:cNvSpPr>
            <a:spLocks noChangeShapeType="1"/>
          </p:cNvSpPr>
          <p:nvPr/>
        </p:nvSpPr>
        <p:spPr bwMode="auto">
          <a:xfrm>
            <a:off x="5410200" y="2209800"/>
            <a:ext cx="1295400" cy="304800"/>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40" name="WordArt 16"/>
          <p:cNvSpPr>
            <a:spLocks noChangeArrowheads="1" noChangeShapeType="1" noTextEdit="1"/>
          </p:cNvSpPr>
          <p:nvPr/>
        </p:nvSpPr>
        <p:spPr bwMode="auto">
          <a:xfrm>
            <a:off x="533400" y="1524000"/>
            <a:ext cx="1866900" cy="361950"/>
          </a:xfrm>
          <a:prstGeom prst="rect">
            <a:avLst/>
          </a:prstGeom>
        </p:spPr>
        <p:txBody>
          <a:bodyPr wrap="none" fromWordArt="1">
            <a:prstTxWarp prst="textPlain">
              <a:avLst>
                <a:gd name="adj" fmla="val 50000"/>
              </a:avLst>
            </a:prstTxWarp>
          </a:bodyPr>
          <a:lstStyle/>
          <a:p>
            <a:r>
              <a:rPr lang="en-US" sz="2000" i="1" kern="10">
                <a:ln w="9525">
                  <a:solidFill>
                    <a:srgbClr val="000000"/>
                  </a:solidFill>
                  <a:round/>
                  <a:headEnd/>
                  <a:tailEnd/>
                </a:ln>
                <a:solidFill>
                  <a:srgbClr val="FFFFFF"/>
                </a:solidFill>
                <a:effectLst>
                  <a:outerShdw dist="35921" dir="2700000" algn="ctr" rotWithShape="0">
                    <a:srgbClr val="808080"/>
                  </a:outerShdw>
                </a:effectLst>
                <a:latin typeface="Arial Black"/>
              </a:rPr>
              <a:t>Specification</a:t>
            </a:r>
          </a:p>
        </p:txBody>
      </p:sp>
      <p:sp>
        <p:nvSpPr>
          <p:cNvPr id="1041" name="WordArt 17"/>
          <p:cNvSpPr>
            <a:spLocks noChangeArrowheads="1" noChangeShapeType="1" noTextEdit="1"/>
          </p:cNvSpPr>
          <p:nvPr/>
        </p:nvSpPr>
        <p:spPr bwMode="auto">
          <a:xfrm>
            <a:off x="4876800" y="6019800"/>
            <a:ext cx="2076450" cy="361950"/>
          </a:xfrm>
          <a:prstGeom prst="rect">
            <a:avLst/>
          </a:prstGeom>
        </p:spPr>
        <p:txBody>
          <a:bodyPr wrap="none" fromWordArt="1">
            <a:prstTxWarp prst="textPlain">
              <a:avLst>
                <a:gd name="adj" fmla="val 50000"/>
              </a:avLst>
            </a:prstTxWarp>
          </a:bodyPr>
          <a:lstStyle/>
          <a:p>
            <a:r>
              <a:rPr lang="en-US" sz="20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Experience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a:t>
            </a:r>
            <a:endParaRPr lang="en-US" dirty="0"/>
          </a:p>
        </p:txBody>
      </p:sp>
      <p:pic>
        <p:nvPicPr>
          <p:cNvPr id="4" name="Picture 3" descr="Scrum_proces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0"/>
            <a:ext cx="9144000" cy="4572000"/>
          </a:xfrm>
          <a:prstGeom prst="rect">
            <a:avLst/>
          </a:prstGeom>
        </p:spPr>
      </p:pic>
    </p:spTree>
    <p:extLst>
      <p:ext uri="{BB962C8B-B14F-4D97-AF65-F5344CB8AC3E}">
        <p14:creationId xmlns:p14="http://schemas.microsoft.com/office/powerpoint/2010/main" val="19552785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Systematic</a:t>
            </a:r>
          </a:p>
          <a:p>
            <a:pPr lvl="1"/>
            <a:r>
              <a:rPr lang="en-US" dirty="0" smtClean="0"/>
              <a:t>Repeatable</a:t>
            </a:r>
          </a:p>
          <a:p>
            <a:pPr lvl="3"/>
            <a:endParaRPr lang="en-US" dirty="0" smtClean="0"/>
          </a:p>
          <a:p>
            <a:r>
              <a:rPr lang="en-US" dirty="0" smtClean="0"/>
              <a:t>Disciplined</a:t>
            </a:r>
          </a:p>
          <a:p>
            <a:pPr lvl="1"/>
            <a:r>
              <a:rPr lang="en-US" dirty="0" smtClean="0"/>
              <a:t>Transferable</a:t>
            </a:r>
          </a:p>
          <a:p>
            <a:pPr lvl="3"/>
            <a:endParaRPr lang="en-US" dirty="0" smtClean="0"/>
          </a:p>
          <a:p>
            <a:r>
              <a:rPr lang="en-US" dirty="0" smtClean="0"/>
              <a:t>Quantifiable</a:t>
            </a:r>
          </a:p>
          <a:p>
            <a:pPr lvl="1"/>
            <a:r>
              <a:rPr lang="en-US" dirty="0" err="1" smtClean="0"/>
              <a:t>Managable</a:t>
            </a:r>
            <a:endParaRPr lang="en-US" dirty="0"/>
          </a:p>
        </p:txBody>
      </p:sp>
    </p:spTree>
    <p:extLst>
      <p:ext uri="{BB962C8B-B14F-4D97-AF65-F5344CB8AC3E}">
        <p14:creationId xmlns:p14="http://schemas.microsoft.com/office/powerpoint/2010/main" val="20174326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SCRUM Cycle</a:t>
            </a:r>
            <a:endParaRPr lang="en-US" dirty="0"/>
          </a:p>
        </p:txBody>
      </p:sp>
      <p:sp>
        <p:nvSpPr>
          <p:cNvPr id="3" name="Content Placeholder 2"/>
          <p:cNvSpPr>
            <a:spLocks noGrp="1"/>
          </p:cNvSpPr>
          <p:nvPr>
            <p:ph idx="1"/>
          </p:nvPr>
        </p:nvSpPr>
        <p:spPr/>
        <p:txBody>
          <a:bodyPr/>
          <a:lstStyle/>
          <a:p>
            <a:r>
              <a:rPr lang="en-US" dirty="0" smtClean="0"/>
              <a:t>The sprint</a:t>
            </a:r>
            <a:r>
              <a:rPr lang="en-US" dirty="0"/>
              <a:t>:</a:t>
            </a:r>
          </a:p>
          <a:p>
            <a:pPr lvl="1"/>
            <a:r>
              <a:rPr lang="en-US" dirty="0"/>
              <a:t>Basic unit of development</a:t>
            </a:r>
          </a:p>
          <a:p>
            <a:pPr lvl="1"/>
            <a:r>
              <a:rPr lang="en-US" dirty="0"/>
              <a:t>Fixed duration (typically one month)</a:t>
            </a:r>
          </a:p>
          <a:p>
            <a:pPr lvl="1"/>
            <a:r>
              <a:rPr lang="en-US" dirty="0"/>
              <a:t>End target is a working system (</a:t>
            </a:r>
            <a:r>
              <a:rPr lang="en-US" i="1" dirty="0"/>
              <a:t>not</a:t>
            </a:r>
            <a:r>
              <a:rPr lang="en-US" dirty="0"/>
              <a:t> a prototype</a:t>
            </a:r>
            <a:r>
              <a:rPr lang="en-US" dirty="0" smtClean="0"/>
              <a:t>)</a:t>
            </a:r>
          </a:p>
          <a:p>
            <a:r>
              <a:rPr lang="en-US" dirty="0" smtClean="0"/>
              <a:t>Sprint planning meeting</a:t>
            </a:r>
          </a:p>
          <a:p>
            <a:pPr lvl="1"/>
            <a:r>
              <a:rPr lang="en-US" dirty="0" smtClean="0"/>
              <a:t>Discussion between product owner and development team on what can be accomplished in the sprint</a:t>
            </a:r>
          </a:p>
          <a:p>
            <a:pPr lvl="1"/>
            <a:r>
              <a:rPr lang="en-US" dirty="0" smtClean="0"/>
              <a:t>Sprint goals are owned by the development team</a:t>
            </a:r>
            <a:endParaRPr lang="en-US" dirty="0"/>
          </a:p>
        </p:txBody>
      </p:sp>
    </p:spTree>
    <p:extLst>
      <p:ext uri="{BB962C8B-B14F-4D97-AF65-F5344CB8AC3E}">
        <p14:creationId xmlns:p14="http://schemas.microsoft.com/office/powerpoint/2010/main" val="1467034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idx="1"/>
          </p:nvPr>
        </p:nvSpPr>
        <p:spPr/>
        <p:txBody>
          <a:bodyPr/>
          <a:lstStyle/>
          <a:p>
            <a:r>
              <a:rPr lang="en-US" dirty="0" smtClean="0"/>
              <a:t>Can be chaotic</a:t>
            </a:r>
          </a:p>
          <a:p>
            <a:r>
              <a:rPr lang="en-US" dirty="0" smtClean="0"/>
              <a:t>Dependent on a good SCRUM master to reconcile priorities</a:t>
            </a:r>
          </a:p>
          <a:p>
            <a:r>
              <a:rPr lang="en-US" dirty="0" smtClean="0"/>
              <a:t>Requires dedication of team members</a:t>
            </a:r>
          </a:p>
          <a:p>
            <a:r>
              <a:rPr lang="en-US" dirty="0" smtClean="0"/>
              <a:t>Slicing by “user stories” isn’t always feasible </a:t>
            </a:r>
          </a:p>
          <a:p>
            <a:pPr lvl="1"/>
            <a:endParaRPr lang="en-US" dirty="0"/>
          </a:p>
        </p:txBody>
      </p:sp>
    </p:spTree>
    <p:extLst>
      <p:ext uri="{BB962C8B-B14F-4D97-AF65-F5344CB8AC3E}">
        <p14:creationId xmlns:p14="http://schemas.microsoft.com/office/powerpoint/2010/main" val="324522700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Key Concepts</a:t>
            </a:r>
            <a:endParaRPr lang="en-US" dirty="0"/>
          </a:p>
        </p:txBody>
      </p:sp>
      <p:sp>
        <p:nvSpPr>
          <p:cNvPr id="3" name="Content Placeholder 2"/>
          <p:cNvSpPr>
            <a:spLocks noGrp="1"/>
          </p:cNvSpPr>
          <p:nvPr>
            <p:ph idx="1"/>
          </p:nvPr>
        </p:nvSpPr>
        <p:spPr/>
        <p:txBody>
          <a:bodyPr/>
          <a:lstStyle/>
          <a:p>
            <a:r>
              <a:rPr lang="en-US" dirty="0" smtClean="0"/>
              <a:t>Roles:</a:t>
            </a:r>
          </a:p>
          <a:p>
            <a:pPr lvl="1"/>
            <a:r>
              <a:rPr lang="en-US" dirty="0" smtClean="0"/>
              <a:t>Product owner: voice of the customer</a:t>
            </a:r>
          </a:p>
          <a:p>
            <a:pPr lvl="1"/>
            <a:r>
              <a:rPr lang="en-US" dirty="0" smtClean="0"/>
              <a:t>Development team: small team software engineers</a:t>
            </a:r>
          </a:p>
          <a:p>
            <a:pPr lvl="1"/>
            <a:r>
              <a:rPr lang="en-US" dirty="0" smtClean="0"/>
              <a:t>Scrum master: primary role as facilitator</a:t>
            </a:r>
          </a:p>
          <a:p>
            <a:r>
              <a:rPr lang="en-US" dirty="0"/>
              <a:t>User stories: short </a:t>
            </a:r>
            <a:r>
              <a:rPr lang="en-US" i="1" dirty="0"/>
              <a:t>non-technical</a:t>
            </a:r>
            <a:r>
              <a:rPr lang="en-US" dirty="0"/>
              <a:t> description of desired user functionality</a:t>
            </a:r>
          </a:p>
          <a:p>
            <a:pPr lvl="1"/>
            <a:r>
              <a:rPr lang="en-US" dirty="0"/>
              <a:t>“As a user, I want to be able to search for customers by their first and last names”</a:t>
            </a:r>
          </a:p>
          <a:p>
            <a:pPr lvl="1"/>
            <a:r>
              <a:rPr lang="en-US" dirty="0"/>
              <a:t>“As a site administrator, I should be able to subscribe multiple people to the mailing list at once”</a:t>
            </a:r>
          </a:p>
          <a:p>
            <a:pPr lvl="1"/>
            <a:endParaRPr lang="en-US" dirty="0" smtClean="0"/>
          </a:p>
        </p:txBody>
      </p:sp>
    </p:spTree>
    <p:extLst>
      <p:ext uri="{BB962C8B-B14F-4D97-AF65-F5344CB8AC3E}">
        <p14:creationId xmlns:p14="http://schemas.microsoft.com/office/powerpoint/2010/main" val="401422731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Standup Meetings</a:t>
            </a:r>
            <a:endParaRPr lang="en-US" dirty="0"/>
          </a:p>
        </p:txBody>
      </p:sp>
      <p:sp>
        <p:nvSpPr>
          <p:cNvPr id="3" name="Content Placeholder 2"/>
          <p:cNvSpPr>
            <a:spLocks noGrp="1"/>
          </p:cNvSpPr>
          <p:nvPr>
            <p:ph idx="1"/>
          </p:nvPr>
        </p:nvSpPr>
        <p:spPr/>
        <p:txBody>
          <a:bodyPr/>
          <a:lstStyle/>
          <a:p>
            <a:r>
              <a:rPr lang="en-US" dirty="0" smtClean="0"/>
              <a:t>Short, periodic status meetings</a:t>
            </a:r>
            <a:r>
              <a:rPr lang="en-US" dirty="0"/>
              <a:t> </a:t>
            </a:r>
            <a:r>
              <a:rPr lang="en-US" dirty="0" smtClean="0"/>
              <a:t>(often daily)</a:t>
            </a:r>
          </a:p>
          <a:p>
            <a:r>
              <a:rPr lang="en-US" dirty="0" smtClean="0"/>
              <a:t>Three questions:</a:t>
            </a:r>
          </a:p>
          <a:p>
            <a:pPr lvl="1"/>
            <a:r>
              <a:rPr lang="en-US" dirty="0" smtClean="0"/>
              <a:t>What have you been working on (since the last standup)?</a:t>
            </a:r>
          </a:p>
          <a:p>
            <a:pPr lvl="1"/>
            <a:r>
              <a:rPr lang="en-US" dirty="0" smtClean="0"/>
              <a:t>What are you planning to work on next?</a:t>
            </a:r>
          </a:p>
          <a:p>
            <a:pPr lvl="1"/>
            <a:r>
              <a:rPr lang="en-US" dirty="0" smtClean="0"/>
              <a:t>Any blockers?</a:t>
            </a:r>
            <a:endParaRPr lang="en-US" dirty="0"/>
          </a:p>
        </p:txBody>
      </p:sp>
    </p:spTree>
    <p:extLst>
      <p:ext uri="{BB962C8B-B14F-4D97-AF65-F5344CB8AC3E}">
        <p14:creationId xmlns:p14="http://schemas.microsoft.com/office/powerpoint/2010/main" val="198093883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6481" y="273961"/>
            <a:ext cx="8228160" cy="1144800"/>
          </a:xfrm>
        </p:spPr>
        <p:txBody>
          <a:bodyPr vert="horz" wrap="square" lIns="0" tIns="35202" rIns="0" bIns="0" numCol="1" anchor="ctr" anchorCtr="0" compatLnSpc="1">
            <a:prstTxWarp prst="textNoShape">
              <a:avLst/>
            </a:prstTxWarp>
          </a:bodyPr>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a:t>S</a:t>
            </a:r>
            <a:r>
              <a:rPr lang="en-AU" dirty="0" smtClean="0"/>
              <a:t>oftware </a:t>
            </a:r>
            <a:r>
              <a:rPr lang="en-AU" dirty="0"/>
              <a:t>Q</a:t>
            </a:r>
            <a:r>
              <a:rPr lang="en-AU" dirty="0" smtClean="0"/>
              <a:t>uality </a:t>
            </a:r>
            <a:r>
              <a:rPr lang="en-AU" dirty="0" smtClean="0"/>
              <a:t>A</a:t>
            </a:r>
            <a:r>
              <a:rPr lang="en-AU" dirty="0" smtClean="0"/>
              <a:t>ssurance Models</a:t>
            </a:r>
            <a:endParaRPr lang="en-AU" dirty="0" smtClean="0"/>
          </a:p>
        </p:txBody>
      </p:sp>
      <p:sp>
        <p:nvSpPr>
          <p:cNvPr id="14339" name="Rectangle 2"/>
          <p:cNvSpPr>
            <a:spLocks noGrp="1" noChangeArrowheads="1"/>
          </p:cNvSpPr>
          <p:nvPr>
            <p:ph type="body" idx="1"/>
          </p:nvPr>
        </p:nvSpPr>
        <p:spPr>
          <a:xfrm>
            <a:off x="456480" y="1604521"/>
            <a:ext cx="8535119" cy="4525920"/>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P</a:t>
            </a:r>
            <a:r>
              <a:rPr lang="en-AU" dirty="0" smtClean="0"/>
              <a:t>atterned on </a:t>
            </a:r>
            <a:r>
              <a:rPr lang="en-AU" dirty="0" smtClean="0"/>
              <a:t>other quality assurance standards </a:t>
            </a:r>
            <a:endParaRPr lang="en-AU" dirty="0" smtClean="0"/>
          </a:p>
          <a:p>
            <a:pPr marL="754571"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e.g., </a:t>
            </a:r>
            <a:r>
              <a:rPr lang="en-AU" dirty="0" smtClean="0"/>
              <a:t>ISO </a:t>
            </a:r>
            <a:r>
              <a:rPr lang="en-AU" dirty="0" smtClean="0"/>
              <a:t>9000</a:t>
            </a: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Focus is on measuring quality of process management</a:t>
            </a:r>
            <a:endParaRPr lang="en-AU" dirty="0" smtClean="0"/>
          </a:p>
          <a:p>
            <a:pPr marL="754571"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Models </a:t>
            </a:r>
            <a:r>
              <a:rPr lang="en-AU" dirty="0" smtClean="0"/>
              <a:t>don't tell you how to write good software</a:t>
            </a:r>
          </a:p>
          <a:p>
            <a:pPr marL="754571"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a:t>T</a:t>
            </a:r>
            <a:r>
              <a:rPr lang="en-AU" dirty="0" smtClean="0"/>
              <a:t>hey </a:t>
            </a:r>
            <a:r>
              <a:rPr lang="en-AU" dirty="0" smtClean="0"/>
              <a:t>don't tell you what process to </a:t>
            </a:r>
            <a:r>
              <a:rPr lang="en-AU" dirty="0" smtClean="0"/>
              <a:t>use</a:t>
            </a:r>
            <a:endParaRPr lang="en-AU" dirty="0" smtClean="0"/>
          </a:p>
          <a:p>
            <a:pPr marL="754571"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They </a:t>
            </a:r>
            <a:r>
              <a:rPr lang="en-AU" dirty="0" smtClean="0"/>
              <a:t>assess </a:t>
            </a:r>
            <a:r>
              <a:rPr lang="en-AU" dirty="0" smtClean="0"/>
              <a:t>whether </a:t>
            </a:r>
            <a:r>
              <a:rPr lang="en-AU" b="1" dirty="0" smtClean="0"/>
              <a:t>you</a:t>
            </a:r>
            <a:r>
              <a:rPr lang="en-AU" dirty="0" smtClean="0"/>
              <a:t> can measure your </a:t>
            </a:r>
            <a:r>
              <a:rPr lang="en-AU" dirty="0" smtClean="0"/>
              <a:t>process</a:t>
            </a:r>
          </a:p>
          <a:p>
            <a:pPr marL="1117456" lvl="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If you can’t measure it, you can’t improve it!</a:t>
            </a:r>
            <a:endParaRPr lang="en-A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6481" y="273961"/>
            <a:ext cx="8228160" cy="1144800"/>
          </a:xfrm>
        </p:spPr>
        <p:txBody>
          <a:bodyPr vert="horz" wrap="square" lIns="0" tIns="35202" rIns="0" bIns="0" numCol="1" anchor="ctr" anchorCtr="0" compatLnSpc="1">
            <a:prstTxWarp prst="textNoShape">
              <a:avLst/>
            </a:prstTxWarp>
          </a:bodyPr>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ISO 15504</a:t>
            </a:r>
          </a:p>
        </p:txBody>
      </p:sp>
      <p:sp>
        <p:nvSpPr>
          <p:cNvPr id="16387" name="Rectangle 2"/>
          <p:cNvSpPr>
            <a:spLocks noGrp="1" noChangeArrowheads="1"/>
          </p:cNvSpPr>
          <p:nvPr>
            <p:ph type="body" idx="1"/>
          </p:nvPr>
        </p:nvSpPr>
        <p:spPr>
          <a:xfrm>
            <a:off x="456481" y="1604521"/>
            <a:ext cx="8228160" cy="4525920"/>
          </a:xfrm>
        </p:spPr>
        <p:txBody>
          <a:bodyPr/>
          <a:lstStyle/>
          <a:p>
            <a:pPr marL="391686" indent="-293764" eaLnBrk="1">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ISO 15504 has six capability </a:t>
            </a:r>
            <a:r>
              <a:rPr lang="en-AU" dirty="0" smtClean="0"/>
              <a:t>levels for each process: </a:t>
            </a:r>
          </a:p>
          <a:p>
            <a:pPr marL="391686" indent="-293764" eaLnBrk="1">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1. </a:t>
            </a:r>
            <a:r>
              <a:rPr lang="en-AU" dirty="0" smtClean="0"/>
              <a:t>Not </a:t>
            </a:r>
            <a:r>
              <a:rPr lang="en-AU" dirty="0" smtClean="0"/>
              <a:t>performed</a:t>
            </a:r>
          </a:p>
          <a:p>
            <a:pPr marL="97922" indent="0"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2. </a:t>
            </a:r>
            <a:r>
              <a:rPr lang="en-AU" dirty="0" smtClean="0"/>
              <a:t>Performed </a:t>
            </a:r>
            <a:r>
              <a:rPr lang="en-AU" dirty="0" smtClean="0"/>
              <a:t>informally</a:t>
            </a:r>
          </a:p>
          <a:p>
            <a:pPr marL="97922" indent="0"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3. </a:t>
            </a:r>
            <a:r>
              <a:rPr lang="en-AU" dirty="0" smtClean="0"/>
              <a:t>Planned </a:t>
            </a:r>
            <a:r>
              <a:rPr lang="en-AU" dirty="0" smtClean="0"/>
              <a:t>and tracked</a:t>
            </a:r>
          </a:p>
          <a:p>
            <a:pPr marL="97922" indent="0"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4. </a:t>
            </a:r>
            <a:r>
              <a:rPr lang="en-AU" dirty="0" smtClean="0"/>
              <a:t>Well-defined</a:t>
            </a:r>
            <a:endParaRPr lang="en-AU" dirty="0" smtClean="0"/>
          </a:p>
          <a:p>
            <a:pPr marL="97922" indent="0"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5. </a:t>
            </a:r>
            <a:r>
              <a:rPr lang="en-AU" dirty="0" smtClean="0"/>
              <a:t>Quantitatively </a:t>
            </a:r>
            <a:r>
              <a:rPr lang="en-AU" dirty="0" smtClean="0"/>
              <a:t>controlled</a:t>
            </a:r>
          </a:p>
          <a:p>
            <a:pPr marL="97922" indent="0"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6. </a:t>
            </a:r>
            <a:r>
              <a:rPr lang="en-AU" dirty="0" smtClean="0"/>
              <a:t>Continuously </a:t>
            </a:r>
            <a:r>
              <a:rPr lang="en-AU" dirty="0" smtClean="0"/>
              <a:t>improved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1600" b="1">
              <a:latin typeface="Arial" pitchFamily="34" charset="0"/>
            </a:endParaRPr>
          </a:p>
        </p:txBody>
      </p:sp>
      <p:sp>
        <p:nvSpPr>
          <p:cNvPr id="2048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1600" b="1">
              <a:latin typeface="Arial" pitchFamily="34" charset="0"/>
            </a:endParaRPr>
          </a:p>
        </p:txBody>
      </p:sp>
      <p:sp>
        <p:nvSpPr>
          <p:cNvPr id="20484" name="Rectangle 4"/>
          <p:cNvSpPr>
            <a:spLocks noGrp="1" noChangeArrowheads="1"/>
          </p:cNvSpPr>
          <p:nvPr>
            <p:ph type="title" idx="4294967295"/>
          </p:nvPr>
        </p:nvSpPr>
        <p:spPr>
          <a:xfrm>
            <a:off x="685800" y="228600"/>
            <a:ext cx="7772400" cy="1143000"/>
          </a:xfrm>
        </p:spPr>
        <p:txBody>
          <a:bodyPr lIns="91440" tIns="45720" rIns="91440" bIns="45720"/>
          <a:lstStyle/>
          <a:p>
            <a:r>
              <a:rPr lang="en-US" smtClean="0"/>
              <a:t>Total Cost of Ownership</a:t>
            </a:r>
          </a:p>
        </p:txBody>
      </p:sp>
      <p:sp>
        <p:nvSpPr>
          <p:cNvPr id="967685" name="Rectangle 5"/>
          <p:cNvSpPr>
            <a:spLocks noGrp="1" noChangeArrowheads="1"/>
          </p:cNvSpPr>
          <p:nvPr>
            <p:ph type="body" idx="4294967295"/>
          </p:nvPr>
        </p:nvSpPr>
        <p:spPr>
          <a:xfrm>
            <a:off x="304800" y="1524000"/>
            <a:ext cx="8686800" cy="4114800"/>
          </a:xfrm>
        </p:spPr>
        <p:txBody>
          <a:bodyPr lIns="91440" tIns="45720" rIns="91440" bIns="45720"/>
          <a:lstStyle/>
          <a:p>
            <a:r>
              <a:rPr lang="en-US" smtClean="0"/>
              <a:t>Planning</a:t>
            </a:r>
          </a:p>
          <a:p>
            <a:r>
              <a:rPr lang="en-US" smtClean="0"/>
              <a:t>Installation</a:t>
            </a:r>
          </a:p>
          <a:p>
            <a:pPr lvl="1"/>
            <a:r>
              <a:rPr lang="en-US" smtClean="0"/>
              <a:t>Facilities, hardware, software, integration, migration, disruption</a:t>
            </a:r>
          </a:p>
          <a:p>
            <a:r>
              <a:rPr lang="en-US" smtClean="0"/>
              <a:t>Training</a:t>
            </a:r>
          </a:p>
          <a:p>
            <a:pPr lvl="1"/>
            <a:r>
              <a:rPr lang="en-US" smtClean="0"/>
              <a:t>System staff, operations staff, end users</a:t>
            </a:r>
          </a:p>
          <a:p>
            <a:r>
              <a:rPr lang="en-US" smtClean="0"/>
              <a:t>Operations</a:t>
            </a:r>
          </a:p>
          <a:p>
            <a:pPr lvl="1"/>
            <a:r>
              <a:rPr lang="en-US" smtClean="0"/>
              <a:t>System staff, support contracts, outages, recovery,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768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768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6768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6768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768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768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6768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768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1507" name="Rectangle 4"/>
          <p:cNvSpPr>
            <a:spLocks noGrp="1" noChangeArrowheads="1"/>
          </p:cNvSpPr>
          <p:nvPr>
            <p:ph type="title"/>
          </p:nvPr>
        </p:nvSpPr>
        <p:spPr>
          <a:xfrm>
            <a:off x="685800" y="0"/>
            <a:ext cx="7772400" cy="533400"/>
          </a:xfrm>
          <a:noFill/>
        </p:spPr>
        <p:txBody>
          <a:bodyPr/>
          <a:lstStyle/>
          <a:p>
            <a:r>
              <a:rPr lang="en-US" smtClean="0"/>
              <a:t>Management Issues</a:t>
            </a:r>
          </a:p>
        </p:txBody>
      </p:sp>
      <p:sp>
        <p:nvSpPr>
          <p:cNvPr id="21508" name="Rectangle 5"/>
          <p:cNvSpPr>
            <a:spLocks noGrp="1" noChangeArrowheads="1"/>
          </p:cNvSpPr>
          <p:nvPr>
            <p:ph type="body" idx="1"/>
          </p:nvPr>
        </p:nvSpPr>
        <p:spPr>
          <a:xfrm>
            <a:off x="457200" y="609600"/>
            <a:ext cx="8458200" cy="4114800"/>
          </a:xfrm>
          <a:noFill/>
        </p:spPr>
        <p:txBody>
          <a:bodyPr/>
          <a:lstStyle/>
          <a:p>
            <a:r>
              <a:rPr lang="en-US" smtClean="0"/>
              <a:t>Policy</a:t>
            </a:r>
          </a:p>
          <a:p>
            <a:pPr lvl="1"/>
            <a:r>
              <a:rPr lang="en-US" smtClean="0"/>
              <a:t>Privacy, access control, appropriate use, …</a:t>
            </a:r>
          </a:p>
          <a:p>
            <a:r>
              <a:rPr lang="en-US" smtClean="0"/>
              <a:t>Training</a:t>
            </a:r>
          </a:p>
          <a:p>
            <a:pPr lvl="1"/>
            <a:r>
              <a:rPr lang="en-US" smtClean="0"/>
              <a:t>System staff, organization staff, “end users”</a:t>
            </a:r>
          </a:p>
          <a:p>
            <a:r>
              <a:rPr lang="en-US" smtClean="0"/>
              <a:t>Operations</a:t>
            </a:r>
          </a:p>
          <a:p>
            <a:pPr lvl="1"/>
            <a:r>
              <a:rPr lang="en-US" smtClean="0"/>
              <a:t>Fault detection and response</a:t>
            </a:r>
          </a:p>
          <a:p>
            <a:pPr lvl="1"/>
            <a:r>
              <a:rPr lang="en-US" smtClean="0"/>
              <a:t>Backup and disaster recovery</a:t>
            </a:r>
          </a:p>
          <a:p>
            <a:pPr lvl="1"/>
            <a:r>
              <a:rPr lang="en-US" smtClean="0"/>
              <a:t>Audit</a:t>
            </a:r>
          </a:p>
          <a:p>
            <a:pPr lvl="1"/>
            <a:r>
              <a:rPr lang="en-US" smtClean="0"/>
              <a:t>Cost control (system staff, periodic upgrades, …)</a:t>
            </a:r>
          </a:p>
          <a:p>
            <a:r>
              <a:rPr lang="en-US" smtClean="0"/>
              <a:t>Planning</a:t>
            </a:r>
          </a:p>
          <a:p>
            <a:pPr lvl="1"/>
            <a:r>
              <a:rPr lang="en-US" smtClean="0"/>
              <a:t>Capacity assessment, predictive reliability, …</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1600" b="1">
              <a:latin typeface="Arial" pitchFamily="34" charset="0"/>
            </a:endParaRPr>
          </a:p>
        </p:txBody>
      </p:sp>
      <p:sp>
        <p:nvSpPr>
          <p:cNvPr id="2253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sz="1600" b="1">
              <a:latin typeface="Arial" pitchFamily="34" charset="0"/>
            </a:endParaRPr>
          </a:p>
        </p:txBody>
      </p:sp>
      <p:sp>
        <p:nvSpPr>
          <p:cNvPr id="22532" name="Rectangle 4"/>
          <p:cNvSpPr>
            <a:spLocks noGrp="1" noChangeArrowheads="1"/>
          </p:cNvSpPr>
          <p:nvPr>
            <p:ph type="title" idx="4294967295"/>
          </p:nvPr>
        </p:nvSpPr>
        <p:spPr>
          <a:noFill/>
        </p:spPr>
        <p:txBody>
          <a:bodyPr/>
          <a:lstStyle/>
          <a:p>
            <a:r>
              <a:rPr lang="en-US" smtClean="0"/>
              <a:t>Strategic Choices</a:t>
            </a:r>
          </a:p>
        </p:txBody>
      </p:sp>
      <p:sp>
        <p:nvSpPr>
          <p:cNvPr id="22533" name="Rectangle 5"/>
          <p:cNvSpPr>
            <a:spLocks noGrp="1" noChangeArrowheads="1"/>
          </p:cNvSpPr>
          <p:nvPr>
            <p:ph type="body" idx="4294967295"/>
          </p:nvPr>
        </p:nvSpPr>
        <p:spPr>
          <a:noFill/>
        </p:spPr>
        <p:txBody>
          <a:bodyPr/>
          <a:lstStyle/>
          <a:p>
            <a:r>
              <a:rPr lang="en-US" smtClean="0"/>
              <a:t>Acquisition</a:t>
            </a:r>
          </a:p>
          <a:p>
            <a:pPr lvl="1"/>
            <a:r>
              <a:rPr lang="en-US" smtClean="0"/>
              <a:t>Proprietary (“COTS”)</a:t>
            </a:r>
          </a:p>
          <a:p>
            <a:pPr lvl="1"/>
            <a:r>
              <a:rPr lang="en-US" smtClean="0"/>
              <a:t>Open source</a:t>
            </a:r>
          </a:p>
          <a:p>
            <a:endParaRPr lang="en-US" smtClean="0"/>
          </a:p>
          <a:p>
            <a:r>
              <a:rPr lang="en-US" smtClean="0"/>
              <a:t>Implementation</a:t>
            </a:r>
          </a:p>
          <a:p>
            <a:pPr lvl="1"/>
            <a:r>
              <a:rPr lang="en-US" smtClean="0"/>
              <a:t>Integrate “Best-of-breed” systems</a:t>
            </a:r>
          </a:p>
          <a:p>
            <a:pPr lvl="1"/>
            <a:r>
              <a:rPr lang="en-US" smtClean="0"/>
              <a:t>“One-off” custom solution</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Open Source “Pros”</a:t>
            </a:r>
          </a:p>
        </p:txBody>
      </p:sp>
      <p:sp>
        <p:nvSpPr>
          <p:cNvPr id="23555" name="Rectangle 3"/>
          <p:cNvSpPr>
            <a:spLocks noGrp="1" noChangeArrowheads="1"/>
          </p:cNvSpPr>
          <p:nvPr>
            <p:ph type="body" idx="1"/>
          </p:nvPr>
        </p:nvSpPr>
        <p:spPr>
          <a:xfrm>
            <a:off x="457200" y="1981200"/>
            <a:ext cx="8458200" cy="4114800"/>
          </a:xfrm>
        </p:spPr>
        <p:txBody>
          <a:bodyPr/>
          <a:lstStyle/>
          <a:p>
            <a:r>
              <a:rPr lang="en-US" smtClean="0"/>
              <a:t>More eyes </a:t>
            </a:r>
            <a:r>
              <a:rPr lang="en-US" smtClean="0">
                <a:sym typeface="Symbol" pitchFamily="18" charset="2"/>
              </a:rPr>
              <a:t> fewer bugs</a:t>
            </a:r>
          </a:p>
          <a:p>
            <a:r>
              <a:rPr lang="en-US" smtClean="0"/>
              <a:t>Iterative releases </a:t>
            </a:r>
            <a:r>
              <a:rPr lang="en-US" smtClean="0">
                <a:sym typeface="Symbol" pitchFamily="18" charset="2"/>
              </a:rPr>
              <a:t></a:t>
            </a:r>
            <a:r>
              <a:rPr lang="en-US" smtClean="0"/>
              <a:t> rapid bug fixes </a:t>
            </a:r>
          </a:p>
          <a:p>
            <a:r>
              <a:rPr lang="en-US" smtClean="0"/>
              <a:t>Rich community </a:t>
            </a:r>
            <a:r>
              <a:rPr lang="en-US" smtClean="0">
                <a:sym typeface="Symbol" pitchFamily="18" charset="2"/>
              </a:rPr>
              <a:t> more ideas</a:t>
            </a:r>
          </a:p>
          <a:p>
            <a:pPr lvl="1"/>
            <a:r>
              <a:rPr lang="en-US" smtClean="0">
                <a:sym typeface="Symbol" pitchFamily="18" charset="2"/>
              </a:rPr>
              <a:t>Coders, testers, debuggers, users</a:t>
            </a:r>
          </a:p>
          <a:p>
            <a:r>
              <a:rPr lang="en-US" smtClean="0"/>
              <a:t>Distributed by developers </a:t>
            </a:r>
            <a:r>
              <a:rPr lang="en-US" smtClean="0">
                <a:sym typeface="Symbol" pitchFamily="18" charset="2"/>
              </a:rPr>
              <a:t> truth in advertising</a:t>
            </a:r>
          </a:p>
          <a:p>
            <a:r>
              <a:rPr lang="en-US" smtClean="0"/>
              <a:t>Open data formats </a:t>
            </a:r>
            <a:r>
              <a:rPr lang="en-US" smtClean="0">
                <a:sym typeface="Symbol" pitchFamily="18" charset="2"/>
              </a:rPr>
              <a:t> Easier integration</a:t>
            </a:r>
            <a:endParaRPr lang="en-US" smtClean="0"/>
          </a:p>
          <a:p>
            <a:r>
              <a:rPr lang="en-US" smtClean="0"/>
              <a:t>Standardized licenses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Prehistoric Software Development</a:t>
            </a:r>
            <a:endParaRPr lang="en-AU" dirty="0" smtClean="0"/>
          </a:p>
        </p:txBody>
      </p:sp>
      <p:sp>
        <p:nvSpPr>
          <p:cNvPr id="13315"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Heroic age of software development: </a:t>
            </a:r>
            <a:endParaRPr lang="en-AU" dirty="0" smtClean="0"/>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a:t>S</a:t>
            </a:r>
            <a:r>
              <a:rPr lang="en-AU" dirty="0" smtClean="0"/>
              <a:t>mall </a:t>
            </a:r>
            <a:r>
              <a:rPr lang="en-AU" dirty="0" smtClean="0"/>
              <a:t>teams of programming demigods wrestle with many-limbed chaos to bring project to </a:t>
            </a:r>
            <a:r>
              <a:rPr lang="en-AU" dirty="0" smtClean="0"/>
              <a:t>success</a:t>
            </a:r>
            <a:r>
              <a:rPr lang="en-AU" dirty="0"/>
              <a:t> </a:t>
            </a:r>
            <a:r>
              <a:rPr lang="en-AU" dirty="0" smtClean="0"/>
              <a:t>… sooner or later … maybe …</a:t>
            </a:r>
            <a:endParaRPr lang="en-AU" dirty="0" smtClean="0"/>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Kind of fun for programmers ...</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 not so fun for project stakeholders!</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0"/>
            <a:ext cx="7772400" cy="914400"/>
          </a:xfrm>
        </p:spPr>
        <p:txBody>
          <a:bodyPr/>
          <a:lstStyle/>
          <a:p>
            <a:r>
              <a:rPr lang="en-US" smtClean="0"/>
              <a:t>Open Source “Cons”</a:t>
            </a:r>
          </a:p>
        </p:txBody>
      </p:sp>
      <p:sp>
        <p:nvSpPr>
          <p:cNvPr id="24579" name="Rectangle 3"/>
          <p:cNvSpPr>
            <a:spLocks noGrp="1" noChangeArrowheads="1"/>
          </p:cNvSpPr>
          <p:nvPr>
            <p:ph type="body" idx="1"/>
          </p:nvPr>
        </p:nvSpPr>
        <p:spPr>
          <a:xfrm>
            <a:off x="685800" y="1066800"/>
            <a:ext cx="8001000" cy="4114800"/>
          </a:xfrm>
        </p:spPr>
        <p:txBody>
          <a:bodyPr/>
          <a:lstStyle/>
          <a:p>
            <a:r>
              <a:rPr lang="en-US" smtClean="0"/>
              <a:t>Communities require incentives</a:t>
            </a:r>
          </a:p>
          <a:p>
            <a:pPr lvl="1"/>
            <a:r>
              <a:rPr lang="en-US" smtClean="0"/>
              <a:t>Much open source development is underwritten</a:t>
            </a:r>
          </a:p>
          <a:p>
            <a:r>
              <a:rPr lang="en-US" smtClean="0"/>
              <a:t>Developers are calling the shots</a:t>
            </a:r>
          </a:p>
          <a:p>
            <a:pPr lvl="1"/>
            <a:r>
              <a:rPr lang="en-US" smtClean="0"/>
              <a:t>Can result in feature explosion</a:t>
            </a:r>
          </a:p>
          <a:p>
            <a:r>
              <a:rPr lang="en-US" smtClean="0"/>
              <a:t>Proliferation of “orphans”</a:t>
            </a:r>
          </a:p>
          <a:p>
            <a:r>
              <a:rPr lang="en-US" smtClean="0"/>
              <a:t>Diffused accountability</a:t>
            </a:r>
          </a:p>
          <a:p>
            <a:pPr lvl="1"/>
            <a:r>
              <a:rPr lang="en-US" smtClean="0"/>
              <a:t>Who would you sue?</a:t>
            </a:r>
          </a:p>
          <a:p>
            <a:r>
              <a:rPr lang="en-US" smtClean="0"/>
              <a:t>Fragmentation</a:t>
            </a:r>
          </a:p>
          <a:p>
            <a:pPr lvl="1"/>
            <a:r>
              <a:rPr lang="en-US" smtClean="0"/>
              <a:t>“Forking” may lead to </a:t>
            </a:r>
            <a:r>
              <a:rPr lang="en-US" u="sng" smtClean="0"/>
              <a:t>competing</a:t>
            </a:r>
            <a:r>
              <a:rPr lang="en-US" smtClean="0"/>
              <a:t> versions</a:t>
            </a:r>
          </a:p>
          <a:p>
            <a:r>
              <a:rPr lang="en-US" smtClean="0"/>
              <a:t>Little control over schedule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81000"/>
            <a:ext cx="7772400" cy="1143000"/>
          </a:xfrm>
        </p:spPr>
        <p:txBody>
          <a:bodyPr lIns="82954" tIns="41477" rIns="82954" bIns="41477"/>
          <a:lstStyle/>
          <a:p>
            <a: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mtClean="0"/>
              <a:t>Total Cost of Ownership</a:t>
            </a:r>
          </a:p>
        </p:txBody>
      </p:sp>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828800"/>
            <a:ext cx="86868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533400" y="381000"/>
            <a:ext cx="7772400" cy="1143000"/>
          </a:xfrm>
        </p:spPr>
        <p:txBody>
          <a:bodyPr lIns="91440" tIns="45720" rIns="91440" bIns="45720"/>
          <a:lstStyle/>
          <a:p>
            <a:r>
              <a:rPr lang="en-US" smtClean="0"/>
              <a:t>Open Source Business Models</a:t>
            </a:r>
          </a:p>
        </p:txBody>
      </p:sp>
      <p:sp>
        <p:nvSpPr>
          <p:cNvPr id="25603" name="Rectangle 3"/>
          <p:cNvSpPr>
            <a:spLocks noGrp="1" noChangeArrowheads="1"/>
          </p:cNvSpPr>
          <p:nvPr>
            <p:ph type="body" idx="4294967295"/>
          </p:nvPr>
        </p:nvSpPr>
        <p:spPr>
          <a:xfrm>
            <a:off x="457200" y="1524000"/>
            <a:ext cx="7772400" cy="4114800"/>
          </a:xfrm>
        </p:spPr>
        <p:txBody>
          <a:bodyPr lIns="91440" tIns="45720" rIns="91440" bIns="45720"/>
          <a:lstStyle/>
          <a:p>
            <a:r>
              <a:rPr lang="en-US" dirty="0" smtClean="0"/>
              <a:t>Support Sellers</a:t>
            </a:r>
          </a:p>
          <a:p>
            <a:endParaRPr lang="en-US" dirty="0" smtClean="0"/>
          </a:p>
          <a:p>
            <a:r>
              <a:rPr lang="en-US" dirty="0" smtClean="0"/>
              <a:t>Loss Leader</a:t>
            </a:r>
          </a:p>
          <a:p>
            <a:endParaRPr lang="en-US" dirty="0" smtClean="0"/>
          </a:p>
          <a:p>
            <a:r>
              <a:rPr lang="en-US" dirty="0" smtClean="0"/>
              <a:t>Widget Frosting</a:t>
            </a:r>
          </a:p>
          <a:p>
            <a:endParaRPr lang="en-US" dirty="0" smtClean="0"/>
          </a:p>
          <a:p>
            <a:r>
              <a:rPr lang="en-US" dirty="0" smtClean="0"/>
              <a:t>Accessorizing </a:t>
            </a:r>
          </a:p>
        </p:txBody>
      </p:sp>
      <p:sp>
        <p:nvSpPr>
          <p:cNvPr id="1027076" name="Text Box 4"/>
          <p:cNvSpPr txBox="1">
            <a:spLocks noChangeArrowheads="1"/>
          </p:cNvSpPr>
          <p:nvPr/>
        </p:nvSpPr>
        <p:spPr bwMode="auto">
          <a:xfrm>
            <a:off x="838200" y="2133600"/>
            <a:ext cx="6340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600" b="1">
                <a:latin typeface="Arial" pitchFamily="34" charset="0"/>
              </a:rPr>
              <a:t>Sell distribution, branding, and after-sale services. </a:t>
            </a:r>
          </a:p>
        </p:txBody>
      </p:sp>
      <p:sp>
        <p:nvSpPr>
          <p:cNvPr id="1027077" name="Rectangle 5"/>
          <p:cNvSpPr>
            <a:spLocks noChangeArrowheads="1"/>
          </p:cNvSpPr>
          <p:nvPr/>
        </p:nvSpPr>
        <p:spPr bwMode="auto">
          <a:xfrm>
            <a:off x="762000" y="3200400"/>
            <a:ext cx="7467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1600" b="1" dirty="0">
                <a:latin typeface="Arial" pitchFamily="34" charset="0"/>
              </a:rPr>
              <a:t>Give away the software to make a market for proprietary software.</a:t>
            </a:r>
          </a:p>
        </p:txBody>
      </p:sp>
      <p:sp>
        <p:nvSpPr>
          <p:cNvPr id="1027078" name="Rectangle 6"/>
          <p:cNvSpPr>
            <a:spLocks noChangeArrowheads="1"/>
          </p:cNvSpPr>
          <p:nvPr/>
        </p:nvSpPr>
        <p:spPr bwMode="auto">
          <a:xfrm>
            <a:off x="838200" y="4419600"/>
            <a:ext cx="6934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b="1">
                <a:latin typeface="Arial" pitchFamily="34" charset="0"/>
              </a:rPr>
              <a:t>If you’re in the hardware business, giving away software doesn’t hurt.</a:t>
            </a:r>
          </a:p>
        </p:txBody>
      </p:sp>
      <p:sp>
        <p:nvSpPr>
          <p:cNvPr id="1027079" name="Text Box 7"/>
          <p:cNvSpPr txBox="1">
            <a:spLocks noChangeArrowheads="1"/>
          </p:cNvSpPr>
          <p:nvPr/>
        </p:nvSpPr>
        <p:spPr bwMode="auto">
          <a:xfrm>
            <a:off x="762000" y="5562600"/>
            <a:ext cx="800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r>
              <a:rPr lang="en-US" sz="1600" b="1" dirty="0">
                <a:latin typeface="Arial" pitchFamily="34" charset="0"/>
              </a:rPr>
              <a:t>Sell accessories: </a:t>
            </a:r>
          </a:p>
          <a:p>
            <a:pPr algn="l"/>
            <a:r>
              <a:rPr lang="en-US" sz="1600" b="1" dirty="0">
                <a:latin typeface="Arial" pitchFamily="34" charset="0"/>
              </a:rPr>
              <a:t>books, compatible hardware, complete systems with pre-installed software</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r>
              <a:rPr lang="en-US" smtClean="0"/>
              <a:t>Unified Modeling Language</a:t>
            </a:r>
          </a:p>
        </p:txBody>
      </p:sp>
      <p:sp>
        <p:nvSpPr>
          <p:cNvPr id="13315" name="Rectangle 3"/>
          <p:cNvSpPr>
            <a:spLocks noGrp="1" noChangeArrowheads="1"/>
          </p:cNvSpPr>
          <p:nvPr>
            <p:ph type="body" idx="1"/>
          </p:nvPr>
        </p:nvSpPr>
        <p:spPr>
          <a:xfrm>
            <a:off x="685800" y="1447800"/>
            <a:ext cx="7772400" cy="4114800"/>
          </a:xfrm>
        </p:spPr>
        <p:txBody>
          <a:bodyPr/>
          <a:lstStyle/>
          <a:p>
            <a:r>
              <a:rPr lang="en-US" smtClean="0"/>
              <a:t>Real systems are more complex than anyone can comprehend</a:t>
            </a:r>
          </a:p>
          <a:p>
            <a:pPr lvl="3"/>
            <a:endParaRPr lang="en-US" smtClean="0"/>
          </a:p>
          <a:p>
            <a:r>
              <a:rPr lang="en-US" smtClean="0"/>
              <a:t>Key idea: Progressive refinement</a:t>
            </a:r>
          </a:p>
          <a:p>
            <a:pPr lvl="1"/>
            <a:r>
              <a:rPr lang="en-US" smtClean="0"/>
              <a:t>Carve the problem into pieces</a:t>
            </a:r>
          </a:p>
          <a:p>
            <a:pPr lvl="1"/>
            <a:r>
              <a:rPr lang="en-US" smtClean="0"/>
              <a:t>Carve each piece into smaller pieces</a:t>
            </a:r>
          </a:p>
          <a:p>
            <a:pPr lvl="1"/>
            <a:r>
              <a:rPr lang="en-US" smtClean="0"/>
              <a:t>When the pieces are small enough, code them</a:t>
            </a:r>
          </a:p>
          <a:p>
            <a:pPr lvl="4"/>
            <a:endParaRPr lang="en-US" smtClean="0"/>
          </a:p>
          <a:p>
            <a:r>
              <a:rPr lang="en-US" smtClean="0"/>
              <a:t>UML provides a </a:t>
            </a:r>
            <a:r>
              <a:rPr lang="en-US" u="sng" smtClean="0"/>
              <a:t>formalism</a:t>
            </a:r>
            <a:r>
              <a:rPr lang="en-US" smtClean="0"/>
              <a:t> for doing this</a:t>
            </a:r>
          </a:p>
          <a:p>
            <a:pPr lvl="1"/>
            <a:r>
              <a:rPr lang="en-US" smtClean="0"/>
              <a:t>But it does not provide the </a:t>
            </a:r>
            <a:r>
              <a:rPr lang="en-US" u="sng" smtClean="0"/>
              <a:t>process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04800"/>
            <a:ext cx="7772400" cy="1143000"/>
          </a:xfrm>
        </p:spPr>
        <p:txBody>
          <a:bodyPr/>
          <a:lstStyle/>
          <a:p>
            <a:r>
              <a:rPr lang="en-US" dirty="0" smtClean="0"/>
              <a:t>Unified Modeling Language</a:t>
            </a:r>
            <a:endParaRPr lang="en-US" dirty="0"/>
          </a:p>
        </p:txBody>
      </p:sp>
      <p:pic>
        <p:nvPicPr>
          <p:cNvPr id="53250" name="Picture 2" descr="File:UML diagrams overview.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9144000" cy="4987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874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Specifying Structure</a:t>
            </a:r>
          </a:p>
        </p:txBody>
      </p:sp>
      <p:sp>
        <p:nvSpPr>
          <p:cNvPr id="14339" name="Rectangle 3"/>
          <p:cNvSpPr>
            <a:spLocks noGrp="1" noChangeArrowheads="1"/>
          </p:cNvSpPr>
          <p:nvPr>
            <p:ph type="body" idx="1"/>
          </p:nvPr>
        </p:nvSpPr>
        <p:spPr/>
        <p:txBody>
          <a:bodyPr/>
          <a:lstStyle/>
          <a:p>
            <a:r>
              <a:rPr lang="en-US" smtClean="0"/>
              <a:t>Capturing the big picture</a:t>
            </a:r>
          </a:p>
          <a:p>
            <a:pPr lvl="1"/>
            <a:r>
              <a:rPr lang="en-US" smtClean="0"/>
              <a:t>Use case diagram (interactions with the world)</a:t>
            </a:r>
          </a:p>
          <a:p>
            <a:pPr lvl="1"/>
            <a:r>
              <a:rPr lang="en-US" smtClean="0"/>
              <a:t>Narrative</a:t>
            </a:r>
          </a:p>
          <a:p>
            <a:pPr lvl="1"/>
            <a:r>
              <a:rPr lang="en-US" smtClean="0"/>
              <a:t>Scenarios (examples to provoke thinking)</a:t>
            </a:r>
          </a:p>
          <a:p>
            <a:pPr lvl="3"/>
            <a:endParaRPr lang="en-US" smtClean="0"/>
          </a:p>
          <a:p>
            <a:r>
              <a:rPr lang="en-US" smtClean="0"/>
              <a:t>Designing the object structure</a:t>
            </a:r>
          </a:p>
          <a:p>
            <a:pPr lvl="1"/>
            <a:r>
              <a:rPr lang="en-US" smtClean="0"/>
              <a:t>Class diagram (“entity-relationship” diagram)</a:t>
            </a:r>
          </a:p>
          <a:p>
            <a:pPr lvl="1"/>
            <a:r>
              <a:rPr lang="en-US" smtClean="0"/>
              <a:t>Object diagram (used to show examples)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Specifying Behavior</a:t>
            </a:r>
          </a:p>
        </p:txBody>
      </p:sp>
      <p:sp>
        <p:nvSpPr>
          <p:cNvPr id="15363" name="Rectangle 3"/>
          <p:cNvSpPr>
            <a:spLocks noGrp="1" noChangeArrowheads="1"/>
          </p:cNvSpPr>
          <p:nvPr>
            <p:ph type="body" idx="1"/>
          </p:nvPr>
        </p:nvSpPr>
        <p:spPr>
          <a:xfrm>
            <a:off x="685800" y="1981200"/>
            <a:ext cx="8001000" cy="4114800"/>
          </a:xfrm>
        </p:spPr>
        <p:txBody>
          <a:bodyPr/>
          <a:lstStyle/>
          <a:p>
            <a:r>
              <a:rPr lang="en-US" smtClean="0"/>
              <a:t>Represent a candidate workflow</a:t>
            </a:r>
          </a:p>
          <a:p>
            <a:pPr lvl="1"/>
            <a:r>
              <a:rPr lang="en-US" smtClean="0"/>
              <a:t>Activity diagram (a “flowchart”)</a:t>
            </a:r>
          </a:p>
          <a:p>
            <a:pPr lvl="4"/>
            <a:endParaRPr lang="en-US" smtClean="0"/>
          </a:p>
          <a:p>
            <a:r>
              <a:rPr lang="en-US" smtClean="0"/>
              <a:t>Represent object interactions for a scenario</a:t>
            </a:r>
          </a:p>
          <a:p>
            <a:pPr lvl="1"/>
            <a:r>
              <a:rPr lang="en-US" smtClean="0"/>
              <a:t>Collaboration diagram (object-based depiction)</a:t>
            </a:r>
          </a:p>
          <a:p>
            <a:pPr lvl="1"/>
            <a:r>
              <a:rPr lang="en-US" smtClean="0"/>
              <a:t>Sequence diagram (time-based depiction)</a:t>
            </a:r>
          </a:p>
          <a:p>
            <a:pPr lvl="3"/>
            <a:endParaRPr lang="en-US" smtClean="0"/>
          </a:p>
          <a:p>
            <a:r>
              <a:rPr lang="en-US" smtClean="0"/>
              <a:t>Represent event-object interactions</a:t>
            </a:r>
          </a:p>
          <a:p>
            <a:pPr lvl="1"/>
            <a:r>
              <a:rPr lang="en-US" smtClean="0"/>
              <a:t>Statechart diagram (a “finite state machine”)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Use Case Design</a:t>
            </a:r>
          </a:p>
        </p:txBody>
      </p:sp>
      <p:sp>
        <p:nvSpPr>
          <p:cNvPr id="16387" name="Rectangle 3"/>
          <p:cNvSpPr>
            <a:spLocks noGrp="1" noChangeArrowheads="1"/>
          </p:cNvSpPr>
          <p:nvPr>
            <p:ph type="body" idx="1"/>
          </p:nvPr>
        </p:nvSpPr>
        <p:spPr/>
        <p:txBody>
          <a:bodyPr/>
          <a:lstStyle/>
          <a:p>
            <a:r>
              <a:rPr lang="en-US" smtClean="0"/>
              <a:t>Use Case Diagram</a:t>
            </a:r>
          </a:p>
          <a:p>
            <a:pPr lvl="1"/>
            <a:r>
              <a:rPr lang="en-US" smtClean="0"/>
              <a:t>Input-output behavior</a:t>
            </a:r>
          </a:p>
          <a:p>
            <a:pPr lvl="3"/>
            <a:endParaRPr lang="en-US" smtClean="0"/>
          </a:p>
          <a:p>
            <a:r>
              <a:rPr lang="en-US" smtClean="0"/>
              <a:t>Use Case Narrative</a:t>
            </a:r>
          </a:p>
          <a:p>
            <a:pPr lvl="1"/>
            <a:r>
              <a:rPr lang="en-US" smtClean="0"/>
              <a:t>Explains  each use case</a:t>
            </a:r>
          </a:p>
          <a:p>
            <a:pPr lvl="3"/>
            <a:endParaRPr lang="en-US" smtClean="0"/>
          </a:p>
          <a:p>
            <a:r>
              <a:rPr lang="en-US" smtClean="0"/>
              <a:t>Use Case Scenario</a:t>
            </a:r>
          </a:p>
          <a:p>
            <a:pPr lvl="1"/>
            <a:r>
              <a:rPr lang="en-US" smtClean="0"/>
              <a:t>Activity diagram shows how the use cases are used together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Use Case Diagram</a:t>
            </a:r>
            <a:endParaRPr lang="en-US" dirty="0"/>
          </a:p>
        </p:txBody>
      </p:sp>
      <p:pic>
        <p:nvPicPr>
          <p:cNvPr id="58370" name="Picture 2" descr="File:UML Use Case diagram.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39331"/>
            <a:ext cx="9144000" cy="5418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675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43000"/>
          </a:xfrm>
        </p:spPr>
        <p:txBody>
          <a:bodyPr/>
          <a:lstStyle/>
          <a:p>
            <a:r>
              <a:rPr lang="en-US" smtClean="0"/>
              <a:t>Use Case Diagram</a:t>
            </a:r>
          </a:p>
        </p:txBody>
      </p:sp>
      <p:sp>
        <p:nvSpPr>
          <p:cNvPr id="17411" name="Rectangle 3"/>
          <p:cNvSpPr>
            <a:spLocks noGrp="1" noChangeArrowheads="1"/>
          </p:cNvSpPr>
          <p:nvPr>
            <p:ph type="body" idx="1"/>
          </p:nvPr>
        </p:nvSpPr>
        <p:spPr>
          <a:xfrm>
            <a:off x="457200" y="1600200"/>
            <a:ext cx="8153400" cy="4114800"/>
          </a:xfrm>
        </p:spPr>
        <p:txBody>
          <a:bodyPr/>
          <a:lstStyle/>
          <a:p>
            <a:r>
              <a:rPr lang="en-US" smtClean="0"/>
              <a:t>External “actors”</a:t>
            </a:r>
          </a:p>
          <a:p>
            <a:pPr lvl="1"/>
            <a:r>
              <a:rPr lang="en-US" smtClean="0"/>
              <a:t>Roles of people</a:t>
            </a:r>
          </a:p>
          <a:p>
            <a:pPr lvl="1"/>
            <a:r>
              <a:rPr lang="en-US" smtClean="0"/>
              <a:t>Types of systems</a:t>
            </a:r>
          </a:p>
          <a:p>
            <a:r>
              <a:rPr lang="en-US" smtClean="0"/>
              <a:t>Use cases </a:t>
            </a:r>
          </a:p>
          <a:p>
            <a:pPr lvl="1"/>
            <a:r>
              <a:rPr lang="en-US" smtClean="0"/>
              <a:t>Top-level functions (solid arrows to/from actors)</a:t>
            </a:r>
          </a:p>
          <a:p>
            <a:r>
              <a:rPr lang="en-US" smtClean="0"/>
              <a:t>Relationships among use cases</a:t>
            </a:r>
          </a:p>
          <a:p>
            <a:pPr lvl="1"/>
            <a:r>
              <a:rPr lang="en-US" smtClean="0"/>
              <a:t>Always-depends-on (dashed &lt;&lt;include&gt;&gt;)</a:t>
            </a:r>
          </a:p>
          <a:p>
            <a:pPr lvl="1"/>
            <a:r>
              <a:rPr lang="en-US" smtClean="0"/>
              <a:t>Sometimes-is-depended-on (dashed &lt;&lt;extend&gt;&gt;)</a:t>
            </a:r>
          </a:p>
          <a:p>
            <a:pPr lvl="1"/>
            <a:r>
              <a:rPr lang="en-US" smtClean="0"/>
              <a:t>Inherits-from (solid triangle-arrow)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smtClean="0"/>
              <a:t>The Waterfall Model</a:t>
            </a:r>
          </a:p>
        </p:txBody>
      </p:sp>
      <p:sp>
        <p:nvSpPr>
          <p:cNvPr id="4099" name="Rectangle 1027"/>
          <p:cNvSpPr>
            <a:spLocks noGrp="1" noChangeArrowheads="1"/>
          </p:cNvSpPr>
          <p:nvPr>
            <p:ph type="body" idx="1"/>
          </p:nvPr>
        </p:nvSpPr>
        <p:spPr>
          <a:xfrm>
            <a:off x="685800" y="1981200"/>
            <a:ext cx="8077200" cy="4114800"/>
          </a:xfrm>
        </p:spPr>
        <p:txBody>
          <a:bodyPr/>
          <a:lstStyle/>
          <a:p>
            <a:r>
              <a:rPr lang="en-US" smtClean="0"/>
              <a:t>Key insight: invest in the </a:t>
            </a:r>
            <a:r>
              <a:rPr lang="en-US" u="sng" smtClean="0"/>
              <a:t>design</a:t>
            </a:r>
            <a:r>
              <a:rPr lang="en-US" smtClean="0"/>
              <a:t> stage</a:t>
            </a:r>
          </a:p>
          <a:p>
            <a:pPr lvl="1"/>
            <a:r>
              <a:rPr lang="en-US" smtClean="0"/>
              <a:t>An hour of design can save a week of debugging!</a:t>
            </a:r>
          </a:p>
          <a:p>
            <a:r>
              <a:rPr lang="en-US" smtClean="0"/>
              <a:t>Three key documents</a:t>
            </a:r>
          </a:p>
          <a:p>
            <a:pPr lvl="1"/>
            <a:r>
              <a:rPr lang="en-US" smtClean="0"/>
              <a:t>Requirements</a:t>
            </a:r>
          </a:p>
          <a:p>
            <a:pPr lvl="2"/>
            <a:r>
              <a:rPr lang="en-US" smtClean="0"/>
              <a:t>Specifies what the software is supposed to </a:t>
            </a:r>
            <a:r>
              <a:rPr lang="en-US" u="sng" smtClean="0"/>
              <a:t>do</a:t>
            </a:r>
            <a:endParaRPr lang="en-US" smtClean="0"/>
          </a:p>
          <a:p>
            <a:pPr lvl="1"/>
            <a:r>
              <a:rPr lang="en-US" smtClean="0"/>
              <a:t>Specification</a:t>
            </a:r>
          </a:p>
          <a:p>
            <a:pPr lvl="2"/>
            <a:r>
              <a:rPr lang="en-US" smtClean="0"/>
              <a:t>Specifies the </a:t>
            </a:r>
            <a:r>
              <a:rPr lang="en-US" u="sng" smtClean="0"/>
              <a:t>design</a:t>
            </a:r>
            <a:r>
              <a:rPr lang="en-US" smtClean="0"/>
              <a:t> of the software</a:t>
            </a:r>
          </a:p>
          <a:p>
            <a:pPr lvl="1"/>
            <a:r>
              <a:rPr lang="en-US" smtClean="0"/>
              <a:t>Test plan</a:t>
            </a:r>
          </a:p>
          <a:p>
            <a:pPr lvl="2"/>
            <a:r>
              <a:rPr lang="en-US" smtClean="0"/>
              <a:t>Specifies how you will </a:t>
            </a:r>
            <a:r>
              <a:rPr lang="en-US" u="sng" smtClean="0"/>
              <a:t>know</a:t>
            </a:r>
            <a:r>
              <a:rPr lang="en-US" smtClean="0"/>
              <a:t> that it did it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5528733" y="6400800"/>
            <a:ext cx="3581400" cy="457200"/>
          </a:xfrm>
          <a:prstGeom prst="rect">
            <a:avLst/>
          </a:prstGeom>
        </p:spPr>
        <p:txBody>
          <a:bodyPr/>
          <a:lstStyle/>
          <a:p>
            <a:r>
              <a:rPr lang="en-US" dirty="0" smtClean="0"/>
              <a:t>Thanks to </a:t>
            </a:r>
            <a:r>
              <a:rPr lang="en-US" dirty="0" err="1" smtClean="0"/>
              <a:t>Satish</a:t>
            </a:r>
            <a:r>
              <a:rPr lang="en-US" dirty="0" smtClean="0"/>
              <a:t> </a:t>
            </a:r>
            <a:r>
              <a:rPr lang="en-US" dirty="0"/>
              <a:t>Mishra</a:t>
            </a:r>
          </a:p>
        </p:txBody>
      </p:sp>
      <p:sp>
        <p:nvSpPr>
          <p:cNvPr id="869378" name="Rectangle 2"/>
          <p:cNvSpPr>
            <a:spLocks noChangeArrowheads="1"/>
          </p:cNvSpPr>
          <p:nvPr/>
        </p:nvSpPr>
        <p:spPr bwMode="auto">
          <a:xfrm>
            <a:off x="728663" y="968375"/>
            <a:ext cx="8140700" cy="663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p>
            <a:r>
              <a:rPr lang="en-US" altLang="en-US" sz="2400" b="1" i="1">
                <a:solidFill>
                  <a:schemeClr val="tx2"/>
                </a:solidFill>
                <a:latin typeface="Verdana" pitchFamily="34" charset="0"/>
                <a:cs typeface="Arial" pitchFamily="34" charset="0"/>
              </a:rPr>
              <a:t>Activity Diagram: Modeling Decisions</a:t>
            </a:r>
            <a:br>
              <a:rPr lang="en-US" altLang="en-US" sz="2400" b="1" i="1">
                <a:solidFill>
                  <a:schemeClr val="tx2"/>
                </a:solidFill>
                <a:latin typeface="Verdana" pitchFamily="34" charset="0"/>
                <a:cs typeface="Arial" pitchFamily="34" charset="0"/>
              </a:rPr>
            </a:br>
            <a:endParaRPr lang="en-US" altLang="en-US" sz="2400" b="1" i="1">
              <a:solidFill>
                <a:schemeClr val="tx2"/>
              </a:solidFill>
              <a:latin typeface="Verdana" pitchFamily="34" charset="0"/>
              <a:cs typeface="Arial" pitchFamily="34" charset="0"/>
            </a:endParaRPr>
          </a:p>
        </p:txBody>
      </p:sp>
      <p:pic>
        <p:nvPicPr>
          <p:cNvPr id="8693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163" y="2301875"/>
            <a:ext cx="8199437" cy="3325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Grp="1" noChangeArrowheads="1"/>
          </p:cNvSpPr>
          <p:nvPr>
            <p:ph type="title" idx="4294967295"/>
          </p:nvPr>
        </p:nvSpPr>
        <p:spPr>
          <a:xfrm>
            <a:off x="776287" y="533400"/>
            <a:ext cx="7800975" cy="714375"/>
          </a:xfrm>
        </p:spPr>
        <p:txBody>
          <a:bodyPr/>
          <a:lstStyle/>
          <a:p>
            <a:r>
              <a:rPr lang="en-CA" dirty="0">
                <a:cs typeface="Times New Roman" pitchFamily="18" charset="0"/>
              </a:rPr>
              <a:t>Sequence </a:t>
            </a:r>
            <a:r>
              <a:rPr lang="en-CA" dirty="0" smtClean="0">
                <a:cs typeface="Times New Roman" pitchFamily="18" charset="0"/>
              </a:rPr>
              <a:t>Diagram</a:t>
            </a:r>
            <a:r>
              <a:rPr lang="en-CA" dirty="0">
                <a:cs typeface="Times New Roman" pitchFamily="18" charset="0"/>
              </a:rPr>
              <a:t/>
            </a:r>
            <a:br>
              <a:rPr lang="en-CA" dirty="0">
                <a:cs typeface="Times New Roman" pitchFamily="18" charset="0"/>
              </a:rPr>
            </a:br>
            <a:endParaRPr lang="en-CA" sz="1400" dirty="0">
              <a:cs typeface="Times New Roman" pitchFamily="18" charset="0"/>
            </a:endParaRPr>
          </a:p>
        </p:txBody>
      </p:sp>
      <p:sp>
        <p:nvSpPr>
          <p:cNvPr id="875523" name="Rectangle 3"/>
          <p:cNvSpPr>
            <a:spLocks noChangeArrowheads="1"/>
          </p:cNvSpPr>
          <p:nvPr/>
        </p:nvSpPr>
        <p:spPr bwMode="auto">
          <a:xfrm>
            <a:off x="1714500" y="1833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875524" name="Object 4"/>
          <p:cNvGraphicFramePr>
            <a:graphicFrameLocks noChangeAspect="1"/>
          </p:cNvGraphicFramePr>
          <p:nvPr/>
        </p:nvGraphicFramePr>
        <p:xfrm>
          <a:off x="319088" y="1766888"/>
          <a:ext cx="8291512" cy="4322762"/>
        </p:xfrm>
        <a:graphic>
          <a:graphicData uri="http://schemas.openxmlformats.org/presentationml/2006/ole">
            <mc:AlternateContent xmlns:mc="http://schemas.openxmlformats.org/markup-compatibility/2006">
              <mc:Choice xmlns:v="urn:schemas-microsoft-com:vml" Requires="v">
                <p:oleObj spid="_x0000_s2073" r:id="rId4" imgW="6770370" imgH="3788410" progId="Visio.Drawing.6">
                  <p:embed/>
                </p:oleObj>
              </mc:Choice>
              <mc:Fallback>
                <p:oleObj r:id="rId4" imgW="6770370" imgH="3788410"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088" y="1766888"/>
                        <a:ext cx="8291512" cy="432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75525" name="AutoShape 5"/>
          <p:cNvSpPr>
            <a:spLocks noChangeArrowheads="1"/>
          </p:cNvSpPr>
          <p:nvPr/>
        </p:nvSpPr>
        <p:spPr bwMode="auto">
          <a:xfrm>
            <a:off x="3538538" y="3097213"/>
            <a:ext cx="1985962" cy="398462"/>
          </a:xfrm>
          <a:prstGeom prst="wedgeRoundRectCallout">
            <a:avLst>
              <a:gd name="adj1" fmla="val -58792"/>
              <a:gd name="adj2" fmla="val 6513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t>Activation</a:t>
            </a:r>
          </a:p>
        </p:txBody>
      </p:sp>
      <p:sp>
        <p:nvSpPr>
          <p:cNvPr id="875526" name="AutoShape 6"/>
          <p:cNvSpPr>
            <a:spLocks noChangeArrowheads="1"/>
          </p:cNvSpPr>
          <p:nvPr/>
        </p:nvSpPr>
        <p:spPr bwMode="auto">
          <a:xfrm>
            <a:off x="3160713" y="4073525"/>
            <a:ext cx="1516062" cy="457200"/>
          </a:xfrm>
          <a:prstGeom prst="wedgeRoundRectCallout">
            <a:avLst>
              <a:gd name="adj1" fmla="val -61519"/>
              <a:gd name="adj2" fmla="val 73264"/>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t>Message</a:t>
            </a:r>
          </a:p>
        </p:txBody>
      </p:sp>
      <p:sp>
        <p:nvSpPr>
          <p:cNvPr id="10" name="Date Placeholder 1"/>
          <p:cNvSpPr txBox="1">
            <a:spLocks/>
          </p:cNvSpPr>
          <p:nvPr/>
        </p:nvSpPr>
        <p:spPr>
          <a:xfrm>
            <a:off x="5528733" y="6400800"/>
            <a:ext cx="3581400" cy="457200"/>
          </a:xfrm>
          <a:prstGeom prst="rect">
            <a:avLst/>
          </a:prstGeom>
        </p:spPr>
        <p:txBody>
          <a:bodyPr/>
          <a:ls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mtClean="0"/>
              <a:t>Thanks to Satish Mishra</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Good Uses for UML</a:t>
            </a:r>
          </a:p>
        </p:txBody>
      </p:sp>
      <p:sp>
        <p:nvSpPr>
          <p:cNvPr id="18435" name="Rectangle 3"/>
          <p:cNvSpPr>
            <a:spLocks noGrp="1" noChangeArrowheads="1"/>
          </p:cNvSpPr>
          <p:nvPr>
            <p:ph type="body" idx="1"/>
          </p:nvPr>
        </p:nvSpPr>
        <p:spPr/>
        <p:txBody>
          <a:bodyPr/>
          <a:lstStyle/>
          <a:p>
            <a:r>
              <a:rPr lang="en-US" smtClean="0"/>
              <a:t>Focusing your attention</a:t>
            </a:r>
          </a:p>
          <a:p>
            <a:pPr lvl="1"/>
            <a:r>
              <a:rPr lang="en-US" smtClean="0"/>
              <a:t>Design from the outside in</a:t>
            </a:r>
          </a:p>
          <a:p>
            <a:pPr lvl="4"/>
            <a:endParaRPr lang="en-US" smtClean="0"/>
          </a:p>
          <a:p>
            <a:r>
              <a:rPr lang="en-US" smtClean="0"/>
              <a:t>Representing partial understanding</a:t>
            </a:r>
          </a:p>
          <a:p>
            <a:pPr lvl="1"/>
            <a:r>
              <a:rPr lang="en-US" smtClean="0"/>
              <a:t>Says what you know, silent otherwise</a:t>
            </a:r>
          </a:p>
          <a:p>
            <a:pPr lvl="4"/>
            <a:endParaRPr lang="en-US" smtClean="0"/>
          </a:p>
          <a:p>
            <a:r>
              <a:rPr lang="en-US" smtClean="0"/>
              <a:t>Validate that understanding</a:t>
            </a:r>
          </a:p>
          <a:p>
            <a:pPr lvl="1"/>
            <a:r>
              <a:rPr lang="en-US" smtClean="0"/>
              <a:t>Structuring communication with stakeholders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Avoiding UML Pitfalls</a:t>
            </a:r>
          </a:p>
        </p:txBody>
      </p:sp>
      <p:sp>
        <p:nvSpPr>
          <p:cNvPr id="19459" name="Rectangle 3"/>
          <p:cNvSpPr>
            <a:spLocks noGrp="1" noChangeArrowheads="1"/>
          </p:cNvSpPr>
          <p:nvPr>
            <p:ph type="body" idx="1"/>
          </p:nvPr>
        </p:nvSpPr>
        <p:spPr>
          <a:xfrm>
            <a:off x="685800" y="1981200"/>
            <a:ext cx="8001000" cy="4114800"/>
          </a:xfrm>
        </p:spPr>
        <p:txBody>
          <a:bodyPr/>
          <a:lstStyle/>
          <a:p>
            <a:r>
              <a:rPr lang="en-US" dirty="0" smtClean="0"/>
              <a:t>Don’t sweat the notation too much</a:t>
            </a:r>
          </a:p>
          <a:p>
            <a:pPr lvl="1"/>
            <a:r>
              <a:rPr lang="en-US" dirty="0" smtClean="0"/>
              <a:t>The key is to be clear about what you mean!</a:t>
            </a:r>
          </a:p>
          <a:p>
            <a:pPr lvl="1"/>
            <a:endParaRPr lang="en-US" dirty="0" smtClean="0"/>
          </a:p>
          <a:p>
            <a:r>
              <a:rPr lang="en-US" dirty="0" smtClean="0"/>
              <a:t>Don’t try to make massive conceptual leaps</a:t>
            </a:r>
          </a:p>
          <a:p>
            <a:pPr lvl="1"/>
            <a:r>
              <a:rPr lang="en-US" dirty="0" smtClean="0"/>
              <a:t>Leverage encapsulation to support abstraction</a:t>
            </a:r>
          </a:p>
          <a:p>
            <a:pPr lvl="1"/>
            <a:endParaRPr lang="en-US" dirty="0" smtClean="0"/>
          </a:p>
          <a:p>
            <a:r>
              <a:rPr lang="en-US" dirty="0" smtClean="0"/>
              <a:t>Don’t get to attached to your first design</a:t>
            </a:r>
          </a:p>
          <a:p>
            <a:pPr lvl="1"/>
            <a:r>
              <a:rPr lang="en-US" dirty="0" smtClean="0"/>
              <a:t>Goal is to </a:t>
            </a:r>
            <a:r>
              <a:rPr lang="en-US" u="sng" dirty="0" smtClean="0"/>
              <a:t>find</a:t>
            </a:r>
            <a:r>
              <a:rPr lang="en-US" dirty="0" smtClean="0"/>
              <a:t> weaknesses in your understanding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SCRUM</a:t>
            </a:r>
            <a:endParaRPr lang="en-US" dirty="0"/>
          </a:p>
        </p:txBody>
      </p:sp>
      <p:sp>
        <p:nvSpPr>
          <p:cNvPr id="3" name="Content Placeholder 2"/>
          <p:cNvSpPr>
            <a:spLocks noGrp="1"/>
          </p:cNvSpPr>
          <p:nvPr>
            <p:ph idx="1"/>
          </p:nvPr>
        </p:nvSpPr>
        <p:spPr/>
        <p:txBody>
          <a:bodyPr/>
          <a:lstStyle/>
          <a:p>
            <a:r>
              <a:rPr lang="en-US" dirty="0" smtClean="0"/>
              <a:t>Fundamentally iterative, recognizes that requirements change</a:t>
            </a:r>
          </a:p>
          <a:p>
            <a:r>
              <a:rPr lang="en-US" dirty="0" smtClean="0"/>
              <a:t>Development team in charge of the sprint backlog</a:t>
            </a:r>
          </a:p>
          <a:p>
            <a:pPr lvl="1"/>
            <a:r>
              <a:rPr lang="en-US" dirty="0" smtClean="0"/>
              <a:t>Favors self-organization rather than top-down control</a:t>
            </a:r>
          </a:p>
          <a:p>
            <a:pPr lvl="1"/>
            <a:r>
              <a:rPr lang="en-US" dirty="0" smtClean="0"/>
              <a:t>Reprioritize in response to changing requirements and progress</a:t>
            </a:r>
          </a:p>
          <a:p>
            <a:r>
              <a:rPr lang="en-US" dirty="0" smtClean="0"/>
              <a:t>Time-limited sprints ensure periodic delivery of new product increments</a:t>
            </a:r>
          </a:p>
          <a:p>
            <a:pPr lvl="1"/>
            <a:r>
              <a:rPr lang="en-US" dirty="0" smtClean="0"/>
              <a:t>Allows opportunities to receive user feedback, change directions, etc.</a:t>
            </a:r>
          </a:p>
          <a:p>
            <a:r>
              <a:rPr lang="en-US" dirty="0" smtClean="0"/>
              <a:t>Buzzword = </a:t>
            </a:r>
            <a:r>
              <a:rPr lang="en-US" i="1" dirty="0" smtClean="0"/>
              <a:t>velocity</a:t>
            </a:r>
          </a:p>
        </p:txBody>
      </p:sp>
    </p:spTree>
    <p:extLst>
      <p:ext uri="{BB962C8B-B14F-4D97-AF65-F5344CB8AC3E}">
        <p14:creationId xmlns:p14="http://schemas.microsoft.com/office/powerpoint/2010/main" val="3782524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The Waterfall Model</a:t>
            </a:r>
          </a:p>
        </p:txBody>
      </p:sp>
      <p:pic>
        <p:nvPicPr>
          <p:cNvPr id="5123" name="Picture 3" descr="912537"/>
          <p:cNvPicPr>
            <a:picLocks noChangeAspect="1" noChangeArrowheads="1"/>
          </p:cNvPicPr>
          <p:nvPr/>
        </p:nvPicPr>
        <p:blipFill>
          <a:blip r:embed="rId2">
            <a:extLst>
              <a:ext uri="{28A0092B-C50C-407E-A947-70E740481C1C}">
                <a14:useLocalDpi xmlns:a14="http://schemas.microsoft.com/office/drawing/2010/main" val="0"/>
              </a:ext>
            </a:extLst>
          </a:blip>
          <a:srcRect l="-710" t="12360" r="7535" b="33708"/>
          <a:stretch>
            <a:fillRect/>
          </a:stretch>
        </p:blipFill>
        <p:spPr bwMode="auto">
          <a:xfrm>
            <a:off x="2133600" y="1828800"/>
            <a:ext cx="501015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4"/>
          <p:cNvSpPr txBox="1">
            <a:spLocks noChangeArrowheads="1"/>
          </p:cNvSpPr>
          <p:nvPr/>
        </p:nvSpPr>
        <p:spPr bwMode="auto">
          <a:xfrm>
            <a:off x="3505200" y="1981200"/>
            <a:ext cx="1874838"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Requirements</a:t>
            </a:r>
          </a:p>
        </p:txBody>
      </p:sp>
      <p:sp>
        <p:nvSpPr>
          <p:cNvPr id="5125" name="Text Box 5"/>
          <p:cNvSpPr txBox="1">
            <a:spLocks noChangeArrowheads="1"/>
          </p:cNvSpPr>
          <p:nvPr/>
        </p:nvSpPr>
        <p:spPr bwMode="auto">
          <a:xfrm>
            <a:off x="3048000" y="2895600"/>
            <a:ext cx="1789113"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Specification</a:t>
            </a:r>
          </a:p>
        </p:txBody>
      </p:sp>
      <p:sp>
        <p:nvSpPr>
          <p:cNvPr id="5126" name="Text Box 6"/>
          <p:cNvSpPr txBox="1">
            <a:spLocks noChangeArrowheads="1"/>
          </p:cNvSpPr>
          <p:nvPr/>
        </p:nvSpPr>
        <p:spPr bwMode="auto">
          <a:xfrm>
            <a:off x="2743200" y="3886200"/>
            <a:ext cx="1284288"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Software</a:t>
            </a:r>
          </a:p>
        </p:txBody>
      </p:sp>
      <p:sp>
        <p:nvSpPr>
          <p:cNvPr id="5127" name="Text Box 7"/>
          <p:cNvSpPr txBox="1">
            <a:spLocks noChangeArrowheads="1"/>
          </p:cNvSpPr>
          <p:nvPr/>
        </p:nvSpPr>
        <p:spPr bwMode="auto">
          <a:xfrm>
            <a:off x="2362200" y="4876800"/>
            <a:ext cx="1325563"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Test Plan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38101"/>
            <a:ext cx="8228160" cy="647699"/>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Coding</a:t>
            </a:r>
          </a:p>
        </p:txBody>
      </p:sp>
      <p:sp>
        <p:nvSpPr>
          <p:cNvPr id="7171" name="Rectangle 2"/>
          <p:cNvSpPr>
            <a:spLocks noGrp="1" noChangeArrowheads="1"/>
          </p:cNvSpPr>
          <p:nvPr>
            <p:ph type="body" idx="1"/>
          </p:nvPr>
        </p:nvSpPr>
        <p:spPr>
          <a:xfrm>
            <a:off x="457200" y="609600"/>
            <a:ext cx="845820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Coding standards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Layout (readable </a:t>
            </a:r>
            <a:r>
              <a:rPr lang="en-AU" dirty="0" smtClean="0"/>
              <a:t>code is easier to </a:t>
            </a:r>
            <a:r>
              <a:rPr lang="en-AU" dirty="0" smtClean="0"/>
              <a:t>debug)</a:t>
            </a:r>
            <a:endParaRPr lang="en-AU" dirty="0" smtClean="0"/>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Design </a:t>
            </a:r>
            <a:r>
              <a:rPr lang="en-AU" dirty="0" smtClean="0"/>
              <a:t>Patterns</a:t>
            </a:r>
          </a:p>
          <a:p>
            <a:pPr marL="1183422" lvl="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Avoid </a:t>
            </a:r>
            <a:r>
              <a:rPr lang="en-AU" dirty="0" smtClean="0"/>
              <a:t>common pitfalls, build code </a:t>
            </a:r>
            <a:r>
              <a:rPr lang="en-AU" dirty="0" smtClean="0"/>
              <a:t>in </a:t>
            </a:r>
            <a:r>
              <a:rPr lang="en-AU" dirty="0" smtClean="0"/>
              <a:t>expected manner</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Verification: code checkers</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Code review</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Computers don't criticize; other coders do!</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Formalized in pair programming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(Proofs of correctness)</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Code less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Bugs per 100 lines </a:t>
            </a:r>
            <a:r>
              <a:rPr lang="en-AU" dirty="0" smtClean="0"/>
              <a:t>is surprisingly </a:t>
            </a:r>
            <a:r>
              <a:rPr lang="en-AU" dirty="0" smtClean="0"/>
              <a:t>invariant </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Libraries: maximise re-use of code, yours and others</a:t>
            </a:r>
          </a:p>
          <a:p>
            <a:pPr marL="391686" indent="-293764" eaLnBrk="1">
              <a:buSzTx/>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smtClean="0"/>
              <a:t>Coding Standards Examples</a:t>
            </a:r>
          </a:p>
        </p:txBody>
      </p:sp>
      <p:sp>
        <p:nvSpPr>
          <p:cNvPr id="13315" name="Rectangle 3"/>
          <p:cNvSpPr>
            <a:spLocks noGrp="1" noChangeArrowheads="1"/>
          </p:cNvSpPr>
          <p:nvPr>
            <p:ph type="body" idx="1"/>
          </p:nvPr>
        </p:nvSpPr>
        <p:spPr/>
        <p:txBody>
          <a:bodyPr/>
          <a:lstStyle/>
          <a:p>
            <a:r>
              <a:rPr lang="en-US" altLang="en-US" smtClean="0"/>
              <a:t>Use set and get methods</a:t>
            </a:r>
          </a:p>
          <a:p>
            <a:pPr lvl="1"/>
            <a:r>
              <a:rPr lang="en-US" altLang="en-US" smtClean="0"/>
              <a:t>Limits unexpected “side effects”</a:t>
            </a:r>
          </a:p>
          <a:p>
            <a:endParaRPr lang="en-US" altLang="en-US" smtClean="0"/>
          </a:p>
          <a:p>
            <a:r>
              <a:rPr lang="en-US" altLang="en-US" smtClean="0"/>
              <a:t>Check entry conditions in each method</a:t>
            </a:r>
          </a:p>
          <a:p>
            <a:pPr lvl="1"/>
            <a:r>
              <a:rPr lang="en-US" altLang="en-US" smtClean="0"/>
              <a:t>Flags things as soon as they go wrong</a:t>
            </a:r>
          </a:p>
          <a:p>
            <a:pPr lvl="1"/>
            <a:endParaRPr lang="en-US" altLang="en-US" smtClean="0"/>
          </a:p>
          <a:p>
            <a:r>
              <a:rPr lang="en-US" altLang="en-US" smtClean="0"/>
              <a:t>Write modular code</a:t>
            </a:r>
          </a:p>
          <a:p>
            <a:pPr lvl="1"/>
            <a:r>
              <a:rPr lang="en-US" altLang="en-US" smtClean="0"/>
              <a:t>Lots of method calls means lots of checks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r>
              <a:rPr lang="en-US" dirty="0" smtClean="0"/>
              <a:t>Version Control</a:t>
            </a:r>
            <a:endParaRPr lang="en-US" dirty="0"/>
          </a:p>
        </p:txBody>
      </p:sp>
      <p:sp>
        <p:nvSpPr>
          <p:cNvPr id="3" name="Content Placeholder 2"/>
          <p:cNvSpPr>
            <a:spLocks noGrp="1"/>
          </p:cNvSpPr>
          <p:nvPr>
            <p:ph idx="1"/>
          </p:nvPr>
        </p:nvSpPr>
        <p:spPr>
          <a:xfrm>
            <a:off x="609600" y="1066800"/>
            <a:ext cx="7772400" cy="4114800"/>
          </a:xfrm>
        </p:spPr>
        <p:txBody>
          <a:bodyPr/>
          <a:lstStyle/>
          <a:p>
            <a:r>
              <a:rPr lang="en-US" dirty="0" smtClean="0"/>
              <a:t>Supports asynchronous revision</a:t>
            </a:r>
          </a:p>
          <a:p>
            <a:pPr lvl="1"/>
            <a:r>
              <a:rPr lang="en-US" dirty="0" smtClean="0"/>
              <a:t>Checkout/</a:t>
            </a:r>
            <a:r>
              <a:rPr lang="en-US" dirty="0" err="1" smtClean="0"/>
              <a:t>Checkin</a:t>
            </a:r>
            <a:r>
              <a:rPr lang="en-US" dirty="0" smtClean="0"/>
              <a:t> model</a:t>
            </a:r>
          </a:p>
          <a:p>
            <a:pPr lvl="1"/>
            <a:r>
              <a:rPr lang="en-US" dirty="0" smtClean="0"/>
              <a:t>Good at detecting incompatible </a:t>
            </a:r>
            <a:r>
              <a:rPr lang="en-US" u="sng" dirty="0" smtClean="0"/>
              <a:t>edits</a:t>
            </a:r>
          </a:p>
          <a:p>
            <a:pPr lvl="1"/>
            <a:r>
              <a:rPr lang="en-US" dirty="0" smtClean="0"/>
              <a:t>Not able to detect incompatible </a:t>
            </a:r>
            <a:r>
              <a:rPr lang="en-US" u="sng" dirty="0" smtClean="0"/>
              <a:t>code</a:t>
            </a:r>
          </a:p>
          <a:p>
            <a:r>
              <a:rPr lang="en-US" dirty="0" smtClean="0"/>
              <a:t>Revision Tree</a:t>
            </a:r>
          </a:p>
          <a:p>
            <a:pPr lvl="1"/>
            <a:r>
              <a:rPr lang="en-US" dirty="0" smtClean="0"/>
              <a:t>Named versions</a:t>
            </a:r>
          </a:p>
          <a:p>
            <a:pPr lvl="1"/>
            <a:r>
              <a:rPr lang="en-US" dirty="0" smtClean="0"/>
              <a:t>Described versions</a:t>
            </a:r>
          </a:p>
          <a:p>
            <a:r>
              <a:rPr lang="en-US" dirty="0" smtClean="0"/>
              <a:t>Standard tools are available</a:t>
            </a:r>
          </a:p>
          <a:p>
            <a:pPr lvl="1"/>
            <a:r>
              <a:rPr lang="en-US" dirty="0" smtClean="0"/>
              <a:t>SVN (centralized), </a:t>
            </a:r>
            <a:r>
              <a:rPr lang="en-US" dirty="0" err="1" smtClean="0"/>
              <a:t>git</a:t>
            </a:r>
            <a:r>
              <a:rPr lang="en-US" dirty="0" smtClean="0"/>
              <a:t> (distributed)</a:t>
            </a:r>
          </a:p>
          <a:p>
            <a:pPr lvl="1"/>
            <a:r>
              <a:rPr lang="en-US" dirty="0" smtClean="0"/>
              <a:t>Key idea: store only </a:t>
            </a:r>
            <a:r>
              <a:rPr lang="en-US" smtClean="0"/>
              <a:t>the changes</a:t>
            </a:r>
            <a:endParaRPr lang="en-US" dirty="0"/>
          </a:p>
        </p:txBody>
      </p:sp>
    </p:spTree>
    <p:extLst>
      <p:ext uri="{BB962C8B-B14F-4D97-AF65-F5344CB8AC3E}">
        <p14:creationId xmlns:p14="http://schemas.microsoft.com/office/powerpoint/2010/main" val="2645650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69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69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69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9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69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9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9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9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9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Micro Hei"/>
        <a:cs typeface="WenQuanYi Micro Hei"/>
      </a:majorFont>
      <a:minorFont>
        <a:latin typeface="Times New Roman"/>
        <a:ea typeface="WenQuanYi Micro Hei"/>
        <a:cs typeface="WenQuanYi Micro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Micro Hei"/>
        <a:cs typeface="WenQuanYi Micro Hei"/>
      </a:majorFont>
      <a:minorFont>
        <a:latin typeface="Times New Roman"/>
        <a:ea typeface="WenQuanYi Micro Hei"/>
        <a:cs typeface="WenQuanYi Micro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69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69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69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9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69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9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9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9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9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efault Design">
  <a:themeElements>
    <a:clrScheme name="My Theme Colors">
      <a:dk1>
        <a:srgbClr val="000000"/>
      </a:dk1>
      <a:lt1>
        <a:srgbClr val="FFFFFF"/>
      </a:lt1>
      <a:dk2>
        <a:srgbClr val="000000"/>
      </a:dk2>
      <a:lt2>
        <a:srgbClr val="FFFFFF"/>
      </a:lt2>
      <a:accent1>
        <a:srgbClr val="FFFF99"/>
      </a:accent1>
      <a:accent2>
        <a:srgbClr val="9999FF"/>
      </a:accent2>
      <a:accent3>
        <a:srgbClr val="CCFF99"/>
      </a:accent3>
      <a:accent4>
        <a:srgbClr val="FF99CC"/>
      </a:accent4>
      <a:accent5>
        <a:srgbClr val="99CCFF"/>
      </a:accent5>
      <a:accent6>
        <a:srgbClr val="FFCC99"/>
      </a:accent6>
      <a:hlink>
        <a:srgbClr val="FFFFFF"/>
      </a:hlink>
      <a:folHlink>
        <a:srgbClr val="B2B2B2"/>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Default Design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Default Design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Default Design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Default Design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Default Design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Default Design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4570</TotalTime>
  <Pages>35</Pages>
  <Words>1994</Words>
  <Application>Microsoft Office PowerPoint</Application>
  <PresentationFormat>On-screen Show (4:3)</PresentationFormat>
  <Paragraphs>447</Paragraphs>
  <Slides>54</Slides>
  <Notes>15</Notes>
  <HiddenSlides>0</HiddenSlides>
  <MMClips>0</MMClips>
  <ScaleCrop>false</ScaleCrop>
  <HeadingPairs>
    <vt:vector size="8" baseType="variant">
      <vt:variant>
        <vt:lpstr>Fonts Used</vt:lpstr>
      </vt:variant>
      <vt:variant>
        <vt:i4>9</vt:i4>
      </vt:variant>
      <vt:variant>
        <vt:lpstr>Theme</vt:lpstr>
      </vt:variant>
      <vt:variant>
        <vt:i4>5</vt:i4>
      </vt:variant>
      <vt:variant>
        <vt:lpstr>Embedded OLE Servers</vt:lpstr>
      </vt:variant>
      <vt:variant>
        <vt:i4>2</vt:i4>
      </vt:variant>
      <vt:variant>
        <vt:lpstr>Slide Titles</vt:lpstr>
      </vt:variant>
      <vt:variant>
        <vt:i4>54</vt:i4>
      </vt:variant>
    </vt:vector>
  </HeadingPairs>
  <TitlesOfParts>
    <vt:vector size="70" baseType="lpstr">
      <vt:lpstr>Arial</vt:lpstr>
      <vt:lpstr>Arial Black</vt:lpstr>
      <vt:lpstr>DejaVu Sans</vt:lpstr>
      <vt:lpstr>Gill Sans</vt:lpstr>
      <vt:lpstr>Symbol</vt:lpstr>
      <vt:lpstr>Times New Roman</vt:lpstr>
      <vt:lpstr>Verdana</vt:lpstr>
      <vt:lpstr>WenQuanYi Micro Hei</vt:lpstr>
      <vt:lpstr>Wingdings</vt:lpstr>
      <vt:lpstr>690</vt:lpstr>
      <vt:lpstr>6_Office Theme</vt:lpstr>
      <vt:lpstr>8_Office Theme</vt:lpstr>
      <vt:lpstr>1_690</vt:lpstr>
      <vt:lpstr>Default Design</vt:lpstr>
      <vt:lpstr>Clip</vt:lpstr>
      <vt:lpstr>Visio.Drawing.6</vt:lpstr>
      <vt:lpstr>Software Engineering</vt:lpstr>
      <vt:lpstr>The System Life Cycle</vt:lpstr>
      <vt:lpstr>Software Engineering</vt:lpstr>
      <vt:lpstr>Prehistoric Software Development</vt:lpstr>
      <vt:lpstr>The Waterfall Model</vt:lpstr>
      <vt:lpstr>The Waterfall Model</vt:lpstr>
      <vt:lpstr>Coding</vt:lpstr>
      <vt:lpstr>Coding Standards Examples</vt:lpstr>
      <vt:lpstr>Version Control</vt:lpstr>
      <vt:lpstr>Types of “Testing”</vt:lpstr>
      <vt:lpstr>Functional Testing</vt:lpstr>
      <vt:lpstr>Planning Functional Testing</vt:lpstr>
      <vt:lpstr>Planning Usability Testing</vt:lpstr>
      <vt:lpstr>Types of Errors</vt:lpstr>
      <vt:lpstr>Bug Tracking</vt:lpstr>
      <vt:lpstr>Debugging is harder than coding!</vt:lpstr>
      <vt:lpstr>The Spiral Model</vt:lpstr>
      <vt:lpstr>The Spiral Model</vt:lpstr>
      <vt:lpstr>Unpleasant Realities</vt:lpstr>
      <vt:lpstr>The Rapid Prototyping Model</vt:lpstr>
      <vt:lpstr>Rapid Prototyping + Waterfall</vt:lpstr>
      <vt:lpstr>Objectives of Rapid Prototyping</vt:lpstr>
      <vt:lpstr>Characteristics of Good Prototypes</vt:lpstr>
      <vt:lpstr>Prototype Demonstration</vt:lpstr>
      <vt:lpstr>A Disciplined Process</vt:lpstr>
      <vt:lpstr>What is NOT Rapid Prototyping?</vt:lpstr>
      <vt:lpstr>Agile Methods</vt:lpstr>
      <vt:lpstr>Agile Methods</vt:lpstr>
      <vt:lpstr>SCRUM</vt:lpstr>
      <vt:lpstr>Basic SCRUM Cycle</vt:lpstr>
      <vt:lpstr>Disadvantages</vt:lpstr>
      <vt:lpstr>SCRUM: Key Concepts</vt:lpstr>
      <vt:lpstr>Standup Meetings</vt:lpstr>
      <vt:lpstr>Software Quality Assurance Models</vt:lpstr>
      <vt:lpstr>ISO 15504</vt:lpstr>
      <vt:lpstr>Total Cost of Ownership</vt:lpstr>
      <vt:lpstr>Management Issues</vt:lpstr>
      <vt:lpstr>Strategic Choices</vt:lpstr>
      <vt:lpstr>Open Source “Pros”</vt:lpstr>
      <vt:lpstr>Open Source “Cons”</vt:lpstr>
      <vt:lpstr>Total Cost of Ownership</vt:lpstr>
      <vt:lpstr>Open Source Business Models</vt:lpstr>
      <vt:lpstr>Unified Modeling Language</vt:lpstr>
      <vt:lpstr>Unified Modeling Language</vt:lpstr>
      <vt:lpstr>Specifying Structure</vt:lpstr>
      <vt:lpstr>Specifying Behavior</vt:lpstr>
      <vt:lpstr>Use Case Design</vt:lpstr>
      <vt:lpstr>Use Case Diagram</vt:lpstr>
      <vt:lpstr>Use Case Diagram</vt:lpstr>
      <vt:lpstr>PowerPoint Presentation</vt:lpstr>
      <vt:lpstr>Sequence Diagram </vt:lpstr>
      <vt:lpstr>Good Uses for UML</vt:lpstr>
      <vt:lpstr>Avoiding UML Pitfalls</vt:lpstr>
      <vt:lpstr>Advantages of SCRUM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LBSC 708L Session 1</dc:title>
  <dc:creator>Doug Oard</dc:creator>
  <cp:lastModifiedBy>The Tablet</cp:lastModifiedBy>
  <cp:revision>58</cp:revision>
  <cp:lastPrinted>2000-01-25T03:43:30Z</cp:lastPrinted>
  <dcterms:created xsi:type="dcterms:W3CDTF">1997-09-24T15:18:00Z</dcterms:created>
  <dcterms:modified xsi:type="dcterms:W3CDTF">2015-04-23T20:30:31Z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80</vt:i4>
  </property>
  <property fmtid="{D5CDD505-2E9C-101B-9397-08002B2CF9AE}" pid="5" name="ScreenSize">
    <vt:i4>2</vt:i4>
  </property>
  <property fmtid="{D5CDD505-2E9C-101B-9397-08002B2CF9AE}" pid="6" name="ScreenUsage">
    <vt:i4>2</vt:i4>
  </property>
  <property fmtid="{D5CDD505-2E9C-101B-9397-08002B2CF9AE}" pid="7" name="MailAddress">
    <vt:lpwstr>oard@glue.umd.edu</vt:lpwstr>
  </property>
  <property fmtid="{D5CDD505-2E9C-101B-9397-08002B2CF9AE}" pid="8" name="HomePage">
    <vt:lpwstr>http://www.clis.umd.edu/courses/690/</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