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335" r:id="rId4"/>
    <p:sldId id="263" r:id="rId5"/>
    <p:sldId id="264" r:id="rId6"/>
    <p:sldId id="265" r:id="rId7"/>
    <p:sldId id="285" r:id="rId8"/>
    <p:sldId id="288" r:id="rId9"/>
    <p:sldId id="267" r:id="rId10"/>
    <p:sldId id="291" r:id="rId11"/>
    <p:sldId id="283" r:id="rId12"/>
    <p:sldId id="286" r:id="rId13"/>
    <p:sldId id="287" r:id="rId14"/>
    <p:sldId id="289" r:id="rId15"/>
    <p:sldId id="292" r:id="rId16"/>
    <p:sldId id="273" r:id="rId17"/>
    <p:sldId id="319" r:id="rId18"/>
    <p:sldId id="274" r:id="rId19"/>
    <p:sldId id="278" r:id="rId20"/>
    <p:sldId id="299" r:id="rId21"/>
    <p:sldId id="298" r:id="rId22"/>
    <p:sldId id="279" r:id="rId23"/>
    <p:sldId id="306" r:id="rId24"/>
    <p:sldId id="304" r:id="rId25"/>
    <p:sldId id="308" r:id="rId26"/>
    <p:sldId id="302" r:id="rId27"/>
    <p:sldId id="314" r:id="rId28"/>
    <p:sldId id="316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77102-BAE2-46BC-A0B9-064006BDB9DE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0C103-37AF-4EAF-8EDC-64B71B98C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0C103-37AF-4EAF-8EDC-64B71B98CD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8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0C103-37AF-4EAF-8EDC-64B71B98CD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0C103-37AF-4EAF-8EDC-64B71B98CD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0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0C103-37AF-4EAF-8EDC-64B71B98CD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0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0C103-37AF-4EAF-8EDC-64B71B98CD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0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Iphone</a:t>
            </a:r>
            <a:r>
              <a:rPr lang="en-US" dirty="0" smtClean="0"/>
              <a:t>-android-mobile</a:t>
            </a:r>
            <a:r>
              <a:rPr lang="en-US" baseline="0" dirty="0" smtClean="0"/>
              <a:t> 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0C103-37AF-4EAF-8EDC-64B71B98CD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1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 anchor="b"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A42C32B-BEAC-4084-BF5C-F69912173809}" type="slidenum"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897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5212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462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DC68-C228-4CD0-8E85-B2A66BB664C3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5698-7D66-4BCC-A374-0E4C32F86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DC68-C228-4CD0-8E85-B2A66BB664C3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5698-7D66-4BCC-A374-0E4C32F86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DC68-C228-4CD0-8E85-B2A66BB664C3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5698-7D66-4BCC-A374-0E4C32F86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52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69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DC68-C228-4CD0-8E85-B2A66BB664C3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5698-7D66-4BCC-A374-0E4C32F86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DC68-C228-4CD0-8E85-B2A66BB664C3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5698-7D66-4BCC-A374-0E4C32F86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DC68-C228-4CD0-8E85-B2A66BB664C3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5698-7D66-4BCC-A374-0E4C32F86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DC68-C228-4CD0-8E85-B2A66BB664C3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5698-7D66-4BCC-A374-0E4C32F86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DC68-C228-4CD0-8E85-B2A66BB664C3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5698-7D66-4BCC-A374-0E4C32F86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DC68-C228-4CD0-8E85-B2A66BB664C3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5698-7D66-4BCC-A374-0E4C32F86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DC68-C228-4CD0-8E85-B2A66BB664C3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5698-7D66-4BCC-A374-0E4C32F86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DC68-C228-4CD0-8E85-B2A66BB664C3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5698-7D66-4BCC-A374-0E4C32F86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FDC68-C228-4CD0-8E85-B2A66BB664C3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5698-7D66-4BCC-A374-0E4C32F86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62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intl/en/privacy/lsf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720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</a:br>
            <a:r>
              <a:rPr lang="en-US" sz="4400" dirty="0" smtClean="0">
                <a:latin typeface="Gill Sans"/>
                <a:ea typeface="+mj-ea"/>
                <a:cs typeface="Gill Sans"/>
              </a:rPr>
              <a:t>Mobile </a:t>
            </a:r>
            <a:r>
              <a:rPr lang="en-US" sz="4400" dirty="0" smtClean="0">
                <a:latin typeface="Gill Sans"/>
                <a:ea typeface="+mj-ea"/>
                <a:cs typeface="Gill Sans"/>
              </a:rPr>
              <a:t>Apps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4419600"/>
            <a:ext cx="7010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INFM 603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Week 10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pic>
        <p:nvPicPr>
          <p:cNvPr id="8" name="Picture 5" descr="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Fragmentation: Devices</a:t>
            </a:r>
            <a:endParaRPr lang="en-US" dirty="0"/>
          </a:p>
        </p:txBody>
      </p:sp>
      <p:pic>
        <p:nvPicPr>
          <p:cNvPr id="3074" name="Picture 2" descr="http://asset3.cbsistatic.com/cnwk.1d/i/tim2/2013/07/29/Screen_Shot_2013-07-29_at_5.49.03_PM_610x3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77171" cy="48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you to test how your code would look like across different types of platforms</a:t>
            </a:r>
          </a:p>
          <a:p>
            <a:pPr lvl="1"/>
            <a:r>
              <a:rPr lang="en-US" dirty="0" err="1" smtClean="0"/>
              <a:t>Sencha</a:t>
            </a:r>
            <a:r>
              <a:rPr lang="en-US" dirty="0" smtClean="0"/>
              <a:t> or </a:t>
            </a:r>
            <a:r>
              <a:rPr lang="en-US" dirty="0" err="1" smtClean="0"/>
              <a:t>Phonegap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Compile hybrid applications to make them “native</a:t>
            </a:r>
            <a:r>
              <a:rPr lang="en-US" dirty="0" smtClean="0"/>
              <a:t>” </a:t>
            </a:r>
            <a:r>
              <a:rPr lang="en-US" dirty="0" smtClean="0"/>
              <a:t>and ready for market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data:image/jpeg;base64,/9j/4AAQSkZJRgABAQAAAQABAAD/2wCEAAkGBxMSEhUUExQWFhQWGRcYGRgXGBoZGhYYGBkaGB4XFxgaHSggGhslIBcVIjEhKSorLi4uGCAzODMsNyguLiwBCgoKDg0OGhAQGzQmICQtLywsLCw0LCwsLCwsLzQsLCwsLC8wLCwsLCwsLCwsLCwsLCwsLCwsLCwsLCwsLCwsLP/AABEIAMEBBgMBIgACEQEDEQH/xAAbAAACAwEBAQAAAAAAAAAAAAAABQIDBAYBB//EAEsQAAEDAQQEBw0FBgUEAwAAAAECAxEABBIhMQVBUZEGExQiUmHSFRYyM1NUcYGSk7HR00JicqGiI2ODssHwB3OCo8IkQ+HxNETi/8QAGgEAAgMBAQAAAAAAAAAAAAAAAAECAwQFBv/EADYRAAIBAgMFBAgGAwEAAAAAAAABAgMRBBJREyExQVIUYZGhBRUiMjOx0fBTcYGiweElQmIj/9oADAMBAAIRAxEAPwD7jXKcONJONLsaE2rkqHnXEuOw1glLLiwJeSpIlSUj111dJNO6GNofsbnMKGHHFrSvG8FMONi6IIJvLScYwFAHH2zhQ8yi2patqbWhmzB4WhKGiWXCu7xai2ni1SkFQESLpnMV1I4XtJLotDT1m4pov/tQjnspMFaOLWrEGAUmFc5OGNaeEehuPsb1nZCEFxJAwupBJGJujq2Vg4UcFlWxxZvhCFWR2zzEqS4txpxK7uRSOLxEiaALW+FqQVB6z2izq4px5CXQ3LqGgCu5ccUAoXkylRSecOuPdHcLW3VoSpl5lLranWnHQgJcQgJUoi6sqQQFAwsJMTsrFbdB2y1qvWjiGy2xaG20tLWsLcfQEcYtSm0lCQAYQArwjjgK02vg0p3kiVKTcZYeZcgmTxrSW5Rh1HONVAFujeFiHVNAsPtNvzxDriUBD0JKxASsrQShKlALSmQDrwpTYLTabUwLYq3myNu85lsIYuJQSbnGqdSVLWoAKICk5wMpqPB3gcthxi9Z7CkMZvNpJdfIQUJN0oAYON4wpesCAZq9rQVss7XJmUWS0WZJPFcpKwppMkhCkhCw6EzAMpMADroAYtafcSyxeZNotDiCVCyFCmwUQFqDjq0JCbxEAqvY64JqscMmylgoYfWt8vJS0lKAtK2FXXELKlhCSCFY3rvNzxEpkcC32W7M2gtWhppL99lxxyztlx53jeNCW0rCgm8tIQoGAc86zWPQ1psTlgZbFnU4lWkFXRebaKHFpcCEkJUWovCBCgLsY50AdvoXSyLSgqSlSClSm1trAC21pzQoAkTiDIJBBBBINc3p3hG+3bJQRyOzKYbtIugyq0kgG8cU8UCwswfBdM5CnnBvRjjCXVOlJefdU84ESUJJShAQgkAkBLaBJAkyYExSaycBGXGHRbEhb9oLq3loWuLzpMBEkSEJuJBIHgDCgBtbOEaUWrkoZecXdbcUpARcbbcUtF9alLEBJbMjEwcAYMYU8Lw6i82xaEIdbcUw+pCOLcKUKWDAUVoBCSpJWlIMdYBNAaBtCFqXaloWpdks9mWUFUqW0p+8vFIi8HUn03tQBNGj9C29DDVkK2EsMNFq+kqK7QkNKabStCkQzEoUopUokogQCaAJ8GeFpdbsqXmnkLtDKVoeWlsIfWlsLXcCVEpJF5QCkpkAxWfQ/CxanLMlSXFWddi5St9aWUHC4eMcCXOaACQUpScVCMASNzfB1wDRovI/6NJDmfOJsymOZh0lA4xhSyz8DXw3ZmVqaLYsC7DaIUoKF9KBfZ5kKxSRCruc9VADrR/CpDi20rZfYS8FKZW8EBLoSm+YurUpBuAqurCTAOGBAzN8MgtAWiy2m44ha2HClu4/dQViP2l5u8kFQ4wIBAzkgFdobgYpK2w5Z7E2ltC0qcZSS68VILd4BSEhjBRJAK84mMTv0Roq3obZszjjCWGGy2VovKXaUhstovNqQAzEpWbqlElIAIBNAF/BPhKbS1ZQ62pD71lTaDgm6RzEki6swFFYUkHGDjBwqtfDVohni2LQ6t7lFxCEovf9M6GlyVLCU4mQScQNRIBwaK0BbrOLGtIsynGLMbItJccShSAW7rqVhom9+zxQUxzvCwrRwc4Lv2ddlU4ttXEotyVlN4XlWl9DySlJGAhKpBOBIic6ANi+F7YUTxLxYDnEqtICOJS5f4sg8/jCkL5hWEFIM4wCa6Ovn6OAikrUgMWJbanlO8ocSVPJQtwulstFBStQJKQu+IEG7Ig/QKACiiigAooooAKKKKACiiigAooooAKKKKACvFKAEnACouuhIKjgBn/eul6wVm8v1I1J6zqKuvIatpqq1o01vGlc0HSCT4IUvrSMPSFKgH1E15y8+SXvb7dQorC8ZPkWZET5efJL3t9ujl58kve326hRR2yp3BkRPl58kve326OXnyS97fbqFFHbKncGRE+XnyS97fbo5efJL3t9uoUUdsqdwZET5efJL3t9ujl58kve326zW20hptbipuoSVGImAJwkgbzWGz6fYUSCq4UiTeKY+3POSSkxxazgdXUYaxVVq6QsqG/Lz5Je9vt0cvPkl72+3S8aVZy4xM7NeZER0pBF3OQcMKgnS7ZVAkpkArF24klIXBk3vBKSSAQLwkjGDtNXQMqGfLz5Je9vt0cvPkl72+3WJrSLSlBIWCo/Z1/awIOR5i8PunZVSdLs86VXbq1N87CSkEkjakQrHLmq2Udqq6BlQy5efJL3t9ujl58kve326Wq0wyCBfGSiTIASElIJJJGHOG47KkvSrIjn5kCACTJUEREZycRmMTR2mroGVDDl58kve326OXnyS97fbpaNMsQCXEiQDidovapBgZxMVuBpPFVVxQZUWcvPkl72+3Ry8+SXvb7dQoo7ZU7h5ET5efJL3t9ujl58kve326hRR2yp3BkRPl58kve326OXnyS97fbqFFHbKncGRE+XnyS97fbo5efJL3t9uoUUdsqdwZET5efJL3t9ujlx8kve326hRR2yp3BkRa3bkEgGUk4AKESdgOSj1AmtVL1JBBBAIOBBxB9IqDb3FZkluYxxLc9eZR/L6PBvo4pSdpEXGwzooorYQMFuN5aU6k88+mYTPV4R9KRRXj3jVfhR8V/Oq7RaEoEqMD+8q5OJk3UZbHci2ilvdpr726ju2197dWcW0hqMqKW922vvbqO7bX3t1AbSGoyopb3ba+9uo7ttfe3UBtIajKilvdtr726ju2197dQG0hqbrQylaVIUJSoEEbQaz2nRjTk3k5gJwJGCb8RBERxq8Rt6hVPdtr726vU6aa2keqmnbgw2kNQc0IwpN1SSRevmVKMrxN445yonZuqJ0ExEXVRhgFrAJAuhRhXhAAc7PAbBDFtYUAQZB1ipVLPLUluFlj0Ey0u+gEREJvG6FAuG9dmJ/aqwyGEZCKzwcs/NCUlIAuqCVEcYm6tMOEGVmHFSTJM4mm9FGeWo7CsaAZIhYKzdKCVKVikmbueCdgGUmM6krQjJVfIUVj7RWsqznMnbqyGoUyoozy1CyFzehGE3YSeaCEi8qEhSbqoE4SM9pxzrehAAAGQAA9Aqq02xDfhqichiSfQkYmsZ00joOH1I/quk23xIuUVxYzopX3bT5Nz9Hbo7tp8m5+jt0hbSGo0opX3bT5Nz9Hbo7tp8m5+jt0BtIajSilfdtPk3P0duju2nybn6O3QG0hqNKKV920+Tc/R26O7afJufo7dAbSGo0opX3bT5Nz9HbqxvTDZ8K8jrUMPWUkgDrMUWBVIvmMK8UkEQRIOBB1jYaEqBEjEHIjXXtIme6JcNwoJktqKJOZGBSSdZulMnbNFV6N8a8P8ALPrukf0FeV2qUs0Eyl8Sb3jVfhR8V1zOm3Sp0jUMBXTPeNV+FHxXXK6W8ar01y8T78iFb4ZkorTZrApxIUFgAkiLpORKc7w2V69YLkXnUCZiUHUCo/b2JUfVUo4Gu0ml5oxmWs9t4y7+z8KQMYwB5t7HO7N6Nd2Nda+LRMF9AInBTak5KSkxKscVoGHSFaUaMUoAhxJBAINw4g4z4dSWAr393zQ+Bz7b1plMtpAkTiCYIJg4jIkCRPgzBmh602hJV+zChz1JjHAQEpOI52Z1zMDWQ7tVjU2ASoKkxgkjUTPhHZXllshcmFBMGMUkzhO0RUez1Nps8qvb75juZmSSBeEHWP7J+J9dTrUbBCrpeQFYGCiDjMfb6juqCrIAQnjkSTEBBOzOF4ZpxO0babwFfp80Iooq/kg8u37P/wC69dsRCC4HEqSBewSRIicDeOqk8BXSvbzQDPg24eenVgf6fKndIeDfhL9A+NPqzrgb6HuIKKKKC0KyaStfFokYqJhIOU5yeoAE/lrrXSPTapdA6KJH+pRn+QUyFSWWLZgJkkkyTmTmf72aqKACSAIkzmYGHqNWGzLkDmSZgXjJjOBdpqEpb0Y40pzV0ius9rtYbuylSrxgBIBOROU9WqtqrKsYm4B+I9mveRObEYfeOH6akqctCWwqaCpOmWSkKlQkAwULkSJgwM4xjZjljR3XaxgkgReVkE3pjOCZg5A0wOjSMbjWyZ1ZAeBl1V4rRW1trWfWrM+Br11LZ93mh9nnoYu6jd0qSSqCkYAjwikYXoB8NM7JrxGlWyJN5Jx5pSbwuiTIE5DGtDNmSkwlCApSoMYAlEiZjUEYYbKstGiAqStDR2mSMAZxN3KcYypKCfIjGlKXBGRzSrSSQVZRJAJGOXOAI27jW2hNi4wXgGlg6wq8DHXcxirU2VZEi4QdYUcf00Om+SHsJ6FVFWizLkjmSMxeOHp5te8kc2I9o9mo7KQbCpoTsFs4o/uyecOjP2hs2n1nPPoq5MpxKVASMDGIxAOwaiK6PRqyWmyc7qZO0gQTUWtS6jJ74vkW6N8c96G/gqijRvjnvQ38FUV2KHw4jlxJveNV+FHxXXK6W8ar011T3jVfhR8V1yulvGq9NczE+/IhW+GiFm0mG03CE4E5rjMlWUddRtekGnQA4hCgCTBXrKVI2bFK30y0R4pPpX/Oqr7UV3FXPCgx6fXhvwrt0qdXZx9vkuRj5iJ61MrIKkJJBJH7U5nPIY6sNoB1VdZ9KoQkJSBAECXZwGqSJq15y1SboWRGBPFg+ENWIki9jq6M01bKoE4GBI2HWKmqdXr8hsR2rSAdgC7gb2Cp1EZR10WW3hqQY5xnFV3VGzqrdprwUfj/AOC6joXJf4h/KKxOFTtaWbfbjb+BC199larykgnreVlsiMs42SarJs5zQn7OHHKjmyRq1Sd8ZYUzW7a0qMICklWEqAhN5eOABBuhvWrwjlEV6i12qBLI1gwoYYYHFWROrMAa5gbNnV6vIlvFqnmSQbokKKvHHnEgJ52GIwGHVWhekUlvikhMFNwc+TERsxNaVWm14Q0k4GcYAMYAc4kzmctmOdaLapRs6ioQookjYYxGZyNRnTq5X7fLQTPeDfhL9A+NPqQ8G/CX6B8afV55cDdQ9xBRRRQXBSHTPjv4aP5nKfUh0z47+Gj+ZymVV/cMba7qgqCYnAROI6yBULalDpBUh4EAgQUCJkKwvQZBgyDkKsZQCtIIBGOBEjKt/JW+gj2R8qvpXy7gw8ZOG5iPkLUpN17mzEcUM/wx6tmQwAFRTo1kJu3HsiJJakgxhM9WradRM77XzFGGUqSACAGySom9PPGCYhOEE/0p5QrA8jEGesjGOcLmG3X/AFq729fvxLcstV4f2Z16NYJJuPCYwBbAF0gggTgZAxHyjZo+4yCENuYmSTxc5AalDDDLrNWWA3yoLs4bgIMkSCVCSkEpGKcjW3krfQR7I+VJuXBv78RqM9V4f2LUqhQVBwUpUYTCr2GcTztuqtD9qStKkKbcuqBSfAyIg/b66zoQL6UwLvGLERhAvwI2YDdTLkrfQR7I+VVxvv38yuip2dnzEbthbUoqULQpREEktHXeyy9URkYkA17yFrHmvYiP+0cIjXOPXmMgQMKZW9sITeQylZBTICQTdnnXfvRMdcUtFqduwbIm+LkkJJSSYvXYTqxiTGGJBgG1Z3z+/Enlmufl/ZAaNZgi6/BAScWsgAnbngMc8xkYpoxakoSEpbcgZeBhjMDnZV7YUpWFFTARCikApHOAAN4SBhjHqNaeSt9BHsj5Unm5v78SSjPVeH9i9SpUpUESQYMTgkDGCRqp/orxKPRSBxIC1gAAAiAMAOYk5ekmn+ivEo9FZZcWZad9pK5fo3xz3ob+CqKNG+Oe9DfwVRXWofDiSlxJveNV+FHxXXK6X8ar011T3jVfhR8V0s0rozjDeT4Wsba5mI31JBUg5QsjmygbBuo4sbBuph3Id6P5j50HRLvR/MfOqVn1MmynoL+LGwbqk7ZrpuqTBGoiuo0HoW5Djg52odHrPX8K26W0Yl5OxYyV/Q9Va44ao4Xvv0JKk7HEBA2DdQUA5gUwOiHcRdy6xQdEu9H8x86yNTv3kdnPQXhodEbqk7Z7pKVJgjMEV1GidFpYHGvEBXWQAicMzrrXpfRaXkyICxkdvUer4fHYsNUcL336Etk7HFcWNg3UXBsG6mHch3o/mPnXqdDunVHrFY3n4NkdlPQ08G/CX6B8TT6smjrEGkxmTma10G6lFxikwooooJhSHTPjv4aP5nKfUh0z47+Gj+ZymVV/cMN0kgDMzBkpiBtGNXcjc6R965VaF3VBUExOAicR1kCr+6Y6C97fbq6m1YjQ2eX2n5lLbKlEhLgJTmA8skZ5jVkd1Wcjd6R965WG0NtLEKS7dvFQEtQkqJUY50iSSZzGQIGFVKsbEyEOJHOMJ4oYrzIxw2RvmKs9jUsvS182MuRu9I+9co5G50j71ysNjYZbUlSUuymYkta0hJnnbBvxpj3THQXvR26G46j/APLXzZlCTIT9oqI8I5i9JvZ6jjnjV/I3OkfeuVSlUKCoOClKjCYVewziedt1Vp7pjoL3t9uq4uO/eVUtnvu+epSWFzd4wXsDHHLnGQMOuDuNTFkc6WX71ystuS08ZWhyYuyFIGHOw8PLnkxtSnZWbkNnw5juAjwm4yjEXoViAcQcQNQirPY1LL0tfNjLkrkxfxEGONcmDMH8juNe8jc6R965WSxIZaVeQ24Ddu5t4iSrEXs8c9gAyrd3THQXvb7dDcdR/wDlr5szBJBIOYOJkmZAMycTgRurodFeJR6K58rvKUqIvEGDE4JAxjDVXQaK8Sj0VmlxdimlbPKxfo3xz3ob+CqKNG+Oe9DfwVRXXofDiSlxJveNV+FHxXXtePeNV+FHxXXtczEfEZbHgFeKTNe14pUf3PwqpX5DM9t0hydtbkXgLmBXGZIwKtfUMTkATUxbysqRHghu8oEjnKum7EYYE66LRZlOJUEyFcwgklGIKpxunUdmuvTo66tbkyVhsEXRIuka0gFWs4gnYQMK61O+y38bFL4kwn+5J+NeqTNeBWrH1gj416pUf+p+Fcr2r95cLtPmLM6CSEymTJJSNRGPSu68pqxh0lbwvEXeKAQMAlMgA4ZTBw2bh5piSypIBla20pkESbwOvVgauFnWHHFFIhVyClAxAUIkjnEjHOcNmM9WN9j32KnxLwn+5J+NSrwK9PrBHxr2uS733loUUUUgCiiigApDpnx38NH8zlPqQ6Z8d/DR/M5TKq/uGRhIK0ggEc7PHVTDiEdFO4UsuFRCRgTOMkRA2jH/AN1byBzp/rc7VX028vAMPJqG5XIvLUlSoZCgDAAQRhAIN/EGTIgDDMkASaVWt0HGyA4JICccTMgquxhzfXPVWg2FfT/W52qqZZK4uugyJEOOYjb4XWKtzPQuzS6fkW2N0qWUqYATEhV0xqwN5IxxO6IEVu4hHRTuFYeQL6f63O1RyBzp/rc7VJyeg88un5FSEC+kQI4xYjVAvxh6hupoLOjop3ClIRJCdZUU5nMXpM5/ZJ241fyBzp/rc7VQi3v3cymjJq9o8zIxaH4AXZk3ubJCTdPNSVKAAJzJEEgzgL0E163anQlRXZQVAmAkHETh9k4jXMTqyMWvMlHhOhMycXFjAZnFWVWchX0/1udqrMz6S3NLT5FCLS7iOSpm9AzAuzEk3Dl+c4YAkNUMpIBuASBhAw6qxCwr6f63O1RyBfT/AFudqk5PQalLp+RB1IC1gCBIwH4Emn+ivEo9Fc8EwSk5g4mSZkAzJxyIrodFeJR6KzS4sy0/iSL9G+Oe9DfwVRRo3xz3ob+CqK61D4cSUuJN7xqvwo+K6rtFoShN5Rgf3lVj3jVfhR8V0m4SHBHrrmYj4kiTllhct7ut9Fe4fOg6db6K9w+dc9RWfMZe0TOt0bptC1XMQT4JVr6pnP4/HTpTSaGQJxUcgPiequJqTrhUZUSSdZxNa44yShbnqLbOw/GnW9i9w+dB0630V7h8656isrm27j28zrLDpNp88WsTrF8Az8ca0aU0qhmAcVHUNQ2muLBqTjhUSVEknMmtSxsslueots7D8adb2L3D50d3m+ivcPnXPUVlcmx9omdTZNKNuG6JB1A6/RW2uQsBhxH4h8a61aSIJwB1erXVkISmm1yNFKo5LeSoqPGDbRxg20sstC4lSHTPjv4aP5nKeDnEAHX/AEOfVMUj0147HA3EfzOVJ05KOZlNd+yzGhd1QVExOAjWOutHdD7it6e1WNckpAJEziInAdYNS5Oemr9HZrZhsJWqwzQtbvMscU6ayo1G3z9hW9PapcuyMm5+yULkXQCgAR1TG3fV/Jz01fo7NHJz01fo7NaFgMSua8x9ukau6H3Fb09qjuh9xW9PapepQCiL68CAVQiApUQnwZkyNUY51SLa0f8AvKgZm6IHrufnUewYjVeZLts/tGxKoUFRkpSo/Few2TzvyrV3Q+4rentUodtiAm9xjhF67kkGYJ+2kdFXrEZ4VNNpbIB45QmMwnCTdx5mAnCTrjbSXo+uua+/0IxxUo8DVbrjsXkLwChgUZKEHEmR6onIyMKyqsLJ/wC25mgyFIHgSEjA5CfSYBmcaE2lsmOOVN67knFWwG5B/wDImtXJz01fo7NTWBxPJrzB4yXP5FOjGEMm8ELKyFAnmAc5V4wAcMhhlhtklh3Q+4rentVl5Oemr9HZo5Oemr9HZoeAxL5rzBY6SPVKlSlREkGNkJA/pXQaK8Sj0Vzl0pUBeJBBOMYQRsA2/lXR6K8Sj0Vza9KVObjLiW4eWaTlqX6N8c96G/gqijRvjnvQ38FUV06Hw4lkuJN7xqvwo+K6S8JPseunVpEO/iQI/wBBM/zjcaS8JPseuubiVapIJ/DZyziniqAAEzmMSReQMQcuaVnX4PqMLG+/eHGIhMAYD7UmTngIu+iDTGis+bdaxhuK02i0A4thUyRjlhgMvThqu5mRHq7W+CYZBEJjGMedOPog/lmaZ0U860HcWrtjqSAW8Cu6CDqwxjrk+zjQbS8L5uXoKoExKQqBGGZTjmctU0yoozLQLisW14gqS0CJF3GJBnnRnGExnzqnannweYgGDkdl1JwMiZJUP9FMaKMy0C4sFqfxlrKMBiSBJVBMCTASNUkGYmjlVoGbIVGcKicfszh+errpnRRnWgX7hzwNbQqVL8akqATqABIvJ27J+ePVLUACTkBO6uE0eoh1EEg3hiPTFde4+TAmDjMRiI6wa34fEQULNWsaaW9CNm3ZBFtOIxvImCJBIvDm4zzTkRqgivHbcvAi1hSlAqTDf2LxRggEBRn0nmGM6c8XjM47bqOz1mvUpjIxHUnr+71nfVnbKfeXZGT0NaCtoErC1ZKIEY5xEDIEaqhpplstkrMEeCdc7ANc7PlXra7hGOBJwATiYJ1AY4CsGm2FLSFiSpM80a0nMAazgDtMEa6KmJg4fnyIyi7MQrScCIkbcRiIr2+v7u4/OpA0VkpYutSjlg7L9DA4p8SN9f3dx+dF9f3dx+dSoq31jieryX0FkiUOsXjKktk5SUzhntqHI0+Ta2+Br21qopesMR1eS+g8qKkoIyDYxnBJzxxzz5yt5qlVhSSFXG5BSZCSMU4iYOMaq10UdvxHV5L6BlRQWMZutzN6bn2s72eeAxq2+v7u4/OpUUesMR1eS+gZIkb6/u7j86L6/u7j86lRT9Y4nq8l9BZIkQCTJjAQIG2OvqFdForxLfWkHfj/AFpEzZy4q4nXmeinWfTs6/XXTpSAABgBgBsFZqlSVR5pPezZho2TZDRvjnvQ38FUV5obnKeXqK7o/hgJP6gqiurRVqaXcWPia7cwVp5uCkm8mcpyg9RBIPppXa7OH0R4KknI5pOtKhu/IiQae1ktdhCzeSSheV4axsUDgoZ+iTEVCvQ2m9cQT5M5vuEvpJ/P5Udwl9JP5/KnKuOT4Td/rbUJP+hZEe0ar5Wvzd7c39Sue8PNf6hs6Yq7hL6Sfz+VHcJfST+fyprytfm725v6lHK1+bvbm/qUthPpDZUxWnQKyQLyfzwG3KugZ0U2lri4kHMnMnbO34VjatTgI/ZPJBUmSQ1ABIGMKJitNotKuUttgkIKVE4c1ZxhN6MxBVAIw/Pfh6MYret5HJFcBI9wfUFEBQjUTrG7Oodwl9JP5/KnFstK76kht1QBEFAbjIHAqUDrNQ5Wvzd7c39SstXDvN7Edw1Tp8xV3CX0k/n8qO4S+kn8/lTXla/N3tzf1KOVr83e3N/UqrYT6R7KmZNH6IuKClEEjID402rJytfm725v6lHK1+bvbm/qUbCp0k45YqyNdFZOVr83e3N/Uo5Wvzd7c39SjYVOklmRrorJytfm725v6lHK1+bvbm/qUbCp0hmRTbNFJWSpJuKOeEpJ2lMjH0Edc1iOiXdXF+0of8DTPla/N3tzf1KOVr83e3N/Up7Gp0lcoQe9ivuS9+79tXYo7kvfu/bV2KacrX5u9ub+pRytfm725v6lGwqdJHZUxX3Je/d+2rsUdyXv3ftq7FNOVr83e3N/UrxVqWf/AK749Ab7dGwqdIbKmZtHaGUVS5dujokm8dmKRhTTSejA4nmwFJHN1D8J6vhXmjrQtSoUhxAAwvhAnLK4T/ZFV2G1rUl5RJlJVdSQAUgCQMhM4HGf6V0KdGChawsiW4TDRT37v21dijuS9+79tXYpnypyZLD59TX9F17ytfm725v6lYJUJX3RdhqlTFncl7937auxU29DLPhKSkfdlR9RIAG40w5Wvzd7c39Sjla/N3tzf1KWwqdI9lTLbLZUtiEj0k4knaT/AHGqqra+rBtvxq8vuDIuK6hjG04bY94u0OYBKWR0lELX6kjmg+kqHVW6waPQ0DdkqVipSjKlHaTV9LCybvMm5JKyLLFZg0hKE5JAH/k9de1dRXRKzieHPCZ5hxLLJuG6FqXAJxJASAoEasTGsZVy3fbbvOFew12K2f4jf/M/ho+Kq5Ju2NqAIUIKQsThzVZHHKa9RgcNh9hFyirvUpk3c6Hvtt3nCvYa7FHfbbvOFew12KQcoTt13f8AVN2Dsxr1TyQJmRMYYydgAzrX2XDdMfBEbsfd9tu84V7DXYo77bd5wr2GuxXPotSSQASZ6j14ExAOBwOOFXULC4Z8ILwQXZ0mieE9rW+yhb5KVOtpULjYkFYkSEA13tqX/wBY1zUTcIvYhcELN3A4p5s4ggdRiuG4IcKTZyGnSSyTgcy2TrG1O0esdf05tYUAoEEESCMQQdYOyvPek6eSokoKK5W4P+y2D3HznhZwhtTNrdbaeKUC5CbrZiW0k4qSTmaVDhZbjgLQok6g21j1DmU64Z8LL8sMK5mS1j7f3Uno7Tr9GfLaFUBaGpwF9Pxrp0KMFhXUnSV0v1dlz3cyPGVrjXvh0n03vcJ+lR3w6T6b3uE/SrsuMG0b6rtK5QoJUAqDBkYGMDjXC9bR/Bj4Grs//RyPfDpPpve4T9Kjvh0n03vcJ+lTxlVqGamoGQJxVCTAJkwSrA5wIxUZJlftWAvNeFidqJ2TIOfo5sTjT9aR/BgLYd7EPfDpPpve4T9Kjvh0n03vcJ+lXW2RxVwcYU39cERn8oq3jBtG+l62j+DHwH2f/o4lHCfSBJAecJGYDTZI9IDcirO+HSfTe9wn6VMdBODldqxGJEYjGFKmN4roeMG0b6uxHpGFOeVUY8E+GqT/AJIxoXV8xxvfDpPpve4T9Kjvh0n03vcJ+lXUaRKykcUoA3hOIxEHD0TG7JWRxhy1xJUyTAwGGM44zls6jlNVL0rH8GA9h3sR98Ok+m97hP0qO+HSfTe9wn6VdA25aJEluJRIGcY3zM+i7riJ1wy4wbRvpP0rH8GILDrVnFq4R6SAkuOgDMllAA9JLWFVd9tu84V7DXYrrtMODk72I8W5rHRNfOEqIIIJBGIIwII1g12PRlSli4ycqUVbuKa0MjVmfQ+AGmH7Q47xzhXdSm7KUCJJnwUjYN1NdHufsrSQEJ8NXMkibpxMkgEwDEAjWNZw8DuFQfhp4gPDI5BwD4K6teY6uk0jb22G1OOGEj8zsA1k7K5WLhJV2slu5fx+YR4HylPC63ecK9hrsV73227zhXsNdiq+EWnXLW5eVzUDwEakjadqjtpTXpqWFpSinOmk9Nz/AIKXJ6jrvtt3nCvYa7FHfbbvOFew12KS0VZ2PD9C8EGZjrvtt3nCvYa7FejhdbvOD7DXYpJRS7Hh+heCDMz69wS02bWxfUAFpUUKjIkAGR1EEYemik/+GHiHf83/AIIryvJYmChWlGPBNl64CD/EYf8AWfw0fFVcanRyRkVCJg4GJEax1nea+hf4i6HdLyX0JUtBQEm6CopKScwMYIIx6j1Vx3JnPJO+7X2a9Fgp0JYeGZq6RVK9xcNGp2qznVhziqMBtUeupt2IJSACcDeBwmQLuyMsMq3cmc8k77tfZo5M55J33a+zWtPDrg14kd5gbsKQoKkyJP2cSSSTMSJKiYBA6q1VbyZzyTvu19mjkznknfdr7NSjUox4SXiLeVUxZ02+hhTCVkNq1awNaQdSTrHzM4+TOeSd92vs0cmc8k77tfZonOhP3mn4D3lVX2CzhxxCCYClBJI2E6pqPJnPJO+7X2atsiXW1pWGnCUqCoLa8YMx4NRrVounJQkr2dt648git6udN3lMdNz/AG+xR3lMdNz/AG+xVPfQ/wCaq9lzsUd9D/mqvZc7FeV/yXX+6P1Nt6OnzIP8GLIhV1bziSE3sbngyRM3Or8xtr1HBaykhIdcJM4C5qE4/s8PXVVp0445N6xk3k3Sbrk3ZmJubcaG9NuJVeTYiFbQlyciOhsJ31L/ACNvf/dH6ivS0+Zt7ymOm5/t9ijvKY6bn+32Kp76H/NVey52KO+h/wA1V7LnYqP+S6/3R+o70dPmYdHcH0OvvNKUq60cCLsnEjGQRkNlNO8pjpuf7fYpVYtKPNuuOizrJczFxwRiTgbvWa399D/mqvZc7FX4h49z9ie6y/2jxsr89bkYOlbeiNp4K2ZBAU47j/l4CUpk8zapI24+mql6AsQBPHrwTePgTdiQY4vI4R1mKm9wgdXF6xkxlKXOrDwMsBh1CqDpRUzyHVHguQRhgRcg5fGql6x6/wB0fqO9LT5l3e5Y8uOXgQPsZnIHmYHqOOB2GtfeUx03P9vsVgXphRJJsPhZ8xzH08zHM7ztNae+h/zVXsudik/WPKf7o/UL0dPmeW7gky224tK3JQhShNyJSCcYSDqrlq6W18IX3ELRyZQvpUmbrhi8ImLvXXP8mc8k77tfZrsei6laMZdpl+W9P5MorZG1kK0qIIIMEYgjAgjWDtrdpXTL1pu8aq9cEAZCdaiNajtrLyZzyTvu19mjkznknfdr7NdJzoOSk2rrhwKt5VRVvJnPJO+7X2aOTOeSd92vs1Pb0upeKFZlVFW8mc8k77tfZo5M55J33a+zRt6XUvFBZlVFW8mc8k77tfZoFlc8k77tfZo29LqXigsz6D/hh4h3/N/4Iryt3ADRjjFnPGC6pxd+6cwIAE9eE0V47FSUq05LhdmhcDpTUKKKoGFFFFMYUUUUAFFFFABRRRQAUUUUgCiiigAooooAKKKKACiiigAooooAKKKKYBRRRQAUUUUAFFFFABRRRQBZRRRS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data:image/jpeg;base64,/9j/4AAQSkZJRgABAQAAAQABAAD/2wCEAAkGBxMSEhUUExQWFhQWGRcYGRgXGBoZGhYYGBkaGB4XFxgaHSggGhslIBcVIjEhKSorLi4uGCAzODMsNyguLiwBCgoKDg0OGhAQGzQmICQtLywsLCw0LCwsLCwsLzQsLCwsLC8wLCwsLCwsLCwsLCwsLCwsLCwsLCwsLCwsLCwsLP/AABEIAMEBBgMBIgACEQEDEQH/xAAbAAACAwEBAQAAAAAAAAAAAAAABQIDBAYBB//EAEsQAAEDAQQEBw0FBgUEAwAAAAECAxEABBIhMQVBUZEGExQiUmHSFRYyM1NUcYGSk7HR00JicqGiI2ODssHwB3OCo8IkQ+HxNETi/8QAGgEAAgMBAQAAAAAAAAAAAAAAAAECAwQFBv/EADYRAAIBAgMFBAgGAwEAAAAAAAABAgMRBBJREyExQVIUYZGhBRUiMjOx0fBTcYGiweElQmIj/9oADAMBAAIRAxEAPwD7jXKcONJONLsaE2rkqHnXEuOw1glLLiwJeSpIlSUj111dJNO6GNofsbnMKGHHFrSvG8FMONi6IIJvLScYwFAHH2zhQ8yi2patqbWhmzB4WhKGiWXCu7xai2ni1SkFQESLpnMV1I4XtJLotDT1m4pov/tQjnspMFaOLWrEGAUmFc5OGNaeEehuPsb1nZCEFxJAwupBJGJujq2Vg4UcFlWxxZvhCFWR2zzEqS4txpxK7uRSOLxEiaALW+FqQVB6z2izq4px5CXQ3LqGgCu5ccUAoXkylRSecOuPdHcLW3VoSpl5lLranWnHQgJcQgJUoi6sqQQFAwsJMTsrFbdB2y1qvWjiGy2xaG20tLWsLcfQEcYtSm0lCQAYQArwjjgK02vg0p3kiVKTcZYeZcgmTxrSW5Rh1HONVAFujeFiHVNAsPtNvzxDriUBD0JKxASsrQShKlALSmQDrwpTYLTabUwLYq3myNu85lsIYuJQSbnGqdSVLWoAKICk5wMpqPB3gcthxi9Z7CkMZvNpJdfIQUJN0oAYON4wpesCAZq9rQVss7XJmUWS0WZJPFcpKwppMkhCkhCw6EzAMpMADroAYtafcSyxeZNotDiCVCyFCmwUQFqDjq0JCbxEAqvY64JqscMmylgoYfWt8vJS0lKAtK2FXXELKlhCSCFY3rvNzxEpkcC32W7M2gtWhppL99lxxyztlx53jeNCW0rCgm8tIQoGAc86zWPQ1psTlgZbFnU4lWkFXRebaKHFpcCEkJUWovCBCgLsY50AdvoXSyLSgqSlSClSm1trAC21pzQoAkTiDIJBBBBINc3p3hG+3bJQRyOzKYbtIugyq0kgG8cU8UCwswfBdM5CnnBvRjjCXVOlJefdU84ESUJJShAQgkAkBLaBJAkyYExSaycBGXGHRbEhb9oLq3loWuLzpMBEkSEJuJBIHgDCgBtbOEaUWrkoZecXdbcUpARcbbcUtF9alLEBJbMjEwcAYMYU8Lw6i82xaEIdbcUw+pCOLcKUKWDAUVoBCSpJWlIMdYBNAaBtCFqXaloWpdks9mWUFUqW0p+8vFIi8HUn03tQBNGj9C29DDVkK2EsMNFq+kqK7QkNKabStCkQzEoUopUokogQCaAJ8GeFpdbsqXmnkLtDKVoeWlsIfWlsLXcCVEpJF5QCkpkAxWfQ/CxanLMlSXFWddi5St9aWUHC4eMcCXOaACQUpScVCMASNzfB1wDRovI/6NJDmfOJsymOZh0lA4xhSyz8DXw3ZmVqaLYsC7DaIUoKF9KBfZ5kKxSRCruc9VADrR/CpDi20rZfYS8FKZW8EBLoSm+YurUpBuAqurCTAOGBAzN8MgtAWiy2m44ha2HClu4/dQViP2l5u8kFQ4wIBAzkgFdobgYpK2w5Z7E2ltC0qcZSS68VILd4BSEhjBRJAK84mMTv0Roq3obZszjjCWGGy2VovKXaUhstovNqQAzEpWbqlElIAIBNAF/BPhKbS1ZQ62pD71lTaDgm6RzEki6swFFYUkHGDjBwqtfDVohni2LQ6t7lFxCEovf9M6GlyVLCU4mQScQNRIBwaK0BbrOLGtIsynGLMbItJccShSAW7rqVhom9+zxQUxzvCwrRwc4Lv2ddlU4ttXEotyVlN4XlWl9DySlJGAhKpBOBIic6ANi+F7YUTxLxYDnEqtICOJS5f4sg8/jCkL5hWEFIM4wCa6Ovn6OAikrUgMWJbanlO8ocSVPJQtwulstFBStQJKQu+IEG7Ig/QKACiiigAooooAKKKKACiiigAooooAKKKKACvFKAEnACouuhIKjgBn/eul6wVm8v1I1J6zqKuvIatpqq1o01vGlc0HSCT4IUvrSMPSFKgH1E15y8+SXvb7dQorC8ZPkWZET5efJL3t9ujl58kve326hRR2yp3BkRPl58kve326OXnyS97fbqFFHbKncGRE+XnyS97fbo5efJL3t9uoUUdsqdwZET5efJL3t9ujl58kve326zW20hptbipuoSVGImAJwkgbzWGz6fYUSCq4UiTeKY+3POSSkxxazgdXUYaxVVq6QsqG/Lz5Je9vt0cvPkl72+3S8aVZy4xM7NeZER0pBF3OQcMKgnS7ZVAkpkArF24klIXBk3vBKSSAQLwkjGDtNXQMqGfLz5Je9vt0cvPkl72+3WJrSLSlBIWCo/Z1/awIOR5i8PunZVSdLs86VXbq1N87CSkEkjakQrHLmq2Udqq6BlQy5efJL3t9ujl58kve326Wq0wyCBfGSiTIASElIJJJGHOG47KkvSrIjn5kCACTJUEREZycRmMTR2mroGVDDl58kve326OXnyS97fbpaNMsQCXEiQDidovapBgZxMVuBpPFVVxQZUWcvPkl72+3Ry8+SXvb7dQoo7ZU7h5ET5efJL3t9ujl58kve326hRR2yp3BkRPl58kve326OXnyS97fbqFFHbKncGRE+XnyS97fbo5efJL3t9uoUUdsqdwZET5efJL3t9ujlx8kve326hRR2yp3BkRa3bkEgGUk4AKESdgOSj1AmtVL1JBBBAIOBBxB9IqDb3FZkluYxxLc9eZR/L6PBvo4pSdpEXGwzooorYQMFuN5aU6k88+mYTPV4R9KRRXj3jVfhR8V/Oq7RaEoEqMD+8q5OJk3UZbHci2ilvdpr726ju2197dWcW0hqMqKW922vvbqO7bX3t1AbSGoyopb3ba+9uo7ttfe3UBtIajKilvdtr726ju2197dQG0hqbrQylaVIUJSoEEbQaz2nRjTk3k5gJwJGCb8RBERxq8Rt6hVPdtr726vU6aa2keqmnbgw2kNQc0IwpN1SSRevmVKMrxN445yonZuqJ0ExEXVRhgFrAJAuhRhXhAAc7PAbBDFtYUAQZB1ipVLPLUluFlj0Ey0u+gEREJvG6FAuG9dmJ/aqwyGEZCKzwcs/NCUlIAuqCVEcYm6tMOEGVmHFSTJM4mm9FGeWo7CsaAZIhYKzdKCVKVikmbueCdgGUmM6krQjJVfIUVj7RWsqznMnbqyGoUyoozy1CyFzehGE3YSeaCEi8qEhSbqoE4SM9pxzrehAAAGQAA9Aqq02xDfhqichiSfQkYmsZ00joOH1I/quk23xIuUVxYzopX3bT5Nz9Hbo7tp8m5+jt0hbSGo0opX3bT5Nz9Hbo7tp8m5+jt0BtIajSilfdtPk3P0duju2nybn6O3QG0hqNKKV920+Tc/R26O7afJufo7dAbSGo0opX3bT5Nz9HbqxvTDZ8K8jrUMPWUkgDrMUWBVIvmMK8UkEQRIOBB1jYaEqBEjEHIjXXtIme6JcNwoJktqKJOZGBSSdZulMnbNFV6N8a8P8ALPrukf0FeV2qUs0Eyl8Sb3jVfhR8V1zOm3Sp0jUMBXTPeNV+FHxXXK6W8ar01y8T78iFb4ZkorTZrApxIUFgAkiLpORKc7w2V69YLkXnUCZiUHUCo/b2JUfVUo4Gu0ml5oxmWs9t4y7+z8KQMYwB5t7HO7N6Nd2Nda+LRMF9AInBTak5KSkxKscVoGHSFaUaMUoAhxJBAINw4g4z4dSWAr393zQ+Bz7b1plMtpAkTiCYIJg4jIkCRPgzBmh602hJV+zChz1JjHAQEpOI52Z1zMDWQ7tVjU2ASoKkxgkjUTPhHZXllshcmFBMGMUkzhO0RUez1Nps8qvb75juZmSSBeEHWP7J+J9dTrUbBCrpeQFYGCiDjMfb6juqCrIAQnjkSTEBBOzOF4ZpxO0babwFfp80Iooq/kg8u37P/wC69dsRCC4HEqSBewSRIicDeOqk8BXSvbzQDPg24eenVgf6fKndIeDfhL9A+NPqzrgb6HuIKKKKC0KyaStfFokYqJhIOU5yeoAE/lrrXSPTapdA6KJH+pRn+QUyFSWWLZgJkkkyTmTmf72aqKACSAIkzmYGHqNWGzLkDmSZgXjJjOBdpqEpb0Y40pzV0ius9rtYbuylSrxgBIBOROU9WqtqrKsYm4B+I9mveRObEYfeOH6akqctCWwqaCpOmWSkKlQkAwULkSJgwM4xjZjljR3XaxgkgReVkE3pjOCZg5A0wOjSMbjWyZ1ZAeBl1V4rRW1trWfWrM+Br11LZ93mh9nnoYu6jd0qSSqCkYAjwikYXoB8NM7JrxGlWyJN5Jx5pSbwuiTIE5DGtDNmSkwlCApSoMYAlEiZjUEYYbKstGiAqStDR2mSMAZxN3KcYypKCfIjGlKXBGRzSrSSQVZRJAJGOXOAI27jW2hNi4wXgGlg6wq8DHXcxirU2VZEi4QdYUcf00Om+SHsJ6FVFWizLkjmSMxeOHp5te8kc2I9o9mo7KQbCpoTsFs4o/uyecOjP2hs2n1nPPoq5MpxKVASMDGIxAOwaiK6PRqyWmyc7qZO0gQTUWtS6jJ74vkW6N8c96G/gqijRvjnvQ38FUV2KHw4jlxJveNV+FHxXXK6W8ar011T3jVfhR8V1yulvGq9NczE+/IhW+GiFm0mG03CE4E5rjMlWUddRtekGnQA4hCgCTBXrKVI2bFK30y0R4pPpX/Oqr7UV3FXPCgx6fXhvwrt0qdXZx9vkuRj5iJ61MrIKkJJBJH7U5nPIY6sNoB1VdZ9KoQkJSBAECXZwGqSJq15y1SboWRGBPFg+ENWIki9jq6M01bKoE4GBI2HWKmqdXr8hsR2rSAdgC7gb2Cp1EZR10WW3hqQY5xnFV3VGzqrdprwUfj/AOC6joXJf4h/KKxOFTtaWbfbjb+BC199larykgnreVlsiMs42SarJs5zQn7OHHKjmyRq1Sd8ZYUzW7a0qMICklWEqAhN5eOABBuhvWrwjlEV6i12qBLI1gwoYYYHFWROrMAa5gbNnV6vIlvFqnmSQbokKKvHHnEgJ52GIwGHVWhekUlvikhMFNwc+TERsxNaVWm14Q0k4GcYAMYAc4kzmctmOdaLapRs6ioQookjYYxGZyNRnTq5X7fLQTPeDfhL9A+NPqQ8G/CX6B8afV55cDdQ9xBRRRQXBSHTPjv4aP5nKfUh0z47+Gj+ZymVV/cMba7qgqCYnAROI6yBULalDpBUh4EAgQUCJkKwvQZBgyDkKsZQCtIIBGOBEjKt/JW+gj2R8qvpXy7gw8ZOG5iPkLUpN17mzEcUM/wx6tmQwAFRTo1kJu3HsiJJakgxhM9WradRM77XzFGGUqSACAGySom9PPGCYhOEE/0p5QrA8jEGesjGOcLmG3X/AFq729fvxLcstV4f2Z16NYJJuPCYwBbAF0gggTgZAxHyjZo+4yCENuYmSTxc5AalDDDLrNWWA3yoLs4bgIMkSCVCSkEpGKcjW3krfQR7I+VJuXBv78RqM9V4f2LUqhQVBwUpUYTCr2GcTztuqtD9qStKkKbcuqBSfAyIg/b66zoQL6UwLvGLERhAvwI2YDdTLkrfQR7I+VVxvv38yuip2dnzEbthbUoqULQpREEktHXeyy9URkYkA17yFrHmvYiP+0cIjXOPXmMgQMKZW9sITeQylZBTICQTdnnXfvRMdcUtFqduwbIm+LkkJJSSYvXYTqxiTGGJBgG1Z3z+/Enlmufl/ZAaNZgi6/BAScWsgAnbngMc8xkYpoxakoSEpbcgZeBhjMDnZV7YUpWFFTARCikApHOAAN4SBhjHqNaeSt9BHsj5Unm5v78SSjPVeH9i9SpUpUESQYMTgkDGCRqp/orxKPRSBxIC1gAAAiAMAOYk5ekmn+ivEo9FZZcWZad9pK5fo3xz3ob+CqKNG+Oe9DfwVRXWofDiSlxJveNV+FHxXXK6X8ar011T3jVfhR8V0s0rozjDeT4Wsba5mI31JBUg5QsjmygbBuo4sbBuph3Id6P5j50HRLvR/MfOqVn1MmynoL+LGwbqk7ZrpuqTBGoiuo0HoW5Djg52odHrPX8K26W0Yl5OxYyV/Q9Va44ao4Xvv0JKk7HEBA2DdQUA5gUwOiHcRdy6xQdEu9H8x86yNTv3kdnPQXhodEbqk7Z7pKVJgjMEV1GidFpYHGvEBXWQAicMzrrXpfRaXkyICxkdvUer4fHYsNUcL336Etk7HFcWNg3UXBsG6mHch3o/mPnXqdDunVHrFY3n4NkdlPQ08G/CX6B8TT6smjrEGkxmTma10G6lFxikwooooJhSHTPjv4aP5nKfUh0z47+Gj+ZymVV/cMN0kgDMzBkpiBtGNXcjc6R965VaF3VBUExOAicR1kCr+6Y6C97fbq6m1YjQ2eX2n5lLbKlEhLgJTmA8skZ5jVkd1Wcjd6R965WG0NtLEKS7dvFQEtQkqJUY50iSSZzGQIGFVKsbEyEOJHOMJ4oYrzIxw2RvmKs9jUsvS182MuRu9I+9co5G50j71ysNjYZbUlSUuymYkta0hJnnbBvxpj3THQXvR26G46j/APLXzZlCTIT9oqI8I5i9JvZ6jjnjV/I3OkfeuVSlUKCoOClKjCYVewziedt1Vp7pjoL3t9uq4uO/eVUtnvu+epSWFzd4wXsDHHLnGQMOuDuNTFkc6WX71ystuS08ZWhyYuyFIGHOw8PLnkxtSnZWbkNnw5juAjwm4yjEXoViAcQcQNQirPY1LL0tfNjLkrkxfxEGONcmDMH8juNe8jc6R965WSxIZaVeQ24Ddu5t4iSrEXs8c9gAyrd3THQXvb7dDcdR/wDlr5szBJBIOYOJkmZAMycTgRurodFeJR6K58rvKUqIvEGDE4JAxjDVXQaK8Sj0VmlxdimlbPKxfo3xz3ob+CqKNG+Oe9DfwVRXXofDiSlxJveNV+FHxXXtePeNV+FHxXXtczEfEZbHgFeKTNe14pUf3PwqpX5DM9t0hydtbkXgLmBXGZIwKtfUMTkATUxbysqRHghu8oEjnKum7EYYE66LRZlOJUEyFcwgklGIKpxunUdmuvTo66tbkyVhsEXRIuka0gFWs4gnYQMK61O+y38bFL4kwn+5J+NeqTNeBWrH1gj416pUf+p+Fcr2r95cLtPmLM6CSEymTJJSNRGPSu68pqxh0lbwvEXeKAQMAlMgA4ZTBw2bh5piSypIBla20pkESbwOvVgauFnWHHFFIhVyClAxAUIkjnEjHOcNmM9WN9j32KnxLwn+5J+NSrwK9PrBHxr2uS733loUUUUgCiiigApDpnx38NH8zlPqQ6Z8d/DR/M5TKq/uGRhIK0ggEc7PHVTDiEdFO4UsuFRCRgTOMkRA2jH/AN1byBzp/rc7VX028vAMPJqG5XIvLUlSoZCgDAAQRhAIN/EGTIgDDMkASaVWt0HGyA4JICccTMgquxhzfXPVWg2FfT/W52qqZZK4uugyJEOOYjb4XWKtzPQuzS6fkW2N0qWUqYATEhV0xqwN5IxxO6IEVu4hHRTuFYeQL6f63O1RyBzp/rc7VJyeg88un5FSEC+kQI4xYjVAvxh6hupoLOjop3ClIRJCdZUU5nMXpM5/ZJ241fyBzp/rc7VQi3v3cymjJq9o8zIxaH4AXZk3ubJCTdPNSVKAAJzJEEgzgL0E163anQlRXZQVAmAkHETh9k4jXMTqyMWvMlHhOhMycXFjAZnFWVWchX0/1udqrMz6S3NLT5FCLS7iOSpm9AzAuzEk3Dl+c4YAkNUMpIBuASBhAw6qxCwr6f63O1RyBfT/AFudqk5PQalLp+RB1IC1gCBIwH4Emn+ivEo9Fc8EwSk5g4mSZkAzJxyIrodFeJR6KzS4sy0/iSL9G+Oe9DfwVRRo3xz3ob+CqK61D4cSUuJN7xqvwo+K6rtFoShN5Rgf3lVj3jVfhR8V0m4SHBHrrmYj4kiTllhct7ut9Fe4fOg6db6K9w+dc9RWfMZe0TOt0bptC1XMQT4JVr6pnP4/HTpTSaGQJxUcgPiequJqTrhUZUSSdZxNa44yShbnqLbOw/GnW9i9w+dB0630V7h8656isrm27j28zrLDpNp88WsTrF8Az8ca0aU0qhmAcVHUNQ2muLBqTjhUSVEknMmtSxsslueots7D8adb2L3D50d3m+ivcPnXPUVlcmx9omdTZNKNuG6JB1A6/RW2uQsBhxH4h8a61aSIJwB1erXVkISmm1yNFKo5LeSoqPGDbRxg20sstC4lSHTPjv4aP5nKeDnEAHX/AEOfVMUj0147HA3EfzOVJ05KOZlNd+yzGhd1QVExOAjWOutHdD7it6e1WNckpAJEziInAdYNS5Oemr9HZrZhsJWqwzQtbvMscU6ayo1G3z9hW9PapcuyMm5+yULkXQCgAR1TG3fV/Jz01fo7NHJz01fo7NaFgMSua8x9ukau6H3Fb09qjuh9xW9PapepQCiL68CAVQiApUQnwZkyNUY51SLa0f8AvKgZm6IHrufnUewYjVeZLts/tGxKoUFRkpSo/Few2TzvyrV3Q+4rentUodtiAm9xjhF67kkGYJ+2kdFXrEZ4VNNpbIB45QmMwnCTdx5mAnCTrjbSXo+uua+/0IxxUo8DVbrjsXkLwChgUZKEHEmR6onIyMKyqsLJ/wC25mgyFIHgSEjA5CfSYBmcaE2lsmOOVN67knFWwG5B/wDImtXJz01fo7NTWBxPJrzB4yXP5FOjGEMm8ELKyFAnmAc5V4wAcMhhlhtklh3Q+4rentVl5Oemr9HZo5Oemr9HZoeAxL5rzBY6SPVKlSlREkGNkJA/pXQaK8Sj0Vzl0pUBeJBBOMYQRsA2/lXR6K8Sj0Vza9KVObjLiW4eWaTlqX6N8c96G/gqijRvjnvQ38FUV06Hw4lkuJN7xqvwo+K6S8JPseunVpEO/iQI/wBBM/zjcaS8JPseuubiVapIJ/DZyziniqAAEzmMSReQMQcuaVnX4PqMLG+/eHGIhMAYD7UmTngIu+iDTGis+bdaxhuK02i0A4thUyRjlhgMvThqu5mRHq7W+CYZBEJjGMedOPog/lmaZ0U860HcWrtjqSAW8Cu6CDqwxjrk+zjQbS8L5uXoKoExKQqBGGZTjmctU0yoozLQLisW14gqS0CJF3GJBnnRnGExnzqnannweYgGDkdl1JwMiZJUP9FMaKMy0C4sFqfxlrKMBiSBJVBMCTASNUkGYmjlVoGbIVGcKicfszh+errpnRRnWgX7hzwNbQqVL8akqATqABIvJ27J+ePVLUACTkBO6uE0eoh1EEg3hiPTFde4+TAmDjMRiI6wa34fEQULNWsaaW9CNm3ZBFtOIxvImCJBIvDm4zzTkRqgivHbcvAi1hSlAqTDf2LxRggEBRn0nmGM6c8XjM47bqOz1mvUpjIxHUnr+71nfVnbKfeXZGT0NaCtoErC1ZKIEY5xEDIEaqhpplstkrMEeCdc7ANc7PlXra7hGOBJwATiYJ1AY4CsGm2FLSFiSpM80a0nMAazgDtMEa6KmJg4fnyIyi7MQrScCIkbcRiIr2+v7u4/OpA0VkpYutSjlg7L9DA4p8SN9f3dx+dF9f3dx+dSoq31jieryX0FkiUOsXjKktk5SUzhntqHI0+Ta2+Br21qopesMR1eS+g8qKkoIyDYxnBJzxxzz5yt5qlVhSSFXG5BSZCSMU4iYOMaq10UdvxHV5L6BlRQWMZutzN6bn2s72eeAxq2+v7u4/OpUUesMR1eS+gZIkb6/u7j86L6/u7j86lRT9Y4nq8l9BZIkQCTJjAQIG2OvqFdForxLfWkHfj/AFpEzZy4q4nXmeinWfTs6/XXTpSAABgBgBsFZqlSVR5pPezZho2TZDRvjnvQ38FUV5obnKeXqK7o/hgJP6gqiurRVqaXcWPia7cwVp5uCkm8mcpyg9RBIPppXa7OH0R4KknI5pOtKhu/IiQae1ktdhCzeSSheV4axsUDgoZ+iTEVCvQ2m9cQT5M5vuEvpJ/P5Udwl9JP5/KnKuOT4Td/rbUJP+hZEe0ar5Wvzd7c39Sue8PNf6hs6Yq7hL6Sfz+VHcJfST+fyprytfm725v6lHK1+bvbm/qUthPpDZUxWnQKyQLyfzwG3KugZ0U2lri4kHMnMnbO34VjatTgI/ZPJBUmSQ1ABIGMKJitNotKuUttgkIKVE4c1ZxhN6MxBVAIw/Pfh6MYret5HJFcBI9wfUFEBQjUTrG7Oodwl9JP5/KnFstK76kht1QBEFAbjIHAqUDrNQ5Wvzd7c39SstXDvN7Edw1Tp8xV3CX0k/n8qO4S+kn8/lTXla/N3tzf1KOVr83e3N/UqrYT6R7KmZNH6IuKClEEjID402rJytfm725v6lHK1+bvbm/qUbCp0k45YqyNdFZOVr83e3N/Uo5Wvzd7c39SjYVOklmRrorJytfm725v6lHK1+bvbm/qUbCp0hmRTbNFJWSpJuKOeEpJ2lMjH0Edc1iOiXdXF+0of8DTPla/N3tzf1KOVr83e3N/Up7Gp0lcoQe9ivuS9+79tXYo7kvfu/bV2KacrX5u9ub+pRytfm725v6lGwqdJHZUxX3Je/d+2rsUdyXv3ftq7FNOVr83e3N/UrxVqWf/AK749Ab7dGwqdIbKmZtHaGUVS5dujokm8dmKRhTTSejA4nmwFJHN1D8J6vhXmjrQtSoUhxAAwvhAnLK4T/ZFV2G1rUl5RJlJVdSQAUgCQMhM4HGf6V0KdGChawsiW4TDRT37v21dijuS9+79tXYpnypyZLD59TX9F17ytfm725v6lYJUJX3RdhqlTFncl7937auxU29DLPhKSkfdlR9RIAG40w5Wvzd7c39Sjla/N3tzf1KWwqdI9lTLbLZUtiEj0k4knaT/AHGqqra+rBtvxq8vuDIuK6hjG04bY94u0OYBKWR0lELX6kjmg+kqHVW6waPQ0DdkqVipSjKlHaTV9LCybvMm5JKyLLFZg0hKE5JAH/k9de1dRXRKzieHPCZ5hxLLJuG6FqXAJxJASAoEasTGsZVy3fbbvOFew12K2f4jf/M/ho+Kq5Ju2NqAIUIKQsThzVZHHKa9RgcNh9hFyirvUpk3c6Hvtt3nCvYa7FHfbbvOFew12KQcoTt13f8AVN2Dsxr1TyQJmRMYYydgAzrX2XDdMfBEbsfd9tu84V7DXYo77bd5wr2GuxXPotSSQASZ6j14ExAOBwOOFXULC4Z8ILwQXZ0mieE9rW+yhb5KVOtpULjYkFYkSEA13tqX/wBY1zUTcIvYhcELN3A4p5s4ggdRiuG4IcKTZyGnSSyTgcy2TrG1O0esdf05tYUAoEEESCMQQdYOyvPek6eSokoKK5W4P+y2D3HznhZwhtTNrdbaeKUC5CbrZiW0k4qSTmaVDhZbjgLQok6g21j1DmU64Z8LL8sMK5mS1j7f3Uno7Tr9GfLaFUBaGpwF9Pxrp0KMFhXUnSV0v1dlz3cyPGVrjXvh0n03vcJ+lR3w6T6b3uE/SrsuMG0b6rtK5QoJUAqDBkYGMDjXC9bR/Bj4Grs//RyPfDpPpve4T9Kjvh0n03vcJ+lTxlVqGamoGQJxVCTAJkwSrA5wIxUZJlftWAvNeFidqJ2TIOfo5sTjT9aR/BgLYd7EPfDpPpve4T9Kjvh0n03vcJ+lXW2RxVwcYU39cERn8oq3jBtG+l62j+DHwH2f/o4lHCfSBJAecJGYDTZI9IDcirO+HSfTe9wn6VMdBODldqxGJEYjGFKmN4roeMG0b6uxHpGFOeVUY8E+GqT/AJIxoXV8xxvfDpPpve4T9Kjvh0n03vcJ+lXUaRKykcUoA3hOIxEHD0TG7JWRxhy1xJUyTAwGGM44zls6jlNVL0rH8GA9h3sR98Ok+m97hP0qO+HSfTe9wn6VdA25aJEluJRIGcY3zM+i7riJ1wy4wbRvpP0rH8GILDrVnFq4R6SAkuOgDMllAA9JLWFVd9tu84V7DXYrrtMODk72I8W5rHRNfOEqIIIJBGIIwII1g12PRlSli4ycqUVbuKa0MjVmfQ+AGmH7Q47xzhXdSm7KUCJJnwUjYN1NdHufsrSQEJ8NXMkibpxMkgEwDEAjWNZw8DuFQfhp4gPDI5BwD4K6teY6uk0jb22G1OOGEj8zsA1k7K5WLhJV2slu5fx+YR4HylPC63ecK9hrsV73227zhXsNdiq+EWnXLW5eVzUDwEakjadqjtpTXpqWFpSinOmk9Nz/AIKXJ6jrvtt3nCvYa7FHfbbvOFew12KS0VZ2PD9C8EGZjrvtt3nCvYa7FejhdbvOD7DXYpJRS7Hh+heCDMz69wS02bWxfUAFpUUKjIkAGR1EEYemik/+GHiHf83/AIIryvJYmChWlGPBNl64CD/EYf8AWfw0fFVcanRyRkVCJg4GJEax1nea+hf4i6HdLyX0JUtBQEm6CopKScwMYIIx6j1Vx3JnPJO+7X2a9Fgp0JYeGZq6RVK9xcNGp2qznVhziqMBtUeupt2IJSACcDeBwmQLuyMsMq3cmc8k77tfZo5M55J33a+zWtPDrg14kd5gbsKQoKkyJP2cSSSTMSJKiYBA6q1VbyZzyTvu19mjkznknfdr7NSjUox4SXiLeVUxZ02+hhTCVkNq1awNaQdSTrHzM4+TOeSd92vs0cmc8k77tfZonOhP3mn4D3lVX2CzhxxCCYClBJI2E6pqPJnPJO+7X2atsiXW1pWGnCUqCoLa8YMx4NRrVounJQkr2dt648git6udN3lMdNz/AG+xR3lMdNz/AG+xVPfQ/wCaq9lzsUd9D/mqvZc7FeV/yXX+6P1Nt6OnzIP8GLIhV1bziSE3sbngyRM3Or8xtr1HBaykhIdcJM4C5qE4/s8PXVVp0445N6xk3k3Sbrk3ZmJubcaG9NuJVeTYiFbQlyciOhsJ31L/ACNvf/dH6ivS0+Zt7ymOm5/t9ijvKY6bn+32Kp76H/NVey52KO+h/wA1V7LnYqP+S6/3R+o70dPmYdHcH0OvvNKUq60cCLsnEjGQRkNlNO8pjpuf7fYpVYtKPNuuOizrJczFxwRiTgbvWa399D/mqvZc7FX4h49z9ie6y/2jxsr89bkYOlbeiNp4K2ZBAU47j/l4CUpk8zapI24+mql6AsQBPHrwTePgTdiQY4vI4R1mKm9wgdXF6xkxlKXOrDwMsBh1CqDpRUzyHVHguQRhgRcg5fGql6x6/wB0fqO9LT5l3e5Y8uOXgQPsZnIHmYHqOOB2GtfeUx03P9vsVgXphRJJsPhZ8xzH08zHM7ztNae+h/zVXsudik/WPKf7o/UL0dPmeW7gky224tK3JQhShNyJSCcYSDqrlq6W18IX3ELRyZQvpUmbrhi8ImLvXXP8mc8k77tfZrsei6laMZdpl+W9P5MorZG1kK0qIIIMEYgjAgjWDtrdpXTL1pu8aq9cEAZCdaiNajtrLyZzyTvu19mjkznknfdr7NdJzoOSk2rrhwKt5VRVvJnPJO+7X2aOTOeSd92vs1Pb0upeKFZlVFW8mc8k77tfZo5M55J33a+zRt6XUvFBZlVFW8mc8k77tfZoFlc8k77tfZo29LqXigsz6D/hh4h3/N/4Iryt3ADRjjFnPGC6pxd+6cwIAE9eE0V47FSUq05LhdmhcDpTUKKKoGFFFFMYUUUUAFFFFABRRRQAUUUUgCiiigAooooAKKKKACiiigAooooAKKKKYBRRRQAUUUUAFFFFABRRRQBZRRRS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AutoShape 6" descr="data:image/jpeg;base64,/9j/4AAQSkZJRgABAQAAAQABAAD/2wCEAAkGBxMSEhUUExQWFhQWGRcYGRgXGBoZGhYYGBkaGB4XFxgaHSggGhslIBcVIjEhKSorLi4uGCAzODMsNyguLiwBCgoKDg0OGhAQGzQmICQtLywsLCw0LCwsLCwsLzQsLCwsLC8wLCwsLCwsLCwsLCwsLCwsLCwsLCwsLCwsLCwsLP/AABEIAMEBBgMBIgACEQEDEQH/xAAbAAACAwEBAQAAAAAAAAAAAAAABQIDBAYBB//EAEsQAAEDAQQEBw0FBgUEAwAAAAECAxEABBIhMQVBUZEGExQiUmHSFRYyM1NUcYGSk7HR00JicqGiI2ODssHwB3OCo8IkQ+HxNETi/8QAGgEAAgMBAQAAAAAAAAAAAAAAAAECAwQFBv/EADYRAAIBAgMFBAgGAwEAAAAAAAABAgMRBBJREyExQVIUYZGhBRUiMjOx0fBTcYGiweElQmIj/9oADAMBAAIRAxEAPwD7jXKcONJONLsaE2rkqHnXEuOw1glLLiwJeSpIlSUj111dJNO6GNofsbnMKGHHFrSvG8FMONi6IIJvLScYwFAHH2zhQ8yi2patqbWhmzB4WhKGiWXCu7xai2ni1SkFQESLpnMV1I4XtJLotDT1m4pov/tQjnspMFaOLWrEGAUmFc5OGNaeEehuPsb1nZCEFxJAwupBJGJujq2Vg4UcFlWxxZvhCFWR2zzEqS4txpxK7uRSOLxEiaALW+FqQVB6z2izq4px5CXQ3LqGgCu5ccUAoXkylRSecOuPdHcLW3VoSpl5lLranWnHQgJcQgJUoi6sqQQFAwsJMTsrFbdB2y1qvWjiGy2xaG20tLWsLcfQEcYtSm0lCQAYQArwjjgK02vg0p3kiVKTcZYeZcgmTxrSW5Rh1HONVAFujeFiHVNAsPtNvzxDriUBD0JKxASsrQShKlALSmQDrwpTYLTabUwLYq3myNu85lsIYuJQSbnGqdSVLWoAKICk5wMpqPB3gcthxi9Z7CkMZvNpJdfIQUJN0oAYON4wpesCAZq9rQVss7XJmUWS0WZJPFcpKwppMkhCkhCw6EzAMpMADroAYtafcSyxeZNotDiCVCyFCmwUQFqDjq0JCbxEAqvY64JqscMmylgoYfWt8vJS0lKAtK2FXXELKlhCSCFY3rvNzxEpkcC32W7M2gtWhppL99lxxyztlx53jeNCW0rCgm8tIQoGAc86zWPQ1psTlgZbFnU4lWkFXRebaKHFpcCEkJUWovCBCgLsY50AdvoXSyLSgqSlSClSm1trAC21pzQoAkTiDIJBBBBINc3p3hG+3bJQRyOzKYbtIugyq0kgG8cU8UCwswfBdM5CnnBvRjjCXVOlJefdU84ESUJJShAQgkAkBLaBJAkyYExSaycBGXGHRbEhb9oLq3loWuLzpMBEkSEJuJBIHgDCgBtbOEaUWrkoZecXdbcUpARcbbcUtF9alLEBJbMjEwcAYMYU8Lw6i82xaEIdbcUw+pCOLcKUKWDAUVoBCSpJWlIMdYBNAaBtCFqXaloWpdks9mWUFUqW0p+8vFIi8HUn03tQBNGj9C29DDVkK2EsMNFq+kqK7QkNKabStCkQzEoUopUokogQCaAJ8GeFpdbsqXmnkLtDKVoeWlsIfWlsLXcCVEpJF5QCkpkAxWfQ/CxanLMlSXFWddi5St9aWUHC4eMcCXOaACQUpScVCMASNzfB1wDRovI/6NJDmfOJsymOZh0lA4xhSyz8DXw3ZmVqaLYsC7DaIUoKF9KBfZ5kKxSRCruc9VADrR/CpDi20rZfYS8FKZW8EBLoSm+YurUpBuAqurCTAOGBAzN8MgtAWiy2m44ha2HClu4/dQViP2l5u8kFQ4wIBAzkgFdobgYpK2w5Z7E2ltC0qcZSS68VILd4BSEhjBRJAK84mMTv0Roq3obZszjjCWGGy2VovKXaUhstovNqQAzEpWbqlElIAIBNAF/BPhKbS1ZQ62pD71lTaDgm6RzEki6swFFYUkHGDjBwqtfDVohni2LQ6t7lFxCEovf9M6GlyVLCU4mQScQNRIBwaK0BbrOLGtIsynGLMbItJccShSAW7rqVhom9+zxQUxzvCwrRwc4Lv2ddlU4ttXEotyVlN4XlWl9DySlJGAhKpBOBIic6ANi+F7YUTxLxYDnEqtICOJS5f4sg8/jCkL5hWEFIM4wCa6Ovn6OAikrUgMWJbanlO8ocSVPJQtwulstFBStQJKQu+IEG7Ig/QKACiiigAooooAKKKKACiiigAooooAKKKKACvFKAEnACouuhIKjgBn/eul6wVm8v1I1J6zqKuvIatpqq1o01vGlc0HSCT4IUvrSMPSFKgH1E15y8+SXvb7dQorC8ZPkWZET5efJL3t9ujl58kve326hRR2yp3BkRPl58kve326OXnyS97fbqFFHbKncGRE+XnyS97fbo5efJL3t9uoUUdsqdwZET5efJL3t9ujl58kve326zW20hptbipuoSVGImAJwkgbzWGz6fYUSCq4UiTeKY+3POSSkxxazgdXUYaxVVq6QsqG/Lz5Je9vt0cvPkl72+3S8aVZy4xM7NeZER0pBF3OQcMKgnS7ZVAkpkArF24klIXBk3vBKSSAQLwkjGDtNXQMqGfLz5Je9vt0cvPkl72+3WJrSLSlBIWCo/Z1/awIOR5i8PunZVSdLs86VXbq1N87CSkEkjakQrHLmq2Udqq6BlQy5efJL3t9ujl58kve326Wq0wyCBfGSiTIASElIJJJGHOG47KkvSrIjn5kCACTJUEREZycRmMTR2mroGVDDl58kve326OXnyS97fbpaNMsQCXEiQDidovapBgZxMVuBpPFVVxQZUWcvPkl72+3Ry8+SXvb7dQoo7ZU7h5ET5efJL3t9ujl58kve326hRR2yp3BkRPl58kve326OXnyS97fbqFFHbKncGRE+XnyS97fbo5efJL3t9uoUUdsqdwZET5efJL3t9ujlx8kve326hRR2yp3BkRa3bkEgGUk4AKESdgOSj1AmtVL1JBBBAIOBBxB9IqDb3FZkluYxxLc9eZR/L6PBvo4pSdpEXGwzooorYQMFuN5aU6k88+mYTPV4R9KRRXj3jVfhR8V/Oq7RaEoEqMD+8q5OJk3UZbHci2ilvdpr726ju2197dWcW0hqMqKW922vvbqO7bX3t1AbSGoyopb3ba+9uo7ttfe3UBtIajKilvdtr726ju2197dQG0hqbrQylaVIUJSoEEbQaz2nRjTk3k5gJwJGCb8RBERxq8Rt6hVPdtr726vU6aa2keqmnbgw2kNQc0IwpN1SSRevmVKMrxN445yonZuqJ0ExEXVRhgFrAJAuhRhXhAAc7PAbBDFtYUAQZB1ipVLPLUluFlj0Ey0u+gEREJvG6FAuG9dmJ/aqwyGEZCKzwcs/NCUlIAuqCVEcYm6tMOEGVmHFSTJM4mm9FGeWo7CsaAZIhYKzdKCVKVikmbueCdgGUmM6krQjJVfIUVj7RWsqznMnbqyGoUyoozy1CyFzehGE3YSeaCEi8qEhSbqoE4SM9pxzrehAAAGQAA9Aqq02xDfhqichiSfQkYmsZ00joOH1I/quk23xIuUVxYzopX3bT5Nz9Hbo7tp8m5+jt0hbSGo0opX3bT5Nz9Hbo7tp8m5+jt0BtIajSilfdtPk3P0duju2nybn6O3QG0hqNKKV920+Tc/R26O7afJufo7dAbSGo0opX3bT5Nz9HbqxvTDZ8K8jrUMPWUkgDrMUWBVIvmMK8UkEQRIOBB1jYaEqBEjEHIjXXtIme6JcNwoJktqKJOZGBSSdZulMnbNFV6N8a8P8ALPrukf0FeV2qUs0Eyl8Sb3jVfhR8V1zOm3Sp0jUMBXTPeNV+FHxXXK6W8ar01y8T78iFb4ZkorTZrApxIUFgAkiLpORKc7w2V69YLkXnUCZiUHUCo/b2JUfVUo4Gu0ml5oxmWs9t4y7+z8KQMYwB5t7HO7N6Nd2Nda+LRMF9AInBTak5KSkxKscVoGHSFaUaMUoAhxJBAINw4g4z4dSWAr393zQ+Bz7b1plMtpAkTiCYIJg4jIkCRPgzBmh602hJV+zChz1JjHAQEpOI52Z1zMDWQ7tVjU2ASoKkxgkjUTPhHZXllshcmFBMGMUkzhO0RUez1Nps8qvb75juZmSSBeEHWP7J+J9dTrUbBCrpeQFYGCiDjMfb6juqCrIAQnjkSTEBBOzOF4ZpxO0babwFfp80Iooq/kg8u37P/wC69dsRCC4HEqSBewSRIicDeOqk8BXSvbzQDPg24eenVgf6fKndIeDfhL9A+NPqzrgb6HuIKKKKC0KyaStfFokYqJhIOU5yeoAE/lrrXSPTapdA6KJH+pRn+QUyFSWWLZgJkkkyTmTmf72aqKACSAIkzmYGHqNWGzLkDmSZgXjJjOBdpqEpb0Y40pzV0ius9rtYbuylSrxgBIBOROU9WqtqrKsYm4B+I9mveRObEYfeOH6akqctCWwqaCpOmWSkKlQkAwULkSJgwM4xjZjljR3XaxgkgReVkE3pjOCZg5A0wOjSMbjWyZ1ZAeBl1V4rRW1trWfWrM+Br11LZ93mh9nnoYu6jd0qSSqCkYAjwikYXoB8NM7JrxGlWyJN5Jx5pSbwuiTIE5DGtDNmSkwlCApSoMYAlEiZjUEYYbKstGiAqStDR2mSMAZxN3KcYypKCfIjGlKXBGRzSrSSQVZRJAJGOXOAI27jW2hNi4wXgGlg6wq8DHXcxirU2VZEi4QdYUcf00Om+SHsJ6FVFWizLkjmSMxeOHp5te8kc2I9o9mo7KQbCpoTsFs4o/uyecOjP2hs2n1nPPoq5MpxKVASMDGIxAOwaiK6PRqyWmyc7qZO0gQTUWtS6jJ74vkW6N8c96G/gqijRvjnvQ38FUV2KHw4jlxJveNV+FHxXXK6W8ar011T3jVfhR8V1yulvGq9NczE+/IhW+GiFm0mG03CE4E5rjMlWUddRtekGnQA4hCgCTBXrKVI2bFK30y0R4pPpX/Oqr7UV3FXPCgx6fXhvwrt0qdXZx9vkuRj5iJ61MrIKkJJBJH7U5nPIY6sNoB1VdZ9KoQkJSBAECXZwGqSJq15y1SboWRGBPFg+ENWIki9jq6M01bKoE4GBI2HWKmqdXr8hsR2rSAdgC7gb2Cp1EZR10WW3hqQY5xnFV3VGzqrdprwUfj/AOC6joXJf4h/KKxOFTtaWbfbjb+BC199larykgnreVlsiMs42SarJs5zQn7OHHKjmyRq1Sd8ZYUzW7a0qMICklWEqAhN5eOABBuhvWrwjlEV6i12qBLI1gwoYYYHFWROrMAa5gbNnV6vIlvFqnmSQbokKKvHHnEgJ52GIwGHVWhekUlvikhMFNwc+TERsxNaVWm14Q0k4GcYAMYAc4kzmctmOdaLapRs6ioQookjYYxGZyNRnTq5X7fLQTPeDfhL9A+NPqQ8G/CX6B8afV55cDdQ9xBRRRQXBSHTPjv4aP5nKfUh0z47+Gj+ZymVV/cMba7qgqCYnAROI6yBULalDpBUh4EAgQUCJkKwvQZBgyDkKsZQCtIIBGOBEjKt/JW+gj2R8qvpXy7gw8ZOG5iPkLUpN17mzEcUM/wx6tmQwAFRTo1kJu3HsiJJakgxhM9WradRM77XzFGGUqSACAGySom9PPGCYhOEE/0p5QrA8jEGesjGOcLmG3X/AFq729fvxLcstV4f2Z16NYJJuPCYwBbAF0gggTgZAxHyjZo+4yCENuYmSTxc5AalDDDLrNWWA3yoLs4bgIMkSCVCSkEpGKcjW3krfQR7I+VJuXBv78RqM9V4f2LUqhQVBwUpUYTCr2GcTztuqtD9qStKkKbcuqBSfAyIg/b66zoQL6UwLvGLERhAvwI2YDdTLkrfQR7I+VVxvv38yuip2dnzEbthbUoqULQpREEktHXeyy9URkYkA17yFrHmvYiP+0cIjXOPXmMgQMKZW9sITeQylZBTICQTdnnXfvRMdcUtFqduwbIm+LkkJJSSYvXYTqxiTGGJBgG1Z3z+/Enlmufl/ZAaNZgi6/BAScWsgAnbngMc8xkYpoxakoSEpbcgZeBhjMDnZV7YUpWFFTARCikApHOAAN4SBhjHqNaeSt9BHsj5Unm5v78SSjPVeH9i9SpUpUESQYMTgkDGCRqp/orxKPRSBxIC1gAAAiAMAOYk5ekmn+ivEo9FZZcWZad9pK5fo3xz3ob+CqKNG+Oe9DfwVRXWofDiSlxJveNV+FHxXXK6X8ar011T3jVfhR8V0s0rozjDeT4Wsba5mI31JBUg5QsjmygbBuo4sbBuph3Id6P5j50HRLvR/MfOqVn1MmynoL+LGwbqk7ZrpuqTBGoiuo0HoW5Djg52odHrPX8K26W0Yl5OxYyV/Q9Va44ao4Xvv0JKk7HEBA2DdQUA5gUwOiHcRdy6xQdEu9H8x86yNTv3kdnPQXhodEbqk7Z7pKVJgjMEV1GidFpYHGvEBXWQAicMzrrXpfRaXkyICxkdvUer4fHYsNUcL336Etk7HFcWNg3UXBsG6mHch3o/mPnXqdDunVHrFY3n4NkdlPQ08G/CX6B8TT6smjrEGkxmTma10G6lFxikwooooJhSHTPjv4aP5nKfUh0z47+Gj+ZymVV/cMN0kgDMzBkpiBtGNXcjc6R965VaF3VBUExOAicR1kCr+6Y6C97fbq6m1YjQ2eX2n5lLbKlEhLgJTmA8skZ5jVkd1Wcjd6R965WG0NtLEKS7dvFQEtQkqJUY50iSSZzGQIGFVKsbEyEOJHOMJ4oYrzIxw2RvmKs9jUsvS182MuRu9I+9co5G50j71ysNjYZbUlSUuymYkta0hJnnbBvxpj3THQXvR26G46j/APLXzZlCTIT9oqI8I5i9JvZ6jjnjV/I3OkfeuVSlUKCoOClKjCYVewziedt1Vp7pjoL3t9uq4uO/eVUtnvu+epSWFzd4wXsDHHLnGQMOuDuNTFkc6WX71ystuS08ZWhyYuyFIGHOw8PLnkxtSnZWbkNnw5juAjwm4yjEXoViAcQcQNQirPY1LL0tfNjLkrkxfxEGONcmDMH8juNe8jc6R965WSxIZaVeQ24Ddu5t4iSrEXs8c9gAyrd3THQXvb7dDcdR/wDlr5szBJBIOYOJkmZAMycTgRurodFeJR6K58rvKUqIvEGDE4JAxjDVXQaK8Sj0VmlxdimlbPKxfo3xz3ob+CqKNG+Oe9DfwVRXXofDiSlxJveNV+FHxXXtePeNV+FHxXXtczEfEZbHgFeKTNe14pUf3PwqpX5DM9t0hydtbkXgLmBXGZIwKtfUMTkATUxbysqRHghu8oEjnKum7EYYE66LRZlOJUEyFcwgklGIKpxunUdmuvTo66tbkyVhsEXRIuka0gFWs4gnYQMK61O+y38bFL4kwn+5J+NeqTNeBWrH1gj416pUf+p+Fcr2r95cLtPmLM6CSEymTJJSNRGPSu68pqxh0lbwvEXeKAQMAlMgA4ZTBw2bh5piSypIBla20pkESbwOvVgauFnWHHFFIhVyClAxAUIkjnEjHOcNmM9WN9j32KnxLwn+5J+NSrwK9PrBHxr2uS733loUUUUgCiiigApDpnx38NH8zlPqQ6Z8d/DR/M5TKq/uGRhIK0ggEc7PHVTDiEdFO4UsuFRCRgTOMkRA2jH/AN1byBzp/rc7VX028vAMPJqG5XIvLUlSoZCgDAAQRhAIN/EGTIgDDMkASaVWt0HGyA4JICccTMgquxhzfXPVWg2FfT/W52qqZZK4uugyJEOOYjb4XWKtzPQuzS6fkW2N0qWUqYATEhV0xqwN5IxxO6IEVu4hHRTuFYeQL6f63O1RyBzp/rc7VJyeg88un5FSEC+kQI4xYjVAvxh6hupoLOjop3ClIRJCdZUU5nMXpM5/ZJ241fyBzp/rc7VQi3v3cymjJq9o8zIxaH4AXZk3ubJCTdPNSVKAAJzJEEgzgL0E163anQlRXZQVAmAkHETh9k4jXMTqyMWvMlHhOhMycXFjAZnFWVWchX0/1udqrMz6S3NLT5FCLS7iOSpm9AzAuzEk3Dl+c4YAkNUMpIBuASBhAw6qxCwr6f63O1RyBfT/AFudqk5PQalLp+RB1IC1gCBIwH4Emn+ivEo9Fc8EwSk5g4mSZkAzJxyIrodFeJR6KzS4sy0/iSL9G+Oe9DfwVRRo3xz3ob+CqK61D4cSUuJN7xqvwo+K6rtFoShN5Rgf3lVj3jVfhR8V0m4SHBHrrmYj4kiTllhct7ut9Fe4fOg6db6K9w+dc9RWfMZe0TOt0bptC1XMQT4JVr6pnP4/HTpTSaGQJxUcgPiequJqTrhUZUSSdZxNa44yShbnqLbOw/GnW9i9w+dB0630V7h8656isrm27j28zrLDpNp88WsTrF8Az8ca0aU0qhmAcVHUNQ2muLBqTjhUSVEknMmtSxsslueots7D8adb2L3D50d3m+ivcPnXPUVlcmx9omdTZNKNuG6JB1A6/RW2uQsBhxH4h8a61aSIJwB1erXVkISmm1yNFKo5LeSoqPGDbRxg20sstC4lSHTPjv4aP5nKeDnEAHX/AEOfVMUj0147HA3EfzOVJ05KOZlNd+yzGhd1QVExOAjWOutHdD7it6e1WNckpAJEziInAdYNS5Oemr9HZrZhsJWqwzQtbvMscU6ayo1G3z9hW9PapcuyMm5+yULkXQCgAR1TG3fV/Jz01fo7NHJz01fo7NaFgMSua8x9ukau6H3Fb09qjuh9xW9PapepQCiL68CAVQiApUQnwZkyNUY51SLa0f8AvKgZm6IHrufnUewYjVeZLts/tGxKoUFRkpSo/Few2TzvyrV3Q+4rentUodtiAm9xjhF67kkGYJ+2kdFXrEZ4VNNpbIB45QmMwnCTdx5mAnCTrjbSXo+uua+/0IxxUo8DVbrjsXkLwChgUZKEHEmR6onIyMKyqsLJ/wC25mgyFIHgSEjA5CfSYBmcaE2lsmOOVN67knFWwG5B/wDImtXJz01fo7NTWBxPJrzB4yXP5FOjGEMm8ELKyFAnmAc5V4wAcMhhlhtklh3Q+4rentVl5Oemr9HZo5Oemr9HZoeAxL5rzBY6SPVKlSlREkGNkJA/pXQaK8Sj0Vzl0pUBeJBBOMYQRsA2/lXR6K8Sj0Vza9KVObjLiW4eWaTlqX6N8c96G/gqijRvjnvQ38FUV06Hw4lkuJN7xqvwo+K6S8JPseunVpEO/iQI/wBBM/zjcaS8JPseuubiVapIJ/DZyziniqAAEzmMSReQMQcuaVnX4PqMLG+/eHGIhMAYD7UmTngIu+iDTGis+bdaxhuK02i0A4thUyRjlhgMvThqu5mRHq7W+CYZBEJjGMedOPog/lmaZ0U860HcWrtjqSAW8Cu6CDqwxjrk+zjQbS8L5uXoKoExKQqBGGZTjmctU0yoozLQLisW14gqS0CJF3GJBnnRnGExnzqnannweYgGDkdl1JwMiZJUP9FMaKMy0C4sFqfxlrKMBiSBJVBMCTASNUkGYmjlVoGbIVGcKicfszh+errpnRRnWgX7hzwNbQqVL8akqATqABIvJ27J+ePVLUACTkBO6uE0eoh1EEg3hiPTFde4+TAmDjMRiI6wa34fEQULNWsaaW9CNm3ZBFtOIxvImCJBIvDm4zzTkRqgivHbcvAi1hSlAqTDf2LxRggEBRn0nmGM6c8XjM47bqOz1mvUpjIxHUnr+71nfVnbKfeXZGT0NaCtoErC1ZKIEY5xEDIEaqhpplstkrMEeCdc7ANc7PlXra7hGOBJwATiYJ1AY4CsGm2FLSFiSpM80a0nMAazgDtMEa6KmJg4fnyIyi7MQrScCIkbcRiIr2+v7u4/OpA0VkpYutSjlg7L9DA4p8SN9f3dx+dF9f3dx+dSoq31jieryX0FkiUOsXjKktk5SUzhntqHI0+Ta2+Br21qopesMR1eS+g8qKkoIyDYxnBJzxxzz5yt5qlVhSSFXG5BSZCSMU4iYOMaq10UdvxHV5L6BlRQWMZutzN6bn2s72eeAxq2+v7u4/OpUUesMR1eS+gZIkb6/u7j86L6/u7j86lRT9Y4nq8l9BZIkQCTJjAQIG2OvqFdForxLfWkHfj/AFpEzZy4q4nXmeinWfTs6/XXTpSAABgBgBsFZqlSVR5pPezZho2TZDRvjnvQ38FUV5obnKeXqK7o/hgJP6gqiurRVqaXcWPia7cwVp5uCkm8mcpyg9RBIPppXa7OH0R4KknI5pOtKhu/IiQae1ktdhCzeSSheV4axsUDgoZ+iTEVCvQ2m9cQT5M5vuEvpJ/P5Udwl9JP5/KnKuOT4Td/rbUJP+hZEe0ar5Wvzd7c39Sue8PNf6hs6Yq7hL6Sfz+VHcJfST+fyprytfm725v6lHK1+bvbm/qUthPpDZUxWnQKyQLyfzwG3KugZ0U2lri4kHMnMnbO34VjatTgI/ZPJBUmSQ1ABIGMKJitNotKuUttgkIKVE4c1ZxhN6MxBVAIw/Pfh6MYret5HJFcBI9wfUFEBQjUTrG7Oodwl9JP5/KnFstK76kht1QBEFAbjIHAqUDrNQ5Wvzd7c39SstXDvN7Edw1Tp8xV3CX0k/n8qO4S+kn8/lTXla/N3tzf1KOVr83e3N/UqrYT6R7KmZNH6IuKClEEjID402rJytfm725v6lHK1+bvbm/qUbCp0k45YqyNdFZOVr83e3N/Uo5Wvzd7c39SjYVOklmRrorJytfm725v6lHK1+bvbm/qUbCp0hmRTbNFJWSpJuKOeEpJ2lMjH0Edc1iOiXdXF+0of8DTPla/N3tzf1KOVr83e3N/Up7Gp0lcoQe9ivuS9+79tXYo7kvfu/bV2KacrX5u9ub+pRytfm725v6lGwqdJHZUxX3Je/d+2rsUdyXv3ftq7FNOVr83e3N/UrxVqWf/AK749Ab7dGwqdIbKmZtHaGUVS5dujokm8dmKRhTTSejA4nmwFJHN1D8J6vhXmjrQtSoUhxAAwvhAnLK4T/ZFV2G1rUl5RJlJVdSQAUgCQMhM4HGf6V0KdGChawsiW4TDRT37v21dijuS9+79tXYpnypyZLD59TX9F17ytfm725v6lYJUJX3RdhqlTFncl7937auxU29DLPhKSkfdlR9RIAG40w5Wvzd7c39Sjla/N3tzf1KWwqdI9lTLbLZUtiEj0k4knaT/AHGqqra+rBtvxq8vuDIuK6hjG04bY94u0OYBKWR0lELX6kjmg+kqHVW6waPQ0DdkqVipSjKlHaTV9LCybvMm5JKyLLFZg0hKE5JAH/k9de1dRXRKzieHPCZ5hxLLJuG6FqXAJxJASAoEasTGsZVy3fbbvOFew12K2f4jf/M/ho+Kq5Ju2NqAIUIKQsThzVZHHKa9RgcNh9hFyirvUpk3c6Hvtt3nCvYa7FHfbbvOFew12KQcoTt13f8AVN2Dsxr1TyQJmRMYYydgAzrX2XDdMfBEbsfd9tu84V7DXYo77bd5wr2GuxXPotSSQASZ6j14ExAOBwOOFXULC4Z8ILwQXZ0mieE9rW+yhb5KVOtpULjYkFYkSEA13tqX/wBY1zUTcIvYhcELN3A4p5s4ggdRiuG4IcKTZyGnSSyTgcy2TrG1O0esdf05tYUAoEEESCMQQdYOyvPek6eSokoKK5W4P+y2D3HznhZwhtTNrdbaeKUC5CbrZiW0k4qSTmaVDhZbjgLQok6g21j1DmU64Z8LL8sMK5mS1j7f3Uno7Tr9GfLaFUBaGpwF9Pxrp0KMFhXUnSV0v1dlz3cyPGVrjXvh0n03vcJ+lR3w6T6b3uE/SrsuMG0b6rtK5QoJUAqDBkYGMDjXC9bR/Bj4Grs//RyPfDpPpve4T9Kjvh0n03vcJ+lTxlVqGamoGQJxVCTAJkwSrA5wIxUZJlftWAvNeFidqJ2TIOfo5sTjT9aR/BgLYd7EPfDpPpve4T9Kjvh0n03vcJ+lXW2RxVwcYU39cERn8oq3jBtG+l62j+DHwH2f/o4lHCfSBJAecJGYDTZI9IDcirO+HSfTe9wn6VMdBODldqxGJEYjGFKmN4roeMG0b6uxHpGFOeVUY8E+GqT/AJIxoXV8xxvfDpPpve4T9Kjvh0n03vcJ+lXUaRKykcUoA3hOIxEHD0TG7JWRxhy1xJUyTAwGGM44zls6jlNVL0rH8GA9h3sR98Ok+m97hP0qO+HSfTe9wn6VdA25aJEluJRIGcY3zM+i7riJ1wy4wbRvpP0rH8GILDrVnFq4R6SAkuOgDMllAA9JLWFVd9tu84V7DXYrrtMODk72I8W5rHRNfOEqIIIJBGIIwII1g12PRlSli4ycqUVbuKa0MjVmfQ+AGmH7Q47xzhXdSm7KUCJJnwUjYN1NdHufsrSQEJ8NXMkibpxMkgEwDEAjWNZw8DuFQfhp4gPDI5BwD4K6teY6uk0jb22G1OOGEj8zsA1k7K5WLhJV2slu5fx+YR4HylPC63ecK9hrsV73227zhXsNdiq+EWnXLW5eVzUDwEakjadqjtpTXpqWFpSinOmk9Nz/AIKXJ6jrvtt3nCvYa7FHfbbvOFew12KS0VZ2PD9C8EGZjrvtt3nCvYa7FejhdbvOD7DXYpJRS7Hh+heCDMz69wS02bWxfUAFpUUKjIkAGR1EEYemik/+GHiHf83/AIIryvJYmChWlGPBNl64CD/EYf8AWfw0fFVcanRyRkVCJg4GJEax1nea+hf4i6HdLyX0JUtBQEm6CopKScwMYIIx6j1Vx3JnPJO+7X2a9Fgp0JYeGZq6RVK9xcNGp2qznVhziqMBtUeupt2IJSACcDeBwmQLuyMsMq3cmc8k77tfZo5M55J33a+zWtPDrg14kd5gbsKQoKkyJP2cSSSTMSJKiYBA6q1VbyZzyTvu19mjkznknfdr7NSjUox4SXiLeVUxZ02+hhTCVkNq1awNaQdSTrHzM4+TOeSd92vs0cmc8k77tfZonOhP3mn4D3lVX2CzhxxCCYClBJI2E6pqPJnPJO+7X2atsiXW1pWGnCUqCoLa8YMx4NRrVounJQkr2dt648git6udN3lMdNz/AG+xR3lMdNz/AG+xVPfQ/wCaq9lzsUd9D/mqvZc7FeV/yXX+6P1Nt6OnzIP8GLIhV1bziSE3sbngyRM3Or8xtr1HBaykhIdcJM4C5qE4/s8PXVVp0445N6xk3k3Sbrk3ZmJubcaG9NuJVeTYiFbQlyciOhsJ31L/ACNvf/dH6ivS0+Zt7ymOm5/t9ijvKY6bn+32Kp76H/NVey52KO+h/wA1V7LnYqP+S6/3R+o70dPmYdHcH0OvvNKUq60cCLsnEjGQRkNlNO8pjpuf7fYpVYtKPNuuOizrJczFxwRiTgbvWa399D/mqvZc7FX4h49z9ie6y/2jxsr89bkYOlbeiNp4K2ZBAU47j/l4CUpk8zapI24+mql6AsQBPHrwTePgTdiQY4vI4R1mKm9wgdXF6xkxlKXOrDwMsBh1CqDpRUzyHVHguQRhgRcg5fGql6x6/wB0fqO9LT5l3e5Y8uOXgQPsZnIHmYHqOOB2GtfeUx03P9vsVgXphRJJsPhZ8xzH08zHM7ztNae+h/zVXsudik/WPKf7o/UL0dPmeW7gky224tK3JQhShNyJSCcYSDqrlq6W18IX3ELRyZQvpUmbrhi8ImLvXXP8mc8k77tfZrsei6laMZdpl+W9P5MorZG1kK0qIIIMEYgjAgjWDtrdpXTL1pu8aq9cEAZCdaiNajtrLyZzyTvu19mjkznknfdr7NdJzoOSk2rrhwKt5VRVvJnPJO+7X2aOTOeSd92vs1Pb0upeKFZlVFW8mc8k77tfZo5M55J33a+zRt6XUvFBZlVFW8mc8k77tfZoFlc8k77tfZo29LqXigsz6D/hh4h3/N/4Iryt3ADRjjFnPGC6pxd+6cwIAE9eE0V47FSUq05LhdmhcDpTUKKKoGFFFFMYUUUUAFFFFABRRRQAUUUUgCiiigAooooAKKKKACiiigAooooAKKKKYBRRRQAUUUUAFFFFABRRRQBZRRRS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AutoShape 8" descr="data:image/jpeg;base64,/9j/4AAQSkZJRgABAQAAAQABAAD/2wCEAAkGBxMSEhUUExQWFhQWGRcYGRgXGBoZGhYYGBkaGB4XFxgaHSggGhslIBcVIjEhKSorLi4uGCAzODMsNyguLiwBCgoKDg0OGhAQGzQmICQtLywsLCw0LCwsLCwsLzQsLCwsLC8wLCwsLCwsLCwsLCwsLCwsLCwsLCwsLCwsLCwsLP/AABEIAMEBBgMBIgACEQEDEQH/xAAbAAACAwEBAQAAAAAAAAAAAAAABQIDBAYBB//EAEsQAAEDAQQEBw0FBgUEAwAAAAECAxEABBIhMQVBUZEGExQiUmHSFRYyM1NUcYGSk7HR00JicqGiI2ODssHwB3OCo8IkQ+HxNETi/8QAGgEAAgMBAQAAAAAAAAAAAAAAAAECAwQFBv/EADYRAAIBAgMFBAgGAwEAAAAAAAABAgMRBBJREyExQVIUYZGhBRUiMjOx0fBTcYGiweElQmIj/9oADAMBAAIRAxEAPwD7jXKcONJONLsaE2rkqHnXEuOw1glLLiwJeSpIlSUj111dJNO6GNofsbnMKGHHFrSvG8FMONi6IIJvLScYwFAHH2zhQ8yi2patqbWhmzB4WhKGiWXCu7xai2ni1SkFQESLpnMV1I4XtJLotDT1m4pov/tQjnspMFaOLWrEGAUmFc5OGNaeEehuPsb1nZCEFxJAwupBJGJujq2Vg4UcFlWxxZvhCFWR2zzEqS4txpxK7uRSOLxEiaALW+FqQVB6z2izq4px5CXQ3LqGgCu5ccUAoXkylRSecOuPdHcLW3VoSpl5lLranWnHQgJcQgJUoi6sqQQFAwsJMTsrFbdB2y1qvWjiGy2xaG20tLWsLcfQEcYtSm0lCQAYQArwjjgK02vg0p3kiVKTcZYeZcgmTxrSW5Rh1HONVAFujeFiHVNAsPtNvzxDriUBD0JKxASsrQShKlALSmQDrwpTYLTabUwLYq3myNu85lsIYuJQSbnGqdSVLWoAKICk5wMpqPB3gcthxi9Z7CkMZvNpJdfIQUJN0oAYON4wpesCAZq9rQVss7XJmUWS0WZJPFcpKwppMkhCkhCw6EzAMpMADroAYtafcSyxeZNotDiCVCyFCmwUQFqDjq0JCbxEAqvY64JqscMmylgoYfWt8vJS0lKAtK2FXXELKlhCSCFY3rvNzxEpkcC32W7M2gtWhppL99lxxyztlx53jeNCW0rCgm8tIQoGAc86zWPQ1psTlgZbFnU4lWkFXRebaKHFpcCEkJUWovCBCgLsY50AdvoXSyLSgqSlSClSm1trAC21pzQoAkTiDIJBBBBINc3p3hG+3bJQRyOzKYbtIugyq0kgG8cU8UCwswfBdM5CnnBvRjjCXVOlJefdU84ESUJJShAQgkAkBLaBJAkyYExSaycBGXGHRbEhb9oLq3loWuLzpMBEkSEJuJBIHgDCgBtbOEaUWrkoZecXdbcUpARcbbcUtF9alLEBJbMjEwcAYMYU8Lw6i82xaEIdbcUw+pCOLcKUKWDAUVoBCSpJWlIMdYBNAaBtCFqXaloWpdks9mWUFUqW0p+8vFIi8HUn03tQBNGj9C29DDVkK2EsMNFq+kqK7QkNKabStCkQzEoUopUokogQCaAJ8GeFpdbsqXmnkLtDKVoeWlsIfWlsLXcCVEpJF5QCkpkAxWfQ/CxanLMlSXFWddi5St9aWUHC4eMcCXOaACQUpScVCMASNzfB1wDRovI/6NJDmfOJsymOZh0lA4xhSyz8DXw3ZmVqaLYsC7DaIUoKF9KBfZ5kKxSRCruc9VADrR/CpDi20rZfYS8FKZW8EBLoSm+YurUpBuAqurCTAOGBAzN8MgtAWiy2m44ha2HClu4/dQViP2l5u8kFQ4wIBAzkgFdobgYpK2w5Z7E2ltC0qcZSS68VILd4BSEhjBRJAK84mMTv0Roq3obZszjjCWGGy2VovKXaUhstovNqQAzEpWbqlElIAIBNAF/BPhKbS1ZQ62pD71lTaDgm6RzEki6swFFYUkHGDjBwqtfDVohni2LQ6t7lFxCEovf9M6GlyVLCU4mQScQNRIBwaK0BbrOLGtIsynGLMbItJccShSAW7rqVhom9+zxQUxzvCwrRwc4Lv2ddlU4ttXEotyVlN4XlWl9DySlJGAhKpBOBIic6ANi+F7YUTxLxYDnEqtICOJS5f4sg8/jCkL5hWEFIM4wCa6Ovn6OAikrUgMWJbanlO8ocSVPJQtwulstFBStQJKQu+IEG7Ig/QKACiiigAooooAKKKKACiiigAooooAKKKKACvFKAEnACouuhIKjgBn/eul6wVm8v1I1J6zqKuvIatpqq1o01vGlc0HSCT4IUvrSMPSFKgH1E15y8+SXvb7dQorC8ZPkWZET5efJL3t9ujl58kve326hRR2yp3BkRPl58kve326OXnyS97fbqFFHbKncGRE+XnyS97fbo5efJL3t9uoUUdsqdwZET5efJL3t9ujl58kve326zW20hptbipuoSVGImAJwkgbzWGz6fYUSCq4UiTeKY+3POSSkxxazgdXUYaxVVq6QsqG/Lz5Je9vt0cvPkl72+3S8aVZy4xM7NeZER0pBF3OQcMKgnS7ZVAkpkArF24klIXBk3vBKSSAQLwkjGDtNXQMqGfLz5Je9vt0cvPkl72+3WJrSLSlBIWCo/Z1/awIOR5i8PunZVSdLs86VXbq1N87CSkEkjakQrHLmq2Udqq6BlQy5efJL3t9ujl58kve326Wq0wyCBfGSiTIASElIJJJGHOG47KkvSrIjn5kCACTJUEREZycRmMTR2mroGVDDl58kve326OXnyS97fbpaNMsQCXEiQDidovapBgZxMVuBpPFVVxQZUWcvPkl72+3Ry8+SXvb7dQoo7ZU7h5ET5efJL3t9ujl58kve326hRR2yp3BkRPl58kve326OXnyS97fbqFFHbKncGRE+XnyS97fbo5efJL3t9uoUUdsqdwZET5efJL3t9ujlx8kve326hRR2yp3BkRa3bkEgGUk4AKESdgOSj1AmtVL1JBBBAIOBBxB9IqDb3FZkluYxxLc9eZR/L6PBvo4pSdpEXGwzooorYQMFuN5aU6k88+mYTPV4R9KRRXj3jVfhR8V/Oq7RaEoEqMD+8q5OJk3UZbHci2ilvdpr726ju2197dWcW0hqMqKW922vvbqO7bX3t1AbSGoyopb3ba+9uo7ttfe3UBtIajKilvdtr726ju2197dQG0hqbrQylaVIUJSoEEbQaz2nRjTk3k5gJwJGCb8RBERxq8Rt6hVPdtr726vU6aa2keqmnbgw2kNQc0IwpN1SSRevmVKMrxN445yonZuqJ0ExEXVRhgFrAJAuhRhXhAAc7PAbBDFtYUAQZB1ipVLPLUluFlj0Ey0u+gEREJvG6FAuG9dmJ/aqwyGEZCKzwcs/NCUlIAuqCVEcYm6tMOEGVmHFSTJM4mm9FGeWo7CsaAZIhYKzdKCVKVikmbueCdgGUmM6krQjJVfIUVj7RWsqznMnbqyGoUyoozy1CyFzehGE3YSeaCEi8qEhSbqoE4SM9pxzrehAAAGQAA9Aqq02xDfhqichiSfQkYmsZ00joOH1I/quk23xIuUVxYzopX3bT5Nz9Hbo7tp8m5+jt0hbSGo0opX3bT5Nz9Hbo7tp8m5+jt0BtIajSilfdtPk3P0duju2nybn6O3QG0hqNKKV920+Tc/R26O7afJufo7dAbSGo0opX3bT5Nz9HbqxvTDZ8K8jrUMPWUkgDrMUWBVIvmMK8UkEQRIOBB1jYaEqBEjEHIjXXtIme6JcNwoJktqKJOZGBSSdZulMnbNFV6N8a8P8ALPrukf0FeV2qUs0Eyl8Sb3jVfhR8V1zOm3Sp0jUMBXTPeNV+FHxXXK6W8ar01y8T78iFb4ZkorTZrApxIUFgAkiLpORKc7w2V69YLkXnUCZiUHUCo/b2JUfVUo4Gu0ml5oxmWs9t4y7+z8KQMYwB5t7HO7N6Nd2Nda+LRMF9AInBTak5KSkxKscVoGHSFaUaMUoAhxJBAINw4g4z4dSWAr393zQ+Bz7b1plMtpAkTiCYIJg4jIkCRPgzBmh602hJV+zChz1JjHAQEpOI52Z1zMDWQ7tVjU2ASoKkxgkjUTPhHZXllshcmFBMGMUkzhO0RUez1Nps8qvb75juZmSSBeEHWP7J+J9dTrUbBCrpeQFYGCiDjMfb6juqCrIAQnjkSTEBBOzOF4ZpxO0babwFfp80Iooq/kg8u37P/wC69dsRCC4HEqSBewSRIicDeOqk8BXSvbzQDPg24eenVgf6fKndIeDfhL9A+NPqzrgb6HuIKKKKC0KyaStfFokYqJhIOU5yeoAE/lrrXSPTapdA6KJH+pRn+QUyFSWWLZgJkkkyTmTmf72aqKACSAIkzmYGHqNWGzLkDmSZgXjJjOBdpqEpb0Y40pzV0ius9rtYbuylSrxgBIBOROU9WqtqrKsYm4B+I9mveRObEYfeOH6akqctCWwqaCpOmWSkKlQkAwULkSJgwM4xjZjljR3XaxgkgReVkE3pjOCZg5A0wOjSMbjWyZ1ZAeBl1V4rRW1trWfWrM+Br11LZ93mh9nnoYu6jd0qSSqCkYAjwikYXoB8NM7JrxGlWyJN5Jx5pSbwuiTIE5DGtDNmSkwlCApSoMYAlEiZjUEYYbKstGiAqStDR2mSMAZxN3KcYypKCfIjGlKXBGRzSrSSQVZRJAJGOXOAI27jW2hNi4wXgGlg6wq8DHXcxirU2VZEi4QdYUcf00Om+SHsJ6FVFWizLkjmSMxeOHp5te8kc2I9o9mo7KQbCpoTsFs4o/uyecOjP2hs2n1nPPoq5MpxKVASMDGIxAOwaiK6PRqyWmyc7qZO0gQTUWtS6jJ74vkW6N8c96G/gqijRvjnvQ38FUV2KHw4jlxJveNV+FHxXXK6W8ar011T3jVfhR8V1yulvGq9NczE+/IhW+GiFm0mG03CE4E5rjMlWUddRtekGnQA4hCgCTBXrKVI2bFK30y0R4pPpX/Oqr7UV3FXPCgx6fXhvwrt0qdXZx9vkuRj5iJ61MrIKkJJBJH7U5nPIY6sNoB1VdZ9KoQkJSBAECXZwGqSJq15y1SboWRGBPFg+ENWIki9jq6M01bKoE4GBI2HWKmqdXr8hsR2rSAdgC7gb2Cp1EZR10WW3hqQY5xnFV3VGzqrdprwUfj/AOC6joXJf4h/KKxOFTtaWbfbjb+BC199larykgnreVlsiMs42SarJs5zQn7OHHKjmyRq1Sd8ZYUzW7a0qMICklWEqAhN5eOABBuhvWrwjlEV6i12qBLI1gwoYYYHFWROrMAa5gbNnV6vIlvFqnmSQbokKKvHHnEgJ52GIwGHVWhekUlvikhMFNwc+TERsxNaVWm14Q0k4GcYAMYAc4kzmctmOdaLapRs6ioQookjYYxGZyNRnTq5X7fLQTPeDfhL9A+NPqQ8G/CX6B8afV55cDdQ9xBRRRQXBSHTPjv4aP5nKfUh0z47+Gj+ZymVV/cMba7qgqCYnAROI6yBULalDpBUh4EAgQUCJkKwvQZBgyDkKsZQCtIIBGOBEjKt/JW+gj2R8qvpXy7gw8ZOG5iPkLUpN17mzEcUM/wx6tmQwAFRTo1kJu3HsiJJakgxhM9WradRM77XzFGGUqSACAGySom9PPGCYhOEE/0p5QrA8jEGesjGOcLmG3X/AFq729fvxLcstV4f2Z16NYJJuPCYwBbAF0gggTgZAxHyjZo+4yCENuYmSTxc5AalDDDLrNWWA3yoLs4bgIMkSCVCSkEpGKcjW3krfQR7I+VJuXBv78RqM9V4f2LUqhQVBwUpUYTCr2GcTztuqtD9qStKkKbcuqBSfAyIg/b66zoQL6UwLvGLERhAvwI2YDdTLkrfQR7I+VVxvv38yuip2dnzEbthbUoqULQpREEktHXeyy9URkYkA17yFrHmvYiP+0cIjXOPXmMgQMKZW9sITeQylZBTICQTdnnXfvRMdcUtFqduwbIm+LkkJJSSYvXYTqxiTGGJBgG1Z3z+/Enlmufl/ZAaNZgi6/BAScWsgAnbngMc8xkYpoxakoSEpbcgZeBhjMDnZV7YUpWFFTARCikApHOAAN4SBhjHqNaeSt9BHsj5Unm5v78SSjPVeH9i9SpUpUESQYMTgkDGCRqp/orxKPRSBxIC1gAAAiAMAOYk5ekmn+ivEo9FZZcWZad9pK5fo3xz3ob+CqKNG+Oe9DfwVRXWofDiSlxJveNV+FHxXXK6X8ar011T3jVfhR8V0s0rozjDeT4Wsba5mI31JBUg5QsjmygbBuo4sbBuph3Id6P5j50HRLvR/MfOqVn1MmynoL+LGwbqk7ZrpuqTBGoiuo0HoW5Djg52odHrPX8K26W0Yl5OxYyV/Q9Va44ao4Xvv0JKk7HEBA2DdQUA5gUwOiHcRdy6xQdEu9H8x86yNTv3kdnPQXhodEbqk7Z7pKVJgjMEV1GidFpYHGvEBXWQAicMzrrXpfRaXkyICxkdvUer4fHYsNUcL336Etk7HFcWNg3UXBsG6mHch3o/mPnXqdDunVHrFY3n4NkdlPQ08G/CX6B8TT6smjrEGkxmTma10G6lFxikwooooJhSHTPjv4aP5nKfUh0z47+Gj+ZymVV/cMN0kgDMzBkpiBtGNXcjc6R965VaF3VBUExOAicR1kCr+6Y6C97fbq6m1YjQ2eX2n5lLbKlEhLgJTmA8skZ5jVkd1Wcjd6R965WG0NtLEKS7dvFQEtQkqJUY50iSSZzGQIGFVKsbEyEOJHOMJ4oYrzIxw2RvmKs9jUsvS182MuRu9I+9co5G50j71ysNjYZbUlSUuymYkta0hJnnbBvxpj3THQXvR26G46j/APLXzZlCTIT9oqI8I5i9JvZ6jjnjV/I3OkfeuVSlUKCoOClKjCYVewziedt1Vp7pjoL3t9uq4uO/eVUtnvu+epSWFzd4wXsDHHLnGQMOuDuNTFkc6WX71ystuS08ZWhyYuyFIGHOw8PLnkxtSnZWbkNnw5juAjwm4yjEXoViAcQcQNQirPY1LL0tfNjLkrkxfxEGONcmDMH8juNe8jc6R965WSxIZaVeQ24Ddu5t4iSrEXs8c9gAyrd3THQXvb7dDcdR/wDlr5szBJBIOYOJkmZAMycTgRurodFeJR6K58rvKUqIvEGDE4JAxjDVXQaK8Sj0VmlxdimlbPKxfo3xz3ob+CqKNG+Oe9DfwVRXXofDiSlxJveNV+FHxXXtePeNV+FHxXXtczEfEZbHgFeKTNe14pUf3PwqpX5DM9t0hydtbkXgLmBXGZIwKtfUMTkATUxbysqRHghu8oEjnKum7EYYE66LRZlOJUEyFcwgklGIKpxunUdmuvTo66tbkyVhsEXRIuka0gFWs4gnYQMK61O+y38bFL4kwn+5J+NeqTNeBWrH1gj416pUf+p+Fcr2r95cLtPmLM6CSEymTJJSNRGPSu68pqxh0lbwvEXeKAQMAlMgA4ZTBw2bh5piSypIBla20pkESbwOvVgauFnWHHFFIhVyClAxAUIkjnEjHOcNmM9WN9j32KnxLwn+5J+NSrwK9PrBHxr2uS733loUUUUgCiiigApDpnx38NH8zlPqQ6Z8d/DR/M5TKq/uGRhIK0ggEc7PHVTDiEdFO4UsuFRCRgTOMkRA2jH/AN1byBzp/rc7VX028vAMPJqG5XIvLUlSoZCgDAAQRhAIN/EGTIgDDMkASaVWt0HGyA4JICccTMgquxhzfXPVWg2FfT/W52qqZZK4uugyJEOOYjb4XWKtzPQuzS6fkW2N0qWUqYATEhV0xqwN5IxxO6IEVu4hHRTuFYeQL6f63O1RyBzp/rc7VJyeg88un5FSEC+kQI4xYjVAvxh6hupoLOjop3ClIRJCdZUU5nMXpM5/ZJ241fyBzp/rc7VQi3v3cymjJq9o8zIxaH4AXZk3ubJCTdPNSVKAAJzJEEgzgL0E163anQlRXZQVAmAkHETh9k4jXMTqyMWvMlHhOhMycXFjAZnFWVWchX0/1udqrMz6S3NLT5FCLS7iOSpm9AzAuzEk3Dl+c4YAkNUMpIBuASBhAw6qxCwr6f63O1RyBfT/AFudqk5PQalLp+RB1IC1gCBIwH4Emn+ivEo9Fc8EwSk5g4mSZkAzJxyIrodFeJR6KzS4sy0/iSL9G+Oe9DfwVRRo3xz3ob+CqK61D4cSUuJN7xqvwo+K6rtFoShN5Rgf3lVj3jVfhR8V0m4SHBHrrmYj4kiTllhct7ut9Fe4fOg6db6K9w+dc9RWfMZe0TOt0bptC1XMQT4JVr6pnP4/HTpTSaGQJxUcgPiequJqTrhUZUSSdZxNa44yShbnqLbOw/GnW9i9w+dB0630V7h8656isrm27j28zrLDpNp88WsTrF8Az8ca0aU0qhmAcVHUNQ2muLBqTjhUSVEknMmtSxsslueots7D8adb2L3D50d3m+ivcPnXPUVlcmx9omdTZNKNuG6JB1A6/RW2uQsBhxH4h8a61aSIJwB1erXVkISmm1yNFKo5LeSoqPGDbRxg20sstC4lSHTPjv4aP5nKeDnEAHX/AEOfVMUj0147HA3EfzOVJ05KOZlNd+yzGhd1QVExOAjWOutHdD7it6e1WNckpAJEziInAdYNS5Oemr9HZrZhsJWqwzQtbvMscU6ayo1G3z9hW9PapcuyMm5+yULkXQCgAR1TG3fV/Jz01fo7NHJz01fo7NaFgMSua8x9ukau6H3Fb09qjuh9xW9PapepQCiL68CAVQiApUQnwZkyNUY51SLa0f8AvKgZm6IHrufnUewYjVeZLts/tGxKoUFRkpSo/Few2TzvyrV3Q+4rentUodtiAm9xjhF67kkGYJ+2kdFXrEZ4VNNpbIB45QmMwnCTdx5mAnCTrjbSXo+uua+/0IxxUo8DVbrjsXkLwChgUZKEHEmR6onIyMKyqsLJ/wC25mgyFIHgSEjA5CfSYBmcaE2lsmOOVN67knFWwG5B/wDImtXJz01fo7NTWBxPJrzB4yXP5FOjGEMm8ELKyFAnmAc5V4wAcMhhlhtklh3Q+4rentVl5Oemr9HZo5Oemr9HZoeAxL5rzBY6SPVKlSlREkGNkJA/pXQaK8Sj0Vzl0pUBeJBBOMYQRsA2/lXR6K8Sj0Vza9KVObjLiW4eWaTlqX6N8c96G/gqijRvjnvQ38FUV06Hw4lkuJN7xqvwo+K6S8JPseunVpEO/iQI/wBBM/zjcaS8JPseuubiVapIJ/DZyziniqAAEzmMSReQMQcuaVnX4PqMLG+/eHGIhMAYD7UmTngIu+iDTGis+bdaxhuK02i0A4thUyRjlhgMvThqu5mRHq7W+CYZBEJjGMedOPog/lmaZ0U860HcWrtjqSAW8Cu6CDqwxjrk+zjQbS8L5uXoKoExKQqBGGZTjmctU0yoozLQLisW14gqS0CJF3GJBnnRnGExnzqnannweYgGDkdl1JwMiZJUP9FMaKMy0C4sFqfxlrKMBiSBJVBMCTASNUkGYmjlVoGbIVGcKicfszh+errpnRRnWgX7hzwNbQqVL8akqATqABIvJ27J+ePVLUACTkBO6uE0eoh1EEg3hiPTFde4+TAmDjMRiI6wa34fEQULNWsaaW9CNm3ZBFtOIxvImCJBIvDm4zzTkRqgivHbcvAi1hSlAqTDf2LxRggEBRn0nmGM6c8XjM47bqOz1mvUpjIxHUnr+71nfVnbKfeXZGT0NaCtoErC1ZKIEY5xEDIEaqhpplstkrMEeCdc7ANc7PlXra7hGOBJwATiYJ1AY4CsGm2FLSFiSpM80a0nMAazgDtMEa6KmJg4fnyIyi7MQrScCIkbcRiIr2+v7u4/OpA0VkpYutSjlg7L9DA4p8SN9f3dx+dF9f3dx+dSoq31jieryX0FkiUOsXjKktk5SUzhntqHI0+Ta2+Br21qopesMR1eS+g8qKkoIyDYxnBJzxxzz5yt5qlVhSSFXG5BSZCSMU4iYOMaq10UdvxHV5L6BlRQWMZutzN6bn2s72eeAxq2+v7u4/OpUUesMR1eS+gZIkb6/u7j86L6/u7j86lRT9Y4nq8l9BZIkQCTJjAQIG2OvqFdForxLfWkHfj/AFpEzZy4q4nXmeinWfTs6/XXTpSAABgBgBsFZqlSVR5pPezZho2TZDRvjnvQ38FUV5obnKeXqK7o/hgJP6gqiurRVqaXcWPia7cwVp5uCkm8mcpyg9RBIPppXa7OH0R4KknI5pOtKhu/IiQae1ktdhCzeSSheV4axsUDgoZ+iTEVCvQ2m9cQT5M5vuEvpJ/P5Udwl9JP5/KnKuOT4Td/rbUJP+hZEe0ar5Wvzd7c39Sue8PNf6hs6Yq7hL6Sfz+VHcJfST+fyprytfm725v6lHK1+bvbm/qUthPpDZUxWnQKyQLyfzwG3KugZ0U2lri4kHMnMnbO34VjatTgI/ZPJBUmSQ1ABIGMKJitNotKuUttgkIKVE4c1ZxhN6MxBVAIw/Pfh6MYret5HJFcBI9wfUFEBQjUTrG7Oodwl9JP5/KnFstK76kht1QBEFAbjIHAqUDrNQ5Wvzd7c39SstXDvN7Edw1Tp8xV3CX0k/n8qO4S+kn8/lTXla/N3tzf1KOVr83e3N/UqrYT6R7KmZNH6IuKClEEjID402rJytfm725v6lHK1+bvbm/qUbCp0k45YqyNdFZOVr83e3N/Uo5Wvzd7c39SjYVOklmRrorJytfm725v6lHK1+bvbm/qUbCp0hmRTbNFJWSpJuKOeEpJ2lMjH0Edc1iOiXdXF+0of8DTPla/N3tzf1KOVr83e3N/Up7Gp0lcoQe9ivuS9+79tXYo7kvfu/bV2KacrX5u9ub+pRytfm725v6lGwqdJHZUxX3Je/d+2rsUdyXv3ftq7FNOVr83e3N/UrxVqWf/AK749Ab7dGwqdIbKmZtHaGUVS5dujokm8dmKRhTTSejA4nmwFJHN1D8J6vhXmjrQtSoUhxAAwvhAnLK4T/ZFV2G1rUl5RJlJVdSQAUgCQMhM4HGf6V0KdGChawsiW4TDRT37v21dijuS9+79tXYpnypyZLD59TX9F17ytfm725v6lYJUJX3RdhqlTFncl7937auxU29DLPhKSkfdlR9RIAG40w5Wvzd7c39Sjla/N3tzf1KWwqdI9lTLbLZUtiEj0k4knaT/AHGqqra+rBtvxq8vuDIuK6hjG04bY94u0OYBKWR0lELX6kjmg+kqHVW6waPQ0DdkqVipSjKlHaTV9LCybvMm5JKyLLFZg0hKE5JAH/k9de1dRXRKzieHPCZ5hxLLJuG6FqXAJxJASAoEasTGsZVy3fbbvOFew12K2f4jf/M/ho+Kq5Ju2NqAIUIKQsThzVZHHKa9RgcNh9hFyirvUpk3c6Hvtt3nCvYa7FHfbbvOFew12KQcoTt13f8AVN2Dsxr1TyQJmRMYYydgAzrX2XDdMfBEbsfd9tu84V7DXYo77bd5wr2GuxXPotSSQASZ6j14ExAOBwOOFXULC4Z8ILwQXZ0mieE9rW+yhb5KVOtpULjYkFYkSEA13tqX/wBY1zUTcIvYhcELN3A4p5s4ggdRiuG4IcKTZyGnSSyTgcy2TrG1O0esdf05tYUAoEEESCMQQdYOyvPek6eSokoKK5W4P+y2D3HznhZwhtTNrdbaeKUC5CbrZiW0k4qSTmaVDhZbjgLQok6g21j1DmU64Z8LL8sMK5mS1j7f3Uno7Tr9GfLaFUBaGpwF9Pxrp0KMFhXUnSV0v1dlz3cyPGVrjXvh0n03vcJ+lR3w6T6b3uE/SrsuMG0b6rtK5QoJUAqDBkYGMDjXC9bR/Bj4Grs//RyPfDpPpve4T9Kjvh0n03vcJ+lTxlVqGamoGQJxVCTAJkwSrA5wIxUZJlftWAvNeFidqJ2TIOfo5sTjT9aR/BgLYd7EPfDpPpve4T9Kjvh0n03vcJ+lXW2RxVwcYU39cERn8oq3jBtG+l62j+DHwH2f/o4lHCfSBJAecJGYDTZI9IDcirO+HSfTe9wn6VMdBODldqxGJEYjGFKmN4roeMG0b6uxHpGFOeVUY8E+GqT/AJIxoXV8xxvfDpPpve4T9Kjvh0n03vcJ+lXUaRKykcUoA3hOIxEHD0TG7JWRxhy1xJUyTAwGGM44zls6jlNVL0rH8GA9h3sR98Ok+m97hP0qO+HSfTe9wn6VdA25aJEluJRIGcY3zM+i7riJ1wy4wbRvpP0rH8GILDrVnFq4R6SAkuOgDMllAA9JLWFVd9tu84V7DXYrrtMODk72I8W5rHRNfOEqIIIJBGIIwII1g12PRlSli4ycqUVbuKa0MjVmfQ+AGmH7Q47xzhXdSm7KUCJJnwUjYN1NdHufsrSQEJ8NXMkibpxMkgEwDEAjWNZw8DuFQfhp4gPDI5BwD4K6teY6uk0jb22G1OOGEj8zsA1k7K5WLhJV2slu5fx+YR4HylPC63ecK9hrsV73227zhXsNdiq+EWnXLW5eVzUDwEakjadqjtpTXpqWFpSinOmk9Nz/AIKXJ6jrvtt3nCvYa7FHfbbvOFew12KS0VZ2PD9C8EGZjrvtt3nCvYa7FejhdbvOD7DXYpJRS7Hh+heCDMz69wS02bWxfUAFpUUKjIkAGR1EEYemik/+GHiHf83/AIIryvJYmChWlGPBNl64CD/EYf8AWfw0fFVcanRyRkVCJg4GJEax1nea+hf4i6HdLyX0JUtBQEm6CopKScwMYIIx6j1Vx3JnPJO+7X2a9Fgp0JYeGZq6RVK9xcNGp2qznVhziqMBtUeupt2IJSACcDeBwmQLuyMsMq3cmc8k77tfZo5M55J33a+zWtPDrg14kd5gbsKQoKkyJP2cSSSTMSJKiYBA6q1VbyZzyTvu19mjkznknfdr7NSjUox4SXiLeVUxZ02+hhTCVkNq1awNaQdSTrHzM4+TOeSd92vs0cmc8k77tfZonOhP3mn4D3lVX2CzhxxCCYClBJI2E6pqPJnPJO+7X2atsiXW1pWGnCUqCoLa8YMx4NRrVounJQkr2dt648git6udN3lMdNz/AG+xR3lMdNz/AG+xVPfQ/wCaq9lzsUd9D/mqvZc7FeV/yXX+6P1Nt6OnzIP8GLIhV1bziSE3sbngyRM3Or8xtr1HBaykhIdcJM4C5qE4/s8PXVVp0445N6xk3k3Sbrk3ZmJubcaG9NuJVeTYiFbQlyciOhsJ31L/ACNvf/dH6ivS0+Zt7ymOm5/t9ijvKY6bn+32Kp76H/NVey52KO+h/wA1V7LnYqP+S6/3R+o70dPmYdHcH0OvvNKUq60cCLsnEjGQRkNlNO8pjpuf7fYpVYtKPNuuOizrJczFxwRiTgbvWa399D/mqvZc7FX4h49z9ie6y/2jxsr89bkYOlbeiNp4K2ZBAU47j/l4CUpk8zapI24+mql6AsQBPHrwTePgTdiQY4vI4R1mKm9wgdXF6xkxlKXOrDwMsBh1CqDpRUzyHVHguQRhgRcg5fGql6x6/wB0fqO9LT5l3e5Y8uOXgQPsZnIHmYHqOOB2GtfeUx03P9vsVgXphRJJsPhZ8xzH08zHM7ztNae+h/zVXsudik/WPKf7o/UL0dPmeW7gky224tK3JQhShNyJSCcYSDqrlq6W18IX3ELRyZQvpUmbrhi8ImLvXXP8mc8k77tfZrsei6laMZdpl+W9P5MorZG1kK0qIIIMEYgjAgjWDtrdpXTL1pu8aq9cEAZCdaiNajtrLyZzyTvu19mjkznknfdr7NdJzoOSk2rrhwKt5VRVvJnPJO+7X2aOTOeSd92vs1Pb0upeKFZlVFW8mc8k77tfZo5M55J33a+zRt6XUvFBZlVFW8mc8k77tfZoFlc8k77tfZo29LqXigsz6D/hh4h3/N/4Iryt3ADRjjFnPGC6pxd+6cwIAE9eE0V47FSUq05LhdmhcDpTUKKKoGFFFFMYUUUUAFFFFABRRRQAUUUUgCiiigAooooAKKKKACiiigAooooAKKKKYBRRRQAUUUUAFFFFABRRRQBZRRRS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6" name="Picture 10" descr="PhoneGap Architecture by IBM -- 29-July-2011 -- modules instead plug-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955796" cy="58674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3352800" y="304800"/>
            <a:ext cx="2667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835167" cy="497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App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PhoneGap</a:t>
            </a:r>
          </a:p>
          <a:p>
            <a:pPr lvl="1"/>
            <a:r>
              <a:rPr lang="en-US" dirty="0"/>
              <a:t>SDK for each </a:t>
            </a:r>
            <a:r>
              <a:rPr lang="en-US" dirty="0" smtClean="0"/>
              <a:t>operating system (android, iPhone, …)</a:t>
            </a:r>
            <a:endParaRPr lang="en-US" dirty="0"/>
          </a:p>
          <a:p>
            <a:pPr lvl="1"/>
            <a:r>
              <a:rPr lang="en-US" dirty="0"/>
              <a:t>Program in HTML, </a:t>
            </a:r>
            <a:r>
              <a:rPr lang="en-US" dirty="0" err="1"/>
              <a:t>Javascript</a:t>
            </a:r>
            <a:r>
              <a:rPr lang="en-US" dirty="0"/>
              <a:t>,…</a:t>
            </a:r>
          </a:p>
          <a:p>
            <a:pPr lvl="1"/>
            <a:r>
              <a:rPr lang="en-US" dirty="0" smtClean="0"/>
              <a:t>Package as a native app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in cell </a:t>
            </a:r>
            <a:r>
              <a:rPr lang="en-US" dirty="0" smtClean="0"/>
              <a:t>phone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Ripple (http://emulate.phonegap.com)</a:t>
            </a:r>
            <a:endParaRPr lang="en-US" dirty="0"/>
          </a:p>
          <a:p>
            <a:pPr lvl="1"/>
            <a:r>
              <a:rPr lang="en-US" dirty="0" smtClean="0"/>
              <a:t>Emulates PhoneGap </a:t>
            </a:r>
            <a:r>
              <a:rPr lang="en-US" dirty="0" smtClean="0"/>
              <a:t>on </a:t>
            </a:r>
            <a:r>
              <a:rPr lang="en-US" dirty="0" smtClean="0"/>
              <a:t>C</a:t>
            </a:r>
            <a:r>
              <a:rPr lang="en-US" dirty="0" smtClean="0"/>
              <a:t>hrome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User Interface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Smaller form factors</a:t>
            </a:r>
          </a:p>
          <a:p>
            <a:pPr fontAlgn="base"/>
            <a:r>
              <a:rPr lang="en-US" dirty="0" smtClean="0"/>
              <a:t>Touch interfaces</a:t>
            </a:r>
          </a:p>
          <a:p>
            <a:pPr fontAlgn="base"/>
            <a:r>
              <a:rPr lang="en-US" dirty="0" smtClean="0"/>
              <a:t>Acceleration sensing</a:t>
            </a:r>
          </a:p>
          <a:p>
            <a:pPr fontAlgn="base"/>
            <a:r>
              <a:rPr lang="en-US" dirty="0" smtClean="0"/>
              <a:t>Orientation awareness</a:t>
            </a:r>
          </a:p>
          <a:p>
            <a:pPr fontAlgn="base"/>
            <a:r>
              <a:rPr lang="en-US" dirty="0" smtClean="0"/>
              <a:t>Simulations of physical behavior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Interfaces for Mobiles</a:t>
            </a:r>
            <a:br>
              <a:rPr lang="en-US" dirty="0" smtClean="0"/>
            </a:br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Responsive Layouts </a:t>
            </a:r>
            <a:endParaRPr lang="en-US" dirty="0"/>
          </a:p>
        </p:txBody>
      </p:sp>
      <p:pic>
        <p:nvPicPr>
          <p:cNvPr id="68610" name="Picture 2" descr="Two individual iPad screens, one showing the controls and one showing the switch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4867275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Location-based services acquire information about where you are</a:t>
            </a:r>
          </a:p>
          <a:p>
            <a:endParaRPr lang="en-US" dirty="0" smtClean="0"/>
          </a:p>
          <a:p>
            <a:r>
              <a:rPr lang="en-US" dirty="0" smtClean="0"/>
              <a:t>Think about potential privacy issues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http://www.google.com/intl/en/privacy/lsf.html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navigator.geolocation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if (</a:t>
            </a:r>
            <a:r>
              <a:rPr lang="en-US" dirty="0" err="1" smtClean="0">
                <a:solidFill>
                  <a:srgbClr val="FF0000"/>
                </a:solidFill>
              </a:rPr>
              <a:t>navigator.geolocation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  <a:r>
              <a:rPr lang="en-US" dirty="0" err="1" smtClean="0">
                <a:solidFill>
                  <a:srgbClr val="FF0000"/>
                </a:solidFill>
              </a:rPr>
              <a:t>navigator.geolocation.getCurrentPosition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showPosition</a:t>
            </a:r>
            <a:r>
              <a:rPr lang="en-US" dirty="0" smtClean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function </a:t>
            </a:r>
            <a:r>
              <a:rPr lang="en-US" dirty="0" err="1" smtClean="0">
                <a:solidFill>
                  <a:srgbClr val="FF0000"/>
                </a:solidFill>
              </a:rPr>
              <a:t>showPosition</a:t>
            </a:r>
            <a:r>
              <a:rPr lang="en-US" dirty="0" smtClean="0">
                <a:solidFill>
                  <a:srgbClr val="FF0000"/>
                </a:solidFill>
              </a:rPr>
              <a:t>(position){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i="1" dirty="0" err="1" smtClean="0"/>
              <a:t>x.innerHTML</a:t>
            </a:r>
            <a:r>
              <a:rPr lang="en-US" i="1" dirty="0" smtClean="0"/>
              <a:t>=</a:t>
            </a:r>
          </a:p>
          <a:p>
            <a:pPr>
              <a:buNone/>
            </a:pPr>
            <a:r>
              <a:rPr lang="en-US" dirty="0" smtClean="0"/>
              <a:t> }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function </a:t>
            </a:r>
            <a:r>
              <a:rPr lang="en-US" dirty="0" err="1" smtClean="0"/>
              <a:t>showPosition</a:t>
            </a:r>
            <a:r>
              <a:rPr lang="en-US" dirty="0" smtClean="0"/>
              <a:t>(position){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i="1" dirty="0" err="1" smtClean="0"/>
              <a:t>x.innerHTML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 }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final coordinates are: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position.coords.latitude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position.coords.longitude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endParaRPr lang="en-US" dirty="0"/>
          </a:p>
          <a:p>
            <a:r>
              <a:rPr lang="en-US" dirty="0"/>
              <a:t>Mobile Apps</a:t>
            </a:r>
          </a:p>
          <a:p>
            <a:endParaRPr lang="en-US" dirty="0" smtClean="0"/>
          </a:p>
          <a:p>
            <a:r>
              <a:rPr lang="en-US" dirty="0" smtClean="0"/>
              <a:t>HCI</a:t>
            </a:r>
          </a:p>
          <a:p>
            <a:endParaRPr lang="en-US" dirty="0"/>
          </a:p>
          <a:p>
            <a:r>
              <a:rPr lang="en-US" dirty="0" smtClean="0"/>
              <a:t>Project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13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Write a program that prints the </a:t>
            </a:r>
            <a:r>
              <a:rPr lang="en-US" dirty="0" err="1" smtClean="0"/>
              <a:t>geolocation</a:t>
            </a:r>
            <a:r>
              <a:rPr lang="en-US" dirty="0" smtClean="0"/>
              <a:t> of a user when a button is clicked</a:t>
            </a:r>
          </a:p>
          <a:p>
            <a:pPr lvl="1"/>
            <a:r>
              <a:rPr lang="en-US" dirty="0" smtClean="0"/>
              <a:t>Test it on your browser</a:t>
            </a:r>
          </a:p>
          <a:p>
            <a:pPr lvl="1"/>
            <a:r>
              <a:rPr lang="en-US" dirty="0" smtClean="0"/>
              <a:t>Test it on ripple and change </a:t>
            </a:r>
            <a:r>
              <a:rPr lang="en-US" dirty="0" err="1" smtClean="0"/>
              <a:t>geolocation</a:t>
            </a:r>
            <a:r>
              <a:rPr lang="en-US" dirty="0" smtClean="0"/>
              <a:t> values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&lt;script type="text/</a:t>
            </a:r>
            <a:r>
              <a:rPr lang="en-US" dirty="0" err="1" smtClean="0">
                <a:solidFill>
                  <a:srgbClr val="FF0000"/>
                </a:solidFill>
              </a:rPr>
              <a:t>javascript</a:t>
            </a:r>
            <a:r>
              <a:rPr lang="en-US" dirty="0" smtClean="0">
                <a:solidFill>
                  <a:srgbClr val="FF0000"/>
                </a:solidFill>
              </a:rPr>
              <a:t>“ </a:t>
            </a:r>
            <a:r>
              <a:rPr lang="en-US" dirty="0" err="1" smtClean="0">
                <a:solidFill>
                  <a:srgbClr val="FF0000"/>
                </a:solidFill>
              </a:rPr>
              <a:t>src</a:t>
            </a:r>
            <a:r>
              <a:rPr lang="en-US" dirty="0" smtClean="0">
                <a:solidFill>
                  <a:srgbClr val="FF0000"/>
                </a:solidFill>
              </a:rPr>
              <a:t>="phonegap.js"&gt;&lt;/script&gt;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34655"/>
            <a:ext cx="4421687" cy="762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eadlocation.html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1711"/>
            <a:ext cx="7315200" cy="51923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&lt;!DOCTYPE </a:t>
            </a:r>
            <a:r>
              <a:rPr lang="en-US" sz="1800" dirty="0" smtClean="0"/>
              <a:t>html&gt;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&lt;</a:t>
            </a:r>
            <a:r>
              <a:rPr lang="en-US" sz="1800" dirty="0" smtClean="0"/>
              <a:t>html&gt; &lt;</a:t>
            </a:r>
            <a:r>
              <a:rPr lang="en-US" sz="1800" dirty="0" smtClean="0"/>
              <a:t>body&gt;</a:t>
            </a:r>
          </a:p>
          <a:p>
            <a:pPr>
              <a:buNone/>
            </a:pPr>
            <a:r>
              <a:rPr lang="en-US" sz="1800" dirty="0" smtClean="0"/>
              <a:t>&lt;p id="demo"&gt;Click the button to get your coordinates:&lt;/p&gt;</a:t>
            </a:r>
          </a:p>
          <a:p>
            <a:pPr>
              <a:buNone/>
            </a:pPr>
            <a:r>
              <a:rPr lang="en-US" sz="1800" dirty="0" smtClean="0"/>
              <a:t>&lt;button </a:t>
            </a:r>
            <a:r>
              <a:rPr lang="en-US" sz="1800" dirty="0" err="1" smtClean="0"/>
              <a:t>onclick</a:t>
            </a:r>
            <a:r>
              <a:rPr lang="en-US" sz="1800" dirty="0" smtClean="0"/>
              <a:t>="</a:t>
            </a:r>
            <a:r>
              <a:rPr lang="en-US" sz="1800" dirty="0" err="1" smtClean="0"/>
              <a:t>getLocation</a:t>
            </a:r>
            <a:r>
              <a:rPr lang="en-US" sz="1800" dirty="0" smtClean="0"/>
              <a:t>()"&gt;Try It&lt;/button&gt;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&lt;script type="text/</a:t>
            </a:r>
            <a:r>
              <a:rPr lang="en-US" sz="1800" dirty="0" err="1" smtClean="0">
                <a:solidFill>
                  <a:srgbClr val="FF0000"/>
                </a:solidFill>
              </a:rPr>
              <a:t>javascript</a:t>
            </a:r>
            <a:r>
              <a:rPr lang="en-US" sz="1800" dirty="0" smtClean="0">
                <a:solidFill>
                  <a:srgbClr val="FF0000"/>
                </a:solidFill>
              </a:rPr>
              <a:t>" </a:t>
            </a:r>
            <a:r>
              <a:rPr lang="en-US" sz="1800" dirty="0" err="1" smtClean="0">
                <a:solidFill>
                  <a:srgbClr val="FF0000"/>
                </a:solidFill>
              </a:rPr>
              <a:t>src</a:t>
            </a:r>
            <a:r>
              <a:rPr lang="en-US" sz="1800" dirty="0" smtClean="0">
                <a:solidFill>
                  <a:srgbClr val="FF0000"/>
                </a:solidFill>
              </a:rPr>
              <a:t>="phonegap.js"&gt;&lt;/script&gt;</a:t>
            </a:r>
          </a:p>
          <a:p>
            <a:pPr>
              <a:buNone/>
            </a:pPr>
            <a:r>
              <a:rPr lang="en-US" sz="1800" dirty="0" smtClean="0"/>
              <a:t>&lt;script&gt;</a:t>
            </a:r>
          </a:p>
          <a:p>
            <a:pPr>
              <a:buNone/>
            </a:pPr>
            <a:r>
              <a:rPr lang="en-US" sz="1800" dirty="0" err="1" smtClean="0"/>
              <a:t>var</a:t>
            </a:r>
            <a:r>
              <a:rPr lang="en-US" sz="1800" dirty="0" smtClean="0"/>
              <a:t> x=</a:t>
            </a:r>
            <a:r>
              <a:rPr lang="en-US" sz="1800" dirty="0" err="1" smtClean="0"/>
              <a:t>document.getElementById</a:t>
            </a:r>
            <a:r>
              <a:rPr lang="en-US" sz="1800" dirty="0" smtClean="0"/>
              <a:t>("demo");</a:t>
            </a:r>
          </a:p>
          <a:p>
            <a:pPr>
              <a:buNone/>
            </a:pPr>
            <a:r>
              <a:rPr lang="en-US" sz="1800" dirty="0" smtClean="0"/>
              <a:t>function </a:t>
            </a:r>
            <a:r>
              <a:rPr lang="en-US" sz="1800" dirty="0" err="1" smtClean="0"/>
              <a:t>getLocation</a:t>
            </a:r>
            <a:r>
              <a:rPr lang="en-US" sz="1800" dirty="0" smtClean="0"/>
              <a:t>() {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if (</a:t>
            </a:r>
            <a:r>
              <a:rPr lang="en-US" sz="1800" dirty="0" err="1" smtClean="0"/>
              <a:t>navigator.geolocation</a:t>
            </a:r>
            <a:r>
              <a:rPr lang="en-US" sz="1800" dirty="0" smtClean="0"/>
              <a:t>) {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navigator.geolocation.getCurrentPosition</a:t>
            </a:r>
            <a:r>
              <a:rPr lang="en-US" sz="1800" dirty="0" smtClean="0"/>
              <a:t>(</a:t>
            </a:r>
            <a:r>
              <a:rPr lang="en-US" sz="1800" dirty="0" err="1" smtClean="0"/>
              <a:t>showPosition</a:t>
            </a:r>
            <a:r>
              <a:rPr lang="en-US" sz="1800" dirty="0" smtClean="0"/>
              <a:t>);</a:t>
            </a:r>
          </a:p>
          <a:p>
            <a:pPr>
              <a:buNone/>
            </a:pPr>
            <a:r>
              <a:rPr lang="en-US" sz="1800" dirty="0" smtClean="0"/>
              <a:t>  </a:t>
            </a:r>
            <a:r>
              <a:rPr lang="en-US" sz="1800" dirty="0" smtClean="0"/>
              <a:t>}</a:t>
            </a:r>
            <a:r>
              <a:rPr lang="en-US" sz="1800" dirty="0"/>
              <a:t> </a:t>
            </a:r>
            <a:r>
              <a:rPr lang="en-US" sz="1800" dirty="0" smtClean="0"/>
              <a:t>else{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x.innerHTML</a:t>
            </a:r>
            <a:r>
              <a:rPr lang="en-US" sz="1800" dirty="0" smtClean="0"/>
              <a:t>="Geolocation is not supported by this browser</a:t>
            </a:r>
            <a:r>
              <a:rPr lang="en-US" sz="1800" dirty="0" smtClean="0"/>
              <a:t>.";</a:t>
            </a:r>
          </a:p>
          <a:p>
            <a:pPr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smtClean="0"/>
              <a:t>}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}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function </a:t>
            </a:r>
            <a:r>
              <a:rPr lang="en-US" sz="1800" dirty="0" err="1" smtClean="0"/>
              <a:t>showPosition</a:t>
            </a:r>
            <a:r>
              <a:rPr lang="en-US" sz="1800" dirty="0" smtClean="0"/>
              <a:t>(position</a:t>
            </a:r>
            <a:r>
              <a:rPr lang="en-US" sz="1800" dirty="0" smtClean="0"/>
              <a:t>) </a:t>
            </a:r>
            <a:r>
              <a:rPr lang="en-US" sz="1800" dirty="0" smtClean="0"/>
              <a:t>{</a:t>
            </a:r>
          </a:p>
          <a:p>
            <a:pPr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x.innerHTML</a:t>
            </a:r>
            <a:r>
              <a:rPr lang="en-US" sz="1800" dirty="0" smtClean="0"/>
              <a:t>="Latitude: </a:t>
            </a:r>
            <a:r>
              <a:rPr lang="en-US" sz="1800" dirty="0" smtClean="0"/>
              <a:t>“ + </a:t>
            </a:r>
            <a:r>
              <a:rPr lang="en-US" sz="1800" dirty="0" err="1" smtClean="0"/>
              <a:t>position.coords.latitude</a:t>
            </a:r>
            <a:r>
              <a:rPr lang="en-US" sz="1800" dirty="0" smtClean="0"/>
              <a:t> + "&lt;</a:t>
            </a:r>
            <a:r>
              <a:rPr lang="en-US" sz="1800" dirty="0" err="1" smtClean="0"/>
              <a:t>br</a:t>
            </a:r>
            <a:r>
              <a:rPr lang="en-US" sz="1800" dirty="0" smtClean="0"/>
              <a:t>&gt;Longitude: </a:t>
            </a:r>
            <a:r>
              <a:rPr lang="en-US" sz="1800" dirty="0" smtClean="0"/>
              <a:t>“ +</a:t>
            </a:r>
          </a:p>
          <a:p>
            <a:pPr>
              <a:buNone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dirty="0" err="1" smtClean="0"/>
              <a:t>position.coords.longitude</a:t>
            </a:r>
            <a:r>
              <a:rPr lang="en-US" sz="1800" dirty="0" smtClean="0"/>
              <a:t>;	</a:t>
            </a:r>
          </a:p>
          <a:p>
            <a:pPr>
              <a:buNone/>
            </a:pPr>
            <a:r>
              <a:rPr lang="en-US" sz="1800" dirty="0" smtClean="0"/>
              <a:t>}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&lt;/script&gt;</a:t>
            </a:r>
          </a:p>
          <a:p>
            <a:pPr>
              <a:buNone/>
            </a:pPr>
            <a:r>
              <a:rPr lang="en-US" sz="1800" dirty="0" smtClean="0"/>
              <a:t>&lt;/body</a:t>
            </a:r>
            <a:r>
              <a:rPr lang="en-US" sz="1800" dirty="0" smtClean="0"/>
              <a:t>&gt; &lt;/</a:t>
            </a:r>
            <a:r>
              <a:rPr lang="en-US" sz="1800" dirty="0" smtClean="0"/>
              <a:t>html&gt;</a:t>
            </a:r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9748" y="109268"/>
            <a:ext cx="4876800" cy="777569"/>
          </a:xfrm>
        </p:spPr>
        <p:txBody>
          <a:bodyPr/>
          <a:lstStyle/>
          <a:p>
            <a:r>
              <a:rPr lang="en-US" dirty="0" smtClean="0"/>
              <a:t>dist2saopaulo.html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02074"/>
            <a:ext cx="82296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&lt;!DOCTYPE html&gt;</a:t>
            </a:r>
          </a:p>
          <a:p>
            <a:pPr>
              <a:buNone/>
            </a:pPr>
            <a:r>
              <a:rPr lang="en-US" sz="1400" dirty="0" smtClean="0"/>
              <a:t>&lt;html</a:t>
            </a:r>
            <a:r>
              <a:rPr lang="en-US" sz="1400" dirty="0" smtClean="0"/>
              <a:t>&gt; &lt;</a:t>
            </a:r>
            <a:r>
              <a:rPr lang="en-US" sz="1400" dirty="0" smtClean="0"/>
              <a:t>body&gt;</a:t>
            </a:r>
          </a:p>
          <a:p>
            <a:pPr>
              <a:buNone/>
            </a:pPr>
            <a:r>
              <a:rPr lang="en-US" sz="1400" dirty="0" smtClean="0"/>
              <a:t>&lt;p id="demo"&gt;Click the button to get distance between you and Sao </a:t>
            </a:r>
            <a:r>
              <a:rPr lang="en-US" sz="1400" dirty="0" smtClean="0"/>
              <a:t>Paolo, Brazil:&lt;/</a:t>
            </a:r>
            <a:r>
              <a:rPr lang="en-US" sz="1400" dirty="0" smtClean="0"/>
              <a:t>p&gt;</a:t>
            </a:r>
          </a:p>
          <a:p>
            <a:pPr>
              <a:buNone/>
            </a:pPr>
            <a:r>
              <a:rPr lang="en-US" sz="1400" dirty="0" smtClean="0"/>
              <a:t>&lt;button </a:t>
            </a:r>
            <a:r>
              <a:rPr lang="en-US" sz="1400" dirty="0" err="1" smtClean="0"/>
              <a:t>onclick</a:t>
            </a:r>
            <a:r>
              <a:rPr lang="en-US" sz="1400" dirty="0" smtClean="0"/>
              <a:t>="</a:t>
            </a:r>
            <a:r>
              <a:rPr lang="en-US" sz="1400" dirty="0" err="1" smtClean="0"/>
              <a:t>getLocation</a:t>
            </a:r>
            <a:r>
              <a:rPr lang="en-US" sz="1400" dirty="0" smtClean="0"/>
              <a:t>()"&gt;Try It&lt;/button&gt;</a:t>
            </a:r>
          </a:p>
          <a:p>
            <a:pPr>
              <a:buNone/>
            </a:pPr>
            <a:r>
              <a:rPr lang="en-US" sz="1400" dirty="0" smtClean="0"/>
              <a:t>&lt;script type="text/</a:t>
            </a:r>
            <a:r>
              <a:rPr lang="en-US" sz="1400" dirty="0" err="1" smtClean="0"/>
              <a:t>javascript</a:t>
            </a:r>
            <a:r>
              <a:rPr lang="en-US" sz="1400" dirty="0" smtClean="0"/>
              <a:t>" </a:t>
            </a:r>
            <a:r>
              <a:rPr lang="en-US" sz="1400" dirty="0" err="1" smtClean="0"/>
              <a:t>src</a:t>
            </a:r>
            <a:r>
              <a:rPr lang="en-US" sz="1400" dirty="0" smtClean="0"/>
              <a:t>="phonegap.js"&gt;&lt;/script&gt;</a:t>
            </a:r>
          </a:p>
          <a:p>
            <a:pPr>
              <a:buNone/>
            </a:pPr>
            <a:r>
              <a:rPr lang="en-US" sz="1400" dirty="0" smtClean="0"/>
              <a:t>&lt;script&gt;</a:t>
            </a:r>
          </a:p>
          <a:p>
            <a:pPr>
              <a:buNone/>
            </a:pPr>
            <a:r>
              <a:rPr lang="en-US" sz="1400" dirty="0" err="1" smtClean="0"/>
              <a:t>var</a:t>
            </a:r>
            <a:r>
              <a:rPr lang="en-US" sz="1400" dirty="0" smtClean="0"/>
              <a:t> x=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("demo");</a:t>
            </a:r>
          </a:p>
          <a:p>
            <a:pPr>
              <a:buNone/>
            </a:pPr>
            <a:r>
              <a:rPr lang="en-US" sz="1400" dirty="0" smtClean="0"/>
              <a:t>function </a:t>
            </a:r>
            <a:r>
              <a:rPr lang="en-US" sz="1400" dirty="0" err="1" smtClean="0"/>
              <a:t>getLocation</a:t>
            </a:r>
            <a:r>
              <a:rPr lang="en-US" sz="1400" dirty="0" smtClean="0"/>
              <a:t>() {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if (</a:t>
            </a:r>
            <a:r>
              <a:rPr lang="en-US" sz="1400" dirty="0" err="1" smtClean="0"/>
              <a:t>navigator.geolocation</a:t>
            </a:r>
            <a:r>
              <a:rPr lang="en-US" sz="1400" dirty="0" smtClean="0"/>
              <a:t>) {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navigator.geolocation.getCurrentPosition</a:t>
            </a:r>
            <a:r>
              <a:rPr lang="en-US" sz="1400" dirty="0" smtClean="0"/>
              <a:t>(</a:t>
            </a:r>
            <a:r>
              <a:rPr lang="en-US" sz="1400" dirty="0" err="1" smtClean="0"/>
              <a:t>showPosition</a:t>
            </a:r>
            <a:r>
              <a:rPr lang="en-US" sz="1400" dirty="0" smtClean="0"/>
              <a:t>);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smtClean="0"/>
              <a:t>}</a:t>
            </a:r>
            <a:r>
              <a:rPr lang="en-US" sz="1400" dirty="0" smtClean="0"/>
              <a:t> </a:t>
            </a:r>
            <a:r>
              <a:rPr lang="en-US" sz="1400" dirty="0" smtClean="0"/>
              <a:t>else{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</a:t>
            </a:r>
            <a:r>
              <a:rPr lang="en-US" sz="1400" dirty="0" err="1" smtClean="0"/>
              <a:t>x.innerHTML</a:t>
            </a:r>
            <a:r>
              <a:rPr lang="en-US" sz="1400" dirty="0" smtClean="0"/>
              <a:t>=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sz="1400" dirty="0" smtClean="0"/>
              <a:t>"</a:t>
            </a:r>
            <a:r>
              <a:rPr lang="en-US" sz="1400" dirty="0" smtClean="0"/>
              <a:t>Geolocation is not supported by this browser</a:t>
            </a:r>
            <a:r>
              <a:rPr lang="en-US" sz="1400" dirty="0" smtClean="0"/>
              <a:t>.";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smtClean="0"/>
              <a:t>}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}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function </a:t>
            </a:r>
            <a:r>
              <a:rPr lang="en-US" sz="1400" dirty="0" err="1" smtClean="0"/>
              <a:t>showPosition</a:t>
            </a:r>
            <a:r>
              <a:rPr lang="en-US" sz="1400" dirty="0" smtClean="0"/>
              <a:t>(position</a:t>
            </a:r>
            <a:r>
              <a:rPr lang="en-US" sz="1400" dirty="0" smtClean="0"/>
              <a:t>) </a:t>
            </a:r>
            <a:r>
              <a:rPr lang="en-US" sz="1400" dirty="0" smtClean="0"/>
              <a:t>{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sp1</a:t>
            </a:r>
            <a:r>
              <a:rPr lang="en-US" sz="1400" dirty="0" smtClean="0"/>
              <a:t>=-23.55;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dirty="0" smtClean="0"/>
              <a:t>sp2=-46.6333;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dist = distance(position.coords.latitude,sp1,position.coords.longitude,sp2</a:t>
            </a:r>
            <a:r>
              <a:rPr lang="en-US" sz="1400" dirty="0" smtClean="0"/>
              <a:t>);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x.innerHTML</a:t>
            </a:r>
            <a:r>
              <a:rPr lang="en-US" sz="1400" dirty="0" smtClean="0"/>
              <a:t>="Latitude: " + </a:t>
            </a:r>
            <a:r>
              <a:rPr lang="en-US" sz="1400" dirty="0" err="1" smtClean="0"/>
              <a:t>position.coords.latitude</a:t>
            </a:r>
            <a:r>
              <a:rPr lang="en-US" sz="1400" dirty="0" smtClean="0"/>
              <a:t> + </a:t>
            </a:r>
          </a:p>
          <a:p>
            <a:pPr>
              <a:buNone/>
            </a:pPr>
            <a:r>
              <a:rPr lang="en-US" sz="1400" dirty="0" smtClean="0"/>
              <a:t>  "&lt;</a:t>
            </a:r>
            <a:r>
              <a:rPr lang="en-US" sz="1400" dirty="0" err="1" smtClean="0"/>
              <a:t>br</a:t>
            </a:r>
            <a:r>
              <a:rPr lang="en-US" sz="1400" dirty="0" smtClean="0"/>
              <a:t>&gt;Longitude: " + </a:t>
            </a:r>
            <a:r>
              <a:rPr lang="en-US" sz="1400" dirty="0" err="1" smtClean="0"/>
              <a:t>position.coords.longitude</a:t>
            </a:r>
            <a:r>
              <a:rPr lang="en-US" sz="1400" dirty="0" smtClean="0"/>
              <a:t> + "&lt;</a:t>
            </a:r>
            <a:r>
              <a:rPr lang="en-US" sz="1400" dirty="0" err="1" smtClean="0"/>
              <a:t>br</a:t>
            </a:r>
            <a:r>
              <a:rPr lang="en-US" sz="1400" dirty="0" smtClean="0"/>
              <a:t>&gt;"+ " Distance between the two </a:t>
            </a:r>
            <a:r>
              <a:rPr lang="en-US" sz="1400" dirty="0" smtClean="0"/>
              <a:t>"+ </a:t>
            </a:r>
            <a:r>
              <a:rPr lang="en-US" sz="1400" dirty="0" err="1" smtClean="0"/>
              <a:t>dist</a:t>
            </a:r>
            <a:r>
              <a:rPr lang="en-US" sz="1400" dirty="0" smtClean="0"/>
              <a:t> + “ km”;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smtClean="0"/>
              <a:t>}</a:t>
            </a:r>
          </a:p>
          <a:p>
            <a:pPr>
              <a:buNone/>
            </a:pPr>
            <a:r>
              <a:rPr lang="en-US" sz="1400" dirty="0"/>
              <a:t>&lt;/script&gt;</a:t>
            </a:r>
          </a:p>
          <a:p>
            <a:pPr>
              <a:buNone/>
            </a:pPr>
            <a:r>
              <a:rPr lang="en-US" sz="1400" dirty="0"/>
              <a:t>&lt;/body</a:t>
            </a:r>
            <a:r>
              <a:rPr lang="en-US" sz="1400" dirty="0" smtClean="0"/>
              <a:t>&gt; &lt;/</a:t>
            </a:r>
            <a:r>
              <a:rPr lang="en-US" sz="1400" dirty="0"/>
              <a:t>html&gt; 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648200" y="1371600"/>
            <a:ext cx="4131501" cy="37548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/>
              <a:t>function distance(lat1,lat2,lon1,lon2</a:t>
            </a:r>
            <a:r>
              <a:rPr lang="en-US" sz="1400" dirty="0" smtClean="0"/>
              <a:t>) {</a:t>
            </a:r>
            <a:endParaRPr lang="en-US" sz="1400" dirty="0"/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dirty="0"/>
              <a:t>R = 6371; 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dirty="0" err="1"/>
              <a:t>dLat</a:t>
            </a:r>
            <a:r>
              <a:rPr lang="en-US" sz="1400" dirty="0"/>
              <a:t> = </a:t>
            </a:r>
            <a:r>
              <a:rPr lang="en-US" sz="1400" dirty="0" err="1"/>
              <a:t>toRad</a:t>
            </a:r>
            <a:r>
              <a:rPr lang="en-US" sz="1400" dirty="0"/>
              <a:t>(lat2-lat1);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dirty="0" err="1"/>
              <a:t>dLon</a:t>
            </a:r>
            <a:r>
              <a:rPr lang="en-US" sz="1400" dirty="0"/>
              <a:t> = </a:t>
            </a:r>
            <a:r>
              <a:rPr lang="en-US" sz="1400" dirty="0" err="1"/>
              <a:t>toRad</a:t>
            </a:r>
            <a:r>
              <a:rPr lang="en-US" sz="1400" dirty="0"/>
              <a:t>(lon2-lon1);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dirty="0"/>
              <a:t>lat1 = </a:t>
            </a:r>
            <a:r>
              <a:rPr lang="en-US" sz="1400" dirty="0" err="1"/>
              <a:t>toRad</a:t>
            </a:r>
            <a:r>
              <a:rPr lang="en-US" sz="1400" dirty="0"/>
              <a:t>(lat1);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dirty="0"/>
              <a:t>lat2 = </a:t>
            </a:r>
            <a:r>
              <a:rPr lang="en-US" sz="1400" dirty="0" err="1"/>
              <a:t>toRad</a:t>
            </a:r>
            <a:r>
              <a:rPr lang="en-US" sz="1400" dirty="0"/>
              <a:t>(lat2);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dirty="0"/>
              <a:t>a = </a:t>
            </a:r>
            <a:r>
              <a:rPr lang="en-US" sz="1400" dirty="0" err="1"/>
              <a:t>Math.sin</a:t>
            </a:r>
            <a:r>
              <a:rPr lang="en-US" sz="1400" dirty="0"/>
              <a:t>(</a:t>
            </a:r>
            <a:r>
              <a:rPr lang="en-US" sz="1400" dirty="0" err="1"/>
              <a:t>dLat</a:t>
            </a:r>
            <a:r>
              <a:rPr lang="en-US" sz="1400" dirty="0"/>
              <a:t>/2) * </a:t>
            </a:r>
            <a:r>
              <a:rPr lang="en-US" sz="1400" dirty="0" err="1"/>
              <a:t>Math.sin</a:t>
            </a:r>
            <a:r>
              <a:rPr lang="en-US" sz="1400" dirty="0"/>
              <a:t>(</a:t>
            </a:r>
            <a:r>
              <a:rPr lang="en-US" sz="1400" dirty="0" err="1"/>
              <a:t>dLat</a:t>
            </a:r>
            <a:r>
              <a:rPr lang="en-US" sz="1400" dirty="0"/>
              <a:t>/2) </a:t>
            </a:r>
            <a:r>
              <a:rPr lang="en-US" sz="1400" dirty="0" smtClean="0"/>
              <a:t>+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</a:t>
            </a:r>
            <a:r>
              <a:rPr lang="en-US" sz="1400" dirty="0" err="1" smtClean="0"/>
              <a:t>Math.sin</a:t>
            </a:r>
            <a:r>
              <a:rPr lang="en-US" sz="1400" dirty="0" smtClean="0"/>
              <a:t>(</a:t>
            </a:r>
            <a:r>
              <a:rPr lang="en-US" sz="1400" dirty="0" err="1" smtClean="0"/>
              <a:t>dLon</a:t>
            </a:r>
            <a:r>
              <a:rPr lang="en-US" sz="1400" dirty="0" smtClean="0"/>
              <a:t>/2</a:t>
            </a:r>
            <a:r>
              <a:rPr lang="en-US" sz="1400" dirty="0"/>
              <a:t>) * </a:t>
            </a:r>
            <a:r>
              <a:rPr lang="en-US" sz="1400" dirty="0" err="1"/>
              <a:t>Math.sin</a:t>
            </a:r>
            <a:r>
              <a:rPr lang="en-US" sz="1400" dirty="0"/>
              <a:t>(</a:t>
            </a:r>
            <a:r>
              <a:rPr lang="en-US" sz="1400" dirty="0" err="1"/>
              <a:t>dLon</a:t>
            </a:r>
            <a:r>
              <a:rPr lang="en-US" sz="1400" dirty="0"/>
              <a:t>/2) * </a:t>
            </a:r>
            <a:endParaRPr lang="en-US" sz="1400" dirty="0" smtClean="0"/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</a:t>
            </a:r>
            <a:r>
              <a:rPr lang="en-US" sz="1400" dirty="0" err="1" smtClean="0"/>
              <a:t>Math.cos</a:t>
            </a:r>
            <a:r>
              <a:rPr lang="en-US" sz="1400" dirty="0" smtClean="0"/>
              <a:t>(lat1</a:t>
            </a:r>
            <a:r>
              <a:rPr lang="en-US" sz="1400" dirty="0"/>
              <a:t>) * </a:t>
            </a:r>
            <a:r>
              <a:rPr lang="en-US" sz="1400" dirty="0" err="1" smtClean="0"/>
              <a:t>Math.cos</a:t>
            </a:r>
            <a:r>
              <a:rPr lang="en-US" sz="1400" dirty="0" smtClean="0"/>
              <a:t>(lat2</a:t>
            </a:r>
            <a:r>
              <a:rPr lang="en-US" sz="1400" dirty="0"/>
              <a:t>); 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dirty="0"/>
              <a:t>c = 2 * Math.atan2(</a:t>
            </a:r>
            <a:r>
              <a:rPr lang="en-US" sz="1400" dirty="0" err="1"/>
              <a:t>Math.sqrt</a:t>
            </a:r>
            <a:r>
              <a:rPr lang="en-US" sz="1400" dirty="0"/>
              <a:t>(a), </a:t>
            </a:r>
            <a:r>
              <a:rPr lang="en-US" sz="1400" dirty="0" err="1"/>
              <a:t>Math.sqrt</a:t>
            </a:r>
            <a:r>
              <a:rPr lang="en-US" sz="1400" dirty="0"/>
              <a:t>(1-a)); 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dirty="0"/>
              <a:t>d = R * c;</a:t>
            </a:r>
          </a:p>
          <a:p>
            <a:pPr>
              <a:buNone/>
            </a:pPr>
            <a:r>
              <a:rPr lang="en-US" sz="1400" dirty="0" smtClean="0"/>
              <a:t>  return </a:t>
            </a:r>
            <a:r>
              <a:rPr lang="en-US" sz="1400" dirty="0"/>
              <a:t>d;</a:t>
            </a:r>
          </a:p>
          <a:p>
            <a:pPr>
              <a:buNone/>
            </a:pPr>
            <a:r>
              <a:rPr lang="en-US" sz="1400" dirty="0"/>
              <a:t>}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function </a:t>
            </a:r>
            <a:r>
              <a:rPr lang="en-US" sz="1400" dirty="0" err="1"/>
              <a:t>toRad</a:t>
            </a:r>
            <a:r>
              <a:rPr lang="en-US" sz="1400" dirty="0"/>
              <a:t>(Value) </a:t>
            </a:r>
            <a:r>
              <a:rPr lang="en-US" sz="1400" dirty="0" smtClean="0"/>
              <a:t>{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  </a:t>
            </a:r>
            <a:r>
              <a:rPr lang="en-US" sz="1400" dirty="0" smtClean="0"/>
              <a:t>return </a:t>
            </a:r>
            <a:r>
              <a:rPr lang="en-US" sz="1400" dirty="0"/>
              <a:t>Value * </a:t>
            </a:r>
            <a:r>
              <a:rPr lang="en-US" sz="1400" dirty="0" err="1"/>
              <a:t>Math.PI</a:t>
            </a:r>
            <a:r>
              <a:rPr lang="en-US" sz="1400" dirty="0"/>
              <a:t> / 180;</a:t>
            </a:r>
          </a:p>
          <a:p>
            <a:pPr>
              <a:buNone/>
            </a:pPr>
            <a:r>
              <a:rPr lang="en-US" sz="1400" dirty="0" smtClean="0"/>
              <a:t>}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Haversine</a:t>
            </a:r>
            <a:r>
              <a:rPr lang="en-US" dirty="0" smtClean="0"/>
              <a:t> Distance</a:t>
            </a:r>
            <a:endParaRPr lang="en-US" dirty="0"/>
          </a:p>
        </p:txBody>
      </p:sp>
      <p:pic>
        <p:nvPicPr>
          <p:cNvPr id="48130" name="Picture 2" descr="http://upload.wikimedia.org/wikipedia/commons/thumb/3/38/Law-of-haversines.svg/220px-Law-of-haversin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4000500" cy="4000502"/>
          </a:xfrm>
          <a:prstGeom prst="rect">
            <a:avLst/>
          </a:prstGeom>
          <a:noFill/>
        </p:spPr>
      </p:pic>
      <p:pic>
        <p:nvPicPr>
          <p:cNvPr id="48132" name="Picture 4" descr="d = 2 r \arcsin\left(\sqrt{\operatorname{haversin}(\phi_2 - \phi_1) + \cos(\phi_1) \cos(\phi_2)\operatorname{haversin}(\lambda_2-\lambda_1)}\righ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943600"/>
            <a:ext cx="8213632" cy="504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10400" y="1981200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DC:+38.8951</a:t>
            </a:r>
          </a:p>
          <a:p>
            <a:r>
              <a:rPr lang="en-US" b="1" dirty="0" smtClean="0"/>
              <a:t>       -77.03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4114800" cy="762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lotlocation.html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4163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&lt;!DOCTYPE html&gt;</a:t>
            </a:r>
          </a:p>
          <a:p>
            <a:pPr>
              <a:buNone/>
            </a:pPr>
            <a:r>
              <a:rPr lang="en-US" sz="1400" dirty="0" smtClean="0"/>
              <a:t>&lt;html</a:t>
            </a:r>
            <a:r>
              <a:rPr lang="en-US" sz="1400" dirty="0" smtClean="0"/>
              <a:t>&gt; &lt;</a:t>
            </a:r>
            <a:r>
              <a:rPr lang="en-US" sz="1400" dirty="0" smtClean="0"/>
              <a:t>body&gt;</a:t>
            </a:r>
          </a:p>
          <a:p>
            <a:pPr>
              <a:buNone/>
            </a:pPr>
            <a:r>
              <a:rPr lang="en-US" sz="1400" dirty="0" smtClean="0"/>
              <a:t>&lt;p id="demo"&gt;Click the button to get your position:&lt;/p&gt;</a:t>
            </a:r>
          </a:p>
          <a:p>
            <a:pPr>
              <a:buNone/>
            </a:pPr>
            <a:r>
              <a:rPr lang="en-US" sz="1400" dirty="0" smtClean="0"/>
              <a:t>&lt;button </a:t>
            </a:r>
            <a:r>
              <a:rPr lang="en-US" sz="1400" dirty="0" err="1" smtClean="0"/>
              <a:t>onclick</a:t>
            </a:r>
            <a:r>
              <a:rPr lang="en-US" sz="1400" dirty="0" smtClean="0"/>
              <a:t>="</a:t>
            </a:r>
            <a:r>
              <a:rPr lang="en-US" sz="1400" dirty="0" err="1" smtClean="0"/>
              <a:t>getLocation</a:t>
            </a:r>
            <a:r>
              <a:rPr lang="en-US" sz="1400" dirty="0" smtClean="0"/>
              <a:t>()"&gt;Try It&lt;/button&gt;</a:t>
            </a:r>
          </a:p>
          <a:p>
            <a:pPr>
              <a:buNone/>
            </a:pPr>
            <a:r>
              <a:rPr lang="en-US" sz="1400" dirty="0" smtClean="0"/>
              <a:t>&lt;div id="</a:t>
            </a:r>
            <a:r>
              <a:rPr lang="en-US" sz="1400" dirty="0" err="1" smtClean="0"/>
              <a:t>mapholder</a:t>
            </a:r>
            <a:r>
              <a:rPr lang="en-US" sz="1400" dirty="0" smtClean="0"/>
              <a:t>"&gt;&lt;/div&gt;</a:t>
            </a:r>
          </a:p>
          <a:p>
            <a:pPr>
              <a:buNone/>
            </a:pPr>
            <a:r>
              <a:rPr lang="en-US" sz="1400" dirty="0" smtClean="0"/>
              <a:t>&lt;script&gt;</a:t>
            </a:r>
          </a:p>
          <a:p>
            <a:pPr>
              <a:buNone/>
            </a:pPr>
            <a:r>
              <a:rPr lang="en-US" sz="1400" dirty="0" err="1" smtClean="0"/>
              <a:t>var</a:t>
            </a:r>
            <a:r>
              <a:rPr lang="en-US" sz="1400" dirty="0" smtClean="0"/>
              <a:t> x=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("demo");</a:t>
            </a:r>
          </a:p>
          <a:p>
            <a:pPr>
              <a:buNone/>
            </a:pPr>
            <a:r>
              <a:rPr lang="en-US" sz="1400" dirty="0" smtClean="0"/>
              <a:t>function </a:t>
            </a:r>
            <a:r>
              <a:rPr lang="en-US" sz="1400" dirty="0" err="1" smtClean="0"/>
              <a:t>getLocation</a:t>
            </a:r>
            <a:r>
              <a:rPr lang="en-US" sz="1400" dirty="0" smtClean="0"/>
              <a:t>() {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if (</a:t>
            </a:r>
            <a:r>
              <a:rPr lang="en-US" sz="1400" dirty="0" err="1" smtClean="0"/>
              <a:t>navigator.geolocation</a:t>
            </a:r>
            <a:r>
              <a:rPr lang="en-US" sz="1400" dirty="0" smtClean="0"/>
              <a:t>) </a:t>
            </a:r>
            <a:r>
              <a:rPr lang="en-US" sz="1400" dirty="0" smtClean="0"/>
              <a:t>{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navigator.geolocation.getCurrentPosition</a:t>
            </a:r>
            <a:r>
              <a:rPr lang="en-US" sz="1400" dirty="0" smtClean="0"/>
              <a:t>(</a:t>
            </a:r>
            <a:r>
              <a:rPr lang="en-US" sz="1400" dirty="0" err="1" smtClean="0"/>
              <a:t>showPosition,showError</a:t>
            </a:r>
            <a:r>
              <a:rPr lang="en-US" sz="1400" dirty="0" smtClean="0"/>
              <a:t>);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smtClean="0"/>
              <a:t>}</a:t>
            </a:r>
            <a:r>
              <a:rPr lang="en-US" sz="1400" dirty="0"/>
              <a:t> </a:t>
            </a:r>
            <a:r>
              <a:rPr lang="en-US" sz="1400" dirty="0" smtClean="0"/>
              <a:t>else{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</a:t>
            </a:r>
            <a:r>
              <a:rPr lang="en-US" sz="1400" dirty="0" err="1" smtClean="0"/>
              <a:t>x.innerHTML</a:t>
            </a:r>
            <a:r>
              <a:rPr lang="en-US" sz="1400" dirty="0" smtClean="0"/>
              <a:t>="Geolocation is not supported by this browser</a:t>
            </a:r>
            <a:r>
              <a:rPr lang="en-US" sz="1400" dirty="0" smtClean="0"/>
              <a:t>.";</a:t>
            </a:r>
          </a:p>
          <a:p>
            <a:pPr>
              <a:buNone/>
            </a:pPr>
            <a:r>
              <a:rPr lang="en-US" sz="1400" dirty="0" smtClean="0"/>
              <a:t>  }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}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function </a:t>
            </a:r>
            <a:r>
              <a:rPr lang="en-US" sz="1400" dirty="0" err="1" smtClean="0"/>
              <a:t>showPosition</a:t>
            </a:r>
            <a:r>
              <a:rPr lang="en-US" sz="1400" dirty="0" smtClean="0"/>
              <a:t>(position</a:t>
            </a:r>
            <a:r>
              <a:rPr lang="en-US" sz="1400" dirty="0" smtClean="0"/>
              <a:t>) {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dirty="0" err="1" smtClean="0"/>
              <a:t>latlon</a:t>
            </a:r>
            <a:r>
              <a:rPr lang="en-US" sz="1400" dirty="0" smtClean="0"/>
              <a:t>=</a:t>
            </a:r>
            <a:r>
              <a:rPr lang="en-US" sz="1400" dirty="0" err="1" smtClean="0"/>
              <a:t>position.coords.latitude</a:t>
            </a:r>
            <a:r>
              <a:rPr lang="en-US" sz="1400" dirty="0" smtClean="0"/>
              <a:t>+","+</a:t>
            </a:r>
            <a:r>
              <a:rPr lang="en-US" sz="1400" dirty="0" err="1" smtClean="0"/>
              <a:t>position.coords.longitude</a:t>
            </a:r>
            <a:r>
              <a:rPr lang="en-US" sz="1400" dirty="0" smtClean="0"/>
              <a:t>;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dirty="0" err="1" smtClean="0"/>
              <a:t>img_url</a:t>
            </a:r>
            <a:r>
              <a:rPr lang="en-US" sz="1400" dirty="0" smtClean="0"/>
              <a:t>=http</a:t>
            </a:r>
            <a:r>
              <a:rPr lang="en-US" sz="1400" dirty="0" smtClean="0"/>
              <a:t>://maps.googleapis.com/maps/api/staticmap?center</a:t>
            </a:r>
            <a:r>
              <a:rPr lang="en-US" sz="1400" dirty="0" smtClean="0"/>
              <a:t>=+</a:t>
            </a:r>
            <a:r>
              <a:rPr lang="en-US" sz="1400" dirty="0" smtClean="0"/>
              <a:t>latlon+"&amp;zoom=14&amp;size=400x300&amp;sensor=false";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mapholder</a:t>
            </a:r>
            <a:r>
              <a:rPr lang="en-US" sz="1400" dirty="0" smtClean="0"/>
              <a:t>").</a:t>
            </a:r>
            <a:r>
              <a:rPr lang="en-US" sz="1400" dirty="0" err="1" smtClean="0"/>
              <a:t>innerHTML</a:t>
            </a:r>
            <a:r>
              <a:rPr lang="en-US" sz="1400" dirty="0" smtClean="0"/>
              <a:t>="&lt;</a:t>
            </a:r>
            <a:r>
              <a:rPr lang="en-US" sz="1400" dirty="0" err="1" smtClean="0"/>
              <a:t>img</a:t>
            </a:r>
            <a:r>
              <a:rPr lang="en-US" sz="1400" dirty="0" smtClean="0"/>
              <a:t> </a:t>
            </a:r>
            <a:r>
              <a:rPr lang="en-US" sz="1400" dirty="0" err="1" smtClean="0"/>
              <a:t>src</a:t>
            </a:r>
            <a:r>
              <a:rPr lang="en-US" sz="1400" dirty="0" smtClean="0"/>
              <a:t>='"+</a:t>
            </a:r>
            <a:r>
              <a:rPr lang="en-US" sz="1400" dirty="0" err="1" smtClean="0"/>
              <a:t>img_url</a:t>
            </a:r>
            <a:r>
              <a:rPr lang="en-US" sz="1400" dirty="0" smtClean="0"/>
              <a:t>+"'&gt;";</a:t>
            </a:r>
          </a:p>
          <a:p>
            <a:pPr>
              <a:buNone/>
            </a:pPr>
            <a:r>
              <a:rPr lang="en-US" sz="1400" dirty="0" smtClean="0"/>
              <a:t>}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&lt;/</a:t>
            </a:r>
            <a:r>
              <a:rPr lang="en-US" sz="1400" dirty="0" smtClean="0"/>
              <a:t>script</a:t>
            </a:r>
            <a:r>
              <a:rPr lang="en-US" sz="1400" dirty="0" smtClean="0"/>
              <a:t>&gt; &lt;/</a:t>
            </a:r>
            <a:r>
              <a:rPr lang="en-US" sz="1400" dirty="0" smtClean="0"/>
              <a:t>body</a:t>
            </a:r>
            <a:r>
              <a:rPr lang="en-US" sz="1400" dirty="0" smtClean="0"/>
              <a:t>&gt; &lt;/</a:t>
            </a:r>
            <a:r>
              <a:rPr lang="en-US" sz="1400" dirty="0" smtClean="0"/>
              <a:t>html&gt;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343400" y="307715"/>
            <a:ext cx="4724400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/>
              <a:t>function </a:t>
            </a:r>
            <a:r>
              <a:rPr lang="en-US" sz="1400" dirty="0" err="1"/>
              <a:t>showError</a:t>
            </a:r>
            <a:r>
              <a:rPr lang="en-US" sz="1400" dirty="0"/>
              <a:t>(error</a:t>
            </a:r>
            <a:r>
              <a:rPr lang="en-US" sz="1400" dirty="0" smtClean="0"/>
              <a:t>) {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  switch(</a:t>
            </a:r>
            <a:r>
              <a:rPr lang="en-US" sz="1400" dirty="0" err="1"/>
              <a:t>error.code</a:t>
            </a:r>
            <a:r>
              <a:rPr lang="en-US" sz="1400" dirty="0"/>
              <a:t>) </a:t>
            </a:r>
            <a:r>
              <a:rPr lang="en-US" sz="1400" dirty="0" smtClean="0"/>
              <a:t> </a:t>
            </a:r>
            <a:r>
              <a:rPr lang="en-US" sz="1400" dirty="0"/>
              <a:t>{</a:t>
            </a:r>
          </a:p>
          <a:p>
            <a:pPr>
              <a:buNone/>
            </a:pPr>
            <a:r>
              <a:rPr lang="en-US" sz="1400" dirty="0"/>
              <a:t>    case </a:t>
            </a:r>
            <a:r>
              <a:rPr lang="en-US" sz="1400" dirty="0" err="1"/>
              <a:t>error.PERMISSION_DENIED</a:t>
            </a:r>
            <a:r>
              <a:rPr lang="en-US" sz="1400" dirty="0"/>
              <a:t>:</a:t>
            </a:r>
          </a:p>
          <a:p>
            <a:pPr>
              <a:buNone/>
            </a:pPr>
            <a:r>
              <a:rPr lang="en-US" sz="1400" dirty="0"/>
              <a:t>      </a:t>
            </a:r>
            <a:r>
              <a:rPr lang="en-US" sz="1400" dirty="0" err="1"/>
              <a:t>x.innerHTML</a:t>
            </a:r>
            <a:r>
              <a:rPr lang="en-US" sz="1400" dirty="0"/>
              <a:t>="User denied the request for Geolocation."</a:t>
            </a:r>
          </a:p>
          <a:p>
            <a:pPr>
              <a:buNone/>
            </a:pPr>
            <a:r>
              <a:rPr lang="en-US" sz="1400" dirty="0"/>
              <a:t>      break;</a:t>
            </a:r>
          </a:p>
          <a:p>
            <a:pPr>
              <a:buNone/>
            </a:pPr>
            <a:r>
              <a:rPr lang="en-US" sz="1400" dirty="0"/>
              <a:t>    case </a:t>
            </a:r>
            <a:r>
              <a:rPr lang="en-US" sz="1400" dirty="0" err="1"/>
              <a:t>error.POSITION_UNAVAILABLE</a:t>
            </a:r>
            <a:r>
              <a:rPr lang="en-US" sz="1400" dirty="0"/>
              <a:t>:</a:t>
            </a:r>
          </a:p>
          <a:p>
            <a:pPr>
              <a:buNone/>
            </a:pPr>
            <a:r>
              <a:rPr lang="en-US" sz="1400" dirty="0"/>
              <a:t>      </a:t>
            </a:r>
            <a:r>
              <a:rPr lang="en-US" sz="1400" dirty="0" err="1"/>
              <a:t>x.innerHTML</a:t>
            </a:r>
            <a:r>
              <a:rPr lang="en-US" sz="1400" dirty="0"/>
              <a:t>="Location information is unavailable."</a:t>
            </a:r>
          </a:p>
          <a:p>
            <a:pPr>
              <a:buNone/>
            </a:pPr>
            <a:r>
              <a:rPr lang="en-US" sz="1400" dirty="0"/>
              <a:t>      break;</a:t>
            </a:r>
          </a:p>
          <a:p>
            <a:pPr>
              <a:buNone/>
            </a:pPr>
            <a:r>
              <a:rPr lang="en-US" sz="1400" dirty="0"/>
              <a:t>    case </a:t>
            </a:r>
            <a:r>
              <a:rPr lang="en-US" sz="1400" dirty="0" err="1"/>
              <a:t>error.TIMEOUT</a:t>
            </a:r>
            <a:r>
              <a:rPr lang="en-US" sz="1400" dirty="0"/>
              <a:t>:</a:t>
            </a:r>
          </a:p>
          <a:p>
            <a:pPr>
              <a:buNone/>
            </a:pPr>
            <a:r>
              <a:rPr lang="en-US" sz="1400" dirty="0"/>
              <a:t>      </a:t>
            </a:r>
            <a:r>
              <a:rPr lang="en-US" sz="1400" dirty="0" err="1"/>
              <a:t>x.innerHTML</a:t>
            </a:r>
            <a:r>
              <a:rPr lang="en-US" sz="1400" dirty="0"/>
              <a:t>="The request to get user location timed out."</a:t>
            </a:r>
          </a:p>
          <a:p>
            <a:pPr>
              <a:buNone/>
            </a:pPr>
            <a:r>
              <a:rPr lang="en-US" sz="1400" dirty="0"/>
              <a:t>      break;</a:t>
            </a:r>
          </a:p>
          <a:p>
            <a:pPr>
              <a:buNone/>
            </a:pPr>
            <a:r>
              <a:rPr lang="en-US" sz="1400" dirty="0"/>
              <a:t>    case </a:t>
            </a:r>
            <a:r>
              <a:rPr lang="en-US" sz="1400" dirty="0" err="1"/>
              <a:t>error.UNKNOWN_ERROR</a:t>
            </a:r>
            <a:r>
              <a:rPr lang="en-US" sz="1400" dirty="0"/>
              <a:t>:</a:t>
            </a:r>
          </a:p>
          <a:p>
            <a:pPr>
              <a:buNone/>
            </a:pPr>
            <a:r>
              <a:rPr lang="en-US" sz="1400" dirty="0"/>
              <a:t>      </a:t>
            </a:r>
            <a:r>
              <a:rPr lang="en-US" sz="1400" dirty="0" err="1"/>
              <a:t>x.innerHTML</a:t>
            </a:r>
            <a:r>
              <a:rPr lang="en-US" sz="1400" dirty="0"/>
              <a:t>="An unknown error occurred."</a:t>
            </a:r>
          </a:p>
          <a:p>
            <a:pPr>
              <a:buNone/>
            </a:pPr>
            <a:r>
              <a:rPr lang="en-US" sz="1400" dirty="0"/>
              <a:t>      break;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/>
              <a:t>}</a:t>
            </a:r>
          </a:p>
          <a:p>
            <a:pPr>
              <a:buNone/>
            </a:pPr>
            <a:r>
              <a:rPr lang="en-US" sz="1400" dirty="0" smtClean="0"/>
              <a:t>}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94" name="AutoShape 2" descr="data:image/jpeg;base64,/9j/4AAQSkZJRgABAQAAAQABAAD/2wCEAAkGBxQSEBUUEBQUFBQVFBQUDxQQFBQUFRQQFBQWFhQUFBQYHSggGBolHBQUITEhJSksLy4uFx8zOTMsNygtLiwBCgoKDg0OGhAQGi8mHSQsLCwsLCwsNywsLCwvLCwsLCwsLCwsLCwsLCwsLCwsLCwsLCwsLCwsLDYsLCwsLCwsLP/AABEIAMMBAwMBIgACEQEDEQH/xAAcAAABBQEBAQAAAAAAAAAAAAACAAEDBQYEBwj/xABGEAACAQIDAwYIDQQBAwUAAAABAgADEQQSIQUxQQYTIlFhcSMyM1JyobHRBxQVJEJTgZGSk7LB0jRigrPwg+HxFhclQ2P/xAAZAQACAwEAAAAAAAAAAAAAAAAAAQIDBAX/xAArEQACAQIFAwQCAgMAAAAAAAAAAQIDEQQhMTJREhMUQWFxgTNCYrEi0fD/2gAMAwEAAhEDEQA/ALLhGvCIiAgtBDWjhYQj2gIHLHtCtFAAbR7QooCGiMIRjAAYrRyY8AAih2itAALQZJaK0QEdossLjHtACMrGyyUiNaMCLLGyyW0REAIcsWSSWjEQADLFaFBgAxEAiFGMYEZWAUkpgGAyIiQvSU8J0MJGRAZV1MAxJs9hwGWKWF48Vh9RcPviEepvMQgiI4hCICPaACAgNJJG0AFFHjxANFrwBNhc5ReyjeT/AMvCVSSAurHcP3J4Dtl1g8MKa23k6u3Wf2HUP+8vo0HU+CmrVUPkpD/47o069pYTIc6+IfHHmE/S9E8erfu3csrqQcHZk4TUldDRR4pWSGjGFBgAyiHaCu+HGANoo9ooADGMKCYAMY0eNAATBMMyNowBMG8MxiYDAMEwyYBMAAJgmEYJgMCKPFGItW3nvhCNHEAHvCjARPEAoBiEICIBhH7rknQAbyeAEeMyg2uBpu7O6Ne4mXGAweQXbVz4x4AeavZ7fuA65SbPFqq/b+lpdzq0JKUMlY59WLUs2MRKTG4Tmjp4hNl/tJ+iezqP2dV7PaPk2/x+4sLynakCLEAjtlGKlHa0W4eL1TBIjSW8U55rIbRWk0aAEaKTuVzwJCMRe3WB2yTI3mVPy390s9leIfSP6VnbN0MLGUU7maWIak1Yz3Nt5lT8t/dFzbeY/wCW/umhikvDjyR8l8Gd5tvMqflv7o3Nt5lT8t/dNHFH4ceQ8l8Gb5pvMqflv7o3Mt5lT8t/dNLFDw48h5L4MwaL+ZU/Lf3QTQfzKn5b+6amKHhx5DyXwZU0H8yp+W/ugnDP9XU/Lf3TWRQ8OPIeS+DJHDP9XU/Lf3SBwQSCCCN4YEEaX3HsIm0mW2uPD1O9f9aSmtQVON0yylWc3Y4TBMMiCRMxoAMUcxRjLYCOIwMcGAghBeFeNaIABCEK0RMQDX7IVo2aLNAR04Lyqd5/Q0uJS4E+FTvP6GlhidoU6ZIqOFIptVOa4HNIbOwO42uL23XHWJ0sK7U/sxYhXmPtHyZ71/WsqpZ49r0SRxyEXBB1Zd4OolWplGM3L4LcNtYDQbQmgzGaRwIoo0ALbZPiH0j+lZ3Th2R4h9I+xZ3TsUfxx+Dm1N7BzC9ri9r24267dUKZrH7LxJrviKTU1c5qNIFekKBQqpNTNawqHncuW+luyPTwlfMtkrhQfBh8XmKPdMz1jmOdDZrJd+4Zuidb4H0Lk0ZYffu7e6PMhh9mYzm+kzc4AbF3v4XmnV3Q84xAYlbarbflTjMNmYkpctWBXVE59lYoaq84hIqNdjS5wKWdspYHMCBY7j4DoXJqY0zNLZeIZru1ZVBpc2vxl8y0jiKpqq7K3Sbmmpi9yepiRectXZGMcOjs5VqLIPCnKVOGKZHPOasavSzZL7unvWHcfAdC5NjFMmuzsWzNdqqqzL/9xHgTXpEKrCqSHWkKikqFub6vcGd3KTDYhlQYbNor9JahUioMvN5vCLmGjanOOtTe4fW7XsLoV7XL0sBa5AubC/E2JsPsB+6PMvVwGLLuQXCl6jUfDC9OmaWJULqCM2d6TBulYELuTW22BSqrRtXvmzNlzMWbITcZr1Kljv0ztw3bgRk29AlFJallMvtby9TvX/Wk1Ey+1vL1O9f9aSnF7Pstw244jBMMyMznG4aKKKMC0BjwRDURCCAkOOxQpbxfQHTt75Ow0lVykFhbqUeyVyk0NK5Z0aoZQw3EXEdjMXsDEsMVYE2JIImzIkk7g1YTNGEWQxZYyJ0YDyqd5/Q07tpbPWsaWYDwdVaozC/ig6feQfsnDgB4Ve9v0NLudHCq9PPkxV3aZy7S8k3+P6hKlN0ttpeSb/H9QlQspxm5FuG2sZo0K0WWYzSCYMPLFaAFpsfyZ9I+xZ3Ti2T4h9I/pWds7FH8cfg5tTexRTj2hiihpgWvUqBLncFVHqOd4+jTYDtIMrKXKYMARRc8SM1Owp82ambNex0Ujo313EjWSc0tRKDehfxSiblIApZqNQBTlexRitTmPjGWwOvgyDcX1Nuszq2XtpMQ7rTB6F85Nt2Yim2h3OoLL2Q643sDhJFnFMs3Ks5g3NsKbUqVWkLKXdKtHF1RrnAW4w6b9xuONx2vyjCsVajVuGFPSxBrHIAma9gLuBmJ3g9l13Ij7ci8imexXKJqbnnKRVVIBAKOzHm8SxUEPYf04sT16gX0nfb9nZDSfMhPPAMlkA5o3vfpaV0Onbx3nciHRIuopwY/aQpOqFSc1tQyC2ttzEH7p3ySaZGwpl9reXqd6/60momX2v5ep3r/AK0mfF7Psvw276OIwDCJg3nONoMeKKBIs1kiyNZIsCJId0peUzXvb1dgl1m3TP7fq6N9sqlqSRQcn2+djvPsm3xGIWmjO5sqqWY9QAuZgthVQMWt+J9ZE0PLyrlwFW30ii/YzqD6rya0FIyu1+VtSoLq70wdUp0rLlXgarkEsxGtlsBffM/U2tWO+tW/Nb3x1SiaRZ6pWprlQISD1dKVhaSEjdfBXi3faIDO7Dmaps7swvdNbE9pnsk8T+CM/wDyX/Qq+1J7ZOjhdn2YcRvKXlm5XZ+JKkgii5Ug2IIGhB4GeH4HlViqTArWdhxWoc6n757hy0a2zsURwoVD6p86u9ySd51Mpxe5fBdhtrPb+Tu2VxdBaqix3OvmuN47pZ3nkXI3bLYe4GqsbsP3E9SwWLFRAy7iJjbNFjsjQQY8QFtsnxD6R/Ss7Zw7J8Q+kf0rO6dij+OPwc2pvZBisKtTLm+i4dSLaEXBGvAqWU9jGVzDB0X5srTRiq5ugbBHDU0zvbKoIVlFyL2sJcSpxuxBWrM1R25tkoq1JbBXNJ6jgubX3up6JHi63EclwhRfLIxi8GXV7Ln8VSaT5wAgGYqVuFyOBnItZt9jI8PtbDUWKqopABQ7BcqBKdOtlswFmyphm04DuMLEcmadRQKlSq5uvSbms2VRZQDzfQI1IdbOCSc2smHJ+lnViXIUk5CVKElcQpv0b7sVUFr8F6tY2lwTvDlkTJglcpkpBiwVrUyQG6VJQzAWQeEqILkAlmUcRJ8VTwoqOai0s5C87mXUipdVJ01uKRF+qn2TmpclaCmkRmvTCglubdqmWo1UM7MhYMXd2JUqTmN7zux+yadZ1d84ZUqICjFdKilS2n0gC2U8M7dcdpW0Qrq+rK+m+DLqopJqGQ56RUhrooR0dQ12+OE6jUVGP0p0UnwoIpoEu2ZbBGtcuQVd7WBZqVukbnJpe0goclqSA5XqKS2cMooqVe9Ahgq0wlwcNT0y2OtwbySjybpLUWoCzOupLikc7ZncFmyZl1c+IVG64MVpcIbceWWmCxIqU1cXGYXIO9TuKm3EG4PdJpzbOw3N0lQm5AJcgWBdiWcgcAWJ0nTLVoVvXIUy21h4ep3r/rSamZba3l6nev8ArSZsXsXyX4bd9HERAaGYJnONxGWihRRgWayRTIgY4aAin5Q7fOHqKioGut7k2trbqmO2tyqdrg01Hcx90s+Wj3xC9iD2mYrHzoLDU+ypNZlCnLrtcvNhYrNiEPWw0mo+EN/mJ7alP9V/2mM5Nf1CekJrfhIb5mo66yexjOc1Yv1MrQZRglIVc/OsGY2uFsLDrt43Cc2z3Tn9VNRLmykKCdDa9yB/4h7AwPPkISR0gBqANQxPA+buke0cHzVZ0BvkNgTv3And3y6TaipWyCEFcu9nbZTCVudwuGIqBcvh3NireNoG6wtrdUuP/cnG3t8WoX9J/wCUw2Vj9I+s37hInYgWzG/UpuftMSxD9CUqClm0a7bfwjYmrSqUKlCioqIVaxckK3Ea2mUrVg2GqEqoJrU8pQAAAU2DL18FPfeduHohkBZRm43A1tulvsDka2NqgeToofDOoFz/AGL/AHH1A36gbWur903wV27ab6bIymyzPTeRtQmkR1HSaPbnIuhWwyUqKrSaktsOyjcN5V+LAnUnfc3670HJfCPRz06qlXVrMD9moPEHeDM9WjKnLPQKdWM1kaC0e0YQhKyRbbI8Q+kfYs7pR4bGsgICggm9yxHADdlPVJvlVvMX8Z/jOlTxFNQSbMU6M3JtItopU/KreYv4z/GMdrN9Wv4z/GT8mlyR7E+C3ilR8rt9Wv4z/GL5Xb6tfxn+MPJpch2J8FvFKb5Zb6tfxn+MXyy31a/jP8YeTS5DsT4LmKU3y031a/mH+Eb5ab6tfzD/ABh5NPkXYnwXUUpPltvq1/MP8I3y631a/mH+EPJp8j7E+C8mV2wPD1O9f9aTt+Xm+rX8w/wlXiq5d2cgDMRoDe1lC77DqlGIrQnG0WW0KcoyuyAiCRDMAmYzWDaNGJigBZ3jgwBDEkIw3LFvnP8Agv7zH42azlefnTeivsmTxO//AJ1zrSyoL4M0d7LLkz/UU/TE0/wmN82pDrrD1I8zHJgfOKfpTRfCafAUR/8AqfUjTkM0mV2NVINlR6jFSQKbspFidTl3yOiSb5sxbMc2a5Nxpr2yy5K5xVU0GRG5lixqjMGAbdb7F3dUuuTe3EoK4q5cxrVCzBQQSW11Ava8lLOmru2bL6cLMzQoMfoVD12U6/bHWiy+LRf7QBN7/wCocPVJUOGbqWk9794Mg2bsGria5Uo1Kkti9QswNjuCqd7H1b+oGmWGm7dGZe6kIK8nYpuSnJ+tjKtmU0qK+VqaX9BOtj6t/UD65Qp0sNSVFAp010G/KO1m6yeJOph0aVPD0gq2RFsB3k27yxJ7yTKStjsxbEZ0prTDqzMbqtG5tzyZrVEcAlWWxUnLrdxOlQoRoR9/U49avKvLPT0L7F4lKSM9RgqKLuzbgJkMLtkYuo1RVyoOhTv4xS97v2nq4fab4HlByobFtzdO64Wmx5hDoSLnKz9w0UcABx1mo5F+RPfM2IxHW+laFtGh0rqeppBCEEQgZnLhxFFGgIeC0eM0BijGOYJEAGMaMD9m+1xvCnKSOvUREQENGMRjGAxjAMIwIwEYBMIwDAASYDQjAJjAa8aK8UALEQxAEMRiMjt6khrVGdc1rDxiOAt+8xe1gM/QWwtuvfiRvmz2+wzVAfOHsmL2kOlp1D9R6puu+2ULcdvJb+oT0pffCc3g6A/vf9P/AHlDyW/qE9KXPwoN0aHfUPqWYGaDObAVGYh6T1CKd1ybgb+MQdLbhCwVZaYzPRbJmOWrTNiNdx4ffI8FistMEMUOXILANe2tz1ay++D/AGFicRWIBK4dfLs4zA31yIDvY/cN54AylFyUaa11/wCf+yyM1C83oaHkxhTjiCDTrUFNqjV6AFRDbQJUWwZt3DTeeo+i4WhToU1RLIi2VQTxJsNTvJP3kxYPCU8PSCUky00U2VFJ0GpsBqSfvJmfxmJzXrOzJSIFW75+bp0+a0rCqjWJN8jUwwuTpxL9CEFSXuc+rVlXlnodGM5xGJxFTLSQM3OA5VRM4ZKl7Ec6pCqUYWKsMv01PmPLzbVashQIRhg+ZGLDM7lmYvUydG5LGwtYd95Byr5XnF2ogN8Xp2FPMxDuVFucqDcSeAO7vvMzV0Q2bQ26O71THXqtu0dP7NVGkoxvLX+iTZu6en8jfI/bPL9nbp6fyO8h9sy/sWehpkpOQCFYg7iFbd90LmH8xvwt7pc7O8inoL7J0zpLCRavdmF4mSdrGeFB/Mb8Le6L4u/mN+FvdNDKjbu12w7UwEVuePNUrvltiGIyB77qZubsNQQBYlhB4SCzbYLESeSRy/F38x/wt7oxw7+Y/wCFvdLHaO2EoPTSpe9QhQQUAuWCjRmBbVhooYjeZyvyjp2LBalkZ0q3WxFRBdkFza66Xa+XXfobReGpr1Gq836HOcO/mP8Ahb3Rviz+Y/4W90vMBi1rU1qJ4rC66qdO9SVPeCQeudEn4cOWR8mXBXYLBhqASqv0nOuhBNRiCOINj65WY3CNSPS1Xcr9+4MOB9R7N00kZlBBBFwdCDqCOoiWTw8ZRS49SuNaUZXMkTGvO/amzubBdPEGrAnVO4neOzf37hXEzm1KcoOzN0JqauhEwSYxMAyBMcmATHgmMAGMAmGYJgAF4ooowLMQryMGPeNAZLbbdOpx6Y4X6+qY/aurf4rwPWeE0G3scRXqLYWDHrHsPbMzjahY30G4f8vN8oNU7szx3FjyXPzhPSlt8J7a4cdlU/olRyYPzhPSm32vyVfaGJorfJRphzXcbxmK2RP7jY9w16gcKi5OyL5NJXZkeR3JaptBlWxp4enrXq+cx1y0772tbsG/qB9wwmFp4eiEpgJTprp1BRvJPE8STHwGBShSWlQUIiLZF4DtPEm+87zKLG4gsDUrc2aKZy/O2AoGwzLWsbiopHQdQbhraEhz0Yx7au9TDKbqP2G2li1rhi4yJTuwaqSqZVcKzrVp5gH0RkKkMVqEdEnNPMeUfLNqrhFQNhQT0KyBTXe/TrvlACuTc9G1sx6zA5Tcrq1WplwqtToqb3FMBq1UKFNerp45AHcJmMdiqtQ3q3NuJFt/2dnqmSrWTyTNdKn05nTjeZNmoFhfQ0nBLKf7XGjD7jObEowHSVl9JSPaJzK1iCN41HfO3GbYrVUyVahZb5rEDfrxA7ZQmrFzlcLZ26enckPIDvM8w2funp/JDyA75V+wehvNn4umKSAugIUAguoINtxF5P8AHaf1lP8AGvvmaBhXm5YxpWsZHhk3qaP47T+sp/jX3zmxNPDVCxqGkxamaTZnB8ExuygX0uQLkanKvULUwMe8HjG/1BYZL1LXE4fDVGDOykqFAIrstwrZ1zhXAezC4zXsb9ciGAwYFgUF95Wsym9iM+YPfPr4/jaDXQSuMAtF5f8AFD8f+TL/AAj0KSBKboFFzrUDEsxLMxZiSxJJJJNySZN8dp/WU/xr75mgYxMfmPgj4y5NZTqBhdSCOBUgjTTeJDjcYtJbud/iqNWY9QH77hxlRhNpinQVV6T3qacF8K+rn9t57BqK6pULMWc5mO8nq4ADgOz97y2eKSirakIYduWehLjMU1VrvuHiIPFXt7W7futcznJiJgznyk5O7NiikrIRMAxyYJgMaCTETBJgAxMAmOTAYwAV4oMUYyyBhXkYMK8aEzzrlAfnFX0zKGuf2l3t8+Hq+m01lf4M+efDvTqZKL06bYlTcurZFJ5rrzG+/wAXtGg69VN00lwZVJReZQfB9sCpia4dejSpnwlQjS/mr1t7OPUfaaVNKSWHRVRc8e8nrM5ForhaC08NSvlGWjTW4GaxN3exyjQksbnvJAPJtsq9BKxdaaqoqMzuVFNGXMKikAnMGC94zL9KVQgqafJVObqP2OXF7Rzqai1gi00ZuczIVQbm5zosFcHTKR0huIOaeUcveWBx1W1MZKC6ILAPUtuaofYu4d8HlryubFtzVLMuGRmKq2jVXLFmq1LaXJZiF3C8zFCnmYKOJA++Y61a+S0NVOlbNknxt/OPq4wHxDEWLEjq9cs6lPDIbEOSNCc/EdgGkhxWFpmmalG9lIDBje190y9SL7FbFHjhd/ZvkhHbs+en8kfIDvM8x2eJ6bySPgB3yH7D9C/EIQAY94yIYMRMAGKADkwG7IUG8YCvGJiLRjABrxrxGDAB7xiY0EwARMEtERAIgA94DNHMExgCzQC0MrAMBg3ijEx4wLG0KIQgIAeZ7ePhqvpN7Z7zhFtTQdSKPuUTw/bWz6prVPBuQWbUKTcE9c2db4SKi7sC1t13rhfVzZnYlWgopt+hhnTlLRHoFasEUs5sqgsxPADUmeJfCFjmDUaCFhRyq1mPSbIciGoRobAaKNBc7ySTq8L8I9So4Q4ZFuct+dZuzdkF5mPhG2czBKyAZVurKgNkU2I3k6Xv3XEwYivGa/xZbRoyhuRg23mT7P8AKp6QkAiBmRmlHVjqDCo11bxjbQ9c7aOHdcFVZlZQzoFLAi5BF7X3yfCcsMXTUKlQWG7Mik/face2Nv18Vl598wXVQAFAPXYcYrZALAbSSnTytQpubk5mC314XIM4c3j2sL7h1DNuEivFeOw07Fjs0aT0vkl5Ad5nnez6NlF989L5M0StBb8dZBZyG8olsBCAiikyAo0V4xMAFBYx7wbwAUa8RMEmABEwbxiYxMAFeMTFBvGAiYJMRMEtABGCTGLQSYwHYyImOxkbGAxs0UAmKBIuFMkWKKMiQ15l9vGPFKJlkSp2JrXT0p6AVBFiLg7weIjRRw0FPUyPKHk/h1JK0gp39EsB9wNpjKuGUHQesxRQERGgvV6zG5ler2xRSQghQXq9s6KFBQdBFFIyJIu9jUg1RQwuLz0ikoAAG60UUdMUgzGMUUsIAxGKKAAmCYooANBJiigMYRRRQEMYDRoohgEwTFFJIQBMAmPFBDIKjmcGIxTDcfUIooiSOM46p53qHuiiikbss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epx.com.br/blog/uploaded_images/upright-783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511927" cy="2638425"/>
          </a:xfrm>
          <a:prstGeom prst="rect">
            <a:avLst/>
          </a:prstGeom>
          <a:noFill/>
        </p:spPr>
      </p:pic>
      <p:pic>
        <p:nvPicPr>
          <p:cNvPr id="8198" name="Picture 6" descr="http://epx.com.br/blog/uploaded_images/facedown-713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43000"/>
            <a:ext cx="3404033" cy="2547591"/>
          </a:xfrm>
          <a:prstGeom prst="rect">
            <a:avLst/>
          </a:prstGeom>
          <a:noFill/>
        </p:spPr>
      </p:pic>
      <p:pic>
        <p:nvPicPr>
          <p:cNvPr id="8200" name="Picture 8" descr="http://epx.com.br/blog/uploaded_images/restright-707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810000"/>
            <a:ext cx="365293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99407"/>
            <a:ext cx="5638800" cy="77638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eadaccelerometer.html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6126163"/>
            <a:ext cx="2514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only </a:t>
            </a:r>
            <a:r>
              <a:rPr lang="en-US" dirty="0" smtClean="0"/>
              <a:t>works </a:t>
            </a:r>
            <a:r>
              <a:rPr lang="en-US" dirty="0" smtClean="0"/>
              <a:t>with </a:t>
            </a:r>
            <a:r>
              <a:rPr lang="en-US" dirty="0" err="1" smtClean="0"/>
              <a:t>cordova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0" y="457200"/>
            <a:ext cx="618656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&lt;!DOCTYPE html&gt;</a:t>
            </a:r>
          </a:p>
          <a:p>
            <a:r>
              <a:rPr lang="en-US" sz="1400" dirty="0" smtClean="0"/>
              <a:t>&lt;html</a:t>
            </a:r>
            <a:r>
              <a:rPr lang="en-US" sz="1400" dirty="0" smtClean="0"/>
              <a:t>&gt; &lt;</a:t>
            </a:r>
            <a:r>
              <a:rPr lang="en-US" sz="1400" dirty="0" smtClean="0"/>
              <a:t>head&gt;</a:t>
            </a:r>
          </a:p>
          <a:p>
            <a:r>
              <a:rPr lang="en-US" sz="1400" dirty="0" smtClean="0"/>
              <a:t>    &lt;title&gt;Acceleration Example&lt;/title</a:t>
            </a:r>
            <a:r>
              <a:rPr lang="en-US" sz="1400" dirty="0" smtClean="0"/>
              <a:t>&gt;</a:t>
            </a:r>
            <a:endParaRPr lang="en-US" sz="1400" dirty="0" smtClean="0"/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   &lt;script type="text/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javascript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"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charset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="utf-8"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src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="phonegap-1.2.0.js"&gt;&lt;/script&gt;</a:t>
            </a: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   &lt;script type="text/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javascript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" charset="utf-8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"&gt;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   // Wait for PhoneGap to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load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document.addEventListener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("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deviceready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",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onDeviceReady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, false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);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   // PhoneGap is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ready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   function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onDeviceReady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() {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>
                <a:solidFill>
                  <a:srgbClr val="FF0000"/>
                </a:solidFill>
              </a:rPr>
              <a:t>navigator.accelerometer.getCurrentAcceleration</a:t>
            </a:r>
            <a:r>
              <a:rPr lang="en-US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</a:rPr>
              <a:t>onSuccess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</a:rPr>
              <a:t>onError</a:t>
            </a:r>
            <a:r>
              <a:rPr lang="en-US" sz="1400" dirty="0" smtClean="0">
                <a:solidFill>
                  <a:srgbClr val="FF0000"/>
                </a:solidFill>
              </a:rPr>
              <a:t>);</a:t>
            </a:r>
          </a:p>
          <a:p>
            <a:r>
              <a:rPr lang="en-US" sz="1400" dirty="0" smtClean="0"/>
              <a:t>    </a:t>
            </a:r>
            <a:r>
              <a:rPr lang="en-US" sz="1400" dirty="0" smtClean="0"/>
              <a:t>}</a:t>
            </a:r>
            <a:endParaRPr lang="en-US" sz="1400" dirty="0" smtClean="0"/>
          </a:p>
          <a:p>
            <a:r>
              <a:rPr lang="en-US" sz="1400" dirty="0" smtClean="0"/>
              <a:t>    // </a:t>
            </a:r>
            <a:r>
              <a:rPr lang="en-US" sz="1400" dirty="0" err="1" smtClean="0"/>
              <a:t>onSuccess</a:t>
            </a:r>
            <a:r>
              <a:rPr lang="en-US" sz="1400" dirty="0" smtClean="0"/>
              <a:t>: Get a snapshot of the current acceleration</a:t>
            </a:r>
          </a:p>
          <a:p>
            <a:r>
              <a:rPr lang="en-US" sz="1400" dirty="0" smtClean="0"/>
              <a:t>    //</a:t>
            </a:r>
          </a:p>
          <a:p>
            <a:r>
              <a:rPr lang="en-US" sz="1400" dirty="0" smtClean="0"/>
              <a:t>    function </a:t>
            </a:r>
            <a:r>
              <a:rPr lang="en-US" sz="1400" dirty="0" err="1" smtClean="0"/>
              <a:t>onSuccess</a:t>
            </a:r>
            <a:r>
              <a:rPr lang="en-US" sz="1400" dirty="0" smtClean="0"/>
              <a:t>(acceleration) {</a:t>
            </a:r>
          </a:p>
          <a:p>
            <a:r>
              <a:rPr lang="en-US" sz="1400" dirty="0" smtClean="0"/>
              <a:t>        alert('Acceleration X: ' + </a:t>
            </a:r>
            <a:r>
              <a:rPr lang="en-US" sz="1400" dirty="0" err="1" smtClean="0"/>
              <a:t>acceleration.x</a:t>
            </a:r>
            <a:r>
              <a:rPr lang="en-US" sz="1400" dirty="0" smtClean="0"/>
              <a:t> + '\n' +</a:t>
            </a:r>
          </a:p>
          <a:p>
            <a:r>
              <a:rPr lang="en-US" sz="1400" dirty="0" smtClean="0"/>
              <a:t>              'Acceleration Y: ' + </a:t>
            </a:r>
            <a:r>
              <a:rPr lang="en-US" sz="1400" dirty="0" err="1" smtClean="0"/>
              <a:t>acceleration.y</a:t>
            </a:r>
            <a:r>
              <a:rPr lang="en-US" sz="1400" dirty="0" smtClean="0"/>
              <a:t> + '\n' +</a:t>
            </a:r>
          </a:p>
          <a:p>
            <a:r>
              <a:rPr lang="en-US" sz="1400" dirty="0" smtClean="0"/>
              <a:t>              'Acceleration Z: ' + </a:t>
            </a:r>
            <a:r>
              <a:rPr lang="en-US" sz="1400" dirty="0" err="1" smtClean="0"/>
              <a:t>acceleration.z</a:t>
            </a:r>
            <a:r>
              <a:rPr lang="en-US" sz="1400" dirty="0" smtClean="0"/>
              <a:t> + '\n' +</a:t>
            </a:r>
          </a:p>
          <a:p>
            <a:r>
              <a:rPr lang="en-US" sz="1400" dirty="0" smtClean="0"/>
              <a:t>              'Timestamp: '      + </a:t>
            </a:r>
            <a:r>
              <a:rPr lang="en-US" sz="1400" dirty="0" err="1" smtClean="0"/>
              <a:t>acceleration.timestamp</a:t>
            </a:r>
            <a:r>
              <a:rPr lang="en-US" sz="1400" dirty="0" smtClean="0"/>
              <a:t> + '\n');</a:t>
            </a:r>
          </a:p>
          <a:p>
            <a:r>
              <a:rPr lang="en-US" sz="1400" dirty="0" smtClean="0"/>
              <a:t>    </a:t>
            </a:r>
            <a:r>
              <a:rPr lang="en-US" sz="1400" dirty="0" smtClean="0"/>
              <a:t>}</a:t>
            </a:r>
            <a:endParaRPr lang="en-US" sz="1400" dirty="0" smtClean="0"/>
          </a:p>
          <a:p>
            <a:r>
              <a:rPr lang="en-US" sz="1400" dirty="0" smtClean="0"/>
              <a:t>    // </a:t>
            </a:r>
            <a:r>
              <a:rPr lang="en-US" sz="1400" dirty="0" err="1" smtClean="0"/>
              <a:t>onError</a:t>
            </a:r>
            <a:r>
              <a:rPr lang="en-US" sz="1400" dirty="0" smtClean="0"/>
              <a:t>: Failed to get the acceleration</a:t>
            </a:r>
          </a:p>
          <a:p>
            <a:r>
              <a:rPr lang="en-US" sz="1400" dirty="0" smtClean="0"/>
              <a:t>    //</a:t>
            </a:r>
          </a:p>
          <a:p>
            <a:r>
              <a:rPr lang="en-US" sz="1400" dirty="0" smtClean="0"/>
              <a:t>    function </a:t>
            </a:r>
            <a:r>
              <a:rPr lang="en-US" sz="1400" dirty="0" err="1" smtClean="0"/>
              <a:t>onError</a:t>
            </a:r>
            <a:r>
              <a:rPr lang="en-US" sz="1400" dirty="0" smtClean="0"/>
              <a:t>() {</a:t>
            </a:r>
          </a:p>
          <a:p>
            <a:r>
              <a:rPr lang="en-US" sz="1400" dirty="0" smtClean="0"/>
              <a:t>        alert('</a:t>
            </a:r>
            <a:r>
              <a:rPr lang="en-US" sz="1400" dirty="0" err="1" smtClean="0"/>
              <a:t>onError</a:t>
            </a:r>
            <a:r>
              <a:rPr lang="en-US" sz="1400" dirty="0" smtClean="0"/>
              <a:t>!');</a:t>
            </a:r>
          </a:p>
          <a:p>
            <a:r>
              <a:rPr lang="en-US" sz="1400" dirty="0" smtClean="0"/>
              <a:t>    </a:t>
            </a:r>
            <a:r>
              <a:rPr lang="en-US" sz="1400" dirty="0" smtClean="0"/>
              <a:t>}</a:t>
            </a:r>
            <a:endParaRPr lang="en-US" sz="1400" dirty="0" smtClean="0"/>
          </a:p>
          <a:p>
            <a:r>
              <a:rPr lang="en-US" sz="1400" dirty="0" smtClean="0"/>
              <a:t>    &lt;/script&gt;</a:t>
            </a:r>
          </a:p>
          <a:p>
            <a:r>
              <a:rPr lang="en-US" sz="1400" dirty="0" smtClean="0"/>
              <a:t>  &lt;/head</a:t>
            </a:r>
            <a:r>
              <a:rPr lang="en-US" sz="1400" dirty="0" smtClean="0"/>
              <a:t>&gt; &lt;</a:t>
            </a:r>
            <a:r>
              <a:rPr lang="en-US" sz="1400" dirty="0" smtClean="0"/>
              <a:t>body&gt;</a:t>
            </a:r>
          </a:p>
          <a:p>
            <a:r>
              <a:rPr lang="en-US" sz="1400" dirty="0" smtClean="0"/>
              <a:t>    &lt;h1&gt;Example&lt;/h1&gt;</a:t>
            </a:r>
          </a:p>
          <a:p>
            <a:r>
              <a:rPr lang="en-US" sz="1400" dirty="0" smtClean="0"/>
              <a:t>    &lt;p&gt;</a:t>
            </a:r>
            <a:r>
              <a:rPr lang="en-US" sz="1400" dirty="0" err="1" smtClean="0"/>
              <a:t>getCurrentAcceleration</a:t>
            </a:r>
            <a:r>
              <a:rPr lang="en-US" sz="1400" dirty="0" smtClean="0"/>
              <a:t>&lt;/p&gt;</a:t>
            </a:r>
          </a:p>
          <a:p>
            <a:r>
              <a:rPr lang="en-US" sz="1400" dirty="0" smtClean="0"/>
              <a:t>  &lt;/body</a:t>
            </a:r>
            <a:r>
              <a:rPr lang="en-US" sz="1400" dirty="0" smtClean="0"/>
              <a:t>&gt; &lt;/</a:t>
            </a:r>
            <a:r>
              <a:rPr lang="en-US" sz="1400" dirty="0" smtClean="0"/>
              <a:t>html&gt;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88726"/>
            <a:ext cx="3124200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aceup.html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614" y="728488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&lt;!DOCTYPE html&gt; &lt;!DOCTYPE html&gt;</a:t>
            </a:r>
          </a:p>
          <a:p>
            <a:pPr>
              <a:buNone/>
            </a:pPr>
            <a:r>
              <a:rPr lang="en-US" sz="1400" dirty="0" smtClean="0"/>
              <a:t>&lt;html&gt; &lt;head&gt;</a:t>
            </a:r>
          </a:p>
          <a:p>
            <a:pPr>
              <a:buNone/>
            </a:pPr>
            <a:r>
              <a:rPr lang="en-US" sz="1400" dirty="0" smtClean="0"/>
              <a:t>&lt;title&gt;Acceleration Example&lt;/title&gt;</a:t>
            </a:r>
          </a:p>
          <a:p>
            <a:pPr>
              <a:buNone/>
            </a:pPr>
            <a:r>
              <a:rPr lang="en-US" sz="1400" dirty="0" smtClean="0"/>
              <a:t>&lt;script type="text/</a:t>
            </a:r>
            <a:r>
              <a:rPr lang="en-US" sz="1400" dirty="0" err="1" smtClean="0"/>
              <a:t>javascript</a:t>
            </a:r>
            <a:r>
              <a:rPr lang="en-US" sz="1400" dirty="0" smtClean="0"/>
              <a:t>" charset="utf-8"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</a:t>
            </a:r>
            <a:r>
              <a:rPr lang="en-US" sz="1400" dirty="0" err="1" smtClean="0"/>
              <a:t>s</a:t>
            </a:r>
            <a:r>
              <a:rPr lang="en-US" sz="1400" dirty="0" err="1" smtClean="0"/>
              <a:t>rc</a:t>
            </a:r>
            <a:r>
              <a:rPr lang="en-US" sz="1400" dirty="0" smtClean="0"/>
              <a:t>="phonegap-1.2.0.js"&gt;&lt;/script&gt;</a:t>
            </a:r>
          </a:p>
          <a:p>
            <a:pPr>
              <a:buNone/>
            </a:pPr>
            <a:r>
              <a:rPr lang="en-US" sz="1400" dirty="0" smtClean="0"/>
              <a:t>&lt;script type="text/</a:t>
            </a:r>
            <a:r>
              <a:rPr lang="en-US" sz="1400" dirty="0" err="1" smtClean="0"/>
              <a:t>javascript</a:t>
            </a:r>
            <a:r>
              <a:rPr lang="en-US" sz="1400" dirty="0" smtClean="0"/>
              <a:t>" charset="utf-8"&gt;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dirty="0" err="1" smtClean="0"/>
              <a:t>watchID</a:t>
            </a:r>
            <a:r>
              <a:rPr lang="en-US" sz="1400" dirty="0" smtClean="0"/>
              <a:t> = null;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document.addEventListener</a:t>
            </a:r>
            <a:r>
              <a:rPr lang="en-US" sz="1400" dirty="0" smtClean="0"/>
              <a:t>("</a:t>
            </a:r>
            <a:r>
              <a:rPr lang="en-US" sz="1400" dirty="0" err="1" smtClean="0"/>
              <a:t>deviceready</a:t>
            </a:r>
            <a:r>
              <a:rPr lang="en-US" sz="1400" dirty="0" smtClean="0"/>
              <a:t>", </a:t>
            </a:r>
            <a:r>
              <a:rPr lang="en-US" sz="1400" dirty="0" err="1" smtClean="0"/>
              <a:t>onDeviceReady</a:t>
            </a:r>
            <a:r>
              <a:rPr lang="en-US" sz="1400" dirty="0" smtClean="0"/>
              <a:t>, false);</a:t>
            </a:r>
          </a:p>
          <a:p>
            <a:pPr>
              <a:buNone/>
            </a:pPr>
            <a:r>
              <a:rPr lang="en-US" sz="1400" dirty="0" smtClean="0"/>
              <a:t>  function </a:t>
            </a:r>
            <a:r>
              <a:rPr lang="en-US" sz="1400" dirty="0" err="1" smtClean="0"/>
              <a:t>onDeviceReady</a:t>
            </a:r>
            <a:r>
              <a:rPr lang="en-US" sz="1400" dirty="0" smtClean="0"/>
              <a:t>() {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startWatch</a:t>
            </a:r>
            <a:r>
              <a:rPr lang="en-US" sz="1400" dirty="0" smtClean="0"/>
              <a:t>();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r>
              <a:rPr lang="en-US" sz="1400" dirty="0" smtClean="0"/>
              <a:t>  function </a:t>
            </a:r>
            <a:r>
              <a:rPr lang="en-US" sz="1400" dirty="0" err="1" smtClean="0"/>
              <a:t>onSuccess</a:t>
            </a:r>
            <a:r>
              <a:rPr lang="en-US" sz="1400" dirty="0" smtClean="0"/>
              <a:t>(acceleration) {</a:t>
            </a:r>
          </a:p>
          <a:p>
            <a:pPr>
              <a:buNone/>
            </a:pPr>
            <a:r>
              <a:rPr lang="en-US" sz="1400" dirty="0" smtClean="0"/>
              <a:t>     </a:t>
            </a:r>
            <a:r>
              <a:rPr lang="en-US" sz="1400" dirty="0" err="1" smtClean="0"/>
              <a:t>var</a:t>
            </a:r>
            <a:r>
              <a:rPr lang="en-US" sz="1400" dirty="0" smtClean="0"/>
              <a:t> element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('accelerometer');</a:t>
            </a:r>
          </a:p>
          <a:p>
            <a:pPr>
              <a:buNone/>
            </a:pPr>
            <a:r>
              <a:rPr lang="en-US" sz="1400" dirty="0" smtClean="0"/>
              <a:t>     if ((0.9&lt;=</a:t>
            </a:r>
            <a:r>
              <a:rPr lang="en-US" sz="1400" dirty="0" err="1" smtClean="0"/>
              <a:t>acceleration.y</a:t>
            </a:r>
            <a:r>
              <a:rPr lang="en-US" sz="1400" dirty="0" smtClean="0"/>
              <a:t>) &amp;&amp; (</a:t>
            </a:r>
            <a:r>
              <a:rPr lang="en-US" sz="1400" dirty="0" err="1" smtClean="0"/>
              <a:t>acceleration.y</a:t>
            </a:r>
            <a:r>
              <a:rPr lang="en-US" sz="1400" dirty="0" smtClean="0"/>
              <a:t>&lt;= 1.1) &amp;&amp; (0&lt;=</a:t>
            </a:r>
            <a:r>
              <a:rPr lang="en-US" sz="1400" dirty="0" err="1" smtClean="0"/>
              <a:t>acceleration.z</a:t>
            </a:r>
            <a:r>
              <a:rPr lang="en-US" sz="1400" dirty="0" smtClean="0"/>
              <a:t>) &amp;&amp; (</a:t>
            </a:r>
            <a:r>
              <a:rPr lang="en-US" sz="1400" dirty="0" err="1" smtClean="0"/>
              <a:t>acceleration.z</a:t>
            </a:r>
            <a:r>
              <a:rPr lang="en-US" sz="1400" dirty="0" smtClean="0"/>
              <a:t> &lt;= 0.1)&amp;&amp; (0&lt;=</a:t>
            </a:r>
            <a:r>
              <a:rPr lang="en-US" sz="1400" dirty="0" err="1" smtClean="0"/>
              <a:t>acceleration.x</a:t>
            </a:r>
            <a:r>
              <a:rPr lang="en-US" sz="1400" dirty="0" smtClean="0"/>
              <a:t>) &amp;&amp; (</a:t>
            </a:r>
            <a:r>
              <a:rPr lang="en-US" sz="1400" dirty="0" err="1" smtClean="0"/>
              <a:t>acceleration.z</a:t>
            </a:r>
            <a:r>
              <a:rPr lang="en-US" sz="1400" dirty="0" smtClean="0"/>
              <a:t> &lt;= 0.1) ) { </a:t>
            </a:r>
          </a:p>
          <a:p>
            <a:pPr>
              <a:buNone/>
            </a:pPr>
            <a:r>
              <a:rPr lang="en-US" sz="1400" dirty="0" smtClean="0"/>
              <a:t>       </a:t>
            </a:r>
            <a:r>
              <a:rPr lang="en-US" sz="1400" dirty="0" err="1" smtClean="0"/>
              <a:t>element.innerHTML</a:t>
            </a:r>
            <a:r>
              <a:rPr lang="en-US" sz="1400" dirty="0" smtClean="0"/>
              <a:t> = 'Acceleration X: ' + </a:t>
            </a:r>
            <a:r>
              <a:rPr lang="en-US" sz="1400" dirty="0" err="1" smtClean="0"/>
              <a:t>acceleration.x</a:t>
            </a:r>
            <a:r>
              <a:rPr lang="en-US" sz="1400" dirty="0" smtClean="0"/>
              <a:t> + '&lt;</a:t>
            </a:r>
            <a:r>
              <a:rPr lang="en-US" sz="1400" dirty="0" err="1" smtClean="0"/>
              <a:t>br</a:t>
            </a:r>
            <a:r>
              <a:rPr lang="en-US" sz="1400" dirty="0" smtClean="0"/>
              <a:t> /&gt;' </a:t>
            </a:r>
            <a:r>
              <a:rPr lang="en-US" sz="1400" dirty="0" smtClean="0"/>
              <a:t> + </a:t>
            </a:r>
            <a:r>
              <a:rPr lang="en-US" sz="1400" dirty="0" smtClean="0"/>
              <a:t>'Acceleration Y: ' + </a:t>
            </a:r>
            <a:r>
              <a:rPr lang="en-US" sz="1400" dirty="0" err="1" smtClean="0"/>
              <a:t>acceleration.y</a:t>
            </a:r>
            <a:r>
              <a:rPr lang="en-US" sz="1400" dirty="0" smtClean="0"/>
              <a:t> + '&lt;</a:t>
            </a:r>
            <a:r>
              <a:rPr lang="en-US" sz="1400" dirty="0" err="1" smtClean="0"/>
              <a:t>br</a:t>
            </a:r>
            <a:r>
              <a:rPr lang="en-US" sz="1400" dirty="0" smtClean="0"/>
              <a:t> /&gt;' +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</a:t>
            </a:r>
            <a:r>
              <a:rPr lang="en-US" sz="1400" dirty="0" smtClean="0"/>
              <a:t> 'Acceleration Z: ' + </a:t>
            </a:r>
            <a:r>
              <a:rPr lang="en-US" sz="1400" dirty="0" err="1" smtClean="0"/>
              <a:t>acceleration.z</a:t>
            </a:r>
            <a:r>
              <a:rPr lang="en-US" sz="1400" dirty="0" smtClean="0"/>
              <a:t> + '&lt;</a:t>
            </a:r>
            <a:r>
              <a:rPr lang="en-US" sz="1400" dirty="0" err="1" smtClean="0"/>
              <a:t>br</a:t>
            </a:r>
            <a:r>
              <a:rPr lang="en-US" sz="1400" dirty="0" smtClean="0"/>
              <a:t> /&gt;' + 'Timestamp: '      + </a:t>
            </a:r>
            <a:r>
              <a:rPr lang="en-US" sz="1400" dirty="0" err="1" smtClean="0"/>
              <a:t>acceleration.timestamp</a:t>
            </a:r>
            <a:r>
              <a:rPr lang="en-US" sz="1400" dirty="0" smtClean="0"/>
              <a:t> + '&lt;</a:t>
            </a:r>
            <a:r>
              <a:rPr lang="en-US" sz="1400" dirty="0" err="1" smtClean="0"/>
              <a:t>br</a:t>
            </a:r>
            <a:r>
              <a:rPr lang="en-US" sz="1400" dirty="0" smtClean="0"/>
              <a:t> /&gt;'+ 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</a:t>
            </a:r>
            <a:r>
              <a:rPr lang="en-US" sz="1400" dirty="0" smtClean="0"/>
              <a:t>"&lt;</a:t>
            </a:r>
            <a:r>
              <a:rPr lang="en-US" sz="1400" dirty="0" err="1" smtClean="0"/>
              <a:t>img</a:t>
            </a:r>
            <a:r>
              <a:rPr lang="en-US" sz="1400" dirty="0" smtClean="0"/>
              <a:t> </a:t>
            </a:r>
            <a:r>
              <a:rPr lang="en-US" sz="1400" dirty="0" err="1" smtClean="0"/>
              <a:t>src</a:t>
            </a:r>
            <a:r>
              <a:rPr lang="en-US" sz="1400" dirty="0" smtClean="0"/>
              <a:t>=upright.JPG&gt;";</a:t>
            </a:r>
          </a:p>
          <a:p>
            <a:pPr>
              <a:buNone/>
            </a:pPr>
            <a:r>
              <a:rPr lang="en-US" sz="1400" dirty="0" smtClean="0"/>
              <a:t>      } else {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element.innerHTML</a:t>
            </a:r>
            <a:r>
              <a:rPr lang="en-US" sz="1400" dirty="0" smtClean="0"/>
              <a:t> = 'Acceleration X: ' + </a:t>
            </a:r>
            <a:r>
              <a:rPr lang="en-US" sz="1400" dirty="0" err="1" smtClean="0"/>
              <a:t>acceleration.x</a:t>
            </a:r>
            <a:r>
              <a:rPr lang="en-US" sz="1400" dirty="0" smtClean="0"/>
              <a:t> + '&lt;</a:t>
            </a:r>
            <a:r>
              <a:rPr lang="en-US" sz="1400" dirty="0" err="1" smtClean="0"/>
              <a:t>br</a:t>
            </a:r>
            <a:r>
              <a:rPr lang="en-US" sz="1400" dirty="0" smtClean="0"/>
              <a:t> /&gt;' + 'Acceleration Y: ' + </a:t>
            </a:r>
            <a:r>
              <a:rPr lang="en-US" sz="1400" dirty="0" err="1" smtClean="0"/>
              <a:t>acceleration.y</a:t>
            </a:r>
            <a:r>
              <a:rPr lang="en-US" sz="1400" dirty="0" smtClean="0"/>
              <a:t> + '&lt;</a:t>
            </a:r>
            <a:r>
              <a:rPr lang="en-US" sz="1400" dirty="0" err="1" smtClean="0"/>
              <a:t>br</a:t>
            </a:r>
            <a:r>
              <a:rPr lang="en-US" sz="1400" dirty="0" smtClean="0"/>
              <a:t> /&gt;' +  </a:t>
            </a:r>
          </a:p>
          <a:p>
            <a:pPr>
              <a:buNone/>
            </a:pPr>
            <a:r>
              <a:rPr lang="en-US" sz="1400" dirty="0" smtClean="0"/>
              <a:t>           'Acceleration Z: ' + </a:t>
            </a:r>
            <a:r>
              <a:rPr lang="en-US" sz="1400" dirty="0" err="1" smtClean="0"/>
              <a:t>acceleration.z</a:t>
            </a:r>
            <a:r>
              <a:rPr lang="en-US" sz="1400" dirty="0" smtClean="0"/>
              <a:t> + '&lt;</a:t>
            </a:r>
            <a:r>
              <a:rPr lang="en-US" sz="1400" dirty="0" err="1" smtClean="0"/>
              <a:t>br</a:t>
            </a:r>
            <a:r>
              <a:rPr lang="en-US" sz="1400" dirty="0" smtClean="0"/>
              <a:t> /&gt;' + 'Timestamp: '      + </a:t>
            </a:r>
            <a:r>
              <a:rPr lang="en-US" sz="1400" dirty="0" err="1" smtClean="0"/>
              <a:t>acceleration.timestamp</a:t>
            </a:r>
            <a:r>
              <a:rPr lang="en-US" sz="1400" dirty="0" smtClean="0"/>
              <a:t> + '&lt;</a:t>
            </a:r>
            <a:r>
              <a:rPr lang="en-US" sz="1400" dirty="0" err="1" smtClean="0"/>
              <a:t>br</a:t>
            </a:r>
            <a:r>
              <a:rPr lang="en-US" sz="1400" dirty="0" smtClean="0"/>
              <a:t> /&gt;'+"not upright";</a:t>
            </a:r>
          </a:p>
          <a:p>
            <a:pPr>
              <a:buNone/>
            </a:pPr>
            <a:r>
              <a:rPr lang="en-US" sz="1400" dirty="0" smtClean="0"/>
              <a:t>      }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r>
              <a:rPr lang="en-US" sz="1400" dirty="0" smtClean="0"/>
              <a:t>&lt;/script&gt; &lt;/head&gt; &lt;body&gt; &lt;div id="accelerometer"&gt;Waiting for accelerometer...&lt;/div&gt; &lt;/body&gt; &lt;/html&gt;</a:t>
            </a: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105400" y="304800"/>
            <a:ext cx="3886200" cy="332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/>
              <a:t> function </a:t>
            </a:r>
            <a:r>
              <a:rPr lang="en-US" sz="1400" dirty="0" err="1"/>
              <a:t>startWatch</a:t>
            </a:r>
            <a:r>
              <a:rPr lang="en-US" sz="1400" dirty="0"/>
              <a:t>() {</a:t>
            </a:r>
          </a:p>
          <a:p>
            <a:pPr>
              <a:buNone/>
            </a:pPr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options = { frequency: 100 };</a:t>
            </a:r>
          </a:p>
          <a:p>
            <a:pPr>
              <a:buNone/>
            </a:pPr>
            <a:r>
              <a:rPr lang="en-US" sz="1400" dirty="0"/>
              <a:t>        </a:t>
            </a:r>
            <a:r>
              <a:rPr lang="en-US" sz="1400" dirty="0" err="1"/>
              <a:t>watchID</a:t>
            </a:r>
            <a:r>
              <a:rPr lang="en-US" sz="1400" dirty="0"/>
              <a:t> = </a:t>
            </a:r>
            <a:endParaRPr lang="en-US" sz="1400" dirty="0" smtClean="0"/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 smtClean="0"/>
              <a:t>navigator.accelerometer.watchAcceleration</a:t>
            </a:r>
            <a:r>
              <a:rPr lang="en-US" sz="1400" dirty="0" smtClean="0"/>
              <a:t>(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</a:t>
            </a:r>
            <a:r>
              <a:rPr lang="en-US" sz="1400" dirty="0" err="1" smtClean="0"/>
              <a:t>onSuccess</a:t>
            </a:r>
            <a:r>
              <a:rPr lang="en-US" sz="1400" dirty="0"/>
              <a:t>, </a:t>
            </a:r>
            <a:r>
              <a:rPr lang="en-US" sz="1400" dirty="0" err="1"/>
              <a:t>onError</a:t>
            </a:r>
            <a:r>
              <a:rPr lang="en-US" sz="1400" dirty="0"/>
              <a:t>, options);</a:t>
            </a:r>
          </a:p>
          <a:p>
            <a:pPr>
              <a:buNone/>
            </a:pPr>
            <a:r>
              <a:rPr lang="en-US" sz="1400" dirty="0" smtClean="0"/>
              <a:t>}</a:t>
            </a:r>
            <a:endParaRPr lang="en-US" sz="1400" dirty="0"/>
          </a:p>
          <a:p>
            <a:pPr>
              <a:buNone/>
            </a:pPr>
            <a:r>
              <a:rPr lang="en-US" sz="1400" dirty="0" smtClean="0"/>
              <a:t>function </a:t>
            </a:r>
            <a:r>
              <a:rPr lang="en-US" sz="1400" dirty="0" err="1"/>
              <a:t>stopWatch</a:t>
            </a:r>
            <a:r>
              <a:rPr lang="en-US" sz="1400" dirty="0"/>
              <a:t>() {</a:t>
            </a:r>
          </a:p>
          <a:p>
            <a:pPr>
              <a:buNone/>
            </a:pPr>
            <a:r>
              <a:rPr lang="en-US" sz="1400" dirty="0" smtClean="0"/>
              <a:t>  if </a:t>
            </a:r>
            <a:r>
              <a:rPr lang="en-US" sz="1400" dirty="0"/>
              <a:t>(</a:t>
            </a:r>
            <a:r>
              <a:rPr lang="en-US" sz="1400" dirty="0" err="1"/>
              <a:t>watchID</a:t>
            </a:r>
            <a:r>
              <a:rPr lang="en-US" sz="1400" dirty="0"/>
              <a:t>) {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navigator.accelerometer.clearWatch</a:t>
            </a:r>
            <a:r>
              <a:rPr lang="en-US" sz="1400" dirty="0" smtClean="0"/>
              <a:t>(</a:t>
            </a:r>
            <a:r>
              <a:rPr lang="en-US" sz="1400" dirty="0" err="1" smtClean="0"/>
              <a:t>watchID</a:t>
            </a:r>
            <a:r>
              <a:rPr lang="en-US" sz="1400" dirty="0"/>
              <a:t>);</a:t>
            </a:r>
          </a:p>
          <a:p>
            <a:pPr>
              <a:buNone/>
            </a:pPr>
            <a:r>
              <a:rPr lang="en-US" sz="1400" dirty="0"/>
              <a:t>    </a:t>
            </a:r>
            <a:r>
              <a:rPr lang="en-US" sz="1400" dirty="0" err="1" smtClean="0"/>
              <a:t>watchID</a:t>
            </a:r>
            <a:r>
              <a:rPr lang="en-US" sz="1400" dirty="0" smtClean="0"/>
              <a:t> </a:t>
            </a:r>
            <a:r>
              <a:rPr lang="en-US" sz="1400" dirty="0"/>
              <a:t>= null;</a:t>
            </a:r>
          </a:p>
          <a:p>
            <a:pPr>
              <a:buNone/>
            </a:pPr>
            <a:r>
              <a:rPr lang="en-US" sz="1400" dirty="0"/>
              <a:t>  </a:t>
            </a:r>
            <a:r>
              <a:rPr lang="en-US" sz="1400" dirty="0" smtClean="0"/>
              <a:t>}</a:t>
            </a:r>
            <a:endParaRPr lang="en-US" sz="1400" dirty="0"/>
          </a:p>
          <a:p>
            <a:pPr>
              <a:buNone/>
            </a:pPr>
            <a:r>
              <a:rPr lang="en-US" sz="1400" dirty="0" smtClean="0"/>
              <a:t>}</a:t>
            </a:r>
          </a:p>
          <a:p>
            <a:pPr>
              <a:buNone/>
            </a:pPr>
            <a:r>
              <a:rPr lang="en-US" sz="1400" dirty="0"/>
              <a:t>function </a:t>
            </a:r>
            <a:r>
              <a:rPr lang="en-US" sz="1400" dirty="0" err="1"/>
              <a:t>onError</a:t>
            </a:r>
            <a:r>
              <a:rPr lang="en-US" sz="1400" dirty="0"/>
              <a:t>() {</a:t>
            </a:r>
          </a:p>
          <a:p>
            <a:pPr>
              <a:buNone/>
            </a:pPr>
            <a:r>
              <a:rPr lang="en-US" sz="1400" dirty="0"/>
              <a:t>  </a:t>
            </a:r>
            <a:r>
              <a:rPr lang="en-US" sz="1400" dirty="0" smtClean="0"/>
              <a:t>alert</a:t>
            </a:r>
            <a:r>
              <a:rPr lang="en-US" sz="1400" dirty="0"/>
              <a:t>('</a:t>
            </a:r>
            <a:r>
              <a:rPr lang="en-US" sz="1400" dirty="0" err="1"/>
              <a:t>onError</a:t>
            </a:r>
            <a:r>
              <a:rPr lang="en-US" sz="1400" dirty="0"/>
              <a:t>!');</a:t>
            </a:r>
          </a:p>
          <a:p>
            <a:pPr>
              <a:buNone/>
            </a:pPr>
            <a:r>
              <a:rPr lang="en-US" sz="1400" dirty="0" smtClean="0"/>
              <a:t>}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altLang="en-US" smtClean="0"/>
              <a:t>Human-Computer Interaction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1270000" y="1905000"/>
            <a:ext cx="7300913" cy="3279775"/>
            <a:chOff x="430" y="1351"/>
            <a:chExt cx="4599" cy="2066"/>
          </a:xfrm>
        </p:grpSpPr>
        <p:sp>
          <p:nvSpPr>
            <p:cNvPr id="31751" name="Oval 5"/>
            <p:cNvSpPr>
              <a:spLocks noChangeArrowheads="1"/>
            </p:cNvSpPr>
            <p:nvPr/>
          </p:nvSpPr>
          <p:spPr bwMode="auto">
            <a:xfrm>
              <a:off x="1069" y="1351"/>
              <a:ext cx="2593" cy="1669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430" y="1614"/>
              <a:ext cx="67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  <a:latin typeface="Verdana" panose="020B0604030504040204" pitchFamily="34" charset="0"/>
                </a:rPr>
                <a:t>Design</a:t>
              </a:r>
            </a:p>
          </p:txBody>
        </p:sp>
        <p:sp>
          <p:nvSpPr>
            <p:cNvPr id="31753" name="Rectangle 7"/>
            <p:cNvSpPr>
              <a:spLocks noChangeArrowheads="1"/>
            </p:cNvSpPr>
            <p:nvPr/>
          </p:nvSpPr>
          <p:spPr bwMode="auto">
            <a:xfrm>
              <a:off x="3606" y="1569"/>
              <a:ext cx="142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  <a:latin typeface="Verdana" panose="020B0604030504040204" pitchFamily="34" charset="0"/>
                </a:rPr>
                <a:t>Implementation</a:t>
              </a:r>
            </a:p>
          </p:txBody>
        </p:sp>
        <p:sp>
          <p:nvSpPr>
            <p:cNvPr id="31754" name="Rectangle 8"/>
            <p:cNvSpPr>
              <a:spLocks noChangeArrowheads="1"/>
            </p:cNvSpPr>
            <p:nvPr/>
          </p:nvSpPr>
          <p:spPr bwMode="auto">
            <a:xfrm>
              <a:off x="1882" y="3203"/>
              <a:ext cx="96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  <a:latin typeface="Verdana" panose="020B0604030504040204" pitchFamily="34" charset="0"/>
                </a:rPr>
                <a:t>Evaluation</a:t>
              </a:r>
            </a:p>
          </p:txBody>
        </p:sp>
        <p:sp>
          <p:nvSpPr>
            <p:cNvPr id="31755" name="AutoShape 9"/>
            <p:cNvSpPr>
              <a:spLocks noChangeArrowheads="1"/>
            </p:cNvSpPr>
            <p:nvPr/>
          </p:nvSpPr>
          <p:spPr bwMode="auto">
            <a:xfrm>
              <a:off x="2192" y="2869"/>
              <a:ext cx="314" cy="336"/>
            </a:xfrm>
            <a:prstGeom prst="leftArrow">
              <a:avLst>
                <a:gd name="adj1" fmla="val 75009"/>
                <a:gd name="adj2" fmla="val 49995"/>
              </a:avLst>
            </a:prstGeom>
            <a:solidFill>
              <a:srgbClr val="CC99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6" name="AutoShape 10"/>
            <p:cNvSpPr>
              <a:spLocks noChangeArrowheads="1"/>
            </p:cNvSpPr>
            <p:nvPr/>
          </p:nvSpPr>
          <p:spPr bwMode="auto">
            <a:xfrm rot="-4080000">
              <a:off x="1023" y="1656"/>
              <a:ext cx="318" cy="438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CC99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7" name="AutoShape 11"/>
            <p:cNvSpPr>
              <a:spLocks noChangeArrowheads="1"/>
            </p:cNvSpPr>
            <p:nvPr/>
          </p:nvSpPr>
          <p:spPr bwMode="auto">
            <a:xfrm rot="3540000">
              <a:off x="3358" y="1656"/>
              <a:ext cx="318" cy="437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CC99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1758" name="Group 12"/>
            <p:cNvGrpSpPr>
              <a:grpSpLocks noChangeAspect="1"/>
            </p:cNvGrpSpPr>
            <p:nvPr/>
          </p:nvGrpSpPr>
          <p:grpSpPr bwMode="auto">
            <a:xfrm>
              <a:off x="1837" y="1706"/>
              <a:ext cx="998" cy="1068"/>
              <a:chOff x="1565" y="1934"/>
              <a:chExt cx="998" cy="1068"/>
            </a:xfrm>
          </p:grpSpPr>
          <p:sp>
            <p:nvSpPr>
              <p:cNvPr id="31759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1565" y="1934"/>
                <a:ext cx="998" cy="1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760" name="Group 14"/>
              <p:cNvGrpSpPr>
                <a:grpSpLocks/>
              </p:cNvGrpSpPr>
              <p:nvPr/>
            </p:nvGrpSpPr>
            <p:grpSpPr bwMode="auto">
              <a:xfrm>
                <a:off x="1568" y="1940"/>
                <a:ext cx="630" cy="1056"/>
                <a:chOff x="1568" y="1940"/>
                <a:chExt cx="630" cy="1056"/>
              </a:xfrm>
            </p:grpSpPr>
            <p:sp>
              <p:nvSpPr>
                <p:cNvPr id="31790" name="Freeform 15"/>
                <p:cNvSpPr>
                  <a:spLocks/>
                </p:cNvSpPr>
                <p:nvPr/>
              </p:nvSpPr>
              <p:spPr bwMode="auto">
                <a:xfrm>
                  <a:off x="1612" y="2406"/>
                  <a:ext cx="305" cy="590"/>
                </a:xfrm>
                <a:custGeom>
                  <a:avLst/>
                  <a:gdLst>
                    <a:gd name="T0" fmla="*/ 2 w 915"/>
                    <a:gd name="T1" fmla="*/ 0 h 1770"/>
                    <a:gd name="T2" fmla="*/ 2 w 915"/>
                    <a:gd name="T3" fmla="*/ 0 h 1770"/>
                    <a:gd name="T4" fmla="*/ 1 w 915"/>
                    <a:gd name="T5" fmla="*/ 1 h 1770"/>
                    <a:gd name="T6" fmla="*/ 1 w 915"/>
                    <a:gd name="T7" fmla="*/ 1 h 1770"/>
                    <a:gd name="T8" fmla="*/ 0 w 915"/>
                    <a:gd name="T9" fmla="*/ 2 h 1770"/>
                    <a:gd name="T10" fmla="*/ 0 w 915"/>
                    <a:gd name="T11" fmla="*/ 3 h 1770"/>
                    <a:gd name="T12" fmla="*/ 0 w 915"/>
                    <a:gd name="T13" fmla="*/ 4 h 1770"/>
                    <a:gd name="T14" fmla="*/ 0 w 915"/>
                    <a:gd name="T15" fmla="*/ 5 h 1770"/>
                    <a:gd name="T16" fmla="*/ 0 w 915"/>
                    <a:gd name="T17" fmla="*/ 6 h 1770"/>
                    <a:gd name="T18" fmla="*/ 1 w 915"/>
                    <a:gd name="T19" fmla="*/ 7 h 1770"/>
                    <a:gd name="T20" fmla="*/ 1 w 915"/>
                    <a:gd name="T21" fmla="*/ 7 h 1770"/>
                    <a:gd name="T22" fmla="*/ 2 w 915"/>
                    <a:gd name="T23" fmla="*/ 9 h 1770"/>
                    <a:gd name="T24" fmla="*/ 3 w 915"/>
                    <a:gd name="T25" fmla="*/ 9 h 1770"/>
                    <a:gd name="T26" fmla="*/ 3 w 915"/>
                    <a:gd name="T27" fmla="*/ 10 h 1770"/>
                    <a:gd name="T28" fmla="*/ 4 w 915"/>
                    <a:gd name="T29" fmla="*/ 11 h 1770"/>
                    <a:gd name="T30" fmla="*/ 4 w 915"/>
                    <a:gd name="T31" fmla="*/ 12 h 1770"/>
                    <a:gd name="T32" fmla="*/ 4 w 915"/>
                    <a:gd name="T33" fmla="*/ 13 h 1770"/>
                    <a:gd name="T34" fmla="*/ 5 w 915"/>
                    <a:gd name="T35" fmla="*/ 13 h 1770"/>
                    <a:gd name="T36" fmla="*/ 5 w 915"/>
                    <a:gd name="T37" fmla="*/ 14 h 1770"/>
                    <a:gd name="T38" fmla="*/ 6 w 915"/>
                    <a:gd name="T39" fmla="*/ 14 h 1770"/>
                    <a:gd name="T40" fmla="*/ 8 w 915"/>
                    <a:gd name="T41" fmla="*/ 13 h 1770"/>
                    <a:gd name="T42" fmla="*/ 10 w 915"/>
                    <a:gd name="T43" fmla="*/ 15 h 1770"/>
                    <a:gd name="T44" fmla="*/ 10 w 915"/>
                    <a:gd name="T45" fmla="*/ 17 h 1770"/>
                    <a:gd name="T46" fmla="*/ 10 w 915"/>
                    <a:gd name="T47" fmla="*/ 19 h 1770"/>
                    <a:gd name="T48" fmla="*/ 10 w 915"/>
                    <a:gd name="T49" fmla="*/ 21 h 1770"/>
                    <a:gd name="T50" fmla="*/ 9 w 915"/>
                    <a:gd name="T51" fmla="*/ 21 h 1770"/>
                    <a:gd name="T52" fmla="*/ 4 w 915"/>
                    <a:gd name="T53" fmla="*/ 22 h 1770"/>
                    <a:gd name="T54" fmla="*/ 10 w 915"/>
                    <a:gd name="T55" fmla="*/ 21 h 1770"/>
                    <a:gd name="T56" fmla="*/ 11 w 915"/>
                    <a:gd name="T57" fmla="*/ 20 h 1770"/>
                    <a:gd name="T58" fmla="*/ 11 w 915"/>
                    <a:gd name="T59" fmla="*/ 18 h 1770"/>
                    <a:gd name="T60" fmla="*/ 11 w 915"/>
                    <a:gd name="T61" fmla="*/ 14 h 1770"/>
                    <a:gd name="T62" fmla="*/ 11 w 915"/>
                    <a:gd name="T63" fmla="*/ 11 h 177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15"/>
                    <a:gd name="T97" fmla="*/ 0 h 1770"/>
                    <a:gd name="T98" fmla="*/ 915 w 915"/>
                    <a:gd name="T99" fmla="*/ 1770 h 177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15" h="1770">
                      <a:moveTo>
                        <a:pt x="329" y="198"/>
                      </a:moveTo>
                      <a:lnTo>
                        <a:pt x="160" y="0"/>
                      </a:lnTo>
                      <a:lnTo>
                        <a:pt x="145" y="3"/>
                      </a:lnTo>
                      <a:lnTo>
                        <a:pt x="132" y="11"/>
                      </a:lnTo>
                      <a:lnTo>
                        <a:pt x="118" y="24"/>
                      </a:lnTo>
                      <a:lnTo>
                        <a:pt x="99" y="45"/>
                      </a:lnTo>
                      <a:lnTo>
                        <a:pt x="81" y="70"/>
                      </a:lnTo>
                      <a:lnTo>
                        <a:pt x="63" y="96"/>
                      </a:lnTo>
                      <a:lnTo>
                        <a:pt x="48" y="124"/>
                      </a:lnTo>
                      <a:lnTo>
                        <a:pt x="31" y="161"/>
                      </a:lnTo>
                      <a:lnTo>
                        <a:pt x="18" y="195"/>
                      </a:lnTo>
                      <a:lnTo>
                        <a:pt x="7" y="228"/>
                      </a:lnTo>
                      <a:lnTo>
                        <a:pt x="4" y="268"/>
                      </a:lnTo>
                      <a:lnTo>
                        <a:pt x="1" y="307"/>
                      </a:lnTo>
                      <a:lnTo>
                        <a:pt x="0" y="339"/>
                      </a:lnTo>
                      <a:lnTo>
                        <a:pt x="1" y="374"/>
                      </a:lnTo>
                      <a:lnTo>
                        <a:pt x="5" y="418"/>
                      </a:lnTo>
                      <a:lnTo>
                        <a:pt x="12" y="461"/>
                      </a:lnTo>
                      <a:lnTo>
                        <a:pt x="24" y="497"/>
                      </a:lnTo>
                      <a:lnTo>
                        <a:pt x="42" y="533"/>
                      </a:lnTo>
                      <a:lnTo>
                        <a:pt x="70" y="570"/>
                      </a:lnTo>
                      <a:lnTo>
                        <a:pt x="97" y="606"/>
                      </a:lnTo>
                      <a:lnTo>
                        <a:pt x="122" y="646"/>
                      </a:lnTo>
                      <a:lnTo>
                        <a:pt x="153" y="696"/>
                      </a:lnTo>
                      <a:lnTo>
                        <a:pt x="177" y="735"/>
                      </a:lnTo>
                      <a:lnTo>
                        <a:pt x="203" y="766"/>
                      </a:lnTo>
                      <a:lnTo>
                        <a:pt x="223" y="796"/>
                      </a:lnTo>
                      <a:lnTo>
                        <a:pt x="246" y="820"/>
                      </a:lnTo>
                      <a:lnTo>
                        <a:pt x="270" y="846"/>
                      </a:lnTo>
                      <a:lnTo>
                        <a:pt x="285" y="897"/>
                      </a:lnTo>
                      <a:lnTo>
                        <a:pt x="298" y="947"/>
                      </a:lnTo>
                      <a:lnTo>
                        <a:pt x="316" y="1004"/>
                      </a:lnTo>
                      <a:lnTo>
                        <a:pt x="331" y="1034"/>
                      </a:lnTo>
                      <a:lnTo>
                        <a:pt x="343" y="1059"/>
                      </a:lnTo>
                      <a:lnTo>
                        <a:pt x="357" y="1080"/>
                      </a:lnTo>
                      <a:lnTo>
                        <a:pt x="370" y="1093"/>
                      </a:lnTo>
                      <a:lnTo>
                        <a:pt x="390" y="1104"/>
                      </a:lnTo>
                      <a:lnTo>
                        <a:pt x="411" y="1110"/>
                      </a:lnTo>
                      <a:lnTo>
                        <a:pt x="433" y="1111"/>
                      </a:lnTo>
                      <a:lnTo>
                        <a:pt x="494" y="1105"/>
                      </a:lnTo>
                      <a:lnTo>
                        <a:pt x="577" y="1096"/>
                      </a:lnTo>
                      <a:lnTo>
                        <a:pt x="667" y="1093"/>
                      </a:lnTo>
                      <a:lnTo>
                        <a:pt x="816" y="1120"/>
                      </a:lnTo>
                      <a:lnTo>
                        <a:pt x="823" y="1184"/>
                      </a:lnTo>
                      <a:lnTo>
                        <a:pt x="833" y="1266"/>
                      </a:lnTo>
                      <a:lnTo>
                        <a:pt x="844" y="1365"/>
                      </a:lnTo>
                      <a:lnTo>
                        <a:pt x="834" y="1472"/>
                      </a:lnTo>
                      <a:lnTo>
                        <a:pt x="825" y="1553"/>
                      </a:lnTo>
                      <a:lnTo>
                        <a:pt x="817" y="1658"/>
                      </a:lnTo>
                      <a:lnTo>
                        <a:pt x="813" y="1664"/>
                      </a:lnTo>
                      <a:lnTo>
                        <a:pt x="804" y="1669"/>
                      </a:lnTo>
                      <a:lnTo>
                        <a:pt x="742" y="1670"/>
                      </a:lnTo>
                      <a:lnTo>
                        <a:pt x="309" y="1685"/>
                      </a:lnTo>
                      <a:lnTo>
                        <a:pt x="309" y="1770"/>
                      </a:lnTo>
                      <a:lnTo>
                        <a:pt x="537" y="1753"/>
                      </a:lnTo>
                      <a:lnTo>
                        <a:pt x="792" y="1737"/>
                      </a:lnTo>
                      <a:lnTo>
                        <a:pt x="885" y="1731"/>
                      </a:lnTo>
                      <a:lnTo>
                        <a:pt x="887" y="1645"/>
                      </a:lnTo>
                      <a:lnTo>
                        <a:pt x="891" y="1548"/>
                      </a:lnTo>
                      <a:lnTo>
                        <a:pt x="897" y="1432"/>
                      </a:lnTo>
                      <a:lnTo>
                        <a:pt x="900" y="1300"/>
                      </a:lnTo>
                      <a:lnTo>
                        <a:pt x="904" y="1168"/>
                      </a:lnTo>
                      <a:lnTo>
                        <a:pt x="910" y="1043"/>
                      </a:lnTo>
                      <a:lnTo>
                        <a:pt x="915" y="867"/>
                      </a:lnTo>
                      <a:lnTo>
                        <a:pt x="329" y="198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1791" name="Group 16"/>
                <p:cNvGrpSpPr>
                  <a:grpSpLocks/>
                </p:cNvGrpSpPr>
                <p:nvPr/>
              </p:nvGrpSpPr>
              <p:grpSpPr bwMode="auto">
                <a:xfrm>
                  <a:off x="1568" y="1940"/>
                  <a:ext cx="630" cy="1051"/>
                  <a:chOff x="1568" y="1940"/>
                  <a:chExt cx="630" cy="1051"/>
                </a:xfrm>
              </p:grpSpPr>
              <p:sp>
                <p:nvSpPr>
                  <p:cNvPr id="31792" name="Freeform 17"/>
                  <p:cNvSpPr>
                    <a:spLocks/>
                  </p:cNvSpPr>
                  <p:nvPr/>
                </p:nvSpPr>
                <p:spPr bwMode="auto">
                  <a:xfrm>
                    <a:off x="1568" y="1940"/>
                    <a:ext cx="630" cy="1051"/>
                  </a:xfrm>
                  <a:custGeom>
                    <a:avLst/>
                    <a:gdLst>
                      <a:gd name="T0" fmla="*/ 1 w 1888"/>
                      <a:gd name="T1" fmla="*/ 7 h 3152"/>
                      <a:gd name="T2" fmla="*/ 1 w 1888"/>
                      <a:gd name="T3" fmla="*/ 7 h 3152"/>
                      <a:gd name="T4" fmla="*/ 0 w 1888"/>
                      <a:gd name="T5" fmla="*/ 5 h 3152"/>
                      <a:gd name="T6" fmla="*/ 1 w 1888"/>
                      <a:gd name="T7" fmla="*/ 5 h 3152"/>
                      <a:gd name="T8" fmla="*/ 1 w 1888"/>
                      <a:gd name="T9" fmla="*/ 3 h 3152"/>
                      <a:gd name="T10" fmla="*/ 2 w 1888"/>
                      <a:gd name="T11" fmla="*/ 4 h 3152"/>
                      <a:gd name="T12" fmla="*/ 3 w 1888"/>
                      <a:gd name="T13" fmla="*/ 5 h 3152"/>
                      <a:gd name="T14" fmla="*/ 4 w 1888"/>
                      <a:gd name="T15" fmla="*/ 5 h 3152"/>
                      <a:gd name="T16" fmla="*/ 4 w 1888"/>
                      <a:gd name="T17" fmla="*/ 4 h 3152"/>
                      <a:gd name="T18" fmla="*/ 5 w 1888"/>
                      <a:gd name="T19" fmla="*/ 4 h 3152"/>
                      <a:gd name="T20" fmla="*/ 5 w 1888"/>
                      <a:gd name="T21" fmla="*/ 4 h 3152"/>
                      <a:gd name="T22" fmla="*/ 6 w 1888"/>
                      <a:gd name="T23" fmla="*/ 3 h 3152"/>
                      <a:gd name="T24" fmla="*/ 6 w 1888"/>
                      <a:gd name="T25" fmla="*/ 1 h 3152"/>
                      <a:gd name="T26" fmla="*/ 6 w 1888"/>
                      <a:gd name="T27" fmla="*/ 3 h 3152"/>
                      <a:gd name="T28" fmla="*/ 6 w 1888"/>
                      <a:gd name="T29" fmla="*/ 2 h 3152"/>
                      <a:gd name="T30" fmla="*/ 7 w 1888"/>
                      <a:gd name="T31" fmla="*/ 4 h 3152"/>
                      <a:gd name="T32" fmla="*/ 8 w 1888"/>
                      <a:gd name="T33" fmla="*/ 5 h 3152"/>
                      <a:gd name="T34" fmla="*/ 10 w 1888"/>
                      <a:gd name="T35" fmla="*/ 6 h 3152"/>
                      <a:gd name="T36" fmla="*/ 12 w 1888"/>
                      <a:gd name="T37" fmla="*/ 7 h 3152"/>
                      <a:gd name="T38" fmla="*/ 13 w 1888"/>
                      <a:gd name="T39" fmla="*/ 9 h 3152"/>
                      <a:gd name="T40" fmla="*/ 11 w 1888"/>
                      <a:gd name="T41" fmla="*/ 9 h 3152"/>
                      <a:gd name="T42" fmla="*/ 11 w 1888"/>
                      <a:gd name="T43" fmla="*/ 13 h 3152"/>
                      <a:gd name="T44" fmla="*/ 11 w 1888"/>
                      <a:gd name="T45" fmla="*/ 15 h 3152"/>
                      <a:gd name="T46" fmla="*/ 11 w 1888"/>
                      <a:gd name="T47" fmla="*/ 15 h 3152"/>
                      <a:gd name="T48" fmla="*/ 10 w 1888"/>
                      <a:gd name="T49" fmla="*/ 15 h 3152"/>
                      <a:gd name="T50" fmla="*/ 11 w 1888"/>
                      <a:gd name="T51" fmla="*/ 18 h 3152"/>
                      <a:gd name="T52" fmla="*/ 12 w 1888"/>
                      <a:gd name="T53" fmla="*/ 21 h 3152"/>
                      <a:gd name="T54" fmla="*/ 15 w 1888"/>
                      <a:gd name="T55" fmla="*/ 25 h 3152"/>
                      <a:gd name="T56" fmla="*/ 16 w 1888"/>
                      <a:gd name="T57" fmla="*/ 28 h 3152"/>
                      <a:gd name="T58" fmla="*/ 17 w 1888"/>
                      <a:gd name="T59" fmla="*/ 32 h 3152"/>
                      <a:gd name="T60" fmla="*/ 18 w 1888"/>
                      <a:gd name="T61" fmla="*/ 35 h 3152"/>
                      <a:gd name="T62" fmla="*/ 19 w 1888"/>
                      <a:gd name="T63" fmla="*/ 35 h 3152"/>
                      <a:gd name="T64" fmla="*/ 21 w 1888"/>
                      <a:gd name="T65" fmla="*/ 36 h 3152"/>
                      <a:gd name="T66" fmla="*/ 22 w 1888"/>
                      <a:gd name="T67" fmla="*/ 37 h 3152"/>
                      <a:gd name="T68" fmla="*/ 23 w 1888"/>
                      <a:gd name="T69" fmla="*/ 38 h 3152"/>
                      <a:gd name="T70" fmla="*/ 23 w 1888"/>
                      <a:gd name="T71" fmla="*/ 39 h 3152"/>
                      <a:gd name="T72" fmla="*/ 22 w 1888"/>
                      <a:gd name="T73" fmla="*/ 39 h 3152"/>
                      <a:gd name="T74" fmla="*/ 16 w 1888"/>
                      <a:gd name="T75" fmla="*/ 39 h 3152"/>
                      <a:gd name="T76" fmla="*/ 15 w 1888"/>
                      <a:gd name="T77" fmla="*/ 39 h 3152"/>
                      <a:gd name="T78" fmla="*/ 14 w 1888"/>
                      <a:gd name="T79" fmla="*/ 33 h 3152"/>
                      <a:gd name="T80" fmla="*/ 14 w 1888"/>
                      <a:gd name="T81" fmla="*/ 29 h 3152"/>
                      <a:gd name="T82" fmla="*/ 13 w 1888"/>
                      <a:gd name="T83" fmla="*/ 29 h 3152"/>
                      <a:gd name="T84" fmla="*/ 11 w 1888"/>
                      <a:gd name="T85" fmla="*/ 28 h 3152"/>
                      <a:gd name="T86" fmla="*/ 7 w 1888"/>
                      <a:gd name="T87" fmla="*/ 29 h 3152"/>
                      <a:gd name="T88" fmla="*/ 7 w 1888"/>
                      <a:gd name="T89" fmla="*/ 28 h 3152"/>
                      <a:gd name="T90" fmla="*/ 6 w 1888"/>
                      <a:gd name="T91" fmla="*/ 28 h 3152"/>
                      <a:gd name="T92" fmla="*/ 6 w 1888"/>
                      <a:gd name="T93" fmla="*/ 27 h 3152"/>
                      <a:gd name="T94" fmla="*/ 5 w 1888"/>
                      <a:gd name="T95" fmla="*/ 25 h 3152"/>
                      <a:gd name="T96" fmla="*/ 4 w 1888"/>
                      <a:gd name="T97" fmla="*/ 23 h 3152"/>
                      <a:gd name="T98" fmla="*/ 4 w 1888"/>
                      <a:gd name="T99" fmla="*/ 21 h 3152"/>
                      <a:gd name="T100" fmla="*/ 3 w 1888"/>
                      <a:gd name="T101" fmla="*/ 16 h 3152"/>
                      <a:gd name="T102" fmla="*/ 3 w 1888"/>
                      <a:gd name="T103" fmla="*/ 12 h 3152"/>
                      <a:gd name="T104" fmla="*/ 2 w 1888"/>
                      <a:gd name="T105" fmla="*/ 9 h 315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888"/>
                      <a:gd name="T160" fmla="*/ 0 h 3152"/>
                      <a:gd name="T161" fmla="*/ 1888 w 1888"/>
                      <a:gd name="T162" fmla="*/ 3152 h 315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888" h="3152">
                        <a:moveTo>
                          <a:pt x="149" y="684"/>
                        </a:moveTo>
                        <a:lnTo>
                          <a:pt x="128" y="642"/>
                        </a:lnTo>
                        <a:lnTo>
                          <a:pt x="105" y="577"/>
                        </a:lnTo>
                        <a:lnTo>
                          <a:pt x="73" y="520"/>
                        </a:lnTo>
                        <a:lnTo>
                          <a:pt x="0" y="449"/>
                        </a:lnTo>
                        <a:lnTo>
                          <a:pt x="112" y="528"/>
                        </a:lnTo>
                        <a:lnTo>
                          <a:pt x="118" y="514"/>
                        </a:lnTo>
                        <a:lnTo>
                          <a:pt x="124" y="505"/>
                        </a:lnTo>
                        <a:lnTo>
                          <a:pt x="0" y="391"/>
                        </a:lnTo>
                        <a:lnTo>
                          <a:pt x="61" y="425"/>
                        </a:lnTo>
                        <a:lnTo>
                          <a:pt x="31" y="330"/>
                        </a:lnTo>
                        <a:lnTo>
                          <a:pt x="95" y="428"/>
                        </a:lnTo>
                        <a:lnTo>
                          <a:pt x="164" y="470"/>
                        </a:lnTo>
                        <a:lnTo>
                          <a:pt x="179" y="464"/>
                        </a:lnTo>
                        <a:lnTo>
                          <a:pt x="64" y="282"/>
                        </a:lnTo>
                        <a:lnTo>
                          <a:pt x="136" y="337"/>
                        </a:lnTo>
                        <a:lnTo>
                          <a:pt x="214" y="461"/>
                        </a:lnTo>
                        <a:lnTo>
                          <a:pt x="140" y="284"/>
                        </a:lnTo>
                        <a:lnTo>
                          <a:pt x="258" y="403"/>
                        </a:lnTo>
                        <a:lnTo>
                          <a:pt x="185" y="269"/>
                        </a:lnTo>
                        <a:lnTo>
                          <a:pt x="278" y="401"/>
                        </a:lnTo>
                        <a:lnTo>
                          <a:pt x="297" y="382"/>
                        </a:lnTo>
                        <a:lnTo>
                          <a:pt x="195" y="211"/>
                        </a:lnTo>
                        <a:lnTo>
                          <a:pt x="322" y="376"/>
                        </a:lnTo>
                        <a:lnTo>
                          <a:pt x="340" y="376"/>
                        </a:lnTo>
                        <a:lnTo>
                          <a:pt x="253" y="229"/>
                        </a:lnTo>
                        <a:lnTo>
                          <a:pt x="347" y="349"/>
                        </a:lnTo>
                        <a:lnTo>
                          <a:pt x="290" y="204"/>
                        </a:lnTo>
                        <a:lnTo>
                          <a:pt x="351" y="302"/>
                        </a:lnTo>
                        <a:lnTo>
                          <a:pt x="395" y="342"/>
                        </a:lnTo>
                        <a:lnTo>
                          <a:pt x="336" y="157"/>
                        </a:lnTo>
                        <a:lnTo>
                          <a:pt x="383" y="272"/>
                        </a:lnTo>
                        <a:lnTo>
                          <a:pt x="428" y="321"/>
                        </a:lnTo>
                        <a:lnTo>
                          <a:pt x="363" y="21"/>
                        </a:lnTo>
                        <a:lnTo>
                          <a:pt x="427" y="184"/>
                        </a:lnTo>
                        <a:lnTo>
                          <a:pt x="462" y="262"/>
                        </a:lnTo>
                        <a:lnTo>
                          <a:pt x="434" y="147"/>
                        </a:lnTo>
                        <a:lnTo>
                          <a:pt x="490" y="311"/>
                        </a:lnTo>
                        <a:lnTo>
                          <a:pt x="461" y="120"/>
                        </a:lnTo>
                        <a:lnTo>
                          <a:pt x="494" y="0"/>
                        </a:lnTo>
                        <a:lnTo>
                          <a:pt x="474" y="134"/>
                        </a:lnTo>
                        <a:lnTo>
                          <a:pt x="502" y="238"/>
                        </a:lnTo>
                        <a:lnTo>
                          <a:pt x="505" y="119"/>
                        </a:lnTo>
                        <a:lnTo>
                          <a:pt x="548" y="80"/>
                        </a:lnTo>
                        <a:lnTo>
                          <a:pt x="515" y="140"/>
                        </a:lnTo>
                        <a:lnTo>
                          <a:pt x="521" y="275"/>
                        </a:lnTo>
                        <a:lnTo>
                          <a:pt x="545" y="211"/>
                        </a:lnTo>
                        <a:lnTo>
                          <a:pt x="533" y="302"/>
                        </a:lnTo>
                        <a:lnTo>
                          <a:pt x="557" y="336"/>
                        </a:lnTo>
                        <a:lnTo>
                          <a:pt x="586" y="380"/>
                        </a:lnTo>
                        <a:lnTo>
                          <a:pt x="608" y="398"/>
                        </a:lnTo>
                        <a:lnTo>
                          <a:pt x="660" y="425"/>
                        </a:lnTo>
                        <a:lnTo>
                          <a:pt x="745" y="468"/>
                        </a:lnTo>
                        <a:lnTo>
                          <a:pt x="795" y="495"/>
                        </a:lnTo>
                        <a:lnTo>
                          <a:pt x="852" y="523"/>
                        </a:lnTo>
                        <a:lnTo>
                          <a:pt x="905" y="559"/>
                        </a:lnTo>
                        <a:lnTo>
                          <a:pt x="960" y="603"/>
                        </a:lnTo>
                        <a:lnTo>
                          <a:pt x="1004" y="650"/>
                        </a:lnTo>
                        <a:lnTo>
                          <a:pt x="1019" y="681"/>
                        </a:lnTo>
                        <a:lnTo>
                          <a:pt x="1025" y="700"/>
                        </a:lnTo>
                        <a:lnTo>
                          <a:pt x="1019" y="712"/>
                        </a:lnTo>
                        <a:lnTo>
                          <a:pt x="993" y="727"/>
                        </a:lnTo>
                        <a:lnTo>
                          <a:pt x="924" y="748"/>
                        </a:lnTo>
                        <a:lnTo>
                          <a:pt x="858" y="766"/>
                        </a:lnTo>
                        <a:lnTo>
                          <a:pt x="858" y="850"/>
                        </a:lnTo>
                        <a:lnTo>
                          <a:pt x="901" y="1023"/>
                        </a:lnTo>
                        <a:lnTo>
                          <a:pt x="917" y="1094"/>
                        </a:lnTo>
                        <a:lnTo>
                          <a:pt x="928" y="1194"/>
                        </a:lnTo>
                        <a:lnTo>
                          <a:pt x="926" y="1212"/>
                        </a:lnTo>
                        <a:lnTo>
                          <a:pt x="919" y="1228"/>
                        </a:lnTo>
                        <a:lnTo>
                          <a:pt x="905" y="1238"/>
                        </a:lnTo>
                        <a:lnTo>
                          <a:pt x="890" y="1246"/>
                        </a:lnTo>
                        <a:lnTo>
                          <a:pt x="876" y="1247"/>
                        </a:lnTo>
                        <a:lnTo>
                          <a:pt x="831" y="1240"/>
                        </a:lnTo>
                        <a:lnTo>
                          <a:pt x="797" y="1235"/>
                        </a:lnTo>
                        <a:lnTo>
                          <a:pt x="793" y="1281"/>
                        </a:lnTo>
                        <a:lnTo>
                          <a:pt x="808" y="1325"/>
                        </a:lnTo>
                        <a:lnTo>
                          <a:pt x="866" y="1439"/>
                        </a:lnTo>
                        <a:lnTo>
                          <a:pt x="896" y="1506"/>
                        </a:lnTo>
                        <a:lnTo>
                          <a:pt x="934" y="1589"/>
                        </a:lnTo>
                        <a:lnTo>
                          <a:pt x="994" y="1708"/>
                        </a:lnTo>
                        <a:lnTo>
                          <a:pt x="1013" y="1806"/>
                        </a:lnTo>
                        <a:lnTo>
                          <a:pt x="1122" y="1934"/>
                        </a:lnTo>
                        <a:lnTo>
                          <a:pt x="1211" y="2028"/>
                        </a:lnTo>
                        <a:lnTo>
                          <a:pt x="1223" y="2075"/>
                        </a:lnTo>
                        <a:lnTo>
                          <a:pt x="1249" y="2172"/>
                        </a:lnTo>
                        <a:lnTo>
                          <a:pt x="1264" y="2258"/>
                        </a:lnTo>
                        <a:lnTo>
                          <a:pt x="1284" y="2346"/>
                        </a:lnTo>
                        <a:lnTo>
                          <a:pt x="1321" y="2508"/>
                        </a:lnTo>
                        <a:lnTo>
                          <a:pt x="1356" y="2617"/>
                        </a:lnTo>
                        <a:lnTo>
                          <a:pt x="1421" y="2777"/>
                        </a:lnTo>
                        <a:lnTo>
                          <a:pt x="1444" y="2805"/>
                        </a:lnTo>
                        <a:lnTo>
                          <a:pt x="1468" y="2829"/>
                        </a:lnTo>
                        <a:lnTo>
                          <a:pt x="1491" y="2849"/>
                        </a:lnTo>
                        <a:lnTo>
                          <a:pt x="1509" y="2862"/>
                        </a:lnTo>
                        <a:lnTo>
                          <a:pt x="1554" y="2871"/>
                        </a:lnTo>
                        <a:lnTo>
                          <a:pt x="1577" y="2874"/>
                        </a:lnTo>
                        <a:lnTo>
                          <a:pt x="1624" y="2892"/>
                        </a:lnTo>
                        <a:lnTo>
                          <a:pt x="1678" y="2912"/>
                        </a:lnTo>
                        <a:lnTo>
                          <a:pt x="1724" y="2935"/>
                        </a:lnTo>
                        <a:lnTo>
                          <a:pt x="1765" y="2963"/>
                        </a:lnTo>
                        <a:lnTo>
                          <a:pt x="1810" y="2997"/>
                        </a:lnTo>
                        <a:lnTo>
                          <a:pt x="1839" y="3019"/>
                        </a:lnTo>
                        <a:lnTo>
                          <a:pt x="1868" y="3046"/>
                        </a:lnTo>
                        <a:lnTo>
                          <a:pt x="1880" y="3063"/>
                        </a:lnTo>
                        <a:lnTo>
                          <a:pt x="1888" y="3089"/>
                        </a:lnTo>
                        <a:lnTo>
                          <a:pt x="1887" y="3104"/>
                        </a:lnTo>
                        <a:lnTo>
                          <a:pt x="1887" y="3127"/>
                        </a:lnTo>
                        <a:lnTo>
                          <a:pt x="1873" y="3130"/>
                        </a:lnTo>
                        <a:lnTo>
                          <a:pt x="1842" y="3134"/>
                        </a:lnTo>
                        <a:lnTo>
                          <a:pt x="1762" y="3152"/>
                        </a:lnTo>
                        <a:lnTo>
                          <a:pt x="1646" y="3137"/>
                        </a:lnTo>
                        <a:lnTo>
                          <a:pt x="1449" y="3150"/>
                        </a:lnTo>
                        <a:lnTo>
                          <a:pt x="1272" y="3150"/>
                        </a:lnTo>
                        <a:lnTo>
                          <a:pt x="1227" y="3146"/>
                        </a:lnTo>
                        <a:lnTo>
                          <a:pt x="1210" y="3143"/>
                        </a:lnTo>
                        <a:lnTo>
                          <a:pt x="1198" y="3137"/>
                        </a:lnTo>
                        <a:lnTo>
                          <a:pt x="1192" y="3094"/>
                        </a:lnTo>
                        <a:lnTo>
                          <a:pt x="1182" y="2951"/>
                        </a:lnTo>
                        <a:lnTo>
                          <a:pt x="1161" y="2652"/>
                        </a:lnTo>
                        <a:lnTo>
                          <a:pt x="1152" y="2521"/>
                        </a:lnTo>
                        <a:lnTo>
                          <a:pt x="1133" y="2410"/>
                        </a:lnTo>
                        <a:lnTo>
                          <a:pt x="1117" y="2364"/>
                        </a:lnTo>
                        <a:lnTo>
                          <a:pt x="1098" y="2342"/>
                        </a:lnTo>
                        <a:lnTo>
                          <a:pt x="1072" y="2331"/>
                        </a:lnTo>
                        <a:lnTo>
                          <a:pt x="1034" y="2318"/>
                        </a:lnTo>
                        <a:lnTo>
                          <a:pt x="998" y="2309"/>
                        </a:lnTo>
                        <a:lnTo>
                          <a:pt x="945" y="2306"/>
                        </a:lnTo>
                        <a:lnTo>
                          <a:pt x="875" y="2303"/>
                        </a:lnTo>
                        <a:lnTo>
                          <a:pt x="743" y="2312"/>
                        </a:lnTo>
                        <a:lnTo>
                          <a:pt x="626" y="2319"/>
                        </a:lnTo>
                        <a:lnTo>
                          <a:pt x="595" y="2321"/>
                        </a:lnTo>
                        <a:lnTo>
                          <a:pt x="572" y="2319"/>
                        </a:lnTo>
                        <a:lnTo>
                          <a:pt x="548" y="2313"/>
                        </a:lnTo>
                        <a:lnTo>
                          <a:pt x="531" y="2306"/>
                        </a:lnTo>
                        <a:lnTo>
                          <a:pt x="516" y="2297"/>
                        </a:lnTo>
                        <a:lnTo>
                          <a:pt x="505" y="2284"/>
                        </a:lnTo>
                        <a:lnTo>
                          <a:pt x="494" y="2266"/>
                        </a:lnTo>
                        <a:lnTo>
                          <a:pt x="486" y="2245"/>
                        </a:lnTo>
                        <a:lnTo>
                          <a:pt x="475" y="2218"/>
                        </a:lnTo>
                        <a:lnTo>
                          <a:pt x="465" y="2187"/>
                        </a:lnTo>
                        <a:lnTo>
                          <a:pt x="440" y="2121"/>
                        </a:lnTo>
                        <a:lnTo>
                          <a:pt x="420" y="2058"/>
                        </a:lnTo>
                        <a:lnTo>
                          <a:pt x="397" y="1994"/>
                        </a:lnTo>
                        <a:lnTo>
                          <a:pt x="373" y="1936"/>
                        </a:lnTo>
                        <a:lnTo>
                          <a:pt x="341" y="1867"/>
                        </a:lnTo>
                        <a:lnTo>
                          <a:pt x="319" y="1826"/>
                        </a:lnTo>
                        <a:lnTo>
                          <a:pt x="303" y="1791"/>
                        </a:lnTo>
                        <a:lnTo>
                          <a:pt x="295" y="1771"/>
                        </a:lnTo>
                        <a:lnTo>
                          <a:pt x="292" y="1738"/>
                        </a:lnTo>
                        <a:lnTo>
                          <a:pt x="286" y="1640"/>
                        </a:lnTo>
                        <a:lnTo>
                          <a:pt x="272" y="1400"/>
                        </a:lnTo>
                        <a:lnTo>
                          <a:pt x="264" y="1290"/>
                        </a:lnTo>
                        <a:lnTo>
                          <a:pt x="278" y="1191"/>
                        </a:lnTo>
                        <a:lnTo>
                          <a:pt x="286" y="1093"/>
                        </a:lnTo>
                        <a:lnTo>
                          <a:pt x="227" y="939"/>
                        </a:lnTo>
                        <a:lnTo>
                          <a:pt x="207" y="864"/>
                        </a:lnTo>
                        <a:lnTo>
                          <a:pt x="190" y="797"/>
                        </a:lnTo>
                        <a:lnTo>
                          <a:pt x="176" y="739"/>
                        </a:lnTo>
                        <a:lnTo>
                          <a:pt x="149" y="684"/>
                        </a:lnTo>
                        <a:close/>
                      </a:path>
                    </a:pathLst>
                  </a:custGeom>
                  <a:solidFill>
                    <a:srgbClr val="DFD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1793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00" y="2077"/>
                    <a:ext cx="184" cy="502"/>
                    <a:chOff x="1700" y="2077"/>
                    <a:chExt cx="184" cy="502"/>
                  </a:xfrm>
                </p:grpSpPr>
                <p:grpSp>
                  <p:nvGrpSpPr>
                    <p:cNvPr id="31794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36" y="2077"/>
                      <a:ext cx="44" cy="102"/>
                      <a:chOff x="1736" y="2077"/>
                      <a:chExt cx="44" cy="102"/>
                    </a:xfrm>
                  </p:grpSpPr>
                  <p:sp>
                    <p:nvSpPr>
                      <p:cNvPr id="31798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66" y="2104"/>
                        <a:ext cx="14" cy="75"/>
                      </a:xfrm>
                      <a:prstGeom prst="ellipse">
                        <a:avLst/>
                      </a:prstGeom>
                      <a:solidFill>
                        <a:srgbClr val="DFDFFF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799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6" y="2077"/>
                        <a:ext cx="21" cy="44"/>
                      </a:xfrm>
                      <a:custGeom>
                        <a:avLst/>
                        <a:gdLst>
                          <a:gd name="T0" fmla="*/ 1 w 65"/>
                          <a:gd name="T1" fmla="*/ 0 h 133"/>
                          <a:gd name="T2" fmla="*/ 1 w 65"/>
                          <a:gd name="T3" fmla="*/ 0 h 133"/>
                          <a:gd name="T4" fmla="*/ 0 w 65"/>
                          <a:gd name="T5" fmla="*/ 0 h 133"/>
                          <a:gd name="T6" fmla="*/ 0 w 65"/>
                          <a:gd name="T7" fmla="*/ 0 h 133"/>
                          <a:gd name="T8" fmla="*/ 0 w 65"/>
                          <a:gd name="T9" fmla="*/ 0 h 133"/>
                          <a:gd name="T10" fmla="*/ 0 w 65"/>
                          <a:gd name="T11" fmla="*/ 1 h 133"/>
                          <a:gd name="T12" fmla="*/ 0 w 65"/>
                          <a:gd name="T13" fmla="*/ 1 h 133"/>
                          <a:gd name="T14" fmla="*/ 0 w 65"/>
                          <a:gd name="T15" fmla="*/ 1 h 133"/>
                          <a:gd name="T16" fmla="*/ 0 w 65"/>
                          <a:gd name="T17" fmla="*/ 2 h 13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65"/>
                          <a:gd name="T28" fmla="*/ 0 h 133"/>
                          <a:gd name="T29" fmla="*/ 65 w 65"/>
                          <a:gd name="T30" fmla="*/ 133 h 13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65" h="133">
                            <a:moveTo>
                              <a:pt x="65" y="0"/>
                            </a:moveTo>
                            <a:lnTo>
                              <a:pt x="47" y="3"/>
                            </a:lnTo>
                            <a:lnTo>
                              <a:pt x="32" y="9"/>
                            </a:lnTo>
                            <a:lnTo>
                              <a:pt x="21" y="20"/>
                            </a:lnTo>
                            <a:lnTo>
                              <a:pt x="12" y="34"/>
                            </a:lnTo>
                            <a:lnTo>
                              <a:pt x="6" y="58"/>
                            </a:lnTo>
                            <a:lnTo>
                              <a:pt x="1" y="86"/>
                            </a:lnTo>
                            <a:lnTo>
                              <a:pt x="0" y="107"/>
                            </a:lnTo>
                            <a:lnTo>
                              <a:pt x="2" y="133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1795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0" y="2285"/>
                      <a:ext cx="184" cy="294"/>
                      <a:chOff x="1700" y="2285"/>
                      <a:chExt cx="184" cy="294"/>
                    </a:xfrm>
                  </p:grpSpPr>
                  <p:sp>
                    <p:nvSpPr>
                      <p:cNvPr id="3179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0" y="2452"/>
                        <a:ext cx="184" cy="127"/>
                      </a:xfrm>
                      <a:custGeom>
                        <a:avLst/>
                        <a:gdLst>
                          <a:gd name="T0" fmla="*/ 0 w 553"/>
                          <a:gd name="T1" fmla="*/ 0 h 381"/>
                          <a:gd name="T2" fmla="*/ 0 w 553"/>
                          <a:gd name="T3" fmla="*/ 0 h 381"/>
                          <a:gd name="T4" fmla="*/ 1 w 553"/>
                          <a:gd name="T5" fmla="*/ 1 h 381"/>
                          <a:gd name="T6" fmla="*/ 2 w 553"/>
                          <a:gd name="T7" fmla="*/ 2 h 381"/>
                          <a:gd name="T8" fmla="*/ 2 w 553"/>
                          <a:gd name="T9" fmla="*/ 3 h 381"/>
                          <a:gd name="T10" fmla="*/ 3 w 553"/>
                          <a:gd name="T11" fmla="*/ 4 h 381"/>
                          <a:gd name="T12" fmla="*/ 3 w 553"/>
                          <a:gd name="T13" fmla="*/ 4 h 381"/>
                          <a:gd name="T14" fmla="*/ 3 w 553"/>
                          <a:gd name="T15" fmla="*/ 4 h 381"/>
                          <a:gd name="T16" fmla="*/ 4 w 553"/>
                          <a:gd name="T17" fmla="*/ 4 h 381"/>
                          <a:gd name="T18" fmla="*/ 4 w 553"/>
                          <a:gd name="T19" fmla="*/ 4 h 381"/>
                          <a:gd name="T20" fmla="*/ 5 w 553"/>
                          <a:gd name="T21" fmla="*/ 5 h 381"/>
                          <a:gd name="T22" fmla="*/ 5 w 553"/>
                          <a:gd name="T23" fmla="*/ 5 h 381"/>
                          <a:gd name="T24" fmla="*/ 5 w 553"/>
                          <a:gd name="T25" fmla="*/ 5 h 381"/>
                          <a:gd name="T26" fmla="*/ 6 w 553"/>
                          <a:gd name="T27" fmla="*/ 5 h 381"/>
                          <a:gd name="T28" fmla="*/ 6 w 553"/>
                          <a:gd name="T29" fmla="*/ 4 h 381"/>
                          <a:gd name="T30" fmla="*/ 6 w 553"/>
                          <a:gd name="T31" fmla="*/ 4 h 381"/>
                          <a:gd name="T32" fmla="*/ 6 w 553"/>
                          <a:gd name="T33" fmla="*/ 4 h 381"/>
                          <a:gd name="T34" fmla="*/ 7 w 553"/>
                          <a:gd name="T35" fmla="*/ 4 h 381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553"/>
                          <a:gd name="T55" fmla="*/ 0 h 381"/>
                          <a:gd name="T56" fmla="*/ 553 w 553"/>
                          <a:gd name="T57" fmla="*/ 381 h 381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553" h="381">
                            <a:moveTo>
                              <a:pt x="0" y="0"/>
                            </a:moveTo>
                            <a:lnTo>
                              <a:pt x="27" y="40"/>
                            </a:lnTo>
                            <a:lnTo>
                              <a:pt x="74" y="107"/>
                            </a:lnTo>
                            <a:lnTo>
                              <a:pt x="126" y="176"/>
                            </a:lnTo>
                            <a:lnTo>
                              <a:pt x="174" y="240"/>
                            </a:lnTo>
                            <a:lnTo>
                              <a:pt x="215" y="287"/>
                            </a:lnTo>
                            <a:lnTo>
                              <a:pt x="249" y="320"/>
                            </a:lnTo>
                            <a:lnTo>
                              <a:pt x="270" y="339"/>
                            </a:lnTo>
                            <a:lnTo>
                              <a:pt x="295" y="354"/>
                            </a:lnTo>
                            <a:lnTo>
                              <a:pt x="328" y="364"/>
                            </a:lnTo>
                            <a:lnTo>
                              <a:pt x="367" y="375"/>
                            </a:lnTo>
                            <a:lnTo>
                              <a:pt x="402" y="381"/>
                            </a:lnTo>
                            <a:lnTo>
                              <a:pt x="426" y="379"/>
                            </a:lnTo>
                            <a:lnTo>
                              <a:pt x="453" y="366"/>
                            </a:lnTo>
                            <a:lnTo>
                              <a:pt x="476" y="354"/>
                            </a:lnTo>
                            <a:lnTo>
                              <a:pt x="499" y="345"/>
                            </a:lnTo>
                            <a:lnTo>
                              <a:pt x="524" y="338"/>
                            </a:lnTo>
                            <a:lnTo>
                              <a:pt x="553" y="335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1797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6" y="2285"/>
                        <a:ext cx="107" cy="217"/>
                      </a:xfrm>
                      <a:custGeom>
                        <a:avLst/>
                        <a:gdLst>
                          <a:gd name="T0" fmla="*/ 4 w 320"/>
                          <a:gd name="T1" fmla="*/ 3 h 650"/>
                          <a:gd name="T2" fmla="*/ 4 w 320"/>
                          <a:gd name="T3" fmla="*/ 2 h 650"/>
                          <a:gd name="T4" fmla="*/ 4 w 320"/>
                          <a:gd name="T5" fmla="*/ 2 h 650"/>
                          <a:gd name="T6" fmla="*/ 4 w 320"/>
                          <a:gd name="T7" fmla="*/ 1 h 650"/>
                          <a:gd name="T8" fmla="*/ 4 w 320"/>
                          <a:gd name="T9" fmla="*/ 1 h 650"/>
                          <a:gd name="T10" fmla="*/ 4 w 320"/>
                          <a:gd name="T11" fmla="*/ 1 h 650"/>
                          <a:gd name="T12" fmla="*/ 4 w 320"/>
                          <a:gd name="T13" fmla="*/ 0 h 650"/>
                          <a:gd name="T14" fmla="*/ 4 w 320"/>
                          <a:gd name="T15" fmla="*/ 0 h 650"/>
                          <a:gd name="T16" fmla="*/ 4 w 320"/>
                          <a:gd name="T17" fmla="*/ 0 h 650"/>
                          <a:gd name="T18" fmla="*/ 4 w 320"/>
                          <a:gd name="T19" fmla="*/ 0 h 650"/>
                          <a:gd name="T20" fmla="*/ 3 w 320"/>
                          <a:gd name="T21" fmla="*/ 0 h 650"/>
                          <a:gd name="T22" fmla="*/ 3 w 320"/>
                          <a:gd name="T23" fmla="*/ 1 h 650"/>
                          <a:gd name="T24" fmla="*/ 3 w 320"/>
                          <a:gd name="T25" fmla="*/ 1 h 650"/>
                          <a:gd name="T26" fmla="*/ 3 w 320"/>
                          <a:gd name="T27" fmla="*/ 0 h 650"/>
                          <a:gd name="T28" fmla="*/ 3 w 320"/>
                          <a:gd name="T29" fmla="*/ 0 h 650"/>
                          <a:gd name="T30" fmla="*/ 2 w 320"/>
                          <a:gd name="T31" fmla="*/ 0 h 650"/>
                          <a:gd name="T32" fmla="*/ 2 w 320"/>
                          <a:gd name="T33" fmla="*/ 0 h 650"/>
                          <a:gd name="T34" fmla="*/ 2 w 320"/>
                          <a:gd name="T35" fmla="*/ 0 h 650"/>
                          <a:gd name="T36" fmla="*/ 2 w 320"/>
                          <a:gd name="T37" fmla="*/ 1 h 650"/>
                          <a:gd name="T38" fmla="*/ 2 w 320"/>
                          <a:gd name="T39" fmla="*/ 1 h 650"/>
                          <a:gd name="T40" fmla="*/ 1 w 320"/>
                          <a:gd name="T41" fmla="*/ 0 h 650"/>
                          <a:gd name="T42" fmla="*/ 1 w 320"/>
                          <a:gd name="T43" fmla="*/ 0 h 650"/>
                          <a:gd name="T44" fmla="*/ 1 w 320"/>
                          <a:gd name="T45" fmla="*/ 0 h 650"/>
                          <a:gd name="T46" fmla="*/ 1 w 320"/>
                          <a:gd name="T47" fmla="*/ 0 h 650"/>
                          <a:gd name="T48" fmla="*/ 1 w 320"/>
                          <a:gd name="T49" fmla="*/ 0 h 650"/>
                          <a:gd name="T50" fmla="*/ 1 w 320"/>
                          <a:gd name="T51" fmla="*/ 0 h 650"/>
                          <a:gd name="T52" fmla="*/ 1 w 320"/>
                          <a:gd name="T53" fmla="*/ 1 h 650"/>
                          <a:gd name="T54" fmla="*/ 1 w 320"/>
                          <a:gd name="T55" fmla="*/ 1 h 650"/>
                          <a:gd name="T56" fmla="*/ 0 w 320"/>
                          <a:gd name="T57" fmla="*/ 1 h 650"/>
                          <a:gd name="T58" fmla="*/ 0 w 320"/>
                          <a:gd name="T59" fmla="*/ 1 h 650"/>
                          <a:gd name="T60" fmla="*/ 0 w 320"/>
                          <a:gd name="T61" fmla="*/ 1 h 650"/>
                          <a:gd name="T62" fmla="*/ 0 w 320"/>
                          <a:gd name="T63" fmla="*/ 2 h 650"/>
                          <a:gd name="T64" fmla="*/ 0 w 320"/>
                          <a:gd name="T65" fmla="*/ 2 h 650"/>
                          <a:gd name="T66" fmla="*/ 0 w 320"/>
                          <a:gd name="T67" fmla="*/ 2 h 650"/>
                          <a:gd name="T68" fmla="*/ 0 w 320"/>
                          <a:gd name="T69" fmla="*/ 3 h 650"/>
                          <a:gd name="T70" fmla="*/ 0 w 320"/>
                          <a:gd name="T71" fmla="*/ 4 h 650"/>
                          <a:gd name="T72" fmla="*/ 0 w 320"/>
                          <a:gd name="T73" fmla="*/ 5 h 650"/>
                          <a:gd name="T74" fmla="*/ 0 w 320"/>
                          <a:gd name="T75" fmla="*/ 5 h 650"/>
                          <a:gd name="T76" fmla="*/ 1 w 320"/>
                          <a:gd name="T77" fmla="*/ 6 h 650"/>
                          <a:gd name="T78" fmla="*/ 2 w 320"/>
                          <a:gd name="T79" fmla="*/ 6 h 650"/>
                          <a:gd name="T80" fmla="*/ 2 w 320"/>
                          <a:gd name="T81" fmla="*/ 6 h 650"/>
                          <a:gd name="T82" fmla="*/ 4 w 320"/>
                          <a:gd name="T83" fmla="*/ 8 h 650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320"/>
                          <a:gd name="T127" fmla="*/ 0 h 650"/>
                          <a:gd name="T128" fmla="*/ 320 w 320"/>
                          <a:gd name="T129" fmla="*/ 650 h 650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320" h="650">
                            <a:moveTo>
                              <a:pt x="320" y="244"/>
                            </a:moveTo>
                            <a:lnTo>
                              <a:pt x="309" y="199"/>
                            </a:lnTo>
                            <a:lnTo>
                              <a:pt x="304" y="161"/>
                            </a:lnTo>
                            <a:lnTo>
                              <a:pt x="302" y="113"/>
                            </a:lnTo>
                            <a:lnTo>
                              <a:pt x="305" y="85"/>
                            </a:lnTo>
                            <a:lnTo>
                              <a:pt x="310" y="61"/>
                            </a:lnTo>
                            <a:lnTo>
                              <a:pt x="308" y="30"/>
                            </a:lnTo>
                            <a:lnTo>
                              <a:pt x="302" y="6"/>
                            </a:lnTo>
                            <a:lnTo>
                              <a:pt x="296" y="3"/>
                            </a:lnTo>
                            <a:lnTo>
                              <a:pt x="290" y="6"/>
                            </a:lnTo>
                            <a:lnTo>
                              <a:pt x="275" y="30"/>
                            </a:lnTo>
                            <a:lnTo>
                              <a:pt x="257" y="51"/>
                            </a:lnTo>
                            <a:lnTo>
                              <a:pt x="232" y="51"/>
                            </a:lnTo>
                            <a:lnTo>
                              <a:pt x="221" y="24"/>
                            </a:lnTo>
                            <a:lnTo>
                              <a:pt x="211" y="8"/>
                            </a:lnTo>
                            <a:lnTo>
                              <a:pt x="191" y="5"/>
                            </a:lnTo>
                            <a:lnTo>
                              <a:pt x="171" y="0"/>
                            </a:lnTo>
                            <a:lnTo>
                              <a:pt x="160" y="24"/>
                            </a:lnTo>
                            <a:lnTo>
                              <a:pt x="153" y="49"/>
                            </a:lnTo>
                            <a:lnTo>
                              <a:pt x="122" y="49"/>
                            </a:lnTo>
                            <a:lnTo>
                              <a:pt x="115" y="39"/>
                            </a:lnTo>
                            <a:lnTo>
                              <a:pt x="104" y="24"/>
                            </a:lnTo>
                            <a:lnTo>
                              <a:pt x="93" y="18"/>
                            </a:lnTo>
                            <a:lnTo>
                              <a:pt x="83" y="19"/>
                            </a:lnTo>
                            <a:lnTo>
                              <a:pt x="72" y="27"/>
                            </a:lnTo>
                            <a:lnTo>
                              <a:pt x="66" y="39"/>
                            </a:lnTo>
                            <a:lnTo>
                              <a:pt x="66" y="112"/>
                            </a:lnTo>
                            <a:lnTo>
                              <a:pt x="49" y="106"/>
                            </a:lnTo>
                            <a:lnTo>
                              <a:pt x="26" y="98"/>
                            </a:lnTo>
                            <a:lnTo>
                              <a:pt x="8" y="101"/>
                            </a:lnTo>
                            <a:lnTo>
                              <a:pt x="6" y="109"/>
                            </a:lnTo>
                            <a:lnTo>
                              <a:pt x="6" y="122"/>
                            </a:lnTo>
                            <a:lnTo>
                              <a:pt x="13" y="156"/>
                            </a:lnTo>
                            <a:lnTo>
                              <a:pt x="23" y="193"/>
                            </a:lnTo>
                            <a:lnTo>
                              <a:pt x="28" y="214"/>
                            </a:lnTo>
                            <a:lnTo>
                              <a:pt x="0" y="354"/>
                            </a:lnTo>
                            <a:lnTo>
                              <a:pt x="13" y="369"/>
                            </a:lnTo>
                            <a:lnTo>
                              <a:pt x="40" y="390"/>
                            </a:lnTo>
                            <a:lnTo>
                              <a:pt x="121" y="449"/>
                            </a:lnTo>
                            <a:lnTo>
                              <a:pt x="151" y="449"/>
                            </a:lnTo>
                            <a:lnTo>
                              <a:pt x="193" y="497"/>
                            </a:lnTo>
                            <a:lnTo>
                              <a:pt x="303" y="65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1761" name="Group 25"/>
              <p:cNvGrpSpPr>
                <a:grpSpLocks/>
              </p:cNvGrpSpPr>
              <p:nvPr/>
            </p:nvGrpSpPr>
            <p:grpSpPr bwMode="auto">
              <a:xfrm>
                <a:off x="1898" y="2007"/>
                <a:ext cx="661" cy="990"/>
                <a:chOff x="1898" y="2007"/>
                <a:chExt cx="661" cy="990"/>
              </a:xfrm>
            </p:grpSpPr>
            <p:sp>
              <p:nvSpPr>
                <p:cNvPr id="31762" name="Freeform 26"/>
                <p:cNvSpPr>
                  <a:spLocks/>
                </p:cNvSpPr>
                <p:nvPr/>
              </p:nvSpPr>
              <p:spPr bwMode="auto">
                <a:xfrm>
                  <a:off x="1898" y="2478"/>
                  <a:ext cx="503" cy="519"/>
                </a:xfrm>
                <a:custGeom>
                  <a:avLst/>
                  <a:gdLst>
                    <a:gd name="T0" fmla="*/ 19 w 1510"/>
                    <a:gd name="T1" fmla="*/ 19 h 1557"/>
                    <a:gd name="T2" fmla="*/ 19 w 1510"/>
                    <a:gd name="T3" fmla="*/ 9 h 1557"/>
                    <a:gd name="T4" fmla="*/ 18 w 1510"/>
                    <a:gd name="T5" fmla="*/ 1 h 1557"/>
                    <a:gd name="T6" fmla="*/ 9 w 1510"/>
                    <a:gd name="T7" fmla="*/ 0 h 1557"/>
                    <a:gd name="T8" fmla="*/ 0 w 1510"/>
                    <a:gd name="T9" fmla="*/ 2 h 1557"/>
                    <a:gd name="T10" fmla="*/ 0 w 1510"/>
                    <a:gd name="T11" fmla="*/ 9 h 1557"/>
                    <a:gd name="T12" fmla="*/ 0 w 1510"/>
                    <a:gd name="T13" fmla="*/ 19 h 1557"/>
                    <a:gd name="T14" fmla="*/ 2 w 1510"/>
                    <a:gd name="T15" fmla="*/ 19 h 1557"/>
                    <a:gd name="T16" fmla="*/ 2 w 1510"/>
                    <a:gd name="T17" fmla="*/ 5 h 1557"/>
                    <a:gd name="T18" fmla="*/ 17 w 1510"/>
                    <a:gd name="T19" fmla="*/ 5 h 1557"/>
                    <a:gd name="T20" fmla="*/ 17 w 1510"/>
                    <a:gd name="T21" fmla="*/ 19 h 1557"/>
                    <a:gd name="T22" fmla="*/ 19 w 1510"/>
                    <a:gd name="T23" fmla="*/ 19 h 15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10"/>
                    <a:gd name="T37" fmla="*/ 0 h 1557"/>
                    <a:gd name="T38" fmla="*/ 1510 w 1510"/>
                    <a:gd name="T39" fmla="*/ 1557 h 15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10" h="1557">
                      <a:moveTo>
                        <a:pt x="1510" y="1552"/>
                      </a:moveTo>
                      <a:lnTo>
                        <a:pt x="1510" y="752"/>
                      </a:lnTo>
                      <a:lnTo>
                        <a:pt x="1488" y="114"/>
                      </a:lnTo>
                      <a:lnTo>
                        <a:pt x="749" y="0"/>
                      </a:lnTo>
                      <a:lnTo>
                        <a:pt x="25" y="131"/>
                      </a:lnTo>
                      <a:lnTo>
                        <a:pt x="0" y="752"/>
                      </a:lnTo>
                      <a:lnTo>
                        <a:pt x="0" y="1540"/>
                      </a:lnTo>
                      <a:lnTo>
                        <a:pt x="127" y="1540"/>
                      </a:lnTo>
                      <a:lnTo>
                        <a:pt x="140" y="418"/>
                      </a:lnTo>
                      <a:lnTo>
                        <a:pt x="1370" y="418"/>
                      </a:lnTo>
                      <a:lnTo>
                        <a:pt x="1383" y="1557"/>
                      </a:lnTo>
                      <a:lnTo>
                        <a:pt x="1510" y="15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1763" name="Group 27"/>
                <p:cNvGrpSpPr>
                  <a:grpSpLocks/>
                </p:cNvGrpSpPr>
                <p:nvPr/>
              </p:nvGrpSpPr>
              <p:grpSpPr bwMode="auto">
                <a:xfrm>
                  <a:off x="1958" y="2007"/>
                  <a:ext cx="601" cy="774"/>
                  <a:chOff x="1958" y="2007"/>
                  <a:chExt cx="601" cy="774"/>
                </a:xfrm>
              </p:grpSpPr>
              <p:grpSp>
                <p:nvGrpSpPr>
                  <p:cNvPr id="3176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958" y="2466"/>
                    <a:ext cx="212" cy="166"/>
                    <a:chOff x="1958" y="2466"/>
                    <a:chExt cx="212" cy="166"/>
                  </a:xfrm>
                </p:grpSpPr>
                <p:grpSp>
                  <p:nvGrpSpPr>
                    <p:cNvPr id="31774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58" y="2466"/>
                      <a:ext cx="212" cy="166"/>
                      <a:chOff x="1958" y="2466"/>
                      <a:chExt cx="212" cy="166"/>
                    </a:xfrm>
                  </p:grpSpPr>
                  <p:sp>
                    <p:nvSpPr>
                      <p:cNvPr id="31787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61" y="2466"/>
                        <a:ext cx="209" cy="138"/>
                      </a:xfrm>
                      <a:custGeom>
                        <a:avLst/>
                        <a:gdLst>
                          <a:gd name="T0" fmla="*/ 0 w 627"/>
                          <a:gd name="T1" fmla="*/ 1 h 415"/>
                          <a:gd name="T2" fmla="*/ 4 w 627"/>
                          <a:gd name="T3" fmla="*/ 0 h 415"/>
                          <a:gd name="T4" fmla="*/ 8 w 627"/>
                          <a:gd name="T5" fmla="*/ 4 h 415"/>
                          <a:gd name="T6" fmla="*/ 4 w 627"/>
                          <a:gd name="T7" fmla="*/ 5 h 415"/>
                          <a:gd name="T8" fmla="*/ 2 w 627"/>
                          <a:gd name="T9" fmla="*/ 3 h 415"/>
                          <a:gd name="T10" fmla="*/ 2 w 627"/>
                          <a:gd name="T11" fmla="*/ 2 h 415"/>
                          <a:gd name="T12" fmla="*/ 0 w 627"/>
                          <a:gd name="T13" fmla="*/ 1 h 41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27"/>
                          <a:gd name="T22" fmla="*/ 0 h 415"/>
                          <a:gd name="T23" fmla="*/ 627 w 627"/>
                          <a:gd name="T24" fmla="*/ 415 h 41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27" h="415">
                            <a:moveTo>
                              <a:pt x="0" y="91"/>
                            </a:moveTo>
                            <a:lnTo>
                              <a:pt x="288" y="0"/>
                            </a:lnTo>
                            <a:lnTo>
                              <a:pt x="627" y="298"/>
                            </a:lnTo>
                            <a:lnTo>
                              <a:pt x="332" y="415"/>
                            </a:lnTo>
                            <a:lnTo>
                              <a:pt x="172" y="246"/>
                            </a:lnTo>
                            <a:lnTo>
                              <a:pt x="123" y="195"/>
                            </a:lnTo>
                            <a:lnTo>
                              <a:pt x="0" y="9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1788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67" y="2565"/>
                        <a:ext cx="103" cy="67"/>
                      </a:xfrm>
                      <a:custGeom>
                        <a:avLst/>
                        <a:gdLst>
                          <a:gd name="T0" fmla="*/ 0 w 310"/>
                          <a:gd name="T1" fmla="*/ 1 h 200"/>
                          <a:gd name="T2" fmla="*/ 4 w 310"/>
                          <a:gd name="T3" fmla="*/ 0 h 200"/>
                          <a:gd name="T4" fmla="*/ 4 w 310"/>
                          <a:gd name="T5" fmla="*/ 1 h 200"/>
                          <a:gd name="T6" fmla="*/ 0 w 310"/>
                          <a:gd name="T7" fmla="*/ 2 h 200"/>
                          <a:gd name="T8" fmla="*/ 0 w 310"/>
                          <a:gd name="T9" fmla="*/ 1 h 20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0"/>
                          <a:gd name="T16" fmla="*/ 0 h 200"/>
                          <a:gd name="T17" fmla="*/ 310 w 310"/>
                          <a:gd name="T18" fmla="*/ 200 h 20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0" h="200">
                            <a:moveTo>
                              <a:pt x="14" y="117"/>
                            </a:moveTo>
                            <a:lnTo>
                              <a:pt x="310" y="0"/>
                            </a:lnTo>
                            <a:lnTo>
                              <a:pt x="310" y="53"/>
                            </a:lnTo>
                            <a:lnTo>
                              <a:pt x="0" y="200"/>
                            </a:lnTo>
                            <a:lnTo>
                              <a:pt x="14" y="11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1789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58" y="2495"/>
                        <a:ext cx="113" cy="137"/>
                      </a:xfrm>
                      <a:custGeom>
                        <a:avLst/>
                        <a:gdLst>
                          <a:gd name="T0" fmla="*/ 2 w 339"/>
                          <a:gd name="T1" fmla="*/ 1 h 410"/>
                          <a:gd name="T2" fmla="*/ 3 w 339"/>
                          <a:gd name="T3" fmla="*/ 3 h 410"/>
                          <a:gd name="T4" fmla="*/ 4 w 339"/>
                          <a:gd name="T5" fmla="*/ 4 h 410"/>
                          <a:gd name="T6" fmla="*/ 4 w 339"/>
                          <a:gd name="T7" fmla="*/ 5 h 410"/>
                          <a:gd name="T8" fmla="*/ 3 w 339"/>
                          <a:gd name="T9" fmla="*/ 4 h 410"/>
                          <a:gd name="T10" fmla="*/ 1 w 339"/>
                          <a:gd name="T11" fmla="*/ 2 h 410"/>
                          <a:gd name="T12" fmla="*/ 0 w 339"/>
                          <a:gd name="T13" fmla="*/ 1 h 410"/>
                          <a:gd name="T14" fmla="*/ 0 w 339"/>
                          <a:gd name="T15" fmla="*/ 0 h 410"/>
                          <a:gd name="T16" fmla="*/ 1 w 339"/>
                          <a:gd name="T17" fmla="*/ 1 h 410"/>
                          <a:gd name="T18" fmla="*/ 2 w 339"/>
                          <a:gd name="T19" fmla="*/ 1 h 41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39"/>
                          <a:gd name="T31" fmla="*/ 0 h 410"/>
                          <a:gd name="T32" fmla="*/ 339 w 339"/>
                          <a:gd name="T33" fmla="*/ 410 h 41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39" h="410">
                            <a:moveTo>
                              <a:pt x="144" y="117"/>
                            </a:moveTo>
                            <a:lnTo>
                              <a:pt x="254" y="232"/>
                            </a:lnTo>
                            <a:lnTo>
                              <a:pt x="339" y="326"/>
                            </a:lnTo>
                            <a:lnTo>
                              <a:pt x="325" y="410"/>
                            </a:lnTo>
                            <a:lnTo>
                              <a:pt x="207" y="293"/>
                            </a:lnTo>
                            <a:lnTo>
                              <a:pt x="100" y="186"/>
                            </a:lnTo>
                            <a:lnTo>
                              <a:pt x="0" y="88"/>
                            </a:lnTo>
                            <a:lnTo>
                              <a:pt x="9" y="0"/>
                            </a:lnTo>
                            <a:lnTo>
                              <a:pt x="69" y="54"/>
                            </a:lnTo>
                            <a:lnTo>
                              <a:pt x="144" y="11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1775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91" y="2488"/>
                      <a:ext cx="138" cy="95"/>
                      <a:chOff x="1991" y="2488"/>
                      <a:chExt cx="138" cy="95"/>
                    </a:xfrm>
                  </p:grpSpPr>
                  <p:grpSp>
                    <p:nvGrpSpPr>
                      <p:cNvPr id="31776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01" y="2494"/>
                        <a:ext cx="125" cy="88"/>
                        <a:chOff x="2001" y="2494"/>
                        <a:chExt cx="125" cy="88"/>
                      </a:xfrm>
                    </p:grpSpPr>
                    <p:sp>
                      <p:nvSpPr>
                        <p:cNvPr id="31784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2" y="2494"/>
                          <a:ext cx="74" cy="73"/>
                        </a:xfrm>
                        <a:custGeom>
                          <a:avLst/>
                          <a:gdLst>
                            <a:gd name="T0" fmla="*/ 0 w 222"/>
                            <a:gd name="T1" fmla="*/ 0 h 220"/>
                            <a:gd name="T2" fmla="*/ 1 w 222"/>
                            <a:gd name="T3" fmla="*/ 1 h 220"/>
                            <a:gd name="T4" fmla="*/ 3 w 222"/>
                            <a:gd name="T5" fmla="*/ 3 h 220"/>
                            <a:gd name="T6" fmla="*/ 0 60000 65536"/>
                            <a:gd name="T7" fmla="*/ 0 60000 65536"/>
                            <a:gd name="T8" fmla="*/ 0 60000 65536"/>
                            <a:gd name="T9" fmla="*/ 0 w 222"/>
                            <a:gd name="T10" fmla="*/ 0 h 220"/>
                            <a:gd name="T11" fmla="*/ 222 w 222"/>
                            <a:gd name="T12" fmla="*/ 220 h 22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22" h="220">
                              <a:moveTo>
                                <a:pt x="0" y="0"/>
                              </a:moveTo>
                              <a:lnTo>
                                <a:pt x="86" y="92"/>
                              </a:lnTo>
                              <a:lnTo>
                                <a:pt x="222" y="22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785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29" y="2499"/>
                          <a:ext cx="71" cy="73"/>
                        </a:xfrm>
                        <a:custGeom>
                          <a:avLst/>
                          <a:gdLst>
                            <a:gd name="T0" fmla="*/ 0 w 212"/>
                            <a:gd name="T1" fmla="*/ 0 h 219"/>
                            <a:gd name="T2" fmla="*/ 1 w 212"/>
                            <a:gd name="T3" fmla="*/ 1 h 219"/>
                            <a:gd name="T4" fmla="*/ 3 w 212"/>
                            <a:gd name="T5" fmla="*/ 3 h 219"/>
                            <a:gd name="T6" fmla="*/ 0 60000 65536"/>
                            <a:gd name="T7" fmla="*/ 0 60000 65536"/>
                            <a:gd name="T8" fmla="*/ 0 60000 65536"/>
                            <a:gd name="T9" fmla="*/ 0 w 212"/>
                            <a:gd name="T10" fmla="*/ 0 h 219"/>
                            <a:gd name="T11" fmla="*/ 212 w 212"/>
                            <a:gd name="T12" fmla="*/ 219 h 21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2" h="219">
                              <a:moveTo>
                                <a:pt x="0" y="0"/>
                              </a:moveTo>
                              <a:lnTo>
                                <a:pt x="115" y="118"/>
                              </a:lnTo>
                              <a:lnTo>
                                <a:pt x="212" y="219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786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01" y="2509"/>
                          <a:ext cx="86" cy="73"/>
                        </a:xfrm>
                        <a:custGeom>
                          <a:avLst/>
                          <a:gdLst>
                            <a:gd name="T0" fmla="*/ 0 w 257"/>
                            <a:gd name="T1" fmla="*/ 0 h 220"/>
                            <a:gd name="T2" fmla="*/ 1 w 257"/>
                            <a:gd name="T3" fmla="*/ 1 h 220"/>
                            <a:gd name="T4" fmla="*/ 2 w 257"/>
                            <a:gd name="T5" fmla="*/ 2 h 220"/>
                            <a:gd name="T6" fmla="*/ 3 w 257"/>
                            <a:gd name="T7" fmla="*/ 3 h 22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57"/>
                            <a:gd name="T13" fmla="*/ 0 h 220"/>
                            <a:gd name="T14" fmla="*/ 257 w 257"/>
                            <a:gd name="T15" fmla="*/ 220 h 22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57" h="220">
                              <a:moveTo>
                                <a:pt x="0" y="0"/>
                              </a:moveTo>
                              <a:lnTo>
                                <a:pt x="117" y="83"/>
                              </a:lnTo>
                              <a:lnTo>
                                <a:pt x="190" y="153"/>
                              </a:lnTo>
                              <a:lnTo>
                                <a:pt x="257" y="22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1777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91" y="2488"/>
                        <a:ext cx="138" cy="95"/>
                        <a:chOff x="1991" y="2488"/>
                        <a:chExt cx="138" cy="95"/>
                      </a:xfrm>
                    </p:grpSpPr>
                    <p:sp>
                      <p:nvSpPr>
                        <p:cNvPr id="31778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91" y="2488"/>
                          <a:ext cx="64" cy="21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779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15" y="2506"/>
                          <a:ext cx="58" cy="1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780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34" y="2517"/>
                          <a:ext cx="56" cy="23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781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49" y="2534"/>
                          <a:ext cx="53" cy="21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782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67" y="2542"/>
                          <a:ext cx="53" cy="2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783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74" y="2561"/>
                          <a:ext cx="55" cy="22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176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089" y="2007"/>
                    <a:ext cx="470" cy="774"/>
                    <a:chOff x="2089" y="2007"/>
                    <a:chExt cx="470" cy="774"/>
                  </a:xfrm>
                </p:grpSpPr>
                <p:sp>
                  <p:nvSpPr>
                    <p:cNvPr id="3176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2124" y="2571"/>
                      <a:ext cx="108" cy="81"/>
                    </a:xfrm>
                    <a:custGeom>
                      <a:avLst/>
                      <a:gdLst>
                        <a:gd name="T0" fmla="*/ 0 w 324"/>
                        <a:gd name="T1" fmla="*/ 1 h 241"/>
                        <a:gd name="T2" fmla="*/ 0 w 324"/>
                        <a:gd name="T3" fmla="*/ 1 h 241"/>
                        <a:gd name="T4" fmla="*/ 0 w 324"/>
                        <a:gd name="T5" fmla="*/ 2 h 241"/>
                        <a:gd name="T6" fmla="*/ 0 w 324"/>
                        <a:gd name="T7" fmla="*/ 2 h 241"/>
                        <a:gd name="T8" fmla="*/ 1 w 324"/>
                        <a:gd name="T9" fmla="*/ 3 h 241"/>
                        <a:gd name="T10" fmla="*/ 1 w 324"/>
                        <a:gd name="T11" fmla="*/ 3 h 241"/>
                        <a:gd name="T12" fmla="*/ 2 w 324"/>
                        <a:gd name="T13" fmla="*/ 3 h 241"/>
                        <a:gd name="T14" fmla="*/ 2 w 324"/>
                        <a:gd name="T15" fmla="*/ 3 h 241"/>
                        <a:gd name="T16" fmla="*/ 3 w 324"/>
                        <a:gd name="T17" fmla="*/ 3 h 241"/>
                        <a:gd name="T18" fmla="*/ 3 w 324"/>
                        <a:gd name="T19" fmla="*/ 2 h 241"/>
                        <a:gd name="T20" fmla="*/ 3 w 324"/>
                        <a:gd name="T21" fmla="*/ 1 h 241"/>
                        <a:gd name="T22" fmla="*/ 3 w 324"/>
                        <a:gd name="T23" fmla="*/ 1 h 241"/>
                        <a:gd name="T24" fmla="*/ 4 w 324"/>
                        <a:gd name="T25" fmla="*/ 0 h 241"/>
                        <a:gd name="T26" fmla="*/ 4 w 324"/>
                        <a:gd name="T27" fmla="*/ 0 h 241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324"/>
                        <a:gd name="T43" fmla="*/ 0 h 241"/>
                        <a:gd name="T44" fmla="*/ 324 w 324"/>
                        <a:gd name="T45" fmla="*/ 241 h 241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324" h="241">
                          <a:moveTo>
                            <a:pt x="0" y="68"/>
                          </a:moveTo>
                          <a:lnTo>
                            <a:pt x="5" y="114"/>
                          </a:lnTo>
                          <a:lnTo>
                            <a:pt x="17" y="161"/>
                          </a:lnTo>
                          <a:lnTo>
                            <a:pt x="35" y="193"/>
                          </a:lnTo>
                          <a:lnTo>
                            <a:pt x="64" y="220"/>
                          </a:lnTo>
                          <a:lnTo>
                            <a:pt x="102" y="236"/>
                          </a:lnTo>
                          <a:lnTo>
                            <a:pt x="138" y="241"/>
                          </a:lnTo>
                          <a:lnTo>
                            <a:pt x="180" y="232"/>
                          </a:lnTo>
                          <a:lnTo>
                            <a:pt x="215" y="204"/>
                          </a:lnTo>
                          <a:lnTo>
                            <a:pt x="242" y="158"/>
                          </a:lnTo>
                          <a:lnTo>
                            <a:pt x="250" y="109"/>
                          </a:lnTo>
                          <a:lnTo>
                            <a:pt x="268" y="68"/>
                          </a:lnTo>
                          <a:lnTo>
                            <a:pt x="292" y="30"/>
                          </a:lnTo>
                          <a:lnTo>
                            <a:pt x="324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31767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9" y="2007"/>
                      <a:ext cx="470" cy="774"/>
                      <a:chOff x="2089" y="2007"/>
                      <a:chExt cx="470" cy="774"/>
                    </a:xfrm>
                  </p:grpSpPr>
                  <p:grpSp>
                    <p:nvGrpSpPr>
                      <p:cNvPr id="31768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89" y="2007"/>
                        <a:ext cx="470" cy="591"/>
                        <a:chOff x="2089" y="2007"/>
                        <a:chExt cx="470" cy="591"/>
                      </a:xfrm>
                    </p:grpSpPr>
                    <p:sp>
                      <p:nvSpPr>
                        <p:cNvPr id="31772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9" y="2007"/>
                          <a:ext cx="470" cy="591"/>
                        </a:xfrm>
                        <a:custGeom>
                          <a:avLst/>
                          <a:gdLst>
                            <a:gd name="T0" fmla="*/ 3 w 1412"/>
                            <a:gd name="T1" fmla="*/ 4 h 1771"/>
                            <a:gd name="T2" fmla="*/ 4 w 1412"/>
                            <a:gd name="T3" fmla="*/ 3 h 1771"/>
                            <a:gd name="T4" fmla="*/ 4 w 1412"/>
                            <a:gd name="T5" fmla="*/ 2 h 1771"/>
                            <a:gd name="T6" fmla="*/ 4 w 1412"/>
                            <a:gd name="T7" fmla="*/ 2 h 1771"/>
                            <a:gd name="T8" fmla="*/ 4 w 1412"/>
                            <a:gd name="T9" fmla="*/ 1 h 1771"/>
                            <a:gd name="T10" fmla="*/ 4 w 1412"/>
                            <a:gd name="T11" fmla="*/ 1 h 1771"/>
                            <a:gd name="T12" fmla="*/ 4 w 1412"/>
                            <a:gd name="T13" fmla="*/ 1 h 1771"/>
                            <a:gd name="T14" fmla="*/ 7 w 1412"/>
                            <a:gd name="T15" fmla="*/ 1 h 1771"/>
                            <a:gd name="T16" fmla="*/ 9 w 1412"/>
                            <a:gd name="T17" fmla="*/ 0 h 1771"/>
                            <a:gd name="T18" fmla="*/ 11 w 1412"/>
                            <a:gd name="T19" fmla="*/ 0 h 1771"/>
                            <a:gd name="T20" fmla="*/ 12 w 1412"/>
                            <a:gd name="T21" fmla="*/ 0 h 1771"/>
                            <a:gd name="T22" fmla="*/ 15 w 1412"/>
                            <a:gd name="T23" fmla="*/ 0 h 1771"/>
                            <a:gd name="T24" fmla="*/ 17 w 1412"/>
                            <a:gd name="T25" fmla="*/ 0 h 1771"/>
                            <a:gd name="T26" fmla="*/ 17 w 1412"/>
                            <a:gd name="T27" fmla="*/ 0 h 1771"/>
                            <a:gd name="T28" fmla="*/ 17 w 1412"/>
                            <a:gd name="T29" fmla="*/ 0 h 1771"/>
                            <a:gd name="T30" fmla="*/ 17 w 1412"/>
                            <a:gd name="T31" fmla="*/ 1 h 1771"/>
                            <a:gd name="T32" fmla="*/ 17 w 1412"/>
                            <a:gd name="T33" fmla="*/ 1 h 1771"/>
                            <a:gd name="T34" fmla="*/ 17 w 1412"/>
                            <a:gd name="T35" fmla="*/ 1 h 1771"/>
                            <a:gd name="T36" fmla="*/ 17 w 1412"/>
                            <a:gd name="T37" fmla="*/ 1 h 1771"/>
                            <a:gd name="T38" fmla="*/ 17 w 1412"/>
                            <a:gd name="T39" fmla="*/ 3 h 1771"/>
                            <a:gd name="T40" fmla="*/ 17 w 1412"/>
                            <a:gd name="T41" fmla="*/ 5 h 1771"/>
                            <a:gd name="T42" fmla="*/ 16 w 1412"/>
                            <a:gd name="T43" fmla="*/ 8 h 1771"/>
                            <a:gd name="T44" fmla="*/ 16 w 1412"/>
                            <a:gd name="T45" fmla="*/ 10 h 1771"/>
                            <a:gd name="T46" fmla="*/ 15 w 1412"/>
                            <a:gd name="T47" fmla="*/ 15 h 1771"/>
                            <a:gd name="T48" fmla="*/ 14 w 1412"/>
                            <a:gd name="T49" fmla="*/ 19 h 1771"/>
                            <a:gd name="T50" fmla="*/ 13 w 1412"/>
                            <a:gd name="T51" fmla="*/ 20 h 1771"/>
                            <a:gd name="T52" fmla="*/ 13 w 1412"/>
                            <a:gd name="T53" fmla="*/ 20 h 1771"/>
                            <a:gd name="T54" fmla="*/ 13 w 1412"/>
                            <a:gd name="T55" fmla="*/ 20 h 1771"/>
                            <a:gd name="T56" fmla="*/ 13 w 1412"/>
                            <a:gd name="T57" fmla="*/ 21 h 1771"/>
                            <a:gd name="T58" fmla="*/ 13 w 1412"/>
                            <a:gd name="T59" fmla="*/ 21 h 1771"/>
                            <a:gd name="T60" fmla="*/ 13 w 1412"/>
                            <a:gd name="T61" fmla="*/ 21 h 1771"/>
                            <a:gd name="T62" fmla="*/ 13 w 1412"/>
                            <a:gd name="T63" fmla="*/ 21 h 1771"/>
                            <a:gd name="T64" fmla="*/ 12 w 1412"/>
                            <a:gd name="T65" fmla="*/ 21 h 1771"/>
                            <a:gd name="T66" fmla="*/ 11 w 1412"/>
                            <a:gd name="T67" fmla="*/ 21 h 1771"/>
                            <a:gd name="T68" fmla="*/ 10 w 1412"/>
                            <a:gd name="T69" fmla="*/ 21 h 1771"/>
                            <a:gd name="T70" fmla="*/ 9 w 1412"/>
                            <a:gd name="T71" fmla="*/ 22 h 1771"/>
                            <a:gd name="T72" fmla="*/ 8 w 1412"/>
                            <a:gd name="T73" fmla="*/ 22 h 1771"/>
                            <a:gd name="T74" fmla="*/ 7 w 1412"/>
                            <a:gd name="T75" fmla="*/ 22 h 1771"/>
                            <a:gd name="T76" fmla="*/ 6 w 1412"/>
                            <a:gd name="T77" fmla="*/ 22 h 1771"/>
                            <a:gd name="T78" fmla="*/ 6 w 1412"/>
                            <a:gd name="T79" fmla="*/ 22 h 1771"/>
                            <a:gd name="T80" fmla="*/ 1 w 1412"/>
                            <a:gd name="T81" fmla="*/ 17 h 1771"/>
                            <a:gd name="T82" fmla="*/ 0 w 1412"/>
                            <a:gd name="T83" fmla="*/ 17 h 1771"/>
                            <a:gd name="T84" fmla="*/ 0 w 1412"/>
                            <a:gd name="T85" fmla="*/ 17 h 1771"/>
                            <a:gd name="T86" fmla="*/ 0 w 1412"/>
                            <a:gd name="T87" fmla="*/ 17 h 1771"/>
                            <a:gd name="T88" fmla="*/ 0 w 1412"/>
                            <a:gd name="T89" fmla="*/ 16 h 1771"/>
                            <a:gd name="T90" fmla="*/ 0 w 1412"/>
                            <a:gd name="T91" fmla="*/ 16 h 1771"/>
                            <a:gd name="T92" fmla="*/ 2 w 1412"/>
                            <a:gd name="T93" fmla="*/ 10 h 1771"/>
                            <a:gd name="T94" fmla="*/ 3 w 1412"/>
                            <a:gd name="T95" fmla="*/ 7 h 1771"/>
                            <a:gd name="T96" fmla="*/ 3 w 1412"/>
                            <a:gd name="T97" fmla="*/ 4 h 1771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w 1412"/>
                            <a:gd name="T148" fmla="*/ 0 h 1771"/>
                            <a:gd name="T149" fmla="*/ 1412 w 1412"/>
                            <a:gd name="T150" fmla="*/ 1771 h 1771"/>
                          </a:gdLst>
                          <a:ahLst/>
                          <a:cxnLst>
                            <a:cxn ang="T98">
                              <a:pos x="T0" y="T1"/>
                            </a:cxn>
                            <a:cxn ang="T99">
                              <a:pos x="T2" y="T3"/>
                            </a:cxn>
                            <a:cxn ang="T100">
                              <a:pos x="T4" y="T5"/>
                            </a:cxn>
                            <a:cxn ang="T101">
                              <a:pos x="T6" y="T7"/>
                            </a:cxn>
                            <a:cxn ang="T102">
                              <a:pos x="T8" y="T9"/>
                            </a:cxn>
                            <a:cxn ang="T103">
                              <a:pos x="T10" y="T11"/>
                            </a:cxn>
                            <a:cxn ang="T104">
                              <a:pos x="T12" y="T13"/>
                            </a:cxn>
                            <a:cxn ang="T105">
                              <a:pos x="T14" y="T15"/>
                            </a:cxn>
                            <a:cxn ang="T106">
                              <a:pos x="T16" y="T17"/>
                            </a:cxn>
                            <a:cxn ang="T107">
                              <a:pos x="T18" y="T19"/>
                            </a:cxn>
                            <a:cxn ang="T108">
                              <a:pos x="T20" y="T21"/>
                            </a:cxn>
                            <a:cxn ang="T109">
                              <a:pos x="T22" y="T23"/>
                            </a:cxn>
                            <a:cxn ang="T110">
                              <a:pos x="T24" y="T25"/>
                            </a:cxn>
                            <a:cxn ang="T111">
                              <a:pos x="T26" y="T27"/>
                            </a:cxn>
                            <a:cxn ang="T112">
                              <a:pos x="T28" y="T29"/>
                            </a:cxn>
                            <a:cxn ang="T113">
                              <a:pos x="T30" y="T31"/>
                            </a:cxn>
                            <a:cxn ang="T114">
                              <a:pos x="T32" y="T33"/>
                            </a:cxn>
                            <a:cxn ang="T115">
                              <a:pos x="T34" y="T35"/>
                            </a:cxn>
                            <a:cxn ang="T116">
                              <a:pos x="T36" y="T37"/>
                            </a:cxn>
                            <a:cxn ang="T117">
                              <a:pos x="T38" y="T39"/>
                            </a:cxn>
                            <a:cxn ang="T118">
                              <a:pos x="T40" y="T41"/>
                            </a:cxn>
                            <a:cxn ang="T119">
                              <a:pos x="T42" y="T43"/>
                            </a:cxn>
                            <a:cxn ang="T120">
                              <a:pos x="T44" y="T45"/>
                            </a:cxn>
                            <a:cxn ang="T121">
                              <a:pos x="T46" y="T47"/>
                            </a:cxn>
                            <a:cxn ang="T122">
                              <a:pos x="T48" y="T49"/>
                            </a:cxn>
                            <a:cxn ang="T123">
                              <a:pos x="T50" y="T51"/>
                            </a:cxn>
                            <a:cxn ang="T124">
                              <a:pos x="T52" y="T53"/>
                            </a:cxn>
                            <a:cxn ang="T125">
                              <a:pos x="T54" y="T55"/>
                            </a:cxn>
                            <a:cxn ang="T126">
                              <a:pos x="T56" y="T57"/>
                            </a:cxn>
                            <a:cxn ang="T127">
                              <a:pos x="T58" y="T59"/>
                            </a:cxn>
                            <a:cxn ang="T128">
                              <a:pos x="T60" y="T61"/>
                            </a:cxn>
                            <a:cxn ang="T129">
                              <a:pos x="T62" y="T63"/>
                            </a:cxn>
                            <a:cxn ang="T130">
                              <a:pos x="T64" y="T65"/>
                            </a:cxn>
                            <a:cxn ang="T131">
                              <a:pos x="T66" y="T67"/>
                            </a:cxn>
                            <a:cxn ang="T132">
                              <a:pos x="T68" y="T69"/>
                            </a:cxn>
                            <a:cxn ang="T133">
                              <a:pos x="T70" y="T71"/>
                            </a:cxn>
                            <a:cxn ang="T134">
                              <a:pos x="T72" y="T73"/>
                            </a:cxn>
                            <a:cxn ang="T135">
                              <a:pos x="T74" y="T75"/>
                            </a:cxn>
                            <a:cxn ang="T136">
                              <a:pos x="T76" y="T77"/>
                            </a:cxn>
                            <a:cxn ang="T137">
                              <a:pos x="T78" y="T79"/>
                            </a:cxn>
                            <a:cxn ang="T138">
                              <a:pos x="T80" y="T81"/>
                            </a:cxn>
                            <a:cxn ang="T139">
                              <a:pos x="T82" y="T83"/>
                            </a:cxn>
                            <a:cxn ang="T140">
                              <a:pos x="T84" y="T85"/>
                            </a:cxn>
                            <a:cxn ang="T141">
                              <a:pos x="T86" y="T87"/>
                            </a:cxn>
                            <a:cxn ang="T142">
                              <a:pos x="T88" y="T89"/>
                            </a:cxn>
                            <a:cxn ang="T143">
                              <a:pos x="T90" y="T91"/>
                            </a:cxn>
                            <a:cxn ang="T144">
                              <a:pos x="T92" y="T93"/>
                            </a:cxn>
                            <a:cxn ang="T145">
                              <a:pos x="T94" y="T95"/>
                            </a:cxn>
                            <a:cxn ang="T146">
                              <a:pos x="T96" y="T97"/>
                            </a:cxn>
                          </a:cxnLst>
                          <a:rect l="T147" t="T148" r="T149" b="T150"/>
                          <a:pathLst>
                            <a:path w="1412" h="1771">
                              <a:moveTo>
                                <a:pt x="264" y="358"/>
                              </a:moveTo>
                              <a:lnTo>
                                <a:pt x="298" y="236"/>
                              </a:lnTo>
                              <a:lnTo>
                                <a:pt x="320" y="159"/>
                              </a:lnTo>
                              <a:lnTo>
                                <a:pt x="328" y="135"/>
                              </a:lnTo>
                              <a:lnTo>
                                <a:pt x="341" y="116"/>
                              </a:lnTo>
                              <a:lnTo>
                                <a:pt x="349" y="107"/>
                              </a:lnTo>
                              <a:lnTo>
                                <a:pt x="363" y="101"/>
                              </a:lnTo>
                              <a:lnTo>
                                <a:pt x="542" y="58"/>
                              </a:lnTo>
                              <a:lnTo>
                                <a:pt x="734" y="16"/>
                              </a:lnTo>
                              <a:lnTo>
                                <a:pt x="908" y="0"/>
                              </a:lnTo>
                              <a:lnTo>
                                <a:pt x="1007" y="0"/>
                              </a:lnTo>
                              <a:lnTo>
                                <a:pt x="1212" y="13"/>
                              </a:lnTo>
                              <a:lnTo>
                                <a:pt x="1361" y="22"/>
                              </a:lnTo>
                              <a:lnTo>
                                <a:pt x="1383" y="25"/>
                              </a:lnTo>
                              <a:lnTo>
                                <a:pt x="1396" y="33"/>
                              </a:lnTo>
                              <a:lnTo>
                                <a:pt x="1405" y="42"/>
                              </a:lnTo>
                              <a:lnTo>
                                <a:pt x="1411" y="54"/>
                              </a:lnTo>
                              <a:lnTo>
                                <a:pt x="1412" y="70"/>
                              </a:lnTo>
                              <a:lnTo>
                                <a:pt x="1404" y="119"/>
                              </a:lnTo>
                              <a:lnTo>
                                <a:pt x="1376" y="278"/>
                              </a:lnTo>
                              <a:lnTo>
                                <a:pt x="1355" y="397"/>
                              </a:lnTo>
                              <a:lnTo>
                                <a:pt x="1307" y="665"/>
                              </a:lnTo>
                              <a:lnTo>
                                <a:pt x="1276" y="830"/>
                              </a:lnTo>
                              <a:lnTo>
                                <a:pt x="1191" y="1216"/>
                              </a:lnTo>
                              <a:lnTo>
                                <a:pt x="1110" y="1525"/>
                              </a:lnTo>
                              <a:lnTo>
                                <a:pt x="1095" y="1585"/>
                              </a:lnTo>
                              <a:lnTo>
                                <a:pt x="1086" y="1619"/>
                              </a:lnTo>
                              <a:lnTo>
                                <a:pt x="1078" y="1652"/>
                              </a:lnTo>
                              <a:lnTo>
                                <a:pt x="1068" y="1670"/>
                              </a:lnTo>
                              <a:lnTo>
                                <a:pt x="1055" y="1691"/>
                              </a:lnTo>
                              <a:lnTo>
                                <a:pt x="1040" y="1699"/>
                              </a:lnTo>
                              <a:lnTo>
                                <a:pt x="1014" y="1707"/>
                              </a:lnTo>
                              <a:lnTo>
                                <a:pt x="966" y="1713"/>
                              </a:lnTo>
                              <a:lnTo>
                                <a:pt x="885" y="1713"/>
                              </a:lnTo>
                              <a:lnTo>
                                <a:pt x="817" y="1722"/>
                              </a:lnTo>
                              <a:lnTo>
                                <a:pt x="728" y="1740"/>
                              </a:lnTo>
                              <a:lnTo>
                                <a:pt x="635" y="1759"/>
                              </a:lnTo>
                              <a:lnTo>
                                <a:pt x="572" y="1771"/>
                              </a:lnTo>
                              <a:lnTo>
                                <a:pt x="495" y="1771"/>
                              </a:lnTo>
                              <a:lnTo>
                                <a:pt x="479" y="1759"/>
                              </a:lnTo>
                              <a:lnTo>
                                <a:pt x="42" y="1407"/>
                              </a:lnTo>
                              <a:lnTo>
                                <a:pt x="22" y="1383"/>
                              </a:lnTo>
                              <a:lnTo>
                                <a:pt x="6" y="1359"/>
                              </a:lnTo>
                              <a:lnTo>
                                <a:pt x="0" y="1332"/>
                              </a:lnTo>
                              <a:lnTo>
                                <a:pt x="0" y="1299"/>
                              </a:lnTo>
                              <a:lnTo>
                                <a:pt x="6" y="1271"/>
                              </a:lnTo>
                              <a:lnTo>
                                <a:pt x="131" y="836"/>
                              </a:lnTo>
                              <a:lnTo>
                                <a:pt x="209" y="558"/>
                              </a:lnTo>
                              <a:lnTo>
                                <a:pt x="264" y="3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773" name="Freeform 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3" y="2066"/>
                          <a:ext cx="280" cy="448"/>
                        </a:xfrm>
                        <a:custGeom>
                          <a:avLst/>
                          <a:gdLst>
                            <a:gd name="T0" fmla="*/ 2 w 840"/>
                            <a:gd name="T1" fmla="*/ 5 h 1346"/>
                            <a:gd name="T2" fmla="*/ 3 w 840"/>
                            <a:gd name="T3" fmla="*/ 3 h 1346"/>
                            <a:gd name="T4" fmla="*/ 4 w 840"/>
                            <a:gd name="T5" fmla="*/ 0 h 1346"/>
                            <a:gd name="T6" fmla="*/ 4 w 840"/>
                            <a:gd name="T7" fmla="*/ 0 h 1346"/>
                            <a:gd name="T8" fmla="*/ 4 w 840"/>
                            <a:gd name="T9" fmla="*/ 0 h 1346"/>
                            <a:gd name="T10" fmla="*/ 4 w 840"/>
                            <a:gd name="T11" fmla="*/ 0 h 1346"/>
                            <a:gd name="T12" fmla="*/ 7 w 840"/>
                            <a:gd name="T13" fmla="*/ 0 h 1346"/>
                            <a:gd name="T14" fmla="*/ 10 w 840"/>
                            <a:gd name="T15" fmla="*/ 0 h 1346"/>
                            <a:gd name="T16" fmla="*/ 10 w 840"/>
                            <a:gd name="T17" fmla="*/ 0 h 1346"/>
                            <a:gd name="T18" fmla="*/ 10 w 840"/>
                            <a:gd name="T19" fmla="*/ 0 h 1346"/>
                            <a:gd name="T20" fmla="*/ 10 w 840"/>
                            <a:gd name="T21" fmla="*/ 0 h 1346"/>
                            <a:gd name="T22" fmla="*/ 10 w 840"/>
                            <a:gd name="T23" fmla="*/ 2 h 1346"/>
                            <a:gd name="T24" fmla="*/ 10 w 840"/>
                            <a:gd name="T25" fmla="*/ 3 h 1346"/>
                            <a:gd name="T26" fmla="*/ 9 w 840"/>
                            <a:gd name="T27" fmla="*/ 6 h 1346"/>
                            <a:gd name="T28" fmla="*/ 7 w 840"/>
                            <a:gd name="T29" fmla="*/ 10 h 1346"/>
                            <a:gd name="T30" fmla="*/ 6 w 840"/>
                            <a:gd name="T31" fmla="*/ 13 h 1346"/>
                            <a:gd name="T32" fmla="*/ 6 w 840"/>
                            <a:gd name="T33" fmla="*/ 14 h 1346"/>
                            <a:gd name="T34" fmla="*/ 6 w 840"/>
                            <a:gd name="T35" fmla="*/ 15 h 1346"/>
                            <a:gd name="T36" fmla="*/ 5 w 840"/>
                            <a:gd name="T37" fmla="*/ 16 h 1346"/>
                            <a:gd name="T38" fmla="*/ 5 w 840"/>
                            <a:gd name="T39" fmla="*/ 16 h 1346"/>
                            <a:gd name="T40" fmla="*/ 5 w 840"/>
                            <a:gd name="T41" fmla="*/ 16 h 1346"/>
                            <a:gd name="T42" fmla="*/ 5 w 840"/>
                            <a:gd name="T43" fmla="*/ 17 h 1346"/>
                            <a:gd name="T44" fmla="*/ 5 w 840"/>
                            <a:gd name="T45" fmla="*/ 17 h 1346"/>
                            <a:gd name="T46" fmla="*/ 5 w 840"/>
                            <a:gd name="T47" fmla="*/ 17 h 1346"/>
                            <a:gd name="T48" fmla="*/ 4 w 840"/>
                            <a:gd name="T49" fmla="*/ 16 h 1346"/>
                            <a:gd name="T50" fmla="*/ 4 w 840"/>
                            <a:gd name="T51" fmla="*/ 16 h 1346"/>
                            <a:gd name="T52" fmla="*/ 4 w 840"/>
                            <a:gd name="T53" fmla="*/ 16 h 1346"/>
                            <a:gd name="T54" fmla="*/ 3 w 840"/>
                            <a:gd name="T55" fmla="*/ 15 h 1346"/>
                            <a:gd name="T56" fmla="*/ 3 w 840"/>
                            <a:gd name="T57" fmla="*/ 15 h 1346"/>
                            <a:gd name="T58" fmla="*/ 0 w 840"/>
                            <a:gd name="T59" fmla="*/ 14 h 1346"/>
                            <a:gd name="T60" fmla="*/ 0 w 840"/>
                            <a:gd name="T61" fmla="*/ 14 h 1346"/>
                            <a:gd name="T62" fmla="*/ 0 w 840"/>
                            <a:gd name="T63" fmla="*/ 13 h 1346"/>
                            <a:gd name="T64" fmla="*/ 0 w 840"/>
                            <a:gd name="T65" fmla="*/ 13 h 1346"/>
                            <a:gd name="T66" fmla="*/ 0 w 840"/>
                            <a:gd name="T67" fmla="*/ 13 h 1346"/>
                            <a:gd name="T68" fmla="*/ 2 w 840"/>
                            <a:gd name="T69" fmla="*/ 5 h 134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w 840"/>
                            <a:gd name="T106" fmla="*/ 0 h 1346"/>
                            <a:gd name="T107" fmla="*/ 840 w 840"/>
                            <a:gd name="T108" fmla="*/ 1346 h 1346"/>
                          </a:gdLst>
                          <a:ahLst/>
                          <a:cxnLst>
                            <a:cxn ang="T70">
                              <a:pos x="T0" y="T1"/>
                            </a:cxn>
                            <a:cxn ang="T71">
                              <a:pos x="T2" y="T3"/>
                            </a:cxn>
                            <a:cxn ang="T72">
                              <a:pos x="T4" y="T5"/>
                            </a:cxn>
                            <a:cxn ang="T73">
                              <a:pos x="T6" y="T7"/>
                            </a:cxn>
                            <a:cxn ang="T74">
                              <a:pos x="T8" y="T9"/>
                            </a:cxn>
                            <a:cxn ang="T75">
                              <a:pos x="T10" y="T11"/>
                            </a:cxn>
                            <a:cxn ang="T76">
                              <a:pos x="T12" y="T13"/>
                            </a:cxn>
                            <a:cxn ang="T77">
                              <a:pos x="T14" y="T15"/>
                            </a:cxn>
                            <a:cxn ang="T78">
                              <a:pos x="T16" y="T17"/>
                            </a:cxn>
                            <a:cxn ang="T79">
                              <a:pos x="T18" y="T19"/>
                            </a:cxn>
                            <a:cxn ang="T80">
                              <a:pos x="T20" y="T21"/>
                            </a:cxn>
                            <a:cxn ang="T81">
                              <a:pos x="T22" y="T23"/>
                            </a:cxn>
                            <a:cxn ang="T82">
                              <a:pos x="T24" y="T25"/>
                            </a:cxn>
                            <a:cxn ang="T83">
                              <a:pos x="T26" y="T27"/>
                            </a:cxn>
                            <a:cxn ang="T84">
                              <a:pos x="T28" y="T29"/>
                            </a:cxn>
                            <a:cxn ang="T85">
                              <a:pos x="T30" y="T31"/>
                            </a:cxn>
                            <a:cxn ang="T86">
                              <a:pos x="T32" y="T33"/>
                            </a:cxn>
                            <a:cxn ang="T87">
                              <a:pos x="T34" y="T35"/>
                            </a:cxn>
                            <a:cxn ang="T88">
                              <a:pos x="T36" y="T37"/>
                            </a:cxn>
                            <a:cxn ang="T89">
                              <a:pos x="T38" y="T39"/>
                            </a:cxn>
                            <a:cxn ang="T90">
                              <a:pos x="T40" y="T41"/>
                            </a:cxn>
                            <a:cxn ang="T91">
                              <a:pos x="T42" y="T43"/>
                            </a:cxn>
                            <a:cxn ang="T92">
                              <a:pos x="T44" y="T45"/>
                            </a:cxn>
                            <a:cxn ang="T93">
                              <a:pos x="T46" y="T47"/>
                            </a:cxn>
                            <a:cxn ang="T94">
                              <a:pos x="T48" y="T49"/>
                            </a:cxn>
                            <a:cxn ang="T95">
                              <a:pos x="T50" y="T51"/>
                            </a:cxn>
                            <a:cxn ang="T96">
                              <a:pos x="T52" y="T53"/>
                            </a:cxn>
                            <a:cxn ang="T97">
                              <a:pos x="T54" y="T55"/>
                            </a:cxn>
                            <a:cxn ang="T98">
                              <a:pos x="T56" y="T57"/>
                            </a:cxn>
                            <a:cxn ang="T99">
                              <a:pos x="T58" y="T59"/>
                            </a:cxn>
                            <a:cxn ang="T100">
                              <a:pos x="T60" y="T61"/>
                            </a:cxn>
                            <a:cxn ang="T101">
                              <a:pos x="T62" y="T63"/>
                            </a:cxn>
                            <a:cxn ang="T102">
                              <a:pos x="T64" y="T65"/>
                            </a:cxn>
                            <a:cxn ang="T103">
                              <a:pos x="T66" y="T67"/>
                            </a:cxn>
                            <a:cxn ang="T104">
                              <a:pos x="T68" y="T69"/>
                            </a:cxn>
                          </a:cxnLst>
                          <a:rect l="T105" t="T106" r="T107" b="T108"/>
                          <a:pathLst>
                            <a:path w="840" h="1346">
                              <a:moveTo>
                                <a:pt x="192" y="402"/>
                              </a:moveTo>
                              <a:lnTo>
                                <a:pt x="252" y="209"/>
                              </a:lnTo>
                              <a:lnTo>
                                <a:pt x="306" y="36"/>
                              </a:lnTo>
                              <a:lnTo>
                                <a:pt x="314" y="29"/>
                              </a:lnTo>
                              <a:lnTo>
                                <a:pt x="323" y="26"/>
                              </a:lnTo>
                              <a:lnTo>
                                <a:pt x="341" y="23"/>
                              </a:lnTo>
                              <a:lnTo>
                                <a:pt x="581" y="2"/>
                              </a:lnTo>
                              <a:lnTo>
                                <a:pt x="816" y="0"/>
                              </a:lnTo>
                              <a:lnTo>
                                <a:pt x="829" y="3"/>
                              </a:lnTo>
                              <a:lnTo>
                                <a:pt x="835" y="9"/>
                              </a:lnTo>
                              <a:lnTo>
                                <a:pt x="840" y="26"/>
                              </a:lnTo>
                              <a:lnTo>
                                <a:pt x="822" y="148"/>
                              </a:lnTo>
                              <a:lnTo>
                                <a:pt x="785" y="252"/>
                              </a:lnTo>
                              <a:lnTo>
                                <a:pt x="723" y="447"/>
                              </a:lnTo>
                              <a:lnTo>
                                <a:pt x="604" y="778"/>
                              </a:lnTo>
                              <a:lnTo>
                                <a:pt x="499" y="1068"/>
                              </a:lnTo>
                              <a:lnTo>
                                <a:pt x="473" y="1177"/>
                              </a:lnTo>
                              <a:lnTo>
                                <a:pt x="457" y="1249"/>
                              </a:lnTo>
                              <a:lnTo>
                                <a:pt x="440" y="1292"/>
                              </a:lnTo>
                              <a:lnTo>
                                <a:pt x="425" y="1322"/>
                              </a:lnTo>
                              <a:lnTo>
                                <a:pt x="414" y="1337"/>
                              </a:lnTo>
                              <a:lnTo>
                                <a:pt x="405" y="1345"/>
                              </a:lnTo>
                              <a:lnTo>
                                <a:pt x="391" y="1346"/>
                              </a:lnTo>
                              <a:lnTo>
                                <a:pt x="376" y="1342"/>
                              </a:lnTo>
                              <a:lnTo>
                                <a:pt x="353" y="1325"/>
                              </a:lnTo>
                              <a:lnTo>
                                <a:pt x="327" y="1303"/>
                              </a:lnTo>
                              <a:lnTo>
                                <a:pt x="303" y="1276"/>
                              </a:lnTo>
                              <a:lnTo>
                                <a:pt x="275" y="1249"/>
                              </a:lnTo>
                              <a:lnTo>
                                <a:pt x="248" y="1226"/>
                              </a:lnTo>
                              <a:lnTo>
                                <a:pt x="12" y="1107"/>
                              </a:lnTo>
                              <a:lnTo>
                                <a:pt x="3" y="1099"/>
                              </a:lnTo>
                              <a:lnTo>
                                <a:pt x="0" y="1087"/>
                              </a:lnTo>
                              <a:lnTo>
                                <a:pt x="2" y="1072"/>
                              </a:lnTo>
                              <a:lnTo>
                                <a:pt x="6" y="1058"/>
                              </a:lnTo>
                              <a:lnTo>
                                <a:pt x="192" y="4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5F5F"/>
                        </a:soli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1769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27" y="2527"/>
                        <a:ext cx="75" cy="254"/>
                        <a:chOff x="2427" y="2527"/>
                        <a:chExt cx="75" cy="254"/>
                      </a:xfrm>
                    </p:grpSpPr>
                    <p:sp>
                      <p:nvSpPr>
                        <p:cNvPr id="31770" name="Freeform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3" y="2536"/>
                          <a:ext cx="69" cy="245"/>
                        </a:xfrm>
                        <a:custGeom>
                          <a:avLst/>
                          <a:gdLst>
                            <a:gd name="T0" fmla="*/ 0 w 207"/>
                            <a:gd name="T1" fmla="*/ 0 h 735"/>
                            <a:gd name="T2" fmla="*/ 0 w 207"/>
                            <a:gd name="T3" fmla="*/ 1 h 735"/>
                            <a:gd name="T4" fmla="*/ 0 w 207"/>
                            <a:gd name="T5" fmla="*/ 1 h 735"/>
                            <a:gd name="T6" fmla="*/ 0 w 207"/>
                            <a:gd name="T7" fmla="*/ 1 h 735"/>
                            <a:gd name="T8" fmla="*/ 1 w 207"/>
                            <a:gd name="T9" fmla="*/ 2 h 735"/>
                            <a:gd name="T10" fmla="*/ 1 w 207"/>
                            <a:gd name="T11" fmla="*/ 2 h 735"/>
                            <a:gd name="T12" fmla="*/ 2 w 207"/>
                            <a:gd name="T13" fmla="*/ 2 h 735"/>
                            <a:gd name="T14" fmla="*/ 2 w 207"/>
                            <a:gd name="T15" fmla="*/ 3 h 735"/>
                            <a:gd name="T16" fmla="*/ 2 w 207"/>
                            <a:gd name="T17" fmla="*/ 3 h 735"/>
                            <a:gd name="T18" fmla="*/ 2 w 207"/>
                            <a:gd name="T19" fmla="*/ 4 h 735"/>
                            <a:gd name="T20" fmla="*/ 2 w 207"/>
                            <a:gd name="T21" fmla="*/ 5 h 735"/>
                            <a:gd name="T22" fmla="*/ 2 w 207"/>
                            <a:gd name="T23" fmla="*/ 5 h 735"/>
                            <a:gd name="T24" fmla="*/ 2 w 207"/>
                            <a:gd name="T25" fmla="*/ 5 h 735"/>
                            <a:gd name="T26" fmla="*/ 1 w 207"/>
                            <a:gd name="T27" fmla="*/ 6 h 735"/>
                            <a:gd name="T28" fmla="*/ 1 w 207"/>
                            <a:gd name="T29" fmla="*/ 6 h 735"/>
                            <a:gd name="T30" fmla="*/ 1 w 207"/>
                            <a:gd name="T31" fmla="*/ 7 h 735"/>
                            <a:gd name="T32" fmla="*/ 1 w 207"/>
                            <a:gd name="T33" fmla="*/ 7 h 735"/>
                            <a:gd name="T34" fmla="*/ 1 w 207"/>
                            <a:gd name="T35" fmla="*/ 8 h 735"/>
                            <a:gd name="T36" fmla="*/ 2 w 207"/>
                            <a:gd name="T37" fmla="*/ 8 h 735"/>
                            <a:gd name="T38" fmla="*/ 2 w 207"/>
                            <a:gd name="T39" fmla="*/ 9 h 735"/>
                            <a:gd name="T40" fmla="*/ 3 w 207"/>
                            <a:gd name="T41" fmla="*/ 9 h 735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207"/>
                            <a:gd name="T64" fmla="*/ 0 h 735"/>
                            <a:gd name="T65" fmla="*/ 207 w 207"/>
                            <a:gd name="T66" fmla="*/ 735 h 735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207" h="735">
                              <a:moveTo>
                                <a:pt x="0" y="0"/>
                              </a:moveTo>
                              <a:lnTo>
                                <a:pt x="7" y="49"/>
                              </a:lnTo>
                              <a:lnTo>
                                <a:pt x="17" y="87"/>
                              </a:lnTo>
                              <a:lnTo>
                                <a:pt x="34" y="119"/>
                              </a:lnTo>
                              <a:lnTo>
                                <a:pt x="62" y="140"/>
                              </a:lnTo>
                              <a:lnTo>
                                <a:pt x="96" y="157"/>
                              </a:lnTo>
                              <a:lnTo>
                                <a:pt x="122" y="185"/>
                              </a:lnTo>
                              <a:lnTo>
                                <a:pt x="144" y="220"/>
                              </a:lnTo>
                              <a:lnTo>
                                <a:pt x="166" y="280"/>
                              </a:lnTo>
                              <a:lnTo>
                                <a:pt x="174" y="329"/>
                              </a:lnTo>
                              <a:lnTo>
                                <a:pt x="167" y="368"/>
                              </a:lnTo>
                              <a:lnTo>
                                <a:pt x="144" y="403"/>
                              </a:lnTo>
                              <a:lnTo>
                                <a:pt x="123" y="436"/>
                              </a:lnTo>
                              <a:lnTo>
                                <a:pt x="109" y="469"/>
                              </a:lnTo>
                              <a:lnTo>
                                <a:pt x="98" y="512"/>
                              </a:lnTo>
                              <a:lnTo>
                                <a:pt x="93" y="561"/>
                              </a:lnTo>
                              <a:lnTo>
                                <a:pt x="104" y="607"/>
                              </a:lnTo>
                              <a:lnTo>
                                <a:pt x="118" y="638"/>
                              </a:lnTo>
                              <a:lnTo>
                                <a:pt x="149" y="678"/>
                              </a:lnTo>
                              <a:lnTo>
                                <a:pt x="174" y="705"/>
                              </a:lnTo>
                              <a:lnTo>
                                <a:pt x="207" y="735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771" name="Oval 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27" y="2527"/>
                          <a:ext cx="12" cy="1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altLang="en-US" sz="1600" b="1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4" name="TextBox 53"/>
          <p:cNvSpPr txBox="1"/>
          <p:nvPr/>
        </p:nvSpPr>
        <p:spPr>
          <a:xfrm>
            <a:off x="1905000" y="1219200"/>
            <a:ext cx="47958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FFFFFF"/>
                </a:solidFill>
                <a:latin typeface="Arial"/>
              </a:rPr>
              <a:t>A discipline concerned with the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9" name="TextBox 54"/>
          <p:cNvSpPr txBox="1">
            <a:spLocks noChangeArrowheads="1"/>
          </p:cNvSpPr>
          <p:nvPr/>
        </p:nvSpPr>
        <p:spPr bwMode="auto">
          <a:xfrm>
            <a:off x="796925" y="5405438"/>
            <a:ext cx="728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interactive computing systems for human use</a:t>
            </a: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124200" y="4724400"/>
            <a:ext cx="2514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altLang="en-US" smtClean="0"/>
              <a:t>Synergy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286000"/>
            <a:ext cx="7924800" cy="434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mtClean="0"/>
              <a:t> Humans do what they are good at</a:t>
            </a:r>
          </a:p>
          <a:p>
            <a:pPr algn="l">
              <a:buFontTx/>
              <a:buChar char="•"/>
            </a:pPr>
            <a:endParaRPr lang="en-US" altLang="en-US" smtClean="0"/>
          </a:p>
          <a:p>
            <a:pPr algn="l">
              <a:buFontTx/>
              <a:buChar char="•"/>
            </a:pPr>
            <a:r>
              <a:rPr lang="en-US" altLang="en-US" smtClean="0"/>
              <a:t> Computers do what they are good at</a:t>
            </a:r>
          </a:p>
          <a:p>
            <a:pPr algn="l">
              <a:buFontTx/>
              <a:buChar char="•"/>
            </a:pPr>
            <a:endParaRPr lang="en-US" altLang="en-US" smtClean="0"/>
          </a:p>
          <a:p>
            <a:pPr algn="l">
              <a:buFontTx/>
              <a:buChar char="•"/>
            </a:pPr>
            <a:r>
              <a:rPr lang="en-US" altLang="en-US" smtClean="0"/>
              <a:t> Strengths of one cover weakness of the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on device</a:t>
            </a:r>
          </a:p>
          <a:p>
            <a:r>
              <a:rPr lang="en-US" dirty="0" smtClean="0"/>
              <a:t>Access to all device features</a:t>
            </a:r>
          </a:p>
          <a:p>
            <a:pPr lvl="1"/>
            <a:r>
              <a:rPr lang="en-US" dirty="0" smtClean="0"/>
              <a:t>GPS, accelerometer, compass, list of contacts</a:t>
            </a:r>
          </a:p>
          <a:p>
            <a:r>
              <a:rPr lang="en-US" dirty="0" smtClean="0"/>
              <a:t>Written </a:t>
            </a:r>
            <a:r>
              <a:rPr lang="en-US" dirty="0" smtClean="0"/>
              <a:t>for specific </a:t>
            </a:r>
            <a:r>
              <a:rPr lang="en-US" dirty="0" smtClean="0"/>
              <a:t>platform </a:t>
            </a:r>
            <a:endParaRPr lang="en-US" dirty="0" smtClean="0"/>
          </a:p>
          <a:p>
            <a:pPr lvl="1"/>
            <a:r>
              <a:rPr lang="en-US" dirty="0" smtClean="0"/>
              <a:t>Android</a:t>
            </a:r>
            <a:r>
              <a:rPr lang="en-US" dirty="0" smtClean="0"/>
              <a:t>, Blackberry, iOS,…</a:t>
            </a:r>
          </a:p>
          <a:p>
            <a:r>
              <a:rPr lang="en-US" dirty="0" smtClean="0"/>
              <a:t>Can be acquired from an </a:t>
            </a:r>
            <a:r>
              <a:rPr lang="en-US" dirty="0" smtClean="0"/>
              <a:t>app </a:t>
            </a:r>
            <a:r>
              <a:rPr lang="en-US" dirty="0" smtClean="0"/>
              <a:t>store</a:t>
            </a:r>
          </a:p>
          <a:p>
            <a:pPr lvl="1"/>
            <a:r>
              <a:rPr lang="en-US" dirty="0" smtClean="0"/>
              <a:t>Google Play or Apple app 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Interaction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229600" cy="4114800"/>
          </a:xfrm>
        </p:spPr>
        <p:txBody>
          <a:bodyPr lIns="91440" tIns="45720" rIns="91440" bIns="45720"/>
          <a:lstStyle/>
          <a:p>
            <a:r>
              <a:rPr lang="en-US" altLang="en-US" smtClean="0"/>
              <a:t>Forming an intention</a:t>
            </a:r>
          </a:p>
          <a:p>
            <a:pPr lvl="1"/>
            <a:r>
              <a:rPr lang="en-US" altLang="en-US" smtClean="0"/>
              <a:t>Internal mental characterization of a goal</a:t>
            </a:r>
          </a:p>
          <a:p>
            <a:r>
              <a:rPr lang="en-US" altLang="en-US" smtClean="0"/>
              <a:t>Selection of an action</a:t>
            </a:r>
          </a:p>
          <a:p>
            <a:pPr lvl="1"/>
            <a:r>
              <a:rPr lang="en-US" altLang="en-US" smtClean="0"/>
              <a:t>Review possible actions, select most appropriate</a:t>
            </a:r>
          </a:p>
          <a:p>
            <a:r>
              <a:rPr lang="en-US" altLang="en-US" smtClean="0"/>
              <a:t>Execution of the action</a:t>
            </a:r>
          </a:p>
          <a:p>
            <a:pPr lvl="1"/>
            <a:r>
              <a:rPr lang="en-US" altLang="en-US" smtClean="0"/>
              <a:t>Carry out appropriate actions with the system</a:t>
            </a:r>
          </a:p>
          <a:p>
            <a:r>
              <a:rPr lang="en-US" altLang="en-US" smtClean="0"/>
              <a:t>Evaluation of the outcome</a:t>
            </a:r>
          </a:p>
          <a:p>
            <a:pPr lvl="1"/>
            <a:r>
              <a:rPr lang="en-US" altLang="en-US" smtClean="0"/>
              <a:t>Compare results with expectations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Stages of Interaction</a:t>
            </a:r>
          </a:p>
        </p:txBody>
      </p:sp>
      <p:sp>
        <p:nvSpPr>
          <p:cNvPr id="8195" name="Text Box 33"/>
          <p:cNvSpPr txBox="1">
            <a:spLocks noChangeArrowheads="1"/>
          </p:cNvSpPr>
          <p:nvPr/>
        </p:nvSpPr>
        <p:spPr bwMode="auto">
          <a:xfrm>
            <a:off x="4127500" y="1371600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8196" name="Text Box 34"/>
          <p:cNvSpPr txBox="1">
            <a:spLocks noChangeArrowheads="1"/>
          </p:cNvSpPr>
          <p:nvPr/>
        </p:nvSpPr>
        <p:spPr bwMode="auto">
          <a:xfrm>
            <a:off x="1752600" y="2362200"/>
            <a:ext cx="1042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</a:t>
            </a:r>
          </a:p>
        </p:txBody>
      </p:sp>
      <p:sp>
        <p:nvSpPr>
          <p:cNvPr id="8197" name="Text Box 35"/>
          <p:cNvSpPr txBox="1">
            <a:spLocks noChangeArrowheads="1"/>
          </p:cNvSpPr>
          <p:nvPr/>
        </p:nvSpPr>
        <p:spPr bwMode="auto">
          <a:xfrm>
            <a:off x="1752600" y="3657600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8198" name="Text Box 36"/>
          <p:cNvSpPr txBox="1">
            <a:spLocks noChangeArrowheads="1"/>
          </p:cNvSpPr>
          <p:nvPr/>
        </p:nvSpPr>
        <p:spPr bwMode="auto">
          <a:xfrm>
            <a:off x="2590800" y="5105400"/>
            <a:ext cx="115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</p:txBody>
      </p:sp>
      <p:sp>
        <p:nvSpPr>
          <p:cNvPr id="8199" name="Rectangle 37"/>
          <p:cNvSpPr>
            <a:spLocks noChangeArrowheads="1"/>
          </p:cNvSpPr>
          <p:nvPr/>
        </p:nvSpPr>
        <p:spPr bwMode="auto">
          <a:xfrm>
            <a:off x="3733800" y="4724400"/>
            <a:ext cx="1600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919191"/>
                </a:solidFill>
                <a:latin typeface="Arial" panose="020B0604020202020204" pitchFamily="34" charset="0"/>
              </a:rPr>
              <a:t>System</a:t>
            </a:r>
          </a:p>
        </p:txBody>
      </p:sp>
      <p:sp>
        <p:nvSpPr>
          <p:cNvPr id="8200" name="Text Box 38"/>
          <p:cNvSpPr txBox="1">
            <a:spLocks noChangeArrowheads="1"/>
          </p:cNvSpPr>
          <p:nvPr/>
        </p:nvSpPr>
        <p:spPr bwMode="auto">
          <a:xfrm>
            <a:off x="5322888" y="5105400"/>
            <a:ext cx="1306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</a:p>
        </p:txBody>
      </p:sp>
      <p:sp>
        <p:nvSpPr>
          <p:cNvPr id="8201" name="Text Box 39"/>
          <p:cNvSpPr txBox="1">
            <a:spLocks noChangeArrowheads="1"/>
          </p:cNvSpPr>
          <p:nvPr/>
        </p:nvSpPr>
        <p:spPr bwMode="auto">
          <a:xfrm>
            <a:off x="6019800" y="3657600"/>
            <a:ext cx="1495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</a:p>
        </p:txBody>
      </p:sp>
      <p:sp>
        <p:nvSpPr>
          <p:cNvPr id="8202" name="Text Box 40"/>
          <p:cNvSpPr txBox="1">
            <a:spLocks noChangeArrowheads="1"/>
          </p:cNvSpPr>
          <p:nvPr/>
        </p:nvSpPr>
        <p:spPr bwMode="auto">
          <a:xfrm>
            <a:off x="6172200" y="236220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8203" name="Line 41"/>
          <p:cNvSpPr>
            <a:spLocks noChangeShapeType="1"/>
          </p:cNvSpPr>
          <p:nvPr/>
        </p:nvSpPr>
        <p:spPr bwMode="auto">
          <a:xfrm flipH="1">
            <a:off x="2590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04" name="Line 43"/>
          <p:cNvSpPr>
            <a:spLocks noChangeShapeType="1"/>
          </p:cNvSpPr>
          <p:nvPr/>
        </p:nvSpPr>
        <p:spPr bwMode="auto">
          <a:xfrm flipH="1" flipV="1">
            <a:off x="4876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05" name="Line 44"/>
          <p:cNvSpPr>
            <a:spLocks noChangeShapeType="1"/>
          </p:cNvSpPr>
          <p:nvPr/>
        </p:nvSpPr>
        <p:spPr bwMode="auto">
          <a:xfrm>
            <a:off x="22860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06" name="Line 45"/>
          <p:cNvSpPr>
            <a:spLocks noChangeShapeType="1"/>
          </p:cNvSpPr>
          <p:nvPr/>
        </p:nvSpPr>
        <p:spPr bwMode="auto">
          <a:xfrm flipV="1">
            <a:off x="67818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07" name="Line 46"/>
          <p:cNvSpPr>
            <a:spLocks noChangeShapeType="1"/>
          </p:cNvSpPr>
          <p:nvPr/>
        </p:nvSpPr>
        <p:spPr bwMode="auto">
          <a:xfrm>
            <a:off x="23622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08" name="Line 47"/>
          <p:cNvSpPr>
            <a:spLocks noChangeShapeType="1"/>
          </p:cNvSpPr>
          <p:nvPr/>
        </p:nvSpPr>
        <p:spPr bwMode="auto">
          <a:xfrm flipV="1">
            <a:off x="63246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09" name="Line 48"/>
          <p:cNvSpPr>
            <a:spLocks noChangeShapeType="1"/>
          </p:cNvSpPr>
          <p:nvPr/>
        </p:nvSpPr>
        <p:spPr bwMode="auto">
          <a:xfrm>
            <a:off x="1447800" y="4343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10" name="Text Box 49"/>
          <p:cNvSpPr txBox="1">
            <a:spLocks noChangeArrowheads="1"/>
          </p:cNvSpPr>
          <p:nvPr/>
        </p:nvSpPr>
        <p:spPr bwMode="auto">
          <a:xfrm>
            <a:off x="3810000" y="2362200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</a:t>
            </a:r>
          </a:p>
        </p:txBody>
      </p:sp>
      <p:sp>
        <p:nvSpPr>
          <p:cNvPr id="8211" name="Line 50"/>
          <p:cNvSpPr>
            <a:spLocks noChangeShapeType="1"/>
          </p:cNvSpPr>
          <p:nvPr/>
        </p:nvSpPr>
        <p:spPr bwMode="auto">
          <a:xfrm>
            <a:off x="28194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12" name="Line 51"/>
          <p:cNvSpPr>
            <a:spLocks noChangeShapeType="1"/>
          </p:cNvSpPr>
          <p:nvPr/>
        </p:nvSpPr>
        <p:spPr bwMode="auto">
          <a:xfrm flipH="1">
            <a:off x="51816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13" name="Text Box 52"/>
          <p:cNvSpPr txBox="1">
            <a:spLocks noChangeArrowheads="1"/>
          </p:cNvSpPr>
          <p:nvPr/>
        </p:nvSpPr>
        <p:spPr bwMode="auto">
          <a:xfrm>
            <a:off x="3733800" y="4022725"/>
            <a:ext cx="162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Activity</a:t>
            </a:r>
          </a:p>
        </p:txBody>
      </p:sp>
      <p:sp>
        <p:nvSpPr>
          <p:cNvPr id="8214" name="Text Box 53"/>
          <p:cNvSpPr txBox="1">
            <a:spLocks noChangeArrowheads="1"/>
          </p:cNvSpPr>
          <p:nvPr/>
        </p:nvSpPr>
        <p:spPr bwMode="auto">
          <a:xfrm>
            <a:off x="3657600" y="431165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Challenges of HCI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127500" y="1371600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590800" y="5105400"/>
            <a:ext cx="115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5322888" y="5105400"/>
            <a:ext cx="1306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447800" y="1600200"/>
            <a:ext cx="6248400" cy="3505200"/>
            <a:chOff x="1248" y="1008"/>
            <a:chExt cx="3936" cy="2208"/>
          </a:xfrm>
        </p:grpSpPr>
        <p:sp>
          <p:nvSpPr>
            <p:cNvPr id="9230" name="Text Box 4"/>
            <p:cNvSpPr txBox="1">
              <a:spLocks noChangeArrowheads="1"/>
            </p:cNvSpPr>
            <p:nvPr/>
          </p:nvSpPr>
          <p:spPr bwMode="auto">
            <a:xfrm>
              <a:off x="1440" y="1488"/>
              <a:ext cx="6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Intention</a:t>
              </a:r>
            </a:p>
          </p:txBody>
        </p:sp>
        <p:sp>
          <p:nvSpPr>
            <p:cNvPr id="9231" name="Text Box 5"/>
            <p:cNvSpPr txBox="1">
              <a:spLocks noChangeArrowheads="1"/>
            </p:cNvSpPr>
            <p:nvPr/>
          </p:nvSpPr>
          <p:spPr bwMode="auto">
            <a:xfrm>
              <a:off x="1440" y="2304"/>
              <a:ext cx="6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Selection</a:t>
              </a:r>
            </a:p>
          </p:txBody>
        </p:sp>
        <p:sp>
          <p:nvSpPr>
            <p:cNvPr id="9232" name="Text Box 9"/>
            <p:cNvSpPr txBox="1">
              <a:spLocks noChangeArrowheads="1"/>
            </p:cNvSpPr>
            <p:nvPr/>
          </p:nvSpPr>
          <p:spPr bwMode="auto">
            <a:xfrm>
              <a:off x="4128" y="2304"/>
              <a:ext cx="9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Interpretation</a:t>
              </a:r>
            </a:p>
          </p:txBody>
        </p:sp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4224" y="1488"/>
              <a:ext cx="7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</a:p>
          </p:txBody>
        </p:sp>
        <p:sp>
          <p:nvSpPr>
            <p:cNvPr id="9234" name="Line 11"/>
            <p:cNvSpPr>
              <a:spLocks noChangeShapeType="1"/>
            </p:cNvSpPr>
            <p:nvPr/>
          </p:nvSpPr>
          <p:spPr bwMode="auto">
            <a:xfrm flipH="1">
              <a:off x="1968" y="1008"/>
              <a:ext cx="9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35" name="Line 12"/>
            <p:cNvSpPr>
              <a:spLocks noChangeShapeType="1"/>
            </p:cNvSpPr>
            <p:nvPr/>
          </p:nvSpPr>
          <p:spPr bwMode="auto">
            <a:xfrm flipH="1" flipV="1">
              <a:off x="3408" y="1008"/>
              <a:ext cx="9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36" name="Line 13"/>
            <p:cNvSpPr>
              <a:spLocks noChangeShapeType="1"/>
            </p:cNvSpPr>
            <p:nvPr/>
          </p:nvSpPr>
          <p:spPr bwMode="auto">
            <a:xfrm>
              <a:off x="1776" y="17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37" name="Line 14"/>
            <p:cNvSpPr>
              <a:spLocks noChangeShapeType="1"/>
            </p:cNvSpPr>
            <p:nvPr/>
          </p:nvSpPr>
          <p:spPr bwMode="auto">
            <a:xfrm flipV="1">
              <a:off x="4608" y="17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38" name="Line 15"/>
            <p:cNvSpPr>
              <a:spLocks noChangeShapeType="1"/>
            </p:cNvSpPr>
            <p:nvPr/>
          </p:nvSpPr>
          <p:spPr bwMode="auto">
            <a:xfrm>
              <a:off x="1824" y="2544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39" name="Line 16"/>
            <p:cNvSpPr>
              <a:spLocks noChangeShapeType="1"/>
            </p:cNvSpPr>
            <p:nvPr/>
          </p:nvSpPr>
          <p:spPr bwMode="auto">
            <a:xfrm flipV="1">
              <a:off x="4320" y="2544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40" name="Line 17"/>
            <p:cNvSpPr>
              <a:spLocks noChangeShapeType="1"/>
            </p:cNvSpPr>
            <p:nvPr/>
          </p:nvSpPr>
          <p:spPr bwMode="auto">
            <a:xfrm>
              <a:off x="1248" y="2736"/>
              <a:ext cx="3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41" name="Text Box 18"/>
            <p:cNvSpPr txBox="1">
              <a:spLocks noChangeArrowheads="1"/>
            </p:cNvSpPr>
            <p:nvPr/>
          </p:nvSpPr>
          <p:spPr bwMode="auto">
            <a:xfrm>
              <a:off x="2736" y="1488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Expectation</a:t>
              </a:r>
            </a:p>
          </p:txBody>
        </p:sp>
        <p:sp>
          <p:nvSpPr>
            <p:cNvPr id="9242" name="Line 19"/>
            <p:cNvSpPr>
              <a:spLocks noChangeShapeType="1"/>
            </p:cNvSpPr>
            <p:nvPr/>
          </p:nvSpPr>
          <p:spPr bwMode="auto">
            <a:xfrm>
              <a:off x="2112" y="15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43" name="Line 20"/>
            <p:cNvSpPr>
              <a:spLocks noChangeShapeType="1"/>
            </p:cNvSpPr>
            <p:nvPr/>
          </p:nvSpPr>
          <p:spPr bwMode="auto">
            <a:xfrm flipH="1">
              <a:off x="3600" y="15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44" name="Text Box 21"/>
            <p:cNvSpPr txBox="1">
              <a:spLocks noChangeArrowheads="1"/>
            </p:cNvSpPr>
            <p:nvPr/>
          </p:nvSpPr>
          <p:spPr bwMode="auto">
            <a:xfrm>
              <a:off x="2688" y="2534"/>
              <a:ext cx="10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Activity</a:t>
              </a:r>
            </a:p>
          </p:txBody>
        </p:sp>
        <p:sp>
          <p:nvSpPr>
            <p:cNvPr id="9245" name="Text Box 22"/>
            <p:cNvSpPr txBox="1">
              <a:spLocks noChangeArrowheads="1"/>
            </p:cNvSpPr>
            <p:nvPr/>
          </p:nvSpPr>
          <p:spPr bwMode="auto">
            <a:xfrm>
              <a:off x="2640" y="2716"/>
              <a:ext cx="11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 Activity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524000" y="1447800"/>
            <a:ext cx="2867025" cy="3505200"/>
            <a:chOff x="1296" y="912"/>
            <a:chExt cx="1806" cy="2208"/>
          </a:xfrm>
        </p:grpSpPr>
        <p:sp>
          <p:nvSpPr>
            <p:cNvPr id="9228" name="AutoShape 24"/>
            <p:cNvSpPr>
              <a:spLocks noChangeArrowheads="1"/>
            </p:cNvSpPr>
            <p:nvPr/>
          </p:nvSpPr>
          <p:spPr bwMode="auto">
            <a:xfrm rot="654778">
              <a:off x="1296" y="912"/>
              <a:ext cx="1344" cy="2208"/>
            </a:xfrm>
            <a:prstGeom prst="curvedRightArrow">
              <a:avLst>
                <a:gd name="adj1" fmla="val 32857"/>
                <a:gd name="adj2" fmla="val 6571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9" name="Text Box 27"/>
            <p:cNvSpPr txBox="1">
              <a:spLocks noChangeArrowheads="1"/>
            </p:cNvSpPr>
            <p:nvPr/>
          </p:nvSpPr>
          <p:spPr bwMode="auto">
            <a:xfrm>
              <a:off x="1488" y="1776"/>
              <a:ext cx="16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“Gulf of Execution”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759325" y="1143000"/>
            <a:ext cx="2860675" cy="3505200"/>
            <a:chOff x="3334" y="720"/>
            <a:chExt cx="1802" cy="2208"/>
          </a:xfrm>
        </p:grpSpPr>
        <p:sp>
          <p:nvSpPr>
            <p:cNvPr id="9226" name="AutoShape 26"/>
            <p:cNvSpPr>
              <a:spLocks noChangeArrowheads="1"/>
            </p:cNvSpPr>
            <p:nvPr/>
          </p:nvSpPr>
          <p:spPr bwMode="auto">
            <a:xfrm rot="9717082">
              <a:off x="3792" y="720"/>
              <a:ext cx="1344" cy="2208"/>
            </a:xfrm>
            <a:prstGeom prst="curvedRightArrow">
              <a:avLst>
                <a:gd name="adj1" fmla="val 32857"/>
                <a:gd name="adj2" fmla="val 6571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7" name="Text Box 28"/>
            <p:cNvSpPr txBox="1">
              <a:spLocks noChangeArrowheads="1"/>
            </p:cNvSpPr>
            <p:nvPr/>
          </p:nvSpPr>
          <p:spPr bwMode="auto">
            <a:xfrm>
              <a:off x="3334" y="1756"/>
              <a:ext cx="16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“Gulf of Evaluation”</a:t>
              </a:r>
            </a:p>
          </p:txBody>
        </p:sp>
      </p:grpSp>
      <p:sp>
        <p:nvSpPr>
          <p:cNvPr id="9225" name="Rectangle 37"/>
          <p:cNvSpPr>
            <a:spLocks noChangeArrowheads="1"/>
          </p:cNvSpPr>
          <p:nvPr/>
        </p:nvSpPr>
        <p:spPr bwMode="auto">
          <a:xfrm>
            <a:off x="3733800" y="4724400"/>
            <a:ext cx="1600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919191"/>
                </a:solidFill>
                <a:latin typeface="Arial" panose="020B0604020202020204" pitchFamily="34" charset="0"/>
              </a:rPr>
              <a:t>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What is good design?</a:t>
            </a:r>
          </a:p>
        </p:txBody>
      </p:sp>
      <p:sp>
        <p:nvSpPr>
          <p:cNvPr id="10243" name="Text Box 33"/>
          <p:cNvSpPr txBox="1">
            <a:spLocks noChangeArrowheads="1"/>
          </p:cNvSpPr>
          <p:nvPr/>
        </p:nvSpPr>
        <p:spPr bwMode="auto">
          <a:xfrm>
            <a:off x="4127500" y="1371600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0244" name="Text Box 34"/>
          <p:cNvSpPr txBox="1">
            <a:spLocks noChangeArrowheads="1"/>
          </p:cNvSpPr>
          <p:nvPr/>
        </p:nvSpPr>
        <p:spPr bwMode="auto">
          <a:xfrm>
            <a:off x="1752600" y="2362200"/>
            <a:ext cx="1042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</a:t>
            </a:r>
          </a:p>
        </p:txBody>
      </p:sp>
      <p:sp>
        <p:nvSpPr>
          <p:cNvPr id="10245" name="Text Box 35"/>
          <p:cNvSpPr txBox="1">
            <a:spLocks noChangeArrowheads="1"/>
          </p:cNvSpPr>
          <p:nvPr/>
        </p:nvSpPr>
        <p:spPr bwMode="auto">
          <a:xfrm>
            <a:off x="1752600" y="3657600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10246" name="Text Box 36"/>
          <p:cNvSpPr txBox="1">
            <a:spLocks noChangeArrowheads="1"/>
          </p:cNvSpPr>
          <p:nvPr/>
        </p:nvSpPr>
        <p:spPr bwMode="auto">
          <a:xfrm>
            <a:off x="2590800" y="5105400"/>
            <a:ext cx="115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</p:txBody>
      </p:sp>
      <p:sp>
        <p:nvSpPr>
          <p:cNvPr id="10247" name="Rectangle 37"/>
          <p:cNvSpPr>
            <a:spLocks noChangeArrowheads="1"/>
          </p:cNvSpPr>
          <p:nvPr/>
        </p:nvSpPr>
        <p:spPr bwMode="auto">
          <a:xfrm>
            <a:off x="3733800" y="4724400"/>
            <a:ext cx="1600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919191"/>
                </a:solidFill>
                <a:latin typeface="Arial" panose="020B0604020202020204" pitchFamily="34" charset="0"/>
              </a:rPr>
              <a:t>System</a:t>
            </a:r>
          </a:p>
        </p:txBody>
      </p:sp>
      <p:sp>
        <p:nvSpPr>
          <p:cNvPr id="10248" name="Text Box 38"/>
          <p:cNvSpPr txBox="1">
            <a:spLocks noChangeArrowheads="1"/>
          </p:cNvSpPr>
          <p:nvPr/>
        </p:nvSpPr>
        <p:spPr bwMode="auto">
          <a:xfrm>
            <a:off x="5322888" y="5105400"/>
            <a:ext cx="1306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</a:p>
        </p:txBody>
      </p:sp>
      <p:sp>
        <p:nvSpPr>
          <p:cNvPr id="10249" name="Text Box 39"/>
          <p:cNvSpPr txBox="1">
            <a:spLocks noChangeArrowheads="1"/>
          </p:cNvSpPr>
          <p:nvPr/>
        </p:nvSpPr>
        <p:spPr bwMode="auto">
          <a:xfrm>
            <a:off x="6019800" y="3657600"/>
            <a:ext cx="1495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</a:p>
        </p:txBody>
      </p:sp>
      <p:sp>
        <p:nvSpPr>
          <p:cNvPr id="10250" name="Text Box 40"/>
          <p:cNvSpPr txBox="1">
            <a:spLocks noChangeArrowheads="1"/>
          </p:cNvSpPr>
          <p:nvPr/>
        </p:nvSpPr>
        <p:spPr bwMode="auto">
          <a:xfrm>
            <a:off x="6172200" y="236220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0251" name="Line 41"/>
          <p:cNvSpPr>
            <a:spLocks noChangeShapeType="1"/>
          </p:cNvSpPr>
          <p:nvPr/>
        </p:nvSpPr>
        <p:spPr bwMode="auto">
          <a:xfrm flipH="1">
            <a:off x="2590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52" name="Line 43"/>
          <p:cNvSpPr>
            <a:spLocks noChangeShapeType="1"/>
          </p:cNvSpPr>
          <p:nvPr/>
        </p:nvSpPr>
        <p:spPr bwMode="auto">
          <a:xfrm flipH="1" flipV="1">
            <a:off x="4876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53" name="Line 44"/>
          <p:cNvSpPr>
            <a:spLocks noChangeShapeType="1"/>
          </p:cNvSpPr>
          <p:nvPr/>
        </p:nvSpPr>
        <p:spPr bwMode="auto">
          <a:xfrm>
            <a:off x="22860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54" name="Line 45"/>
          <p:cNvSpPr>
            <a:spLocks noChangeShapeType="1"/>
          </p:cNvSpPr>
          <p:nvPr/>
        </p:nvSpPr>
        <p:spPr bwMode="auto">
          <a:xfrm flipV="1">
            <a:off x="67818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55" name="Line 46"/>
          <p:cNvSpPr>
            <a:spLocks noChangeShapeType="1"/>
          </p:cNvSpPr>
          <p:nvPr/>
        </p:nvSpPr>
        <p:spPr bwMode="auto">
          <a:xfrm>
            <a:off x="23622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56" name="Line 47"/>
          <p:cNvSpPr>
            <a:spLocks noChangeShapeType="1"/>
          </p:cNvSpPr>
          <p:nvPr/>
        </p:nvSpPr>
        <p:spPr bwMode="auto">
          <a:xfrm flipV="1">
            <a:off x="63246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57" name="Line 48"/>
          <p:cNvSpPr>
            <a:spLocks noChangeShapeType="1"/>
          </p:cNvSpPr>
          <p:nvPr/>
        </p:nvSpPr>
        <p:spPr bwMode="auto">
          <a:xfrm>
            <a:off x="1447800" y="4343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58" name="Text Box 49"/>
          <p:cNvSpPr txBox="1">
            <a:spLocks noChangeArrowheads="1"/>
          </p:cNvSpPr>
          <p:nvPr/>
        </p:nvSpPr>
        <p:spPr bwMode="auto">
          <a:xfrm>
            <a:off x="3810000" y="2362200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</a:t>
            </a:r>
          </a:p>
        </p:txBody>
      </p:sp>
      <p:sp>
        <p:nvSpPr>
          <p:cNvPr id="10259" name="Line 50"/>
          <p:cNvSpPr>
            <a:spLocks noChangeShapeType="1"/>
          </p:cNvSpPr>
          <p:nvPr/>
        </p:nvSpPr>
        <p:spPr bwMode="auto">
          <a:xfrm>
            <a:off x="28194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60" name="Line 51"/>
          <p:cNvSpPr>
            <a:spLocks noChangeShapeType="1"/>
          </p:cNvSpPr>
          <p:nvPr/>
        </p:nvSpPr>
        <p:spPr bwMode="auto">
          <a:xfrm flipH="1">
            <a:off x="51816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61" name="Text Box 52"/>
          <p:cNvSpPr txBox="1">
            <a:spLocks noChangeArrowheads="1"/>
          </p:cNvSpPr>
          <p:nvPr/>
        </p:nvSpPr>
        <p:spPr bwMode="auto">
          <a:xfrm>
            <a:off x="7267575" y="4022725"/>
            <a:ext cx="162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Activity</a:t>
            </a:r>
          </a:p>
        </p:txBody>
      </p:sp>
      <p:sp>
        <p:nvSpPr>
          <p:cNvPr id="10262" name="Text Box 53"/>
          <p:cNvSpPr txBox="1">
            <a:spLocks noChangeArrowheads="1"/>
          </p:cNvSpPr>
          <p:nvPr/>
        </p:nvSpPr>
        <p:spPr bwMode="auto">
          <a:xfrm>
            <a:off x="7191375" y="431165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3541713" y="2743200"/>
            <a:ext cx="1873250" cy="865188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470275" y="2816225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Mental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10265" name="AutoShape 26"/>
          <p:cNvSpPr>
            <a:spLocks noChangeArrowheads="1"/>
          </p:cNvSpPr>
          <p:nvPr/>
        </p:nvSpPr>
        <p:spPr bwMode="auto">
          <a:xfrm>
            <a:off x="4232275" y="36576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Modeling Interaction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95400" y="2895600"/>
            <a:ext cx="7731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Task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971800" y="2819400"/>
            <a:ext cx="10779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System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169988" y="2846388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922588" y="2846388"/>
            <a:ext cx="1130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1704975" y="2301875"/>
            <a:ext cx="900113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 flipV="1">
            <a:off x="2835275" y="2301875"/>
            <a:ext cx="696913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828800" y="1828800"/>
            <a:ext cx="2035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Mental Models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941388" y="1779588"/>
            <a:ext cx="3416300" cy="1892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360988" y="1779588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60988" y="2922588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4359275" y="3297238"/>
            <a:ext cx="1001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371975" y="2154238"/>
            <a:ext cx="976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334000" y="1828800"/>
            <a:ext cx="9604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Sight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Sound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5334000" y="2971800"/>
            <a:ext cx="9604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Hands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Voice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295400" y="5334000"/>
            <a:ext cx="7731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Task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124200" y="5334000"/>
            <a:ext cx="757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User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169988" y="5284788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922588" y="5284788"/>
            <a:ext cx="1130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1704975" y="4740275"/>
            <a:ext cx="900113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 flipV="1">
            <a:off x="2835275" y="4740275"/>
            <a:ext cx="696913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1676400" y="4267200"/>
            <a:ext cx="22717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Software Models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941388" y="4217988"/>
            <a:ext cx="3416300" cy="1892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5360988" y="4217988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5360988" y="5360988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>
            <a:off x="4359275" y="5735638"/>
            <a:ext cx="1001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4371975" y="4668838"/>
            <a:ext cx="976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5334000" y="4267200"/>
            <a:ext cx="13827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Keyboard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Mouse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5410200" y="5334000"/>
            <a:ext cx="11620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Display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Speaker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6734175" y="3297238"/>
            <a:ext cx="671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7412038" y="3305175"/>
            <a:ext cx="0" cy="135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H="1">
            <a:off x="6721475" y="4668838"/>
            <a:ext cx="696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6734175" y="5735638"/>
            <a:ext cx="1357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8097838" y="2149475"/>
            <a:ext cx="0" cy="3592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>
            <a:off x="6721475" y="2154238"/>
            <a:ext cx="1382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160338" y="3962400"/>
            <a:ext cx="86725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914400" y="1219200"/>
            <a:ext cx="10779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Human</a:t>
            </a: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914400" y="6248400"/>
            <a:ext cx="1400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Computer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Mental Models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How the user </a:t>
            </a:r>
            <a:r>
              <a:rPr lang="en-US" altLang="en-US" u="sng" smtClean="0"/>
              <a:t>thinks</a:t>
            </a:r>
            <a:r>
              <a:rPr lang="en-US" altLang="en-US" smtClean="0"/>
              <a:t> the machine works</a:t>
            </a:r>
          </a:p>
          <a:p>
            <a:pPr lvl="1"/>
            <a:r>
              <a:rPr lang="en-US" altLang="en-US" smtClean="0"/>
              <a:t>What actions can be taken?</a:t>
            </a:r>
          </a:p>
          <a:p>
            <a:pPr lvl="1"/>
            <a:r>
              <a:rPr lang="en-US" altLang="en-US" smtClean="0"/>
              <a:t>What results are expected from an action?</a:t>
            </a:r>
          </a:p>
          <a:p>
            <a:pPr lvl="1"/>
            <a:r>
              <a:rPr lang="en-US" altLang="en-US" smtClean="0"/>
              <a:t>How should system output be interpreted?</a:t>
            </a:r>
          </a:p>
          <a:p>
            <a:r>
              <a:rPr lang="en-US" altLang="en-US" smtClean="0"/>
              <a:t>Mental models exist at many levels</a:t>
            </a:r>
          </a:p>
          <a:p>
            <a:pPr lvl="1"/>
            <a:r>
              <a:rPr lang="en-US" altLang="en-US" smtClean="0"/>
              <a:t>Hardware, operating system, and network</a:t>
            </a:r>
          </a:p>
          <a:p>
            <a:pPr lvl="1"/>
            <a:r>
              <a:rPr lang="en-US" altLang="en-US" smtClean="0"/>
              <a:t>Application programs</a:t>
            </a:r>
          </a:p>
          <a:p>
            <a:pPr lvl="1"/>
            <a:r>
              <a:rPr lang="en-US" altLang="en-US" smtClean="0"/>
              <a:t>Information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Evaluation Approaches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Formative vs. summative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Extrinsic vs. intrinsic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Quantitative vs. qualitative</a:t>
            </a:r>
          </a:p>
          <a:p>
            <a:pPr lvl="1"/>
            <a:r>
              <a:rPr lang="en-US" altLang="en-US" smtClean="0"/>
              <a:t>Deductive vs. inductive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User study vs. simulation</a:t>
            </a:r>
          </a:p>
          <a:p>
            <a:pPr lvl="4"/>
            <a:endParaRPr lang="en-US" alt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altLang="en-US" smtClean="0"/>
              <a:t>Evaluation Examples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4114800"/>
          </a:xfrm>
        </p:spPr>
        <p:txBody>
          <a:bodyPr/>
          <a:lstStyle/>
          <a:p>
            <a:r>
              <a:rPr lang="en-US" altLang="en-US" smtClean="0"/>
              <a:t>Direct observation</a:t>
            </a:r>
          </a:p>
          <a:p>
            <a:pPr lvl="1"/>
            <a:r>
              <a:rPr lang="en-US" altLang="en-US" smtClean="0"/>
              <a:t>Evaluator observes users interacting with system</a:t>
            </a:r>
          </a:p>
          <a:p>
            <a:pPr lvl="2"/>
            <a:r>
              <a:rPr lang="en-US" altLang="en-US" smtClean="0"/>
              <a:t>in lab: user asked to complete pre-determined tasks</a:t>
            </a:r>
          </a:p>
          <a:p>
            <a:pPr lvl="2"/>
            <a:r>
              <a:rPr lang="en-US" altLang="en-US" smtClean="0"/>
              <a:t>in field: user goes through normal duties</a:t>
            </a:r>
          </a:p>
          <a:p>
            <a:pPr lvl="1"/>
            <a:r>
              <a:rPr lang="en-US" altLang="en-US" smtClean="0"/>
              <a:t>Validity depends on how contrived the situation is</a:t>
            </a:r>
          </a:p>
          <a:p>
            <a:r>
              <a:rPr lang="en-US" altLang="en-US" smtClean="0"/>
              <a:t>Think-aloud</a:t>
            </a:r>
          </a:p>
          <a:p>
            <a:pPr lvl="1"/>
            <a:r>
              <a:rPr lang="en-US" altLang="en-US" smtClean="0"/>
              <a:t>Users speak their thoughts while doing the task</a:t>
            </a:r>
          </a:p>
          <a:p>
            <a:pPr lvl="1"/>
            <a:r>
              <a:rPr lang="en-US" altLang="en-US" smtClean="0"/>
              <a:t>May alter the way users do the task</a:t>
            </a:r>
          </a:p>
          <a:p>
            <a:r>
              <a:rPr lang="en-US" altLang="en-US" smtClean="0"/>
              <a:t>Controlled user studies</a:t>
            </a:r>
          </a:p>
          <a:p>
            <a:pPr lvl="1"/>
            <a:r>
              <a:rPr lang="en-US" altLang="en-US" smtClean="0"/>
              <a:t>Users interact with system variants</a:t>
            </a:r>
          </a:p>
          <a:p>
            <a:pPr lvl="1"/>
            <a:r>
              <a:rPr lang="en-US" altLang="en-US" smtClean="0"/>
              <a:t>Correlate performance with system characteristics</a:t>
            </a:r>
          </a:p>
          <a:p>
            <a:pPr lvl="1"/>
            <a:r>
              <a:rPr lang="en-US" altLang="en-US" smtClean="0"/>
              <a:t>Control for confounding variables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Evaluation Measures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Time to learn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Speed of performance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Error rate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Retention over time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Subjective satisfaction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real apps, just websites with look and feel of a native app</a:t>
            </a:r>
          </a:p>
          <a:p>
            <a:r>
              <a:rPr lang="en-US" dirty="0" smtClean="0"/>
              <a:t>Written to work on specific browser</a:t>
            </a:r>
          </a:p>
          <a:p>
            <a:r>
              <a:rPr lang="en-US" dirty="0" smtClean="0"/>
              <a:t>Coded in HTML5, </a:t>
            </a:r>
            <a:r>
              <a:rPr lang="en-US" dirty="0" err="1" smtClean="0"/>
              <a:t>Javascript</a:t>
            </a:r>
            <a:r>
              <a:rPr lang="en-US" dirty="0" smtClean="0"/>
              <a:t>, CSS </a:t>
            </a:r>
          </a:p>
          <a:p>
            <a:r>
              <a:rPr lang="en-US" dirty="0" smtClean="0"/>
              <a:t>Not in official </a:t>
            </a:r>
            <a:r>
              <a:rPr lang="en-US" dirty="0" err="1" smtClean="0"/>
              <a:t>appstores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native, part web</a:t>
            </a:r>
          </a:p>
          <a:p>
            <a:r>
              <a:rPr lang="en-US" dirty="0" smtClean="0"/>
              <a:t>The browser is in the app</a:t>
            </a:r>
          </a:p>
          <a:p>
            <a:r>
              <a:rPr lang="en-US" dirty="0" smtClean="0"/>
              <a:t>Coded in HTML5, CSS and JavaScript</a:t>
            </a:r>
          </a:p>
          <a:p>
            <a:r>
              <a:rPr lang="en-US" dirty="0" smtClean="0"/>
              <a:t>Wrapper specific to each type of phone</a:t>
            </a:r>
          </a:p>
          <a:p>
            <a:r>
              <a:rPr lang="en-US" dirty="0" smtClean="0"/>
              <a:t>Available in app store</a:t>
            </a:r>
          </a:p>
          <a:p>
            <a:pPr lvl="1"/>
            <a:r>
              <a:rPr lang="en-US" dirty="0" smtClean="0"/>
              <a:t>Cheap way of having a presence on the stores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media.nngroup.com/redactor/image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753533"/>
            <a:ext cx="3048000" cy="5418667"/>
          </a:xfrm>
          <a:prstGeom prst="rect">
            <a:avLst/>
          </a:prstGeom>
          <a:noFill/>
        </p:spPr>
      </p:pic>
      <p:pic>
        <p:nvPicPr>
          <p:cNvPr id="1028" name="Picture 4" descr="https://s3.amazonaws.com/media.nngroup.com/redactor/image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767644"/>
            <a:ext cx="3040062" cy="5404556"/>
          </a:xfrm>
          <a:prstGeom prst="rect">
            <a:avLst/>
          </a:prstGeom>
          <a:noFill/>
        </p:spPr>
      </p:pic>
      <p:pic>
        <p:nvPicPr>
          <p:cNvPr id="1030" name="Picture 6" descr="https://s3.amazonaws.com/media.nngroup.com/redactor/image0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0"/>
            <a:ext cx="308080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PhoneGap Hybrid Approach compared to the Web and Native (IBM) -- 29-July-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64279" cy="618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HTML to the 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Generate the code for your app</a:t>
            </a:r>
          </a:p>
          <a:p>
            <a:r>
              <a:rPr lang="en-US" dirty="0" smtClean="0"/>
              <a:t>Test it on different browsers and platforms</a:t>
            </a:r>
          </a:p>
          <a:p>
            <a:pPr lvl="1"/>
            <a:r>
              <a:rPr lang="en-US" dirty="0" smtClean="0"/>
              <a:t>Add </a:t>
            </a:r>
            <a:r>
              <a:rPr lang="en-US" dirty="0" smtClean="0"/>
              <a:t>phone </a:t>
            </a:r>
            <a:r>
              <a:rPr lang="en-US" dirty="0" smtClean="0"/>
              <a:t>features depending </a:t>
            </a:r>
            <a:r>
              <a:rPr lang="en-US" dirty="0" smtClean="0"/>
              <a:t>on </a:t>
            </a:r>
            <a:r>
              <a:rPr lang="en-US" dirty="0" smtClean="0"/>
              <a:t>platform</a:t>
            </a:r>
          </a:p>
          <a:p>
            <a:r>
              <a:rPr lang="en-US" dirty="0" smtClean="0"/>
              <a:t>“Package” the code to make it an app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Web </a:t>
            </a:r>
            <a:r>
              <a:rPr lang="en-US" dirty="0" smtClean="0"/>
              <a:t>app, add wrapper around code</a:t>
            </a:r>
          </a:p>
          <a:p>
            <a:pPr lvl="1"/>
            <a:r>
              <a:rPr lang="en-US" dirty="0" smtClean="0"/>
              <a:t>If native app, simply compile</a:t>
            </a:r>
          </a:p>
          <a:p>
            <a:r>
              <a:rPr lang="en-US" dirty="0" smtClean="0"/>
              <a:t>Put it in the marketplace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hlinkClick r:id="rId2"/>
              </a:rPr>
              <a:t>https://play.google.com/store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Fragmentation:</a:t>
            </a:r>
            <a:br>
              <a:rPr lang="en-US" dirty="0" smtClean="0"/>
            </a:br>
            <a:r>
              <a:rPr lang="en-US" dirty="0" smtClean="0"/>
              <a:t>Operating </a:t>
            </a:r>
            <a:r>
              <a:rPr lang="en-US" dirty="0" smtClean="0"/>
              <a:t>Systems</a:t>
            </a:r>
            <a:endParaRPr lang="en-US" dirty="0"/>
          </a:p>
        </p:txBody>
      </p:sp>
      <p:pic>
        <p:nvPicPr>
          <p:cNvPr id="34818" name="Picture 2" descr="http://static.guim.co.uk/sys-images/Technology/Pix/pictures/2014/1/8/1389204228188/Screen_Shot_2014-01-08_at_15.54.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706" y="1447800"/>
            <a:ext cx="7919694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90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69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9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9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1763</Words>
  <Application>Microsoft Office PowerPoint</Application>
  <PresentationFormat>On-screen Show (4:3)</PresentationFormat>
  <Paragraphs>398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Gill Sans</vt:lpstr>
      <vt:lpstr>Times New Roman</vt:lpstr>
      <vt:lpstr>Verdana</vt:lpstr>
      <vt:lpstr>Office Theme</vt:lpstr>
      <vt:lpstr>690</vt:lpstr>
      <vt:lpstr>PowerPoint Presentation</vt:lpstr>
      <vt:lpstr>Agenda</vt:lpstr>
      <vt:lpstr>Native Apps</vt:lpstr>
      <vt:lpstr>Mobile Apps</vt:lpstr>
      <vt:lpstr>Hybrid Apps</vt:lpstr>
      <vt:lpstr>PowerPoint Presentation</vt:lpstr>
      <vt:lpstr>PowerPoint Presentation</vt:lpstr>
      <vt:lpstr>From HTML to the Marketplace</vt:lpstr>
      <vt:lpstr>Market Fragmentation: Operating Systems</vt:lpstr>
      <vt:lpstr>Market Fragmentation: Devices</vt:lpstr>
      <vt:lpstr>Emulators</vt:lpstr>
      <vt:lpstr>PowerPoint Presentation</vt:lpstr>
      <vt:lpstr>PowerPoint Presentation</vt:lpstr>
      <vt:lpstr>Hybrid App Development</vt:lpstr>
      <vt:lpstr>Mobile User Interface </vt:lpstr>
      <vt:lpstr>User Interfaces for Mobiles Best Practices</vt:lpstr>
      <vt:lpstr>Geolocation</vt:lpstr>
      <vt:lpstr>Geolocation Method</vt:lpstr>
      <vt:lpstr>Geolocation Method</vt:lpstr>
      <vt:lpstr>Hands On</vt:lpstr>
      <vt:lpstr>readlocation.html</vt:lpstr>
      <vt:lpstr>dist2saopaulo.html</vt:lpstr>
      <vt:lpstr>Haversine Distance</vt:lpstr>
      <vt:lpstr>plotlocation.html</vt:lpstr>
      <vt:lpstr>Accelerometer</vt:lpstr>
      <vt:lpstr>readaccelerometer.html</vt:lpstr>
      <vt:lpstr>faceup.html</vt:lpstr>
      <vt:lpstr>Human-Computer Interaction</vt:lpstr>
      <vt:lpstr>Synergy</vt:lpstr>
      <vt:lpstr>Interaction</vt:lpstr>
      <vt:lpstr>Stages of Interaction</vt:lpstr>
      <vt:lpstr>Challenges of HCI</vt:lpstr>
      <vt:lpstr>What is good design?</vt:lpstr>
      <vt:lpstr>Modeling Interaction</vt:lpstr>
      <vt:lpstr>Mental Models</vt:lpstr>
      <vt:lpstr>Evaluation Approaches</vt:lpstr>
      <vt:lpstr>Evaluation Examples</vt:lpstr>
      <vt:lpstr>Evaluation Measures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gg</cp:lastModifiedBy>
  <cp:revision>174</cp:revision>
  <dcterms:created xsi:type="dcterms:W3CDTF">2014-02-21T17:08:49Z</dcterms:created>
  <dcterms:modified xsi:type="dcterms:W3CDTF">2015-04-09T03:21:16Z</dcterms:modified>
</cp:coreProperties>
</file>