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1" r:id="rId6"/>
    <p:sldId id="264" r:id="rId7"/>
    <p:sldId id="263" r:id="rId8"/>
    <p:sldId id="257" r:id="rId9"/>
    <p:sldId id="265" r:id="rId10"/>
    <p:sldId id="268" r:id="rId11"/>
    <p:sldId id="267" r:id="rId12"/>
    <p:sldId id="26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94197F1-691A-4339-BFB1-C4A09FEF0C9C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07825E-3C06-4B8F-B4F5-2684571F5E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microsoft.com/office/2007/relationships/hdphoto" Target="../media/hdphoto2.wdp"/><Relationship Id="rId7" Type="http://schemas.openxmlformats.org/officeDocument/2006/relationships/image" Target="../media/image7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tmp"/><Relationship Id="rId4" Type="http://schemas.openxmlformats.org/officeDocument/2006/relationships/image" Target="../media/image5.png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9.tmp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11" Type="http://schemas.microsoft.com/office/2007/relationships/hdphoto" Target="../media/hdphoto4.wdp"/><Relationship Id="rId5" Type="http://schemas.openxmlformats.org/officeDocument/2006/relationships/image" Target="../media/image7.tmp"/><Relationship Id="rId10" Type="http://schemas.openxmlformats.org/officeDocument/2006/relationships/image" Target="../media/image13.png"/><Relationship Id="rId4" Type="http://schemas.openxmlformats.org/officeDocument/2006/relationships/image" Target="../media/image6.tmp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10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microsoft.com/office/2007/relationships/hdphoto" Target="../media/hdphoto14.wdp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iClasses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INFM 603, Spring 2012</a:t>
            </a:r>
          </a:p>
          <a:p>
            <a:r>
              <a:rPr lang="en-US" dirty="0" smtClean="0"/>
              <a:t>Mary John, Marcelo </a:t>
            </a:r>
            <a:r>
              <a:rPr lang="en-US" dirty="0" err="1" smtClean="0"/>
              <a:t>Ramagem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56" y="1143000"/>
            <a:ext cx="38611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25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0" y="1271588"/>
            <a:ext cx="1828800" cy="6096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9288" y="3352800"/>
            <a:ext cx="1828800" cy="6096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iClasses Website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574904" y="28956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1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574904" y="36576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2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574904" y="44958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3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71729" y="52578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4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81400" y="1143000"/>
            <a:ext cx="2286000" cy="868363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New updates ?</a:t>
            </a:r>
          </a:p>
        </p:txBody>
      </p:sp>
      <p:cxnSp>
        <p:nvCxnSpPr>
          <p:cNvPr id="9" name="AutoShape 8"/>
          <p:cNvCxnSpPr>
            <a:cxnSpLocks noChangeShapeType="1"/>
            <a:endCxn id="8" idx="1"/>
          </p:cNvCxnSpPr>
          <p:nvPr/>
        </p:nvCxnSpPr>
        <p:spPr bwMode="auto">
          <a:xfrm flipV="1">
            <a:off x="2478088" y="1576388"/>
            <a:ext cx="1103312" cy="508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V="1">
            <a:off x="5867400" y="1543050"/>
            <a:ext cx="992188" cy="33338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21400" y="1336675"/>
            <a:ext cx="39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Yes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00913" y="2543175"/>
            <a:ext cx="990600" cy="531813"/>
          </a:xfrm>
          <a:prstGeom prst="ellipse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STOP</a:t>
            </a:r>
          </a:p>
        </p:txBody>
      </p: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>
            <a:off x="7759700" y="1446213"/>
            <a:ext cx="25400" cy="109696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00338" y="1350963"/>
            <a:ext cx="39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Yes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76250" y="2438400"/>
            <a:ext cx="1943100" cy="381000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Updates</a:t>
            </a:r>
          </a:p>
        </p:txBody>
      </p:sp>
      <p:cxnSp>
        <p:nvCxnSpPr>
          <p:cNvPr id="16" name="AutoShape 15"/>
          <p:cNvCxnSpPr>
            <a:cxnSpLocks noChangeShapeType="1"/>
          </p:cNvCxnSpPr>
          <p:nvPr/>
        </p:nvCxnSpPr>
        <p:spPr bwMode="auto">
          <a:xfrm flipH="1">
            <a:off x="1447800" y="1933575"/>
            <a:ext cx="1588" cy="522288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16"/>
          <p:cNvCxnSpPr>
            <a:cxnSpLocks noChangeShapeType="1"/>
            <a:stCxn id="15" idx="2"/>
          </p:cNvCxnSpPr>
          <p:nvPr/>
        </p:nvCxnSpPr>
        <p:spPr bwMode="auto">
          <a:xfrm>
            <a:off x="1447800" y="2819400"/>
            <a:ext cx="1588" cy="4572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1000" y="1174750"/>
            <a:ext cx="2125663" cy="735013"/>
          </a:xfrm>
          <a:prstGeom prst="flowChartMagneticDrum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Module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FFFF"/>
                </a:solidFill>
              </a:rPr>
              <a:t>(Watcher, Querypath)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76250" y="4267200"/>
            <a:ext cx="1943100" cy="381000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Triggers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76250" y="5112544"/>
            <a:ext cx="2225675" cy="733425"/>
          </a:xfrm>
          <a:prstGeom prst="flowChartMagneticDrum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Module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(manymails)</a:t>
            </a:r>
          </a:p>
        </p:txBody>
      </p:sp>
      <p:cxnSp>
        <p:nvCxnSpPr>
          <p:cNvPr id="21" name="AutoShape 20"/>
          <p:cNvCxnSpPr>
            <a:cxnSpLocks noChangeShapeType="1"/>
          </p:cNvCxnSpPr>
          <p:nvPr/>
        </p:nvCxnSpPr>
        <p:spPr bwMode="auto">
          <a:xfrm flipH="1">
            <a:off x="1447800" y="3541713"/>
            <a:ext cx="1588" cy="725487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AutoShape 21"/>
          <p:cNvCxnSpPr>
            <a:cxnSpLocks noChangeShapeType="1"/>
            <a:stCxn id="19" idx="2"/>
          </p:cNvCxnSpPr>
          <p:nvPr/>
        </p:nvCxnSpPr>
        <p:spPr bwMode="auto">
          <a:xfrm>
            <a:off x="1447800" y="4648200"/>
            <a:ext cx="1588" cy="700088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257800" y="2697956"/>
            <a:ext cx="1828800" cy="3398044"/>
          </a:xfrm>
          <a:prstGeom prst="rect">
            <a:avLst/>
          </a:prstGeom>
          <a:noFill/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799388" y="1993900"/>
            <a:ext cx="2809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N</a:t>
            </a:r>
          </a:p>
          <a:p>
            <a:pPr>
              <a:buClrTx/>
              <a:buFontTx/>
              <a:buNone/>
            </a:pPr>
            <a:r>
              <a:rPr lang="en-US" sz="1200"/>
              <a:t>O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999288" y="1389063"/>
            <a:ext cx="15224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>
                <a:solidFill>
                  <a:srgbClr val="FFFFFF"/>
                </a:solidFill>
              </a:rPr>
              <a:t>External Websites</a:t>
            </a:r>
          </a:p>
        </p:txBody>
      </p:sp>
      <p:cxnSp>
        <p:nvCxnSpPr>
          <p:cNvPr id="26" name="AutoShape 25"/>
          <p:cNvCxnSpPr>
            <a:cxnSpLocks noChangeShapeType="1"/>
            <a:stCxn id="20" idx="4"/>
          </p:cNvCxnSpPr>
          <p:nvPr/>
        </p:nvCxnSpPr>
        <p:spPr bwMode="auto">
          <a:xfrm flipV="1">
            <a:off x="2701925" y="5471319"/>
            <a:ext cx="2541588" cy="7937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089275" y="5193506"/>
            <a:ext cx="1635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Email Updates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897188" y="1597025"/>
            <a:ext cx="2587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1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444625" y="2085975"/>
            <a:ext cx="258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2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460500" y="3914775"/>
            <a:ext cx="258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3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452813" y="5479256"/>
            <a:ext cx="2587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4</a:t>
            </a: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2727721" y="533400"/>
            <a:ext cx="4156075" cy="36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PLANNED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268204502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04800" y="1104900"/>
            <a:ext cx="2057400" cy="1143000"/>
          </a:xfrm>
          <a:prstGeom prst="can">
            <a:avLst>
              <a:gd name="adj" fmla="val 25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Website Watcher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(changedetection.com)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745288" y="1398588"/>
            <a:ext cx="1828800" cy="6096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68688" y="1270000"/>
            <a:ext cx="2286000" cy="868363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Monitors New updates</a:t>
            </a:r>
          </a:p>
        </p:txBody>
      </p:sp>
      <p:cxnSp>
        <p:nvCxnSpPr>
          <p:cNvPr id="5" name="AutoShape 5"/>
          <p:cNvCxnSpPr>
            <a:cxnSpLocks noChangeShapeType="1"/>
            <a:endCxn id="4" idx="1"/>
          </p:cNvCxnSpPr>
          <p:nvPr/>
        </p:nvCxnSpPr>
        <p:spPr bwMode="auto">
          <a:xfrm flipV="1">
            <a:off x="2363788" y="1704975"/>
            <a:ext cx="1104900" cy="508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  <a:stCxn id="4" idx="3"/>
          </p:cNvCxnSpPr>
          <p:nvPr/>
        </p:nvCxnSpPr>
        <p:spPr bwMode="auto">
          <a:xfrm flipV="1">
            <a:off x="5754688" y="1670050"/>
            <a:ext cx="992187" cy="34925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08688" y="1463675"/>
            <a:ext cx="39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Yes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188200" y="2670175"/>
            <a:ext cx="990600" cy="531813"/>
          </a:xfrm>
          <a:prstGeom prst="ellipse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162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STOP</a:t>
            </a:r>
          </a:p>
        </p:txBody>
      </p: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>
            <a:off x="7646988" y="1573213"/>
            <a:ext cx="23812" cy="109696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87625" y="1477963"/>
            <a:ext cx="390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Yes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86675" y="2120900"/>
            <a:ext cx="2809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N</a:t>
            </a:r>
          </a:p>
          <a:p>
            <a:pPr>
              <a:buClrTx/>
              <a:buFontTx/>
              <a:buNone/>
            </a:pPr>
            <a:r>
              <a:rPr lang="en-US" sz="1200"/>
              <a:t>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10388" y="1533525"/>
            <a:ext cx="15224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>
                <a:solidFill>
                  <a:srgbClr val="FFFFFF"/>
                </a:solidFill>
              </a:rPr>
              <a:t>External Websites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09600" y="2973388"/>
            <a:ext cx="1447800" cy="455612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Emails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04800" y="3657600"/>
            <a:ext cx="2055813" cy="5334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MIM Advisor</a:t>
            </a:r>
          </a:p>
        </p:txBody>
      </p:sp>
      <p:cxnSp>
        <p:nvCxnSpPr>
          <p:cNvPr id="15" name="AutoShape 16"/>
          <p:cNvCxnSpPr>
            <a:cxnSpLocks noChangeShapeType="1"/>
            <a:stCxn id="2" idx="3"/>
            <a:endCxn id="13" idx="0"/>
          </p:cNvCxnSpPr>
          <p:nvPr/>
        </p:nvCxnSpPr>
        <p:spPr bwMode="auto">
          <a:xfrm>
            <a:off x="1333500" y="2247900"/>
            <a:ext cx="1588" cy="725488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AutoShape 17"/>
          <p:cNvCxnSpPr>
            <a:cxnSpLocks noChangeShapeType="1"/>
            <a:stCxn id="13" idx="2"/>
          </p:cNvCxnSpPr>
          <p:nvPr/>
        </p:nvCxnSpPr>
        <p:spPr bwMode="auto">
          <a:xfrm flipH="1">
            <a:off x="1328738" y="3429000"/>
            <a:ext cx="4762" cy="6477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66738" y="4556125"/>
            <a:ext cx="1600200" cy="455613"/>
          </a:xfrm>
          <a:prstGeom prst="flowChartDecision">
            <a:avLst/>
          </a:prstGeom>
          <a:solidFill>
            <a:srgbClr val="FFFFFF"/>
          </a:solidFill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Updates</a:t>
            </a:r>
          </a:p>
        </p:txBody>
      </p:sp>
      <p:cxnSp>
        <p:nvCxnSpPr>
          <p:cNvPr id="18" name="AutoShape 19"/>
          <p:cNvCxnSpPr>
            <a:cxnSpLocks noChangeShapeType="1"/>
            <a:stCxn id="14" idx="2"/>
          </p:cNvCxnSpPr>
          <p:nvPr/>
        </p:nvCxnSpPr>
        <p:spPr bwMode="auto">
          <a:xfrm flipH="1">
            <a:off x="1328738" y="4191000"/>
            <a:ext cx="3969" cy="3810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14338" y="5431264"/>
            <a:ext cx="1828800" cy="6096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iClasses Website</a:t>
            </a:r>
          </a:p>
        </p:txBody>
      </p:sp>
      <p:cxnSp>
        <p:nvCxnSpPr>
          <p:cNvPr id="20" name="AutoShape 21"/>
          <p:cNvCxnSpPr>
            <a:cxnSpLocks noChangeShapeType="1"/>
            <a:stCxn id="17" idx="2"/>
          </p:cNvCxnSpPr>
          <p:nvPr/>
        </p:nvCxnSpPr>
        <p:spPr bwMode="auto">
          <a:xfrm>
            <a:off x="1366838" y="5011738"/>
            <a:ext cx="0" cy="39846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AutoShape 27"/>
          <p:cNvCxnSpPr>
            <a:cxnSpLocks noChangeShapeType="1"/>
            <a:stCxn id="14" idx="3"/>
          </p:cNvCxnSpPr>
          <p:nvPr/>
        </p:nvCxnSpPr>
        <p:spPr bwMode="auto">
          <a:xfrm flipV="1">
            <a:off x="2360613" y="3913188"/>
            <a:ext cx="2184400" cy="11112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441575" y="3657600"/>
            <a:ext cx="1635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Email Updates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846388" y="1757363"/>
            <a:ext cx="2587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1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357313" y="2444750"/>
            <a:ext cx="2587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2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366838" y="4381500"/>
            <a:ext cx="2587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3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028950" y="3933825"/>
            <a:ext cx="258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200"/>
              <a:t>4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4956175" y="3037682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1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956175" y="38100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2</a:t>
            </a: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4956175" y="4633913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3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4953000" y="5410200"/>
            <a:ext cx="1346992" cy="621139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Student 4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11688" y="2669808"/>
            <a:ext cx="1981200" cy="3522662"/>
          </a:xfrm>
          <a:prstGeom prst="rect">
            <a:avLst/>
          </a:prstGeom>
          <a:noFill/>
          <a:ln w="25560">
            <a:solidFill>
              <a:srgbClr val="F7964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2727721" y="533400"/>
            <a:ext cx="4156075" cy="36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ACTUAL IMPLEMENTATION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146320018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605">
            <a:off x="6189540" y="735278"/>
            <a:ext cx="2187371" cy="15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8312" y="914401"/>
            <a:ext cx="8370887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Started overly ambitious</a:t>
            </a:r>
          </a:p>
          <a:p>
            <a:endParaRPr lang="en-US" sz="2800" dirty="0" smtClean="0"/>
          </a:p>
          <a:p>
            <a:r>
              <a:rPr lang="en-US" sz="2800" dirty="0" smtClean="0"/>
              <a:t>Focus on user goals not technology</a:t>
            </a:r>
          </a:p>
          <a:p>
            <a:endParaRPr lang="en-US" sz="2800" dirty="0" smtClean="0"/>
          </a:p>
          <a:p>
            <a:r>
              <a:rPr lang="en-US" sz="2800" dirty="0" smtClean="0"/>
              <a:t>Drupal powerful but poorly </a:t>
            </a:r>
            <a:r>
              <a:rPr lang="en-US" sz="2800" dirty="0" smtClean="0"/>
              <a:t>documented </a:t>
            </a:r>
            <a:r>
              <a:rPr lang="en-US" sz="1800" dirty="0" smtClean="0"/>
              <a:t>(also </a:t>
            </a:r>
            <a:r>
              <a:rPr lang="en-US" sz="1800" dirty="0" err="1" smtClean="0"/>
              <a:t>wack</a:t>
            </a:r>
            <a:r>
              <a:rPr lang="en-US" sz="1800" dirty="0" smtClean="0"/>
              <a:t>-a-mole)</a:t>
            </a:r>
            <a:endParaRPr lang="en-US" sz="1800" dirty="0" smtClean="0"/>
          </a:p>
          <a:p>
            <a:endParaRPr lang="en-US" sz="2800" dirty="0"/>
          </a:p>
          <a:p>
            <a:r>
              <a:rPr lang="en-US" sz="2800" dirty="0" smtClean="0"/>
              <a:t>Integration </a:t>
            </a:r>
            <a:r>
              <a:rPr lang="en-US" sz="2800" dirty="0" smtClean="0"/>
              <a:t>of </a:t>
            </a:r>
            <a:r>
              <a:rPr lang="en-US" sz="2800" smtClean="0"/>
              <a:t>disparate data is TOUGH!</a:t>
            </a:r>
            <a:endParaRPr lang="en-US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5181600"/>
            <a:ext cx="5714999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Reflections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" b="99733" l="0" r="97932">
                        <a14:foregroundMark x1="51613" y1="19679" x2="65426" y2="23865"/>
                        <a14:foregroundMark x1="77006" y1="35085" x2="75434" y2="7747"/>
                        <a14:foregroundMark x1="63193" y1="24577" x2="76096" y2="14515"/>
                        <a14:foregroundMark x1="68156" y1="24844" x2="67246" y2="21104"/>
                        <a14:foregroundMark x1="61621" y1="37756" x2="58892" y2="30187"/>
                        <a14:foregroundMark x1="65012" y1="34817" x2="51861" y2="24577"/>
                        <a14:foregroundMark x1="51861" y1="21906" x2="56658" y2="12823"/>
                        <a14:foregroundMark x1="61125" y1="16028" x2="63193" y2="19412"/>
                        <a14:foregroundMark x1="66170" y1="12110" x2="72705" y2="5076"/>
                        <a14:foregroundMark x1="75434" y1="5521" x2="85443" y2="14337"/>
                        <a14:foregroundMark x1="88337" y1="12823" x2="79735" y2="36064"/>
                        <a14:foregroundMark x1="71629" y1="16296" x2="68404" y2="13802"/>
                        <a14:foregroundMark x1="39868" y1="40695" x2="39868" y2="40695"/>
                        <a14:foregroundMark x1="49380" y1="36509" x2="45988" y2="34550"/>
                        <a14:foregroundMark x1="52275" y1="33393" x2="52275" y2="33393"/>
                        <a14:foregroundMark x1="42597" y1="39448" x2="40529" y2="41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707" r="52917"/>
          <a:stretch/>
        </p:blipFill>
        <p:spPr bwMode="auto">
          <a:xfrm>
            <a:off x="788100" y="4953000"/>
            <a:ext cx="1008268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01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5222" y="1447800"/>
            <a:ext cx="5385257" cy="14465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ln w="0"/>
                <a:solidFill>
                  <a:srgbClr val="0070C0"/>
                </a:solidFill>
                <a:latin typeface="+mn-lt"/>
                <a:cs typeface="+mn-cs"/>
              </a:rPr>
              <a:t>Thank You!</a:t>
            </a:r>
            <a:endParaRPr lang="en-US" sz="8800" b="1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18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0"/>
            <a:ext cx="5638800" cy="1600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31332"/>
            <a:ext cx="7848600" cy="40502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600" b="1" dirty="0" smtClean="0"/>
              <a:t>What: </a:t>
            </a:r>
            <a:r>
              <a:rPr lang="en-US" sz="2600" dirty="0" smtClean="0"/>
              <a:t>Web application to aggregate course info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Who: </a:t>
            </a:r>
            <a:r>
              <a:rPr lang="en-US" sz="2600" dirty="0" smtClean="0"/>
              <a:t>MIM Students, Prospects, and MIM Advisor.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When: </a:t>
            </a:r>
            <a:r>
              <a:rPr lang="en-US" sz="2600" dirty="0" smtClean="0"/>
              <a:t>Use before signing-up for classes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Where: </a:t>
            </a:r>
            <a:r>
              <a:rPr lang="en-US" sz="2600" dirty="0" smtClean="0"/>
              <a:t>In the cloud!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Why: </a:t>
            </a:r>
            <a:r>
              <a:rPr lang="en-US" sz="2600" dirty="0" smtClean="0"/>
              <a:t>Because course info is scattered</a:t>
            </a:r>
          </a:p>
          <a:p>
            <a:pPr>
              <a:lnSpc>
                <a:spcPct val="200000"/>
              </a:lnSpc>
            </a:pPr>
            <a:r>
              <a:rPr lang="en-US" sz="2600" b="1" dirty="0" smtClean="0"/>
              <a:t>How: </a:t>
            </a:r>
            <a:r>
              <a:rPr lang="en-US" sz="2600" dirty="0" smtClean="0"/>
              <a:t>Drupal CMS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86" b="82813" l="14453" r="84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65318" y="435114"/>
            <a:ext cx="305243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0"/>
                <a:solidFill>
                  <a:srgbClr val="0070C0"/>
                </a:solidFill>
                <a:effectLst/>
                <a:uLnTx/>
                <a:uFillTx/>
              </a:rPr>
              <a:t>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902988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2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88" y="2826045"/>
            <a:ext cx="1371601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5257800"/>
            <a:ext cx="5562599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Problem!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876800"/>
            <a:ext cx="2245880" cy="154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9863" y="4213463"/>
            <a:ext cx="128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MIM Student</a:t>
            </a:r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1" y="776143"/>
            <a:ext cx="2753084" cy="1738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" y="2972366"/>
            <a:ext cx="2691146" cy="564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" y="4249240"/>
            <a:ext cx="2971800" cy="516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901139"/>
            <a:ext cx="2834366" cy="1924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7" y="2075087"/>
            <a:ext cx="2736099" cy="20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8" y="3449301"/>
            <a:ext cx="2895600" cy="209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Up Arrow 14"/>
          <p:cNvSpPr/>
          <p:nvPr/>
        </p:nvSpPr>
        <p:spPr>
          <a:xfrm rot="2099785">
            <a:off x="4711566" y="1920278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400000">
            <a:off x="5062872" y="2949573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7599631">
            <a:off x="5177171" y="4053991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9500215" flipH="1">
            <a:off x="3558588" y="1920278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6200000" flipH="1">
            <a:off x="3405522" y="2938129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4000369" flipH="1">
            <a:off x="3364862" y="4093329"/>
            <a:ext cx="389857" cy="609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3295649" y="302810"/>
            <a:ext cx="2076449" cy="1539278"/>
          </a:xfrm>
          <a:prstGeom prst="cloudCallout">
            <a:avLst>
              <a:gd name="adj1" fmla="val 1659"/>
              <a:gd name="adj2" fmla="val 102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Syllabus,</a:t>
            </a:r>
          </a:p>
          <a:p>
            <a:pPr algn="ctr"/>
            <a:r>
              <a:rPr lang="en-US" dirty="0" smtClean="0"/>
              <a:t>Professor,</a:t>
            </a:r>
          </a:p>
          <a:p>
            <a:pPr algn="ctr"/>
            <a:r>
              <a:rPr lang="en-US" dirty="0" smtClean="0"/>
              <a:t>Projects,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2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8322"/>
            <a:ext cx="1371601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81200" y="5257800"/>
            <a:ext cx="5562599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Solution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4859923"/>
            <a:ext cx="128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MIM Student</a:t>
            </a:r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0" y="609600"/>
            <a:ext cx="2753084" cy="1738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9600"/>
            <a:ext cx="2691146" cy="564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3" y="1537177"/>
            <a:ext cx="2971800" cy="516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8" y="661657"/>
            <a:ext cx="2834366" cy="16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1657"/>
            <a:ext cx="2427114" cy="16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8" y="669148"/>
            <a:ext cx="2448982" cy="1678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Up Arrow 16"/>
          <p:cNvSpPr/>
          <p:nvPr/>
        </p:nvSpPr>
        <p:spPr>
          <a:xfrm rot="5400000">
            <a:off x="4598974" y="3777734"/>
            <a:ext cx="702760" cy="183409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specialisedwelding.co.za/sites/site167/images/montage_solution_cle1225273614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09" b="89918" l="10000" r="96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14803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41996"/>
            <a:ext cx="512776" cy="50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 rot="5400000">
            <a:off x="4337159" y="-1313712"/>
            <a:ext cx="533399" cy="8342425"/>
          </a:xfrm>
          <a:prstGeom prst="rightBrace">
            <a:avLst>
              <a:gd name="adj1" fmla="val 8333"/>
              <a:gd name="adj2" fmla="val 78316"/>
            </a:avLst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64" y="3752872"/>
            <a:ext cx="873611" cy="99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Up Arrow 23"/>
          <p:cNvSpPr/>
          <p:nvPr/>
        </p:nvSpPr>
        <p:spPr>
          <a:xfrm rot="8436224" flipH="1">
            <a:off x="1278533" y="3535300"/>
            <a:ext cx="389857" cy="46431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3359689">
            <a:off x="2752291" y="3520709"/>
            <a:ext cx="389857" cy="46431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9024754" flipH="1">
            <a:off x="1694063" y="3207587"/>
            <a:ext cx="389857" cy="46431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2257899">
            <a:off x="2308572" y="3173830"/>
            <a:ext cx="389857" cy="46431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65372" y="4690646"/>
            <a:ext cx="123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iClasses.com</a:t>
            </a:r>
            <a:endParaRPr lang="en-US" sz="1600" dirty="0"/>
          </a:p>
        </p:txBody>
      </p:sp>
      <p:sp>
        <p:nvSpPr>
          <p:cNvPr id="31" name="Up Arrow 30"/>
          <p:cNvSpPr/>
          <p:nvPr/>
        </p:nvSpPr>
        <p:spPr>
          <a:xfrm rot="16200000">
            <a:off x="4512997" y="2949219"/>
            <a:ext cx="649468" cy="183409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6843" y="3712974"/>
            <a:ext cx="1067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Browse info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26343" y="4541978"/>
            <a:ext cx="1238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Receive Alerts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5257800"/>
            <a:ext cx="5562599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3 Core Features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2" b="89764" l="100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029200"/>
            <a:ext cx="1309999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http://www.curotec.com/wp-content/uploads/2012/01/e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33525"/>
            <a:ext cx="136277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75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1295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3667" l="1000" r="98875">
                        <a14:foregroundMark x1="3625" y1="41500" x2="6625" y2="44500"/>
                        <a14:foregroundMark x1="10125" y1="69333" x2="15000" y2="76500"/>
                        <a14:foregroundMark x1="17000" y1="79333" x2="17000" y2="79333"/>
                        <a14:foregroundMark x1="8625" y1="47833" x2="8625" y2="47833"/>
                        <a14:foregroundMark x1="49875" y1="90833" x2="49875" y2="90833"/>
                        <a14:foregroundMark x1="78500" y1="77000" x2="78500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23080" cy="211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4414" y="3412710"/>
            <a:ext cx="30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Aggregate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Course Info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5866" y="3412710"/>
            <a:ext cx="30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Monitor 3</a:t>
            </a:r>
            <a:r>
              <a:rPr lang="en-US" sz="2400" b="1" baseline="30000" dirty="0" smtClean="0">
                <a:latin typeface="Arial Narrow" pitchFamily="34" charset="0"/>
              </a:rPr>
              <a:t>rd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Party Sites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0325" y="3412710"/>
            <a:ext cx="30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Automated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Notifications</a:t>
            </a:r>
          </a:p>
        </p:txBody>
      </p:sp>
    </p:spTree>
    <p:extLst>
      <p:ext uri="{BB962C8B-B14F-4D97-AF65-F5344CB8AC3E}">
        <p14:creationId xmlns:p14="http://schemas.microsoft.com/office/powerpoint/2010/main" val="1259785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799" y="5257800"/>
            <a:ext cx="5333999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“Nice to haves…”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414" y="1594277"/>
            <a:ext cx="30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Social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Sharing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0640" y="3212799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Course Ratings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8743" y="2187586"/>
            <a:ext cx="30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Student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Commenting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2" b="48225" l="2421" r="90503">
                        <a14:foregroundMark x1="6145" y1="11691" x2="31844" y2="43215"/>
                        <a14:foregroundMark x1="6704" y1="43633" x2="30912" y2="16284"/>
                        <a14:foregroundMark x1="31844" y1="21294" x2="34264" y2="34447"/>
                        <a14:foregroundMark x1="34264" y1="25261" x2="35009" y2="13987"/>
                        <a14:foregroundMark x1="29609" y1="12109" x2="27933" y2="12317"/>
                        <a14:foregroundMark x1="19739" y1="13152" x2="19739" y2="13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5799" y="679877"/>
            <a:ext cx="2328861" cy="10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8" b="97368" l="375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64" y="533400"/>
            <a:ext cx="2511995" cy="16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2"/>
          <a:stretch/>
        </p:blipFill>
        <p:spPr bwMode="auto">
          <a:xfrm>
            <a:off x="3709121" y="1993369"/>
            <a:ext cx="1614489" cy="121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5000" y1="67732" x2="42708" y2="88179"/>
                        <a14:backgroundMark x1="85417" y1="60703" x2="84896" y2="51757"/>
                        <a14:backgroundMark x1="35938" y1="74760" x2="38021" y2="70927"/>
                        <a14:backgroundMark x1="23438" y1="57508" x2="23438" y2="57508"/>
                        <a14:backgroundMark x1="57813" y1="79872" x2="57813" y2="79872"/>
                        <a14:backgroundMark x1="37500" y1="67093" x2="37500" y2="67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61" y="3225748"/>
            <a:ext cx="2209800" cy="180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11598" y="4648200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UMD Integration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6" b="99567" l="4762" r="95671">
                        <a14:foregroundMark x1="39177" y1="86797" x2="65584" y2="87013"/>
                        <a14:foregroundMark x1="44156" y1="35714" x2="65584" y2="35714"/>
                        <a14:foregroundMark x1="14069" y1="15368" x2="8225" y2="25108"/>
                        <a14:foregroundMark x1="10823" y1="16450" x2="22511" y2="22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6701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36792" y="4590020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91433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333" y1="61607" x2="37333" y2="61607"/>
                        <a14:foregroundMark x1="11111" y1="29911" x2="11111" y2="29911"/>
                        <a14:foregroundMark x1="13778" y1="78571" x2="13778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0" y="838200"/>
            <a:ext cx="1089819" cy="10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57" b="98343" l="360" r="98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72481"/>
            <a:ext cx="1677720" cy="109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34" l="0" r="99444">
                        <a14:foregroundMark x1="24444" y1="10127" x2="42778" y2="39241"/>
                        <a14:foregroundMark x1="12222" y1="50000" x2="34444" y2="84177"/>
                        <a14:foregroundMark x1="50000" y1="56962" x2="73889" y2="90506"/>
                        <a14:foregroundMark x1="44444" y1="42405" x2="53333" y2="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1390650" cy="12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1360"/>
            <a:ext cx="2304781" cy="34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6" y="3224533"/>
            <a:ext cx="2438400" cy="8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923576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WAMP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6851" y="1890806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Database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9" y="898926"/>
            <a:ext cx="1871662" cy="9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929728" y="1923575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Server Language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070116"/>
            <a:ext cx="305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Drupal Components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400" y="4116282"/>
            <a:ext cx="257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Win2K3 Web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5550" y="4042206"/>
            <a:ext cx="257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Site Monitoring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8800" y="5257800"/>
            <a:ext cx="5714999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Our Tools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1" b="96875" l="2344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0" y="5257800"/>
            <a:ext cx="848476" cy="84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81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81600"/>
            <a:ext cx="5562599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Modules Tested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7675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675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labs.globalquran.com/img/tube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8696" b="26316"/>
          <a:stretch/>
        </p:blipFill>
        <p:spPr bwMode="auto">
          <a:xfrm>
            <a:off x="762000" y="5181600"/>
            <a:ext cx="990600" cy="8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87648"/>
              </p:ext>
            </p:extLst>
          </p:nvPr>
        </p:nvGraphicFramePr>
        <p:xfrm>
          <a:off x="609600" y="1219200"/>
          <a:ext cx="8001000" cy="381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54428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Quest</a:t>
                      </a:r>
                      <a:r>
                        <a:rPr lang="en-US" baseline="0" dirty="0" smtClean="0"/>
                        <a:t> for Modules…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queryPath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WebForm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SimpleHTML</a:t>
                      </a:r>
                      <a:r>
                        <a:rPr lang="en-US" dirty="0" smtClean="0"/>
                        <a:t> Dom Parser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qForms</a:t>
                      </a:r>
                      <a:endParaRPr lang="en-US" dirty="0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 Scheduler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Feeds Crawler</a:t>
                      </a:r>
                      <a:endParaRPr lang="en-US" dirty="0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</a:t>
                      </a:r>
                      <a:r>
                        <a:rPr lang="en-US" baseline="0" dirty="0" smtClean="0"/>
                        <a:t>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Watcher</a:t>
                      </a:r>
                      <a:endParaRPr lang="en-US" dirty="0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FiveStar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Many Mail</a:t>
                      </a:r>
                      <a:endParaRPr lang="en-US" dirty="0"/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CronJob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HTPassword</a:t>
                      </a:r>
                      <a:r>
                        <a:rPr lang="en-US" dirty="0" smtClean="0"/>
                        <a:t> Protection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96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81600"/>
            <a:ext cx="5562599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Modules Used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3886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Links: </a:t>
            </a:r>
            <a:r>
              <a:rPr lang="en-US" sz="1800" dirty="0"/>
              <a:t>standard custom content field for adding URL links</a:t>
            </a:r>
          </a:p>
          <a:p>
            <a:r>
              <a:rPr lang="en-US" b="1" dirty="0" smtClean="0"/>
              <a:t>Views: </a:t>
            </a:r>
            <a:r>
              <a:rPr lang="en-US" sz="1800" dirty="0"/>
              <a:t>query content and display it in customized fashion </a:t>
            </a:r>
          </a:p>
          <a:p>
            <a:r>
              <a:rPr lang="en-US" b="1" dirty="0"/>
              <a:t>Entity Reference</a:t>
            </a:r>
            <a:r>
              <a:rPr lang="en-US" dirty="0"/>
              <a:t>: </a:t>
            </a:r>
            <a:r>
              <a:rPr lang="en-US" sz="1800" dirty="0"/>
              <a:t>field to lookup data in other tables</a:t>
            </a:r>
          </a:p>
          <a:p>
            <a:r>
              <a:rPr lang="en-US" b="1" dirty="0" smtClean="0"/>
              <a:t>String Overrides: </a:t>
            </a:r>
            <a:r>
              <a:rPr lang="en-US" sz="1800" dirty="0" smtClean="0"/>
              <a:t>replaces text so you can rename default naming </a:t>
            </a:r>
            <a:r>
              <a:rPr lang="en-US" sz="1800" dirty="0" smtClean="0"/>
              <a:t>conventions</a:t>
            </a:r>
          </a:p>
          <a:p>
            <a:r>
              <a:rPr lang="en-US" b="1" dirty="0"/>
              <a:t>Watcher</a:t>
            </a:r>
            <a:r>
              <a:rPr lang="en-US" sz="1800" dirty="0" smtClean="0"/>
              <a:t>: subscribe to specific content notifications</a:t>
            </a:r>
            <a:endParaRPr lang="en-US" sz="1800" dirty="0"/>
          </a:p>
          <a:p>
            <a:r>
              <a:rPr lang="en-US" b="1" dirty="0" err="1"/>
              <a:t>CCKTools</a:t>
            </a:r>
            <a:r>
              <a:rPr lang="en-US" dirty="0" smtClean="0"/>
              <a:t>: </a:t>
            </a:r>
            <a:r>
              <a:rPr lang="en-US" sz="1800" dirty="0"/>
              <a:t>built into to D7 and allows for custom fields</a:t>
            </a:r>
          </a:p>
          <a:p>
            <a:r>
              <a:rPr lang="en-US" b="1" dirty="0" err="1" smtClean="0"/>
              <a:t>Ctools</a:t>
            </a:r>
            <a:r>
              <a:rPr lang="en-US" b="1" dirty="0" smtClean="0"/>
              <a:t>: </a:t>
            </a:r>
            <a:r>
              <a:rPr lang="en-US" sz="1800" dirty="0"/>
              <a:t>a required dependency module (used indirectly)</a:t>
            </a:r>
          </a:p>
          <a:p>
            <a:r>
              <a:rPr lang="en-US" b="1" dirty="0" smtClean="0"/>
              <a:t>Token: </a:t>
            </a:r>
            <a:r>
              <a:rPr lang="en-US" sz="1800" dirty="0"/>
              <a:t>a required dependency module (used indirectly)</a:t>
            </a:r>
          </a:p>
          <a:p>
            <a:r>
              <a:rPr lang="en-US" b="1" dirty="0" smtClean="0"/>
              <a:t>Entity: </a:t>
            </a:r>
            <a:r>
              <a:rPr lang="en-US" sz="1800" dirty="0"/>
              <a:t>a required dependency module (used indirectly)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72120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7675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9583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675"/>
            <a:ext cx="516712" cy="5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04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1116</TotalTime>
  <Words>337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iClasses Project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Modules Tested</vt:lpstr>
      <vt:lpstr>Modules Used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</dc:creator>
  <cp:lastModifiedBy>Marcelo</cp:lastModifiedBy>
  <cp:revision>33</cp:revision>
  <dcterms:created xsi:type="dcterms:W3CDTF">2012-05-13T00:09:50Z</dcterms:created>
  <dcterms:modified xsi:type="dcterms:W3CDTF">2012-05-16T21:25:17Z</dcterms:modified>
</cp:coreProperties>
</file>