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FFFF7E-CC7F-45C2-9B93-7F1DFF7872B4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9134D1C6-8950-454E-8C2C-DB5EE368C7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30277-E9DD-42A4-81E7-641122FCCB38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2117-8EDE-4BFB-9531-FAFD379A62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5371C4-C266-4E6C-B7F8-A44F911991F7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E3FE8-0439-4E2A-A497-C58F2AF9D5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6E18E3-C855-4E01-8ABD-980F82E21404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61154FFE-446D-4697-8230-19D125A309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9F9F1C-42A3-48D5-9044-CA082C790B98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D03F5-89CB-4269-B6C5-F5B2551A49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B40A48-80E0-4986-8961-1AE21BEF2AC7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46082-582F-49AA-AFEE-71336C3A6B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0D9CA-B134-4750-95A5-35CC5F05F18D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76A24E88-1CF5-40E8-BC12-E65C403361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C75E3F-A30D-4725-8477-1C08A4DB4CDF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952B2-11FC-48A5-8F3F-ACE5D97008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03AF9-3FBD-4CA3-9DB2-F292B90CB2D6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64674-5CF4-4646-888C-6D0E7AF4A1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21B58B-DDF0-4423-B412-A4BEAB6009C0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6B6E1-1CF9-4978-82DE-F02513C483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248567-57FC-4412-B355-9B3F2F7A2EAD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29723D-7305-42D2-95F1-BDFCE14B9E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FDDE14D-57F6-4FE5-AE55-E6480A367CFA}" type="datetimeFigureOut">
              <a:rPr lang="en-US" smtClean="0"/>
              <a:pPr>
                <a:defRPr/>
              </a:pPr>
              <a:t>5/16/2012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6E86786-AE2A-4FE6-9959-0E85027932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tlibinventorycp.inf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362200"/>
            <a:ext cx="7235981" cy="2667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accent1"/>
                </a:solidFill>
              </a:rPr>
              <a:t>Project Barcode:</a:t>
            </a:r>
            <a:br>
              <a:rPr lang="en-US" sz="5400" dirty="0" smtClean="0">
                <a:solidFill>
                  <a:schemeClr val="accent1"/>
                </a:solidFill>
              </a:rPr>
            </a:br>
            <a:r>
              <a:rPr lang="en-US" sz="5400" dirty="0" smtClean="0">
                <a:solidFill>
                  <a:schemeClr val="accent1"/>
                </a:solidFill>
              </a:rPr>
              <a:t>Simplifying Inventory Process in the Art Library at UMD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0" y="609600"/>
            <a:ext cx="2209800" cy="9144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INFM 603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Jaydeep</a:t>
            </a:r>
            <a:r>
              <a:rPr lang="en-US" dirty="0" smtClean="0"/>
              <a:t> </a:t>
            </a:r>
            <a:r>
              <a:rPr lang="en-US" dirty="0" smtClean="0"/>
              <a:t>Yelne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Shelton </a:t>
            </a:r>
            <a:r>
              <a:rPr lang="en-US" dirty="0" smtClean="0"/>
              <a:t>Roberts </a:t>
            </a:r>
            <a:r>
              <a:rPr lang="en-US" dirty="0" smtClean="0"/>
              <a:t>Jr.</a:t>
            </a:r>
            <a:endParaRPr lang="en-US" dirty="0"/>
          </a:p>
        </p:txBody>
      </p:sp>
      <p:pic>
        <p:nvPicPr>
          <p:cNvPr id="4" name="Picture 3" descr="umd-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81000"/>
            <a:ext cx="17526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What we learned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763000" cy="4999038"/>
          </a:xfrm>
        </p:spPr>
        <p:txBody>
          <a:bodyPr>
            <a:normAutofit/>
          </a:bodyPr>
          <a:lstStyle/>
          <a:p>
            <a:r>
              <a:rPr lang="en-US" dirty="0" smtClean="0"/>
              <a:t>Drupal – Not very intuitive.</a:t>
            </a:r>
          </a:p>
          <a:p>
            <a:pPr lvl="1"/>
            <a:r>
              <a:rPr lang="en-US" sz="3200" dirty="0" smtClean="0"/>
              <a:t> Lack of documentation</a:t>
            </a:r>
          </a:p>
          <a:p>
            <a:pPr lvl="1"/>
            <a:r>
              <a:rPr lang="en-US" sz="3200" dirty="0" smtClean="0"/>
              <a:t>“Hit or Miss” with modules</a:t>
            </a:r>
          </a:p>
          <a:p>
            <a:pPr lvl="2"/>
            <a:r>
              <a:rPr lang="en-US" sz="3200" dirty="0" smtClean="0"/>
              <a:t> Did not always do what was advertised</a:t>
            </a:r>
          </a:p>
          <a:p>
            <a:pPr lvl="1"/>
            <a:r>
              <a:rPr lang="en-US" sz="3200" dirty="0" smtClean="0"/>
              <a:t>Stability was a concern </a:t>
            </a:r>
          </a:p>
          <a:p>
            <a:pPr lvl="2"/>
            <a:r>
              <a:rPr lang="en-US" sz="3200" dirty="0" smtClean="0"/>
              <a:t> Modules stopped working</a:t>
            </a:r>
          </a:p>
          <a:p>
            <a:pPr lvl="1"/>
            <a:r>
              <a:rPr lang="en-US" sz="3200" dirty="0" smtClean="0"/>
              <a:t>Frustrating when trying to pinpoint problems </a:t>
            </a:r>
          </a:p>
          <a:p>
            <a:pPr lvl="2"/>
            <a:r>
              <a:rPr lang="en-US" sz="3200" dirty="0" smtClean="0"/>
              <a:t> Is it the code? Or is it Drupal?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967335"/>
            <a:ext cx="642158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Questions???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1"/>
                </a:solidFill>
              </a:rPr>
              <a:t>The Art Library</a:t>
            </a:r>
            <a:endParaRPr lang="en-US" sz="6600" dirty="0">
              <a:solidFill>
                <a:schemeClr val="accent1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77983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3600" dirty="0" smtClean="0"/>
              <a:t>Over 82,000 books</a:t>
            </a:r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ALEPH developed by </a:t>
            </a:r>
            <a:r>
              <a:rPr lang="en-US" sz="3600" dirty="0" smtClean="0"/>
              <a:t>ExLibirs</a:t>
            </a:r>
            <a:endParaRPr lang="en-US" sz="3600" dirty="0" smtClean="0"/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Part of USMAI (16 libraries)</a:t>
            </a:r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defRPr/>
            </a:pPr>
            <a:r>
              <a:rPr lang="en-US" sz="3600" dirty="0" smtClean="0"/>
              <a:t>12 Student Assistants, 3 Supervisors, 1 Reference Librarian</a:t>
            </a:r>
          </a:p>
        </p:txBody>
      </p:sp>
      <p:pic>
        <p:nvPicPr>
          <p:cNvPr id="4100" name="Picture 3" descr="library-book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295400"/>
            <a:ext cx="2798763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1"/>
                </a:solidFill>
              </a:rPr>
              <a:t>The Inventory Process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Could take up to 6 months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3600" dirty="0" smtClean="0"/>
              <a:t>Things checked:</a:t>
            </a:r>
          </a:p>
          <a:p>
            <a:pPr lvl="1" eaLnBrk="1" hangingPunct="1"/>
            <a:r>
              <a:rPr lang="en-US" sz="2400" dirty="0" smtClean="0"/>
              <a:t>Where</a:t>
            </a:r>
          </a:p>
          <a:p>
            <a:pPr lvl="1" eaLnBrk="1" hangingPunct="1"/>
            <a:r>
              <a:rPr lang="en-US" sz="2400" dirty="0" smtClean="0"/>
              <a:t>Condition</a:t>
            </a:r>
          </a:p>
          <a:p>
            <a:pPr lvl="1" eaLnBrk="1" hangingPunct="1"/>
            <a:r>
              <a:rPr lang="en-US" sz="2400" dirty="0" smtClean="0"/>
              <a:t>Status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sz="3600" dirty="0" smtClean="0"/>
              <a:t>Logs maintained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1"/>
                </a:solidFill>
              </a:rPr>
              <a:t>The problems</a:t>
            </a:r>
            <a:endParaRPr lang="en-US" sz="6600" dirty="0">
              <a:solidFill>
                <a:schemeClr val="accent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Two separate systems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Aleph + Paper logs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Look up book / user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Planning</a:t>
            </a:r>
          </a:p>
        </p:txBody>
      </p:sp>
      <p:pic>
        <p:nvPicPr>
          <p:cNvPr id="6148" name="Picture 3" descr="20070227overloa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219200"/>
            <a:ext cx="25146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1"/>
                </a:solidFill>
              </a:rPr>
              <a:t>The Solution</a:t>
            </a:r>
            <a:endParaRPr lang="en-US" sz="6600" dirty="0">
              <a:solidFill>
                <a:schemeClr val="accent1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hlinkClick r:id="rId2"/>
              </a:rPr>
              <a:t>www.artlibinventorycp.info</a:t>
            </a: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We created a site that allows inventory functions to be completed electronically in one place.</a:t>
            </a:r>
          </a:p>
          <a:p>
            <a:pPr lvl="1" eaLnBrk="1" hangingPunct="1"/>
            <a:r>
              <a:rPr lang="en-US" dirty="0" smtClean="0"/>
              <a:t>Look up functionality by barcode</a:t>
            </a:r>
          </a:p>
          <a:p>
            <a:pPr lvl="1" eaLnBrk="1" hangingPunct="1"/>
            <a:r>
              <a:rPr lang="en-US" dirty="0" smtClean="0"/>
              <a:t>Scan history by barcode</a:t>
            </a:r>
          </a:p>
          <a:p>
            <a:pPr lvl="1" eaLnBrk="1" hangingPunct="1"/>
            <a:r>
              <a:rPr lang="en-US" dirty="0" smtClean="0"/>
              <a:t>Scan history by username</a:t>
            </a:r>
          </a:p>
          <a:p>
            <a:pPr lvl="1" eaLnBrk="1" hangingPunct="1"/>
            <a:r>
              <a:rPr lang="en-US" dirty="0" smtClean="0"/>
              <a:t>Schedule viewing (students) and entry (supervisors)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dirty="0" smtClean="0">
                <a:solidFill>
                  <a:schemeClr val="accent1"/>
                </a:solidFill>
              </a:rPr>
              <a:t>advantages</a:t>
            </a:r>
            <a:endParaRPr lang="en-US" sz="6600" dirty="0">
              <a:solidFill>
                <a:schemeClr val="accent1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Speeds up the inventory process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Clean interface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Intuitive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dirty="0" smtClean="0">
                <a:solidFill>
                  <a:schemeClr val="accent1"/>
                </a:solidFill>
              </a:rPr>
              <a:t>Limitations</a:t>
            </a:r>
            <a:endParaRPr lang="en-US" sz="6600" dirty="0">
              <a:solidFill>
                <a:schemeClr val="accent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Access to the dynamic database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Time constraint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User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dirty="0" smtClean="0">
                <a:solidFill>
                  <a:schemeClr val="accent1"/>
                </a:solidFill>
              </a:rPr>
              <a:t>Possible Improvements</a:t>
            </a:r>
            <a:endParaRPr lang="en-US" sz="6600" dirty="0">
              <a:solidFill>
                <a:schemeClr val="accent1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Sorting by date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Enabling flow of books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Integrated mailing system</a:t>
            </a:r>
          </a:p>
          <a:p>
            <a:pPr eaLnBrk="1" hangingPunct="1">
              <a:buNone/>
            </a:pPr>
            <a:endParaRPr lang="en-US" sz="3200" dirty="0" smtClean="0"/>
          </a:p>
          <a:p>
            <a:pPr eaLnBrk="1" hangingPunct="1"/>
            <a:r>
              <a:rPr lang="en-US" dirty="0" smtClean="0"/>
              <a:t>Schedule request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How / What we Did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763000" cy="4999038"/>
          </a:xfrm>
        </p:spPr>
        <p:txBody>
          <a:bodyPr>
            <a:normAutofit/>
          </a:bodyPr>
          <a:lstStyle/>
          <a:p>
            <a:r>
              <a:rPr lang="en-US" dirty="0" smtClean="0"/>
              <a:t>Used a “tag-team” approach to </a:t>
            </a:r>
            <a:r>
              <a:rPr lang="en-US" dirty="0" smtClean="0"/>
              <a:t>coding. </a:t>
            </a:r>
          </a:p>
          <a:p>
            <a:r>
              <a:rPr lang="en-US" dirty="0" smtClean="0"/>
              <a:t>Jaydeep</a:t>
            </a:r>
            <a:r>
              <a:rPr lang="en-US" dirty="0" smtClean="0"/>
              <a:t> – Direct link to customer, gathered and verified all requirements, gave customer project updates &amp; demo.</a:t>
            </a:r>
          </a:p>
          <a:p>
            <a:r>
              <a:rPr lang="en-US" dirty="0" smtClean="0"/>
              <a:t> Shelton – Secured hosting spot, installed </a:t>
            </a:r>
            <a:r>
              <a:rPr lang="en-US" dirty="0" smtClean="0"/>
              <a:t>D</a:t>
            </a:r>
            <a:r>
              <a:rPr lang="en-US" dirty="0" smtClean="0"/>
              <a:t>rupal and modules onto site, translated &amp; wrote initial requirements into functions / code. </a:t>
            </a:r>
          </a:p>
          <a:p>
            <a:r>
              <a:rPr lang="en-US" dirty="0" smtClean="0"/>
              <a:t>Benefitted from having two perspectives to solving the same problem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291</TotalTime>
  <Words>273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Project Barcode: Simplifying Inventory Process in the Art Library at UMD</vt:lpstr>
      <vt:lpstr>The Art Library</vt:lpstr>
      <vt:lpstr>The Inventory Process</vt:lpstr>
      <vt:lpstr>The problems</vt:lpstr>
      <vt:lpstr>The Solution</vt:lpstr>
      <vt:lpstr>advantages</vt:lpstr>
      <vt:lpstr>Limitations</vt:lpstr>
      <vt:lpstr>Possible Improvements</vt:lpstr>
      <vt:lpstr>How / What we Did</vt:lpstr>
      <vt:lpstr>What we learned</vt:lpstr>
      <vt:lpstr>Thank you!</vt:lpstr>
    </vt:vector>
  </TitlesOfParts>
  <Company>Univ of Maryland Libraries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Barcode:</dc:title>
  <dc:creator>artcirc1</dc:creator>
  <cp:lastModifiedBy>SheltonDRoberts</cp:lastModifiedBy>
  <cp:revision>15</cp:revision>
  <dcterms:created xsi:type="dcterms:W3CDTF">2012-05-15T17:31:33Z</dcterms:created>
  <dcterms:modified xsi:type="dcterms:W3CDTF">2012-05-16T17:45:09Z</dcterms:modified>
</cp:coreProperties>
</file>