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3"/>
  </p:notesMasterIdLst>
  <p:handoutMasterIdLst>
    <p:handoutMasterId r:id="rId24"/>
  </p:handoutMasterIdLst>
  <p:sldIdLst>
    <p:sldId id="315" r:id="rId2"/>
    <p:sldId id="324" r:id="rId3"/>
    <p:sldId id="316" r:id="rId4"/>
    <p:sldId id="340" r:id="rId5"/>
    <p:sldId id="321" r:id="rId6"/>
    <p:sldId id="322" r:id="rId7"/>
    <p:sldId id="323" r:id="rId8"/>
    <p:sldId id="330" r:id="rId9"/>
    <p:sldId id="339" r:id="rId10"/>
    <p:sldId id="342" r:id="rId11"/>
    <p:sldId id="318" r:id="rId12"/>
    <p:sldId id="319" r:id="rId13"/>
    <p:sldId id="338" r:id="rId14"/>
    <p:sldId id="341" r:id="rId15"/>
    <p:sldId id="326" r:id="rId16"/>
    <p:sldId id="335" r:id="rId17"/>
    <p:sldId id="336" r:id="rId18"/>
    <p:sldId id="329" r:id="rId19"/>
    <p:sldId id="337" r:id="rId20"/>
    <p:sldId id="328" r:id="rId21"/>
    <p:sldId id="344"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S PGothic" pitchFamily="34" charset="-128"/>
      </a:defRPr>
    </a:lvl1pPr>
    <a:lvl2pPr marL="457200" algn="l" rtl="0" fontAlgn="base">
      <a:spcBef>
        <a:spcPct val="0"/>
      </a:spcBef>
      <a:spcAft>
        <a:spcPct val="0"/>
      </a:spcAft>
      <a:defRPr sz="2400" kern="1200">
        <a:solidFill>
          <a:schemeClr val="tx1"/>
        </a:solidFill>
        <a:latin typeface="Arial" charset="0"/>
        <a:ea typeface="MS PGothic" pitchFamily="34" charset="-128"/>
        <a:cs typeface="MS PGothic" pitchFamily="34" charset="-128"/>
      </a:defRPr>
    </a:lvl2pPr>
    <a:lvl3pPr marL="914400" algn="l" rtl="0" fontAlgn="base">
      <a:spcBef>
        <a:spcPct val="0"/>
      </a:spcBef>
      <a:spcAft>
        <a:spcPct val="0"/>
      </a:spcAft>
      <a:defRPr sz="2400" kern="1200">
        <a:solidFill>
          <a:schemeClr val="tx1"/>
        </a:solidFill>
        <a:latin typeface="Arial" charset="0"/>
        <a:ea typeface="MS PGothic" pitchFamily="34" charset="-128"/>
        <a:cs typeface="MS PGothic" pitchFamily="34" charset="-128"/>
      </a:defRPr>
    </a:lvl3pPr>
    <a:lvl4pPr marL="1371600" algn="l" rtl="0" fontAlgn="base">
      <a:spcBef>
        <a:spcPct val="0"/>
      </a:spcBef>
      <a:spcAft>
        <a:spcPct val="0"/>
      </a:spcAft>
      <a:defRPr sz="2400" kern="1200">
        <a:solidFill>
          <a:schemeClr val="tx1"/>
        </a:solidFill>
        <a:latin typeface="Arial" charset="0"/>
        <a:ea typeface="MS PGothic" pitchFamily="34" charset="-128"/>
        <a:cs typeface="MS PGothic" pitchFamily="34" charset="-128"/>
      </a:defRPr>
    </a:lvl4pPr>
    <a:lvl5pPr marL="1828800" algn="l" rtl="0" fontAlgn="base">
      <a:spcBef>
        <a:spcPct val="0"/>
      </a:spcBef>
      <a:spcAft>
        <a:spcPct val="0"/>
      </a:spcAft>
      <a:defRPr sz="2400" kern="1200">
        <a:solidFill>
          <a:schemeClr val="tx1"/>
        </a:solidFill>
        <a:latin typeface="Arial"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Arial"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Arial"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Arial"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Arial" charset="0"/>
        <a:ea typeface="MS PGothic" pitchFamily="34" charset="-128"/>
        <a:cs typeface="MS PGothic"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FF4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354" y="576"/>
      </p:cViewPr>
      <p:guideLst>
        <p:guide orient="horz" pos="1488"/>
        <p:guide/>
      </p:guideLst>
    </p:cSldViewPr>
  </p:slideViewPr>
  <p:outlineViewPr>
    <p:cViewPr>
      <p:scale>
        <a:sx n="33" d="100"/>
        <a:sy n="33" d="100"/>
      </p:scale>
      <p:origin x="0" y="76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72184-77EA-A043-9C5E-9A65881EB1CF}" type="doc">
      <dgm:prSet loTypeId="urn:microsoft.com/office/officeart/2005/8/layout/process5" loCatId="process" qsTypeId="urn:microsoft.com/office/officeart/2005/8/quickstyle/simple4" qsCatId="simple" csTypeId="urn:microsoft.com/office/officeart/2005/8/colors/accent5_2" csCatId="accent5" phldr="1"/>
      <dgm:spPr/>
      <dgm:t>
        <a:bodyPr/>
        <a:lstStyle/>
        <a:p>
          <a:endParaRPr lang="en-US"/>
        </a:p>
      </dgm:t>
    </dgm:pt>
    <dgm:pt modelId="{91E28D26-0E04-CB4F-8FC8-D22C33E02FDD}">
      <dgm:prSet phldrT="[Text]"/>
      <dgm:spPr/>
      <dgm:t>
        <a:bodyPr/>
        <a:lstStyle/>
        <a:p>
          <a:r>
            <a:rPr lang="en-US" b="0" i="0" dirty="0" smtClean="0">
              <a:latin typeface="Helvetica"/>
              <a:cs typeface="Helvetica"/>
            </a:rPr>
            <a:t>Log in/Create account</a:t>
          </a:r>
          <a:endParaRPr lang="en-US" b="0" i="0" dirty="0">
            <a:latin typeface="Helvetica"/>
            <a:cs typeface="Helvetica"/>
          </a:endParaRPr>
        </a:p>
      </dgm:t>
    </dgm:pt>
    <dgm:pt modelId="{CF4FA9DB-7BD2-DE44-8AD0-F6B040327E3F}" type="parTrans" cxnId="{C1F55C80-5631-754C-B9DA-03B5D50592E3}">
      <dgm:prSet/>
      <dgm:spPr/>
      <dgm:t>
        <a:bodyPr/>
        <a:lstStyle/>
        <a:p>
          <a:endParaRPr lang="en-US" b="0" i="0">
            <a:solidFill>
              <a:schemeClr val="tx1"/>
            </a:solidFill>
            <a:latin typeface="Helvetica"/>
            <a:cs typeface="Helvetica"/>
          </a:endParaRPr>
        </a:p>
      </dgm:t>
    </dgm:pt>
    <dgm:pt modelId="{0D6E1778-3323-CD4A-BECC-73325B4A1CAE}" type="sibTrans" cxnId="{C1F55C80-5631-754C-B9DA-03B5D50592E3}">
      <dgm:prSet/>
      <dgm:spPr/>
      <dgm:t>
        <a:bodyPr/>
        <a:lstStyle/>
        <a:p>
          <a:endParaRPr lang="en-US" b="0" i="0">
            <a:solidFill>
              <a:schemeClr val="tx1"/>
            </a:solidFill>
            <a:latin typeface="Helvetica"/>
            <a:cs typeface="Helvetica"/>
          </a:endParaRPr>
        </a:p>
      </dgm:t>
    </dgm:pt>
    <dgm:pt modelId="{34E74A34-3E54-3F4F-AF75-0E64C39C49DE}">
      <dgm:prSet phldrT="[Text]"/>
      <dgm:spPr/>
      <dgm:t>
        <a:bodyPr/>
        <a:lstStyle/>
        <a:p>
          <a:r>
            <a:rPr lang="en-US" b="0" i="0" dirty="0" smtClean="0">
              <a:latin typeface="Helvetica"/>
              <a:cs typeface="Helvetica"/>
            </a:rPr>
            <a:t>Create help request</a:t>
          </a:r>
          <a:endParaRPr lang="en-US" b="0" i="0" dirty="0">
            <a:latin typeface="Helvetica"/>
            <a:cs typeface="Helvetica"/>
          </a:endParaRPr>
        </a:p>
      </dgm:t>
    </dgm:pt>
    <dgm:pt modelId="{4E5CEF41-29DF-E24D-A486-D2BB1B74C215}" type="parTrans" cxnId="{4674C7B5-8530-2441-B0A3-927B91E2866D}">
      <dgm:prSet/>
      <dgm:spPr/>
      <dgm:t>
        <a:bodyPr/>
        <a:lstStyle/>
        <a:p>
          <a:endParaRPr lang="en-US" b="0" i="0">
            <a:solidFill>
              <a:schemeClr val="tx1"/>
            </a:solidFill>
            <a:latin typeface="Helvetica"/>
            <a:cs typeface="Helvetica"/>
          </a:endParaRPr>
        </a:p>
      </dgm:t>
    </dgm:pt>
    <dgm:pt modelId="{F658FC9E-6B29-0140-B038-E8802C294530}" type="sibTrans" cxnId="{4674C7B5-8530-2441-B0A3-927B91E2866D}">
      <dgm:prSet/>
      <dgm:spPr/>
      <dgm:t>
        <a:bodyPr/>
        <a:lstStyle/>
        <a:p>
          <a:endParaRPr lang="en-US" b="0" i="0">
            <a:solidFill>
              <a:schemeClr val="tx1"/>
            </a:solidFill>
            <a:latin typeface="Helvetica"/>
            <a:cs typeface="Helvetica"/>
          </a:endParaRPr>
        </a:p>
      </dgm:t>
    </dgm:pt>
    <dgm:pt modelId="{E2B4C54B-F2CA-C04D-9215-6C4C47A14FEC}">
      <dgm:prSet phldrT="[Text]"/>
      <dgm:spPr/>
      <dgm:t>
        <a:bodyPr/>
        <a:lstStyle/>
        <a:p>
          <a:r>
            <a:rPr lang="en-US" b="0" i="0" dirty="0" smtClean="0">
              <a:latin typeface="Helvetica"/>
              <a:cs typeface="Helvetica"/>
            </a:rPr>
            <a:t>Fill out help request form</a:t>
          </a:r>
          <a:endParaRPr lang="en-US" b="0" i="0" dirty="0">
            <a:latin typeface="Helvetica"/>
            <a:cs typeface="Helvetica"/>
          </a:endParaRPr>
        </a:p>
      </dgm:t>
    </dgm:pt>
    <dgm:pt modelId="{E71409F2-5556-E84E-A4B8-76260D7D3E33}" type="parTrans" cxnId="{D18E04B1-498D-7443-A128-9424A49B73B4}">
      <dgm:prSet/>
      <dgm:spPr/>
      <dgm:t>
        <a:bodyPr/>
        <a:lstStyle/>
        <a:p>
          <a:endParaRPr lang="en-US" b="0" i="0">
            <a:solidFill>
              <a:schemeClr val="tx1"/>
            </a:solidFill>
            <a:latin typeface="Helvetica"/>
            <a:cs typeface="Helvetica"/>
          </a:endParaRPr>
        </a:p>
      </dgm:t>
    </dgm:pt>
    <dgm:pt modelId="{04F40521-847E-314D-BDC5-3A8355A70A81}" type="sibTrans" cxnId="{D18E04B1-498D-7443-A128-9424A49B73B4}">
      <dgm:prSet/>
      <dgm:spPr/>
      <dgm:t>
        <a:bodyPr/>
        <a:lstStyle/>
        <a:p>
          <a:endParaRPr lang="en-US" b="0" i="0">
            <a:solidFill>
              <a:schemeClr val="tx1"/>
            </a:solidFill>
            <a:latin typeface="Helvetica"/>
            <a:cs typeface="Helvetica"/>
          </a:endParaRPr>
        </a:p>
      </dgm:t>
    </dgm:pt>
    <dgm:pt modelId="{B9744A70-F877-1A45-BD9C-B68650CF58BC}">
      <dgm:prSet phldrT="[Text]"/>
      <dgm:spPr/>
      <dgm:t>
        <a:bodyPr/>
        <a:lstStyle/>
        <a:p>
          <a:r>
            <a:rPr lang="en-US" b="0" i="0" dirty="0" smtClean="0">
              <a:latin typeface="Helvetica"/>
              <a:cs typeface="Helvetica"/>
            </a:rPr>
            <a:t>Is valid? Y/N</a:t>
          </a:r>
          <a:endParaRPr lang="en-US" b="0" i="0" dirty="0">
            <a:latin typeface="Helvetica"/>
            <a:cs typeface="Helvetica"/>
          </a:endParaRPr>
        </a:p>
      </dgm:t>
    </dgm:pt>
    <dgm:pt modelId="{026E764A-94EE-254A-B41C-DC3697FA490A}" type="parTrans" cxnId="{0BC61E67-EFF7-884D-A51C-1FD1741F3404}">
      <dgm:prSet/>
      <dgm:spPr/>
      <dgm:t>
        <a:bodyPr/>
        <a:lstStyle/>
        <a:p>
          <a:endParaRPr lang="en-US" b="0" i="0">
            <a:solidFill>
              <a:schemeClr val="tx1"/>
            </a:solidFill>
            <a:latin typeface="Helvetica"/>
            <a:cs typeface="Helvetica"/>
          </a:endParaRPr>
        </a:p>
      </dgm:t>
    </dgm:pt>
    <dgm:pt modelId="{737A2ABC-7D3A-494E-A1C9-DB6DF13B5607}" type="sibTrans" cxnId="{0BC61E67-EFF7-884D-A51C-1FD1741F3404}">
      <dgm:prSet/>
      <dgm:spPr/>
      <dgm:t>
        <a:bodyPr/>
        <a:lstStyle/>
        <a:p>
          <a:endParaRPr lang="en-US" b="0" i="0">
            <a:solidFill>
              <a:schemeClr val="tx1"/>
            </a:solidFill>
            <a:latin typeface="Helvetica"/>
            <a:cs typeface="Helvetica"/>
          </a:endParaRPr>
        </a:p>
      </dgm:t>
    </dgm:pt>
    <dgm:pt modelId="{3DEB78BC-03FC-914D-B7FB-E89525D1E65D}">
      <dgm:prSet phldrT="[Text]"/>
      <dgm:spPr/>
      <dgm:t>
        <a:bodyPr/>
        <a:lstStyle/>
        <a:p>
          <a:r>
            <a:rPr lang="en-US" b="0" i="0" dirty="0" smtClean="0">
              <a:latin typeface="Helvetica"/>
              <a:cs typeface="Helvetica"/>
            </a:rPr>
            <a:t>If Y, request created</a:t>
          </a:r>
          <a:endParaRPr lang="en-US" b="0" i="0" dirty="0">
            <a:latin typeface="Helvetica"/>
            <a:cs typeface="Helvetica"/>
          </a:endParaRPr>
        </a:p>
      </dgm:t>
    </dgm:pt>
    <dgm:pt modelId="{C200E1A7-F49E-694A-AF00-699B5878495D}" type="parTrans" cxnId="{62B4B1D9-DC02-9541-86FE-6B45849597AD}">
      <dgm:prSet/>
      <dgm:spPr/>
      <dgm:t>
        <a:bodyPr/>
        <a:lstStyle/>
        <a:p>
          <a:endParaRPr lang="en-US" b="0" i="0">
            <a:solidFill>
              <a:schemeClr val="tx1"/>
            </a:solidFill>
            <a:latin typeface="Helvetica"/>
            <a:cs typeface="Helvetica"/>
          </a:endParaRPr>
        </a:p>
      </dgm:t>
    </dgm:pt>
    <dgm:pt modelId="{C9C03BF3-D043-6F46-BFB4-3C00CC85961D}" type="sibTrans" cxnId="{62B4B1D9-DC02-9541-86FE-6B45849597AD}">
      <dgm:prSet/>
      <dgm:spPr/>
      <dgm:t>
        <a:bodyPr/>
        <a:lstStyle/>
        <a:p>
          <a:endParaRPr lang="en-US" b="0" i="0">
            <a:solidFill>
              <a:schemeClr val="tx1"/>
            </a:solidFill>
            <a:latin typeface="Helvetica"/>
            <a:cs typeface="Helvetica"/>
          </a:endParaRPr>
        </a:p>
      </dgm:t>
    </dgm:pt>
    <dgm:pt modelId="{E51157E7-17EC-9140-BF82-26A4652C2388}" type="pres">
      <dgm:prSet presAssocID="{B7C72184-77EA-A043-9C5E-9A65881EB1CF}" presName="diagram" presStyleCnt="0">
        <dgm:presLayoutVars>
          <dgm:dir/>
          <dgm:resizeHandles val="exact"/>
        </dgm:presLayoutVars>
      </dgm:prSet>
      <dgm:spPr/>
      <dgm:t>
        <a:bodyPr/>
        <a:lstStyle/>
        <a:p>
          <a:endParaRPr lang="en-US"/>
        </a:p>
      </dgm:t>
    </dgm:pt>
    <dgm:pt modelId="{834611A9-F481-1A48-AEC7-602CC33394B7}" type="pres">
      <dgm:prSet presAssocID="{91E28D26-0E04-CB4F-8FC8-D22C33E02FDD}" presName="node" presStyleLbl="node1" presStyleIdx="0" presStyleCnt="5">
        <dgm:presLayoutVars>
          <dgm:bulletEnabled val="1"/>
        </dgm:presLayoutVars>
      </dgm:prSet>
      <dgm:spPr/>
      <dgm:t>
        <a:bodyPr/>
        <a:lstStyle/>
        <a:p>
          <a:endParaRPr lang="en-US"/>
        </a:p>
      </dgm:t>
    </dgm:pt>
    <dgm:pt modelId="{C7083FDD-E8B4-9640-BC3D-A14471718C70}" type="pres">
      <dgm:prSet presAssocID="{0D6E1778-3323-CD4A-BECC-73325B4A1CAE}" presName="sibTrans" presStyleLbl="sibTrans2D1" presStyleIdx="0" presStyleCnt="4"/>
      <dgm:spPr/>
      <dgm:t>
        <a:bodyPr/>
        <a:lstStyle/>
        <a:p>
          <a:endParaRPr lang="en-US"/>
        </a:p>
      </dgm:t>
    </dgm:pt>
    <dgm:pt modelId="{C5E1007B-4169-9F42-BCB4-C89665E0D145}" type="pres">
      <dgm:prSet presAssocID="{0D6E1778-3323-CD4A-BECC-73325B4A1CAE}" presName="connectorText" presStyleLbl="sibTrans2D1" presStyleIdx="0" presStyleCnt="4"/>
      <dgm:spPr/>
      <dgm:t>
        <a:bodyPr/>
        <a:lstStyle/>
        <a:p>
          <a:endParaRPr lang="en-US"/>
        </a:p>
      </dgm:t>
    </dgm:pt>
    <dgm:pt modelId="{ABAB5C2A-25BD-204E-96BE-2A03E5F3B2A0}" type="pres">
      <dgm:prSet presAssocID="{34E74A34-3E54-3F4F-AF75-0E64C39C49DE}" presName="node" presStyleLbl="node1" presStyleIdx="1" presStyleCnt="5">
        <dgm:presLayoutVars>
          <dgm:bulletEnabled val="1"/>
        </dgm:presLayoutVars>
      </dgm:prSet>
      <dgm:spPr/>
      <dgm:t>
        <a:bodyPr/>
        <a:lstStyle/>
        <a:p>
          <a:endParaRPr lang="en-US"/>
        </a:p>
      </dgm:t>
    </dgm:pt>
    <dgm:pt modelId="{4C5897E2-CE02-9148-A85B-697E15B49B40}" type="pres">
      <dgm:prSet presAssocID="{F658FC9E-6B29-0140-B038-E8802C294530}" presName="sibTrans" presStyleLbl="sibTrans2D1" presStyleIdx="1" presStyleCnt="4"/>
      <dgm:spPr/>
      <dgm:t>
        <a:bodyPr/>
        <a:lstStyle/>
        <a:p>
          <a:endParaRPr lang="en-US"/>
        </a:p>
      </dgm:t>
    </dgm:pt>
    <dgm:pt modelId="{9F153E46-4D0D-DD4A-A0FD-CB9DBD4BF6BD}" type="pres">
      <dgm:prSet presAssocID="{F658FC9E-6B29-0140-B038-E8802C294530}" presName="connectorText" presStyleLbl="sibTrans2D1" presStyleIdx="1" presStyleCnt="4"/>
      <dgm:spPr/>
      <dgm:t>
        <a:bodyPr/>
        <a:lstStyle/>
        <a:p>
          <a:endParaRPr lang="en-US"/>
        </a:p>
      </dgm:t>
    </dgm:pt>
    <dgm:pt modelId="{8D9B8D39-DF28-364A-B74A-8C8F2632F44E}" type="pres">
      <dgm:prSet presAssocID="{E2B4C54B-F2CA-C04D-9215-6C4C47A14FEC}" presName="node" presStyleLbl="node1" presStyleIdx="2" presStyleCnt="5">
        <dgm:presLayoutVars>
          <dgm:bulletEnabled val="1"/>
        </dgm:presLayoutVars>
      </dgm:prSet>
      <dgm:spPr/>
      <dgm:t>
        <a:bodyPr/>
        <a:lstStyle/>
        <a:p>
          <a:endParaRPr lang="en-US"/>
        </a:p>
      </dgm:t>
    </dgm:pt>
    <dgm:pt modelId="{3D79E654-56DE-7149-8E31-79FFAB78A252}" type="pres">
      <dgm:prSet presAssocID="{04F40521-847E-314D-BDC5-3A8355A70A81}" presName="sibTrans" presStyleLbl="sibTrans2D1" presStyleIdx="2" presStyleCnt="4"/>
      <dgm:spPr/>
      <dgm:t>
        <a:bodyPr/>
        <a:lstStyle/>
        <a:p>
          <a:endParaRPr lang="en-US"/>
        </a:p>
      </dgm:t>
    </dgm:pt>
    <dgm:pt modelId="{A4566D4C-9A8F-F848-B42E-FB6A1298ECEF}" type="pres">
      <dgm:prSet presAssocID="{04F40521-847E-314D-BDC5-3A8355A70A81}" presName="connectorText" presStyleLbl="sibTrans2D1" presStyleIdx="2" presStyleCnt="4"/>
      <dgm:spPr/>
      <dgm:t>
        <a:bodyPr/>
        <a:lstStyle/>
        <a:p>
          <a:endParaRPr lang="en-US"/>
        </a:p>
      </dgm:t>
    </dgm:pt>
    <dgm:pt modelId="{50200148-23DD-204A-A274-E4B94BE3DEA5}" type="pres">
      <dgm:prSet presAssocID="{B9744A70-F877-1A45-BD9C-B68650CF58BC}" presName="node" presStyleLbl="node1" presStyleIdx="3" presStyleCnt="5">
        <dgm:presLayoutVars>
          <dgm:bulletEnabled val="1"/>
        </dgm:presLayoutVars>
      </dgm:prSet>
      <dgm:spPr/>
      <dgm:t>
        <a:bodyPr/>
        <a:lstStyle/>
        <a:p>
          <a:endParaRPr lang="en-US"/>
        </a:p>
      </dgm:t>
    </dgm:pt>
    <dgm:pt modelId="{0F88DAB3-F5D3-0140-8788-355A77A958A9}" type="pres">
      <dgm:prSet presAssocID="{737A2ABC-7D3A-494E-A1C9-DB6DF13B5607}" presName="sibTrans" presStyleLbl="sibTrans2D1" presStyleIdx="3" presStyleCnt="4"/>
      <dgm:spPr/>
      <dgm:t>
        <a:bodyPr/>
        <a:lstStyle/>
        <a:p>
          <a:endParaRPr lang="en-US"/>
        </a:p>
      </dgm:t>
    </dgm:pt>
    <dgm:pt modelId="{A7B3AAAA-968F-7245-9386-E92B5DC3D9C8}" type="pres">
      <dgm:prSet presAssocID="{737A2ABC-7D3A-494E-A1C9-DB6DF13B5607}" presName="connectorText" presStyleLbl="sibTrans2D1" presStyleIdx="3" presStyleCnt="4"/>
      <dgm:spPr/>
      <dgm:t>
        <a:bodyPr/>
        <a:lstStyle/>
        <a:p>
          <a:endParaRPr lang="en-US"/>
        </a:p>
      </dgm:t>
    </dgm:pt>
    <dgm:pt modelId="{7A023380-48BD-FD4E-865D-42761959547C}" type="pres">
      <dgm:prSet presAssocID="{3DEB78BC-03FC-914D-B7FB-E89525D1E65D}" presName="node" presStyleLbl="node1" presStyleIdx="4" presStyleCnt="5">
        <dgm:presLayoutVars>
          <dgm:bulletEnabled val="1"/>
        </dgm:presLayoutVars>
      </dgm:prSet>
      <dgm:spPr/>
      <dgm:t>
        <a:bodyPr/>
        <a:lstStyle/>
        <a:p>
          <a:endParaRPr lang="en-US"/>
        </a:p>
      </dgm:t>
    </dgm:pt>
  </dgm:ptLst>
  <dgm:cxnLst>
    <dgm:cxn modelId="{D44DAA64-4906-744F-B6F3-478C735D0C1C}" type="presOf" srcId="{04F40521-847E-314D-BDC5-3A8355A70A81}" destId="{A4566D4C-9A8F-F848-B42E-FB6A1298ECEF}" srcOrd="1" destOrd="0" presId="urn:microsoft.com/office/officeart/2005/8/layout/process5"/>
    <dgm:cxn modelId="{D18E04B1-498D-7443-A128-9424A49B73B4}" srcId="{B7C72184-77EA-A043-9C5E-9A65881EB1CF}" destId="{E2B4C54B-F2CA-C04D-9215-6C4C47A14FEC}" srcOrd="2" destOrd="0" parTransId="{E71409F2-5556-E84E-A4B8-76260D7D3E33}" sibTransId="{04F40521-847E-314D-BDC5-3A8355A70A81}"/>
    <dgm:cxn modelId="{62B4B1D9-DC02-9541-86FE-6B45849597AD}" srcId="{B7C72184-77EA-A043-9C5E-9A65881EB1CF}" destId="{3DEB78BC-03FC-914D-B7FB-E89525D1E65D}" srcOrd="4" destOrd="0" parTransId="{C200E1A7-F49E-694A-AF00-699B5878495D}" sibTransId="{C9C03BF3-D043-6F46-BFB4-3C00CC85961D}"/>
    <dgm:cxn modelId="{0BC61E67-EFF7-884D-A51C-1FD1741F3404}" srcId="{B7C72184-77EA-A043-9C5E-9A65881EB1CF}" destId="{B9744A70-F877-1A45-BD9C-B68650CF58BC}" srcOrd="3" destOrd="0" parTransId="{026E764A-94EE-254A-B41C-DC3697FA490A}" sibTransId="{737A2ABC-7D3A-494E-A1C9-DB6DF13B5607}"/>
    <dgm:cxn modelId="{7D72DA09-5208-DA48-A2E3-D7398312CB12}" type="presOf" srcId="{04F40521-847E-314D-BDC5-3A8355A70A81}" destId="{3D79E654-56DE-7149-8E31-79FFAB78A252}" srcOrd="0" destOrd="0" presId="urn:microsoft.com/office/officeart/2005/8/layout/process5"/>
    <dgm:cxn modelId="{66DBF6C1-2E0A-5D43-9326-899BDF9026EC}" type="presOf" srcId="{F658FC9E-6B29-0140-B038-E8802C294530}" destId="{9F153E46-4D0D-DD4A-A0FD-CB9DBD4BF6BD}" srcOrd="1" destOrd="0" presId="urn:microsoft.com/office/officeart/2005/8/layout/process5"/>
    <dgm:cxn modelId="{D6B089B8-431F-BC47-9BCA-BA37738711F2}" type="presOf" srcId="{E2B4C54B-F2CA-C04D-9215-6C4C47A14FEC}" destId="{8D9B8D39-DF28-364A-B74A-8C8F2632F44E}" srcOrd="0" destOrd="0" presId="urn:microsoft.com/office/officeart/2005/8/layout/process5"/>
    <dgm:cxn modelId="{9D9016E9-EF27-B740-893E-8F18F2B8DE9D}" type="presOf" srcId="{B9744A70-F877-1A45-BD9C-B68650CF58BC}" destId="{50200148-23DD-204A-A274-E4B94BE3DEA5}" srcOrd="0" destOrd="0" presId="urn:microsoft.com/office/officeart/2005/8/layout/process5"/>
    <dgm:cxn modelId="{C1F55C80-5631-754C-B9DA-03B5D50592E3}" srcId="{B7C72184-77EA-A043-9C5E-9A65881EB1CF}" destId="{91E28D26-0E04-CB4F-8FC8-D22C33E02FDD}" srcOrd="0" destOrd="0" parTransId="{CF4FA9DB-7BD2-DE44-8AD0-F6B040327E3F}" sibTransId="{0D6E1778-3323-CD4A-BECC-73325B4A1CAE}"/>
    <dgm:cxn modelId="{54A24364-0CAB-DE46-83A2-B47C1939CD8C}" type="presOf" srcId="{F658FC9E-6B29-0140-B038-E8802C294530}" destId="{4C5897E2-CE02-9148-A85B-697E15B49B40}" srcOrd="0" destOrd="0" presId="urn:microsoft.com/office/officeart/2005/8/layout/process5"/>
    <dgm:cxn modelId="{DFBD2869-4B30-AE42-9FE8-103EC16B20D2}" type="presOf" srcId="{0D6E1778-3323-CD4A-BECC-73325B4A1CAE}" destId="{C7083FDD-E8B4-9640-BC3D-A14471718C70}" srcOrd="0" destOrd="0" presId="urn:microsoft.com/office/officeart/2005/8/layout/process5"/>
    <dgm:cxn modelId="{540BAB8C-4022-C240-ABE7-F7148098692A}" type="presOf" srcId="{91E28D26-0E04-CB4F-8FC8-D22C33E02FDD}" destId="{834611A9-F481-1A48-AEC7-602CC33394B7}" srcOrd="0" destOrd="0" presId="urn:microsoft.com/office/officeart/2005/8/layout/process5"/>
    <dgm:cxn modelId="{4674C7B5-8530-2441-B0A3-927B91E2866D}" srcId="{B7C72184-77EA-A043-9C5E-9A65881EB1CF}" destId="{34E74A34-3E54-3F4F-AF75-0E64C39C49DE}" srcOrd="1" destOrd="0" parTransId="{4E5CEF41-29DF-E24D-A486-D2BB1B74C215}" sibTransId="{F658FC9E-6B29-0140-B038-E8802C294530}"/>
    <dgm:cxn modelId="{735DEC13-71DA-5F47-8769-ACC2DD94C508}" type="presOf" srcId="{34E74A34-3E54-3F4F-AF75-0E64C39C49DE}" destId="{ABAB5C2A-25BD-204E-96BE-2A03E5F3B2A0}" srcOrd="0" destOrd="0" presId="urn:microsoft.com/office/officeart/2005/8/layout/process5"/>
    <dgm:cxn modelId="{FC2B8A58-548D-F74F-B31D-9FBE1F64500C}" type="presOf" srcId="{B7C72184-77EA-A043-9C5E-9A65881EB1CF}" destId="{E51157E7-17EC-9140-BF82-26A4652C2388}" srcOrd="0" destOrd="0" presId="urn:microsoft.com/office/officeart/2005/8/layout/process5"/>
    <dgm:cxn modelId="{32B234D6-1E33-8F4F-960F-056F0A754984}" type="presOf" srcId="{0D6E1778-3323-CD4A-BECC-73325B4A1CAE}" destId="{C5E1007B-4169-9F42-BCB4-C89665E0D145}" srcOrd="1" destOrd="0" presId="urn:microsoft.com/office/officeart/2005/8/layout/process5"/>
    <dgm:cxn modelId="{8A9C04DF-6279-F04C-A23B-393CE9E89EDB}" type="presOf" srcId="{3DEB78BC-03FC-914D-B7FB-E89525D1E65D}" destId="{7A023380-48BD-FD4E-865D-42761959547C}" srcOrd="0" destOrd="0" presId="urn:microsoft.com/office/officeart/2005/8/layout/process5"/>
    <dgm:cxn modelId="{1C672A93-2EA9-A944-AEFF-05AAC4F4804B}" type="presOf" srcId="{737A2ABC-7D3A-494E-A1C9-DB6DF13B5607}" destId="{0F88DAB3-F5D3-0140-8788-355A77A958A9}" srcOrd="0" destOrd="0" presId="urn:microsoft.com/office/officeart/2005/8/layout/process5"/>
    <dgm:cxn modelId="{1C838303-AE84-0B4E-9727-4369F0E083BA}" type="presOf" srcId="{737A2ABC-7D3A-494E-A1C9-DB6DF13B5607}" destId="{A7B3AAAA-968F-7245-9386-E92B5DC3D9C8}" srcOrd="1" destOrd="0" presId="urn:microsoft.com/office/officeart/2005/8/layout/process5"/>
    <dgm:cxn modelId="{0FF1C520-D784-6748-BDBD-12B23ECBFCD3}" type="presParOf" srcId="{E51157E7-17EC-9140-BF82-26A4652C2388}" destId="{834611A9-F481-1A48-AEC7-602CC33394B7}" srcOrd="0" destOrd="0" presId="urn:microsoft.com/office/officeart/2005/8/layout/process5"/>
    <dgm:cxn modelId="{00BBCFC4-F407-6940-8C5C-6DA2CD821270}" type="presParOf" srcId="{E51157E7-17EC-9140-BF82-26A4652C2388}" destId="{C7083FDD-E8B4-9640-BC3D-A14471718C70}" srcOrd="1" destOrd="0" presId="urn:microsoft.com/office/officeart/2005/8/layout/process5"/>
    <dgm:cxn modelId="{2C23E37A-B810-4A41-B9B1-61DFCD07C21E}" type="presParOf" srcId="{C7083FDD-E8B4-9640-BC3D-A14471718C70}" destId="{C5E1007B-4169-9F42-BCB4-C89665E0D145}" srcOrd="0" destOrd="0" presId="urn:microsoft.com/office/officeart/2005/8/layout/process5"/>
    <dgm:cxn modelId="{AF994B84-027B-5D44-A906-1E1741C09FB5}" type="presParOf" srcId="{E51157E7-17EC-9140-BF82-26A4652C2388}" destId="{ABAB5C2A-25BD-204E-96BE-2A03E5F3B2A0}" srcOrd="2" destOrd="0" presId="urn:microsoft.com/office/officeart/2005/8/layout/process5"/>
    <dgm:cxn modelId="{BBE06815-57AC-D249-960F-303BF376CB52}" type="presParOf" srcId="{E51157E7-17EC-9140-BF82-26A4652C2388}" destId="{4C5897E2-CE02-9148-A85B-697E15B49B40}" srcOrd="3" destOrd="0" presId="urn:microsoft.com/office/officeart/2005/8/layout/process5"/>
    <dgm:cxn modelId="{E259B9B7-A76C-FF4A-BBF2-B24BC487FFA5}" type="presParOf" srcId="{4C5897E2-CE02-9148-A85B-697E15B49B40}" destId="{9F153E46-4D0D-DD4A-A0FD-CB9DBD4BF6BD}" srcOrd="0" destOrd="0" presId="urn:microsoft.com/office/officeart/2005/8/layout/process5"/>
    <dgm:cxn modelId="{2029D545-70A9-E14E-AA35-28C9802AE2CF}" type="presParOf" srcId="{E51157E7-17EC-9140-BF82-26A4652C2388}" destId="{8D9B8D39-DF28-364A-B74A-8C8F2632F44E}" srcOrd="4" destOrd="0" presId="urn:microsoft.com/office/officeart/2005/8/layout/process5"/>
    <dgm:cxn modelId="{02717443-8CC2-5547-B89D-4D1EEDC83281}" type="presParOf" srcId="{E51157E7-17EC-9140-BF82-26A4652C2388}" destId="{3D79E654-56DE-7149-8E31-79FFAB78A252}" srcOrd="5" destOrd="0" presId="urn:microsoft.com/office/officeart/2005/8/layout/process5"/>
    <dgm:cxn modelId="{64CF58C7-BF82-E542-A4F0-FA0009744E78}" type="presParOf" srcId="{3D79E654-56DE-7149-8E31-79FFAB78A252}" destId="{A4566D4C-9A8F-F848-B42E-FB6A1298ECEF}" srcOrd="0" destOrd="0" presId="urn:microsoft.com/office/officeart/2005/8/layout/process5"/>
    <dgm:cxn modelId="{FA4E2223-CA05-D243-8EA9-17FD25680D4F}" type="presParOf" srcId="{E51157E7-17EC-9140-BF82-26A4652C2388}" destId="{50200148-23DD-204A-A274-E4B94BE3DEA5}" srcOrd="6" destOrd="0" presId="urn:microsoft.com/office/officeart/2005/8/layout/process5"/>
    <dgm:cxn modelId="{ED932942-4ED3-D54E-86D1-436E00BDD039}" type="presParOf" srcId="{E51157E7-17EC-9140-BF82-26A4652C2388}" destId="{0F88DAB3-F5D3-0140-8788-355A77A958A9}" srcOrd="7" destOrd="0" presId="urn:microsoft.com/office/officeart/2005/8/layout/process5"/>
    <dgm:cxn modelId="{CE88C45F-4864-D344-AB5C-B3E88FE18DCF}" type="presParOf" srcId="{0F88DAB3-F5D3-0140-8788-355A77A958A9}" destId="{A7B3AAAA-968F-7245-9386-E92B5DC3D9C8}" srcOrd="0" destOrd="0" presId="urn:microsoft.com/office/officeart/2005/8/layout/process5"/>
    <dgm:cxn modelId="{7D8C6345-CEB2-5040-8D14-8C1DAC7AFFB4}" type="presParOf" srcId="{E51157E7-17EC-9140-BF82-26A4652C2388}" destId="{7A023380-48BD-FD4E-865D-42761959547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611A9-F481-1A48-AEC7-602CC33394B7}">
      <dsp:nvSpPr>
        <dsp:cNvPr id="0" name=""/>
        <dsp:cNvSpPr/>
      </dsp:nvSpPr>
      <dsp:spPr>
        <a:xfrm>
          <a:off x="335852" y="62"/>
          <a:ext cx="1810136" cy="1086082"/>
        </a:xfrm>
        <a:prstGeom prst="roundRect">
          <a:avLst>
            <a:gd name="adj" fmla="val 10000"/>
          </a:avLst>
        </a:prstGeom>
        <a:solidFill>
          <a:schemeClr val="accent5">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latin typeface="Helvetica"/>
              <a:cs typeface="Helvetica"/>
            </a:rPr>
            <a:t>Log in/Create account</a:t>
          </a:r>
          <a:endParaRPr lang="en-US" sz="2100" b="0" i="0" kern="1200" dirty="0">
            <a:latin typeface="Helvetica"/>
            <a:cs typeface="Helvetica"/>
          </a:endParaRPr>
        </a:p>
      </dsp:txBody>
      <dsp:txXfrm>
        <a:off x="367662" y="31872"/>
        <a:ext cx="1746516" cy="1022462"/>
      </dsp:txXfrm>
    </dsp:sp>
    <dsp:sp modelId="{C7083FDD-E8B4-9640-BC3D-A14471718C70}">
      <dsp:nvSpPr>
        <dsp:cNvPr id="0" name=""/>
        <dsp:cNvSpPr/>
      </dsp:nvSpPr>
      <dsp:spPr>
        <a:xfrm>
          <a:off x="2305280" y="318646"/>
          <a:ext cx="383748" cy="44891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0" i="0" kern="1200">
            <a:solidFill>
              <a:schemeClr val="tx1"/>
            </a:solidFill>
            <a:latin typeface="Helvetica"/>
            <a:cs typeface="Helvetica"/>
          </a:endParaRPr>
        </a:p>
      </dsp:txBody>
      <dsp:txXfrm>
        <a:off x="2305280" y="408429"/>
        <a:ext cx="268624" cy="269347"/>
      </dsp:txXfrm>
    </dsp:sp>
    <dsp:sp modelId="{ABAB5C2A-25BD-204E-96BE-2A03E5F3B2A0}">
      <dsp:nvSpPr>
        <dsp:cNvPr id="0" name=""/>
        <dsp:cNvSpPr/>
      </dsp:nvSpPr>
      <dsp:spPr>
        <a:xfrm>
          <a:off x="2870043" y="62"/>
          <a:ext cx="1810136" cy="1086082"/>
        </a:xfrm>
        <a:prstGeom prst="roundRect">
          <a:avLst>
            <a:gd name="adj" fmla="val 10000"/>
          </a:avLst>
        </a:prstGeom>
        <a:solidFill>
          <a:schemeClr val="accent5">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latin typeface="Helvetica"/>
              <a:cs typeface="Helvetica"/>
            </a:rPr>
            <a:t>Create help request</a:t>
          </a:r>
          <a:endParaRPr lang="en-US" sz="2100" b="0" i="0" kern="1200" dirty="0">
            <a:latin typeface="Helvetica"/>
            <a:cs typeface="Helvetica"/>
          </a:endParaRPr>
        </a:p>
      </dsp:txBody>
      <dsp:txXfrm>
        <a:off x="2901853" y="31872"/>
        <a:ext cx="1746516" cy="1022462"/>
      </dsp:txXfrm>
    </dsp:sp>
    <dsp:sp modelId="{4C5897E2-CE02-9148-A85B-697E15B49B40}">
      <dsp:nvSpPr>
        <dsp:cNvPr id="0" name=""/>
        <dsp:cNvSpPr/>
      </dsp:nvSpPr>
      <dsp:spPr>
        <a:xfrm>
          <a:off x="4839472" y="318646"/>
          <a:ext cx="383748" cy="44891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0" i="0" kern="1200">
            <a:solidFill>
              <a:schemeClr val="tx1"/>
            </a:solidFill>
            <a:latin typeface="Helvetica"/>
            <a:cs typeface="Helvetica"/>
          </a:endParaRPr>
        </a:p>
      </dsp:txBody>
      <dsp:txXfrm>
        <a:off x="4839472" y="408429"/>
        <a:ext cx="268624" cy="269347"/>
      </dsp:txXfrm>
    </dsp:sp>
    <dsp:sp modelId="{8D9B8D39-DF28-364A-B74A-8C8F2632F44E}">
      <dsp:nvSpPr>
        <dsp:cNvPr id="0" name=""/>
        <dsp:cNvSpPr/>
      </dsp:nvSpPr>
      <dsp:spPr>
        <a:xfrm>
          <a:off x="5404235" y="62"/>
          <a:ext cx="1810136" cy="1086082"/>
        </a:xfrm>
        <a:prstGeom prst="roundRect">
          <a:avLst>
            <a:gd name="adj" fmla="val 10000"/>
          </a:avLst>
        </a:prstGeom>
        <a:solidFill>
          <a:schemeClr val="accent5">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latin typeface="Helvetica"/>
              <a:cs typeface="Helvetica"/>
            </a:rPr>
            <a:t>Fill out help request form</a:t>
          </a:r>
          <a:endParaRPr lang="en-US" sz="2100" b="0" i="0" kern="1200" dirty="0">
            <a:latin typeface="Helvetica"/>
            <a:cs typeface="Helvetica"/>
          </a:endParaRPr>
        </a:p>
      </dsp:txBody>
      <dsp:txXfrm>
        <a:off x="5436045" y="31872"/>
        <a:ext cx="1746516" cy="1022462"/>
      </dsp:txXfrm>
    </dsp:sp>
    <dsp:sp modelId="{3D79E654-56DE-7149-8E31-79FFAB78A252}">
      <dsp:nvSpPr>
        <dsp:cNvPr id="0" name=""/>
        <dsp:cNvSpPr/>
      </dsp:nvSpPr>
      <dsp:spPr>
        <a:xfrm rot="5400000">
          <a:off x="6117428" y="1212854"/>
          <a:ext cx="383748" cy="44891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0" i="0" kern="1200">
            <a:solidFill>
              <a:schemeClr val="tx1"/>
            </a:solidFill>
            <a:latin typeface="Helvetica"/>
            <a:cs typeface="Helvetica"/>
          </a:endParaRPr>
        </a:p>
      </dsp:txBody>
      <dsp:txXfrm rot="-5400000">
        <a:off x="6174629" y="1245436"/>
        <a:ext cx="269347" cy="268624"/>
      </dsp:txXfrm>
    </dsp:sp>
    <dsp:sp modelId="{50200148-23DD-204A-A274-E4B94BE3DEA5}">
      <dsp:nvSpPr>
        <dsp:cNvPr id="0" name=""/>
        <dsp:cNvSpPr/>
      </dsp:nvSpPr>
      <dsp:spPr>
        <a:xfrm>
          <a:off x="5404235" y="1810199"/>
          <a:ext cx="1810136" cy="1086082"/>
        </a:xfrm>
        <a:prstGeom prst="roundRect">
          <a:avLst>
            <a:gd name="adj" fmla="val 10000"/>
          </a:avLst>
        </a:prstGeom>
        <a:solidFill>
          <a:schemeClr val="accent5">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latin typeface="Helvetica"/>
              <a:cs typeface="Helvetica"/>
            </a:rPr>
            <a:t>Is valid? Y/N</a:t>
          </a:r>
          <a:endParaRPr lang="en-US" sz="2100" b="0" i="0" kern="1200" dirty="0">
            <a:latin typeface="Helvetica"/>
            <a:cs typeface="Helvetica"/>
          </a:endParaRPr>
        </a:p>
      </dsp:txBody>
      <dsp:txXfrm>
        <a:off x="5436045" y="1842009"/>
        <a:ext cx="1746516" cy="1022462"/>
      </dsp:txXfrm>
    </dsp:sp>
    <dsp:sp modelId="{0F88DAB3-F5D3-0140-8788-355A77A958A9}">
      <dsp:nvSpPr>
        <dsp:cNvPr id="0" name=""/>
        <dsp:cNvSpPr/>
      </dsp:nvSpPr>
      <dsp:spPr>
        <a:xfrm rot="10800000">
          <a:off x="4861194" y="2128783"/>
          <a:ext cx="383748" cy="44891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b="0" i="0" kern="1200">
            <a:solidFill>
              <a:schemeClr val="tx1"/>
            </a:solidFill>
            <a:latin typeface="Helvetica"/>
            <a:cs typeface="Helvetica"/>
          </a:endParaRPr>
        </a:p>
      </dsp:txBody>
      <dsp:txXfrm rot="10800000">
        <a:off x="4976318" y="2218566"/>
        <a:ext cx="268624" cy="269347"/>
      </dsp:txXfrm>
    </dsp:sp>
    <dsp:sp modelId="{7A023380-48BD-FD4E-865D-42761959547C}">
      <dsp:nvSpPr>
        <dsp:cNvPr id="0" name=""/>
        <dsp:cNvSpPr/>
      </dsp:nvSpPr>
      <dsp:spPr>
        <a:xfrm>
          <a:off x="2870043" y="1810199"/>
          <a:ext cx="1810136" cy="1086082"/>
        </a:xfrm>
        <a:prstGeom prst="roundRect">
          <a:avLst>
            <a:gd name="adj" fmla="val 10000"/>
          </a:avLst>
        </a:prstGeom>
        <a:solidFill>
          <a:schemeClr val="accent5">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latin typeface="Helvetica"/>
              <a:cs typeface="Helvetica"/>
            </a:rPr>
            <a:t>If Y, request created</a:t>
          </a:r>
          <a:endParaRPr lang="en-US" sz="2100" b="0" i="0" kern="1200" dirty="0">
            <a:latin typeface="Helvetica"/>
            <a:cs typeface="Helvetica"/>
          </a:endParaRPr>
        </a:p>
      </dsp:txBody>
      <dsp:txXfrm>
        <a:off x="2901853" y="1842009"/>
        <a:ext cx="1746516" cy="1022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A344CED-1EA0-954C-86BE-3970CEFA1E1A}" type="datetime1">
              <a:rPr lang="en-US"/>
              <a:pPr>
                <a:defRPr/>
              </a:pPr>
              <a:t>5/16/2012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73DB147-47ED-074D-BC8E-4774D355A774}" type="slidenum">
              <a:rPr lang="en-US"/>
              <a:pPr>
                <a:defRPr/>
              </a:pPr>
              <a:t>‹#›</a:t>
            </a:fld>
            <a:endParaRPr lang="en-US"/>
          </a:p>
        </p:txBody>
      </p:sp>
    </p:spTree>
    <p:extLst>
      <p:ext uri="{BB962C8B-B14F-4D97-AF65-F5344CB8AC3E}">
        <p14:creationId xmlns:p14="http://schemas.microsoft.com/office/powerpoint/2010/main" val="335114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44E36EA4-3A37-7E41-92BC-6D355469194F}" type="datetime1">
              <a:rPr lang="en-US"/>
              <a:pPr>
                <a:defRPr/>
              </a:pPr>
              <a:t>5/16/2012</a:t>
            </a:fld>
            <a:endParaRPr lang="en-US"/>
          </a:p>
        </p:txBody>
      </p:sp>
      <p:sp>
        <p:nvSpPr>
          <p:cNvPr id="20484"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9688F8A-348D-8F45-88D3-A2FA4B915540}" type="slidenum">
              <a:rPr lang="en-US"/>
              <a:pPr>
                <a:defRPr/>
              </a:pPr>
              <a:t>‹#›</a:t>
            </a:fld>
            <a:endParaRPr lang="en-US"/>
          </a:p>
        </p:txBody>
      </p:sp>
    </p:spTree>
    <p:extLst>
      <p:ext uri="{BB962C8B-B14F-4D97-AF65-F5344CB8AC3E}">
        <p14:creationId xmlns:p14="http://schemas.microsoft.com/office/powerpoint/2010/main" val="28385903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84" charset="0"/>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Calibri" pitchFamily="84" charset="0"/>
        <a:ea typeface="MS PGothic" pitchFamily="34" charset="-128"/>
        <a:cs typeface="MS PGothic" pitchFamily="34" charset="-128"/>
      </a:defRPr>
    </a:lvl2pPr>
    <a:lvl3pPr marL="914400" algn="l" defTabSz="457200" rtl="0" eaLnBrk="0" fontAlgn="base" hangingPunct="0">
      <a:spcBef>
        <a:spcPct val="30000"/>
      </a:spcBef>
      <a:spcAft>
        <a:spcPct val="0"/>
      </a:spcAft>
      <a:defRPr sz="1200" kern="1200">
        <a:solidFill>
          <a:schemeClr val="tx1"/>
        </a:solidFill>
        <a:latin typeface="Calibri" pitchFamily="84"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84" charset="0"/>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olunteermatch.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rve.dc.gov/" TargetMode="External"/><Relationship Id="rId4" Type="http://schemas.openxmlformats.org/officeDocument/2006/relationships/hyperlink" Target="http://www.greaterdccares.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52"/>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22531" name="Shape 53"/>
          <p:cNvSpPr>
            <a:spLocks noGrp="1"/>
          </p:cNvSpPr>
          <p:nvPr>
            <p:ph type="body" idx="1"/>
          </p:nvPr>
        </p:nvSpPr>
        <p:spPr>
          <a:xfrm>
            <a:off x="685800" y="4343400"/>
            <a:ext cx="5486400" cy="4114800"/>
          </a:xfrm>
          <a:noFill/>
          <a:ln/>
        </p:spPr>
        <p:txBody>
          <a:bodyPr lIns="91425" tIns="91425" rIns="91425" bIns="91425">
            <a:spAutoFit/>
          </a:bodyPr>
          <a:lstStyle/>
          <a:p>
            <a:pPr eaLnBrk="1" hangingPunct="1"/>
            <a:r>
              <a:rPr lang="en-US">
                <a:latin typeface="Calibri" charset="0"/>
              </a:rPr>
              <a:t>jackie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45059"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52"/>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53251" name="Shape 53"/>
          <p:cNvSpPr>
            <a:spLocks noGrp="1"/>
          </p:cNvSpPr>
          <p:nvPr>
            <p:ph type="body" idx="1"/>
          </p:nvPr>
        </p:nvSpPr>
        <p:spPr>
          <a:xfrm>
            <a:off x="685800" y="4343400"/>
            <a:ext cx="5486400" cy="4114800"/>
          </a:xfrm>
          <a:noFill/>
          <a:ln/>
        </p:spPr>
        <p:txBody>
          <a:bodyPr lIns="91425" tIns="91425" rIns="91425" bIns="91425">
            <a:spAutoFit/>
          </a:bodyPr>
          <a:lstStyle/>
          <a:p>
            <a:pPr eaLnBrk="1" hangingPunct="1"/>
            <a:r>
              <a:rPr lang="en-US">
                <a:latin typeface="Calibri" charset="0"/>
              </a:rPr>
              <a:t>jackie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a:latin typeface="Calibri" charset="0"/>
            </a:endParaRPr>
          </a:p>
        </p:txBody>
      </p:sp>
      <p:sp>
        <p:nvSpPr>
          <p:cNvPr id="24580" name="Slide Number Placeholder 3"/>
          <p:cNvSpPr>
            <a:spLocks noGrp="1"/>
          </p:cNvSpPr>
          <p:nvPr>
            <p:ph type="sldNum" sz="quarter" idx="5"/>
          </p:nvPr>
        </p:nvSpPr>
        <p:spPr>
          <a:noFill/>
        </p:spPr>
        <p:txBody>
          <a:bodyPr/>
          <a:lstStyle/>
          <a:p>
            <a:fld id="{B59E8DEB-00CB-6249-971E-0FB37F0CEC77}"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58"/>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26627" name="Shape 59"/>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28675"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r>
              <a:rPr lang="en-US">
                <a:latin typeface="Calibri" charset="0"/>
              </a:rPr>
              <a:t>According to a study by Nielsen, in 2009, 17.5 million people aged 65 and older were online.  In that study, the most common activity that seniors participated in was email, and the top online destinations included Google, Windows Media Player, Facebook, YouTube, and Amazon (Nielsen, 2009).  To satisfy these users, ISOS will use these websites’ design strategies as inspiration for ISOS’s design, and make use of email for the services provided.  In addition, ISOS will need to ensure optimal ease of use for the seniors user group, and ensure that there is a mechanism built in to establish trust between the seniors and volunteers.</a:t>
            </a:r>
          </a:p>
          <a:p>
            <a:pPr eaLnBrk="1" hangingPunct="1"/>
            <a:r>
              <a:rPr lang="en-US">
                <a:latin typeface="Calibri" charset="0"/>
              </a:rPr>
              <a:t>Volunteers who visit ISOS will have likely visited numerous other volunteering websites.  In the Washington, D.C. metro area, examples include the websites for the following organizations: </a:t>
            </a:r>
            <a:r>
              <a:rPr lang="en-US" u="sng">
                <a:latin typeface="Calibri" charset="0"/>
                <a:hlinkClick r:id="rId3"/>
              </a:rPr>
              <a:t>Volunteer Match</a:t>
            </a:r>
            <a:r>
              <a:rPr lang="en-US">
                <a:latin typeface="Calibri" charset="0"/>
              </a:rPr>
              <a:t>, </a:t>
            </a:r>
            <a:r>
              <a:rPr lang="en-US" u="sng">
                <a:latin typeface="Calibri" charset="0"/>
                <a:hlinkClick r:id="rId4"/>
              </a:rPr>
              <a:t>HandsOn Greater DC Cares</a:t>
            </a:r>
            <a:r>
              <a:rPr lang="en-US">
                <a:latin typeface="Calibri" charset="0"/>
              </a:rPr>
              <a:t>, and </a:t>
            </a:r>
            <a:r>
              <a:rPr lang="en-US" u="sng">
                <a:latin typeface="Calibri" charset="0"/>
                <a:hlinkClick r:id="rId5"/>
              </a:rPr>
              <a:t>Serve DC</a:t>
            </a:r>
            <a:r>
              <a:rPr lang="en-US">
                <a:latin typeface="Calibri" charset="0"/>
              </a:rPr>
              <a:t>.  On all of these sites, profiles are used to manage user accounts, and the key functionality is the ability to find relevant service opportunities based on the user’s interests.  ISOS will need to adopt user profiles and match users to pertinent opportunities in order for ISOS to succeed.</a:t>
            </a:r>
            <a:endParaRPr lang="en-US" sz="1000">
              <a:latin typeface="Calibri" charset="0"/>
            </a:endParaRPr>
          </a:p>
          <a:p>
            <a:pPr eaLnBrk="1" hangingPunct="1"/>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30723"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36867"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7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38915" name="Shape 71"/>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40963"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7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round/>
          </a:ln>
        </p:spPr>
      </p:sp>
      <p:sp>
        <p:nvSpPr>
          <p:cNvPr id="43011" name="Shape 78"/>
          <p:cNvSpPr>
            <a:spLocks noGrp="1"/>
          </p:cNvSpPr>
          <p:nvPr>
            <p:ph type="body" idx="1"/>
          </p:nvPr>
        </p:nvSpPr>
        <p:spPr>
          <a:xfrm>
            <a:off x="685800" y="4343400"/>
            <a:ext cx="5486400" cy="4114800"/>
          </a:xfrm>
          <a:noFill/>
          <a:ln/>
        </p:spPr>
        <p:txBody>
          <a:bodyPr lIns="91425" tIns="91425" rIns="91425" bIns="91425">
            <a:spAutoFit/>
          </a:bodyPr>
          <a:lstStyle/>
          <a:p>
            <a:pPr eaLnBrk="1" hangingPunct="1"/>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24447DCD-24AC-5F46-93B4-A8B6BA033396}" type="datetime1">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41096523-CD24-0944-8B0A-E1180F3234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b="0" i="0" kern="1200">
                <a:solidFill>
                  <a:schemeClr val="tx1">
                    <a:lumMod val="65000"/>
                    <a:lumOff val="35000"/>
                  </a:schemeClr>
                </a:solidFill>
                <a:latin typeface="Helvetica Ligh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E894AE-7FB4-8241-9020-AF02C21F751D}" type="datetime1">
              <a:rPr lang="en-US"/>
              <a:pPr>
                <a:defRPr/>
              </a:pPr>
              <a:t>5/16/2012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The Dolan Company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51DE3244-2D8B-8B41-BCC0-67DAA124872A}" type="datetime1">
              <a:rPr lang="en-US"/>
              <a:pPr>
                <a:defRPr/>
              </a:pPr>
              <a:t>5/16/2012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fld id="{CFB5724F-0B08-0645-8688-784CF2D042BB}" type="datetime1">
              <a:rPr lang="en-US"/>
              <a:pPr>
                <a:defRPr/>
              </a:pPr>
              <a:t>5/16/2012</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fld id="{A0C93423-AA2C-ED49-BA31-6B0D1FD9847E}" type="datetime1">
              <a:rPr lang="en-US"/>
              <a:pPr>
                <a:defRPr/>
              </a:pPr>
              <a:t>5/16/2012</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60783CB-12B5-C34B-960C-693F337D5B8C}" type="datetime1">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The Dolan Company</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C39CA9A3-D117-7047-A8CD-6E2DD523A901}" type="datetime1">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The Dolan Company</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cxnSp>
        <p:nvCxnSpPr>
          <p:cNvPr id="4" name="Shape 16"/>
          <p:cNvCxnSpPr/>
          <p:nvPr/>
        </p:nvCxnSpPr>
        <p:spPr>
          <a:xfrm>
            <a:off x="457200" y="1524000"/>
            <a:ext cx="8229600" cy="0"/>
          </a:xfrm>
          <a:prstGeom prst="straightConnector1">
            <a:avLst/>
          </a:prstGeom>
          <a:noFill/>
          <a:ln w="50800" cap="flat">
            <a:solidFill>
              <a:schemeClr val="accent5"/>
            </a:solidFill>
            <a:prstDash val="solid"/>
            <a:round/>
            <a:headEnd type="none" w="med" len="med"/>
            <a:tailEnd type="none" w="med" len="med"/>
          </a:ln>
        </p:spPr>
      </p:cxnSp>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dirty="0"/>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cxnSp>
        <p:nvCxnSpPr>
          <p:cNvPr id="5" name="Shape 21"/>
          <p:cNvCxnSpPr>
            <a:cxnSpLocks noChangeShapeType="1"/>
          </p:cNvCxnSpPr>
          <p:nvPr/>
        </p:nvCxnSpPr>
        <p:spPr bwMode="auto">
          <a:xfrm>
            <a:off x="457200" y="1524000"/>
            <a:ext cx="8229600" cy="0"/>
          </a:xfrm>
          <a:prstGeom prst="straightConnector1">
            <a:avLst/>
          </a:prstGeom>
          <a:noFill/>
          <a:ln w="50800">
            <a:solidFill>
              <a:srgbClr val="21449B"/>
            </a:solidFill>
            <a:round/>
            <a:headEnd/>
            <a:tailEnd/>
          </a:ln>
        </p:spPr>
      </p:cxnSp>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dirty="0"/>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Font typeface="Wingdings" charset="2"/>
              <a:buChar char="ü"/>
              <a:defRPr/>
            </a:lvl1pPr>
            <a:lvl2pPr>
              <a:buFont typeface="Wingdings" charset="2"/>
              <a:buChar char="ü"/>
              <a:defRPr/>
            </a:lvl2pPr>
            <a:lvl3pPr>
              <a:buFont typeface="Wingdings" charset="2"/>
              <a:buChar char="ü"/>
              <a:defRPr/>
            </a:lvl3pPr>
            <a:lvl4pPr>
              <a:buFont typeface="Wingdings" charset="2"/>
              <a:buChar char="ü"/>
              <a:defRPr/>
            </a:lvl4pPr>
            <a:lvl5pPr>
              <a:buFont typeface="Wingdings" charset="2"/>
              <a:buChar char="ü"/>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rtlCol="0"/>
          <a:lstStyle>
            <a:lvl1pPr>
              <a:defRPr>
                <a:solidFill>
                  <a:schemeClr val="tx1">
                    <a:lumMod val="65000"/>
                    <a:lumOff val="35000"/>
                  </a:schemeClr>
                </a:solidFill>
                <a:latin typeface="Arial" pitchFamily="84" charset="0"/>
                <a:ea typeface="ＭＳ Ｐゴシック" pitchFamily="84" charset="-128"/>
                <a:cs typeface="ＭＳ Ｐゴシック" pitchFamily="84" charset="-128"/>
              </a:defRPr>
            </a:lvl1pPr>
          </a:lstStyle>
          <a:p>
            <a:pPr>
              <a:defRPr/>
            </a:pPr>
            <a:r>
              <a:rPr lang="en-US"/>
              <a:t>2012</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The Dolan Company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C6B83899-A75A-0E49-8EE9-C0AAD226CB6C}" type="datetime1">
              <a:rPr lang="en-US"/>
              <a:pPr>
                <a:defRPr/>
              </a:pPr>
              <a:t>5/16/2012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DF1260-1E98-A146-AA32-5FBB01FDEB20}" type="datetime1">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5958E972-181E-6049-956A-5D85CC5EF2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a:lvl1pPr>
          </a:lstStyle>
          <a:p>
            <a:pPr>
              <a:defRPr/>
            </a:pPr>
            <a:fld id="{0F7B6DBE-1FF4-6F4C-92E2-59CCCD5312CC}" type="datetime1">
              <a:rPr lang="en-US"/>
              <a:pPr>
                <a:defRPr/>
              </a:pPr>
              <a:t>5/16/2012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18949A93-C9B2-B04F-8283-DDD4AECD71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pPr>
              <a:defRPr/>
            </a:pPr>
            <a:fld id="{15A32DE4-205E-B142-86E7-F2C558F57D2D}" type="datetime1">
              <a:rPr lang="en-US"/>
              <a:pPr>
                <a:defRPr/>
              </a:pPr>
              <a:t>5/16/2012</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5AB905D4-3D94-3246-9F70-6BA5AB8300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0C552537-182F-884B-898D-CE95B6E236D8}" type="datetime1">
              <a:rPr lang="en-US"/>
              <a:pPr>
                <a:defRPr/>
              </a:pPr>
              <a:t>5/16/2012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BB55115E-7719-3A45-946A-89E2B3210E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D4C91F-4526-F249-B902-82125B812AA5}" type="datetime1">
              <a:rPr lang="en-US"/>
              <a:pPr>
                <a:defRPr/>
              </a:pPr>
              <a:t>5/16/2012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a:defRPr>
                <a:solidFill>
                  <a:srgbClr val="595959"/>
                </a:solidFill>
                <a:latin typeface="Arial" charset="0"/>
                <a:ea typeface="MS PGothic" pitchFamily="34" charset="-128"/>
                <a:cs typeface="MS PGothic" pitchFamily="34" charset="-128"/>
              </a:defRPr>
            </a:lvl1pPr>
          </a:lstStyle>
          <a:p>
            <a:pPr>
              <a:defRPr/>
            </a:pPr>
            <a:fld id="{057C5C36-8B4D-2346-B538-5F4C5EC1B5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AC5B2-C16B-334F-860F-532C3D41E946}" type="datetime1">
              <a:rPr lang="en-US"/>
              <a:pPr>
                <a:defRPr/>
              </a:pPr>
              <a:t>5/16/2012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The Dolan Company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rgbClr val="21449B"/>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pPr>
              <a:defRPr/>
            </a:pPr>
            <a:fld id="{835C9CC8-96EE-0345-9362-ADF96CC2EF7B}" type="datetime1">
              <a:rPr lang="en-US"/>
              <a:pPr>
                <a:defRPr/>
              </a:pPr>
              <a:t>5/16/2012</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Arial" pitchFamily="84" charset="0"/>
                <a:ea typeface="ＭＳ Ｐゴシック" pitchFamily="84" charset="-128"/>
                <a:cs typeface="ＭＳ Ｐゴシック" pitchFamily="84" charset="-128"/>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latin typeface="Arial" pitchFamily="84" charset="0"/>
                <a:ea typeface="ＭＳ Ｐゴシック" pitchFamily="84" charset="-128"/>
                <a:cs typeface="ＭＳ Ｐゴシック" pitchFamily="84" charset="-128"/>
              </a:defRPr>
            </a:lvl1pPr>
          </a:lstStyle>
          <a:p>
            <a:pPr>
              <a:defRPr/>
            </a:pPr>
            <a:r>
              <a:rPr lang="en-US"/>
              <a:t>The Dolan Company</a:t>
            </a:r>
            <a:endParaRPr lang="en-US" dirty="0"/>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79" r:id="rId9"/>
    <p:sldLayoutId id="2147484080" r:id="rId10"/>
    <p:sldLayoutId id="2147484091" r:id="rId11"/>
    <p:sldLayoutId id="2147484092" r:id="rId12"/>
    <p:sldLayoutId id="2147484093" r:id="rId13"/>
    <p:sldLayoutId id="2147484081" r:id="rId14"/>
    <p:sldLayoutId id="2147484082" r:id="rId15"/>
    <p:sldLayoutId id="2147484094" r:id="rId16"/>
    <p:sldLayoutId id="2147484095" r:id="rId17"/>
  </p:sldLayoutIdLst>
  <p:txStyles>
    <p:titleStyle>
      <a:lvl1pPr algn="l" rtl="0" eaLnBrk="0" fontAlgn="base" hangingPunct="0">
        <a:spcBef>
          <a:spcPct val="0"/>
        </a:spcBef>
        <a:spcAft>
          <a:spcPct val="0"/>
        </a:spcAft>
        <a:defRPr sz="3600" kern="1200">
          <a:solidFill>
            <a:schemeClr val="bg1"/>
          </a:solidFill>
          <a:latin typeface="Helvetica Light"/>
          <a:ea typeface="Helvetica Light" charset="0"/>
          <a:cs typeface="Helvetica Light"/>
        </a:defRPr>
      </a:lvl1pPr>
      <a:lvl2pPr algn="l" rtl="0" eaLnBrk="0" fontAlgn="base" hangingPunct="0">
        <a:spcBef>
          <a:spcPct val="0"/>
        </a:spcBef>
        <a:spcAft>
          <a:spcPct val="0"/>
        </a:spcAft>
        <a:defRPr sz="3600">
          <a:solidFill>
            <a:schemeClr val="bg1"/>
          </a:solidFill>
          <a:latin typeface="Helvetica Light" charset="0"/>
          <a:ea typeface="Helvetica Light" charset="0"/>
          <a:cs typeface="Helvetica Light" charset="0"/>
        </a:defRPr>
      </a:lvl2pPr>
      <a:lvl3pPr algn="l" rtl="0" eaLnBrk="0" fontAlgn="base" hangingPunct="0">
        <a:spcBef>
          <a:spcPct val="0"/>
        </a:spcBef>
        <a:spcAft>
          <a:spcPct val="0"/>
        </a:spcAft>
        <a:defRPr sz="3600">
          <a:solidFill>
            <a:schemeClr val="bg1"/>
          </a:solidFill>
          <a:latin typeface="Helvetica Light" charset="0"/>
          <a:ea typeface="Helvetica Light" charset="0"/>
          <a:cs typeface="Helvetica Light" charset="0"/>
        </a:defRPr>
      </a:lvl3pPr>
      <a:lvl4pPr algn="l" rtl="0" eaLnBrk="0" fontAlgn="base" hangingPunct="0">
        <a:spcBef>
          <a:spcPct val="0"/>
        </a:spcBef>
        <a:spcAft>
          <a:spcPct val="0"/>
        </a:spcAft>
        <a:defRPr sz="3600">
          <a:solidFill>
            <a:schemeClr val="bg1"/>
          </a:solidFill>
          <a:latin typeface="Helvetica Light" charset="0"/>
          <a:ea typeface="Helvetica Light" charset="0"/>
          <a:cs typeface="Helvetica Light" charset="0"/>
        </a:defRPr>
      </a:lvl4pPr>
      <a:lvl5pPr algn="l" rtl="0" eaLnBrk="0" fontAlgn="base" hangingPunct="0">
        <a:spcBef>
          <a:spcPct val="0"/>
        </a:spcBef>
        <a:spcAft>
          <a:spcPct val="0"/>
        </a:spcAft>
        <a:defRPr sz="3600">
          <a:solidFill>
            <a:schemeClr val="bg1"/>
          </a:solidFill>
          <a:latin typeface="Helvetica Light" charset="0"/>
          <a:ea typeface="Helvetica Light" charset="0"/>
          <a:cs typeface="Helvetica Light" charset="0"/>
        </a:defRPr>
      </a:lvl5pPr>
      <a:lvl6pPr marL="457200" algn="l" rtl="0" fontAlgn="base">
        <a:spcBef>
          <a:spcPct val="0"/>
        </a:spcBef>
        <a:spcAft>
          <a:spcPct val="0"/>
        </a:spcAft>
        <a:defRPr sz="3600">
          <a:solidFill>
            <a:schemeClr val="bg1"/>
          </a:solidFill>
          <a:latin typeface="Helvetica Light" charset="0"/>
          <a:ea typeface="Helvetica Light" charset="0"/>
          <a:cs typeface="Helvetica Light" charset="0"/>
        </a:defRPr>
      </a:lvl6pPr>
      <a:lvl7pPr marL="914400" algn="l" rtl="0" fontAlgn="base">
        <a:spcBef>
          <a:spcPct val="0"/>
        </a:spcBef>
        <a:spcAft>
          <a:spcPct val="0"/>
        </a:spcAft>
        <a:defRPr sz="3600">
          <a:solidFill>
            <a:schemeClr val="bg1"/>
          </a:solidFill>
          <a:latin typeface="Helvetica Light" charset="0"/>
          <a:ea typeface="Helvetica Light" charset="0"/>
          <a:cs typeface="Helvetica Light" charset="0"/>
        </a:defRPr>
      </a:lvl7pPr>
      <a:lvl8pPr marL="1371600" algn="l" rtl="0" fontAlgn="base">
        <a:spcBef>
          <a:spcPct val="0"/>
        </a:spcBef>
        <a:spcAft>
          <a:spcPct val="0"/>
        </a:spcAft>
        <a:defRPr sz="3600">
          <a:solidFill>
            <a:schemeClr val="bg1"/>
          </a:solidFill>
          <a:latin typeface="Helvetica Light" charset="0"/>
          <a:ea typeface="Helvetica Light" charset="0"/>
          <a:cs typeface="Helvetica Light" charset="0"/>
        </a:defRPr>
      </a:lvl8pPr>
      <a:lvl9pPr marL="1828800" algn="l" rtl="0" fontAlgn="base">
        <a:spcBef>
          <a:spcPct val="0"/>
        </a:spcBef>
        <a:spcAft>
          <a:spcPct val="0"/>
        </a:spcAft>
        <a:defRPr sz="3600">
          <a:solidFill>
            <a:schemeClr val="bg1"/>
          </a:solidFill>
          <a:latin typeface="Helvetica Light" charset="0"/>
          <a:ea typeface="Helvetica Light" charset="0"/>
          <a:cs typeface="Helvetica Light" charset="0"/>
        </a:defRPr>
      </a:lvl9pPr>
    </p:titleStyle>
    <p:bodyStyle>
      <a:lvl1pPr marL="342900" indent="-342900" algn="l" rtl="0" eaLnBrk="0" fontAlgn="base" hangingPunct="0">
        <a:spcBef>
          <a:spcPts val="2000"/>
        </a:spcBef>
        <a:spcAft>
          <a:spcPct val="0"/>
        </a:spcAft>
        <a:buClr>
          <a:srgbClr val="21449B"/>
        </a:buClr>
        <a:buFont typeface="Wingdings" charset="2"/>
        <a:buChar char="ü"/>
        <a:defRPr sz="2000" kern="1200">
          <a:solidFill>
            <a:srgbClr val="595959"/>
          </a:solidFill>
          <a:latin typeface="Helvetica Light"/>
          <a:ea typeface="Helvetica Light" charset="0"/>
          <a:cs typeface="Helvetica Light"/>
        </a:defRPr>
      </a:lvl1pPr>
      <a:lvl2pPr marL="685800" indent="-336550" algn="l" rtl="0" eaLnBrk="0" fontAlgn="base" hangingPunct="0">
        <a:spcBef>
          <a:spcPts val="600"/>
        </a:spcBef>
        <a:spcAft>
          <a:spcPct val="0"/>
        </a:spcAft>
        <a:buClr>
          <a:srgbClr val="21449B"/>
        </a:buClr>
        <a:buFont typeface="Wingdings" charset="2"/>
        <a:buChar char="ü"/>
        <a:defRPr kern="1200">
          <a:solidFill>
            <a:srgbClr val="595959"/>
          </a:solidFill>
          <a:latin typeface="Helvetica Light"/>
          <a:ea typeface="Helvetica Light" charset="0"/>
          <a:cs typeface="Helvetica Light"/>
        </a:defRPr>
      </a:lvl2pPr>
      <a:lvl3pPr marL="1035050" indent="-349250" algn="l" rtl="0" eaLnBrk="0" fontAlgn="base" hangingPunct="0">
        <a:spcBef>
          <a:spcPts val="600"/>
        </a:spcBef>
        <a:spcAft>
          <a:spcPct val="0"/>
        </a:spcAft>
        <a:buClr>
          <a:srgbClr val="21449B"/>
        </a:buClr>
        <a:buFont typeface="Wingdings" charset="2"/>
        <a:buChar char="ü"/>
        <a:defRPr kern="1200">
          <a:solidFill>
            <a:srgbClr val="595959"/>
          </a:solidFill>
          <a:latin typeface="Helvetica Light"/>
          <a:ea typeface="Helvetica Light" charset="0"/>
          <a:cs typeface="Helvetica Light"/>
        </a:defRPr>
      </a:lvl3pPr>
      <a:lvl4pPr marL="1371600" indent="-336550" algn="l" rtl="0" eaLnBrk="0" fontAlgn="base" hangingPunct="0">
        <a:spcBef>
          <a:spcPts val="600"/>
        </a:spcBef>
        <a:spcAft>
          <a:spcPct val="0"/>
        </a:spcAft>
        <a:buClr>
          <a:srgbClr val="21449B"/>
        </a:buClr>
        <a:buFont typeface="Wingdings" charset="2"/>
        <a:buChar char="ü"/>
        <a:defRPr kern="1200">
          <a:solidFill>
            <a:srgbClr val="595959"/>
          </a:solidFill>
          <a:latin typeface="Helvetica Light"/>
          <a:ea typeface="Helvetica Light" charset="0"/>
          <a:cs typeface="Helvetica Light"/>
        </a:defRPr>
      </a:lvl4pPr>
      <a:lvl5pPr marL="1720850" indent="-349250" algn="l" rtl="0" eaLnBrk="0" fontAlgn="base" hangingPunct="0">
        <a:spcBef>
          <a:spcPts val="600"/>
        </a:spcBef>
        <a:spcAft>
          <a:spcPct val="0"/>
        </a:spcAft>
        <a:buClr>
          <a:srgbClr val="21449B"/>
        </a:buClr>
        <a:buFont typeface="Wingdings" charset="2"/>
        <a:buChar char="ü"/>
        <a:defRPr kern="1200">
          <a:solidFill>
            <a:srgbClr val="595959"/>
          </a:solidFill>
          <a:latin typeface="Helvetica Light"/>
          <a:ea typeface="Helvetica Light" charset="0"/>
          <a:cs typeface="Helvetica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txBox="1">
            <a:spLocks noGrp="1"/>
          </p:cNvSpPr>
          <p:nvPr>
            <p:ph type="subTitle" idx="1"/>
          </p:nvPr>
        </p:nvSpPr>
        <p:spPr>
          <a:xfrm>
            <a:off x="1143000" y="4338638"/>
            <a:ext cx="8001000" cy="1528762"/>
          </a:xfrm>
        </p:spPr>
        <p:txBody>
          <a:bodyPr lIns="91425" tIns="91425" rIns="91425" bIns="91425">
            <a:spAutoFit/>
          </a:bodyPr>
          <a:lstStyle/>
          <a:p>
            <a:pPr>
              <a:buFont typeface="Wingdings 2" charset="2"/>
              <a:buNone/>
              <a:defRPr/>
            </a:pPr>
            <a:r>
              <a:rPr lang="en-US" b="1">
                <a:solidFill>
                  <a:srgbClr val="595959"/>
                </a:solidFill>
                <a:latin typeface="Helvetica Light" charset="0"/>
                <a:ea typeface="Helvetica Light" charset="0"/>
                <a:cs typeface="Helvetica Light" charset="0"/>
              </a:rPr>
              <a:t>Steven Dodge &amp; Jackie Sauter</a:t>
            </a:r>
          </a:p>
          <a:p>
            <a:pPr>
              <a:buFont typeface="Wingdings 2" charset="2"/>
              <a:buNone/>
              <a:defRPr/>
            </a:pPr>
            <a:r>
              <a:rPr lang="en-US" b="1">
                <a:solidFill>
                  <a:srgbClr val="595959"/>
                </a:solidFill>
                <a:latin typeface="Helvetica Light" charset="0"/>
                <a:ea typeface="Helvetica Light" charset="0"/>
                <a:cs typeface="Helvetica Light" charset="0"/>
              </a:rPr>
              <a:t>INFM603 Spring 2012</a:t>
            </a:r>
          </a:p>
          <a:p>
            <a:pPr>
              <a:buFont typeface="Wingdings 2" charset="2"/>
              <a:buNone/>
              <a:defRPr/>
            </a:pPr>
            <a:r>
              <a:rPr lang="en-US">
                <a:solidFill>
                  <a:srgbClr val="595959"/>
                </a:solidFill>
                <a:latin typeface="Helvetica Light" charset="0"/>
                <a:ea typeface="Helvetica Light" charset="0"/>
                <a:cs typeface="Helvetica Light" charset="0"/>
              </a:rPr>
              <a:t>in-service-of-seniors.org</a:t>
            </a:r>
          </a:p>
        </p:txBody>
      </p:sp>
      <p:sp>
        <p:nvSpPr>
          <p:cNvPr id="4" name="Title 3"/>
          <p:cNvSpPr>
            <a:spLocks noGrp="1"/>
          </p:cNvSpPr>
          <p:nvPr>
            <p:ph type="ctrTitle"/>
          </p:nvPr>
        </p:nvSpPr>
        <p:spPr>
          <a:xfrm>
            <a:off x="0" y="3143250"/>
            <a:ext cx="8915400" cy="877888"/>
          </a:xfrm>
          <a:solidFill>
            <a:schemeClr val="accent5"/>
          </a:solidFill>
        </p:spPr>
        <p:txBody>
          <a:bodyPr>
            <a:normAutofit/>
          </a:bodyPr>
          <a:lstStyle/>
          <a:p>
            <a:pPr eaLnBrk="1" hangingPunct="1">
              <a:defRPr/>
            </a:pPr>
            <a:r>
              <a:rPr lang="en-US" smtClean="0">
                <a:ea typeface="Helvetica Light"/>
              </a:rPr>
              <a:t>In Service of Seniors</a:t>
            </a:r>
          </a:p>
        </p:txBody>
      </p:sp>
      <p:pic>
        <p:nvPicPr>
          <p:cNvPr id="21508" name="Picture 1"/>
          <p:cNvPicPr>
            <a:picLocks noChangeAspect="1"/>
          </p:cNvPicPr>
          <p:nvPr/>
        </p:nvPicPr>
        <p:blipFill>
          <a:blip r:embed="rId3"/>
          <a:srcRect/>
          <a:stretch>
            <a:fillRect/>
          </a:stretch>
        </p:blipFill>
        <p:spPr bwMode="auto">
          <a:xfrm>
            <a:off x="2411413" y="285750"/>
            <a:ext cx="4105275" cy="278288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Implementation</a:t>
            </a:r>
          </a:p>
        </p:txBody>
      </p:sp>
      <p:pic>
        <p:nvPicPr>
          <p:cNvPr id="35843" name="Picture 1" descr="C:\Users\Steven Dodge\Desktop\isos system architecture.png"/>
          <p:cNvPicPr>
            <a:picLocks noChangeAspect="1" noChangeArrowheads="1"/>
          </p:cNvPicPr>
          <p:nvPr/>
        </p:nvPicPr>
        <p:blipFill>
          <a:blip r:embed="rId3"/>
          <a:srcRect/>
          <a:stretch>
            <a:fillRect/>
          </a:stretch>
        </p:blipFill>
        <p:spPr bwMode="auto">
          <a:xfrm>
            <a:off x="2124075" y="1752600"/>
            <a:ext cx="5111750" cy="47371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67"/>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CiviCRM</a:t>
            </a:r>
          </a:p>
        </p:txBody>
      </p:sp>
      <p:pic>
        <p:nvPicPr>
          <p:cNvPr id="3" name="Picture 2" descr="Screen shot 2012-05-05 at 9.11.32 PM.png"/>
          <p:cNvPicPr>
            <a:picLocks noChangeAspect="1"/>
          </p:cNvPicPr>
          <p:nvPr/>
        </p:nvPicPr>
        <p:blipFill>
          <a:blip r:embed="rId3"/>
          <a:srcRect/>
          <a:stretch>
            <a:fillRect/>
          </a:stretch>
        </p:blipFill>
        <p:spPr bwMode="auto">
          <a:xfrm>
            <a:off x="0" y="298450"/>
            <a:ext cx="9144000" cy="6254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CiviCRM</a:t>
            </a:r>
          </a:p>
        </p:txBody>
      </p:sp>
      <p:sp>
        <p:nvSpPr>
          <p:cNvPr id="7" name="Rounded Rectangle 6"/>
          <p:cNvSpPr/>
          <p:nvPr/>
        </p:nvSpPr>
        <p:spPr>
          <a:xfrm>
            <a:off x="2771800" y="3670920"/>
            <a:ext cx="1728192" cy="7200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a:t>Events</a:t>
            </a:r>
            <a:endParaRPr lang="en-US" b="1" dirty="0"/>
          </a:p>
        </p:txBody>
      </p:sp>
      <p:sp>
        <p:nvSpPr>
          <p:cNvPr id="8" name="Rounded Rectangle 7"/>
          <p:cNvSpPr/>
          <p:nvPr/>
        </p:nvSpPr>
        <p:spPr>
          <a:xfrm>
            <a:off x="5076056" y="3670920"/>
            <a:ext cx="1728192" cy="72008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a:t>Profiles</a:t>
            </a:r>
            <a:endParaRPr lang="en-US" b="1" dirty="0"/>
          </a:p>
        </p:txBody>
      </p:sp>
      <p:grpSp>
        <p:nvGrpSpPr>
          <p:cNvPr id="2" name="Group 19"/>
          <p:cNvGrpSpPr>
            <a:grpSpLocks/>
          </p:cNvGrpSpPr>
          <p:nvPr/>
        </p:nvGrpSpPr>
        <p:grpSpPr bwMode="auto">
          <a:xfrm>
            <a:off x="179388" y="1700213"/>
            <a:ext cx="8856662" cy="4843462"/>
            <a:chOff x="179512" y="1700808"/>
            <a:chExt cx="8856984" cy="4842520"/>
          </a:xfrm>
        </p:grpSpPr>
        <p:sp>
          <p:nvSpPr>
            <p:cNvPr id="9" name="Rounded Rectangle 8"/>
            <p:cNvSpPr/>
            <p:nvPr/>
          </p:nvSpPr>
          <p:spPr>
            <a:xfrm>
              <a:off x="3635896" y="2667000"/>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Contributions</a:t>
              </a:r>
            </a:p>
          </p:txBody>
        </p:sp>
        <p:sp>
          <p:nvSpPr>
            <p:cNvPr id="10" name="Rounded Rectangle 9"/>
            <p:cNvSpPr/>
            <p:nvPr/>
          </p:nvSpPr>
          <p:spPr>
            <a:xfrm>
              <a:off x="3635896" y="4724400"/>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Pledges</a:t>
              </a:r>
            </a:p>
          </p:txBody>
        </p:sp>
        <p:sp>
          <p:nvSpPr>
            <p:cNvPr id="11" name="Rounded Rectangle 10"/>
            <p:cNvSpPr/>
            <p:nvPr/>
          </p:nvSpPr>
          <p:spPr>
            <a:xfrm>
              <a:off x="6228184" y="4724400"/>
              <a:ext cx="2016224"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Workflows</a:t>
              </a:r>
            </a:p>
          </p:txBody>
        </p:sp>
        <p:sp>
          <p:nvSpPr>
            <p:cNvPr id="12" name="Rounded Rectangle 11"/>
            <p:cNvSpPr/>
            <p:nvPr/>
          </p:nvSpPr>
          <p:spPr>
            <a:xfrm>
              <a:off x="3059832" y="5715000"/>
              <a:ext cx="3528392" cy="82832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Case Management</a:t>
              </a:r>
            </a:p>
          </p:txBody>
        </p:sp>
        <p:sp>
          <p:nvSpPr>
            <p:cNvPr id="13" name="Rounded Rectangle 12"/>
            <p:cNvSpPr/>
            <p:nvPr/>
          </p:nvSpPr>
          <p:spPr>
            <a:xfrm>
              <a:off x="1115616" y="4724400"/>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Campaign</a:t>
              </a:r>
            </a:p>
          </p:txBody>
        </p:sp>
        <p:sp>
          <p:nvSpPr>
            <p:cNvPr id="14" name="Rounded Rectangle 13"/>
            <p:cNvSpPr/>
            <p:nvPr/>
          </p:nvSpPr>
          <p:spPr>
            <a:xfrm>
              <a:off x="6660232" y="2667000"/>
              <a:ext cx="1944216"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Survey</a:t>
              </a:r>
            </a:p>
          </p:txBody>
        </p:sp>
        <p:sp>
          <p:nvSpPr>
            <p:cNvPr id="15" name="Rounded Rectangle 14"/>
            <p:cNvSpPr/>
            <p:nvPr/>
          </p:nvSpPr>
          <p:spPr>
            <a:xfrm>
              <a:off x="2195736" y="1700808"/>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Petition</a:t>
              </a:r>
            </a:p>
          </p:txBody>
        </p:sp>
        <p:sp>
          <p:nvSpPr>
            <p:cNvPr id="16" name="Rounded Rectangle 15"/>
            <p:cNvSpPr/>
            <p:nvPr/>
          </p:nvSpPr>
          <p:spPr>
            <a:xfrm>
              <a:off x="5220072" y="1700808"/>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Grants</a:t>
              </a:r>
            </a:p>
          </p:txBody>
        </p:sp>
        <p:sp>
          <p:nvSpPr>
            <p:cNvPr id="17" name="Rounded Rectangle 16"/>
            <p:cNvSpPr/>
            <p:nvPr/>
          </p:nvSpPr>
          <p:spPr>
            <a:xfrm>
              <a:off x="827584" y="2667000"/>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Membership</a:t>
              </a:r>
            </a:p>
          </p:txBody>
        </p:sp>
        <p:sp>
          <p:nvSpPr>
            <p:cNvPr id="18" name="Rounded Rectangle 17"/>
            <p:cNvSpPr/>
            <p:nvPr/>
          </p:nvSpPr>
          <p:spPr>
            <a:xfrm>
              <a:off x="179512" y="3657600"/>
              <a:ext cx="223224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Reporting</a:t>
              </a:r>
            </a:p>
          </p:txBody>
        </p:sp>
        <p:sp>
          <p:nvSpPr>
            <p:cNvPr id="19" name="Rounded Rectangle 18"/>
            <p:cNvSpPr/>
            <p:nvPr/>
          </p:nvSpPr>
          <p:spPr>
            <a:xfrm>
              <a:off x="7272808" y="3670920"/>
              <a:ext cx="1763688" cy="72008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Email</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CiviCRM</a:t>
            </a:r>
          </a:p>
        </p:txBody>
      </p:sp>
      <p:sp>
        <p:nvSpPr>
          <p:cNvPr id="41987" name="Shape 74"/>
          <p:cNvSpPr>
            <a:spLocks noGrp="1"/>
          </p:cNvSpPr>
          <p:nvPr>
            <p:ph type="body" idx="1"/>
          </p:nvPr>
        </p:nvSpPr>
        <p:spPr>
          <a:xfrm>
            <a:off x="457200" y="1600200"/>
            <a:ext cx="3994150" cy="3333750"/>
          </a:xfrm>
        </p:spPr>
        <p:txBody>
          <a:bodyPr>
            <a:spAutoFit/>
          </a:bodyPr>
          <a:lstStyle/>
          <a:p>
            <a:pPr marL="0" indent="0" eaLnBrk="1" hangingPunct="1">
              <a:buFont typeface="Wingdings" charset="2"/>
              <a:buNone/>
            </a:pPr>
            <a:r>
              <a:rPr lang="en-US" sz="3000">
                <a:latin typeface="Helvetica Light" charset="0"/>
                <a:cs typeface="Helvetica Light" charset="0"/>
              </a:rPr>
              <a:t>Pros</a:t>
            </a:r>
          </a:p>
          <a:p>
            <a:pPr marL="0" indent="0" eaLnBrk="1" hangingPunct="1">
              <a:buFont typeface="Courier New" charset="0"/>
              <a:buChar char="o"/>
            </a:pPr>
            <a:r>
              <a:rPr lang="en-US">
                <a:latin typeface="Helvetica Light" charset="0"/>
                <a:cs typeface="Helvetica Light" charset="0"/>
              </a:rPr>
              <a:t> </a:t>
            </a:r>
            <a:r>
              <a:rPr lang="en-US" sz="2200">
                <a:latin typeface="Helvetica Light" charset="0"/>
                <a:cs typeface="Helvetica Light" charset="0"/>
              </a:rPr>
              <a:t>Extensive documentation</a:t>
            </a:r>
          </a:p>
          <a:p>
            <a:pPr marL="0" indent="0" eaLnBrk="1" hangingPunct="1">
              <a:buFont typeface="Courier New" charset="0"/>
              <a:buChar char="o"/>
            </a:pPr>
            <a:r>
              <a:rPr lang="en-US" sz="2200">
                <a:latin typeface="Helvetica Light" charset="0"/>
                <a:cs typeface="Helvetica Light" charset="0"/>
              </a:rPr>
              <a:t> “Events” = Help Requests</a:t>
            </a:r>
          </a:p>
          <a:p>
            <a:pPr marL="0" indent="0" eaLnBrk="1" hangingPunct="1">
              <a:buFont typeface="Courier New" charset="0"/>
              <a:buChar char="o"/>
            </a:pPr>
            <a:r>
              <a:rPr lang="en-US" sz="2200">
                <a:latin typeface="Helvetica Light" charset="0"/>
                <a:cs typeface="Helvetica Light" charset="0"/>
              </a:rPr>
              <a:t> Automated messaging to contacts</a:t>
            </a:r>
          </a:p>
          <a:p>
            <a:pPr marL="0" indent="0" eaLnBrk="1" hangingPunct="1">
              <a:buFont typeface="Courier New" charset="0"/>
              <a:buChar char="o"/>
            </a:pPr>
            <a:r>
              <a:rPr lang="en-US" sz="2200">
                <a:latin typeface="Helvetica Light" charset="0"/>
                <a:cs typeface="Helvetica Light" charset="0"/>
              </a:rPr>
              <a:t> Syncs with Drupal accounts</a:t>
            </a:r>
          </a:p>
        </p:txBody>
      </p:sp>
      <p:sp>
        <p:nvSpPr>
          <p:cNvPr id="41988" name="Shape 75"/>
          <p:cNvSpPr>
            <a:spLocks noGrp="1"/>
          </p:cNvSpPr>
          <p:nvPr>
            <p:ph type="body" idx="2"/>
          </p:nvPr>
        </p:nvSpPr>
        <p:spPr>
          <a:xfrm>
            <a:off x="4692650" y="1600200"/>
            <a:ext cx="3994150" cy="3273425"/>
          </a:xfrm>
        </p:spPr>
        <p:txBody>
          <a:bodyPr>
            <a:spAutoFit/>
          </a:bodyPr>
          <a:lstStyle/>
          <a:p>
            <a:pPr marL="0" indent="0" eaLnBrk="1" hangingPunct="1">
              <a:buFont typeface="Wingdings" charset="2"/>
              <a:buNone/>
            </a:pPr>
            <a:r>
              <a:rPr lang="en-US" sz="3000">
                <a:latin typeface="Helvetica Light" charset="0"/>
                <a:cs typeface="Helvetica Light" charset="0"/>
              </a:rPr>
              <a:t>Cons</a:t>
            </a:r>
          </a:p>
          <a:p>
            <a:pPr marL="0" indent="0" eaLnBrk="1" hangingPunct="1">
              <a:buFont typeface="Courier New" charset="0"/>
              <a:buChar char="o"/>
            </a:pPr>
            <a:r>
              <a:rPr lang="en-US" sz="2200">
                <a:latin typeface="Helvetica Light" charset="0"/>
                <a:cs typeface="Helvetica Light" charset="0"/>
              </a:rPr>
              <a:t> Superfluous components</a:t>
            </a:r>
          </a:p>
          <a:p>
            <a:pPr marL="0" indent="0" eaLnBrk="1" hangingPunct="1">
              <a:buFont typeface="Courier New" charset="0"/>
              <a:buChar char="o"/>
            </a:pPr>
            <a:r>
              <a:rPr lang="en-US" sz="2200">
                <a:latin typeface="Helvetica Light" charset="0"/>
                <a:cs typeface="Helvetica Light" charset="0"/>
              </a:rPr>
              <a:t> “Admin Within an Admin”—Drupal relationship</a:t>
            </a:r>
          </a:p>
          <a:p>
            <a:pPr marL="0" indent="0" eaLnBrk="1" hangingPunct="1">
              <a:buFont typeface="Courier New" charset="0"/>
              <a:buChar char="o"/>
            </a:pPr>
            <a:r>
              <a:rPr lang="en-US" sz="2200">
                <a:latin typeface="Helvetica Light" charset="0"/>
                <a:cs typeface="Helvetica Light" charset="0"/>
              </a:rPr>
              <a:t> Required customization</a:t>
            </a:r>
          </a:p>
          <a:p>
            <a:pPr lvl="1" eaLnBrk="1" hangingPunct="1">
              <a:buFont typeface="Courier New" charset="0"/>
              <a:buChar char="o"/>
            </a:pPr>
            <a:endParaRPr lang="en-US">
              <a:latin typeface="Helvetica Light" charset="0"/>
              <a:cs typeface="Helvetica Light" charset="0"/>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Other Drupal Installs</a:t>
            </a:r>
          </a:p>
        </p:txBody>
      </p:sp>
      <p:sp>
        <p:nvSpPr>
          <p:cNvPr id="44035" name="Shape 74"/>
          <p:cNvSpPr>
            <a:spLocks noGrp="1"/>
          </p:cNvSpPr>
          <p:nvPr>
            <p:ph type="body" idx="1"/>
          </p:nvPr>
        </p:nvSpPr>
        <p:spPr>
          <a:xfrm>
            <a:off x="457200" y="2124075"/>
            <a:ext cx="3994150" cy="3211513"/>
          </a:xfrm>
        </p:spPr>
        <p:txBody>
          <a:bodyPr>
            <a:spAutoFit/>
          </a:bodyPr>
          <a:lstStyle/>
          <a:p>
            <a:pPr eaLnBrk="1" hangingPunct="1">
              <a:buFont typeface="Courier New" charset="0"/>
              <a:buChar char="o"/>
            </a:pPr>
            <a:r>
              <a:rPr lang="en-US" sz="2600">
                <a:latin typeface="Helvetica Light" charset="0"/>
                <a:cs typeface="Helvetica Light" charset="0"/>
              </a:rPr>
              <a:t>Chaos Tool Suite</a:t>
            </a:r>
          </a:p>
          <a:p>
            <a:pPr eaLnBrk="1" hangingPunct="1">
              <a:buFont typeface="Courier New" charset="0"/>
              <a:buChar char="o"/>
            </a:pPr>
            <a:r>
              <a:rPr lang="en-US" sz="2600">
                <a:latin typeface="Helvetica Light" charset="0"/>
                <a:cs typeface="Helvetica Light" charset="0"/>
              </a:rPr>
              <a:t>Finder Module</a:t>
            </a:r>
          </a:p>
          <a:p>
            <a:pPr eaLnBrk="1" hangingPunct="1">
              <a:buFont typeface="Courier New" charset="0"/>
              <a:buChar char="o"/>
            </a:pPr>
            <a:r>
              <a:rPr lang="en-US" sz="2600">
                <a:latin typeface="Helvetica Light" charset="0"/>
                <a:cs typeface="Helvetica Light" charset="0"/>
              </a:rPr>
              <a:t>Profile 2 Module</a:t>
            </a:r>
          </a:p>
          <a:p>
            <a:pPr eaLnBrk="1" hangingPunct="1">
              <a:buFont typeface="Courier New" charset="0"/>
              <a:buChar char="o"/>
            </a:pPr>
            <a:r>
              <a:rPr lang="en-US" sz="2600">
                <a:latin typeface="Helvetica Light" charset="0"/>
                <a:cs typeface="Helvetica Light" charset="0"/>
              </a:rPr>
              <a:t>Views Module</a:t>
            </a:r>
          </a:p>
          <a:p>
            <a:pPr eaLnBrk="1" hangingPunct="1">
              <a:buFont typeface="Courier New" charset="0"/>
              <a:buChar char="o"/>
            </a:pPr>
            <a:r>
              <a:rPr lang="en-US" sz="2600">
                <a:latin typeface="Helvetica Light" charset="0"/>
                <a:cs typeface="Helvetica Light" charset="0"/>
              </a:rPr>
              <a:t>Marinelli Theme</a:t>
            </a:r>
          </a:p>
        </p:txBody>
      </p:sp>
      <p:pic>
        <p:nvPicPr>
          <p:cNvPr id="44036" name="Picture 2"/>
          <p:cNvPicPr>
            <a:picLocks noChangeAspect="1" noChangeArrowheads="1"/>
          </p:cNvPicPr>
          <p:nvPr/>
        </p:nvPicPr>
        <p:blipFill>
          <a:blip r:embed="rId3"/>
          <a:srcRect l="64020" t="10214" r="17554" b="73962"/>
          <a:stretch>
            <a:fillRect/>
          </a:stretch>
        </p:blipFill>
        <p:spPr bwMode="auto">
          <a:xfrm>
            <a:off x="4124325" y="2384425"/>
            <a:ext cx="4410075" cy="20351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23950"/>
            <a:ext cx="8915400" cy="914400"/>
          </a:xfrm>
        </p:spPr>
        <p:txBody>
          <a:bodyPr/>
          <a:lstStyle/>
          <a:p>
            <a:r>
              <a:rPr lang="en-US">
                <a:latin typeface="Helvetica" charset="0"/>
                <a:ea typeface="Helvetica" charset="0"/>
                <a:cs typeface="Helvetica" charset="0"/>
              </a:rPr>
              <a:t>Limitations</a:t>
            </a:r>
          </a:p>
        </p:txBody>
      </p:sp>
      <p:pic>
        <p:nvPicPr>
          <p:cNvPr id="46083" name="Picture Placeholder 4" descr="cliff_diver_quebrada.jpg"/>
          <p:cNvPicPr>
            <a:picLocks noGrp="1" noChangeAspect="1"/>
          </p:cNvPicPr>
          <p:nvPr>
            <p:ph type="pic" idx="1"/>
          </p:nvPr>
        </p:nvPicPr>
        <p:blipFill>
          <a:blip r:embed="rId2"/>
          <a:srcRect t="-511" b="-511"/>
          <a:stretch>
            <a:fillRect/>
          </a:stretch>
        </p:blipFill>
        <p:spPr>
          <a:xfrm>
            <a:off x="5487988" y="2047875"/>
            <a:ext cx="3427412" cy="4206875"/>
          </a:xfrm>
        </p:spPr>
      </p:pic>
      <p:sp>
        <p:nvSpPr>
          <p:cNvPr id="4" name="Text Placeholder 3"/>
          <p:cNvSpPr>
            <a:spLocks noGrp="1"/>
          </p:cNvSpPr>
          <p:nvPr>
            <p:ph type="body" sz="half" idx="2"/>
          </p:nvPr>
        </p:nvSpPr>
        <p:spPr>
          <a:xfrm>
            <a:off x="914400" y="2038350"/>
            <a:ext cx="4572000" cy="4225925"/>
          </a:xfrm>
        </p:spPr>
        <p:txBody>
          <a:bodyPr/>
          <a:lstStyle/>
          <a:p>
            <a:pPr eaLnBrk="1" hangingPunct="1">
              <a:defRPr/>
            </a:pPr>
            <a:r>
              <a:rPr lang="en-US" sz="2400">
                <a:solidFill>
                  <a:srgbClr val="595959"/>
                </a:solidFill>
                <a:latin typeface="Helvetica Light" charset="0"/>
                <a:ea typeface="Helvetica Light" charset="0"/>
                <a:cs typeface="Helvetica Light" charset="0"/>
              </a:rPr>
              <a:t>Schedule and Scope</a:t>
            </a:r>
          </a:p>
          <a:p>
            <a:pPr eaLnBrk="1" hangingPunct="1">
              <a:defRPr/>
            </a:pPr>
            <a:r>
              <a:rPr lang="en-US" sz="2400">
                <a:solidFill>
                  <a:srgbClr val="595959"/>
                </a:solidFill>
                <a:latin typeface="Helvetica Light" charset="0"/>
                <a:ea typeface="Helvetica Light" charset="0"/>
                <a:cs typeface="Helvetica Light" charset="0"/>
              </a:rPr>
              <a:t>Search Capabilities</a:t>
            </a:r>
          </a:p>
          <a:p>
            <a:pPr eaLnBrk="1" hangingPunct="1">
              <a:defRPr/>
            </a:pPr>
            <a:r>
              <a:rPr lang="en-US" sz="2400">
                <a:solidFill>
                  <a:srgbClr val="595959"/>
                </a:solidFill>
                <a:latin typeface="Helvetica Light" charset="0"/>
                <a:ea typeface="Helvetica Light" charset="0"/>
                <a:cs typeface="Helvetica Light" charset="0"/>
              </a:rPr>
              <a:t>CiviCRM Customization and Integration</a:t>
            </a:r>
          </a:p>
          <a:p>
            <a:pPr eaLnBrk="1" hangingPunct="1">
              <a:defRPr/>
            </a:pPr>
            <a:r>
              <a:rPr lang="en-US" sz="2400">
                <a:solidFill>
                  <a:srgbClr val="595959"/>
                </a:solidFill>
                <a:latin typeface="Helvetica Light" charset="0"/>
                <a:ea typeface="Helvetica Light" charset="0"/>
                <a:cs typeface="Helvetica Light" charset="0"/>
              </a:rPr>
              <a:t>Proxy Relationships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123950"/>
            <a:ext cx="8913813" cy="1162050"/>
          </a:xfrm>
        </p:spPr>
        <p:txBody>
          <a:bodyPr/>
          <a:lstStyle/>
          <a:p>
            <a:pPr eaLnBrk="1" hangingPunct="1"/>
            <a:r>
              <a:rPr lang="en-US" sz="3200">
                <a:latin typeface="Helvetica Light" charset="0"/>
                <a:cs typeface="Helvetica Light" charset="0"/>
              </a:rPr>
              <a:t>Lessons Learned: </a:t>
            </a:r>
            <a:r>
              <a:rPr lang="en-US" sz="3200" b="1">
                <a:latin typeface="Helvetica" charset="0"/>
                <a:ea typeface="Helvetica" charset="0"/>
                <a:cs typeface="Helvetica" charset="0"/>
              </a:rPr>
              <a:t>Coordination &amp; Documentation</a:t>
            </a:r>
            <a:endParaRPr lang="en-US" sz="3200">
              <a:latin typeface="Helvetica Light" charset="0"/>
              <a:cs typeface="Helvetica Light" charset="0"/>
            </a:endParaRPr>
          </a:p>
        </p:txBody>
      </p:sp>
      <p:graphicFrame>
        <p:nvGraphicFramePr>
          <p:cNvPr id="4" name="Table 3"/>
          <p:cNvGraphicFramePr>
            <a:graphicFrameLocks noGrp="1"/>
          </p:cNvGraphicFramePr>
          <p:nvPr/>
        </p:nvGraphicFramePr>
        <p:xfrm>
          <a:off x="323850" y="3429000"/>
          <a:ext cx="8351838" cy="1944688"/>
        </p:xfrm>
        <a:graphic>
          <a:graphicData uri="http://schemas.openxmlformats.org/drawingml/2006/table">
            <a:tbl>
              <a:tblPr/>
              <a:tblGrid>
                <a:gridCol w="1392238"/>
                <a:gridCol w="1392237"/>
                <a:gridCol w="1392238"/>
                <a:gridCol w="1392237"/>
                <a:gridCol w="1392238"/>
                <a:gridCol w="1390650"/>
              </a:tblGrid>
              <a:tr h="7350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Sprint #</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Requirements</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Design</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Development</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Testing</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Times New Roman" charset="0"/>
                          <a:ea typeface="Calibri" charset="0"/>
                          <a:cs typeface="Calibri" charset="0"/>
                        </a:rPr>
                        <a:t>Deployment</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Sprint 1</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4/11/2012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4/13/2012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4/15/2012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4/17/2012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4/18/2012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Sprint 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4/18/2012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4/20/2012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4/22/2012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4/24/2012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4/25/2012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Sprint 3</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4/25/2012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4/27/2012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4/29/2012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5/1/2012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Times New Roman" charset="0"/>
                          <a:ea typeface="Calibri" charset="0"/>
                          <a:cs typeface="Calibri" charset="0"/>
                        </a:rPr>
                        <a:t>5/2/2012</a:t>
                      </a:r>
                      <a:endParaRPr kumimoji="0" lang="en-US" sz="14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Helvetica Light" charset="0"/>
                <a:cs typeface="Helvetica Light" charset="0"/>
              </a:rPr>
              <a:t>Lessons Learned: </a:t>
            </a:r>
            <a:r>
              <a:rPr lang="en-US" b="1">
                <a:latin typeface="Helvetica" charset="0"/>
                <a:ea typeface="Helvetica" charset="0"/>
                <a:cs typeface="Helvetica" charset="0"/>
              </a:rPr>
              <a:t>User Input</a:t>
            </a:r>
            <a:endParaRPr lang="en-US">
              <a:latin typeface="Helvetica Light" charset="0"/>
              <a:cs typeface="Helvetica Light" charset="0"/>
            </a:endParaRPr>
          </a:p>
        </p:txBody>
      </p:sp>
      <p:pic>
        <p:nvPicPr>
          <p:cNvPr id="29700" name="Picture 2" descr="https://fbcdn-sphotos-a.akamaihd.net/hphotos-ak-ash4/324086_168039896613174_100002214941540_360501_1844930925_o.jpg"/>
          <p:cNvPicPr>
            <a:picLocks noChangeAspect="1" noChangeArrowheads="1"/>
          </p:cNvPicPr>
          <p:nvPr/>
        </p:nvPicPr>
        <p:blipFill>
          <a:blip r:embed="rId2"/>
          <a:srcRect/>
          <a:stretch>
            <a:fillRect/>
          </a:stretch>
        </p:blipFill>
        <p:spPr bwMode="auto">
          <a:xfrm>
            <a:off x="1258888" y="2667000"/>
            <a:ext cx="6642100" cy="37369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websearchsocial.com/wp-content/uploads/2011/07/why-marketing-videos-crash.jpg"/>
          <p:cNvPicPr>
            <a:picLocks noChangeAspect="1" noChangeArrowheads="1"/>
          </p:cNvPicPr>
          <p:nvPr/>
        </p:nvPicPr>
        <p:blipFill>
          <a:blip r:embed="rId2"/>
          <a:srcRect/>
          <a:stretch>
            <a:fillRect/>
          </a:stretch>
        </p:blipFill>
        <p:spPr bwMode="auto">
          <a:xfrm>
            <a:off x="2555875" y="1981200"/>
            <a:ext cx="3960813" cy="4468813"/>
          </a:xfrm>
          <a:prstGeom prst="rect">
            <a:avLst/>
          </a:prstGeom>
          <a:noFill/>
          <a:ln w="9525">
            <a:noFill/>
            <a:miter lim="800000"/>
            <a:headEnd/>
            <a:tailEnd/>
          </a:ln>
        </p:spPr>
      </p:pic>
      <p:sp>
        <p:nvSpPr>
          <p:cNvPr id="49155" name="Title 7"/>
          <p:cNvSpPr>
            <a:spLocks noGrp="1"/>
          </p:cNvSpPr>
          <p:nvPr>
            <p:ph type="title"/>
          </p:nvPr>
        </p:nvSpPr>
        <p:spPr/>
        <p:txBody>
          <a:bodyPr/>
          <a:lstStyle/>
          <a:p>
            <a:pPr eaLnBrk="1" hangingPunct="1"/>
            <a:r>
              <a:rPr lang="en-US" sz="3200">
                <a:latin typeface="Helvetica Light" charset="0"/>
                <a:cs typeface="Helvetica Light" charset="0"/>
              </a:rPr>
              <a:t>Lessons Learned: </a:t>
            </a:r>
            <a:r>
              <a:rPr lang="en-US" sz="3200" b="1">
                <a:latin typeface="Helvetica Light" charset="0"/>
                <a:cs typeface="Helvetica Light" charset="0"/>
              </a:rPr>
              <a:t>Software </a:t>
            </a:r>
            <a:r>
              <a:rPr lang="en-US" sz="3200" b="1">
                <a:latin typeface="Helvetica" charset="0"/>
                <a:ea typeface="Helvetica" charset="0"/>
                <a:cs typeface="Helvetica" charset="0"/>
              </a:rPr>
              <a:t>Assurance</a:t>
            </a:r>
            <a:endParaRPr lang="en-US" sz="3200">
              <a:latin typeface="Helvetica Light" charset="0"/>
              <a:cs typeface="Helvetica Light"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381000"/>
            <a:ext cx="8913813" cy="914400"/>
          </a:xfrm>
        </p:spPr>
        <p:txBody>
          <a:bodyPr/>
          <a:lstStyle/>
          <a:p>
            <a:pPr eaLnBrk="1" hangingPunct="1"/>
            <a:r>
              <a:rPr lang="en-US" sz="3200">
                <a:latin typeface="Helvetica Light" charset="0"/>
                <a:cs typeface="Helvetica Light" charset="0"/>
              </a:rPr>
              <a:t>Lessons Learned: </a:t>
            </a:r>
            <a:r>
              <a:rPr lang="en-US" sz="3200" b="1">
                <a:latin typeface="Helvetica Light" charset="0"/>
                <a:cs typeface="Helvetica Light" charset="0"/>
              </a:rPr>
              <a:t>Software </a:t>
            </a:r>
            <a:r>
              <a:rPr lang="en-US" sz="3200" b="1">
                <a:latin typeface="Helvetica" charset="0"/>
                <a:ea typeface="Helvetica" charset="0"/>
                <a:cs typeface="Helvetica" charset="0"/>
              </a:rPr>
              <a:t>Assurance</a:t>
            </a:r>
            <a:endParaRPr lang="en-US" sz="3200">
              <a:latin typeface="Helvetica Light" charset="0"/>
              <a:cs typeface="Helvetica Light" charset="0"/>
            </a:endParaRPr>
          </a:p>
        </p:txBody>
      </p:sp>
      <p:pic>
        <p:nvPicPr>
          <p:cNvPr id="50179" name="Picture 3" descr="Screen shot 2012-05-15 at 3.22.38 PM.png"/>
          <p:cNvPicPr>
            <a:picLocks noChangeAspect="1"/>
          </p:cNvPicPr>
          <p:nvPr/>
        </p:nvPicPr>
        <p:blipFill>
          <a:blip r:embed="rId2"/>
          <a:srcRect/>
          <a:stretch>
            <a:fillRect/>
          </a:stretch>
        </p:blipFill>
        <p:spPr bwMode="auto">
          <a:xfrm>
            <a:off x="990600" y="1298575"/>
            <a:ext cx="7848600" cy="544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Helvetica Light" charset="0"/>
                <a:cs typeface="Helvetica Light" charset="0"/>
              </a:rPr>
              <a:t>Agenda</a:t>
            </a:r>
          </a:p>
        </p:txBody>
      </p:sp>
      <p:sp>
        <p:nvSpPr>
          <p:cNvPr id="4" name="Content Placeholder 3"/>
          <p:cNvSpPr>
            <a:spLocks noGrp="1"/>
          </p:cNvSpPr>
          <p:nvPr>
            <p:ph idx="1"/>
          </p:nvPr>
        </p:nvSpPr>
        <p:spPr>
          <a:xfrm>
            <a:off x="990600" y="2191871"/>
            <a:ext cx="7658100" cy="4132729"/>
          </a:xfrm>
        </p:spPr>
        <p:txBody>
          <a:bodyPr numCol="2" rtlCol="0">
            <a:normAutofit/>
          </a:bodyPr>
          <a:lstStyle/>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Goals</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Demo</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Division of Labor</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Implementation Details</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Limitations</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Reflections</a:t>
            </a:r>
          </a:p>
          <a:p>
            <a:pPr eaLnBrk="1" fontAlgn="auto" hangingPunct="1">
              <a:spcAft>
                <a:spcPts val="0"/>
              </a:spcAft>
              <a:buClr>
                <a:schemeClr val="accent5"/>
              </a:buClr>
              <a:buFont typeface="Courier New" pitchFamily="49" charset="0"/>
              <a:buChar char="o"/>
              <a:defRPr/>
            </a:pPr>
            <a:r>
              <a:rPr lang="en-US" sz="2800" dirty="0" smtClean="0">
                <a:solidFill>
                  <a:schemeClr val="tx1">
                    <a:lumMod val="65000"/>
                    <a:lumOff val="35000"/>
                  </a:schemeClr>
                </a:solidFill>
                <a:ea typeface="+mn-ea"/>
              </a:rPr>
              <a:t>Future Recommendations</a:t>
            </a:r>
            <a:endParaRPr lang="en-US" sz="2800" dirty="0">
              <a:solidFill>
                <a:schemeClr val="tx1">
                  <a:lumMod val="65000"/>
                  <a:lumOff val="35000"/>
                </a:schemeClr>
              </a:solidFill>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5400" cy="914400"/>
          </a:xfrm>
        </p:spPr>
        <p:txBody>
          <a:bodyPr/>
          <a:lstStyle/>
          <a:p>
            <a:pPr>
              <a:defRPr/>
            </a:pPr>
            <a:r>
              <a:rPr lang="en-US" dirty="0">
                <a:latin typeface="Helvetica" charset="0"/>
                <a:ea typeface="Helvetica" charset="0"/>
                <a:cs typeface="Helvetica" charset="0"/>
              </a:rPr>
              <a:t>Future Recommendations</a:t>
            </a:r>
            <a:endParaRPr lang="en-US" dirty="0">
              <a:ea typeface="Helvetica Light" charset="0"/>
              <a:cs typeface="Helvetica Light" charset="0"/>
            </a:endParaRPr>
          </a:p>
        </p:txBody>
      </p:sp>
      <p:sp>
        <p:nvSpPr>
          <p:cNvPr id="4" name="Text Placeholder 3"/>
          <p:cNvSpPr>
            <a:spLocks noGrp="1"/>
          </p:cNvSpPr>
          <p:nvPr>
            <p:ph type="body" sz="half" idx="2"/>
          </p:nvPr>
        </p:nvSpPr>
        <p:spPr>
          <a:xfrm>
            <a:off x="914400" y="2038350"/>
            <a:ext cx="4572000" cy="4225925"/>
          </a:xfrm>
        </p:spPr>
        <p:txBody>
          <a:bodyPr/>
          <a:lstStyle/>
          <a:p>
            <a:pPr eaLnBrk="1" hangingPunct="1">
              <a:buFont typeface="Arial" charset="0"/>
              <a:buChar char="•"/>
              <a:defRPr/>
            </a:pPr>
            <a:r>
              <a:rPr lang="en-US" sz="2600">
                <a:solidFill>
                  <a:srgbClr val="595959"/>
                </a:solidFill>
                <a:latin typeface="Helvetica Light" charset="0"/>
                <a:ea typeface="Helvetica Light" charset="0"/>
                <a:cs typeface="Helvetica Light" charset="0"/>
              </a:rPr>
              <a:t> Open Pandora's box</a:t>
            </a:r>
          </a:p>
          <a:p>
            <a:pPr eaLnBrk="1" hangingPunct="1">
              <a:buFont typeface="Arial" charset="0"/>
              <a:buChar char="•"/>
              <a:defRPr/>
            </a:pPr>
            <a:r>
              <a:rPr lang="en-US" sz="2600">
                <a:solidFill>
                  <a:srgbClr val="595959"/>
                </a:solidFill>
                <a:latin typeface="Helvetica Light" charset="0"/>
                <a:ea typeface="Helvetica Light" charset="0"/>
                <a:cs typeface="Helvetica Light" charset="0"/>
              </a:rPr>
              <a:t> More structure </a:t>
            </a:r>
          </a:p>
          <a:p>
            <a:pPr eaLnBrk="1" hangingPunct="1">
              <a:buFont typeface="Arial" charset="0"/>
              <a:buChar char="•"/>
              <a:defRPr/>
            </a:pPr>
            <a:r>
              <a:rPr lang="en-US" sz="2600">
                <a:solidFill>
                  <a:srgbClr val="595959"/>
                </a:solidFill>
                <a:latin typeface="Helvetica Light" charset="0"/>
                <a:ea typeface="Helvetica Light" charset="0"/>
                <a:cs typeface="Helvetica Light" charset="0"/>
              </a:rPr>
              <a:t> Start earlier </a:t>
            </a:r>
          </a:p>
          <a:p>
            <a:pPr eaLnBrk="1" hangingPunct="1">
              <a:buFont typeface="Arial" charset="0"/>
              <a:buChar char="•"/>
              <a:defRPr/>
            </a:pPr>
            <a:r>
              <a:rPr lang="en-US" sz="2600">
                <a:solidFill>
                  <a:srgbClr val="595959"/>
                </a:solidFill>
                <a:latin typeface="Helvetica Light" charset="0"/>
                <a:ea typeface="Helvetica Light" charset="0"/>
                <a:cs typeface="Helvetica Light" charset="0"/>
              </a:rPr>
              <a:t> Midpoint demo in class</a:t>
            </a:r>
          </a:p>
        </p:txBody>
      </p:sp>
      <p:pic>
        <p:nvPicPr>
          <p:cNvPr id="51204" name="Picture 2" descr="http://drupal.org/files/druplicon.large_.png"/>
          <p:cNvPicPr>
            <a:picLocks noChangeAspect="1" noChangeArrowheads="1"/>
          </p:cNvPicPr>
          <p:nvPr/>
        </p:nvPicPr>
        <p:blipFill>
          <a:blip r:embed="rId2"/>
          <a:srcRect/>
          <a:stretch>
            <a:fillRect/>
          </a:stretch>
        </p:blipFill>
        <p:spPr bwMode="auto">
          <a:xfrm>
            <a:off x="5715000" y="2286000"/>
            <a:ext cx="1193800" cy="1363663"/>
          </a:xfrm>
          <a:prstGeom prst="rect">
            <a:avLst/>
          </a:prstGeom>
          <a:noFill/>
          <a:ln w="9525">
            <a:noFill/>
            <a:miter lim="800000"/>
            <a:headEnd/>
            <a:tailEnd/>
          </a:ln>
        </p:spPr>
      </p:pic>
      <p:pic>
        <p:nvPicPr>
          <p:cNvPr id="51205" name="Picture 4" descr="http://increaserss.com/wp-content/uploads/Joomla_Logo_Vert_Color1.png"/>
          <p:cNvPicPr>
            <a:picLocks noChangeAspect="1" noChangeArrowheads="1"/>
          </p:cNvPicPr>
          <p:nvPr/>
        </p:nvPicPr>
        <p:blipFill>
          <a:blip r:embed="rId3"/>
          <a:srcRect/>
          <a:stretch>
            <a:fillRect/>
          </a:stretch>
        </p:blipFill>
        <p:spPr bwMode="auto">
          <a:xfrm>
            <a:off x="7391400" y="2209800"/>
            <a:ext cx="1481138" cy="1012825"/>
          </a:xfrm>
          <a:prstGeom prst="rect">
            <a:avLst/>
          </a:prstGeom>
          <a:noFill/>
          <a:ln w="9525">
            <a:noFill/>
            <a:miter lim="800000"/>
            <a:headEnd/>
            <a:tailEnd/>
          </a:ln>
        </p:spPr>
      </p:pic>
      <p:pic>
        <p:nvPicPr>
          <p:cNvPr id="51206" name="Picture 6" descr="http://s.wordpress.org/about/images/logos/wordpress-logo-stacked-rgb.png"/>
          <p:cNvPicPr>
            <a:picLocks noChangeAspect="1" noChangeArrowheads="1"/>
          </p:cNvPicPr>
          <p:nvPr/>
        </p:nvPicPr>
        <p:blipFill>
          <a:blip r:embed="rId4"/>
          <a:srcRect/>
          <a:stretch>
            <a:fillRect/>
          </a:stretch>
        </p:blipFill>
        <p:spPr bwMode="auto">
          <a:xfrm>
            <a:off x="6629400" y="3505200"/>
            <a:ext cx="1905000" cy="1182688"/>
          </a:xfrm>
          <a:prstGeom prst="rect">
            <a:avLst/>
          </a:prstGeom>
          <a:noFill/>
          <a:ln w="9525">
            <a:noFill/>
            <a:miter lim="800000"/>
            <a:headEnd/>
            <a:tailEnd/>
          </a:ln>
        </p:spPr>
      </p:pic>
      <p:pic>
        <p:nvPicPr>
          <p:cNvPr id="51207" name="Picture 10" descr="http://www.queres.es/cms/files/Image/logos/Alfresco-logo.png"/>
          <p:cNvPicPr>
            <a:picLocks noChangeAspect="1" noChangeArrowheads="1"/>
          </p:cNvPicPr>
          <p:nvPr/>
        </p:nvPicPr>
        <p:blipFill>
          <a:blip r:embed="rId5"/>
          <a:srcRect/>
          <a:stretch>
            <a:fillRect/>
          </a:stretch>
        </p:blipFill>
        <p:spPr bwMode="auto">
          <a:xfrm>
            <a:off x="5937250" y="5599113"/>
            <a:ext cx="3054350" cy="877887"/>
          </a:xfrm>
          <a:prstGeom prst="rect">
            <a:avLst/>
          </a:prstGeom>
          <a:noFill/>
          <a:ln w="9525">
            <a:noFill/>
            <a:miter lim="800000"/>
            <a:headEnd/>
            <a:tailEnd/>
          </a:ln>
        </p:spPr>
      </p:pic>
      <p:pic>
        <p:nvPicPr>
          <p:cNvPr id="51208" name="Picture 12" descr="OpenCms"/>
          <p:cNvPicPr>
            <a:picLocks noChangeAspect="1" noChangeArrowheads="1"/>
          </p:cNvPicPr>
          <p:nvPr/>
        </p:nvPicPr>
        <p:blipFill>
          <a:blip r:embed="rId6"/>
          <a:srcRect/>
          <a:stretch>
            <a:fillRect/>
          </a:stretch>
        </p:blipFill>
        <p:spPr bwMode="auto">
          <a:xfrm>
            <a:off x="5562600" y="4792663"/>
            <a:ext cx="2819400" cy="84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txBox="1">
            <a:spLocks noGrp="1"/>
          </p:cNvSpPr>
          <p:nvPr>
            <p:ph type="subTitle" idx="1"/>
          </p:nvPr>
        </p:nvSpPr>
        <p:spPr>
          <a:xfrm>
            <a:off x="1143000" y="4338638"/>
            <a:ext cx="8001000" cy="1528762"/>
          </a:xfrm>
        </p:spPr>
        <p:txBody>
          <a:bodyPr lIns="91425" tIns="91425" rIns="91425" bIns="91425">
            <a:spAutoFit/>
          </a:bodyPr>
          <a:lstStyle/>
          <a:p>
            <a:pPr>
              <a:buFont typeface="Wingdings 2" charset="2"/>
              <a:buNone/>
              <a:defRPr/>
            </a:pPr>
            <a:r>
              <a:rPr lang="en-US" b="1">
                <a:solidFill>
                  <a:srgbClr val="595959"/>
                </a:solidFill>
                <a:latin typeface="Helvetica Light" charset="0"/>
                <a:ea typeface="Helvetica Light" charset="0"/>
                <a:cs typeface="Helvetica Light" charset="0"/>
              </a:rPr>
              <a:t>Steven Dodge &amp; Jackie Sauter</a:t>
            </a:r>
          </a:p>
          <a:p>
            <a:pPr>
              <a:buFont typeface="Wingdings 2" charset="2"/>
              <a:buNone/>
              <a:defRPr/>
            </a:pPr>
            <a:r>
              <a:rPr lang="en-US" b="1">
                <a:solidFill>
                  <a:srgbClr val="595959"/>
                </a:solidFill>
                <a:latin typeface="Helvetica Light" charset="0"/>
                <a:ea typeface="Helvetica Light" charset="0"/>
                <a:cs typeface="Helvetica Light" charset="0"/>
              </a:rPr>
              <a:t>INFM603 Spring 2012</a:t>
            </a:r>
          </a:p>
          <a:p>
            <a:pPr>
              <a:buFont typeface="Wingdings 2" charset="2"/>
              <a:buNone/>
              <a:defRPr/>
            </a:pPr>
            <a:r>
              <a:rPr lang="en-US">
                <a:solidFill>
                  <a:srgbClr val="595959"/>
                </a:solidFill>
                <a:latin typeface="Helvetica Light" charset="0"/>
                <a:ea typeface="Helvetica Light" charset="0"/>
                <a:cs typeface="Helvetica Light" charset="0"/>
              </a:rPr>
              <a:t>in-service-of-seniors.org</a:t>
            </a:r>
          </a:p>
        </p:txBody>
      </p:sp>
      <p:sp>
        <p:nvSpPr>
          <p:cNvPr id="4" name="Title 3"/>
          <p:cNvSpPr>
            <a:spLocks noGrp="1"/>
          </p:cNvSpPr>
          <p:nvPr>
            <p:ph type="ctrTitle"/>
          </p:nvPr>
        </p:nvSpPr>
        <p:spPr>
          <a:xfrm>
            <a:off x="0" y="3143250"/>
            <a:ext cx="8915400" cy="877888"/>
          </a:xfrm>
          <a:solidFill>
            <a:schemeClr val="accent5"/>
          </a:solidFill>
        </p:spPr>
        <p:txBody>
          <a:bodyPr>
            <a:normAutofit/>
          </a:bodyPr>
          <a:lstStyle/>
          <a:p>
            <a:pPr eaLnBrk="1" hangingPunct="1">
              <a:defRPr/>
            </a:pPr>
            <a:r>
              <a:rPr lang="en-US" smtClean="0">
                <a:ea typeface="Helvetica Light"/>
              </a:rPr>
              <a:t>Any Questions?</a:t>
            </a:r>
          </a:p>
        </p:txBody>
      </p:sp>
      <p:pic>
        <p:nvPicPr>
          <p:cNvPr id="52228" name="Picture 1"/>
          <p:cNvPicPr>
            <a:picLocks noChangeAspect="1"/>
          </p:cNvPicPr>
          <p:nvPr/>
        </p:nvPicPr>
        <p:blipFill>
          <a:blip r:embed="rId3"/>
          <a:srcRect/>
          <a:stretch>
            <a:fillRect/>
          </a:stretch>
        </p:blipFill>
        <p:spPr bwMode="auto">
          <a:xfrm>
            <a:off x="2411413" y="285750"/>
            <a:ext cx="4105275" cy="278288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txBox="1">
            <a:spLocks noGrp="1"/>
          </p:cNvSpPr>
          <p:nvPr>
            <p:ph type="title"/>
          </p:nvPr>
        </p:nvSpPr>
        <p:spPr>
          <a:xfrm>
            <a:off x="457200" y="679450"/>
            <a:ext cx="8229600" cy="738188"/>
          </a:xfrm>
        </p:spPr>
        <p:txBody>
          <a:bodyPr rtlCol="0">
            <a:spAutoFit/>
          </a:bodyPr>
          <a:lstStyle/>
          <a:p>
            <a:pPr eaLnBrk="1" fontAlgn="auto" hangingPunct="1">
              <a:spcAft>
                <a:spcPts val="0"/>
              </a:spcAft>
              <a:defRPr/>
            </a:pPr>
            <a:r>
              <a:rPr lang="en" dirty="0">
                <a:solidFill>
                  <a:schemeClr val="accent5"/>
                </a:solidFill>
                <a:ea typeface="+mj-ea"/>
              </a:rPr>
              <a:t>Miss America Goal</a:t>
            </a:r>
          </a:p>
        </p:txBody>
      </p:sp>
      <p:sp>
        <p:nvSpPr>
          <p:cNvPr id="25603" name="Shape 56"/>
          <p:cNvSpPr>
            <a:spLocks noGrp="1"/>
          </p:cNvSpPr>
          <p:nvPr>
            <p:ph type="body" idx="1"/>
          </p:nvPr>
        </p:nvSpPr>
        <p:spPr>
          <a:xfrm>
            <a:off x="457200" y="1928813"/>
            <a:ext cx="7696200" cy="4538662"/>
          </a:xfrm>
        </p:spPr>
        <p:txBody>
          <a:bodyPr>
            <a:spAutoFit/>
          </a:bodyPr>
          <a:lstStyle/>
          <a:p>
            <a:pPr marL="457200" indent="-419100" eaLnBrk="1" hangingPunct="1">
              <a:buClr>
                <a:srgbClr val="000000"/>
              </a:buClr>
              <a:buSzPct val="167000"/>
              <a:buFont typeface="Wingdings" charset="2"/>
              <a:buNone/>
            </a:pPr>
            <a:r>
              <a:rPr lang="en-US" sz="3000">
                <a:latin typeface="Helvetica Light" charset="0"/>
                <a:cs typeface="Helvetica Light" charset="0"/>
              </a:rPr>
              <a:t>	</a:t>
            </a:r>
            <a:r>
              <a:rPr lang="en-US" sz="2800">
                <a:latin typeface="Helvetica Light" charset="0"/>
                <a:cs typeface="Helvetica Light" charset="0"/>
              </a:rPr>
              <a:t>Build a website that allows seniors to receive volunteer help from their neighbors </a:t>
            </a:r>
            <a:r>
              <a:rPr lang="en-US" sz="2800">
                <a:solidFill>
                  <a:srgbClr val="21449B"/>
                </a:solidFill>
                <a:latin typeface="Helvetica Light" charset="0"/>
                <a:cs typeface="Helvetica Light" charset="0"/>
              </a:rPr>
              <a:t>and each other </a:t>
            </a:r>
            <a:r>
              <a:rPr lang="en-US" sz="2800">
                <a:latin typeface="Helvetica Light" charset="0"/>
                <a:cs typeface="Helvetica Light" charset="0"/>
              </a:rPr>
              <a:t>for everyday tasks, such as:</a:t>
            </a:r>
          </a:p>
          <a:p>
            <a:pPr marL="457200" indent="-419100" eaLnBrk="1" hangingPunct="1">
              <a:buClr>
                <a:srgbClr val="000000"/>
              </a:buClr>
              <a:buSzPct val="167000"/>
              <a:buFont typeface="Courier New" charset="0"/>
              <a:buChar char="o"/>
            </a:pPr>
            <a:endParaRPr lang="en-US" sz="2200">
              <a:latin typeface="Helvetica Light" charset="0"/>
              <a:cs typeface="Helvetica Light" charset="0"/>
            </a:endParaRPr>
          </a:p>
          <a:p>
            <a:pPr marL="457200" indent="-419100" eaLnBrk="1" hangingPunct="1">
              <a:buClr>
                <a:srgbClr val="000000"/>
              </a:buClr>
              <a:buSzPct val="167000"/>
              <a:buFont typeface="Wingdings" charset="2"/>
              <a:buNone/>
            </a:pPr>
            <a:r>
              <a:rPr lang="en-US" sz="3000">
                <a:latin typeface="Helvetica Light" charset="0"/>
                <a:cs typeface="Helvetica Light" charset="0"/>
              </a:rPr>
              <a:t/>
            </a:r>
            <a:br>
              <a:rPr lang="en-US" sz="3000">
                <a:latin typeface="Helvetica Light" charset="0"/>
                <a:cs typeface="Helvetica Light" charset="0"/>
              </a:rPr>
            </a:br>
            <a:endParaRPr lang="en-US" sz="3000">
              <a:latin typeface="Helvetica Light" charset="0"/>
              <a:cs typeface="Helvetica Light" charset="0"/>
            </a:endParaRPr>
          </a:p>
          <a:p>
            <a:pPr marL="457200" indent="-419100" eaLnBrk="1" hangingPunct="1">
              <a:buClr>
                <a:srgbClr val="000000"/>
              </a:buClr>
              <a:buSzPct val="167000"/>
              <a:buFont typeface="Wingdings" charset="2"/>
              <a:buNone/>
            </a:pPr>
            <a:endParaRPr lang="en-US" sz="3000">
              <a:latin typeface="Helvetica Light" charset="0"/>
              <a:cs typeface="Helvetica Light" charset="0"/>
            </a:endParaRPr>
          </a:p>
          <a:p>
            <a:pPr marL="914400" lvl="1" indent="-381000" eaLnBrk="1" hangingPunct="1">
              <a:buClr>
                <a:srgbClr val="000000"/>
              </a:buClr>
              <a:buSzPct val="80000"/>
              <a:buFont typeface="Wingdings" charset="2"/>
              <a:buNone/>
            </a:pPr>
            <a:endParaRPr lang="en-US" sz="3000">
              <a:latin typeface="Helvetica Light" charset="0"/>
              <a:cs typeface="Helvetica Light" charset="0"/>
            </a:endParaRPr>
          </a:p>
        </p:txBody>
      </p:sp>
      <p:pic>
        <p:nvPicPr>
          <p:cNvPr id="25604" name="Picture 3" descr="tiara_and_gems_sculpture_photosculpture-p153393748567927244x9q2_325.jpeg"/>
          <p:cNvPicPr>
            <a:picLocks noChangeAspect="1"/>
          </p:cNvPicPr>
          <p:nvPr/>
        </p:nvPicPr>
        <p:blipFill>
          <a:blip r:embed="rId3"/>
          <a:srcRect t="12415" b="17241"/>
          <a:stretch>
            <a:fillRect/>
          </a:stretch>
        </p:blipFill>
        <p:spPr bwMode="auto">
          <a:xfrm>
            <a:off x="4535488" y="242888"/>
            <a:ext cx="1765300" cy="1241425"/>
          </a:xfrm>
          <a:prstGeom prst="rect">
            <a:avLst/>
          </a:prstGeom>
          <a:noFill/>
          <a:ln w="9525">
            <a:noFill/>
            <a:miter lim="800000"/>
            <a:headEnd/>
            <a:tailEnd/>
          </a:ln>
        </p:spPr>
      </p:pic>
      <p:sp>
        <p:nvSpPr>
          <p:cNvPr id="5" name="TextBox 4"/>
          <p:cNvSpPr txBox="1"/>
          <p:nvPr/>
        </p:nvSpPr>
        <p:spPr>
          <a:xfrm>
            <a:off x="914400" y="3733800"/>
            <a:ext cx="7467600" cy="1938992"/>
          </a:xfrm>
          <a:prstGeom prst="rect">
            <a:avLst/>
          </a:prstGeom>
          <a:noFill/>
        </p:spPr>
        <p:txBody>
          <a:bodyPr numCol="2">
            <a:spAutoFit/>
          </a:bodyPr>
          <a:lstStyle/>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Companionship</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Exercise</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Education</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Groceries</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House maintenance</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Social events</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Technology</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Transportation</a:t>
            </a:r>
          </a:p>
          <a:p>
            <a:pPr marL="457200" indent="-419100">
              <a:buClr>
                <a:schemeClr val="dk1"/>
              </a:buClr>
              <a:buSzPct val="166666"/>
              <a:defRPr/>
            </a:pPr>
            <a:r>
              <a:rPr lang="en-US" dirty="0">
                <a:solidFill>
                  <a:schemeClr val="tx1">
                    <a:lumMod val="65000"/>
                    <a:lumOff val="35000"/>
                  </a:schemeClr>
                </a:solidFill>
                <a:latin typeface="Helvetica Light"/>
                <a:ea typeface="ＭＳ Ｐゴシック" pitchFamily="84" charset="-128"/>
                <a:cs typeface="Helvetica Light"/>
              </a:rPr>
              <a:t>Etc.</a:t>
            </a:r>
          </a:p>
          <a:p>
            <a:pPr marL="457200" indent="-419100">
              <a:buClr>
                <a:schemeClr val="dk1"/>
              </a:buClr>
              <a:buSzPct val="166666"/>
              <a:defRPr/>
            </a:pPr>
            <a:endParaRPr lang="en-US" dirty="0">
              <a:latin typeface="Arial" pitchFamily="84" charset="0"/>
              <a:ea typeface="ＭＳ Ｐゴシック" pitchFamily="84" charset="-128"/>
              <a:cs typeface="ＭＳ Ｐゴシック" pitchFamily="84" charset="-128"/>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Audiences</a:t>
            </a:r>
          </a:p>
        </p:txBody>
      </p:sp>
      <p:sp>
        <p:nvSpPr>
          <p:cNvPr id="27651" name="Shape 74"/>
          <p:cNvSpPr>
            <a:spLocks noGrp="1"/>
          </p:cNvSpPr>
          <p:nvPr>
            <p:ph type="body" idx="1"/>
          </p:nvPr>
        </p:nvSpPr>
        <p:spPr>
          <a:xfrm>
            <a:off x="457200" y="2427288"/>
            <a:ext cx="3962400" cy="3335337"/>
          </a:xfrm>
        </p:spPr>
        <p:txBody>
          <a:bodyPr>
            <a:spAutoFit/>
          </a:bodyPr>
          <a:lstStyle/>
          <a:p>
            <a:pPr eaLnBrk="1" hangingPunct="1">
              <a:buFont typeface="Courier New" charset="0"/>
              <a:buChar char="o"/>
            </a:pPr>
            <a:r>
              <a:rPr lang="en-US" sz="2200">
                <a:latin typeface="Helvetica Light" charset="0"/>
                <a:cs typeface="Helvetica Light" charset="0"/>
              </a:rPr>
              <a:t>17.5M seniors 65+ are online (2009)</a:t>
            </a:r>
          </a:p>
          <a:p>
            <a:pPr eaLnBrk="1" hangingPunct="1">
              <a:buFont typeface="Courier New" charset="0"/>
              <a:buChar char="o"/>
            </a:pPr>
            <a:r>
              <a:rPr lang="en-US" sz="2200">
                <a:latin typeface="Helvetica Light" charset="0"/>
                <a:cs typeface="Helvetica Light" charset="0"/>
              </a:rPr>
              <a:t>Popular activities &amp; destinations:</a:t>
            </a:r>
          </a:p>
          <a:p>
            <a:pPr lvl="1" eaLnBrk="1" hangingPunct="1">
              <a:buFont typeface="Courier New" charset="0"/>
              <a:buChar char="o"/>
            </a:pPr>
            <a:r>
              <a:rPr lang="en-US">
                <a:latin typeface="Helvetica Light" charset="0"/>
                <a:cs typeface="Helvetica Light" charset="0"/>
              </a:rPr>
              <a:t>Email</a:t>
            </a:r>
          </a:p>
          <a:p>
            <a:pPr lvl="1" eaLnBrk="1" hangingPunct="1">
              <a:buFont typeface="Courier New" charset="0"/>
              <a:buChar char="o"/>
            </a:pPr>
            <a:r>
              <a:rPr lang="en-US">
                <a:latin typeface="Helvetica Light" charset="0"/>
                <a:cs typeface="Helvetica Light" charset="0"/>
              </a:rPr>
              <a:t>Google, Windows Media Player, Facebook, YouTube, Amazon</a:t>
            </a:r>
            <a:br>
              <a:rPr lang="en-US">
                <a:latin typeface="Helvetica Light" charset="0"/>
                <a:cs typeface="Helvetica Light" charset="0"/>
              </a:rPr>
            </a:br>
            <a:endParaRPr lang="en-US">
              <a:latin typeface="Helvetica Light" charset="0"/>
              <a:cs typeface="Helvetica Light" charset="0"/>
            </a:endParaRPr>
          </a:p>
        </p:txBody>
      </p:sp>
      <p:sp>
        <p:nvSpPr>
          <p:cNvPr id="27652" name="Shape 74"/>
          <p:cNvSpPr>
            <a:spLocks noGrp="1"/>
          </p:cNvSpPr>
          <p:nvPr>
            <p:ph type="body" idx="1"/>
          </p:nvPr>
        </p:nvSpPr>
        <p:spPr>
          <a:xfrm>
            <a:off x="4572000" y="2416175"/>
            <a:ext cx="3962400" cy="3452813"/>
          </a:xfrm>
        </p:spPr>
        <p:txBody>
          <a:bodyPr>
            <a:spAutoFit/>
          </a:bodyPr>
          <a:lstStyle/>
          <a:p>
            <a:pPr eaLnBrk="1" hangingPunct="1">
              <a:buFont typeface="Courier New" charset="0"/>
              <a:buChar char="o"/>
            </a:pPr>
            <a:r>
              <a:rPr lang="en-US" sz="2200">
                <a:latin typeface="Helvetica Light" charset="0"/>
                <a:cs typeface="Helvetica Light" charset="0"/>
              </a:rPr>
              <a:t>Frequent volunteers:</a:t>
            </a:r>
          </a:p>
          <a:p>
            <a:pPr lvl="1" eaLnBrk="1" hangingPunct="1">
              <a:buFont typeface="Courier New" charset="0"/>
              <a:buChar char="o"/>
            </a:pPr>
            <a:r>
              <a:rPr lang="en-US">
                <a:latin typeface="Helvetica Light" charset="0"/>
                <a:cs typeface="Helvetica Light" charset="0"/>
              </a:rPr>
              <a:t>VolunteerMatch</a:t>
            </a:r>
          </a:p>
          <a:p>
            <a:pPr lvl="1" eaLnBrk="1" hangingPunct="1">
              <a:buFont typeface="Courier New" charset="0"/>
              <a:buChar char="o"/>
            </a:pPr>
            <a:r>
              <a:rPr lang="en-US">
                <a:latin typeface="Helvetica Light" charset="0"/>
                <a:cs typeface="Helvetica Light" charset="0"/>
              </a:rPr>
              <a:t>HandsOn Greater DC Cares</a:t>
            </a:r>
          </a:p>
          <a:p>
            <a:pPr lvl="1" eaLnBrk="1" hangingPunct="1">
              <a:buFont typeface="Courier New" charset="0"/>
              <a:buChar char="o"/>
            </a:pPr>
            <a:r>
              <a:rPr lang="en-US">
                <a:latin typeface="Helvetica Light" charset="0"/>
                <a:cs typeface="Helvetica Light" charset="0"/>
              </a:rPr>
              <a:t>Serve DC</a:t>
            </a:r>
          </a:p>
          <a:p>
            <a:pPr eaLnBrk="1" hangingPunct="1">
              <a:buFont typeface="Courier New" charset="0"/>
              <a:buChar char="o"/>
            </a:pPr>
            <a:r>
              <a:rPr lang="en-US" sz="2200">
                <a:latin typeface="Helvetica Light" charset="0"/>
                <a:cs typeface="Helvetica Light" charset="0"/>
              </a:rPr>
              <a:t>Find relevant service opportunities</a:t>
            </a:r>
          </a:p>
          <a:p>
            <a:pPr eaLnBrk="1" hangingPunct="1">
              <a:buFont typeface="Courier New" charset="0"/>
              <a:buChar char="o"/>
            </a:pPr>
            <a:r>
              <a:rPr lang="en-US" sz="2200">
                <a:latin typeface="Helvetica Light" charset="0"/>
                <a:cs typeface="Helvetica Light" charset="0"/>
              </a:rPr>
              <a:t>User profiles</a:t>
            </a:r>
            <a:br>
              <a:rPr lang="en-US" sz="2200">
                <a:latin typeface="Helvetica Light" charset="0"/>
                <a:cs typeface="Helvetica Light" charset="0"/>
              </a:rPr>
            </a:br>
            <a:endParaRPr lang="en-US" sz="2200">
              <a:latin typeface="Helvetica Light" charset="0"/>
              <a:cs typeface="Helvetica Light" charset="0"/>
            </a:endParaRPr>
          </a:p>
        </p:txBody>
      </p:sp>
      <p:sp>
        <p:nvSpPr>
          <p:cNvPr id="5" name="TextBox 4"/>
          <p:cNvSpPr txBox="1"/>
          <p:nvPr/>
        </p:nvSpPr>
        <p:spPr>
          <a:xfrm>
            <a:off x="609600" y="1828800"/>
            <a:ext cx="3657600" cy="492125"/>
          </a:xfrm>
          <a:prstGeom prst="rect">
            <a:avLst/>
          </a:prstGeom>
          <a:noFill/>
        </p:spPr>
        <p:txBody>
          <a:bodyPr>
            <a:spAutoFit/>
          </a:bodyPr>
          <a:lstStyle/>
          <a:p>
            <a:pPr>
              <a:defRPr/>
            </a:pPr>
            <a:r>
              <a:rPr lang="en-US" sz="2600" b="1" dirty="0">
                <a:solidFill>
                  <a:schemeClr val="tx1">
                    <a:lumMod val="65000"/>
                    <a:lumOff val="35000"/>
                  </a:schemeClr>
                </a:solidFill>
                <a:latin typeface="Helvetica"/>
                <a:cs typeface="Helvetica"/>
              </a:rPr>
              <a:t>Seniors</a:t>
            </a:r>
          </a:p>
        </p:txBody>
      </p:sp>
      <p:sp>
        <p:nvSpPr>
          <p:cNvPr id="6" name="TextBox 5"/>
          <p:cNvSpPr txBox="1"/>
          <p:nvPr/>
        </p:nvSpPr>
        <p:spPr>
          <a:xfrm>
            <a:off x="4648200" y="1828800"/>
            <a:ext cx="3657600" cy="508000"/>
          </a:xfrm>
          <a:prstGeom prst="rect">
            <a:avLst/>
          </a:prstGeom>
          <a:noFill/>
        </p:spPr>
        <p:txBody>
          <a:bodyPr>
            <a:spAutoFit/>
          </a:bodyPr>
          <a:lstStyle/>
          <a:p>
            <a:pPr>
              <a:defRPr/>
            </a:pPr>
            <a:r>
              <a:rPr lang="en-US" sz="2600" b="1" dirty="0">
                <a:solidFill>
                  <a:schemeClr val="tx1">
                    <a:lumMod val="65000"/>
                    <a:lumOff val="35000"/>
                  </a:schemeClr>
                </a:solidFill>
                <a:latin typeface="Helvetica"/>
                <a:cs typeface="Helvetica"/>
              </a:rPr>
              <a:t>Volunteers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73"/>
          <p:cNvSpPr>
            <a:spLocks noGrp="1"/>
          </p:cNvSpPr>
          <p:nvPr>
            <p:ph type="title"/>
          </p:nvPr>
        </p:nvSpPr>
        <p:spPr>
          <a:xfrm>
            <a:off x="457200" y="679450"/>
            <a:ext cx="8229600" cy="738188"/>
          </a:xfrm>
          <a:noFill/>
        </p:spPr>
        <p:txBody>
          <a:bodyPr>
            <a:spAutoFit/>
          </a:bodyPr>
          <a:lstStyle/>
          <a:p>
            <a:pPr eaLnBrk="1" hangingPunct="1"/>
            <a:r>
              <a:rPr lang="en-US">
                <a:solidFill>
                  <a:srgbClr val="21449B"/>
                </a:solidFill>
                <a:latin typeface="Helvetica Light" charset="0"/>
                <a:cs typeface="Helvetica Light" charset="0"/>
              </a:rPr>
              <a:t>Requirements</a:t>
            </a:r>
          </a:p>
        </p:txBody>
      </p:sp>
      <p:sp>
        <p:nvSpPr>
          <p:cNvPr id="29699" name="Shape 74"/>
          <p:cNvSpPr>
            <a:spLocks noGrp="1"/>
          </p:cNvSpPr>
          <p:nvPr>
            <p:ph type="body" idx="1"/>
          </p:nvPr>
        </p:nvSpPr>
        <p:spPr>
          <a:xfrm>
            <a:off x="457200" y="1814513"/>
            <a:ext cx="4267200" cy="4586287"/>
          </a:xfrm>
        </p:spPr>
        <p:txBody>
          <a:bodyPr>
            <a:spAutoFit/>
          </a:bodyPr>
          <a:lstStyle/>
          <a:p>
            <a:pPr eaLnBrk="1" hangingPunct="1">
              <a:buFont typeface="Wingdings" charset="2"/>
              <a:buNone/>
            </a:pPr>
            <a:r>
              <a:rPr lang="en-US" sz="2600" b="1">
                <a:latin typeface="Helvetica" charset="0"/>
                <a:ea typeface="Helvetica" charset="0"/>
                <a:cs typeface="Helvetica" charset="0"/>
              </a:rPr>
              <a:t>Functional</a:t>
            </a:r>
            <a:r>
              <a:rPr lang="en-US" b="1">
                <a:latin typeface="Helvetica" charset="0"/>
                <a:ea typeface="Helvetica" charset="0"/>
                <a:cs typeface="Helvetica" charset="0"/>
              </a:rPr>
              <a:t>	</a:t>
            </a:r>
          </a:p>
          <a:p>
            <a:pPr eaLnBrk="1" hangingPunct="1">
              <a:buFont typeface="Courier New" charset="0"/>
              <a:buChar char="o"/>
            </a:pPr>
            <a:r>
              <a:rPr lang="en-US">
                <a:latin typeface="Helvetica Light" charset="0"/>
                <a:cs typeface="Helvetica Light" charset="0"/>
              </a:rPr>
              <a:t>General content management</a:t>
            </a:r>
          </a:p>
          <a:p>
            <a:pPr lvl="1" eaLnBrk="1" hangingPunct="1">
              <a:buFont typeface="Courier New" charset="0"/>
              <a:buChar char="o"/>
            </a:pPr>
            <a:r>
              <a:rPr lang="en-US" sz="2000">
                <a:latin typeface="Helvetica Light" charset="0"/>
                <a:cs typeface="Helvetica Light" charset="0"/>
              </a:rPr>
              <a:t>Navigation, search, login/out</a:t>
            </a:r>
          </a:p>
          <a:p>
            <a:pPr eaLnBrk="1" hangingPunct="1">
              <a:buFont typeface="Courier New" charset="0"/>
              <a:buChar char="o"/>
            </a:pPr>
            <a:r>
              <a:rPr lang="en-US">
                <a:latin typeface="Helvetica Light" charset="0"/>
                <a:cs typeface="Helvetica Light" charset="0"/>
              </a:rPr>
              <a:t>User profiles</a:t>
            </a:r>
          </a:p>
          <a:p>
            <a:pPr lvl="1" eaLnBrk="1" hangingPunct="1">
              <a:buFont typeface="Courier New" charset="0"/>
              <a:buChar char="o"/>
            </a:pPr>
            <a:r>
              <a:rPr lang="en-US" sz="2000">
                <a:latin typeface="Helvetica Light" charset="0"/>
                <a:cs typeface="Helvetica Light" charset="0"/>
              </a:rPr>
              <a:t>Community members</a:t>
            </a:r>
          </a:p>
          <a:p>
            <a:pPr lvl="1" eaLnBrk="1" hangingPunct="1">
              <a:buFont typeface="Courier New" charset="0"/>
              <a:buChar char="o"/>
            </a:pPr>
            <a:r>
              <a:rPr lang="en-US" sz="2000">
                <a:latin typeface="Helvetica Light" charset="0"/>
                <a:cs typeface="Helvetica Light" charset="0"/>
              </a:rPr>
              <a:t>Community organizations</a:t>
            </a:r>
          </a:p>
          <a:p>
            <a:pPr eaLnBrk="1" hangingPunct="1">
              <a:buFont typeface="Courier New" charset="0"/>
              <a:buChar char="o"/>
            </a:pPr>
            <a:r>
              <a:rPr lang="en-US">
                <a:latin typeface="Helvetica Light" charset="0"/>
                <a:cs typeface="Helvetica Light" charset="0"/>
              </a:rPr>
              <a:t>Help Requests</a:t>
            </a:r>
          </a:p>
          <a:p>
            <a:pPr lvl="1" eaLnBrk="1" hangingPunct="1">
              <a:buFont typeface="Courier New" charset="0"/>
              <a:buChar char="o"/>
            </a:pPr>
            <a:r>
              <a:rPr lang="en-US" sz="2000">
                <a:latin typeface="Helvetica Light" charset="0"/>
                <a:cs typeface="Helvetica Light" charset="0"/>
              </a:rPr>
              <a:t>Create them</a:t>
            </a:r>
          </a:p>
          <a:p>
            <a:pPr lvl="1" eaLnBrk="1" hangingPunct="1">
              <a:buFont typeface="Courier New" charset="0"/>
              <a:buChar char="o"/>
            </a:pPr>
            <a:r>
              <a:rPr lang="en-US" sz="2000">
                <a:latin typeface="Helvetica Light" charset="0"/>
                <a:cs typeface="Helvetica Light" charset="0"/>
              </a:rPr>
              <a:t>List them</a:t>
            </a:r>
          </a:p>
          <a:p>
            <a:pPr lvl="1" eaLnBrk="1" hangingPunct="1">
              <a:buFont typeface="Courier New" charset="0"/>
              <a:buChar char="o"/>
            </a:pPr>
            <a:r>
              <a:rPr lang="en-US" sz="2000">
                <a:latin typeface="Helvetica Light" charset="0"/>
                <a:cs typeface="Helvetica Light" charset="0"/>
              </a:rPr>
              <a:t>Volunteer sign up</a:t>
            </a:r>
          </a:p>
        </p:txBody>
      </p:sp>
      <p:sp>
        <p:nvSpPr>
          <p:cNvPr id="29700" name="Shape 75"/>
          <p:cNvSpPr>
            <a:spLocks noGrp="1"/>
          </p:cNvSpPr>
          <p:nvPr>
            <p:ph type="body" idx="2"/>
          </p:nvPr>
        </p:nvSpPr>
        <p:spPr>
          <a:xfrm>
            <a:off x="4953000" y="1811338"/>
            <a:ext cx="3733800" cy="2836862"/>
          </a:xfrm>
        </p:spPr>
        <p:txBody>
          <a:bodyPr>
            <a:spAutoFit/>
          </a:bodyPr>
          <a:lstStyle/>
          <a:p>
            <a:pPr eaLnBrk="1" hangingPunct="1">
              <a:buFont typeface="Wingdings" charset="2"/>
              <a:buNone/>
            </a:pPr>
            <a:r>
              <a:rPr lang="en-US" sz="2600" b="1">
                <a:latin typeface="Helvetica" charset="0"/>
                <a:ea typeface="Helvetica" charset="0"/>
                <a:cs typeface="Helvetica" charset="0"/>
              </a:rPr>
              <a:t>Nonfunctional</a:t>
            </a:r>
          </a:p>
          <a:p>
            <a:pPr eaLnBrk="1" hangingPunct="1">
              <a:buFont typeface="Courier New" charset="0"/>
              <a:buChar char="o"/>
            </a:pPr>
            <a:r>
              <a:rPr lang="en-US">
                <a:latin typeface="Helvetica Light" charset="0"/>
                <a:cs typeface="Helvetica Light" charset="0"/>
              </a:rPr>
              <a:t>Security</a:t>
            </a:r>
          </a:p>
          <a:p>
            <a:pPr lvl="1" eaLnBrk="1" hangingPunct="1">
              <a:buFont typeface="Courier New" charset="0"/>
              <a:buChar char="o"/>
            </a:pPr>
            <a:r>
              <a:rPr lang="en-US" sz="2000">
                <a:latin typeface="Helvetica Light" charset="0"/>
                <a:cs typeface="Helvetica Light" charset="0"/>
              </a:rPr>
              <a:t>Accounts</a:t>
            </a:r>
          </a:p>
          <a:p>
            <a:pPr lvl="1" eaLnBrk="1" hangingPunct="1">
              <a:buFont typeface="Courier New" charset="0"/>
              <a:buChar char="o"/>
            </a:pPr>
            <a:r>
              <a:rPr lang="en-US" sz="2000">
                <a:latin typeface="Helvetica Light" charset="0"/>
                <a:cs typeface="Helvetica Light" charset="0"/>
              </a:rPr>
              <a:t>Permissions</a:t>
            </a:r>
          </a:p>
          <a:p>
            <a:pPr eaLnBrk="1" hangingPunct="1">
              <a:buFont typeface="Courier New" charset="0"/>
              <a:buChar char="o"/>
            </a:pPr>
            <a:r>
              <a:rPr lang="en-US">
                <a:latin typeface="Helvetica Light" charset="0"/>
                <a:cs typeface="Helvetica Light" charset="0"/>
              </a:rPr>
              <a:t>Performance</a:t>
            </a:r>
          </a:p>
          <a:p>
            <a:pPr lvl="1" eaLnBrk="1" hangingPunct="1">
              <a:buFont typeface="Courier New" charset="0"/>
              <a:buChar char="o"/>
            </a:pPr>
            <a:endParaRPr lang="en-US">
              <a:latin typeface="Helvetica Light" charset="0"/>
              <a:cs typeface="Helvetica Light"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143000"/>
          </a:xfrm>
          <a:noFill/>
        </p:spPr>
        <p:txBody>
          <a:bodyPr/>
          <a:lstStyle/>
          <a:p>
            <a:pPr eaLnBrk="1" hangingPunct="1"/>
            <a:r>
              <a:rPr lang="en-US">
                <a:solidFill>
                  <a:srgbClr val="21449B"/>
                </a:solidFill>
                <a:latin typeface="Helvetica Light" charset="0"/>
                <a:cs typeface="Helvetica Light" charset="0"/>
              </a:rPr>
              <a:t>Process Example: Help Request</a:t>
            </a:r>
          </a:p>
        </p:txBody>
      </p:sp>
      <p:graphicFrame>
        <p:nvGraphicFramePr>
          <p:cNvPr id="7" name="Diagram 6"/>
          <p:cNvGraphicFramePr/>
          <p:nvPr/>
        </p:nvGraphicFramePr>
        <p:xfrm>
          <a:off x="755576" y="2132856"/>
          <a:ext cx="7550224" cy="28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0" y="5106988"/>
            <a:ext cx="9144000" cy="914400"/>
          </a:xfrm>
        </p:spPr>
        <p:txBody>
          <a:bodyPr/>
          <a:lstStyle/>
          <a:p>
            <a:pPr eaLnBrk="1" hangingPunct="1"/>
            <a:r>
              <a:rPr lang="en-US">
                <a:latin typeface="Helvetica Light" charset="0"/>
                <a:cs typeface="Helvetica Light" charset="0"/>
              </a:rPr>
              <a:t>Demo Time</a:t>
            </a:r>
          </a:p>
        </p:txBody>
      </p:sp>
      <p:pic>
        <p:nvPicPr>
          <p:cNvPr id="2" name="Picture 1"/>
          <p:cNvPicPr>
            <a:picLocks noChangeAspect="1"/>
          </p:cNvPicPr>
          <p:nvPr/>
        </p:nvPicPr>
        <p:blipFill>
          <a:blip r:embed="rId2"/>
          <a:srcRect/>
          <a:stretch>
            <a:fillRect/>
          </a:stretch>
        </p:blipFill>
        <p:spPr bwMode="auto">
          <a:xfrm>
            <a:off x="2265363" y="1989138"/>
            <a:ext cx="4662487" cy="3087687"/>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Helvetica Light" charset="0"/>
                <a:cs typeface="Helvetica Light" charset="0"/>
              </a:rPr>
              <a:t>Division of Labor</a:t>
            </a:r>
          </a:p>
        </p:txBody>
      </p:sp>
      <p:sp>
        <p:nvSpPr>
          <p:cNvPr id="33795" name="Text Placeholder 2"/>
          <p:cNvSpPr>
            <a:spLocks noGrp="1"/>
          </p:cNvSpPr>
          <p:nvPr>
            <p:ph type="body" idx="1"/>
          </p:nvPr>
        </p:nvSpPr>
        <p:spPr>
          <a:xfrm>
            <a:off x="1120775" y="2017713"/>
            <a:ext cx="3565525" cy="877887"/>
          </a:xfrm>
        </p:spPr>
        <p:txBody>
          <a:bodyPr/>
          <a:lstStyle/>
          <a:p>
            <a:pPr eaLnBrk="1" hangingPunct="1"/>
            <a:r>
              <a:rPr lang="en-US">
                <a:latin typeface="Helvetica Light" charset="0"/>
                <a:cs typeface="Helvetica Light" charset="0"/>
              </a:rPr>
              <a:t>Steven	</a:t>
            </a:r>
          </a:p>
        </p:txBody>
      </p:sp>
      <p:sp>
        <p:nvSpPr>
          <p:cNvPr id="33796" name="Content Placeholder 3"/>
          <p:cNvSpPr>
            <a:spLocks noGrp="1"/>
          </p:cNvSpPr>
          <p:nvPr>
            <p:ph sz="half" idx="2"/>
          </p:nvPr>
        </p:nvSpPr>
        <p:spPr>
          <a:xfrm>
            <a:off x="1120775" y="3065463"/>
            <a:ext cx="3565525" cy="3211512"/>
          </a:xfrm>
        </p:spPr>
        <p:txBody>
          <a:bodyPr/>
          <a:lstStyle/>
          <a:p>
            <a:pPr eaLnBrk="1" hangingPunct="1">
              <a:buFont typeface="Courier New" charset="0"/>
              <a:buChar char="o"/>
            </a:pPr>
            <a:r>
              <a:rPr lang="en-US" sz="2000">
                <a:latin typeface="Helvetica Light" charset="0"/>
                <a:cs typeface="Helvetica Light" charset="0"/>
              </a:rPr>
              <a:t>Initial set-up, backups</a:t>
            </a:r>
          </a:p>
          <a:p>
            <a:pPr eaLnBrk="1" hangingPunct="1">
              <a:buFont typeface="Courier New" charset="0"/>
              <a:buChar char="o"/>
            </a:pPr>
            <a:r>
              <a:rPr lang="en-US" sz="2000">
                <a:latin typeface="Helvetica Light" charset="0"/>
                <a:cs typeface="Helvetica Light" charset="0"/>
              </a:rPr>
              <a:t>CiviCRM – primary wrangler</a:t>
            </a:r>
          </a:p>
          <a:p>
            <a:pPr eaLnBrk="1" hangingPunct="1">
              <a:buFont typeface="Courier New" charset="0"/>
              <a:buChar char="o"/>
            </a:pPr>
            <a:r>
              <a:rPr lang="en-US" sz="2000">
                <a:latin typeface="Helvetica Light" charset="0"/>
                <a:cs typeface="Helvetica Light" charset="0"/>
              </a:rPr>
              <a:t>PHP manipulation</a:t>
            </a:r>
          </a:p>
          <a:p>
            <a:pPr eaLnBrk="1" hangingPunct="1">
              <a:buFont typeface="Courier New" charset="0"/>
              <a:buChar char="o"/>
            </a:pPr>
            <a:r>
              <a:rPr lang="en-US" sz="2000">
                <a:latin typeface="Helvetica Light" charset="0"/>
                <a:cs typeface="Helvetica Light" charset="0"/>
              </a:rPr>
              <a:t>Search functionality</a:t>
            </a:r>
          </a:p>
        </p:txBody>
      </p:sp>
      <p:sp>
        <p:nvSpPr>
          <p:cNvPr id="33797" name="Text Placeholder 4"/>
          <p:cNvSpPr>
            <a:spLocks noGrp="1"/>
          </p:cNvSpPr>
          <p:nvPr>
            <p:ph type="body" sz="quarter" idx="3"/>
          </p:nvPr>
        </p:nvSpPr>
        <p:spPr>
          <a:xfrm>
            <a:off x="5148263" y="2017713"/>
            <a:ext cx="3565525" cy="877887"/>
          </a:xfrm>
        </p:spPr>
        <p:txBody>
          <a:bodyPr/>
          <a:lstStyle/>
          <a:p>
            <a:pPr eaLnBrk="1" hangingPunct="1"/>
            <a:r>
              <a:rPr lang="en-US">
                <a:latin typeface="Helvetica Light" charset="0"/>
                <a:cs typeface="Helvetica Light" charset="0"/>
              </a:rPr>
              <a:t>Jackie</a:t>
            </a:r>
          </a:p>
        </p:txBody>
      </p:sp>
      <p:sp>
        <p:nvSpPr>
          <p:cNvPr id="33798" name="Content Placeholder 5"/>
          <p:cNvSpPr>
            <a:spLocks noGrp="1"/>
          </p:cNvSpPr>
          <p:nvPr>
            <p:ph sz="quarter" idx="4"/>
          </p:nvPr>
        </p:nvSpPr>
        <p:spPr>
          <a:xfrm>
            <a:off x="5148263" y="3065463"/>
            <a:ext cx="3565525" cy="3211512"/>
          </a:xfrm>
        </p:spPr>
        <p:txBody>
          <a:bodyPr/>
          <a:lstStyle/>
          <a:p>
            <a:pPr eaLnBrk="1" hangingPunct="1">
              <a:buFont typeface="Courier New" charset="0"/>
              <a:buChar char="o"/>
            </a:pPr>
            <a:r>
              <a:rPr lang="en-US" sz="2000">
                <a:latin typeface="Helvetica Light" charset="0"/>
                <a:cs typeface="Helvetica Light" charset="0"/>
              </a:rPr>
              <a:t>Theme, images, logo, general appearance</a:t>
            </a:r>
          </a:p>
          <a:p>
            <a:pPr eaLnBrk="1" hangingPunct="1">
              <a:buFont typeface="Courier New" charset="0"/>
              <a:buChar char="o"/>
            </a:pPr>
            <a:r>
              <a:rPr lang="en-US" sz="2000">
                <a:latin typeface="Helvetica Light" charset="0"/>
                <a:cs typeface="Helvetica Light" charset="0"/>
              </a:rPr>
              <a:t>Sample data &amp; content   build-out</a:t>
            </a:r>
          </a:p>
          <a:p>
            <a:pPr eaLnBrk="1" hangingPunct="1">
              <a:buFont typeface="Courier New" charset="0"/>
              <a:buChar char="o"/>
            </a:pPr>
            <a:r>
              <a:rPr lang="en-US" sz="2000">
                <a:latin typeface="Helvetica Light" charset="0"/>
                <a:cs typeface="Helvetica Light" charset="0"/>
              </a:rPr>
              <a:t>Help section</a:t>
            </a:r>
          </a:p>
        </p:txBody>
      </p:sp>
      <p:sp>
        <p:nvSpPr>
          <p:cNvPr id="33799" name="Text Placeholder 2"/>
          <p:cNvSpPr txBox="1">
            <a:spLocks/>
          </p:cNvSpPr>
          <p:nvPr/>
        </p:nvSpPr>
        <p:spPr bwMode="auto">
          <a:xfrm>
            <a:off x="1219200" y="5638800"/>
            <a:ext cx="7239000" cy="609600"/>
          </a:xfrm>
          <a:prstGeom prst="rect">
            <a:avLst/>
          </a:prstGeom>
          <a:noFill/>
          <a:ln w="9525">
            <a:noFill/>
            <a:miter lim="800000"/>
            <a:headEnd/>
            <a:tailEnd/>
          </a:ln>
        </p:spPr>
        <p:txBody>
          <a:bodyPr anchor="b">
            <a:prstTxWarp prst="textNoShape">
              <a:avLst/>
            </a:prstTxWarp>
          </a:bodyPr>
          <a:lstStyle/>
          <a:p>
            <a:pPr>
              <a:spcBef>
                <a:spcPts val="2000"/>
              </a:spcBef>
              <a:buClr>
                <a:srgbClr val="21449B"/>
              </a:buClr>
              <a:buFont typeface="Wingdings" charset="2"/>
              <a:buNone/>
            </a:pPr>
            <a:r>
              <a:rPr lang="en-US" sz="2200" b="1">
                <a:solidFill>
                  <a:srgbClr val="21449B"/>
                </a:solidFill>
                <a:latin typeface="Helvetica Light" charset="0"/>
                <a:ea typeface="Helvetica Light" charset="0"/>
                <a:cs typeface="Helvetica Light" charset="0"/>
              </a:rPr>
              <a:t>Shared:</a:t>
            </a:r>
            <a:r>
              <a:rPr lang="en-US" sz="2200">
                <a:solidFill>
                  <a:srgbClr val="21449B"/>
                </a:solidFill>
                <a:latin typeface="Helvetica Light" charset="0"/>
                <a:ea typeface="Helvetica Light" charset="0"/>
                <a:cs typeface="Helvetica Light" charset="0"/>
              </a:rPr>
              <a:t> Testing &amp; troubleshooting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atin typeface="Helvetica Light" charset="0"/>
                <a:cs typeface="Helvetica Light" charset="0"/>
              </a:rPr>
              <a:t>Technology &amp; Implementation</a:t>
            </a:r>
          </a:p>
        </p:txBody>
      </p:sp>
      <p:sp>
        <p:nvSpPr>
          <p:cNvPr id="34819" name="Text Placeholder 3"/>
          <p:cNvSpPr txBox="1">
            <a:spLocks/>
          </p:cNvSpPr>
          <p:nvPr/>
        </p:nvSpPr>
        <p:spPr bwMode="auto">
          <a:xfrm>
            <a:off x="914400" y="2286000"/>
            <a:ext cx="8001000" cy="4191000"/>
          </a:xfrm>
          <a:prstGeom prst="rect">
            <a:avLst/>
          </a:prstGeom>
          <a:noFill/>
          <a:ln w="9525">
            <a:noFill/>
            <a:miter lim="800000"/>
            <a:headEnd/>
            <a:tailEnd/>
          </a:ln>
        </p:spPr>
        <p:txBody>
          <a:bodyPr>
            <a:prstTxWarp prst="textNoShape">
              <a:avLst/>
            </a:prstTxWarp>
          </a:bodyPr>
          <a:lstStyle/>
          <a:p>
            <a:pPr marL="342900" indent="-342900">
              <a:spcBef>
                <a:spcPts val="2000"/>
              </a:spcBef>
              <a:buClr>
                <a:srgbClr val="21449B"/>
              </a:buClr>
            </a:pPr>
            <a:r>
              <a:rPr lang="en-US" sz="2600" b="1">
                <a:solidFill>
                  <a:srgbClr val="595959"/>
                </a:solidFill>
                <a:latin typeface="Helvetica" charset="0"/>
                <a:ea typeface="Helvetica Light" charset="0"/>
                <a:cs typeface="Helvetica Light" charset="0"/>
              </a:rPr>
              <a:t>Buy</a:t>
            </a:r>
          </a:p>
          <a:p>
            <a:pPr marL="342900" indent="-342900">
              <a:spcBef>
                <a:spcPts val="2000"/>
              </a:spcBef>
              <a:buClr>
                <a:srgbClr val="21449B"/>
              </a:buClr>
            </a:pPr>
            <a:r>
              <a:rPr lang="en-US" sz="2000">
                <a:solidFill>
                  <a:srgbClr val="595959"/>
                </a:solidFill>
                <a:latin typeface="Helvetica Light" charset="0"/>
                <a:ea typeface="Helvetica Light" charset="0"/>
                <a:cs typeface="Helvetica Light" charset="0"/>
              </a:rPr>
              <a:t>GoDaddy.com</a:t>
            </a:r>
          </a:p>
          <a:p>
            <a:pPr marL="342900" indent="-342900">
              <a:spcBef>
                <a:spcPts val="2000"/>
              </a:spcBef>
              <a:buClr>
                <a:srgbClr val="21449B"/>
              </a:buClr>
            </a:pPr>
            <a:r>
              <a:rPr lang="en-US" sz="2000">
                <a:solidFill>
                  <a:srgbClr val="595959"/>
                </a:solidFill>
                <a:latin typeface="Helvetica Light" charset="0"/>
                <a:ea typeface="Helvetica Light" charset="0"/>
                <a:cs typeface="Helvetica Light" charset="0"/>
              </a:rPr>
              <a:t>CiviCRM</a:t>
            </a:r>
          </a:p>
          <a:p>
            <a:pPr marL="342900" indent="-342900" algn="ctr">
              <a:spcBef>
                <a:spcPts val="2000"/>
              </a:spcBef>
              <a:buClr>
                <a:srgbClr val="21449B"/>
              </a:buClr>
            </a:pPr>
            <a:r>
              <a:rPr lang="en-US" b="1">
                <a:solidFill>
                  <a:srgbClr val="21449B"/>
                </a:solidFill>
                <a:latin typeface="Helvetica" charset="0"/>
                <a:ea typeface="Helvetica Light" charset="0"/>
                <a:cs typeface="Helvetica Light" charset="0"/>
              </a:rPr>
              <a:t>vs. </a:t>
            </a:r>
          </a:p>
          <a:p>
            <a:pPr marL="342900" indent="-342900" algn="r">
              <a:spcBef>
                <a:spcPts val="2000"/>
              </a:spcBef>
              <a:buClr>
                <a:srgbClr val="21449B"/>
              </a:buClr>
            </a:pPr>
            <a:r>
              <a:rPr lang="en-US" sz="2600" b="1">
                <a:solidFill>
                  <a:srgbClr val="595959"/>
                </a:solidFill>
                <a:latin typeface="Helvetica" charset="0"/>
                <a:ea typeface="Helvetica Light" charset="0"/>
                <a:cs typeface="Helvetica Light" charset="0"/>
              </a:rPr>
              <a:t>Build</a:t>
            </a:r>
          </a:p>
          <a:p>
            <a:pPr marL="1257300" lvl="2" indent="-342900" algn="r">
              <a:spcBef>
                <a:spcPts val="2000"/>
              </a:spcBef>
              <a:buClr>
                <a:srgbClr val="21449B"/>
              </a:buClr>
            </a:pPr>
            <a:r>
              <a:rPr lang="en-US" sz="2000">
                <a:solidFill>
                  <a:srgbClr val="595959"/>
                </a:solidFill>
                <a:latin typeface="Helvetica Light" charset="0"/>
                <a:ea typeface="Helvetica Light" charset="0"/>
                <a:cs typeface="Helvetica Light" charset="0"/>
              </a:rPr>
              <a:t>University of Maryland Virtual Machines</a:t>
            </a:r>
          </a:p>
          <a:p>
            <a:pPr marL="1257300" lvl="2" indent="-342900" algn="r">
              <a:spcBef>
                <a:spcPts val="2000"/>
              </a:spcBef>
              <a:buClr>
                <a:srgbClr val="21449B"/>
              </a:buClr>
            </a:pPr>
            <a:r>
              <a:rPr lang="en-US" sz="2000">
                <a:solidFill>
                  <a:srgbClr val="595959"/>
                </a:solidFill>
                <a:latin typeface="Helvetica Light" charset="0"/>
                <a:ea typeface="Helvetica Light" charset="0"/>
                <a:cs typeface="Helvetica Light" charset="0"/>
              </a:rPr>
              <a:t>A conglomeration of custom code and prebuilt modules</a:t>
            </a:r>
          </a:p>
        </p:txBody>
      </p:sp>
      <p:pic>
        <p:nvPicPr>
          <p:cNvPr id="34820" name="Picture 5" descr="30.jpeg"/>
          <p:cNvPicPr>
            <a:picLocks noChangeAspect="1"/>
          </p:cNvPicPr>
          <p:nvPr/>
        </p:nvPicPr>
        <p:blipFill>
          <a:blip r:embed="rId2"/>
          <a:srcRect/>
          <a:stretch>
            <a:fillRect/>
          </a:stretch>
        </p:blipFill>
        <p:spPr bwMode="auto">
          <a:xfrm>
            <a:off x="762000" y="4027488"/>
            <a:ext cx="1676400" cy="1905000"/>
          </a:xfrm>
          <a:prstGeom prst="rect">
            <a:avLst/>
          </a:prstGeom>
          <a:noFill/>
          <a:ln w="9525">
            <a:noFill/>
            <a:miter lim="800000"/>
            <a:headEnd/>
            <a:tailEnd/>
          </a:ln>
        </p:spPr>
      </p:pic>
      <p:pic>
        <p:nvPicPr>
          <p:cNvPr id="34821" name="Picture 6" descr="imgres.jpeg"/>
          <p:cNvPicPr>
            <a:picLocks noChangeAspect="1"/>
          </p:cNvPicPr>
          <p:nvPr/>
        </p:nvPicPr>
        <p:blipFill>
          <a:blip r:embed="rId3"/>
          <a:srcRect/>
          <a:stretch>
            <a:fillRect/>
          </a:stretch>
        </p:blipFill>
        <p:spPr bwMode="auto">
          <a:xfrm>
            <a:off x="7010400" y="2362200"/>
            <a:ext cx="184467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3192</TotalTime>
  <Words>559</Words>
  <Application>Microsoft Office PowerPoint</Application>
  <PresentationFormat>On-screen Show (4:3)</PresentationFormat>
  <Paragraphs>159</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Perspective</vt:lpstr>
      <vt:lpstr>In Service of Seniors</vt:lpstr>
      <vt:lpstr>Agenda</vt:lpstr>
      <vt:lpstr>Miss America Goal</vt:lpstr>
      <vt:lpstr>Audiences</vt:lpstr>
      <vt:lpstr>Requirements</vt:lpstr>
      <vt:lpstr>Process Example: Help Request</vt:lpstr>
      <vt:lpstr>Demo Time</vt:lpstr>
      <vt:lpstr>Division of Labor</vt:lpstr>
      <vt:lpstr>Technology &amp; Implementation</vt:lpstr>
      <vt:lpstr>Implementation</vt:lpstr>
      <vt:lpstr>CiviCRM</vt:lpstr>
      <vt:lpstr>CiviCRM</vt:lpstr>
      <vt:lpstr>CiviCRM</vt:lpstr>
      <vt:lpstr>Other Drupal Installs</vt:lpstr>
      <vt:lpstr>Limitations</vt:lpstr>
      <vt:lpstr>Lessons Learned: Coordination &amp; Documentation</vt:lpstr>
      <vt:lpstr>Lessons Learned: User Input</vt:lpstr>
      <vt:lpstr>Lessons Learned: Software Assurance</vt:lpstr>
      <vt:lpstr>Lessons Learned: Software Assurance</vt:lpstr>
      <vt:lpstr>Future Recommendations</vt:lpstr>
      <vt:lpstr>Any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101: Your first ad programs</dc:title>
  <dc:creator>tgdavidson</dc:creator>
  <cp:lastModifiedBy>%username%</cp:lastModifiedBy>
  <cp:revision>570</cp:revision>
  <cp:lastPrinted>2010-08-14T17:08:41Z</cp:lastPrinted>
  <dcterms:created xsi:type="dcterms:W3CDTF">2012-05-16T19:41:15Z</dcterms:created>
  <dcterms:modified xsi:type="dcterms:W3CDTF">2012-05-16T21:27:52Z</dcterms:modified>
</cp:coreProperties>
</file>