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56" r:id="rId2"/>
    <p:sldId id="257" r:id="rId3"/>
    <p:sldId id="307" r:id="rId4"/>
    <p:sldId id="308" r:id="rId5"/>
    <p:sldId id="309" r:id="rId6"/>
    <p:sldId id="318" r:id="rId7"/>
    <p:sldId id="317" r:id="rId8"/>
    <p:sldId id="319" r:id="rId9"/>
    <p:sldId id="258" r:id="rId10"/>
    <p:sldId id="320" r:id="rId11"/>
    <p:sldId id="265" r:id="rId12"/>
    <p:sldId id="325" r:id="rId13"/>
    <p:sldId id="327" r:id="rId14"/>
    <p:sldId id="328" r:id="rId15"/>
    <p:sldId id="330" r:id="rId16"/>
    <p:sldId id="331" r:id="rId17"/>
    <p:sldId id="358" r:id="rId18"/>
    <p:sldId id="360" r:id="rId19"/>
    <p:sldId id="371" r:id="rId20"/>
    <p:sldId id="377" r:id="rId21"/>
    <p:sldId id="373" r:id="rId22"/>
    <p:sldId id="362" r:id="rId23"/>
    <p:sldId id="374" r:id="rId24"/>
    <p:sldId id="375" r:id="rId25"/>
    <p:sldId id="376" r:id="rId26"/>
    <p:sldId id="385" r:id="rId27"/>
    <p:sldId id="350" r:id="rId28"/>
    <p:sldId id="395" r:id="rId29"/>
    <p:sldId id="329" r:id="rId30"/>
    <p:sldId id="338" r:id="rId31"/>
    <p:sldId id="339" r:id="rId32"/>
    <p:sldId id="340" r:id="rId33"/>
    <p:sldId id="341" r:id="rId34"/>
    <p:sldId id="342" r:id="rId35"/>
    <p:sldId id="343" r:id="rId36"/>
    <p:sldId id="332" r:id="rId37"/>
    <p:sldId id="333" r:id="rId38"/>
    <p:sldId id="408" r:id="rId39"/>
    <p:sldId id="409" r:id="rId40"/>
    <p:sldId id="410" r:id="rId41"/>
    <p:sldId id="411" r:id="rId42"/>
    <p:sldId id="412" r:id="rId43"/>
    <p:sldId id="413" r:id="rId44"/>
    <p:sldId id="414" r:id="rId45"/>
    <p:sldId id="415" r:id="rId46"/>
    <p:sldId id="416" r:id="rId47"/>
    <p:sldId id="352" r:id="rId48"/>
    <p:sldId id="393" r:id="rId49"/>
    <p:sldId id="354" r:id="rId50"/>
    <p:sldId id="355" r:id="rId51"/>
    <p:sldId id="356" r:id="rId52"/>
    <p:sldId id="357" r:id="rId53"/>
    <p:sldId id="417" r:id="rId54"/>
    <p:sldId id="380" r:id="rId5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 varScale="1">
        <p:scale>
          <a:sx n="107" d="100"/>
          <a:sy n="107" d="100"/>
        </p:scale>
        <p:origin x="-78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4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4.emf"/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7347" name="Rectangle 3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2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7587" name="Rectangle 1027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8611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9635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70659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49" tIns="0" rIns="19049" bIns="0" anchor="b"/>
          <a:lstStyle/>
          <a:p>
            <a:pPr algn="r" eaLnBrk="0" hangingPunct="0"/>
            <a:r>
              <a:rPr lang="en-US" sz="1000" i="1">
                <a:latin typeface="Times New Roman" pitchFamily="18" charset="0"/>
              </a:rPr>
              <a:t>4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-1588" y="8685213"/>
            <a:ext cx="2971801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-1588" y="0"/>
            <a:ext cx="2971801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6" name="Rectangle 6"/>
          <p:cNvSpPr>
            <a:spLocks noRo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716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2813" y="4341813"/>
            <a:ext cx="5029200" cy="4114800"/>
          </a:xfrm>
          <a:noFill/>
        </p:spPr>
        <p:txBody>
          <a:bodyPr lIns="90484" tIns="44448" rIns="90484" bIns="4444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73731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0419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1443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2467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3491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4515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5539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6563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Office_Excel_97-2003_Worksheet5.xls"/><Relationship Id="rId5" Type="http://schemas.openxmlformats.org/officeDocument/2006/relationships/oleObject" Target="../embeddings/Microsoft_Office_Excel_97-2003_Worksheet4.xls"/><Relationship Id="rId4" Type="http://schemas.openxmlformats.org/officeDocument/2006/relationships/oleObject" Target="../embeddings/Microsoft_Office_Excel_97-2003_Worksheet3.xls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Microsoft_Office_Excel_97-2003_Worksheet8.xls"/><Relationship Id="rId5" Type="http://schemas.openxmlformats.org/officeDocument/2006/relationships/oleObject" Target="../embeddings/Microsoft_Office_Excel_97-2003_Worksheet7.xls"/><Relationship Id="rId4" Type="http://schemas.openxmlformats.org/officeDocument/2006/relationships/oleObject" Target="../embeddings/Microsoft_Office_Excel_97-2003_Worksheet6.xls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Microsoft_Office_Excel_97-2003_Worksheet10.xls"/><Relationship Id="rId4" Type="http://schemas.openxmlformats.org/officeDocument/2006/relationships/oleObject" Target="../embeddings/Microsoft_Office_Excel_97-2003_Worksheet9.xls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Microsoft_Office_Excel_97-2003_Worksheet12.xls"/><Relationship Id="rId4" Type="http://schemas.openxmlformats.org/officeDocument/2006/relationships/oleObject" Target="../embeddings/Microsoft_Office_Excel_97-2003_Worksheet11.xls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.bin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Relational Databases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marL="342900" indent="-342900"/>
            <a:r>
              <a:rPr lang="en-US" dirty="0" smtClean="0"/>
              <a:t>Week </a:t>
            </a:r>
            <a:r>
              <a:rPr lang="en-US" dirty="0" smtClean="0"/>
              <a:t>9</a:t>
            </a:r>
            <a:endParaRPr lang="en-US" dirty="0" smtClean="0"/>
          </a:p>
          <a:p>
            <a:pPr marL="342900" indent="-342900"/>
            <a:r>
              <a:rPr lang="en-US" dirty="0" smtClean="0"/>
              <a:t>INFM 603</a:t>
            </a:r>
          </a:p>
        </p:txBody>
      </p:sp>
      <p:pic>
        <p:nvPicPr>
          <p:cNvPr id="2052" name="Picture 5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458200" cy="1143000"/>
          </a:xfrm>
        </p:spPr>
        <p:txBody>
          <a:bodyPr/>
          <a:lstStyle/>
          <a:p>
            <a:r>
              <a:rPr lang="en-US" smtClean="0"/>
              <a:t>A Normalized Relational Database</a:t>
            </a:r>
          </a:p>
        </p:txBody>
      </p:sp>
      <p:graphicFrame>
        <p:nvGraphicFramePr>
          <p:cNvPr id="11267" name="Object 5"/>
          <p:cNvGraphicFramePr>
            <a:graphicFrameLocks noChangeAspect="1"/>
          </p:cNvGraphicFramePr>
          <p:nvPr/>
        </p:nvGraphicFramePr>
        <p:xfrm>
          <a:off x="701675" y="3490913"/>
          <a:ext cx="3505200" cy="987425"/>
        </p:xfrm>
        <a:graphic>
          <a:graphicData uri="http://schemas.openxmlformats.org/presentationml/2006/ole">
            <p:oleObj spid="_x0000_s11267" name="Worksheet" r:id="rId3" imgW="2334042" imgH="657582" progId="Excel.Sheet.8">
              <p:embed/>
            </p:oleObj>
          </a:graphicData>
        </a:graphic>
      </p:graphicFrame>
      <p:graphicFrame>
        <p:nvGraphicFramePr>
          <p:cNvPr id="11268" name="Object 6"/>
          <p:cNvGraphicFramePr>
            <a:graphicFrameLocks noChangeAspect="1"/>
          </p:cNvGraphicFramePr>
          <p:nvPr/>
        </p:nvGraphicFramePr>
        <p:xfrm>
          <a:off x="4587875" y="3490913"/>
          <a:ext cx="3733800" cy="990600"/>
        </p:xfrm>
        <a:graphic>
          <a:graphicData uri="http://schemas.openxmlformats.org/presentationml/2006/ole">
            <p:oleObj spid="_x0000_s11268" name="Worksheet" r:id="rId4" imgW="2334042" imgH="657582" progId="Excel.Sheet.8">
              <p:embed/>
            </p:oleObj>
          </a:graphicData>
        </a:graphic>
      </p:graphicFrame>
      <p:graphicFrame>
        <p:nvGraphicFramePr>
          <p:cNvPr id="11269" name="Object 7"/>
          <p:cNvGraphicFramePr>
            <a:graphicFrameLocks noChangeAspect="1"/>
          </p:cNvGraphicFramePr>
          <p:nvPr/>
        </p:nvGraphicFramePr>
        <p:xfrm>
          <a:off x="2133600" y="5105400"/>
          <a:ext cx="5181600" cy="1752600"/>
        </p:xfrm>
        <a:graphic>
          <a:graphicData uri="http://schemas.openxmlformats.org/presentationml/2006/ole">
            <p:oleObj spid="_x0000_s11269" name="Worksheet" r:id="rId5" imgW="3114973" imgH="1143476" progId="Excel.Sheet.8">
              <p:embed/>
            </p:oleObj>
          </a:graphicData>
        </a:graphic>
      </p:graphicFrame>
      <p:graphicFrame>
        <p:nvGraphicFramePr>
          <p:cNvPr id="11270" name="Object 8"/>
          <p:cNvGraphicFramePr>
            <a:graphicFrameLocks noChangeAspect="1"/>
          </p:cNvGraphicFramePr>
          <p:nvPr/>
        </p:nvGraphicFramePr>
        <p:xfrm>
          <a:off x="777875" y="1738313"/>
          <a:ext cx="7620000" cy="1143000"/>
        </p:xfrm>
        <a:graphic>
          <a:graphicData uri="http://schemas.openxmlformats.org/presentationml/2006/ole">
            <p:oleObj spid="_x0000_s11270" name="Worksheet" r:id="rId6" imgW="5667792" imgH="819686" progId="Excel.Sheet.8">
              <p:embed/>
            </p:oleObj>
          </a:graphicData>
        </a:graphic>
      </p:graphicFrame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762000" y="1295400"/>
            <a:ext cx="16002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solidFill>
                  <a:srgbClr val="000099"/>
                </a:solidFill>
                <a:latin typeface="Times New Roman" pitchFamily="18" charset="0"/>
              </a:rPr>
              <a:t>Student Table</a:t>
            </a:r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685800" y="3048000"/>
            <a:ext cx="2022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solidFill>
                  <a:srgbClr val="000099"/>
                </a:solidFill>
                <a:latin typeface="Times New Roman" pitchFamily="18" charset="0"/>
              </a:rPr>
              <a:t>Department Table</a:t>
            </a:r>
          </a:p>
        </p:txBody>
      </p:sp>
      <p:sp>
        <p:nvSpPr>
          <p:cNvPr id="11273" name="Text Box 11"/>
          <p:cNvSpPr txBox="1">
            <a:spLocks noChangeArrowheads="1"/>
          </p:cNvSpPr>
          <p:nvPr/>
        </p:nvSpPr>
        <p:spPr bwMode="auto">
          <a:xfrm>
            <a:off x="4572000" y="3048000"/>
            <a:ext cx="15446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solidFill>
                  <a:srgbClr val="000099"/>
                </a:solidFill>
                <a:latin typeface="Times New Roman" pitchFamily="18" charset="0"/>
              </a:rPr>
              <a:t>Course Table</a:t>
            </a: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2133600" y="4648200"/>
            <a:ext cx="19653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solidFill>
                  <a:srgbClr val="000099"/>
                </a:solidFill>
                <a:latin typeface="Times New Roman" pitchFamily="18" charset="0"/>
              </a:rPr>
              <a:t>Enrollment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Approaches to Normalization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For simple problems</a:t>
            </a:r>
          </a:p>
          <a:p>
            <a:pPr lvl="1"/>
            <a:r>
              <a:rPr lang="en-US" smtClean="0"/>
              <a:t>Start with “binary relationships”</a:t>
            </a:r>
          </a:p>
          <a:p>
            <a:pPr lvl="2"/>
            <a:r>
              <a:rPr lang="en-US" smtClean="0"/>
              <a:t>Pairs of fields that are related</a:t>
            </a:r>
          </a:p>
          <a:p>
            <a:pPr lvl="1"/>
            <a:r>
              <a:rPr lang="en-US" smtClean="0"/>
              <a:t>Group together wherever possible</a:t>
            </a:r>
          </a:p>
          <a:p>
            <a:pPr lvl="1"/>
            <a:r>
              <a:rPr lang="en-US" smtClean="0"/>
              <a:t>Add keys where necessary</a:t>
            </a:r>
          </a:p>
          <a:p>
            <a:pPr lvl="3"/>
            <a:endParaRPr lang="en-US" smtClean="0"/>
          </a:p>
          <a:p>
            <a:r>
              <a:rPr lang="en-US" smtClean="0"/>
              <a:t>For more complicated problems</a:t>
            </a:r>
          </a:p>
          <a:p>
            <a:pPr lvl="1"/>
            <a:r>
              <a:rPr lang="en-US" smtClean="0"/>
              <a:t>Entity relationship modeling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Example of Join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152400" y="1905000"/>
          <a:ext cx="6172200" cy="1219200"/>
        </p:xfrm>
        <a:graphic>
          <a:graphicData uri="http://schemas.openxmlformats.org/presentationml/2006/ole">
            <p:oleObj spid="_x0000_s13316" name="Worksheet" r:id="rId4" imgW="5667792" imgH="819686" progId="Excel.Sheet.8">
              <p:embed/>
            </p:oleObj>
          </a:graphicData>
        </a:graphic>
      </p:graphicFrame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52400" y="1447800"/>
            <a:ext cx="16002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solidFill>
                  <a:srgbClr val="000099"/>
                </a:solidFill>
                <a:latin typeface="Times New Roman" pitchFamily="18" charset="0"/>
              </a:rPr>
              <a:t>Student Table</a:t>
            </a:r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6477000" y="1905000"/>
          <a:ext cx="2514600" cy="1219200"/>
        </p:xfrm>
        <a:graphic>
          <a:graphicData uri="http://schemas.openxmlformats.org/presentationml/2006/ole">
            <p:oleObj spid="_x0000_s13318" name="Worksheet" r:id="rId5" imgW="2334042" imgH="657582" progId="Excel.Sheet.8">
              <p:embed/>
            </p:oleObj>
          </a:graphicData>
        </a:graphic>
      </p:graphicFrame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477000" y="1447800"/>
            <a:ext cx="2022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solidFill>
                  <a:srgbClr val="000099"/>
                </a:solidFill>
                <a:latin typeface="Times New Roman" pitchFamily="18" charset="0"/>
              </a:rPr>
              <a:t>Department Table</a:t>
            </a:r>
          </a:p>
        </p:txBody>
      </p:sp>
      <p:grpSp>
        <p:nvGrpSpPr>
          <p:cNvPr id="205832" name="Group 8"/>
          <p:cNvGrpSpPr>
            <a:grpSpLocks/>
          </p:cNvGrpSpPr>
          <p:nvPr/>
        </p:nvGrpSpPr>
        <p:grpSpPr bwMode="auto">
          <a:xfrm>
            <a:off x="381000" y="3124200"/>
            <a:ext cx="8534400" cy="3276600"/>
            <a:chOff x="240" y="1968"/>
            <a:chExt cx="5376" cy="2064"/>
          </a:xfrm>
        </p:grpSpPr>
        <p:graphicFrame>
          <p:nvGraphicFramePr>
            <p:cNvPr id="13321" name="Object 9"/>
            <p:cNvGraphicFramePr>
              <a:graphicFrameLocks noChangeAspect="1"/>
            </p:cNvGraphicFramePr>
            <p:nvPr/>
          </p:nvGraphicFramePr>
          <p:xfrm>
            <a:off x="240" y="2832"/>
            <a:ext cx="5376" cy="1200"/>
          </p:xfrm>
          <a:graphic>
            <a:graphicData uri="http://schemas.openxmlformats.org/presentationml/2006/ole">
              <p:oleObj spid="_x0000_s13321" name="Worksheet" r:id="rId6" imgW="5572363" imgH="819686" progId="Excel.Sheet.8">
                <p:embed/>
              </p:oleObj>
            </a:graphicData>
          </a:graphic>
        </p:graphicFrame>
        <p:sp>
          <p:nvSpPr>
            <p:cNvPr id="13322" name="Line 10"/>
            <p:cNvSpPr>
              <a:spLocks noChangeShapeType="1"/>
            </p:cNvSpPr>
            <p:nvPr/>
          </p:nvSpPr>
          <p:spPr bwMode="auto">
            <a:xfrm>
              <a:off x="1776" y="1968"/>
              <a:ext cx="1104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323" name="Line 11"/>
            <p:cNvSpPr>
              <a:spLocks noChangeShapeType="1"/>
            </p:cNvSpPr>
            <p:nvPr/>
          </p:nvSpPr>
          <p:spPr bwMode="auto">
            <a:xfrm flipH="1">
              <a:off x="2880" y="1968"/>
              <a:ext cx="1776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324" name="Text Box 12"/>
            <p:cNvSpPr txBox="1">
              <a:spLocks noChangeArrowheads="1"/>
            </p:cNvSpPr>
            <p:nvPr/>
          </p:nvSpPr>
          <p:spPr bwMode="auto">
            <a:xfrm>
              <a:off x="240" y="2592"/>
              <a:ext cx="107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000">
                  <a:solidFill>
                    <a:srgbClr val="000099"/>
                  </a:solidFill>
                  <a:latin typeface="Times New Roman" pitchFamily="18" charset="0"/>
                </a:rPr>
                <a:t>“Joined” Table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5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Problems with Join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Data modeling for join is complex</a:t>
            </a:r>
          </a:p>
          <a:p>
            <a:pPr lvl="1"/>
            <a:r>
              <a:rPr lang="en-US" smtClean="0"/>
              <a:t>Useful to start with E-R modeling </a:t>
            </a:r>
          </a:p>
          <a:p>
            <a:pPr lvl="3"/>
            <a:endParaRPr lang="en-US" smtClean="0"/>
          </a:p>
          <a:p>
            <a:r>
              <a:rPr lang="en-US" smtClean="0"/>
              <a:t>Join are expensive to compute</a:t>
            </a:r>
          </a:p>
          <a:p>
            <a:pPr lvl="1"/>
            <a:r>
              <a:rPr lang="en-US" smtClean="0"/>
              <a:t>Both in time and storage space</a:t>
            </a:r>
          </a:p>
          <a:p>
            <a:pPr lvl="3"/>
            <a:endParaRPr lang="en-US" smtClean="0"/>
          </a:p>
          <a:p>
            <a:r>
              <a:rPr lang="en-US" smtClean="0"/>
              <a:t>But it’s joins that make databases relational</a:t>
            </a:r>
          </a:p>
          <a:p>
            <a:pPr lvl="1"/>
            <a:r>
              <a:rPr lang="en-US" smtClean="0"/>
              <a:t>Projection and restriction also used in flat files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Some Lingo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2800" smtClean="0"/>
              <a:t>“Primary Key” uniquely identifies a record</a:t>
            </a:r>
          </a:p>
          <a:p>
            <a:pPr lvl="1"/>
            <a:r>
              <a:rPr lang="en-US" sz="2400" smtClean="0"/>
              <a:t>e.g. student ID in the student table</a:t>
            </a:r>
          </a:p>
          <a:p>
            <a:pPr lvl="3"/>
            <a:endParaRPr lang="en-US" sz="1800" smtClean="0"/>
          </a:p>
          <a:p>
            <a:r>
              <a:rPr lang="en-US" sz="2800" smtClean="0"/>
              <a:t>“Compound” primary key</a:t>
            </a:r>
          </a:p>
          <a:p>
            <a:pPr lvl="1"/>
            <a:r>
              <a:rPr lang="en-US" sz="2400" smtClean="0"/>
              <a:t>Synthesize a primary key with a combination of fields</a:t>
            </a:r>
          </a:p>
          <a:p>
            <a:pPr lvl="1"/>
            <a:r>
              <a:rPr lang="en-US" sz="2400" smtClean="0"/>
              <a:t>e.g., Student ID + Course ID in the enrollment table </a:t>
            </a:r>
          </a:p>
          <a:p>
            <a:pPr lvl="3"/>
            <a:endParaRPr lang="en-US" sz="1800" smtClean="0"/>
          </a:p>
          <a:p>
            <a:r>
              <a:rPr lang="en-US" sz="2800" smtClean="0"/>
              <a:t>“Foreign Key” is primary key in the </a:t>
            </a:r>
            <a:r>
              <a:rPr lang="en-US" sz="2800" u="sng" smtClean="0"/>
              <a:t>other</a:t>
            </a:r>
            <a:r>
              <a:rPr lang="en-US" sz="2800" smtClean="0"/>
              <a:t> table</a:t>
            </a:r>
          </a:p>
          <a:p>
            <a:pPr lvl="1"/>
            <a:r>
              <a:rPr lang="en-US" sz="2400" smtClean="0"/>
              <a:t>Note: it need not be unique in </a:t>
            </a:r>
            <a:r>
              <a:rPr lang="en-US" sz="2400" u="sng" smtClean="0"/>
              <a:t>this</a:t>
            </a:r>
            <a:r>
              <a:rPr lang="en-US" sz="2400" smtClean="0"/>
              <a:t> table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Project</a:t>
            </a: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800100" y="2362200"/>
          <a:ext cx="7543800" cy="1905000"/>
        </p:xfrm>
        <a:graphic>
          <a:graphicData uri="http://schemas.openxmlformats.org/presentationml/2006/ole">
            <p:oleObj spid="_x0000_s16388" name="Worksheet" r:id="rId4" imgW="5572363" imgH="819686" progId="Excel.Sheet.8">
              <p:embed/>
            </p:oleObj>
          </a:graphicData>
        </a:graphic>
      </p:graphicFrame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838200" y="1981200"/>
            <a:ext cx="130651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solidFill>
                  <a:srgbClr val="000099"/>
                </a:solidFill>
                <a:latin typeface="Times New Roman" pitchFamily="18" charset="0"/>
              </a:rPr>
              <a:t>New Table</a:t>
            </a:r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2590800" y="4953000"/>
          <a:ext cx="3962400" cy="1722438"/>
        </p:xfrm>
        <a:graphic>
          <a:graphicData uri="http://schemas.openxmlformats.org/presentationml/2006/ole">
            <p:oleObj spid="_x0000_s16390" name="Worksheet" r:id="rId5" imgW="1971913" imgH="819686" progId="Excel.Sheet.8">
              <p:embed/>
            </p:oleObj>
          </a:graphicData>
        </a:graphic>
      </p:graphicFrame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32004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565525" y="4384675"/>
            <a:ext cx="42941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latin typeface="Times New Roman" pitchFamily="18" charset="0"/>
              </a:rPr>
              <a:t>SELECT </a:t>
            </a:r>
            <a:r>
              <a:rPr lang="en-US" sz="2400">
                <a:solidFill>
                  <a:schemeClr val="accent1"/>
                </a:solidFill>
                <a:latin typeface="Times New Roman" pitchFamily="18" charset="0"/>
              </a:rPr>
              <a:t>Student ID, Department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Restrict</a:t>
            </a:r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762000" y="5105400"/>
          <a:ext cx="7696200" cy="1143000"/>
        </p:xfrm>
        <a:graphic>
          <a:graphicData uri="http://schemas.openxmlformats.org/presentationml/2006/ole">
            <p:oleObj spid="_x0000_s17411" name="Worksheet" r:id="rId4" imgW="6010751" imgH="495895" progId="Excel.Sheet.8">
              <p:embed/>
            </p:oleObj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800100" y="2057400"/>
          <a:ext cx="7543800" cy="1905000"/>
        </p:xfrm>
        <a:graphic>
          <a:graphicData uri="http://schemas.openxmlformats.org/presentationml/2006/ole">
            <p:oleObj spid="_x0000_s17412" name="Worksheet" r:id="rId5" imgW="5572363" imgH="819686" progId="Excel.Sheet.8">
              <p:embed/>
            </p:oleObj>
          </a:graphicData>
        </a:graphic>
      </p:graphicFrame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838200" y="1676400"/>
            <a:ext cx="130651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solidFill>
                  <a:srgbClr val="000099"/>
                </a:solidFill>
                <a:latin typeface="Times New Roman" pitchFamily="18" charset="0"/>
              </a:rPr>
              <a:t>New Table</a:t>
            </a: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3048000" y="40386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3429000" y="4191000"/>
            <a:ext cx="44497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solidFill>
                  <a:schemeClr val="tx2"/>
                </a:solidFill>
                <a:latin typeface="Times New Roman" pitchFamily="18" charset="0"/>
              </a:rPr>
              <a:t>WHERE</a:t>
            </a:r>
            <a:r>
              <a:rPr lang="en-US" sz="240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400">
                <a:solidFill>
                  <a:schemeClr val="accent1"/>
                </a:solidFill>
                <a:latin typeface="Times New Roman" pitchFamily="18" charset="0"/>
              </a:rPr>
              <a:t>Department ID = “HIST”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Entity-Relationship Diagrams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Graphical visualization of the data model</a:t>
            </a:r>
          </a:p>
          <a:p>
            <a:endParaRPr lang="en-US" smtClean="0"/>
          </a:p>
          <a:p>
            <a:r>
              <a:rPr lang="en-US" smtClean="0"/>
              <a:t>Entities are captured in boxes</a:t>
            </a:r>
          </a:p>
          <a:p>
            <a:endParaRPr lang="en-US" smtClean="0"/>
          </a:p>
          <a:p>
            <a:r>
              <a:rPr lang="en-US" smtClean="0"/>
              <a:t>Relationships are captured using arrows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smtClean="0"/>
              <a:t>Registrar ER Diagram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709738" y="2057400"/>
            <a:ext cx="1255712" cy="132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 u="sng"/>
              <a:t>Enrollment</a:t>
            </a:r>
          </a:p>
          <a:p>
            <a:pPr algn="l" eaLnBrk="0" hangingPunct="0"/>
            <a:r>
              <a:rPr lang="en-US" sz="1600"/>
              <a:t>Student</a:t>
            </a:r>
          </a:p>
          <a:p>
            <a:pPr algn="l" eaLnBrk="0" hangingPunct="0"/>
            <a:r>
              <a:rPr lang="en-US" sz="1600"/>
              <a:t>Course</a:t>
            </a:r>
          </a:p>
          <a:p>
            <a:pPr algn="l" eaLnBrk="0" hangingPunct="0"/>
            <a:r>
              <a:rPr lang="en-US" sz="1600"/>
              <a:t>Grade</a:t>
            </a:r>
          </a:p>
          <a:p>
            <a:pPr algn="l" eaLnBrk="0" hangingPunct="0"/>
            <a:r>
              <a:rPr lang="en-US" sz="1600"/>
              <a:t>…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330825" y="1806575"/>
            <a:ext cx="1255713" cy="1812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 u="sng"/>
              <a:t>Student</a:t>
            </a:r>
          </a:p>
          <a:p>
            <a:pPr algn="l" eaLnBrk="0" hangingPunct="0"/>
            <a:r>
              <a:rPr lang="en-US" sz="1600"/>
              <a:t>Student ID</a:t>
            </a:r>
          </a:p>
          <a:p>
            <a:pPr algn="l" eaLnBrk="0" hangingPunct="0"/>
            <a:r>
              <a:rPr lang="en-US" sz="1600"/>
              <a:t>First name</a:t>
            </a:r>
          </a:p>
          <a:p>
            <a:pPr algn="l" eaLnBrk="0" hangingPunct="0"/>
            <a:r>
              <a:rPr lang="en-US" sz="1600"/>
              <a:t>Last name</a:t>
            </a:r>
          </a:p>
          <a:p>
            <a:pPr algn="l" eaLnBrk="0" hangingPunct="0"/>
            <a:r>
              <a:rPr lang="en-US" sz="1600"/>
              <a:t>Department</a:t>
            </a:r>
          </a:p>
          <a:p>
            <a:pPr algn="l" eaLnBrk="0" hangingPunct="0"/>
            <a:r>
              <a:rPr lang="en-US" sz="1600"/>
              <a:t>E-mail</a:t>
            </a:r>
          </a:p>
          <a:p>
            <a:pPr algn="l" eaLnBrk="0" hangingPunct="0"/>
            <a:r>
              <a:rPr lang="en-US" sz="1600"/>
              <a:t>…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2928938" y="4724400"/>
            <a:ext cx="1446212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 u="sng"/>
              <a:t>Course</a:t>
            </a:r>
          </a:p>
          <a:p>
            <a:pPr algn="l" eaLnBrk="0" hangingPunct="0"/>
            <a:r>
              <a:rPr lang="en-US" sz="1600"/>
              <a:t>Course ID</a:t>
            </a:r>
          </a:p>
          <a:p>
            <a:pPr algn="l" eaLnBrk="0" hangingPunct="0"/>
            <a:r>
              <a:rPr lang="en-US" sz="1600"/>
              <a:t>Course Name</a:t>
            </a:r>
          </a:p>
          <a:p>
            <a:pPr algn="l" eaLnBrk="0" hangingPunct="0"/>
            <a:r>
              <a:rPr lang="en-US" sz="1600"/>
              <a:t>…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029200" y="4724400"/>
            <a:ext cx="1854200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 u="sng"/>
              <a:t>Department</a:t>
            </a:r>
          </a:p>
          <a:p>
            <a:pPr algn="l" eaLnBrk="0" hangingPunct="0"/>
            <a:r>
              <a:rPr lang="en-US" sz="1600"/>
              <a:t>Department ID</a:t>
            </a:r>
          </a:p>
          <a:p>
            <a:pPr algn="l" eaLnBrk="0" hangingPunct="0"/>
            <a:r>
              <a:rPr lang="en-US" sz="1600"/>
              <a:t>Department Name</a:t>
            </a:r>
          </a:p>
          <a:p>
            <a:pPr algn="l" eaLnBrk="0" hangingPunct="0"/>
            <a:r>
              <a:rPr lang="en-US" sz="1600"/>
              <a:t>…</a:t>
            </a:r>
          </a:p>
        </p:txBody>
      </p:sp>
      <p:cxnSp>
        <p:nvCxnSpPr>
          <p:cNvPr id="19463" name="AutoShape 7"/>
          <p:cNvCxnSpPr>
            <a:cxnSpLocks noChangeShapeType="1"/>
            <a:stCxn id="19459" idx="3"/>
            <a:endCxn id="19460" idx="1"/>
          </p:cNvCxnSpPr>
          <p:nvPr/>
        </p:nvCxnSpPr>
        <p:spPr bwMode="auto">
          <a:xfrm flipV="1">
            <a:off x="2965450" y="2713038"/>
            <a:ext cx="2365375" cy="6350"/>
          </a:xfrm>
          <a:prstGeom prst="bentConnector3">
            <a:avLst>
              <a:gd name="adj1" fmla="val 4993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9464" name="AutoShape 8"/>
          <p:cNvCxnSpPr>
            <a:cxnSpLocks noChangeShapeType="1"/>
            <a:stCxn id="19459" idx="2"/>
            <a:endCxn id="19461" idx="1"/>
          </p:cNvCxnSpPr>
          <p:nvPr/>
        </p:nvCxnSpPr>
        <p:spPr bwMode="auto">
          <a:xfrm rot="16200000" flipH="1">
            <a:off x="1692275" y="4027488"/>
            <a:ext cx="1882775" cy="5905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9465" name="AutoShape 9"/>
          <p:cNvCxnSpPr>
            <a:cxnSpLocks noChangeShapeType="1"/>
            <a:stCxn id="19460" idx="2"/>
            <a:endCxn id="19462" idx="0"/>
          </p:cNvCxnSpPr>
          <p:nvPr/>
        </p:nvCxnSpPr>
        <p:spPr bwMode="auto">
          <a:xfrm rot="5400000">
            <a:off x="5405438" y="4170362"/>
            <a:ext cx="1104900" cy="31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767138" y="2422525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has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2319338" y="4038600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has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5954713" y="3962400"/>
            <a:ext cx="1698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associated with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/>
          <a:lstStyle/>
          <a:p>
            <a:r>
              <a:rPr lang="en-US" smtClean="0"/>
              <a:t>Getting Started with E-R Modeling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001000" cy="4114800"/>
          </a:xfrm>
        </p:spPr>
        <p:txBody>
          <a:bodyPr/>
          <a:lstStyle/>
          <a:p>
            <a:r>
              <a:rPr lang="en-US" smtClean="0"/>
              <a:t>What </a:t>
            </a:r>
            <a:r>
              <a:rPr lang="en-US" b="1" u="sng" smtClean="0"/>
              <a:t>questions</a:t>
            </a:r>
            <a:r>
              <a:rPr lang="en-US" smtClean="0"/>
              <a:t> must you answer?</a:t>
            </a:r>
          </a:p>
          <a:p>
            <a:pPr lvl="4"/>
            <a:endParaRPr lang="en-US" smtClean="0"/>
          </a:p>
          <a:p>
            <a:r>
              <a:rPr lang="en-US" smtClean="0"/>
              <a:t>What </a:t>
            </a:r>
            <a:r>
              <a:rPr lang="en-US" b="1" u="sng" smtClean="0"/>
              <a:t>data</a:t>
            </a:r>
            <a:r>
              <a:rPr lang="en-US" smtClean="0"/>
              <a:t> is needed to generate the answers?</a:t>
            </a:r>
          </a:p>
          <a:p>
            <a:pPr lvl="1"/>
            <a:r>
              <a:rPr lang="en-US" smtClean="0"/>
              <a:t>Entities</a:t>
            </a:r>
          </a:p>
          <a:p>
            <a:pPr lvl="2"/>
            <a:r>
              <a:rPr lang="en-US" smtClean="0"/>
              <a:t>Attributes of those entities</a:t>
            </a:r>
          </a:p>
          <a:p>
            <a:pPr lvl="1"/>
            <a:r>
              <a:rPr lang="en-US" smtClean="0"/>
              <a:t>Relationships</a:t>
            </a:r>
          </a:p>
          <a:p>
            <a:pPr lvl="2"/>
            <a:r>
              <a:rPr lang="en-US" smtClean="0"/>
              <a:t>Nature of those relationships</a:t>
            </a:r>
          </a:p>
          <a:p>
            <a:pPr lvl="4"/>
            <a:endParaRPr lang="en-US" smtClean="0"/>
          </a:p>
          <a:p>
            <a:r>
              <a:rPr lang="en-US" smtClean="0"/>
              <a:t>How will the user interact with the system?</a:t>
            </a:r>
          </a:p>
          <a:p>
            <a:pPr lvl="1"/>
            <a:r>
              <a:rPr lang="en-US" smtClean="0"/>
              <a:t>Relating the question to the available data</a:t>
            </a:r>
          </a:p>
          <a:p>
            <a:pPr lvl="1"/>
            <a:r>
              <a:rPr lang="en-US" smtClean="0"/>
              <a:t>Expressing the answer in a useful form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Agenda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Questions</a:t>
            </a:r>
          </a:p>
          <a:p>
            <a:pPr lvl="4"/>
            <a:endParaRPr lang="en-US" smtClean="0"/>
          </a:p>
          <a:p>
            <a:r>
              <a:rPr lang="en-US" smtClean="0"/>
              <a:t>Relational database design</a:t>
            </a:r>
          </a:p>
          <a:p>
            <a:pPr lvl="4"/>
            <a:endParaRPr lang="en-US" smtClean="0"/>
          </a:p>
          <a:p>
            <a:r>
              <a:rPr lang="en-US" smtClean="0"/>
              <a:t>Microsoft Access</a:t>
            </a:r>
          </a:p>
          <a:p>
            <a:pPr lvl="4"/>
            <a:endParaRPr lang="en-US" smtClean="0"/>
          </a:p>
          <a:p>
            <a:r>
              <a:rPr lang="en-US" smtClean="0"/>
              <a:t>MySQL</a:t>
            </a:r>
          </a:p>
          <a:p>
            <a:pPr lvl="4"/>
            <a:endParaRPr lang="en-US" smtClean="0"/>
          </a:p>
          <a:p>
            <a:r>
              <a:rPr lang="en-US" smtClean="0"/>
              <a:t>Scalability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mtClean="0"/>
              <a:t>“Project Team” E-R Example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209800" y="24384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student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096000" y="24384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team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692525" y="3649663"/>
            <a:ext cx="1981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implement-role</a:t>
            </a: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3962400" y="2286000"/>
            <a:ext cx="1447800" cy="685800"/>
          </a:xfrm>
          <a:prstGeom prst="diamond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>
                <a:latin typeface="Times New Roman" pitchFamily="18" charset="0"/>
              </a:rPr>
              <a:t>member-of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6096000" y="46482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project</a:t>
            </a: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5902325" y="3435350"/>
            <a:ext cx="1447800" cy="685800"/>
          </a:xfrm>
          <a:prstGeom prst="diamond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>
                <a:latin typeface="Times New Roman" pitchFamily="18" charset="0"/>
              </a:rPr>
              <a:t>creates</a:t>
            </a:r>
          </a:p>
        </p:txBody>
      </p:sp>
      <p:cxnSp>
        <p:nvCxnSpPr>
          <p:cNvPr id="21513" name="AutoShape 9"/>
          <p:cNvCxnSpPr>
            <a:cxnSpLocks noChangeShapeType="1"/>
            <a:stCxn id="21510" idx="1"/>
            <a:endCxn id="21507" idx="3"/>
          </p:cNvCxnSpPr>
          <p:nvPr/>
        </p:nvCxnSpPr>
        <p:spPr bwMode="auto">
          <a:xfrm flipH="1">
            <a:off x="3276600" y="2628900"/>
            <a:ext cx="685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514" name="AutoShape 10"/>
          <p:cNvCxnSpPr>
            <a:cxnSpLocks noChangeShapeType="1"/>
            <a:stCxn id="21510" idx="3"/>
            <a:endCxn id="21508" idx="1"/>
          </p:cNvCxnSpPr>
          <p:nvPr/>
        </p:nvCxnSpPr>
        <p:spPr bwMode="auto">
          <a:xfrm>
            <a:off x="5410200" y="2628900"/>
            <a:ext cx="685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515" name="AutoShape 11"/>
          <p:cNvCxnSpPr>
            <a:cxnSpLocks noChangeShapeType="1"/>
            <a:stCxn id="21510" idx="2"/>
            <a:endCxn id="21509" idx="0"/>
          </p:cNvCxnSpPr>
          <p:nvPr/>
        </p:nvCxnSpPr>
        <p:spPr bwMode="auto">
          <a:xfrm flipH="1">
            <a:off x="4683125" y="2971800"/>
            <a:ext cx="3175" cy="677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516" name="AutoShape 12"/>
          <p:cNvCxnSpPr>
            <a:cxnSpLocks noChangeShapeType="1"/>
            <a:stCxn id="21508" idx="2"/>
            <a:endCxn id="21512" idx="0"/>
          </p:cNvCxnSpPr>
          <p:nvPr/>
        </p:nvCxnSpPr>
        <p:spPr bwMode="auto">
          <a:xfrm flipH="1">
            <a:off x="6626225" y="2819400"/>
            <a:ext cx="3175" cy="6159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517" name="AutoShape 13"/>
          <p:cNvCxnSpPr>
            <a:cxnSpLocks noChangeShapeType="1"/>
            <a:stCxn id="21512" idx="2"/>
            <a:endCxn id="21511" idx="0"/>
          </p:cNvCxnSpPr>
          <p:nvPr/>
        </p:nvCxnSpPr>
        <p:spPr bwMode="auto">
          <a:xfrm>
            <a:off x="6626225" y="4121150"/>
            <a:ext cx="3175" cy="5270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3787775" y="1322388"/>
            <a:ext cx="1779588" cy="374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manage-role</a:t>
            </a:r>
          </a:p>
        </p:txBody>
      </p:sp>
      <p:cxnSp>
        <p:nvCxnSpPr>
          <p:cNvPr id="21519" name="AutoShape 15"/>
          <p:cNvCxnSpPr>
            <a:cxnSpLocks noChangeShapeType="1"/>
            <a:stCxn id="21510" idx="0"/>
            <a:endCxn id="21518" idx="2"/>
          </p:cNvCxnSpPr>
          <p:nvPr/>
        </p:nvCxnSpPr>
        <p:spPr bwMode="auto">
          <a:xfrm flipH="1" flipV="1">
            <a:off x="4678363" y="1697038"/>
            <a:ext cx="7937" cy="5889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4724400" y="6096000"/>
            <a:ext cx="1600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php-project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7162800" y="6096000"/>
            <a:ext cx="1600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ajax-project</a:t>
            </a:r>
          </a:p>
        </p:txBody>
      </p:sp>
      <p:sp>
        <p:nvSpPr>
          <p:cNvPr id="21522" name="Oval 18"/>
          <p:cNvSpPr>
            <a:spLocks noChangeArrowheads="1"/>
          </p:cNvSpPr>
          <p:nvPr/>
        </p:nvSpPr>
        <p:spPr bwMode="auto">
          <a:xfrm>
            <a:off x="6477000" y="5410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d</a:t>
            </a:r>
          </a:p>
        </p:txBody>
      </p:sp>
      <p:cxnSp>
        <p:nvCxnSpPr>
          <p:cNvPr id="21523" name="AutoShape 19"/>
          <p:cNvCxnSpPr>
            <a:cxnSpLocks noChangeShapeType="1"/>
            <a:stCxn id="21511" idx="2"/>
            <a:endCxn id="21522" idx="0"/>
          </p:cNvCxnSpPr>
          <p:nvPr/>
        </p:nvCxnSpPr>
        <p:spPr bwMode="auto">
          <a:xfrm>
            <a:off x="6629400" y="5029200"/>
            <a:ext cx="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524" name="AutoShape 20"/>
          <p:cNvCxnSpPr>
            <a:cxnSpLocks noChangeShapeType="1"/>
            <a:stCxn id="21522" idx="3"/>
            <a:endCxn id="21520" idx="0"/>
          </p:cNvCxnSpPr>
          <p:nvPr/>
        </p:nvCxnSpPr>
        <p:spPr bwMode="auto">
          <a:xfrm flipH="1">
            <a:off x="5524500" y="5670550"/>
            <a:ext cx="996950" cy="425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525" name="AutoShape 21"/>
          <p:cNvCxnSpPr>
            <a:cxnSpLocks noChangeShapeType="1"/>
            <a:stCxn id="21522" idx="5"/>
            <a:endCxn id="21521" idx="0"/>
          </p:cNvCxnSpPr>
          <p:nvPr/>
        </p:nvCxnSpPr>
        <p:spPr bwMode="auto">
          <a:xfrm>
            <a:off x="6737350" y="5670550"/>
            <a:ext cx="1225550" cy="425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4411663" y="1654175"/>
            <a:ext cx="298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1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5749925" y="2247900"/>
            <a:ext cx="3873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M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4300538" y="3300413"/>
            <a:ext cx="3873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M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3321050" y="2286000"/>
            <a:ext cx="298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1</a:t>
            </a: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6324600" y="2819400"/>
            <a:ext cx="298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1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6324600" y="4267200"/>
            <a:ext cx="298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1</a:t>
            </a:r>
          </a:p>
        </p:txBody>
      </p:sp>
      <p:sp>
        <p:nvSpPr>
          <p:cNvPr id="21532" name="Oval 28"/>
          <p:cNvSpPr>
            <a:spLocks noChangeArrowheads="1"/>
          </p:cNvSpPr>
          <p:nvPr/>
        </p:nvSpPr>
        <p:spPr bwMode="auto">
          <a:xfrm>
            <a:off x="2057400" y="3581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endParaRPr lang="en-US" sz="2400">
              <a:latin typeface="Times New Roman" pitchFamily="18" charset="0"/>
            </a:endParaRPr>
          </a:p>
        </p:txBody>
      </p:sp>
      <p:cxnSp>
        <p:nvCxnSpPr>
          <p:cNvPr id="21533" name="AutoShape 29"/>
          <p:cNvCxnSpPr>
            <a:cxnSpLocks noChangeShapeType="1"/>
            <a:stCxn id="21532" idx="7"/>
            <a:endCxn id="21507" idx="2"/>
          </p:cNvCxnSpPr>
          <p:nvPr/>
        </p:nvCxnSpPr>
        <p:spPr bwMode="auto">
          <a:xfrm flipV="1">
            <a:off x="2317750" y="2819400"/>
            <a:ext cx="425450" cy="806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1534" name="Rectangle 30"/>
          <p:cNvSpPr>
            <a:spLocks noChangeArrowheads="1"/>
          </p:cNvSpPr>
          <p:nvPr/>
        </p:nvSpPr>
        <p:spPr bwMode="auto">
          <a:xfrm>
            <a:off x="527050" y="3541713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human</a:t>
            </a:r>
          </a:p>
        </p:txBody>
      </p:sp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2286000" y="46482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client</a:t>
            </a:r>
          </a:p>
        </p:txBody>
      </p:sp>
      <p:cxnSp>
        <p:nvCxnSpPr>
          <p:cNvPr id="21536" name="AutoShape 32"/>
          <p:cNvCxnSpPr>
            <a:cxnSpLocks noChangeShapeType="1"/>
            <a:stCxn id="21532" idx="5"/>
            <a:endCxn id="21535" idx="0"/>
          </p:cNvCxnSpPr>
          <p:nvPr/>
        </p:nvCxnSpPr>
        <p:spPr bwMode="auto">
          <a:xfrm>
            <a:off x="2317750" y="3841750"/>
            <a:ext cx="501650" cy="806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1537" name="AutoShape 33"/>
          <p:cNvSpPr>
            <a:spLocks noChangeArrowheads="1"/>
          </p:cNvSpPr>
          <p:nvPr/>
        </p:nvSpPr>
        <p:spPr bwMode="auto">
          <a:xfrm>
            <a:off x="3962400" y="4495800"/>
            <a:ext cx="1447800" cy="685800"/>
          </a:xfrm>
          <a:prstGeom prst="diamond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>
                <a:latin typeface="Times New Roman" pitchFamily="18" charset="0"/>
              </a:rPr>
              <a:t>needs</a:t>
            </a:r>
          </a:p>
        </p:txBody>
      </p:sp>
      <p:cxnSp>
        <p:nvCxnSpPr>
          <p:cNvPr id="21538" name="AutoShape 34"/>
          <p:cNvCxnSpPr>
            <a:cxnSpLocks noChangeShapeType="1"/>
            <a:stCxn id="21537" idx="3"/>
            <a:endCxn id="21511" idx="1"/>
          </p:cNvCxnSpPr>
          <p:nvPr/>
        </p:nvCxnSpPr>
        <p:spPr bwMode="auto">
          <a:xfrm>
            <a:off x="5410200" y="4838700"/>
            <a:ext cx="685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539" name="AutoShape 35"/>
          <p:cNvCxnSpPr>
            <a:cxnSpLocks noChangeShapeType="1"/>
            <a:stCxn id="21535" idx="3"/>
            <a:endCxn id="21537" idx="1"/>
          </p:cNvCxnSpPr>
          <p:nvPr/>
        </p:nvCxnSpPr>
        <p:spPr bwMode="auto">
          <a:xfrm>
            <a:off x="3352800" y="4838700"/>
            <a:ext cx="6096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540" name="AutoShape 36"/>
          <p:cNvCxnSpPr>
            <a:cxnSpLocks noChangeShapeType="1"/>
            <a:stCxn id="21534" idx="3"/>
            <a:endCxn id="21532" idx="2"/>
          </p:cNvCxnSpPr>
          <p:nvPr/>
        </p:nvCxnSpPr>
        <p:spPr bwMode="auto">
          <a:xfrm>
            <a:off x="1593850" y="3732213"/>
            <a:ext cx="46355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3308350" y="4495800"/>
            <a:ext cx="3873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M</a:t>
            </a: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5759450" y="4495800"/>
            <a:ext cx="298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1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Components of E-R Diagrams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114800"/>
          </a:xfrm>
        </p:spPr>
        <p:txBody>
          <a:bodyPr/>
          <a:lstStyle/>
          <a:p>
            <a:r>
              <a:rPr lang="en-US" smtClean="0"/>
              <a:t>Entities</a:t>
            </a:r>
          </a:p>
          <a:p>
            <a:pPr lvl="1"/>
            <a:r>
              <a:rPr lang="en-US" smtClean="0"/>
              <a:t>Types </a:t>
            </a:r>
          </a:p>
          <a:p>
            <a:pPr lvl="2"/>
            <a:r>
              <a:rPr lang="en-US" smtClean="0"/>
              <a:t>Subtypes (disjoint / overlapping)</a:t>
            </a:r>
          </a:p>
          <a:p>
            <a:pPr lvl="1"/>
            <a:r>
              <a:rPr lang="en-US" smtClean="0"/>
              <a:t>Attributes</a:t>
            </a:r>
          </a:p>
          <a:p>
            <a:pPr lvl="2"/>
            <a:r>
              <a:rPr lang="en-US" smtClean="0"/>
              <a:t>Mandatory / optional</a:t>
            </a:r>
          </a:p>
          <a:p>
            <a:pPr lvl="1"/>
            <a:r>
              <a:rPr lang="en-US" smtClean="0"/>
              <a:t>Identifier</a:t>
            </a:r>
          </a:p>
          <a:p>
            <a:r>
              <a:rPr lang="en-US" smtClean="0"/>
              <a:t>Relationships</a:t>
            </a:r>
          </a:p>
          <a:p>
            <a:pPr lvl="1"/>
            <a:r>
              <a:rPr lang="en-US" smtClean="0"/>
              <a:t>Cardinality</a:t>
            </a:r>
          </a:p>
          <a:p>
            <a:pPr lvl="1"/>
            <a:r>
              <a:rPr lang="en-US" smtClean="0"/>
              <a:t>Existence</a:t>
            </a:r>
          </a:p>
          <a:p>
            <a:pPr lvl="1"/>
            <a:r>
              <a:rPr lang="en-US" smtClean="0"/>
              <a:t>Degree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Relationships</a:t>
            </a:r>
          </a:p>
        </p:txBody>
      </p:sp>
      <p:sp>
        <p:nvSpPr>
          <p:cNvPr id="23555" name="Freeform 3"/>
          <p:cNvSpPr>
            <a:spLocks/>
          </p:cNvSpPr>
          <p:nvPr/>
        </p:nvSpPr>
        <p:spPr bwMode="auto">
          <a:xfrm>
            <a:off x="6662738" y="2514600"/>
            <a:ext cx="338137" cy="2149475"/>
          </a:xfrm>
          <a:custGeom>
            <a:avLst/>
            <a:gdLst>
              <a:gd name="T0" fmla="*/ 334962 w 213"/>
              <a:gd name="T1" fmla="*/ 979488 h 1354"/>
              <a:gd name="T2" fmla="*/ 330200 w 213"/>
              <a:gd name="T3" fmla="*/ 795338 h 1354"/>
              <a:gd name="T4" fmla="*/ 320675 w 213"/>
              <a:gd name="T5" fmla="*/ 619125 h 1354"/>
              <a:gd name="T6" fmla="*/ 306387 w 213"/>
              <a:gd name="T7" fmla="*/ 457200 h 1354"/>
              <a:gd name="T8" fmla="*/ 287337 w 213"/>
              <a:gd name="T9" fmla="*/ 314325 h 1354"/>
              <a:gd name="T10" fmla="*/ 265112 w 213"/>
              <a:gd name="T11" fmla="*/ 193675 h 1354"/>
              <a:gd name="T12" fmla="*/ 239712 w 213"/>
              <a:gd name="T13" fmla="*/ 100013 h 1354"/>
              <a:gd name="T14" fmla="*/ 211137 w 213"/>
              <a:gd name="T15" fmla="*/ 34925 h 1354"/>
              <a:gd name="T16" fmla="*/ 182562 w 213"/>
              <a:gd name="T17" fmla="*/ 3175 h 1354"/>
              <a:gd name="T18" fmla="*/ 153987 w 213"/>
              <a:gd name="T19" fmla="*/ 3175 h 1354"/>
              <a:gd name="T20" fmla="*/ 125412 w 213"/>
              <a:gd name="T21" fmla="*/ 34925 h 1354"/>
              <a:gd name="T22" fmla="*/ 96837 w 213"/>
              <a:gd name="T23" fmla="*/ 100013 h 1354"/>
              <a:gd name="T24" fmla="*/ 71437 w 213"/>
              <a:gd name="T25" fmla="*/ 193675 h 1354"/>
              <a:gd name="T26" fmla="*/ 49212 w 213"/>
              <a:gd name="T27" fmla="*/ 314325 h 1354"/>
              <a:gd name="T28" fmla="*/ 30162 w 213"/>
              <a:gd name="T29" fmla="*/ 457200 h 1354"/>
              <a:gd name="T30" fmla="*/ 15875 w 213"/>
              <a:gd name="T31" fmla="*/ 619125 h 1354"/>
              <a:gd name="T32" fmla="*/ 6350 w 213"/>
              <a:gd name="T33" fmla="*/ 795338 h 1354"/>
              <a:gd name="T34" fmla="*/ 1587 w 213"/>
              <a:gd name="T35" fmla="*/ 979488 h 1354"/>
              <a:gd name="T36" fmla="*/ 1587 w 213"/>
              <a:gd name="T37" fmla="*/ 1166813 h 1354"/>
              <a:gd name="T38" fmla="*/ 6350 w 213"/>
              <a:gd name="T39" fmla="*/ 1350963 h 1354"/>
              <a:gd name="T40" fmla="*/ 15875 w 213"/>
              <a:gd name="T41" fmla="*/ 1527175 h 1354"/>
              <a:gd name="T42" fmla="*/ 30162 w 213"/>
              <a:gd name="T43" fmla="*/ 1689100 h 1354"/>
              <a:gd name="T44" fmla="*/ 49212 w 213"/>
              <a:gd name="T45" fmla="*/ 1833563 h 1354"/>
              <a:gd name="T46" fmla="*/ 71437 w 213"/>
              <a:gd name="T47" fmla="*/ 1954213 h 1354"/>
              <a:gd name="T48" fmla="*/ 96837 w 213"/>
              <a:gd name="T49" fmla="*/ 2046288 h 1354"/>
              <a:gd name="T50" fmla="*/ 125412 w 213"/>
              <a:gd name="T51" fmla="*/ 2111375 h 1354"/>
              <a:gd name="T52" fmla="*/ 153987 w 213"/>
              <a:gd name="T53" fmla="*/ 2144713 h 1354"/>
              <a:gd name="T54" fmla="*/ 182562 w 213"/>
              <a:gd name="T55" fmla="*/ 2144713 h 1354"/>
              <a:gd name="T56" fmla="*/ 211137 w 213"/>
              <a:gd name="T57" fmla="*/ 2111375 h 1354"/>
              <a:gd name="T58" fmla="*/ 239712 w 213"/>
              <a:gd name="T59" fmla="*/ 2046288 h 1354"/>
              <a:gd name="T60" fmla="*/ 265112 w 213"/>
              <a:gd name="T61" fmla="*/ 1954213 h 1354"/>
              <a:gd name="T62" fmla="*/ 287337 w 213"/>
              <a:gd name="T63" fmla="*/ 1833563 h 1354"/>
              <a:gd name="T64" fmla="*/ 306387 w 213"/>
              <a:gd name="T65" fmla="*/ 1689100 h 1354"/>
              <a:gd name="T66" fmla="*/ 320675 w 213"/>
              <a:gd name="T67" fmla="*/ 1527175 h 1354"/>
              <a:gd name="T68" fmla="*/ 330200 w 213"/>
              <a:gd name="T69" fmla="*/ 1350963 h 1354"/>
              <a:gd name="T70" fmla="*/ 334962 w 213"/>
              <a:gd name="T71" fmla="*/ 1166813 h 13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6" y="445"/>
                </a:lnTo>
                <a:lnTo>
                  <a:pt x="202" y="390"/>
                </a:lnTo>
                <a:lnTo>
                  <a:pt x="198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1" y="63"/>
                </a:lnTo>
                <a:lnTo>
                  <a:pt x="142" y="40"/>
                </a:lnTo>
                <a:lnTo>
                  <a:pt x="133" y="22"/>
                </a:lnTo>
                <a:lnTo>
                  <a:pt x="124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7" y="10"/>
                </a:lnTo>
                <a:lnTo>
                  <a:pt x="79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5" y="122"/>
                </a:lnTo>
                <a:lnTo>
                  <a:pt x="38" y="158"/>
                </a:lnTo>
                <a:lnTo>
                  <a:pt x="31" y="198"/>
                </a:lnTo>
                <a:lnTo>
                  <a:pt x="25" y="241"/>
                </a:lnTo>
                <a:lnTo>
                  <a:pt x="19" y="288"/>
                </a:lnTo>
                <a:lnTo>
                  <a:pt x="14" y="338"/>
                </a:lnTo>
                <a:lnTo>
                  <a:pt x="10" y="390"/>
                </a:lnTo>
                <a:lnTo>
                  <a:pt x="6" y="445"/>
                </a:lnTo>
                <a:lnTo>
                  <a:pt x="4" y="501"/>
                </a:lnTo>
                <a:lnTo>
                  <a:pt x="2" y="559"/>
                </a:lnTo>
                <a:lnTo>
                  <a:pt x="1" y="617"/>
                </a:lnTo>
                <a:lnTo>
                  <a:pt x="0" y="677"/>
                </a:lnTo>
                <a:lnTo>
                  <a:pt x="1" y="735"/>
                </a:lnTo>
                <a:lnTo>
                  <a:pt x="2" y="794"/>
                </a:lnTo>
                <a:lnTo>
                  <a:pt x="4" y="851"/>
                </a:lnTo>
                <a:lnTo>
                  <a:pt x="6" y="908"/>
                </a:lnTo>
                <a:lnTo>
                  <a:pt x="10" y="962"/>
                </a:lnTo>
                <a:lnTo>
                  <a:pt x="14" y="1015"/>
                </a:lnTo>
                <a:lnTo>
                  <a:pt x="19" y="1064"/>
                </a:lnTo>
                <a:lnTo>
                  <a:pt x="25" y="1112"/>
                </a:lnTo>
                <a:lnTo>
                  <a:pt x="31" y="1155"/>
                </a:lnTo>
                <a:lnTo>
                  <a:pt x="38" y="1195"/>
                </a:lnTo>
                <a:lnTo>
                  <a:pt x="45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9" y="1330"/>
                </a:lnTo>
                <a:lnTo>
                  <a:pt x="87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4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1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8" y="1015"/>
                </a:lnTo>
                <a:lnTo>
                  <a:pt x="202" y="962"/>
                </a:lnTo>
                <a:lnTo>
                  <a:pt x="206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6" name="Freeform 4"/>
          <p:cNvSpPr>
            <a:spLocks/>
          </p:cNvSpPr>
          <p:nvPr/>
        </p:nvSpPr>
        <p:spPr bwMode="auto">
          <a:xfrm>
            <a:off x="6019800" y="2522538"/>
            <a:ext cx="338138" cy="2149475"/>
          </a:xfrm>
          <a:custGeom>
            <a:avLst/>
            <a:gdLst>
              <a:gd name="T0" fmla="*/ 334963 w 213"/>
              <a:gd name="T1" fmla="*/ 979488 h 1354"/>
              <a:gd name="T2" fmla="*/ 331788 w 213"/>
              <a:gd name="T3" fmla="*/ 795338 h 1354"/>
              <a:gd name="T4" fmla="*/ 320675 w 213"/>
              <a:gd name="T5" fmla="*/ 619125 h 1354"/>
              <a:gd name="T6" fmla="*/ 306388 w 213"/>
              <a:gd name="T7" fmla="*/ 457200 h 1354"/>
              <a:gd name="T8" fmla="*/ 287338 w 213"/>
              <a:gd name="T9" fmla="*/ 314325 h 1354"/>
              <a:gd name="T10" fmla="*/ 265113 w 213"/>
              <a:gd name="T11" fmla="*/ 193675 h 1354"/>
              <a:gd name="T12" fmla="*/ 239713 w 213"/>
              <a:gd name="T13" fmla="*/ 100013 h 1354"/>
              <a:gd name="T14" fmla="*/ 212725 w 213"/>
              <a:gd name="T15" fmla="*/ 34925 h 1354"/>
              <a:gd name="T16" fmla="*/ 182563 w 213"/>
              <a:gd name="T17" fmla="*/ 3175 h 1354"/>
              <a:gd name="T18" fmla="*/ 153988 w 213"/>
              <a:gd name="T19" fmla="*/ 3175 h 1354"/>
              <a:gd name="T20" fmla="*/ 125413 w 213"/>
              <a:gd name="T21" fmla="*/ 34925 h 1354"/>
              <a:gd name="T22" fmla="*/ 96838 w 213"/>
              <a:gd name="T23" fmla="*/ 100013 h 1354"/>
              <a:gd name="T24" fmla="*/ 73025 w 213"/>
              <a:gd name="T25" fmla="*/ 193675 h 1354"/>
              <a:gd name="T26" fmla="*/ 50800 w 213"/>
              <a:gd name="T27" fmla="*/ 314325 h 1354"/>
              <a:gd name="T28" fmla="*/ 31750 w 213"/>
              <a:gd name="T29" fmla="*/ 457200 h 1354"/>
              <a:gd name="T30" fmla="*/ 15875 w 213"/>
              <a:gd name="T31" fmla="*/ 619125 h 1354"/>
              <a:gd name="T32" fmla="*/ 6350 w 213"/>
              <a:gd name="T33" fmla="*/ 795338 h 1354"/>
              <a:gd name="T34" fmla="*/ 1588 w 213"/>
              <a:gd name="T35" fmla="*/ 979488 h 1354"/>
              <a:gd name="T36" fmla="*/ 1588 w 213"/>
              <a:gd name="T37" fmla="*/ 1166813 h 1354"/>
              <a:gd name="T38" fmla="*/ 6350 w 213"/>
              <a:gd name="T39" fmla="*/ 1350963 h 1354"/>
              <a:gd name="T40" fmla="*/ 15875 w 213"/>
              <a:gd name="T41" fmla="*/ 1527175 h 1354"/>
              <a:gd name="T42" fmla="*/ 31750 w 213"/>
              <a:gd name="T43" fmla="*/ 1689100 h 1354"/>
              <a:gd name="T44" fmla="*/ 50800 w 213"/>
              <a:gd name="T45" fmla="*/ 1833563 h 1354"/>
              <a:gd name="T46" fmla="*/ 73025 w 213"/>
              <a:gd name="T47" fmla="*/ 1954213 h 1354"/>
              <a:gd name="T48" fmla="*/ 96838 w 213"/>
              <a:gd name="T49" fmla="*/ 2046288 h 1354"/>
              <a:gd name="T50" fmla="*/ 125413 w 213"/>
              <a:gd name="T51" fmla="*/ 2111375 h 1354"/>
              <a:gd name="T52" fmla="*/ 153988 w 213"/>
              <a:gd name="T53" fmla="*/ 2144713 h 1354"/>
              <a:gd name="T54" fmla="*/ 182563 w 213"/>
              <a:gd name="T55" fmla="*/ 2144713 h 1354"/>
              <a:gd name="T56" fmla="*/ 212725 w 213"/>
              <a:gd name="T57" fmla="*/ 2111375 h 1354"/>
              <a:gd name="T58" fmla="*/ 239713 w 213"/>
              <a:gd name="T59" fmla="*/ 2046288 h 1354"/>
              <a:gd name="T60" fmla="*/ 265113 w 213"/>
              <a:gd name="T61" fmla="*/ 1954213 h 1354"/>
              <a:gd name="T62" fmla="*/ 287338 w 213"/>
              <a:gd name="T63" fmla="*/ 1833563 h 1354"/>
              <a:gd name="T64" fmla="*/ 306388 w 213"/>
              <a:gd name="T65" fmla="*/ 1689100 h 1354"/>
              <a:gd name="T66" fmla="*/ 320675 w 213"/>
              <a:gd name="T67" fmla="*/ 1527175 h 1354"/>
              <a:gd name="T68" fmla="*/ 331788 w 213"/>
              <a:gd name="T69" fmla="*/ 1350963 h 1354"/>
              <a:gd name="T70" fmla="*/ 334963 w 213"/>
              <a:gd name="T71" fmla="*/ 1166813 h 13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9" y="501"/>
                </a:lnTo>
                <a:lnTo>
                  <a:pt x="206" y="445"/>
                </a:lnTo>
                <a:lnTo>
                  <a:pt x="202" y="390"/>
                </a:lnTo>
                <a:lnTo>
                  <a:pt x="198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1" y="63"/>
                </a:lnTo>
                <a:lnTo>
                  <a:pt x="142" y="40"/>
                </a:lnTo>
                <a:lnTo>
                  <a:pt x="134" y="22"/>
                </a:lnTo>
                <a:lnTo>
                  <a:pt x="125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8" y="10"/>
                </a:lnTo>
                <a:lnTo>
                  <a:pt x="79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6" y="122"/>
                </a:lnTo>
                <a:lnTo>
                  <a:pt x="38" y="158"/>
                </a:lnTo>
                <a:lnTo>
                  <a:pt x="32" y="198"/>
                </a:lnTo>
                <a:lnTo>
                  <a:pt x="25" y="241"/>
                </a:lnTo>
                <a:lnTo>
                  <a:pt x="20" y="288"/>
                </a:lnTo>
                <a:lnTo>
                  <a:pt x="14" y="338"/>
                </a:lnTo>
                <a:lnTo>
                  <a:pt x="10" y="390"/>
                </a:lnTo>
                <a:lnTo>
                  <a:pt x="7" y="445"/>
                </a:lnTo>
                <a:lnTo>
                  <a:pt x="4" y="501"/>
                </a:lnTo>
                <a:lnTo>
                  <a:pt x="2" y="559"/>
                </a:lnTo>
                <a:lnTo>
                  <a:pt x="1" y="617"/>
                </a:lnTo>
                <a:lnTo>
                  <a:pt x="0" y="677"/>
                </a:lnTo>
                <a:lnTo>
                  <a:pt x="1" y="735"/>
                </a:lnTo>
                <a:lnTo>
                  <a:pt x="2" y="794"/>
                </a:lnTo>
                <a:lnTo>
                  <a:pt x="4" y="851"/>
                </a:lnTo>
                <a:lnTo>
                  <a:pt x="7" y="908"/>
                </a:lnTo>
                <a:lnTo>
                  <a:pt x="10" y="962"/>
                </a:lnTo>
                <a:lnTo>
                  <a:pt x="14" y="1015"/>
                </a:lnTo>
                <a:lnTo>
                  <a:pt x="20" y="1064"/>
                </a:lnTo>
                <a:lnTo>
                  <a:pt x="25" y="1112"/>
                </a:lnTo>
                <a:lnTo>
                  <a:pt x="32" y="1155"/>
                </a:lnTo>
                <a:lnTo>
                  <a:pt x="38" y="1195"/>
                </a:lnTo>
                <a:lnTo>
                  <a:pt x="46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9" y="1330"/>
                </a:lnTo>
                <a:lnTo>
                  <a:pt x="88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5" y="1343"/>
                </a:lnTo>
                <a:lnTo>
                  <a:pt x="134" y="1330"/>
                </a:lnTo>
                <a:lnTo>
                  <a:pt x="142" y="1312"/>
                </a:lnTo>
                <a:lnTo>
                  <a:pt x="151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8" y="1015"/>
                </a:lnTo>
                <a:lnTo>
                  <a:pt x="202" y="962"/>
                </a:lnTo>
                <a:lnTo>
                  <a:pt x="206" y="908"/>
                </a:lnTo>
                <a:lnTo>
                  <a:pt x="209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096000" y="4724400"/>
            <a:ext cx="871538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2000" b="1">
                <a:solidFill>
                  <a:schemeClr val="tx2"/>
                </a:solidFill>
              </a:rPr>
              <a:t>1-to-1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6203950" y="2867025"/>
            <a:ext cx="609600" cy="873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6184900" y="3227388"/>
            <a:ext cx="649288" cy="12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 flipV="1">
            <a:off x="6162675" y="3735388"/>
            <a:ext cx="649288" cy="635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6118225" y="2825750"/>
            <a:ext cx="87313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6118225" y="3201988"/>
            <a:ext cx="87313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6118225" y="3568700"/>
            <a:ext cx="87313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6118225" y="3938588"/>
            <a:ext cx="87313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Oval 13"/>
          <p:cNvSpPr>
            <a:spLocks noChangeArrowheads="1"/>
          </p:cNvSpPr>
          <p:nvPr/>
        </p:nvSpPr>
        <p:spPr bwMode="auto">
          <a:xfrm>
            <a:off x="6118225" y="4306888"/>
            <a:ext cx="87313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566" name="Group 14"/>
          <p:cNvGrpSpPr>
            <a:grpSpLocks/>
          </p:cNvGrpSpPr>
          <p:nvPr/>
        </p:nvGrpSpPr>
        <p:grpSpPr bwMode="auto">
          <a:xfrm>
            <a:off x="6772275" y="2905125"/>
            <a:ext cx="87313" cy="1295400"/>
            <a:chOff x="2433" y="2302"/>
            <a:chExt cx="55" cy="816"/>
          </a:xfrm>
        </p:grpSpPr>
        <p:sp>
          <p:nvSpPr>
            <p:cNvPr id="23606" name="Oval 15"/>
            <p:cNvSpPr>
              <a:spLocks noChangeArrowheads="1"/>
            </p:cNvSpPr>
            <p:nvPr/>
          </p:nvSpPr>
          <p:spPr bwMode="auto">
            <a:xfrm>
              <a:off x="2433" y="2302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7" name="Oval 16"/>
            <p:cNvSpPr>
              <a:spLocks noChangeArrowheads="1"/>
            </p:cNvSpPr>
            <p:nvPr/>
          </p:nvSpPr>
          <p:spPr bwMode="auto">
            <a:xfrm>
              <a:off x="2433" y="2549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8" name="Oval 17"/>
            <p:cNvSpPr>
              <a:spLocks noChangeArrowheads="1"/>
            </p:cNvSpPr>
            <p:nvPr/>
          </p:nvSpPr>
          <p:spPr bwMode="auto">
            <a:xfrm>
              <a:off x="2433" y="2802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9" name="Oval 18"/>
            <p:cNvSpPr>
              <a:spLocks noChangeArrowheads="1"/>
            </p:cNvSpPr>
            <p:nvPr/>
          </p:nvSpPr>
          <p:spPr bwMode="auto">
            <a:xfrm>
              <a:off x="2433" y="3052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567" name="Group 19"/>
          <p:cNvGrpSpPr>
            <a:grpSpLocks/>
          </p:cNvGrpSpPr>
          <p:nvPr/>
        </p:nvGrpSpPr>
        <p:grpSpPr bwMode="auto">
          <a:xfrm>
            <a:off x="3954463" y="2514600"/>
            <a:ext cx="1379537" cy="2603500"/>
            <a:chOff x="3504" y="2208"/>
            <a:chExt cx="869" cy="1640"/>
          </a:xfrm>
        </p:grpSpPr>
        <p:sp>
          <p:nvSpPr>
            <p:cNvPr id="23587" name="Rectangle 20"/>
            <p:cNvSpPr>
              <a:spLocks noChangeArrowheads="1"/>
            </p:cNvSpPr>
            <p:nvPr/>
          </p:nvSpPr>
          <p:spPr bwMode="auto">
            <a:xfrm>
              <a:off x="3504" y="3600"/>
              <a:ext cx="869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sz="2000" b="1">
                  <a:solidFill>
                    <a:schemeClr val="tx2"/>
                  </a:solidFill>
                </a:rPr>
                <a:t>1-to-Many</a:t>
              </a:r>
            </a:p>
          </p:txBody>
        </p:sp>
        <p:grpSp>
          <p:nvGrpSpPr>
            <p:cNvPr id="23588" name="Group 21"/>
            <p:cNvGrpSpPr>
              <a:grpSpLocks/>
            </p:cNvGrpSpPr>
            <p:nvPr/>
          </p:nvGrpSpPr>
          <p:grpSpPr bwMode="auto">
            <a:xfrm>
              <a:off x="3648" y="2208"/>
              <a:ext cx="628" cy="1359"/>
              <a:chOff x="2883" y="2056"/>
              <a:chExt cx="628" cy="1359"/>
            </a:xfrm>
          </p:grpSpPr>
          <p:sp>
            <p:nvSpPr>
              <p:cNvPr id="23589" name="Freeform 22"/>
              <p:cNvSpPr>
                <a:spLocks/>
              </p:cNvSpPr>
              <p:nvPr/>
            </p:nvSpPr>
            <p:spPr bwMode="auto">
              <a:xfrm>
                <a:off x="2883" y="2061"/>
                <a:ext cx="213" cy="1354"/>
              </a:xfrm>
              <a:custGeom>
                <a:avLst/>
                <a:gdLst>
                  <a:gd name="T0" fmla="*/ 211 w 213"/>
                  <a:gd name="T1" fmla="*/ 617 h 1354"/>
                  <a:gd name="T2" fmla="*/ 208 w 213"/>
                  <a:gd name="T3" fmla="*/ 501 h 1354"/>
                  <a:gd name="T4" fmla="*/ 202 w 213"/>
                  <a:gd name="T5" fmla="*/ 390 h 1354"/>
                  <a:gd name="T6" fmla="*/ 193 w 213"/>
                  <a:gd name="T7" fmla="*/ 288 h 1354"/>
                  <a:gd name="T8" fmla="*/ 181 w 213"/>
                  <a:gd name="T9" fmla="*/ 198 h 1354"/>
                  <a:gd name="T10" fmla="*/ 167 w 213"/>
                  <a:gd name="T11" fmla="*/ 122 h 1354"/>
                  <a:gd name="T12" fmla="*/ 151 w 213"/>
                  <a:gd name="T13" fmla="*/ 63 h 1354"/>
                  <a:gd name="T14" fmla="*/ 133 w 213"/>
                  <a:gd name="T15" fmla="*/ 22 h 1354"/>
                  <a:gd name="T16" fmla="*/ 115 w 213"/>
                  <a:gd name="T17" fmla="*/ 2 h 1354"/>
                  <a:gd name="T18" fmla="*/ 97 w 213"/>
                  <a:gd name="T19" fmla="*/ 2 h 1354"/>
                  <a:gd name="T20" fmla="*/ 79 w 213"/>
                  <a:gd name="T21" fmla="*/ 22 h 1354"/>
                  <a:gd name="T22" fmla="*/ 61 w 213"/>
                  <a:gd name="T23" fmla="*/ 63 h 1354"/>
                  <a:gd name="T24" fmla="*/ 46 w 213"/>
                  <a:gd name="T25" fmla="*/ 122 h 1354"/>
                  <a:gd name="T26" fmla="*/ 31 w 213"/>
                  <a:gd name="T27" fmla="*/ 198 h 1354"/>
                  <a:gd name="T28" fmla="*/ 20 w 213"/>
                  <a:gd name="T29" fmla="*/ 288 h 1354"/>
                  <a:gd name="T30" fmla="*/ 10 w 213"/>
                  <a:gd name="T31" fmla="*/ 390 h 1354"/>
                  <a:gd name="T32" fmla="*/ 4 w 213"/>
                  <a:gd name="T33" fmla="*/ 501 h 1354"/>
                  <a:gd name="T34" fmla="*/ 1 w 213"/>
                  <a:gd name="T35" fmla="*/ 617 h 1354"/>
                  <a:gd name="T36" fmla="*/ 1 w 213"/>
                  <a:gd name="T37" fmla="*/ 735 h 1354"/>
                  <a:gd name="T38" fmla="*/ 4 w 213"/>
                  <a:gd name="T39" fmla="*/ 851 h 1354"/>
                  <a:gd name="T40" fmla="*/ 10 w 213"/>
                  <a:gd name="T41" fmla="*/ 962 h 1354"/>
                  <a:gd name="T42" fmla="*/ 20 w 213"/>
                  <a:gd name="T43" fmla="*/ 1064 h 1354"/>
                  <a:gd name="T44" fmla="*/ 31 w 213"/>
                  <a:gd name="T45" fmla="*/ 1155 h 1354"/>
                  <a:gd name="T46" fmla="*/ 46 w 213"/>
                  <a:gd name="T47" fmla="*/ 1231 h 1354"/>
                  <a:gd name="T48" fmla="*/ 61 w 213"/>
                  <a:gd name="T49" fmla="*/ 1289 h 1354"/>
                  <a:gd name="T50" fmla="*/ 79 w 213"/>
                  <a:gd name="T51" fmla="*/ 1330 h 1354"/>
                  <a:gd name="T52" fmla="*/ 97 w 213"/>
                  <a:gd name="T53" fmla="*/ 1351 h 1354"/>
                  <a:gd name="T54" fmla="*/ 115 w 213"/>
                  <a:gd name="T55" fmla="*/ 1351 h 1354"/>
                  <a:gd name="T56" fmla="*/ 133 w 213"/>
                  <a:gd name="T57" fmla="*/ 1330 h 1354"/>
                  <a:gd name="T58" fmla="*/ 151 w 213"/>
                  <a:gd name="T59" fmla="*/ 1289 h 1354"/>
                  <a:gd name="T60" fmla="*/ 167 w 213"/>
                  <a:gd name="T61" fmla="*/ 1231 h 1354"/>
                  <a:gd name="T62" fmla="*/ 181 w 213"/>
                  <a:gd name="T63" fmla="*/ 1155 h 1354"/>
                  <a:gd name="T64" fmla="*/ 193 w 213"/>
                  <a:gd name="T65" fmla="*/ 1064 h 1354"/>
                  <a:gd name="T66" fmla="*/ 202 w 213"/>
                  <a:gd name="T67" fmla="*/ 962 h 1354"/>
                  <a:gd name="T68" fmla="*/ 208 w 213"/>
                  <a:gd name="T69" fmla="*/ 851 h 1354"/>
                  <a:gd name="T70" fmla="*/ 211 w 213"/>
                  <a:gd name="T71" fmla="*/ 735 h 135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13" h="1354">
                    <a:moveTo>
                      <a:pt x="212" y="677"/>
                    </a:moveTo>
                    <a:lnTo>
                      <a:pt x="211" y="617"/>
                    </a:lnTo>
                    <a:lnTo>
                      <a:pt x="210" y="559"/>
                    </a:lnTo>
                    <a:lnTo>
                      <a:pt x="208" y="501"/>
                    </a:lnTo>
                    <a:lnTo>
                      <a:pt x="205" y="445"/>
                    </a:lnTo>
                    <a:lnTo>
                      <a:pt x="202" y="390"/>
                    </a:lnTo>
                    <a:lnTo>
                      <a:pt x="198" y="338"/>
                    </a:lnTo>
                    <a:lnTo>
                      <a:pt x="193" y="288"/>
                    </a:lnTo>
                    <a:lnTo>
                      <a:pt x="187" y="241"/>
                    </a:lnTo>
                    <a:lnTo>
                      <a:pt x="181" y="198"/>
                    </a:lnTo>
                    <a:lnTo>
                      <a:pt x="174" y="158"/>
                    </a:lnTo>
                    <a:lnTo>
                      <a:pt x="167" y="122"/>
                    </a:lnTo>
                    <a:lnTo>
                      <a:pt x="159" y="90"/>
                    </a:lnTo>
                    <a:lnTo>
                      <a:pt x="151" y="63"/>
                    </a:lnTo>
                    <a:lnTo>
                      <a:pt x="142" y="40"/>
                    </a:lnTo>
                    <a:lnTo>
                      <a:pt x="133" y="22"/>
                    </a:lnTo>
                    <a:lnTo>
                      <a:pt x="125" y="10"/>
                    </a:lnTo>
                    <a:lnTo>
                      <a:pt x="115" y="2"/>
                    </a:lnTo>
                    <a:lnTo>
                      <a:pt x="106" y="0"/>
                    </a:lnTo>
                    <a:lnTo>
                      <a:pt x="97" y="2"/>
                    </a:lnTo>
                    <a:lnTo>
                      <a:pt x="88" y="10"/>
                    </a:lnTo>
                    <a:lnTo>
                      <a:pt x="79" y="22"/>
                    </a:lnTo>
                    <a:lnTo>
                      <a:pt x="70" y="40"/>
                    </a:lnTo>
                    <a:lnTo>
                      <a:pt x="61" y="63"/>
                    </a:lnTo>
                    <a:lnTo>
                      <a:pt x="53" y="90"/>
                    </a:lnTo>
                    <a:lnTo>
                      <a:pt x="46" y="122"/>
                    </a:lnTo>
                    <a:lnTo>
                      <a:pt x="38" y="158"/>
                    </a:lnTo>
                    <a:lnTo>
                      <a:pt x="31" y="198"/>
                    </a:lnTo>
                    <a:lnTo>
                      <a:pt x="25" y="241"/>
                    </a:lnTo>
                    <a:lnTo>
                      <a:pt x="20" y="288"/>
                    </a:lnTo>
                    <a:lnTo>
                      <a:pt x="14" y="338"/>
                    </a:lnTo>
                    <a:lnTo>
                      <a:pt x="10" y="390"/>
                    </a:lnTo>
                    <a:lnTo>
                      <a:pt x="7" y="445"/>
                    </a:lnTo>
                    <a:lnTo>
                      <a:pt x="4" y="501"/>
                    </a:lnTo>
                    <a:lnTo>
                      <a:pt x="2" y="559"/>
                    </a:lnTo>
                    <a:lnTo>
                      <a:pt x="1" y="617"/>
                    </a:lnTo>
                    <a:lnTo>
                      <a:pt x="0" y="677"/>
                    </a:lnTo>
                    <a:lnTo>
                      <a:pt x="1" y="735"/>
                    </a:lnTo>
                    <a:lnTo>
                      <a:pt x="2" y="794"/>
                    </a:lnTo>
                    <a:lnTo>
                      <a:pt x="4" y="851"/>
                    </a:lnTo>
                    <a:lnTo>
                      <a:pt x="7" y="908"/>
                    </a:lnTo>
                    <a:lnTo>
                      <a:pt x="10" y="962"/>
                    </a:lnTo>
                    <a:lnTo>
                      <a:pt x="14" y="1015"/>
                    </a:lnTo>
                    <a:lnTo>
                      <a:pt x="20" y="1064"/>
                    </a:lnTo>
                    <a:lnTo>
                      <a:pt x="25" y="1112"/>
                    </a:lnTo>
                    <a:lnTo>
                      <a:pt x="31" y="1155"/>
                    </a:lnTo>
                    <a:lnTo>
                      <a:pt x="38" y="1195"/>
                    </a:lnTo>
                    <a:lnTo>
                      <a:pt x="46" y="1231"/>
                    </a:lnTo>
                    <a:lnTo>
                      <a:pt x="53" y="1262"/>
                    </a:lnTo>
                    <a:lnTo>
                      <a:pt x="61" y="1289"/>
                    </a:lnTo>
                    <a:lnTo>
                      <a:pt x="70" y="1312"/>
                    </a:lnTo>
                    <a:lnTo>
                      <a:pt x="79" y="1330"/>
                    </a:lnTo>
                    <a:lnTo>
                      <a:pt x="88" y="1343"/>
                    </a:lnTo>
                    <a:lnTo>
                      <a:pt x="97" y="1351"/>
                    </a:lnTo>
                    <a:lnTo>
                      <a:pt x="106" y="1353"/>
                    </a:lnTo>
                    <a:lnTo>
                      <a:pt x="115" y="1351"/>
                    </a:lnTo>
                    <a:lnTo>
                      <a:pt x="125" y="1343"/>
                    </a:lnTo>
                    <a:lnTo>
                      <a:pt x="133" y="1330"/>
                    </a:lnTo>
                    <a:lnTo>
                      <a:pt x="142" y="1312"/>
                    </a:lnTo>
                    <a:lnTo>
                      <a:pt x="151" y="1289"/>
                    </a:lnTo>
                    <a:lnTo>
                      <a:pt x="159" y="1262"/>
                    </a:lnTo>
                    <a:lnTo>
                      <a:pt x="167" y="1231"/>
                    </a:lnTo>
                    <a:lnTo>
                      <a:pt x="174" y="1195"/>
                    </a:lnTo>
                    <a:lnTo>
                      <a:pt x="181" y="1155"/>
                    </a:lnTo>
                    <a:lnTo>
                      <a:pt x="187" y="1112"/>
                    </a:lnTo>
                    <a:lnTo>
                      <a:pt x="193" y="1064"/>
                    </a:lnTo>
                    <a:lnTo>
                      <a:pt x="198" y="1015"/>
                    </a:lnTo>
                    <a:lnTo>
                      <a:pt x="202" y="962"/>
                    </a:lnTo>
                    <a:lnTo>
                      <a:pt x="205" y="908"/>
                    </a:lnTo>
                    <a:lnTo>
                      <a:pt x="208" y="851"/>
                    </a:lnTo>
                    <a:lnTo>
                      <a:pt x="210" y="794"/>
                    </a:lnTo>
                    <a:lnTo>
                      <a:pt x="211" y="735"/>
                    </a:lnTo>
                    <a:lnTo>
                      <a:pt x="212" y="67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0" name="Freeform 23"/>
              <p:cNvSpPr>
                <a:spLocks/>
              </p:cNvSpPr>
              <p:nvPr/>
            </p:nvSpPr>
            <p:spPr bwMode="auto">
              <a:xfrm>
                <a:off x="3298" y="2056"/>
                <a:ext cx="213" cy="1354"/>
              </a:xfrm>
              <a:custGeom>
                <a:avLst/>
                <a:gdLst>
                  <a:gd name="T0" fmla="*/ 211 w 213"/>
                  <a:gd name="T1" fmla="*/ 617 h 1354"/>
                  <a:gd name="T2" fmla="*/ 208 w 213"/>
                  <a:gd name="T3" fmla="*/ 501 h 1354"/>
                  <a:gd name="T4" fmla="*/ 202 w 213"/>
                  <a:gd name="T5" fmla="*/ 390 h 1354"/>
                  <a:gd name="T6" fmla="*/ 193 w 213"/>
                  <a:gd name="T7" fmla="*/ 288 h 1354"/>
                  <a:gd name="T8" fmla="*/ 181 w 213"/>
                  <a:gd name="T9" fmla="*/ 198 h 1354"/>
                  <a:gd name="T10" fmla="*/ 167 w 213"/>
                  <a:gd name="T11" fmla="*/ 122 h 1354"/>
                  <a:gd name="T12" fmla="*/ 150 w 213"/>
                  <a:gd name="T13" fmla="*/ 63 h 1354"/>
                  <a:gd name="T14" fmla="*/ 133 w 213"/>
                  <a:gd name="T15" fmla="*/ 22 h 1354"/>
                  <a:gd name="T16" fmla="*/ 115 w 213"/>
                  <a:gd name="T17" fmla="*/ 2 h 1354"/>
                  <a:gd name="T18" fmla="*/ 97 w 213"/>
                  <a:gd name="T19" fmla="*/ 2 h 1354"/>
                  <a:gd name="T20" fmla="*/ 78 w 213"/>
                  <a:gd name="T21" fmla="*/ 22 h 1354"/>
                  <a:gd name="T22" fmla="*/ 61 w 213"/>
                  <a:gd name="T23" fmla="*/ 63 h 1354"/>
                  <a:gd name="T24" fmla="*/ 45 w 213"/>
                  <a:gd name="T25" fmla="*/ 122 h 1354"/>
                  <a:gd name="T26" fmla="*/ 31 w 213"/>
                  <a:gd name="T27" fmla="*/ 198 h 1354"/>
                  <a:gd name="T28" fmla="*/ 19 w 213"/>
                  <a:gd name="T29" fmla="*/ 288 h 1354"/>
                  <a:gd name="T30" fmla="*/ 10 w 213"/>
                  <a:gd name="T31" fmla="*/ 390 h 1354"/>
                  <a:gd name="T32" fmla="*/ 3 w 213"/>
                  <a:gd name="T33" fmla="*/ 501 h 1354"/>
                  <a:gd name="T34" fmla="*/ 0 w 213"/>
                  <a:gd name="T35" fmla="*/ 617 h 1354"/>
                  <a:gd name="T36" fmla="*/ 0 w 213"/>
                  <a:gd name="T37" fmla="*/ 735 h 1354"/>
                  <a:gd name="T38" fmla="*/ 3 w 213"/>
                  <a:gd name="T39" fmla="*/ 851 h 1354"/>
                  <a:gd name="T40" fmla="*/ 10 w 213"/>
                  <a:gd name="T41" fmla="*/ 962 h 1354"/>
                  <a:gd name="T42" fmla="*/ 19 w 213"/>
                  <a:gd name="T43" fmla="*/ 1064 h 1354"/>
                  <a:gd name="T44" fmla="*/ 31 w 213"/>
                  <a:gd name="T45" fmla="*/ 1155 h 1354"/>
                  <a:gd name="T46" fmla="*/ 45 w 213"/>
                  <a:gd name="T47" fmla="*/ 1231 h 1354"/>
                  <a:gd name="T48" fmla="*/ 61 w 213"/>
                  <a:gd name="T49" fmla="*/ 1289 h 1354"/>
                  <a:gd name="T50" fmla="*/ 78 w 213"/>
                  <a:gd name="T51" fmla="*/ 1330 h 1354"/>
                  <a:gd name="T52" fmla="*/ 97 w 213"/>
                  <a:gd name="T53" fmla="*/ 1351 h 1354"/>
                  <a:gd name="T54" fmla="*/ 115 w 213"/>
                  <a:gd name="T55" fmla="*/ 1351 h 1354"/>
                  <a:gd name="T56" fmla="*/ 133 w 213"/>
                  <a:gd name="T57" fmla="*/ 1330 h 1354"/>
                  <a:gd name="T58" fmla="*/ 150 w 213"/>
                  <a:gd name="T59" fmla="*/ 1289 h 1354"/>
                  <a:gd name="T60" fmla="*/ 167 w 213"/>
                  <a:gd name="T61" fmla="*/ 1231 h 1354"/>
                  <a:gd name="T62" fmla="*/ 181 w 213"/>
                  <a:gd name="T63" fmla="*/ 1155 h 1354"/>
                  <a:gd name="T64" fmla="*/ 193 w 213"/>
                  <a:gd name="T65" fmla="*/ 1064 h 1354"/>
                  <a:gd name="T66" fmla="*/ 202 w 213"/>
                  <a:gd name="T67" fmla="*/ 962 h 1354"/>
                  <a:gd name="T68" fmla="*/ 208 w 213"/>
                  <a:gd name="T69" fmla="*/ 851 h 1354"/>
                  <a:gd name="T70" fmla="*/ 211 w 213"/>
                  <a:gd name="T71" fmla="*/ 735 h 135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13" h="1354">
                    <a:moveTo>
                      <a:pt x="212" y="677"/>
                    </a:moveTo>
                    <a:lnTo>
                      <a:pt x="211" y="617"/>
                    </a:lnTo>
                    <a:lnTo>
                      <a:pt x="210" y="559"/>
                    </a:lnTo>
                    <a:lnTo>
                      <a:pt x="208" y="501"/>
                    </a:lnTo>
                    <a:lnTo>
                      <a:pt x="205" y="445"/>
                    </a:lnTo>
                    <a:lnTo>
                      <a:pt x="202" y="390"/>
                    </a:lnTo>
                    <a:lnTo>
                      <a:pt x="198" y="338"/>
                    </a:lnTo>
                    <a:lnTo>
                      <a:pt x="193" y="288"/>
                    </a:lnTo>
                    <a:lnTo>
                      <a:pt x="187" y="241"/>
                    </a:lnTo>
                    <a:lnTo>
                      <a:pt x="181" y="198"/>
                    </a:lnTo>
                    <a:lnTo>
                      <a:pt x="174" y="158"/>
                    </a:lnTo>
                    <a:lnTo>
                      <a:pt x="167" y="122"/>
                    </a:lnTo>
                    <a:lnTo>
                      <a:pt x="159" y="90"/>
                    </a:lnTo>
                    <a:lnTo>
                      <a:pt x="150" y="63"/>
                    </a:lnTo>
                    <a:lnTo>
                      <a:pt x="142" y="40"/>
                    </a:lnTo>
                    <a:lnTo>
                      <a:pt x="133" y="22"/>
                    </a:lnTo>
                    <a:lnTo>
                      <a:pt x="124" y="10"/>
                    </a:lnTo>
                    <a:lnTo>
                      <a:pt x="115" y="2"/>
                    </a:lnTo>
                    <a:lnTo>
                      <a:pt x="106" y="0"/>
                    </a:lnTo>
                    <a:lnTo>
                      <a:pt x="97" y="2"/>
                    </a:lnTo>
                    <a:lnTo>
                      <a:pt x="87" y="10"/>
                    </a:lnTo>
                    <a:lnTo>
                      <a:pt x="78" y="22"/>
                    </a:lnTo>
                    <a:lnTo>
                      <a:pt x="70" y="40"/>
                    </a:lnTo>
                    <a:lnTo>
                      <a:pt x="61" y="63"/>
                    </a:lnTo>
                    <a:lnTo>
                      <a:pt x="53" y="90"/>
                    </a:lnTo>
                    <a:lnTo>
                      <a:pt x="45" y="122"/>
                    </a:lnTo>
                    <a:lnTo>
                      <a:pt x="38" y="158"/>
                    </a:lnTo>
                    <a:lnTo>
                      <a:pt x="31" y="198"/>
                    </a:lnTo>
                    <a:lnTo>
                      <a:pt x="25" y="241"/>
                    </a:lnTo>
                    <a:lnTo>
                      <a:pt x="19" y="288"/>
                    </a:lnTo>
                    <a:lnTo>
                      <a:pt x="14" y="338"/>
                    </a:lnTo>
                    <a:lnTo>
                      <a:pt x="10" y="390"/>
                    </a:lnTo>
                    <a:lnTo>
                      <a:pt x="6" y="445"/>
                    </a:lnTo>
                    <a:lnTo>
                      <a:pt x="3" y="501"/>
                    </a:lnTo>
                    <a:lnTo>
                      <a:pt x="1" y="559"/>
                    </a:lnTo>
                    <a:lnTo>
                      <a:pt x="0" y="617"/>
                    </a:lnTo>
                    <a:lnTo>
                      <a:pt x="0" y="677"/>
                    </a:lnTo>
                    <a:lnTo>
                      <a:pt x="0" y="735"/>
                    </a:lnTo>
                    <a:lnTo>
                      <a:pt x="1" y="794"/>
                    </a:lnTo>
                    <a:lnTo>
                      <a:pt x="3" y="851"/>
                    </a:lnTo>
                    <a:lnTo>
                      <a:pt x="6" y="908"/>
                    </a:lnTo>
                    <a:lnTo>
                      <a:pt x="10" y="962"/>
                    </a:lnTo>
                    <a:lnTo>
                      <a:pt x="14" y="1015"/>
                    </a:lnTo>
                    <a:lnTo>
                      <a:pt x="19" y="1064"/>
                    </a:lnTo>
                    <a:lnTo>
                      <a:pt x="25" y="1112"/>
                    </a:lnTo>
                    <a:lnTo>
                      <a:pt x="31" y="1155"/>
                    </a:lnTo>
                    <a:lnTo>
                      <a:pt x="38" y="1195"/>
                    </a:lnTo>
                    <a:lnTo>
                      <a:pt x="45" y="1231"/>
                    </a:lnTo>
                    <a:lnTo>
                      <a:pt x="53" y="1262"/>
                    </a:lnTo>
                    <a:lnTo>
                      <a:pt x="61" y="1289"/>
                    </a:lnTo>
                    <a:lnTo>
                      <a:pt x="70" y="1312"/>
                    </a:lnTo>
                    <a:lnTo>
                      <a:pt x="78" y="1330"/>
                    </a:lnTo>
                    <a:lnTo>
                      <a:pt x="87" y="1343"/>
                    </a:lnTo>
                    <a:lnTo>
                      <a:pt x="97" y="1351"/>
                    </a:lnTo>
                    <a:lnTo>
                      <a:pt x="106" y="1353"/>
                    </a:lnTo>
                    <a:lnTo>
                      <a:pt x="115" y="1351"/>
                    </a:lnTo>
                    <a:lnTo>
                      <a:pt x="124" y="1343"/>
                    </a:lnTo>
                    <a:lnTo>
                      <a:pt x="133" y="1330"/>
                    </a:lnTo>
                    <a:lnTo>
                      <a:pt x="142" y="1312"/>
                    </a:lnTo>
                    <a:lnTo>
                      <a:pt x="150" y="1289"/>
                    </a:lnTo>
                    <a:lnTo>
                      <a:pt x="159" y="1262"/>
                    </a:lnTo>
                    <a:lnTo>
                      <a:pt x="167" y="1231"/>
                    </a:lnTo>
                    <a:lnTo>
                      <a:pt x="174" y="1195"/>
                    </a:lnTo>
                    <a:lnTo>
                      <a:pt x="181" y="1155"/>
                    </a:lnTo>
                    <a:lnTo>
                      <a:pt x="187" y="1112"/>
                    </a:lnTo>
                    <a:lnTo>
                      <a:pt x="193" y="1064"/>
                    </a:lnTo>
                    <a:lnTo>
                      <a:pt x="198" y="1015"/>
                    </a:lnTo>
                    <a:lnTo>
                      <a:pt x="202" y="962"/>
                    </a:lnTo>
                    <a:lnTo>
                      <a:pt x="205" y="908"/>
                    </a:lnTo>
                    <a:lnTo>
                      <a:pt x="208" y="851"/>
                    </a:lnTo>
                    <a:lnTo>
                      <a:pt x="210" y="794"/>
                    </a:lnTo>
                    <a:lnTo>
                      <a:pt x="211" y="735"/>
                    </a:lnTo>
                    <a:lnTo>
                      <a:pt x="212" y="67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1" name="Line 24"/>
              <p:cNvSpPr>
                <a:spLocks noChangeShapeType="1"/>
              </p:cNvSpPr>
              <p:nvPr/>
            </p:nvSpPr>
            <p:spPr bwMode="auto">
              <a:xfrm>
                <a:off x="3010" y="2265"/>
                <a:ext cx="397" cy="6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2" name="Line 25"/>
              <p:cNvSpPr>
                <a:spLocks noChangeShapeType="1"/>
              </p:cNvSpPr>
              <p:nvPr/>
            </p:nvSpPr>
            <p:spPr bwMode="auto">
              <a:xfrm>
                <a:off x="2998" y="2505"/>
                <a:ext cx="396" cy="93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3" name="Line 26"/>
              <p:cNvSpPr>
                <a:spLocks noChangeShapeType="1"/>
              </p:cNvSpPr>
              <p:nvPr/>
            </p:nvSpPr>
            <p:spPr bwMode="auto">
              <a:xfrm>
                <a:off x="3010" y="2518"/>
                <a:ext cx="384" cy="585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4" name="Line 27"/>
              <p:cNvSpPr>
                <a:spLocks noChangeShapeType="1"/>
              </p:cNvSpPr>
              <p:nvPr/>
            </p:nvSpPr>
            <p:spPr bwMode="auto">
              <a:xfrm flipH="1">
                <a:off x="2977" y="2846"/>
                <a:ext cx="425" cy="37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595" name="Group 28"/>
              <p:cNvGrpSpPr>
                <a:grpSpLocks/>
              </p:cNvGrpSpPr>
              <p:nvPr/>
            </p:nvGrpSpPr>
            <p:grpSpPr bwMode="auto">
              <a:xfrm>
                <a:off x="2968" y="2238"/>
                <a:ext cx="55" cy="999"/>
                <a:chOff x="2968" y="2238"/>
                <a:chExt cx="55" cy="999"/>
              </a:xfrm>
            </p:grpSpPr>
            <p:sp>
              <p:nvSpPr>
                <p:cNvPr id="23601" name="Oval 29"/>
                <p:cNvSpPr>
                  <a:spLocks noChangeArrowheads="1"/>
                </p:cNvSpPr>
                <p:nvPr/>
              </p:nvSpPr>
              <p:spPr bwMode="auto">
                <a:xfrm>
                  <a:off x="2968" y="2238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02" name="Oval 30"/>
                <p:cNvSpPr>
                  <a:spLocks noChangeArrowheads="1"/>
                </p:cNvSpPr>
                <p:nvPr/>
              </p:nvSpPr>
              <p:spPr bwMode="auto">
                <a:xfrm>
                  <a:off x="2968" y="2475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03" name="Oval 31"/>
                <p:cNvSpPr>
                  <a:spLocks noChangeArrowheads="1"/>
                </p:cNvSpPr>
                <p:nvPr/>
              </p:nvSpPr>
              <p:spPr bwMode="auto">
                <a:xfrm>
                  <a:off x="2968" y="2706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04" name="Oval 32"/>
                <p:cNvSpPr>
                  <a:spLocks noChangeArrowheads="1"/>
                </p:cNvSpPr>
                <p:nvPr/>
              </p:nvSpPr>
              <p:spPr bwMode="auto">
                <a:xfrm>
                  <a:off x="2968" y="2939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05" name="Oval 33"/>
                <p:cNvSpPr>
                  <a:spLocks noChangeArrowheads="1"/>
                </p:cNvSpPr>
                <p:nvPr/>
              </p:nvSpPr>
              <p:spPr bwMode="auto">
                <a:xfrm>
                  <a:off x="2968" y="3171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596" name="Group 34"/>
              <p:cNvGrpSpPr>
                <a:grpSpLocks/>
              </p:cNvGrpSpPr>
              <p:nvPr/>
            </p:nvGrpSpPr>
            <p:grpSpPr bwMode="auto">
              <a:xfrm>
                <a:off x="3374" y="2309"/>
                <a:ext cx="55" cy="816"/>
                <a:chOff x="3374" y="2309"/>
                <a:chExt cx="55" cy="816"/>
              </a:xfrm>
            </p:grpSpPr>
            <p:sp>
              <p:nvSpPr>
                <p:cNvPr id="23597" name="Oval 35"/>
                <p:cNvSpPr>
                  <a:spLocks noChangeArrowheads="1"/>
                </p:cNvSpPr>
                <p:nvPr/>
              </p:nvSpPr>
              <p:spPr bwMode="auto">
                <a:xfrm>
                  <a:off x="3374" y="2309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98" name="Oval 36"/>
                <p:cNvSpPr>
                  <a:spLocks noChangeArrowheads="1"/>
                </p:cNvSpPr>
                <p:nvPr/>
              </p:nvSpPr>
              <p:spPr bwMode="auto">
                <a:xfrm>
                  <a:off x="3374" y="2556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99" name="Oval 37"/>
                <p:cNvSpPr>
                  <a:spLocks noChangeArrowheads="1"/>
                </p:cNvSpPr>
                <p:nvPr/>
              </p:nvSpPr>
              <p:spPr bwMode="auto">
                <a:xfrm>
                  <a:off x="3374" y="2809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00" name="Oval 38"/>
                <p:cNvSpPr>
                  <a:spLocks noChangeArrowheads="1"/>
                </p:cNvSpPr>
                <p:nvPr/>
              </p:nvSpPr>
              <p:spPr bwMode="auto">
                <a:xfrm>
                  <a:off x="3374" y="3059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3568" name="Group 39"/>
          <p:cNvGrpSpPr>
            <a:grpSpLocks/>
          </p:cNvGrpSpPr>
          <p:nvPr/>
        </p:nvGrpSpPr>
        <p:grpSpPr bwMode="auto">
          <a:xfrm>
            <a:off x="1752600" y="2514600"/>
            <a:ext cx="1905000" cy="2616200"/>
            <a:chOff x="2160" y="2208"/>
            <a:chExt cx="1200" cy="1648"/>
          </a:xfrm>
        </p:grpSpPr>
        <p:sp>
          <p:nvSpPr>
            <p:cNvPr id="23569" name="Rectangle 40"/>
            <p:cNvSpPr>
              <a:spLocks noChangeArrowheads="1"/>
            </p:cNvSpPr>
            <p:nvPr/>
          </p:nvSpPr>
          <p:spPr bwMode="auto">
            <a:xfrm>
              <a:off x="2160" y="3608"/>
              <a:ext cx="120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chemeClr val="tx2"/>
                  </a:solidFill>
                </a:rPr>
                <a:t>Many-to-Many</a:t>
              </a:r>
            </a:p>
          </p:txBody>
        </p:sp>
        <p:sp>
          <p:nvSpPr>
            <p:cNvPr id="23570" name="Freeform 41"/>
            <p:cNvSpPr>
              <a:spLocks/>
            </p:cNvSpPr>
            <p:nvPr/>
          </p:nvSpPr>
          <p:spPr bwMode="auto">
            <a:xfrm>
              <a:off x="2448" y="2208"/>
              <a:ext cx="213" cy="1354"/>
            </a:xfrm>
            <a:custGeom>
              <a:avLst/>
              <a:gdLst>
                <a:gd name="T0" fmla="*/ 211 w 213"/>
                <a:gd name="T1" fmla="*/ 617 h 1354"/>
                <a:gd name="T2" fmla="*/ 208 w 213"/>
                <a:gd name="T3" fmla="*/ 501 h 1354"/>
                <a:gd name="T4" fmla="*/ 202 w 213"/>
                <a:gd name="T5" fmla="*/ 390 h 1354"/>
                <a:gd name="T6" fmla="*/ 193 w 213"/>
                <a:gd name="T7" fmla="*/ 288 h 1354"/>
                <a:gd name="T8" fmla="*/ 181 w 213"/>
                <a:gd name="T9" fmla="*/ 198 h 1354"/>
                <a:gd name="T10" fmla="*/ 167 w 213"/>
                <a:gd name="T11" fmla="*/ 122 h 1354"/>
                <a:gd name="T12" fmla="*/ 151 w 213"/>
                <a:gd name="T13" fmla="*/ 63 h 1354"/>
                <a:gd name="T14" fmla="*/ 133 w 213"/>
                <a:gd name="T15" fmla="*/ 22 h 1354"/>
                <a:gd name="T16" fmla="*/ 115 w 213"/>
                <a:gd name="T17" fmla="*/ 2 h 1354"/>
                <a:gd name="T18" fmla="*/ 97 w 213"/>
                <a:gd name="T19" fmla="*/ 2 h 1354"/>
                <a:gd name="T20" fmla="*/ 79 w 213"/>
                <a:gd name="T21" fmla="*/ 22 h 1354"/>
                <a:gd name="T22" fmla="*/ 61 w 213"/>
                <a:gd name="T23" fmla="*/ 63 h 1354"/>
                <a:gd name="T24" fmla="*/ 45 w 213"/>
                <a:gd name="T25" fmla="*/ 122 h 1354"/>
                <a:gd name="T26" fmla="*/ 31 w 213"/>
                <a:gd name="T27" fmla="*/ 198 h 1354"/>
                <a:gd name="T28" fmla="*/ 19 w 213"/>
                <a:gd name="T29" fmla="*/ 288 h 1354"/>
                <a:gd name="T30" fmla="*/ 10 w 213"/>
                <a:gd name="T31" fmla="*/ 390 h 1354"/>
                <a:gd name="T32" fmla="*/ 4 w 213"/>
                <a:gd name="T33" fmla="*/ 501 h 1354"/>
                <a:gd name="T34" fmla="*/ 0 w 213"/>
                <a:gd name="T35" fmla="*/ 617 h 1354"/>
                <a:gd name="T36" fmla="*/ 0 w 213"/>
                <a:gd name="T37" fmla="*/ 735 h 1354"/>
                <a:gd name="T38" fmla="*/ 4 w 213"/>
                <a:gd name="T39" fmla="*/ 851 h 1354"/>
                <a:gd name="T40" fmla="*/ 10 w 213"/>
                <a:gd name="T41" fmla="*/ 962 h 1354"/>
                <a:gd name="T42" fmla="*/ 19 w 213"/>
                <a:gd name="T43" fmla="*/ 1064 h 1354"/>
                <a:gd name="T44" fmla="*/ 31 w 213"/>
                <a:gd name="T45" fmla="*/ 1155 h 1354"/>
                <a:gd name="T46" fmla="*/ 45 w 213"/>
                <a:gd name="T47" fmla="*/ 1231 h 1354"/>
                <a:gd name="T48" fmla="*/ 61 w 213"/>
                <a:gd name="T49" fmla="*/ 1289 h 1354"/>
                <a:gd name="T50" fmla="*/ 79 w 213"/>
                <a:gd name="T51" fmla="*/ 1330 h 1354"/>
                <a:gd name="T52" fmla="*/ 97 w 213"/>
                <a:gd name="T53" fmla="*/ 1351 h 1354"/>
                <a:gd name="T54" fmla="*/ 115 w 213"/>
                <a:gd name="T55" fmla="*/ 1351 h 1354"/>
                <a:gd name="T56" fmla="*/ 133 w 213"/>
                <a:gd name="T57" fmla="*/ 1330 h 1354"/>
                <a:gd name="T58" fmla="*/ 151 w 213"/>
                <a:gd name="T59" fmla="*/ 1289 h 1354"/>
                <a:gd name="T60" fmla="*/ 167 w 213"/>
                <a:gd name="T61" fmla="*/ 1231 h 1354"/>
                <a:gd name="T62" fmla="*/ 181 w 213"/>
                <a:gd name="T63" fmla="*/ 1155 h 1354"/>
                <a:gd name="T64" fmla="*/ 193 w 213"/>
                <a:gd name="T65" fmla="*/ 1064 h 1354"/>
                <a:gd name="T66" fmla="*/ 202 w 213"/>
                <a:gd name="T67" fmla="*/ 962 h 1354"/>
                <a:gd name="T68" fmla="*/ 208 w 213"/>
                <a:gd name="T69" fmla="*/ 851 h 1354"/>
                <a:gd name="T70" fmla="*/ 211 w 213"/>
                <a:gd name="T71" fmla="*/ 735 h 135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13" h="1354">
                  <a:moveTo>
                    <a:pt x="212" y="677"/>
                  </a:moveTo>
                  <a:lnTo>
                    <a:pt x="211" y="617"/>
                  </a:lnTo>
                  <a:lnTo>
                    <a:pt x="210" y="559"/>
                  </a:lnTo>
                  <a:lnTo>
                    <a:pt x="208" y="501"/>
                  </a:lnTo>
                  <a:lnTo>
                    <a:pt x="205" y="445"/>
                  </a:lnTo>
                  <a:lnTo>
                    <a:pt x="202" y="390"/>
                  </a:lnTo>
                  <a:lnTo>
                    <a:pt x="197" y="338"/>
                  </a:lnTo>
                  <a:lnTo>
                    <a:pt x="193" y="288"/>
                  </a:lnTo>
                  <a:lnTo>
                    <a:pt x="187" y="241"/>
                  </a:lnTo>
                  <a:lnTo>
                    <a:pt x="181" y="198"/>
                  </a:lnTo>
                  <a:lnTo>
                    <a:pt x="174" y="158"/>
                  </a:lnTo>
                  <a:lnTo>
                    <a:pt x="167" y="122"/>
                  </a:lnTo>
                  <a:lnTo>
                    <a:pt x="159" y="90"/>
                  </a:lnTo>
                  <a:lnTo>
                    <a:pt x="151" y="63"/>
                  </a:lnTo>
                  <a:lnTo>
                    <a:pt x="142" y="40"/>
                  </a:lnTo>
                  <a:lnTo>
                    <a:pt x="133" y="22"/>
                  </a:lnTo>
                  <a:lnTo>
                    <a:pt x="124" y="10"/>
                  </a:lnTo>
                  <a:lnTo>
                    <a:pt x="115" y="2"/>
                  </a:lnTo>
                  <a:lnTo>
                    <a:pt x="106" y="0"/>
                  </a:lnTo>
                  <a:lnTo>
                    <a:pt x="97" y="2"/>
                  </a:lnTo>
                  <a:lnTo>
                    <a:pt x="88" y="10"/>
                  </a:lnTo>
                  <a:lnTo>
                    <a:pt x="79" y="22"/>
                  </a:lnTo>
                  <a:lnTo>
                    <a:pt x="70" y="40"/>
                  </a:lnTo>
                  <a:lnTo>
                    <a:pt x="61" y="63"/>
                  </a:lnTo>
                  <a:lnTo>
                    <a:pt x="53" y="90"/>
                  </a:lnTo>
                  <a:lnTo>
                    <a:pt x="45" y="122"/>
                  </a:lnTo>
                  <a:lnTo>
                    <a:pt x="38" y="158"/>
                  </a:lnTo>
                  <a:lnTo>
                    <a:pt x="31" y="198"/>
                  </a:lnTo>
                  <a:lnTo>
                    <a:pt x="25" y="241"/>
                  </a:lnTo>
                  <a:lnTo>
                    <a:pt x="19" y="288"/>
                  </a:lnTo>
                  <a:lnTo>
                    <a:pt x="14" y="338"/>
                  </a:lnTo>
                  <a:lnTo>
                    <a:pt x="10" y="390"/>
                  </a:lnTo>
                  <a:lnTo>
                    <a:pt x="7" y="445"/>
                  </a:lnTo>
                  <a:lnTo>
                    <a:pt x="4" y="501"/>
                  </a:lnTo>
                  <a:lnTo>
                    <a:pt x="2" y="559"/>
                  </a:lnTo>
                  <a:lnTo>
                    <a:pt x="0" y="617"/>
                  </a:lnTo>
                  <a:lnTo>
                    <a:pt x="0" y="677"/>
                  </a:lnTo>
                  <a:lnTo>
                    <a:pt x="0" y="735"/>
                  </a:lnTo>
                  <a:lnTo>
                    <a:pt x="2" y="794"/>
                  </a:lnTo>
                  <a:lnTo>
                    <a:pt x="4" y="851"/>
                  </a:lnTo>
                  <a:lnTo>
                    <a:pt x="7" y="908"/>
                  </a:lnTo>
                  <a:lnTo>
                    <a:pt x="10" y="962"/>
                  </a:lnTo>
                  <a:lnTo>
                    <a:pt x="14" y="1015"/>
                  </a:lnTo>
                  <a:lnTo>
                    <a:pt x="19" y="1064"/>
                  </a:lnTo>
                  <a:lnTo>
                    <a:pt x="25" y="1112"/>
                  </a:lnTo>
                  <a:lnTo>
                    <a:pt x="31" y="1155"/>
                  </a:lnTo>
                  <a:lnTo>
                    <a:pt x="38" y="1195"/>
                  </a:lnTo>
                  <a:lnTo>
                    <a:pt x="45" y="1231"/>
                  </a:lnTo>
                  <a:lnTo>
                    <a:pt x="53" y="1262"/>
                  </a:lnTo>
                  <a:lnTo>
                    <a:pt x="61" y="1289"/>
                  </a:lnTo>
                  <a:lnTo>
                    <a:pt x="70" y="1312"/>
                  </a:lnTo>
                  <a:lnTo>
                    <a:pt x="79" y="1330"/>
                  </a:lnTo>
                  <a:lnTo>
                    <a:pt x="88" y="1343"/>
                  </a:lnTo>
                  <a:lnTo>
                    <a:pt x="97" y="1351"/>
                  </a:lnTo>
                  <a:lnTo>
                    <a:pt x="106" y="1353"/>
                  </a:lnTo>
                  <a:lnTo>
                    <a:pt x="115" y="1351"/>
                  </a:lnTo>
                  <a:lnTo>
                    <a:pt x="124" y="1343"/>
                  </a:lnTo>
                  <a:lnTo>
                    <a:pt x="133" y="1330"/>
                  </a:lnTo>
                  <a:lnTo>
                    <a:pt x="142" y="1312"/>
                  </a:lnTo>
                  <a:lnTo>
                    <a:pt x="151" y="1289"/>
                  </a:lnTo>
                  <a:lnTo>
                    <a:pt x="159" y="1262"/>
                  </a:lnTo>
                  <a:lnTo>
                    <a:pt x="167" y="1231"/>
                  </a:lnTo>
                  <a:lnTo>
                    <a:pt x="174" y="1195"/>
                  </a:lnTo>
                  <a:lnTo>
                    <a:pt x="181" y="1155"/>
                  </a:lnTo>
                  <a:lnTo>
                    <a:pt x="187" y="1112"/>
                  </a:lnTo>
                  <a:lnTo>
                    <a:pt x="193" y="1064"/>
                  </a:lnTo>
                  <a:lnTo>
                    <a:pt x="197" y="1015"/>
                  </a:lnTo>
                  <a:lnTo>
                    <a:pt x="202" y="962"/>
                  </a:lnTo>
                  <a:lnTo>
                    <a:pt x="205" y="908"/>
                  </a:lnTo>
                  <a:lnTo>
                    <a:pt x="208" y="851"/>
                  </a:lnTo>
                  <a:lnTo>
                    <a:pt x="210" y="794"/>
                  </a:lnTo>
                  <a:lnTo>
                    <a:pt x="211" y="735"/>
                  </a:lnTo>
                  <a:lnTo>
                    <a:pt x="212" y="6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Freeform 42"/>
            <p:cNvSpPr>
              <a:spLocks/>
            </p:cNvSpPr>
            <p:nvPr/>
          </p:nvSpPr>
          <p:spPr bwMode="auto">
            <a:xfrm>
              <a:off x="2853" y="2208"/>
              <a:ext cx="213" cy="1354"/>
            </a:xfrm>
            <a:custGeom>
              <a:avLst/>
              <a:gdLst>
                <a:gd name="T0" fmla="*/ 211 w 213"/>
                <a:gd name="T1" fmla="*/ 617 h 1354"/>
                <a:gd name="T2" fmla="*/ 208 w 213"/>
                <a:gd name="T3" fmla="*/ 501 h 1354"/>
                <a:gd name="T4" fmla="*/ 202 w 213"/>
                <a:gd name="T5" fmla="*/ 390 h 1354"/>
                <a:gd name="T6" fmla="*/ 192 w 213"/>
                <a:gd name="T7" fmla="*/ 288 h 1354"/>
                <a:gd name="T8" fmla="*/ 181 w 213"/>
                <a:gd name="T9" fmla="*/ 198 h 1354"/>
                <a:gd name="T10" fmla="*/ 166 w 213"/>
                <a:gd name="T11" fmla="*/ 122 h 1354"/>
                <a:gd name="T12" fmla="*/ 150 w 213"/>
                <a:gd name="T13" fmla="*/ 63 h 1354"/>
                <a:gd name="T14" fmla="*/ 133 w 213"/>
                <a:gd name="T15" fmla="*/ 22 h 1354"/>
                <a:gd name="T16" fmla="*/ 115 w 213"/>
                <a:gd name="T17" fmla="*/ 2 h 1354"/>
                <a:gd name="T18" fmla="*/ 96 w 213"/>
                <a:gd name="T19" fmla="*/ 2 h 1354"/>
                <a:gd name="T20" fmla="*/ 78 w 213"/>
                <a:gd name="T21" fmla="*/ 22 h 1354"/>
                <a:gd name="T22" fmla="*/ 61 w 213"/>
                <a:gd name="T23" fmla="*/ 63 h 1354"/>
                <a:gd name="T24" fmla="*/ 45 w 213"/>
                <a:gd name="T25" fmla="*/ 122 h 1354"/>
                <a:gd name="T26" fmla="*/ 31 w 213"/>
                <a:gd name="T27" fmla="*/ 198 h 1354"/>
                <a:gd name="T28" fmla="*/ 19 w 213"/>
                <a:gd name="T29" fmla="*/ 288 h 1354"/>
                <a:gd name="T30" fmla="*/ 10 w 213"/>
                <a:gd name="T31" fmla="*/ 390 h 1354"/>
                <a:gd name="T32" fmla="*/ 3 w 213"/>
                <a:gd name="T33" fmla="*/ 501 h 1354"/>
                <a:gd name="T34" fmla="*/ 0 w 213"/>
                <a:gd name="T35" fmla="*/ 617 h 1354"/>
                <a:gd name="T36" fmla="*/ 0 w 213"/>
                <a:gd name="T37" fmla="*/ 735 h 1354"/>
                <a:gd name="T38" fmla="*/ 3 w 213"/>
                <a:gd name="T39" fmla="*/ 851 h 1354"/>
                <a:gd name="T40" fmla="*/ 10 w 213"/>
                <a:gd name="T41" fmla="*/ 962 h 1354"/>
                <a:gd name="T42" fmla="*/ 19 w 213"/>
                <a:gd name="T43" fmla="*/ 1064 h 1354"/>
                <a:gd name="T44" fmla="*/ 31 w 213"/>
                <a:gd name="T45" fmla="*/ 1155 h 1354"/>
                <a:gd name="T46" fmla="*/ 45 w 213"/>
                <a:gd name="T47" fmla="*/ 1231 h 1354"/>
                <a:gd name="T48" fmla="*/ 61 w 213"/>
                <a:gd name="T49" fmla="*/ 1289 h 1354"/>
                <a:gd name="T50" fmla="*/ 78 w 213"/>
                <a:gd name="T51" fmla="*/ 1330 h 1354"/>
                <a:gd name="T52" fmla="*/ 96 w 213"/>
                <a:gd name="T53" fmla="*/ 1351 h 1354"/>
                <a:gd name="T54" fmla="*/ 115 w 213"/>
                <a:gd name="T55" fmla="*/ 1351 h 1354"/>
                <a:gd name="T56" fmla="*/ 133 w 213"/>
                <a:gd name="T57" fmla="*/ 1330 h 1354"/>
                <a:gd name="T58" fmla="*/ 150 w 213"/>
                <a:gd name="T59" fmla="*/ 1289 h 1354"/>
                <a:gd name="T60" fmla="*/ 166 w 213"/>
                <a:gd name="T61" fmla="*/ 1231 h 1354"/>
                <a:gd name="T62" fmla="*/ 181 w 213"/>
                <a:gd name="T63" fmla="*/ 1155 h 1354"/>
                <a:gd name="T64" fmla="*/ 192 w 213"/>
                <a:gd name="T65" fmla="*/ 1064 h 1354"/>
                <a:gd name="T66" fmla="*/ 202 w 213"/>
                <a:gd name="T67" fmla="*/ 962 h 1354"/>
                <a:gd name="T68" fmla="*/ 208 w 213"/>
                <a:gd name="T69" fmla="*/ 851 h 1354"/>
                <a:gd name="T70" fmla="*/ 211 w 213"/>
                <a:gd name="T71" fmla="*/ 735 h 135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13" h="1354">
                  <a:moveTo>
                    <a:pt x="212" y="677"/>
                  </a:moveTo>
                  <a:lnTo>
                    <a:pt x="211" y="617"/>
                  </a:lnTo>
                  <a:lnTo>
                    <a:pt x="210" y="559"/>
                  </a:lnTo>
                  <a:lnTo>
                    <a:pt x="208" y="501"/>
                  </a:lnTo>
                  <a:lnTo>
                    <a:pt x="205" y="445"/>
                  </a:lnTo>
                  <a:lnTo>
                    <a:pt x="202" y="390"/>
                  </a:lnTo>
                  <a:lnTo>
                    <a:pt x="197" y="338"/>
                  </a:lnTo>
                  <a:lnTo>
                    <a:pt x="192" y="288"/>
                  </a:lnTo>
                  <a:lnTo>
                    <a:pt x="187" y="241"/>
                  </a:lnTo>
                  <a:lnTo>
                    <a:pt x="181" y="198"/>
                  </a:lnTo>
                  <a:lnTo>
                    <a:pt x="174" y="158"/>
                  </a:lnTo>
                  <a:lnTo>
                    <a:pt x="166" y="122"/>
                  </a:lnTo>
                  <a:lnTo>
                    <a:pt x="159" y="90"/>
                  </a:lnTo>
                  <a:lnTo>
                    <a:pt x="150" y="63"/>
                  </a:lnTo>
                  <a:lnTo>
                    <a:pt x="142" y="40"/>
                  </a:lnTo>
                  <a:lnTo>
                    <a:pt x="133" y="22"/>
                  </a:lnTo>
                  <a:lnTo>
                    <a:pt x="124" y="10"/>
                  </a:lnTo>
                  <a:lnTo>
                    <a:pt x="115" y="2"/>
                  </a:lnTo>
                  <a:lnTo>
                    <a:pt x="106" y="0"/>
                  </a:lnTo>
                  <a:lnTo>
                    <a:pt x="96" y="2"/>
                  </a:lnTo>
                  <a:lnTo>
                    <a:pt x="87" y="10"/>
                  </a:lnTo>
                  <a:lnTo>
                    <a:pt x="78" y="22"/>
                  </a:lnTo>
                  <a:lnTo>
                    <a:pt x="69" y="40"/>
                  </a:lnTo>
                  <a:lnTo>
                    <a:pt x="61" y="63"/>
                  </a:lnTo>
                  <a:lnTo>
                    <a:pt x="53" y="90"/>
                  </a:lnTo>
                  <a:lnTo>
                    <a:pt x="45" y="122"/>
                  </a:lnTo>
                  <a:lnTo>
                    <a:pt x="38" y="158"/>
                  </a:lnTo>
                  <a:lnTo>
                    <a:pt x="31" y="198"/>
                  </a:lnTo>
                  <a:lnTo>
                    <a:pt x="24" y="241"/>
                  </a:lnTo>
                  <a:lnTo>
                    <a:pt x="19" y="288"/>
                  </a:lnTo>
                  <a:lnTo>
                    <a:pt x="14" y="338"/>
                  </a:lnTo>
                  <a:lnTo>
                    <a:pt x="10" y="390"/>
                  </a:lnTo>
                  <a:lnTo>
                    <a:pt x="6" y="445"/>
                  </a:lnTo>
                  <a:lnTo>
                    <a:pt x="3" y="501"/>
                  </a:lnTo>
                  <a:lnTo>
                    <a:pt x="1" y="559"/>
                  </a:lnTo>
                  <a:lnTo>
                    <a:pt x="0" y="617"/>
                  </a:lnTo>
                  <a:lnTo>
                    <a:pt x="0" y="677"/>
                  </a:lnTo>
                  <a:lnTo>
                    <a:pt x="0" y="735"/>
                  </a:lnTo>
                  <a:lnTo>
                    <a:pt x="1" y="794"/>
                  </a:lnTo>
                  <a:lnTo>
                    <a:pt x="3" y="851"/>
                  </a:lnTo>
                  <a:lnTo>
                    <a:pt x="6" y="908"/>
                  </a:lnTo>
                  <a:lnTo>
                    <a:pt x="10" y="962"/>
                  </a:lnTo>
                  <a:lnTo>
                    <a:pt x="14" y="1015"/>
                  </a:lnTo>
                  <a:lnTo>
                    <a:pt x="19" y="1064"/>
                  </a:lnTo>
                  <a:lnTo>
                    <a:pt x="24" y="1112"/>
                  </a:lnTo>
                  <a:lnTo>
                    <a:pt x="31" y="1155"/>
                  </a:lnTo>
                  <a:lnTo>
                    <a:pt x="38" y="1195"/>
                  </a:lnTo>
                  <a:lnTo>
                    <a:pt x="45" y="1231"/>
                  </a:lnTo>
                  <a:lnTo>
                    <a:pt x="53" y="1262"/>
                  </a:lnTo>
                  <a:lnTo>
                    <a:pt x="61" y="1289"/>
                  </a:lnTo>
                  <a:lnTo>
                    <a:pt x="69" y="1312"/>
                  </a:lnTo>
                  <a:lnTo>
                    <a:pt x="78" y="1330"/>
                  </a:lnTo>
                  <a:lnTo>
                    <a:pt x="87" y="1343"/>
                  </a:lnTo>
                  <a:lnTo>
                    <a:pt x="96" y="1351"/>
                  </a:lnTo>
                  <a:lnTo>
                    <a:pt x="106" y="1353"/>
                  </a:lnTo>
                  <a:lnTo>
                    <a:pt x="115" y="1351"/>
                  </a:lnTo>
                  <a:lnTo>
                    <a:pt x="124" y="1343"/>
                  </a:lnTo>
                  <a:lnTo>
                    <a:pt x="133" y="1330"/>
                  </a:lnTo>
                  <a:lnTo>
                    <a:pt x="142" y="1312"/>
                  </a:lnTo>
                  <a:lnTo>
                    <a:pt x="150" y="1289"/>
                  </a:lnTo>
                  <a:lnTo>
                    <a:pt x="159" y="1262"/>
                  </a:lnTo>
                  <a:lnTo>
                    <a:pt x="166" y="1231"/>
                  </a:lnTo>
                  <a:lnTo>
                    <a:pt x="174" y="1195"/>
                  </a:lnTo>
                  <a:lnTo>
                    <a:pt x="181" y="1155"/>
                  </a:lnTo>
                  <a:lnTo>
                    <a:pt x="187" y="1112"/>
                  </a:lnTo>
                  <a:lnTo>
                    <a:pt x="192" y="1064"/>
                  </a:lnTo>
                  <a:lnTo>
                    <a:pt x="197" y="1015"/>
                  </a:lnTo>
                  <a:lnTo>
                    <a:pt x="202" y="962"/>
                  </a:lnTo>
                  <a:lnTo>
                    <a:pt x="205" y="908"/>
                  </a:lnTo>
                  <a:lnTo>
                    <a:pt x="208" y="851"/>
                  </a:lnTo>
                  <a:lnTo>
                    <a:pt x="210" y="794"/>
                  </a:lnTo>
                  <a:lnTo>
                    <a:pt x="211" y="735"/>
                  </a:lnTo>
                  <a:lnTo>
                    <a:pt x="212" y="6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Line 43"/>
            <p:cNvSpPr>
              <a:spLocks noChangeShapeType="1"/>
            </p:cNvSpPr>
            <p:nvPr/>
          </p:nvSpPr>
          <p:spPr bwMode="auto">
            <a:xfrm>
              <a:off x="2542" y="2430"/>
              <a:ext cx="397" cy="5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3" name="Line 44"/>
            <p:cNvSpPr>
              <a:spLocks noChangeShapeType="1"/>
            </p:cNvSpPr>
            <p:nvPr/>
          </p:nvSpPr>
          <p:spPr bwMode="auto">
            <a:xfrm>
              <a:off x="2568" y="2670"/>
              <a:ext cx="409" cy="5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4" name="Line 45"/>
            <p:cNvSpPr>
              <a:spLocks noChangeShapeType="1"/>
            </p:cNvSpPr>
            <p:nvPr/>
          </p:nvSpPr>
          <p:spPr bwMode="auto">
            <a:xfrm flipV="1">
              <a:off x="2555" y="2460"/>
              <a:ext cx="384" cy="66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5" name="Line 46"/>
            <p:cNvSpPr>
              <a:spLocks noChangeShapeType="1"/>
            </p:cNvSpPr>
            <p:nvPr/>
          </p:nvSpPr>
          <p:spPr bwMode="auto">
            <a:xfrm>
              <a:off x="2542" y="2657"/>
              <a:ext cx="422" cy="58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576" name="Group 47"/>
            <p:cNvGrpSpPr>
              <a:grpSpLocks/>
            </p:cNvGrpSpPr>
            <p:nvPr/>
          </p:nvGrpSpPr>
          <p:grpSpPr bwMode="auto">
            <a:xfrm>
              <a:off x="2516" y="2395"/>
              <a:ext cx="55" cy="999"/>
              <a:chOff x="4829" y="2243"/>
              <a:chExt cx="55" cy="999"/>
            </a:xfrm>
          </p:grpSpPr>
          <p:sp>
            <p:nvSpPr>
              <p:cNvPr id="23582" name="Oval 48"/>
              <p:cNvSpPr>
                <a:spLocks noChangeArrowheads="1"/>
              </p:cNvSpPr>
              <p:nvPr/>
            </p:nvSpPr>
            <p:spPr bwMode="auto">
              <a:xfrm>
                <a:off x="4829" y="2243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" name="Oval 49"/>
              <p:cNvSpPr>
                <a:spLocks noChangeArrowheads="1"/>
              </p:cNvSpPr>
              <p:nvPr/>
            </p:nvSpPr>
            <p:spPr bwMode="auto">
              <a:xfrm>
                <a:off x="4829" y="2480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4" name="Oval 50"/>
              <p:cNvSpPr>
                <a:spLocks noChangeArrowheads="1"/>
              </p:cNvSpPr>
              <p:nvPr/>
            </p:nvSpPr>
            <p:spPr bwMode="auto">
              <a:xfrm>
                <a:off x="4829" y="2711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5" name="Oval 51"/>
              <p:cNvSpPr>
                <a:spLocks noChangeArrowheads="1"/>
              </p:cNvSpPr>
              <p:nvPr/>
            </p:nvSpPr>
            <p:spPr bwMode="auto">
              <a:xfrm>
                <a:off x="4829" y="2944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6" name="Oval 52"/>
              <p:cNvSpPr>
                <a:spLocks noChangeArrowheads="1"/>
              </p:cNvSpPr>
              <p:nvPr/>
            </p:nvSpPr>
            <p:spPr bwMode="auto">
              <a:xfrm>
                <a:off x="4829" y="3176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7" name="Group 53"/>
            <p:cNvGrpSpPr>
              <a:grpSpLocks/>
            </p:cNvGrpSpPr>
            <p:nvPr/>
          </p:nvGrpSpPr>
          <p:grpSpPr bwMode="auto">
            <a:xfrm>
              <a:off x="2938" y="2448"/>
              <a:ext cx="55" cy="816"/>
              <a:chOff x="5251" y="2296"/>
              <a:chExt cx="55" cy="816"/>
            </a:xfrm>
          </p:grpSpPr>
          <p:sp>
            <p:nvSpPr>
              <p:cNvPr id="23578" name="Oval 54"/>
              <p:cNvSpPr>
                <a:spLocks noChangeArrowheads="1"/>
              </p:cNvSpPr>
              <p:nvPr/>
            </p:nvSpPr>
            <p:spPr bwMode="auto">
              <a:xfrm>
                <a:off x="5251" y="2296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9" name="Oval 55"/>
              <p:cNvSpPr>
                <a:spLocks noChangeArrowheads="1"/>
              </p:cNvSpPr>
              <p:nvPr/>
            </p:nvSpPr>
            <p:spPr bwMode="auto">
              <a:xfrm>
                <a:off x="5251" y="2543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0" name="Oval 56"/>
              <p:cNvSpPr>
                <a:spLocks noChangeArrowheads="1"/>
              </p:cNvSpPr>
              <p:nvPr/>
            </p:nvSpPr>
            <p:spPr bwMode="auto">
              <a:xfrm>
                <a:off x="5251" y="2796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1" name="Oval 57"/>
              <p:cNvSpPr>
                <a:spLocks noChangeArrowheads="1"/>
              </p:cNvSpPr>
              <p:nvPr/>
            </p:nvSpPr>
            <p:spPr bwMode="auto">
              <a:xfrm>
                <a:off x="5251" y="3046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smtClean="0"/>
              <a:t>Making Tables from E-R Diagrams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114800"/>
          </a:xfrm>
        </p:spPr>
        <p:txBody>
          <a:bodyPr/>
          <a:lstStyle/>
          <a:p>
            <a:r>
              <a:rPr lang="en-US" smtClean="0"/>
              <a:t>Pick a primary key for each entity</a:t>
            </a:r>
          </a:p>
          <a:p>
            <a:r>
              <a:rPr lang="en-US" smtClean="0"/>
              <a:t>Build the tables</a:t>
            </a:r>
          </a:p>
          <a:p>
            <a:pPr lvl="1"/>
            <a:r>
              <a:rPr lang="en-US" smtClean="0"/>
              <a:t>One per entity</a:t>
            </a:r>
          </a:p>
          <a:p>
            <a:pPr lvl="1"/>
            <a:r>
              <a:rPr lang="en-US" smtClean="0"/>
              <a:t>Plus one per M:M relationship</a:t>
            </a:r>
          </a:p>
          <a:p>
            <a:pPr lvl="1"/>
            <a:r>
              <a:rPr lang="en-US" smtClean="0"/>
              <a:t>Choose terse but memorable table and field names</a:t>
            </a:r>
          </a:p>
          <a:p>
            <a:r>
              <a:rPr lang="en-US" smtClean="0"/>
              <a:t>Check for parsimonious representation</a:t>
            </a:r>
          </a:p>
          <a:p>
            <a:pPr lvl="1"/>
            <a:r>
              <a:rPr lang="en-US" smtClean="0"/>
              <a:t>Relational “normalization”</a:t>
            </a:r>
          </a:p>
          <a:p>
            <a:pPr lvl="1"/>
            <a:r>
              <a:rPr lang="en-US" smtClean="0"/>
              <a:t>Redundant storage of computable values</a:t>
            </a:r>
          </a:p>
          <a:p>
            <a:r>
              <a:rPr lang="en-US" smtClean="0"/>
              <a:t>Implement using a DBMS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4114800"/>
          </a:xfrm>
        </p:spPr>
        <p:txBody>
          <a:bodyPr/>
          <a:lstStyle/>
          <a:p>
            <a:r>
              <a:rPr lang="en-US" smtClean="0"/>
              <a:t>1NF: </a:t>
            </a:r>
            <a:r>
              <a:rPr lang="en-US" u="sng" smtClean="0"/>
              <a:t>Single-valued</a:t>
            </a:r>
            <a:r>
              <a:rPr lang="en-US" smtClean="0"/>
              <a:t> </a:t>
            </a:r>
            <a:r>
              <a:rPr lang="en-US" u="sng" smtClean="0"/>
              <a:t>indivisible</a:t>
            </a:r>
            <a:r>
              <a:rPr lang="en-US" smtClean="0"/>
              <a:t> (atomic) attributes</a:t>
            </a:r>
          </a:p>
          <a:p>
            <a:pPr lvl="1"/>
            <a:r>
              <a:rPr lang="en-US" smtClean="0"/>
              <a:t>Split “Doug Oard” to two attributes as (“Doug”, “Oard”)</a:t>
            </a:r>
          </a:p>
          <a:p>
            <a:pPr lvl="1"/>
            <a:r>
              <a:rPr lang="en-US" smtClean="0"/>
              <a:t>Model M:M implement-role relationship with a table</a:t>
            </a:r>
          </a:p>
          <a:p>
            <a:pPr lvl="3"/>
            <a:endParaRPr lang="en-US" smtClean="0"/>
          </a:p>
          <a:p>
            <a:r>
              <a:rPr lang="en-US" smtClean="0"/>
              <a:t>2NF: Attributes depend on </a:t>
            </a:r>
            <a:r>
              <a:rPr lang="en-US" u="sng" smtClean="0"/>
              <a:t>complete</a:t>
            </a:r>
            <a:r>
              <a:rPr lang="en-US" smtClean="0"/>
              <a:t> primary key</a:t>
            </a:r>
          </a:p>
          <a:p>
            <a:pPr lvl="1"/>
            <a:r>
              <a:rPr lang="en-US" smtClean="0"/>
              <a:t>(</a:t>
            </a:r>
            <a:r>
              <a:rPr lang="en-US" u="sng" smtClean="0"/>
              <a:t>id, impl-role</a:t>
            </a:r>
            <a:r>
              <a:rPr lang="en-US" smtClean="0"/>
              <a:t>, name)-&gt;(</a:t>
            </a:r>
            <a:r>
              <a:rPr lang="en-US" u="sng" smtClean="0"/>
              <a:t>id</a:t>
            </a:r>
            <a:r>
              <a:rPr lang="en-US" smtClean="0"/>
              <a:t>, name)+(</a:t>
            </a:r>
            <a:r>
              <a:rPr lang="en-US" u="sng" smtClean="0"/>
              <a:t>id, impl-role</a:t>
            </a:r>
            <a:r>
              <a:rPr lang="en-US" smtClean="0"/>
              <a:t>)</a:t>
            </a:r>
          </a:p>
          <a:p>
            <a:pPr lvl="4"/>
            <a:endParaRPr lang="en-US" smtClean="0"/>
          </a:p>
          <a:p>
            <a:r>
              <a:rPr lang="en-US" smtClean="0"/>
              <a:t>3NF: Attributes depend </a:t>
            </a:r>
            <a:r>
              <a:rPr lang="en-US" u="sng" smtClean="0"/>
              <a:t>directly</a:t>
            </a:r>
            <a:r>
              <a:rPr lang="en-US" smtClean="0"/>
              <a:t> on primary key</a:t>
            </a:r>
          </a:p>
          <a:p>
            <a:pPr lvl="1"/>
            <a:r>
              <a:rPr lang="en-US" smtClean="0"/>
              <a:t>(</a:t>
            </a:r>
            <a:r>
              <a:rPr lang="en-US" u="sng" smtClean="0"/>
              <a:t>id</a:t>
            </a:r>
            <a:r>
              <a:rPr lang="en-US" smtClean="0"/>
              <a:t>, addr, city, state, zip)-&gt;(</a:t>
            </a:r>
            <a:r>
              <a:rPr lang="en-US" u="sng" smtClean="0"/>
              <a:t>id</a:t>
            </a:r>
            <a:r>
              <a:rPr lang="en-US" smtClean="0"/>
              <a:t>, addr, zip)+(</a:t>
            </a:r>
            <a:r>
              <a:rPr lang="en-US" u="sng" smtClean="0"/>
              <a:t>zip</a:t>
            </a:r>
            <a:r>
              <a:rPr lang="en-US" smtClean="0"/>
              <a:t>, city, state)</a:t>
            </a:r>
          </a:p>
          <a:p>
            <a:pPr lvl="4"/>
            <a:endParaRPr lang="en-US" smtClean="0"/>
          </a:p>
          <a:p>
            <a:r>
              <a:rPr lang="en-US" smtClean="0"/>
              <a:t>4NF: Divide independent M:M tables</a:t>
            </a:r>
          </a:p>
          <a:p>
            <a:pPr lvl="1"/>
            <a:r>
              <a:rPr lang="en-US" smtClean="0"/>
              <a:t>(</a:t>
            </a:r>
            <a:r>
              <a:rPr lang="en-US" u="sng" smtClean="0"/>
              <a:t>id</a:t>
            </a:r>
            <a:r>
              <a:rPr lang="en-US" smtClean="0"/>
              <a:t>, role, courses) -&gt; (</a:t>
            </a:r>
            <a:r>
              <a:rPr lang="en-US" u="sng" smtClean="0"/>
              <a:t>id</a:t>
            </a:r>
            <a:r>
              <a:rPr lang="en-US" smtClean="0"/>
              <a:t>, role) + (</a:t>
            </a:r>
            <a:r>
              <a:rPr lang="en-US" u="sng" smtClean="0"/>
              <a:t>id</a:t>
            </a:r>
            <a:r>
              <a:rPr lang="en-US" smtClean="0"/>
              <a:t>, courses)</a:t>
            </a:r>
          </a:p>
          <a:p>
            <a:pPr lvl="4"/>
            <a:endParaRPr lang="en-US" smtClean="0"/>
          </a:p>
          <a:p>
            <a:r>
              <a:rPr lang="en-US" smtClean="0"/>
              <a:t>5NF: Don’t enumerate derivable combinations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Normalized Table Structure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Persons: </a:t>
            </a:r>
            <a:r>
              <a:rPr lang="en-US" u="sng" smtClean="0"/>
              <a:t>id</a:t>
            </a:r>
            <a:r>
              <a:rPr lang="en-US" smtClean="0"/>
              <a:t>, fname, lname, userid, password</a:t>
            </a:r>
          </a:p>
          <a:p>
            <a:r>
              <a:rPr lang="en-US" smtClean="0"/>
              <a:t>Contacts: id, ctype, cstring</a:t>
            </a:r>
          </a:p>
          <a:p>
            <a:r>
              <a:rPr lang="en-US" smtClean="0"/>
              <a:t>Ctlabels: c</a:t>
            </a:r>
            <a:r>
              <a:rPr lang="en-US" u="sng" smtClean="0"/>
              <a:t>type</a:t>
            </a:r>
            <a:r>
              <a:rPr lang="en-US" smtClean="0"/>
              <a:t>, string</a:t>
            </a:r>
          </a:p>
          <a:p>
            <a:r>
              <a:rPr lang="en-US" smtClean="0"/>
              <a:t>Students: </a:t>
            </a:r>
            <a:r>
              <a:rPr lang="en-US" u="sng" smtClean="0"/>
              <a:t>id</a:t>
            </a:r>
            <a:r>
              <a:rPr lang="en-US" smtClean="0"/>
              <a:t>, team, mrole</a:t>
            </a:r>
          </a:p>
          <a:p>
            <a:r>
              <a:rPr lang="en-US" smtClean="0"/>
              <a:t>Iroles: </a:t>
            </a:r>
            <a:r>
              <a:rPr lang="en-US" u="sng" smtClean="0"/>
              <a:t>id, irole</a:t>
            </a:r>
          </a:p>
          <a:p>
            <a:r>
              <a:rPr lang="en-US" smtClean="0"/>
              <a:t>Rlabels: </a:t>
            </a:r>
            <a:r>
              <a:rPr lang="en-US" u="sng" smtClean="0"/>
              <a:t>role</a:t>
            </a:r>
            <a:r>
              <a:rPr lang="en-US" smtClean="0"/>
              <a:t>, string</a:t>
            </a:r>
          </a:p>
          <a:p>
            <a:r>
              <a:rPr lang="en-US" smtClean="0"/>
              <a:t>Projects: </a:t>
            </a:r>
            <a:r>
              <a:rPr lang="en-US" u="sng" smtClean="0"/>
              <a:t>team</a:t>
            </a:r>
            <a:r>
              <a:rPr lang="en-US" smtClean="0"/>
              <a:t>, client, pstring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smtClean="0"/>
              <a:t>Making Tables from E-R Diagrams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114800"/>
          </a:xfrm>
        </p:spPr>
        <p:txBody>
          <a:bodyPr/>
          <a:lstStyle/>
          <a:p>
            <a:r>
              <a:rPr lang="en-US" smtClean="0"/>
              <a:t>Pick a primary key for each entity</a:t>
            </a:r>
          </a:p>
          <a:p>
            <a:r>
              <a:rPr lang="en-US" smtClean="0"/>
              <a:t>Build the tables</a:t>
            </a:r>
          </a:p>
          <a:p>
            <a:pPr lvl="1"/>
            <a:r>
              <a:rPr lang="en-US" smtClean="0"/>
              <a:t>One per entity</a:t>
            </a:r>
          </a:p>
          <a:p>
            <a:pPr lvl="1"/>
            <a:r>
              <a:rPr lang="en-US" smtClean="0"/>
              <a:t>Plus one per M:M relationship</a:t>
            </a:r>
          </a:p>
          <a:p>
            <a:pPr lvl="1"/>
            <a:r>
              <a:rPr lang="en-US" smtClean="0"/>
              <a:t>Choose terse but memorable table and field names</a:t>
            </a:r>
          </a:p>
          <a:p>
            <a:r>
              <a:rPr lang="en-US" smtClean="0"/>
              <a:t>Check for parsimonious representation</a:t>
            </a:r>
          </a:p>
          <a:p>
            <a:pPr lvl="1"/>
            <a:r>
              <a:rPr lang="en-US" smtClean="0"/>
              <a:t>Relational “normalization”</a:t>
            </a:r>
          </a:p>
          <a:p>
            <a:pPr lvl="1"/>
            <a:r>
              <a:rPr lang="en-US" smtClean="0"/>
              <a:t>Redundant storage of computable values</a:t>
            </a:r>
          </a:p>
          <a:p>
            <a:r>
              <a:rPr lang="en-US" smtClean="0"/>
              <a:t>Implement using a DBMS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Database Integrity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114800"/>
          </a:xfrm>
        </p:spPr>
        <p:txBody>
          <a:bodyPr/>
          <a:lstStyle/>
          <a:p>
            <a:r>
              <a:rPr lang="en-US" smtClean="0"/>
              <a:t>Registrar database must be internally consistent</a:t>
            </a:r>
          </a:p>
          <a:p>
            <a:pPr lvl="1"/>
            <a:r>
              <a:rPr lang="en-US" smtClean="0"/>
              <a:t>Enrolled students must have an entry in student table</a:t>
            </a:r>
          </a:p>
          <a:p>
            <a:pPr lvl="1"/>
            <a:r>
              <a:rPr lang="en-US" smtClean="0"/>
              <a:t>Courses must have a name</a:t>
            </a:r>
          </a:p>
          <a:p>
            <a:endParaRPr lang="en-US" smtClean="0"/>
          </a:p>
          <a:p>
            <a:r>
              <a:rPr lang="en-US" smtClean="0"/>
              <a:t>What happens:</a:t>
            </a:r>
          </a:p>
          <a:p>
            <a:pPr lvl="1"/>
            <a:r>
              <a:rPr lang="en-US" smtClean="0"/>
              <a:t>When a student withdraws from the university?</a:t>
            </a:r>
          </a:p>
          <a:p>
            <a:pPr lvl="1"/>
            <a:r>
              <a:rPr lang="en-US" smtClean="0"/>
              <a:t>When a course is taken off the books?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Integrity Constraints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991600" cy="4114800"/>
          </a:xfrm>
        </p:spPr>
        <p:txBody>
          <a:bodyPr/>
          <a:lstStyle/>
          <a:p>
            <a:r>
              <a:rPr lang="en-US" smtClean="0"/>
              <a:t>Conditions that must always be true</a:t>
            </a:r>
          </a:p>
          <a:p>
            <a:pPr lvl="1"/>
            <a:r>
              <a:rPr lang="en-US" smtClean="0"/>
              <a:t>Specified when the database is designed</a:t>
            </a:r>
          </a:p>
          <a:p>
            <a:pPr lvl="1"/>
            <a:r>
              <a:rPr lang="en-US" smtClean="0"/>
              <a:t>Checked when the database is modified</a:t>
            </a:r>
          </a:p>
          <a:p>
            <a:endParaRPr lang="en-US" smtClean="0"/>
          </a:p>
          <a:p>
            <a:r>
              <a:rPr lang="en-US" smtClean="0"/>
              <a:t>RDBMS ensures integrity constraints are respected</a:t>
            </a:r>
          </a:p>
          <a:p>
            <a:pPr lvl="1"/>
            <a:r>
              <a:rPr lang="en-US" smtClean="0"/>
              <a:t>So database contents remain faithful to real world</a:t>
            </a:r>
          </a:p>
          <a:p>
            <a:pPr lvl="1"/>
            <a:r>
              <a:rPr lang="en-US" smtClean="0"/>
              <a:t>Helps avoid data entry errors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Referential Integrity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smtClean="0"/>
              <a:t>Foreign key values must exist in other table</a:t>
            </a:r>
          </a:p>
          <a:p>
            <a:pPr lvl="1"/>
            <a:r>
              <a:rPr lang="en-US" smtClean="0"/>
              <a:t>If not, those records cannot be joined</a:t>
            </a:r>
          </a:p>
          <a:p>
            <a:endParaRPr lang="en-US" smtClean="0"/>
          </a:p>
          <a:p>
            <a:r>
              <a:rPr lang="en-US" smtClean="0"/>
              <a:t>Can be enforced when data is added</a:t>
            </a:r>
          </a:p>
          <a:p>
            <a:pPr lvl="1"/>
            <a:r>
              <a:rPr lang="en-US" smtClean="0"/>
              <a:t>Associate a primary key with each foreign key</a:t>
            </a:r>
          </a:p>
          <a:p>
            <a:pPr lvl="1"/>
            <a:endParaRPr lang="en-US" smtClean="0"/>
          </a:p>
          <a:p>
            <a:r>
              <a:rPr lang="en-US" smtClean="0"/>
              <a:t>Helps avoid erroneous data</a:t>
            </a:r>
          </a:p>
          <a:p>
            <a:pPr lvl="1"/>
            <a:r>
              <a:rPr lang="en-US" smtClean="0"/>
              <a:t>Only need to ensure data quality for primary keys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Databases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mtClean="0"/>
              <a:t>Database</a:t>
            </a:r>
          </a:p>
          <a:p>
            <a:pPr lvl="1"/>
            <a:r>
              <a:rPr lang="en-US" smtClean="0"/>
              <a:t>Collection of data, organized to support access</a:t>
            </a:r>
          </a:p>
          <a:p>
            <a:pPr lvl="1"/>
            <a:r>
              <a:rPr lang="en-US" smtClean="0"/>
              <a:t>Models some aspects of reality</a:t>
            </a:r>
          </a:p>
          <a:p>
            <a:pPr lvl="4"/>
            <a:endParaRPr lang="en-US" smtClean="0"/>
          </a:p>
          <a:p>
            <a:r>
              <a:rPr lang="en-US" smtClean="0"/>
              <a:t>DataBase Management System (DBMS)</a:t>
            </a:r>
          </a:p>
          <a:p>
            <a:pPr lvl="1"/>
            <a:r>
              <a:rPr lang="en-US" smtClean="0"/>
              <a:t>Software to create and access databases</a:t>
            </a:r>
          </a:p>
          <a:p>
            <a:pPr lvl="4"/>
            <a:endParaRPr lang="en-US" smtClean="0"/>
          </a:p>
          <a:p>
            <a:r>
              <a:rPr lang="en-US" smtClean="0"/>
              <a:t>Relational Algebra</a:t>
            </a:r>
          </a:p>
          <a:p>
            <a:pPr lvl="1"/>
            <a:r>
              <a:rPr lang="en-US" smtClean="0"/>
              <a:t>Special-purpose programming language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smtClean="0"/>
              <a:t>Database “Programming”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Natural language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Goal is ease of use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e.g., Show me the last names of students in CLIS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Ambiguity sometimes results in errors</a:t>
            </a:r>
          </a:p>
          <a:p>
            <a:pPr lvl="4">
              <a:lnSpc>
                <a:spcPct val="90000"/>
              </a:lnSpc>
            </a:pPr>
            <a:endParaRPr lang="en-US" sz="1800" smtClean="0"/>
          </a:p>
          <a:p>
            <a:pPr>
              <a:lnSpc>
                <a:spcPct val="90000"/>
              </a:lnSpc>
            </a:pPr>
            <a:r>
              <a:rPr lang="en-US" sz="2800" smtClean="0"/>
              <a:t>Structured Query Language (SQL)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Consistent, unambiguous interface to any DBMS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Simple command structure: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e.g., SELECT Last name FROM Students WHERE Dept=CLIS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Useful standard for inter-process communications</a:t>
            </a:r>
          </a:p>
          <a:p>
            <a:pPr lvl="4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>
              <a:lnSpc>
                <a:spcPct val="90000"/>
              </a:lnSpc>
            </a:pPr>
            <a:r>
              <a:rPr lang="en-US" sz="2800" smtClean="0"/>
              <a:t>Visual programming (e.g., Microsoft Access)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Unambiguous, and easier to learn than SQL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Using Microsoft Access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  <a:noFill/>
        </p:spPr>
        <p:txBody>
          <a:bodyPr/>
          <a:lstStyle/>
          <a:p>
            <a:pPr lvl="4"/>
            <a:endParaRPr lang="en-US" smtClean="0"/>
          </a:p>
          <a:p>
            <a:r>
              <a:rPr lang="en-US" smtClean="0"/>
              <a:t>Create a database called M:\rides.mdb</a:t>
            </a:r>
          </a:p>
          <a:p>
            <a:pPr lvl="1"/>
            <a:r>
              <a:rPr lang="en-US" smtClean="0"/>
              <a:t>File-&gt;New-&gt;Blank Database</a:t>
            </a:r>
          </a:p>
          <a:p>
            <a:pPr lvl="4"/>
            <a:endParaRPr lang="en-US" smtClean="0"/>
          </a:p>
          <a:p>
            <a:r>
              <a:rPr lang="en-US" smtClean="0"/>
              <a:t>Specify the fields (columns)</a:t>
            </a:r>
          </a:p>
          <a:p>
            <a:pPr lvl="1"/>
            <a:r>
              <a:rPr lang="en-US" smtClean="0"/>
              <a:t>“Create a Table in Design View”</a:t>
            </a:r>
          </a:p>
          <a:p>
            <a:pPr lvl="3"/>
            <a:endParaRPr lang="en-US" smtClean="0"/>
          </a:p>
          <a:p>
            <a:r>
              <a:rPr lang="en-US" smtClean="0"/>
              <a:t>Fill in the records (rows)</a:t>
            </a:r>
          </a:p>
          <a:p>
            <a:pPr lvl="1"/>
            <a:r>
              <a:rPr lang="en-US" smtClean="0"/>
              <a:t> Double-click on the icon for the table</a:t>
            </a:r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en-US" smtClean="0"/>
              <a:t>Creating Fields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114800"/>
          </a:xfrm>
          <a:noFill/>
        </p:spPr>
        <p:txBody>
          <a:bodyPr/>
          <a:lstStyle/>
          <a:p>
            <a:r>
              <a:rPr lang="en-US" smtClean="0"/>
              <a:t>Enter field name</a:t>
            </a:r>
          </a:p>
          <a:p>
            <a:pPr lvl="1"/>
            <a:r>
              <a:rPr lang="en-US" smtClean="0"/>
              <a:t>Must be unique, but only within the same table</a:t>
            </a:r>
          </a:p>
          <a:p>
            <a:pPr lvl="3"/>
            <a:endParaRPr lang="en-US" smtClean="0"/>
          </a:p>
          <a:p>
            <a:r>
              <a:rPr lang="en-US" smtClean="0"/>
              <a:t>Select field type from a menu</a:t>
            </a:r>
          </a:p>
          <a:p>
            <a:pPr lvl="1"/>
            <a:r>
              <a:rPr lang="en-US" smtClean="0"/>
              <a:t>Use date/time for times</a:t>
            </a:r>
          </a:p>
          <a:p>
            <a:pPr lvl="1"/>
            <a:r>
              <a:rPr lang="en-US" smtClean="0"/>
              <a:t>Use text for phone numbers</a:t>
            </a:r>
          </a:p>
          <a:p>
            <a:pPr lvl="3"/>
            <a:endParaRPr lang="en-US" smtClean="0"/>
          </a:p>
          <a:p>
            <a:r>
              <a:rPr lang="en-US" smtClean="0"/>
              <a:t>Designate primary key (right mouse button)</a:t>
            </a:r>
          </a:p>
          <a:p>
            <a:pPr lvl="3"/>
            <a:endParaRPr lang="en-US" smtClean="0"/>
          </a:p>
          <a:p>
            <a:r>
              <a:rPr lang="en-US" smtClean="0"/>
              <a:t>Save the table</a:t>
            </a:r>
          </a:p>
          <a:p>
            <a:pPr lvl="1"/>
            <a:r>
              <a:rPr lang="en-US" smtClean="0"/>
              <a:t>That’s when you get to assign a table name</a:t>
            </a:r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Entering Data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Open the table</a:t>
            </a:r>
          </a:p>
          <a:p>
            <a:pPr lvl="1"/>
            <a:r>
              <a:rPr lang="en-US" smtClean="0"/>
              <a:t>Double-click on the icon</a:t>
            </a:r>
          </a:p>
          <a:p>
            <a:endParaRPr lang="en-US" smtClean="0"/>
          </a:p>
          <a:p>
            <a:r>
              <a:rPr lang="en-US" smtClean="0"/>
              <a:t>Enter new data in the bottom row</a:t>
            </a:r>
          </a:p>
          <a:p>
            <a:pPr lvl="1"/>
            <a:r>
              <a:rPr lang="en-US" smtClean="0"/>
              <a:t>A new (blank) bottom row will appear</a:t>
            </a:r>
          </a:p>
          <a:p>
            <a:endParaRPr lang="en-US" smtClean="0"/>
          </a:p>
          <a:p>
            <a:r>
              <a:rPr lang="en-US" smtClean="0"/>
              <a:t>Close the table</a:t>
            </a:r>
          </a:p>
          <a:p>
            <a:pPr lvl="1"/>
            <a:r>
              <a:rPr lang="en-US" smtClean="0"/>
              <a:t>No need to “save” – data is stored automatically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102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Rectangle 1028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85800"/>
          </a:xfrm>
          <a:noFill/>
        </p:spPr>
        <p:txBody>
          <a:bodyPr/>
          <a:lstStyle/>
          <a:p>
            <a:r>
              <a:rPr lang="en-US" smtClean="0"/>
              <a:t>Building Queries</a:t>
            </a:r>
          </a:p>
        </p:txBody>
      </p:sp>
      <p:sp>
        <p:nvSpPr>
          <p:cNvPr id="35845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334000"/>
          </a:xfrm>
          <a:noFill/>
        </p:spPr>
        <p:txBody>
          <a:bodyPr/>
          <a:lstStyle/>
          <a:p>
            <a:r>
              <a:rPr lang="en-US" sz="2800" smtClean="0"/>
              <a:t>Copy ride.mdb to your C:\ drive</a:t>
            </a:r>
          </a:p>
          <a:p>
            <a:pPr lvl="4"/>
            <a:endParaRPr lang="en-US" sz="1800" smtClean="0"/>
          </a:p>
          <a:p>
            <a:r>
              <a:rPr lang="en-US" sz="2800" smtClean="0"/>
              <a:t>“Create Query in Design View”</a:t>
            </a:r>
          </a:p>
          <a:p>
            <a:pPr lvl="1"/>
            <a:r>
              <a:rPr lang="en-US" sz="2400" smtClean="0"/>
              <a:t>In “Queries”</a:t>
            </a:r>
          </a:p>
          <a:p>
            <a:pPr lvl="4"/>
            <a:endParaRPr lang="en-US" sz="1800" smtClean="0"/>
          </a:p>
          <a:p>
            <a:r>
              <a:rPr lang="en-US" sz="2800" smtClean="0"/>
              <a:t>Choose two tables, Flight and Company</a:t>
            </a:r>
          </a:p>
          <a:p>
            <a:pPr lvl="4"/>
            <a:endParaRPr lang="en-US" sz="1800" smtClean="0"/>
          </a:p>
          <a:p>
            <a:r>
              <a:rPr lang="en-US" sz="2800" smtClean="0"/>
              <a:t>Pick each field you need using the menus</a:t>
            </a:r>
          </a:p>
          <a:p>
            <a:pPr lvl="1"/>
            <a:r>
              <a:rPr lang="en-US" sz="2400" smtClean="0"/>
              <a:t>Unclick “show” to </a:t>
            </a:r>
            <a:r>
              <a:rPr lang="en-US" sz="2400" u="sng" smtClean="0"/>
              <a:t>not</a:t>
            </a:r>
            <a:r>
              <a:rPr lang="en-US" sz="2400" smtClean="0"/>
              <a:t> project</a:t>
            </a:r>
          </a:p>
          <a:p>
            <a:pPr lvl="1"/>
            <a:r>
              <a:rPr lang="en-US" sz="2400" smtClean="0"/>
              <a:t>Enter a criterion to “restrict”</a:t>
            </a:r>
          </a:p>
          <a:p>
            <a:pPr lvl="4"/>
            <a:endParaRPr lang="en-US" sz="1800" smtClean="0"/>
          </a:p>
          <a:p>
            <a:r>
              <a:rPr lang="en-US" sz="2800" smtClean="0"/>
              <a:t>Save, exit, and reselect to run the query</a:t>
            </a:r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102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Fun Facts about Queries</a:t>
            </a:r>
          </a:p>
        </p:txBody>
      </p:sp>
      <p:sp>
        <p:nvSpPr>
          <p:cNvPr id="36869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r>
              <a:rPr lang="en-US" smtClean="0"/>
              <a:t>Joins are automatic if field names are same</a:t>
            </a:r>
          </a:p>
          <a:p>
            <a:pPr lvl="1"/>
            <a:r>
              <a:rPr lang="en-US" smtClean="0"/>
              <a:t>Otherwise, drag a line between the fields</a:t>
            </a:r>
          </a:p>
          <a:p>
            <a:pPr lvl="3"/>
            <a:endParaRPr lang="en-US" smtClean="0"/>
          </a:p>
          <a:p>
            <a:r>
              <a:rPr lang="en-US" smtClean="0"/>
              <a:t>Sort order is easy to specify</a:t>
            </a:r>
          </a:p>
          <a:p>
            <a:pPr lvl="1"/>
            <a:r>
              <a:rPr lang="en-US" smtClean="0"/>
              <a:t>Use the menu</a:t>
            </a:r>
          </a:p>
          <a:p>
            <a:pPr lvl="3"/>
            <a:endParaRPr lang="en-US" smtClean="0"/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SQL SELECT Command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763000" cy="4114800"/>
          </a:xfrm>
        </p:spPr>
        <p:txBody>
          <a:bodyPr/>
          <a:lstStyle/>
          <a:p>
            <a:r>
              <a:rPr lang="en-US" smtClean="0"/>
              <a:t>Project chooses columns</a:t>
            </a:r>
          </a:p>
          <a:p>
            <a:pPr lvl="1"/>
            <a:r>
              <a:rPr lang="en-US" smtClean="0"/>
              <a:t>Based on their </a:t>
            </a:r>
            <a:r>
              <a:rPr lang="en-US" u="sng" smtClean="0"/>
              <a:t>label</a:t>
            </a:r>
          </a:p>
          <a:p>
            <a:pPr lvl="4"/>
            <a:endParaRPr lang="en-US" smtClean="0"/>
          </a:p>
          <a:p>
            <a:r>
              <a:rPr lang="en-US" smtClean="0"/>
              <a:t>Restrict chooses rows</a:t>
            </a:r>
          </a:p>
          <a:p>
            <a:pPr lvl="1"/>
            <a:r>
              <a:rPr lang="en-US" smtClean="0"/>
              <a:t>Based on their </a:t>
            </a:r>
            <a:r>
              <a:rPr lang="en-US" u="sng" smtClean="0"/>
              <a:t>contents</a:t>
            </a:r>
          </a:p>
          <a:p>
            <a:pPr lvl="2"/>
            <a:r>
              <a:rPr lang="en-US" smtClean="0"/>
              <a:t>e.g. department ID = “HIST”</a:t>
            </a:r>
          </a:p>
          <a:p>
            <a:pPr lvl="4"/>
            <a:endParaRPr lang="en-US" smtClean="0"/>
          </a:p>
          <a:p>
            <a:r>
              <a:rPr lang="en-US" smtClean="0"/>
              <a:t>These can be specified together</a:t>
            </a:r>
          </a:p>
          <a:p>
            <a:pPr lvl="1"/>
            <a:r>
              <a:rPr lang="en-US" smtClean="0"/>
              <a:t>SELECT </a:t>
            </a:r>
            <a:r>
              <a:rPr lang="en-US" smtClean="0">
                <a:solidFill>
                  <a:schemeClr val="accent1"/>
                </a:solidFill>
              </a:rPr>
              <a:t>Student ID, Dept</a:t>
            </a:r>
            <a:r>
              <a:rPr lang="en-US" smtClean="0"/>
              <a:t> WHERE </a:t>
            </a:r>
            <a:r>
              <a:rPr lang="en-US" smtClean="0">
                <a:solidFill>
                  <a:schemeClr val="accent1"/>
                </a:solidFill>
              </a:rPr>
              <a:t>Dept = “History”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Restrict Operators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Each SELECT contains a single WHERE</a:t>
            </a:r>
          </a:p>
          <a:p>
            <a:pPr lvl="3"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Numeric comparison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mtClean="0"/>
              <a:t>&lt;, &gt;, =, &lt;&gt;, …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e.g., grade&lt;80</a:t>
            </a:r>
          </a:p>
          <a:p>
            <a:pPr lvl="3"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Boolean operations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e.g., Name = “John” AND Dept &lt;&gt; “HIST”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Structured Query Language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DESCRIBE Flight;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 cstate="print"/>
          <a:srcRect l="1500" t="10001" r="82500" b="76666"/>
          <a:stretch>
            <a:fillRect/>
          </a:stretch>
        </p:blipFill>
        <p:spPr bwMode="auto">
          <a:xfrm>
            <a:off x="5791200" y="2133600"/>
            <a:ext cx="2438400" cy="15240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Structured Query Language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SELECT * FROM Flight;</a:t>
            </a:r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2" cstate="print"/>
          <a:srcRect l="999" t="10001" r="49001" b="75333"/>
          <a:stretch>
            <a:fillRect/>
          </a:stretch>
        </p:blipFill>
        <p:spPr bwMode="auto">
          <a:xfrm>
            <a:off x="914400" y="4953000"/>
            <a:ext cx="7620000" cy="16764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Structured Information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229600" cy="4114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mtClean="0"/>
              <a:t>Field		</a:t>
            </a:r>
            <a:r>
              <a:rPr lang="en-US" smtClean="0">
                <a:solidFill>
                  <a:srgbClr val="000099"/>
                </a:solidFill>
              </a:rPr>
              <a:t>An “atomic” unit of data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number, string, true/false, …</a:t>
            </a:r>
          </a:p>
          <a:p>
            <a:pPr>
              <a:spcBef>
                <a:spcPct val="50000"/>
              </a:spcBef>
            </a:pPr>
            <a:r>
              <a:rPr lang="en-US" smtClean="0"/>
              <a:t>Record		</a:t>
            </a:r>
            <a:r>
              <a:rPr lang="en-US" smtClean="0">
                <a:solidFill>
                  <a:srgbClr val="000099"/>
                </a:solidFill>
              </a:rPr>
              <a:t>A collection of related fields</a:t>
            </a:r>
          </a:p>
          <a:p>
            <a:pPr>
              <a:spcBef>
                <a:spcPct val="50000"/>
              </a:spcBef>
            </a:pPr>
            <a:r>
              <a:rPr lang="en-US" smtClean="0"/>
              <a:t>Table 		</a:t>
            </a:r>
            <a:r>
              <a:rPr lang="en-US" smtClean="0">
                <a:solidFill>
                  <a:srgbClr val="000099"/>
                </a:solidFill>
              </a:rPr>
              <a:t>A collection of related records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Each record is one row in the table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Each field is one column in the table</a:t>
            </a:r>
          </a:p>
          <a:p>
            <a:pPr>
              <a:spcBef>
                <a:spcPct val="50000"/>
              </a:spcBef>
            </a:pPr>
            <a:r>
              <a:rPr lang="en-US" smtClean="0"/>
              <a:t>Primary Key	</a:t>
            </a:r>
            <a:r>
              <a:rPr lang="en-US" smtClean="0">
                <a:solidFill>
                  <a:srgbClr val="000099"/>
                </a:solidFill>
              </a:rPr>
              <a:t>The field that identifies a record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Values of a primary key must be unique</a:t>
            </a:r>
          </a:p>
          <a:p>
            <a:pPr>
              <a:spcBef>
                <a:spcPct val="50000"/>
              </a:spcBef>
            </a:pPr>
            <a:r>
              <a:rPr lang="en-US" smtClean="0"/>
              <a:t>Database	</a:t>
            </a:r>
            <a:r>
              <a:rPr lang="en-US" smtClean="0">
                <a:solidFill>
                  <a:srgbClr val="000099"/>
                </a:solidFill>
              </a:rPr>
              <a:t>A collection of tables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Structured Query Language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153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smtClean="0"/>
              <a:t>SELECT Company.CompanyName, Company.CompanyPhone, Flight.Origin, Flight.DepartureTime </a:t>
            </a:r>
          </a:p>
          <a:p>
            <a:pPr>
              <a:buFontTx/>
              <a:buNone/>
            </a:pPr>
            <a:r>
              <a:rPr lang="en-US" sz="2400" smtClean="0"/>
              <a:t>FROM Flight,Company</a:t>
            </a:r>
          </a:p>
          <a:p>
            <a:pPr>
              <a:buFontTx/>
              <a:buNone/>
            </a:pPr>
            <a:r>
              <a:rPr lang="en-US" sz="2400" smtClean="0"/>
              <a:t>WHERE Flight.CompanyName=Company.CompanyName</a:t>
            </a:r>
          </a:p>
          <a:p>
            <a:pPr>
              <a:buFontTx/>
              <a:buNone/>
            </a:pPr>
            <a:r>
              <a:rPr lang="en-US" sz="2400" smtClean="0"/>
              <a:t>   AND Flight.AvailableSeats&gt;3;</a:t>
            </a:r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2" cstate="print"/>
          <a:srcRect l="3000" t="12666" r="53500" b="61333"/>
          <a:stretch>
            <a:fillRect/>
          </a:stretch>
        </p:blipFill>
        <p:spPr bwMode="auto">
          <a:xfrm>
            <a:off x="1371600" y="3886200"/>
            <a:ext cx="6629400" cy="2971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4800" y="2209800"/>
            <a:ext cx="854075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3200" b="1" dirty="0">
                <a:solidFill>
                  <a:srgbClr val="FFFF00"/>
                </a:solidFill>
                <a:cs typeface="+mn-cs"/>
              </a:rPr>
              <a:t>select</a:t>
            </a:r>
            <a:r>
              <a:rPr lang="en-US" sz="3200" b="1" dirty="0">
                <a:cs typeface="+mn-cs"/>
              </a:rPr>
              <a:t> address </a:t>
            </a:r>
          </a:p>
          <a:p>
            <a:pPr eaLnBrk="0" hangingPunct="0">
              <a:defRPr/>
            </a:pPr>
            <a:r>
              <a:rPr lang="en-US" sz="3200" b="1" dirty="0">
                <a:solidFill>
                  <a:srgbClr val="FFFF00"/>
                </a:solidFill>
                <a:cs typeface="+mn-cs"/>
              </a:rPr>
              <a:t>from</a:t>
            </a:r>
            <a:r>
              <a:rPr lang="en-US" sz="3200" b="1" dirty="0">
                <a:cs typeface="+mn-cs"/>
              </a:rPr>
              <a:t> employee </a:t>
            </a:r>
          </a:p>
          <a:p>
            <a:pPr eaLnBrk="0" hangingPunct="0">
              <a:defRPr/>
            </a:pPr>
            <a:r>
              <a:rPr lang="en-US" sz="3200" b="1" dirty="0">
                <a:solidFill>
                  <a:srgbClr val="FFFF00"/>
                </a:solidFill>
                <a:cs typeface="+mn-cs"/>
              </a:rPr>
              <a:t>where</a:t>
            </a:r>
            <a:r>
              <a:rPr lang="en-US" sz="3200" b="1" dirty="0">
                <a:cs typeface="+mn-cs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</a:schemeClr>
                </a:solidFill>
                <a:cs typeface="+mn-cs"/>
              </a:rPr>
              <a:t>employee.</a:t>
            </a:r>
            <a:r>
              <a:rPr lang="en-US" sz="3200" b="1" dirty="0" err="1">
                <a:cs typeface="+mn-cs"/>
              </a:rPr>
              <a:t>surname</a:t>
            </a:r>
            <a:r>
              <a:rPr lang="en-US" sz="3200" b="1" dirty="0">
                <a:cs typeface="+mn-cs"/>
              </a:rPr>
              <a:t>='Smith' and </a:t>
            </a:r>
            <a:r>
              <a:rPr lang="en-US" sz="3200" b="1" dirty="0" err="1">
                <a:solidFill>
                  <a:schemeClr val="tx1">
                    <a:lumMod val="75000"/>
                  </a:schemeClr>
                </a:solidFill>
                <a:cs typeface="+mn-cs"/>
              </a:rPr>
              <a:t>employee.</a:t>
            </a:r>
            <a:r>
              <a:rPr lang="en-US" sz="3200" b="1" dirty="0" err="1">
                <a:cs typeface="+mn-cs"/>
              </a:rPr>
              <a:t>forenames</a:t>
            </a:r>
            <a:r>
              <a:rPr lang="en-US" sz="3200" b="1" dirty="0">
                <a:cs typeface="+mn-cs"/>
              </a:rPr>
              <a:t>='Robert';</a:t>
            </a:r>
          </a:p>
        </p:txBody>
      </p:sp>
      <p:cxnSp>
        <p:nvCxnSpPr>
          <p:cNvPr id="43011" name="Straight Arrow Connector 8"/>
          <p:cNvCxnSpPr>
            <a:cxnSpLocks noChangeShapeType="1"/>
          </p:cNvCxnSpPr>
          <p:nvPr/>
        </p:nvCxnSpPr>
        <p:spPr bwMode="auto">
          <a:xfrm rot="5400000" flipH="1" flipV="1">
            <a:off x="5638800" y="1752600"/>
            <a:ext cx="609600" cy="60960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3012" name="TextBox 9"/>
          <p:cNvSpPr txBox="1">
            <a:spLocks noChangeArrowheads="1"/>
          </p:cNvSpPr>
          <p:nvPr/>
        </p:nvSpPr>
        <p:spPr bwMode="auto">
          <a:xfrm>
            <a:off x="6248400" y="1443038"/>
            <a:ext cx="815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b="1">
                <a:solidFill>
                  <a:srgbClr val="FF0000"/>
                </a:solidFill>
              </a:rPr>
              <a:t>field</a:t>
            </a:r>
          </a:p>
        </p:txBody>
      </p:sp>
      <p:sp>
        <p:nvSpPr>
          <p:cNvPr id="43013" name="TextBox 11"/>
          <p:cNvSpPr txBox="1">
            <a:spLocks noChangeArrowheads="1"/>
          </p:cNvSpPr>
          <p:nvPr/>
        </p:nvSpPr>
        <p:spPr bwMode="auto">
          <a:xfrm>
            <a:off x="7097713" y="2357438"/>
            <a:ext cx="9032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b="1">
                <a:solidFill>
                  <a:srgbClr val="FF0000"/>
                </a:solidFill>
              </a:rPr>
              <a:t>table</a:t>
            </a:r>
          </a:p>
        </p:txBody>
      </p:sp>
      <p:cxnSp>
        <p:nvCxnSpPr>
          <p:cNvPr id="43014" name="Straight Arrow Connector 12"/>
          <p:cNvCxnSpPr>
            <a:cxnSpLocks noChangeShapeType="1"/>
          </p:cNvCxnSpPr>
          <p:nvPr/>
        </p:nvCxnSpPr>
        <p:spPr bwMode="auto">
          <a:xfrm flipV="1">
            <a:off x="6172200" y="2590800"/>
            <a:ext cx="914400" cy="38100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3015" name="TextBox 14"/>
          <p:cNvSpPr txBox="1">
            <a:spLocks noChangeArrowheads="1"/>
          </p:cNvSpPr>
          <p:nvPr/>
        </p:nvSpPr>
        <p:spPr bwMode="auto">
          <a:xfrm>
            <a:off x="1981200" y="5435600"/>
            <a:ext cx="50704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b="1">
                <a:solidFill>
                  <a:srgbClr val="FF0000"/>
                </a:solidFill>
              </a:rPr>
              <a:t>how you want to restrict the rows</a:t>
            </a:r>
          </a:p>
        </p:txBody>
      </p:sp>
      <p:cxnSp>
        <p:nvCxnSpPr>
          <p:cNvPr id="43016" name="Straight Arrow Connector 15"/>
          <p:cNvCxnSpPr>
            <a:cxnSpLocks noChangeShapeType="1"/>
          </p:cNvCxnSpPr>
          <p:nvPr/>
        </p:nvCxnSpPr>
        <p:spPr bwMode="auto">
          <a:xfrm rot="5400000">
            <a:off x="4076700" y="4686300"/>
            <a:ext cx="1143000" cy="30480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4800" y="2209800"/>
            <a:ext cx="854075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200" b="1">
                <a:solidFill>
                  <a:srgbClr val="FFFF00"/>
                </a:solidFill>
              </a:rPr>
              <a:t>select</a:t>
            </a:r>
            <a:r>
              <a:rPr lang="en-US" sz="3200" b="1"/>
              <a:t> dname </a:t>
            </a:r>
          </a:p>
          <a:p>
            <a:pPr eaLnBrk="0" hangingPunct="0"/>
            <a:r>
              <a:rPr lang="en-US" sz="3200" b="1">
                <a:solidFill>
                  <a:srgbClr val="FFFF00"/>
                </a:solidFill>
              </a:rPr>
              <a:t>from</a:t>
            </a:r>
            <a:r>
              <a:rPr lang="en-US" sz="3200" b="1"/>
              <a:t> employee, department</a:t>
            </a:r>
            <a:br>
              <a:rPr lang="en-US" sz="3200" b="1"/>
            </a:br>
            <a:r>
              <a:rPr lang="en-US" sz="3200" b="1">
                <a:solidFill>
                  <a:srgbClr val="FFFF00"/>
                </a:solidFill>
              </a:rPr>
              <a:t>where</a:t>
            </a:r>
            <a:r>
              <a:rPr lang="en-US" sz="3200" b="1"/>
              <a:t> employee.depno=department.depno and surname='Smith' and forenames='Robert';</a:t>
            </a:r>
          </a:p>
        </p:txBody>
      </p:sp>
      <p:sp>
        <p:nvSpPr>
          <p:cNvPr id="44035" name="TextBox 9"/>
          <p:cNvSpPr txBox="1">
            <a:spLocks noChangeArrowheads="1"/>
          </p:cNvSpPr>
          <p:nvPr/>
        </p:nvSpPr>
        <p:spPr bwMode="auto">
          <a:xfrm>
            <a:off x="6248400" y="1443038"/>
            <a:ext cx="815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b="1">
                <a:solidFill>
                  <a:srgbClr val="FF0000"/>
                </a:solidFill>
              </a:rPr>
              <a:t>field</a:t>
            </a:r>
          </a:p>
        </p:txBody>
      </p:sp>
      <p:sp>
        <p:nvSpPr>
          <p:cNvPr id="44036" name="TextBox 11"/>
          <p:cNvSpPr txBox="1">
            <a:spLocks noChangeArrowheads="1"/>
          </p:cNvSpPr>
          <p:nvPr/>
        </p:nvSpPr>
        <p:spPr bwMode="auto">
          <a:xfrm>
            <a:off x="6858000" y="1981200"/>
            <a:ext cx="2079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b="1">
                <a:solidFill>
                  <a:srgbClr val="FF0000"/>
                </a:solidFill>
              </a:rPr>
              <a:t>tables to join</a:t>
            </a:r>
          </a:p>
        </p:txBody>
      </p:sp>
      <p:cxnSp>
        <p:nvCxnSpPr>
          <p:cNvPr id="44037" name="Straight Arrow Connector 12"/>
          <p:cNvCxnSpPr>
            <a:cxnSpLocks noChangeShapeType="1"/>
          </p:cNvCxnSpPr>
          <p:nvPr/>
        </p:nvCxnSpPr>
        <p:spPr bwMode="auto">
          <a:xfrm flipV="1">
            <a:off x="6705600" y="2438400"/>
            <a:ext cx="457200" cy="38100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4038" name="TextBox 14"/>
          <p:cNvSpPr txBox="1">
            <a:spLocks noChangeArrowheads="1"/>
          </p:cNvSpPr>
          <p:nvPr/>
        </p:nvSpPr>
        <p:spPr bwMode="auto">
          <a:xfrm>
            <a:off x="1981200" y="5435600"/>
            <a:ext cx="50704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b="1">
                <a:solidFill>
                  <a:srgbClr val="FF0000"/>
                </a:solidFill>
              </a:rPr>
              <a:t>how you want to restrict the rows</a:t>
            </a:r>
          </a:p>
        </p:txBody>
      </p:sp>
      <p:cxnSp>
        <p:nvCxnSpPr>
          <p:cNvPr id="44039" name="Straight Arrow Connector 15"/>
          <p:cNvCxnSpPr>
            <a:cxnSpLocks noChangeShapeType="1"/>
          </p:cNvCxnSpPr>
          <p:nvPr/>
        </p:nvCxnSpPr>
        <p:spPr bwMode="auto">
          <a:xfrm rot="5400000">
            <a:off x="4267200" y="4953000"/>
            <a:ext cx="685800" cy="22860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44040" name="Straight Arrow Connector 10"/>
          <p:cNvCxnSpPr>
            <a:cxnSpLocks noChangeShapeType="1"/>
          </p:cNvCxnSpPr>
          <p:nvPr/>
        </p:nvCxnSpPr>
        <p:spPr bwMode="auto">
          <a:xfrm rot="5400000" flipH="1" flipV="1">
            <a:off x="5638800" y="1752600"/>
            <a:ext cx="609600" cy="60960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44041" name="Straight Arrow Connector 19"/>
          <p:cNvCxnSpPr>
            <a:cxnSpLocks noChangeShapeType="1"/>
          </p:cNvCxnSpPr>
          <p:nvPr/>
        </p:nvCxnSpPr>
        <p:spPr bwMode="auto">
          <a:xfrm rot="16200000" flipH="1">
            <a:off x="7162800" y="4038600"/>
            <a:ext cx="762000" cy="30480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4042" name="TextBox 20"/>
          <p:cNvSpPr txBox="1">
            <a:spLocks noChangeArrowheads="1"/>
          </p:cNvSpPr>
          <p:nvPr/>
        </p:nvSpPr>
        <p:spPr bwMode="auto">
          <a:xfrm>
            <a:off x="7035800" y="4567238"/>
            <a:ext cx="180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b="1">
                <a:solidFill>
                  <a:srgbClr val="FF0000"/>
                </a:solidFill>
              </a:rPr>
              <a:t>how to join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Create a MySQL Database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915400" cy="4114800"/>
          </a:xfrm>
        </p:spPr>
        <p:txBody>
          <a:bodyPr/>
          <a:lstStyle/>
          <a:p>
            <a:r>
              <a:rPr lang="en-US" smtClean="0"/>
              <a:t>“root” user creates database + grants permissions</a:t>
            </a:r>
          </a:p>
          <a:p>
            <a:pPr lvl="1"/>
            <a:r>
              <a:rPr lang="en-US" smtClean="0"/>
              <a:t>Using the WAMP console (or mysql –u root –p)</a:t>
            </a:r>
          </a:p>
          <a:p>
            <a:pPr lvl="2"/>
            <a:r>
              <a:rPr lang="en-US" smtClean="0"/>
              <a:t>root has no initial password; just hit &lt;enter&gt; when asked</a:t>
            </a:r>
          </a:p>
          <a:p>
            <a:pPr lvl="1"/>
            <a:r>
              <a:rPr lang="en-US" smtClean="0"/>
              <a:t>By the system administrator account</a:t>
            </a:r>
          </a:p>
          <a:p>
            <a:pPr lvl="1">
              <a:buFontTx/>
              <a:buNone/>
            </a:pPr>
            <a:r>
              <a:rPr lang="en-US" sz="1600" smtClean="0"/>
              <a:t>      CREATE DATABASE project;</a:t>
            </a:r>
          </a:p>
          <a:p>
            <a:pPr lvl="1">
              <a:buFontTx/>
              <a:buNone/>
            </a:pPr>
            <a:r>
              <a:rPr lang="en-US" sz="1600" smtClean="0"/>
              <a:t>      GRANT SELECT, INSERT, UPDATE, DELETE, INDEX, ALTER, CREATE, DROP ON project.* TO ‘foo’@’localhost’ IDENTIFIED BY ‘bar’;</a:t>
            </a:r>
          </a:p>
          <a:p>
            <a:pPr lvl="1">
              <a:buFontTx/>
              <a:buNone/>
            </a:pPr>
            <a:r>
              <a:rPr lang="en-US" sz="1600" smtClean="0"/>
              <a:t>      FLUSH PRIVILEGES;</a:t>
            </a:r>
          </a:p>
          <a:p>
            <a:r>
              <a:rPr lang="en-US" smtClean="0"/>
              <a:t>Start mysql</a:t>
            </a:r>
          </a:p>
          <a:p>
            <a:pPr lvl="1"/>
            <a:r>
              <a:rPr lang="en-US" smtClean="0"/>
              <a:t>MySQL console for WAMP: 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mysql –u foo –p bar</a:t>
            </a:r>
          </a:p>
          <a:p>
            <a:r>
              <a:rPr lang="en-US" smtClean="0"/>
              <a:t>Connect to your database</a:t>
            </a:r>
          </a:p>
          <a:p>
            <a:pPr lvl="1">
              <a:buFontTx/>
              <a:buNone/>
            </a:pPr>
            <a:r>
              <a:rPr lang="en-US" sz="1600" smtClean="0"/>
              <a:t>      USE project;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Creating Tables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1600" smtClean="0">
                <a:latin typeface="Arial" charset="0"/>
              </a:rPr>
              <a:t>CREATE TABLE contacts (</a:t>
            </a:r>
          </a:p>
          <a:p>
            <a:pPr>
              <a:buFontTx/>
              <a:buNone/>
            </a:pPr>
            <a:r>
              <a:rPr lang="en-US" sz="1600" smtClean="0">
                <a:latin typeface="Arial" charset="0"/>
              </a:rPr>
              <a:t>  ckey	MEDIUMINT UNSIGNED NOT NULL AUTO_INCREMENT,</a:t>
            </a:r>
          </a:p>
          <a:p>
            <a:pPr>
              <a:buFontTx/>
              <a:buNone/>
            </a:pPr>
            <a:r>
              <a:rPr lang="en-US" sz="1600" smtClean="0">
                <a:latin typeface="Arial" charset="0"/>
              </a:rPr>
              <a:t>  id		MEDIUMINT UNSIGNED NOT NULL,</a:t>
            </a:r>
          </a:p>
          <a:p>
            <a:pPr>
              <a:buFontTx/>
              <a:buNone/>
            </a:pPr>
            <a:r>
              <a:rPr lang="en-US" sz="1600" smtClean="0">
                <a:latin typeface="Arial" charset="0"/>
              </a:rPr>
              <a:t>  ctype	SMALLINT UNSIGNED NOT NULL,</a:t>
            </a:r>
          </a:p>
          <a:p>
            <a:pPr>
              <a:buFontTx/>
              <a:buNone/>
            </a:pPr>
            <a:r>
              <a:rPr lang="en-US" sz="1600" smtClean="0">
                <a:latin typeface="Arial" charset="0"/>
              </a:rPr>
              <a:t>  cstring	VARCHAR(40) NOT NULL,</a:t>
            </a:r>
          </a:p>
          <a:p>
            <a:pPr>
              <a:buFontTx/>
              <a:buNone/>
            </a:pPr>
            <a:r>
              <a:rPr lang="en-US" sz="1600" smtClean="0">
                <a:latin typeface="Arial" charset="0"/>
              </a:rPr>
              <a:t>  FOREIGN KEY (id) REFERENCES persons(id) ON DELETE CASCADE,</a:t>
            </a:r>
          </a:p>
          <a:p>
            <a:pPr>
              <a:buFontTx/>
              <a:buNone/>
            </a:pPr>
            <a:r>
              <a:rPr lang="en-US" sz="1600" smtClean="0">
                <a:latin typeface="Arial" charset="0"/>
              </a:rPr>
              <a:t>  FOREIGN KEY (ctype) REFERENCES ctlabels(ctype) ON DELETE RESTRICT,</a:t>
            </a:r>
          </a:p>
          <a:p>
            <a:pPr>
              <a:buFontTx/>
              <a:buNone/>
            </a:pPr>
            <a:r>
              <a:rPr lang="en-US" sz="1600" smtClean="0">
                <a:latin typeface="Arial" charset="0"/>
              </a:rPr>
              <a:t>  PRIMARY KEY (ckey)</a:t>
            </a:r>
          </a:p>
          <a:p>
            <a:pPr>
              <a:buFontTx/>
              <a:buNone/>
            </a:pPr>
            <a:r>
              <a:rPr lang="en-US" sz="1600" smtClean="0">
                <a:latin typeface="Arial" charset="0"/>
              </a:rPr>
              <a:t>) ENGINE=INNODB;</a:t>
            </a:r>
          </a:p>
          <a:p>
            <a:pPr>
              <a:buFontTx/>
              <a:buNone/>
            </a:pPr>
            <a:endParaRPr lang="en-US" sz="1600" smtClean="0">
              <a:latin typeface="Arial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mtClean="0"/>
              <a:t>To delete: DROP TABLE contacts;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Populating Tables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>
                <a:latin typeface="Arial" charset="0"/>
                <a:ea typeface="Arial Unicode MS" pitchFamily="34" charset="-128"/>
                <a:cs typeface="Arial Unicode MS" pitchFamily="34" charset="-128"/>
              </a:rPr>
              <a:t>INSERT INTO ctlabels</a:t>
            </a:r>
          </a:p>
          <a:p>
            <a:pPr>
              <a:buFontTx/>
              <a:buNone/>
            </a:pPr>
            <a:r>
              <a:rPr lang="en-US" sz="2000" smtClean="0">
                <a:latin typeface="Arial" charset="0"/>
                <a:ea typeface="Arial Unicode MS" pitchFamily="34" charset="-128"/>
                <a:cs typeface="Arial Unicode MS" pitchFamily="34" charset="-128"/>
              </a:rPr>
              <a:t>  (string) VALUES</a:t>
            </a:r>
          </a:p>
          <a:p>
            <a:pPr>
              <a:buFontTx/>
              <a:buNone/>
            </a:pPr>
            <a:r>
              <a:rPr lang="en-US" sz="2000" smtClean="0">
                <a:latin typeface="Arial" charset="0"/>
                <a:ea typeface="Arial Unicode MS" pitchFamily="34" charset="-128"/>
                <a:cs typeface="Arial Unicode MS" pitchFamily="34" charset="-128"/>
              </a:rPr>
              <a:t>  ('primary email'),</a:t>
            </a:r>
          </a:p>
          <a:p>
            <a:pPr>
              <a:buFontTx/>
              <a:buNone/>
            </a:pPr>
            <a:r>
              <a:rPr lang="en-US" sz="2000" smtClean="0">
                <a:latin typeface="Arial" charset="0"/>
                <a:ea typeface="Arial Unicode MS" pitchFamily="34" charset="-128"/>
                <a:cs typeface="Arial Unicode MS" pitchFamily="34" charset="-128"/>
              </a:rPr>
              <a:t>  ('alternate email'),</a:t>
            </a:r>
          </a:p>
          <a:p>
            <a:pPr>
              <a:buFontTx/>
              <a:buNone/>
            </a:pPr>
            <a:r>
              <a:rPr lang="en-US" sz="2000" smtClean="0">
                <a:latin typeface="Arial" charset="0"/>
                <a:ea typeface="Arial Unicode MS" pitchFamily="34" charset="-128"/>
                <a:cs typeface="Arial Unicode MS" pitchFamily="34" charset="-128"/>
              </a:rPr>
              <a:t>  ('home phone'),</a:t>
            </a:r>
          </a:p>
          <a:p>
            <a:pPr>
              <a:buFontTx/>
              <a:buNone/>
            </a:pPr>
            <a:r>
              <a:rPr lang="en-US" sz="2000" smtClean="0">
                <a:latin typeface="Arial" charset="0"/>
                <a:ea typeface="Arial Unicode MS" pitchFamily="34" charset="-128"/>
                <a:cs typeface="Arial Unicode MS" pitchFamily="34" charset="-128"/>
              </a:rPr>
              <a:t>  ('cell phone'),</a:t>
            </a:r>
          </a:p>
          <a:p>
            <a:pPr>
              <a:buFontTx/>
              <a:buNone/>
            </a:pPr>
            <a:r>
              <a:rPr lang="en-US" sz="2000" smtClean="0">
                <a:latin typeface="Arial" charset="0"/>
                <a:ea typeface="Arial Unicode MS" pitchFamily="34" charset="-128"/>
                <a:cs typeface="Arial Unicode MS" pitchFamily="34" charset="-128"/>
              </a:rPr>
              <a:t>  ('work phone'),</a:t>
            </a:r>
          </a:p>
          <a:p>
            <a:pPr>
              <a:buFontTx/>
              <a:buNone/>
            </a:pPr>
            <a:r>
              <a:rPr lang="en-US" sz="2000" smtClean="0">
                <a:latin typeface="Arial" charset="0"/>
                <a:ea typeface="Arial Unicode MS" pitchFamily="34" charset="-128"/>
                <a:cs typeface="Arial Unicode MS" pitchFamily="34" charset="-128"/>
              </a:rPr>
              <a:t>  ('AOL IM'),</a:t>
            </a:r>
          </a:p>
          <a:p>
            <a:pPr>
              <a:buFontTx/>
              <a:buNone/>
            </a:pPr>
            <a:r>
              <a:rPr lang="en-US" sz="2000" smtClean="0">
                <a:latin typeface="Arial" charset="0"/>
                <a:ea typeface="Arial Unicode MS" pitchFamily="34" charset="-128"/>
                <a:cs typeface="Arial Unicode MS" pitchFamily="34" charset="-128"/>
              </a:rPr>
              <a:t>  ('Yahoo Chat'),</a:t>
            </a:r>
          </a:p>
          <a:p>
            <a:pPr>
              <a:buFontTx/>
              <a:buNone/>
            </a:pPr>
            <a:r>
              <a:rPr lang="en-US" sz="2000" smtClean="0">
                <a:latin typeface="Arial" charset="0"/>
                <a:ea typeface="Arial Unicode MS" pitchFamily="34" charset="-128"/>
                <a:cs typeface="Arial Unicode MS" pitchFamily="34" charset="-128"/>
              </a:rPr>
              <a:t>  ('MSN Messenger'),</a:t>
            </a:r>
          </a:p>
          <a:p>
            <a:pPr>
              <a:buFontTx/>
              <a:buNone/>
            </a:pPr>
            <a:r>
              <a:rPr lang="en-US" sz="2000" smtClean="0">
                <a:latin typeface="Arial" charset="0"/>
                <a:ea typeface="Arial Unicode MS" pitchFamily="34" charset="-128"/>
                <a:cs typeface="Arial Unicode MS" pitchFamily="34" charset="-128"/>
              </a:rPr>
              <a:t>  (‘other’);</a:t>
            </a:r>
          </a:p>
          <a:p>
            <a:pPr>
              <a:buFontTx/>
              <a:buNone/>
            </a:pPr>
            <a:endParaRPr lang="en-US" sz="2000" smtClean="0"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sz="2800" smtClean="0"/>
              <a:t>To empty a table: DELETE FROM ctlabels;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“Looking Around” in MySQL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24800" cy="4114800"/>
          </a:xfrm>
        </p:spPr>
        <p:txBody>
          <a:bodyPr/>
          <a:lstStyle/>
          <a:p>
            <a:r>
              <a:rPr lang="en-US" smtClean="0"/>
              <a:t>SHOW DATABASES;</a:t>
            </a:r>
          </a:p>
          <a:p>
            <a:endParaRPr lang="en-US" smtClean="0"/>
          </a:p>
          <a:p>
            <a:r>
              <a:rPr lang="en-US" smtClean="0"/>
              <a:t>SHOW TABLES;</a:t>
            </a:r>
          </a:p>
          <a:p>
            <a:endParaRPr lang="en-US" smtClean="0"/>
          </a:p>
          <a:p>
            <a:r>
              <a:rPr lang="en-US" smtClean="0"/>
              <a:t>DESCRIBE tablename;</a:t>
            </a:r>
          </a:p>
          <a:p>
            <a:endParaRPr lang="en-US" smtClean="0"/>
          </a:p>
          <a:p>
            <a:r>
              <a:rPr lang="en-US" smtClean="0"/>
              <a:t>SELECT * FROM tablename;</a:t>
            </a:r>
          </a:p>
          <a:p>
            <a:pPr lvl="4"/>
            <a:endParaRPr lang="en-US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Databases in the Real World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7772400" cy="4114800"/>
          </a:xfrm>
        </p:spPr>
        <p:txBody>
          <a:bodyPr/>
          <a:lstStyle/>
          <a:p>
            <a:r>
              <a:rPr lang="en-US" smtClean="0"/>
              <a:t>Some typical database applications:</a:t>
            </a:r>
          </a:p>
          <a:p>
            <a:pPr lvl="1"/>
            <a:r>
              <a:rPr lang="en-US" smtClean="0"/>
              <a:t>Banking (e.g., saving/checking accounts)</a:t>
            </a:r>
          </a:p>
          <a:p>
            <a:pPr lvl="1"/>
            <a:r>
              <a:rPr lang="en-US" smtClean="0"/>
              <a:t>Trading (e.g., stocks)</a:t>
            </a:r>
          </a:p>
          <a:p>
            <a:pPr lvl="1"/>
            <a:r>
              <a:rPr lang="en-US" smtClean="0"/>
              <a:t>Airline reservations</a:t>
            </a:r>
          </a:p>
          <a:p>
            <a:endParaRPr lang="en-US" smtClean="0"/>
          </a:p>
          <a:p>
            <a:r>
              <a:rPr lang="en-US" smtClean="0"/>
              <a:t>Characteristics:</a:t>
            </a:r>
          </a:p>
          <a:p>
            <a:pPr lvl="1"/>
            <a:r>
              <a:rPr lang="en-US" smtClean="0"/>
              <a:t>Lots of data</a:t>
            </a:r>
          </a:p>
          <a:p>
            <a:pPr lvl="1"/>
            <a:r>
              <a:rPr lang="en-US" smtClean="0"/>
              <a:t>Lots of concurrent access</a:t>
            </a:r>
          </a:p>
          <a:p>
            <a:pPr lvl="1"/>
            <a:r>
              <a:rPr lang="en-US" smtClean="0"/>
              <a:t>Must have fast access</a:t>
            </a:r>
          </a:p>
          <a:p>
            <a:pPr lvl="1"/>
            <a:r>
              <a:rPr lang="en-US" smtClean="0"/>
              <a:t>“Mission critical”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3" descr="facebook_arch_x60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9763" y="381000"/>
            <a:ext cx="7894637" cy="446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79" name="TextBox 4"/>
          <p:cNvSpPr txBox="1">
            <a:spLocks noChangeArrowheads="1"/>
          </p:cNvSpPr>
          <p:nvPr/>
        </p:nvSpPr>
        <p:spPr bwMode="auto">
          <a:xfrm>
            <a:off x="0" y="6611938"/>
            <a:ext cx="29067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chemeClr val="tx2"/>
                </a:solidFill>
              </a:rPr>
              <a:t>Source: Technology Review (July/August, 2008)</a:t>
            </a:r>
          </a:p>
        </p:txBody>
      </p:sp>
      <p:sp>
        <p:nvSpPr>
          <p:cNvPr id="50180" name="TextBox 5"/>
          <p:cNvSpPr txBox="1">
            <a:spLocks noChangeArrowheads="1"/>
          </p:cNvSpPr>
          <p:nvPr/>
        </p:nvSpPr>
        <p:spPr bwMode="auto">
          <a:xfrm>
            <a:off x="1447800" y="5715000"/>
            <a:ext cx="6172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b="1">
                <a:solidFill>
                  <a:schemeClr val="tx2"/>
                </a:solidFill>
              </a:rPr>
              <a:t>Database layer: </a:t>
            </a:r>
            <a:r>
              <a:rPr lang="en-US">
                <a:solidFill>
                  <a:schemeClr val="tx2"/>
                </a:solidFill>
              </a:rPr>
              <a:t>800 eight-core Linux servers running MySQL (40 TB user data)</a:t>
            </a:r>
          </a:p>
        </p:txBody>
      </p:sp>
      <p:sp>
        <p:nvSpPr>
          <p:cNvPr id="50181" name="TextBox 6"/>
          <p:cNvSpPr txBox="1">
            <a:spLocks noChangeArrowheads="1"/>
          </p:cNvSpPr>
          <p:nvPr/>
        </p:nvSpPr>
        <p:spPr bwMode="auto">
          <a:xfrm>
            <a:off x="1447800" y="5068888"/>
            <a:ext cx="6172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b="1">
                <a:solidFill>
                  <a:schemeClr val="tx2"/>
                </a:solidFill>
              </a:rPr>
              <a:t>Caching servers: </a:t>
            </a:r>
            <a:r>
              <a:rPr lang="en-US">
                <a:solidFill>
                  <a:schemeClr val="tx2"/>
                </a:solidFill>
              </a:rPr>
              <a:t>15 million requests per second, 95% handled by memcache (15 TB of RAM)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Concurrency</a:t>
            </a:r>
          </a:p>
        </p:txBody>
      </p:sp>
      <p:sp>
        <p:nvSpPr>
          <p:cNvPr id="258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114800"/>
          </a:xfrm>
        </p:spPr>
        <p:txBody>
          <a:bodyPr/>
          <a:lstStyle/>
          <a:p>
            <a:r>
              <a:rPr lang="en-US" smtClean="0"/>
              <a:t>Thought experiment: You and your project partner are editing the same file…</a:t>
            </a:r>
          </a:p>
          <a:p>
            <a:pPr lvl="1"/>
            <a:r>
              <a:rPr lang="en-US" smtClean="0"/>
              <a:t>Scenario 1: you both save it at the same time</a:t>
            </a:r>
          </a:p>
          <a:p>
            <a:pPr lvl="1"/>
            <a:r>
              <a:rPr lang="en-US" smtClean="0"/>
              <a:t>Scenario 2: you save first, but before it’s done saving, your partner saves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258054" name="Text Box 6"/>
          <p:cNvSpPr txBox="1">
            <a:spLocks noChangeArrowheads="1"/>
          </p:cNvSpPr>
          <p:nvPr/>
        </p:nvSpPr>
        <p:spPr bwMode="auto">
          <a:xfrm>
            <a:off x="1752600" y="4419600"/>
            <a:ext cx="551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b="1"/>
              <a:t>Whose changes survive?</a:t>
            </a:r>
          </a:p>
          <a:p>
            <a:pPr algn="l" eaLnBrk="0" hangingPunct="0"/>
            <a:r>
              <a:rPr lang="en-US" b="1">
                <a:solidFill>
                  <a:srgbClr val="FF0000"/>
                </a:solidFill>
              </a:rPr>
              <a:t>A)</a:t>
            </a:r>
            <a:r>
              <a:rPr lang="en-US" b="1"/>
              <a:t> Yours  </a:t>
            </a:r>
            <a:r>
              <a:rPr lang="en-US" b="1">
                <a:solidFill>
                  <a:srgbClr val="FF0000"/>
                </a:solidFill>
              </a:rPr>
              <a:t>B)</a:t>
            </a:r>
            <a:r>
              <a:rPr lang="en-US" b="1"/>
              <a:t> Partner’s  </a:t>
            </a:r>
            <a:r>
              <a:rPr lang="en-US" b="1">
                <a:solidFill>
                  <a:srgbClr val="FF0000"/>
                </a:solidFill>
              </a:rPr>
              <a:t>C)</a:t>
            </a:r>
            <a:r>
              <a:rPr lang="en-US" b="1"/>
              <a:t> neither  </a:t>
            </a:r>
            <a:r>
              <a:rPr lang="en-US" b="1">
                <a:solidFill>
                  <a:srgbClr val="FF0000"/>
                </a:solidFill>
              </a:rPr>
              <a:t>D)</a:t>
            </a:r>
            <a:r>
              <a:rPr lang="en-US" b="1"/>
              <a:t> both  </a:t>
            </a:r>
            <a:r>
              <a:rPr lang="en-US" b="1">
                <a:solidFill>
                  <a:srgbClr val="FF0000"/>
                </a:solidFill>
              </a:rPr>
              <a:t>E)</a:t>
            </a:r>
            <a:r>
              <a:rPr lang="en-US" b="1"/>
              <a:t> ???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3" grpId="0" build="p"/>
      <p:bldP spid="2580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A Simple Example</a:t>
            </a:r>
          </a:p>
        </p:txBody>
      </p:sp>
      <p:pic>
        <p:nvPicPr>
          <p:cNvPr id="6147" name="Picture 3" descr="Fig10-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514600"/>
            <a:ext cx="762000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200400" y="1905000"/>
            <a:ext cx="13716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>
                <a:latin typeface="Times New Roman" pitchFamily="18" charset="0"/>
              </a:rPr>
              <a:t>primary key</a:t>
            </a:r>
          </a:p>
        </p:txBody>
      </p:sp>
      <p:sp>
        <p:nvSpPr>
          <p:cNvPr id="6149" name="Line 7"/>
          <p:cNvSpPr>
            <a:spLocks noChangeShapeType="1"/>
          </p:cNvSpPr>
          <p:nvPr/>
        </p:nvSpPr>
        <p:spPr bwMode="auto">
          <a:xfrm>
            <a:off x="3962400" y="22098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mtClean="0"/>
              <a:t>Concurrency Example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4114800"/>
          </a:xfrm>
        </p:spPr>
        <p:txBody>
          <a:bodyPr/>
          <a:lstStyle/>
          <a:p>
            <a:r>
              <a:rPr lang="en-US" smtClean="0"/>
              <a:t>Possible actions on a checking account</a:t>
            </a:r>
          </a:p>
          <a:p>
            <a:pPr lvl="1"/>
            <a:r>
              <a:rPr lang="en-US" smtClean="0"/>
              <a:t>Deposit check (read balance, write new balance)</a:t>
            </a:r>
          </a:p>
          <a:p>
            <a:pPr lvl="1"/>
            <a:r>
              <a:rPr lang="en-US" smtClean="0"/>
              <a:t>Cash check (read balance, write new balance)</a:t>
            </a:r>
          </a:p>
          <a:p>
            <a:r>
              <a:rPr lang="en-US" smtClean="0"/>
              <a:t>Scenario:</a:t>
            </a:r>
          </a:p>
          <a:p>
            <a:pPr lvl="1"/>
            <a:r>
              <a:rPr lang="en-US" smtClean="0"/>
              <a:t>Current balance: $500</a:t>
            </a:r>
          </a:p>
          <a:p>
            <a:pPr lvl="1"/>
            <a:r>
              <a:rPr lang="en-US" smtClean="0"/>
              <a:t>You try to deposit a $50 check and someone tries to cash a $100 check at the same time</a:t>
            </a:r>
          </a:p>
          <a:p>
            <a:pPr lvl="1"/>
            <a:r>
              <a:rPr lang="en-US" smtClean="0"/>
              <a:t>Possible sequences: (what happens in each case?)</a:t>
            </a:r>
          </a:p>
          <a:p>
            <a:endParaRPr lang="en-US" smtClean="0"/>
          </a:p>
        </p:txBody>
      </p:sp>
      <p:sp>
        <p:nvSpPr>
          <p:cNvPr id="260100" name="Text Box 4"/>
          <p:cNvSpPr txBox="1">
            <a:spLocks noChangeArrowheads="1"/>
          </p:cNvSpPr>
          <p:nvPr/>
        </p:nvSpPr>
        <p:spPr bwMode="auto">
          <a:xfrm>
            <a:off x="704850" y="5638800"/>
            <a:ext cx="23431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>
                <a:solidFill>
                  <a:srgbClr val="FF0000"/>
                </a:solidFill>
              </a:rPr>
              <a:t>Deposit: read balance</a:t>
            </a:r>
          </a:p>
          <a:p>
            <a:pPr algn="l" eaLnBrk="0" hangingPunct="0"/>
            <a:r>
              <a:rPr lang="en-US" sz="1600" b="1">
                <a:solidFill>
                  <a:srgbClr val="FF0000"/>
                </a:solidFill>
              </a:rPr>
              <a:t>Deposit: write balance</a:t>
            </a:r>
          </a:p>
          <a:p>
            <a:pPr algn="l" eaLnBrk="0" hangingPunct="0"/>
            <a:r>
              <a:rPr lang="en-US" sz="1600" b="1"/>
              <a:t>Cash: read balance</a:t>
            </a:r>
          </a:p>
          <a:p>
            <a:pPr algn="l" eaLnBrk="0" hangingPunct="0"/>
            <a:r>
              <a:rPr lang="en-US" sz="1600" b="1"/>
              <a:t>Cash: write balance</a:t>
            </a:r>
          </a:p>
        </p:txBody>
      </p:sp>
      <p:sp>
        <p:nvSpPr>
          <p:cNvPr id="260101" name="Text Box 5"/>
          <p:cNvSpPr txBox="1">
            <a:spLocks noChangeArrowheads="1"/>
          </p:cNvSpPr>
          <p:nvPr/>
        </p:nvSpPr>
        <p:spPr bwMode="auto">
          <a:xfrm>
            <a:off x="3143250" y="5638800"/>
            <a:ext cx="23431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>
                <a:solidFill>
                  <a:srgbClr val="FF0000"/>
                </a:solidFill>
              </a:rPr>
              <a:t>Deposit: read balance</a:t>
            </a:r>
          </a:p>
          <a:p>
            <a:pPr algn="l" eaLnBrk="0" hangingPunct="0"/>
            <a:r>
              <a:rPr lang="en-US" sz="1600" b="1"/>
              <a:t>Cash: read balance</a:t>
            </a:r>
          </a:p>
          <a:p>
            <a:pPr algn="l" eaLnBrk="0" hangingPunct="0"/>
            <a:r>
              <a:rPr lang="en-US" sz="1600" b="1"/>
              <a:t>Cash: write balance</a:t>
            </a:r>
          </a:p>
          <a:p>
            <a:pPr algn="l" eaLnBrk="0" hangingPunct="0"/>
            <a:r>
              <a:rPr lang="en-US" sz="1600" b="1">
                <a:solidFill>
                  <a:srgbClr val="FF0000"/>
                </a:solidFill>
              </a:rPr>
              <a:t>Deposit: write balance</a:t>
            </a:r>
          </a:p>
        </p:txBody>
      </p:sp>
      <p:sp>
        <p:nvSpPr>
          <p:cNvPr id="260102" name="Text Box 6"/>
          <p:cNvSpPr txBox="1">
            <a:spLocks noChangeArrowheads="1"/>
          </p:cNvSpPr>
          <p:nvPr/>
        </p:nvSpPr>
        <p:spPr bwMode="auto">
          <a:xfrm>
            <a:off x="5562600" y="5638800"/>
            <a:ext cx="23431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>
                <a:solidFill>
                  <a:srgbClr val="FF0000"/>
                </a:solidFill>
              </a:rPr>
              <a:t>Deposit: read balance</a:t>
            </a:r>
            <a:endParaRPr lang="en-US" sz="1600" b="1"/>
          </a:p>
          <a:p>
            <a:pPr algn="l" eaLnBrk="0" hangingPunct="0"/>
            <a:r>
              <a:rPr lang="en-US" sz="1600" b="1"/>
              <a:t>Cash: read balance</a:t>
            </a:r>
          </a:p>
          <a:p>
            <a:pPr algn="l" eaLnBrk="0" hangingPunct="0"/>
            <a:r>
              <a:rPr lang="en-US" sz="1600" b="1">
                <a:solidFill>
                  <a:srgbClr val="FF0000"/>
                </a:solidFill>
              </a:rPr>
              <a:t>Deposit: write balance</a:t>
            </a:r>
          </a:p>
          <a:p>
            <a:pPr algn="l" eaLnBrk="0" hangingPunct="0"/>
            <a:r>
              <a:rPr lang="en-US" sz="1600" b="1"/>
              <a:t>Cash: write balance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9" grpId="0" build="p"/>
      <p:bldP spid="260100" grpId="0"/>
      <p:bldP spid="260101" grpId="0"/>
      <p:bldP spid="26010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Database Transactions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839200" cy="4114800"/>
          </a:xfrm>
        </p:spPr>
        <p:txBody>
          <a:bodyPr/>
          <a:lstStyle/>
          <a:p>
            <a:r>
              <a:rPr lang="en-US" smtClean="0"/>
              <a:t>Transaction: sequence of grouped database actions</a:t>
            </a:r>
          </a:p>
          <a:p>
            <a:pPr lvl="1"/>
            <a:r>
              <a:rPr lang="en-US" smtClean="0"/>
              <a:t>e.g., transfer $500 from checking to savings</a:t>
            </a:r>
          </a:p>
          <a:p>
            <a:r>
              <a:rPr lang="en-US" smtClean="0"/>
              <a:t>“ACID” properties</a:t>
            </a:r>
          </a:p>
          <a:p>
            <a:pPr lvl="1"/>
            <a:r>
              <a:rPr lang="en-US" b="1" smtClean="0"/>
              <a:t>Atomicity</a:t>
            </a:r>
          </a:p>
          <a:p>
            <a:pPr lvl="2"/>
            <a:r>
              <a:rPr lang="en-US" smtClean="0"/>
              <a:t>All-or-nothing</a:t>
            </a:r>
          </a:p>
          <a:p>
            <a:pPr lvl="1"/>
            <a:r>
              <a:rPr lang="en-US" b="1" smtClean="0"/>
              <a:t>Consistency</a:t>
            </a:r>
            <a:endParaRPr lang="en-US" smtClean="0"/>
          </a:p>
          <a:p>
            <a:pPr lvl="2"/>
            <a:r>
              <a:rPr lang="en-US" smtClean="0"/>
              <a:t>Each transaction must take the DB between consistent states.</a:t>
            </a:r>
          </a:p>
          <a:p>
            <a:pPr lvl="1"/>
            <a:r>
              <a:rPr lang="en-US" b="1" smtClean="0"/>
              <a:t>Isolation:</a:t>
            </a:r>
            <a:endParaRPr lang="en-US" smtClean="0"/>
          </a:p>
          <a:p>
            <a:pPr lvl="2"/>
            <a:r>
              <a:rPr lang="en-US" smtClean="0"/>
              <a:t>Concurrent transactions must appear to run in isolation</a:t>
            </a:r>
          </a:p>
          <a:p>
            <a:pPr lvl="1"/>
            <a:r>
              <a:rPr lang="en-US" b="1" smtClean="0"/>
              <a:t>Durability</a:t>
            </a:r>
          </a:p>
          <a:p>
            <a:pPr lvl="2"/>
            <a:r>
              <a:rPr lang="en-US" smtClean="0"/>
              <a:t>Results of transactions must survive even if systems crash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76238"/>
            <a:ext cx="7772400" cy="1143000"/>
          </a:xfrm>
        </p:spPr>
        <p:txBody>
          <a:bodyPr/>
          <a:lstStyle/>
          <a:p>
            <a:r>
              <a:rPr lang="en-US" smtClean="0"/>
              <a:t>Making Transactions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534400" cy="4114800"/>
          </a:xfrm>
        </p:spPr>
        <p:txBody>
          <a:bodyPr/>
          <a:lstStyle/>
          <a:p>
            <a:r>
              <a:rPr lang="en-US" smtClean="0"/>
              <a:t>Idea: keep a log (history) of all actions carried out while executing transactions</a:t>
            </a:r>
          </a:p>
          <a:p>
            <a:pPr lvl="1"/>
            <a:r>
              <a:rPr lang="en-US" smtClean="0"/>
              <a:t>Before a change is made to the database, the corresponding log entry is forced to a safe location</a:t>
            </a:r>
          </a:p>
          <a:p>
            <a:pPr lvl="1"/>
            <a:endParaRPr lang="en-US" smtClean="0"/>
          </a:p>
          <a:p>
            <a:endParaRPr lang="en-US" smtClean="0"/>
          </a:p>
          <a:p>
            <a:r>
              <a:rPr lang="en-US" smtClean="0"/>
              <a:t>Recovering from a crash:</a:t>
            </a:r>
          </a:p>
          <a:p>
            <a:pPr lvl="1"/>
            <a:r>
              <a:rPr lang="en-US" smtClean="0"/>
              <a:t>Effects of partially executed transactions are undone</a:t>
            </a:r>
          </a:p>
          <a:p>
            <a:pPr lvl="1"/>
            <a:r>
              <a:rPr lang="en-US" smtClean="0"/>
              <a:t>Effects of committed transactions are redone</a:t>
            </a:r>
          </a:p>
        </p:txBody>
      </p:sp>
      <p:graphicFrame>
        <p:nvGraphicFramePr>
          <p:cNvPr id="54276" name="Object 4"/>
          <p:cNvGraphicFramePr>
            <a:graphicFrameLocks/>
          </p:cNvGraphicFramePr>
          <p:nvPr/>
        </p:nvGraphicFramePr>
        <p:xfrm>
          <a:off x="1295400" y="3805238"/>
          <a:ext cx="3236913" cy="1071562"/>
        </p:xfrm>
        <a:graphic>
          <a:graphicData uri="http://schemas.openxmlformats.org/presentationml/2006/ole">
            <p:oleObj spid="_x0000_s54276" name="Clip" r:id="rId4" imgW="5227246" imgH="1741925" progId="MS_ClipArt_Gallery.2">
              <p:embed/>
            </p:oleObj>
          </a:graphicData>
        </a:graphic>
      </p:graphicFrame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2266950" y="4038600"/>
            <a:ext cx="1350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800" b="1">
                <a:solidFill>
                  <a:schemeClr val="tx2"/>
                </a:solidFill>
              </a:rPr>
              <a:t>the log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382000" cy="1143000"/>
          </a:xfrm>
        </p:spPr>
        <p:txBody>
          <a:bodyPr lIns="91440" tIns="45720" rIns="91440" bIns="45720"/>
          <a:lstStyle/>
          <a:p>
            <a:r>
              <a:rPr lang="en-US" smtClean="0"/>
              <a:t>Utility Service Desk Exercise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200"/>
            <a:ext cx="8763000" cy="4114800"/>
          </a:xfrm>
        </p:spPr>
        <p:txBody>
          <a:bodyPr lIns="91440" tIns="45720" rIns="91440" bIns="45720"/>
          <a:lstStyle/>
          <a:p>
            <a:r>
              <a:rPr lang="en-US" smtClean="0"/>
              <a:t>Design a database to keep track of service calls for a utility company:</a:t>
            </a:r>
          </a:p>
          <a:p>
            <a:pPr lvl="1"/>
            <a:r>
              <a:rPr lang="en-US" smtClean="0"/>
              <a:t>Customers call to report problems</a:t>
            </a:r>
          </a:p>
          <a:p>
            <a:pPr lvl="1"/>
            <a:r>
              <a:rPr lang="en-US" smtClean="0"/>
              <a:t>Call center manages “tickets” to assign workers to jobs</a:t>
            </a:r>
          </a:p>
          <a:p>
            <a:pPr lvl="2"/>
            <a:r>
              <a:rPr lang="en-US" smtClean="0"/>
              <a:t>Must match skills and service location</a:t>
            </a:r>
          </a:p>
          <a:p>
            <a:pPr lvl="2"/>
            <a:r>
              <a:rPr lang="en-US" smtClean="0"/>
              <a:t>Must balance number of assignments</a:t>
            </a:r>
          </a:p>
          <a:p>
            <a:pPr lvl="1"/>
            <a:r>
              <a:rPr lang="en-US" smtClean="0"/>
              <a:t>Workers call in to ask where their next jobs are</a:t>
            </a:r>
          </a:p>
          <a:p>
            <a:r>
              <a:rPr lang="en-US" smtClean="0"/>
              <a:t>In SQL, you can do the following operations:</a:t>
            </a:r>
          </a:p>
          <a:p>
            <a:pPr lvl="1"/>
            <a:r>
              <a:rPr lang="en-US" smtClean="0"/>
              <a:t>Count the number of rows in a result set</a:t>
            </a:r>
          </a:p>
          <a:p>
            <a:pPr lvl="1"/>
            <a:r>
              <a:rPr lang="en-US" smtClean="0"/>
              <a:t>Sort the result set according to a field</a:t>
            </a:r>
          </a:p>
          <a:p>
            <a:pPr lvl="1"/>
            <a:r>
              <a:rPr lang="en-US" smtClean="0"/>
              <a:t>Find the maximum and minimum value of a field</a:t>
            </a: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  <a:noFill/>
        </p:spPr>
        <p:txBody>
          <a:bodyPr/>
          <a:lstStyle/>
          <a:p>
            <a:r>
              <a:rPr lang="en-US" smtClean="0"/>
              <a:t>Key Ideas</a:t>
            </a:r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114800"/>
          </a:xfrm>
          <a:noFill/>
        </p:spPr>
        <p:txBody>
          <a:bodyPr/>
          <a:lstStyle/>
          <a:p>
            <a:r>
              <a:rPr lang="en-US" smtClean="0"/>
              <a:t>Databases are a good choice when you have</a:t>
            </a:r>
          </a:p>
          <a:p>
            <a:pPr lvl="1"/>
            <a:r>
              <a:rPr lang="en-US" smtClean="0"/>
              <a:t>Lots of data</a:t>
            </a:r>
          </a:p>
          <a:p>
            <a:pPr lvl="1"/>
            <a:r>
              <a:rPr lang="en-US" smtClean="0"/>
              <a:t>A problem that contains inherent </a:t>
            </a:r>
            <a:r>
              <a:rPr lang="en-US" u="sng" smtClean="0"/>
              <a:t>relationships</a:t>
            </a:r>
          </a:p>
          <a:p>
            <a:pPr lvl="3"/>
            <a:endParaRPr lang="en-US" smtClean="0"/>
          </a:p>
          <a:p>
            <a:r>
              <a:rPr lang="en-US" smtClean="0"/>
              <a:t>Join is the most important concept</a:t>
            </a:r>
          </a:p>
          <a:p>
            <a:pPr lvl="1"/>
            <a:r>
              <a:rPr lang="en-US" smtClean="0"/>
              <a:t>Project and restrict just remove undesired stuff</a:t>
            </a:r>
          </a:p>
          <a:p>
            <a:pPr lvl="4"/>
            <a:endParaRPr lang="en-US" smtClean="0"/>
          </a:p>
          <a:p>
            <a:r>
              <a:rPr lang="en-US" smtClean="0"/>
              <a:t>Design before you implement</a:t>
            </a:r>
          </a:p>
          <a:p>
            <a:pPr lvl="1"/>
            <a:r>
              <a:rPr lang="en-US" smtClean="0"/>
              <a:t>Managing complexity is important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Registrar Example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114800"/>
          </a:xfrm>
        </p:spPr>
        <p:txBody>
          <a:bodyPr/>
          <a:lstStyle/>
          <a:p>
            <a:r>
              <a:rPr lang="en-US" smtClean="0"/>
              <a:t>Which students are in which courses?</a:t>
            </a:r>
          </a:p>
          <a:p>
            <a:endParaRPr lang="en-US" smtClean="0"/>
          </a:p>
          <a:p>
            <a:r>
              <a:rPr lang="en-US" smtClean="0"/>
              <a:t>What do we need to know about the students?</a:t>
            </a:r>
          </a:p>
          <a:p>
            <a:pPr lvl="1"/>
            <a:r>
              <a:rPr lang="en-US" smtClean="0"/>
              <a:t>first name, last name, email, department</a:t>
            </a:r>
          </a:p>
          <a:p>
            <a:endParaRPr lang="en-US" smtClean="0"/>
          </a:p>
          <a:p>
            <a:r>
              <a:rPr lang="en-US" smtClean="0"/>
              <a:t>What do we need to know about the courses?</a:t>
            </a:r>
          </a:p>
          <a:p>
            <a:pPr lvl="1"/>
            <a:r>
              <a:rPr lang="en-US" smtClean="0"/>
              <a:t>course ID, description, enrolled students, grades 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“Flat File” Solution</a:t>
            </a:r>
          </a:p>
        </p:txBody>
      </p:sp>
      <p:sp>
        <p:nvSpPr>
          <p:cNvPr id="8195" name="Text Box 1028"/>
          <p:cNvSpPr txBox="1">
            <a:spLocks noChangeArrowheads="1"/>
          </p:cNvSpPr>
          <p:nvPr/>
        </p:nvSpPr>
        <p:spPr bwMode="auto">
          <a:xfrm>
            <a:off x="1905000" y="5029200"/>
            <a:ext cx="478155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>
                <a:solidFill>
                  <a:srgbClr val="000099"/>
                </a:solidFill>
                <a:latin typeface="Times New Roman" pitchFamily="18" charset="0"/>
              </a:rPr>
              <a:t>Discussion Topic</a:t>
            </a:r>
          </a:p>
          <a:p>
            <a:pPr eaLnBrk="0" hangingPunct="0"/>
            <a:r>
              <a:rPr lang="en-US" sz="3200">
                <a:solidFill>
                  <a:srgbClr val="000099"/>
                </a:solidFill>
                <a:latin typeface="Times New Roman" pitchFamily="18" charset="0"/>
              </a:rPr>
              <a:t>Why is this a bad approach?</a:t>
            </a:r>
          </a:p>
        </p:txBody>
      </p:sp>
      <p:graphicFrame>
        <p:nvGraphicFramePr>
          <p:cNvPr id="8196" name="Object 1029"/>
          <p:cNvGraphicFramePr>
            <a:graphicFrameLocks noChangeAspect="1"/>
          </p:cNvGraphicFramePr>
          <p:nvPr/>
        </p:nvGraphicFramePr>
        <p:xfrm>
          <a:off x="228600" y="2362200"/>
          <a:ext cx="8686800" cy="1981200"/>
        </p:xfrm>
        <a:graphic>
          <a:graphicData uri="http://schemas.openxmlformats.org/presentationml/2006/ole">
            <p:oleObj spid="_x0000_s8196" name="Worksheet" r:id="rId3" imgW="7487186" imgH="1143476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Goals of “Normalization”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r>
              <a:rPr lang="en-US" smtClean="0"/>
              <a:t>Save space</a:t>
            </a:r>
          </a:p>
          <a:p>
            <a:pPr lvl="1"/>
            <a:r>
              <a:rPr lang="en-US" smtClean="0"/>
              <a:t>Save each fact only once </a:t>
            </a:r>
          </a:p>
          <a:p>
            <a:pPr lvl="3"/>
            <a:endParaRPr lang="en-US" smtClean="0"/>
          </a:p>
          <a:p>
            <a:r>
              <a:rPr lang="en-US" smtClean="0"/>
              <a:t>More rapid updates</a:t>
            </a:r>
          </a:p>
          <a:p>
            <a:pPr lvl="1"/>
            <a:r>
              <a:rPr lang="en-US" smtClean="0"/>
              <a:t>Every fact only needs to be updated once</a:t>
            </a:r>
          </a:p>
          <a:p>
            <a:pPr lvl="4"/>
            <a:endParaRPr lang="en-US" smtClean="0"/>
          </a:p>
          <a:p>
            <a:r>
              <a:rPr lang="en-US" smtClean="0"/>
              <a:t>More rapid search</a:t>
            </a:r>
          </a:p>
          <a:p>
            <a:pPr lvl="1"/>
            <a:r>
              <a:rPr lang="en-US" smtClean="0"/>
              <a:t>Finding something once is good enough</a:t>
            </a:r>
          </a:p>
          <a:p>
            <a:pPr lvl="4"/>
            <a:endParaRPr lang="en-US" smtClean="0"/>
          </a:p>
          <a:p>
            <a:r>
              <a:rPr lang="en-US" smtClean="0"/>
              <a:t>Avoid inconsistency</a:t>
            </a:r>
          </a:p>
          <a:p>
            <a:pPr lvl="1"/>
            <a:r>
              <a:rPr lang="en-US" smtClean="0"/>
              <a:t>Changing data once changes it everywhere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en-US" smtClean="0"/>
              <a:t>Relational Algebra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953000"/>
          </a:xfrm>
          <a:noFill/>
        </p:spPr>
        <p:txBody>
          <a:bodyPr/>
          <a:lstStyle/>
          <a:p>
            <a:r>
              <a:rPr lang="en-US" smtClean="0"/>
              <a:t>Tables represent “</a:t>
            </a:r>
            <a:r>
              <a:rPr lang="en-US" smtClean="0">
                <a:solidFill>
                  <a:srgbClr val="000099"/>
                </a:solidFill>
              </a:rPr>
              <a:t>relations”</a:t>
            </a:r>
          </a:p>
          <a:p>
            <a:pPr lvl="1"/>
            <a:r>
              <a:rPr lang="en-US" smtClean="0"/>
              <a:t>Course, course description</a:t>
            </a:r>
          </a:p>
          <a:p>
            <a:pPr lvl="1"/>
            <a:r>
              <a:rPr lang="en-US" smtClean="0"/>
              <a:t>Name, email address, department</a:t>
            </a:r>
          </a:p>
          <a:p>
            <a:pPr lvl="3"/>
            <a:endParaRPr lang="en-US" smtClean="0"/>
          </a:p>
          <a:p>
            <a:r>
              <a:rPr lang="en-US" smtClean="0"/>
              <a:t>Named fields represent “</a:t>
            </a:r>
            <a:r>
              <a:rPr lang="en-US" smtClean="0">
                <a:solidFill>
                  <a:srgbClr val="000099"/>
                </a:solidFill>
              </a:rPr>
              <a:t>attributes</a:t>
            </a:r>
            <a:r>
              <a:rPr lang="en-US" smtClean="0"/>
              <a:t>”</a:t>
            </a:r>
          </a:p>
          <a:p>
            <a:pPr lvl="3"/>
            <a:endParaRPr lang="en-US" smtClean="0"/>
          </a:p>
          <a:p>
            <a:r>
              <a:rPr lang="en-US" smtClean="0"/>
              <a:t>Each row in the table is called a “</a:t>
            </a:r>
            <a:r>
              <a:rPr lang="en-US" smtClean="0">
                <a:solidFill>
                  <a:srgbClr val="000099"/>
                </a:solidFill>
              </a:rPr>
              <a:t>tuple</a:t>
            </a:r>
            <a:r>
              <a:rPr lang="en-US" smtClean="0"/>
              <a:t>”</a:t>
            </a:r>
          </a:p>
          <a:p>
            <a:pPr lvl="1"/>
            <a:r>
              <a:rPr lang="en-US" smtClean="0"/>
              <a:t>The order of the rows is not important</a:t>
            </a:r>
          </a:p>
          <a:p>
            <a:pPr lvl="4"/>
            <a:endParaRPr lang="en-US" smtClean="0"/>
          </a:p>
          <a:p>
            <a:r>
              <a:rPr lang="en-US" smtClean="0"/>
              <a:t>Queries specify desired conditions</a:t>
            </a:r>
          </a:p>
          <a:p>
            <a:pPr lvl="1"/>
            <a:r>
              <a:rPr lang="en-US" smtClean="0"/>
              <a:t>The DBMS then finds data that satisfies them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1407</TotalTime>
  <Pages>35</Pages>
  <Words>2086</Words>
  <Application>Microsoft Office PowerPoint</Application>
  <PresentationFormat>On-screen Show (4:3)</PresentationFormat>
  <Paragraphs>492</Paragraphs>
  <Slides>54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54</vt:i4>
      </vt:variant>
    </vt:vector>
  </HeadingPairs>
  <TitlesOfParts>
    <vt:vector size="62" baseType="lpstr">
      <vt:lpstr>Arial</vt:lpstr>
      <vt:lpstr>Times New Roman</vt:lpstr>
      <vt:lpstr>Courier New</vt:lpstr>
      <vt:lpstr>Wingdings</vt:lpstr>
      <vt:lpstr>Arial Unicode MS</vt:lpstr>
      <vt:lpstr>Default Design</vt:lpstr>
      <vt:lpstr>Microsoft Excel Worksheet</vt:lpstr>
      <vt:lpstr>Microsoft Clip Gallery</vt:lpstr>
      <vt:lpstr>Relational Databases</vt:lpstr>
      <vt:lpstr>Agenda</vt:lpstr>
      <vt:lpstr>Databases</vt:lpstr>
      <vt:lpstr>Structured Information</vt:lpstr>
      <vt:lpstr>A Simple Example</vt:lpstr>
      <vt:lpstr>Registrar Example</vt:lpstr>
      <vt:lpstr>A “Flat File” Solution</vt:lpstr>
      <vt:lpstr>Goals of “Normalization”</vt:lpstr>
      <vt:lpstr>Relational Algebra</vt:lpstr>
      <vt:lpstr>A Normalized Relational Database</vt:lpstr>
      <vt:lpstr>Approaches to Normalization</vt:lpstr>
      <vt:lpstr>Example of Join</vt:lpstr>
      <vt:lpstr>Problems with Join</vt:lpstr>
      <vt:lpstr>Some Lingo</vt:lpstr>
      <vt:lpstr>Project</vt:lpstr>
      <vt:lpstr>Restrict</vt:lpstr>
      <vt:lpstr>Entity-Relationship Diagrams</vt:lpstr>
      <vt:lpstr>Registrar ER Diagram</vt:lpstr>
      <vt:lpstr>Getting Started with E-R Modeling</vt:lpstr>
      <vt:lpstr>“Project Team” E-R Example</vt:lpstr>
      <vt:lpstr>Components of E-R Diagrams</vt:lpstr>
      <vt:lpstr>Types of Relationships</vt:lpstr>
      <vt:lpstr>Making Tables from E-R Diagrams</vt:lpstr>
      <vt:lpstr>Slide 24</vt:lpstr>
      <vt:lpstr>Normalized Table Structure</vt:lpstr>
      <vt:lpstr>Making Tables from E-R Diagrams</vt:lpstr>
      <vt:lpstr>Database Integrity</vt:lpstr>
      <vt:lpstr>Integrity Constraints</vt:lpstr>
      <vt:lpstr>Referential Integrity</vt:lpstr>
      <vt:lpstr>Database “Programming”</vt:lpstr>
      <vt:lpstr>Using Microsoft Access</vt:lpstr>
      <vt:lpstr>Creating Fields</vt:lpstr>
      <vt:lpstr>Entering Data</vt:lpstr>
      <vt:lpstr>Building Queries</vt:lpstr>
      <vt:lpstr>Fun Facts about Queries</vt:lpstr>
      <vt:lpstr>The SQL SELECT Command</vt:lpstr>
      <vt:lpstr>Restrict Operators</vt:lpstr>
      <vt:lpstr>Structured Query Language</vt:lpstr>
      <vt:lpstr>Structured Query Language</vt:lpstr>
      <vt:lpstr>Structured Query Language</vt:lpstr>
      <vt:lpstr>Slide 41</vt:lpstr>
      <vt:lpstr>Slide 42</vt:lpstr>
      <vt:lpstr>Create a MySQL Database</vt:lpstr>
      <vt:lpstr>Creating Tables</vt:lpstr>
      <vt:lpstr>Populating Tables</vt:lpstr>
      <vt:lpstr>“Looking Around” in MySQL</vt:lpstr>
      <vt:lpstr>Databases in the Real World</vt:lpstr>
      <vt:lpstr>Slide 48</vt:lpstr>
      <vt:lpstr>Concurrency</vt:lpstr>
      <vt:lpstr>Concurrency Example</vt:lpstr>
      <vt:lpstr>Database Transactions</vt:lpstr>
      <vt:lpstr>Making Transactions</vt:lpstr>
      <vt:lpstr>Utility Service Desk Exercise</vt:lpstr>
      <vt:lpstr>Key Ideas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</dc:title>
  <dc:creator>Doug Oard</dc:creator>
  <cp:lastModifiedBy>jj</cp:lastModifiedBy>
  <cp:revision>41</cp:revision>
  <cp:lastPrinted>1601-01-01T00:00:00Z</cp:lastPrinted>
  <dcterms:created xsi:type="dcterms:W3CDTF">1997-09-24T15:18:00Z</dcterms:created>
  <dcterms:modified xsi:type="dcterms:W3CDTF">2012-03-28T01:31:06Z</dcterms:modified>
</cp:coreProperties>
</file>