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594" r:id="rId4"/>
    <p:sldId id="595" r:id="rId5"/>
    <p:sldId id="596" r:id="rId6"/>
    <p:sldId id="597" r:id="rId7"/>
    <p:sldId id="598" r:id="rId8"/>
    <p:sldId id="600" r:id="rId9"/>
    <p:sldId id="601" r:id="rId10"/>
    <p:sldId id="602" r:id="rId11"/>
    <p:sldId id="604" r:id="rId12"/>
    <p:sldId id="605" r:id="rId13"/>
    <p:sldId id="603" r:id="rId14"/>
    <p:sldId id="606" r:id="rId15"/>
    <p:sldId id="613" r:id="rId16"/>
    <p:sldId id="611" r:id="rId17"/>
    <p:sldId id="612" r:id="rId18"/>
    <p:sldId id="607" r:id="rId19"/>
    <p:sldId id="608" r:id="rId20"/>
    <p:sldId id="609" r:id="rId21"/>
    <p:sldId id="610" r:id="rId22"/>
    <p:sldId id="592" r:id="rId23"/>
    <p:sldId id="593" r:id="rId24"/>
    <p:sldId id="61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1" autoAdjust="0"/>
  </p:normalViewPr>
  <p:slideViewPr>
    <p:cSldViewPr>
      <p:cViewPr varScale="1">
        <p:scale>
          <a:sx n="56" d="100"/>
          <a:sy n="5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557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64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1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8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9087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9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34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1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628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02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181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.cuj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mtClean="0"/>
              <a:t>Object Oriented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r>
              <a:rPr lang="en-US" dirty="0" smtClean="0"/>
              <a:t>Week </a:t>
            </a:r>
            <a:r>
              <a:rPr lang="en-US" dirty="0" smtClean="0"/>
              <a:t>8</a:t>
            </a:r>
            <a:endParaRPr lang="en-US" dirty="0" smtClean="0"/>
          </a:p>
          <a:p>
            <a:pPr marL="342900" indent="-342900"/>
            <a:r>
              <a:rPr lang="en-US" dirty="0" smtClean="0"/>
              <a:t>INFM 603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String Objects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n-US" dirty="0" smtClean="0"/>
              <a:t>(Conceptually) an array of Unicode characters with some interfaces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s = “Mr. Spock”</a:t>
            </a:r>
          </a:p>
          <a:p>
            <a:pPr lvl="1"/>
            <a:r>
              <a:rPr lang="en-US" dirty="0" err="1" smtClean="0"/>
              <a:t>s.toLowerCase</a:t>
            </a:r>
            <a:r>
              <a:rPr lang="en-US" dirty="0" smtClean="0"/>
              <a:t> is “</a:t>
            </a:r>
            <a:r>
              <a:rPr lang="en-US" dirty="0" err="1" smtClean="0"/>
              <a:t>mr.</a:t>
            </a:r>
            <a:r>
              <a:rPr lang="en-US" dirty="0" smtClean="0"/>
              <a:t> </a:t>
            </a:r>
            <a:r>
              <a:rPr lang="en-US" dirty="0" err="1" smtClean="0"/>
              <a:t>spock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s.substr</a:t>
            </a:r>
            <a:r>
              <a:rPr lang="en-US" dirty="0" smtClean="0"/>
              <a:t>(3,4) is “ </a:t>
            </a:r>
            <a:r>
              <a:rPr lang="en-US" dirty="0" err="1" smtClean="0"/>
              <a:t>Spo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s.indexOf</a:t>
            </a:r>
            <a:r>
              <a:rPr lang="en-US" dirty="0" smtClean="0"/>
              <a:t>(“k”) is 8</a:t>
            </a:r>
          </a:p>
          <a:p>
            <a:pPr lvl="1"/>
            <a:r>
              <a:rPr lang="en-US" dirty="0" err="1" smtClean="0"/>
              <a:t>s.split</a:t>
            </a:r>
            <a:r>
              <a:rPr lang="en-US" dirty="0" smtClean="0"/>
              <a:t>(“ ”) is [“Mr.”, “Spock”]</a:t>
            </a:r>
          </a:p>
          <a:p>
            <a:pPr lvl="1"/>
            <a:r>
              <a:rPr lang="en-US" dirty="0" err="1" smtClean="0"/>
              <a:t>s.link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http://bit.ly.CUjV</a:t>
            </a:r>
            <a:r>
              <a:rPr lang="en-US" dirty="0" smtClean="0"/>
              <a:t>) is </a:t>
            </a:r>
            <a:r>
              <a:rPr lang="en-US" sz="1800" dirty="0" smtClean="0"/>
              <a:t>&lt;a </a:t>
            </a:r>
            <a:r>
              <a:rPr lang="en-US" sz="1800" dirty="0" err="1" smtClean="0"/>
              <a:t>href</a:t>
            </a:r>
            <a:r>
              <a:rPr lang="en-US" sz="1800" dirty="0" smtClean="0"/>
              <a:t>=</a:t>
            </a:r>
            <a:r>
              <a:rPr lang="en-US" sz="1800" dirty="0" smtClean="0">
                <a:hlinkClick r:id="rId2"/>
              </a:rPr>
              <a:t>http://bit.ly.CUjV</a:t>
            </a:r>
            <a:r>
              <a:rPr lang="en-US" sz="1800" dirty="0" smtClean="0"/>
              <a:t>&gt;Mr. Spock&lt;/a&gt;</a:t>
            </a:r>
          </a:p>
          <a:p>
            <a:pPr lvl="1"/>
            <a:r>
              <a:rPr lang="en-US" dirty="0" smtClean="0"/>
              <a:t>s + “Captain Kirk” is “Mr. </a:t>
            </a:r>
            <a:r>
              <a:rPr lang="en-US" dirty="0" err="1" smtClean="0"/>
              <a:t>SpockCaptainKirk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Everything is an Object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 b = new Boolean(true);</a:t>
            </a:r>
          </a:p>
          <a:p>
            <a:r>
              <a:rPr lang="en-US" smtClean="0"/>
              <a:t>var n = new Number(3.15);</a:t>
            </a:r>
          </a:p>
          <a:p>
            <a:r>
              <a:rPr lang="en-US" smtClean="0"/>
              <a:t>var n = new Number(3);      </a:t>
            </a:r>
            <a:r>
              <a:rPr lang="en-US" smtClean="0">
                <a:solidFill>
                  <a:srgbClr val="FF0000"/>
                </a:solidFill>
              </a:rPr>
              <a:t>// same as 3.00</a:t>
            </a:r>
          </a:p>
          <a:p>
            <a:r>
              <a:rPr lang="en-US" smtClean="0"/>
              <a:t>var a = new Array(5);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Some Handy Methods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mtClean="0"/>
              <a:t>document</a:t>
            </a:r>
          </a:p>
          <a:p>
            <a:pPr lvl="1"/>
            <a:r>
              <a:rPr lang="en-US" smtClean="0"/>
              <a:t>document.writeln(“Test!”);</a:t>
            </a:r>
          </a:p>
          <a:p>
            <a:pPr lvl="1"/>
            <a:r>
              <a:rPr lang="en-US" smtClean="0"/>
              <a:t>var e=document.getElementById(“goButton”);</a:t>
            </a:r>
          </a:p>
          <a:p>
            <a:pPr lvl="1"/>
            <a:r>
              <a:rPr lang="en-US" smtClean="0"/>
              <a:t>document.cookie=“message=saveme”;</a:t>
            </a:r>
          </a:p>
          <a:p>
            <a:pPr lvl="1"/>
            <a:r>
              <a:rPr lang="en-US" smtClean="0"/>
              <a:t>var c=document.cookie.split(“=“)[1];</a:t>
            </a:r>
          </a:p>
          <a:p>
            <a:endParaRPr lang="en-US" smtClean="0"/>
          </a:p>
          <a:p>
            <a:r>
              <a:rPr lang="en-US" smtClean="0"/>
              <a:t>window</a:t>
            </a:r>
          </a:p>
          <a:p>
            <a:pPr lvl="1"/>
            <a:r>
              <a:rPr lang="en-US" smtClean="0"/>
              <a:t>window.prompt(“Input please”);</a:t>
            </a:r>
          </a:p>
          <a:p>
            <a:pPr lvl="1"/>
            <a:r>
              <a:rPr lang="en-US" smtClean="0"/>
              <a:t>var w=window.open(“”, “New Window”, “”);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Objects?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way of thinking about programming</a:t>
            </a:r>
          </a:p>
          <a:p>
            <a:pPr lvl="1"/>
            <a:r>
              <a:rPr lang="en-US" smtClean="0"/>
              <a:t>Objects are nouns, methods are verbs</a:t>
            </a:r>
          </a:p>
          <a:p>
            <a:pPr lvl="3"/>
            <a:endParaRPr lang="en-US" smtClean="0"/>
          </a:p>
          <a:p>
            <a:r>
              <a:rPr lang="en-US" smtClean="0"/>
              <a:t>A form of defensive programming</a:t>
            </a:r>
          </a:p>
          <a:p>
            <a:pPr lvl="1"/>
            <a:r>
              <a:rPr lang="en-US" smtClean="0"/>
              <a:t>Hides private variables and methods</a:t>
            </a:r>
          </a:p>
          <a:p>
            <a:pPr lvl="1"/>
            <a:r>
              <a:rPr lang="en-US" smtClean="0"/>
              <a:t>Allows you to make behaviors explicit</a:t>
            </a:r>
          </a:p>
          <a:p>
            <a:pPr lvl="3"/>
            <a:endParaRPr lang="en-US" smtClean="0"/>
          </a:p>
          <a:p>
            <a:r>
              <a:rPr lang="en-US" smtClean="0"/>
              <a:t>Represent complex data structures</a:t>
            </a:r>
          </a:p>
          <a:p>
            <a:pPr lvl="1"/>
            <a:r>
              <a:rPr lang="en-US" smtClean="0"/>
              <a:t>Airplanes have pilots, fuel, and destinations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Design Exercise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114800"/>
          </a:xfrm>
        </p:spPr>
        <p:txBody>
          <a:bodyPr/>
          <a:lstStyle/>
          <a:p>
            <a:r>
              <a:rPr lang="en-US" smtClean="0"/>
              <a:t>Design a </a:t>
            </a:r>
            <a:r>
              <a:rPr lang="en-US" b="1" u="sng" smtClean="0"/>
              <a:t>class</a:t>
            </a:r>
            <a:r>
              <a:rPr lang="en-US" smtClean="0"/>
              <a:t> for email messages</a:t>
            </a:r>
          </a:p>
          <a:p>
            <a:r>
              <a:rPr lang="en-US" b="1" u="sng" smtClean="0"/>
              <a:t>Private</a:t>
            </a:r>
            <a:r>
              <a:rPr lang="en-US" smtClean="0"/>
              <a:t> internal representation should include:</a:t>
            </a:r>
          </a:p>
          <a:p>
            <a:pPr lvl="1"/>
            <a:r>
              <a:rPr lang="en-US" smtClean="0"/>
              <a:t>Header (date, time, sender, recipients, subject, …)</a:t>
            </a:r>
          </a:p>
          <a:p>
            <a:pPr lvl="1"/>
            <a:r>
              <a:rPr lang="en-US" smtClean="0"/>
              <a:t>Body</a:t>
            </a:r>
          </a:p>
          <a:p>
            <a:pPr lvl="1"/>
            <a:r>
              <a:rPr lang="en-US" smtClean="0"/>
              <a:t>Attachments (which may be other emails!)</a:t>
            </a:r>
          </a:p>
          <a:p>
            <a:r>
              <a:rPr lang="en-US" b="1" u="sng" smtClean="0"/>
              <a:t>Public</a:t>
            </a:r>
            <a:r>
              <a:rPr lang="en-US" smtClean="0"/>
              <a:t> interfaces should include</a:t>
            </a:r>
          </a:p>
          <a:p>
            <a:pPr lvl="1"/>
            <a:r>
              <a:rPr lang="en-US" smtClean="0"/>
              <a:t>Message creation</a:t>
            </a:r>
          </a:p>
          <a:p>
            <a:pPr lvl="1"/>
            <a:r>
              <a:rPr lang="en-US" smtClean="0"/>
              <a:t>Access to specific header fields, the body, and specific attachments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A Tree</a:t>
            </a:r>
          </a:p>
        </p:txBody>
      </p:sp>
      <p:pic>
        <p:nvPicPr>
          <p:cNvPr id="16387" name="Picture 2" descr="http://2.bp.blogspot.com/_WrUAQ8VKwTM/SJru0v-DsjI/AAAAAAAAAI8/wL5lsfXDap0/s400/orange_tree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88" y="1270000"/>
            <a:ext cx="5294312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DOM Tree</a:t>
            </a:r>
          </a:p>
        </p:txBody>
      </p:sp>
      <p:pic>
        <p:nvPicPr>
          <p:cNvPr id="17411" name="Picture 2" descr="http://www.w3schools.com/htmldom/htmltre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DOM Tree</a:t>
            </a:r>
          </a:p>
        </p:txBody>
      </p:sp>
      <p:pic>
        <p:nvPicPr>
          <p:cNvPr id="18435" name="Picture 2" descr="http://www.w3schools.com/htmldom/htmltre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 Object Model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Tree representation of HTML structure</a:t>
            </a:r>
          </a:p>
          <a:p>
            <a:endParaRPr lang="en-US" smtClean="0"/>
          </a:p>
          <a:p>
            <a:r>
              <a:rPr lang="en-US" smtClean="0"/>
              <a:t>Install firebug as a Firefox add-on</a:t>
            </a:r>
          </a:p>
          <a:p>
            <a:endParaRPr lang="en-US" smtClean="0"/>
          </a:p>
          <a:p>
            <a:r>
              <a:rPr lang="en-US" smtClean="0"/>
              <a:t>Activate firebug on http://ischool.umd.edu</a:t>
            </a:r>
          </a:p>
          <a:p>
            <a:pPr lvl="1"/>
            <a:r>
              <a:rPr lang="en-US" smtClean="0"/>
              <a:t>Then browse the DOM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2" t="9663" r="19524" b="29143"/>
          <a:stretch>
            <a:fillRect/>
          </a:stretch>
        </p:blipFill>
        <p:spPr bwMode="auto">
          <a:xfrm>
            <a:off x="0" y="5334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Key Ideas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Structured Programming</a:t>
            </a:r>
          </a:p>
          <a:p>
            <a:pPr lvl="3"/>
            <a:endParaRPr lang="en-US" smtClean="0"/>
          </a:p>
          <a:p>
            <a:r>
              <a:rPr lang="en-US" smtClean="0"/>
              <a:t>Modular Programming</a:t>
            </a:r>
          </a:p>
          <a:p>
            <a:pPr lvl="3"/>
            <a:endParaRPr lang="en-US" smtClean="0"/>
          </a:p>
          <a:p>
            <a:r>
              <a:rPr lang="en-US" smtClean="0"/>
              <a:t>Data Structures</a:t>
            </a:r>
          </a:p>
          <a:p>
            <a:pPr lvl="4"/>
            <a:endParaRPr lang="en-US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Object-Oriented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 Getting to DOM Elements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t="31238" r="23334" b="13142"/>
          <a:stretch>
            <a:fillRect/>
          </a:stretch>
        </p:blipFill>
        <p:spPr bwMode="auto">
          <a:xfrm>
            <a:off x="304800" y="1295400"/>
            <a:ext cx="8534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Access to DOM Elements</a:t>
            </a:r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r>
              <a:rPr lang="en-US" smtClean="0"/>
              <a:t>Find a single element</a:t>
            </a:r>
          </a:p>
          <a:p>
            <a:pPr lvl="1">
              <a:buFontTx/>
              <a:buNone/>
            </a:pPr>
            <a:r>
              <a:rPr lang="en-US" smtClean="0"/>
              <a:t>element = document.getElementById(“input2”);</a:t>
            </a:r>
          </a:p>
          <a:p>
            <a:r>
              <a:rPr lang="en-US" smtClean="0"/>
              <a:t>Find multiple elements</a:t>
            </a:r>
          </a:p>
          <a:p>
            <a:pPr lvl="1">
              <a:buFontTx/>
              <a:buNone/>
            </a:pPr>
            <a:r>
              <a:rPr lang="en-US" smtClean="0"/>
              <a:t>list = document.getElementsByTagName(input);</a:t>
            </a:r>
          </a:p>
          <a:p>
            <a:pPr lvl="1">
              <a:buFontTx/>
              <a:buNone/>
            </a:pPr>
            <a:r>
              <a:rPr lang="en-US" smtClean="0"/>
              <a:t>list = document.getElementsByName(“myInput”);</a:t>
            </a:r>
          </a:p>
          <a:p>
            <a:r>
              <a:rPr lang="en-US" smtClean="0"/>
              <a:t>Move up in the DOM tree</a:t>
            </a:r>
          </a:p>
          <a:p>
            <a:pPr lvl="1"/>
            <a:r>
              <a:rPr lang="en-US" smtClean="0"/>
              <a:t>element1 = element2.parentNode;</a:t>
            </a:r>
          </a:p>
          <a:p>
            <a:r>
              <a:rPr lang="en-US" smtClean="0"/>
              <a:t>Move down in the DOM tree</a:t>
            </a:r>
          </a:p>
          <a:p>
            <a:pPr lvl="1"/>
            <a:r>
              <a:rPr lang="en-US" smtClean="0"/>
              <a:t>list = element1.childNodes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Program?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 manipulation</a:t>
            </a:r>
          </a:p>
          <a:p>
            <a:endParaRPr lang="en-US" smtClean="0"/>
          </a:p>
          <a:p>
            <a:r>
              <a:rPr lang="en-US" smtClean="0"/>
              <a:t>Simulation</a:t>
            </a:r>
          </a:p>
          <a:p>
            <a:endParaRPr lang="en-US" smtClean="0"/>
          </a:p>
          <a:p>
            <a:r>
              <a:rPr lang="en-US" smtClean="0"/>
              <a:t>Control</a:t>
            </a:r>
          </a:p>
          <a:p>
            <a:pPr lvl="1"/>
            <a:r>
              <a:rPr lang="en-US" smtClean="0"/>
              <a:t>Interaction</a:t>
            </a:r>
          </a:p>
          <a:p>
            <a:pPr lvl="1"/>
            <a:r>
              <a:rPr lang="en-US" smtClean="0"/>
              <a:t>Embedded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Term Project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4114800"/>
          </a:xfrm>
        </p:spPr>
        <p:txBody>
          <a:bodyPr/>
          <a:lstStyle/>
          <a:p>
            <a:r>
              <a:rPr lang="en-US" dirty="0" smtClean="0"/>
              <a:t>Each team will have a Virtual Machine</a:t>
            </a:r>
          </a:p>
          <a:p>
            <a:pPr lvl="1"/>
            <a:r>
              <a:rPr lang="en-US" dirty="0" smtClean="0"/>
              <a:t>Linux and Drupal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H4 </a:t>
            </a:r>
            <a:r>
              <a:rPr lang="en-US" dirty="0" smtClean="0"/>
              <a:t>includes teaming </a:t>
            </a:r>
            <a:r>
              <a:rPr lang="en-US" dirty="0" smtClean="0"/>
              <a:t>preferences</a:t>
            </a:r>
          </a:p>
          <a:p>
            <a:pPr lvl="1"/>
            <a:r>
              <a:rPr lang="en-US" dirty="0" smtClean="0"/>
              <a:t>Due by 9 PM on Sunday March 25 (end of break)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P1 </a:t>
            </a:r>
            <a:r>
              <a:rPr lang="en-US" dirty="0" smtClean="0"/>
              <a:t>is project plan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P2 </a:t>
            </a:r>
            <a:r>
              <a:rPr lang="en-US" dirty="0" smtClean="0"/>
              <a:t>is project design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P3 </a:t>
            </a:r>
            <a:r>
              <a:rPr lang="en-US" dirty="0" smtClean="0"/>
              <a:t>is presentation slides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“Speed Dating”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5-minute cycles</a:t>
            </a:r>
          </a:p>
          <a:p>
            <a:pPr lvl="1"/>
            <a:r>
              <a:rPr lang="en-US" dirty="0" smtClean="0"/>
              <a:t>Find your partner</a:t>
            </a:r>
          </a:p>
          <a:p>
            <a:pPr lvl="1"/>
            <a:r>
              <a:rPr lang="en-US" dirty="0" smtClean="0"/>
              <a:t>Describe your strengths</a:t>
            </a:r>
          </a:p>
          <a:p>
            <a:pPr lvl="1"/>
            <a:r>
              <a:rPr lang="en-US" dirty="0" smtClean="0"/>
              <a:t>Listen to their strengths</a:t>
            </a:r>
          </a:p>
          <a:p>
            <a:pPr lvl="1"/>
            <a:r>
              <a:rPr lang="en-US" dirty="0" smtClean="0"/>
              <a:t>Each name one project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1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Ideas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Protect the programmer from themselves</a:t>
            </a:r>
          </a:p>
          <a:p>
            <a:pPr lvl="1"/>
            <a:r>
              <a:rPr lang="en-US" smtClean="0"/>
              <a:t>Model actions and attributes together</a:t>
            </a:r>
          </a:p>
          <a:p>
            <a:pPr lvl="3"/>
            <a:endParaRPr lang="en-US" smtClean="0"/>
          </a:p>
          <a:p>
            <a:r>
              <a:rPr lang="en-US" smtClean="0"/>
              <a:t>Object</a:t>
            </a:r>
          </a:p>
          <a:p>
            <a:pPr lvl="1"/>
            <a:r>
              <a:rPr lang="en-US" smtClean="0"/>
              <a:t>Encapsulation of methods and data structures</a:t>
            </a:r>
          </a:p>
          <a:p>
            <a:pPr lvl="3"/>
            <a:endParaRPr lang="en-US" smtClean="0"/>
          </a:p>
          <a:p>
            <a:r>
              <a:rPr lang="en-US" smtClean="0"/>
              <a:t>Class</a:t>
            </a:r>
          </a:p>
          <a:p>
            <a:pPr lvl="1"/>
            <a:r>
              <a:rPr lang="en-US" smtClean="0"/>
              <a:t>“Blueprint” for an object</a:t>
            </a:r>
          </a:p>
          <a:p>
            <a:pPr lvl="1"/>
            <a:r>
              <a:rPr lang="en-US" smtClean="0"/>
              <a:t>Must be “instantiated” using a “constructor”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Conventions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CapsInitial skyline is used for a a </a:t>
            </a:r>
            <a:r>
              <a:rPr lang="en-US" b="1" u="sng" smtClean="0"/>
              <a:t>class</a:t>
            </a:r>
          </a:p>
          <a:p>
            <a:pPr lvl="4"/>
            <a:endParaRPr lang="en-US" smtClean="0"/>
          </a:p>
          <a:p>
            <a:r>
              <a:rPr lang="en-US" smtClean="0"/>
              <a:t>lowerCaseInitial skyline is used for a </a:t>
            </a:r>
          </a:p>
          <a:p>
            <a:pPr lvl="1"/>
            <a:r>
              <a:rPr lang="en-US" smtClean="0"/>
              <a:t>Variable (if not followed by parameters)</a:t>
            </a:r>
          </a:p>
          <a:p>
            <a:pPr lvl="1"/>
            <a:r>
              <a:rPr lang="en-US" smtClean="0"/>
              <a:t>Method (if followed by parameters)</a:t>
            </a:r>
          </a:p>
          <a:p>
            <a:pPr lvl="4"/>
            <a:endParaRPr lang="en-US" smtClean="0"/>
          </a:p>
          <a:p>
            <a:r>
              <a:rPr lang="en-US" smtClean="0"/>
              <a:t>An </a:t>
            </a:r>
            <a:r>
              <a:rPr lang="en-US" b="1" u="sng" smtClean="0"/>
              <a:t>object</a:t>
            </a:r>
            <a:r>
              <a:rPr lang="en-US" smtClean="0"/>
              <a:t> can be assigned to a variable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Instantiation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b="1" smtClean="0"/>
              <a:t>var n = new Array(5);</a:t>
            </a:r>
          </a:p>
          <a:p>
            <a:pPr lvl="1"/>
            <a:r>
              <a:rPr lang="en-US" smtClean="0"/>
              <a:t>Creates an Array object using the Array class constructor (and specifying 5 elements)</a:t>
            </a:r>
          </a:p>
          <a:p>
            <a:pPr lvl="4"/>
            <a:endParaRPr lang="en-US" smtClean="0"/>
          </a:p>
          <a:p>
            <a:r>
              <a:rPr lang="en-US" b="1" smtClean="0"/>
              <a:t>var student = new Student(13205, “George”);</a:t>
            </a:r>
          </a:p>
          <a:p>
            <a:pPr lvl="1"/>
            <a:r>
              <a:rPr lang="en-US" smtClean="0"/>
              <a:t>Creates a Student object using the Student class constructor (and specifying the student id and name)</a:t>
            </a:r>
          </a:p>
          <a:p>
            <a:pPr lvl="1"/>
            <a:r>
              <a:rPr lang="en-US" smtClean="0"/>
              <a:t>Note that the variable name need not be different from (or the same as) the class name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Formalizing Object Interfaces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114800"/>
          </a:xfrm>
        </p:spPr>
        <p:txBody>
          <a:bodyPr/>
          <a:lstStyle/>
          <a:p>
            <a:r>
              <a:rPr lang="en-US" b="1" smtClean="0"/>
              <a:t>status = student.setHeightInches(74);</a:t>
            </a:r>
          </a:p>
          <a:p>
            <a:pPr lvl="1"/>
            <a:r>
              <a:rPr lang="en-US" smtClean="0"/>
              <a:t>Invokes the </a:t>
            </a:r>
            <a:r>
              <a:rPr lang="en-US" b="1" smtClean="0"/>
              <a:t>setHeightInches()</a:t>
            </a:r>
            <a:r>
              <a:rPr lang="en-US" smtClean="0"/>
              <a:t> method for the object that is stored in the variable </a:t>
            </a:r>
            <a:r>
              <a:rPr lang="en-US" b="1" smtClean="0"/>
              <a:t>student </a:t>
            </a:r>
            <a:r>
              <a:rPr lang="en-US" smtClean="0"/>
              <a:t>and passes it </a:t>
            </a:r>
            <a:r>
              <a:rPr lang="en-US" b="1" smtClean="0"/>
              <a:t>74 </a:t>
            </a:r>
            <a:r>
              <a:rPr lang="en-US" smtClean="0"/>
              <a:t>as a parameter; </a:t>
            </a:r>
            <a:r>
              <a:rPr lang="en-US" b="1" smtClean="0"/>
              <a:t>status</a:t>
            </a:r>
            <a:r>
              <a:rPr lang="en-US" smtClean="0"/>
              <a:t>=true indicates success</a:t>
            </a:r>
          </a:p>
          <a:p>
            <a:pPr lvl="4"/>
            <a:endParaRPr lang="en-US" smtClean="0"/>
          </a:p>
          <a:p>
            <a:r>
              <a:rPr lang="en-US" b="1" smtClean="0"/>
              <a:t>feet = student.getHeightFeet();</a:t>
            </a:r>
          </a:p>
          <a:p>
            <a:pPr lvl="1"/>
            <a:r>
              <a:rPr lang="en-US" smtClean="0"/>
              <a:t>Invokes the </a:t>
            </a:r>
            <a:r>
              <a:rPr lang="en-US" b="1" smtClean="0"/>
              <a:t>getHeightFeet() </a:t>
            </a:r>
            <a:r>
              <a:rPr lang="en-US" smtClean="0"/>
              <a:t>method for the object that is stored in the variable </a:t>
            </a:r>
            <a:r>
              <a:rPr lang="en-US" b="1" smtClean="0"/>
              <a:t>student</a:t>
            </a:r>
            <a:r>
              <a:rPr lang="en-US" smtClean="0"/>
              <a:t> and then sets the variable </a:t>
            </a:r>
            <a:r>
              <a:rPr lang="en-US" b="1" smtClean="0"/>
              <a:t>feet</a:t>
            </a:r>
            <a:r>
              <a:rPr lang="en-US" smtClean="0"/>
              <a:t> to hold that result (in this case, 6); feet&lt;0 indicates failure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81000" y="381000"/>
            <a:ext cx="4572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 Definition</a:t>
            </a:r>
            <a:b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(private variable)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5105400" y="381000"/>
            <a:ext cx="40386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600"/>
              <a:t>function Student(studentID, name) { </a:t>
            </a:r>
          </a:p>
          <a:p>
            <a:r>
              <a:rPr lang="en-US" sz="1600"/>
              <a:t>  var totalInches = -1;   </a:t>
            </a:r>
            <a:r>
              <a:rPr lang="en-US" sz="1600">
                <a:solidFill>
                  <a:srgbClr val="FF0000"/>
                </a:solidFill>
              </a:rPr>
              <a:t>// private variable</a:t>
            </a:r>
          </a:p>
          <a:p>
            <a:endParaRPr lang="en-US" sz="1600"/>
          </a:p>
          <a:p>
            <a:r>
              <a:rPr lang="en-US" sz="1600">
                <a:solidFill>
                  <a:srgbClr val="FF0000"/>
                </a:solidFill>
              </a:rPr>
              <a:t>  // private method</a:t>
            </a:r>
          </a:p>
          <a:p>
            <a:r>
              <a:rPr lang="en-US" sz="1600"/>
              <a:t>  function inchesToFeet(i) { </a:t>
            </a:r>
          </a:p>
          <a:p>
            <a:r>
              <a:rPr lang="en-US" sz="1600"/>
              <a:t>    return Math.floor(i/12);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 </a:t>
            </a:r>
          </a:p>
          <a:p>
            <a:r>
              <a:rPr lang="en-US" sz="1600"/>
              <a:t>  </a:t>
            </a:r>
            <a:r>
              <a:rPr lang="en-US" sz="1600">
                <a:solidFill>
                  <a:srgbClr val="FF0000"/>
                </a:solidFill>
              </a:rPr>
              <a:t>// public methods </a:t>
            </a:r>
          </a:p>
          <a:p>
            <a:r>
              <a:rPr lang="en-US" sz="1600"/>
              <a:t>  this.setHeightInches = function(n) { </a:t>
            </a:r>
          </a:p>
          <a:p>
            <a:r>
              <a:rPr lang="en-US" sz="1600"/>
              <a:t>    if ((n&gt;0) &amp;&amp; (n&lt;100)) {</a:t>
            </a:r>
          </a:p>
          <a:p>
            <a:r>
              <a:rPr lang="en-US" sz="1600"/>
              <a:t>      totalInches = n;</a:t>
            </a:r>
          </a:p>
          <a:p>
            <a:r>
              <a:rPr lang="en-US" sz="1600"/>
              <a:t>      return true;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false;</a:t>
            </a:r>
          </a:p>
          <a:p>
            <a:r>
              <a:rPr lang="en-US" sz="1600"/>
              <a:t>    }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  this.getHeightFeet = function() { </a:t>
            </a:r>
          </a:p>
          <a:p>
            <a:r>
              <a:rPr lang="en-US" sz="1600"/>
              <a:t>    if (totalInches&gt;0) {</a:t>
            </a:r>
          </a:p>
          <a:p>
            <a:r>
              <a:rPr lang="en-US" sz="1600"/>
              <a:t>      return inchesToFeet(totalInches);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-1;</a:t>
            </a:r>
          </a:p>
          <a:p>
            <a:r>
              <a:rPr lang="en-US" sz="1600"/>
              <a:t>    } 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} </a:t>
            </a:r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228600" y="4800600"/>
            <a:ext cx="45720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800"/>
              <a:t>var student = new Student(13205, "George"); </a:t>
            </a:r>
          </a:p>
          <a:p>
            <a:r>
              <a:rPr lang="en-US" sz="1800"/>
              <a:t>alert(student.setHeightInches(74)); </a:t>
            </a:r>
          </a:p>
          <a:p>
            <a:r>
              <a:rPr lang="en-US" sz="1800"/>
              <a:t>alert(student.getHeightFeet());</a:t>
            </a:r>
          </a:p>
          <a:p>
            <a:r>
              <a:rPr lang="en-US" sz="1800"/>
              <a:t>alert(student.totalInches);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81000" y="381000"/>
            <a:ext cx="4572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 Definition</a:t>
            </a:r>
            <a:b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(public variable)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029200" y="381000"/>
            <a:ext cx="37338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600"/>
              <a:t>function Student(studentID, name) { </a:t>
            </a:r>
          </a:p>
          <a:p>
            <a:r>
              <a:rPr lang="en-US" sz="1600"/>
              <a:t>  this.totalInches = -1;  </a:t>
            </a:r>
            <a:r>
              <a:rPr lang="en-US" sz="1600">
                <a:solidFill>
                  <a:srgbClr val="FF0000"/>
                </a:solidFill>
              </a:rPr>
              <a:t>// public variable</a:t>
            </a:r>
          </a:p>
          <a:p>
            <a:endParaRPr lang="en-US" sz="1600"/>
          </a:p>
          <a:p>
            <a:r>
              <a:rPr lang="en-US" sz="1600"/>
              <a:t>  </a:t>
            </a:r>
            <a:r>
              <a:rPr lang="en-US" sz="1600">
                <a:solidFill>
                  <a:srgbClr val="FF0000"/>
                </a:solidFill>
              </a:rPr>
              <a:t>// private method</a:t>
            </a:r>
          </a:p>
          <a:p>
            <a:r>
              <a:rPr lang="en-US" sz="1600"/>
              <a:t>  function inchesToFeet(i) { </a:t>
            </a:r>
          </a:p>
          <a:p>
            <a:r>
              <a:rPr lang="en-US" sz="1600"/>
              <a:t>    return Math.floor(i/12);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 </a:t>
            </a:r>
          </a:p>
          <a:p>
            <a:r>
              <a:rPr lang="en-US" sz="1600"/>
              <a:t>  </a:t>
            </a:r>
            <a:r>
              <a:rPr lang="en-US" sz="1600">
                <a:solidFill>
                  <a:srgbClr val="FF0000"/>
                </a:solidFill>
              </a:rPr>
              <a:t>// public methods </a:t>
            </a:r>
          </a:p>
          <a:p>
            <a:r>
              <a:rPr lang="en-US" sz="1600"/>
              <a:t>  this.setHeightInches = function(n) { </a:t>
            </a:r>
          </a:p>
          <a:p>
            <a:r>
              <a:rPr lang="en-US" sz="1600"/>
              <a:t>    if ((n&gt;0) &amp;&amp; (n&lt;100)) {</a:t>
            </a:r>
          </a:p>
          <a:p>
            <a:r>
              <a:rPr lang="en-US" sz="1600"/>
              <a:t>      this.totalInches = n;</a:t>
            </a:r>
          </a:p>
          <a:p>
            <a:r>
              <a:rPr lang="en-US" sz="1600"/>
              <a:t>      return true;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false;</a:t>
            </a:r>
          </a:p>
          <a:p>
            <a:r>
              <a:rPr lang="en-US" sz="1600"/>
              <a:t>    }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  this.getHeightFeet = function() { </a:t>
            </a:r>
          </a:p>
          <a:p>
            <a:r>
              <a:rPr lang="en-US" sz="1600"/>
              <a:t>    if (this.totalInches&gt;0) {</a:t>
            </a:r>
          </a:p>
          <a:p>
            <a:r>
              <a:rPr lang="en-US" sz="1600"/>
              <a:t>      return inchesToFeet(this.totalInches);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-1;</a:t>
            </a:r>
          </a:p>
          <a:p>
            <a:r>
              <a:rPr lang="en-US" sz="1600"/>
              <a:t>    } </a:t>
            </a:r>
          </a:p>
          <a:p>
            <a:r>
              <a:rPr lang="en-US" sz="1600"/>
              <a:t>  } </a:t>
            </a:r>
          </a:p>
          <a:p>
            <a:r>
              <a:rPr lang="en-US" sz="1600"/>
              <a:t>} 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228600" y="4876800"/>
            <a:ext cx="4419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800"/>
              <a:t>var student = new Student(13205, "George"); </a:t>
            </a:r>
          </a:p>
          <a:p>
            <a:r>
              <a:rPr lang="en-US" sz="1800"/>
              <a:t>alert(student.setHeightInches(74)); </a:t>
            </a:r>
          </a:p>
          <a:p>
            <a:r>
              <a:rPr lang="en-US" sz="1800"/>
              <a:t>alert(student.getHeightFeet());</a:t>
            </a:r>
          </a:p>
          <a:p>
            <a:r>
              <a:rPr lang="en-US" sz="1800"/>
              <a:t>alert(student.totalInches);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5334000" y="117475"/>
            <a:ext cx="3581400" cy="6740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600"/>
              <a:t>function Student(studentID, name) { </a:t>
            </a:r>
          </a:p>
          <a:p>
            <a:r>
              <a:rPr lang="en-US" sz="1600"/>
              <a:t>  var inches = -1;  </a:t>
            </a:r>
            <a:r>
              <a:rPr lang="en-US" sz="1600">
                <a:solidFill>
                  <a:srgbClr val="FF0000"/>
                </a:solidFill>
              </a:rPr>
              <a:t>// private variable</a:t>
            </a:r>
          </a:p>
          <a:p>
            <a:r>
              <a:rPr lang="en-US" sz="1600"/>
              <a:t>  var feet   = -1;    </a:t>
            </a:r>
            <a:r>
              <a:rPr lang="en-US" sz="1600">
                <a:solidFill>
                  <a:srgbClr val="FF0000"/>
                </a:solidFill>
              </a:rPr>
              <a:t>// private variable</a:t>
            </a:r>
          </a:p>
          <a:p>
            <a:endParaRPr lang="en-US" sz="1600"/>
          </a:p>
          <a:p>
            <a:r>
              <a:rPr lang="en-US" sz="1600">
                <a:solidFill>
                  <a:srgbClr val="FF0000"/>
                </a:solidFill>
              </a:rPr>
              <a:t>  // private method</a:t>
            </a:r>
          </a:p>
          <a:p>
            <a:r>
              <a:rPr lang="en-US" sz="1600"/>
              <a:t>  function inchesToFeet(i) { </a:t>
            </a:r>
          </a:p>
          <a:p>
            <a:r>
              <a:rPr lang="en-US" sz="1600"/>
              <a:t>    return Math.floor(i/12);</a:t>
            </a:r>
          </a:p>
          <a:p>
            <a:r>
              <a:rPr lang="en-US" sz="1600"/>
              <a:t>  } </a:t>
            </a:r>
          </a:p>
          <a:p>
            <a:endParaRPr lang="en-US" sz="1600"/>
          </a:p>
          <a:p>
            <a:r>
              <a:rPr lang="en-US" sz="1600">
                <a:solidFill>
                  <a:srgbClr val="FF0000"/>
                </a:solidFill>
              </a:rPr>
              <a:t>  // public methods </a:t>
            </a:r>
          </a:p>
          <a:p>
            <a:r>
              <a:rPr lang="en-US" sz="1600"/>
              <a:t>  this.setHeightInches = function(n) { </a:t>
            </a:r>
          </a:p>
          <a:p>
            <a:r>
              <a:rPr lang="en-US" sz="1600"/>
              <a:t>    if ((n&gt;0) &amp;&amp; (n&lt;100)) {</a:t>
            </a:r>
          </a:p>
          <a:p>
            <a:r>
              <a:rPr lang="en-US" sz="1600"/>
              <a:t>      feet = inchesToFeet(n);</a:t>
            </a:r>
          </a:p>
          <a:p>
            <a:r>
              <a:rPr lang="en-US" sz="1600"/>
              <a:t>      inches = n-(feet*12);</a:t>
            </a:r>
          </a:p>
          <a:p>
            <a:r>
              <a:rPr lang="en-US" sz="1600"/>
              <a:t>      return true;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false;</a:t>
            </a:r>
          </a:p>
          <a:p>
            <a:r>
              <a:rPr lang="en-US" sz="1600"/>
              <a:t>    }</a:t>
            </a:r>
          </a:p>
          <a:p>
            <a:r>
              <a:rPr lang="en-US" sz="1600"/>
              <a:t>  }</a:t>
            </a:r>
          </a:p>
          <a:p>
            <a:r>
              <a:rPr lang="en-US" sz="1600"/>
              <a:t>  this.getHeightFeet = function() { </a:t>
            </a:r>
          </a:p>
          <a:p>
            <a:r>
              <a:rPr lang="en-US" sz="1600"/>
              <a:t>    if ((feet&gt;0) || (inches&gt;0)) {</a:t>
            </a:r>
          </a:p>
          <a:p>
            <a:r>
              <a:rPr lang="en-US" sz="1600"/>
              <a:t>      return feet;</a:t>
            </a:r>
          </a:p>
          <a:p>
            <a:r>
              <a:rPr lang="en-US" sz="1600"/>
              <a:t>    } else {</a:t>
            </a:r>
          </a:p>
          <a:p>
            <a:r>
              <a:rPr lang="en-US" sz="1600"/>
              <a:t>      return -1;</a:t>
            </a:r>
          </a:p>
          <a:p>
            <a:r>
              <a:rPr lang="en-US" sz="1600"/>
              <a:t>    } </a:t>
            </a:r>
          </a:p>
          <a:p>
            <a:r>
              <a:rPr lang="en-US" sz="1600"/>
              <a:t>  }</a:t>
            </a:r>
          </a:p>
          <a:p>
            <a:r>
              <a:rPr lang="en-US" sz="1600"/>
              <a:t>}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4953000"/>
            <a:ext cx="45720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1800"/>
              <a:t>var student = new Student(13205, "George"); </a:t>
            </a:r>
          </a:p>
          <a:p>
            <a:r>
              <a:rPr lang="en-US" sz="1800"/>
              <a:t>alert(student.setHeightInches(74)); </a:t>
            </a:r>
          </a:p>
          <a:p>
            <a:r>
              <a:rPr lang="en-US" sz="1800"/>
              <a:t>alert(student.getHeightFeet());</a:t>
            </a:r>
          </a:p>
          <a:p>
            <a:r>
              <a:rPr lang="en-US" sz="1800"/>
              <a:t>alert(student.feet);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381000"/>
            <a:ext cx="45720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Alternate</a:t>
            </a:r>
          </a:p>
          <a:p>
            <a:pPr algn="ctr" eaLnBrk="0" hangingPunct="0"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Method Definition</a:t>
            </a:r>
            <a:b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(private variables)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7079</TotalTime>
  <Pages>22</Pages>
  <Words>1013</Words>
  <Application>Microsoft Office PowerPoint</Application>
  <PresentationFormat>On-screen Show (4:3)</PresentationFormat>
  <Paragraphs>225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Times New Roman</vt:lpstr>
      <vt:lpstr>Arial</vt:lpstr>
      <vt:lpstr>Wingdings</vt:lpstr>
      <vt:lpstr>Default Design</vt:lpstr>
      <vt:lpstr>Object Oriented Programming</vt:lpstr>
      <vt:lpstr>The Key Ideas</vt:lpstr>
      <vt:lpstr>Key Ideas</vt:lpstr>
      <vt:lpstr>Some Conventions</vt:lpstr>
      <vt:lpstr>Object Instantiation</vt:lpstr>
      <vt:lpstr>Formalizing Object Interfaces</vt:lpstr>
      <vt:lpstr>PowerPoint Presentation</vt:lpstr>
      <vt:lpstr>PowerPoint Presentation</vt:lpstr>
      <vt:lpstr>PowerPoint Presentation</vt:lpstr>
      <vt:lpstr>String Objects</vt:lpstr>
      <vt:lpstr>Everything is an Object</vt:lpstr>
      <vt:lpstr>Some Handy Methods</vt:lpstr>
      <vt:lpstr>Why Use Objects?</vt:lpstr>
      <vt:lpstr>Design Exercise</vt:lpstr>
      <vt:lpstr>A Tree</vt:lpstr>
      <vt:lpstr>A DOM Tree</vt:lpstr>
      <vt:lpstr>A DOM Tree</vt:lpstr>
      <vt:lpstr>Document Object Model</vt:lpstr>
      <vt:lpstr>PowerPoint Presentation</vt:lpstr>
      <vt:lpstr> Getting to DOM Elements</vt:lpstr>
      <vt:lpstr>Access to DOM Elements</vt:lpstr>
      <vt:lpstr>Why Program?</vt:lpstr>
      <vt:lpstr>Term Project</vt:lpstr>
      <vt:lpstr>“Speed Dating”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kk</cp:lastModifiedBy>
  <cp:revision>386</cp:revision>
  <cp:lastPrinted>1997-09-10T16:39:34Z</cp:lastPrinted>
  <dcterms:created xsi:type="dcterms:W3CDTF">1997-09-10T16:39:54Z</dcterms:created>
  <dcterms:modified xsi:type="dcterms:W3CDTF">2012-03-11T18:34:46Z</dcterms:modified>
</cp:coreProperties>
</file>