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sldIdLst>
    <p:sldId id="256" r:id="rId2"/>
    <p:sldId id="264" r:id="rId3"/>
    <p:sldId id="273" r:id="rId4"/>
    <p:sldId id="275" r:id="rId5"/>
    <p:sldId id="276" r:id="rId6"/>
    <p:sldId id="274" r:id="rId7"/>
    <p:sldId id="265" r:id="rId8"/>
    <p:sldId id="268" r:id="rId9"/>
    <p:sldId id="269" r:id="rId10"/>
    <p:sldId id="270" r:id="rId11"/>
    <p:sldId id="271" r:id="rId12"/>
    <p:sldId id="272" r:id="rId13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WenQuanYi Micro Hei" charset="0"/>
        <a:cs typeface="WenQuanYi Micro Hei" charset="0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WenQuanYi Micro Hei" charset="0"/>
        <a:cs typeface="WenQuanYi Micro Hei" charset="0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WenQuanYi Micro Hei" charset="0"/>
        <a:cs typeface="WenQuanYi Micro Hei" charset="0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WenQuanYi Micro Hei" charset="0"/>
        <a:cs typeface="WenQuanYi Micro Hei" charset="0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WenQuanYi Micro Hei" charset="0"/>
        <a:cs typeface="WenQuanYi Micro Hei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WenQuanYi Micro Hei" charset="0"/>
        <a:cs typeface="WenQuanYi Micro Hei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WenQuanYi Micro Hei" charset="0"/>
        <a:cs typeface="WenQuanYi Micro Hei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WenQuanYi Micro Hei" charset="0"/>
        <a:cs typeface="WenQuanYi Micro Hei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WenQuanYi Micro Hei" charset="0"/>
        <a:cs typeface="WenQuanYi Micro Hei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068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7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F6B32131-029A-4A83-B258-FF7CFF9BFCC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40063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9pPr>
          </a:lstStyle>
          <a:p>
            <a:pPr eaLnBrk="1"/>
            <a:fld id="{5A3D0D2D-70CD-4CFB-A954-4A6C51E85012}" type="slidenum">
              <a:rPr lang="en-AU">
                <a:solidFill>
                  <a:srgbClr val="000000"/>
                </a:solidFill>
                <a:latin typeface="Times New Roman" pitchFamily="16" charset="0"/>
                <a:cs typeface="DejaVu Sans" charset="0"/>
              </a:rPr>
              <a:pPr eaLnBrk="1"/>
              <a:t>1</a:t>
            </a:fld>
            <a:endParaRPr lang="en-AU">
              <a:solidFill>
                <a:srgbClr val="000000"/>
              </a:solidFill>
              <a:latin typeface="Times New Roman" pitchFamily="16" charset="0"/>
              <a:cs typeface="DejaVu Sans" charset="0"/>
            </a:endParaRPr>
          </a:p>
        </p:txBody>
      </p:sp>
      <p:sp>
        <p:nvSpPr>
          <p:cNvPr id="21507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9pPr>
          </a:lstStyle>
          <a:p>
            <a:pPr eaLnBrk="1"/>
            <a:fld id="{990EED03-3994-4FE2-8C4B-22AD67641EF5}" type="slidenum">
              <a:rPr lang="en-AU">
                <a:solidFill>
                  <a:srgbClr val="000000"/>
                </a:solidFill>
                <a:latin typeface="Times New Roman" pitchFamily="16" charset="0"/>
                <a:cs typeface="DejaVu Sans" charset="0"/>
              </a:rPr>
              <a:pPr eaLnBrk="1"/>
              <a:t>2</a:t>
            </a:fld>
            <a:endParaRPr lang="en-AU">
              <a:solidFill>
                <a:srgbClr val="000000"/>
              </a:solidFill>
              <a:latin typeface="Times New Roman" pitchFamily="16" charset="0"/>
              <a:cs typeface="DejaVu Sans" charset="0"/>
            </a:endParaRPr>
          </a:p>
        </p:txBody>
      </p:sp>
      <p:sp>
        <p:nvSpPr>
          <p:cNvPr id="29699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700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9pPr>
          </a:lstStyle>
          <a:p>
            <a:pPr eaLnBrk="1"/>
            <a:fld id="{9EE6C754-D280-444B-975E-C8E1045F9197}" type="slidenum">
              <a:rPr lang="en-AU">
                <a:solidFill>
                  <a:srgbClr val="000000"/>
                </a:solidFill>
                <a:latin typeface="Times New Roman" pitchFamily="16" charset="0"/>
                <a:cs typeface="DejaVu Sans" charset="0"/>
              </a:rPr>
              <a:pPr eaLnBrk="1"/>
              <a:t>7</a:t>
            </a:fld>
            <a:endParaRPr lang="en-AU">
              <a:solidFill>
                <a:srgbClr val="000000"/>
              </a:solidFill>
              <a:latin typeface="Times New Roman" pitchFamily="16" charset="0"/>
              <a:cs typeface="DejaVu Sans" charset="0"/>
            </a:endParaRPr>
          </a:p>
        </p:txBody>
      </p:sp>
      <p:sp>
        <p:nvSpPr>
          <p:cNvPr id="30723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4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9pPr>
          </a:lstStyle>
          <a:p>
            <a:pPr eaLnBrk="1"/>
            <a:fld id="{B8CE155F-E11A-43F3-B89B-18C81D627DC4}" type="slidenum">
              <a:rPr lang="en-AU">
                <a:solidFill>
                  <a:srgbClr val="000000"/>
                </a:solidFill>
                <a:latin typeface="Times New Roman" pitchFamily="16" charset="0"/>
                <a:cs typeface="DejaVu Sans" charset="0"/>
              </a:rPr>
              <a:pPr eaLnBrk="1"/>
              <a:t>8</a:t>
            </a:fld>
            <a:endParaRPr lang="en-AU">
              <a:solidFill>
                <a:srgbClr val="000000"/>
              </a:solidFill>
              <a:latin typeface="Times New Roman" pitchFamily="16" charset="0"/>
              <a:cs typeface="DejaVu Sans" charset="0"/>
            </a:endParaRPr>
          </a:p>
        </p:txBody>
      </p:sp>
      <p:sp>
        <p:nvSpPr>
          <p:cNvPr id="33795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6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9pPr>
          </a:lstStyle>
          <a:p>
            <a:pPr eaLnBrk="1"/>
            <a:fld id="{14B17E68-2222-4EAB-94B8-F1D32B2B417F}" type="slidenum">
              <a:rPr lang="en-AU">
                <a:solidFill>
                  <a:srgbClr val="000000"/>
                </a:solidFill>
                <a:latin typeface="Times New Roman" pitchFamily="16" charset="0"/>
                <a:cs typeface="DejaVu Sans" charset="0"/>
              </a:rPr>
              <a:pPr eaLnBrk="1"/>
              <a:t>9</a:t>
            </a:fld>
            <a:endParaRPr lang="en-AU">
              <a:solidFill>
                <a:srgbClr val="000000"/>
              </a:solidFill>
              <a:latin typeface="Times New Roman" pitchFamily="16" charset="0"/>
              <a:cs typeface="DejaVu Sans" charset="0"/>
            </a:endParaRPr>
          </a:p>
        </p:txBody>
      </p:sp>
      <p:sp>
        <p:nvSpPr>
          <p:cNvPr id="34819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20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9pPr>
          </a:lstStyle>
          <a:p>
            <a:pPr eaLnBrk="1"/>
            <a:fld id="{DACDB8D3-277E-4C51-843C-751660B99ADA}" type="slidenum">
              <a:rPr lang="en-AU">
                <a:solidFill>
                  <a:srgbClr val="000000"/>
                </a:solidFill>
                <a:latin typeface="Times New Roman" pitchFamily="16" charset="0"/>
                <a:cs typeface="DejaVu Sans" charset="0"/>
              </a:rPr>
              <a:pPr eaLnBrk="1"/>
              <a:t>10</a:t>
            </a:fld>
            <a:endParaRPr lang="en-AU">
              <a:solidFill>
                <a:srgbClr val="000000"/>
              </a:solidFill>
              <a:latin typeface="Times New Roman" pitchFamily="16" charset="0"/>
              <a:cs typeface="DejaVu Sans" charset="0"/>
            </a:endParaRPr>
          </a:p>
        </p:txBody>
      </p:sp>
      <p:sp>
        <p:nvSpPr>
          <p:cNvPr id="35843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4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9pPr>
          </a:lstStyle>
          <a:p>
            <a:pPr eaLnBrk="1"/>
            <a:fld id="{F868014D-0D8E-4F8F-9912-AD0E729A76AB}" type="slidenum">
              <a:rPr lang="en-AU">
                <a:solidFill>
                  <a:srgbClr val="000000"/>
                </a:solidFill>
                <a:latin typeface="Times New Roman" pitchFamily="16" charset="0"/>
                <a:cs typeface="DejaVu Sans" charset="0"/>
              </a:rPr>
              <a:pPr eaLnBrk="1"/>
              <a:t>11</a:t>
            </a:fld>
            <a:endParaRPr lang="en-AU">
              <a:solidFill>
                <a:srgbClr val="000000"/>
              </a:solidFill>
              <a:latin typeface="Times New Roman" pitchFamily="16" charset="0"/>
              <a:cs typeface="DejaVu Sans" charset="0"/>
            </a:endParaRPr>
          </a:p>
        </p:txBody>
      </p:sp>
      <p:sp>
        <p:nvSpPr>
          <p:cNvPr id="36867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8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9pPr>
          </a:lstStyle>
          <a:p>
            <a:pPr eaLnBrk="1"/>
            <a:fld id="{E9828CED-3CD3-4E64-91A5-D4297981384F}" type="slidenum">
              <a:rPr lang="en-AU">
                <a:solidFill>
                  <a:srgbClr val="000000"/>
                </a:solidFill>
                <a:latin typeface="Times New Roman" pitchFamily="16" charset="0"/>
                <a:cs typeface="DejaVu Sans" charset="0"/>
              </a:rPr>
              <a:pPr eaLnBrk="1"/>
              <a:t>12</a:t>
            </a:fld>
            <a:endParaRPr lang="en-AU">
              <a:solidFill>
                <a:srgbClr val="000000"/>
              </a:solidFill>
              <a:latin typeface="Times New Roman" pitchFamily="16" charset="0"/>
              <a:cs typeface="DejaVu Sans" charset="0"/>
            </a:endParaRPr>
          </a:p>
        </p:txBody>
      </p:sp>
      <p:sp>
        <p:nvSpPr>
          <p:cNvPr id="37891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2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6EC8D-A1E3-4B01-BD2A-6D25AF79301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3708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611D3-E5B7-4C23-9204-AE8DC462854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6225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257DE-29F4-4562-8F27-F92F682895F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95139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B36BE-87F0-4034-9E2E-EA0D9E9B6FC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0480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F19D8-C278-46A2-B594-7DB4189A32C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4122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4DDB3-4B89-49C0-BBF5-33451EA2879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2558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56844-5934-4AE5-ADED-FDF85333BBF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9951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99DFAB-E5A6-4313-9942-71F22281504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9878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F3753-1A8B-4DB7-B7A5-E5E6CAB146E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8022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F0AFD-C2A2-46B9-9874-FC24C994CDDE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5220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2BDE6-077D-4E65-ADE7-B0F98C8322B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4547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</a:tabLst>
              <a:defRPr sz="1400" smtClean="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</a:tabLst>
              <a:defRPr sz="1400" smtClean="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739E9F5D-C03D-4396-AD49-31FD168A94F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WenQuanYi Micro Hei" charset="0"/>
          <a:cs typeface="WenQuanYi Micro Hei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WenQuanYi Micro Hei" charset="0"/>
          <a:cs typeface="WenQuanYi Micro Hei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WenQuanYi Micro Hei" charset="0"/>
          <a:cs typeface="WenQuanYi Micro Hei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WenQuanYi Micro Hei" charset="0"/>
          <a:cs typeface="WenQuanYi Micro Hei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WenQuanYi Micro Hei" charset="0"/>
          <a:cs typeface="WenQuanYi Micro Hei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WenQuanYi Micro Hei" charset="0"/>
          <a:cs typeface="WenQuanYi Micro Hei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WenQuanYi Micro Hei" charset="0"/>
          <a:cs typeface="WenQuanYi Micro Hei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WenQuanYi Micro Hei" charset="0"/>
          <a:cs typeface="WenQuanYi Micro Hei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70975" cy="6456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8808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9pPr>
          </a:lstStyle>
          <a:p>
            <a:pPr algn="ctr" eaLnBrk="1"/>
            <a:r>
              <a:rPr lang="en-AU" sz="4400" b="1" dirty="0">
                <a:solidFill>
                  <a:srgbClr val="000000"/>
                </a:solidFill>
                <a:latin typeface="Times New Roman" pitchFamily="16" charset="0"/>
              </a:rPr>
              <a:t>Software Assurance</a:t>
            </a:r>
          </a:p>
          <a:p>
            <a:pPr algn="ctr" eaLnBrk="1"/>
            <a:endParaRPr lang="en-AU" sz="4400" b="1" dirty="0">
              <a:solidFill>
                <a:srgbClr val="000000"/>
              </a:solidFill>
              <a:latin typeface="Times New Roman" pitchFamily="16" charset="0"/>
            </a:endParaRPr>
          </a:p>
          <a:p>
            <a:pPr algn="ctr" eaLnBrk="1"/>
            <a:r>
              <a:rPr lang="en-AU" sz="3200" b="1" dirty="0">
                <a:solidFill>
                  <a:srgbClr val="000000"/>
                </a:solidFill>
                <a:latin typeface="Times New Roman" pitchFamily="16" charset="0"/>
              </a:rPr>
              <a:t>Session </a:t>
            </a:r>
            <a:r>
              <a:rPr lang="en-AU" sz="3200" b="1" dirty="0" smtClean="0">
                <a:solidFill>
                  <a:srgbClr val="000000"/>
                </a:solidFill>
                <a:latin typeface="Times New Roman" pitchFamily="16" charset="0"/>
              </a:rPr>
              <a:t>15</a:t>
            </a:r>
            <a:endParaRPr lang="en-AU" sz="3200" b="1" dirty="0">
              <a:solidFill>
                <a:srgbClr val="000000"/>
              </a:solidFill>
              <a:latin typeface="Times New Roman" pitchFamily="16" charset="0"/>
            </a:endParaRPr>
          </a:p>
          <a:p>
            <a:pPr algn="ctr" eaLnBrk="1"/>
            <a:r>
              <a:rPr lang="en-AU" sz="3200" b="1" dirty="0">
                <a:solidFill>
                  <a:srgbClr val="000000"/>
                </a:solidFill>
                <a:latin typeface="Times New Roman" pitchFamily="16" charset="0"/>
              </a:rPr>
              <a:t>INFM 603</a:t>
            </a:r>
          </a:p>
          <a:p>
            <a:pPr algn="ctr" eaLnBrk="1"/>
            <a:endParaRPr lang="en-AU" sz="3200" b="1" dirty="0">
              <a:solidFill>
                <a:srgbClr val="000000"/>
              </a:solidFill>
              <a:latin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b="1" smtClean="0"/>
              <a:t>ISO 15504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</p:spPr>
        <p:txBody>
          <a:bodyPr/>
          <a:lstStyle/>
          <a:p>
            <a:pPr marL="431800" indent="-323850" eaLnBrk="1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smtClean="0"/>
              <a:t>ISO 15504 has six capability levels (each practice develops through these levels):</a:t>
            </a:r>
          </a:p>
          <a:p>
            <a:pPr marL="431800" indent="-323850" eaLnBrk="1">
              <a:buFont typeface="StarSymbol" charset="0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smtClean="0"/>
              <a:t> Not performed</a:t>
            </a:r>
          </a:p>
          <a:p>
            <a:pPr marL="431800" indent="-323850" eaLnBrk="1">
              <a:buFont typeface="StarSymbol" charset="0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smtClean="0"/>
              <a:t> Performed informally</a:t>
            </a:r>
          </a:p>
          <a:p>
            <a:pPr marL="431800" indent="-323850" eaLnBrk="1">
              <a:buFont typeface="StarSymbol" charset="0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smtClean="0"/>
              <a:t> Planned and tracked</a:t>
            </a:r>
          </a:p>
          <a:p>
            <a:pPr marL="431800" indent="-323850" eaLnBrk="1">
              <a:buFont typeface="StarSymbol" charset="0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smtClean="0"/>
              <a:t> Well-defined</a:t>
            </a:r>
          </a:p>
          <a:p>
            <a:pPr marL="431800" indent="-323850" eaLnBrk="1">
              <a:buFont typeface="StarSymbol" charset="0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smtClean="0"/>
              <a:t> Quantitatively controlled</a:t>
            </a:r>
          </a:p>
          <a:p>
            <a:pPr marL="431800" indent="-323850" eaLnBrk="1">
              <a:buFont typeface="StarSymbol" charset="0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smtClean="0"/>
              <a:t> Continuously improved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b="1" smtClean="0"/>
              <a:t>Qualitative, Quantitative, Improved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</p:spPr>
        <p:txBody>
          <a:bodyPr/>
          <a:lstStyle/>
          <a:p>
            <a:pPr marL="431800" indent="-323850" eaLnBrk="1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smtClean="0"/>
              <a:t>Both CMMI and ISO 15504 embed the same sequence:</a:t>
            </a:r>
          </a:p>
          <a:p>
            <a:pPr marL="431800" indent="-323850" eaLnBrk="1">
              <a:buFont typeface="StarSymbol" charset="0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smtClean="0"/>
              <a:t>Qualitative management (e.g. process for code reviews, testing, etc.)</a:t>
            </a:r>
          </a:p>
          <a:p>
            <a:pPr marL="431800" indent="-323850" eaLnBrk="1">
              <a:buFont typeface="StarSymbol" charset="0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smtClean="0"/>
              <a:t>Quantitative management (metrics of performance)</a:t>
            </a:r>
          </a:p>
          <a:p>
            <a:pPr marL="431800" indent="-323850" eaLnBrk="1">
              <a:buFont typeface="StarSymbol" charset="0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smtClean="0"/>
              <a:t>Improvement (change process, check with metrics that improvement in quality results)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b="1" smtClean="0"/>
              <a:t>Example: MS SDL process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</p:spPr>
        <p:txBody>
          <a:bodyPr/>
          <a:lstStyle/>
          <a:p>
            <a:pPr marL="431800" indent="-323850" eaLnBrk="1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smtClean="0"/>
              <a:t>Process: Security Development Lifecycle (SDL)</a:t>
            </a:r>
          </a:p>
          <a:p>
            <a:pPr marL="431800" indent="-323850" eaLnBrk="1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smtClean="0"/>
              <a:t>Metric: Bug count (critical and serious, within year of release), on product versions before and after adoption of SDL.</a:t>
            </a:r>
          </a:p>
          <a:p>
            <a:pPr marL="431800" indent="-323850" eaLnBrk="1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smtClean="0"/>
              <a:t>Result:</a:t>
            </a:r>
          </a:p>
          <a:p>
            <a:pPr marL="431800" indent="-323850" eaLnBrk="1"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smtClean="0"/>
              <a:t> </a:t>
            </a:r>
          </a:p>
        </p:txBody>
      </p:sp>
      <p:graphicFrame>
        <p:nvGraphicFramePr>
          <p:cNvPr id="19459" name="Group 3"/>
          <p:cNvGraphicFramePr>
            <a:graphicFrameLocks noGrp="1"/>
          </p:cNvGraphicFramePr>
          <p:nvPr/>
        </p:nvGraphicFramePr>
        <p:xfrm>
          <a:off x="1120775" y="4635500"/>
          <a:ext cx="8245475" cy="2708276"/>
        </p:xfrm>
        <a:graphic>
          <a:graphicData uri="http://schemas.openxmlformats.org/drawingml/2006/table">
            <a:tbl>
              <a:tblPr/>
              <a:tblGrid>
                <a:gridCol w="4087813"/>
                <a:gridCol w="2079625"/>
                <a:gridCol w="2078037"/>
              </a:tblGrid>
              <a:tr h="58578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A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WenQuanYi Micro Hei" charset="0"/>
                          <a:cs typeface="WenQuanYi Micro Hei" charset="0"/>
                        </a:rPr>
                        <a:t>Product</a:t>
                      </a:r>
                    </a:p>
                  </a:txBody>
                  <a:tcPr marL="90000" marR="90000" marT="67968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A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WenQuanYi Micro Hei" charset="0"/>
                          <a:cs typeface="WenQuanYi Micro Hei" charset="0"/>
                        </a:rPr>
                        <a:t>Pre-SDL</a:t>
                      </a:r>
                    </a:p>
                  </a:txBody>
                  <a:tcPr marL="90000" marR="90000" marT="67968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A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WenQuanYi Micro Hei" charset="0"/>
                          <a:cs typeface="WenQuanYi Micro Hei" charset="0"/>
                        </a:rPr>
                        <a:t>Post-SDL</a:t>
                      </a:r>
                    </a:p>
                  </a:txBody>
                  <a:tcPr marL="90000" marR="90000" marT="67968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</a:tr>
              <a:tr h="76835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A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WenQuanYi Micro Hei" charset="0"/>
                          <a:cs typeface="WenQuanYi Micro Hei" charset="0"/>
                        </a:rPr>
                        <a:t>Windows 2000/2003</a:t>
                      </a:r>
                    </a:p>
                  </a:txBody>
                  <a:tcPr marL="90000" marR="90000" marT="67968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A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WenQuanYi Micro Hei" charset="0"/>
                          <a:cs typeface="WenQuanYi Micro Hei" charset="0"/>
                        </a:rPr>
                        <a:t>62</a:t>
                      </a:r>
                    </a:p>
                  </a:txBody>
                  <a:tcPr marL="90000" marR="90000" marT="67968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A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WenQuanYi Micro Hei" charset="0"/>
                          <a:cs typeface="WenQuanYi Micro Hei" charset="0"/>
                        </a:rPr>
                        <a:t>24</a:t>
                      </a:r>
                    </a:p>
                  </a:txBody>
                  <a:tcPr marL="90000" marR="90000" marT="67968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A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WenQuanYi Micro Hei" charset="0"/>
                          <a:cs typeface="WenQuanYi Micro Hei" charset="0"/>
                        </a:rPr>
                        <a:t>SQL Server 2000</a:t>
                      </a:r>
                    </a:p>
                  </a:txBody>
                  <a:tcPr marL="90000" marR="90000" marT="67968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A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WenQuanYi Micro Hei" charset="0"/>
                          <a:cs typeface="WenQuanYi Micro Hei" charset="0"/>
                        </a:rPr>
                        <a:t>16</a:t>
                      </a:r>
                    </a:p>
                  </a:txBody>
                  <a:tcPr marL="90000" marR="90000" marT="67968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A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WenQuanYi Micro Hei" charset="0"/>
                          <a:cs typeface="WenQuanYi Micro Hei" charset="0"/>
                        </a:rPr>
                        <a:t>3</a:t>
                      </a:r>
                    </a:p>
                  </a:txBody>
                  <a:tcPr marL="90000" marR="90000" marT="67968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76835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A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WenQuanYi Micro Hei" charset="0"/>
                          <a:cs typeface="WenQuanYi Micro Hei" charset="0"/>
                        </a:rPr>
                        <a:t>Exchange Server 2000</a:t>
                      </a:r>
                    </a:p>
                  </a:txBody>
                  <a:tcPr marL="90000" marR="90000" marT="67968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A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WenQuanYi Micro Hei" charset="0"/>
                          <a:cs typeface="WenQuanYi Micro Hei" charset="0"/>
                        </a:rPr>
                        <a:t>8</a:t>
                      </a:r>
                    </a:p>
                  </a:txBody>
                  <a:tcPr marL="90000" marR="90000" marT="67968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A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WenQuanYi Micro Hei" charset="0"/>
                          <a:cs typeface="WenQuanYi Micro Hei" charset="0"/>
                        </a:rPr>
                        <a:t>2</a:t>
                      </a:r>
                    </a:p>
                  </a:txBody>
                  <a:tcPr marL="90000" marR="90000" marT="67968" marB="46800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b="1" dirty="0" smtClean="0"/>
              <a:t>Bug hunting </a:t>
            </a:r>
            <a:r>
              <a:rPr lang="en-AU" b="1" dirty="0" smtClean="0"/>
              <a:t>vs. </a:t>
            </a:r>
            <a:r>
              <a:rPr lang="en-AU" b="1" dirty="0" smtClean="0"/>
              <a:t>vulnerability spotting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</p:spPr>
        <p:txBody>
          <a:bodyPr/>
          <a:lstStyle/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smtClean="0"/>
              <a:t>Bugs are your code not behaving as you designed it.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smtClean="0"/>
              <a:t>Many can be found  by testing for expected behaviour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smtClean="0"/>
              <a:t>Users report, workaround bugs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smtClean="0"/>
              <a:t>Maximum damage is normally loss of functionality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smtClean="0"/>
              <a:t>Security vulnerabilities are someone smart making your system doing something unanticipated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smtClean="0"/>
              <a:t>Difficult to test for in routine way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smtClean="0"/>
              <a:t>Valuable knowledge to others; may not be reported!</a:t>
            </a:r>
          </a:p>
          <a:p>
            <a:pPr marL="863600" lvl="1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smtClean="0"/>
              <a:t>Maximum damage: ???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Thinking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Decide what to protect</a:t>
            </a:r>
          </a:p>
          <a:p>
            <a:pPr marL="457200" indent="-457200">
              <a:buFont typeface="Arial" pitchFamily="34" charset="0"/>
              <a:buChar char="•"/>
            </a:pPr>
            <a:endParaRPr lang="en-US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Analyze vulnerabilities</a:t>
            </a:r>
          </a:p>
          <a:p>
            <a:pPr marL="457200" indent="-457200">
              <a:buFont typeface="Arial" pitchFamily="34" charset="0"/>
              <a:buChar char="•"/>
            </a:pPr>
            <a:endParaRPr lang="en-US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Adopt layered defenses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30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08" y="0"/>
            <a:ext cx="9069387" cy="1260475"/>
          </a:xfrm>
        </p:spPr>
        <p:txBody>
          <a:bodyPr/>
          <a:lstStyle/>
          <a:p>
            <a:r>
              <a:rPr lang="en-US" dirty="0" smtClean="0"/>
              <a:t>Risks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5816" y="971525"/>
            <a:ext cx="9069387" cy="6588150"/>
          </a:xfrm>
        </p:spPr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Denial of service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Malicious code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dirty="0" smtClean="0"/>
              <a:t>Trojan horse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dirty="0" smtClean="0"/>
              <a:t>Virus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dirty="0" smtClean="0"/>
              <a:t>Spyware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dirty="0" smtClean="0"/>
              <a:t>Botnet</a:t>
            </a:r>
            <a:endParaRPr lang="en-US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Impersonation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Interception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dirty="0" smtClean="0"/>
              <a:t>Man-in-the-middle attack</a:t>
            </a:r>
            <a:endParaRPr lang="en-US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Physical compromise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dirty="0" smtClean="0"/>
              <a:t>Insider threat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689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Likelihood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dirty="0" smtClean="0"/>
              <a:t>Preconditions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dirty="0" smtClean="0"/>
              <a:t>Event</a:t>
            </a:r>
          </a:p>
          <a:p>
            <a:pPr marL="857250" lvl="1" indent="-457200">
              <a:buFont typeface="Arial" pitchFamily="34" charset="0"/>
              <a:buChar char="•"/>
            </a:pPr>
            <a:endParaRPr lang="en-US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Severity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dirty="0" smtClean="0"/>
              <a:t>Direct Costs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dirty="0" smtClean="0"/>
              <a:t>Reputation</a:t>
            </a:r>
          </a:p>
          <a:p>
            <a:pPr marL="857250" lvl="1" indent="-457200">
              <a:buFont typeface="Arial" pitchFamily="34" charset="0"/>
              <a:buChar char="•"/>
            </a:pPr>
            <a:r>
              <a:rPr lang="en-US" dirty="0" smtClean="0"/>
              <a:t>Compliance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537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Your bank account</a:t>
            </a:r>
          </a:p>
          <a:p>
            <a:pPr marL="457200" indent="-457200">
              <a:buFont typeface="Arial" pitchFamily="34" charset="0"/>
              <a:buChar char="•"/>
            </a:pPr>
            <a:endParaRPr lang="en-US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VA laptop</a:t>
            </a:r>
          </a:p>
          <a:p>
            <a:pPr marL="457200" indent="-457200">
              <a:buFont typeface="Arial" pitchFamily="34" charset="0"/>
              <a:buChar char="•"/>
            </a:pPr>
            <a:endParaRPr lang="en-US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Zero-day exploit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055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b="1" dirty="0" smtClean="0"/>
              <a:t>Mitigation</a:t>
            </a:r>
            <a:endParaRPr lang="en-AU" b="1" dirty="0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</p:spPr>
        <p:txBody>
          <a:bodyPr/>
          <a:lstStyle/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dirty="0" smtClean="0"/>
              <a:t>Develop knowledge of possible types of security vulnerability (buffer overflow, SQL injection, etc.)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dirty="0" smtClean="0"/>
              <a:t>Brainstorm possible vulnerabilities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dirty="0" smtClean="0"/>
              <a:t>Act as or employ white-hat </a:t>
            </a:r>
            <a:r>
              <a:rPr lang="en-AU" dirty="0" smtClean="0"/>
              <a:t>hacker (“red team”)</a:t>
            </a:r>
            <a:endParaRPr lang="en-AU" dirty="0" smtClean="0"/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dirty="0" smtClean="0"/>
              <a:t>Monitor security updates for packages you use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dirty="0" smtClean="0"/>
              <a:t>Reduce attack surface area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dirty="0" smtClean="0"/>
              <a:t>Learn from the mistakes of others</a:t>
            </a:r>
            <a:r>
              <a:rPr lang="en-AU" dirty="0" smtClean="0"/>
              <a:t>!</a:t>
            </a:r>
            <a:endParaRPr lang="en-AU" dirty="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b="1" smtClean="0"/>
              <a:t>Models for software quality assurance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</p:spPr>
        <p:txBody>
          <a:bodyPr/>
          <a:lstStyle/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smtClean="0"/>
              <a:t>Models and standards developed for software assurance, after pattern of other quality assurance standards (e.g. ISO 9000)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smtClean="0"/>
              <a:t>Models don't tell you how to write good software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smtClean="0"/>
              <a:t>… and they don't tell you what process to use to build good software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smtClean="0"/>
              <a:t>They provide a yardstick for measuring the quality of your process management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smtClean="0"/>
              <a:t>They measure whether </a:t>
            </a:r>
            <a:r>
              <a:rPr lang="en-AU" b="1" smtClean="0"/>
              <a:t>you</a:t>
            </a:r>
            <a:r>
              <a:rPr lang="en-AU" smtClean="0"/>
              <a:t> can measure your process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b="1" smtClean="0"/>
              <a:t>CMMI Maturity Levels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</p:spPr>
        <p:txBody>
          <a:bodyPr/>
          <a:lstStyle/>
          <a:p>
            <a:pPr marL="431800" indent="-323850" eaLnBrk="1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smtClean="0"/>
              <a:t>CMMI has five levels of process maturity (with process areas to verify at each level):</a:t>
            </a:r>
          </a:p>
          <a:p>
            <a:pPr marL="431800" indent="-323850" eaLnBrk="1">
              <a:buFont typeface="StarSymbol" charset="0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smtClean="0"/>
              <a:t>Initial</a:t>
            </a:r>
          </a:p>
          <a:p>
            <a:pPr marL="431800" indent="-323850" eaLnBrk="1">
              <a:buFont typeface="StarSymbol" charset="0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smtClean="0"/>
              <a:t>Managed (e.g. Measurement and Analysis)</a:t>
            </a:r>
          </a:p>
          <a:p>
            <a:pPr marL="431800" indent="-323850" eaLnBrk="1">
              <a:buFont typeface="StarSymbol" charset="0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smtClean="0"/>
              <a:t>Defined (e.g. Organizational Process Focus)</a:t>
            </a:r>
          </a:p>
          <a:p>
            <a:pPr marL="431800" indent="-323850" eaLnBrk="1">
              <a:buFont typeface="StarSymbol" charset="0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smtClean="0"/>
              <a:t>Quantitatively Managed (e.g. Quantitative Project Management)</a:t>
            </a:r>
          </a:p>
          <a:p>
            <a:pPr marL="431800" indent="-323850" eaLnBrk="1">
              <a:buFont typeface="StarSymbol" charset="0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AU" smtClean="0"/>
              <a:t>Optimizing (e.g. Causal Analysis and Resolution)</a:t>
            </a:r>
          </a:p>
          <a:p>
            <a:pPr marL="431800" indent="-323850" eaLnBrk="1"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AU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WenQuanYi Micro Hei"/>
        <a:cs typeface="WenQuanYi Micro Hei"/>
      </a:majorFont>
      <a:minorFont>
        <a:latin typeface="Times New Roman"/>
        <a:ea typeface="WenQuanYi Micro Hei"/>
        <a:cs typeface="WenQuanYi Micro He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446</Words>
  <Application>Microsoft Office PowerPoint</Application>
  <PresentationFormat>Custom</PresentationFormat>
  <Paragraphs>104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WenQuanYi Micro Hei</vt:lpstr>
      <vt:lpstr>Times New Roman</vt:lpstr>
      <vt:lpstr>DejaVu Sans</vt:lpstr>
      <vt:lpstr>Wingdings</vt:lpstr>
      <vt:lpstr>StarSymbol</vt:lpstr>
      <vt:lpstr>Office Theme</vt:lpstr>
      <vt:lpstr>PowerPoint Presentation</vt:lpstr>
      <vt:lpstr>Bug hunting vs. vulnerability spotting</vt:lpstr>
      <vt:lpstr>Strategic Thinking</vt:lpstr>
      <vt:lpstr>Risks</vt:lpstr>
      <vt:lpstr>Risk Assessment</vt:lpstr>
      <vt:lpstr>Scenarios</vt:lpstr>
      <vt:lpstr>Mitigation</vt:lpstr>
      <vt:lpstr>Models for software quality assurance</vt:lpstr>
      <vt:lpstr>CMMI Maturity Levels</vt:lpstr>
      <vt:lpstr>ISO 15504</vt:lpstr>
      <vt:lpstr>Qualitative, Quantitative, Improved</vt:lpstr>
      <vt:lpstr>Example: MS SDL process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wew</dc:creator>
  <cp:lastModifiedBy>kk</cp:lastModifiedBy>
  <cp:revision>15</cp:revision>
  <cp:lastPrinted>1601-01-01T00:00:00Z</cp:lastPrinted>
  <dcterms:created xsi:type="dcterms:W3CDTF">2011-11-30T18:58:44Z</dcterms:created>
  <dcterms:modified xsi:type="dcterms:W3CDTF">2012-05-09T21:06:01Z</dcterms:modified>
</cp:coreProperties>
</file>