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8" r:id="rId3"/>
    <p:sldId id="358" r:id="rId4"/>
    <p:sldId id="356" r:id="rId5"/>
    <p:sldId id="291" r:id="rId6"/>
    <p:sldId id="301" r:id="rId7"/>
    <p:sldId id="354" r:id="rId8"/>
    <p:sldId id="355" r:id="rId9"/>
    <p:sldId id="357" r:id="rId10"/>
    <p:sldId id="352" r:id="rId11"/>
    <p:sldId id="351" r:id="rId12"/>
    <p:sldId id="353" r:id="rId13"/>
    <p:sldId id="350" r:id="rId14"/>
    <p:sldId id="292" r:id="rId15"/>
    <p:sldId id="302" r:id="rId16"/>
    <p:sldId id="293" r:id="rId17"/>
    <p:sldId id="294" r:id="rId18"/>
    <p:sldId id="303" r:id="rId19"/>
    <p:sldId id="334" r:id="rId20"/>
    <p:sldId id="339" r:id="rId21"/>
    <p:sldId id="340" r:id="rId22"/>
    <p:sldId id="341" r:id="rId23"/>
    <p:sldId id="342" r:id="rId24"/>
    <p:sldId id="345" r:id="rId25"/>
    <p:sldId id="360" r:id="rId26"/>
    <p:sldId id="359" r:id="rId27"/>
    <p:sldId id="346" r:id="rId28"/>
    <p:sldId id="347" r:id="rId2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400" kern="1200">
        <a:solidFill>
          <a:schemeClr val="tx1"/>
        </a:solidFill>
        <a:latin typeface="Times New Roman" pitchFamily="16"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6"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6"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6"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50" d="100"/>
          <a:sy n="50" d="100"/>
        </p:scale>
        <p:origin x="-1086" y="-22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30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5997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59"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64740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a:xfrm>
            <a:off x="1150938" y="692150"/>
            <a:ext cx="4556125" cy="3416300"/>
          </a:xfrm>
          <a:ln cap="flat"/>
        </p:spPr>
      </p:sp>
      <p:sp>
        <p:nvSpPr>
          <p:cNvPr id="204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Times New Roman" pitchFamily="16"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F1A2F590-2222-4F9E-94C6-FFE1F53E9CCE}" type="slidenum">
              <a:rPr lang="en-AU">
                <a:solidFill>
                  <a:srgbClr val="000000"/>
                </a:solidFill>
                <a:latin typeface="Times New Roman" pitchFamily="16" charset="0"/>
                <a:cs typeface="DejaVu Sans" charset="0"/>
              </a:rPr>
              <a:pPr eaLnBrk="1"/>
              <a:t>13</a:t>
            </a:fld>
            <a:endParaRPr lang="en-AU">
              <a:solidFill>
                <a:srgbClr val="000000"/>
              </a:solidFill>
              <a:latin typeface="Times New Roman" pitchFamily="16" charset="0"/>
              <a:cs typeface="DejaVu Sans" charset="0"/>
            </a:endParaRPr>
          </a:p>
        </p:txBody>
      </p:sp>
      <p:sp>
        <p:nvSpPr>
          <p:cNvPr id="25603"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73C46305-9781-48C2-98D2-3B0FD0CD91C2}" type="slidenum">
              <a:rPr lang="en-AU">
                <a:solidFill>
                  <a:srgbClr val="000000"/>
                </a:solidFill>
                <a:latin typeface="Times New Roman" pitchFamily="16" charset="0"/>
                <a:cs typeface="DejaVu Sans" charset="0"/>
              </a:rPr>
              <a:pPr eaLnBrk="1"/>
              <a:t>26</a:t>
            </a:fld>
            <a:endParaRPr lang="en-AU">
              <a:solidFill>
                <a:srgbClr val="000000"/>
              </a:solidFill>
              <a:latin typeface="Times New Roman" pitchFamily="16" charset="0"/>
              <a:cs typeface="DejaVu Sans" charset="0"/>
            </a:endParaRPr>
          </a:p>
        </p:txBody>
      </p:sp>
      <p:sp>
        <p:nvSpPr>
          <p:cNvPr id="32771"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noTextEdit="1"/>
          </p:cNvSpPr>
          <p:nvPr>
            <p:ph type="sldImg"/>
          </p:nvPr>
        </p:nvSpPr>
        <p:spPr>
          <a:xfrm>
            <a:off x="1150938" y="692150"/>
            <a:ext cx="4556125" cy="3416300"/>
          </a:xfrm>
          <a:ln cap="flat"/>
        </p:spPr>
      </p:sp>
      <p:sp>
        <p:nvSpPr>
          <p:cNvPr id="215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Times New Roman" pitchFamily="16"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73C46305-9781-48C2-98D2-3B0FD0CD91C2}" type="slidenum">
              <a:rPr lang="en-AU">
                <a:solidFill>
                  <a:srgbClr val="000000"/>
                </a:solidFill>
                <a:latin typeface="Times New Roman" pitchFamily="16" charset="0"/>
                <a:cs typeface="DejaVu Sans" charset="0"/>
              </a:rPr>
              <a:pPr eaLnBrk="1"/>
              <a:t>4</a:t>
            </a:fld>
            <a:endParaRPr lang="en-AU">
              <a:solidFill>
                <a:srgbClr val="000000"/>
              </a:solidFill>
              <a:latin typeface="Times New Roman" pitchFamily="16" charset="0"/>
              <a:cs typeface="DejaVu Sans" charset="0"/>
            </a:endParaRPr>
          </a:p>
        </p:txBody>
      </p:sp>
      <p:sp>
        <p:nvSpPr>
          <p:cNvPr id="32771"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828282A5-8A4A-4554-887C-A03924F676EE}" type="slidenum">
              <a:rPr lang="en-AU">
                <a:solidFill>
                  <a:srgbClr val="000000"/>
                </a:solidFill>
                <a:latin typeface="Times New Roman" pitchFamily="16" charset="0"/>
                <a:cs typeface="DejaVu Sans" charset="0"/>
              </a:rPr>
              <a:pPr eaLnBrk="1"/>
              <a:t>7</a:t>
            </a:fld>
            <a:endParaRPr lang="en-AU">
              <a:solidFill>
                <a:srgbClr val="000000"/>
              </a:solidFill>
              <a:latin typeface="Times New Roman" pitchFamily="16" charset="0"/>
              <a:cs typeface="DejaVu Sans" charset="0"/>
            </a:endParaRPr>
          </a:p>
        </p:txBody>
      </p:sp>
      <p:sp>
        <p:nvSpPr>
          <p:cNvPr id="29699"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9FA2686C-771E-40CF-AD2C-B40AFCF1EA91}" type="slidenum">
              <a:rPr lang="en-AU">
                <a:solidFill>
                  <a:srgbClr val="000000"/>
                </a:solidFill>
                <a:latin typeface="Times New Roman" pitchFamily="16" charset="0"/>
                <a:cs typeface="DejaVu Sans" charset="0"/>
              </a:rPr>
              <a:pPr eaLnBrk="1"/>
              <a:t>8</a:t>
            </a:fld>
            <a:endParaRPr lang="en-AU">
              <a:solidFill>
                <a:srgbClr val="000000"/>
              </a:solidFill>
              <a:latin typeface="Times New Roman" pitchFamily="16" charset="0"/>
              <a:cs typeface="DejaVu Sans" charset="0"/>
            </a:endParaRPr>
          </a:p>
        </p:txBody>
      </p:sp>
      <p:sp>
        <p:nvSpPr>
          <p:cNvPr id="31747"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D1F8EAED-06EC-4FB3-A216-01AB1DAF6E28}" type="slidenum">
              <a:rPr lang="en-AU">
                <a:solidFill>
                  <a:srgbClr val="000000"/>
                </a:solidFill>
                <a:latin typeface="Times New Roman" pitchFamily="16" charset="0"/>
                <a:cs typeface="DejaVu Sans" charset="0"/>
              </a:rPr>
              <a:pPr eaLnBrk="1"/>
              <a:t>9</a:t>
            </a:fld>
            <a:endParaRPr lang="en-AU">
              <a:solidFill>
                <a:srgbClr val="000000"/>
              </a:solidFill>
              <a:latin typeface="Times New Roman" pitchFamily="16" charset="0"/>
              <a:cs typeface="DejaVu Sans" charset="0"/>
            </a:endParaRPr>
          </a:p>
        </p:txBody>
      </p:sp>
      <p:sp>
        <p:nvSpPr>
          <p:cNvPr id="38915"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6"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80147B59-CAAD-4C79-B4A7-31BEAB482D39}" type="slidenum">
              <a:rPr lang="en-AU">
                <a:solidFill>
                  <a:srgbClr val="000000"/>
                </a:solidFill>
                <a:latin typeface="Times New Roman" pitchFamily="16" charset="0"/>
                <a:cs typeface="DejaVu Sans" charset="0"/>
              </a:rPr>
              <a:pPr eaLnBrk="1"/>
              <a:t>10</a:t>
            </a:fld>
            <a:endParaRPr lang="en-AU">
              <a:solidFill>
                <a:srgbClr val="000000"/>
              </a:solidFill>
              <a:latin typeface="Times New Roman" pitchFamily="16" charset="0"/>
              <a:cs typeface="DejaVu Sans" charset="0"/>
            </a:endParaRPr>
          </a:p>
        </p:txBody>
      </p:sp>
      <p:sp>
        <p:nvSpPr>
          <p:cNvPr id="27651"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25042946-E929-48FA-9709-74F4CE1264B0}" type="slidenum">
              <a:rPr lang="en-AU">
                <a:solidFill>
                  <a:srgbClr val="000000"/>
                </a:solidFill>
                <a:latin typeface="Times New Roman" pitchFamily="16" charset="0"/>
                <a:cs typeface="DejaVu Sans" charset="0"/>
              </a:rPr>
              <a:pPr eaLnBrk="1"/>
              <a:t>11</a:t>
            </a:fld>
            <a:endParaRPr lang="en-AU">
              <a:solidFill>
                <a:srgbClr val="000000"/>
              </a:solidFill>
              <a:latin typeface="Times New Roman" pitchFamily="16" charset="0"/>
              <a:cs typeface="DejaVu Sans" charset="0"/>
            </a:endParaRPr>
          </a:p>
        </p:txBody>
      </p:sp>
      <p:sp>
        <p:nvSpPr>
          <p:cNvPr id="26627" name="Rectangle 1"/>
          <p:cNvSpPr txBox="1">
            <a:spLocks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xfrm>
            <a:off x="3881209" y="8686460"/>
            <a:ext cx="2975352" cy="456182"/>
          </a:xfrm>
          <a:prstGeom prst="rect">
            <a:avLst/>
          </a:prstGeom>
          <a:noFill/>
        </p:spPr>
        <p:txBody>
          <a:bodyPr lIns="80165" tIns="40083" rIns="80165" bIns="40083"/>
          <a:lstStyle>
            <a:lvl1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1pPr>
            <a:lvl2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2pPr>
            <a:lvl3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3pPr>
            <a:lvl4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4pPr>
            <a:lvl5pPr eaLnBrk="0">
              <a:tabLst>
                <a:tab pos="634643" algn="l"/>
                <a:tab pos="1269286" algn="l"/>
                <a:tab pos="1903929" algn="l"/>
                <a:tab pos="2538573" algn="l"/>
              </a:tabLst>
              <a:defRPr>
                <a:solidFill>
                  <a:schemeClr val="tx1"/>
                </a:solidFill>
                <a:latin typeface="Arial" charset="0"/>
                <a:ea typeface="WenQuanYi Micro Hei" charset="0"/>
                <a:cs typeface="WenQuanYi Micro Hei" charset="0"/>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WenQuanYi Micro Hei" charset="0"/>
                <a:cs typeface="WenQuanYi Micro Hei" charset="0"/>
              </a:defRPr>
            </a:lvl9pPr>
          </a:lstStyle>
          <a:p>
            <a:pPr eaLnBrk="1"/>
            <a:fld id="{AB58DB35-55F4-4664-9B01-191CECA39336}" type="slidenum">
              <a:rPr lang="en-AU">
                <a:solidFill>
                  <a:srgbClr val="000000"/>
                </a:solidFill>
                <a:latin typeface="Times New Roman" pitchFamily="16" charset="0"/>
                <a:cs typeface="DejaVu Sans" charset="0"/>
              </a:rPr>
              <a:pPr eaLnBrk="1"/>
              <a:t>12</a:t>
            </a:fld>
            <a:endParaRPr lang="en-AU">
              <a:solidFill>
                <a:srgbClr val="000000"/>
              </a:solidFill>
              <a:latin typeface="Times New Roman" pitchFamily="16" charset="0"/>
              <a:cs typeface="DejaVu Sans" charset="0"/>
            </a:endParaRPr>
          </a:p>
        </p:txBody>
      </p:sp>
      <p:sp>
        <p:nvSpPr>
          <p:cNvPr id="28675" name="Rectangle 1"/>
          <p:cNvSpPr txBox="1">
            <a:spLocks noChangeArrowheads="1" noTextEdit="1"/>
          </p:cNvSpPr>
          <p:nvPr>
            <p:ph type="sldImg"/>
          </p:nvPr>
        </p:nvSpPr>
        <p:spPr>
          <a:xfrm>
            <a:off x="1003786" y="695134"/>
            <a:ext cx="4848989" cy="342815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p:cNvSpPr txBox="1">
            <a:spLocks noChangeArrowheads="1"/>
          </p:cNvSpPr>
          <p:nvPr>
            <p:ph type="body" idx="1"/>
          </p:nvPr>
        </p:nvSpPr>
        <p:spPr>
          <a:xfrm>
            <a:off x="685512" y="4343230"/>
            <a:ext cx="5486976" cy="4115139"/>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7933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5342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541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610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2653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309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583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674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04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2757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0428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438400"/>
            <a:ext cx="9144000" cy="1143000"/>
          </a:xfrm>
          <a:noFill/>
        </p:spPr>
        <p:txBody>
          <a:bodyPr/>
          <a:lstStyle/>
          <a:p>
            <a:r>
              <a:rPr lang="en-US" smtClean="0"/>
              <a:t>Software Engineering</a:t>
            </a:r>
          </a:p>
        </p:txBody>
      </p:sp>
      <p:sp>
        <p:nvSpPr>
          <p:cNvPr id="2051" name="Rectangle 3"/>
          <p:cNvSpPr>
            <a:spLocks noGrp="1" noChangeArrowheads="1"/>
          </p:cNvSpPr>
          <p:nvPr>
            <p:ph type="subTitle" idx="1"/>
          </p:nvPr>
        </p:nvSpPr>
        <p:spPr>
          <a:xfrm>
            <a:off x="1066800" y="4267200"/>
            <a:ext cx="7086600" cy="1752600"/>
          </a:xfrm>
          <a:noFill/>
        </p:spPr>
        <p:txBody>
          <a:bodyPr/>
          <a:lstStyle/>
          <a:p>
            <a:pPr marL="342900" indent="-342900"/>
            <a:r>
              <a:rPr lang="en-US" dirty="0" smtClean="0"/>
              <a:t>Session </a:t>
            </a:r>
            <a:r>
              <a:rPr lang="en-US" dirty="0" smtClean="0"/>
              <a:t>14</a:t>
            </a:r>
            <a:endParaRPr lang="en-US" dirty="0" smtClean="0"/>
          </a:p>
          <a:p>
            <a:pPr marL="342900" indent="-342900"/>
            <a:r>
              <a:rPr lang="en-US" dirty="0" smtClean="0"/>
              <a:t>INFM 603</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Design</a:t>
            </a:r>
            <a:r>
              <a:rPr lang="en-AU" b="1" dirty="0"/>
              <a:t>!</a:t>
            </a:r>
            <a:endParaRPr lang="en-AU" b="1" dirty="0" smtClean="0"/>
          </a:p>
        </p:txBody>
      </p:sp>
      <p:sp>
        <p:nvSpPr>
          <p:cNvPr id="8195" name="Rectangle 2"/>
          <p:cNvSpPr>
            <a:spLocks noGrp="1" noChangeArrowheads="1"/>
          </p:cNvSpPr>
          <p:nvPr>
            <p:ph type="body" idx="1"/>
          </p:nvPr>
        </p:nvSpPr>
        <p:spPr>
          <a:xfrm>
            <a:off x="456480" y="1604329"/>
            <a:ext cx="8458919" cy="4526396"/>
          </a:xfrm>
        </p:spPr>
        <p:txBody>
          <a:bodyPr/>
          <a:lstStyle/>
          <a:p>
            <a:pPr marL="38332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Bad </a:t>
            </a:r>
            <a:r>
              <a:rPr lang="en-AU" dirty="0" smtClean="0"/>
              <a:t>design leads </a:t>
            </a:r>
            <a:r>
              <a:rPr lang="en-AU" dirty="0" smtClean="0"/>
              <a:t>to </a:t>
            </a:r>
            <a:r>
              <a:rPr lang="en-AU" dirty="0" smtClean="0"/>
              <a:t>messy workarounds; messy workarounds lead to bugs and </a:t>
            </a:r>
            <a:r>
              <a:rPr lang="en-AU" dirty="0" smtClean="0"/>
              <a:t>vulnerabilities</a:t>
            </a:r>
          </a:p>
          <a:p>
            <a:pPr marL="38332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a:p>
          <a:p>
            <a:pPr marL="38332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Catch </a:t>
            </a:r>
            <a:r>
              <a:rPr lang="en-AU" dirty="0" smtClean="0"/>
              <a:t>mistakes early!</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The later in the development process you find bugs, the more difficult and expensive they are to </a:t>
            </a:r>
            <a:r>
              <a:rPr lang="en-AU" dirty="0" smtClean="0"/>
              <a:t>fix</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Grp="1" noChangeArrowheads="1"/>
          </p:cNvSpPr>
          <p:nvPr>
            <p:ph type="title"/>
          </p:nvPr>
        </p:nvSpPr>
        <p:spPr>
          <a:xfrm>
            <a:off x="457200" y="38101"/>
            <a:ext cx="8228160" cy="647699"/>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Coding</a:t>
            </a:r>
            <a:endParaRPr lang="en-AU" b="1" dirty="0" smtClean="0"/>
          </a:p>
        </p:txBody>
      </p:sp>
      <p:sp>
        <p:nvSpPr>
          <p:cNvPr id="7171" name="Rectangle 2"/>
          <p:cNvSpPr>
            <a:spLocks noGrp="1" noChangeArrowheads="1"/>
          </p:cNvSpPr>
          <p:nvPr>
            <p:ph type="body" idx="1"/>
          </p:nvPr>
        </p:nvSpPr>
        <p:spPr>
          <a:xfrm>
            <a:off x="457200" y="609600"/>
            <a:ext cx="845820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Coding standards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Layout: readable code </a:t>
            </a:r>
            <a:r>
              <a:rPr lang="en-AU" dirty="0" smtClean="0"/>
              <a:t>is easier </a:t>
            </a:r>
            <a:r>
              <a:rPr lang="en-AU" dirty="0" smtClean="0"/>
              <a:t>to debug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Design Patterns: </a:t>
            </a:r>
            <a:r>
              <a:rPr lang="en-AU" dirty="0" smtClean="0"/>
              <a:t>avoid common pitfalls, build code in </a:t>
            </a:r>
            <a:r>
              <a:rPr lang="en-AU" dirty="0" smtClean="0"/>
              <a:t>the expected manner</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Verification: code checkers</a:t>
            </a: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Code review</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Computers don't criticize; other coders do!</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Formalized in pair </a:t>
            </a:r>
            <a:r>
              <a:rPr lang="en-AU" dirty="0" smtClean="0"/>
              <a:t>programming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(Proofs of correctness)</a:t>
            </a: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Code less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Bugs per 100 lines surprisingly invariant </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Libraries: maximise </a:t>
            </a:r>
            <a:r>
              <a:rPr lang="en-AU" dirty="0" smtClean="0"/>
              <a:t>re-use of code, yours and </a:t>
            </a:r>
            <a:r>
              <a:rPr lang="en-AU" dirty="0" smtClean="0"/>
              <a:t>others</a:t>
            </a:r>
            <a:endParaRPr lang="en-AU" dirty="0" smtClean="0"/>
          </a:p>
          <a:p>
            <a:pPr marL="391686" indent="-293764" eaLnBrk="1">
              <a:buSzTx/>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smtClean="0"/>
              <a:t>Debugging is harder than coding!</a:t>
            </a:r>
          </a:p>
        </p:txBody>
      </p:sp>
      <p:sp>
        <p:nvSpPr>
          <p:cNvPr id="9219" name="Rectangle 2"/>
          <p:cNvSpPr>
            <a:spLocks noGrp="1" noChangeArrowheads="1"/>
          </p:cNvSpPr>
          <p:nvPr>
            <p:ph type="body" idx="1"/>
          </p:nvPr>
        </p:nvSpPr>
        <p:spPr>
          <a:xfrm>
            <a:off x="456481" y="1604329"/>
            <a:ext cx="8228160" cy="4526396"/>
          </a:xfrm>
        </p:spPr>
        <p:txBody>
          <a:bodyPr/>
          <a:lstStyle/>
          <a:p>
            <a:pPr marL="391686" indent="-293764"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mtClean="0"/>
              <a:t>“Debugging is twice as hard as writing the code in the first place.  Therefore, if you write the code as cleverly as possible, you are, by definition, not smart enough to debug it”</a:t>
            </a:r>
          </a:p>
          <a:p>
            <a:pPr marL="391686" indent="-293764" algn="r"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smtClean="0"/>
              <a:t>– Brian W. Kernighan and P. J. Plauger, </a:t>
            </a:r>
            <a:r>
              <a:rPr lang="en-AU" i="1" smtClean="0"/>
              <a:t>The Elements of Programming</a:t>
            </a:r>
          </a:p>
          <a:p>
            <a:pPr marL="391686" indent="-293764" eaLnBrk="1">
              <a:buSzPct val="45000"/>
              <a:buNone/>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457200" y="152400"/>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Testing</a:t>
            </a:r>
          </a:p>
        </p:txBody>
      </p:sp>
      <p:sp>
        <p:nvSpPr>
          <p:cNvPr id="6147" name="Rectangle 2"/>
          <p:cNvSpPr>
            <a:spLocks noGrp="1" noChangeArrowheads="1"/>
          </p:cNvSpPr>
          <p:nvPr>
            <p:ph type="body" idx="1"/>
          </p:nvPr>
        </p:nvSpPr>
        <p:spPr>
          <a:xfrm>
            <a:off x="304800" y="1143000"/>
            <a:ext cx="8621279"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Manual vs. automated testing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How </a:t>
            </a:r>
            <a:r>
              <a:rPr lang="en-AU" dirty="0" smtClean="0"/>
              <a:t>can you design to facilitate automation?</a:t>
            </a:r>
          </a:p>
          <a:p>
            <a:pPr marL="2106186" lvl="4"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Unit</a:t>
            </a:r>
            <a:r>
              <a:rPr lang="en-AU" dirty="0" smtClean="0"/>
              <a:t>, integration, and system testing</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Test: components separately; integrated subsystems; then full system for implementation of requirements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How to design for this model of testing?</a:t>
            </a:r>
          </a:p>
          <a:p>
            <a:pPr marL="2106186" lvl="4"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Regression </a:t>
            </a:r>
            <a:r>
              <a:rPr lang="en-AU" dirty="0" smtClean="0"/>
              <a:t>testing, and test-driven development</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Keep bugs fixed; keep non-bugs </a:t>
            </a:r>
            <a:r>
              <a:rPr lang="en-AU" dirty="0" smtClean="0"/>
              <a:t>absent</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a:t>T</a:t>
            </a:r>
            <a:r>
              <a:rPr lang="en-AU" dirty="0" smtClean="0"/>
              <a:t>est</a:t>
            </a:r>
            <a:r>
              <a:rPr lang="en-AU" dirty="0" smtClean="0"/>
              <a:t>, then </a:t>
            </a:r>
            <a:r>
              <a:rPr lang="en-AU" dirty="0" smtClean="0"/>
              <a:t>code</a:t>
            </a: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The Spiral Model</a:t>
            </a:r>
          </a:p>
        </p:txBody>
      </p:sp>
      <p:sp>
        <p:nvSpPr>
          <p:cNvPr id="6147" name="Rectangle 3"/>
          <p:cNvSpPr>
            <a:spLocks noGrp="1" noChangeArrowheads="1"/>
          </p:cNvSpPr>
          <p:nvPr>
            <p:ph type="body" idx="1"/>
          </p:nvPr>
        </p:nvSpPr>
        <p:spPr/>
        <p:txBody>
          <a:bodyPr/>
          <a:lstStyle/>
          <a:p>
            <a:r>
              <a:rPr lang="en-US" smtClean="0"/>
              <a:t>Build what you think you need</a:t>
            </a:r>
          </a:p>
          <a:p>
            <a:pPr lvl="1"/>
            <a:r>
              <a:rPr lang="en-US" smtClean="0"/>
              <a:t>Perhaps using the waterfall model</a:t>
            </a:r>
          </a:p>
          <a:p>
            <a:r>
              <a:rPr lang="en-US" smtClean="0"/>
              <a:t>Get a few users to help you debug it</a:t>
            </a:r>
          </a:p>
          <a:p>
            <a:pPr lvl="1"/>
            <a:r>
              <a:rPr lang="en-US" smtClean="0"/>
              <a:t>First an “alpha” release, then a “beta” release</a:t>
            </a:r>
          </a:p>
          <a:p>
            <a:r>
              <a:rPr lang="en-US" smtClean="0"/>
              <a:t>Release it as a product (version 1.0)</a:t>
            </a:r>
          </a:p>
          <a:p>
            <a:pPr lvl="1"/>
            <a:r>
              <a:rPr lang="en-US" smtClean="0"/>
              <a:t>Make small changes as needed (1.1, 1.2, ….)</a:t>
            </a:r>
          </a:p>
          <a:p>
            <a:r>
              <a:rPr lang="en-US" smtClean="0"/>
              <a:t>Save big changes for a major new release</a:t>
            </a:r>
          </a:p>
          <a:p>
            <a:pPr lvl="1"/>
            <a:r>
              <a:rPr lang="en-US" smtClean="0"/>
              <a:t>Often based on a total redesign (2.0, 3.0,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The Spiral Model</a:t>
            </a:r>
          </a:p>
        </p:txBody>
      </p:sp>
      <p:sp>
        <p:nvSpPr>
          <p:cNvPr id="7171" name="Freeform 4"/>
          <p:cNvSpPr>
            <a:spLocks/>
          </p:cNvSpPr>
          <p:nvPr/>
        </p:nvSpPr>
        <p:spPr bwMode="auto">
          <a:xfrm>
            <a:off x="2362200" y="1676400"/>
            <a:ext cx="4491038" cy="4941888"/>
          </a:xfrm>
          <a:custGeom>
            <a:avLst/>
            <a:gdLst>
              <a:gd name="T0" fmla="*/ 1603 w 2829"/>
              <a:gd name="T1" fmla="*/ 1606 h 3113"/>
              <a:gd name="T2" fmla="*/ 1675 w 2829"/>
              <a:gd name="T3" fmla="*/ 1609 h 3113"/>
              <a:gd name="T4" fmla="*/ 1766 w 2829"/>
              <a:gd name="T5" fmla="*/ 1606 h 3113"/>
              <a:gd name="T6" fmla="*/ 1855 w 2829"/>
              <a:gd name="T7" fmla="*/ 1551 h 3113"/>
              <a:gd name="T8" fmla="*/ 1902 w 2829"/>
              <a:gd name="T9" fmla="*/ 1489 h 3113"/>
              <a:gd name="T10" fmla="*/ 1918 w 2829"/>
              <a:gd name="T11" fmla="*/ 1426 h 3113"/>
              <a:gd name="T12" fmla="*/ 1848 w 2829"/>
              <a:gd name="T13" fmla="*/ 1201 h 3113"/>
              <a:gd name="T14" fmla="*/ 1701 w 2829"/>
              <a:gd name="T15" fmla="*/ 1096 h 3113"/>
              <a:gd name="T16" fmla="*/ 1450 w 2829"/>
              <a:gd name="T17" fmla="*/ 1101 h 3113"/>
              <a:gd name="T18" fmla="*/ 1266 w 2829"/>
              <a:gd name="T19" fmla="*/ 1185 h 3113"/>
              <a:gd name="T20" fmla="*/ 1143 w 2829"/>
              <a:gd name="T21" fmla="*/ 1379 h 3113"/>
              <a:gd name="T22" fmla="*/ 1123 w 2829"/>
              <a:gd name="T23" fmla="*/ 1551 h 3113"/>
              <a:gd name="T24" fmla="*/ 1163 w 2829"/>
              <a:gd name="T25" fmla="*/ 1766 h 3113"/>
              <a:gd name="T26" fmla="*/ 1335 w 2829"/>
              <a:gd name="T27" fmla="*/ 1988 h 3113"/>
              <a:gd name="T28" fmla="*/ 1571 w 2829"/>
              <a:gd name="T29" fmla="*/ 2077 h 3113"/>
              <a:gd name="T30" fmla="*/ 1869 w 2829"/>
              <a:gd name="T31" fmla="*/ 2049 h 3113"/>
              <a:gd name="T32" fmla="*/ 2047 w 2829"/>
              <a:gd name="T33" fmla="*/ 1968 h 3113"/>
              <a:gd name="T34" fmla="*/ 2159 w 2829"/>
              <a:gd name="T35" fmla="*/ 1843 h 3113"/>
              <a:gd name="T36" fmla="*/ 2256 w 2829"/>
              <a:gd name="T37" fmla="*/ 1599 h 3113"/>
              <a:gd name="T38" fmla="*/ 2282 w 2829"/>
              <a:gd name="T39" fmla="*/ 1313 h 3113"/>
              <a:gd name="T40" fmla="*/ 2227 w 2829"/>
              <a:gd name="T41" fmla="*/ 1044 h 3113"/>
              <a:gd name="T42" fmla="*/ 2054 w 2829"/>
              <a:gd name="T43" fmla="*/ 814 h 3113"/>
              <a:gd name="T44" fmla="*/ 2002 w 2829"/>
              <a:gd name="T45" fmla="*/ 767 h 3113"/>
              <a:gd name="T46" fmla="*/ 1879 w 2829"/>
              <a:gd name="T47" fmla="*/ 693 h 3113"/>
              <a:gd name="T48" fmla="*/ 1707 w 2829"/>
              <a:gd name="T49" fmla="*/ 619 h 3113"/>
              <a:gd name="T50" fmla="*/ 1523 w 2829"/>
              <a:gd name="T51" fmla="*/ 560 h 3113"/>
              <a:gd name="T52" fmla="*/ 1263 w 2829"/>
              <a:gd name="T53" fmla="*/ 572 h 3113"/>
              <a:gd name="T54" fmla="*/ 964 w 2829"/>
              <a:gd name="T55" fmla="*/ 666 h 3113"/>
              <a:gd name="T56" fmla="*/ 818 w 2829"/>
              <a:gd name="T57" fmla="*/ 808 h 3113"/>
              <a:gd name="T58" fmla="*/ 692 w 2829"/>
              <a:gd name="T59" fmla="*/ 996 h 3113"/>
              <a:gd name="T60" fmla="*/ 608 w 2829"/>
              <a:gd name="T61" fmla="*/ 1268 h 3113"/>
              <a:gd name="T62" fmla="*/ 603 w 2829"/>
              <a:gd name="T63" fmla="*/ 1698 h 3113"/>
              <a:gd name="T64" fmla="*/ 750 w 2829"/>
              <a:gd name="T65" fmla="*/ 2112 h 3113"/>
              <a:gd name="T66" fmla="*/ 959 w 2829"/>
              <a:gd name="T67" fmla="*/ 2358 h 3113"/>
              <a:gd name="T68" fmla="*/ 1252 w 2829"/>
              <a:gd name="T69" fmla="*/ 2504 h 3113"/>
              <a:gd name="T70" fmla="*/ 1488 w 2829"/>
              <a:gd name="T71" fmla="*/ 2578 h 3113"/>
              <a:gd name="T72" fmla="*/ 1813 w 2829"/>
              <a:gd name="T73" fmla="*/ 2583 h 3113"/>
              <a:gd name="T74" fmla="*/ 2206 w 2829"/>
              <a:gd name="T75" fmla="*/ 2491 h 3113"/>
              <a:gd name="T76" fmla="*/ 2478 w 2829"/>
              <a:gd name="T77" fmla="*/ 2327 h 3113"/>
              <a:gd name="T78" fmla="*/ 2661 w 2829"/>
              <a:gd name="T79" fmla="*/ 2070 h 3113"/>
              <a:gd name="T80" fmla="*/ 2792 w 2829"/>
              <a:gd name="T81" fmla="*/ 1682 h 3113"/>
              <a:gd name="T82" fmla="*/ 2829 w 2829"/>
              <a:gd name="T83" fmla="*/ 1253 h 3113"/>
              <a:gd name="T84" fmla="*/ 2755 w 2829"/>
              <a:gd name="T85" fmla="*/ 844 h 3113"/>
              <a:gd name="T86" fmla="*/ 2598 w 2829"/>
              <a:gd name="T87" fmla="*/ 593 h 3113"/>
              <a:gd name="T88" fmla="*/ 2328 w 2829"/>
              <a:gd name="T89" fmla="*/ 332 h 3113"/>
              <a:gd name="T90" fmla="*/ 2038 w 2829"/>
              <a:gd name="T91" fmla="*/ 158 h 3113"/>
              <a:gd name="T92" fmla="*/ 1664 w 2829"/>
              <a:gd name="T93" fmla="*/ 33 h 3113"/>
              <a:gd name="T94" fmla="*/ 1180 w 2829"/>
              <a:gd name="T95" fmla="*/ 10 h 3113"/>
              <a:gd name="T96" fmla="*/ 752 w 2829"/>
              <a:gd name="T97" fmla="*/ 106 h 3113"/>
              <a:gd name="T98" fmla="*/ 540 w 2829"/>
              <a:gd name="T99" fmla="*/ 226 h 3113"/>
              <a:gd name="T100" fmla="*/ 257 w 2829"/>
              <a:gd name="T101" fmla="*/ 499 h 3113"/>
              <a:gd name="T102" fmla="*/ 64 w 2829"/>
              <a:gd name="T103" fmla="*/ 965 h 3113"/>
              <a:gd name="T104" fmla="*/ 17 w 2829"/>
              <a:gd name="T105" fmla="*/ 1494 h 3113"/>
              <a:gd name="T106" fmla="*/ 116 w 2829"/>
              <a:gd name="T107" fmla="*/ 2023 h 3113"/>
              <a:gd name="T108" fmla="*/ 263 w 2829"/>
              <a:gd name="T109" fmla="*/ 2311 h 3113"/>
              <a:gd name="T110" fmla="*/ 430 w 2829"/>
              <a:gd name="T111" fmla="*/ 2551 h 3113"/>
              <a:gd name="T112" fmla="*/ 797 w 2829"/>
              <a:gd name="T113" fmla="*/ 2871 h 3113"/>
              <a:gd name="T114" fmla="*/ 1001 w 2829"/>
              <a:gd name="T115" fmla="*/ 2981 h 3113"/>
              <a:gd name="T116" fmla="*/ 1273 w 2829"/>
              <a:gd name="T117" fmla="*/ 3065 h 3113"/>
              <a:gd name="T118" fmla="*/ 1509 w 2829"/>
              <a:gd name="T119" fmla="*/ 3085 h 3113"/>
              <a:gd name="T120" fmla="*/ 1774 w 2829"/>
              <a:gd name="T121" fmla="*/ 3091 h 311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829"/>
              <a:gd name="T184" fmla="*/ 0 h 3113"/>
              <a:gd name="T185" fmla="*/ 2829 w 2829"/>
              <a:gd name="T186" fmla="*/ 3113 h 311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829" h="3113">
                <a:moveTo>
                  <a:pt x="1603" y="1606"/>
                </a:moveTo>
                <a:cubicBezTo>
                  <a:pt x="1625" y="1599"/>
                  <a:pt x="1653" y="1607"/>
                  <a:pt x="1675" y="1609"/>
                </a:cubicBezTo>
                <a:cubicBezTo>
                  <a:pt x="1705" y="1608"/>
                  <a:pt x="1736" y="1608"/>
                  <a:pt x="1766" y="1606"/>
                </a:cubicBezTo>
                <a:cubicBezTo>
                  <a:pt x="1796" y="1596"/>
                  <a:pt x="1832" y="1570"/>
                  <a:pt x="1855" y="1551"/>
                </a:cubicBezTo>
                <a:cubicBezTo>
                  <a:pt x="1870" y="1535"/>
                  <a:pt x="1892" y="1510"/>
                  <a:pt x="1902" y="1489"/>
                </a:cubicBezTo>
                <a:cubicBezTo>
                  <a:pt x="1906" y="1466"/>
                  <a:pt x="1914" y="1448"/>
                  <a:pt x="1918" y="1426"/>
                </a:cubicBezTo>
                <a:cubicBezTo>
                  <a:pt x="1916" y="1354"/>
                  <a:pt x="1923" y="1239"/>
                  <a:pt x="1848" y="1201"/>
                </a:cubicBezTo>
                <a:cubicBezTo>
                  <a:pt x="1822" y="1165"/>
                  <a:pt x="1743" y="1106"/>
                  <a:pt x="1701" y="1096"/>
                </a:cubicBezTo>
                <a:cubicBezTo>
                  <a:pt x="1620" y="1088"/>
                  <a:pt x="1528" y="1079"/>
                  <a:pt x="1450" y="1101"/>
                </a:cubicBezTo>
                <a:cubicBezTo>
                  <a:pt x="1387" y="1115"/>
                  <a:pt x="1297" y="1160"/>
                  <a:pt x="1266" y="1185"/>
                </a:cubicBezTo>
                <a:cubicBezTo>
                  <a:pt x="1230" y="1222"/>
                  <a:pt x="1162" y="1325"/>
                  <a:pt x="1143" y="1379"/>
                </a:cubicBezTo>
                <a:cubicBezTo>
                  <a:pt x="1135" y="1437"/>
                  <a:pt x="1136" y="1495"/>
                  <a:pt x="1123" y="1551"/>
                </a:cubicBezTo>
                <a:cubicBezTo>
                  <a:pt x="1125" y="1617"/>
                  <a:pt x="1121" y="1706"/>
                  <a:pt x="1163" y="1766"/>
                </a:cubicBezTo>
                <a:cubicBezTo>
                  <a:pt x="1198" y="1839"/>
                  <a:pt x="1267" y="1936"/>
                  <a:pt x="1335" y="1988"/>
                </a:cubicBezTo>
                <a:cubicBezTo>
                  <a:pt x="1400" y="2041"/>
                  <a:pt x="1489" y="2065"/>
                  <a:pt x="1571" y="2077"/>
                </a:cubicBezTo>
                <a:cubicBezTo>
                  <a:pt x="1671" y="2084"/>
                  <a:pt x="1790" y="2067"/>
                  <a:pt x="1869" y="2049"/>
                </a:cubicBezTo>
                <a:cubicBezTo>
                  <a:pt x="1905" y="2025"/>
                  <a:pt x="2013" y="1997"/>
                  <a:pt x="2047" y="1968"/>
                </a:cubicBezTo>
                <a:cubicBezTo>
                  <a:pt x="2085" y="1937"/>
                  <a:pt x="2127" y="1889"/>
                  <a:pt x="2159" y="1843"/>
                </a:cubicBezTo>
                <a:cubicBezTo>
                  <a:pt x="2188" y="1794"/>
                  <a:pt x="2236" y="1651"/>
                  <a:pt x="2256" y="1599"/>
                </a:cubicBezTo>
                <a:cubicBezTo>
                  <a:pt x="2276" y="1511"/>
                  <a:pt x="2284" y="1421"/>
                  <a:pt x="2282" y="1313"/>
                </a:cubicBezTo>
                <a:cubicBezTo>
                  <a:pt x="2276" y="1231"/>
                  <a:pt x="2249" y="1108"/>
                  <a:pt x="2227" y="1044"/>
                </a:cubicBezTo>
                <a:cubicBezTo>
                  <a:pt x="2189" y="961"/>
                  <a:pt x="2091" y="860"/>
                  <a:pt x="2054" y="814"/>
                </a:cubicBezTo>
                <a:cubicBezTo>
                  <a:pt x="2041" y="796"/>
                  <a:pt x="2024" y="774"/>
                  <a:pt x="2002" y="767"/>
                </a:cubicBezTo>
                <a:cubicBezTo>
                  <a:pt x="1969" y="734"/>
                  <a:pt x="1921" y="714"/>
                  <a:pt x="1879" y="693"/>
                </a:cubicBezTo>
                <a:cubicBezTo>
                  <a:pt x="1822" y="666"/>
                  <a:pt x="1766" y="639"/>
                  <a:pt x="1707" y="619"/>
                </a:cubicBezTo>
                <a:cubicBezTo>
                  <a:pt x="1648" y="597"/>
                  <a:pt x="1563" y="571"/>
                  <a:pt x="1523" y="560"/>
                </a:cubicBezTo>
                <a:cubicBezTo>
                  <a:pt x="1449" y="550"/>
                  <a:pt x="1342" y="566"/>
                  <a:pt x="1263" y="572"/>
                </a:cubicBezTo>
                <a:cubicBezTo>
                  <a:pt x="1167" y="584"/>
                  <a:pt x="1046" y="634"/>
                  <a:pt x="964" y="666"/>
                </a:cubicBezTo>
                <a:cubicBezTo>
                  <a:pt x="929" y="687"/>
                  <a:pt x="851" y="782"/>
                  <a:pt x="818" y="808"/>
                </a:cubicBezTo>
                <a:cubicBezTo>
                  <a:pt x="760" y="862"/>
                  <a:pt x="739" y="933"/>
                  <a:pt x="692" y="996"/>
                </a:cubicBezTo>
                <a:cubicBezTo>
                  <a:pt x="643" y="1071"/>
                  <a:pt x="616" y="1143"/>
                  <a:pt x="608" y="1268"/>
                </a:cubicBezTo>
                <a:cubicBezTo>
                  <a:pt x="609" y="1455"/>
                  <a:pt x="567" y="1516"/>
                  <a:pt x="603" y="1698"/>
                </a:cubicBezTo>
                <a:cubicBezTo>
                  <a:pt x="628" y="1826"/>
                  <a:pt x="679" y="2010"/>
                  <a:pt x="750" y="2112"/>
                </a:cubicBezTo>
                <a:cubicBezTo>
                  <a:pt x="821" y="2214"/>
                  <a:pt x="894" y="2298"/>
                  <a:pt x="959" y="2358"/>
                </a:cubicBezTo>
                <a:cubicBezTo>
                  <a:pt x="1004" y="2390"/>
                  <a:pt x="1185" y="2472"/>
                  <a:pt x="1252" y="2504"/>
                </a:cubicBezTo>
                <a:cubicBezTo>
                  <a:pt x="1308" y="2526"/>
                  <a:pt x="1420" y="2556"/>
                  <a:pt x="1488" y="2578"/>
                </a:cubicBezTo>
                <a:cubicBezTo>
                  <a:pt x="1582" y="2605"/>
                  <a:pt x="1721" y="2570"/>
                  <a:pt x="1813" y="2583"/>
                </a:cubicBezTo>
                <a:cubicBezTo>
                  <a:pt x="1939" y="2575"/>
                  <a:pt x="2081" y="2534"/>
                  <a:pt x="2206" y="2491"/>
                </a:cubicBezTo>
                <a:cubicBezTo>
                  <a:pt x="2307" y="2444"/>
                  <a:pt x="2396" y="2409"/>
                  <a:pt x="2478" y="2327"/>
                </a:cubicBezTo>
                <a:cubicBezTo>
                  <a:pt x="2552" y="2256"/>
                  <a:pt x="2611" y="2150"/>
                  <a:pt x="2661" y="2070"/>
                </a:cubicBezTo>
                <a:cubicBezTo>
                  <a:pt x="2712" y="1955"/>
                  <a:pt x="2762" y="1791"/>
                  <a:pt x="2792" y="1682"/>
                </a:cubicBezTo>
                <a:cubicBezTo>
                  <a:pt x="2806" y="1615"/>
                  <a:pt x="2826" y="1336"/>
                  <a:pt x="2829" y="1253"/>
                </a:cubicBezTo>
                <a:cubicBezTo>
                  <a:pt x="2822" y="1106"/>
                  <a:pt x="2795" y="981"/>
                  <a:pt x="2755" y="844"/>
                </a:cubicBezTo>
                <a:cubicBezTo>
                  <a:pt x="2732" y="802"/>
                  <a:pt x="2629" y="637"/>
                  <a:pt x="2598" y="593"/>
                </a:cubicBezTo>
                <a:cubicBezTo>
                  <a:pt x="2519" y="510"/>
                  <a:pt x="2437" y="411"/>
                  <a:pt x="2328" y="332"/>
                </a:cubicBezTo>
                <a:cubicBezTo>
                  <a:pt x="2256" y="293"/>
                  <a:pt x="2115" y="193"/>
                  <a:pt x="2038" y="158"/>
                </a:cubicBezTo>
                <a:cubicBezTo>
                  <a:pt x="1927" y="113"/>
                  <a:pt x="1770" y="60"/>
                  <a:pt x="1664" y="33"/>
                </a:cubicBezTo>
                <a:cubicBezTo>
                  <a:pt x="1525" y="5"/>
                  <a:pt x="1329" y="0"/>
                  <a:pt x="1180" y="10"/>
                </a:cubicBezTo>
                <a:cubicBezTo>
                  <a:pt x="1070" y="24"/>
                  <a:pt x="859" y="70"/>
                  <a:pt x="752" y="106"/>
                </a:cubicBezTo>
                <a:cubicBezTo>
                  <a:pt x="713" y="125"/>
                  <a:pt x="582" y="217"/>
                  <a:pt x="540" y="226"/>
                </a:cubicBezTo>
                <a:cubicBezTo>
                  <a:pt x="458" y="279"/>
                  <a:pt x="318" y="424"/>
                  <a:pt x="257" y="499"/>
                </a:cubicBezTo>
                <a:cubicBezTo>
                  <a:pt x="178" y="622"/>
                  <a:pt x="106" y="795"/>
                  <a:pt x="64" y="965"/>
                </a:cubicBezTo>
                <a:cubicBezTo>
                  <a:pt x="34" y="1101"/>
                  <a:pt x="0" y="1313"/>
                  <a:pt x="17" y="1494"/>
                </a:cubicBezTo>
                <a:cubicBezTo>
                  <a:pt x="42" y="1635"/>
                  <a:pt x="66" y="1882"/>
                  <a:pt x="116" y="2023"/>
                </a:cubicBezTo>
                <a:cubicBezTo>
                  <a:pt x="167" y="2138"/>
                  <a:pt x="218" y="2226"/>
                  <a:pt x="263" y="2311"/>
                </a:cubicBezTo>
                <a:cubicBezTo>
                  <a:pt x="294" y="2360"/>
                  <a:pt x="398" y="2503"/>
                  <a:pt x="430" y="2551"/>
                </a:cubicBezTo>
                <a:cubicBezTo>
                  <a:pt x="519" y="2644"/>
                  <a:pt x="702" y="2799"/>
                  <a:pt x="797" y="2871"/>
                </a:cubicBezTo>
                <a:cubicBezTo>
                  <a:pt x="868" y="2906"/>
                  <a:pt x="928" y="2949"/>
                  <a:pt x="1001" y="2981"/>
                </a:cubicBezTo>
                <a:cubicBezTo>
                  <a:pt x="1067" y="3004"/>
                  <a:pt x="1188" y="3048"/>
                  <a:pt x="1273" y="3065"/>
                </a:cubicBezTo>
                <a:cubicBezTo>
                  <a:pt x="1358" y="3082"/>
                  <a:pt x="1426" y="3081"/>
                  <a:pt x="1509" y="3085"/>
                </a:cubicBezTo>
                <a:cubicBezTo>
                  <a:pt x="1583" y="3113"/>
                  <a:pt x="1722" y="3086"/>
                  <a:pt x="1774" y="3091"/>
                </a:cubicBezTo>
              </a:path>
            </a:pathLst>
          </a:custGeom>
          <a:noFill/>
          <a:ln w="57150"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2" name="Text Box 5"/>
          <p:cNvSpPr txBox="1">
            <a:spLocks noChangeArrowheads="1"/>
          </p:cNvSpPr>
          <p:nvPr/>
        </p:nvSpPr>
        <p:spPr bwMode="auto">
          <a:xfrm>
            <a:off x="4605338" y="455295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1.0</a:t>
            </a:r>
          </a:p>
        </p:txBody>
      </p:sp>
      <p:sp>
        <p:nvSpPr>
          <p:cNvPr id="7173" name="Text Box 6"/>
          <p:cNvSpPr txBox="1">
            <a:spLocks noChangeArrowheads="1"/>
          </p:cNvSpPr>
          <p:nvPr/>
        </p:nvSpPr>
        <p:spPr bwMode="auto">
          <a:xfrm>
            <a:off x="4605338" y="3790950"/>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0.5</a:t>
            </a:r>
          </a:p>
        </p:txBody>
      </p:sp>
      <p:sp>
        <p:nvSpPr>
          <p:cNvPr id="7174" name="Text Box 7"/>
          <p:cNvSpPr txBox="1">
            <a:spLocks noChangeArrowheads="1"/>
          </p:cNvSpPr>
          <p:nvPr/>
        </p:nvSpPr>
        <p:spPr bwMode="auto">
          <a:xfrm>
            <a:off x="4659313" y="5349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2.0</a:t>
            </a:r>
          </a:p>
        </p:txBody>
      </p:sp>
      <p:sp>
        <p:nvSpPr>
          <p:cNvPr id="7175" name="Text Box 8"/>
          <p:cNvSpPr txBox="1">
            <a:spLocks noChangeArrowheads="1"/>
          </p:cNvSpPr>
          <p:nvPr/>
        </p:nvSpPr>
        <p:spPr bwMode="auto">
          <a:xfrm>
            <a:off x="4659313" y="6111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3.0</a:t>
            </a:r>
          </a:p>
        </p:txBody>
      </p:sp>
      <p:sp>
        <p:nvSpPr>
          <p:cNvPr id="7176" name="Text Box 9"/>
          <p:cNvSpPr txBox="1">
            <a:spLocks noChangeArrowheads="1"/>
          </p:cNvSpPr>
          <p:nvPr/>
        </p:nvSpPr>
        <p:spPr bwMode="auto">
          <a:xfrm>
            <a:off x="5268913" y="42830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1.1</a:t>
            </a:r>
          </a:p>
        </p:txBody>
      </p:sp>
      <p:sp>
        <p:nvSpPr>
          <p:cNvPr id="7177" name="Text Box 10"/>
          <p:cNvSpPr txBox="1">
            <a:spLocks noChangeArrowheads="1"/>
          </p:cNvSpPr>
          <p:nvPr/>
        </p:nvSpPr>
        <p:spPr bwMode="auto">
          <a:xfrm>
            <a:off x="5421313" y="34448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1.2</a:t>
            </a:r>
          </a:p>
        </p:txBody>
      </p:sp>
      <p:sp>
        <p:nvSpPr>
          <p:cNvPr id="7178" name="Text Box 11"/>
          <p:cNvSpPr txBox="1">
            <a:spLocks noChangeArrowheads="1"/>
          </p:cNvSpPr>
          <p:nvPr/>
        </p:nvSpPr>
        <p:spPr bwMode="auto">
          <a:xfrm>
            <a:off x="5573713" y="51212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2.1</a:t>
            </a:r>
          </a:p>
        </p:txBody>
      </p:sp>
      <p:sp>
        <p:nvSpPr>
          <p:cNvPr id="7179" name="Text Box 12"/>
          <p:cNvSpPr txBox="1">
            <a:spLocks noChangeArrowheads="1"/>
          </p:cNvSpPr>
          <p:nvPr/>
        </p:nvSpPr>
        <p:spPr bwMode="auto">
          <a:xfrm>
            <a:off x="6107113" y="42830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2.2</a:t>
            </a:r>
          </a:p>
        </p:txBody>
      </p:sp>
      <p:sp>
        <p:nvSpPr>
          <p:cNvPr id="7180" name="Text Box 13"/>
          <p:cNvSpPr txBox="1">
            <a:spLocks noChangeArrowheads="1"/>
          </p:cNvSpPr>
          <p:nvPr/>
        </p:nvSpPr>
        <p:spPr bwMode="auto">
          <a:xfrm>
            <a:off x="6259513" y="3292475"/>
            <a:ext cx="56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r>
              <a:rPr lang="en-US"/>
              <a:t>2.3</a:t>
            </a:r>
          </a:p>
        </p:txBody>
      </p:sp>
      <p:sp>
        <p:nvSpPr>
          <p:cNvPr id="7181" name="Line 14"/>
          <p:cNvSpPr>
            <a:spLocks noChangeShapeType="1"/>
          </p:cNvSpPr>
          <p:nvPr/>
        </p:nvSpPr>
        <p:spPr bwMode="auto">
          <a:xfrm>
            <a:off x="4884738" y="1709738"/>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2" name="Line 15"/>
          <p:cNvSpPr>
            <a:spLocks noChangeShapeType="1"/>
          </p:cNvSpPr>
          <p:nvPr/>
        </p:nvSpPr>
        <p:spPr bwMode="auto">
          <a:xfrm flipV="1">
            <a:off x="4884738" y="1481138"/>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3" name="Line 16"/>
          <p:cNvSpPr>
            <a:spLocks noChangeShapeType="1"/>
          </p:cNvSpPr>
          <p:nvPr/>
        </p:nvSpPr>
        <p:spPr bwMode="auto">
          <a:xfrm>
            <a:off x="4800600" y="25908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4" name="Line 17"/>
          <p:cNvSpPr>
            <a:spLocks noChangeShapeType="1"/>
          </p:cNvSpPr>
          <p:nvPr/>
        </p:nvSpPr>
        <p:spPr bwMode="auto">
          <a:xfrm flipV="1">
            <a:off x="4800600" y="23622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5" name="Line 18"/>
          <p:cNvSpPr>
            <a:spLocks noChangeShapeType="1"/>
          </p:cNvSpPr>
          <p:nvPr/>
        </p:nvSpPr>
        <p:spPr bwMode="auto">
          <a:xfrm>
            <a:off x="4800600" y="34290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6" name="Line 19"/>
          <p:cNvSpPr>
            <a:spLocks noChangeShapeType="1"/>
          </p:cNvSpPr>
          <p:nvPr/>
        </p:nvSpPr>
        <p:spPr bwMode="auto">
          <a:xfrm flipV="1">
            <a:off x="4800600" y="3200400"/>
            <a:ext cx="2286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Unpleasant Realities</a:t>
            </a:r>
          </a:p>
        </p:txBody>
      </p:sp>
      <p:sp>
        <p:nvSpPr>
          <p:cNvPr id="8195" name="Rectangle 3"/>
          <p:cNvSpPr>
            <a:spLocks noGrp="1" noChangeArrowheads="1"/>
          </p:cNvSpPr>
          <p:nvPr>
            <p:ph type="body" idx="1"/>
          </p:nvPr>
        </p:nvSpPr>
        <p:spPr/>
        <p:txBody>
          <a:bodyPr/>
          <a:lstStyle/>
          <a:p>
            <a:r>
              <a:rPr lang="en-US" smtClean="0"/>
              <a:t>The waterfall model doesn’t work well</a:t>
            </a:r>
          </a:p>
          <a:p>
            <a:pPr lvl="1"/>
            <a:r>
              <a:rPr lang="en-US" smtClean="0"/>
              <a:t>Requirements usually incomplete or incorrect</a:t>
            </a:r>
          </a:p>
          <a:p>
            <a:endParaRPr lang="en-US" smtClean="0"/>
          </a:p>
          <a:p>
            <a:r>
              <a:rPr lang="en-US" smtClean="0"/>
              <a:t>The spiral model is expensive</a:t>
            </a:r>
          </a:p>
          <a:p>
            <a:pPr lvl="1"/>
            <a:r>
              <a:rPr lang="en-US" smtClean="0"/>
              <a:t>Rule of thumb: 3 iterations to get it right</a:t>
            </a:r>
          </a:p>
          <a:p>
            <a:pPr lvl="1"/>
            <a:r>
              <a:rPr lang="en-US" smtClean="0"/>
              <a:t>Redesign leads to recoding and retesting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The Rapid Prototyping Model</a:t>
            </a:r>
          </a:p>
        </p:txBody>
      </p:sp>
      <p:sp>
        <p:nvSpPr>
          <p:cNvPr id="9219" name="Rectangle 3"/>
          <p:cNvSpPr>
            <a:spLocks noGrp="1" noChangeArrowheads="1"/>
          </p:cNvSpPr>
          <p:nvPr>
            <p:ph type="body" idx="1"/>
          </p:nvPr>
        </p:nvSpPr>
        <p:spPr/>
        <p:txBody>
          <a:bodyPr/>
          <a:lstStyle/>
          <a:p>
            <a:r>
              <a:rPr lang="en-US" smtClean="0"/>
              <a:t>Goal: </a:t>
            </a:r>
            <a:r>
              <a:rPr lang="en-US" u="sng" smtClean="0"/>
              <a:t>explore</a:t>
            </a:r>
            <a:r>
              <a:rPr lang="en-US" smtClean="0"/>
              <a:t> requirements</a:t>
            </a:r>
          </a:p>
          <a:p>
            <a:pPr lvl="1"/>
            <a:r>
              <a:rPr lang="en-US" smtClean="0"/>
              <a:t>Without building the complete product</a:t>
            </a:r>
          </a:p>
          <a:p>
            <a:r>
              <a:rPr lang="en-US" smtClean="0"/>
              <a:t>Start with </a:t>
            </a:r>
            <a:r>
              <a:rPr lang="en-US" u="sng" smtClean="0"/>
              <a:t>part</a:t>
            </a:r>
            <a:r>
              <a:rPr lang="en-US" smtClean="0"/>
              <a:t> of the functionality</a:t>
            </a:r>
          </a:p>
          <a:p>
            <a:pPr lvl="1"/>
            <a:r>
              <a:rPr lang="en-US" smtClean="0"/>
              <a:t>That will (hopefully) yield significant insight</a:t>
            </a:r>
          </a:p>
          <a:p>
            <a:r>
              <a:rPr lang="en-US" smtClean="0"/>
              <a:t>Build a prototype</a:t>
            </a:r>
          </a:p>
          <a:p>
            <a:pPr lvl="1"/>
            <a:r>
              <a:rPr lang="en-US" smtClean="0"/>
              <a:t>Focus on core functionality, not in efficiency</a:t>
            </a:r>
          </a:p>
          <a:p>
            <a:r>
              <a:rPr lang="en-US" smtClean="0"/>
              <a:t>Use the prototype to refine the </a:t>
            </a:r>
            <a:r>
              <a:rPr lang="en-US" u="sng" smtClean="0"/>
              <a:t>requirements</a:t>
            </a:r>
          </a:p>
          <a:p>
            <a:r>
              <a:rPr lang="en-US" smtClean="0"/>
              <a:t>Repeat the process, expanding functionality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Rapid Prototyping + Waterfall</a:t>
            </a:r>
          </a:p>
        </p:txBody>
      </p:sp>
      <p:sp>
        <p:nvSpPr>
          <p:cNvPr id="10243" name="Rectangle 6"/>
          <p:cNvSpPr>
            <a:spLocks noChangeArrowheads="1"/>
          </p:cNvSpPr>
          <p:nvPr/>
        </p:nvSpPr>
        <p:spPr bwMode="auto">
          <a:xfrm>
            <a:off x="2590800" y="20574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Update</a:t>
            </a:r>
          </a:p>
          <a:p>
            <a:r>
              <a:rPr lang="en-US"/>
              <a:t>Requirements</a:t>
            </a:r>
          </a:p>
        </p:txBody>
      </p:sp>
      <p:sp>
        <p:nvSpPr>
          <p:cNvPr id="10244" name="Rectangle 7"/>
          <p:cNvSpPr>
            <a:spLocks noChangeArrowheads="1"/>
          </p:cNvSpPr>
          <p:nvPr/>
        </p:nvSpPr>
        <p:spPr bwMode="auto">
          <a:xfrm>
            <a:off x="2590800" y="35052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Choose</a:t>
            </a:r>
          </a:p>
          <a:p>
            <a:r>
              <a:rPr lang="en-US"/>
              <a:t>Functionality</a:t>
            </a:r>
          </a:p>
        </p:txBody>
      </p:sp>
      <p:sp>
        <p:nvSpPr>
          <p:cNvPr id="10245" name="Rectangle 8"/>
          <p:cNvSpPr>
            <a:spLocks noChangeArrowheads="1"/>
          </p:cNvSpPr>
          <p:nvPr/>
        </p:nvSpPr>
        <p:spPr bwMode="auto">
          <a:xfrm>
            <a:off x="2590800" y="49530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Build</a:t>
            </a:r>
          </a:p>
          <a:p>
            <a:r>
              <a:rPr lang="en-US"/>
              <a:t>Prototype</a:t>
            </a:r>
          </a:p>
        </p:txBody>
      </p:sp>
      <p:sp>
        <p:nvSpPr>
          <p:cNvPr id="10246" name="Rectangle 9"/>
          <p:cNvSpPr>
            <a:spLocks noChangeArrowheads="1"/>
          </p:cNvSpPr>
          <p:nvPr/>
        </p:nvSpPr>
        <p:spPr bwMode="auto">
          <a:xfrm>
            <a:off x="228600" y="35052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Initial</a:t>
            </a:r>
          </a:p>
          <a:p>
            <a:r>
              <a:rPr lang="en-US"/>
              <a:t>Requirements</a:t>
            </a:r>
          </a:p>
        </p:txBody>
      </p:sp>
      <p:sp>
        <p:nvSpPr>
          <p:cNvPr id="10247" name="Line 10"/>
          <p:cNvSpPr>
            <a:spLocks noChangeShapeType="1"/>
          </p:cNvSpPr>
          <p:nvPr/>
        </p:nvSpPr>
        <p:spPr bwMode="auto">
          <a:xfrm>
            <a:off x="3505200" y="2819400"/>
            <a:ext cx="0" cy="685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8" name="Line 11"/>
          <p:cNvSpPr>
            <a:spLocks noChangeShapeType="1"/>
          </p:cNvSpPr>
          <p:nvPr/>
        </p:nvSpPr>
        <p:spPr bwMode="auto">
          <a:xfrm>
            <a:off x="3505200" y="4267200"/>
            <a:ext cx="0" cy="685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12"/>
          <p:cNvSpPr>
            <a:spLocks noChangeShapeType="1"/>
          </p:cNvSpPr>
          <p:nvPr/>
        </p:nvSpPr>
        <p:spPr bwMode="auto">
          <a:xfrm>
            <a:off x="1981200" y="3886200"/>
            <a:ext cx="6096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0" name="Line 15"/>
          <p:cNvSpPr>
            <a:spLocks noChangeShapeType="1"/>
          </p:cNvSpPr>
          <p:nvPr/>
        </p:nvSpPr>
        <p:spPr bwMode="auto">
          <a:xfrm>
            <a:off x="3505200" y="5715000"/>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1" name="Line 16"/>
          <p:cNvSpPr>
            <a:spLocks noChangeShapeType="1"/>
          </p:cNvSpPr>
          <p:nvPr/>
        </p:nvSpPr>
        <p:spPr bwMode="auto">
          <a:xfrm>
            <a:off x="3505200" y="6096000"/>
            <a:ext cx="114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2" name="Line 17"/>
          <p:cNvSpPr>
            <a:spLocks noChangeShapeType="1"/>
          </p:cNvSpPr>
          <p:nvPr/>
        </p:nvSpPr>
        <p:spPr bwMode="auto">
          <a:xfrm flipV="1">
            <a:off x="4648200" y="2590800"/>
            <a:ext cx="0" cy="3505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Line 18"/>
          <p:cNvSpPr>
            <a:spLocks noChangeShapeType="1"/>
          </p:cNvSpPr>
          <p:nvPr/>
        </p:nvSpPr>
        <p:spPr bwMode="auto">
          <a:xfrm flipH="1">
            <a:off x="4343400" y="2590800"/>
            <a:ext cx="3048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4" name="Rectangle 19"/>
          <p:cNvSpPr>
            <a:spLocks noChangeArrowheads="1"/>
          </p:cNvSpPr>
          <p:nvPr/>
        </p:nvSpPr>
        <p:spPr bwMode="auto">
          <a:xfrm>
            <a:off x="5105400" y="26670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Write</a:t>
            </a:r>
          </a:p>
          <a:p>
            <a:r>
              <a:rPr lang="en-US"/>
              <a:t>Specification</a:t>
            </a:r>
          </a:p>
        </p:txBody>
      </p:sp>
      <p:sp>
        <p:nvSpPr>
          <p:cNvPr id="10255" name="Rectangle 20"/>
          <p:cNvSpPr>
            <a:spLocks noChangeArrowheads="1"/>
          </p:cNvSpPr>
          <p:nvPr/>
        </p:nvSpPr>
        <p:spPr bwMode="auto">
          <a:xfrm>
            <a:off x="6172200" y="39624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Create</a:t>
            </a:r>
          </a:p>
          <a:p>
            <a:r>
              <a:rPr lang="en-US"/>
              <a:t>Software</a:t>
            </a:r>
          </a:p>
        </p:txBody>
      </p:sp>
      <p:sp>
        <p:nvSpPr>
          <p:cNvPr id="10256" name="Rectangle 21"/>
          <p:cNvSpPr>
            <a:spLocks noChangeArrowheads="1"/>
          </p:cNvSpPr>
          <p:nvPr/>
        </p:nvSpPr>
        <p:spPr bwMode="auto">
          <a:xfrm>
            <a:off x="7239000" y="5257800"/>
            <a:ext cx="1752600" cy="76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r>
              <a:rPr lang="en-US"/>
              <a:t>Write</a:t>
            </a:r>
          </a:p>
          <a:p>
            <a:r>
              <a:rPr lang="en-US"/>
              <a:t>Test Plan</a:t>
            </a:r>
          </a:p>
        </p:txBody>
      </p:sp>
      <p:sp>
        <p:nvSpPr>
          <p:cNvPr id="10257" name="Line 22"/>
          <p:cNvSpPr>
            <a:spLocks noChangeShapeType="1"/>
          </p:cNvSpPr>
          <p:nvPr/>
        </p:nvSpPr>
        <p:spPr bwMode="auto">
          <a:xfrm>
            <a:off x="4343400" y="2286000"/>
            <a:ext cx="3810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8" name="Line 23"/>
          <p:cNvSpPr>
            <a:spLocks noChangeShapeType="1"/>
          </p:cNvSpPr>
          <p:nvPr/>
        </p:nvSpPr>
        <p:spPr bwMode="auto">
          <a:xfrm>
            <a:off x="6019800" y="2286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9" name="Line 24"/>
          <p:cNvSpPr>
            <a:spLocks noChangeShapeType="1"/>
          </p:cNvSpPr>
          <p:nvPr/>
        </p:nvSpPr>
        <p:spPr bwMode="auto">
          <a:xfrm>
            <a:off x="6858000" y="3048000"/>
            <a:ext cx="228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0" name="Line 25"/>
          <p:cNvSpPr>
            <a:spLocks noChangeShapeType="1"/>
          </p:cNvSpPr>
          <p:nvPr/>
        </p:nvSpPr>
        <p:spPr bwMode="auto">
          <a:xfrm flipH="1">
            <a:off x="7086600" y="3048000"/>
            <a:ext cx="0" cy="914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1" name="Line 28"/>
          <p:cNvSpPr>
            <a:spLocks noChangeShapeType="1"/>
          </p:cNvSpPr>
          <p:nvPr/>
        </p:nvSpPr>
        <p:spPr bwMode="auto">
          <a:xfrm>
            <a:off x="8153400" y="2286000"/>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Objectives of Rapid Prototyping</a:t>
            </a:r>
          </a:p>
        </p:txBody>
      </p:sp>
      <p:sp>
        <p:nvSpPr>
          <p:cNvPr id="11267" name="Rectangle 3"/>
          <p:cNvSpPr>
            <a:spLocks noGrp="1" noChangeArrowheads="1"/>
          </p:cNvSpPr>
          <p:nvPr>
            <p:ph type="body" idx="1"/>
          </p:nvPr>
        </p:nvSpPr>
        <p:spPr/>
        <p:txBody>
          <a:bodyPr/>
          <a:lstStyle/>
          <a:p>
            <a:r>
              <a:rPr lang="en-US" smtClean="0"/>
              <a:t>Quality</a:t>
            </a:r>
          </a:p>
          <a:p>
            <a:pPr lvl="1"/>
            <a:r>
              <a:rPr lang="en-US" smtClean="0"/>
              <a:t>Build systems that satisfy the real requirements by focusing on requirements discovery</a:t>
            </a:r>
          </a:p>
          <a:p>
            <a:r>
              <a:rPr lang="en-US" smtClean="0"/>
              <a:t>Affordability</a:t>
            </a:r>
          </a:p>
          <a:p>
            <a:pPr lvl="1"/>
            <a:r>
              <a:rPr lang="en-US" smtClean="0"/>
              <a:t>Minimize development costs by building the right thing the first time</a:t>
            </a:r>
          </a:p>
          <a:p>
            <a:r>
              <a:rPr lang="en-US" smtClean="0"/>
              <a:t>Schedule</a:t>
            </a:r>
          </a:p>
          <a:p>
            <a:pPr lvl="1"/>
            <a:r>
              <a:rPr lang="en-US" smtClean="0"/>
              <a:t>Minimize schedule risk by reducing the chance of requirements discovery during coding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noFill/>
        </p:spPr>
        <p:txBody>
          <a:bodyPr/>
          <a:lstStyle/>
          <a:p>
            <a:r>
              <a:rPr lang="en-US" smtClean="0"/>
              <a:t>Software</a:t>
            </a:r>
          </a:p>
        </p:txBody>
      </p:sp>
      <p:sp>
        <p:nvSpPr>
          <p:cNvPr id="3075" name="Rectangle 3"/>
          <p:cNvSpPr>
            <a:spLocks noGrp="1" noChangeArrowheads="1"/>
          </p:cNvSpPr>
          <p:nvPr>
            <p:ph type="body" idx="1"/>
          </p:nvPr>
        </p:nvSpPr>
        <p:spPr>
          <a:noFill/>
        </p:spPr>
        <p:txBody>
          <a:bodyPr/>
          <a:lstStyle/>
          <a:p>
            <a:pPr>
              <a:lnSpc>
                <a:spcPct val="90000"/>
              </a:lnSpc>
            </a:pPr>
            <a:r>
              <a:rPr lang="en-US" smtClean="0"/>
              <a:t>Software represents an aspect of reality</a:t>
            </a:r>
          </a:p>
          <a:p>
            <a:pPr lvl="1">
              <a:lnSpc>
                <a:spcPct val="90000"/>
              </a:lnSpc>
            </a:pPr>
            <a:r>
              <a:rPr lang="en-US" u="sng" smtClean="0"/>
              <a:t>Input</a:t>
            </a:r>
            <a:r>
              <a:rPr lang="en-US" smtClean="0"/>
              <a:t> and </a:t>
            </a:r>
            <a:r>
              <a:rPr lang="en-US" u="sng" smtClean="0"/>
              <a:t>output</a:t>
            </a:r>
            <a:r>
              <a:rPr lang="en-US" smtClean="0"/>
              <a:t> represent the state of the world</a:t>
            </a:r>
          </a:p>
          <a:p>
            <a:pPr lvl="1">
              <a:lnSpc>
                <a:spcPct val="90000"/>
              </a:lnSpc>
            </a:pPr>
            <a:r>
              <a:rPr lang="en-US" u="sng" smtClean="0"/>
              <a:t>Software</a:t>
            </a:r>
            <a:r>
              <a:rPr lang="en-US" smtClean="0"/>
              <a:t> describes how the two are related</a:t>
            </a:r>
          </a:p>
          <a:p>
            <a:pPr lvl="4">
              <a:lnSpc>
                <a:spcPct val="90000"/>
              </a:lnSpc>
            </a:pPr>
            <a:endParaRPr lang="en-US" smtClean="0"/>
          </a:p>
          <a:p>
            <a:pPr>
              <a:lnSpc>
                <a:spcPct val="90000"/>
              </a:lnSpc>
            </a:pPr>
            <a:r>
              <a:rPr lang="en-US" smtClean="0"/>
              <a:t>Programming languages </a:t>
            </a:r>
            <a:r>
              <a:rPr lang="en-US" u="sng" smtClean="0"/>
              <a:t>specify</a:t>
            </a:r>
            <a:r>
              <a:rPr lang="en-US" smtClean="0"/>
              <a:t> the model</a:t>
            </a:r>
            <a:endParaRPr lang="en-US" u="sng" smtClean="0"/>
          </a:p>
          <a:p>
            <a:pPr lvl="1">
              <a:lnSpc>
                <a:spcPct val="90000"/>
              </a:lnSpc>
            </a:pPr>
            <a:r>
              <a:rPr lang="en-US" u="sng" smtClean="0"/>
              <a:t>Data structures</a:t>
            </a:r>
            <a:r>
              <a:rPr lang="en-US" smtClean="0"/>
              <a:t> model things</a:t>
            </a:r>
            <a:endParaRPr lang="en-US" u="sng" smtClean="0"/>
          </a:p>
          <a:p>
            <a:pPr lvl="1">
              <a:lnSpc>
                <a:spcPct val="90000"/>
              </a:lnSpc>
            </a:pPr>
            <a:r>
              <a:rPr lang="en-US" u="sng" smtClean="0"/>
              <a:t>Structured programming</a:t>
            </a:r>
            <a:r>
              <a:rPr lang="en-US" smtClean="0"/>
              <a:t> models actions</a:t>
            </a:r>
          </a:p>
          <a:p>
            <a:pPr lvl="1">
              <a:lnSpc>
                <a:spcPct val="90000"/>
              </a:lnSpc>
            </a:pPr>
            <a:r>
              <a:rPr lang="en-US" u="sng" smtClean="0"/>
              <a:t>Object-oriented programming</a:t>
            </a:r>
            <a:r>
              <a:rPr lang="en-US" smtClean="0"/>
              <a:t> links the two</a:t>
            </a:r>
            <a:endParaRPr lang="en-US" u="sng" smtClean="0"/>
          </a:p>
          <a:p>
            <a:pPr lvl="4">
              <a:lnSpc>
                <a:spcPct val="90000"/>
              </a:lnSpc>
            </a:pPr>
            <a:endParaRPr lang="en-US" smtClean="0"/>
          </a:p>
          <a:p>
            <a:pPr>
              <a:lnSpc>
                <a:spcPct val="90000"/>
              </a:lnSpc>
            </a:pPr>
            <a:r>
              <a:rPr lang="en-US" smtClean="0"/>
              <a:t>A development process </a:t>
            </a:r>
            <a:r>
              <a:rPr lang="en-US" u="sng" smtClean="0"/>
              <a:t>organizes the effort</a:t>
            </a:r>
            <a:endParaRPr lang="en-US"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The Specification</a:t>
            </a:r>
          </a:p>
        </p:txBody>
      </p:sp>
      <p:sp>
        <p:nvSpPr>
          <p:cNvPr id="12291" name="Rectangle 3"/>
          <p:cNvSpPr>
            <a:spLocks noGrp="1" noChangeArrowheads="1"/>
          </p:cNvSpPr>
          <p:nvPr>
            <p:ph type="body" idx="1"/>
          </p:nvPr>
        </p:nvSpPr>
        <p:spPr/>
        <p:txBody>
          <a:bodyPr/>
          <a:lstStyle/>
          <a:p>
            <a:r>
              <a:rPr lang="en-US" smtClean="0"/>
              <a:t>Formal representation of the requirements</a:t>
            </a:r>
          </a:p>
          <a:p>
            <a:endParaRPr lang="en-US" smtClean="0"/>
          </a:p>
          <a:p>
            <a:r>
              <a:rPr lang="en-US" smtClean="0"/>
              <a:t>Represent objects and their relationships</a:t>
            </a:r>
          </a:p>
          <a:p>
            <a:pPr lvl="1"/>
            <a:r>
              <a:rPr lang="en-US" smtClean="0"/>
              <a:t>Using a constrained entity-relationship model</a:t>
            </a:r>
          </a:p>
          <a:p>
            <a:pPr lvl="1"/>
            <a:endParaRPr lang="en-US" smtClean="0"/>
          </a:p>
          <a:p>
            <a:r>
              <a:rPr lang="en-US" smtClean="0"/>
              <a:t>Specify how the behavior is controlled</a:t>
            </a:r>
          </a:p>
          <a:p>
            <a:pPr lvl="1"/>
            <a:r>
              <a:rPr lang="en-US" smtClean="0"/>
              <a:t>Activity diagrams,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609600"/>
            <a:ext cx="8382000" cy="1143000"/>
          </a:xfrm>
        </p:spPr>
        <p:txBody>
          <a:bodyPr/>
          <a:lstStyle/>
          <a:p>
            <a:r>
              <a:rPr lang="en-US" smtClean="0"/>
              <a:t>Characteristics of Good Prototypes</a:t>
            </a:r>
          </a:p>
        </p:txBody>
      </p:sp>
      <p:sp>
        <p:nvSpPr>
          <p:cNvPr id="13315" name="Rectangle 3"/>
          <p:cNvSpPr>
            <a:spLocks noGrp="1" noChangeArrowheads="1"/>
          </p:cNvSpPr>
          <p:nvPr>
            <p:ph type="body" idx="1"/>
          </p:nvPr>
        </p:nvSpPr>
        <p:spPr/>
        <p:txBody>
          <a:bodyPr/>
          <a:lstStyle/>
          <a:p>
            <a:r>
              <a:rPr lang="en-US" smtClean="0"/>
              <a:t>Easily built (about a week’s work)</a:t>
            </a:r>
          </a:p>
          <a:p>
            <a:pPr lvl="1"/>
            <a:r>
              <a:rPr lang="en-US" smtClean="0"/>
              <a:t>Requires powerful prototyping tools</a:t>
            </a:r>
          </a:p>
          <a:p>
            <a:pPr lvl="1"/>
            <a:r>
              <a:rPr lang="en-US" smtClean="0"/>
              <a:t>Intentionally incomplete</a:t>
            </a:r>
          </a:p>
          <a:p>
            <a:r>
              <a:rPr lang="en-US" smtClean="0"/>
              <a:t>Insightful</a:t>
            </a:r>
          </a:p>
          <a:p>
            <a:pPr lvl="1"/>
            <a:r>
              <a:rPr lang="en-US" smtClean="0"/>
              <a:t>Basis for gaining experience</a:t>
            </a:r>
          </a:p>
          <a:p>
            <a:pPr lvl="1"/>
            <a:r>
              <a:rPr lang="en-US" smtClean="0"/>
              <a:t>Well-chosen focus (</a:t>
            </a:r>
            <a:r>
              <a:rPr lang="en-US" smtClean="0">
                <a:solidFill>
                  <a:schemeClr val="hlink"/>
                </a:solidFill>
              </a:rPr>
              <a:t>DON’T</a:t>
            </a:r>
            <a:r>
              <a:rPr lang="en-US" smtClean="0"/>
              <a:t> built it all at once!)</a:t>
            </a:r>
          </a:p>
          <a:p>
            <a:r>
              <a:rPr lang="en-US" smtClean="0"/>
              <a:t>Easily modified</a:t>
            </a:r>
          </a:p>
          <a:p>
            <a:pPr lvl="1"/>
            <a:r>
              <a:rPr lang="en-US" smtClean="0"/>
              <a:t>Facilitates incremental exploration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Prototype Demonstration</a:t>
            </a:r>
          </a:p>
        </p:txBody>
      </p:sp>
      <p:sp>
        <p:nvSpPr>
          <p:cNvPr id="14339" name="Rectangle 3"/>
          <p:cNvSpPr>
            <a:spLocks noGrp="1" noChangeArrowheads="1"/>
          </p:cNvSpPr>
          <p:nvPr>
            <p:ph type="body" idx="1"/>
          </p:nvPr>
        </p:nvSpPr>
        <p:spPr>
          <a:xfrm>
            <a:off x="685800" y="1981200"/>
            <a:ext cx="7924800" cy="4114800"/>
          </a:xfrm>
        </p:spPr>
        <p:txBody>
          <a:bodyPr/>
          <a:lstStyle/>
          <a:p>
            <a:r>
              <a:rPr lang="en-US" smtClean="0"/>
              <a:t>Choose a scenario based on the task</a:t>
            </a:r>
          </a:p>
          <a:p>
            <a:r>
              <a:rPr lang="en-US" smtClean="0"/>
              <a:t>Develop a one-hour script</a:t>
            </a:r>
          </a:p>
          <a:p>
            <a:pPr lvl="1"/>
            <a:r>
              <a:rPr lang="en-US" smtClean="0"/>
              <a:t>Focus on newly implemented requirements</a:t>
            </a:r>
          </a:p>
          <a:p>
            <a:r>
              <a:rPr lang="en-US" smtClean="0"/>
              <a:t>See if it behaves as desired</a:t>
            </a:r>
          </a:p>
          <a:p>
            <a:pPr lvl="1"/>
            <a:r>
              <a:rPr lang="en-US" smtClean="0"/>
              <a:t>The </a:t>
            </a:r>
            <a:r>
              <a:rPr lang="en-US" u="sng" smtClean="0"/>
              <a:t>user’s</a:t>
            </a:r>
            <a:r>
              <a:rPr lang="en-US" smtClean="0"/>
              <a:t> view of correctness</a:t>
            </a:r>
          </a:p>
          <a:p>
            <a:r>
              <a:rPr lang="en-US" smtClean="0"/>
              <a:t>Solicit suggestions for additional capabilities</a:t>
            </a:r>
          </a:p>
          <a:p>
            <a:pPr lvl="1"/>
            <a:r>
              <a:rPr lang="en-US" smtClean="0"/>
              <a:t>And capabilities that should be removed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457200"/>
            <a:ext cx="7772400" cy="1143000"/>
          </a:xfrm>
        </p:spPr>
        <p:txBody>
          <a:bodyPr/>
          <a:lstStyle/>
          <a:p>
            <a:r>
              <a:rPr lang="en-US" smtClean="0"/>
              <a:t>A Disciplined Process</a:t>
            </a:r>
          </a:p>
        </p:txBody>
      </p:sp>
      <p:sp>
        <p:nvSpPr>
          <p:cNvPr id="15363" name="Rectangle 3"/>
          <p:cNvSpPr>
            <a:spLocks noGrp="1" noChangeArrowheads="1"/>
          </p:cNvSpPr>
          <p:nvPr>
            <p:ph type="body" idx="1"/>
          </p:nvPr>
        </p:nvSpPr>
        <p:spPr>
          <a:xfrm>
            <a:off x="685800" y="1752600"/>
            <a:ext cx="8153400" cy="4114800"/>
          </a:xfrm>
        </p:spPr>
        <p:txBody>
          <a:bodyPr/>
          <a:lstStyle/>
          <a:p>
            <a:r>
              <a:rPr lang="en-US" smtClean="0"/>
              <a:t>Agree on a project plan</a:t>
            </a:r>
          </a:p>
          <a:p>
            <a:pPr lvl="1"/>
            <a:r>
              <a:rPr lang="en-US" smtClean="0"/>
              <a:t>To establish shared expectations</a:t>
            </a:r>
          </a:p>
          <a:p>
            <a:r>
              <a:rPr lang="en-US" smtClean="0"/>
              <a:t>Start with a requirements document</a:t>
            </a:r>
          </a:p>
          <a:p>
            <a:pPr lvl="1"/>
            <a:r>
              <a:rPr lang="en-US" smtClean="0"/>
              <a:t>That specifies </a:t>
            </a:r>
            <a:r>
              <a:rPr lang="en-US" u="sng" smtClean="0"/>
              <a:t>only</a:t>
            </a:r>
            <a:r>
              <a:rPr lang="en-US" smtClean="0"/>
              <a:t> bedrock requirements</a:t>
            </a:r>
          </a:p>
          <a:p>
            <a:r>
              <a:rPr lang="en-US" smtClean="0"/>
              <a:t>Build a prototype and try it out</a:t>
            </a:r>
          </a:p>
          <a:p>
            <a:pPr lvl="1"/>
            <a:r>
              <a:rPr lang="en-US" smtClean="0"/>
              <a:t>Informal, focused on users -- not developers</a:t>
            </a:r>
          </a:p>
          <a:p>
            <a:r>
              <a:rPr lang="en-US" smtClean="0"/>
              <a:t>Document the new requirements</a:t>
            </a:r>
          </a:p>
          <a:p>
            <a:r>
              <a:rPr lang="en-US" smtClean="0"/>
              <a:t>Repeat, expanding functionality in small steps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What is NOT Rapid Prototyping?</a:t>
            </a:r>
          </a:p>
        </p:txBody>
      </p:sp>
      <p:sp>
        <p:nvSpPr>
          <p:cNvPr id="16387" name="Rectangle 3"/>
          <p:cNvSpPr>
            <a:spLocks noGrp="1" noChangeArrowheads="1"/>
          </p:cNvSpPr>
          <p:nvPr>
            <p:ph type="body" idx="1"/>
          </p:nvPr>
        </p:nvSpPr>
        <p:spPr>
          <a:xfrm>
            <a:off x="533400" y="1981200"/>
            <a:ext cx="8458200" cy="4114800"/>
          </a:xfrm>
        </p:spPr>
        <p:txBody>
          <a:bodyPr/>
          <a:lstStyle/>
          <a:p>
            <a:r>
              <a:rPr lang="en-US" smtClean="0"/>
              <a:t>Focusing only on appearance</a:t>
            </a:r>
          </a:p>
          <a:p>
            <a:pPr lvl="1"/>
            <a:r>
              <a:rPr lang="en-US" u="sng" smtClean="0"/>
              <a:t>Behavior</a:t>
            </a:r>
            <a:r>
              <a:rPr lang="en-US" smtClean="0"/>
              <a:t> is a key aspect of requirements</a:t>
            </a:r>
          </a:p>
          <a:p>
            <a:r>
              <a:rPr lang="en-US" smtClean="0"/>
              <a:t>Just building capabilities one at a time</a:t>
            </a:r>
          </a:p>
          <a:p>
            <a:pPr lvl="1"/>
            <a:r>
              <a:rPr lang="en-US" smtClean="0"/>
              <a:t>User involvement is the </a:t>
            </a:r>
            <a:r>
              <a:rPr lang="en-US" u="sng" smtClean="0"/>
              <a:t>reason</a:t>
            </a:r>
            <a:r>
              <a:rPr lang="en-US" smtClean="0"/>
              <a:t> for prototyping</a:t>
            </a:r>
          </a:p>
          <a:p>
            <a:r>
              <a:rPr lang="en-US" smtClean="0"/>
              <a:t>Building a bulletproof prototype</a:t>
            </a:r>
          </a:p>
          <a:p>
            <a:pPr lvl="1"/>
            <a:r>
              <a:rPr lang="en-US" smtClean="0"/>
              <a:t>Which may do the </a:t>
            </a:r>
            <a:r>
              <a:rPr lang="en-US" u="sng" smtClean="0"/>
              <a:t>wrong</a:t>
            </a:r>
            <a:r>
              <a:rPr lang="en-US" smtClean="0"/>
              <a:t> thing very well</a:t>
            </a:r>
          </a:p>
          <a:p>
            <a:r>
              <a:rPr lang="en-US" smtClean="0"/>
              <a:t>Discovering requirements you can’t directly use</a:t>
            </a:r>
          </a:p>
          <a:p>
            <a:pPr lvl="1"/>
            <a:r>
              <a:rPr lang="en-US" smtClean="0"/>
              <a:t>More </a:t>
            </a:r>
            <a:r>
              <a:rPr lang="en-US" u="sng" smtClean="0"/>
              <a:t>efficient</a:t>
            </a:r>
            <a:r>
              <a:rPr lang="en-US" smtClean="0"/>
              <a:t> to align prototyping with coding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a:t>
            </a:r>
            <a:endParaRPr lang="en-US" dirty="0"/>
          </a:p>
        </p:txBody>
      </p:sp>
      <p:sp>
        <p:nvSpPr>
          <p:cNvPr id="3" name="Content Placeholder 2"/>
          <p:cNvSpPr>
            <a:spLocks noGrp="1"/>
          </p:cNvSpPr>
          <p:nvPr>
            <p:ph idx="1"/>
          </p:nvPr>
        </p:nvSpPr>
        <p:spPr>
          <a:xfrm>
            <a:off x="685800" y="1981200"/>
            <a:ext cx="8229600" cy="4114800"/>
          </a:xfrm>
        </p:spPr>
        <p:txBody>
          <a:bodyPr/>
          <a:lstStyle/>
          <a:p>
            <a:r>
              <a:rPr lang="en-US" dirty="0" smtClean="0"/>
              <a:t>Prototypes that are “built to last”</a:t>
            </a:r>
          </a:p>
          <a:p>
            <a:endParaRPr lang="en-US" dirty="0"/>
          </a:p>
          <a:p>
            <a:r>
              <a:rPr lang="en-US" dirty="0" smtClean="0"/>
              <a:t>Planned incremental development</a:t>
            </a:r>
          </a:p>
          <a:p>
            <a:pPr lvl="1"/>
            <a:r>
              <a:rPr lang="en-US" dirty="0" smtClean="0"/>
              <a:t>For functionality, not just requirements </a:t>
            </a:r>
            <a:r>
              <a:rPr lang="en-US" dirty="0" err="1" smtClean="0"/>
              <a:t>elictitation</a:t>
            </a:r>
            <a:endParaRPr lang="en-US" dirty="0" smtClean="0"/>
          </a:p>
          <a:p>
            <a:pPr lvl="1"/>
            <a:endParaRPr lang="en-US" dirty="0"/>
          </a:p>
          <a:p>
            <a:r>
              <a:rPr lang="en-US" dirty="0" smtClean="0"/>
              <a:t>Privileges time and cost</a:t>
            </a:r>
          </a:p>
          <a:p>
            <a:pPr lvl="1"/>
            <a:r>
              <a:rPr lang="en-US" dirty="0" smtClean="0"/>
              <a:t>Functionality becomes the variable</a:t>
            </a:r>
          </a:p>
          <a:p>
            <a:pPr lvl="1"/>
            <a:endParaRPr lang="en-US" dirty="0"/>
          </a:p>
        </p:txBody>
      </p:sp>
    </p:spTree>
    <p:extLst>
      <p:ext uri="{BB962C8B-B14F-4D97-AF65-F5344CB8AC3E}">
        <p14:creationId xmlns:p14="http://schemas.microsoft.com/office/powerpoint/2010/main" val="2057718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Agile Methods</a:t>
            </a:r>
            <a:endParaRPr lang="en-AU" b="1" dirty="0" smtClean="0"/>
          </a:p>
        </p:txBody>
      </p:sp>
      <p:sp>
        <p:nvSpPr>
          <p:cNvPr id="13315"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Return to the heroic </a:t>
            </a:r>
            <a:r>
              <a:rPr lang="en-AU" dirty="0" smtClean="0"/>
              <a:t>age of software development: small teams of programming demigods wrestle with many-limbed chaos to bring project to success, or die in the </a:t>
            </a:r>
            <a:r>
              <a:rPr lang="en-AU" dirty="0" smtClean="0"/>
              <a:t>attempt</a:t>
            </a:r>
            <a:endParaRPr lang="en-AU" dirty="0" smtClean="0"/>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Kind of fun for programmers ...</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 </a:t>
            </a:r>
            <a:r>
              <a:rPr lang="en-AU" b="1" u="sng" dirty="0" smtClean="0"/>
              <a:t>and</a:t>
            </a:r>
            <a:r>
              <a:rPr lang="en-AU" dirty="0" smtClean="0"/>
              <a:t> </a:t>
            </a:r>
            <a:r>
              <a:rPr lang="en-AU" dirty="0" smtClean="0"/>
              <a:t>for project </a:t>
            </a:r>
            <a:r>
              <a:rPr lang="en-AU" dirty="0" smtClean="0"/>
              <a:t>stakeholders!</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extLst>
      <p:ext uri="{BB962C8B-B14F-4D97-AF65-F5344CB8AC3E}">
        <p14:creationId xmlns:p14="http://schemas.microsoft.com/office/powerpoint/2010/main" val="757007209"/>
      </p:ext>
    </p:extLst>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l="14285" t="15237" r="14285" b="11620"/>
          <a:stretch>
            <a:fillRect/>
          </a:stretch>
        </p:blipFill>
        <p:spPr bwMode="auto">
          <a:xfrm>
            <a:off x="0" y="1006475"/>
            <a:ext cx="914400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7411" name="Title 4"/>
          <p:cNvSpPr>
            <a:spLocks noGrp="1"/>
          </p:cNvSpPr>
          <p:nvPr>
            <p:ph type="title"/>
          </p:nvPr>
        </p:nvSpPr>
        <p:spPr>
          <a:xfrm>
            <a:off x="685800" y="0"/>
            <a:ext cx="7772400" cy="1143000"/>
          </a:xfrm>
        </p:spPr>
        <p:txBody>
          <a:bodyPr/>
          <a:lstStyle/>
          <a:p>
            <a:r>
              <a:rPr lang="en-US" smtClean="0"/>
              <a:t>Agile Methods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0"/>
            <a:ext cx="7772400" cy="1143000"/>
          </a:xfrm>
        </p:spPr>
        <p:txBody>
          <a:bodyPr/>
          <a:lstStyle/>
          <a:p>
            <a:r>
              <a:rPr lang="en-US" smtClean="0"/>
              <a:t>Comparing Agile Methods</a:t>
            </a:r>
          </a:p>
        </p:txBody>
      </p:sp>
      <p:pic>
        <p:nvPicPr>
          <p:cNvPr id="18435" name="Picture 2"/>
          <p:cNvPicPr>
            <a:picLocks noChangeAspect="1" noChangeArrowheads="1"/>
          </p:cNvPicPr>
          <p:nvPr/>
        </p:nvPicPr>
        <p:blipFill>
          <a:blip r:embed="rId2">
            <a:extLst>
              <a:ext uri="{28A0092B-C50C-407E-A947-70E740481C1C}">
                <a14:useLocalDpi xmlns:a14="http://schemas.microsoft.com/office/drawing/2010/main" val="0"/>
              </a:ext>
            </a:extLst>
          </a:blip>
          <a:srcRect l="14761" t="23619" r="14285" b="7048"/>
          <a:stretch>
            <a:fillRect/>
          </a:stretch>
        </p:blipFill>
        <p:spPr bwMode="auto">
          <a:xfrm>
            <a:off x="0" y="1273175"/>
            <a:ext cx="9144000" cy="558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Systematic</a:t>
            </a:r>
          </a:p>
          <a:p>
            <a:pPr lvl="1"/>
            <a:r>
              <a:rPr lang="en-US" dirty="0" smtClean="0"/>
              <a:t>Repeatable</a:t>
            </a:r>
          </a:p>
          <a:p>
            <a:pPr lvl="3"/>
            <a:endParaRPr lang="en-US" dirty="0" smtClean="0"/>
          </a:p>
          <a:p>
            <a:r>
              <a:rPr lang="en-US" dirty="0" smtClean="0"/>
              <a:t>Disciplined</a:t>
            </a:r>
          </a:p>
          <a:p>
            <a:pPr lvl="1"/>
            <a:r>
              <a:rPr lang="en-US" dirty="0" smtClean="0"/>
              <a:t>Transferable</a:t>
            </a:r>
          </a:p>
          <a:p>
            <a:pPr lvl="3"/>
            <a:endParaRPr lang="en-US" dirty="0" smtClean="0"/>
          </a:p>
          <a:p>
            <a:r>
              <a:rPr lang="en-US" dirty="0" smtClean="0"/>
              <a:t>Quantifiable</a:t>
            </a:r>
          </a:p>
          <a:p>
            <a:pPr lvl="1"/>
            <a:r>
              <a:rPr lang="en-US" dirty="0" err="1" smtClean="0"/>
              <a:t>Managable</a:t>
            </a:r>
            <a:endParaRPr lang="en-US" dirty="0"/>
          </a:p>
        </p:txBody>
      </p:sp>
    </p:spTree>
    <p:extLst>
      <p:ext uri="{BB962C8B-B14F-4D97-AF65-F5344CB8AC3E}">
        <p14:creationId xmlns:p14="http://schemas.microsoft.com/office/powerpoint/2010/main" val="2017432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Tradition</a:t>
            </a:r>
            <a:endParaRPr lang="en-AU" b="1" dirty="0" smtClean="0"/>
          </a:p>
        </p:txBody>
      </p:sp>
      <p:sp>
        <p:nvSpPr>
          <p:cNvPr id="13315"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Heroic age of software development: small teams of programming demigods wrestle with many-limbed chaos to bring project to success, or die in the </a:t>
            </a:r>
            <a:r>
              <a:rPr lang="en-AU" dirty="0" smtClean="0"/>
              <a:t>attempt</a:t>
            </a:r>
            <a:endParaRPr lang="en-AU" dirty="0" smtClean="0"/>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Kind of fun for programmers ...</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 not so fun for project </a:t>
            </a:r>
            <a:r>
              <a:rPr lang="en-AU" dirty="0" smtClean="0"/>
              <a:t>stakeholders!</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smtClean="0"/>
              <a:t>The Waterfall Model</a:t>
            </a:r>
          </a:p>
        </p:txBody>
      </p:sp>
      <p:sp>
        <p:nvSpPr>
          <p:cNvPr id="4099" name="Rectangle 1027"/>
          <p:cNvSpPr>
            <a:spLocks noGrp="1" noChangeArrowheads="1"/>
          </p:cNvSpPr>
          <p:nvPr>
            <p:ph type="body" idx="1"/>
          </p:nvPr>
        </p:nvSpPr>
        <p:spPr>
          <a:xfrm>
            <a:off x="685800" y="1981200"/>
            <a:ext cx="8077200" cy="4114800"/>
          </a:xfrm>
        </p:spPr>
        <p:txBody>
          <a:bodyPr/>
          <a:lstStyle/>
          <a:p>
            <a:r>
              <a:rPr lang="en-US" smtClean="0"/>
              <a:t>Key insight: invest in the </a:t>
            </a:r>
            <a:r>
              <a:rPr lang="en-US" u="sng" smtClean="0"/>
              <a:t>design</a:t>
            </a:r>
            <a:r>
              <a:rPr lang="en-US" smtClean="0"/>
              <a:t> stage</a:t>
            </a:r>
          </a:p>
          <a:p>
            <a:pPr lvl="1"/>
            <a:r>
              <a:rPr lang="en-US" smtClean="0"/>
              <a:t>An hour of design can save a week of debugging!</a:t>
            </a:r>
          </a:p>
          <a:p>
            <a:r>
              <a:rPr lang="en-US" smtClean="0"/>
              <a:t>Three key documents</a:t>
            </a:r>
          </a:p>
          <a:p>
            <a:pPr lvl="1"/>
            <a:r>
              <a:rPr lang="en-US" smtClean="0"/>
              <a:t>Requirements</a:t>
            </a:r>
          </a:p>
          <a:p>
            <a:pPr lvl="2"/>
            <a:r>
              <a:rPr lang="en-US" smtClean="0"/>
              <a:t>Specifies what the software is supposed to </a:t>
            </a:r>
            <a:r>
              <a:rPr lang="en-US" u="sng" smtClean="0"/>
              <a:t>do</a:t>
            </a:r>
            <a:endParaRPr lang="en-US" smtClean="0"/>
          </a:p>
          <a:p>
            <a:pPr lvl="1"/>
            <a:r>
              <a:rPr lang="en-US" smtClean="0"/>
              <a:t>Specification</a:t>
            </a:r>
          </a:p>
          <a:p>
            <a:pPr lvl="2"/>
            <a:r>
              <a:rPr lang="en-US" smtClean="0"/>
              <a:t>Specifies the </a:t>
            </a:r>
            <a:r>
              <a:rPr lang="en-US" u="sng" smtClean="0"/>
              <a:t>design</a:t>
            </a:r>
            <a:r>
              <a:rPr lang="en-US" smtClean="0"/>
              <a:t> of the software</a:t>
            </a:r>
          </a:p>
          <a:p>
            <a:pPr lvl="1"/>
            <a:r>
              <a:rPr lang="en-US" smtClean="0"/>
              <a:t>Test plan</a:t>
            </a:r>
          </a:p>
          <a:p>
            <a:pPr lvl="2"/>
            <a:r>
              <a:rPr lang="en-US" smtClean="0"/>
              <a:t>Specifies how you will </a:t>
            </a:r>
            <a:r>
              <a:rPr lang="en-US" u="sng" smtClean="0"/>
              <a:t>know</a:t>
            </a:r>
            <a:r>
              <a:rPr lang="en-US" smtClean="0"/>
              <a:t> that it did 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The Waterfall Model</a:t>
            </a:r>
          </a:p>
        </p:txBody>
      </p:sp>
      <p:pic>
        <p:nvPicPr>
          <p:cNvPr id="5123" name="Picture 3" descr="912537"/>
          <p:cNvPicPr>
            <a:picLocks noChangeAspect="1" noChangeArrowheads="1"/>
          </p:cNvPicPr>
          <p:nvPr/>
        </p:nvPicPr>
        <p:blipFill>
          <a:blip r:embed="rId2">
            <a:extLst>
              <a:ext uri="{28A0092B-C50C-407E-A947-70E740481C1C}">
                <a14:useLocalDpi xmlns:a14="http://schemas.microsoft.com/office/drawing/2010/main" val="0"/>
              </a:ext>
            </a:extLst>
          </a:blip>
          <a:srcRect l="-710" t="12360" r="7535" b="33708"/>
          <a:stretch>
            <a:fillRect/>
          </a:stretch>
        </p:blipFill>
        <p:spPr bwMode="auto">
          <a:xfrm>
            <a:off x="2133600" y="1828800"/>
            <a:ext cx="501015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4"/>
          <p:cNvSpPr txBox="1">
            <a:spLocks noChangeArrowheads="1"/>
          </p:cNvSpPr>
          <p:nvPr/>
        </p:nvSpPr>
        <p:spPr bwMode="auto">
          <a:xfrm>
            <a:off x="3505200" y="1981200"/>
            <a:ext cx="1874838"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Requirements</a:t>
            </a:r>
          </a:p>
        </p:txBody>
      </p:sp>
      <p:sp>
        <p:nvSpPr>
          <p:cNvPr id="5125" name="Text Box 5"/>
          <p:cNvSpPr txBox="1">
            <a:spLocks noChangeArrowheads="1"/>
          </p:cNvSpPr>
          <p:nvPr/>
        </p:nvSpPr>
        <p:spPr bwMode="auto">
          <a:xfrm>
            <a:off x="3048000" y="2895600"/>
            <a:ext cx="1789113"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Specification</a:t>
            </a:r>
          </a:p>
        </p:txBody>
      </p:sp>
      <p:sp>
        <p:nvSpPr>
          <p:cNvPr id="5126" name="Text Box 6"/>
          <p:cNvSpPr txBox="1">
            <a:spLocks noChangeArrowheads="1"/>
          </p:cNvSpPr>
          <p:nvPr/>
        </p:nvSpPr>
        <p:spPr bwMode="auto">
          <a:xfrm>
            <a:off x="2743200" y="3886200"/>
            <a:ext cx="1284288"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Software</a:t>
            </a:r>
          </a:p>
        </p:txBody>
      </p:sp>
      <p:sp>
        <p:nvSpPr>
          <p:cNvPr id="5127" name="Text Box 7"/>
          <p:cNvSpPr txBox="1">
            <a:spLocks noChangeArrowheads="1"/>
          </p:cNvSpPr>
          <p:nvPr/>
        </p:nvSpPr>
        <p:spPr bwMode="auto">
          <a:xfrm>
            <a:off x="2362200" y="4876800"/>
            <a:ext cx="1325563" cy="457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itchFamily="16" charset="0"/>
              </a:defRPr>
            </a:lvl1pPr>
            <a:lvl2pPr marL="742950" indent="-285750">
              <a:defRPr sz="2400">
                <a:solidFill>
                  <a:schemeClr val="tx1"/>
                </a:solidFill>
                <a:latin typeface="Times New Roman" pitchFamily="16" charset="0"/>
              </a:defRPr>
            </a:lvl2pPr>
            <a:lvl3pPr marL="1143000" indent="-228600">
              <a:defRPr sz="2400">
                <a:solidFill>
                  <a:schemeClr val="tx1"/>
                </a:solidFill>
                <a:latin typeface="Times New Roman" pitchFamily="16" charset="0"/>
              </a:defRPr>
            </a:lvl3pPr>
            <a:lvl4pPr marL="1600200" indent="-228600">
              <a:defRPr sz="2400">
                <a:solidFill>
                  <a:schemeClr val="tx1"/>
                </a:solidFill>
                <a:latin typeface="Times New Roman" pitchFamily="16" charset="0"/>
              </a:defRPr>
            </a:lvl4pPr>
            <a:lvl5pPr marL="2057400" indent="-228600">
              <a:defRPr sz="2400">
                <a:solidFill>
                  <a:schemeClr val="tx1"/>
                </a:solidFill>
                <a:latin typeface="Times New Roman" pitchFamily="16" charset="0"/>
              </a:defRPr>
            </a:lvl5pPr>
            <a:lvl6pPr marL="2514600" indent="-228600" algn="ctr" eaLnBrk="0" fontAlgn="base" hangingPunct="0">
              <a:spcBef>
                <a:spcPct val="0"/>
              </a:spcBef>
              <a:spcAft>
                <a:spcPct val="0"/>
              </a:spcAft>
              <a:defRPr sz="2400">
                <a:solidFill>
                  <a:schemeClr val="tx1"/>
                </a:solidFill>
                <a:latin typeface="Times New Roman" pitchFamily="16" charset="0"/>
              </a:defRPr>
            </a:lvl6pPr>
            <a:lvl7pPr marL="2971800" indent="-228600" algn="ctr" eaLnBrk="0" fontAlgn="base" hangingPunct="0">
              <a:spcBef>
                <a:spcPct val="0"/>
              </a:spcBef>
              <a:spcAft>
                <a:spcPct val="0"/>
              </a:spcAft>
              <a:defRPr sz="2400">
                <a:solidFill>
                  <a:schemeClr val="tx1"/>
                </a:solidFill>
                <a:latin typeface="Times New Roman" pitchFamily="16" charset="0"/>
              </a:defRPr>
            </a:lvl7pPr>
            <a:lvl8pPr marL="3429000" indent="-228600" algn="ctr" eaLnBrk="0" fontAlgn="base" hangingPunct="0">
              <a:spcBef>
                <a:spcPct val="0"/>
              </a:spcBef>
              <a:spcAft>
                <a:spcPct val="0"/>
              </a:spcAft>
              <a:defRPr sz="2400">
                <a:solidFill>
                  <a:schemeClr val="tx1"/>
                </a:solidFill>
                <a:latin typeface="Times New Roman" pitchFamily="16" charset="0"/>
              </a:defRPr>
            </a:lvl8pPr>
            <a:lvl9pPr marL="3886200" indent="-228600" algn="ctr" eaLnBrk="0" fontAlgn="base" hangingPunct="0">
              <a:spcBef>
                <a:spcPct val="0"/>
              </a:spcBef>
              <a:spcAft>
                <a:spcPct val="0"/>
              </a:spcAft>
              <a:defRPr sz="2400">
                <a:solidFill>
                  <a:schemeClr val="tx1"/>
                </a:solidFill>
                <a:latin typeface="Times New Roman" pitchFamily="16" charset="0"/>
              </a:defRPr>
            </a:lvl9pPr>
          </a:lstStyle>
          <a:p>
            <a:pPr algn="l"/>
            <a:r>
              <a:rPr lang="en-US"/>
              <a:t>Test Plan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Bug </a:t>
            </a:r>
            <a:r>
              <a:rPr lang="en-AU" b="1" dirty="0"/>
              <a:t>H</a:t>
            </a:r>
            <a:r>
              <a:rPr lang="en-AU" b="1" dirty="0" smtClean="0"/>
              <a:t>unting</a:t>
            </a:r>
            <a:endParaRPr lang="en-AU" b="1" dirty="0" smtClean="0"/>
          </a:p>
        </p:txBody>
      </p:sp>
      <p:sp>
        <p:nvSpPr>
          <p:cNvPr id="10243" name="Rectangle 2"/>
          <p:cNvSpPr>
            <a:spLocks noGrp="1" noChangeArrowheads="1"/>
          </p:cNvSpPr>
          <p:nvPr>
            <p:ph type="body" idx="1"/>
          </p:nvPr>
        </p:nvSpPr>
        <p:spPr>
          <a:xfrm>
            <a:off x="456480" y="1604329"/>
            <a:ext cx="8535119"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Bugs are your code not behaving as you designed </a:t>
            </a:r>
            <a:r>
              <a:rPr lang="en-AU" dirty="0" smtClean="0"/>
              <a:t>it</a:t>
            </a:r>
            <a:endParaRPr lang="en-AU" dirty="0"/>
          </a:p>
          <a:p>
            <a:pPr marL="1648986" lvl="3"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Many </a:t>
            </a:r>
            <a:r>
              <a:rPr lang="en-AU" dirty="0" smtClean="0"/>
              <a:t>can be found  by testing for expected </a:t>
            </a:r>
            <a:r>
              <a:rPr lang="en-AU" dirty="0" err="1" smtClean="0"/>
              <a:t>behavior</a:t>
            </a:r>
            <a:endParaRPr lang="en-AU" dirty="0" smtClean="0"/>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But some are not found until operational use!</a:t>
            </a:r>
          </a:p>
          <a:p>
            <a:pPr marL="2097822" lvl="4"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AU" dirty="0" smtClean="0"/>
          </a:p>
          <a:p>
            <a:pPr marL="383322"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Users can report bugs</a:t>
            </a:r>
          </a:p>
          <a:p>
            <a:pPr marL="783372"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And in the mean time, they need workarounds</a:t>
            </a: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Bug Tracking</a:t>
            </a:r>
            <a:endParaRPr lang="en-AU" b="1" dirty="0" smtClean="0"/>
          </a:p>
        </p:txBody>
      </p:sp>
      <p:sp>
        <p:nvSpPr>
          <p:cNvPr id="12291"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Even with good processes, (alleged) bugs will still turn up in system-level products, both in development and in deployment</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Tools for managing, tracking, performing statistics on such bugs and vulnerabilities essential, particularly on large projects.</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A core tool is the bug </a:t>
            </a:r>
            <a:r>
              <a:rPr lang="en-AU" dirty="0" smtClean="0"/>
              <a:t>tracker</a:t>
            </a:r>
          </a:p>
          <a:p>
            <a:pPr marL="791736" lvl="1"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e.g., </a:t>
            </a:r>
            <a:r>
              <a:rPr lang="en-AU" dirty="0" err="1" smtClean="0"/>
              <a:t>Bugzilla</a:t>
            </a:r>
            <a:endParaRPr lang="en-AU" dirty="0" smtClean="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456481" y="273629"/>
            <a:ext cx="8228160" cy="1144921"/>
          </a:xfrm>
        </p:spPr>
        <p:txBody>
          <a:bodyPr tIns="35203"/>
          <a:lstStyle/>
          <a:p>
            <a:pPr eaLnBrk="1">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b="1" dirty="0" smtClean="0"/>
              <a:t>Bug Counting</a:t>
            </a:r>
            <a:endParaRPr lang="en-AU" b="1" dirty="0" smtClean="0"/>
          </a:p>
        </p:txBody>
      </p:sp>
      <p:sp>
        <p:nvSpPr>
          <p:cNvPr id="19459" name="Rectangle 2"/>
          <p:cNvSpPr>
            <a:spLocks noGrp="1" noChangeArrowheads="1"/>
          </p:cNvSpPr>
          <p:nvPr>
            <p:ph type="body" idx="1"/>
          </p:nvPr>
        </p:nvSpPr>
        <p:spPr>
          <a:xfrm>
            <a:off x="456481" y="1604329"/>
            <a:ext cx="8228160" cy="4526396"/>
          </a:xfrm>
        </p:spPr>
        <p:txBody>
          <a:bodyPr/>
          <a:lstStyle/>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How </a:t>
            </a:r>
            <a:r>
              <a:rPr lang="en-AU" dirty="0" smtClean="0"/>
              <a:t>good a metric of software quality  is “number of </a:t>
            </a:r>
            <a:r>
              <a:rPr lang="en-AU" dirty="0" err="1" smtClean="0"/>
              <a:t>oustanding</a:t>
            </a:r>
            <a:r>
              <a:rPr lang="en-AU" dirty="0" smtClean="0"/>
              <a:t> bugs”?</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Are there other reasons you (as a manager) might want to introduce it as a metric?</a:t>
            </a:r>
          </a:p>
          <a:p>
            <a:pPr marL="391686" indent="-293764" eaLnBrk="1">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AU" dirty="0" smtClean="0"/>
              <a:t>What would you expect to be the most immediate effect if you introduced it as a metric (and tied programmer appraisal to it)?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69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69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69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9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69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9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9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9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9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3885</TotalTime>
  <Pages>35</Pages>
  <Words>1077</Words>
  <Application>Microsoft Office PowerPoint</Application>
  <PresentationFormat>On-screen Show (4:3)</PresentationFormat>
  <Paragraphs>213</Paragraphs>
  <Slides>28</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Times New Roman</vt:lpstr>
      <vt:lpstr>Arial</vt:lpstr>
      <vt:lpstr>690</vt:lpstr>
      <vt:lpstr>Software Engineering</vt:lpstr>
      <vt:lpstr>Software</vt:lpstr>
      <vt:lpstr>Software Engineering</vt:lpstr>
      <vt:lpstr>Tradition</vt:lpstr>
      <vt:lpstr>The Waterfall Model</vt:lpstr>
      <vt:lpstr>The Waterfall Model</vt:lpstr>
      <vt:lpstr>Bug Hunting</vt:lpstr>
      <vt:lpstr>Bug Tracking</vt:lpstr>
      <vt:lpstr>Bug Counting</vt:lpstr>
      <vt:lpstr>Design!</vt:lpstr>
      <vt:lpstr>Coding</vt:lpstr>
      <vt:lpstr>Debugging is harder than coding!</vt:lpstr>
      <vt:lpstr>Testing</vt:lpstr>
      <vt:lpstr>The Spiral Model</vt:lpstr>
      <vt:lpstr>The Spiral Model</vt:lpstr>
      <vt:lpstr>Unpleasant Realities</vt:lpstr>
      <vt:lpstr>The Rapid Prototyping Model</vt:lpstr>
      <vt:lpstr>Rapid Prototyping + Waterfall</vt:lpstr>
      <vt:lpstr>Objectives of Rapid Prototyping</vt:lpstr>
      <vt:lpstr>The Specification</vt:lpstr>
      <vt:lpstr>Characteristics of Good Prototypes</vt:lpstr>
      <vt:lpstr>Prototype Demonstration</vt:lpstr>
      <vt:lpstr>A Disciplined Process</vt:lpstr>
      <vt:lpstr>What is NOT Rapid Prototyping?</vt:lpstr>
      <vt:lpstr>Agile Methods</vt:lpstr>
      <vt:lpstr>Agile Methods</vt:lpstr>
      <vt:lpstr>Agile Methods</vt:lpstr>
      <vt:lpstr>Comparing Agile Methods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LBSC 708L Session 1</dc:title>
  <dc:creator>Doug Oard</dc:creator>
  <cp:lastModifiedBy>kk</cp:lastModifiedBy>
  <cp:revision>39</cp:revision>
  <cp:lastPrinted>2000-01-25T03:43:30Z</cp:lastPrinted>
  <dcterms:created xsi:type="dcterms:W3CDTF">1997-09-24T15:18:00Z</dcterms:created>
  <dcterms:modified xsi:type="dcterms:W3CDTF">2012-05-02T19:26:24Z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80</vt:i4>
  </property>
  <property fmtid="{D5CDD505-2E9C-101B-9397-08002B2CF9AE}" pid="5" name="ScreenSize">
    <vt:i4>2</vt:i4>
  </property>
  <property fmtid="{D5CDD505-2E9C-101B-9397-08002B2CF9AE}" pid="6" name="ScreenUsage">
    <vt:i4>2</vt:i4>
  </property>
  <property fmtid="{D5CDD505-2E9C-101B-9397-08002B2CF9AE}" pid="7" name="MailAddress">
    <vt:lpwstr>oard@glue.umd.edu</vt:lpwstr>
  </property>
  <property fmtid="{D5CDD505-2E9C-101B-9397-08002B2CF9AE}" pid="8" name="HomePage">
    <vt:lpwstr>http://www.clis.umd.edu/courses/690/</vt:lpwstr>
  </property>
  <property fmtid="{D5CDD505-2E9C-101B-9397-08002B2CF9AE}" pid="9" name="Other">
    <vt:lpwstr/>
  </property>
  <property fmtid="{D5CDD505-2E9C-101B-9397-08002B2CF9AE}" pid="10" name="DownloadOriginal">
    <vt:bool>true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