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activeX/activeX7.xml" ContentType="application/vnd.ms-office.activeX+xml"/>
  <Override PartName="/ppt/activeX/activeX8.xml" ContentType="application/vnd.ms-office.activeX+xml"/>
  <Override PartName="/ppt/activeX/activeX9.xml" ContentType="application/vnd.ms-office.activeX+xml"/>
  <Override PartName="/ppt/activeX/activeX10.xml" ContentType="application/vnd.ms-office.activeX+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6" r:id="rId2"/>
    <p:sldId id="314" r:id="rId3"/>
    <p:sldId id="264" r:id="rId4"/>
    <p:sldId id="267" r:id="rId5"/>
    <p:sldId id="265" r:id="rId6"/>
    <p:sldId id="268" r:id="rId7"/>
    <p:sldId id="308" r:id="rId8"/>
    <p:sldId id="269" r:id="rId9"/>
    <p:sldId id="270" r:id="rId10"/>
    <p:sldId id="278" r:id="rId11"/>
    <p:sldId id="271" r:id="rId12"/>
    <p:sldId id="266" r:id="rId13"/>
    <p:sldId id="272" r:id="rId14"/>
    <p:sldId id="273" r:id="rId15"/>
    <p:sldId id="274" r:id="rId16"/>
    <p:sldId id="275" r:id="rId17"/>
    <p:sldId id="277" r:id="rId18"/>
    <p:sldId id="280" r:id="rId19"/>
    <p:sldId id="281" r:id="rId20"/>
    <p:sldId id="279"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282" r:id="rId36"/>
    <p:sldId id="283" r:id="rId37"/>
    <p:sldId id="284" r:id="rId38"/>
    <p:sldId id="285" r:id="rId39"/>
    <p:sldId id="286" r:id="rId40"/>
    <p:sldId id="287" r:id="rId41"/>
    <p:sldId id="288" r:id="rId42"/>
    <p:sldId id="293" r:id="rId43"/>
    <p:sldId id="309" r:id="rId44"/>
    <p:sldId id="310" r:id="rId45"/>
    <p:sldId id="311" r:id="rId46"/>
    <p:sldId id="312" r:id="rId47"/>
    <p:sldId id="313" r:id="rId4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94711" autoAdjust="0"/>
  </p:normalViewPr>
  <p:slideViewPr>
    <p:cSldViewPr>
      <p:cViewPr varScale="1">
        <p:scale>
          <a:sx n="56" d="100"/>
          <a:sy n="56" d="100"/>
        </p:scale>
        <p:origin x="-1374" y="-9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5512D11A-5CC6-11CF-8D67-00AA00BDCE1D}" ax:persistence="persistStream" r:id="rId1"/>
</file>

<file path=ppt/activeX/activeX10.xml><?xml version="1.0" encoding="utf-8"?>
<ax:ocx xmlns:ax="http://schemas.microsoft.com/office/2006/activeX" xmlns:r="http://schemas.openxmlformats.org/officeDocument/2006/relationships" ax:classid="{5512D11A-5CC6-11CF-8D67-00AA00BDCE1D}" ax:persistence="persistStream" r:id="rId1"/>
</file>

<file path=ppt/activeX/activeX2.xml><?xml version="1.0" encoding="utf-8"?>
<ax:ocx xmlns:ax="http://schemas.microsoft.com/office/2006/activeX" xmlns:r="http://schemas.openxmlformats.org/officeDocument/2006/relationships" ax:classid="{5512D11A-5CC6-11CF-8D67-00AA00BDCE1D}" ax:persistence="persistStream" r:id="rId1"/>
</file>

<file path=ppt/activeX/activeX3.xml><?xml version="1.0" encoding="utf-8"?>
<ax:ocx xmlns:ax="http://schemas.microsoft.com/office/2006/activeX" xmlns:r="http://schemas.openxmlformats.org/officeDocument/2006/relationships" ax:classid="{5512D11A-5CC6-11CF-8D67-00AA00BDCE1D}" ax:persistence="persistStream" r:id="rId1"/>
</file>

<file path=ppt/activeX/activeX4.xml><?xml version="1.0" encoding="utf-8"?>
<ax:ocx xmlns:ax="http://schemas.microsoft.com/office/2006/activeX" xmlns:r="http://schemas.openxmlformats.org/officeDocument/2006/relationships" ax:classid="{5512D11A-5CC6-11CF-8D67-00AA00BDCE1D}" ax:persistence="persistStream" r:id="rId1"/>
</file>

<file path=ppt/activeX/activeX5.xml><?xml version="1.0" encoding="utf-8"?>
<ax:ocx xmlns:ax="http://schemas.microsoft.com/office/2006/activeX" xmlns:r="http://schemas.openxmlformats.org/officeDocument/2006/relationships" ax:classid="{5512D11A-5CC6-11CF-8D67-00AA00BDCE1D}" ax:persistence="persistStream" r:id="rId1"/>
</file>

<file path=ppt/activeX/activeX6.xml><?xml version="1.0" encoding="utf-8"?>
<ax:ocx xmlns:ax="http://schemas.microsoft.com/office/2006/activeX" xmlns:r="http://schemas.openxmlformats.org/officeDocument/2006/relationships" ax:classid="{5512D11A-5CC6-11CF-8D67-00AA00BDCE1D}" ax:persistence="persistStream" r:id="rId1"/>
</file>

<file path=ppt/activeX/activeX7.xml><?xml version="1.0" encoding="utf-8"?>
<ax:ocx xmlns:ax="http://schemas.microsoft.com/office/2006/activeX" xmlns:r="http://schemas.openxmlformats.org/officeDocument/2006/relationships" ax:classid="{5512D11A-5CC6-11CF-8D67-00AA00BDCE1D}" ax:persistence="persistStream" r:id="rId1"/>
</file>

<file path=ppt/activeX/activeX8.xml><?xml version="1.0" encoding="utf-8"?>
<ax:ocx xmlns:ax="http://schemas.microsoft.com/office/2006/activeX" xmlns:r="http://schemas.openxmlformats.org/officeDocument/2006/relationships" ax:classid="{5512D11A-5CC6-11CF-8D67-00AA00BDCE1D}" ax:persistence="persistStream" r:id="rId1"/>
</file>

<file path=ppt/activeX/activeX9.xml><?xml version="1.0" encoding="utf-8"?>
<ax:ocx xmlns:ax="http://schemas.microsoft.com/office/2006/activeX" xmlns:r="http://schemas.openxmlformats.org/officeDocument/2006/relationships" ax:classid="{5512D11A-5CC6-11CF-8D67-00AA00BDCE1D}" ax:persistence="persistStream" r:id="rId1"/>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149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27"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5741532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150938" y="692150"/>
            <a:ext cx="4556125" cy="3416300"/>
          </a:xfrm>
          <a:ln cap="flat"/>
        </p:spPr>
      </p:sp>
      <p:sp>
        <p:nvSpPr>
          <p:cNvPr id="276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Rot="1" noChangeArrowheads="1" noTextEdit="1"/>
          </p:cNvSpPr>
          <p:nvPr>
            <p:ph type="sldImg"/>
          </p:nvPr>
        </p:nvSpPr>
        <p:spPr>
          <a:xfrm>
            <a:off x="1150938" y="692150"/>
            <a:ext cx="4556125" cy="3416300"/>
          </a:xfrm>
          <a:ln/>
        </p:spPr>
      </p:sp>
      <p:sp>
        <p:nvSpPr>
          <p:cNvPr id="358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smtClean="0"/>
              <a:t>What is XML? What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Rot="1" noChangeArrowheads="1" noTextEdit="1"/>
          </p:cNvSpPr>
          <p:nvPr>
            <p:ph type="sldImg"/>
          </p:nvPr>
        </p:nvSpPr>
        <p:spPr>
          <a:xfrm>
            <a:off x="1150938" y="692150"/>
            <a:ext cx="4556125" cy="3416300"/>
          </a:xfrm>
          <a:ln/>
        </p:spPr>
      </p:sp>
      <p:sp>
        <p:nvSpPr>
          <p:cNvPr id="368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Rot="1" noChangeArrowheads="1" noTextEdit="1"/>
          </p:cNvSpPr>
          <p:nvPr>
            <p:ph type="sldImg"/>
          </p:nvPr>
        </p:nvSpPr>
        <p:spPr>
          <a:xfrm>
            <a:off x="1150938" y="692150"/>
            <a:ext cx="4556125" cy="3416300"/>
          </a:xfrm>
          <a:ln/>
        </p:spPr>
      </p:sp>
      <p:sp>
        <p:nvSpPr>
          <p:cNvPr id="378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smtClean="0"/>
              <a:t>DTD defines a document type in</a:t>
            </a:r>
          </a:p>
          <a:p>
            <a:r>
              <a:rPr lang="en-US" smtClean="0"/>
              <a:t>1. Its vocabulary, what kind of elements are allowed in the document type.</a:t>
            </a:r>
          </a:p>
          <a:p>
            <a:r>
              <a:rPr lang="en-US" smtClean="0"/>
              <a:t>2. It defines a content model for each element. A content model is a pattern that tells what elements or data can go inside an element, in what order, in what number, and whether they are required or optional. Think of this as the “grammar” of the attribute.</a:t>
            </a:r>
          </a:p>
          <a:p>
            <a:endParaRPr lang="en-US" smtClean="0"/>
          </a:p>
          <a:p>
            <a:r>
              <a:rPr lang="en-US" smtClean="0"/>
              <a:t>#PCDATA =&gt; parsed character data. The characters will be checked by an XML parser for entity reference, which will then be replaced with their entity values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Rot="1" noChangeArrowheads="1" noTextEdit="1"/>
          </p:cNvSpPr>
          <p:nvPr>
            <p:ph type="sldImg"/>
          </p:nvPr>
        </p:nvSpPr>
        <p:spPr>
          <a:xfrm>
            <a:off x="1150938" y="692150"/>
            <a:ext cx="4556125" cy="3416300"/>
          </a:xfrm>
          <a:ln/>
        </p:spPr>
      </p:sp>
      <p:sp>
        <p:nvSpPr>
          <p:cNvPr id="389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smtClean="0"/>
              <a:t>Extensible Stylesheet language XSL</a:t>
            </a:r>
          </a:p>
          <a:p>
            <a:r>
              <a:rPr lang="en-US" smtClean="0"/>
              <a:t>http://www.w3.org/Style/CSS-vs-XSL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Rot="1" noChangeArrowheads="1" noTextEdit="1"/>
          </p:cNvSpPr>
          <p:nvPr>
            <p:ph type="sldImg"/>
          </p:nvPr>
        </p:nvSpPr>
        <p:spPr>
          <a:xfrm>
            <a:off x="1150938" y="692150"/>
            <a:ext cx="4556125" cy="3416300"/>
          </a:xfrm>
          <a:ln/>
        </p:spPr>
      </p:sp>
      <p:sp>
        <p:nvSpPr>
          <p:cNvPr id="399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436" name="Slide Number Placeholder 3"/>
          <p:cNvSpPr>
            <a:spLocks noGrp="1"/>
          </p:cNvSpPr>
          <p:nvPr>
            <p:ph type="sldNum" sz="quarter" idx="5"/>
          </p:nvPr>
        </p:nvSpPr>
        <p:spPr bwMode="auto">
          <a:xfrm>
            <a:off x="3884613" y="8685213"/>
            <a:ext cx="29718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CDC7879-9DE0-4749-A068-D09083140897}" type="slidenum">
              <a:rPr lang="en-US" smtClean="0"/>
              <a:pPr fontAlgn="base">
                <a:spcBef>
                  <a:spcPct val="0"/>
                </a:spcBef>
                <a:spcAft>
                  <a:spcPct val="0"/>
                </a:spcAft>
                <a:defRPr/>
              </a:pPr>
              <a:t>33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Rot="1" noChangeArrowheads="1" noTextEdit="1"/>
          </p:cNvSpPr>
          <p:nvPr>
            <p:ph type="sldImg"/>
          </p:nvPr>
        </p:nvSpPr>
        <p:spPr>
          <a:xfrm>
            <a:off x="1150938" y="692150"/>
            <a:ext cx="4556125" cy="3416300"/>
          </a:xfrm>
          <a:ln/>
        </p:spPr>
      </p:sp>
      <p:sp>
        <p:nvSpPr>
          <p:cNvPr id="286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Rot="1" noChangeArrowheads="1" noTextEdit="1"/>
          </p:cNvSpPr>
          <p:nvPr>
            <p:ph type="sldImg"/>
          </p:nvPr>
        </p:nvSpPr>
        <p:spPr>
          <a:xfrm>
            <a:off x="1150938" y="692150"/>
            <a:ext cx="4556125" cy="3416300"/>
          </a:xfrm>
          <a:ln/>
        </p:spPr>
      </p:sp>
      <p:sp>
        <p:nvSpPr>
          <p:cNvPr id="296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4294967295"/>
          </p:nvPr>
        </p:nvSpPr>
        <p:spPr bwMode="auto">
          <a:xfrm>
            <a:off x="3886200" y="8685213"/>
            <a:ext cx="2970213"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lstStyle>
            <a:lvl1pPr defTabSz="911225" eaLnBrk="0" hangingPunct="0">
              <a:defRPr sz="2400">
                <a:solidFill>
                  <a:schemeClr val="tx1"/>
                </a:solidFill>
                <a:latin typeface="Times New Roman" pitchFamily="18" charset="0"/>
                <a:cs typeface="Arial" charset="0"/>
              </a:defRPr>
            </a:lvl1pPr>
            <a:lvl2pPr marL="742950" indent="-285750" defTabSz="911225" eaLnBrk="0" hangingPunct="0">
              <a:defRPr sz="2400">
                <a:solidFill>
                  <a:schemeClr val="tx1"/>
                </a:solidFill>
                <a:latin typeface="Times New Roman" pitchFamily="18" charset="0"/>
                <a:cs typeface="Arial" charset="0"/>
              </a:defRPr>
            </a:lvl2pPr>
            <a:lvl3pPr marL="1143000" indent="-228600" defTabSz="911225" eaLnBrk="0" hangingPunct="0">
              <a:defRPr sz="2400">
                <a:solidFill>
                  <a:schemeClr val="tx1"/>
                </a:solidFill>
                <a:latin typeface="Times New Roman" pitchFamily="18" charset="0"/>
                <a:cs typeface="Arial" charset="0"/>
              </a:defRPr>
            </a:lvl3pPr>
            <a:lvl4pPr marL="1600200" indent="-228600" defTabSz="911225" eaLnBrk="0" hangingPunct="0">
              <a:defRPr sz="2400">
                <a:solidFill>
                  <a:schemeClr val="tx1"/>
                </a:solidFill>
                <a:latin typeface="Times New Roman" pitchFamily="18" charset="0"/>
                <a:cs typeface="Arial" charset="0"/>
              </a:defRPr>
            </a:lvl4pPr>
            <a:lvl5pPr marL="2057400" indent="-228600" defTabSz="911225" eaLnBrk="0" hangingPunct="0">
              <a:defRPr sz="2400">
                <a:solidFill>
                  <a:schemeClr val="tx1"/>
                </a:solidFill>
                <a:latin typeface="Times New Roman" pitchFamily="18" charset="0"/>
                <a:cs typeface="Arial" charset="0"/>
              </a:defRPr>
            </a:lvl5pPr>
            <a:lvl6pPr marL="2514600" indent="-228600" defTabSz="911225"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defTabSz="911225"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defTabSz="911225"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defTabSz="911225" eaLnBrk="0" fontAlgn="base" hangingPunct="0">
              <a:spcBef>
                <a:spcPct val="0"/>
              </a:spcBef>
              <a:spcAft>
                <a:spcPct val="0"/>
              </a:spcAft>
              <a:defRPr sz="2400">
                <a:solidFill>
                  <a:schemeClr val="tx1"/>
                </a:solidFill>
                <a:latin typeface="Times New Roman" pitchFamily="18" charset="0"/>
                <a:cs typeface="Arial" charset="0"/>
              </a:defRPr>
            </a:lvl9pPr>
          </a:lstStyle>
          <a:p>
            <a:fld id="{879D6010-C65E-42F2-8EA2-2E8165B0491A}" type="slidenum">
              <a:rPr lang="en-US"/>
              <a:pPr/>
              <a:t>5</a:t>
            </a:fld>
            <a:endParaRPr lang="en-US"/>
          </a:p>
        </p:txBody>
      </p:sp>
      <p:sp>
        <p:nvSpPr>
          <p:cNvPr id="30723" name="Rectangle 2"/>
          <p:cNvSpPr>
            <a:spLocks noRot="1" noChangeArrowheads="1" noTextEdit="1"/>
          </p:cNvSpPr>
          <p:nvPr>
            <p:ph type="sldImg"/>
          </p:nvPr>
        </p:nvSpPr>
        <p:spPr>
          <a:xfrm>
            <a:off x="1146175" y="687388"/>
            <a:ext cx="4565650" cy="3424237"/>
          </a:xfrm>
          <a:ln cap="flat"/>
        </p:spPr>
      </p:sp>
      <p:sp>
        <p:nvSpPr>
          <p:cNvPr id="307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062" tIns="46031" rIns="92062" bIns="46031"/>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Rot="1" noChangeArrowheads="1" noTextEdit="1"/>
          </p:cNvSpPr>
          <p:nvPr>
            <p:ph type="sldImg"/>
          </p:nvPr>
        </p:nvSpPr>
        <p:spPr>
          <a:xfrm>
            <a:off x="1150938" y="692150"/>
            <a:ext cx="4556125" cy="3416300"/>
          </a:xfrm>
          <a:ln/>
        </p:spPr>
      </p:sp>
      <p:sp>
        <p:nvSpPr>
          <p:cNvPr id="317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4294967295"/>
          </p:nvPr>
        </p:nvSpPr>
        <p:spPr bwMode="auto">
          <a:xfrm>
            <a:off x="3886200" y="8685213"/>
            <a:ext cx="2970213"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lstStyle>
            <a:lvl1pPr defTabSz="911225" eaLnBrk="0" hangingPunct="0">
              <a:defRPr sz="2400">
                <a:solidFill>
                  <a:schemeClr val="tx1"/>
                </a:solidFill>
                <a:latin typeface="Times New Roman" pitchFamily="18" charset="0"/>
                <a:cs typeface="Arial" charset="0"/>
              </a:defRPr>
            </a:lvl1pPr>
            <a:lvl2pPr marL="742950" indent="-285750" defTabSz="911225" eaLnBrk="0" hangingPunct="0">
              <a:defRPr sz="2400">
                <a:solidFill>
                  <a:schemeClr val="tx1"/>
                </a:solidFill>
                <a:latin typeface="Times New Roman" pitchFamily="18" charset="0"/>
                <a:cs typeface="Arial" charset="0"/>
              </a:defRPr>
            </a:lvl2pPr>
            <a:lvl3pPr marL="1143000" indent="-228600" defTabSz="911225" eaLnBrk="0" hangingPunct="0">
              <a:defRPr sz="2400">
                <a:solidFill>
                  <a:schemeClr val="tx1"/>
                </a:solidFill>
                <a:latin typeface="Times New Roman" pitchFamily="18" charset="0"/>
                <a:cs typeface="Arial" charset="0"/>
              </a:defRPr>
            </a:lvl3pPr>
            <a:lvl4pPr marL="1600200" indent="-228600" defTabSz="911225" eaLnBrk="0" hangingPunct="0">
              <a:defRPr sz="2400">
                <a:solidFill>
                  <a:schemeClr val="tx1"/>
                </a:solidFill>
                <a:latin typeface="Times New Roman" pitchFamily="18" charset="0"/>
                <a:cs typeface="Arial" charset="0"/>
              </a:defRPr>
            </a:lvl4pPr>
            <a:lvl5pPr marL="2057400" indent="-228600" defTabSz="911225" eaLnBrk="0" hangingPunct="0">
              <a:defRPr sz="2400">
                <a:solidFill>
                  <a:schemeClr val="tx1"/>
                </a:solidFill>
                <a:latin typeface="Times New Roman" pitchFamily="18" charset="0"/>
                <a:cs typeface="Arial" charset="0"/>
              </a:defRPr>
            </a:lvl5pPr>
            <a:lvl6pPr marL="2514600" indent="-228600" defTabSz="911225"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defTabSz="911225"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defTabSz="911225"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defTabSz="911225" eaLnBrk="0" fontAlgn="base" hangingPunct="0">
              <a:spcBef>
                <a:spcPct val="0"/>
              </a:spcBef>
              <a:spcAft>
                <a:spcPct val="0"/>
              </a:spcAft>
              <a:defRPr sz="2400">
                <a:solidFill>
                  <a:schemeClr val="tx1"/>
                </a:solidFill>
                <a:latin typeface="Times New Roman" pitchFamily="18" charset="0"/>
                <a:cs typeface="Arial" charset="0"/>
              </a:defRPr>
            </a:lvl9pPr>
          </a:lstStyle>
          <a:p>
            <a:fld id="{C75C2848-1853-4B08-B874-49EC83A63296}" type="slidenum">
              <a:rPr lang="en-US"/>
              <a:pPr/>
              <a:t>7</a:t>
            </a:fld>
            <a:endParaRPr lang="en-US"/>
          </a:p>
        </p:txBody>
      </p:sp>
      <p:sp>
        <p:nvSpPr>
          <p:cNvPr id="71683" name="Rectangle 2"/>
          <p:cNvSpPr>
            <a:spLocks noRot="1" noChangeArrowheads="1" noTextEdit="1"/>
          </p:cNvSpPr>
          <p:nvPr>
            <p:ph type="sldImg"/>
          </p:nvPr>
        </p:nvSpPr>
        <p:spPr>
          <a:xfrm>
            <a:off x="1146175" y="687388"/>
            <a:ext cx="4565650" cy="3424237"/>
          </a:xfrm>
          <a:ln cap="flat"/>
        </p:spPr>
      </p:sp>
      <p:sp>
        <p:nvSpPr>
          <p:cNvPr id="7168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062" tIns="46031" rIns="92062" bIns="46031"/>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Rot="1" noChangeArrowheads="1" noTextEdit="1"/>
          </p:cNvSpPr>
          <p:nvPr>
            <p:ph type="sldImg"/>
          </p:nvPr>
        </p:nvSpPr>
        <p:spPr>
          <a:xfrm>
            <a:off x="1150938" y="692150"/>
            <a:ext cx="4556125" cy="3416300"/>
          </a:xfrm>
          <a:ln/>
        </p:spPr>
      </p:sp>
      <p:sp>
        <p:nvSpPr>
          <p:cNvPr id="327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Rot="1" noChangeArrowheads="1" noTextEdit="1"/>
          </p:cNvSpPr>
          <p:nvPr>
            <p:ph type="sldImg"/>
          </p:nvPr>
        </p:nvSpPr>
        <p:spPr>
          <a:xfrm>
            <a:off x="1150938" y="692150"/>
            <a:ext cx="4556125" cy="3416300"/>
          </a:xfrm>
          <a:ln/>
        </p:spPr>
      </p:sp>
      <p:sp>
        <p:nvSpPr>
          <p:cNvPr id="337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Rot="1" noChangeArrowheads="1" noTextEdit="1"/>
          </p:cNvSpPr>
          <p:nvPr>
            <p:ph type="sldImg"/>
          </p:nvPr>
        </p:nvSpPr>
        <p:spPr>
          <a:xfrm>
            <a:off x="1150938" y="692150"/>
            <a:ext cx="4556125" cy="3416300"/>
          </a:xfrm>
          <a:ln/>
        </p:spPr>
      </p:sp>
      <p:sp>
        <p:nvSpPr>
          <p:cNvPr id="348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62018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3587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5573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Tree>
    <p:extLst>
      <p:ext uri="{BB962C8B-B14F-4D97-AF65-F5344CB8AC3E}">
        <p14:creationId xmlns:p14="http://schemas.microsoft.com/office/powerpoint/2010/main" val="489456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4906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70157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1719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1632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87947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6633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94449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54798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eaLnBrk="0" fontAlgn="base" hangingPunct="0">
        <a:spcBef>
          <a:spcPct val="0"/>
        </a:spcBef>
        <a:spcAft>
          <a:spcPct val="0"/>
        </a:spcAft>
        <a:defRPr sz="4400">
          <a:solidFill>
            <a:schemeClr val="tx2"/>
          </a:solidFill>
          <a:latin typeface="Times New Roman" pitchFamily="18" charset="0"/>
          <a:cs typeface="Arial" charset="0"/>
        </a:defRPr>
      </a:lvl6pPr>
      <a:lvl7pPr marL="914400" algn="ctr" rtl="0" eaLnBrk="0" fontAlgn="base" hangingPunct="0">
        <a:spcBef>
          <a:spcPct val="0"/>
        </a:spcBef>
        <a:spcAft>
          <a:spcPct val="0"/>
        </a:spcAft>
        <a:defRPr sz="4400">
          <a:solidFill>
            <a:schemeClr val="tx2"/>
          </a:solidFill>
          <a:latin typeface="Times New Roman" pitchFamily="18" charset="0"/>
          <a:cs typeface="Arial" charset="0"/>
        </a:defRPr>
      </a:lvl7pPr>
      <a:lvl8pPr marL="1371600" algn="ctr" rtl="0" eaLnBrk="0" fontAlgn="base" hangingPunct="0">
        <a:spcBef>
          <a:spcPct val="0"/>
        </a:spcBef>
        <a:spcAft>
          <a:spcPct val="0"/>
        </a:spcAft>
        <a:defRPr sz="4400">
          <a:solidFill>
            <a:schemeClr val="tx2"/>
          </a:solidFill>
          <a:latin typeface="Times New Roman" pitchFamily="18" charset="0"/>
          <a:cs typeface="Arial" charset="0"/>
        </a:defRPr>
      </a:lvl8pPr>
      <a:lvl9pPr marL="1828800" algn="ctr" rtl="0" eaLnBrk="0" fontAlgn="base" hangingPunct="0">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cs typeface="+mn-cs"/>
        </a:defRPr>
      </a:lvl2pPr>
      <a:lvl3pPr marL="1143000" indent="-228600" algn="l" rtl="0" eaLnBrk="0" fontAlgn="base" hangingPunct="0">
        <a:spcBef>
          <a:spcPct val="20000"/>
        </a:spcBef>
        <a:spcAft>
          <a:spcPct val="0"/>
        </a:spcAft>
        <a:buSzPct val="100000"/>
        <a:buChar char="•"/>
        <a:defRPr sz="2400">
          <a:solidFill>
            <a:schemeClr val="tx1"/>
          </a:solidFill>
          <a:latin typeface="+mn-lt"/>
          <a:cs typeface="+mn-cs"/>
        </a:defRPr>
      </a:lvl3pPr>
      <a:lvl4pPr marL="1600200" indent="-228600" algn="l" rtl="0" eaLnBrk="0" fontAlgn="base" hangingPunct="0">
        <a:spcBef>
          <a:spcPct val="20000"/>
        </a:spcBef>
        <a:spcAft>
          <a:spcPct val="0"/>
        </a:spcAft>
        <a:buSzPct val="100000"/>
        <a:buChar char="–"/>
        <a:defRPr sz="2000">
          <a:solidFill>
            <a:schemeClr val="tx1"/>
          </a:solidFill>
          <a:latin typeface="+mn-lt"/>
          <a:cs typeface="+mn-cs"/>
        </a:defRPr>
      </a:lvl4pPr>
      <a:lvl5pPr marL="2057400" indent="-228600" algn="l" rtl="0" eaLnBrk="0" fontAlgn="base" hangingPunct="0">
        <a:spcBef>
          <a:spcPct val="20000"/>
        </a:spcBef>
        <a:spcAft>
          <a:spcPct val="0"/>
        </a:spcAft>
        <a:buSzPct val="100000"/>
        <a:buChar char="•"/>
        <a:defRPr sz="2000">
          <a:solidFill>
            <a:schemeClr val="tx1"/>
          </a:solidFill>
          <a:latin typeface="+mn-lt"/>
          <a:cs typeface="+mn-cs"/>
        </a:defRPr>
      </a:lvl5pPr>
      <a:lvl6pPr marL="2514600" indent="-228600" algn="l" rtl="0" eaLnBrk="0" fontAlgn="base" hangingPunct="0">
        <a:spcBef>
          <a:spcPct val="20000"/>
        </a:spcBef>
        <a:spcAft>
          <a:spcPct val="0"/>
        </a:spcAft>
        <a:buSzPct val="100000"/>
        <a:buChar char="•"/>
        <a:defRPr sz="2000">
          <a:solidFill>
            <a:schemeClr val="tx1"/>
          </a:solidFill>
          <a:latin typeface="+mn-lt"/>
          <a:cs typeface="+mn-cs"/>
        </a:defRPr>
      </a:lvl6pPr>
      <a:lvl7pPr marL="2971800" indent="-228600" algn="l" rtl="0" eaLnBrk="0" fontAlgn="base" hangingPunct="0">
        <a:spcBef>
          <a:spcPct val="20000"/>
        </a:spcBef>
        <a:spcAft>
          <a:spcPct val="0"/>
        </a:spcAft>
        <a:buSzPct val="100000"/>
        <a:buChar char="•"/>
        <a:defRPr sz="2000">
          <a:solidFill>
            <a:schemeClr val="tx1"/>
          </a:solidFill>
          <a:latin typeface="+mn-lt"/>
          <a:cs typeface="+mn-cs"/>
        </a:defRPr>
      </a:lvl7pPr>
      <a:lvl8pPr marL="3429000" indent="-228600" algn="l" rtl="0" eaLnBrk="0" fontAlgn="base" hangingPunct="0">
        <a:spcBef>
          <a:spcPct val="20000"/>
        </a:spcBef>
        <a:spcAft>
          <a:spcPct val="0"/>
        </a:spcAft>
        <a:buSzPct val="100000"/>
        <a:buChar char="•"/>
        <a:defRPr sz="2000">
          <a:solidFill>
            <a:schemeClr val="tx1"/>
          </a:solidFill>
          <a:latin typeface="+mn-lt"/>
          <a:cs typeface="+mn-cs"/>
        </a:defRPr>
      </a:lvl8pPr>
      <a:lvl9pPr marL="3886200" indent="-228600" algn="l" rtl="0" eaLnBrk="0" fontAlgn="base" hangingPunct="0">
        <a:spcBef>
          <a:spcPct val="20000"/>
        </a:spcBef>
        <a:spcAft>
          <a:spcPct val="0"/>
        </a:spcAft>
        <a:buSzPct val="10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control" Target="../activeX/activeX7.xml"/><Relationship Id="rId13" Type="http://schemas.openxmlformats.org/officeDocument/2006/relationships/hyperlink" Target="//upload.wikimedia.org/wikipedia/commons/c/c2/WSDL_11vs20.png" TargetMode="External"/><Relationship Id="rId3" Type="http://schemas.openxmlformats.org/officeDocument/2006/relationships/control" Target="../activeX/activeX2.xml"/><Relationship Id="rId7" Type="http://schemas.openxmlformats.org/officeDocument/2006/relationships/control" Target="../activeX/activeX6.xml"/><Relationship Id="rId12" Type="http://schemas.openxmlformats.org/officeDocument/2006/relationships/slideLayout" Target="../slideLayouts/slideLayout6.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control" Target="../activeX/activeX5.xml"/><Relationship Id="rId11" Type="http://schemas.openxmlformats.org/officeDocument/2006/relationships/control" Target="../activeX/activeX10.xml"/><Relationship Id="rId5" Type="http://schemas.openxmlformats.org/officeDocument/2006/relationships/control" Target="../activeX/activeX4.xml"/><Relationship Id="rId15" Type="http://schemas.openxmlformats.org/officeDocument/2006/relationships/image" Target="../media/image11.wmf"/><Relationship Id="rId10" Type="http://schemas.openxmlformats.org/officeDocument/2006/relationships/control" Target="../activeX/activeX9.xml"/><Relationship Id="rId4" Type="http://schemas.openxmlformats.org/officeDocument/2006/relationships/control" Target="../activeX/activeX3.xml"/><Relationship Id="rId9" Type="http://schemas.openxmlformats.org/officeDocument/2006/relationships/control" Target="../activeX/activeX8.xml"/><Relationship Id="rId14"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www.tei-c.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loc.gov/standards/mets/" TargetMode="External"/><Relationship Id="rId4" Type="http://schemas.openxmlformats.org/officeDocument/2006/relationships/hyperlink" Target="http://www.loc.gov/ead/"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upload.wikimedia.org/wikipedia/commons/4/43/Feed-icon.sv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r>
              <a:rPr lang="en-US" dirty="0" smtClean="0"/>
              <a:t>XML + Ajax</a:t>
            </a:r>
            <a:endParaRPr lang="en-US" dirty="0" smtClean="0"/>
          </a:p>
        </p:txBody>
      </p:sp>
      <p:sp>
        <p:nvSpPr>
          <p:cNvPr id="2051" name="Rectangle 3"/>
          <p:cNvSpPr>
            <a:spLocks noGrp="1" noChangeArrowheads="1"/>
          </p:cNvSpPr>
          <p:nvPr>
            <p:ph type="subTitle" idx="1"/>
          </p:nvPr>
        </p:nvSpPr>
        <p:spPr/>
        <p:txBody>
          <a:bodyPr/>
          <a:lstStyle/>
          <a:p>
            <a:pPr marL="342900" indent="-342900"/>
            <a:r>
              <a:rPr lang="en-US" dirty="0" smtClean="0"/>
              <a:t>Week </a:t>
            </a:r>
            <a:r>
              <a:rPr lang="en-US" dirty="0" smtClean="0"/>
              <a:t>13</a:t>
            </a:r>
            <a:endParaRPr lang="en-US" dirty="0" smtClean="0"/>
          </a:p>
          <a:p>
            <a:pPr marL="342900" indent="-342900"/>
            <a:r>
              <a:rPr lang="en-US" dirty="0" smtClean="0"/>
              <a:t>INFM 603</a:t>
            </a:r>
          </a:p>
        </p:txBody>
      </p:sp>
      <p:pic>
        <p:nvPicPr>
          <p:cNvPr id="2052" name="Picture 5" descr="h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04800"/>
            <a:ext cx="69850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381000"/>
            <a:ext cx="7772400" cy="1143000"/>
          </a:xfrm>
        </p:spPr>
        <p:txBody>
          <a:bodyPr/>
          <a:lstStyle/>
          <a:p>
            <a:r>
              <a:rPr lang="en-US" smtClean="0"/>
              <a:t>Synchronized Multimedia Integration Language (SMIL)</a:t>
            </a:r>
          </a:p>
        </p:txBody>
      </p:sp>
      <p:sp>
        <p:nvSpPr>
          <p:cNvPr id="15363" name="Rectangle 3"/>
          <p:cNvSpPr>
            <a:spLocks noGrp="1" noChangeArrowheads="1"/>
          </p:cNvSpPr>
          <p:nvPr>
            <p:ph type="body" idx="1"/>
          </p:nvPr>
        </p:nvSpPr>
        <p:spPr>
          <a:xfrm>
            <a:off x="685800" y="1981200"/>
            <a:ext cx="7772400" cy="4724400"/>
          </a:xfrm>
        </p:spPr>
        <p:txBody>
          <a:bodyPr/>
          <a:lstStyle/>
          <a:p>
            <a:r>
              <a:rPr lang="en-US" sz="2800" smtClean="0"/>
              <a:t>Window controls (in &lt;head&gt;)</a:t>
            </a:r>
          </a:p>
          <a:p>
            <a:pPr lvl="1"/>
            <a:r>
              <a:rPr lang="en-US" sz="2400" smtClean="0"/>
              <a:t>Controlling layout: </a:t>
            </a:r>
            <a:r>
              <a:rPr lang="en-US" sz="2400" smtClean="0">
                <a:solidFill>
                  <a:srgbClr val="000099"/>
                </a:solidFill>
              </a:rPr>
              <a:t>&lt;region&gt;, &lt;root-layout&gt;</a:t>
            </a:r>
          </a:p>
          <a:p>
            <a:pPr lvl="1"/>
            <a:endParaRPr lang="en-US" sz="2400" smtClean="0"/>
          </a:p>
          <a:p>
            <a:r>
              <a:rPr lang="en-US" sz="2800" smtClean="0"/>
              <a:t>Timeline controls (in &lt;body&gt;)</a:t>
            </a:r>
          </a:p>
          <a:p>
            <a:pPr lvl="1"/>
            <a:r>
              <a:rPr lang="en-US" sz="2400" smtClean="0"/>
              <a:t>Sequence control: </a:t>
            </a:r>
            <a:r>
              <a:rPr lang="en-US" sz="2400" smtClean="0">
                <a:solidFill>
                  <a:srgbClr val="000099"/>
                </a:solidFill>
              </a:rPr>
              <a:t>&lt;seq&gt;, &lt;excl&gt;, &lt;par&gt;</a:t>
            </a:r>
          </a:p>
          <a:p>
            <a:pPr lvl="1"/>
            <a:r>
              <a:rPr lang="en-US" sz="2400" smtClean="0"/>
              <a:t>Timing control: </a:t>
            </a:r>
            <a:r>
              <a:rPr lang="en-US" sz="2400" smtClean="0">
                <a:solidFill>
                  <a:srgbClr val="000099"/>
                </a:solidFill>
              </a:rPr>
              <a:t>&lt;begin&gt;, &lt;end&gt;, &lt;dur&gt;</a:t>
            </a:r>
          </a:p>
          <a:p>
            <a:pPr lvl="1">
              <a:buFontTx/>
              <a:buNone/>
            </a:pPr>
            <a:r>
              <a:rPr lang="en-US" sz="2400" smtClean="0"/>
              <a:t> </a:t>
            </a:r>
          </a:p>
          <a:p>
            <a:r>
              <a:rPr lang="en-US" sz="2800" smtClean="0"/>
              <a:t>Content types (in &lt;body&gt;)</a:t>
            </a:r>
          </a:p>
          <a:p>
            <a:pPr lvl="1"/>
            <a:r>
              <a:rPr lang="en-US" sz="2400" smtClean="0">
                <a:solidFill>
                  <a:srgbClr val="000099"/>
                </a:solidFill>
              </a:rPr>
              <a:t>&lt;audio&gt;, &lt;video&gt;, &lt;img&gt;, &lt;ref&gt;</a:t>
            </a:r>
            <a:endParaRPr lang="en-US" sz="24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152400"/>
            <a:ext cx="8610600" cy="1143000"/>
          </a:xfrm>
        </p:spPr>
        <p:txBody>
          <a:bodyPr/>
          <a:lstStyle/>
          <a:p>
            <a:r>
              <a:rPr lang="en-US" smtClean="0"/>
              <a:t>XML: A Family of Standards</a:t>
            </a:r>
          </a:p>
        </p:txBody>
      </p:sp>
      <p:sp>
        <p:nvSpPr>
          <p:cNvPr id="16387" name="Rectangle 3"/>
          <p:cNvSpPr>
            <a:spLocks noGrp="1" noChangeArrowheads="1"/>
          </p:cNvSpPr>
          <p:nvPr>
            <p:ph type="body" idx="1"/>
          </p:nvPr>
        </p:nvSpPr>
        <p:spPr>
          <a:xfrm>
            <a:off x="190500" y="1295400"/>
            <a:ext cx="8763000" cy="5105400"/>
          </a:xfrm>
        </p:spPr>
        <p:txBody>
          <a:bodyPr/>
          <a:lstStyle/>
          <a:p>
            <a:r>
              <a:rPr lang="en-US" smtClean="0"/>
              <a:t>Definition: DTD or Schema</a:t>
            </a:r>
          </a:p>
          <a:p>
            <a:pPr lvl="1"/>
            <a:r>
              <a:rPr lang="en-US" smtClean="0"/>
              <a:t>Known </a:t>
            </a:r>
            <a:r>
              <a:rPr lang="en-US" u="sng" smtClean="0"/>
              <a:t>types</a:t>
            </a:r>
            <a:r>
              <a:rPr lang="en-US" smtClean="0"/>
              <a:t> of entities with “labels”</a:t>
            </a:r>
          </a:p>
          <a:p>
            <a:pPr lvl="1"/>
            <a:r>
              <a:rPr lang="en-US" smtClean="0"/>
              <a:t>Defines part-whole and is-a relationships</a:t>
            </a:r>
          </a:p>
          <a:p>
            <a:pPr lvl="4"/>
            <a:endParaRPr lang="en-US" smtClean="0"/>
          </a:p>
          <a:p>
            <a:r>
              <a:rPr lang="en-US" smtClean="0"/>
              <a:t>Markup: XML</a:t>
            </a:r>
          </a:p>
          <a:p>
            <a:pPr lvl="1"/>
            <a:r>
              <a:rPr lang="en-US" smtClean="0"/>
              <a:t>“Tags” regions of text with labels</a:t>
            </a:r>
          </a:p>
          <a:p>
            <a:pPr lvl="4"/>
            <a:endParaRPr lang="en-US" smtClean="0"/>
          </a:p>
          <a:p>
            <a:r>
              <a:rPr lang="en-US" smtClean="0"/>
              <a:t>Presentation: XSLT</a:t>
            </a:r>
          </a:p>
          <a:p>
            <a:pPr lvl="1"/>
            <a:r>
              <a:rPr lang="en-US" smtClean="0"/>
              <a:t>Specifies how each type of entity should be rendered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0"/>
            <a:ext cx="7772400" cy="685800"/>
          </a:xfrm>
        </p:spPr>
        <p:txBody>
          <a:bodyPr/>
          <a:lstStyle/>
          <a:p>
            <a:r>
              <a:rPr lang="en-US" u="sng" smtClean="0"/>
              <a:t>Some Basic Rules for All XML</a:t>
            </a:r>
          </a:p>
        </p:txBody>
      </p:sp>
      <p:sp>
        <p:nvSpPr>
          <p:cNvPr id="17411" name="Rectangle 3"/>
          <p:cNvSpPr>
            <a:spLocks noGrp="1" noChangeArrowheads="1"/>
          </p:cNvSpPr>
          <p:nvPr>
            <p:ph type="body" idx="1"/>
          </p:nvPr>
        </p:nvSpPr>
        <p:spPr>
          <a:xfrm>
            <a:off x="609600" y="762000"/>
            <a:ext cx="8229600" cy="4114800"/>
          </a:xfrm>
        </p:spPr>
        <p:txBody>
          <a:bodyPr/>
          <a:lstStyle/>
          <a:p>
            <a:r>
              <a:rPr lang="en-US" smtClean="0"/>
              <a:t>XML is case sensitive</a:t>
            </a:r>
          </a:p>
          <a:p>
            <a:r>
              <a:rPr lang="en-US" smtClean="0"/>
              <a:t>XML declaration is the first statement</a:t>
            </a:r>
          </a:p>
          <a:p>
            <a:pPr lvl="1"/>
            <a:r>
              <a:rPr lang="en-US" smtClean="0"/>
              <a:t>&lt;?xml version="1.0"?&gt;</a:t>
            </a:r>
          </a:p>
          <a:p>
            <a:r>
              <a:rPr lang="en-US" smtClean="0"/>
              <a:t>An XML document is a “tree”</a:t>
            </a:r>
          </a:p>
          <a:p>
            <a:pPr lvl="1"/>
            <a:r>
              <a:rPr lang="en-US" smtClean="0"/>
              <a:t>Must contain one root element</a:t>
            </a:r>
          </a:p>
          <a:p>
            <a:pPr lvl="1"/>
            <a:r>
              <a:rPr lang="en-US" smtClean="0"/>
              <a:t>Other elements must be properly nested</a:t>
            </a:r>
          </a:p>
          <a:p>
            <a:r>
              <a:rPr lang="en-US" b="1" u="sng" smtClean="0"/>
              <a:t>All</a:t>
            </a:r>
            <a:r>
              <a:rPr lang="en-US" smtClean="0"/>
              <a:t> start tags must have end tags</a:t>
            </a:r>
          </a:p>
          <a:p>
            <a:r>
              <a:rPr lang="en-US" smtClean="0"/>
              <a:t>Attribute values must have quotation marks</a:t>
            </a:r>
          </a:p>
          <a:p>
            <a:pPr lvl="1"/>
            <a:r>
              <a:rPr lang="en-US" smtClean="0"/>
              <a:t>&lt;item id=“33905”&gt;</a:t>
            </a:r>
          </a:p>
          <a:p>
            <a:r>
              <a:rPr lang="en-US" smtClean="0"/>
              <a:t>Certain characters are “reserved”</a:t>
            </a:r>
          </a:p>
          <a:p>
            <a:pPr lvl="1"/>
            <a:r>
              <a:rPr lang="en-US" smtClean="0"/>
              <a:t>For example: </a:t>
            </a:r>
            <a:r>
              <a:rPr lang="en-US" u="sng" smtClean="0">
                <a:latin typeface="Arial Unicode MS" pitchFamily="34" charset="-128"/>
              </a:rPr>
              <a:t>&amp;lt;</a:t>
            </a:r>
            <a:r>
              <a:rPr lang="en-US" smtClean="0"/>
              <a:t> is used to represent </a:t>
            </a:r>
            <a:r>
              <a:rPr lang="en-US" b="1" smtClean="0"/>
              <a:t>&lt;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XML Example</a:t>
            </a:r>
          </a:p>
        </p:txBody>
      </p:sp>
      <p:sp>
        <p:nvSpPr>
          <p:cNvPr id="18435" name="Rectangle 3"/>
          <p:cNvSpPr>
            <a:spLocks noGrp="1" noChangeArrowheads="1"/>
          </p:cNvSpPr>
          <p:nvPr>
            <p:ph type="body" idx="1"/>
          </p:nvPr>
        </p:nvSpPr>
        <p:spPr>
          <a:xfrm>
            <a:off x="685800" y="1981200"/>
            <a:ext cx="8001000" cy="4114800"/>
          </a:xfrm>
        </p:spPr>
        <p:txBody>
          <a:bodyPr/>
          <a:lstStyle/>
          <a:p>
            <a:r>
              <a:rPr lang="en-US" smtClean="0"/>
              <a:t>View “The Song of the Wandering Aengus”</a:t>
            </a:r>
            <a:r>
              <a:rPr lang="en-US" b="1" smtClean="0"/>
              <a:t> </a:t>
            </a:r>
          </a:p>
          <a:p>
            <a:pPr lvl="1"/>
            <a:r>
              <a:rPr lang="en-US" smtClean="0"/>
              <a:t>See related materials with this week’s slides</a:t>
            </a:r>
          </a:p>
          <a:p>
            <a:pPr lvl="1"/>
            <a:endParaRPr lang="en-US" smtClean="0"/>
          </a:p>
          <a:p>
            <a:r>
              <a:rPr lang="en-US" smtClean="0"/>
              <a:t>Built from three files</a:t>
            </a:r>
          </a:p>
          <a:p>
            <a:pPr lvl="1"/>
            <a:r>
              <a:rPr lang="en-US" smtClean="0"/>
              <a:t>yeats01.xml </a:t>
            </a:r>
          </a:p>
          <a:p>
            <a:pPr lvl="1"/>
            <a:r>
              <a:rPr lang="en-US" smtClean="0"/>
              <a:t>poem01.dtd </a:t>
            </a:r>
          </a:p>
          <a:p>
            <a:pPr lvl="1"/>
            <a:r>
              <a:rPr lang="en-US" smtClean="0"/>
              <a:t>poem01.xsl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62000" y="0"/>
            <a:ext cx="7772400" cy="609600"/>
          </a:xfrm>
        </p:spPr>
        <p:txBody>
          <a:bodyPr/>
          <a:lstStyle/>
          <a:p>
            <a:r>
              <a:rPr lang="en-US" smtClean="0"/>
              <a:t>XML Example</a:t>
            </a:r>
          </a:p>
        </p:txBody>
      </p:sp>
      <p:sp>
        <p:nvSpPr>
          <p:cNvPr id="19459" name="Rectangle 3"/>
          <p:cNvSpPr>
            <a:spLocks noChangeArrowheads="1"/>
          </p:cNvSpPr>
          <p:nvPr/>
        </p:nvSpPr>
        <p:spPr bwMode="auto">
          <a:xfrm>
            <a:off x="1219200" y="685800"/>
            <a:ext cx="7010400" cy="60229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ts val="500"/>
              </a:spcBef>
              <a:spcAft>
                <a:spcPts val="500"/>
              </a:spcAft>
            </a:pPr>
            <a:r>
              <a:rPr lang="en-US" sz="2000"/>
              <a:t>&lt;?xml version="1.0"?&gt;</a:t>
            </a:r>
          </a:p>
          <a:p>
            <a:pPr>
              <a:spcBef>
                <a:spcPts val="500"/>
              </a:spcBef>
              <a:spcAft>
                <a:spcPts val="500"/>
              </a:spcAft>
            </a:pPr>
            <a:r>
              <a:rPr lang="en-US" sz="2000"/>
              <a:t>&lt;!DOCTYPE POEM SYSTEM "poem01.dtd"&gt;</a:t>
            </a:r>
          </a:p>
          <a:p>
            <a:pPr>
              <a:spcBef>
                <a:spcPts val="500"/>
              </a:spcBef>
              <a:spcAft>
                <a:spcPts val="500"/>
              </a:spcAft>
            </a:pPr>
            <a:r>
              <a:rPr lang="en-US" sz="2000"/>
              <a:t>&lt;?xml-stylesheet type="text/xsl" href="poem01.xsl"?&gt;</a:t>
            </a:r>
          </a:p>
          <a:p>
            <a:pPr>
              <a:spcBef>
                <a:spcPts val="500"/>
              </a:spcBef>
              <a:spcAft>
                <a:spcPts val="500"/>
              </a:spcAft>
            </a:pPr>
            <a:r>
              <a:rPr lang="en-US" sz="2000"/>
              <a:t>&lt;POEM&gt; </a:t>
            </a:r>
          </a:p>
          <a:p>
            <a:pPr>
              <a:spcBef>
                <a:spcPts val="500"/>
              </a:spcBef>
              <a:spcAft>
                <a:spcPts val="500"/>
              </a:spcAft>
            </a:pPr>
            <a:r>
              <a:rPr lang="en-US" sz="2000"/>
              <a:t>	&lt;TITLE&gt;The Song of Wandering Aengus&lt;/TITLE&gt; </a:t>
            </a:r>
          </a:p>
          <a:p>
            <a:pPr>
              <a:spcBef>
                <a:spcPts val="500"/>
              </a:spcBef>
              <a:spcAft>
                <a:spcPts val="500"/>
              </a:spcAft>
            </a:pPr>
            <a:r>
              <a:rPr lang="en-US" sz="2000"/>
              <a:t>	&lt;AUTHOR&gt; &lt;FIRSTNAME&gt;W.B.&lt;/FIRSTNAME&gt; </a:t>
            </a:r>
          </a:p>
          <a:p>
            <a:pPr>
              <a:spcBef>
                <a:spcPts val="500"/>
              </a:spcBef>
              <a:spcAft>
                <a:spcPts val="500"/>
              </a:spcAft>
            </a:pPr>
            <a:r>
              <a:rPr lang="en-US" sz="2000"/>
              <a:t>		        &lt;LASTNAME&gt;Yeats&lt;/LASTNAME&gt; </a:t>
            </a:r>
          </a:p>
          <a:p>
            <a:pPr>
              <a:spcBef>
                <a:spcPts val="500"/>
              </a:spcBef>
              <a:spcAft>
                <a:spcPts val="500"/>
              </a:spcAft>
            </a:pPr>
            <a:r>
              <a:rPr lang="en-US" sz="2000"/>
              <a:t>	&lt;/AUTHOR&gt; </a:t>
            </a:r>
          </a:p>
          <a:p>
            <a:pPr>
              <a:spcBef>
                <a:spcPts val="500"/>
              </a:spcBef>
              <a:spcAft>
                <a:spcPts val="500"/>
              </a:spcAft>
            </a:pPr>
            <a:r>
              <a:rPr lang="en-US" sz="2000"/>
              <a:t>&lt;STANZA&gt; </a:t>
            </a:r>
          </a:p>
          <a:p>
            <a:pPr>
              <a:spcBef>
                <a:spcPts val="500"/>
              </a:spcBef>
              <a:spcAft>
                <a:spcPts val="500"/>
              </a:spcAft>
            </a:pPr>
            <a:r>
              <a:rPr lang="en-US" sz="2000"/>
              <a:t>	&lt;LINE&gt;I went on to the hazel wood,&lt;/LINE&gt; </a:t>
            </a:r>
          </a:p>
          <a:p>
            <a:pPr>
              <a:spcBef>
                <a:spcPts val="500"/>
              </a:spcBef>
              <a:spcAft>
                <a:spcPts val="500"/>
              </a:spcAft>
            </a:pPr>
            <a:r>
              <a:rPr lang="en-US" sz="2000"/>
              <a:t>	&lt;LINEIN&gt;Because a fire was in my head,&lt;/LINEIN&gt;</a:t>
            </a:r>
          </a:p>
          <a:p>
            <a:pPr>
              <a:spcBef>
                <a:spcPts val="500"/>
              </a:spcBef>
              <a:spcAft>
                <a:spcPts val="500"/>
              </a:spcAft>
            </a:pPr>
            <a:r>
              <a:rPr lang="en-US" sz="2000"/>
              <a:t>	 &lt;LINE&gt;And cut and peeled a hazel wand,&lt;/LINE&gt; </a:t>
            </a:r>
          </a:p>
          <a:p>
            <a:pPr>
              <a:spcBef>
                <a:spcPts val="500"/>
              </a:spcBef>
              <a:spcAft>
                <a:spcPts val="500"/>
              </a:spcAft>
            </a:pPr>
            <a:r>
              <a:rPr lang="en-US" sz="2000"/>
              <a:t>&lt;/STANZA&gt;</a:t>
            </a:r>
          </a:p>
          <a:p>
            <a:pPr>
              <a:spcBef>
                <a:spcPts val="500"/>
              </a:spcBef>
              <a:spcAft>
                <a:spcPts val="500"/>
              </a:spcAft>
            </a:pPr>
            <a:r>
              <a:rPr lang="en-US" sz="2000"/>
              <a:t>&lt;/POEM&gt;</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914400"/>
          </a:xfrm>
        </p:spPr>
        <p:txBody>
          <a:bodyPr/>
          <a:lstStyle/>
          <a:p>
            <a:r>
              <a:rPr lang="en-US" smtClean="0"/>
              <a:t>Document Type Definition (DTD)</a:t>
            </a:r>
          </a:p>
        </p:txBody>
      </p:sp>
      <p:sp>
        <p:nvSpPr>
          <p:cNvPr id="20483" name="Rectangle 3"/>
          <p:cNvSpPr>
            <a:spLocks noChangeArrowheads="1"/>
          </p:cNvSpPr>
          <p:nvPr/>
        </p:nvSpPr>
        <p:spPr bwMode="auto">
          <a:xfrm>
            <a:off x="1752600" y="1676400"/>
            <a:ext cx="4949825"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ts val="500"/>
              </a:spcBef>
              <a:spcAft>
                <a:spcPts val="500"/>
              </a:spcAft>
            </a:pPr>
            <a:r>
              <a:rPr lang="en-US" sz="2000"/>
              <a:t>&lt;!ELEMENT poem ( (title, author, stanza)* )&gt;</a:t>
            </a:r>
          </a:p>
          <a:p>
            <a:pPr>
              <a:spcBef>
                <a:spcPts val="500"/>
              </a:spcBef>
              <a:spcAft>
                <a:spcPts val="500"/>
              </a:spcAft>
            </a:pPr>
            <a:r>
              <a:rPr lang="en-US" sz="2000"/>
              <a:t> &lt;!ELEMENT title (#PCDATA) &gt; </a:t>
            </a:r>
          </a:p>
          <a:p>
            <a:pPr>
              <a:spcBef>
                <a:spcPts val="500"/>
              </a:spcBef>
              <a:spcAft>
                <a:spcPts val="500"/>
              </a:spcAft>
            </a:pPr>
            <a:r>
              <a:rPr lang="en-US" sz="2000"/>
              <a:t>&lt;!ELEMENT author (firstname, lastname) &gt; </a:t>
            </a:r>
          </a:p>
          <a:p>
            <a:pPr>
              <a:spcBef>
                <a:spcPts val="500"/>
              </a:spcBef>
              <a:spcAft>
                <a:spcPts val="500"/>
              </a:spcAft>
            </a:pPr>
            <a:r>
              <a:rPr lang="en-US" sz="2000"/>
              <a:t>&lt;!ELEMENT firstname (#PCDATA) &gt;</a:t>
            </a:r>
          </a:p>
          <a:p>
            <a:pPr>
              <a:spcBef>
                <a:spcPts val="500"/>
              </a:spcBef>
              <a:spcAft>
                <a:spcPts val="500"/>
              </a:spcAft>
            </a:pPr>
            <a:r>
              <a:rPr lang="en-US" sz="2000"/>
              <a:t> &lt;!ELEMENT lastname (#PCDATA) &gt;</a:t>
            </a:r>
          </a:p>
          <a:p>
            <a:pPr>
              <a:spcBef>
                <a:spcPts val="500"/>
              </a:spcBef>
              <a:spcAft>
                <a:spcPts val="500"/>
              </a:spcAft>
            </a:pPr>
            <a:r>
              <a:rPr lang="en-US" sz="2000"/>
              <a:t> &lt;!ELEMENT stanza (line+ | linein+) &gt;</a:t>
            </a:r>
          </a:p>
          <a:p>
            <a:pPr>
              <a:spcBef>
                <a:spcPts val="500"/>
              </a:spcBef>
              <a:spcAft>
                <a:spcPts val="500"/>
              </a:spcAft>
            </a:pPr>
            <a:r>
              <a:rPr lang="en-US" sz="2000"/>
              <a:t> &lt;!ELEMENT line (#PCDATA) &gt; </a:t>
            </a:r>
          </a:p>
          <a:p>
            <a:pPr>
              <a:spcBef>
                <a:spcPts val="500"/>
              </a:spcBef>
              <a:spcAft>
                <a:spcPts val="500"/>
              </a:spcAft>
            </a:pPr>
            <a:r>
              <a:rPr lang="en-US" sz="2000"/>
              <a:t>&lt;!ELEMENT linein (#PCDATA) &gt;</a:t>
            </a:r>
            <a:endParaRPr lang="en-US"/>
          </a:p>
        </p:txBody>
      </p:sp>
      <p:sp>
        <p:nvSpPr>
          <p:cNvPr id="20484" name="Text Box 4"/>
          <p:cNvSpPr txBox="1">
            <a:spLocks noChangeArrowheads="1"/>
          </p:cNvSpPr>
          <p:nvPr/>
        </p:nvSpPr>
        <p:spPr bwMode="auto">
          <a:xfrm>
            <a:off x="6019800" y="4800600"/>
            <a:ext cx="3032125" cy="1930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400"/>
              <a:t>#PCDATA</a:t>
            </a:r>
            <a:r>
              <a:rPr lang="en-US"/>
              <a:t>	span of text </a:t>
            </a:r>
          </a:p>
          <a:p>
            <a:pPr eaLnBrk="1" hangingPunct="1"/>
            <a:r>
              <a:rPr lang="en-US" i="1"/>
              <a:t>a</a:t>
            </a:r>
            <a:r>
              <a:rPr lang="en-US"/>
              <a:t>,</a:t>
            </a:r>
            <a:r>
              <a:rPr lang="en-US" i="1"/>
              <a:t>b</a:t>
            </a:r>
            <a:r>
              <a:rPr lang="en-US"/>
              <a:t>	</a:t>
            </a:r>
            <a:r>
              <a:rPr lang="en-US" i="1"/>
              <a:t>a</a:t>
            </a:r>
            <a:r>
              <a:rPr lang="en-US"/>
              <a:t> followed by </a:t>
            </a:r>
            <a:r>
              <a:rPr lang="en-US" i="1"/>
              <a:t>b</a:t>
            </a:r>
          </a:p>
          <a:p>
            <a:pPr eaLnBrk="1" hangingPunct="1"/>
            <a:r>
              <a:rPr lang="en-US" i="1"/>
              <a:t>a</a:t>
            </a:r>
            <a:r>
              <a:rPr lang="en-US"/>
              <a:t>|</a:t>
            </a:r>
            <a:r>
              <a:rPr lang="en-US" i="1"/>
              <a:t>b</a:t>
            </a:r>
            <a:r>
              <a:rPr lang="en-US"/>
              <a:t>	either </a:t>
            </a:r>
            <a:r>
              <a:rPr lang="en-US" i="1"/>
              <a:t>a</a:t>
            </a:r>
            <a:r>
              <a:rPr lang="en-US"/>
              <a:t> or </a:t>
            </a:r>
            <a:r>
              <a:rPr lang="en-US" i="1"/>
              <a:t>b</a:t>
            </a:r>
          </a:p>
          <a:p>
            <a:pPr eaLnBrk="1" hangingPunct="1"/>
            <a:r>
              <a:rPr lang="en-US" i="1"/>
              <a:t>a</a:t>
            </a:r>
            <a:r>
              <a:rPr lang="en-US"/>
              <a:t>*	0 or more </a:t>
            </a:r>
            <a:r>
              <a:rPr lang="en-US" i="1"/>
              <a:t>a</a:t>
            </a:r>
            <a:r>
              <a:rPr lang="en-US"/>
              <a:t>’s</a:t>
            </a:r>
          </a:p>
          <a:p>
            <a:pPr eaLnBrk="1" hangingPunct="1"/>
            <a:r>
              <a:rPr lang="en-US" i="1"/>
              <a:t>a</a:t>
            </a:r>
            <a:r>
              <a:rPr lang="en-US"/>
              <a:t>+	1 or more </a:t>
            </a:r>
            <a:r>
              <a:rPr lang="en-US" i="1"/>
              <a:t>a</a:t>
            </a:r>
            <a:r>
              <a:rPr lang="en-US"/>
              <a:t>’s</a:t>
            </a:r>
            <a:endParaRPr lang="en-US" sz="18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Specifying Appearance: XSL(T)</a:t>
            </a:r>
          </a:p>
        </p:txBody>
      </p:sp>
      <p:sp>
        <p:nvSpPr>
          <p:cNvPr id="21507" name="Rectangle 3"/>
          <p:cNvSpPr>
            <a:spLocks noChangeArrowheads="1"/>
          </p:cNvSpPr>
          <p:nvPr/>
        </p:nvSpPr>
        <p:spPr bwMode="auto">
          <a:xfrm>
            <a:off x="76200" y="2362200"/>
            <a:ext cx="4672013" cy="34226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ts val="500"/>
              </a:spcBef>
              <a:spcAft>
                <a:spcPts val="500"/>
              </a:spcAft>
            </a:pPr>
            <a:r>
              <a:rPr lang="en-US"/>
              <a:t>&lt;xsl:template match="POEM"&gt;</a:t>
            </a:r>
          </a:p>
          <a:p>
            <a:pPr>
              <a:spcBef>
                <a:spcPts val="500"/>
              </a:spcBef>
              <a:spcAft>
                <a:spcPts val="500"/>
              </a:spcAft>
            </a:pPr>
            <a:r>
              <a:rPr lang="en-US"/>
              <a:t> &lt;HTML&gt; </a:t>
            </a:r>
          </a:p>
          <a:p>
            <a:pPr>
              <a:spcBef>
                <a:spcPts val="500"/>
              </a:spcBef>
              <a:spcAft>
                <a:spcPts val="500"/>
              </a:spcAft>
            </a:pPr>
            <a:r>
              <a:rPr lang="en-US"/>
              <a:t>&lt;BODY BGCOLOR="#FFFFCC"&gt; </a:t>
            </a:r>
          </a:p>
          <a:p>
            <a:pPr>
              <a:spcBef>
                <a:spcPts val="500"/>
              </a:spcBef>
              <a:spcAft>
                <a:spcPts val="500"/>
              </a:spcAft>
            </a:pPr>
            <a:r>
              <a:rPr lang="en-US"/>
              <a:t>     &lt;xsl:apply-templates/&gt;</a:t>
            </a:r>
          </a:p>
          <a:p>
            <a:pPr>
              <a:spcBef>
                <a:spcPts val="500"/>
              </a:spcBef>
              <a:spcAft>
                <a:spcPts val="500"/>
              </a:spcAft>
            </a:pPr>
            <a:r>
              <a:rPr lang="en-US"/>
              <a:t> &lt;/BODY&gt; </a:t>
            </a:r>
          </a:p>
          <a:p>
            <a:pPr>
              <a:spcBef>
                <a:spcPts val="500"/>
              </a:spcBef>
              <a:spcAft>
                <a:spcPts val="500"/>
              </a:spcAft>
            </a:pPr>
            <a:r>
              <a:rPr lang="en-US"/>
              <a:t>&lt;/HTML&gt;</a:t>
            </a:r>
          </a:p>
          <a:p>
            <a:pPr>
              <a:spcBef>
                <a:spcPts val="500"/>
              </a:spcBef>
              <a:spcAft>
                <a:spcPts val="500"/>
              </a:spcAft>
            </a:pPr>
            <a:r>
              <a:rPr lang="en-US"/>
              <a:t>&lt;/xsl:template&gt;</a:t>
            </a:r>
          </a:p>
        </p:txBody>
      </p:sp>
      <p:sp>
        <p:nvSpPr>
          <p:cNvPr id="21508" name="Rectangle 4"/>
          <p:cNvSpPr>
            <a:spLocks noChangeArrowheads="1"/>
          </p:cNvSpPr>
          <p:nvPr/>
        </p:nvSpPr>
        <p:spPr bwMode="auto">
          <a:xfrm>
            <a:off x="4953000" y="2362200"/>
            <a:ext cx="4108450" cy="34226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ts val="500"/>
              </a:spcBef>
              <a:spcAft>
                <a:spcPts val="500"/>
              </a:spcAft>
            </a:pPr>
            <a:r>
              <a:rPr lang="en-US"/>
              <a:t>&lt;xsl:template match="TITLE"&gt;</a:t>
            </a:r>
          </a:p>
          <a:p>
            <a:pPr>
              <a:spcBef>
                <a:spcPts val="500"/>
              </a:spcBef>
              <a:spcAft>
                <a:spcPts val="500"/>
              </a:spcAft>
            </a:pPr>
            <a:r>
              <a:rPr lang="en-US"/>
              <a:t> &lt;H1&gt;</a:t>
            </a:r>
          </a:p>
          <a:p>
            <a:pPr>
              <a:spcBef>
                <a:spcPts val="500"/>
              </a:spcBef>
              <a:spcAft>
                <a:spcPts val="500"/>
              </a:spcAft>
            </a:pPr>
            <a:r>
              <a:rPr lang="en-US"/>
              <a:t>&lt;FONT COLOR="Green"&gt;</a:t>
            </a:r>
          </a:p>
          <a:p>
            <a:pPr>
              <a:spcBef>
                <a:spcPts val="500"/>
              </a:spcBef>
              <a:spcAft>
                <a:spcPts val="500"/>
              </a:spcAft>
            </a:pPr>
            <a:r>
              <a:rPr lang="en-US"/>
              <a:t>      &lt;xsl:value-of/&gt;</a:t>
            </a:r>
          </a:p>
          <a:p>
            <a:pPr>
              <a:spcBef>
                <a:spcPts val="500"/>
              </a:spcBef>
              <a:spcAft>
                <a:spcPts val="500"/>
              </a:spcAft>
            </a:pPr>
            <a:r>
              <a:rPr lang="en-US"/>
              <a:t> &lt;/FONT&gt;</a:t>
            </a:r>
          </a:p>
          <a:p>
            <a:pPr>
              <a:spcBef>
                <a:spcPts val="500"/>
              </a:spcBef>
              <a:spcAft>
                <a:spcPts val="500"/>
              </a:spcAft>
            </a:pPr>
            <a:r>
              <a:rPr lang="en-US"/>
              <a:t>&lt;/H1&gt;</a:t>
            </a:r>
          </a:p>
          <a:p>
            <a:pPr>
              <a:spcBef>
                <a:spcPts val="500"/>
              </a:spcBef>
              <a:spcAft>
                <a:spcPts val="500"/>
              </a:spcAft>
            </a:pPr>
            <a:r>
              <a:rPr lang="en-US"/>
              <a:t>&lt;/xsl:template&gt;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152400"/>
            <a:ext cx="7772400" cy="1143000"/>
          </a:xfrm>
        </p:spPr>
        <p:txBody>
          <a:bodyPr/>
          <a:lstStyle/>
          <a:p>
            <a:r>
              <a:rPr lang="en-US" smtClean="0"/>
              <a:t>Multiple XML Namespaces</a:t>
            </a:r>
          </a:p>
        </p:txBody>
      </p:sp>
      <p:sp>
        <p:nvSpPr>
          <p:cNvPr id="22531" name="Text Box 3"/>
          <p:cNvSpPr txBox="1">
            <a:spLocks noChangeArrowheads="1"/>
          </p:cNvSpPr>
          <p:nvPr/>
        </p:nvSpPr>
        <p:spPr bwMode="auto">
          <a:xfrm>
            <a:off x="1758950" y="1346200"/>
            <a:ext cx="4986338" cy="434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400">
                <a:solidFill>
                  <a:srgbClr val="000000"/>
                </a:solidFill>
                <a:latin typeface="Arial" charset="0"/>
              </a:rPr>
              <a:t>&lt;?xml version="1.0"?&gt;</a:t>
            </a:r>
          </a:p>
          <a:p>
            <a:pPr eaLnBrk="1" hangingPunct="1"/>
            <a:r>
              <a:rPr lang="en-US" sz="1400">
                <a:solidFill>
                  <a:srgbClr val="000000"/>
                </a:solidFill>
                <a:latin typeface="Arial" charset="0"/>
              </a:rPr>
              <a:t>&lt;rdf:RDF</a:t>
            </a:r>
          </a:p>
          <a:p>
            <a:pPr eaLnBrk="1" hangingPunct="1"/>
            <a:r>
              <a:rPr lang="en-US" sz="1400">
                <a:solidFill>
                  <a:srgbClr val="000000"/>
                </a:solidFill>
                <a:latin typeface="Arial" charset="0"/>
              </a:rPr>
              <a:t>  </a:t>
            </a:r>
            <a:r>
              <a:rPr lang="en-US" sz="1400">
                <a:solidFill>
                  <a:srgbClr val="FF0000"/>
                </a:solidFill>
                <a:latin typeface="Arial" charset="0"/>
              </a:rPr>
              <a:t>xmlns:rdf="http://www.w3.org/1999/02/22-rdf-syntax-ns#"</a:t>
            </a:r>
          </a:p>
          <a:p>
            <a:pPr eaLnBrk="1" hangingPunct="1"/>
            <a:r>
              <a:rPr lang="en-US" sz="1400">
                <a:solidFill>
                  <a:srgbClr val="000000"/>
                </a:solidFill>
                <a:latin typeface="Arial" charset="0"/>
              </a:rPr>
              <a:t>  </a:t>
            </a:r>
            <a:r>
              <a:rPr lang="en-US" sz="1400">
                <a:solidFill>
                  <a:srgbClr val="FF0000"/>
                </a:solidFill>
                <a:latin typeface="Arial" charset="0"/>
              </a:rPr>
              <a:t>xmlns:rss="http://purl.org/rss/1.0/"</a:t>
            </a:r>
          </a:p>
          <a:p>
            <a:pPr eaLnBrk="1" hangingPunct="1"/>
            <a:r>
              <a:rPr lang="en-US" sz="1400">
                <a:solidFill>
                  <a:srgbClr val="000000"/>
                </a:solidFill>
                <a:latin typeface="Arial" charset="0"/>
              </a:rPr>
              <a:t>  </a:t>
            </a:r>
            <a:r>
              <a:rPr lang="en-US" sz="1400">
                <a:solidFill>
                  <a:srgbClr val="FF0000"/>
                </a:solidFill>
                <a:latin typeface="Arial" charset="0"/>
              </a:rPr>
              <a:t>xmlns:dc="http://purl.org/dc/elements/1.1/"</a:t>
            </a:r>
            <a:r>
              <a:rPr lang="en-US" sz="1400">
                <a:solidFill>
                  <a:srgbClr val="000000"/>
                </a:solidFill>
                <a:latin typeface="Arial" charset="0"/>
              </a:rPr>
              <a:t>&gt;</a:t>
            </a:r>
          </a:p>
          <a:p>
            <a:pPr eaLnBrk="1" hangingPunct="1"/>
            <a:r>
              <a:rPr lang="en-US" sz="1400">
                <a:solidFill>
                  <a:srgbClr val="000000"/>
                </a:solidFill>
                <a:latin typeface="Arial" charset="0"/>
              </a:rPr>
              <a:t>  &lt;rss:channel rdf:about="http://www.xml.com/xml/news.rss"&gt;</a:t>
            </a:r>
          </a:p>
          <a:p>
            <a:pPr eaLnBrk="1" hangingPunct="1"/>
            <a:r>
              <a:rPr lang="en-US" sz="1400">
                <a:solidFill>
                  <a:srgbClr val="000000"/>
                </a:solidFill>
                <a:latin typeface="Arial" charset="0"/>
              </a:rPr>
              <a:t>    &lt;rss:title&gt;XML.com&lt;/rss:title&gt;</a:t>
            </a:r>
          </a:p>
          <a:p>
            <a:pPr eaLnBrk="1" hangingPunct="1"/>
            <a:r>
              <a:rPr lang="en-US" sz="1400">
                <a:solidFill>
                  <a:srgbClr val="000000"/>
                </a:solidFill>
                <a:latin typeface="Arial" charset="0"/>
              </a:rPr>
              <a:t>    &lt;rss:link&gt;http://xml.com/pub&lt;/rss:link&gt;</a:t>
            </a:r>
          </a:p>
          <a:p>
            <a:pPr eaLnBrk="1" hangingPunct="1"/>
            <a:r>
              <a:rPr lang="en-US" sz="1400">
                <a:solidFill>
                  <a:srgbClr val="000000"/>
                </a:solidFill>
                <a:latin typeface="Arial" charset="0"/>
              </a:rPr>
              <a:t>    &lt;dc:description&gt;</a:t>
            </a:r>
          </a:p>
          <a:p>
            <a:pPr eaLnBrk="1" hangingPunct="1"/>
            <a:r>
              <a:rPr lang="en-US" sz="1400">
                <a:solidFill>
                  <a:srgbClr val="000000"/>
                </a:solidFill>
                <a:latin typeface="Arial" charset="0"/>
              </a:rPr>
              <a:t>      XML.com features a rich mix of</a:t>
            </a:r>
          </a:p>
          <a:p>
            <a:pPr eaLnBrk="1" hangingPunct="1"/>
            <a:r>
              <a:rPr lang="en-US" sz="1400">
                <a:solidFill>
                  <a:srgbClr val="000000"/>
                </a:solidFill>
                <a:latin typeface="Arial" charset="0"/>
              </a:rPr>
              <a:t>      information and services for the XML community.</a:t>
            </a:r>
          </a:p>
          <a:p>
            <a:pPr eaLnBrk="1" hangingPunct="1"/>
            <a:r>
              <a:rPr lang="en-US" sz="1400">
                <a:solidFill>
                  <a:srgbClr val="000000"/>
                </a:solidFill>
                <a:latin typeface="Arial" charset="0"/>
              </a:rPr>
              <a:t>    &lt;/dc:description&gt;</a:t>
            </a:r>
          </a:p>
          <a:p>
            <a:pPr eaLnBrk="1" hangingPunct="1"/>
            <a:r>
              <a:rPr lang="en-US" sz="1400">
                <a:solidFill>
                  <a:srgbClr val="000000"/>
                </a:solidFill>
                <a:latin typeface="Arial" charset="0"/>
              </a:rPr>
              <a:t>    &lt;dc:subject&gt;XML, RDF, metadata, information</a:t>
            </a:r>
          </a:p>
          <a:p>
            <a:pPr eaLnBrk="1" hangingPunct="1"/>
            <a:r>
              <a:rPr lang="en-US" sz="1400">
                <a:solidFill>
                  <a:srgbClr val="000000"/>
                </a:solidFill>
                <a:latin typeface="Arial" charset="0"/>
              </a:rPr>
              <a:t>      syndication services&lt;/dc:subject&gt;</a:t>
            </a:r>
          </a:p>
          <a:p>
            <a:pPr eaLnBrk="1" hangingPunct="1"/>
            <a:r>
              <a:rPr lang="en-US" sz="1400">
                <a:solidFill>
                  <a:srgbClr val="000000"/>
                </a:solidFill>
                <a:latin typeface="Arial" charset="0"/>
              </a:rPr>
              <a:t>    &lt;dc:identifier&gt;http://www.xml.com&lt;/dc:identifier&gt;</a:t>
            </a:r>
          </a:p>
          <a:p>
            <a:pPr eaLnBrk="1" hangingPunct="1"/>
            <a:r>
              <a:rPr lang="en-US" sz="1400">
                <a:solidFill>
                  <a:srgbClr val="000000"/>
                </a:solidFill>
                <a:latin typeface="Arial" charset="0"/>
              </a:rPr>
              <a:t>    &lt;dc:publisher&gt;O'Reilly &amp; Associates, Inc.&lt;/dc:publisher&gt;</a:t>
            </a:r>
          </a:p>
          <a:p>
            <a:pPr eaLnBrk="1" hangingPunct="1"/>
            <a:r>
              <a:rPr lang="en-US" sz="1400">
                <a:solidFill>
                  <a:srgbClr val="000000"/>
                </a:solidFill>
                <a:latin typeface="Arial" charset="0"/>
              </a:rPr>
              <a:t>    &lt;dc:rights&gt;Copyright 2000, O'Reilly &amp; </a:t>
            </a:r>
          </a:p>
          <a:p>
            <a:pPr eaLnBrk="1" hangingPunct="1"/>
            <a:r>
              <a:rPr lang="en-US" sz="1400">
                <a:solidFill>
                  <a:srgbClr val="000000"/>
                </a:solidFill>
                <a:latin typeface="Arial" charset="0"/>
              </a:rPr>
              <a:t>      Associates, Inc.&lt;/dc:rights&gt;</a:t>
            </a:r>
          </a:p>
          <a:p>
            <a:pPr eaLnBrk="1" hangingPunct="1"/>
            <a:r>
              <a:rPr lang="en-US" sz="1400">
                <a:solidFill>
                  <a:srgbClr val="000000"/>
                </a:solidFill>
                <a:latin typeface="Arial" charset="0"/>
              </a:rPr>
              <a:t>  &lt;/rss:channel&gt;</a:t>
            </a:r>
          </a:p>
          <a:p>
            <a:pPr eaLnBrk="1" hangingPunct="1"/>
            <a:r>
              <a:rPr lang="en-US" sz="1400">
                <a:solidFill>
                  <a:srgbClr val="000000"/>
                </a:solidFill>
                <a:latin typeface="Arial" charset="0"/>
              </a:rPr>
              <a:t>&lt;/rdf:RDF&gt;</a:t>
            </a:r>
          </a:p>
        </p:txBody>
      </p:sp>
      <p:sp>
        <p:nvSpPr>
          <p:cNvPr id="22532" name="Text Box 4"/>
          <p:cNvSpPr txBox="1">
            <a:spLocks noChangeArrowheads="1"/>
          </p:cNvSpPr>
          <p:nvPr/>
        </p:nvSpPr>
        <p:spPr bwMode="auto">
          <a:xfrm>
            <a:off x="1447800" y="6096000"/>
            <a:ext cx="44942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kumimoji="1" lang="en-US" sz="1200">
                <a:latin typeface="Arial" charset="0"/>
              </a:rPr>
              <a:t>Example from http://www.xml.com/pub/a/2000/10/25/dublincore/</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XML DOM Parser (IE)</a:t>
            </a:r>
          </a:p>
        </p:txBody>
      </p:sp>
      <p:sp>
        <p:nvSpPr>
          <p:cNvPr id="23555" name="Content Placeholder 2"/>
          <p:cNvSpPr>
            <a:spLocks noGrp="1"/>
          </p:cNvSpPr>
          <p:nvPr>
            <p:ph idx="1"/>
          </p:nvPr>
        </p:nvSpPr>
        <p:spPr>
          <a:xfrm>
            <a:off x="228600" y="1981200"/>
            <a:ext cx="8763000" cy="4114800"/>
          </a:xfrm>
        </p:spPr>
        <p:txBody>
          <a:bodyPr/>
          <a:lstStyle/>
          <a:p>
            <a:pPr marL="0" indent="0">
              <a:buFontTx/>
              <a:buNone/>
            </a:pPr>
            <a:r>
              <a:rPr lang="en-US" sz="2800" smtClean="0"/>
              <a:t>doc = new ActiveXObject(“Msxml2.DOMDocument.6.0”);</a:t>
            </a:r>
          </a:p>
          <a:p>
            <a:pPr marL="0" indent="0">
              <a:buFontTx/>
              <a:buNone/>
            </a:pPr>
            <a:r>
              <a:rPr lang="en-US" sz="2800" smtClean="0"/>
              <a:t>doc.async = false;</a:t>
            </a:r>
          </a:p>
          <a:p>
            <a:pPr marL="0" indent="0">
              <a:buFontTx/>
              <a:buNone/>
            </a:pPr>
            <a:r>
              <a:rPr lang="en-US" sz="2800" smtClean="0"/>
              <a:t>doc.load(“sports.xml”);</a:t>
            </a:r>
          </a:p>
          <a:p>
            <a:pPr marL="0" indent="0">
              <a:buFontTx/>
              <a:buNone/>
            </a:pPr>
            <a:r>
              <a:rPr lang="en-US" sz="2800" smtClean="0"/>
              <a:t>result = doc.selectNodes (“/sports/game/name”);</a:t>
            </a:r>
          </a:p>
          <a:p>
            <a:pPr marL="0" indent="0">
              <a:buFontTx/>
              <a:buNone/>
            </a:pPr>
            <a:r>
              <a:rPr lang="en-US" sz="2800" smtClean="0"/>
              <a:t>for (i in result) {</a:t>
            </a:r>
          </a:p>
          <a:p>
            <a:pPr marL="0" indent="0">
              <a:buFontTx/>
              <a:buNone/>
            </a:pPr>
            <a:r>
              <a:rPr lang="en-US" sz="2800" smtClean="0"/>
              <a:t>	document.writeln(result.item(i).text + “&lt;br /&gt;”);</a:t>
            </a:r>
          </a:p>
          <a:p>
            <a:pPr marL="0" indent="0">
              <a:buFontTx/>
              <a:buNone/>
            </a:pPr>
            <a:r>
              <a:rPr lang="en-US" sz="2800" smtClean="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5800" y="152400"/>
            <a:ext cx="7772400" cy="1143000"/>
          </a:xfrm>
        </p:spPr>
        <p:txBody>
          <a:bodyPr/>
          <a:lstStyle/>
          <a:p>
            <a:r>
              <a:rPr lang="en-US" smtClean="0"/>
              <a:t>Resource Description Framework</a:t>
            </a:r>
          </a:p>
        </p:txBody>
      </p:sp>
      <p:sp>
        <p:nvSpPr>
          <p:cNvPr id="24579" name="Rectangle 3"/>
          <p:cNvSpPr>
            <a:spLocks noChangeArrowheads="1"/>
          </p:cNvSpPr>
          <p:nvPr/>
        </p:nvSpPr>
        <p:spPr bwMode="auto">
          <a:xfrm>
            <a:off x="3175" y="1524000"/>
            <a:ext cx="91440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t>&lt;http://dbpedia.org/resource/Ayn_Rand&gt; </a:t>
            </a:r>
            <a:r>
              <a:rPr lang="en-US" sz="1800" b="1"/>
              <a:t>&lt;http://dbpedia.org/ontology/deathDate&gt; </a:t>
            </a:r>
          </a:p>
          <a:p>
            <a:r>
              <a:rPr lang="en-US" sz="1800"/>
              <a:t>			"1982-0306"^^&lt;http://www.w3.org/2001/XMLSchema#date&gt; . &lt;http://dbpedia.org/resource/Ayn_Rand&gt; </a:t>
            </a:r>
            <a:r>
              <a:rPr lang="en-US" sz="1800" b="1"/>
              <a:t>&lt;http://dbpedia.org/ontology/birthPlace&gt; </a:t>
            </a:r>
            <a:r>
              <a:rPr lang="en-US" sz="1800"/>
              <a:t>				&lt;http://dbpedia.org/resource/Russian_Empire&gt; .</a:t>
            </a:r>
          </a:p>
          <a:p>
            <a:r>
              <a:rPr lang="en-US" sz="1800"/>
              <a:t>&lt;http://dbpedia.org/resource/Ayn_Rand&gt; </a:t>
            </a:r>
            <a:r>
              <a:rPr lang="en-US" sz="1800" b="1"/>
              <a:t>&lt;http://dbpedia.org/ontology/birthPlace&gt;</a:t>
            </a:r>
          </a:p>
          <a:p>
            <a:r>
              <a:rPr lang="en-US" sz="1800"/>
              <a:t>			&lt;http://dbpedia.org/resource/Saint_Petersburg,_Russia&gt; . &lt;http://dbpedia.org/resource/Ayn_Rand&gt; </a:t>
            </a:r>
            <a:r>
              <a:rPr lang="en-US" sz="1800" b="1"/>
              <a:t>&lt;http://dbpedia.org/ontology/birthDate&gt;</a:t>
            </a:r>
          </a:p>
          <a:p>
            <a:r>
              <a:rPr lang="en-US" sz="1800"/>
              <a:t>			"1905-02-02"^^&lt;http://www.w3.org/2001/XMLSchema#date&gt; . &lt;http://dbpedia.org/resource/Ayn_Rand&gt; </a:t>
            </a:r>
            <a:r>
              <a:rPr lang="en-US" sz="1800" b="1"/>
              <a:t>&lt;http://purl.org/dc/elements/1.1/description</a:t>
            </a:r>
            <a:r>
              <a:rPr lang="en-US" sz="1800"/>
              <a:t>&gt; </a:t>
            </a:r>
          </a:p>
          <a:p>
            <a:r>
              <a:rPr lang="en-US" sz="1800"/>
              <a:t>			"novelist, philosopher, playwright, screenwriter"@en . &lt;http://dbpedia.org/resource/Ayn_Rand&gt; </a:t>
            </a:r>
            <a:r>
              <a:rPr lang="en-US" sz="1800" b="1"/>
              <a:t>&lt;http://www.w3.org/1999/02/22-rdf-syntax-ns#type&gt;</a:t>
            </a:r>
            <a:r>
              <a:rPr lang="en-US" sz="1800"/>
              <a:t> </a:t>
            </a:r>
          </a:p>
          <a:p>
            <a:r>
              <a:rPr lang="en-US" sz="1800"/>
              <a:t>			&lt;http://xmlns.com/foaf/0.1/Person&gt; . </a:t>
            </a:r>
          </a:p>
          <a:p>
            <a:r>
              <a:rPr lang="en-US" sz="1800"/>
              <a:t>&lt;http://dbpedia.org/resource/Ayn_Rand&gt; </a:t>
            </a:r>
            <a:r>
              <a:rPr lang="en-US" sz="1800" b="1"/>
              <a:t>&lt;http://xmlns.com/foaf/0.1/givenName&gt; </a:t>
            </a:r>
          </a:p>
          <a:p>
            <a:r>
              <a:rPr lang="en-US" sz="1800"/>
              <a:t>			"Ayn"@en . </a:t>
            </a:r>
          </a:p>
          <a:p>
            <a:r>
              <a:rPr lang="en-US" sz="1800"/>
              <a:t>&lt;http://dbpedia.org/resource/Ayn_Rand&gt; </a:t>
            </a:r>
            <a:r>
              <a:rPr lang="en-US" sz="1800" b="1"/>
              <a:t>&lt;http://xmlns.com/foaf/0.1/surname&gt; </a:t>
            </a:r>
          </a:p>
          <a:p>
            <a:r>
              <a:rPr lang="en-US" sz="1800"/>
              <a:t>			"Rand"@en . </a:t>
            </a:r>
          </a:p>
          <a:p>
            <a:r>
              <a:rPr lang="en-US" sz="1800"/>
              <a:t>&lt;http://dbpedia.org/resource/Ayn_Rand&gt; </a:t>
            </a:r>
            <a:r>
              <a:rPr lang="en-US" sz="1800" b="1"/>
              <a:t>&lt;http://xmlns.com/foaf/0.1/name&gt; </a:t>
            </a:r>
          </a:p>
          <a:p>
            <a:r>
              <a:rPr lang="en-US" sz="1800"/>
              <a:t>			"Ayn Rand"@en .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Questions</a:t>
            </a:r>
            <a:endParaRPr lang="en-US" dirty="0"/>
          </a:p>
          <a:p>
            <a:r>
              <a:rPr lang="en-US" dirty="0" smtClean="0"/>
              <a:t>XML</a:t>
            </a:r>
            <a:endParaRPr lang="en-US" dirty="0"/>
          </a:p>
          <a:p>
            <a:r>
              <a:rPr lang="en-US" dirty="0" smtClean="0"/>
              <a:t>Web Services</a:t>
            </a:r>
            <a:endParaRPr lang="en-US" dirty="0"/>
          </a:p>
          <a:p>
            <a:r>
              <a:rPr lang="en-US" dirty="0" smtClean="0"/>
              <a:t>Ajax</a:t>
            </a:r>
          </a:p>
          <a:p>
            <a:r>
              <a:rPr lang="en-US" dirty="0" smtClean="0"/>
              <a:t>CSS?</a:t>
            </a:r>
          </a:p>
          <a:p>
            <a:r>
              <a:rPr lang="en-US" dirty="0" err="1" smtClean="0"/>
              <a:t>Drupalcon</a:t>
            </a:r>
            <a:endParaRPr lang="en-US" dirty="0" smtClean="0"/>
          </a:p>
          <a:p>
            <a:r>
              <a:rPr lang="en-US" dirty="0" smtClean="0"/>
              <a:t>Project discussion</a:t>
            </a:r>
          </a:p>
          <a:p>
            <a:endParaRPr lang="en-US" dirty="0" smtClean="0"/>
          </a:p>
        </p:txBody>
      </p:sp>
    </p:spTree>
    <p:extLst>
      <p:ext uri="{BB962C8B-B14F-4D97-AF65-F5344CB8AC3E}">
        <p14:creationId xmlns:p14="http://schemas.microsoft.com/office/powerpoint/2010/main" val="2814193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Representing Complex Structures</a:t>
            </a:r>
          </a:p>
        </p:txBody>
      </p:sp>
      <p:sp>
        <p:nvSpPr>
          <p:cNvPr id="25603" name="Content Placeholder 2"/>
          <p:cNvSpPr>
            <a:spLocks noGrp="1"/>
          </p:cNvSpPr>
          <p:nvPr>
            <p:ph idx="1"/>
          </p:nvPr>
        </p:nvSpPr>
        <p:spPr/>
        <p:txBody>
          <a:bodyPr/>
          <a:lstStyle/>
          <a:p>
            <a:r>
              <a:rPr lang="en-US" smtClean="0"/>
              <a:t>Concurrent hierarchies</a:t>
            </a:r>
          </a:p>
          <a:p>
            <a:endParaRPr lang="en-US" smtClean="0"/>
          </a:p>
          <a:p>
            <a:r>
              <a:rPr lang="en-US" smtClean="0"/>
              <a:t>Standoff annotation</a:t>
            </a:r>
          </a:p>
        </p:txBody>
      </p:sp>
      <p:pic>
        <p:nvPicPr>
          <p:cNvPr id="25604" name="Picture 2" descr="http://www.heorot.dk/ms/blickling-f141%20--%20beowulf-f173r.jpg"/>
          <p:cNvPicPr>
            <a:picLocks noChangeAspect="1" noChangeArrowheads="1"/>
          </p:cNvPicPr>
          <p:nvPr/>
        </p:nvPicPr>
        <p:blipFill>
          <a:blip r:embed="rId2">
            <a:extLst>
              <a:ext uri="{28A0092B-C50C-407E-A947-70E740481C1C}">
                <a14:useLocalDpi xmlns:a14="http://schemas.microsoft.com/office/drawing/2010/main" val="0"/>
              </a:ext>
            </a:extLst>
          </a:blip>
          <a:srcRect l="52792"/>
          <a:stretch>
            <a:fillRect/>
          </a:stretch>
        </p:blipFill>
        <p:spPr bwMode="auto">
          <a:xfrm>
            <a:off x="6245225" y="2133600"/>
            <a:ext cx="2517775"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0"/>
            <a:ext cx="8229600" cy="1143000"/>
          </a:xfrm>
        </p:spPr>
        <p:txBody>
          <a:bodyPr/>
          <a:lstStyle/>
          <a:p>
            <a:pPr eaLnBrk="1" hangingPunct="1"/>
            <a:r>
              <a:rPr lang="en-US" smtClean="0"/>
              <a:t>Networked Data Exchange</a:t>
            </a:r>
          </a:p>
        </p:txBody>
      </p:sp>
      <p:sp>
        <p:nvSpPr>
          <p:cNvPr id="4099" name="Content Placeholder 2"/>
          <p:cNvSpPr>
            <a:spLocks noGrp="1"/>
          </p:cNvSpPr>
          <p:nvPr>
            <p:ph idx="1"/>
          </p:nvPr>
        </p:nvSpPr>
        <p:spPr>
          <a:xfrm>
            <a:off x="457200" y="990600"/>
            <a:ext cx="8229600" cy="4525963"/>
          </a:xfrm>
        </p:spPr>
        <p:txBody>
          <a:bodyPr/>
          <a:lstStyle/>
          <a:p>
            <a:pPr eaLnBrk="1" hangingPunct="1"/>
            <a:r>
              <a:rPr lang="en-US" smtClean="0"/>
              <a:t>Service-Oriented</a:t>
            </a:r>
          </a:p>
          <a:p>
            <a:pPr lvl="1" eaLnBrk="1" hangingPunct="1"/>
            <a:r>
              <a:rPr lang="en-US" smtClean="0"/>
              <a:t>Network of Workstations</a:t>
            </a:r>
          </a:p>
          <a:p>
            <a:pPr lvl="1" eaLnBrk="1" hangingPunct="1"/>
            <a:r>
              <a:rPr lang="en-US" smtClean="0"/>
              <a:t>Web API</a:t>
            </a:r>
          </a:p>
          <a:p>
            <a:pPr lvl="1" eaLnBrk="1" hangingPunct="1"/>
            <a:r>
              <a:rPr lang="en-US" smtClean="0"/>
              <a:t>Web services</a:t>
            </a:r>
          </a:p>
          <a:p>
            <a:pPr lvl="1" eaLnBrk="1" hangingPunct="1"/>
            <a:r>
              <a:rPr lang="en-US" smtClean="0"/>
              <a:t>Service Oriented Architecture</a:t>
            </a:r>
          </a:p>
          <a:p>
            <a:pPr eaLnBrk="1" hangingPunct="1"/>
            <a:r>
              <a:rPr lang="en-US" smtClean="0"/>
              <a:t>Content-oriented</a:t>
            </a:r>
          </a:p>
          <a:p>
            <a:pPr lvl="1" eaLnBrk="1" hangingPunct="1"/>
            <a:r>
              <a:rPr lang="en-US" smtClean="0"/>
              <a:t>Web scraping</a:t>
            </a:r>
          </a:p>
          <a:p>
            <a:pPr lvl="1" eaLnBrk="1" hangingPunct="1"/>
            <a:r>
              <a:rPr lang="en-US" smtClean="0"/>
              <a:t>Microformats</a:t>
            </a:r>
          </a:p>
          <a:p>
            <a:pPr lvl="1" eaLnBrk="1" hangingPunct="1"/>
            <a:r>
              <a:rPr lang="en-US" smtClean="0"/>
              <a:t>Data repositories</a:t>
            </a:r>
          </a:p>
          <a:p>
            <a:pPr lvl="1" eaLnBrk="1" hangingPunct="1"/>
            <a:r>
              <a:rPr lang="en-US" smtClean="0"/>
              <a:t>Linked data</a:t>
            </a:r>
          </a:p>
          <a:p>
            <a:pPr eaLnBrk="1" hangingPunct="1"/>
            <a:r>
              <a:rPr lang="en-US" smtClean="0"/>
              <a:t>Mashups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a:xfrm>
            <a:off x="381000" y="0"/>
            <a:ext cx="8382000" cy="1143000"/>
          </a:xfrm>
        </p:spPr>
        <p:txBody>
          <a:bodyPr/>
          <a:lstStyle/>
          <a:p>
            <a:pPr eaLnBrk="1" hangingPunct="1"/>
            <a:r>
              <a:rPr lang="en-US" smtClean="0"/>
              <a:t>The World’s Largest Supercomputer</a:t>
            </a:r>
          </a:p>
        </p:txBody>
      </p:sp>
      <p:pic>
        <p:nvPicPr>
          <p:cNvPr id="5123" name="Picture 2" descr="http://setiathome.berkeley.edu/sah_photos/closet_12_22_2008/image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30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SETI@Home:</a:t>
            </a:r>
            <a:br>
              <a:rPr lang="en-US" smtClean="0"/>
            </a:br>
            <a:r>
              <a:rPr lang="en-US" smtClean="0"/>
              <a:t>Network of Workstations</a:t>
            </a:r>
          </a:p>
        </p:txBody>
      </p:sp>
      <p:pic>
        <p:nvPicPr>
          <p:cNvPr id="6147" name="Picture 2"/>
          <p:cNvPicPr>
            <a:picLocks noChangeAspect="1" noChangeArrowheads="1"/>
          </p:cNvPicPr>
          <p:nvPr/>
        </p:nvPicPr>
        <p:blipFill>
          <a:blip r:embed="rId2">
            <a:extLst>
              <a:ext uri="{28A0092B-C50C-407E-A947-70E740481C1C}">
                <a14:useLocalDpi xmlns:a14="http://schemas.microsoft.com/office/drawing/2010/main" val="0"/>
              </a:ext>
            </a:extLst>
          </a:blip>
          <a:srcRect l="7143" t="12952" r="5714" b="8571"/>
          <a:stretch>
            <a:fillRect/>
          </a:stretch>
        </p:blipFill>
        <p:spPr bwMode="auto">
          <a:xfrm>
            <a:off x="0" y="1711325"/>
            <a:ext cx="9144000"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Web Services</a:t>
            </a:r>
          </a:p>
        </p:txBody>
      </p:sp>
      <p:pic>
        <p:nvPicPr>
          <p:cNvPr id="7171" name="Picture 2" descr="Stateful De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600200"/>
            <a:ext cx="6723063"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Stateless De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343400"/>
            <a:ext cx="6723063"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Box 4"/>
          <p:cNvSpPr txBox="1">
            <a:spLocks noChangeArrowheads="1"/>
          </p:cNvSpPr>
          <p:nvPr/>
        </p:nvSpPr>
        <p:spPr bwMode="auto">
          <a:xfrm>
            <a:off x="381000" y="2209800"/>
            <a:ext cx="1579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latin typeface="Calibri" pitchFamily="34" charset="0"/>
              </a:rPr>
              <a:t>Stateful:</a:t>
            </a:r>
          </a:p>
        </p:txBody>
      </p:sp>
      <p:sp>
        <p:nvSpPr>
          <p:cNvPr id="7174" name="TextBox 5"/>
          <p:cNvSpPr txBox="1">
            <a:spLocks noChangeArrowheads="1"/>
          </p:cNvSpPr>
          <p:nvPr/>
        </p:nvSpPr>
        <p:spPr bwMode="auto">
          <a:xfrm>
            <a:off x="381000" y="4876800"/>
            <a:ext cx="1536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latin typeface="Calibri" pitchFamily="34" charset="0"/>
              </a:rPr>
              <a:t>RESTful: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p:txBody>
          <a:bodyPr/>
          <a:lstStyle/>
          <a:p>
            <a:pPr eaLnBrk="1" hangingPunct="1"/>
            <a:r>
              <a:rPr lang="en-US" smtClean="0"/>
              <a:t>Web Services</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t="12204" r="40051"/>
          <a:stretch>
            <a:fillRect/>
          </a:stretch>
        </p:blipFill>
        <p:spPr bwMode="auto">
          <a:xfrm>
            <a:off x="1828800" y="1600200"/>
            <a:ext cx="5846763"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2" descr="File:WSDL 11vs20.png">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l="2872" r="53221"/>
          <a:stretch>
            <a:fillRect/>
          </a:stretch>
        </p:blipFill>
        <p:spPr bwMode="auto">
          <a:xfrm>
            <a:off x="6477000" y="838200"/>
            <a:ext cx="2514600" cy="507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itle 3"/>
          <p:cNvSpPr>
            <a:spLocks noGrp="1"/>
          </p:cNvSpPr>
          <p:nvPr>
            <p:ph type="title"/>
          </p:nvPr>
        </p:nvSpPr>
        <p:spPr>
          <a:xfrm>
            <a:off x="457200" y="0"/>
            <a:ext cx="8229600" cy="609600"/>
          </a:xfrm>
        </p:spPr>
        <p:txBody>
          <a:bodyPr/>
          <a:lstStyle/>
          <a:p>
            <a:pPr eaLnBrk="1" hangingPunct="1"/>
            <a:r>
              <a:rPr lang="en-US" smtClean="0"/>
              <a:t>WSDL</a:t>
            </a:r>
          </a:p>
        </p:txBody>
      </p:sp>
      <p:sp>
        <p:nvSpPr>
          <p:cNvPr id="1038" name="Rectangle 3"/>
          <p:cNvSpPr>
            <a:spLocks noChangeArrowheads="1"/>
          </p:cNvSpPr>
          <p:nvPr/>
        </p:nvSpPr>
        <p:spPr bwMode="auto">
          <a:xfrm>
            <a:off x="381000" y="196850"/>
            <a:ext cx="64770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17400" anchor="ctr">
            <a:spAutoFit/>
          </a:bodyPr>
          <a:lstStyle/>
          <a:p>
            <a:r>
              <a:rPr lang="en-US" sz="1200">
                <a:solidFill>
                  <a:srgbClr val="0000FF"/>
                </a:solidFill>
              </a:rPr>
              <a:t>&lt;?xml version="1.0" encoding="UTF-8"?&gt;</a:t>
            </a:r>
            <a:endParaRPr lang="en-US" sz="1200">
              <a:solidFill>
                <a:srgbClr val="0000FF"/>
              </a:solidFill>
              <a:hlinkClick r:id=""/>
            </a:endParaRPr>
          </a:p>
          <a:p>
            <a:pPr eaLnBrk="0" hangingPunct="0"/>
            <a:r>
              <a:rPr lang="en-US" sz="1200">
                <a:solidFill>
                  <a:srgbClr val="0000FF"/>
                </a:solidFill>
                <a:hlinkClick r:id=""/>
              </a:rPr>
              <a:t>&lt;</a:t>
            </a:r>
            <a:r>
              <a:rPr lang="en-US" sz="1200">
                <a:solidFill>
                  <a:srgbClr val="990000"/>
                </a:solidFill>
                <a:hlinkClick r:id=""/>
              </a:rPr>
              <a:t>definitions</a:t>
            </a:r>
            <a:r>
              <a:rPr lang="en-US" sz="1200">
                <a:solidFill>
                  <a:srgbClr val="0000FF"/>
                </a:solidFill>
                <a:hlinkClick r:id=""/>
              </a:rPr>
              <a:t> </a:t>
            </a:r>
            <a:r>
              <a:rPr lang="en-US" sz="1200">
                <a:solidFill>
                  <a:srgbClr val="990000"/>
                </a:solidFill>
                <a:hlinkClick r:id=""/>
              </a:rPr>
              <a:t>name</a:t>
            </a:r>
            <a:r>
              <a:rPr lang="en-US" sz="1200">
                <a:solidFill>
                  <a:srgbClr val="0000FF"/>
                </a:solidFill>
                <a:hlinkClick r:id=""/>
              </a:rPr>
              <a:t>="</a:t>
            </a:r>
            <a:r>
              <a:rPr lang="en-US" sz="1200" b="1">
                <a:solidFill>
                  <a:srgbClr val="000000"/>
                </a:solidFill>
                <a:hlinkClick r:id=""/>
              </a:rPr>
              <a:t>HugeIntegerService</a:t>
            </a:r>
            <a:r>
              <a:rPr lang="en-US" sz="1200">
                <a:solidFill>
                  <a:srgbClr val="0000FF"/>
                </a:solidFill>
                <a:hlinkClick r:id=""/>
              </a:rPr>
              <a:t>" </a:t>
            </a:r>
          </a:p>
          <a:p>
            <a:pPr eaLnBrk="0" hangingPunct="0"/>
            <a:r>
              <a:rPr lang="en-US" sz="1200">
                <a:solidFill>
                  <a:srgbClr val="0000FF"/>
                </a:solidFill>
                <a:hlinkClick r:id=""/>
              </a:rPr>
              <a:t>    </a:t>
            </a:r>
            <a:r>
              <a:rPr lang="en-US" sz="1200">
                <a:solidFill>
                  <a:srgbClr val="990000"/>
                </a:solidFill>
                <a:hlinkClick r:id=""/>
              </a:rPr>
              <a:t>targetNamespace</a:t>
            </a:r>
            <a:r>
              <a:rPr lang="en-US" sz="1200">
                <a:solidFill>
                  <a:srgbClr val="0000FF"/>
                </a:solidFill>
                <a:hlinkClick r:id=""/>
              </a:rPr>
              <a:t>="</a:t>
            </a:r>
            <a:r>
              <a:rPr lang="en-US" sz="1200" b="1">
                <a:solidFill>
                  <a:srgbClr val="000000"/>
                </a:solidFill>
                <a:hlinkClick r:id=""/>
              </a:rPr>
              <a:t>http://hugeinteger.ch28.iw3htp4.deitel.com/</a:t>
            </a:r>
            <a:r>
              <a:rPr lang="en-US" sz="1200">
                <a:solidFill>
                  <a:srgbClr val="0000FF"/>
                </a:solidFill>
                <a:hlinkClick r:id=""/>
              </a:rPr>
              <a:t>" </a:t>
            </a:r>
          </a:p>
          <a:p>
            <a:pPr eaLnBrk="0" hangingPunct="0"/>
            <a:r>
              <a:rPr lang="en-US" sz="1200">
                <a:solidFill>
                  <a:srgbClr val="0000FF"/>
                </a:solidFill>
                <a:hlinkClick r:id=""/>
              </a:rPr>
              <a:t>    </a:t>
            </a:r>
            <a:r>
              <a:rPr lang="en-US" sz="1200">
                <a:solidFill>
                  <a:srgbClr val="FF0000"/>
                </a:solidFill>
                <a:hlinkClick r:id=""/>
              </a:rPr>
              <a:t>xmlns:soap</a:t>
            </a:r>
            <a:r>
              <a:rPr lang="en-US" sz="1200">
                <a:solidFill>
                  <a:srgbClr val="0000FF"/>
                </a:solidFill>
                <a:hlinkClick r:id=""/>
              </a:rPr>
              <a:t>="</a:t>
            </a:r>
            <a:r>
              <a:rPr lang="en-US" sz="1200" b="1">
                <a:solidFill>
                  <a:srgbClr val="FF0000"/>
                </a:solidFill>
                <a:hlinkClick r:id=""/>
              </a:rPr>
              <a:t>http://schemas.xmlsoap.org/wsdl/soap/</a:t>
            </a:r>
            <a:r>
              <a:rPr lang="en-US" sz="1200">
                <a:solidFill>
                  <a:srgbClr val="0000FF"/>
                </a:solidFill>
                <a:hlinkClick r:id=""/>
              </a:rPr>
              <a:t>" </a:t>
            </a:r>
          </a:p>
          <a:p>
            <a:pPr eaLnBrk="0" hangingPunct="0"/>
            <a:r>
              <a:rPr lang="en-US" sz="1200">
                <a:solidFill>
                  <a:srgbClr val="0000FF"/>
                </a:solidFill>
                <a:hlinkClick r:id=""/>
              </a:rPr>
              <a:t>    </a:t>
            </a:r>
            <a:r>
              <a:rPr lang="en-US" sz="1200">
                <a:solidFill>
                  <a:srgbClr val="FF0000"/>
                </a:solidFill>
                <a:hlinkClick r:id=""/>
              </a:rPr>
              <a:t>xmlns:xsd</a:t>
            </a:r>
            <a:r>
              <a:rPr lang="en-US" sz="1200">
                <a:solidFill>
                  <a:srgbClr val="0000FF"/>
                </a:solidFill>
                <a:hlinkClick r:id=""/>
              </a:rPr>
              <a:t>="</a:t>
            </a:r>
            <a:r>
              <a:rPr lang="en-US" sz="1200" b="1">
                <a:solidFill>
                  <a:srgbClr val="FF0000"/>
                </a:solidFill>
                <a:hlinkClick r:id=""/>
              </a:rPr>
              <a:t>http://www.w3.org/2001/XMLSchema</a:t>
            </a:r>
            <a:r>
              <a:rPr lang="en-US" sz="1200">
                <a:solidFill>
                  <a:srgbClr val="0000FF"/>
                </a:solidFill>
                <a:hlinkClick r:id=""/>
              </a:rPr>
              <a:t>"  </a:t>
            </a:r>
          </a:p>
          <a:p>
            <a:pPr eaLnBrk="0" hangingPunct="0"/>
            <a:r>
              <a:rPr lang="en-US" sz="1200">
                <a:solidFill>
                  <a:srgbClr val="0000FF"/>
                </a:solidFill>
                <a:hlinkClick r:id=""/>
              </a:rPr>
              <a:t>    </a:t>
            </a:r>
            <a:r>
              <a:rPr lang="en-US" sz="1200">
                <a:solidFill>
                  <a:srgbClr val="FF0000"/>
                </a:solidFill>
                <a:hlinkClick r:id=""/>
              </a:rPr>
              <a:t>xmlns:tns</a:t>
            </a:r>
            <a:r>
              <a:rPr lang="en-US" sz="1200">
                <a:solidFill>
                  <a:srgbClr val="0000FF"/>
                </a:solidFill>
                <a:hlinkClick r:id=""/>
              </a:rPr>
              <a:t>="</a:t>
            </a:r>
            <a:r>
              <a:rPr lang="en-US" sz="1200" b="1">
                <a:solidFill>
                  <a:srgbClr val="FF0000"/>
                </a:solidFill>
                <a:hlinkClick r:id=""/>
              </a:rPr>
              <a:t>http://hugeinteger.ch28.iw3htp4.deitel.com/</a:t>
            </a:r>
            <a:r>
              <a:rPr lang="en-US" sz="1200">
                <a:solidFill>
                  <a:srgbClr val="0000FF"/>
                </a:solidFill>
                <a:hlinkClick r:id=""/>
              </a:rPr>
              <a:t>" </a:t>
            </a:r>
          </a:p>
          <a:p>
            <a:pPr eaLnBrk="0" hangingPunct="0"/>
            <a:r>
              <a:rPr lang="en-US" sz="1200">
                <a:solidFill>
                  <a:srgbClr val="0000FF"/>
                </a:solidFill>
                <a:hlinkClick r:id=""/>
              </a:rPr>
              <a:t>    </a:t>
            </a:r>
            <a:r>
              <a:rPr lang="en-US" sz="1200">
                <a:solidFill>
                  <a:srgbClr val="FF0000"/>
                </a:solidFill>
                <a:hlinkClick r:id=""/>
              </a:rPr>
              <a:t>xmlns</a:t>
            </a:r>
            <a:r>
              <a:rPr lang="en-US" sz="1200">
                <a:solidFill>
                  <a:srgbClr val="0000FF"/>
                </a:solidFill>
                <a:hlinkClick r:id=""/>
              </a:rPr>
              <a:t>="</a:t>
            </a:r>
            <a:r>
              <a:rPr lang="en-US" sz="1200" b="1">
                <a:solidFill>
                  <a:srgbClr val="FF0000"/>
                </a:solidFill>
                <a:hlinkClick r:id=""/>
              </a:rPr>
              <a:t>http://schemas.xmlsoap.org/wsdl/</a:t>
            </a:r>
            <a:r>
              <a:rPr lang="en-US" sz="1200">
                <a:solidFill>
                  <a:srgbClr val="0000FF"/>
                </a:solidFill>
                <a:hlinkClick r:id=""/>
              </a:rPr>
              <a:t>"&gt;</a:t>
            </a:r>
          </a:p>
          <a:p>
            <a:pPr eaLnBrk="0" hangingPunct="0"/>
            <a:r>
              <a:rPr lang="en-US" sz="1200">
                <a:solidFill>
                  <a:srgbClr val="0000FF"/>
                </a:solidFill>
                <a:hlinkClick r:id=""/>
              </a:rPr>
              <a:t>    &lt;</a:t>
            </a:r>
            <a:r>
              <a:rPr lang="en-US" sz="1200">
                <a:solidFill>
                  <a:srgbClr val="990000"/>
                </a:solidFill>
                <a:hlinkClick r:id=""/>
              </a:rPr>
              <a:t>types</a:t>
            </a:r>
            <a:r>
              <a:rPr lang="en-US" sz="1200">
                <a:solidFill>
                  <a:srgbClr val="0000FF"/>
                </a:solidFill>
                <a:hlinkClick r:id=""/>
              </a:rPr>
              <a:t>&gt;&lt;</a:t>
            </a:r>
            <a:r>
              <a:rPr lang="en-US" sz="1200">
                <a:solidFill>
                  <a:srgbClr val="990000"/>
                </a:solidFill>
                <a:hlinkClick r:id=""/>
              </a:rPr>
              <a:t>xsd:schema</a:t>
            </a:r>
            <a:r>
              <a:rPr lang="en-US" sz="1200">
                <a:solidFill>
                  <a:srgbClr val="0000FF"/>
                </a:solidFill>
                <a:hlinkClick r:id=""/>
              </a:rPr>
              <a:t>&gt;</a:t>
            </a:r>
            <a:endParaRPr lang="en-US" sz="1200">
              <a:solidFill>
                <a:srgbClr val="0000FF"/>
              </a:solidFill>
            </a:endParaRPr>
          </a:p>
          <a:p>
            <a:pPr eaLnBrk="0" hangingPunct="0"/>
            <a:r>
              <a:rPr lang="en-US" sz="1200">
                <a:solidFill>
                  <a:srgbClr val="0000FF"/>
                </a:solidFill>
              </a:rPr>
              <a:t>        &lt;</a:t>
            </a:r>
            <a:r>
              <a:rPr lang="en-US" sz="1200">
                <a:solidFill>
                  <a:srgbClr val="990000"/>
                </a:solidFill>
              </a:rPr>
              <a:t>xsd:import</a:t>
            </a:r>
            <a:r>
              <a:rPr lang="en-US" sz="1200">
                <a:solidFill>
                  <a:srgbClr val="0000FF"/>
                </a:solidFill>
              </a:rPr>
              <a:t> </a:t>
            </a:r>
            <a:r>
              <a:rPr lang="en-US" sz="1200">
                <a:solidFill>
                  <a:srgbClr val="FF0000"/>
                </a:solidFill>
              </a:rPr>
              <a:t>xmlns:soap12</a:t>
            </a:r>
            <a:r>
              <a:rPr lang="en-US" sz="1200">
                <a:solidFill>
                  <a:srgbClr val="0000FF"/>
                </a:solidFill>
              </a:rPr>
              <a:t>="</a:t>
            </a:r>
            <a:r>
              <a:rPr lang="en-US" sz="1200" b="1">
                <a:solidFill>
                  <a:srgbClr val="FF0000"/>
                </a:solidFill>
              </a:rPr>
              <a:t>http://schemas.xmlsoap.org/wsdl/soap12/</a:t>
            </a:r>
            <a:r>
              <a:rPr lang="en-US" sz="1200">
                <a:solidFill>
                  <a:srgbClr val="0000FF"/>
                </a:solidFill>
              </a:rPr>
              <a:t>"  </a:t>
            </a:r>
          </a:p>
          <a:p>
            <a:pPr eaLnBrk="0" hangingPunct="0"/>
            <a:r>
              <a:rPr lang="en-US" sz="1200">
                <a:solidFill>
                  <a:srgbClr val="0000FF"/>
                </a:solidFill>
              </a:rPr>
              <a:t>            </a:t>
            </a:r>
            <a:r>
              <a:rPr lang="en-US" sz="1200">
                <a:solidFill>
                  <a:srgbClr val="FF0000"/>
                </a:solidFill>
              </a:rPr>
              <a:t>xmlns:wsdl</a:t>
            </a:r>
            <a:r>
              <a:rPr lang="en-US" sz="1200">
                <a:solidFill>
                  <a:srgbClr val="0000FF"/>
                </a:solidFill>
              </a:rPr>
              <a:t>="</a:t>
            </a:r>
            <a:r>
              <a:rPr lang="en-US" sz="1200" b="1">
                <a:solidFill>
                  <a:srgbClr val="FF0000"/>
                </a:solidFill>
              </a:rPr>
              <a:t>http://schemas.xmlsoap.org/wsdl/</a:t>
            </a:r>
            <a:r>
              <a:rPr lang="en-US" sz="1200">
                <a:solidFill>
                  <a:srgbClr val="0000FF"/>
                </a:solidFill>
              </a:rPr>
              <a:t>" </a:t>
            </a:r>
          </a:p>
          <a:p>
            <a:pPr eaLnBrk="0" hangingPunct="0"/>
            <a:r>
              <a:rPr lang="en-US" sz="1200">
                <a:solidFill>
                  <a:srgbClr val="990000"/>
                </a:solidFill>
              </a:rPr>
              <a:t>           schemaLocation</a:t>
            </a:r>
            <a:r>
              <a:rPr lang="en-US" sz="1200">
                <a:solidFill>
                  <a:srgbClr val="0000FF"/>
                </a:solidFill>
              </a:rPr>
              <a:t>="</a:t>
            </a:r>
            <a:r>
              <a:rPr lang="en-US" sz="1200" b="1">
                <a:solidFill>
                  <a:srgbClr val="000000"/>
                </a:solidFill>
              </a:rPr>
              <a:t>http://pjd:8080/HugeInteger/HugeIntegerService/</a:t>
            </a:r>
          </a:p>
          <a:p>
            <a:pPr eaLnBrk="0" hangingPunct="0"/>
            <a:r>
              <a:rPr lang="en-US" sz="1200" b="1">
                <a:solidFill>
                  <a:srgbClr val="000000"/>
                </a:solidFill>
              </a:rPr>
              <a:t>           __container$publishing$subctx/WEB-INF/wsdl/HugeIntegerService_schema1.xsd</a:t>
            </a:r>
            <a:r>
              <a:rPr lang="en-US" sz="1200">
                <a:solidFill>
                  <a:srgbClr val="0000FF"/>
                </a:solidFill>
              </a:rPr>
              <a:t>"   </a:t>
            </a:r>
          </a:p>
          <a:p>
            <a:pPr eaLnBrk="0" hangingPunct="0"/>
            <a:r>
              <a:rPr lang="en-US" sz="1200">
                <a:solidFill>
                  <a:srgbClr val="0000FF"/>
                </a:solidFill>
              </a:rPr>
              <a:t>           </a:t>
            </a:r>
            <a:r>
              <a:rPr lang="en-US" sz="1200">
                <a:solidFill>
                  <a:srgbClr val="990000"/>
                </a:solidFill>
              </a:rPr>
              <a:t>namespace</a:t>
            </a:r>
            <a:r>
              <a:rPr lang="en-US" sz="1200">
                <a:solidFill>
                  <a:srgbClr val="0000FF"/>
                </a:solidFill>
              </a:rPr>
              <a:t>="</a:t>
            </a:r>
            <a:r>
              <a:rPr lang="en-US" sz="1200" b="1">
                <a:solidFill>
                  <a:srgbClr val="000000"/>
                </a:solidFill>
              </a:rPr>
              <a:t>http://hugeinteger.ch28.iw3htp4.deitel.com/</a:t>
            </a:r>
            <a:r>
              <a:rPr lang="en-US" sz="1200">
                <a:solidFill>
                  <a:srgbClr val="0000FF"/>
                </a:solidFill>
              </a:rPr>
              <a:t>"/&gt;</a:t>
            </a:r>
          </a:p>
          <a:p>
            <a:pPr eaLnBrk="0" hangingPunct="0"/>
            <a:r>
              <a:rPr lang="en-US" sz="1200">
                <a:solidFill>
                  <a:srgbClr val="0000FF"/>
                </a:solidFill>
              </a:rPr>
              <a:t>        &lt;/</a:t>
            </a:r>
            <a:r>
              <a:rPr lang="en-US" sz="1200">
                <a:solidFill>
                  <a:srgbClr val="990000"/>
                </a:solidFill>
              </a:rPr>
              <a:t>xsd:schema</a:t>
            </a:r>
            <a:r>
              <a:rPr lang="en-US" sz="1200">
                <a:solidFill>
                  <a:srgbClr val="0000FF"/>
                </a:solidFill>
              </a:rPr>
              <a:t>&gt;</a:t>
            </a:r>
          </a:p>
          <a:p>
            <a:pPr eaLnBrk="0" hangingPunct="0"/>
            <a:r>
              <a:rPr lang="en-US" sz="1200">
                <a:solidFill>
                  <a:srgbClr val="0000FF"/>
                </a:solidFill>
              </a:rPr>
              <a:t>    &lt;/</a:t>
            </a:r>
            <a:r>
              <a:rPr lang="en-US" sz="1200">
                <a:solidFill>
                  <a:srgbClr val="990000"/>
                </a:solidFill>
              </a:rPr>
              <a:t>types</a:t>
            </a:r>
            <a:r>
              <a:rPr lang="en-US" sz="1200">
                <a:solidFill>
                  <a:srgbClr val="0000FF"/>
                </a:solidFill>
              </a:rPr>
              <a:t>&gt;</a:t>
            </a:r>
          </a:p>
          <a:p>
            <a:pPr eaLnBrk="0" hangingPunct="0"/>
            <a:r>
              <a:rPr lang="en-US" sz="1200">
                <a:solidFill>
                  <a:srgbClr val="0000FF"/>
                </a:solidFill>
                <a:hlinkClick r:id=""/>
              </a:rPr>
              <a:t>&lt;</a:t>
            </a:r>
            <a:r>
              <a:rPr lang="en-US" sz="1200">
                <a:solidFill>
                  <a:srgbClr val="990000"/>
                </a:solidFill>
                <a:hlinkClick r:id=""/>
              </a:rPr>
              <a:t>message</a:t>
            </a:r>
            <a:r>
              <a:rPr lang="en-US" sz="1200">
                <a:solidFill>
                  <a:srgbClr val="0000FF"/>
                </a:solidFill>
                <a:hlinkClick r:id=""/>
              </a:rPr>
              <a:t> </a:t>
            </a:r>
            <a:r>
              <a:rPr lang="en-US" sz="1200">
                <a:solidFill>
                  <a:srgbClr val="990000"/>
                </a:solidFill>
                <a:hlinkClick r:id=""/>
              </a:rPr>
              <a:t>name</a:t>
            </a:r>
            <a:r>
              <a:rPr lang="en-US" sz="1200">
                <a:solidFill>
                  <a:srgbClr val="0000FF"/>
                </a:solidFill>
                <a:hlinkClick r:id=""/>
              </a:rPr>
              <a:t>="</a:t>
            </a:r>
            <a:r>
              <a:rPr lang="en-US" sz="1200" b="1">
                <a:solidFill>
                  <a:srgbClr val="000000"/>
                </a:solidFill>
                <a:hlinkClick r:id=""/>
              </a:rPr>
              <a:t>add</a:t>
            </a:r>
            <a:r>
              <a:rPr lang="en-US" sz="1200">
                <a:solidFill>
                  <a:srgbClr val="0000FF"/>
                </a:solidFill>
                <a:hlinkClick r:id=""/>
              </a:rPr>
              <a:t>"&gt;</a:t>
            </a:r>
            <a:r>
              <a:rPr lang="en-US" sz="1200">
                <a:solidFill>
                  <a:srgbClr val="0000FF"/>
                </a:solidFill>
              </a:rPr>
              <a:t>&lt;</a:t>
            </a:r>
            <a:r>
              <a:rPr lang="en-US" sz="1200">
                <a:solidFill>
                  <a:srgbClr val="990000"/>
                </a:solidFill>
              </a:rPr>
              <a:t>part</a:t>
            </a:r>
            <a:r>
              <a:rPr lang="en-US" sz="1200">
                <a:solidFill>
                  <a:srgbClr val="0000FF"/>
                </a:solidFill>
              </a:rPr>
              <a:t> </a:t>
            </a:r>
            <a:r>
              <a:rPr lang="en-US" sz="1200">
                <a:solidFill>
                  <a:srgbClr val="990000"/>
                </a:solidFill>
              </a:rPr>
              <a:t>name</a:t>
            </a:r>
            <a:r>
              <a:rPr lang="en-US" sz="1200">
                <a:solidFill>
                  <a:srgbClr val="0000FF"/>
                </a:solidFill>
              </a:rPr>
              <a:t>="</a:t>
            </a:r>
            <a:r>
              <a:rPr lang="en-US" sz="1200" b="1">
                <a:solidFill>
                  <a:srgbClr val="000000"/>
                </a:solidFill>
              </a:rPr>
              <a:t>parameters</a:t>
            </a:r>
            <a:r>
              <a:rPr lang="en-US" sz="1200">
                <a:solidFill>
                  <a:srgbClr val="0000FF"/>
                </a:solidFill>
              </a:rPr>
              <a:t>" </a:t>
            </a:r>
            <a:r>
              <a:rPr lang="en-US" sz="1200">
                <a:solidFill>
                  <a:srgbClr val="990000"/>
                </a:solidFill>
              </a:rPr>
              <a:t>element</a:t>
            </a:r>
            <a:r>
              <a:rPr lang="en-US" sz="1200">
                <a:solidFill>
                  <a:srgbClr val="0000FF"/>
                </a:solidFill>
              </a:rPr>
              <a:t>="</a:t>
            </a:r>
            <a:r>
              <a:rPr lang="en-US" sz="1200" b="1">
                <a:solidFill>
                  <a:srgbClr val="000000"/>
                </a:solidFill>
              </a:rPr>
              <a:t>tns:add</a:t>
            </a:r>
            <a:r>
              <a:rPr lang="en-US" sz="1200">
                <a:solidFill>
                  <a:srgbClr val="0000FF"/>
                </a:solidFill>
              </a:rPr>
              <a:t>"/&gt;&lt;/</a:t>
            </a:r>
            <a:r>
              <a:rPr lang="en-US" sz="1200">
                <a:solidFill>
                  <a:srgbClr val="990000"/>
                </a:solidFill>
              </a:rPr>
              <a:t>message</a:t>
            </a:r>
            <a:r>
              <a:rPr lang="en-US" sz="1200">
                <a:solidFill>
                  <a:srgbClr val="0000FF"/>
                </a:solidFill>
              </a:rPr>
              <a:t>&gt;</a:t>
            </a:r>
          </a:p>
          <a:p>
            <a:pPr eaLnBrk="0" hangingPunct="0"/>
            <a:r>
              <a:rPr lang="en-US" sz="1200">
                <a:solidFill>
                  <a:srgbClr val="0000FF"/>
                </a:solidFill>
                <a:hlinkClick r:id=""/>
              </a:rPr>
              <a:t>&lt;</a:t>
            </a:r>
            <a:r>
              <a:rPr lang="en-US" sz="1200">
                <a:solidFill>
                  <a:srgbClr val="990000"/>
                </a:solidFill>
                <a:hlinkClick r:id=""/>
              </a:rPr>
              <a:t>message</a:t>
            </a:r>
            <a:r>
              <a:rPr lang="en-US" sz="1200">
                <a:solidFill>
                  <a:srgbClr val="0000FF"/>
                </a:solidFill>
                <a:hlinkClick r:id=""/>
              </a:rPr>
              <a:t> </a:t>
            </a:r>
            <a:r>
              <a:rPr lang="en-US" sz="1200">
                <a:solidFill>
                  <a:srgbClr val="990000"/>
                </a:solidFill>
                <a:hlinkClick r:id=""/>
              </a:rPr>
              <a:t>name</a:t>
            </a:r>
            <a:r>
              <a:rPr lang="en-US" sz="1200">
                <a:solidFill>
                  <a:srgbClr val="0000FF"/>
                </a:solidFill>
                <a:hlinkClick r:id=""/>
              </a:rPr>
              <a:t>="</a:t>
            </a:r>
            <a:r>
              <a:rPr lang="en-US" sz="1200" b="1">
                <a:solidFill>
                  <a:srgbClr val="000000"/>
                </a:solidFill>
                <a:hlinkClick r:id=""/>
              </a:rPr>
              <a:t>addResponse</a:t>
            </a:r>
            <a:r>
              <a:rPr lang="en-US" sz="1200">
                <a:solidFill>
                  <a:srgbClr val="0000FF"/>
                </a:solidFill>
                <a:hlinkClick r:id=""/>
              </a:rPr>
              <a:t>"&gt;</a:t>
            </a:r>
            <a:r>
              <a:rPr lang="en-US" sz="1200">
                <a:solidFill>
                  <a:srgbClr val="0000FF"/>
                </a:solidFill>
              </a:rPr>
              <a:t>&lt;</a:t>
            </a:r>
            <a:r>
              <a:rPr lang="en-US" sz="1200">
                <a:solidFill>
                  <a:srgbClr val="990000"/>
                </a:solidFill>
              </a:rPr>
              <a:t>part</a:t>
            </a:r>
            <a:r>
              <a:rPr lang="en-US" sz="1200">
                <a:solidFill>
                  <a:srgbClr val="0000FF"/>
                </a:solidFill>
              </a:rPr>
              <a:t> </a:t>
            </a:r>
            <a:r>
              <a:rPr lang="en-US" sz="1200">
                <a:solidFill>
                  <a:srgbClr val="990000"/>
                </a:solidFill>
              </a:rPr>
              <a:t>name</a:t>
            </a:r>
            <a:r>
              <a:rPr lang="en-US" sz="1200">
                <a:solidFill>
                  <a:srgbClr val="0000FF"/>
                </a:solidFill>
              </a:rPr>
              <a:t>="</a:t>
            </a:r>
            <a:r>
              <a:rPr lang="en-US" sz="1200" b="1">
                <a:solidFill>
                  <a:srgbClr val="000000"/>
                </a:solidFill>
              </a:rPr>
              <a:t>parameters</a:t>
            </a:r>
            <a:r>
              <a:rPr lang="en-US" sz="1200">
                <a:solidFill>
                  <a:srgbClr val="0000FF"/>
                </a:solidFill>
              </a:rPr>
              <a:t>" </a:t>
            </a:r>
            <a:r>
              <a:rPr lang="en-US" sz="1200">
                <a:solidFill>
                  <a:srgbClr val="990000"/>
                </a:solidFill>
              </a:rPr>
              <a:t>element</a:t>
            </a:r>
            <a:r>
              <a:rPr lang="en-US" sz="1200">
                <a:solidFill>
                  <a:srgbClr val="0000FF"/>
                </a:solidFill>
              </a:rPr>
              <a:t>="</a:t>
            </a:r>
            <a:r>
              <a:rPr lang="en-US" sz="1200" b="1">
                <a:solidFill>
                  <a:srgbClr val="000000"/>
                </a:solidFill>
              </a:rPr>
              <a:t>tns:addResponse</a:t>
            </a:r>
            <a:r>
              <a:rPr lang="en-US" sz="1200">
                <a:solidFill>
                  <a:srgbClr val="0000FF"/>
                </a:solidFill>
              </a:rPr>
              <a:t>"/&gt;</a:t>
            </a:r>
          </a:p>
          <a:p>
            <a:pPr eaLnBrk="0" hangingPunct="0"/>
            <a:r>
              <a:rPr lang="en-US" sz="1200">
                <a:solidFill>
                  <a:srgbClr val="0000FF"/>
                </a:solidFill>
              </a:rPr>
              <a:t>&lt;/</a:t>
            </a:r>
            <a:r>
              <a:rPr lang="en-US" sz="1200">
                <a:solidFill>
                  <a:srgbClr val="990000"/>
                </a:solidFill>
              </a:rPr>
              <a:t>message</a:t>
            </a:r>
            <a:r>
              <a:rPr lang="en-US" sz="1200">
                <a:solidFill>
                  <a:srgbClr val="0000FF"/>
                </a:solidFill>
              </a:rPr>
              <a:t>&gt;</a:t>
            </a:r>
          </a:p>
          <a:p>
            <a:pPr eaLnBrk="0" hangingPunct="0"/>
            <a:r>
              <a:rPr lang="en-US" sz="1200">
                <a:solidFill>
                  <a:srgbClr val="0000FF"/>
                </a:solidFill>
                <a:hlinkClick r:id=""/>
              </a:rPr>
              <a:t>“</a:t>
            </a:r>
            <a:r>
              <a:rPr lang="en-US" sz="1200">
                <a:solidFill>
                  <a:srgbClr val="0000FF"/>
                </a:solidFill>
              </a:rPr>
              <a:t> </a:t>
            </a:r>
            <a:r>
              <a:rPr lang="en-US" sz="1200">
                <a:solidFill>
                  <a:srgbClr val="0000FF"/>
                </a:solidFill>
                <a:hlinkClick r:id=""/>
              </a:rPr>
              <a:t>…</a:t>
            </a:r>
          </a:p>
          <a:p>
            <a:pPr eaLnBrk="0" hangingPunct="0"/>
            <a:r>
              <a:rPr lang="en-US" sz="1200">
                <a:solidFill>
                  <a:srgbClr val="0000FF"/>
                </a:solidFill>
              </a:rPr>
              <a:t>&lt;</a:t>
            </a:r>
            <a:r>
              <a:rPr lang="en-US" sz="1200">
                <a:solidFill>
                  <a:srgbClr val="990000"/>
                </a:solidFill>
              </a:rPr>
              <a:t>soap:binding</a:t>
            </a:r>
            <a:r>
              <a:rPr lang="en-US" sz="1200">
                <a:solidFill>
                  <a:srgbClr val="0000FF"/>
                </a:solidFill>
              </a:rPr>
              <a:t> </a:t>
            </a:r>
            <a:r>
              <a:rPr lang="en-US" sz="1200">
                <a:solidFill>
                  <a:srgbClr val="990000"/>
                </a:solidFill>
              </a:rPr>
              <a:t>style</a:t>
            </a:r>
            <a:r>
              <a:rPr lang="en-US" sz="1200">
                <a:solidFill>
                  <a:srgbClr val="0000FF"/>
                </a:solidFill>
              </a:rPr>
              <a:t>="</a:t>
            </a:r>
            <a:r>
              <a:rPr lang="en-US" sz="1200" b="1">
                <a:solidFill>
                  <a:srgbClr val="000000"/>
                </a:solidFill>
              </a:rPr>
              <a:t>document</a:t>
            </a:r>
            <a:r>
              <a:rPr lang="en-US" sz="1200">
                <a:solidFill>
                  <a:srgbClr val="0000FF"/>
                </a:solidFill>
              </a:rPr>
              <a:t>" </a:t>
            </a:r>
            <a:r>
              <a:rPr lang="en-US" sz="1200">
                <a:solidFill>
                  <a:srgbClr val="990000"/>
                </a:solidFill>
              </a:rPr>
              <a:t>transport</a:t>
            </a:r>
            <a:r>
              <a:rPr lang="en-US" sz="1200">
                <a:solidFill>
                  <a:srgbClr val="0000FF"/>
                </a:solidFill>
              </a:rPr>
              <a:t>="</a:t>
            </a:r>
            <a:r>
              <a:rPr lang="en-US" sz="1200" b="1">
                <a:solidFill>
                  <a:srgbClr val="000000"/>
                </a:solidFill>
              </a:rPr>
              <a:t>http://schemas.xmlsoap.org/soap/http</a:t>
            </a:r>
            <a:r>
              <a:rPr lang="en-US" sz="1200">
                <a:solidFill>
                  <a:srgbClr val="0000FF"/>
                </a:solidFill>
              </a:rPr>
              <a:t>"/&gt;</a:t>
            </a:r>
          </a:p>
          <a:p>
            <a:pPr eaLnBrk="0" hangingPunct="0"/>
            <a:r>
              <a:rPr lang="en-US" sz="1200">
                <a:solidFill>
                  <a:srgbClr val="0000FF"/>
                </a:solidFill>
                <a:hlinkClick r:id=""/>
              </a:rPr>
              <a:t>&lt;</a:t>
            </a:r>
            <a:r>
              <a:rPr lang="en-US" sz="1200">
                <a:solidFill>
                  <a:srgbClr val="990000"/>
                </a:solidFill>
                <a:hlinkClick r:id=""/>
              </a:rPr>
              <a:t>operation</a:t>
            </a:r>
            <a:r>
              <a:rPr lang="en-US" sz="1200">
                <a:solidFill>
                  <a:srgbClr val="0000FF"/>
                </a:solidFill>
                <a:hlinkClick r:id=""/>
              </a:rPr>
              <a:t> </a:t>
            </a:r>
            <a:r>
              <a:rPr lang="en-US" sz="1200">
                <a:solidFill>
                  <a:srgbClr val="990000"/>
                </a:solidFill>
                <a:hlinkClick r:id=""/>
              </a:rPr>
              <a:t>name</a:t>
            </a:r>
            <a:r>
              <a:rPr lang="en-US" sz="1200">
                <a:solidFill>
                  <a:srgbClr val="0000FF"/>
                </a:solidFill>
                <a:hlinkClick r:id=""/>
              </a:rPr>
              <a:t>="</a:t>
            </a:r>
            <a:r>
              <a:rPr lang="en-US" sz="1200" b="1">
                <a:solidFill>
                  <a:srgbClr val="000000"/>
                </a:solidFill>
                <a:hlinkClick r:id=""/>
              </a:rPr>
              <a:t>add</a:t>
            </a:r>
            <a:r>
              <a:rPr lang="en-US" sz="1200">
                <a:solidFill>
                  <a:srgbClr val="0000FF"/>
                </a:solidFill>
                <a:hlinkClick r:id=""/>
              </a:rPr>
              <a:t>"&gt;</a:t>
            </a:r>
            <a:r>
              <a:rPr lang="en-US" sz="1200">
                <a:solidFill>
                  <a:srgbClr val="0000FF"/>
                </a:solidFill>
              </a:rPr>
              <a:t>&lt;</a:t>
            </a:r>
            <a:r>
              <a:rPr lang="en-US" sz="1200">
                <a:solidFill>
                  <a:srgbClr val="990000"/>
                </a:solidFill>
              </a:rPr>
              <a:t>soap:operation</a:t>
            </a:r>
            <a:r>
              <a:rPr lang="en-US" sz="1200">
                <a:solidFill>
                  <a:srgbClr val="0000FF"/>
                </a:solidFill>
              </a:rPr>
              <a:t> </a:t>
            </a:r>
            <a:r>
              <a:rPr lang="en-US" sz="1200">
                <a:solidFill>
                  <a:srgbClr val="990000"/>
                </a:solidFill>
              </a:rPr>
              <a:t>soapAction</a:t>
            </a:r>
            <a:r>
              <a:rPr lang="en-US" sz="1200">
                <a:solidFill>
                  <a:srgbClr val="0000FF"/>
                </a:solidFill>
              </a:rPr>
              <a:t>="</a:t>
            </a:r>
            <a:r>
              <a:rPr lang="en-US" sz="1200" b="1">
                <a:solidFill>
                  <a:srgbClr val="000000"/>
                </a:solidFill>
              </a:rPr>
              <a:t>"/&gt;</a:t>
            </a:r>
          </a:p>
          <a:p>
            <a:pPr eaLnBrk="0" hangingPunct="0"/>
            <a:r>
              <a:rPr lang="en-US" sz="1200">
                <a:solidFill>
                  <a:srgbClr val="0000FF"/>
                </a:solidFill>
                <a:hlinkClick r:id=""/>
              </a:rPr>
              <a:t>&lt;</a:t>
            </a:r>
            <a:r>
              <a:rPr lang="en-US" sz="1200">
                <a:solidFill>
                  <a:srgbClr val="990000"/>
                </a:solidFill>
                <a:hlinkClick r:id=""/>
              </a:rPr>
              <a:t>input</a:t>
            </a:r>
            <a:r>
              <a:rPr lang="en-US" sz="1200">
                <a:solidFill>
                  <a:srgbClr val="0000FF"/>
                </a:solidFill>
                <a:hlinkClick r:id=""/>
              </a:rPr>
              <a:t>&gt;</a:t>
            </a:r>
            <a:r>
              <a:rPr lang="en-US" sz="1200">
                <a:solidFill>
                  <a:srgbClr val="0000FF"/>
                </a:solidFill>
              </a:rPr>
              <a:t>&lt;</a:t>
            </a:r>
            <a:r>
              <a:rPr lang="en-US" sz="1200">
                <a:solidFill>
                  <a:srgbClr val="990000"/>
                </a:solidFill>
              </a:rPr>
              <a:t>soap:body</a:t>
            </a:r>
            <a:r>
              <a:rPr lang="en-US" sz="1200">
                <a:solidFill>
                  <a:srgbClr val="0000FF"/>
                </a:solidFill>
              </a:rPr>
              <a:t> </a:t>
            </a:r>
            <a:r>
              <a:rPr lang="en-US" sz="1200">
                <a:solidFill>
                  <a:srgbClr val="990000"/>
                </a:solidFill>
              </a:rPr>
              <a:t>use</a:t>
            </a:r>
            <a:r>
              <a:rPr lang="en-US" sz="1200">
                <a:solidFill>
                  <a:srgbClr val="0000FF"/>
                </a:solidFill>
              </a:rPr>
              <a:t>="</a:t>
            </a:r>
            <a:r>
              <a:rPr lang="en-US" sz="1200" b="1">
                <a:solidFill>
                  <a:srgbClr val="000000"/>
                </a:solidFill>
              </a:rPr>
              <a:t>literal</a:t>
            </a:r>
            <a:r>
              <a:rPr lang="en-US" sz="1200">
                <a:solidFill>
                  <a:srgbClr val="0000FF"/>
                </a:solidFill>
              </a:rPr>
              <a:t>"/&gt;&lt;/</a:t>
            </a:r>
            <a:r>
              <a:rPr lang="en-US" sz="1200">
                <a:solidFill>
                  <a:srgbClr val="990000"/>
                </a:solidFill>
              </a:rPr>
              <a:t>input</a:t>
            </a:r>
            <a:r>
              <a:rPr lang="en-US" sz="1200">
                <a:solidFill>
                  <a:srgbClr val="0000FF"/>
                </a:solidFill>
              </a:rPr>
              <a:t>&gt;</a:t>
            </a:r>
          </a:p>
          <a:p>
            <a:pPr eaLnBrk="0" hangingPunct="0"/>
            <a:r>
              <a:rPr lang="en-US" sz="1200">
                <a:solidFill>
                  <a:srgbClr val="0000FF"/>
                </a:solidFill>
                <a:hlinkClick r:id=""/>
              </a:rPr>
              <a:t>&lt;</a:t>
            </a:r>
            <a:r>
              <a:rPr lang="en-US" sz="1200">
                <a:solidFill>
                  <a:srgbClr val="990000"/>
                </a:solidFill>
                <a:hlinkClick r:id=""/>
              </a:rPr>
              <a:t>output</a:t>
            </a:r>
            <a:r>
              <a:rPr lang="en-US" sz="1200">
                <a:solidFill>
                  <a:srgbClr val="0000FF"/>
                </a:solidFill>
                <a:hlinkClick r:id=""/>
              </a:rPr>
              <a:t>&gt;</a:t>
            </a:r>
            <a:r>
              <a:rPr lang="en-US" sz="1200">
                <a:solidFill>
                  <a:srgbClr val="0000FF"/>
                </a:solidFill>
              </a:rPr>
              <a:t>&lt;</a:t>
            </a:r>
            <a:r>
              <a:rPr lang="en-US" sz="1200">
                <a:solidFill>
                  <a:srgbClr val="990000"/>
                </a:solidFill>
              </a:rPr>
              <a:t>soap:body</a:t>
            </a:r>
            <a:r>
              <a:rPr lang="en-US" sz="1200">
                <a:solidFill>
                  <a:srgbClr val="0000FF"/>
                </a:solidFill>
              </a:rPr>
              <a:t> </a:t>
            </a:r>
            <a:r>
              <a:rPr lang="en-US" sz="1200">
                <a:solidFill>
                  <a:srgbClr val="990000"/>
                </a:solidFill>
              </a:rPr>
              <a:t>use</a:t>
            </a:r>
            <a:r>
              <a:rPr lang="en-US" sz="1200">
                <a:solidFill>
                  <a:srgbClr val="0000FF"/>
                </a:solidFill>
              </a:rPr>
              <a:t>="</a:t>
            </a:r>
            <a:r>
              <a:rPr lang="en-US" sz="1200" b="1">
                <a:solidFill>
                  <a:srgbClr val="000000"/>
                </a:solidFill>
              </a:rPr>
              <a:t>literal</a:t>
            </a:r>
            <a:r>
              <a:rPr lang="en-US" sz="1200">
                <a:solidFill>
                  <a:srgbClr val="0000FF"/>
                </a:solidFill>
              </a:rPr>
              <a:t>"/&gt;&lt;/</a:t>
            </a:r>
            <a:r>
              <a:rPr lang="en-US" sz="1200">
                <a:solidFill>
                  <a:srgbClr val="990000"/>
                </a:solidFill>
              </a:rPr>
              <a:t>output</a:t>
            </a:r>
            <a:r>
              <a:rPr lang="en-US" sz="1200">
                <a:solidFill>
                  <a:srgbClr val="0000FF"/>
                </a:solidFill>
              </a:rPr>
              <a:t>&gt;&lt;/</a:t>
            </a:r>
            <a:r>
              <a:rPr lang="en-US" sz="1200">
                <a:solidFill>
                  <a:srgbClr val="990000"/>
                </a:solidFill>
              </a:rPr>
              <a:t>operation</a:t>
            </a:r>
            <a:r>
              <a:rPr lang="en-US" sz="1200">
                <a:solidFill>
                  <a:srgbClr val="0000FF"/>
                </a:solidFill>
              </a:rPr>
              <a:t>&gt;</a:t>
            </a:r>
          </a:p>
          <a:p>
            <a:pPr eaLnBrk="0" hangingPunct="0"/>
            <a:r>
              <a:rPr lang="en-US" sz="1200">
                <a:solidFill>
                  <a:srgbClr val="0000FF"/>
                </a:solidFill>
                <a:hlinkClick r:id=""/>
              </a:rPr>
              <a:t>&lt;</a:t>
            </a:r>
            <a:r>
              <a:rPr lang="en-US" sz="1200">
                <a:solidFill>
                  <a:srgbClr val="990000"/>
                </a:solidFill>
                <a:hlinkClick r:id=""/>
              </a:rPr>
              <a:t>operation</a:t>
            </a:r>
            <a:r>
              <a:rPr lang="en-US" sz="1200">
                <a:solidFill>
                  <a:srgbClr val="0000FF"/>
                </a:solidFill>
                <a:hlinkClick r:id=""/>
              </a:rPr>
              <a:t> </a:t>
            </a:r>
            <a:r>
              <a:rPr lang="en-US" sz="1200">
                <a:solidFill>
                  <a:srgbClr val="990000"/>
                </a:solidFill>
                <a:hlinkClick r:id=""/>
              </a:rPr>
              <a:t>name</a:t>
            </a:r>
            <a:r>
              <a:rPr lang="en-US" sz="1200">
                <a:solidFill>
                  <a:srgbClr val="0000FF"/>
                </a:solidFill>
                <a:hlinkClick r:id=""/>
              </a:rPr>
              <a:t>="</a:t>
            </a:r>
            <a:r>
              <a:rPr lang="en-US" sz="1200" b="1">
                <a:solidFill>
                  <a:srgbClr val="000000"/>
                </a:solidFill>
                <a:hlinkClick r:id=""/>
              </a:rPr>
              <a:t>equals</a:t>
            </a:r>
            <a:r>
              <a:rPr lang="en-US" sz="1200">
                <a:solidFill>
                  <a:srgbClr val="0000FF"/>
                </a:solidFill>
                <a:hlinkClick r:id=""/>
              </a:rPr>
              <a:t>"&gt;</a:t>
            </a:r>
            <a:r>
              <a:rPr lang="en-US" sz="1200">
                <a:solidFill>
                  <a:srgbClr val="0000FF"/>
                </a:solidFill>
              </a:rPr>
              <a:t>&lt;</a:t>
            </a:r>
            <a:r>
              <a:rPr lang="en-US" sz="1200">
                <a:solidFill>
                  <a:srgbClr val="990000"/>
                </a:solidFill>
              </a:rPr>
              <a:t>soap:operation</a:t>
            </a:r>
            <a:r>
              <a:rPr lang="en-US" sz="1200">
                <a:solidFill>
                  <a:srgbClr val="0000FF"/>
                </a:solidFill>
              </a:rPr>
              <a:t> </a:t>
            </a:r>
            <a:r>
              <a:rPr lang="en-US" sz="1200">
                <a:solidFill>
                  <a:srgbClr val="990000"/>
                </a:solidFill>
              </a:rPr>
              <a:t>soapAction</a:t>
            </a:r>
            <a:r>
              <a:rPr lang="en-US" sz="1200">
                <a:solidFill>
                  <a:srgbClr val="0000FF"/>
                </a:solidFill>
              </a:rPr>
              <a:t>="</a:t>
            </a:r>
            <a:r>
              <a:rPr lang="en-US" sz="1200" b="1">
                <a:solidFill>
                  <a:srgbClr val="000000"/>
                </a:solidFill>
              </a:rPr>
              <a:t>"/&gt;</a:t>
            </a:r>
          </a:p>
          <a:p>
            <a:pPr eaLnBrk="0" hangingPunct="0"/>
            <a:r>
              <a:rPr lang="en-US" sz="1200">
                <a:solidFill>
                  <a:srgbClr val="0000FF"/>
                </a:solidFill>
                <a:hlinkClick r:id=""/>
              </a:rPr>
              <a:t>&lt;</a:t>
            </a:r>
            <a:r>
              <a:rPr lang="en-US" sz="1200">
                <a:solidFill>
                  <a:srgbClr val="990000"/>
                </a:solidFill>
                <a:hlinkClick r:id=""/>
              </a:rPr>
              <a:t>input</a:t>
            </a:r>
            <a:r>
              <a:rPr lang="en-US" sz="1200">
                <a:solidFill>
                  <a:srgbClr val="0000FF"/>
                </a:solidFill>
                <a:hlinkClick r:id=""/>
              </a:rPr>
              <a:t>&gt;</a:t>
            </a:r>
            <a:r>
              <a:rPr lang="en-US" sz="1200">
                <a:solidFill>
                  <a:srgbClr val="0000FF"/>
                </a:solidFill>
              </a:rPr>
              <a:t>&lt;</a:t>
            </a:r>
            <a:r>
              <a:rPr lang="en-US" sz="1200">
                <a:solidFill>
                  <a:srgbClr val="990000"/>
                </a:solidFill>
              </a:rPr>
              <a:t>soap:body</a:t>
            </a:r>
            <a:r>
              <a:rPr lang="en-US" sz="1200">
                <a:solidFill>
                  <a:srgbClr val="0000FF"/>
                </a:solidFill>
              </a:rPr>
              <a:t> </a:t>
            </a:r>
            <a:r>
              <a:rPr lang="en-US" sz="1200">
                <a:solidFill>
                  <a:srgbClr val="990000"/>
                </a:solidFill>
              </a:rPr>
              <a:t>use</a:t>
            </a:r>
            <a:r>
              <a:rPr lang="en-US" sz="1200">
                <a:solidFill>
                  <a:srgbClr val="0000FF"/>
                </a:solidFill>
              </a:rPr>
              <a:t>="</a:t>
            </a:r>
            <a:r>
              <a:rPr lang="en-US" sz="1200" b="1">
                <a:solidFill>
                  <a:srgbClr val="000000"/>
                </a:solidFill>
              </a:rPr>
              <a:t>literal</a:t>
            </a:r>
            <a:r>
              <a:rPr lang="en-US" sz="1200">
                <a:solidFill>
                  <a:srgbClr val="0000FF"/>
                </a:solidFill>
              </a:rPr>
              <a:t>"/&gt;&lt;/</a:t>
            </a:r>
            <a:r>
              <a:rPr lang="en-US" sz="1200">
                <a:solidFill>
                  <a:srgbClr val="990000"/>
                </a:solidFill>
              </a:rPr>
              <a:t>input</a:t>
            </a:r>
            <a:r>
              <a:rPr lang="en-US" sz="1200">
                <a:solidFill>
                  <a:srgbClr val="0000FF"/>
                </a:solidFill>
              </a:rPr>
              <a:t>&gt;</a:t>
            </a:r>
            <a:r>
              <a:rPr lang="en-US" sz="1200">
                <a:solidFill>
                  <a:srgbClr val="0000FF"/>
                </a:solidFill>
                <a:hlinkClick r:id=""/>
              </a:rPr>
              <a:t>&lt;</a:t>
            </a:r>
            <a:r>
              <a:rPr lang="en-US" sz="1200">
                <a:solidFill>
                  <a:srgbClr val="990000"/>
                </a:solidFill>
                <a:hlinkClick r:id=""/>
              </a:rPr>
              <a:t>output</a:t>
            </a:r>
            <a:r>
              <a:rPr lang="en-US" sz="1200">
                <a:solidFill>
                  <a:srgbClr val="0000FF"/>
                </a:solidFill>
                <a:hlinkClick r:id=""/>
              </a:rPr>
              <a:t>&gt;</a:t>
            </a:r>
            <a:r>
              <a:rPr lang="en-US" sz="1200">
                <a:solidFill>
                  <a:srgbClr val="0000FF"/>
                </a:solidFill>
              </a:rPr>
              <a:t/>
            </a:r>
            <a:br>
              <a:rPr lang="en-US" sz="1200">
                <a:solidFill>
                  <a:srgbClr val="0000FF"/>
                </a:solidFill>
              </a:rPr>
            </a:br>
            <a:r>
              <a:rPr lang="en-US" sz="1200">
                <a:solidFill>
                  <a:srgbClr val="0000FF"/>
                </a:solidFill>
              </a:rPr>
              <a:t>&lt;</a:t>
            </a:r>
            <a:r>
              <a:rPr lang="en-US" sz="1200">
                <a:solidFill>
                  <a:srgbClr val="990000"/>
                </a:solidFill>
              </a:rPr>
              <a:t>soap:body</a:t>
            </a:r>
            <a:r>
              <a:rPr lang="en-US" sz="1200">
                <a:solidFill>
                  <a:srgbClr val="0000FF"/>
                </a:solidFill>
              </a:rPr>
              <a:t> </a:t>
            </a:r>
            <a:r>
              <a:rPr lang="en-US" sz="1200">
                <a:solidFill>
                  <a:srgbClr val="990000"/>
                </a:solidFill>
              </a:rPr>
              <a:t>use</a:t>
            </a:r>
            <a:r>
              <a:rPr lang="en-US" sz="1200">
                <a:solidFill>
                  <a:srgbClr val="0000FF"/>
                </a:solidFill>
              </a:rPr>
              <a:t>="</a:t>
            </a:r>
            <a:r>
              <a:rPr lang="en-US" sz="1200" b="1">
                <a:solidFill>
                  <a:srgbClr val="000000"/>
                </a:solidFill>
              </a:rPr>
              <a:t>literal</a:t>
            </a:r>
            <a:r>
              <a:rPr lang="en-US" sz="1200">
                <a:solidFill>
                  <a:srgbClr val="0000FF"/>
                </a:solidFill>
              </a:rPr>
              <a:t>"/&gt;&lt;/</a:t>
            </a:r>
            <a:r>
              <a:rPr lang="en-US" sz="1200">
                <a:solidFill>
                  <a:srgbClr val="990000"/>
                </a:solidFill>
              </a:rPr>
              <a:t>output</a:t>
            </a:r>
            <a:r>
              <a:rPr lang="en-US" sz="1200">
                <a:solidFill>
                  <a:srgbClr val="0000FF"/>
                </a:solidFill>
              </a:rPr>
              <a:t>&gt;</a:t>
            </a:r>
          </a:p>
          <a:p>
            <a:pPr eaLnBrk="0" hangingPunct="0"/>
            <a:r>
              <a:rPr lang="en-US" sz="1200">
                <a:solidFill>
                  <a:srgbClr val="0000FF"/>
                </a:solidFill>
              </a:rPr>
              <a:t>&lt;/</a:t>
            </a:r>
            <a:r>
              <a:rPr lang="en-US" sz="1200">
                <a:solidFill>
                  <a:srgbClr val="990000"/>
                </a:solidFill>
              </a:rPr>
              <a:t>operation</a:t>
            </a:r>
            <a:r>
              <a:rPr lang="en-US" sz="1200">
                <a:solidFill>
                  <a:srgbClr val="0000FF"/>
                </a:solidFill>
              </a:rPr>
              <a:t>&gt;</a:t>
            </a:r>
          </a:p>
          <a:p>
            <a:pPr eaLnBrk="0" hangingPunct="0"/>
            <a:r>
              <a:rPr lang="en-US" sz="1200">
                <a:solidFill>
                  <a:srgbClr val="0000FF"/>
                </a:solidFill>
                <a:hlinkClick r:id=""/>
              </a:rPr>
              <a:t>…</a:t>
            </a:r>
          </a:p>
          <a:p>
            <a:pPr eaLnBrk="0" hangingPunct="0"/>
            <a:r>
              <a:rPr lang="en-US" sz="1200">
                <a:solidFill>
                  <a:srgbClr val="0000FF"/>
                </a:solidFill>
                <a:hlinkClick r:id=""/>
              </a:rPr>
              <a:t>&lt;</a:t>
            </a:r>
            <a:r>
              <a:rPr lang="en-US" sz="1200">
                <a:solidFill>
                  <a:srgbClr val="990000"/>
                </a:solidFill>
                <a:hlinkClick r:id=""/>
              </a:rPr>
              <a:t>service</a:t>
            </a:r>
            <a:r>
              <a:rPr lang="en-US" sz="1200">
                <a:solidFill>
                  <a:srgbClr val="0000FF"/>
                </a:solidFill>
                <a:hlinkClick r:id=""/>
              </a:rPr>
              <a:t> </a:t>
            </a:r>
            <a:r>
              <a:rPr lang="en-US" sz="1200">
                <a:solidFill>
                  <a:srgbClr val="990000"/>
                </a:solidFill>
                <a:hlinkClick r:id=""/>
              </a:rPr>
              <a:t>name</a:t>
            </a:r>
            <a:r>
              <a:rPr lang="en-US" sz="1200">
                <a:solidFill>
                  <a:srgbClr val="0000FF"/>
                </a:solidFill>
                <a:hlinkClick r:id=""/>
              </a:rPr>
              <a:t>="</a:t>
            </a:r>
            <a:r>
              <a:rPr lang="en-US" sz="1200" b="1">
                <a:solidFill>
                  <a:srgbClr val="000000"/>
                </a:solidFill>
                <a:hlinkClick r:id=""/>
              </a:rPr>
              <a:t>HugeIntegerService</a:t>
            </a:r>
            <a:r>
              <a:rPr lang="en-US" sz="1200">
                <a:solidFill>
                  <a:srgbClr val="0000FF"/>
                </a:solidFill>
                <a:hlinkClick r:id=""/>
              </a:rPr>
              <a:t>"&gt;</a:t>
            </a:r>
          </a:p>
          <a:p>
            <a:pPr eaLnBrk="0" hangingPunct="0"/>
            <a:r>
              <a:rPr lang="en-US" sz="1200">
                <a:solidFill>
                  <a:srgbClr val="0000FF"/>
                </a:solidFill>
                <a:hlinkClick r:id=""/>
              </a:rPr>
              <a:t>&lt;</a:t>
            </a:r>
            <a:r>
              <a:rPr lang="en-US" sz="1200">
                <a:solidFill>
                  <a:srgbClr val="990000"/>
                </a:solidFill>
                <a:hlinkClick r:id=""/>
              </a:rPr>
              <a:t>port</a:t>
            </a:r>
            <a:r>
              <a:rPr lang="en-US" sz="1200">
                <a:solidFill>
                  <a:srgbClr val="0000FF"/>
                </a:solidFill>
                <a:hlinkClick r:id=""/>
              </a:rPr>
              <a:t> </a:t>
            </a:r>
            <a:r>
              <a:rPr lang="en-US" sz="1200">
                <a:solidFill>
                  <a:srgbClr val="990000"/>
                </a:solidFill>
                <a:hlinkClick r:id=""/>
              </a:rPr>
              <a:t>name</a:t>
            </a:r>
            <a:r>
              <a:rPr lang="en-US" sz="1200">
                <a:solidFill>
                  <a:srgbClr val="0000FF"/>
                </a:solidFill>
                <a:hlinkClick r:id=""/>
              </a:rPr>
              <a:t>="</a:t>
            </a:r>
            <a:r>
              <a:rPr lang="en-US" sz="1200" b="1">
                <a:solidFill>
                  <a:srgbClr val="000000"/>
                </a:solidFill>
                <a:hlinkClick r:id=""/>
              </a:rPr>
              <a:t>HugeIntegerPort</a:t>
            </a:r>
            <a:r>
              <a:rPr lang="en-US" sz="1200">
                <a:solidFill>
                  <a:srgbClr val="0000FF"/>
                </a:solidFill>
                <a:hlinkClick r:id=""/>
              </a:rPr>
              <a:t>" </a:t>
            </a:r>
            <a:r>
              <a:rPr lang="en-US" sz="1200">
                <a:solidFill>
                  <a:srgbClr val="990000"/>
                </a:solidFill>
                <a:hlinkClick r:id=""/>
              </a:rPr>
              <a:t>binding</a:t>
            </a:r>
            <a:r>
              <a:rPr lang="en-US" sz="1200">
                <a:solidFill>
                  <a:srgbClr val="0000FF"/>
                </a:solidFill>
                <a:hlinkClick r:id=""/>
              </a:rPr>
              <a:t>="</a:t>
            </a:r>
            <a:r>
              <a:rPr lang="en-US" sz="1200" b="1">
                <a:solidFill>
                  <a:srgbClr val="000000"/>
                </a:solidFill>
                <a:hlinkClick r:id=""/>
              </a:rPr>
              <a:t>tns:HugeIntegerPortBinding</a:t>
            </a:r>
            <a:r>
              <a:rPr lang="en-US" sz="1200">
                <a:solidFill>
                  <a:srgbClr val="0000FF"/>
                </a:solidFill>
                <a:hlinkClick r:id=""/>
              </a:rPr>
              <a:t>"&gt;</a:t>
            </a:r>
            <a:endParaRPr lang="en-US" sz="1200">
              <a:solidFill>
                <a:srgbClr val="0000FF"/>
              </a:solidFill>
            </a:endParaRPr>
          </a:p>
          <a:p>
            <a:pPr eaLnBrk="0" hangingPunct="0"/>
            <a:r>
              <a:rPr lang="en-US" sz="1200">
                <a:solidFill>
                  <a:srgbClr val="0000FF"/>
                </a:solidFill>
              </a:rPr>
              <a:t>&lt;</a:t>
            </a:r>
            <a:r>
              <a:rPr lang="en-US" sz="1200">
                <a:solidFill>
                  <a:srgbClr val="990000"/>
                </a:solidFill>
              </a:rPr>
              <a:t>soap:address</a:t>
            </a:r>
            <a:r>
              <a:rPr lang="en-US" sz="1200">
                <a:solidFill>
                  <a:srgbClr val="0000FF"/>
                </a:solidFill>
              </a:rPr>
              <a:t> </a:t>
            </a:r>
            <a:r>
              <a:rPr lang="en-US" sz="1200">
                <a:solidFill>
                  <a:srgbClr val="FF0000"/>
                </a:solidFill>
              </a:rPr>
              <a:t>xmlns:soap12</a:t>
            </a:r>
            <a:r>
              <a:rPr lang="en-US" sz="1200">
                <a:solidFill>
                  <a:srgbClr val="0000FF"/>
                </a:solidFill>
              </a:rPr>
              <a:t>="</a:t>
            </a:r>
            <a:r>
              <a:rPr lang="en-US" sz="1200" b="1">
                <a:solidFill>
                  <a:srgbClr val="FF0000"/>
                </a:solidFill>
              </a:rPr>
              <a:t>http://schemas.xmlsoap.org/wsdl/soap12/</a:t>
            </a:r>
            <a:r>
              <a:rPr lang="en-US" sz="1200">
                <a:solidFill>
                  <a:srgbClr val="0000FF"/>
                </a:solidFill>
              </a:rPr>
              <a:t>" </a:t>
            </a:r>
            <a:r>
              <a:rPr lang="en-US" sz="1200">
                <a:solidFill>
                  <a:srgbClr val="FF0000"/>
                </a:solidFill>
              </a:rPr>
              <a:t>xmlns:wsdl</a:t>
            </a:r>
            <a:r>
              <a:rPr lang="en-US" sz="1200">
                <a:solidFill>
                  <a:srgbClr val="0000FF"/>
                </a:solidFill>
              </a:rPr>
              <a:t>="</a:t>
            </a:r>
            <a:r>
              <a:rPr lang="en-US" sz="1200" b="1">
                <a:solidFill>
                  <a:srgbClr val="FF0000"/>
                </a:solidFill>
              </a:rPr>
              <a:t>http://schemas.xmlsoap.org/wsdl/</a:t>
            </a:r>
            <a:r>
              <a:rPr lang="en-US" sz="1200">
                <a:solidFill>
                  <a:srgbClr val="0000FF"/>
                </a:solidFill>
              </a:rPr>
              <a:t>" </a:t>
            </a:r>
            <a:r>
              <a:rPr lang="en-US" sz="1200">
                <a:solidFill>
                  <a:srgbClr val="990000"/>
                </a:solidFill>
              </a:rPr>
              <a:t>location</a:t>
            </a:r>
            <a:r>
              <a:rPr lang="en-US" sz="1200">
                <a:solidFill>
                  <a:srgbClr val="0000FF"/>
                </a:solidFill>
              </a:rPr>
              <a:t>="</a:t>
            </a:r>
            <a:r>
              <a:rPr lang="en-US" sz="1200" b="1">
                <a:solidFill>
                  <a:srgbClr val="000000"/>
                </a:solidFill>
              </a:rPr>
              <a:t>http://pjd:8080/HugeInteger/HugeIntegerService</a:t>
            </a:r>
            <a:r>
              <a:rPr lang="en-US" sz="1200">
                <a:solidFill>
                  <a:srgbClr val="0000FF"/>
                </a:solidFill>
              </a:rPr>
              <a:t>"/&gt;</a:t>
            </a:r>
          </a:p>
          <a:p>
            <a:pPr eaLnBrk="0" hangingPunct="0"/>
            <a:r>
              <a:rPr lang="en-US" sz="1200">
                <a:solidFill>
                  <a:srgbClr val="0000FF"/>
                </a:solidFill>
              </a:rPr>
              <a:t>&lt;/</a:t>
            </a:r>
            <a:r>
              <a:rPr lang="en-US" sz="1200">
                <a:solidFill>
                  <a:srgbClr val="990000"/>
                </a:solidFill>
              </a:rPr>
              <a:t>port</a:t>
            </a:r>
            <a:r>
              <a:rPr lang="en-US" sz="1200">
                <a:solidFill>
                  <a:srgbClr val="0000FF"/>
                </a:solidFill>
              </a:rPr>
              <a:t>&gt;</a:t>
            </a:r>
          </a:p>
          <a:p>
            <a:pPr eaLnBrk="0" hangingPunct="0"/>
            <a:r>
              <a:rPr lang="en-US" sz="1200">
                <a:solidFill>
                  <a:srgbClr val="0000FF"/>
                </a:solidFill>
              </a:rPr>
              <a:t>&lt;/</a:t>
            </a:r>
            <a:r>
              <a:rPr lang="en-US" sz="1200">
                <a:solidFill>
                  <a:srgbClr val="990000"/>
                </a:solidFill>
              </a:rPr>
              <a:t>service</a:t>
            </a:r>
            <a:r>
              <a:rPr lang="en-US" sz="1200">
                <a:solidFill>
                  <a:srgbClr val="0000FF"/>
                </a:solidFill>
              </a:rPr>
              <a:t>&gt;</a:t>
            </a:r>
          </a:p>
          <a:p>
            <a:pPr eaLnBrk="0" hangingPunct="0"/>
            <a:r>
              <a:rPr lang="en-US" sz="1200">
                <a:solidFill>
                  <a:srgbClr val="0000FF"/>
                </a:solidFill>
              </a:rPr>
              <a:t>&lt;/</a:t>
            </a:r>
            <a:r>
              <a:rPr lang="en-US" sz="1200">
                <a:solidFill>
                  <a:srgbClr val="990000"/>
                </a:solidFill>
              </a:rPr>
              <a:t>definitions</a:t>
            </a:r>
            <a:r>
              <a:rPr lang="en-US" sz="1200">
                <a:solidFill>
                  <a:srgbClr val="0000FF"/>
                </a:solidFill>
              </a:rPr>
              <a:t>&gt;</a:t>
            </a:r>
            <a:endParaRPr lang="en-US" sz="1200"/>
          </a:p>
        </p:txBody>
      </p:sp>
    </p:spTree>
    <p:controls>
      <mc:AlternateContent xmlns:mc="http://schemas.openxmlformats.org/markup-compatibility/2006">
        <mc:Choice xmlns:v="urn:schemas-microsoft-com:vml" Requires="v">
          <p:control spid="41986" name="DefaultOcx" r:id="rId2" imgW="914400" imgH="228600"/>
        </mc:Choice>
        <mc:Fallback>
          <p:control name="DefaultOcx" r:id="rId2" imgW="914400" imgH="228600">
            <p:pic>
              <p:nvPicPr>
                <p:cNvPr id="0" name="DefaultOcx"/>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1987" name="HTMLText1" r:id="rId3" imgW="914400" imgH="228600"/>
        </mc:Choice>
        <mc:Fallback>
          <p:control name="HTMLText1" r:id="rId3" imgW="914400" imgH="228600">
            <p:pic>
              <p:nvPicPr>
                <p:cNvPr id="0" name="HTMLText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1988" name="HTMLText2" r:id="rId4" imgW="914400" imgH="228600"/>
        </mc:Choice>
        <mc:Fallback>
          <p:control name="HTMLText2" r:id="rId4" imgW="914400" imgH="228600">
            <p:pic>
              <p:nvPicPr>
                <p:cNvPr id="0" name="HTMLText2"/>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1989" name="HTMLText3" r:id="rId5" imgW="914400" imgH="228600"/>
        </mc:Choice>
        <mc:Fallback>
          <p:control name="HTMLText3" r:id="rId5" imgW="914400" imgH="228600">
            <p:pic>
              <p:nvPicPr>
                <p:cNvPr id="0" name="HTMLText3"/>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1990" name="HTMLText4" r:id="rId6" imgW="914400" imgH="228600"/>
        </mc:Choice>
        <mc:Fallback>
          <p:control name="HTMLText4" r:id="rId6" imgW="914400" imgH="228600">
            <p:pic>
              <p:nvPicPr>
                <p:cNvPr id="0" name="HTMLText4"/>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1991" name="HTMLText5" r:id="rId7" imgW="914400" imgH="228600"/>
        </mc:Choice>
        <mc:Fallback>
          <p:control name="HTMLText5" r:id="rId7" imgW="914400" imgH="228600">
            <p:pic>
              <p:nvPicPr>
                <p:cNvPr id="0" name="HTMLText5"/>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1992" name="HTMLText6" r:id="rId8" imgW="914400" imgH="228600"/>
        </mc:Choice>
        <mc:Fallback>
          <p:control name="HTMLText6" r:id="rId8" imgW="914400" imgH="228600">
            <p:pic>
              <p:nvPicPr>
                <p:cNvPr id="0" name="HTMLText6"/>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1993" name="HTMLText7" r:id="rId9" imgW="914400" imgH="228600"/>
        </mc:Choice>
        <mc:Fallback>
          <p:control name="HTMLText7" r:id="rId9" imgW="914400" imgH="228600">
            <p:pic>
              <p:nvPicPr>
                <p:cNvPr id="0" name="HTMLText7"/>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1994" name="HTMLText8" r:id="rId10" imgW="914400" imgH="228600"/>
        </mc:Choice>
        <mc:Fallback>
          <p:control name="HTMLText8" r:id="rId10" imgW="914400" imgH="228600">
            <p:pic>
              <p:nvPicPr>
                <p:cNvPr id="0" name="HTMLText8"/>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1995" name="HTMLText9" r:id="rId11" imgW="914400" imgH="228600"/>
        </mc:Choice>
        <mc:Fallback>
          <p:control name="HTMLText9" r:id="rId11" imgW="914400" imgH="228600">
            <p:pic>
              <p:nvPicPr>
                <p:cNvPr id="0" name="HTMLText9"/>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800100" y="143933"/>
            <a:ext cx="7772400" cy="1143000"/>
          </a:xfrm>
        </p:spPr>
        <p:txBody>
          <a:bodyPr/>
          <a:lstStyle/>
          <a:p>
            <a:pPr eaLnBrk="1" hangingPunct="1"/>
            <a:r>
              <a:rPr lang="en-US" dirty="0" smtClean="0"/>
              <a:t>Services Oriented Architecture</a:t>
            </a:r>
          </a:p>
        </p:txBody>
      </p:sp>
      <p:pic>
        <p:nvPicPr>
          <p:cNvPr id="92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95400"/>
            <a:ext cx="6172200" cy="528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0"/>
            <a:ext cx="8229600" cy="1143000"/>
          </a:xfrm>
        </p:spPr>
        <p:txBody>
          <a:bodyPr/>
          <a:lstStyle/>
          <a:p>
            <a:pPr eaLnBrk="1" hangingPunct="1"/>
            <a:r>
              <a:rPr lang="en-US" smtClean="0"/>
              <a:t>Networked Data Exchange</a:t>
            </a:r>
          </a:p>
        </p:txBody>
      </p:sp>
      <p:sp>
        <p:nvSpPr>
          <p:cNvPr id="10243" name="Content Placeholder 2"/>
          <p:cNvSpPr>
            <a:spLocks noGrp="1"/>
          </p:cNvSpPr>
          <p:nvPr>
            <p:ph idx="1"/>
          </p:nvPr>
        </p:nvSpPr>
        <p:spPr>
          <a:xfrm>
            <a:off x="457200" y="990600"/>
            <a:ext cx="8229600" cy="4525963"/>
          </a:xfrm>
        </p:spPr>
        <p:txBody>
          <a:bodyPr/>
          <a:lstStyle/>
          <a:p>
            <a:pPr eaLnBrk="1" hangingPunct="1"/>
            <a:r>
              <a:rPr lang="en-US" smtClean="0"/>
              <a:t>Service-Oriented</a:t>
            </a:r>
          </a:p>
          <a:p>
            <a:pPr lvl="1" eaLnBrk="1" hangingPunct="1"/>
            <a:r>
              <a:rPr lang="en-US" smtClean="0"/>
              <a:t>Network of Workstations</a:t>
            </a:r>
          </a:p>
          <a:p>
            <a:pPr lvl="1" eaLnBrk="1" hangingPunct="1"/>
            <a:r>
              <a:rPr lang="en-US" smtClean="0"/>
              <a:t>Web API</a:t>
            </a:r>
          </a:p>
          <a:p>
            <a:pPr lvl="1" eaLnBrk="1" hangingPunct="1"/>
            <a:r>
              <a:rPr lang="en-US" smtClean="0"/>
              <a:t>Web services</a:t>
            </a:r>
          </a:p>
          <a:p>
            <a:pPr lvl="1" eaLnBrk="1" hangingPunct="1"/>
            <a:r>
              <a:rPr lang="en-US" smtClean="0"/>
              <a:t>Service Oriented Architecture</a:t>
            </a:r>
          </a:p>
          <a:p>
            <a:pPr eaLnBrk="1" hangingPunct="1">
              <a:buFont typeface="Wingdings" pitchFamily="2" charset="2"/>
              <a:buChar char="Ø"/>
            </a:pPr>
            <a:r>
              <a:rPr lang="en-US" smtClean="0"/>
              <a:t>Content-oriented</a:t>
            </a:r>
          </a:p>
          <a:p>
            <a:pPr lvl="1" eaLnBrk="1" hangingPunct="1"/>
            <a:r>
              <a:rPr lang="en-US" smtClean="0"/>
              <a:t>Web scraping</a:t>
            </a:r>
          </a:p>
          <a:p>
            <a:pPr lvl="1" eaLnBrk="1" hangingPunct="1"/>
            <a:r>
              <a:rPr lang="en-US" smtClean="0"/>
              <a:t>Microformats</a:t>
            </a:r>
          </a:p>
          <a:p>
            <a:pPr lvl="1" eaLnBrk="1" hangingPunct="1"/>
            <a:r>
              <a:rPr lang="en-US" smtClean="0"/>
              <a:t>Data repositories</a:t>
            </a:r>
          </a:p>
          <a:p>
            <a:pPr lvl="1" eaLnBrk="1" hangingPunct="1"/>
            <a:r>
              <a:rPr lang="en-US" smtClean="0"/>
              <a:t>Linked data</a:t>
            </a:r>
          </a:p>
          <a:p>
            <a:pPr eaLnBrk="1" hangingPunct="1"/>
            <a:r>
              <a:rPr lang="en-US" smtClean="0"/>
              <a:t>Mashups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p:txBody>
          <a:bodyPr/>
          <a:lstStyle/>
          <a:p>
            <a:pPr eaLnBrk="1" hangingPunct="1"/>
            <a:r>
              <a:rPr lang="en-US" smtClean="0"/>
              <a:t>Web Scraping</a:t>
            </a:r>
          </a:p>
        </p:txBody>
      </p:sp>
      <p:pic>
        <p:nvPicPr>
          <p:cNvPr id="11267" name="Picture 2"/>
          <p:cNvPicPr>
            <a:picLocks noChangeAspect="1" noChangeArrowheads="1"/>
          </p:cNvPicPr>
          <p:nvPr/>
        </p:nvPicPr>
        <p:blipFill>
          <a:blip r:embed="rId2">
            <a:extLst>
              <a:ext uri="{28A0092B-C50C-407E-A947-70E740481C1C}">
                <a14:useLocalDpi xmlns:a14="http://schemas.microsoft.com/office/drawing/2010/main" val="0"/>
              </a:ext>
            </a:extLst>
          </a:blip>
          <a:srcRect l="20476" t="8382" r="22382" b="46667"/>
          <a:stretch>
            <a:fillRect/>
          </a:stretch>
        </p:blipFill>
        <p:spPr bwMode="auto">
          <a:xfrm>
            <a:off x="0" y="1905000"/>
            <a:ext cx="9144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228600"/>
            <a:ext cx="7772400" cy="1143000"/>
          </a:xfrm>
        </p:spPr>
        <p:txBody>
          <a:bodyPr/>
          <a:lstStyle/>
          <a:p>
            <a:r>
              <a:rPr lang="en-US" smtClean="0"/>
              <a:t>History of Structured Documents</a:t>
            </a:r>
          </a:p>
        </p:txBody>
      </p:sp>
      <p:sp>
        <p:nvSpPr>
          <p:cNvPr id="9219" name="Rectangle 3"/>
          <p:cNvSpPr>
            <a:spLocks noGrp="1" noChangeArrowheads="1"/>
          </p:cNvSpPr>
          <p:nvPr>
            <p:ph type="body" idx="1"/>
          </p:nvPr>
        </p:nvSpPr>
        <p:spPr>
          <a:xfrm>
            <a:off x="381000" y="1447800"/>
            <a:ext cx="8610600" cy="4114800"/>
          </a:xfrm>
        </p:spPr>
        <p:txBody>
          <a:bodyPr/>
          <a:lstStyle/>
          <a:p>
            <a:r>
              <a:rPr lang="en-US" smtClean="0"/>
              <a:t>Early standards were “typesetting languages”</a:t>
            </a:r>
          </a:p>
          <a:p>
            <a:pPr lvl="1"/>
            <a:r>
              <a:rPr lang="en-US" smtClean="0"/>
              <a:t>NROFF, TeX, LaTeX, SGML</a:t>
            </a:r>
          </a:p>
          <a:p>
            <a:pPr lvl="4"/>
            <a:endParaRPr lang="en-US" smtClean="0"/>
          </a:p>
          <a:p>
            <a:r>
              <a:rPr lang="en-US" smtClean="0"/>
              <a:t>HTML was developed for the Web</a:t>
            </a:r>
          </a:p>
          <a:p>
            <a:pPr lvl="4"/>
            <a:endParaRPr lang="en-US" smtClean="0"/>
          </a:p>
          <a:p>
            <a:r>
              <a:rPr lang="en-US" smtClean="0"/>
              <a:t>Specialized standards met other needs</a:t>
            </a:r>
          </a:p>
          <a:p>
            <a:pPr lvl="1"/>
            <a:r>
              <a:rPr lang="en-US" smtClean="0"/>
              <a:t>Change tracking in Word, annotating manuscripts, …</a:t>
            </a:r>
          </a:p>
          <a:p>
            <a:pPr lvl="4"/>
            <a:endParaRPr lang="en-US" smtClean="0"/>
          </a:p>
          <a:p>
            <a:r>
              <a:rPr lang="en-US" smtClean="0"/>
              <a:t>XML seeks to unify these threads</a:t>
            </a:r>
          </a:p>
          <a:p>
            <a:pPr lvl="1"/>
            <a:r>
              <a:rPr lang="en-US" smtClean="0"/>
              <a:t>One standard format for printing, viewing, processing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Microformats</a:t>
            </a:r>
          </a:p>
        </p:txBody>
      </p:sp>
      <p:sp>
        <p:nvSpPr>
          <p:cNvPr id="12291" name="Rectangle 2"/>
          <p:cNvSpPr>
            <a:spLocks noChangeArrowheads="1"/>
          </p:cNvSpPr>
          <p:nvPr/>
        </p:nvSpPr>
        <p:spPr bwMode="auto">
          <a:xfrm>
            <a:off x="4572000" y="2209800"/>
            <a:ext cx="4572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latin typeface="Calibri" pitchFamily="34" charset="0"/>
              </a:rPr>
              <a:t>&lt;div id="contact" class="</a:t>
            </a:r>
            <a:r>
              <a:rPr lang="en-US" sz="2000" dirty="0" err="1">
                <a:latin typeface="Calibri" pitchFamily="34" charset="0"/>
              </a:rPr>
              <a:t>vcard</a:t>
            </a:r>
            <a:r>
              <a:rPr lang="en-US" sz="2000" dirty="0">
                <a:latin typeface="Calibri" pitchFamily="34" charset="0"/>
              </a:rPr>
              <a:t>"&gt;</a:t>
            </a:r>
          </a:p>
          <a:p>
            <a:r>
              <a:rPr lang="en-US" sz="2000" dirty="0">
                <a:latin typeface="Calibri" pitchFamily="34" charset="0"/>
              </a:rPr>
              <a:t>&lt;h2&gt;Contact Me&lt;/h2&gt; </a:t>
            </a:r>
          </a:p>
          <a:p>
            <a:r>
              <a:rPr lang="en-US" sz="2000" dirty="0">
                <a:latin typeface="Calibri" pitchFamily="34" charset="0"/>
              </a:rPr>
              <a:t>&lt;h3 class="</a:t>
            </a:r>
            <a:r>
              <a:rPr lang="en-US" sz="2000" dirty="0" err="1">
                <a:latin typeface="Calibri" pitchFamily="34" charset="0"/>
              </a:rPr>
              <a:t>fn</a:t>
            </a:r>
            <a:r>
              <a:rPr lang="en-US" sz="2000" dirty="0">
                <a:latin typeface="Calibri" pitchFamily="34" charset="0"/>
              </a:rPr>
              <a:t>"&gt;Jane Doe&lt;/h3&gt; </a:t>
            </a:r>
          </a:p>
          <a:p>
            <a:r>
              <a:rPr lang="en-US" sz="2000" dirty="0">
                <a:latin typeface="Calibri" pitchFamily="34" charset="0"/>
              </a:rPr>
              <a:t>&lt;p&gt; You can contact me via email to &lt;a class="email" </a:t>
            </a:r>
            <a:r>
              <a:rPr lang="en-US" sz="2000" dirty="0" err="1">
                <a:latin typeface="Calibri" pitchFamily="34" charset="0"/>
              </a:rPr>
              <a:t>href</a:t>
            </a:r>
            <a:r>
              <a:rPr lang="en-US" sz="2000" dirty="0">
                <a:latin typeface="Calibri" pitchFamily="34" charset="0"/>
              </a:rPr>
              <a:t>="mailto:jane@example.com"&gt;jane@example.com&lt;/a&gt;, or reach me at the following address:&lt;/p&gt; </a:t>
            </a:r>
          </a:p>
          <a:p>
            <a:r>
              <a:rPr lang="en-US" sz="2000" dirty="0">
                <a:latin typeface="Calibri" pitchFamily="34" charset="0"/>
              </a:rPr>
              <a:t>&lt;div class="</a:t>
            </a:r>
            <a:r>
              <a:rPr lang="en-US" sz="2000" dirty="0" err="1">
                <a:latin typeface="Calibri" pitchFamily="34" charset="0"/>
              </a:rPr>
              <a:t>adr</a:t>
            </a:r>
            <a:r>
              <a:rPr lang="en-US" sz="2000" dirty="0">
                <a:latin typeface="Calibri" pitchFamily="34" charset="0"/>
              </a:rPr>
              <a:t>"&gt; </a:t>
            </a:r>
          </a:p>
          <a:p>
            <a:r>
              <a:rPr lang="en-US" sz="2000" dirty="0">
                <a:latin typeface="Calibri" pitchFamily="34" charset="0"/>
              </a:rPr>
              <a:t>&lt;div class="street-address"&gt;255 Some Street&lt;/div&gt; </a:t>
            </a:r>
          </a:p>
          <a:p>
            <a:r>
              <a:rPr lang="en-US" sz="2000" dirty="0">
                <a:latin typeface="Calibri" pitchFamily="34" charset="0"/>
              </a:rPr>
              <a:t>&lt;div class="locality"&gt;Some Town&lt;/div&gt; </a:t>
            </a:r>
          </a:p>
          <a:p>
            <a:r>
              <a:rPr lang="en-US" sz="2000" dirty="0">
                <a:latin typeface="Calibri" pitchFamily="34" charset="0"/>
              </a:rPr>
              <a:t>&lt;div class="region"&gt;Some Place&lt;/div&gt; </a:t>
            </a:r>
          </a:p>
          <a:p>
            <a:r>
              <a:rPr lang="en-US" sz="2000" dirty="0">
                <a:latin typeface="Calibri" pitchFamily="34" charset="0"/>
              </a:rPr>
              <a:t>&lt;/div&gt; &lt;/div&gt;</a:t>
            </a:r>
          </a:p>
        </p:txBody>
      </p:sp>
      <p:sp>
        <p:nvSpPr>
          <p:cNvPr id="12292" name="Rectangle 3"/>
          <p:cNvSpPr>
            <a:spLocks noChangeArrowheads="1"/>
          </p:cNvSpPr>
          <p:nvPr/>
        </p:nvSpPr>
        <p:spPr bwMode="auto">
          <a:xfrm>
            <a:off x="228600" y="2209800"/>
            <a:ext cx="42672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latin typeface="Calibri" pitchFamily="34" charset="0"/>
              </a:rPr>
              <a:t>&lt;div id="contact"&gt; </a:t>
            </a:r>
          </a:p>
          <a:p>
            <a:r>
              <a:rPr lang="en-US" sz="2000" dirty="0">
                <a:latin typeface="Calibri" pitchFamily="34" charset="0"/>
              </a:rPr>
              <a:t>&lt;h2&gt;Contact Me&lt;/h2&gt; </a:t>
            </a:r>
          </a:p>
          <a:p>
            <a:r>
              <a:rPr lang="en-US" sz="2000" dirty="0">
                <a:latin typeface="Calibri" pitchFamily="34" charset="0"/>
              </a:rPr>
              <a:t>&lt;p&gt; You can contact me via email to &lt;a </a:t>
            </a:r>
            <a:r>
              <a:rPr lang="en-US" sz="2000" dirty="0" err="1">
                <a:latin typeface="Calibri" pitchFamily="34" charset="0"/>
              </a:rPr>
              <a:t>href</a:t>
            </a:r>
            <a:r>
              <a:rPr lang="en-US" sz="2000" dirty="0">
                <a:latin typeface="Calibri" pitchFamily="34" charset="0"/>
              </a:rPr>
              <a:t>="mailto:jane@example.com"&gt;jane@example.com&lt;/a&gt;, or send stuff to me at the following address:&lt;/p&gt; </a:t>
            </a:r>
          </a:p>
          <a:p>
            <a:r>
              <a:rPr lang="en-US" sz="2000" dirty="0">
                <a:latin typeface="Calibri" pitchFamily="34" charset="0"/>
              </a:rPr>
              <a:t>&lt;p&gt;255 Some Street,&lt;</a:t>
            </a:r>
            <a:r>
              <a:rPr lang="en-US" sz="2000" dirty="0" err="1">
                <a:latin typeface="Calibri" pitchFamily="34" charset="0"/>
              </a:rPr>
              <a:t>br</a:t>
            </a:r>
            <a:r>
              <a:rPr lang="en-US" sz="2000" dirty="0">
                <a:latin typeface="Calibri" pitchFamily="34" charset="0"/>
              </a:rPr>
              <a:t> /&gt; </a:t>
            </a:r>
          </a:p>
          <a:p>
            <a:r>
              <a:rPr lang="en-US" sz="2000" dirty="0">
                <a:latin typeface="Calibri" pitchFamily="34" charset="0"/>
              </a:rPr>
              <a:t>Some Place,&lt;</a:t>
            </a:r>
            <a:r>
              <a:rPr lang="en-US" sz="2000" dirty="0" err="1">
                <a:latin typeface="Calibri" pitchFamily="34" charset="0"/>
              </a:rPr>
              <a:t>br</a:t>
            </a:r>
            <a:r>
              <a:rPr lang="en-US" sz="2000" dirty="0">
                <a:latin typeface="Calibri" pitchFamily="34" charset="0"/>
              </a:rPr>
              <a:t> /&gt; </a:t>
            </a:r>
          </a:p>
          <a:p>
            <a:r>
              <a:rPr lang="en-US" sz="2000" dirty="0">
                <a:latin typeface="Calibri" pitchFamily="34" charset="0"/>
              </a:rPr>
              <a:t>Some Town&lt;/p&gt; </a:t>
            </a:r>
          </a:p>
          <a:p>
            <a:r>
              <a:rPr lang="en-US" sz="2000" dirty="0">
                <a:latin typeface="Calibri" pitchFamily="34" charset="0"/>
              </a:rPr>
              <a:t>&lt;/div&gt;</a:t>
            </a:r>
          </a:p>
        </p:txBody>
      </p:sp>
      <p:sp>
        <p:nvSpPr>
          <p:cNvPr id="12293" name="TextBox 4"/>
          <p:cNvSpPr txBox="1">
            <a:spLocks noChangeArrowheads="1"/>
          </p:cNvSpPr>
          <p:nvPr/>
        </p:nvSpPr>
        <p:spPr bwMode="auto">
          <a:xfrm>
            <a:off x="304800" y="1752600"/>
            <a:ext cx="2395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u="sng">
                <a:latin typeface="Calibri" pitchFamily="34" charset="0"/>
              </a:rPr>
              <a:t>Human-Readable</a:t>
            </a:r>
          </a:p>
        </p:txBody>
      </p:sp>
      <p:sp>
        <p:nvSpPr>
          <p:cNvPr id="12294" name="TextBox 5"/>
          <p:cNvSpPr txBox="1">
            <a:spLocks noChangeArrowheads="1"/>
          </p:cNvSpPr>
          <p:nvPr/>
        </p:nvSpPr>
        <p:spPr bwMode="auto">
          <a:xfrm>
            <a:off x="4648200" y="1676400"/>
            <a:ext cx="4221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u="sng">
                <a:latin typeface="Calibri" pitchFamily="34" charset="0"/>
              </a:rPr>
              <a:t>Human- and Machine-Readable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l="20476" t="20570" r="20952" b="16953"/>
          <a:stretch>
            <a:fillRect/>
          </a:stretch>
        </p:blipFill>
        <p:spPr bwMode="auto">
          <a:xfrm>
            <a:off x="0" y="762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1"/>
          <p:cNvSpPr>
            <a:spLocks noGrp="1"/>
          </p:cNvSpPr>
          <p:nvPr>
            <p:ph type="title"/>
          </p:nvPr>
        </p:nvSpPr>
        <p:spPr/>
        <p:txBody>
          <a:bodyPr/>
          <a:lstStyle/>
          <a:p>
            <a:pPr eaLnBrk="1" hangingPunct="1"/>
            <a:r>
              <a:rPr lang="en-US" smtClean="0"/>
              <a:t>Data.gov</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0"/>
            <a:ext cx="8229600" cy="990600"/>
          </a:xfrm>
        </p:spPr>
        <p:txBody>
          <a:bodyPr/>
          <a:lstStyle/>
          <a:p>
            <a:pPr eaLnBrk="1" hangingPunct="1"/>
            <a:r>
              <a:rPr lang="en-US" smtClean="0"/>
              <a:t>Linked Open Data</a:t>
            </a:r>
          </a:p>
        </p:txBody>
      </p:sp>
      <p:pic>
        <p:nvPicPr>
          <p:cNvPr id="14339" name="Picture 2" descr="http://upload.wikimedia.org/wikipedia/commons/3/34/LOD_Cloud_Diagram_as_of_September_20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0263"/>
            <a:ext cx="9144000" cy="602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0"/>
            <a:ext cx="8229600" cy="1143000"/>
          </a:xfrm>
        </p:spPr>
        <p:txBody>
          <a:bodyPr/>
          <a:lstStyle/>
          <a:p>
            <a:pPr eaLnBrk="1" hangingPunct="1"/>
            <a:r>
              <a:rPr lang="en-US" smtClean="0"/>
              <a:t>Networked Data Exchange</a:t>
            </a:r>
          </a:p>
        </p:txBody>
      </p:sp>
      <p:sp>
        <p:nvSpPr>
          <p:cNvPr id="15363" name="Content Placeholder 2"/>
          <p:cNvSpPr>
            <a:spLocks noGrp="1"/>
          </p:cNvSpPr>
          <p:nvPr>
            <p:ph idx="1"/>
          </p:nvPr>
        </p:nvSpPr>
        <p:spPr>
          <a:xfrm>
            <a:off x="457200" y="990600"/>
            <a:ext cx="8229600" cy="5867400"/>
          </a:xfrm>
        </p:spPr>
        <p:txBody>
          <a:bodyPr/>
          <a:lstStyle/>
          <a:p>
            <a:pPr eaLnBrk="1" hangingPunct="1"/>
            <a:r>
              <a:rPr lang="en-US" smtClean="0"/>
              <a:t>Service-Oriented</a:t>
            </a:r>
          </a:p>
          <a:p>
            <a:pPr lvl="1" eaLnBrk="1" hangingPunct="1"/>
            <a:r>
              <a:rPr lang="en-US" smtClean="0"/>
              <a:t>Network of Workstations</a:t>
            </a:r>
          </a:p>
          <a:p>
            <a:pPr lvl="1" eaLnBrk="1" hangingPunct="1"/>
            <a:r>
              <a:rPr lang="en-US" smtClean="0"/>
              <a:t>Web API</a:t>
            </a:r>
          </a:p>
          <a:p>
            <a:pPr lvl="1" eaLnBrk="1" hangingPunct="1"/>
            <a:r>
              <a:rPr lang="en-US" smtClean="0"/>
              <a:t>Web services</a:t>
            </a:r>
          </a:p>
          <a:p>
            <a:pPr lvl="1" eaLnBrk="1" hangingPunct="1"/>
            <a:r>
              <a:rPr lang="en-US" smtClean="0"/>
              <a:t>Service Oriented Architecture</a:t>
            </a:r>
          </a:p>
          <a:p>
            <a:pPr eaLnBrk="1" hangingPunct="1"/>
            <a:r>
              <a:rPr lang="en-US" smtClean="0"/>
              <a:t>Content-oriented</a:t>
            </a:r>
          </a:p>
          <a:p>
            <a:pPr lvl="1" eaLnBrk="1" hangingPunct="1"/>
            <a:r>
              <a:rPr lang="en-US" smtClean="0"/>
              <a:t>Web scraping</a:t>
            </a:r>
          </a:p>
          <a:p>
            <a:pPr lvl="1" eaLnBrk="1" hangingPunct="1"/>
            <a:r>
              <a:rPr lang="en-US" smtClean="0"/>
              <a:t>Microformats</a:t>
            </a:r>
          </a:p>
          <a:p>
            <a:pPr lvl="1" eaLnBrk="1" hangingPunct="1"/>
            <a:r>
              <a:rPr lang="en-US" smtClean="0"/>
              <a:t>Data repositories</a:t>
            </a:r>
          </a:p>
          <a:p>
            <a:pPr lvl="1" eaLnBrk="1" hangingPunct="1"/>
            <a:r>
              <a:rPr lang="en-US" smtClean="0"/>
              <a:t>Linked data</a:t>
            </a:r>
          </a:p>
          <a:p>
            <a:pPr eaLnBrk="1" hangingPunct="1">
              <a:buFont typeface="Wingdings" pitchFamily="2" charset="2"/>
              <a:buChar char="Ø"/>
            </a:pPr>
            <a:r>
              <a:rPr lang="en-US" smtClean="0"/>
              <a:t>Mashups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Mashups</a:t>
            </a:r>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l="23334" t="9143" r="25238" b="36761"/>
          <a:stretch>
            <a:fillRect/>
          </a:stretch>
        </p:blipFill>
        <p:spPr bwMode="auto">
          <a:xfrm>
            <a:off x="381000" y="1447800"/>
            <a:ext cx="8229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Cj0411476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914400"/>
            <a:ext cx="11430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MCj021554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4724400"/>
            <a:ext cx="29051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ChangeArrowheads="1"/>
          </p:cNvSpPr>
          <p:nvPr/>
        </p:nvSpPr>
        <p:spPr bwMode="auto">
          <a:xfrm>
            <a:off x="3505200" y="4724400"/>
            <a:ext cx="2743200" cy="3810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2400">
                <a:cs typeface="Arial" charset="0"/>
              </a:rPr>
              <a:t>Database</a:t>
            </a:r>
          </a:p>
        </p:txBody>
      </p:sp>
      <p:grpSp>
        <p:nvGrpSpPr>
          <p:cNvPr id="5125" name="Group 5"/>
          <p:cNvGrpSpPr>
            <a:grpSpLocks/>
          </p:cNvGrpSpPr>
          <p:nvPr/>
        </p:nvGrpSpPr>
        <p:grpSpPr bwMode="auto">
          <a:xfrm>
            <a:off x="2057400" y="3124200"/>
            <a:ext cx="5562600" cy="1447800"/>
            <a:chOff x="1296" y="1968"/>
            <a:chExt cx="3504" cy="912"/>
          </a:xfrm>
        </p:grpSpPr>
        <p:sp>
          <p:nvSpPr>
            <p:cNvPr id="5146" name="Rectangle 6"/>
            <p:cNvSpPr>
              <a:spLocks noChangeArrowheads="1"/>
            </p:cNvSpPr>
            <p:nvPr/>
          </p:nvSpPr>
          <p:spPr bwMode="auto">
            <a:xfrm>
              <a:off x="1728" y="2640"/>
              <a:ext cx="2496" cy="24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2400">
                  <a:cs typeface="Arial" charset="0"/>
                </a:rPr>
                <a:t>Server-side Programming</a:t>
              </a:r>
            </a:p>
          </p:txBody>
        </p:sp>
        <p:sp>
          <p:nvSpPr>
            <p:cNvPr id="5147" name="Rectangle 7"/>
            <p:cNvSpPr>
              <a:spLocks noChangeArrowheads="1"/>
            </p:cNvSpPr>
            <p:nvPr/>
          </p:nvSpPr>
          <p:spPr bwMode="auto">
            <a:xfrm>
              <a:off x="2592" y="2304"/>
              <a:ext cx="2208" cy="24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2400">
                  <a:cs typeface="Arial" charset="0"/>
                </a:rPr>
                <a:t>Interchange Language</a:t>
              </a:r>
            </a:p>
          </p:txBody>
        </p:sp>
        <p:sp>
          <p:nvSpPr>
            <p:cNvPr id="5148" name="Rectangle 8"/>
            <p:cNvSpPr>
              <a:spLocks noChangeArrowheads="1"/>
            </p:cNvSpPr>
            <p:nvPr/>
          </p:nvSpPr>
          <p:spPr bwMode="auto">
            <a:xfrm>
              <a:off x="1296" y="1968"/>
              <a:ext cx="2352" cy="24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2400">
                  <a:cs typeface="Arial" charset="0"/>
                </a:rPr>
                <a:t>Client-side Programming</a:t>
              </a:r>
            </a:p>
          </p:txBody>
        </p:sp>
      </p:grpSp>
      <p:sp>
        <p:nvSpPr>
          <p:cNvPr id="5126" name="Rectangle 9"/>
          <p:cNvSpPr>
            <a:spLocks noChangeArrowheads="1"/>
          </p:cNvSpPr>
          <p:nvPr/>
        </p:nvSpPr>
        <p:spPr bwMode="auto">
          <a:xfrm>
            <a:off x="2057400" y="2514600"/>
            <a:ext cx="5638800" cy="3810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2400">
                <a:cs typeface="Arial" charset="0"/>
              </a:rPr>
              <a:t> Web Browser</a:t>
            </a:r>
          </a:p>
        </p:txBody>
      </p:sp>
      <p:sp>
        <p:nvSpPr>
          <p:cNvPr id="5127" name="Rectangle 10"/>
          <p:cNvSpPr>
            <a:spLocks noChangeArrowheads="1"/>
          </p:cNvSpPr>
          <p:nvPr/>
        </p:nvSpPr>
        <p:spPr bwMode="auto">
          <a:xfrm>
            <a:off x="2057400" y="1905000"/>
            <a:ext cx="5638800" cy="3810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2400">
                <a:cs typeface="Arial" charset="0"/>
              </a:rPr>
              <a:t>Client Hardware</a:t>
            </a:r>
          </a:p>
        </p:txBody>
      </p:sp>
      <p:sp>
        <p:nvSpPr>
          <p:cNvPr id="5128" name="Rectangle 11"/>
          <p:cNvSpPr>
            <a:spLocks noChangeArrowheads="1"/>
          </p:cNvSpPr>
          <p:nvPr/>
        </p:nvSpPr>
        <p:spPr bwMode="auto">
          <a:xfrm>
            <a:off x="2057400" y="5257800"/>
            <a:ext cx="5638800" cy="3810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2400">
                <a:cs typeface="Arial" charset="0"/>
              </a:rPr>
              <a:t>Server Hardware</a:t>
            </a:r>
          </a:p>
        </p:txBody>
      </p:sp>
      <p:grpSp>
        <p:nvGrpSpPr>
          <p:cNvPr id="5129" name="Group 12"/>
          <p:cNvGrpSpPr>
            <a:grpSpLocks/>
          </p:cNvGrpSpPr>
          <p:nvPr/>
        </p:nvGrpSpPr>
        <p:grpSpPr bwMode="auto">
          <a:xfrm>
            <a:off x="7696200" y="1905000"/>
            <a:ext cx="1447800" cy="3689350"/>
            <a:chOff x="4848" y="1200"/>
            <a:chExt cx="912" cy="2324"/>
          </a:xfrm>
        </p:grpSpPr>
        <p:sp>
          <p:nvSpPr>
            <p:cNvPr id="5139" name="Text Box 13"/>
            <p:cNvSpPr txBox="1">
              <a:spLocks noChangeArrowheads="1"/>
            </p:cNvSpPr>
            <p:nvPr/>
          </p:nvSpPr>
          <p:spPr bwMode="auto">
            <a:xfrm>
              <a:off x="4848" y="3312"/>
              <a:ext cx="67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a:r>
                <a:rPr lang="en-US" sz="1600">
                  <a:solidFill>
                    <a:srgbClr val="0000FF"/>
                  </a:solidFill>
                  <a:cs typeface="Arial" charset="0"/>
                </a:rPr>
                <a:t>(PC, Unix)</a:t>
              </a:r>
            </a:p>
          </p:txBody>
        </p:sp>
        <p:sp>
          <p:nvSpPr>
            <p:cNvPr id="5140" name="Text Box 14"/>
            <p:cNvSpPr txBox="1">
              <a:spLocks noChangeArrowheads="1"/>
            </p:cNvSpPr>
            <p:nvPr/>
          </p:nvSpPr>
          <p:spPr bwMode="auto">
            <a:xfrm>
              <a:off x="4848" y="2976"/>
              <a:ext cx="62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a:r>
                <a:rPr lang="en-US" sz="1600">
                  <a:solidFill>
                    <a:srgbClr val="0000FF"/>
                  </a:solidFill>
                  <a:cs typeface="Arial" charset="0"/>
                </a:rPr>
                <a:t>(MySQL)</a:t>
              </a:r>
            </a:p>
          </p:txBody>
        </p:sp>
        <p:sp>
          <p:nvSpPr>
            <p:cNvPr id="5141" name="Text Box 15"/>
            <p:cNvSpPr txBox="1">
              <a:spLocks noChangeArrowheads="1"/>
            </p:cNvSpPr>
            <p:nvPr/>
          </p:nvSpPr>
          <p:spPr bwMode="auto">
            <a:xfrm>
              <a:off x="4848" y="2640"/>
              <a:ext cx="4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a:r>
                <a:rPr lang="en-US" sz="1600">
                  <a:solidFill>
                    <a:srgbClr val="0000FF"/>
                  </a:solidFill>
                  <a:cs typeface="Arial" charset="0"/>
                </a:rPr>
                <a:t>(PHP)</a:t>
              </a:r>
            </a:p>
          </p:txBody>
        </p:sp>
        <p:sp>
          <p:nvSpPr>
            <p:cNvPr id="5142" name="Text Box 16"/>
            <p:cNvSpPr txBox="1">
              <a:spLocks noChangeArrowheads="1"/>
            </p:cNvSpPr>
            <p:nvPr/>
          </p:nvSpPr>
          <p:spPr bwMode="auto">
            <a:xfrm>
              <a:off x="4848" y="2304"/>
              <a:ext cx="91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a:r>
                <a:rPr lang="en-US" sz="1600">
                  <a:solidFill>
                    <a:srgbClr val="0000FF"/>
                  </a:solidFill>
                  <a:cs typeface="Arial" charset="0"/>
                </a:rPr>
                <a:t>(HTML, XML)</a:t>
              </a:r>
            </a:p>
          </p:txBody>
        </p:sp>
        <p:sp>
          <p:nvSpPr>
            <p:cNvPr id="5143" name="Text Box 17"/>
            <p:cNvSpPr txBox="1">
              <a:spLocks noChangeArrowheads="1"/>
            </p:cNvSpPr>
            <p:nvPr/>
          </p:nvSpPr>
          <p:spPr bwMode="auto">
            <a:xfrm>
              <a:off x="4848" y="1968"/>
              <a:ext cx="73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a:r>
                <a:rPr lang="en-US" sz="1600">
                  <a:solidFill>
                    <a:srgbClr val="0000FF"/>
                  </a:solidFill>
                  <a:cs typeface="Arial" charset="0"/>
                </a:rPr>
                <a:t>(JavaScript)</a:t>
              </a:r>
            </a:p>
          </p:txBody>
        </p:sp>
        <p:sp>
          <p:nvSpPr>
            <p:cNvPr id="5144" name="Text Box 18"/>
            <p:cNvSpPr txBox="1">
              <a:spLocks noChangeArrowheads="1"/>
            </p:cNvSpPr>
            <p:nvPr/>
          </p:nvSpPr>
          <p:spPr bwMode="auto">
            <a:xfrm>
              <a:off x="4848" y="1584"/>
              <a:ext cx="76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a:r>
                <a:rPr lang="en-US" sz="1600">
                  <a:solidFill>
                    <a:srgbClr val="0000FF"/>
                  </a:solidFill>
                  <a:cs typeface="Arial" charset="0"/>
                </a:rPr>
                <a:t>(IE, Firefox)</a:t>
              </a:r>
            </a:p>
          </p:txBody>
        </p:sp>
        <p:sp>
          <p:nvSpPr>
            <p:cNvPr id="5145" name="Text Box 19"/>
            <p:cNvSpPr txBox="1">
              <a:spLocks noChangeArrowheads="1"/>
            </p:cNvSpPr>
            <p:nvPr/>
          </p:nvSpPr>
          <p:spPr bwMode="auto">
            <a:xfrm>
              <a:off x="4896" y="1200"/>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a:r>
                <a:rPr lang="en-US" sz="1600">
                  <a:solidFill>
                    <a:srgbClr val="0000FF"/>
                  </a:solidFill>
                  <a:cs typeface="Arial" charset="0"/>
                </a:rPr>
                <a:t>(PC)</a:t>
              </a:r>
            </a:p>
          </p:txBody>
        </p:sp>
      </p:grpSp>
      <p:grpSp>
        <p:nvGrpSpPr>
          <p:cNvPr id="5130" name="Group 20"/>
          <p:cNvGrpSpPr>
            <a:grpSpLocks/>
          </p:cNvGrpSpPr>
          <p:nvPr/>
        </p:nvGrpSpPr>
        <p:grpSpPr bwMode="auto">
          <a:xfrm>
            <a:off x="1295400" y="2209800"/>
            <a:ext cx="611188" cy="3041650"/>
            <a:chOff x="191" y="1392"/>
            <a:chExt cx="385" cy="1916"/>
          </a:xfrm>
        </p:grpSpPr>
        <p:sp>
          <p:nvSpPr>
            <p:cNvPr id="5133" name="Line 21"/>
            <p:cNvSpPr>
              <a:spLocks noChangeShapeType="1"/>
            </p:cNvSpPr>
            <p:nvPr/>
          </p:nvSpPr>
          <p:spPr bwMode="auto">
            <a:xfrm>
              <a:off x="576" y="2784"/>
              <a:ext cx="0" cy="4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4" name="Line 22"/>
            <p:cNvSpPr>
              <a:spLocks noChangeShapeType="1"/>
            </p:cNvSpPr>
            <p:nvPr/>
          </p:nvSpPr>
          <p:spPr bwMode="auto">
            <a:xfrm>
              <a:off x="576" y="2112"/>
              <a:ext cx="0" cy="62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5" name="Line 23"/>
            <p:cNvSpPr>
              <a:spLocks noChangeShapeType="1"/>
            </p:cNvSpPr>
            <p:nvPr/>
          </p:nvSpPr>
          <p:spPr bwMode="auto">
            <a:xfrm>
              <a:off x="576" y="1392"/>
              <a:ext cx="0" cy="67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6" name="Text Box 24"/>
            <p:cNvSpPr txBox="1">
              <a:spLocks noChangeArrowheads="1"/>
            </p:cNvSpPr>
            <p:nvPr/>
          </p:nvSpPr>
          <p:spPr bwMode="auto">
            <a:xfrm rot="-5400000">
              <a:off x="89" y="2839"/>
              <a:ext cx="572"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r>
                <a:rPr lang="en-US" sz="1600">
                  <a:cs typeface="Arial" charset="0"/>
                </a:rPr>
                <a:t>Business</a:t>
              </a:r>
            </a:p>
            <a:p>
              <a:r>
                <a:rPr lang="en-US" sz="1600">
                  <a:cs typeface="Arial" charset="0"/>
                </a:rPr>
                <a:t>rules</a:t>
              </a:r>
            </a:p>
          </p:txBody>
        </p:sp>
        <p:sp>
          <p:nvSpPr>
            <p:cNvPr id="5137" name="Text Box 25"/>
            <p:cNvSpPr txBox="1">
              <a:spLocks noChangeArrowheads="1"/>
            </p:cNvSpPr>
            <p:nvPr/>
          </p:nvSpPr>
          <p:spPr bwMode="auto">
            <a:xfrm rot="-5400000">
              <a:off x="37" y="2214"/>
              <a:ext cx="673"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r>
                <a:rPr lang="en-US" sz="1600">
                  <a:cs typeface="Arial" charset="0"/>
                </a:rPr>
                <a:t>Interaction</a:t>
              </a:r>
            </a:p>
            <a:p>
              <a:r>
                <a:rPr lang="en-US" sz="1600">
                  <a:cs typeface="Arial" charset="0"/>
                </a:rPr>
                <a:t>Design</a:t>
              </a:r>
            </a:p>
          </p:txBody>
        </p:sp>
        <p:sp>
          <p:nvSpPr>
            <p:cNvPr id="5138" name="Text Box 26"/>
            <p:cNvSpPr txBox="1">
              <a:spLocks noChangeArrowheads="1"/>
            </p:cNvSpPr>
            <p:nvPr/>
          </p:nvSpPr>
          <p:spPr bwMode="auto">
            <a:xfrm rot="-5400000">
              <a:off x="87" y="1541"/>
              <a:ext cx="573"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r>
                <a:rPr lang="en-US" sz="1600">
                  <a:cs typeface="Arial" charset="0"/>
                </a:rPr>
                <a:t>Interface</a:t>
              </a:r>
            </a:p>
            <a:p>
              <a:r>
                <a:rPr lang="en-US" sz="1600">
                  <a:cs typeface="Arial" charset="0"/>
                </a:rPr>
                <a:t>Design</a:t>
              </a:r>
            </a:p>
          </p:txBody>
        </p:sp>
      </p:grpSp>
      <p:sp>
        <p:nvSpPr>
          <p:cNvPr id="5131" name="Text Box 27"/>
          <p:cNvSpPr txBox="1">
            <a:spLocks noChangeArrowheads="1"/>
          </p:cNvSpPr>
          <p:nvPr/>
        </p:nvSpPr>
        <p:spPr bwMode="auto">
          <a:xfrm>
            <a:off x="457200" y="152400"/>
            <a:ext cx="2441575" cy="1327150"/>
          </a:xfrm>
          <a:prstGeom prst="rect">
            <a:avLst/>
          </a:prstGeom>
          <a:noFill/>
          <a:ln w="12700" cap="rnd" algn="ctr">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a:buFontTx/>
              <a:buChar char="•"/>
            </a:pPr>
            <a:r>
              <a:rPr lang="en-US" sz="1600">
                <a:cs typeface="Arial" charset="0"/>
              </a:rPr>
              <a:t> Relational normalization</a:t>
            </a:r>
          </a:p>
          <a:p>
            <a:pPr algn="l">
              <a:buFontTx/>
              <a:buChar char="•"/>
            </a:pPr>
            <a:r>
              <a:rPr lang="en-US" sz="1600">
                <a:cs typeface="Arial" charset="0"/>
              </a:rPr>
              <a:t> Structured programming</a:t>
            </a:r>
          </a:p>
          <a:p>
            <a:pPr algn="l">
              <a:buFontTx/>
              <a:buChar char="•"/>
            </a:pPr>
            <a:r>
              <a:rPr lang="en-US" sz="1600">
                <a:cs typeface="Arial" charset="0"/>
              </a:rPr>
              <a:t> Software patterns</a:t>
            </a:r>
          </a:p>
          <a:p>
            <a:pPr algn="l">
              <a:buFontTx/>
              <a:buChar char="•"/>
            </a:pPr>
            <a:r>
              <a:rPr lang="en-US" sz="1600">
                <a:cs typeface="Arial" charset="0"/>
              </a:rPr>
              <a:t> Object-oriented design</a:t>
            </a:r>
          </a:p>
          <a:p>
            <a:pPr algn="l">
              <a:buFontTx/>
              <a:buChar char="•"/>
            </a:pPr>
            <a:r>
              <a:rPr lang="en-US" sz="1600">
                <a:cs typeface="Arial" charset="0"/>
              </a:rPr>
              <a:t> Functional decomposition</a:t>
            </a:r>
          </a:p>
        </p:txBody>
      </p:sp>
      <p:sp>
        <p:nvSpPr>
          <p:cNvPr id="292892" name="Rectangle 28"/>
          <p:cNvSpPr>
            <a:spLocks noChangeArrowheads="1"/>
          </p:cNvSpPr>
          <p:nvPr/>
        </p:nvSpPr>
        <p:spPr bwMode="auto">
          <a:xfrm>
            <a:off x="914400" y="2971800"/>
            <a:ext cx="8001000" cy="1676400"/>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28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ajax-fig2"/>
          <p:cNvPicPr>
            <a:picLocks noChangeAspect="1" noChangeArrowheads="1"/>
          </p:cNvPicPr>
          <p:nvPr/>
        </p:nvPicPr>
        <p:blipFill>
          <a:blip r:embed="rId2">
            <a:extLst>
              <a:ext uri="{28A0092B-C50C-407E-A947-70E740481C1C}">
                <a14:useLocalDpi xmlns:a14="http://schemas.microsoft.com/office/drawing/2010/main" val="0"/>
              </a:ext>
            </a:extLst>
          </a:blip>
          <a:srcRect b="55301"/>
          <a:stretch>
            <a:fillRect/>
          </a:stretch>
        </p:blipFill>
        <p:spPr bwMode="auto">
          <a:xfrm>
            <a:off x="533400" y="1219200"/>
            <a:ext cx="7978775" cy="449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ajax-fig2"/>
          <p:cNvPicPr>
            <a:picLocks noChangeAspect="1" noChangeArrowheads="1"/>
          </p:cNvPicPr>
          <p:nvPr/>
        </p:nvPicPr>
        <p:blipFill>
          <a:blip r:embed="rId2">
            <a:extLst>
              <a:ext uri="{28A0092B-C50C-407E-A947-70E740481C1C}">
                <a14:useLocalDpi xmlns:a14="http://schemas.microsoft.com/office/drawing/2010/main" val="0"/>
              </a:ext>
            </a:extLst>
          </a:blip>
          <a:srcRect t="47021"/>
          <a:stretch>
            <a:fillRect/>
          </a:stretch>
        </p:blipFill>
        <p:spPr bwMode="auto">
          <a:xfrm>
            <a:off x="685800" y="838200"/>
            <a:ext cx="7978775" cy="532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2133600" y="1524000"/>
            <a:ext cx="51816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l"/>
            <a:r>
              <a:rPr lang="en-US" sz="2400"/>
              <a:t>&lt;?</a:t>
            </a:r>
          </a:p>
          <a:p>
            <a:pPr algn="l"/>
            <a:r>
              <a:rPr lang="en-US" sz="2400"/>
              <a:t>	require("Sajax.php");</a:t>
            </a:r>
          </a:p>
          <a:p>
            <a:pPr algn="l"/>
            <a:endParaRPr lang="en-US" sz="2400"/>
          </a:p>
          <a:p>
            <a:pPr algn="l"/>
            <a:r>
              <a:rPr lang="en-US" sz="2400"/>
              <a:t>	function multiply($x, $y) {</a:t>
            </a:r>
          </a:p>
          <a:p>
            <a:pPr algn="l"/>
            <a:r>
              <a:rPr lang="en-US" sz="2400"/>
              <a:t>		return $x * $y;</a:t>
            </a:r>
          </a:p>
          <a:p>
            <a:pPr algn="l"/>
            <a:r>
              <a:rPr lang="en-US" sz="2400"/>
              <a:t>	}</a:t>
            </a:r>
          </a:p>
          <a:p>
            <a:pPr algn="l"/>
            <a:endParaRPr lang="en-US" sz="2400"/>
          </a:p>
          <a:p>
            <a:pPr algn="l"/>
            <a:r>
              <a:rPr lang="en-US" sz="2400"/>
              <a:t>	sajax_init();</a:t>
            </a:r>
          </a:p>
          <a:p>
            <a:pPr algn="l"/>
            <a:endParaRPr lang="en-US" sz="2400"/>
          </a:p>
          <a:p>
            <a:pPr algn="l"/>
            <a:r>
              <a:rPr lang="en-US" sz="2400"/>
              <a:t>	// $sajax_debug_mode = 1;</a:t>
            </a:r>
          </a:p>
          <a:p>
            <a:pPr algn="l"/>
            <a:endParaRPr lang="en-US" sz="2400"/>
          </a:p>
          <a:p>
            <a:pPr algn="l"/>
            <a:r>
              <a:rPr lang="en-US" sz="2400"/>
              <a:t>	sajax_export("multiply");</a:t>
            </a:r>
          </a:p>
          <a:p>
            <a:pPr algn="l"/>
            <a:r>
              <a:rPr lang="en-US" sz="2400"/>
              <a:t>	sajax_handle_client_request();</a:t>
            </a:r>
          </a:p>
          <a:p>
            <a:pPr algn="l"/>
            <a:r>
              <a:rPr lang="en-US" sz="2400"/>
              <a:t>?&gt;</a:t>
            </a:r>
          </a:p>
        </p:txBody>
      </p:sp>
      <p:sp>
        <p:nvSpPr>
          <p:cNvPr id="8195" name="Rectangle 5"/>
          <p:cNvSpPr>
            <a:spLocks noGrp="1" noChangeArrowheads="1"/>
          </p:cNvSpPr>
          <p:nvPr>
            <p:ph type="title"/>
          </p:nvPr>
        </p:nvSpPr>
        <p:spPr>
          <a:xfrm>
            <a:off x="685800" y="152400"/>
            <a:ext cx="7772400" cy="1143000"/>
          </a:xfrm>
          <a:ln w="12700">
            <a:solidFill>
              <a:schemeClr val="tx1"/>
            </a:solidFill>
            <a:miter lim="800000"/>
            <a:headEnd/>
            <a:tailEnd/>
          </a:ln>
        </p:spPr>
        <p:txBody>
          <a:bodyPr/>
          <a:lstStyle/>
          <a:p>
            <a:pPr marL="342900" indent="-342900"/>
            <a:r>
              <a:rPr lang="en-US" smtClean="0"/>
              <a:t>Sajax: Simple Ajax for PHP</a:t>
            </a:r>
            <a:br>
              <a:rPr lang="en-US" smtClean="0"/>
            </a:br>
            <a:r>
              <a:rPr lang="en-US" sz="2400" smtClean="0">
                <a:latin typeface="Courier New" pitchFamily="49" charset="0"/>
              </a:rPr>
              <a:t>http://www.modernmethod.com/sajax/</a:t>
            </a:r>
            <a:endParaRPr lang="en-US"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1066800" y="165100"/>
            <a:ext cx="6781800" cy="669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l"/>
            <a:r>
              <a:rPr lang="en-US" sz="1600"/>
              <a:t>&lt;html&gt;&lt;head&gt;</a:t>
            </a:r>
          </a:p>
          <a:p>
            <a:pPr algn="l"/>
            <a:r>
              <a:rPr lang="en-US" sz="1600"/>
              <a:t>	&lt;title&gt;Multiplier&lt;/title&gt;</a:t>
            </a:r>
          </a:p>
          <a:p>
            <a:pPr algn="l"/>
            <a:r>
              <a:rPr lang="en-US" sz="1600"/>
              <a:t>	&lt;script&gt;</a:t>
            </a:r>
          </a:p>
          <a:p>
            <a:pPr algn="l"/>
            <a:r>
              <a:rPr lang="en-US" sz="1600"/>
              <a:t>	&lt;?</a:t>
            </a:r>
          </a:p>
          <a:p>
            <a:pPr algn="l"/>
            <a:r>
              <a:rPr lang="en-US" sz="1600"/>
              <a:t>	sajax_show_javascript();</a:t>
            </a:r>
          </a:p>
          <a:p>
            <a:pPr algn="l"/>
            <a:r>
              <a:rPr lang="en-US" sz="1600"/>
              <a:t>	?&gt;</a:t>
            </a:r>
          </a:p>
          <a:p>
            <a:pPr algn="l"/>
            <a:r>
              <a:rPr lang="en-US" sz="1600"/>
              <a:t>	function do_multiply_cb(z) {</a:t>
            </a:r>
          </a:p>
          <a:p>
            <a:pPr algn="l"/>
            <a:r>
              <a:rPr lang="en-US" sz="1600"/>
              <a:t>		document.getElementById("z").value = z;</a:t>
            </a:r>
          </a:p>
          <a:p>
            <a:pPr algn="l"/>
            <a:r>
              <a:rPr lang="en-US" sz="1600"/>
              <a:t>	}</a:t>
            </a:r>
          </a:p>
          <a:p>
            <a:pPr algn="l"/>
            <a:r>
              <a:rPr lang="en-US" sz="1600"/>
              <a:t>	function do_multiply() {</a:t>
            </a:r>
          </a:p>
          <a:p>
            <a:pPr algn="l"/>
            <a:r>
              <a:rPr lang="en-US" sz="1600"/>
              <a:t>		// get the folder name</a:t>
            </a:r>
          </a:p>
          <a:p>
            <a:pPr algn="l"/>
            <a:r>
              <a:rPr lang="en-US" sz="1600"/>
              <a:t>		var x, y;	</a:t>
            </a:r>
          </a:p>
          <a:p>
            <a:pPr algn="l"/>
            <a:r>
              <a:rPr lang="en-US" sz="1600"/>
              <a:t>		x = document.getElementById("x").value;</a:t>
            </a:r>
          </a:p>
          <a:p>
            <a:pPr algn="l"/>
            <a:r>
              <a:rPr lang="en-US" sz="1600"/>
              <a:t>		y = document.getElementById("y").value;</a:t>
            </a:r>
          </a:p>
          <a:p>
            <a:pPr algn="l"/>
            <a:r>
              <a:rPr lang="en-US" sz="1600"/>
              <a:t>		x_multiply(x, y, do_multiply_cb);</a:t>
            </a:r>
          </a:p>
          <a:p>
            <a:pPr algn="l"/>
            <a:r>
              <a:rPr lang="en-US" sz="1600"/>
              <a:t>	}</a:t>
            </a:r>
          </a:p>
          <a:p>
            <a:pPr algn="l"/>
            <a:r>
              <a:rPr lang="en-US" sz="1600"/>
              <a:t>	&lt;/script&gt;</a:t>
            </a:r>
          </a:p>
          <a:p>
            <a:pPr algn="l"/>
            <a:r>
              <a:rPr lang="en-US" sz="1600"/>
              <a:t>&lt;/head&gt;</a:t>
            </a:r>
          </a:p>
          <a:p>
            <a:pPr algn="l"/>
            <a:r>
              <a:rPr lang="en-US" sz="1600"/>
              <a:t>&lt;body&gt;</a:t>
            </a:r>
          </a:p>
          <a:p>
            <a:pPr algn="l"/>
            <a:r>
              <a:rPr lang="en-US" sz="1600"/>
              <a:t>	&lt;input type="text" name="x" id="x" value="2" size="3"&gt;</a:t>
            </a:r>
          </a:p>
          <a:p>
            <a:pPr algn="l"/>
            <a:r>
              <a:rPr lang="en-US" sz="1600"/>
              <a:t>	*</a:t>
            </a:r>
          </a:p>
          <a:p>
            <a:pPr algn="l"/>
            <a:r>
              <a:rPr lang="en-US" sz="1600"/>
              <a:t>	&lt;input type="text" name="y" id="y" value="3" size="3"&gt;</a:t>
            </a:r>
          </a:p>
          <a:p>
            <a:pPr algn="l"/>
            <a:r>
              <a:rPr lang="en-US" sz="1600"/>
              <a:t>	=</a:t>
            </a:r>
          </a:p>
          <a:p>
            <a:pPr algn="l"/>
            <a:r>
              <a:rPr lang="en-US" sz="1600"/>
              <a:t>	&lt;input type="text" name="z" id="z" value="" size="3"&gt;</a:t>
            </a:r>
          </a:p>
          <a:p>
            <a:pPr algn="l"/>
            <a:r>
              <a:rPr lang="en-US" sz="1600"/>
              <a:t>	&lt;input type="button" name="check" value="Calculate"</a:t>
            </a:r>
          </a:p>
          <a:p>
            <a:pPr algn="l"/>
            <a:r>
              <a:rPr lang="en-US" sz="1600"/>
              <a:t>		onclick="do_multiply(); return false;"&gt;</a:t>
            </a:r>
          </a:p>
          <a:p>
            <a:pPr algn="l"/>
            <a:r>
              <a:rPr lang="en-US" sz="1600"/>
              <a:t>&lt;/body&gt;&lt;/html&gt;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3400" y="304800"/>
            <a:ext cx="8077200" cy="1143000"/>
          </a:xfrm>
        </p:spPr>
        <p:txBody>
          <a:bodyPr/>
          <a:lstStyle/>
          <a:p>
            <a:r>
              <a:rPr lang="en-US" sz="4000" smtClean="0"/>
              <a:t>eXtensible Markup Language (XML)</a:t>
            </a:r>
          </a:p>
        </p:txBody>
      </p:sp>
      <p:sp>
        <p:nvSpPr>
          <p:cNvPr id="10243" name="Rectangle 3"/>
          <p:cNvSpPr>
            <a:spLocks noGrp="1" noChangeArrowheads="1"/>
          </p:cNvSpPr>
          <p:nvPr>
            <p:ph type="body" idx="1"/>
          </p:nvPr>
        </p:nvSpPr>
        <p:spPr>
          <a:xfrm>
            <a:off x="609600" y="1676400"/>
            <a:ext cx="7772400" cy="4114800"/>
          </a:xfrm>
        </p:spPr>
        <p:txBody>
          <a:bodyPr/>
          <a:lstStyle/>
          <a:p>
            <a:pPr>
              <a:lnSpc>
                <a:spcPct val="90000"/>
              </a:lnSpc>
            </a:pPr>
            <a:r>
              <a:rPr lang="en-US" sz="2800" smtClean="0"/>
              <a:t>SGML was too complex</a:t>
            </a:r>
          </a:p>
          <a:p>
            <a:pPr>
              <a:lnSpc>
                <a:spcPct val="90000"/>
              </a:lnSpc>
            </a:pPr>
            <a:r>
              <a:rPr lang="en-US" sz="2800" smtClean="0"/>
              <a:t>HTML was too simple</a:t>
            </a:r>
          </a:p>
          <a:p>
            <a:pPr>
              <a:lnSpc>
                <a:spcPct val="90000"/>
              </a:lnSpc>
            </a:pPr>
            <a:r>
              <a:rPr lang="en-US" sz="2800" smtClean="0"/>
              <a:t>Goals for XML</a:t>
            </a:r>
          </a:p>
          <a:p>
            <a:pPr lvl="1">
              <a:lnSpc>
                <a:spcPct val="90000"/>
              </a:lnSpc>
            </a:pPr>
            <a:r>
              <a:rPr lang="en-US" sz="2400" smtClean="0"/>
              <a:t>Easily adapted to specific tasks</a:t>
            </a:r>
          </a:p>
          <a:p>
            <a:pPr lvl="2">
              <a:lnSpc>
                <a:spcPct val="90000"/>
              </a:lnSpc>
            </a:pPr>
            <a:r>
              <a:rPr lang="en-US" sz="2000" smtClean="0"/>
              <a:t>Rendering Web pages</a:t>
            </a:r>
          </a:p>
          <a:p>
            <a:pPr lvl="2">
              <a:lnSpc>
                <a:spcPct val="90000"/>
              </a:lnSpc>
            </a:pPr>
            <a:r>
              <a:rPr lang="en-US" sz="2000" smtClean="0"/>
              <a:t>Encoding metadata</a:t>
            </a:r>
          </a:p>
          <a:p>
            <a:pPr lvl="2">
              <a:lnSpc>
                <a:spcPct val="90000"/>
              </a:lnSpc>
            </a:pPr>
            <a:r>
              <a:rPr lang="en-US" sz="2000" smtClean="0"/>
              <a:t>“Semantic Web”</a:t>
            </a:r>
          </a:p>
          <a:p>
            <a:pPr lvl="1">
              <a:lnSpc>
                <a:spcPct val="90000"/>
              </a:lnSpc>
            </a:pPr>
            <a:r>
              <a:rPr lang="en-US" sz="2400" smtClean="0"/>
              <a:t>Easily created</a:t>
            </a:r>
          </a:p>
          <a:p>
            <a:pPr lvl="1">
              <a:lnSpc>
                <a:spcPct val="90000"/>
              </a:lnSpc>
            </a:pPr>
            <a:r>
              <a:rPr lang="en-US" sz="2400" smtClean="0"/>
              <a:t>Easily processed</a:t>
            </a:r>
          </a:p>
          <a:p>
            <a:pPr lvl="1">
              <a:lnSpc>
                <a:spcPct val="90000"/>
              </a:lnSpc>
            </a:pPr>
            <a:r>
              <a:rPr lang="en-US" sz="2400" smtClean="0"/>
              <a:t>Easily read</a:t>
            </a:r>
          </a:p>
          <a:p>
            <a:pPr lvl="1">
              <a:lnSpc>
                <a:spcPct val="90000"/>
              </a:lnSpc>
            </a:pPr>
            <a:r>
              <a:rPr lang="en-US" sz="2400" smtClean="0"/>
              <a:t>Concise</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AU" smtClean="0"/>
              <a:t>Communication methods</a:t>
            </a:r>
          </a:p>
        </p:txBody>
      </p:sp>
      <p:sp>
        <p:nvSpPr>
          <p:cNvPr id="10243" name="Content Placeholder 2"/>
          <p:cNvSpPr>
            <a:spLocks noGrp="1"/>
          </p:cNvSpPr>
          <p:nvPr>
            <p:ph idx="1"/>
          </p:nvPr>
        </p:nvSpPr>
        <p:spPr>
          <a:xfrm>
            <a:off x="685800" y="1676400"/>
            <a:ext cx="7772400" cy="4876800"/>
          </a:xfrm>
        </p:spPr>
        <p:txBody>
          <a:bodyPr/>
          <a:lstStyle/>
          <a:p>
            <a:r>
              <a:rPr lang="en-AU" smtClean="0"/>
              <a:t>GET/POST (client to server) – simple data</a:t>
            </a:r>
          </a:p>
          <a:p>
            <a:r>
              <a:rPr lang="en-AU" smtClean="0"/>
              <a:t>XML (the “X” in AJAX)</a:t>
            </a:r>
          </a:p>
          <a:p>
            <a:pPr lvl="1"/>
            <a:r>
              <a:rPr lang="en-AU" smtClean="0"/>
              <a:t>Structured data between client and server.</a:t>
            </a:r>
          </a:p>
          <a:p>
            <a:pPr lvl="1"/>
            <a:r>
              <a:rPr lang="en-AU" smtClean="0"/>
              <a:t>Client responsible for updating page</a:t>
            </a:r>
          </a:p>
          <a:p>
            <a:r>
              <a:rPr lang="en-AU" smtClean="0"/>
              <a:t>JSON – a light-weight alternative to XML</a:t>
            </a:r>
          </a:p>
          <a:p>
            <a:r>
              <a:rPr lang="en-AU" smtClean="0"/>
              <a:t>HTML (server to client) – server sends rendered result</a:t>
            </a:r>
          </a:p>
          <a:p>
            <a:r>
              <a:rPr lang="en-AU" smtClean="0"/>
              <a:t>Widget – GUI library hiding (some) AJAX details (e.g. DoJo)</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Model-View-Controller</a:t>
            </a:r>
          </a:p>
        </p:txBody>
      </p:sp>
      <p:pic>
        <p:nvPicPr>
          <p:cNvPr id="17411" name="Picture 2" descr="http://java.sun.com/developer/technicalArticles/javase/mvc/images/Figure4.gif"/>
          <p:cNvPicPr>
            <a:picLocks noChangeAspect="1" noChangeArrowheads="1"/>
          </p:cNvPicPr>
          <p:nvPr/>
        </p:nvPicPr>
        <p:blipFill>
          <a:blip r:embed="rId2">
            <a:extLst>
              <a:ext uri="{28A0092B-C50C-407E-A947-70E740481C1C}">
                <a14:useLocalDpi xmlns:a14="http://schemas.microsoft.com/office/drawing/2010/main" val="0"/>
              </a:ext>
            </a:extLst>
          </a:blip>
          <a:srcRect t="14000" b="14000"/>
          <a:stretch>
            <a:fillRect/>
          </a:stretch>
        </p:blipFill>
        <p:spPr bwMode="auto">
          <a:xfrm>
            <a:off x="1752600" y="2590800"/>
            <a:ext cx="5715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AU" smtClean="0"/>
              <a:t>Object-relational model (ORM)</a:t>
            </a:r>
          </a:p>
        </p:txBody>
      </p:sp>
      <p:sp>
        <p:nvSpPr>
          <p:cNvPr id="24579" name="Content Placeholder 2"/>
          <p:cNvSpPr>
            <a:spLocks noGrp="1"/>
          </p:cNvSpPr>
          <p:nvPr>
            <p:ph idx="1"/>
          </p:nvPr>
        </p:nvSpPr>
        <p:spPr>
          <a:xfrm>
            <a:off x="685800" y="1981200"/>
            <a:ext cx="7772400" cy="4267200"/>
          </a:xfrm>
        </p:spPr>
        <p:txBody>
          <a:bodyPr/>
          <a:lstStyle/>
          <a:p>
            <a:r>
              <a:rPr lang="en-AU" smtClean="0"/>
              <a:t>In naïve webapp, data has three lives:</a:t>
            </a:r>
          </a:p>
          <a:p>
            <a:pPr marL="914400" lvl="1" indent="-514350">
              <a:buFont typeface="Times New Roman" pitchFamily="18" charset="0"/>
              <a:buAutoNum type="arabicPeriod"/>
            </a:pPr>
            <a:r>
              <a:rPr lang="en-AU" smtClean="0"/>
              <a:t>Row in database</a:t>
            </a:r>
          </a:p>
          <a:p>
            <a:pPr marL="914400" lvl="1" indent="-514350">
              <a:buFont typeface="Times New Roman" pitchFamily="18" charset="0"/>
              <a:buAutoNum type="arabicPeriod"/>
            </a:pPr>
            <a:r>
              <a:rPr lang="en-AU" smtClean="0"/>
              <a:t>Variable in program (field of object)</a:t>
            </a:r>
          </a:p>
          <a:p>
            <a:pPr marL="914400" lvl="1" indent="-514350">
              <a:buFont typeface="Times New Roman" pitchFamily="18" charset="0"/>
              <a:buAutoNum type="arabicPeriod"/>
            </a:pPr>
            <a:r>
              <a:rPr lang="en-AU" smtClean="0"/>
              <a:t>Parameter in request (HTTP POST)</a:t>
            </a:r>
          </a:p>
          <a:p>
            <a:r>
              <a:rPr lang="en-AU" smtClean="0"/>
              <a:t>ORM wraps database in object-oriented code (table rows look like objects)</a:t>
            </a:r>
          </a:p>
          <a:p>
            <a:r>
              <a:rPr lang="en-AU" smtClean="0"/>
              <a:t>MVC allows near-transparent extension to Web forms, parameters.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CSS</a:t>
            </a:r>
          </a:p>
        </p:txBody>
      </p:sp>
      <p:sp>
        <p:nvSpPr>
          <p:cNvPr id="18435" name="Rectangle 3"/>
          <p:cNvSpPr>
            <a:spLocks noGrp="1" noChangeArrowheads="1"/>
          </p:cNvSpPr>
          <p:nvPr>
            <p:ph type="body" idx="1"/>
          </p:nvPr>
        </p:nvSpPr>
        <p:spPr/>
        <p:txBody>
          <a:bodyPr/>
          <a:lstStyle/>
          <a:p>
            <a:r>
              <a:rPr lang="en-US" smtClean="0"/>
              <a:t>Separating content and structure from appearance</a:t>
            </a:r>
          </a:p>
          <a:p>
            <a:r>
              <a:rPr lang="en-US" smtClean="0"/>
              <a:t>Rules for defining styles “cascade” from broad to narrow:</a:t>
            </a:r>
          </a:p>
          <a:p>
            <a:pPr lvl="1"/>
            <a:r>
              <a:rPr lang="en-US" smtClean="0"/>
              <a:t>Browser default</a:t>
            </a:r>
          </a:p>
          <a:p>
            <a:pPr lvl="1"/>
            <a:r>
              <a:rPr lang="en-US" smtClean="0"/>
              <a:t>External style sheet</a:t>
            </a:r>
          </a:p>
          <a:p>
            <a:pPr lvl="1"/>
            <a:r>
              <a:rPr lang="en-US" smtClean="0"/>
              <a:t>Internal style sheet</a:t>
            </a:r>
          </a:p>
          <a:p>
            <a:pPr lvl="1"/>
            <a:r>
              <a:rPr lang="en-US" smtClean="0"/>
              <a:t>Inline style</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0"/>
            <a:ext cx="7772400" cy="1143000"/>
          </a:xfrm>
        </p:spPr>
        <p:txBody>
          <a:bodyPr/>
          <a:lstStyle/>
          <a:p>
            <a:r>
              <a:rPr lang="en-US" smtClean="0"/>
              <a:t>Basics of CSS</a:t>
            </a:r>
          </a:p>
        </p:txBody>
      </p:sp>
      <p:sp>
        <p:nvSpPr>
          <p:cNvPr id="19459" name="Rectangle 3"/>
          <p:cNvSpPr>
            <a:spLocks noGrp="1" noChangeArrowheads="1"/>
          </p:cNvSpPr>
          <p:nvPr>
            <p:ph type="body" idx="1"/>
          </p:nvPr>
        </p:nvSpPr>
        <p:spPr>
          <a:xfrm>
            <a:off x="609600" y="990600"/>
            <a:ext cx="7772400" cy="4114800"/>
          </a:xfrm>
        </p:spPr>
        <p:txBody>
          <a:bodyPr/>
          <a:lstStyle/>
          <a:p>
            <a:r>
              <a:rPr lang="en-US" smtClean="0"/>
              <a:t>Basic syntax:</a:t>
            </a:r>
          </a:p>
          <a:p>
            <a:endParaRPr lang="en-US" smtClean="0"/>
          </a:p>
          <a:p>
            <a:endParaRPr lang="en-US" smtClean="0"/>
          </a:p>
          <a:p>
            <a:pPr lvl="1"/>
            <a:endParaRPr lang="en-US" smtClean="0"/>
          </a:p>
          <a:p>
            <a:r>
              <a:rPr lang="en-US" smtClean="0"/>
              <a:t>Example:</a:t>
            </a:r>
          </a:p>
          <a:p>
            <a:pPr lvl="1"/>
            <a:endParaRPr lang="en-US" smtClean="0"/>
          </a:p>
          <a:p>
            <a:endParaRPr lang="en-US" smtClean="0"/>
          </a:p>
          <a:p>
            <a:pPr>
              <a:buFont typeface="Wingdings" pitchFamily="2" charset="2"/>
              <a:buNone/>
            </a:pPr>
            <a:r>
              <a:rPr lang="en-US" smtClean="0"/>
              <a:t>	Causes</a:t>
            </a:r>
          </a:p>
          <a:p>
            <a:pPr lvl="1"/>
            <a:r>
              <a:rPr lang="en-US" sz="2400" smtClean="0"/>
              <a:t>Font to be center-aligned</a:t>
            </a:r>
          </a:p>
          <a:p>
            <a:pPr lvl="1"/>
            <a:r>
              <a:rPr lang="en-US" sz="2400" smtClean="0"/>
              <a:t>Font to be Arial and black</a:t>
            </a:r>
          </a:p>
        </p:txBody>
      </p:sp>
      <p:sp>
        <p:nvSpPr>
          <p:cNvPr id="19460" name="Text Box 5"/>
          <p:cNvSpPr txBox="1">
            <a:spLocks noChangeArrowheads="1"/>
          </p:cNvSpPr>
          <p:nvPr/>
        </p:nvSpPr>
        <p:spPr bwMode="auto">
          <a:xfrm>
            <a:off x="1855788" y="1524000"/>
            <a:ext cx="3457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t>selector {property: value} </a:t>
            </a:r>
          </a:p>
        </p:txBody>
      </p:sp>
      <p:sp>
        <p:nvSpPr>
          <p:cNvPr id="19461" name="Line 6"/>
          <p:cNvSpPr>
            <a:spLocks noChangeShapeType="1"/>
          </p:cNvSpPr>
          <p:nvPr/>
        </p:nvSpPr>
        <p:spPr bwMode="auto">
          <a:xfrm flipV="1">
            <a:off x="2160588" y="1905000"/>
            <a:ext cx="76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2" name="Text Box 7"/>
          <p:cNvSpPr txBox="1">
            <a:spLocks noChangeArrowheads="1"/>
          </p:cNvSpPr>
          <p:nvPr/>
        </p:nvSpPr>
        <p:spPr bwMode="auto">
          <a:xfrm>
            <a:off x="1143000" y="2209800"/>
            <a:ext cx="3273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1800"/>
              <a:t>HTML tag you want to modify…</a:t>
            </a:r>
          </a:p>
        </p:txBody>
      </p:sp>
      <p:sp>
        <p:nvSpPr>
          <p:cNvPr id="19463" name="Text Box 8"/>
          <p:cNvSpPr txBox="1">
            <a:spLocks noChangeArrowheads="1"/>
          </p:cNvSpPr>
          <p:nvPr/>
        </p:nvSpPr>
        <p:spPr bwMode="auto">
          <a:xfrm>
            <a:off x="2743200" y="2514600"/>
            <a:ext cx="3473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1800"/>
              <a:t>The property you want to change…</a:t>
            </a:r>
          </a:p>
        </p:txBody>
      </p:sp>
      <p:sp>
        <p:nvSpPr>
          <p:cNvPr id="19464" name="Text Box 9"/>
          <p:cNvSpPr txBox="1">
            <a:spLocks noChangeArrowheads="1"/>
          </p:cNvSpPr>
          <p:nvPr/>
        </p:nvSpPr>
        <p:spPr bwMode="auto">
          <a:xfrm>
            <a:off x="4241800" y="2863850"/>
            <a:ext cx="3871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1800"/>
              <a:t>The value you want the property to take</a:t>
            </a:r>
          </a:p>
        </p:txBody>
      </p:sp>
      <p:sp>
        <p:nvSpPr>
          <p:cNvPr id="19465" name="Line 10"/>
          <p:cNvSpPr>
            <a:spLocks noChangeShapeType="1"/>
          </p:cNvSpPr>
          <p:nvPr/>
        </p:nvSpPr>
        <p:spPr bwMode="auto">
          <a:xfrm flipH="1" flipV="1">
            <a:off x="3760788" y="1905000"/>
            <a:ext cx="914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6" name="Line 11"/>
          <p:cNvSpPr>
            <a:spLocks noChangeShapeType="1"/>
          </p:cNvSpPr>
          <p:nvPr/>
        </p:nvSpPr>
        <p:spPr bwMode="auto">
          <a:xfrm flipH="1" flipV="1">
            <a:off x="4751388" y="1905000"/>
            <a:ext cx="23622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7" name="Line 12"/>
          <p:cNvSpPr>
            <a:spLocks noChangeShapeType="1"/>
          </p:cNvSpPr>
          <p:nvPr/>
        </p:nvSpPr>
        <p:spPr bwMode="auto">
          <a:xfrm>
            <a:off x="4675188" y="2286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8" name="Line 13"/>
          <p:cNvSpPr>
            <a:spLocks noChangeShapeType="1"/>
          </p:cNvSpPr>
          <p:nvPr/>
        </p:nvSpPr>
        <p:spPr bwMode="auto">
          <a:xfrm>
            <a:off x="7113588" y="25146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9" name="Text Box 14"/>
          <p:cNvSpPr txBox="1">
            <a:spLocks noChangeArrowheads="1"/>
          </p:cNvSpPr>
          <p:nvPr/>
        </p:nvSpPr>
        <p:spPr bwMode="auto">
          <a:xfrm>
            <a:off x="1066800" y="3810000"/>
            <a:ext cx="25082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2000"/>
              <a:t>p { text-align: center; </a:t>
            </a:r>
          </a:p>
          <a:p>
            <a:r>
              <a:rPr lang="en-US" sz="2000"/>
              <a:t>     color: black; </a:t>
            </a:r>
          </a:p>
          <a:p>
            <a:r>
              <a:rPr lang="en-US" sz="2000"/>
              <a:t>     font-family: arial } </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0"/>
            <a:ext cx="7772400" cy="1143000"/>
          </a:xfrm>
        </p:spPr>
        <p:txBody>
          <a:bodyPr/>
          <a:lstStyle/>
          <a:p>
            <a:r>
              <a:rPr lang="en-US" smtClean="0"/>
              <a:t>Different Ways of Using CSS</a:t>
            </a:r>
          </a:p>
        </p:txBody>
      </p:sp>
      <p:sp>
        <p:nvSpPr>
          <p:cNvPr id="20483" name="Rectangle 3"/>
          <p:cNvSpPr>
            <a:spLocks noGrp="1" noChangeArrowheads="1"/>
          </p:cNvSpPr>
          <p:nvPr>
            <p:ph type="body" idx="1"/>
          </p:nvPr>
        </p:nvSpPr>
        <p:spPr>
          <a:xfrm>
            <a:off x="685800" y="1143000"/>
            <a:ext cx="7772400" cy="4114800"/>
          </a:xfrm>
        </p:spPr>
        <p:txBody>
          <a:bodyPr/>
          <a:lstStyle/>
          <a:p>
            <a:r>
              <a:rPr lang="en-US" smtClean="0"/>
              <a:t>Inline style:</a:t>
            </a:r>
          </a:p>
          <a:p>
            <a:pPr lvl="1"/>
            <a:r>
              <a:rPr lang="en-US" smtClean="0"/>
              <a:t>Causes only this tag to have the desired properties</a:t>
            </a:r>
          </a:p>
          <a:p>
            <a:pPr lvl="1"/>
            <a:endParaRPr lang="en-US" smtClean="0"/>
          </a:p>
          <a:p>
            <a:r>
              <a:rPr lang="en-US" smtClean="0"/>
              <a:t>Internal stylesheet:</a:t>
            </a:r>
          </a:p>
          <a:p>
            <a:pPr lvl="1"/>
            <a:r>
              <a:rPr lang="en-US" smtClean="0"/>
              <a:t>Causes </a:t>
            </a:r>
            <a:r>
              <a:rPr lang="en-US" i="1" smtClean="0"/>
              <a:t>all</a:t>
            </a:r>
            <a:r>
              <a:rPr lang="en-US" smtClean="0"/>
              <a:t> tags to have the desired properties</a:t>
            </a:r>
          </a:p>
        </p:txBody>
      </p:sp>
      <p:sp>
        <p:nvSpPr>
          <p:cNvPr id="20484" name="Text Box 4"/>
          <p:cNvSpPr txBox="1">
            <a:spLocks noChangeArrowheads="1"/>
          </p:cNvSpPr>
          <p:nvPr/>
        </p:nvSpPr>
        <p:spPr bwMode="auto">
          <a:xfrm>
            <a:off x="1447800" y="2667000"/>
            <a:ext cx="4741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1800"/>
              <a:t>&lt;p </a:t>
            </a:r>
            <a:r>
              <a:rPr lang="en-US" sz="1800">
                <a:solidFill>
                  <a:srgbClr val="FF0000"/>
                </a:solidFill>
              </a:rPr>
              <a:t>style="font-family:arial; color:blue“</a:t>
            </a:r>
            <a:r>
              <a:rPr lang="en-US" sz="1800"/>
              <a:t>&gt;…&lt;/p&gt; </a:t>
            </a:r>
          </a:p>
        </p:txBody>
      </p:sp>
      <p:sp>
        <p:nvSpPr>
          <p:cNvPr id="20485" name="Text Box 5"/>
          <p:cNvSpPr txBox="1">
            <a:spLocks noChangeArrowheads="1"/>
          </p:cNvSpPr>
          <p:nvPr/>
        </p:nvSpPr>
        <p:spPr bwMode="auto">
          <a:xfrm>
            <a:off x="1447800" y="4114800"/>
            <a:ext cx="589280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1800"/>
              <a:t>…</a:t>
            </a:r>
          </a:p>
          <a:p>
            <a:r>
              <a:rPr lang="en-US" sz="1800"/>
              <a:t>&lt;head&gt;…</a:t>
            </a:r>
          </a:p>
          <a:p>
            <a:r>
              <a:rPr lang="en-US" sz="1800">
                <a:solidFill>
                  <a:srgbClr val="FF0000"/>
                </a:solidFill>
              </a:rPr>
              <a:t>&lt;style type="text/css" &gt; </a:t>
            </a:r>
          </a:p>
          <a:p>
            <a:r>
              <a:rPr lang="en-US" sz="1800">
                <a:solidFill>
                  <a:srgbClr val="FF0000"/>
                </a:solidFill>
              </a:rPr>
              <a:t>    p { font-family:arial; color:blue} </a:t>
            </a:r>
          </a:p>
          <a:p>
            <a:r>
              <a:rPr lang="en-US" sz="1800">
                <a:solidFill>
                  <a:srgbClr val="FF0000"/>
                </a:solidFill>
              </a:rPr>
              <a:t>&lt;/style&gt; </a:t>
            </a:r>
          </a:p>
          <a:p>
            <a:r>
              <a:rPr lang="en-US" sz="1800"/>
              <a:t>&lt;/head&gt; </a:t>
            </a:r>
          </a:p>
          <a:p>
            <a:r>
              <a:rPr lang="en-US" sz="1800"/>
              <a:t>&lt;body&gt; </a:t>
            </a:r>
          </a:p>
          <a:p>
            <a:r>
              <a:rPr lang="en-US" sz="1800"/>
              <a:t>&lt;p&gt;…&lt;/p&gt;</a:t>
            </a:r>
          </a:p>
          <a:p>
            <a:r>
              <a:rPr lang="en-US" sz="1800"/>
              <a:t>…</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Customizing Classes</a:t>
            </a:r>
          </a:p>
        </p:txBody>
      </p:sp>
      <p:sp>
        <p:nvSpPr>
          <p:cNvPr id="21507" name="Rectangle 3"/>
          <p:cNvSpPr>
            <a:spLocks noGrp="1" noChangeArrowheads="1"/>
          </p:cNvSpPr>
          <p:nvPr>
            <p:ph type="body" idx="1"/>
          </p:nvPr>
        </p:nvSpPr>
        <p:spPr/>
        <p:txBody>
          <a:bodyPr/>
          <a:lstStyle/>
          <a:p>
            <a:r>
              <a:rPr lang="en-US" smtClean="0"/>
              <a:t>Ability to define customized styles for standard HTML tags:</a:t>
            </a:r>
          </a:p>
        </p:txBody>
      </p:sp>
      <p:sp>
        <p:nvSpPr>
          <p:cNvPr id="21508" name="Text Box 4"/>
          <p:cNvSpPr txBox="1">
            <a:spLocks noChangeArrowheads="1"/>
          </p:cNvSpPr>
          <p:nvPr/>
        </p:nvSpPr>
        <p:spPr bwMode="auto">
          <a:xfrm>
            <a:off x="1219200" y="3124200"/>
            <a:ext cx="58928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1800"/>
              <a:t>…</a:t>
            </a:r>
          </a:p>
          <a:p>
            <a:r>
              <a:rPr lang="en-US" sz="1800"/>
              <a:t>&lt;head&gt;…</a:t>
            </a:r>
          </a:p>
          <a:p>
            <a:r>
              <a:rPr lang="en-US" sz="1800">
                <a:solidFill>
                  <a:srgbClr val="FF0000"/>
                </a:solidFill>
              </a:rPr>
              <a:t>&lt;style type="text/css"&gt; </a:t>
            </a:r>
          </a:p>
          <a:p>
            <a:r>
              <a:rPr lang="en-US" sz="1800">
                <a:solidFill>
                  <a:srgbClr val="FF0000"/>
                </a:solidFill>
              </a:rPr>
              <a:t>    p.style1 { font-family:arial; color:blue} </a:t>
            </a:r>
          </a:p>
          <a:p>
            <a:r>
              <a:rPr lang="en-US" sz="1800">
                <a:solidFill>
                  <a:srgbClr val="FF0000"/>
                </a:solidFill>
              </a:rPr>
              <a:t>    p.style2 { font-family:serif; color:red} </a:t>
            </a:r>
          </a:p>
          <a:p>
            <a:r>
              <a:rPr lang="en-US" sz="1800">
                <a:solidFill>
                  <a:srgbClr val="FF0000"/>
                </a:solidFill>
              </a:rPr>
              <a:t>&lt;/style&gt; </a:t>
            </a:r>
          </a:p>
          <a:p>
            <a:r>
              <a:rPr lang="en-US" sz="1800"/>
              <a:t>&lt;/head&gt; </a:t>
            </a:r>
          </a:p>
          <a:p>
            <a:r>
              <a:rPr lang="en-US" sz="1800"/>
              <a:t>&lt;body&gt; </a:t>
            </a:r>
          </a:p>
          <a:p>
            <a:r>
              <a:rPr lang="en-US" sz="1800"/>
              <a:t>&lt;p </a:t>
            </a:r>
            <a:r>
              <a:rPr lang="en-US" sz="1800">
                <a:solidFill>
                  <a:srgbClr val="FF0000"/>
                </a:solidFill>
              </a:rPr>
              <a:t>class=“style1“</a:t>
            </a:r>
            <a:r>
              <a:rPr lang="en-US" sz="1800"/>
              <a:t>&gt;…&lt;/p&gt;</a:t>
            </a:r>
          </a:p>
          <a:p>
            <a:r>
              <a:rPr lang="en-US" sz="1800"/>
              <a:t>&lt;p </a:t>
            </a:r>
            <a:r>
              <a:rPr lang="en-US" sz="1800">
                <a:solidFill>
                  <a:srgbClr val="FF0000"/>
                </a:solidFill>
              </a:rPr>
              <a:t>class=“style2“</a:t>
            </a:r>
            <a:r>
              <a:rPr lang="en-US" sz="1800"/>
              <a:t>&gt;…&lt;/p&gt;</a:t>
            </a:r>
          </a:p>
          <a:p>
            <a:r>
              <a:rPr lang="en-US" sz="1800"/>
              <a:t>…</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228600"/>
            <a:ext cx="7772400" cy="1143000"/>
          </a:xfrm>
        </p:spPr>
        <p:txBody>
          <a:bodyPr/>
          <a:lstStyle/>
          <a:p>
            <a:r>
              <a:rPr lang="en-US" smtClean="0"/>
              <a:t>External Style Sheets</a:t>
            </a:r>
          </a:p>
        </p:txBody>
      </p:sp>
      <p:sp>
        <p:nvSpPr>
          <p:cNvPr id="22531" name="Rectangle 3"/>
          <p:cNvSpPr>
            <a:spLocks noGrp="1" noChangeArrowheads="1"/>
          </p:cNvSpPr>
          <p:nvPr>
            <p:ph type="body" idx="1"/>
          </p:nvPr>
        </p:nvSpPr>
        <p:spPr>
          <a:xfrm>
            <a:off x="685800" y="1295400"/>
            <a:ext cx="7772400" cy="4114800"/>
          </a:xfrm>
        </p:spPr>
        <p:txBody>
          <a:bodyPr/>
          <a:lstStyle/>
          <a:p>
            <a:r>
              <a:rPr lang="en-US" smtClean="0"/>
              <a:t>Store formatting metadata in a separate file</a:t>
            </a:r>
          </a:p>
        </p:txBody>
      </p:sp>
      <p:sp>
        <p:nvSpPr>
          <p:cNvPr id="22532" name="Text Box 4"/>
          <p:cNvSpPr txBox="1">
            <a:spLocks noChangeArrowheads="1"/>
          </p:cNvSpPr>
          <p:nvPr/>
        </p:nvSpPr>
        <p:spPr bwMode="auto">
          <a:xfrm>
            <a:off x="1066800" y="3810000"/>
            <a:ext cx="6705600" cy="2308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1800"/>
              <a:t>…</a:t>
            </a:r>
          </a:p>
          <a:p>
            <a:r>
              <a:rPr lang="en-US" sz="1800"/>
              <a:t>&lt;head&gt;…</a:t>
            </a:r>
          </a:p>
          <a:p>
            <a:r>
              <a:rPr lang="en-US" sz="1800">
                <a:solidFill>
                  <a:srgbClr val="FF0000"/>
                </a:solidFill>
              </a:rPr>
              <a:t>&lt;link rel="stylesheet" href="mystyle.css" type="text/css" /&gt;</a:t>
            </a:r>
          </a:p>
          <a:p>
            <a:r>
              <a:rPr lang="en-US" sz="1800"/>
              <a:t>&lt;/head&gt; </a:t>
            </a:r>
          </a:p>
          <a:p>
            <a:r>
              <a:rPr lang="en-US" sz="1800"/>
              <a:t>&lt;body&gt; </a:t>
            </a:r>
          </a:p>
          <a:p>
            <a:r>
              <a:rPr lang="en-US" sz="1800"/>
              <a:t>&lt;p class=“style1"&gt;…&lt;/p&gt;</a:t>
            </a:r>
          </a:p>
          <a:p>
            <a:r>
              <a:rPr lang="en-US" sz="1800"/>
              <a:t>&lt;p class=“style2"&gt;…&lt;/p&gt;</a:t>
            </a:r>
          </a:p>
          <a:p>
            <a:r>
              <a:rPr lang="en-US" sz="1800"/>
              <a:t>…</a:t>
            </a:r>
          </a:p>
        </p:txBody>
      </p:sp>
      <p:sp>
        <p:nvSpPr>
          <p:cNvPr id="22533" name="Text Box 6"/>
          <p:cNvSpPr txBox="1">
            <a:spLocks noChangeArrowheads="1"/>
          </p:cNvSpPr>
          <p:nvPr/>
        </p:nvSpPr>
        <p:spPr bwMode="auto">
          <a:xfrm>
            <a:off x="3276600" y="2197100"/>
            <a:ext cx="3887788" cy="1384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endParaRPr lang="en-US">
              <a:solidFill>
                <a:srgbClr val="FF0000"/>
              </a:solidFill>
            </a:endParaRPr>
          </a:p>
          <a:p>
            <a:r>
              <a:rPr lang="en-US" sz="1800">
                <a:solidFill>
                  <a:srgbClr val="FF0000"/>
                </a:solidFill>
              </a:rPr>
              <a:t>p.style1 { font-family:arial; color:blue} </a:t>
            </a:r>
          </a:p>
          <a:p>
            <a:r>
              <a:rPr lang="en-US" sz="1800">
                <a:solidFill>
                  <a:srgbClr val="FF0000"/>
                </a:solidFill>
              </a:rPr>
              <a:t>p.style2 { font-family:serif; color:red} </a:t>
            </a:r>
          </a:p>
          <a:p>
            <a:endParaRPr lang="en-US">
              <a:solidFill>
                <a:srgbClr val="FF0000"/>
              </a:solidFill>
            </a:endParaRPr>
          </a:p>
        </p:txBody>
      </p:sp>
      <p:sp>
        <p:nvSpPr>
          <p:cNvPr id="22534" name="Text Box 7"/>
          <p:cNvSpPr txBox="1">
            <a:spLocks noChangeArrowheads="1"/>
          </p:cNvSpPr>
          <p:nvPr/>
        </p:nvSpPr>
        <p:spPr bwMode="auto">
          <a:xfrm>
            <a:off x="3200400" y="1828800"/>
            <a:ext cx="1611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solidFill>
                  <a:srgbClr val="FF0000"/>
                </a:solidFill>
              </a:rPr>
              <a:t>mystyle.css</a:t>
            </a:r>
          </a:p>
        </p:txBody>
      </p:sp>
      <p:sp>
        <p:nvSpPr>
          <p:cNvPr id="22535" name="Line 8"/>
          <p:cNvSpPr>
            <a:spLocks noChangeShapeType="1"/>
          </p:cNvSpPr>
          <p:nvPr/>
        </p:nvSpPr>
        <p:spPr bwMode="auto">
          <a:xfrm flipV="1">
            <a:off x="4724400" y="3352800"/>
            <a:ext cx="0" cy="10668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1"/>
          <p:cNvSpPr>
            <a:spLocks noGrp="1" noChangeArrowheads="1"/>
          </p:cNvSpPr>
          <p:nvPr>
            <p:ph type="title"/>
          </p:nvPr>
        </p:nvSpPr>
        <p:spPr/>
        <p:txBody>
          <a:bodyPr/>
          <a:lstStyle/>
          <a:p>
            <a:r>
              <a:rPr lang="en-US" smtClean="0"/>
              <a:t>The XML Family Tree</a:t>
            </a:r>
          </a:p>
        </p:txBody>
      </p:sp>
      <p:sp>
        <p:nvSpPr>
          <p:cNvPr id="11267" name="Rectangle 4"/>
          <p:cNvSpPr>
            <a:spLocks noChangeArrowheads="1"/>
          </p:cNvSpPr>
          <p:nvPr/>
        </p:nvSpPr>
        <p:spPr bwMode="auto">
          <a:xfrm>
            <a:off x="1447800" y="4613275"/>
            <a:ext cx="6402388" cy="550863"/>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eaLnBrk="0" hangingPunct="0"/>
            <a:r>
              <a:rPr lang="en-US" sz="2800"/>
              <a:t>SGML</a:t>
            </a:r>
          </a:p>
        </p:txBody>
      </p:sp>
      <p:sp>
        <p:nvSpPr>
          <p:cNvPr id="11268" name="Rectangle 5"/>
          <p:cNvSpPr>
            <a:spLocks noChangeArrowheads="1"/>
          </p:cNvSpPr>
          <p:nvPr/>
        </p:nvSpPr>
        <p:spPr bwMode="auto">
          <a:xfrm>
            <a:off x="1447800" y="3443288"/>
            <a:ext cx="490538" cy="1104900"/>
          </a:xfrm>
          <a:prstGeom prst="rect">
            <a:avLst/>
          </a:prstGeom>
          <a:solidFill>
            <a:schemeClr val="bg1"/>
          </a:solidFill>
          <a:ln w="12700">
            <a:solidFill>
              <a:schemeClr val="tx1"/>
            </a:solidFill>
            <a:miter lim="800000"/>
            <a:headEnd/>
            <a:tailEnd/>
          </a:ln>
        </p:spPr>
        <p:txBody>
          <a:bodyPr wrap="none" lIns="92075" tIns="46038" rIns="92075" bIns="46038" anchor="ctr"/>
          <a:lstStyle/>
          <a:p>
            <a:pPr algn="ctr" eaLnBrk="0" hangingPunct="0"/>
            <a:endParaRPr lang="en-US" sz="1800"/>
          </a:p>
        </p:txBody>
      </p:sp>
      <p:sp>
        <p:nvSpPr>
          <p:cNvPr id="11269" name="Rectangle 6"/>
          <p:cNvSpPr>
            <a:spLocks noChangeArrowheads="1"/>
          </p:cNvSpPr>
          <p:nvPr/>
        </p:nvSpPr>
        <p:spPr bwMode="auto">
          <a:xfrm>
            <a:off x="2125663" y="3443288"/>
            <a:ext cx="490537" cy="1104900"/>
          </a:xfrm>
          <a:prstGeom prst="rect">
            <a:avLst/>
          </a:prstGeom>
          <a:solidFill>
            <a:schemeClr val="bg1"/>
          </a:solidFill>
          <a:ln w="12700">
            <a:solidFill>
              <a:schemeClr val="tx1"/>
            </a:solidFill>
            <a:miter lim="800000"/>
            <a:headEnd/>
            <a:tailEnd/>
          </a:ln>
        </p:spPr>
        <p:txBody>
          <a:bodyPr wrap="none" lIns="92075" tIns="46038" rIns="92075" bIns="46038" anchor="ctr"/>
          <a:lstStyle/>
          <a:p>
            <a:pPr algn="ctr" eaLnBrk="0" hangingPunct="0"/>
            <a:endParaRPr lang="en-US" sz="1800"/>
          </a:p>
        </p:txBody>
      </p:sp>
      <p:sp>
        <p:nvSpPr>
          <p:cNvPr id="11270" name="Rectangle 7"/>
          <p:cNvSpPr>
            <a:spLocks noChangeArrowheads="1"/>
          </p:cNvSpPr>
          <p:nvPr/>
        </p:nvSpPr>
        <p:spPr bwMode="auto">
          <a:xfrm>
            <a:off x="3603625" y="3997325"/>
            <a:ext cx="4246563" cy="550863"/>
          </a:xfrm>
          <a:prstGeom prst="rect">
            <a:avLst/>
          </a:prstGeom>
          <a:solidFill>
            <a:schemeClr val="accent2"/>
          </a:solidFill>
          <a:ln w="12700">
            <a:solidFill>
              <a:schemeClr val="tx1"/>
            </a:solidFill>
            <a:miter lim="800000"/>
            <a:headEnd/>
            <a:tailEnd/>
          </a:ln>
        </p:spPr>
        <p:txBody>
          <a:bodyPr wrap="none" anchor="ctr"/>
          <a:lstStyle/>
          <a:p>
            <a:pPr eaLnBrk="0" hangingPunct="0"/>
            <a:endParaRPr lang="en-US"/>
          </a:p>
        </p:txBody>
      </p:sp>
      <p:sp>
        <p:nvSpPr>
          <p:cNvPr id="11271" name="Rectangle 8"/>
          <p:cNvSpPr>
            <a:spLocks noChangeArrowheads="1"/>
          </p:cNvSpPr>
          <p:nvPr/>
        </p:nvSpPr>
        <p:spPr bwMode="auto">
          <a:xfrm>
            <a:off x="3679825" y="4037013"/>
            <a:ext cx="4092575"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algn="ctr" eaLnBrk="0" hangingPunct="0"/>
            <a:r>
              <a:rPr lang="en-US" sz="2800"/>
              <a:t>XML</a:t>
            </a:r>
          </a:p>
        </p:txBody>
      </p:sp>
      <p:sp>
        <p:nvSpPr>
          <p:cNvPr id="11272" name="Rectangle 9"/>
          <p:cNvSpPr>
            <a:spLocks noChangeArrowheads="1"/>
          </p:cNvSpPr>
          <p:nvPr/>
        </p:nvSpPr>
        <p:spPr bwMode="auto">
          <a:xfrm>
            <a:off x="1323975" y="3133725"/>
            <a:ext cx="7667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600"/>
              <a:t>HTML</a:t>
            </a:r>
          </a:p>
        </p:txBody>
      </p:sp>
      <p:sp>
        <p:nvSpPr>
          <p:cNvPr id="11273" name="Rectangle 10"/>
          <p:cNvSpPr>
            <a:spLocks noChangeArrowheads="1"/>
          </p:cNvSpPr>
          <p:nvPr/>
        </p:nvSpPr>
        <p:spPr bwMode="auto">
          <a:xfrm>
            <a:off x="2124075" y="3133725"/>
            <a:ext cx="5048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600"/>
              <a:t>TEI</a:t>
            </a:r>
          </a:p>
        </p:txBody>
      </p:sp>
      <p:sp>
        <p:nvSpPr>
          <p:cNvPr id="11274" name="Rectangle 11"/>
          <p:cNvSpPr>
            <a:spLocks noChangeArrowheads="1"/>
          </p:cNvSpPr>
          <p:nvPr/>
        </p:nvSpPr>
        <p:spPr bwMode="auto">
          <a:xfrm>
            <a:off x="2863850" y="3687763"/>
            <a:ext cx="565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a:t>. . .</a:t>
            </a:r>
          </a:p>
        </p:txBody>
      </p:sp>
      <p:sp>
        <p:nvSpPr>
          <p:cNvPr id="11275" name="Rectangle 12"/>
          <p:cNvSpPr>
            <a:spLocks noChangeArrowheads="1"/>
          </p:cNvSpPr>
          <p:nvPr/>
        </p:nvSpPr>
        <p:spPr bwMode="auto">
          <a:xfrm>
            <a:off x="7359650" y="3195638"/>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a:t>. . . </a:t>
            </a:r>
          </a:p>
        </p:txBody>
      </p:sp>
      <p:sp>
        <p:nvSpPr>
          <p:cNvPr id="11276" name="Rectangle 14"/>
          <p:cNvSpPr>
            <a:spLocks noChangeArrowheads="1"/>
          </p:cNvSpPr>
          <p:nvPr/>
        </p:nvSpPr>
        <p:spPr bwMode="auto">
          <a:xfrm>
            <a:off x="3603625" y="2827338"/>
            <a:ext cx="490538" cy="1104900"/>
          </a:xfrm>
          <a:prstGeom prst="rect">
            <a:avLst/>
          </a:prstGeom>
          <a:solidFill>
            <a:schemeClr val="bg1"/>
          </a:solidFill>
          <a:ln w="12700">
            <a:solidFill>
              <a:schemeClr val="tx1"/>
            </a:solidFill>
            <a:miter lim="800000"/>
            <a:headEnd/>
            <a:tailEnd/>
          </a:ln>
        </p:spPr>
        <p:txBody>
          <a:bodyPr wrap="none" lIns="92075" tIns="46038" rIns="92075" bIns="46038" anchor="ctr"/>
          <a:lstStyle/>
          <a:p>
            <a:pPr algn="ctr" eaLnBrk="0" hangingPunct="0"/>
            <a:endParaRPr lang="en-US" sz="1800"/>
          </a:p>
        </p:txBody>
      </p:sp>
      <p:sp>
        <p:nvSpPr>
          <p:cNvPr id="11277" name="Rectangle 15"/>
          <p:cNvSpPr>
            <a:spLocks noChangeArrowheads="1"/>
          </p:cNvSpPr>
          <p:nvPr/>
        </p:nvSpPr>
        <p:spPr bwMode="auto">
          <a:xfrm>
            <a:off x="3417888" y="2517775"/>
            <a:ext cx="9128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600"/>
              <a:t>XHTML</a:t>
            </a:r>
          </a:p>
        </p:txBody>
      </p:sp>
      <p:sp>
        <p:nvSpPr>
          <p:cNvPr id="11278" name="Rectangle 17"/>
          <p:cNvSpPr>
            <a:spLocks noChangeArrowheads="1"/>
          </p:cNvSpPr>
          <p:nvPr/>
        </p:nvSpPr>
        <p:spPr bwMode="auto">
          <a:xfrm>
            <a:off x="4219575" y="2827338"/>
            <a:ext cx="488950" cy="1104900"/>
          </a:xfrm>
          <a:prstGeom prst="rect">
            <a:avLst/>
          </a:prstGeom>
          <a:solidFill>
            <a:schemeClr val="bg1"/>
          </a:solidFill>
          <a:ln w="12700">
            <a:solidFill>
              <a:schemeClr val="tx1"/>
            </a:solidFill>
            <a:miter lim="800000"/>
            <a:headEnd/>
            <a:tailEnd/>
          </a:ln>
        </p:spPr>
        <p:txBody>
          <a:bodyPr wrap="none" lIns="92075" tIns="46038" rIns="92075" bIns="46038" anchor="ctr"/>
          <a:lstStyle/>
          <a:p>
            <a:pPr algn="ctr" eaLnBrk="0" hangingPunct="0"/>
            <a:endParaRPr lang="en-US" sz="1800"/>
          </a:p>
        </p:txBody>
      </p:sp>
      <p:sp>
        <p:nvSpPr>
          <p:cNvPr id="11279" name="Rectangle 18"/>
          <p:cNvSpPr>
            <a:spLocks noChangeArrowheads="1"/>
          </p:cNvSpPr>
          <p:nvPr/>
        </p:nvSpPr>
        <p:spPr bwMode="auto">
          <a:xfrm>
            <a:off x="4156075" y="2209800"/>
            <a:ext cx="6762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600"/>
              <a:t>SMIL</a:t>
            </a:r>
          </a:p>
        </p:txBody>
      </p:sp>
      <p:sp>
        <p:nvSpPr>
          <p:cNvPr id="11280" name="Rectangle 20"/>
          <p:cNvSpPr>
            <a:spLocks noChangeArrowheads="1"/>
          </p:cNvSpPr>
          <p:nvPr/>
        </p:nvSpPr>
        <p:spPr bwMode="auto">
          <a:xfrm>
            <a:off x="4835525" y="2827338"/>
            <a:ext cx="488950" cy="1104900"/>
          </a:xfrm>
          <a:prstGeom prst="rect">
            <a:avLst/>
          </a:prstGeom>
          <a:solidFill>
            <a:schemeClr val="bg1"/>
          </a:solidFill>
          <a:ln w="12700">
            <a:solidFill>
              <a:schemeClr val="tx1"/>
            </a:solidFill>
            <a:miter lim="800000"/>
            <a:headEnd/>
            <a:tailEnd/>
          </a:ln>
        </p:spPr>
        <p:txBody>
          <a:bodyPr wrap="none" lIns="92075" tIns="46038" rIns="92075" bIns="46038" anchor="ctr"/>
          <a:lstStyle/>
          <a:p>
            <a:pPr algn="ctr" eaLnBrk="0" hangingPunct="0"/>
            <a:endParaRPr lang="en-US" sz="1800"/>
          </a:p>
        </p:txBody>
      </p:sp>
      <p:sp>
        <p:nvSpPr>
          <p:cNvPr id="11281" name="Rectangle 21"/>
          <p:cNvSpPr>
            <a:spLocks noChangeArrowheads="1"/>
          </p:cNvSpPr>
          <p:nvPr/>
        </p:nvSpPr>
        <p:spPr bwMode="auto">
          <a:xfrm>
            <a:off x="4649788" y="2517775"/>
            <a:ext cx="9271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600"/>
              <a:t>MathML</a:t>
            </a:r>
          </a:p>
        </p:txBody>
      </p:sp>
      <p:sp>
        <p:nvSpPr>
          <p:cNvPr id="11282" name="Rectangle 23"/>
          <p:cNvSpPr>
            <a:spLocks noChangeArrowheads="1"/>
          </p:cNvSpPr>
          <p:nvPr/>
        </p:nvSpPr>
        <p:spPr bwMode="auto">
          <a:xfrm>
            <a:off x="5511800" y="2827338"/>
            <a:ext cx="490538" cy="1104900"/>
          </a:xfrm>
          <a:prstGeom prst="rect">
            <a:avLst/>
          </a:prstGeom>
          <a:solidFill>
            <a:schemeClr val="bg1"/>
          </a:solidFill>
          <a:ln w="12700">
            <a:solidFill>
              <a:schemeClr val="tx1"/>
            </a:solidFill>
            <a:miter lim="800000"/>
            <a:headEnd/>
            <a:tailEnd/>
          </a:ln>
        </p:spPr>
        <p:txBody>
          <a:bodyPr wrap="none" lIns="92075" tIns="46038" rIns="92075" bIns="46038" anchor="ctr"/>
          <a:lstStyle/>
          <a:p>
            <a:pPr algn="ctr" eaLnBrk="0" hangingPunct="0"/>
            <a:endParaRPr lang="en-US" sz="1800"/>
          </a:p>
        </p:txBody>
      </p:sp>
      <p:sp>
        <p:nvSpPr>
          <p:cNvPr id="11283" name="Rectangle 24"/>
          <p:cNvSpPr>
            <a:spLocks noChangeArrowheads="1"/>
          </p:cNvSpPr>
          <p:nvPr/>
        </p:nvSpPr>
        <p:spPr bwMode="auto">
          <a:xfrm>
            <a:off x="5203825" y="2209800"/>
            <a:ext cx="1104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600"/>
              <a:t>VoiceXML</a:t>
            </a:r>
          </a:p>
        </p:txBody>
      </p:sp>
      <p:sp>
        <p:nvSpPr>
          <p:cNvPr id="11284" name="Rectangle 26"/>
          <p:cNvSpPr>
            <a:spLocks noChangeArrowheads="1"/>
          </p:cNvSpPr>
          <p:nvPr/>
        </p:nvSpPr>
        <p:spPr bwMode="auto">
          <a:xfrm>
            <a:off x="6127750" y="2827338"/>
            <a:ext cx="490538" cy="1104900"/>
          </a:xfrm>
          <a:prstGeom prst="rect">
            <a:avLst/>
          </a:prstGeom>
          <a:solidFill>
            <a:schemeClr val="bg1"/>
          </a:solidFill>
          <a:ln w="12700">
            <a:solidFill>
              <a:schemeClr val="tx1"/>
            </a:solidFill>
            <a:miter lim="800000"/>
            <a:headEnd/>
            <a:tailEnd/>
          </a:ln>
        </p:spPr>
        <p:txBody>
          <a:bodyPr wrap="none" lIns="92075" tIns="46038" rIns="92075" bIns="46038" anchor="ctr"/>
          <a:lstStyle/>
          <a:p>
            <a:pPr algn="ctr" eaLnBrk="0" hangingPunct="0"/>
            <a:endParaRPr lang="en-US" sz="1800"/>
          </a:p>
        </p:txBody>
      </p:sp>
      <p:sp>
        <p:nvSpPr>
          <p:cNvPr id="11285" name="Rectangle 27"/>
          <p:cNvSpPr>
            <a:spLocks noChangeArrowheads="1"/>
          </p:cNvSpPr>
          <p:nvPr/>
        </p:nvSpPr>
        <p:spPr bwMode="auto">
          <a:xfrm>
            <a:off x="6065838" y="2517775"/>
            <a:ext cx="5826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600"/>
              <a:t>RDF</a:t>
            </a:r>
          </a:p>
        </p:txBody>
      </p:sp>
      <p:sp>
        <p:nvSpPr>
          <p:cNvPr id="11286" name="Rectangle 29"/>
          <p:cNvSpPr>
            <a:spLocks noChangeArrowheads="1"/>
          </p:cNvSpPr>
          <p:nvPr/>
        </p:nvSpPr>
        <p:spPr bwMode="auto">
          <a:xfrm>
            <a:off x="6743700" y="2827338"/>
            <a:ext cx="490538" cy="1104900"/>
          </a:xfrm>
          <a:prstGeom prst="rect">
            <a:avLst/>
          </a:prstGeom>
          <a:solidFill>
            <a:schemeClr val="bg1"/>
          </a:solidFill>
          <a:ln w="12700">
            <a:solidFill>
              <a:schemeClr val="tx1"/>
            </a:solidFill>
            <a:miter lim="800000"/>
            <a:headEnd/>
            <a:tailEnd/>
          </a:ln>
        </p:spPr>
        <p:txBody>
          <a:bodyPr wrap="none" lIns="92075" tIns="46038" rIns="92075" bIns="46038" anchor="ctr"/>
          <a:lstStyle/>
          <a:p>
            <a:pPr algn="ctr" eaLnBrk="0" hangingPunct="0"/>
            <a:endParaRPr lang="en-US" sz="1800"/>
          </a:p>
        </p:txBody>
      </p:sp>
      <p:sp>
        <p:nvSpPr>
          <p:cNvPr id="11287" name="Rectangle 30"/>
          <p:cNvSpPr>
            <a:spLocks noChangeArrowheads="1"/>
          </p:cNvSpPr>
          <p:nvPr/>
        </p:nvSpPr>
        <p:spPr bwMode="auto">
          <a:xfrm>
            <a:off x="6680200" y="2209800"/>
            <a:ext cx="5492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600"/>
              <a:t>RSS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228600"/>
            <a:ext cx="7772400" cy="1143000"/>
          </a:xfrm>
        </p:spPr>
        <p:txBody>
          <a:bodyPr/>
          <a:lstStyle/>
          <a:p>
            <a:r>
              <a:rPr lang="en-US" smtClean="0"/>
              <a:t>Some XML Applications</a:t>
            </a:r>
          </a:p>
        </p:txBody>
      </p:sp>
      <p:sp>
        <p:nvSpPr>
          <p:cNvPr id="12291" name="Rectangle 3"/>
          <p:cNvSpPr>
            <a:spLocks noGrp="1" noChangeArrowheads="1"/>
          </p:cNvSpPr>
          <p:nvPr>
            <p:ph type="body" idx="1"/>
          </p:nvPr>
        </p:nvSpPr>
        <p:spPr>
          <a:xfrm>
            <a:off x="381000" y="1600200"/>
            <a:ext cx="8458200" cy="4572000"/>
          </a:xfrm>
        </p:spPr>
        <p:txBody>
          <a:bodyPr/>
          <a:lstStyle/>
          <a:p>
            <a:r>
              <a:rPr lang="en-US" sz="2800" smtClean="0"/>
              <a:t>Text Encoding Initiative</a:t>
            </a:r>
          </a:p>
          <a:p>
            <a:pPr lvl="1"/>
            <a:r>
              <a:rPr lang="en-US" sz="2400" smtClean="0"/>
              <a:t>For adding annotation to historical manuscripts</a:t>
            </a:r>
          </a:p>
          <a:p>
            <a:pPr lvl="1"/>
            <a:r>
              <a:rPr lang="en-US" sz="2400" smtClean="0">
                <a:hlinkClick r:id="rId3"/>
              </a:rPr>
              <a:t>http://www.tei-c.org/</a:t>
            </a:r>
            <a:endParaRPr lang="en-US" sz="2400" smtClean="0"/>
          </a:p>
          <a:p>
            <a:pPr lvl="3"/>
            <a:endParaRPr lang="en-US" sz="1800" smtClean="0"/>
          </a:p>
          <a:p>
            <a:r>
              <a:rPr lang="en-US" sz="2800" smtClean="0"/>
              <a:t>Encoded Archival Description</a:t>
            </a:r>
          </a:p>
          <a:p>
            <a:pPr lvl="1"/>
            <a:r>
              <a:rPr lang="en-US" sz="2400" smtClean="0"/>
              <a:t>To enhance automated processing of finding aids</a:t>
            </a:r>
          </a:p>
          <a:p>
            <a:pPr lvl="1"/>
            <a:r>
              <a:rPr lang="en-US" sz="2400" smtClean="0">
                <a:hlinkClick r:id="rId4"/>
              </a:rPr>
              <a:t>http://www.loc.gov/ead/</a:t>
            </a:r>
            <a:endParaRPr lang="en-US" sz="2400" smtClean="0"/>
          </a:p>
          <a:p>
            <a:pPr lvl="4"/>
            <a:endParaRPr lang="en-US" sz="1800" smtClean="0"/>
          </a:p>
          <a:p>
            <a:r>
              <a:rPr lang="en-US" sz="2800" smtClean="0"/>
              <a:t>Metadata Encoding and Transmission Standard</a:t>
            </a:r>
          </a:p>
          <a:p>
            <a:pPr lvl="1"/>
            <a:r>
              <a:rPr lang="en-US" sz="2400" smtClean="0"/>
              <a:t>Bundles descriptive and administrative metadata</a:t>
            </a:r>
          </a:p>
          <a:p>
            <a:pPr lvl="1"/>
            <a:r>
              <a:rPr lang="en-US" sz="2400" smtClean="0">
                <a:hlinkClick r:id="rId5"/>
              </a:rPr>
              <a:t>http://www.loc.gov/standards/mets/</a:t>
            </a:r>
            <a:endParaRPr lang="en-US" sz="24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title"/>
          </p:nvPr>
        </p:nvSpPr>
        <p:spPr/>
        <p:txBody>
          <a:bodyPr/>
          <a:lstStyle/>
          <a:p>
            <a:r>
              <a:rPr lang="en-US" smtClean="0">
                <a:solidFill>
                  <a:schemeClr val="tx1"/>
                </a:solidFill>
              </a:rPr>
              <a:t>XHTML: Cleaning up HTML</a:t>
            </a:r>
          </a:p>
        </p:txBody>
      </p:sp>
      <p:sp>
        <p:nvSpPr>
          <p:cNvPr id="16387" name="Rectangle 4"/>
          <p:cNvSpPr>
            <a:spLocks noChangeArrowheads="1"/>
          </p:cNvSpPr>
          <p:nvPr/>
        </p:nvSpPr>
        <p:spPr bwMode="auto">
          <a:xfrm>
            <a:off x="685800" y="1752600"/>
            <a:ext cx="8001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pPr eaLnBrk="0" hangingPunct="0"/>
            <a:r>
              <a:rPr lang="en-US" sz="1800">
                <a:solidFill>
                  <a:srgbClr val="FF0000"/>
                </a:solidFill>
              </a:rPr>
              <a:t>&lt;?xml version="1.0" encoding="iso-8859-1"?&gt;</a:t>
            </a:r>
          </a:p>
          <a:p>
            <a:pPr eaLnBrk="0" hangingPunct="0"/>
            <a:r>
              <a:rPr lang="en-US" sz="1800"/>
              <a:t>&lt;html </a:t>
            </a:r>
            <a:r>
              <a:rPr lang="en-US" sz="1800">
                <a:solidFill>
                  <a:srgbClr val="FF0000"/>
                </a:solidFill>
              </a:rPr>
              <a:t>xmlns="http://www.w3.org/TR/xhtml1" </a:t>
            </a:r>
            <a:r>
              <a:rPr lang="en-US" sz="1800"/>
              <a:t>&gt;</a:t>
            </a:r>
          </a:p>
          <a:p>
            <a:pPr eaLnBrk="0" hangingPunct="0"/>
            <a:r>
              <a:rPr lang="en-US" sz="1800"/>
              <a:t>&lt;head&gt;</a:t>
            </a:r>
          </a:p>
          <a:p>
            <a:pPr eaLnBrk="0" hangingPunct="0"/>
            <a:r>
              <a:rPr lang="en-US" sz="1800"/>
              <a:t>   &lt;title&gt; Title of text XHTML Document &lt;/title&gt;</a:t>
            </a:r>
          </a:p>
          <a:p>
            <a:pPr eaLnBrk="0" hangingPunct="0"/>
            <a:r>
              <a:rPr lang="en-US" sz="1800"/>
              <a:t>&lt;/head&gt;</a:t>
            </a:r>
          </a:p>
          <a:p>
            <a:pPr eaLnBrk="0" hangingPunct="0"/>
            <a:r>
              <a:rPr lang="en-US" sz="1800"/>
              <a:t>&lt;body&gt;</a:t>
            </a:r>
          </a:p>
          <a:p>
            <a:pPr eaLnBrk="0" hangingPunct="0"/>
            <a:r>
              <a:rPr lang="en-US" sz="1800">
                <a:solidFill>
                  <a:srgbClr val="FF0000"/>
                </a:solidFill>
              </a:rPr>
              <a:t>&lt;div class="myDiv"&gt;</a:t>
            </a:r>
          </a:p>
          <a:p>
            <a:pPr eaLnBrk="0" hangingPunct="0"/>
            <a:r>
              <a:rPr lang="en-US" sz="1800"/>
              <a:t>    &lt;h1&gt; Heading of Page &lt;/h1&gt;</a:t>
            </a:r>
          </a:p>
          <a:p>
            <a:pPr eaLnBrk="0" hangingPunct="0"/>
            <a:r>
              <a:rPr lang="en-US" sz="1800"/>
              <a:t>     &lt;p&gt; here is a paragraph of text. I will include  inside this paragraph </a:t>
            </a:r>
          </a:p>
          <a:p>
            <a:pPr eaLnBrk="0" hangingPunct="0"/>
            <a:r>
              <a:rPr lang="en-US" sz="1800"/>
              <a:t>            a bunch of wonky text so that it looks fancy. </a:t>
            </a:r>
            <a:r>
              <a:rPr lang="en-US" sz="1800">
                <a:solidFill>
                  <a:srgbClr val="FF0000"/>
                </a:solidFill>
              </a:rPr>
              <a:t>&lt;/p&gt;</a:t>
            </a:r>
          </a:p>
          <a:p>
            <a:pPr eaLnBrk="0" hangingPunct="0"/>
            <a:r>
              <a:rPr lang="en-US" sz="1800"/>
              <a:t>     &lt;p&gt;Here is another paragraph with  &lt;em&gt;inline emphasized&lt;/em&gt;</a:t>
            </a:r>
          </a:p>
          <a:p>
            <a:pPr eaLnBrk="0" hangingPunct="0"/>
            <a:r>
              <a:rPr lang="en-US" sz="1800"/>
              <a:t>            text, and &lt;b&gt; absolutely no&lt;/b&gt; sense of humor. </a:t>
            </a:r>
            <a:r>
              <a:rPr lang="en-US" sz="1800">
                <a:solidFill>
                  <a:srgbClr val="FF0000"/>
                </a:solidFill>
              </a:rPr>
              <a:t>&lt;/p&gt;</a:t>
            </a:r>
          </a:p>
          <a:p>
            <a:pPr eaLnBrk="0" hangingPunct="0"/>
            <a:r>
              <a:rPr lang="en-US" sz="1800"/>
              <a:t>     &lt;p&gt;And another paragraph, this one  with an &lt;img src="image.gif" </a:t>
            </a:r>
          </a:p>
          <a:p>
            <a:pPr eaLnBrk="0" hangingPunct="0"/>
            <a:r>
              <a:rPr lang="en-US" sz="1800"/>
              <a:t>           alt="waste of time" </a:t>
            </a:r>
            <a:r>
              <a:rPr lang="en-US" sz="1800">
                <a:solidFill>
                  <a:srgbClr val="FF0000"/>
                </a:solidFill>
              </a:rPr>
              <a:t>/</a:t>
            </a:r>
            <a:r>
              <a:rPr lang="en-US" sz="1800"/>
              <a:t>&gt;   image, and a &lt;br </a:t>
            </a:r>
            <a:r>
              <a:rPr lang="en-US" sz="1800">
                <a:solidFill>
                  <a:srgbClr val="FF0000"/>
                </a:solidFill>
              </a:rPr>
              <a:t>/</a:t>
            </a:r>
            <a:r>
              <a:rPr lang="en-US" sz="1800"/>
              <a:t>&gt; line break. </a:t>
            </a:r>
            <a:r>
              <a:rPr lang="en-US" sz="1800">
                <a:solidFill>
                  <a:srgbClr val="FF0000"/>
                </a:solidFill>
              </a:rPr>
              <a:t>&lt;/p&gt;</a:t>
            </a:r>
          </a:p>
          <a:p>
            <a:pPr eaLnBrk="0" hangingPunct="0"/>
            <a:r>
              <a:rPr lang="en-US" sz="1800">
                <a:solidFill>
                  <a:srgbClr val="FF0000"/>
                </a:solidFill>
              </a:rPr>
              <a:t>&lt;/div&gt; </a:t>
            </a:r>
          </a:p>
          <a:p>
            <a:pPr eaLnBrk="0" hangingPunct="0"/>
            <a:r>
              <a:rPr lang="en-US" sz="1800"/>
              <a:t>&lt;/body&gt;&lt;/html&gt;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04800" y="0"/>
            <a:ext cx="7772400" cy="1143000"/>
          </a:xfrm>
        </p:spPr>
        <p:txBody>
          <a:bodyPr/>
          <a:lstStyle/>
          <a:p>
            <a:r>
              <a:rPr lang="en-US" smtClean="0"/>
              <a:t>Really Simple Syndication (RSS)</a:t>
            </a:r>
          </a:p>
        </p:txBody>
      </p:sp>
      <p:sp>
        <p:nvSpPr>
          <p:cNvPr id="13315" name="Text Box 4"/>
          <p:cNvSpPr txBox="1">
            <a:spLocks noChangeArrowheads="1"/>
          </p:cNvSpPr>
          <p:nvPr/>
        </p:nvSpPr>
        <p:spPr bwMode="auto">
          <a:xfrm>
            <a:off x="1600200" y="6400800"/>
            <a:ext cx="5749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600" b="1">
                <a:latin typeface="Arial" charset="0"/>
              </a:rPr>
              <a:t>See example at http://www.nytimes.com/services/xml/rss/</a:t>
            </a:r>
          </a:p>
        </p:txBody>
      </p:sp>
      <p:pic>
        <p:nvPicPr>
          <p:cNvPr id="13316" name="Picture 6" descr="Image:Feed-icon.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152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7"/>
          <p:cNvSpPr>
            <a:spLocks noChangeArrowheads="1"/>
          </p:cNvSpPr>
          <p:nvPr/>
        </p:nvSpPr>
        <p:spPr bwMode="auto">
          <a:xfrm>
            <a:off x="152400" y="1143000"/>
            <a:ext cx="9144000" cy="519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400" b="1"/>
              <a:t>&lt;?xml</a:t>
            </a:r>
            <a:r>
              <a:rPr lang="en-US" sz="1400"/>
              <a:t> version="1.0"</a:t>
            </a:r>
            <a:r>
              <a:rPr lang="en-US" sz="1400" b="1"/>
              <a:t>?&gt;</a:t>
            </a:r>
            <a:r>
              <a:rPr lang="en-US" sz="1400"/>
              <a:t> </a:t>
            </a:r>
          </a:p>
          <a:p>
            <a:r>
              <a:rPr lang="en-US" sz="1400" b="1"/>
              <a:t>&lt;rss</a:t>
            </a:r>
            <a:r>
              <a:rPr lang="en-US" sz="1400"/>
              <a:t> version="2.0"</a:t>
            </a:r>
            <a:r>
              <a:rPr lang="en-US" sz="1400" b="1"/>
              <a:t>&gt;</a:t>
            </a:r>
            <a:r>
              <a:rPr lang="en-US" sz="1400"/>
              <a:t> </a:t>
            </a:r>
          </a:p>
          <a:p>
            <a:r>
              <a:rPr lang="en-US" sz="1400" b="1"/>
              <a:t>&lt;channel&gt;</a:t>
            </a:r>
            <a:r>
              <a:rPr lang="en-US" sz="1400"/>
              <a:t> </a:t>
            </a:r>
          </a:p>
          <a:p>
            <a:r>
              <a:rPr lang="en-US" sz="1400" b="1"/>
              <a:t>    &lt;title&gt;</a:t>
            </a:r>
            <a:r>
              <a:rPr lang="en-US" sz="1400"/>
              <a:t>Lift Off News</a:t>
            </a:r>
            <a:r>
              <a:rPr lang="en-US" sz="1400" b="1"/>
              <a:t>&lt;/title&gt;</a:t>
            </a:r>
            <a:r>
              <a:rPr lang="en-US" sz="1400"/>
              <a:t> </a:t>
            </a:r>
          </a:p>
          <a:p>
            <a:r>
              <a:rPr lang="en-US" sz="1400"/>
              <a:t>    </a:t>
            </a:r>
            <a:r>
              <a:rPr lang="en-US" sz="1400" b="1"/>
              <a:t>&lt;link&gt;</a:t>
            </a:r>
            <a:r>
              <a:rPr lang="en-US" sz="1400"/>
              <a:t>http://liftoff.msfc.nasa.gov/</a:t>
            </a:r>
            <a:r>
              <a:rPr lang="en-US" sz="1400" b="1"/>
              <a:t>&lt;/link&gt;</a:t>
            </a:r>
            <a:r>
              <a:rPr lang="en-US" sz="1400"/>
              <a:t> </a:t>
            </a:r>
          </a:p>
          <a:p>
            <a:r>
              <a:rPr lang="en-US" sz="1400" b="1"/>
              <a:t>    &lt;description&gt;</a:t>
            </a:r>
            <a:r>
              <a:rPr lang="en-US" sz="1400"/>
              <a:t>Liftoff to Space Exploration.</a:t>
            </a:r>
            <a:r>
              <a:rPr lang="en-US" sz="1400" b="1"/>
              <a:t>&lt;/description&gt;</a:t>
            </a:r>
            <a:r>
              <a:rPr lang="en-US" sz="1400"/>
              <a:t> </a:t>
            </a:r>
          </a:p>
          <a:p>
            <a:r>
              <a:rPr lang="en-US" sz="1400"/>
              <a:t>    </a:t>
            </a:r>
            <a:r>
              <a:rPr lang="en-US" sz="1400" b="1"/>
              <a:t>&lt;language&gt;</a:t>
            </a:r>
            <a:r>
              <a:rPr lang="en-US" sz="1400"/>
              <a:t>en-us</a:t>
            </a:r>
            <a:r>
              <a:rPr lang="en-US" sz="1400" b="1"/>
              <a:t>&lt;/language&gt;</a:t>
            </a:r>
            <a:r>
              <a:rPr lang="en-US" sz="1400"/>
              <a:t> </a:t>
            </a:r>
          </a:p>
          <a:p>
            <a:r>
              <a:rPr lang="en-US" sz="1400" b="1"/>
              <a:t>    &lt;pubDate&gt;</a:t>
            </a:r>
            <a:r>
              <a:rPr lang="en-US" sz="1400"/>
              <a:t>Tue, 10 Jun 2003 04:00:00 GMT</a:t>
            </a:r>
            <a:r>
              <a:rPr lang="en-US" sz="1400" b="1"/>
              <a:t>&lt;/pubDate&gt;</a:t>
            </a:r>
            <a:r>
              <a:rPr lang="en-US" sz="1400"/>
              <a:t> </a:t>
            </a:r>
          </a:p>
          <a:p>
            <a:r>
              <a:rPr lang="en-US" sz="1400" b="1"/>
              <a:t>    &lt;lastBuildDate&gt;</a:t>
            </a:r>
            <a:r>
              <a:rPr lang="en-US" sz="1400"/>
              <a:t>Tue, 10 Jun 2003 09:41:01 GMT</a:t>
            </a:r>
            <a:r>
              <a:rPr lang="en-US" sz="1400" b="1"/>
              <a:t>&lt;/lastBuildDate&gt;</a:t>
            </a:r>
            <a:r>
              <a:rPr lang="en-US" sz="1400"/>
              <a:t> </a:t>
            </a:r>
          </a:p>
          <a:p>
            <a:r>
              <a:rPr lang="en-US" sz="1400"/>
              <a:t>    </a:t>
            </a:r>
            <a:r>
              <a:rPr lang="en-US" sz="1400" b="1"/>
              <a:t>&lt;docs&gt;</a:t>
            </a:r>
            <a:r>
              <a:rPr lang="en-US" sz="1400"/>
              <a:t>http://blogs.law.harvard.edu/tech/rss</a:t>
            </a:r>
            <a:r>
              <a:rPr lang="en-US" sz="1400" b="1"/>
              <a:t>&lt;/docs&gt;</a:t>
            </a:r>
            <a:r>
              <a:rPr lang="en-US" sz="1400"/>
              <a:t> </a:t>
            </a:r>
          </a:p>
          <a:p>
            <a:r>
              <a:rPr lang="en-US" sz="1400"/>
              <a:t>    </a:t>
            </a:r>
            <a:r>
              <a:rPr lang="en-US" sz="1400" b="1"/>
              <a:t>&lt;generator&gt;</a:t>
            </a:r>
            <a:r>
              <a:rPr lang="en-US" sz="1400"/>
              <a:t>Weblog Editor 2.0</a:t>
            </a:r>
            <a:r>
              <a:rPr lang="en-US" sz="1400" b="1"/>
              <a:t>&lt;/generator&gt;</a:t>
            </a:r>
            <a:r>
              <a:rPr lang="en-US" sz="1400"/>
              <a:t> </a:t>
            </a:r>
          </a:p>
          <a:p>
            <a:r>
              <a:rPr lang="en-US" sz="1400"/>
              <a:t>    </a:t>
            </a:r>
            <a:r>
              <a:rPr lang="en-US" sz="1400" b="1"/>
              <a:t>&lt;managingEditor&gt;</a:t>
            </a:r>
            <a:r>
              <a:rPr lang="en-US" sz="1400"/>
              <a:t>editor@example.com</a:t>
            </a:r>
            <a:r>
              <a:rPr lang="en-US" sz="1400" b="1"/>
              <a:t>&lt;/managingEditor&gt;</a:t>
            </a:r>
            <a:r>
              <a:rPr lang="en-US" sz="1400"/>
              <a:t> </a:t>
            </a:r>
          </a:p>
          <a:p>
            <a:r>
              <a:rPr lang="en-US" sz="1400"/>
              <a:t>    </a:t>
            </a:r>
            <a:r>
              <a:rPr lang="en-US" sz="1400" b="1"/>
              <a:t>&lt;webMaster&gt;</a:t>
            </a:r>
            <a:r>
              <a:rPr lang="en-US" sz="1400"/>
              <a:t>webmaster@example.com</a:t>
            </a:r>
            <a:r>
              <a:rPr lang="en-US" sz="1400" b="1"/>
              <a:t>&lt;/webMaster&gt;</a:t>
            </a:r>
            <a:endParaRPr lang="en-US" sz="1400"/>
          </a:p>
          <a:p>
            <a:r>
              <a:rPr lang="en-US" sz="1400"/>
              <a:t>    </a:t>
            </a:r>
            <a:r>
              <a:rPr lang="en-US" sz="1400" b="1"/>
              <a:t>&lt;ttl&gt;</a:t>
            </a:r>
            <a:r>
              <a:rPr lang="en-US" sz="1400"/>
              <a:t>5</a:t>
            </a:r>
            <a:r>
              <a:rPr lang="en-US" sz="1400" b="1"/>
              <a:t>&lt;/ttl&gt;</a:t>
            </a:r>
            <a:r>
              <a:rPr lang="en-US" sz="1400"/>
              <a:t> </a:t>
            </a:r>
          </a:p>
          <a:p>
            <a:r>
              <a:rPr lang="en-US" sz="1400" b="1"/>
              <a:t>    &lt;item&gt;</a:t>
            </a:r>
            <a:r>
              <a:rPr lang="en-US" sz="1400"/>
              <a:t> </a:t>
            </a:r>
          </a:p>
          <a:p>
            <a:r>
              <a:rPr lang="en-US" sz="1400"/>
              <a:t>        </a:t>
            </a:r>
            <a:r>
              <a:rPr lang="en-US" sz="1400" b="1"/>
              <a:t>&lt;title&gt;</a:t>
            </a:r>
            <a:r>
              <a:rPr lang="en-US" sz="1400"/>
              <a:t>Star City</a:t>
            </a:r>
            <a:r>
              <a:rPr lang="en-US" sz="1400" b="1"/>
              <a:t>&lt;/title&gt;</a:t>
            </a:r>
            <a:r>
              <a:rPr lang="en-US" sz="1400"/>
              <a:t> </a:t>
            </a:r>
          </a:p>
          <a:p>
            <a:r>
              <a:rPr lang="en-US" sz="1400"/>
              <a:t>        </a:t>
            </a:r>
            <a:r>
              <a:rPr lang="en-US" sz="1400" b="1"/>
              <a:t>&lt;link&gt;</a:t>
            </a:r>
            <a:r>
              <a:rPr lang="en-US" sz="1400"/>
              <a:t>http://liftoff.msfc.nasa.gov/news/2003/news-starcity.asp</a:t>
            </a:r>
            <a:r>
              <a:rPr lang="en-US" sz="1400" b="1"/>
              <a:t>&lt;/link&gt;</a:t>
            </a:r>
            <a:r>
              <a:rPr lang="en-US" sz="1400"/>
              <a:t> </a:t>
            </a:r>
          </a:p>
          <a:p>
            <a:r>
              <a:rPr lang="en-US" sz="1400" b="1"/>
              <a:t>        &lt;description&gt;</a:t>
            </a:r>
            <a:r>
              <a:rPr lang="en-US" sz="1400"/>
              <a:t>How do Americans get ready to work with Russians aboard the International Space Station? They take </a:t>
            </a:r>
          </a:p>
          <a:p>
            <a:r>
              <a:rPr lang="en-US" sz="1400"/>
              <a:t>                                a crash course in culture, language and protocol at Russia's Star City.</a:t>
            </a:r>
            <a:r>
              <a:rPr lang="en-US" sz="1400" b="1"/>
              <a:t>&lt;/description&gt;</a:t>
            </a:r>
            <a:r>
              <a:rPr lang="en-US" sz="1400"/>
              <a:t> </a:t>
            </a:r>
          </a:p>
          <a:p>
            <a:r>
              <a:rPr lang="en-US" sz="1400" b="1"/>
              <a:t>        &lt;pubDate&gt;</a:t>
            </a:r>
            <a:r>
              <a:rPr lang="en-US" sz="1400"/>
              <a:t>Tue, 03 Jun 2003 09:39:21 GMT</a:t>
            </a:r>
            <a:r>
              <a:rPr lang="en-US" sz="1400" b="1"/>
              <a:t>&lt;/pubDate&gt;</a:t>
            </a:r>
            <a:endParaRPr lang="en-US" sz="1400"/>
          </a:p>
          <a:p>
            <a:r>
              <a:rPr lang="en-US" sz="1400"/>
              <a:t>        </a:t>
            </a:r>
            <a:r>
              <a:rPr lang="en-US" sz="1400" b="1"/>
              <a:t>&lt;guid&gt;</a:t>
            </a:r>
            <a:r>
              <a:rPr lang="en-US" sz="1400"/>
              <a:t>http://liftoff.msfc.nasa.gov/2003/06/03.html#item573</a:t>
            </a:r>
            <a:r>
              <a:rPr lang="en-US" sz="1400" b="1"/>
              <a:t>&lt;/guid&gt;</a:t>
            </a:r>
            <a:r>
              <a:rPr lang="en-US" sz="1400"/>
              <a:t> </a:t>
            </a:r>
          </a:p>
          <a:p>
            <a:r>
              <a:rPr lang="en-US" sz="1400" b="1"/>
              <a:t>    &lt;/item&gt;</a:t>
            </a:r>
            <a:r>
              <a:rPr lang="en-US" sz="1400"/>
              <a:t> </a:t>
            </a:r>
          </a:p>
          <a:p>
            <a:r>
              <a:rPr lang="en-US" sz="1400" b="1"/>
              <a:t>&lt;/channel&gt;</a:t>
            </a:r>
            <a:r>
              <a:rPr lang="en-US" sz="1400"/>
              <a:t> </a:t>
            </a:r>
          </a:p>
          <a:p>
            <a:r>
              <a:rPr lang="en-US" sz="1400" b="1"/>
              <a:t>&lt;/rss&gt;</a:t>
            </a:r>
            <a:r>
              <a:rPr lang="en-US" sz="1400"/>
              <a:t>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0"/>
            <a:ext cx="7772400" cy="685800"/>
          </a:xfrm>
        </p:spPr>
        <p:txBody>
          <a:bodyPr/>
          <a:lstStyle/>
          <a:p>
            <a:r>
              <a:rPr lang="en-US" smtClean="0"/>
              <a:t>Atom Feeds</a:t>
            </a:r>
          </a:p>
        </p:txBody>
      </p:sp>
      <p:sp>
        <p:nvSpPr>
          <p:cNvPr id="14339" name="Rectangle 4"/>
          <p:cNvSpPr>
            <a:spLocks noChangeArrowheads="1"/>
          </p:cNvSpPr>
          <p:nvPr/>
        </p:nvSpPr>
        <p:spPr bwMode="auto">
          <a:xfrm>
            <a:off x="838200" y="669925"/>
            <a:ext cx="6657975" cy="618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000" b="1"/>
              <a:t>&lt;?xml</a:t>
            </a:r>
            <a:r>
              <a:rPr lang="en-US" sz="2000"/>
              <a:t> version="1.0" encoding="utf-8"</a:t>
            </a:r>
            <a:r>
              <a:rPr lang="en-US" sz="2000" b="1"/>
              <a:t>?&gt;</a:t>
            </a:r>
            <a:r>
              <a:rPr lang="en-US" sz="2000"/>
              <a:t> </a:t>
            </a:r>
          </a:p>
          <a:p>
            <a:r>
              <a:rPr lang="en-US" sz="2000" b="1"/>
              <a:t>&lt;feed</a:t>
            </a:r>
            <a:r>
              <a:rPr lang="en-US" sz="2000"/>
              <a:t> xmlns="http://www.w3.org/2005/Atom"</a:t>
            </a:r>
            <a:r>
              <a:rPr lang="en-US" sz="2000" b="1"/>
              <a:t>&gt;</a:t>
            </a:r>
            <a:r>
              <a:rPr lang="en-US" sz="2000"/>
              <a:t> </a:t>
            </a:r>
          </a:p>
          <a:p>
            <a:r>
              <a:rPr lang="en-US" sz="2000" b="1"/>
              <a:t>&lt;title&gt;</a:t>
            </a:r>
            <a:r>
              <a:rPr lang="en-US" sz="2000"/>
              <a:t>Example Feed</a:t>
            </a:r>
            <a:r>
              <a:rPr lang="en-US" sz="2000" b="1"/>
              <a:t>&lt;/title&gt;</a:t>
            </a:r>
            <a:r>
              <a:rPr lang="en-US" sz="2000"/>
              <a:t> </a:t>
            </a:r>
          </a:p>
          <a:p>
            <a:r>
              <a:rPr lang="en-US" sz="2000" b="1"/>
              <a:t>&lt;subtitle&gt;</a:t>
            </a:r>
            <a:r>
              <a:rPr lang="en-US" sz="2000"/>
              <a:t>A subtitle.</a:t>
            </a:r>
            <a:r>
              <a:rPr lang="en-US" sz="2000" b="1"/>
              <a:t>&lt;/subtitle&gt;</a:t>
            </a:r>
            <a:r>
              <a:rPr lang="en-US" sz="2000"/>
              <a:t> </a:t>
            </a:r>
          </a:p>
          <a:p>
            <a:r>
              <a:rPr lang="en-US" sz="2000" b="1"/>
              <a:t>&lt;link</a:t>
            </a:r>
            <a:r>
              <a:rPr lang="en-US" sz="2000"/>
              <a:t> href="http://example.org/feed/" rel="self"</a:t>
            </a:r>
            <a:r>
              <a:rPr lang="en-US" sz="2000" b="1"/>
              <a:t>/&gt;</a:t>
            </a:r>
            <a:r>
              <a:rPr lang="en-US" sz="2000"/>
              <a:t> </a:t>
            </a:r>
          </a:p>
          <a:p>
            <a:r>
              <a:rPr lang="en-US" sz="2000" b="1"/>
              <a:t>&lt;link</a:t>
            </a:r>
            <a:r>
              <a:rPr lang="en-US" sz="2000"/>
              <a:t> href="http://example.org/"</a:t>
            </a:r>
            <a:r>
              <a:rPr lang="en-US" sz="2000" b="1"/>
              <a:t>/&gt;</a:t>
            </a:r>
            <a:r>
              <a:rPr lang="en-US" sz="2000"/>
              <a:t> </a:t>
            </a:r>
          </a:p>
          <a:p>
            <a:r>
              <a:rPr lang="en-US" sz="2000" b="1"/>
              <a:t>&lt;updated&gt;</a:t>
            </a:r>
            <a:r>
              <a:rPr lang="en-US" sz="2000"/>
              <a:t>2003-12-13T18:30:02Z</a:t>
            </a:r>
            <a:r>
              <a:rPr lang="en-US" sz="2000" b="1"/>
              <a:t>&lt;/updated&gt;</a:t>
            </a:r>
            <a:r>
              <a:rPr lang="en-US" sz="2000"/>
              <a:t> </a:t>
            </a:r>
          </a:p>
          <a:p>
            <a:r>
              <a:rPr lang="en-US" sz="2000" b="1"/>
              <a:t>&lt;author&gt;</a:t>
            </a:r>
            <a:r>
              <a:rPr lang="en-US" sz="2000"/>
              <a:t> </a:t>
            </a:r>
          </a:p>
          <a:p>
            <a:r>
              <a:rPr lang="en-US" sz="2000"/>
              <a:t>    </a:t>
            </a:r>
            <a:r>
              <a:rPr lang="en-US" sz="2000" b="1"/>
              <a:t>&lt;name&gt;</a:t>
            </a:r>
            <a:r>
              <a:rPr lang="en-US" sz="2000"/>
              <a:t>John Doe</a:t>
            </a:r>
            <a:r>
              <a:rPr lang="en-US" sz="2000" b="1"/>
              <a:t>&lt;/name&gt;</a:t>
            </a:r>
            <a:r>
              <a:rPr lang="en-US" sz="2000"/>
              <a:t> </a:t>
            </a:r>
          </a:p>
          <a:p>
            <a:r>
              <a:rPr lang="en-US" sz="2000" b="1"/>
              <a:t>    &lt;email&gt;</a:t>
            </a:r>
            <a:r>
              <a:rPr lang="en-US" sz="2000"/>
              <a:t>johndoe@example.com</a:t>
            </a:r>
            <a:r>
              <a:rPr lang="en-US" sz="2000" b="1"/>
              <a:t>&lt;/email&gt;</a:t>
            </a:r>
            <a:r>
              <a:rPr lang="en-US" sz="2000"/>
              <a:t> </a:t>
            </a:r>
          </a:p>
          <a:p>
            <a:r>
              <a:rPr lang="en-US" sz="2000" b="1"/>
              <a:t>&lt;/author&gt;</a:t>
            </a:r>
            <a:r>
              <a:rPr lang="en-US" sz="2000"/>
              <a:t> </a:t>
            </a:r>
          </a:p>
          <a:p>
            <a:r>
              <a:rPr lang="en-US" sz="2000" b="1"/>
              <a:t>&lt;id&gt;</a:t>
            </a:r>
            <a:r>
              <a:rPr lang="en-US" sz="2000"/>
              <a:t>urn:uuid:60a76c80-d399-11d9-b91C-0003939e0af6</a:t>
            </a:r>
            <a:r>
              <a:rPr lang="en-US" sz="2000" b="1"/>
              <a:t>&lt;/id&gt;</a:t>
            </a:r>
            <a:r>
              <a:rPr lang="en-US" sz="2000"/>
              <a:t> </a:t>
            </a:r>
          </a:p>
          <a:p>
            <a:r>
              <a:rPr lang="en-US" sz="2000" b="1"/>
              <a:t>&lt;entry&gt;</a:t>
            </a:r>
            <a:r>
              <a:rPr lang="en-US" sz="2000"/>
              <a:t> </a:t>
            </a:r>
          </a:p>
          <a:p>
            <a:r>
              <a:rPr lang="en-US" sz="2000"/>
              <a:t>    </a:t>
            </a:r>
            <a:r>
              <a:rPr lang="en-US" sz="2000" b="1"/>
              <a:t>&lt;title&gt;</a:t>
            </a:r>
            <a:r>
              <a:rPr lang="en-US" sz="2000"/>
              <a:t>Atom-Powered Robots Run Amok</a:t>
            </a:r>
            <a:r>
              <a:rPr lang="en-US" sz="2000" b="1"/>
              <a:t>&lt;/title&gt;</a:t>
            </a:r>
            <a:r>
              <a:rPr lang="en-US" sz="2000"/>
              <a:t> </a:t>
            </a:r>
          </a:p>
          <a:p>
            <a:r>
              <a:rPr lang="en-US" sz="2000" b="1"/>
              <a:t>    &lt;link</a:t>
            </a:r>
            <a:r>
              <a:rPr lang="en-US" sz="2000"/>
              <a:t> href="http://example.org/2003/12/13/atom03"</a:t>
            </a:r>
            <a:r>
              <a:rPr lang="en-US" sz="2000" b="1"/>
              <a:t>/&gt;</a:t>
            </a:r>
            <a:r>
              <a:rPr lang="en-US" sz="2000"/>
              <a:t> </a:t>
            </a:r>
          </a:p>
          <a:p>
            <a:r>
              <a:rPr lang="en-US" sz="2000" b="1"/>
              <a:t>    &lt;id&gt;</a:t>
            </a:r>
            <a:r>
              <a:rPr lang="en-US" sz="2000"/>
              <a:t>urn:uuid:1225c695-cfb8-4ebb-aaaa-80da344efa6a</a:t>
            </a:r>
            <a:r>
              <a:rPr lang="en-US" sz="2000" b="1"/>
              <a:t>&lt;/id&gt;</a:t>
            </a:r>
            <a:r>
              <a:rPr lang="en-US" sz="2000"/>
              <a:t> </a:t>
            </a:r>
          </a:p>
          <a:p>
            <a:r>
              <a:rPr lang="en-US" sz="2000" b="1"/>
              <a:t>    &lt;updated&gt;</a:t>
            </a:r>
            <a:r>
              <a:rPr lang="en-US" sz="2000"/>
              <a:t>2003-12-13T18:30:02Z</a:t>
            </a:r>
            <a:r>
              <a:rPr lang="en-US" sz="2000" b="1"/>
              <a:t>&lt;/updated&gt;</a:t>
            </a:r>
            <a:r>
              <a:rPr lang="en-US" sz="2000"/>
              <a:t> </a:t>
            </a:r>
          </a:p>
          <a:p>
            <a:r>
              <a:rPr lang="en-US" sz="2000" b="1"/>
              <a:t>    &lt;summary&gt;</a:t>
            </a:r>
            <a:r>
              <a:rPr lang="en-US" sz="2000"/>
              <a:t>Some text.</a:t>
            </a:r>
            <a:r>
              <a:rPr lang="en-US" sz="2000" b="1"/>
              <a:t>&lt;/summary&gt;</a:t>
            </a:r>
            <a:r>
              <a:rPr lang="en-US" sz="2000"/>
              <a:t> </a:t>
            </a:r>
          </a:p>
          <a:p>
            <a:r>
              <a:rPr lang="en-US" sz="2000" b="1"/>
              <a:t>&lt;/entry&gt;</a:t>
            </a:r>
            <a:r>
              <a:rPr lang="en-US" sz="2000"/>
              <a:t> </a:t>
            </a:r>
          </a:p>
          <a:p>
            <a:r>
              <a:rPr lang="en-US" sz="2000" b="1"/>
              <a:t>&lt;/feed&gt;</a:t>
            </a:r>
            <a:r>
              <a:rPr lang="en-US" sz="2000"/>
              <a:t> </a:t>
            </a:r>
          </a:p>
        </p:txBody>
      </p:sp>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rgbClr val="FFFFFF"/>
        </a:solidFill>
        <a:ln w="127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7309</TotalTime>
  <Pages>22</Pages>
  <Words>2326</Words>
  <Application>Microsoft Office PowerPoint</Application>
  <PresentationFormat>On-screen Show (4:3)</PresentationFormat>
  <Paragraphs>517</Paragraphs>
  <Slides>47</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Times New Roman</vt:lpstr>
      <vt:lpstr>Arial</vt:lpstr>
      <vt:lpstr>Arial Unicode MS</vt:lpstr>
      <vt:lpstr>Default Design</vt:lpstr>
      <vt:lpstr>XML + Ajax</vt:lpstr>
      <vt:lpstr>Agenda</vt:lpstr>
      <vt:lpstr>History of Structured Documents</vt:lpstr>
      <vt:lpstr>eXtensible Markup Language (XML)</vt:lpstr>
      <vt:lpstr>The XML Family Tree</vt:lpstr>
      <vt:lpstr>Some XML Applications</vt:lpstr>
      <vt:lpstr>XHTML: Cleaning up HTML</vt:lpstr>
      <vt:lpstr>Really Simple Syndication (RSS)</vt:lpstr>
      <vt:lpstr>Atom Feeds</vt:lpstr>
      <vt:lpstr>Synchronized Multimedia Integration Language (SMIL)</vt:lpstr>
      <vt:lpstr>XML: A Family of Standards</vt:lpstr>
      <vt:lpstr>Some Basic Rules for All XML</vt:lpstr>
      <vt:lpstr>XML Example</vt:lpstr>
      <vt:lpstr>XML Example</vt:lpstr>
      <vt:lpstr>Document Type Definition (DTD)</vt:lpstr>
      <vt:lpstr>Specifying Appearance: XSL(T)</vt:lpstr>
      <vt:lpstr>Multiple XML Namespaces</vt:lpstr>
      <vt:lpstr>XML DOM Parser (IE)</vt:lpstr>
      <vt:lpstr>Resource Description Framework</vt:lpstr>
      <vt:lpstr>Representing Complex Structures</vt:lpstr>
      <vt:lpstr>Networked Data Exchange</vt:lpstr>
      <vt:lpstr>The World’s Largest Supercomputer</vt:lpstr>
      <vt:lpstr>SETI@Home: Network of Workstations</vt:lpstr>
      <vt:lpstr>Web Services</vt:lpstr>
      <vt:lpstr>Web Services</vt:lpstr>
      <vt:lpstr>WSDL</vt:lpstr>
      <vt:lpstr>Services Oriented Architecture</vt:lpstr>
      <vt:lpstr>Networked Data Exchange</vt:lpstr>
      <vt:lpstr>Web Scraping</vt:lpstr>
      <vt:lpstr>Microformats</vt:lpstr>
      <vt:lpstr>Data.gov</vt:lpstr>
      <vt:lpstr>Linked Open Data</vt:lpstr>
      <vt:lpstr>Networked Data Exchange</vt:lpstr>
      <vt:lpstr>Mashups</vt:lpstr>
      <vt:lpstr>PowerPoint Presentation</vt:lpstr>
      <vt:lpstr>PowerPoint Presentation</vt:lpstr>
      <vt:lpstr>PowerPoint Presentation</vt:lpstr>
      <vt:lpstr>Sajax: Simple Ajax for PHP http://www.modernmethod.com/sajax/</vt:lpstr>
      <vt:lpstr>PowerPoint Presentation</vt:lpstr>
      <vt:lpstr>Communication methods</vt:lpstr>
      <vt:lpstr>Model-View-Controller</vt:lpstr>
      <vt:lpstr>Object-relational model (ORM)</vt:lpstr>
      <vt:lpstr>CSS</vt:lpstr>
      <vt:lpstr>Basics of CSS</vt:lpstr>
      <vt:lpstr>Different Ways of Using CSS</vt:lpstr>
      <vt:lpstr>Customizing Classes</vt:lpstr>
      <vt:lpstr>External Style Sheets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Systems</dc:title>
  <dc:subject>Week 2 LBSC 690</dc:subject>
  <dc:creator>Doug Oard</dc:creator>
  <cp:lastModifiedBy>kk</cp:lastModifiedBy>
  <cp:revision>406</cp:revision>
  <cp:lastPrinted>1997-09-10T16:39:34Z</cp:lastPrinted>
  <dcterms:created xsi:type="dcterms:W3CDTF">1997-09-10T16:39:54Z</dcterms:created>
  <dcterms:modified xsi:type="dcterms:W3CDTF">2012-04-25T20:22:32Z</dcterms:modified>
</cp:coreProperties>
</file>