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9" r:id="rId3"/>
    <p:sldId id="354" r:id="rId4"/>
    <p:sldId id="357" r:id="rId5"/>
    <p:sldId id="335" r:id="rId6"/>
    <p:sldId id="356" r:id="rId7"/>
    <p:sldId id="336" r:id="rId8"/>
    <p:sldId id="301" r:id="rId9"/>
    <p:sldId id="337" r:id="rId10"/>
    <p:sldId id="338" r:id="rId11"/>
    <p:sldId id="358" r:id="rId12"/>
    <p:sldId id="355" r:id="rId13"/>
    <p:sldId id="346" r:id="rId14"/>
    <p:sldId id="382" r:id="rId15"/>
    <p:sldId id="347" r:id="rId16"/>
    <p:sldId id="348" r:id="rId17"/>
    <p:sldId id="351" r:id="rId18"/>
    <p:sldId id="384" r:id="rId19"/>
    <p:sldId id="352" r:id="rId20"/>
    <p:sldId id="380" r:id="rId21"/>
    <p:sldId id="381" r:id="rId22"/>
    <p:sldId id="349" r:id="rId23"/>
    <p:sldId id="350" r:id="rId24"/>
    <p:sldId id="368" r:id="rId25"/>
    <p:sldId id="367" r:id="rId26"/>
    <p:sldId id="353" r:id="rId27"/>
    <p:sldId id="371" r:id="rId28"/>
    <p:sldId id="372" r:id="rId29"/>
    <p:sldId id="374" r:id="rId30"/>
    <p:sldId id="369" r:id="rId31"/>
    <p:sldId id="378" r:id="rId3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 autoAdjust="0"/>
    <p:restoredTop sz="94660"/>
  </p:normalViewPr>
  <p:slideViewPr>
    <p:cSldViewPr>
      <p:cViewPr varScale="1">
        <p:scale>
          <a:sx n="56" d="100"/>
          <a:sy n="56" d="100"/>
        </p:scale>
        <p:origin x="-9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29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5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99802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844550"/>
            <a:ext cx="3857625" cy="2894013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>
          <a:xfrm>
            <a:off x="941388" y="4016375"/>
            <a:ext cx="4297362" cy="32131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14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9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70" y="8685371"/>
            <a:ext cx="2971691" cy="457125"/>
          </a:xfrm>
          <a:prstGeom prst="rect">
            <a:avLst/>
          </a:prstGeom>
          <a:ln/>
        </p:spPr>
        <p:txBody>
          <a:bodyPr/>
          <a:lstStyle/>
          <a:p>
            <a:fld id="{6774A623-3E0E-4ECC-BE82-D6D34E09CBC9}" type="slidenum">
              <a:rPr lang="en-US"/>
              <a:pPr/>
              <a:t>21</a:t>
            </a:fld>
            <a:endParaRPr lang="en-US"/>
          </a:p>
        </p:txBody>
      </p:sp>
      <p:sp>
        <p:nvSpPr>
          <p:cNvPr id="8765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9" y="4342686"/>
            <a:ext cx="5028763" cy="4115627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6C49676-7680-41CE-8B35-61C7489E9B36}" type="slidenum">
              <a:rPr lang="en-US" sz="1100">
                <a:latin typeface="Arial" pitchFamily="34" charset="0"/>
              </a:rPr>
              <a:pPr algn="r" eaLnBrk="1" hangingPunct="1"/>
              <a:t>24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13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4823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US" sz="1200"/>
              <a:t>13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2" tIns="45691" rIns="91382" bIns="45691" anchor="b"/>
          <a:lstStyle>
            <a:lvl1pPr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12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98C31FD-FEFC-4269-A5A5-B23A7D92DB35}" type="slidenum">
              <a:rPr lang="en-US" sz="1100">
                <a:latin typeface="Arial" pitchFamily="34" charset="0"/>
              </a:rPr>
              <a:pPr algn="r" eaLnBrk="1" hangingPunct="1"/>
              <a:t>26</a:t>
            </a:fld>
            <a:endParaRPr lang="en-US" sz="110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7788" y="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 anchor="b"/>
          <a:lstStyle/>
          <a:p>
            <a:pPr algn="r" defTabSz="912813"/>
            <a:r>
              <a:rPr lang="en-US" sz="1100"/>
              <a:t>4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868680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29" tIns="44765" rIns="89529" bIns="44765" anchor="ctr"/>
          <a:lstStyle/>
          <a:p>
            <a:pPr defTabSz="865188"/>
            <a:endParaRPr lang="en-US" sz="1500" b="1">
              <a:latin typeface="Arial" pitchFamily="34" charset="0"/>
            </a:endParaRPr>
          </a:p>
        </p:txBody>
      </p:sp>
      <p:sp>
        <p:nvSpPr>
          <p:cNvPr id="36871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4" tIns="44443" rIns="90474" bIns="44443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4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4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8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18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3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8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1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91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04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//upload.wikimedia.org/wikipedia/commons/e/ed/UML_diagrams_overview.sv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//upload.wikimedia.org/wikipedia/commons/7/71/UML_Use_Case_diagram.sv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44000" cy="1143000"/>
          </a:xfrm>
          <a:noFill/>
        </p:spPr>
        <p:txBody>
          <a:bodyPr/>
          <a:lstStyle/>
          <a:p>
            <a:r>
              <a:rPr lang="en-US" smtClean="0"/>
              <a:t>Requirements Analysis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267200"/>
            <a:ext cx="7086600" cy="1752600"/>
          </a:xfrm>
          <a:noFill/>
        </p:spPr>
        <p:txBody>
          <a:bodyPr/>
          <a:lstStyle/>
          <a:p>
            <a:pPr marL="342900" indent="-342900"/>
            <a:r>
              <a:rPr lang="en-US" smtClean="0"/>
              <a:t>Session 12</a:t>
            </a:r>
          </a:p>
          <a:p>
            <a:pPr marL="342900" indent="-342900"/>
            <a:r>
              <a:rPr lang="en-US" smtClean="0"/>
              <a:t>INFM 603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mtClean="0"/>
              <a:t>The Requirements Interview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114800"/>
          </a:xfrm>
        </p:spPr>
        <p:txBody>
          <a:bodyPr/>
          <a:lstStyle/>
          <a:p>
            <a:r>
              <a:rPr lang="en-US" smtClean="0"/>
              <a:t>Focus the discussion on the </a:t>
            </a:r>
            <a:r>
              <a:rPr lang="en-US" u="sng" smtClean="0"/>
              <a:t>task</a:t>
            </a:r>
            <a:endParaRPr lang="en-US" smtClean="0"/>
          </a:p>
          <a:p>
            <a:pPr lvl="1"/>
            <a:r>
              <a:rPr lang="en-US" smtClean="0"/>
              <a:t>Look for </a:t>
            </a:r>
            <a:r>
              <a:rPr lang="en-US" u="sng" smtClean="0"/>
              <a:t>objects</a:t>
            </a:r>
            <a:r>
              <a:rPr lang="en-US" smtClean="0"/>
              <a:t> that are mentioned</a:t>
            </a:r>
          </a:p>
          <a:p>
            <a:r>
              <a:rPr lang="en-US" smtClean="0"/>
              <a:t>Discuss the system’s most important </a:t>
            </a:r>
            <a:r>
              <a:rPr lang="en-US" u="sng" smtClean="0"/>
              <a:t>effects</a:t>
            </a:r>
          </a:p>
          <a:p>
            <a:pPr lvl="1"/>
            <a:r>
              <a:rPr lang="en-US" smtClean="0"/>
              <a:t>Displays, reports, data storage, device control, …</a:t>
            </a:r>
          </a:p>
          <a:p>
            <a:r>
              <a:rPr lang="en-US" smtClean="0"/>
              <a:t>Learn where the system’s </a:t>
            </a:r>
            <a:r>
              <a:rPr lang="en-US" u="sng" smtClean="0"/>
              <a:t>inputs</a:t>
            </a:r>
            <a:r>
              <a:rPr lang="en-US" smtClean="0"/>
              <a:t> come from</a:t>
            </a:r>
          </a:p>
          <a:p>
            <a:pPr lvl="1"/>
            <a:r>
              <a:rPr lang="en-US" smtClean="0"/>
              <a:t>People, stored data, devices, …  </a:t>
            </a:r>
          </a:p>
          <a:p>
            <a:r>
              <a:rPr lang="en-US" smtClean="0"/>
              <a:t>Note any data that is mentioned</a:t>
            </a:r>
          </a:p>
          <a:p>
            <a:pPr lvl="1"/>
            <a:r>
              <a:rPr lang="en-US" smtClean="0"/>
              <a:t>Try to understand the </a:t>
            </a:r>
            <a:r>
              <a:rPr lang="en-US" u="sng" smtClean="0"/>
              <a:t>structure</a:t>
            </a:r>
            <a:r>
              <a:rPr lang="en-US" smtClean="0"/>
              <a:t> of the data</a:t>
            </a:r>
          </a:p>
          <a:p>
            <a:r>
              <a:rPr lang="en-US" smtClean="0"/>
              <a:t>Shoot for the big picture, not every detail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</p:spPr>
        <p:txBody>
          <a:bodyPr/>
          <a:lstStyle/>
          <a:p>
            <a:r>
              <a:rPr lang="en-US" smtClean="0"/>
              <a:t>Analyze the Information Flows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4114800"/>
          </a:xfrm>
          <a:noFill/>
        </p:spPr>
        <p:txBody>
          <a:bodyPr/>
          <a:lstStyle/>
          <a:p>
            <a:r>
              <a:rPr lang="en-US" smtClean="0"/>
              <a:t>Where does information originate?</a:t>
            </a:r>
          </a:p>
          <a:p>
            <a:pPr lvl="1"/>
            <a:r>
              <a:rPr lang="en-US" smtClean="0"/>
              <a:t>Might come from multiple sources</a:t>
            </a:r>
          </a:p>
          <a:p>
            <a:pPr lvl="1"/>
            <a:r>
              <a:rPr lang="en-US" smtClean="0"/>
              <a:t>Feedback loops may have no identifiable source</a:t>
            </a:r>
          </a:p>
          <a:p>
            <a:r>
              <a:rPr lang="en-US" smtClean="0"/>
              <a:t>Which parts should be automated?</a:t>
            </a:r>
          </a:p>
          <a:p>
            <a:pPr lvl="1"/>
            <a:r>
              <a:rPr lang="en-US" smtClean="0"/>
              <a:t>Some things are easier to do without computers</a:t>
            </a:r>
          </a:p>
          <a:p>
            <a:r>
              <a:rPr lang="en-US" smtClean="0"/>
              <a:t>Which automated parts should be integrated?</a:t>
            </a:r>
          </a:p>
          <a:p>
            <a:r>
              <a:rPr lang="en-US" smtClean="0"/>
              <a:t>What existing systems are involved?</a:t>
            </a:r>
          </a:p>
          <a:p>
            <a:pPr lvl="1"/>
            <a:r>
              <a:rPr lang="en-US" smtClean="0"/>
              <a:t>What information do they contain?</a:t>
            </a:r>
          </a:p>
          <a:p>
            <a:pPr lvl="1"/>
            <a:r>
              <a:rPr lang="en-US" smtClean="0"/>
              <a:t>Which systems should be retained?</a:t>
            </a:r>
          </a:p>
          <a:p>
            <a:pPr lvl="1"/>
            <a:r>
              <a:rPr lang="en-US" smtClean="0"/>
              <a:t> What data will require “retrospective conversion”?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Modality Choices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Interactive</a:t>
            </a:r>
          </a:p>
          <a:p>
            <a:pPr lvl="1"/>
            <a:r>
              <a:rPr lang="en-US" smtClean="0"/>
              <a:t>Do it while the user is present</a:t>
            </a:r>
          </a:p>
          <a:p>
            <a:endParaRPr lang="en-US" smtClean="0"/>
          </a:p>
          <a:p>
            <a:r>
              <a:rPr lang="en-US" smtClean="0"/>
              <a:t>Batch processing</a:t>
            </a:r>
          </a:p>
          <a:p>
            <a:pPr lvl="1"/>
            <a:r>
              <a:rPr lang="en-US" smtClean="0"/>
              <a:t>Save it up and do it all at once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Unified Modeling Language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mtClean="0"/>
              <a:t>Real systems are more complex than anyone can comprehend</a:t>
            </a:r>
          </a:p>
          <a:p>
            <a:pPr lvl="3"/>
            <a:endParaRPr lang="en-US" smtClean="0"/>
          </a:p>
          <a:p>
            <a:r>
              <a:rPr lang="en-US" smtClean="0"/>
              <a:t>Key idea: Progressive refinement</a:t>
            </a:r>
          </a:p>
          <a:p>
            <a:pPr lvl="1"/>
            <a:r>
              <a:rPr lang="en-US" smtClean="0"/>
              <a:t>Carve the problem into pieces</a:t>
            </a:r>
          </a:p>
          <a:p>
            <a:pPr lvl="1"/>
            <a:r>
              <a:rPr lang="en-US" smtClean="0"/>
              <a:t>Carve each piece into smaller pieces</a:t>
            </a:r>
          </a:p>
          <a:p>
            <a:pPr lvl="1"/>
            <a:r>
              <a:rPr lang="en-US" smtClean="0"/>
              <a:t>When the pieces are small enough, code them</a:t>
            </a:r>
          </a:p>
          <a:p>
            <a:pPr lvl="4"/>
            <a:endParaRPr lang="en-US" smtClean="0"/>
          </a:p>
          <a:p>
            <a:r>
              <a:rPr lang="en-US" smtClean="0"/>
              <a:t>UML provides a </a:t>
            </a:r>
            <a:r>
              <a:rPr lang="en-US" u="sng" smtClean="0"/>
              <a:t>formalism</a:t>
            </a:r>
            <a:r>
              <a:rPr lang="en-US" smtClean="0"/>
              <a:t> for doing this</a:t>
            </a:r>
          </a:p>
          <a:p>
            <a:pPr lvl="1"/>
            <a:r>
              <a:rPr lang="en-US" smtClean="0"/>
              <a:t>But it does not provide the </a:t>
            </a:r>
            <a:r>
              <a:rPr lang="en-US" u="sng" smtClean="0"/>
              <a:t>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pic>
        <p:nvPicPr>
          <p:cNvPr id="53250" name="Picture 2" descr="File:UML diagrams overview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49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87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Structure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Capturing the big picture</a:t>
            </a:r>
          </a:p>
          <a:p>
            <a:pPr lvl="1"/>
            <a:r>
              <a:rPr lang="en-US" smtClean="0"/>
              <a:t>Use case diagram (interactions with the world)</a:t>
            </a:r>
          </a:p>
          <a:p>
            <a:pPr lvl="1"/>
            <a:r>
              <a:rPr lang="en-US" smtClean="0"/>
              <a:t>Narrative</a:t>
            </a:r>
          </a:p>
          <a:p>
            <a:pPr lvl="1"/>
            <a:r>
              <a:rPr lang="en-US" smtClean="0"/>
              <a:t>Scenarios (examples to provoke thinking)</a:t>
            </a:r>
          </a:p>
          <a:p>
            <a:pPr lvl="3"/>
            <a:endParaRPr lang="en-US" smtClean="0"/>
          </a:p>
          <a:p>
            <a:r>
              <a:rPr lang="en-US" smtClean="0"/>
              <a:t>Designing the object structure</a:t>
            </a:r>
          </a:p>
          <a:p>
            <a:pPr lvl="1"/>
            <a:r>
              <a:rPr lang="en-US" smtClean="0"/>
              <a:t>Class diagram (“entity-relationship” diagram)</a:t>
            </a:r>
          </a:p>
          <a:p>
            <a:pPr lvl="1"/>
            <a:r>
              <a:rPr lang="en-US" smtClean="0"/>
              <a:t>Object diagram (used to show examples)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Behavior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Represent a candidate workflow</a:t>
            </a:r>
          </a:p>
          <a:p>
            <a:pPr lvl="1"/>
            <a:r>
              <a:rPr lang="en-US" smtClean="0"/>
              <a:t>Activity diagram (a “flowchart”)</a:t>
            </a:r>
          </a:p>
          <a:p>
            <a:pPr lvl="4"/>
            <a:endParaRPr lang="en-US" smtClean="0"/>
          </a:p>
          <a:p>
            <a:r>
              <a:rPr lang="en-US" smtClean="0"/>
              <a:t>Represent object interactions for a scenario</a:t>
            </a:r>
          </a:p>
          <a:p>
            <a:pPr lvl="1"/>
            <a:r>
              <a:rPr lang="en-US" smtClean="0"/>
              <a:t>Collaboration diagram (object-based depiction)</a:t>
            </a:r>
          </a:p>
          <a:p>
            <a:pPr lvl="1"/>
            <a:r>
              <a:rPr lang="en-US" smtClean="0"/>
              <a:t>Sequence diagram (time-based depiction)</a:t>
            </a:r>
          </a:p>
          <a:p>
            <a:pPr lvl="3"/>
            <a:endParaRPr lang="en-US" smtClean="0"/>
          </a:p>
          <a:p>
            <a:r>
              <a:rPr lang="en-US" smtClean="0"/>
              <a:t>Represent event-object interactions</a:t>
            </a:r>
          </a:p>
          <a:p>
            <a:pPr lvl="1"/>
            <a:r>
              <a:rPr lang="en-US" smtClean="0"/>
              <a:t>Statechart diagram (a “finite state machine”)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 Design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Case Diagram</a:t>
            </a:r>
          </a:p>
          <a:p>
            <a:pPr lvl="1"/>
            <a:r>
              <a:rPr lang="en-US" smtClean="0"/>
              <a:t>Input-output behavior</a:t>
            </a:r>
          </a:p>
          <a:p>
            <a:pPr lvl="3"/>
            <a:endParaRPr lang="en-US" smtClean="0"/>
          </a:p>
          <a:p>
            <a:r>
              <a:rPr lang="en-US" smtClean="0"/>
              <a:t>Use Case Narrative</a:t>
            </a:r>
          </a:p>
          <a:p>
            <a:pPr lvl="1"/>
            <a:r>
              <a:rPr lang="en-US" smtClean="0"/>
              <a:t>Explains  each use case</a:t>
            </a:r>
          </a:p>
          <a:p>
            <a:pPr lvl="3"/>
            <a:endParaRPr lang="en-US" smtClean="0"/>
          </a:p>
          <a:p>
            <a:r>
              <a:rPr lang="en-US" smtClean="0"/>
              <a:t>Use Case Scenario</a:t>
            </a:r>
          </a:p>
          <a:p>
            <a:pPr lvl="1"/>
            <a:r>
              <a:rPr lang="en-US" smtClean="0"/>
              <a:t>Activity diagram shows how the use cases are used together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58370" name="Picture 2" descr="File:UML Use Case diagra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331"/>
            <a:ext cx="9144000" cy="541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675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Use Case Diagram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External “actors”</a:t>
            </a:r>
          </a:p>
          <a:p>
            <a:pPr lvl="1"/>
            <a:r>
              <a:rPr lang="en-US" smtClean="0"/>
              <a:t>Roles of people</a:t>
            </a:r>
          </a:p>
          <a:p>
            <a:pPr lvl="1"/>
            <a:r>
              <a:rPr lang="en-US" smtClean="0"/>
              <a:t>Types of systems</a:t>
            </a:r>
          </a:p>
          <a:p>
            <a:r>
              <a:rPr lang="en-US" smtClean="0"/>
              <a:t>Use cases </a:t>
            </a:r>
          </a:p>
          <a:p>
            <a:pPr lvl="1"/>
            <a:r>
              <a:rPr lang="en-US" smtClean="0"/>
              <a:t>Top-level functions (solid arrows to/from actors)</a:t>
            </a:r>
          </a:p>
          <a:p>
            <a:r>
              <a:rPr lang="en-US" smtClean="0"/>
              <a:t>Relationships among use cases</a:t>
            </a:r>
          </a:p>
          <a:p>
            <a:pPr lvl="1"/>
            <a:r>
              <a:rPr lang="en-US" smtClean="0"/>
              <a:t>Always-depends-on (dashed &lt;&lt;include&gt;&gt;)</a:t>
            </a:r>
          </a:p>
          <a:p>
            <a:pPr lvl="1"/>
            <a:r>
              <a:rPr lang="en-US" smtClean="0"/>
              <a:t>Sometimes-is-depended-on (dashed &lt;&lt;extend&gt;&gt;)</a:t>
            </a:r>
          </a:p>
          <a:p>
            <a:pPr lvl="1"/>
            <a:r>
              <a:rPr lang="en-US" smtClean="0"/>
              <a:t>Inherits-from (solid triangle-arrow)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2" name="AutoShape 4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205787" cy="601662"/>
          </a:xfrm>
          <a:prstGeom prst="roundRect">
            <a:avLst>
              <a:gd name="adj" fmla="val 21667"/>
            </a:avLst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Different Perspectives on Design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75173" name="Picture 5" descr="ATT00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7175"/>
            <a:ext cx="9144000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1"/>
          <p:cNvSpPr txBox="1">
            <a:spLocks/>
          </p:cNvSpPr>
          <p:nvPr/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Thanks to Satish Mishra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Thanks to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/>
              <a:t>Mishra</a:t>
            </a:r>
          </a:p>
        </p:txBody>
      </p:sp>
      <p:sp>
        <p:nvSpPr>
          <p:cNvPr id="869378" name="Rectangle 2"/>
          <p:cNvSpPr>
            <a:spLocks noChangeArrowheads="1"/>
          </p:cNvSpPr>
          <p:nvPr/>
        </p:nvSpPr>
        <p:spPr bwMode="auto">
          <a:xfrm>
            <a:off x="728663" y="968375"/>
            <a:ext cx="8140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/>
          <a:p>
            <a: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  <a:t>Activity Diagram: Modeling Decisions</a:t>
            </a:r>
            <a:br>
              <a:rPr lang="en-US" altLang="en-US" sz="2400" b="1" i="1">
                <a:solidFill>
                  <a:schemeClr val="tx2"/>
                </a:solidFill>
                <a:latin typeface="Verdana" pitchFamily="34" charset="0"/>
                <a:cs typeface="Arial" pitchFamily="34" charset="0"/>
              </a:rPr>
            </a:br>
            <a:endParaRPr lang="en-US" altLang="en-US" sz="2400" b="1" i="1">
              <a:solidFill>
                <a:schemeClr val="tx2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8693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2301875"/>
            <a:ext cx="8199437" cy="332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6287" y="533400"/>
            <a:ext cx="7800975" cy="714375"/>
          </a:xfrm>
        </p:spPr>
        <p:txBody>
          <a:bodyPr/>
          <a:lstStyle/>
          <a:p>
            <a:r>
              <a:rPr lang="en-CA" dirty="0">
                <a:cs typeface="Times New Roman" pitchFamily="18" charset="0"/>
              </a:rPr>
              <a:t>Sequence </a:t>
            </a:r>
            <a:r>
              <a:rPr lang="en-CA" dirty="0" smtClean="0">
                <a:cs typeface="Times New Roman" pitchFamily="18" charset="0"/>
              </a:rPr>
              <a:t>Diagram</a:t>
            </a:r>
            <a:r>
              <a:rPr lang="en-CA" dirty="0">
                <a:cs typeface="Times New Roman" pitchFamily="18" charset="0"/>
              </a:rPr>
              <a:t/>
            </a:r>
            <a:br>
              <a:rPr lang="en-CA" dirty="0">
                <a:cs typeface="Times New Roman" pitchFamily="18" charset="0"/>
              </a:rPr>
            </a:br>
            <a:endParaRPr lang="en-CA" sz="1400" dirty="0">
              <a:cs typeface="Times New Roman" pitchFamily="18" charset="0"/>
            </a:endParaRPr>
          </a:p>
        </p:txBody>
      </p:sp>
      <p:sp>
        <p:nvSpPr>
          <p:cNvPr id="875523" name="Rectangle 3"/>
          <p:cNvSpPr>
            <a:spLocks noChangeArrowheads="1"/>
          </p:cNvSpPr>
          <p:nvPr/>
        </p:nvSpPr>
        <p:spPr bwMode="auto">
          <a:xfrm>
            <a:off x="1714500" y="183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75524" name="Object 4"/>
          <p:cNvGraphicFramePr>
            <a:graphicFrameLocks noChangeAspect="1"/>
          </p:cNvGraphicFramePr>
          <p:nvPr/>
        </p:nvGraphicFramePr>
        <p:xfrm>
          <a:off x="319088" y="1766888"/>
          <a:ext cx="8291512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7" r:id="rId4" imgW="6770370" imgH="3788410" progId="Visio.Drawing.6">
                  <p:embed/>
                </p:oleObj>
              </mc:Choice>
              <mc:Fallback>
                <p:oleObj r:id="rId4" imgW="6770370" imgH="378841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1766888"/>
                        <a:ext cx="8291512" cy="432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5525" name="AutoShape 5"/>
          <p:cNvSpPr>
            <a:spLocks noChangeArrowheads="1"/>
          </p:cNvSpPr>
          <p:nvPr/>
        </p:nvSpPr>
        <p:spPr bwMode="auto">
          <a:xfrm>
            <a:off x="3538538" y="3097213"/>
            <a:ext cx="1985962" cy="398462"/>
          </a:xfrm>
          <a:prstGeom prst="wedgeRoundRectCallout">
            <a:avLst>
              <a:gd name="adj1" fmla="val -58792"/>
              <a:gd name="adj2" fmla="val 6513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Activation</a:t>
            </a:r>
          </a:p>
        </p:txBody>
      </p:sp>
      <p:sp>
        <p:nvSpPr>
          <p:cNvPr id="875526" name="AutoShape 6"/>
          <p:cNvSpPr>
            <a:spLocks noChangeArrowheads="1"/>
          </p:cNvSpPr>
          <p:nvPr/>
        </p:nvSpPr>
        <p:spPr bwMode="auto">
          <a:xfrm>
            <a:off x="3160713" y="4073525"/>
            <a:ext cx="1516062" cy="457200"/>
          </a:xfrm>
          <a:prstGeom prst="wedgeRoundRectCallout">
            <a:avLst>
              <a:gd name="adj1" fmla="val -61519"/>
              <a:gd name="adj2" fmla="val 732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Message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5528733" y="6400800"/>
            <a:ext cx="35814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Thanks to Satish Mishra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Uses for UML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Focusing your attention</a:t>
            </a:r>
          </a:p>
          <a:p>
            <a:pPr lvl="1"/>
            <a:r>
              <a:rPr lang="en-US" smtClean="0"/>
              <a:t>Design from the outside in</a:t>
            </a:r>
          </a:p>
          <a:p>
            <a:pPr lvl="4"/>
            <a:endParaRPr lang="en-US" smtClean="0"/>
          </a:p>
          <a:p>
            <a:r>
              <a:rPr lang="en-US" smtClean="0"/>
              <a:t>Representing partial understanding</a:t>
            </a:r>
          </a:p>
          <a:p>
            <a:pPr lvl="1"/>
            <a:r>
              <a:rPr lang="en-US" smtClean="0"/>
              <a:t>Says what you know, silent otherwise</a:t>
            </a:r>
          </a:p>
          <a:p>
            <a:pPr lvl="4"/>
            <a:endParaRPr lang="en-US" smtClean="0"/>
          </a:p>
          <a:p>
            <a:r>
              <a:rPr lang="en-US" smtClean="0"/>
              <a:t>Validate that understanding</a:t>
            </a:r>
          </a:p>
          <a:p>
            <a:pPr lvl="1"/>
            <a:r>
              <a:rPr lang="en-US" smtClean="0"/>
              <a:t>Structuring communication with stakeholders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Avoiding UML Pitfalls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Don’t sweat the notation too much</a:t>
            </a:r>
          </a:p>
          <a:p>
            <a:pPr lvl="1"/>
            <a:r>
              <a:rPr lang="en-US" smtClean="0"/>
              <a:t>The key is to be clear about what you mean!</a:t>
            </a:r>
          </a:p>
          <a:p>
            <a:pPr lvl="1"/>
            <a:endParaRPr lang="en-US" smtClean="0"/>
          </a:p>
          <a:p>
            <a:r>
              <a:rPr lang="en-US" smtClean="0"/>
              <a:t>Don’t try to make massive conceptual leaps</a:t>
            </a:r>
          </a:p>
          <a:p>
            <a:pPr lvl="1"/>
            <a:r>
              <a:rPr lang="en-US" smtClean="0"/>
              <a:t>Leverage abstraction encapsulation</a:t>
            </a:r>
          </a:p>
          <a:p>
            <a:pPr lvl="1"/>
            <a:endParaRPr lang="en-US" smtClean="0"/>
          </a:p>
          <a:p>
            <a:r>
              <a:rPr lang="en-US" smtClean="0"/>
              <a:t>Don’t get to attached to your first design</a:t>
            </a:r>
          </a:p>
          <a:p>
            <a:pPr lvl="1"/>
            <a:r>
              <a:rPr lang="en-US" smtClean="0"/>
              <a:t>Goal is to </a:t>
            </a:r>
            <a:r>
              <a:rPr lang="en-US" u="sng" smtClean="0"/>
              <a:t>find</a:t>
            </a:r>
            <a:r>
              <a:rPr lang="en-US" smtClean="0"/>
              <a:t> weaknesses in your understanding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Total Cost of Ownership</a:t>
            </a:r>
          </a:p>
        </p:txBody>
      </p:sp>
      <p:sp>
        <p:nvSpPr>
          <p:cNvPr id="9676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8686800" cy="4114800"/>
          </a:xfrm>
        </p:spPr>
        <p:txBody>
          <a:bodyPr lIns="91440" tIns="45720" rIns="91440" bIns="45720"/>
          <a:lstStyle/>
          <a:p>
            <a:r>
              <a:rPr lang="en-US" smtClean="0"/>
              <a:t>Planning</a:t>
            </a:r>
          </a:p>
          <a:p>
            <a:r>
              <a:rPr lang="en-US" smtClean="0"/>
              <a:t>Installation</a:t>
            </a:r>
          </a:p>
          <a:p>
            <a:pPr lvl="1"/>
            <a:r>
              <a:rPr lang="en-US" smtClean="0"/>
              <a:t>Facilities, hardware, software, integration, migration, disruption</a:t>
            </a:r>
          </a:p>
          <a:p>
            <a:r>
              <a:rPr lang="en-US" smtClean="0"/>
              <a:t>Training</a:t>
            </a:r>
          </a:p>
          <a:p>
            <a:pPr lvl="1"/>
            <a:r>
              <a:rPr lang="en-US" smtClean="0"/>
              <a:t>System staff, operations staff, end users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System staff, support contracts, outages, recovery,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  <a:noFill/>
        </p:spPr>
        <p:txBody>
          <a:bodyPr/>
          <a:lstStyle/>
          <a:p>
            <a:r>
              <a:rPr lang="en-US" smtClean="0"/>
              <a:t>Management Issues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4114800"/>
          </a:xfrm>
          <a:noFill/>
        </p:spPr>
        <p:txBody>
          <a:bodyPr/>
          <a:lstStyle/>
          <a:p>
            <a:r>
              <a:rPr lang="en-US" smtClean="0"/>
              <a:t>Policy</a:t>
            </a:r>
          </a:p>
          <a:p>
            <a:pPr lvl="1"/>
            <a:r>
              <a:rPr lang="en-US" smtClean="0"/>
              <a:t>Privacy, access control, appropriate use, …</a:t>
            </a:r>
          </a:p>
          <a:p>
            <a:r>
              <a:rPr lang="en-US" smtClean="0"/>
              <a:t>Training</a:t>
            </a:r>
          </a:p>
          <a:p>
            <a:pPr lvl="1"/>
            <a:r>
              <a:rPr lang="en-US" smtClean="0"/>
              <a:t>System staff, organization staff, “end users”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Fault detection and response</a:t>
            </a:r>
          </a:p>
          <a:p>
            <a:pPr lvl="1"/>
            <a:r>
              <a:rPr lang="en-US" smtClean="0"/>
              <a:t>Backup and disaster recovery</a:t>
            </a:r>
          </a:p>
          <a:p>
            <a:pPr lvl="1"/>
            <a:r>
              <a:rPr lang="en-US" smtClean="0"/>
              <a:t>Audit</a:t>
            </a:r>
          </a:p>
          <a:p>
            <a:pPr lvl="1"/>
            <a:r>
              <a:rPr lang="en-US" smtClean="0"/>
              <a:t>Cost control (system staff, periodic upgrades, …)</a:t>
            </a:r>
          </a:p>
          <a:p>
            <a:r>
              <a:rPr lang="en-US" smtClean="0"/>
              <a:t>Planning</a:t>
            </a:r>
          </a:p>
          <a:p>
            <a:pPr lvl="1"/>
            <a:r>
              <a:rPr lang="en-US" smtClean="0"/>
              <a:t>Capacity assessment, predictive reliability,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 b="1"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Strategic Choices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Acquisition</a:t>
            </a:r>
          </a:p>
          <a:p>
            <a:pPr lvl="1"/>
            <a:r>
              <a:rPr lang="en-US" smtClean="0"/>
              <a:t>Proprietary (“COTS”)</a:t>
            </a:r>
          </a:p>
          <a:p>
            <a:pPr lvl="1"/>
            <a:r>
              <a:rPr lang="en-US" smtClean="0"/>
              <a:t>Open source</a:t>
            </a:r>
          </a:p>
          <a:p>
            <a:endParaRPr lang="en-US" smtClean="0"/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Integrate “Best-of-breed” systems</a:t>
            </a:r>
          </a:p>
          <a:p>
            <a:pPr lvl="1"/>
            <a:r>
              <a:rPr lang="en-US" smtClean="0"/>
              <a:t>“One-off” custom solution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Source “Pros”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smtClean="0"/>
              <a:t>More eyes </a:t>
            </a:r>
            <a:r>
              <a:rPr lang="en-US" smtClean="0">
                <a:sym typeface="Symbol" pitchFamily="18" charset="2"/>
              </a:rPr>
              <a:t> fewer bugs</a:t>
            </a:r>
          </a:p>
          <a:p>
            <a:r>
              <a:rPr lang="en-US" smtClean="0"/>
              <a:t>Iterative releases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rapid bug fixes </a:t>
            </a:r>
          </a:p>
          <a:p>
            <a:r>
              <a:rPr lang="en-US" smtClean="0"/>
              <a:t>Rich community </a:t>
            </a:r>
            <a:r>
              <a:rPr lang="en-US" smtClean="0">
                <a:sym typeface="Symbol" pitchFamily="18" charset="2"/>
              </a:rPr>
              <a:t> more ideas</a:t>
            </a:r>
          </a:p>
          <a:p>
            <a:pPr lvl="1"/>
            <a:r>
              <a:rPr lang="en-US" smtClean="0">
                <a:sym typeface="Symbol" pitchFamily="18" charset="2"/>
              </a:rPr>
              <a:t>Coders, testers, debuggers, users</a:t>
            </a:r>
          </a:p>
          <a:p>
            <a:r>
              <a:rPr lang="en-US" smtClean="0"/>
              <a:t>Distributed by developers </a:t>
            </a:r>
            <a:r>
              <a:rPr lang="en-US" smtClean="0">
                <a:sym typeface="Symbol" pitchFamily="18" charset="2"/>
              </a:rPr>
              <a:t> truth in advertising</a:t>
            </a:r>
          </a:p>
          <a:p>
            <a:r>
              <a:rPr lang="en-US" smtClean="0"/>
              <a:t>Open data formats </a:t>
            </a:r>
            <a:r>
              <a:rPr lang="en-US" smtClean="0">
                <a:sym typeface="Symbol" pitchFamily="18" charset="2"/>
              </a:rPr>
              <a:t> Easier integration</a:t>
            </a:r>
            <a:endParaRPr lang="en-US" smtClean="0"/>
          </a:p>
          <a:p>
            <a:r>
              <a:rPr lang="en-US" smtClean="0"/>
              <a:t>Standardized licenses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mtClean="0"/>
              <a:t>Open Source “Cons”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4114800"/>
          </a:xfrm>
        </p:spPr>
        <p:txBody>
          <a:bodyPr/>
          <a:lstStyle/>
          <a:p>
            <a:r>
              <a:rPr lang="en-US" smtClean="0"/>
              <a:t>Communities require incentives</a:t>
            </a:r>
          </a:p>
          <a:p>
            <a:pPr lvl="1"/>
            <a:r>
              <a:rPr lang="en-US" smtClean="0"/>
              <a:t>Much open source development is underwritten</a:t>
            </a:r>
          </a:p>
          <a:p>
            <a:r>
              <a:rPr lang="en-US" smtClean="0"/>
              <a:t>Developers are calling the shots</a:t>
            </a:r>
          </a:p>
          <a:p>
            <a:pPr lvl="1"/>
            <a:r>
              <a:rPr lang="en-US" smtClean="0"/>
              <a:t>Can result in feature explosion</a:t>
            </a:r>
          </a:p>
          <a:p>
            <a:r>
              <a:rPr lang="en-US" smtClean="0"/>
              <a:t>Proliferation of “orphans”</a:t>
            </a:r>
          </a:p>
          <a:p>
            <a:r>
              <a:rPr lang="en-US" smtClean="0"/>
              <a:t>Diffused accountability</a:t>
            </a:r>
          </a:p>
          <a:p>
            <a:pPr lvl="1"/>
            <a:r>
              <a:rPr lang="en-US" smtClean="0"/>
              <a:t>Who would you sue?</a:t>
            </a:r>
          </a:p>
          <a:p>
            <a:r>
              <a:rPr lang="en-US" smtClean="0"/>
              <a:t>Fragmentation</a:t>
            </a:r>
          </a:p>
          <a:p>
            <a:pPr lvl="1"/>
            <a:r>
              <a:rPr lang="en-US" smtClean="0"/>
              <a:t>“Forking” may lead to </a:t>
            </a:r>
            <a:r>
              <a:rPr lang="en-US" u="sng" smtClean="0"/>
              <a:t>competing</a:t>
            </a:r>
            <a:r>
              <a:rPr lang="en-US" smtClean="0"/>
              <a:t> versions</a:t>
            </a:r>
          </a:p>
          <a:p>
            <a:r>
              <a:rPr lang="en-US" smtClean="0"/>
              <a:t>Little control over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7772400" cy="1143000"/>
          </a:xfrm>
        </p:spPr>
        <p:txBody>
          <a:bodyPr lIns="91440" tIns="45720" rIns="91440" bIns="45720"/>
          <a:lstStyle/>
          <a:p>
            <a:r>
              <a:rPr lang="en-US" smtClean="0"/>
              <a:t>Open Source Business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Support Sellers</a:t>
            </a:r>
          </a:p>
          <a:p>
            <a:endParaRPr lang="en-US" smtClean="0"/>
          </a:p>
          <a:p>
            <a:r>
              <a:rPr lang="en-US" smtClean="0"/>
              <a:t>Loss Leader</a:t>
            </a:r>
          </a:p>
          <a:p>
            <a:endParaRPr lang="en-US" smtClean="0"/>
          </a:p>
          <a:p>
            <a:r>
              <a:rPr lang="en-US" smtClean="0"/>
              <a:t>Widget Frosting</a:t>
            </a:r>
          </a:p>
          <a:p>
            <a:endParaRPr lang="en-US" smtClean="0"/>
          </a:p>
          <a:p>
            <a:r>
              <a:rPr lang="en-US" smtClean="0"/>
              <a:t>Accessorizing </a:t>
            </a:r>
          </a:p>
        </p:txBody>
      </p:sp>
      <p:sp>
        <p:nvSpPr>
          <p:cNvPr id="1027076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634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Sell distribution, branding, and after-sale services. </a:t>
            </a: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762000" y="3200400"/>
            <a:ext cx="746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Give away the software to make a market for proprietary software.</a:t>
            </a:r>
          </a:p>
        </p:txBody>
      </p:sp>
      <p:sp>
        <p:nvSpPr>
          <p:cNvPr id="1027078" name="Rectangle 6"/>
          <p:cNvSpPr>
            <a:spLocks noChangeArrowheads="1"/>
          </p:cNvSpPr>
          <p:nvPr/>
        </p:nvSpPr>
        <p:spPr bwMode="auto">
          <a:xfrm>
            <a:off x="838200" y="4419600"/>
            <a:ext cx="6934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If you’re in the hardware business, giving away software doesn’t hurt.</a:t>
            </a:r>
          </a:p>
        </p:txBody>
      </p:sp>
      <p:sp>
        <p:nvSpPr>
          <p:cNvPr id="1027079" name="Text Box 7"/>
          <p:cNvSpPr txBox="1">
            <a:spLocks noChangeArrowheads="1"/>
          </p:cNvSpPr>
          <p:nvPr/>
        </p:nvSpPr>
        <p:spPr bwMode="auto">
          <a:xfrm>
            <a:off x="762000" y="55626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Sell accessories: </a:t>
            </a:r>
          </a:p>
          <a:p>
            <a:r>
              <a:rPr lang="en-US" sz="1600" b="1">
                <a:latin typeface="Arial" pitchFamily="34" charset="0"/>
              </a:rPr>
              <a:t>books, compatible hardware, complete systems with pre-installed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76" grpId="0"/>
      <p:bldP spid="1027077" grpId="0"/>
      <p:bldP spid="1027078" grpId="0"/>
      <p:bldP spid="1027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The System Life Cycle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  <a:p>
            <a:pPr lvl="1"/>
            <a:r>
              <a:rPr lang="en-US" smtClean="0"/>
              <a:t>How do we know what kind of system to build?</a:t>
            </a:r>
          </a:p>
          <a:p>
            <a:r>
              <a:rPr lang="en-US" smtClean="0"/>
              <a:t>User-centered design</a:t>
            </a:r>
          </a:p>
          <a:p>
            <a:pPr lvl="1"/>
            <a:r>
              <a:rPr lang="en-US" smtClean="0"/>
              <a:t>How do we discern and satisfy user needs?</a:t>
            </a:r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How do we build it?</a:t>
            </a:r>
          </a:p>
          <a:p>
            <a:r>
              <a:rPr lang="en-US" smtClean="0"/>
              <a:t>Management</a:t>
            </a:r>
          </a:p>
          <a:p>
            <a:pPr lvl="1"/>
            <a:r>
              <a:rPr lang="en-US" smtClean="0"/>
              <a:t>How do we use it?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lIns="82954" tIns="41477" rIns="82954" bIns="41477"/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Total Cost of Ownership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6868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  <a:p>
            <a:pPr lvl="1"/>
            <a:r>
              <a:rPr lang="en-US" smtClean="0"/>
              <a:t>Required for complex multi-person tasks</a:t>
            </a:r>
          </a:p>
          <a:p>
            <a:r>
              <a:rPr lang="en-US" smtClean="0"/>
              <a:t>User-centered design</a:t>
            </a:r>
          </a:p>
          <a:p>
            <a:pPr lvl="1"/>
            <a:r>
              <a:rPr lang="en-US" smtClean="0"/>
              <a:t>Multiple stakeholders complicate the process</a:t>
            </a:r>
          </a:p>
          <a:p>
            <a:r>
              <a:rPr lang="en-US" smtClean="0"/>
              <a:t>Implementation</a:t>
            </a:r>
          </a:p>
          <a:p>
            <a:pPr lvl="1"/>
            <a:r>
              <a:rPr lang="en-US" smtClean="0"/>
              <a:t>Architecture, open standards, …</a:t>
            </a:r>
          </a:p>
          <a:p>
            <a:r>
              <a:rPr lang="en-US" smtClean="0"/>
              <a:t>Management</a:t>
            </a:r>
          </a:p>
          <a:p>
            <a:pPr lvl="1"/>
            <a:r>
              <a:rPr lang="en-US" smtClean="0"/>
              <a:t>Typically the biggest cost driver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Systems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First steps:</a:t>
            </a:r>
          </a:p>
          <a:p>
            <a:pPr lvl="1"/>
            <a:r>
              <a:rPr lang="en-US" smtClean="0"/>
              <a:t>Understand the task</a:t>
            </a:r>
          </a:p>
          <a:p>
            <a:pPr lvl="2"/>
            <a:r>
              <a:rPr lang="en-US" smtClean="0"/>
              <a:t>Limitations of existing approaches</a:t>
            </a:r>
          </a:p>
          <a:p>
            <a:pPr lvl="1"/>
            <a:r>
              <a:rPr lang="en-US" smtClean="0"/>
              <a:t>Understand the environment</a:t>
            </a:r>
          </a:p>
          <a:p>
            <a:pPr lvl="2"/>
            <a:r>
              <a:rPr lang="en-US" smtClean="0"/>
              <a:t>Structure of the industry, feasibility study</a:t>
            </a:r>
          </a:p>
          <a:p>
            <a:r>
              <a:rPr lang="en-US" smtClean="0"/>
              <a:t>Then identify the information flows</a:t>
            </a:r>
          </a:p>
          <a:p>
            <a:pPr lvl="1"/>
            <a:r>
              <a:rPr lang="en-US" smtClean="0"/>
              <a:t>e.g., Serials use impacts cancellation policy</a:t>
            </a:r>
          </a:p>
          <a:p>
            <a:r>
              <a:rPr lang="en-US" smtClean="0"/>
              <a:t>Then design a solution</a:t>
            </a:r>
          </a:p>
          <a:p>
            <a:pPr lvl="1"/>
            <a:r>
              <a:rPr lang="en-US" smtClean="0"/>
              <a:t>And test it against the real need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Requirements?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Attributes</a:t>
            </a:r>
          </a:p>
          <a:p>
            <a:pPr lvl="1"/>
            <a:r>
              <a:rPr lang="en-US" smtClean="0"/>
              <a:t>Appearance</a:t>
            </a:r>
          </a:p>
          <a:p>
            <a:pPr lvl="1"/>
            <a:r>
              <a:rPr lang="en-US" smtClean="0"/>
              <a:t>Concepts (represented by data)</a:t>
            </a:r>
          </a:p>
          <a:p>
            <a:pPr lvl="1"/>
            <a:endParaRPr lang="en-US" smtClean="0"/>
          </a:p>
          <a:p>
            <a:r>
              <a:rPr lang="en-US" smtClean="0"/>
              <a:t>Behavior</a:t>
            </a:r>
          </a:p>
          <a:p>
            <a:pPr lvl="1"/>
            <a:r>
              <a:rPr lang="en-US" smtClean="0"/>
              <a:t>What it does</a:t>
            </a:r>
          </a:p>
          <a:p>
            <a:pPr lvl="1"/>
            <a:r>
              <a:rPr lang="en-US" smtClean="0"/>
              <a:t>How you control it</a:t>
            </a:r>
          </a:p>
          <a:p>
            <a:pPr lvl="1"/>
            <a:r>
              <a:rPr lang="en-US" smtClean="0"/>
              <a:t>How you observe the results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Types of Requirements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User-centered</a:t>
            </a:r>
          </a:p>
          <a:p>
            <a:pPr lvl="1"/>
            <a:r>
              <a:rPr lang="en-US" smtClean="0"/>
              <a:t>Functionality</a:t>
            </a:r>
          </a:p>
          <a:p>
            <a:r>
              <a:rPr lang="en-US" smtClean="0"/>
              <a:t>System-centered</a:t>
            </a:r>
          </a:p>
          <a:p>
            <a:pPr lvl="1"/>
            <a:r>
              <a:rPr lang="en-US" smtClean="0"/>
              <a:t>Availability</a:t>
            </a:r>
          </a:p>
          <a:p>
            <a:pPr lvl="2"/>
            <a:r>
              <a:rPr lang="en-US" smtClean="0"/>
              <a:t>Mean Time Between Failures (MTBF)</a:t>
            </a:r>
          </a:p>
          <a:p>
            <a:pPr lvl="2"/>
            <a:r>
              <a:rPr lang="en-US" smtClean="0"/>
              <a:t>Mean Time To Repair (MTTR)</a:t>
            </a:r>
          </a:p>
          <a:p>
            <a:pPr lvl="1"/>
            <a:r>
              <a:rPr lang="en-US" smtClean="0"/>
              <a:t>Capacity</a:t>
            </a:r>
          </a:p>
          <a:p>
            <a:pPr lvl="2"/>
            <a:r>
              <a:rPr lang="en-US" smtClean="0"/>
              <a:t>Number of users for each application</a:t>
            </a:r>
          </a:p>
          <a:p>
            <a:pPr lvl="2"/>
            <a:r>
              <a:rPr lang="en-US" smtClean="0"/>
              <a:t>Response time</a:t>
            </a:r>
          </a:p>
          <a:p>
            <a:pPr lvl="1"/>
            <a:r>
              <a:rPr lang="en-US" smtClean="0"/>
              <a:t>Flexibility</a:t>
            </a:r>
          </a:p>
          <a:p>
            <a:pPr lvl="2"/>
            <a:r>
              <a:rPr lang="en-US" smtClean="0"/>
              <a:t>Upgrade path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Sets the Requirements?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r>
              <a:rPr lang="en-US" smtClean="0"/>
              <a:t>People who need the task done (customers)</a:t>
            </a:r>
          </a:p>
          <a:p>
            <a:pPr lvl="3"/>
            <a:endParaRPr lang="en-US" smtClean="0"/>
          </a:p>
          <a:p>
            <a:r>
              <a:rPr lang="en-US" smtClean="0"/>
              <a:t>People that will operate the system (users)</a:t>
            </a:r>
          </a:p>
          <a:p>
            <a:pPr lvl="3"/>
            <a:endParaRPr lang="en-US" smtClean="0"/>
          </a:p>
          <a:p>
            <a:r>
              <a:rPr lang="en-US" smtClean="0"/>
              <a:t>People who use the system’s outputs</a:t>
            </a:r>
          </a:p>
          <a:p>
            <a:pPr lvl="3"/>
            <a:endParaRPr lang="en-US" smtClean="0"/>
          </a:p>
          <a:p>
            <a:r>
              <a:rPr lang="en-US" smtClean="0"/>
              <a:t>People who provide the system’s inputs</a:t>
            </a:r>
          </a:p>
          <a:p>
            <a:pPr lvl="3"/>
            <a:endParaRPr lang="en-US" smtClean="0"/>
          </a:p>
          <a:p>
            <a:r>
              <a:rPr lang="en-US" smtClean="0"/>
              <a:t>Whoever pays for it (</a:t>
            </a:r>
            <a:r>
              <a:rPr lang="en-US" smtClean="0">
                <a:solidFill>
                  <a:schemeClr val="hlink"/>
                </a:solidFill>
              </a:rPr>
              <a:t>sponsor</a:t>
            </a:r>
            <a:r>
              <a:rPr lang="en-US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Waterfall Model</a:t>
            </a:r>
          </a:p>
        </p:txBody>
      </p:sp>
      <p:pic>
        <p:nvPicPr>
          <p:cNvPr id="9219" name="Picture 3" descr="9125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0" t="12360" r="7535" b="33708"/>
          <a:stretch>
            <a:fillRect/>
          </a:stretch>
        </p:blipFill>
        <p:spPr bwMode="auto">
          <a:xfrm>
            <a:off x="2133600" y="1828800"/>
            <a:ext cx="50101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505200" y="1981200"/>
            <a:ext cx="18748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Requirements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0" y="2895600"/>
            <a:ext cx="17891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Specification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743200" y="3886200"/>
            <a:ext cx="128428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Software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362200" y="4876800"/>
            <a:ext cx="13255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Test Plan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US" smtClean="0"/>
              <a:t>Agile Methods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781800" y="2209800"/>
          <a:ext cx="184150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lip" r:id="rId3" imgW="1841400" imgH="1640160" progId="MS_ClipArt_Gallery.2">
                  <p:embed/>
                </p:oleObj>
              </mc:Choice>
              <mc:Fallback>
                <p:oleObj name="Clip" r:id="rId3" imgW="1841400" imgH="164016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1841500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457200" y="2057400"/>
          <a:ext cx="167481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lip" r:id="rId5" imgW="992520" imgH="1039320" progId="MS_ClipArt_Gallery.2">
                  <p:embed/>
                </p:oleObj>
              </mc:Choice>
              <mc:Fallback>
                <p:oleObj name="Clip" r:id="rId5" imgW="992520" imgH="10393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167481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5105400" y="4114800"/>
          <a:ext cx="1554163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7" imgW="1555200" imgH="1806480" progId="MS_ClipArt_Gallery.2">
                  <p:embed/>
                </p:oleObj>
              </mc:Choice>
              <mc:Fallback>
                <p:oleObj name="Clip" r:id="rId7" imgW="1555200" imgH="180648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14800"/>
                        <a:ext cx="1554163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"/>
          <p:cNvGraphicFramePr>
            <a:graphicFrameLocks noChangeAspect="1"/>
          </p:cNvGraphicFramePr>
          <p:nvPr/>
        </p:nvGraphicFramePr>
        <p:xfrm>
          <a:off x="3657600" y="1371600"/>
          <a:ext cx="1585913" cy="158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lip" r:id="rId9" imgW="1586160" imgH="1585800" progId="MS_ClipArt_Gallery.2">
                  <p:embed/>
                </p:oleObj>
              </mc:Choice>
              <mc:Fallback>
                <p:oleObj name="Clip" r:id="rId9" imgW="1586160" imgH="15858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371600"/>
                        <a:ext cx="1585913" cy="158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"/>
          <p:cNvGraphicFramePr>
            <a:graphicFrameLocks noChangeAspect="1"/>
          </p:cNvGraphicFramePr>
          <p:nvPr/>
        </p:nvGraphicFramePr>
        <p:xfrm>
          <a:off x="1905000" y="4114800"/>
          <a:ext cx="22098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lip" r:id="rId11" imgW="4539600" imgH="3497040" progId="MS_ClipArt_Gallery.2">
                  <p:embed/>
                </p:oleObj>
              </mc:Choice>
              <mc:Fallback>
                <p:oleObj name="Clip" r:id="rId11" imgW="4539600" imgH="34970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2209800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3352800" y="3124200"/>
            <a:ext cx="22193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Implementation</a:t>
            </a:r>
          </a:p>
        </p:txBody>
      </p: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7086600" y="1752600"/>
            <a:ext cx="13811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Release</a:t>
            </a:r>
          </a:p>
        </p:txBody>
      </p:sp>
      <p:sp>
        <p:nvSpPr>
          <p:cNvPr id="1034" name="WordArt 10"/>
          <p:cNvSpPr>
            <a:spLocks noChangeArrowheads="1" noChangeShapeType="1" noTextEdit="1"/>
          </p:cNvSpPr>
          <p:nvPr/>
        </p:nvSpPr>
        <p:spPr bwMode="auto">
          <a:xfrm>
            <a:off x="2057400" y="5943600"/>
            <a:ext cx="2028825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Requirements</a:t>
            </a:r>
          </a:p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Establishment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2209800" y="2209800"/>
            <a:ext cx="13716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6553200" y="3962400"/>
            <a:ext cx="99060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1219200" y="3810000"/>
            <a:ext cx="533400" cy="1066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H="1" flipV="1">
            <a:off x="4114800" y="5334000"/>
            <a:ext cx="1219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410200" y="2209800"/>
            <a:ext cx="12954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WordArt 16"/>
          <p:cNvSpPr>
            <a:spLocks noChangeArrowheads="1" noChangeShapeType="1" noTextEdit="1"/>
          </p:cNvSpPr>
          <p:nvPr/>
        </p:nvSpPr>
        <p:spPr bwMode="auto">
          <a:xfrm>
            <a:off x="533400" y="1524000"/>
            <a:ext cx="18669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Specification</a:t>
            </a:r>
          </a:p>
        </p:txBody>
      </p:sp>
      <p:sp>
        <p:nvSpPr>
          <p:cNvPr id="1041" name="WordArt 17"/>
          <p:cNvSpPr>
            <a:spLocks noChangeArrowheads="1" noChangeShapeType="1" noTextEdit="1"/>
          </p:cNvSpPr>
          <p:nvPr/>
        </p:nvSpPr>
        <p:spPr bwMode="auto">
          <a:xfrm>
            <a:off x="4876800" y="6019800"/>
            <a:ext cx="207645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Experience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3899</TotalTime>
  <Pages>35</Pages>
  <Words>986</Words>
  <Application>Microsoft Office PowerPoint</Application>
  <PresentationFormat>On-screen Show (4:3)</PresentationFormat>
  <Paragraphs>249</Paragraphs>
  <Slides>31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Times New Roman</vt:lpstr>
      <vt:lpstr>Arial</vt:lpstr>
      <vt:lpstr>Symbol</vt:lpstr>
      <vt:lpstr>690</vt:lpstr>
      <vt:lpstr>Microsoft Clip Gallery</vt:lpstr>
      <vt:lpstr>Microsoft Visio Drawing</vt:lpstr>
      <vt:lpstr>Requirements Analysis</vt:lpstr>
      <vt:lpstr>Different Perspectives on Design</vt:lpstr>
      <vt:lpstr>The System Life Cycle</vt:lpstr>
      <vt:lpstr>Systems Analysis</vt:lpstr>
      <vt:lpstr>What are Requirements?</vt:lpstr>
      <vt:lpstr>Types of Requirements</vt:lpstr>
      <vt:lpstr>Who Sets the Requirements?</vt:lpstr>
      <vt:lpstr>The Waterfall Model</vt:lpstr>
      <vt:lpstr>Agile Methods</vt:lpstr>
      <vt:lpstr>The Requirements Interview</vt:lpstr>
      <vt:lpstr>Analyze the Information Flows</vt:lpstr>
      <vt:lpstr>Interaction Modality Choices</vt:lpstr>
      <vt:lpstr>Unified Modeling Language</vt:lpstr>
      <vt:lpstr>Unified Modeling Language</vt:lpstr>
      <vt:lpstr>Specifying Structure</vt:lpstr>
      <vt:lpstr>Specifying Behavior</vt:lpstr>
      <vt:lpstr>Use Case Design</vt:lpstr>
      <vt:lpstr>Use Case Diagram</vt:lpstr>
      <vt:lpstr>Use Case Diagram</vt:lpstr>
      <vt:lpstr>PowerPoint Presentation</vt:lpstr>
      <vt:lpstr>Sequence Diagram </vt:lpstr>
      <vt:lpstr>Good Uses for UML</vt:lpstr>
      <vt:lpstr>Avoiding UML Pitfalls</vt:lpstr>
      <vt:lpstr>Total Cost of Ownership</vt:lpstr>
      <vt:lpstr>Management Issues</vt:lpstr>
      <vt:lpstr>Strategic Choices</vt:lpstr>
      <vt:lpstr>Open Source “Pros”</vt:lpstr>
      <vt:lpstr>Open Source “Cons”</vt:lpstr>
      <vt:lpstr>Open Source Business Models</vt:lpstr>
      <vt:lpstr>Total Cost of Ownership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LBSC 708L Session 1</dc:title>
  <dc:creator>Doug Oard</dc:creator>
  <cp:lastModifiedBy>kk</cp:lastModifiedBy>
  <cp:revision>37</cp:revision>
  <cp:lastPrinted>2000-01-25T03:43:30Z</cp:lastPrinted>
  <dcterms:created xsi:type="dcterms:W3CDTF">1997-09-24T15:18:00Z</dcterms:created>
  <dcterms:modified xsi:type="dcterms:W3CDTF">2012-04-18T21:17:59Z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http://www.clis.umd.edu/courses/690/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