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256" r:id="rId3"/>
    <p:sldId id="488" r:id="rId4"/>
    <p:sldId id="326" r:id="rId5"/>
    <p:sldId id="485" r:id="rId6"/>
    <p:sldId id="377" r:id="rId7"/>
    <p:sldId id="350" r:id="rId8"/>
    <p:sldId id="309" r:id="rId9"/>
    <p:sldId id="279" r:id="rId10"/>
    <p:sldId id="352" r:id="rId11"/>
    <p:sldId id="353" r:id="rId12"/>
    <p:sldId id="496" r:id="rId13"/>
    <p:sldId id="499" r:id="rId14"/>
    <p:sldId id="500" r:id="rId15"/>
    <p:sldId id="501" r:id="rId16"/>
    <p:sldId id="502" r:id="rId17"/>
    <p:sldId id="503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/>
  </p:normalViewPr>
  <p:slideViewPr>
    <p:cSldViewPr>
      <p:cViewPr varScale="1">
        <p:scale>
          <a:sx n="107" d="100"/>
          <a:sy n="107" d="100"/>
        </p:scale>
        <p:origin x="-7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47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44000" cy="1143000"/>
          </a:xfrm>
          <a:noFill/>
        </p:spPr>
        <p:txBody>
          <a:bodyPr/>
          <a:lstStyle/>
          <a:p>
            <a:r>
              <a:rPr lang="en-US" smtClean="0"/>
              <a:t>PHP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267200"/>
            <a:ext cx="7086600" cy="1752600"/>
          </a:xfrm>
          <a:noFill/>
        </p:spPr>
        <p:txBody>
          <a:bodyPr/>
          <a:lstStyle/>
          <a:p>
            <a:pPr marL="342900" indent="-342900"/>
            <a:r>
              <a:rPr lang="en-US" dirty="0" smtClean="0"/>
              <a:t>Week </a:t>
            </a:r>
            <a:r>
              <a:rPr lang="en-US" dirty="0" smtClean="0"/>
              <a:t>11</a:t>
            </a:r>
            <a:endParaRPr lang="en-US" dirty="0" smtClean="0"/>
          </a:p>
          <a:p>
            <a:pPr marL="342900" indent="-342900"/>
            <a:r>
              <a:rPr lang="en-US" dirty="0" smtClean="0"/>
              <a:t>INFM 603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in PHP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dirty="0" smtClean="0"/>
              <a:t>Declaration</a:t>
            </a:r>
          </a:p>
          <a:p>
            <a:pPr lvl="1">
              <a:buFontTx/>
              <a:buNone/>
            </a:pPr>
            <a:r>
              <a:rPr lang="en-US" dirty="0" smtClean="0"/>
              <a:t>function multiply($a, $b=3){return $a*$b;}</a:t>
            </a:r>
          </a:p>
          <a:p>
            <a:pPr lvl="4"/>
            <a:endParaRPr lang="en-US" sz="1800" dirty="0" smtClean="0"/>
          </a:p>
          <a:p>
            <a:r>
              <a:rPr lang="en-US" dirty="0" smtClean="0"/>
              <a:t>Invoking a method</a:t>
            </a:r>
          </a:p>
          <a:p>
            <a:pPr lvl="1">
              <a:buFontTx/>
              <a:buNone/>
            </a:pPr>
            <a:r>
              <a:rPr lang="en-US" dirty="0" smtClean="0"/>
              <a:t>$b = multiply($b, 7);</a:t>
            </a:r>
          </a:p>
          <a:p>
            <a:pPr lvl="3"/>
            <a:endParaRPr lang="en-US" u="sng" dirty="0" smtClean="0"/>
          </a:p>
          <a:p>
            <a:r>
              <a:rPr lang="en-US" u="sng" dirty="0" smtClean="0"/>
              <a:t>All</a:t>
            </a:r>
            <a:r>
              <a:rPr lang="en-US" dirty="0" smtClean="0"/>
              <a:t> variables in a function have only local scope</a:t>
            </a:r>
          </a:p>
          <a:p>
            <a:pPr lvl="1">
              <a:buFontTx/>
              <a:buChar char="•"/>
            </a:pPr>
            <a:r>
              <a:rPr lang="en-US" dirty="0" smtClean="0"/>
              <a:t>Unless declared as </a:t>
            </a:r>
            <a:r>
              <a:rPr lang="en-US" dirty="0" smtClean="0"/>
              <a:t>“global” </a:t>
            </a:r>
            <a:r>
              <a:rPr lang="en-US" dirty="0" smtClean="0"/>
              <a:t>in the function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143000"/>
          </a:xfrm>
        </p:spPr>
        <p:txBody>
          <a:bodyPr/>
          <a:lstStyle/>
          <a:p>
            <a:r>
              <a:rPr lang="en-US" smtClean="0"/>
              <a:t>Using PHP with (X)HTML Forms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296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&lt;form action=“formResponseDemo.php”, method=“post”&gt;</a:t>
            </a:r>
          </a:p>
          <a:p>
            <a:pPr>
              <a:buFontTx/>
              <a:buNone/>
            </a:pPr>
            <a:r>
              <a:rPr lang="en-US" sz="2000" smtClean="0"/>
              <a:t>	email: &lt;input type=“text”, name=“email”, value=“&lt;?php echo $email ?&gt;”, size=30 /&gt;</a:t>
            </a:r>
          </a:p>
          <a:p>
            <a:pPr>
              <a:buFontTx/>
              <a:buNone/>
            </a:pPr>
            <a:r>
              <a:rPr lang="en-US" sz="2000" smtClean="0"/>
              <a:t>	&lt;input type=“radio”, name=“sure”, value=“yes” /&gt; Yes</a:t>
            </a:r>
          </a:p>
          <a:p>
            <a:pPr>
              <a:buFontTx/>
              <a:buNone/>
            </a:pPr>
            <a:r>
              <a:rPr lang="en-US" sz="2000" smtClean="0"/>
              <a:t>	&lt;input type=“radio”, name=“sure”, value=“no” /&gt; No</a:t>
            </a:r>
          </a:p>
          <a:p>
            <a:pPr>
              <a:buFontTx/>
              <a:buNone/>
            </a:pPr>
            <a:r>
              <a:rPr lang="en-US" sz="2000" smtClean="0"/>
              <a:t>	&lt;input type=“submit”, name=“submit”, value=“Submit” /&gt;</a:t>
            </a:r>
          </a:p>
          <a:p>
            <a:pPr>
              <a:buFontTx/>
              <a:buNone/>
            </a:pPr>
            <a:r>
              <a:rPr lang="en-US" sz="2000" smtClean="0"/>
              <a:t>	&lt;input type=“hidden”, name=“submitted”, value=“TRUE” /&gt;</a:t>
            </a:r>
          </a:p>
          <a:p>
            <a:pPr>
              <a:buFontTx/>
              <a:buNone/>
            </a:pPr>
            <a:r>
              <a:rPr lang="en-US" sz="2000" smtClean="0"/>
              <a:t>&lt;/form&gt;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(isset($_POST[“submitted”])) {</a:t>
            </a:r>
          </a:p>
          <a:p>
            <a:pPr>
              <a:buFontTx/>
              <a:buNone/>
            </a:pPr>
            <a:r>
              <a:rPr lang="en-US" sz="2000" smtClean="0"/>
              <a:t>	echo “Your email address is $email.”;</a:t>
            </a:r>
          </a:p>
          <a:p>
            <a:pPr>
              <a:buFontTx/>
              <a:buNone/>
            </a:pPr>
            <a:r>
              <a:rPr lang="en-US" sz="2000" smtClean="0"/>
              <a:t>} else {</a:t>
            </a:r>
          </a:p>
          <a:p>
            <a:pPr>
              <a:buFontTx/>
              <a:buNone/>
            </a:pPr>
            <a:r>
              <a:rPr lang="en-US" sz="2000" smtClean="0"/>
              <a:t>	echo “Error: page reached without proper form submission!”;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52400" y="44958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</p:spPr>
        <p:txBody>
          <a:bodyPr/>
          <a:lstStyle/>
          <a:p>
            <a:r>
              <a:rPr lang="en-US" smtClean="0"/>
              <a:t>Connecting PHP to MySQL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763000" cy="4114800"/>
          </a:xfrm>
        </p:spPr>
        <p:txBody>
          <a:bodyPr/>
          <a:lstStyle/>
          <a:p>
            <a:r>
              <a:rPr lang="en-US" smtClean="0"/>
              <a:t>On XAMPP:</a:t>
            </a:r>
          </a:p>
          <a:p>
            <a:pPr>
              <a:buFontTx/>
              <a:buNone/>
            </a:pPr>
            <a:r>
              <a:rPr lang="en-US" sz="2400" smtClean="0"/>
              <a:t>$dbc=mysql_connect (‘localhost’, ‘userid’, ‘password’);</a:t>
            </a:r>
          </a:p>
          <a:p>
            <a:endParaRPr lang="en-US" smtClean="0"/>
          </a:p>
          <a:p>
            <a:r>
              <a:rPr lang="en-US" smtClean="0"/>
              <a:t>On unix:</a:t>
            </a:r>
          </a:p>
          <a:p>
            <a:pPr>
              <a:buFontTx/>
              <a:buNone/>
            </a:pPr>
            <a:r>
              <a:rPr lang="en-US" sz="2400" smtClean="0"/>
              <a:t>$dbc=mysql_connect(‘:/export/software/otal/mysql/run/mysqld.sock’,</a:t>
            </a:r>
          </a:p>
          <a:p>
            <a:pPr>
              <a:buFontTx/>
              <a:buNone/>
            </a:pPr>
            <a:r>
              <a:rPr lang="en-US" sz="2400" smtClean="0"/>
              <a:t>				‘userid’, ‘password’);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171450"/>
            <a:ext cx="8305800" cy="668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latin typeface="Arial" charset="0"/>
              </a:rPr>
              <a:t>&lt;?php # Script 8.1 - mysql_connect.php</a:t>
            </a:r>
          </a:p>
          <a:p>
            <a:pPr algn="l"/>
            <a:r>
              <a:rPr lang="en-US" sz="1400">
                <a:latin typeface="Arial" charset="0"/>
              </a:rPr>
              <a:t>// Set the database access information as constants.</a:t>
            </a:r>
          </a:p>
          <a:p>
            <a:pPr algn="l"/>
            <a:r>
              <a:rPr lang="en-US" sz="1400">
                <a:latin typeface="Arial" charset="0"/>
              </a:rPr>
              <a:t>DEFINE ('DB_USER', 'tester');</a:t>
            </a:r>
          </a:p>
          <a:p>
            <a:pPr algn="l"/>
            <a:r>
              <a:rPr lang="en-US" sz="1400">
                <a:latin typeface="Arial" charset="0"/>
              </a:rPr>
              <a:t>DEFINE ('DB_PASSWORD', 'tester');</a:t>
            </a:r>
          </a:p>
          <a:p>
            <a:pPr algn="l"/>
            <a:r>
              <a:rPr lang="en-US" sz="1400">
                <a:latin typeface="Arial" charset="0"/>
              </a:rPr>
              <a:t>DEFINE ('DB_HOST', 'localhost');</a:t>
            </a:r>
          </a:p>
          <a:p>
            <a:pPr algn="l"/>
            <a:r>
              <a:rPr lang="en-US" sz="1400">
                <a:latin typeface="Arial" charset="0"/>
              </a:rPr>
              <a:t>DEFINE ('DB_NAME', 'sitename');</a:t>
            </a:r>
          </a:p>
          <a:p>
            <a:pPr algn="l"/>
            <a:endParaRPr lang="en-US" sz="1400">
              <a:latin typeface="Arial" charset="0"/>
            </a:endParaRPr>
          </a:p>
          <a:p>
            <a:pPr algn="l"/>
            <a:r>
              <a:rPr lang="en-US" sz="1400">
                <a:latin typeface="Arial" charset="0"/>
              </a:rPr>
              <a:t>// Make the connection.</a:t>
            </a:r>
          </a:p>
          <a:p>
            <a:pPr algn="l"/>
            <a:r>
              <a:rPr lang="en-US" sz="1400">
                <a:latin typeface="Arial" charset="0"/>
              </a:rPr>
              <a:t>$dbc = @mysql_connect (DB_HOST, DB_USER, DB_PASSWORD) OR die ('Could not connect to MySQL: ' . mysql_error() );</a:t>
            </a:r>
          </a:p>
          <a:p>
            <a:pPr algn="l"/>
            <a:endParaRPr lang="en-US" sz="1400">
              <a:latin typeface="Arial" charset="0"/>
            </a:endParaRPr>
          </a:p>
          <a:p>
            <a:pPr algn="l"/>
            <a:r>
              <a:rPr lang="en-US" sz="1400">
                <a:latin typeface="Arial" charset="0"/>
              </a:rPr>
              <a:t>// Select the database.</a:t>
            </a:r>
          </a:p>
          <a:p>
            <a:pPr algn="l"/>
            <a:r>
              <a:rPr lang="en-US" sz="1400">
                <a:latin typeface="Arial" charset="0"/>
              </a:rPr>
              <a:t>@mysql_select_db (DB_NAME) OR die ('Could not select the database: ' . mysql_error() );</a:t>
            </a:r>
          </a:p>
          <a:p>
            <a:pPr algn="l"/>
            <a:endParaRPr lang="en-US" sz="1400">
              <a:latin typeface="Arial" charset="0"/>
            </a:endParaRPr>
          </a:p>
          <a:p>
            <a:pPr algn="l"/>
            <a:r>
              <a:rPr lang="en-US" sz="1400">
                <a:latin typeface="Arial" charset="0"/>
              </a:rPr>
              <a:t>// Create a function for escaping the data.</a:t>
            </a:r>
          </a:p>
          <a:p>
            <a:pPr algn="l"/>
            <a:r>
              <a:rPr lang="en-US" sz="1400">
                <a:latin typeface="Arial" charset="0"/>
              </a:rPr>
              <a:t>function escape_data ($data) {</a:t>
            </a:r>
          </a:p>
          <a:p>
            <a:pPr algn="l"/>
            <a:r>
              <a:rPr lang="en-US" sz="1400">
                <a:latin typeface="Arial" charset="0"/>
              </a:rPr>
              <a:t>	// Address Magic Quotes.</a:t>
            </a:r>
          </a:p>
          <a:p>
            <a:pPr algn="l"/>
            <a:r>
              <a:rPr lang="en-US" sz="1400">
                <a:latin typeface="Arial" charset="0"/>
              </a:rPr>
              <a:t>	if (ini_get('magic_quotes_gpc')) {</a:t>
            </a:r>
          </a:p>
          <a:p>
            <a:pPr algn="l"/>
            <a:r>
              <a:rPr lang="en-US" sz="1400">
                <a:latin typeface="Arial" charset="0"/>
              </a:rPr>
              <a:t>		$data = stripslashes($data);</a:t>
            </a:r>
          </a:p>
          <a:p>
            <a:pPr algn="l"/>
            <a:r>
              <a:rPr lang="en-US" sz="1400">
                <a:latin typeface="Arial" charset="0"/>
              </a:rPr>
              <a:t>	}</a:t>
            </a:r>
          </a:p>
          <a:p>
            <a:pPr algn="l"/>
            <a:r>
              <a:rPr lang="en-US" sz="1400">
                <a:latin typeface="Arial" charset="0"/>
              </a:rPr>
              <a:t>	// Check for mysql_real_escape_string() support.</a:t>
            </a:r>
          </a:p>
          <a:p>
            <a:pPr algn="l"/>
            <a:r>
              <a:rPr lang="en-US" sz="1400">
                <a:latin typeface="Arial" charset="0"/>
              </a:rPr>
              <a:t>	if (function_exists('mysql_real_escape_string')) {</a:t>
            </a:r>
          </a:p>
          <a:p>
            <a:pPr algn="l"/>
            <a:r>
              <a:rPr lang="en-US" sz="1400">
                <a:latin typeface="Arial" charset="0"/>
              </a:rPr>
              <a:t>		global $dbc; // Need the connection.</a:t>
            </a:r>
          </a:p>
          <a:p>
            <a:pPr algn="l"/>
            <a:r>
              <a:rPr lang="en-US" sz="1400">
                <a:latin typeface="Arial" charset="0"/>
              </a:rPr>
              <a:t>		$data = mysql_real_escape_string (trim($data), $dbc);</a:t>
            </a:r>
          </a:p>
          <a:p>
            <a:pPr algn="l"/>
            <a:r>
              <a:rPr lang="en-US" sz="1400">
                <a:latin typeface="Arial" charset="0"/>
              </a:rPr>
              <a:t>	} else {</a:t>
            </a:r>
          </a:p>
          <a:p>
            <a:pPr algn="l"/>
            <a:r>
              <a:rPr lang="en-US" sz="1400">
                <a:latin typeface="Arial" charset="0"/>
              </a:rPr>
              <a:t>		$data = mysql_escape_string (trim($data));</a:t>
            </a:r>
          </a:p>
          <a:p>
            <a:pPr algn="l"/>
            <a:r>
              <a:rPr lang="en-US" sz="1400">
                <a:latin typeface="Arial" charset="0"/>
              </a:rPr>
              <a:t>	}</a:t>
            </a:r>
          </a:p>
          <a:p>
            <a:pPr algn="l"/>
            <a:r>
              <a:rPr lang="en-US" sz="1400">
                <a:latin typeface="Arial" charset="0"/>
              </a:rPr>
              <a:t>	// Return the escaped value.	</a:t>
            </a:r>
          </a:p>
          <a:p>
            <a:pPr algn="l"/>
            <a:r>
              <a:rPr lang="en-US" sz="1400">
                <a:latin typeface="Arial" charset="0"/>
              </a:rPr>
              <a:t>	return $data;</a:t>
            </a:r>
          </a:p>
          <a:p>
            <a:pPr algn="l"/>
            <a:r>
              <a:rPr lang="en-US" sz="1400">
                <a:latin typeface="Arial" charset="0"/>
              </a:rPr>
              <a:t>} // End of function.</a:t>
            </a:r>
          </a:p>
          <a:p>
            <a:pPr algn="l"/>
            <a:r>
              <a:rPr lang="en-US" sz="1400">
                <a:latin typeface="Arial" charset="0"/>
              </a:rPr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5859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Arial" charset="0"/>
              </a:rPr>
              <a:t>&lt;?php # Script 9.15 - login.php (7th version after Scripts 9.1, 9.3, 9.6, 9.10. 9.13 &amp; 9.14)</a:t>
            </a:r>
          </a:p>
          <a:p>
            <a:pPr algn="l"/>
            <a:r>
              <a:rPr lang="en-US" sz="1800">
                <a:latin typeface="Arial" charset="0"/>
              </a:rPr>
              <a:t>// Send NOTHING to the Web browser prior to the session_start() line!</a:t>
            </a:r>
          </a:p>
          <a:p>
            <a:pPr algn="l"/>
            <a:r>
              <a:rPr lang="en-US" sz="1800">
                <a:latin typeface="Arial" charset="0"/>
              </a:rPr>
              <a:t>// Check if the form has been submitted.</a:t>
            </a:r>
          </a:p>
          <a:p>
            <a:pPr algn="l"/>
            <a:endParaRPr lang="en-US" sz="1800">
              <a:latin typeface="Arial" charset="0"/>
            </a:endParaRPr>
          </a:p>
          <a:p>
            <a:pPr algn="l"/>
            <a:r>
              <a:rPr lang="en-US" sz="1800">
                <a:latin typeface="Arial" charset="0"/>
              </a:rPr>
              <a:t>if (isset($_POST['submitted'])) {</a:t>
            </a:r>
          </a:p>
          <a:p>
            <a:pPr algn="l"/>
            <a:r>
              <a:rPr lang="en-US" sz="1800">
                <a:latin typeface="Arial" charset="0"/>
              </a:rPr>
              <a:t>   require_once ('../mysql_connect.php'); // Connect to the db.</a:t>
            </a:r>
          </a:p>
          <a:p>
            <a:pPr algn="l"/>
            <a:r>
              <a:rPr lang="en-US" sz="1800">
                <a:latin typeface="Arial" charset="0"/>
              </a:rPr>
              <a:t>   $errors = array(); // Initialize error array.</a:t>
            </a:r>
          </a:p>
          <a:p>
            <a:pPr algn="l"/>
            <a:endParaRPr lang="en-US" sz="1800">
              <a:latin typeface="Arial" charset="0"/>
            </a:endParaRPr>
          </a:p>
          <a:p>
            <a:pPr algn="l"/>
            <a:r>
              <a:rPr lang="en-US" sz="1800">
                <a:latin typeface="Arial" charset="0"/>
              </a:rPr>
              <a:t>   // Check for an email address.</a:t>
            </a:r>
          </a:p>
          <a:p>
            <a:pPr algn="l"/>
            <a:r>
              <a:rPr lang="en-US" sz="1800">
                <a:latin typeface="Arial" charset="0"/>
              </a:rPr>
              <a:t>   if (empty($_POST['email'])) {</a:t>
            </a:r>
          </a:p>
          <a:p>
            <a:pPr algn="l"/>
            <a:r>
              <a:rPr lang="en-US" sz="1800">
                <a:latin typeface="Arial" charset="0"/>
              </a:rPr>
              <a:t>      $errors[] = 'You forgot to enter your email address.';</a:t>
            </a:r>
          </a:p>
          <a:p>
            <a:pPr algn="l"/>
            <a:r>
              <a:rPr lang="en-US" sz="1800">
                <a:latin typeface="Arial" charset="0"/>
              </a:rPr>
              <a:t>   } else {</a:t>
            </a:r>
          </a:p>
          <a:p>
            <a:pPr algn="l"/>
            <a:r>
              <a:rPr lang="en-US" sz="1800">
                <a:latin typeface="Arial" charset="0"/>
              </a:rPr>
              <a:t>      $e = escape_data($_POST['email']);</a:t>
            </a:r>
          </a:p>
          <a:p>
            <a:pPr algn="l"/>
            <a:r>
              <a:rPr lang="en-US" sz="1800">
                <a:latin typeface="Arial" charset="0"/>
              </a:rPr>
              <a:t>   }</a:t>
            </a:r>
          </a:p>
          <a:p>
            <a:pPr algn="l"/>
            <a:endParaRPr lang="en-US" sz="1800">
              <a:latin typeface="Arial" charset="0"/>
            </a:endParaRPr>
          </a:p>
          <a:p>
            <a:pPr algn="l"/>
            <a:r>
              <a:rPr lang="en-US" sz="1800">
                <a:latin typeface="Arial" charset="0"/>
              </a:rPr>
              <a:t>   // Check for a password.</a:t>
            </a:r>
          </a:p>
          <a:p>
            <a:pPr algn="l"/>
            <a:r>
              <a:rPr lang="en-US" sz="1800">
                <a:latin typeface="Arial" charset="0"/>
              </a:rPr>
              <a:t>   if (empty($_POST['password'])) {</a:t>
            </a:r>
          </a:p>
          <a:p>
            <a:pPr algn="l"/>
            <a:r>
              <a:rPr lang="en-US" sz="1800">
                <a:latin typeface="Arial" charset="0"/>
              </a:rPr>
              <a:t>      $errors[] = 'You forgot to enter your password.';</a:t>
            </a:r>
          </a:p>
          <a:p>
            <a:pPr algn="l"/>
            <a:r>
              <a:rPr lang="en-US" sz="1800">
                <a:latin typeface="Arial" charset="0"/>
              </a:rPr>
              <a:t>   } else {</a:t>
            </a:r>
          </a:p>
          <a:p>
            <a:pPr algn="l"/>
            <a:r>
              <a:rPr lang="en-US" sz="1800">
                <a:latin typeface="Arial" charset="0"/>
              </a:rPr>
              <a:t>      $p = escape_data($_POST['password']);</a:t>
            </a:r>
          </a:p>
          <a:p>
            <a:pPr algn="l"/>
            <a:r>
              <a:rPr lang="en-US" sz="1800">
                <a:latin typeface="Arial" charset="0"/>
              </a:rPr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-41275"/>
            <a:ext cx="9144000" cy="689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latin typeface="Arial" charset="0"/>
              </a:rPr>
              <a:t>if (empty($errors)) { // If everything's OK.</a:t>
            </a:r>
          </a:p>
          <a:p>
            <a:pPr algn="l"/>
            <a:r>
              <a:rPr lang="en-US" sz="1400">
                <a:latin typeface="Arial" charset="0"/>
              </a:rPr>
              <a:t>      /* Retrieve the user_id and first_name for that email/password combination. */</a:t>
            </a:r>
          </a:p>
          <a:p>
            <a:pPr algn="l"/>
            <a:r>
              <a:rPr lang="en-US" sz="1400">
                <a:latin typeface="Arial" charset="0"/>
              </a:rPr>
              <a:t>      $query = "SELECT user_id, first_name FROM users WHERE email='$e' AND password=SHA('$p')";	</a:t>
            </a:r>
          </a:p>
          <a:p>
            <a:pPr algn="l"/>
            <a:r>
              <a:rPr lang="en-US" sz="1400">
                <a:latin typeface="Arial" charset="0"/>
              </a:rPr>
              <a:t>      $result = @mysql_query ($query); // Run the query.</a:t>
            </a:r>
          </a:p>
          <a:p>
            <a:pPr algn="l"/>
            <a:r>
              <a:rPr lang="en-US" sz="1400">
                <a:latin typeface="Arial" charset="0"/>
              </a:rPr>
              <a:t>      $row = mysql_fetch_array ($result, MYSQL_NUM); // Return a record, if applicable.</a:t>
            </a:r>
          </a:p>
          <a:p>
            <a:pPr algn="l"/>
            <a:r>
              <a:rPr lang="en-US" sz="1400">
                <a:latin typeface="Arial" charset="0"/>
              </a:rPr>
              <a:t>      if ($row) { // A record was pulled from the database.</a:t>
            </a:r>
          </a:p>
          <a:p>
            <a:pPr algn="l"/>
            <a:r>
              <a:rPr lang="en-US" sz="1400">
                <a:latin typeface="Arial" charset="0"/>
              </a:rPr>
              <a:t>         // Set the session data &amp; redirect.</a:t>
            </a:r>
          </a:p>
          <a:p>
            <a:pPr algn="l"/>
            <a:r>
              <a:rPr lang="en-US" sz="1400">
                <a:latin typeface="Arial" charset="0"/>
              </a:rPr>
              <a:t>         session_name ('YourVisitID');</a:t>
            </a:r>
          </a:p>
          <a:p>
            <a:pPr algn="l"/>
            <a:r>
              <a:rPr lang="en-US" sz="1400">
                <a:latin typeface="Arial" charset="0"/>
              </a:rPr>
              <a:t>         session_start();</a:t>
            </a:r>
          </a:p>
          <a:p>
            <a:pPr algn="l"/>
            <a:r>
              <a:rPr lang="en-US" sz="1400">
                <a:latin typeface="Arial" charset="0"/>
              </a:rPr>
              <a:t>         $_SESSION['user_id'] = $row[0];</a:t>
            </a:r>
          </a:p>
          <a:p>
            <a:pPr algn="l"/>
            <a:r>
              <a:rPr lang="en-US" sz="1400">
                <a:latin typeface="Arial" charset="0"/>
              </a:rPr>
              <a:t>         $_SESSION['first_name'] = $row[1];</a:t>
            </a:r>
          </a:p>
          <a:p>
            <a:pPr algn="l"/>
            <a:r>
              <a:rPr lang="en-US" sz="1400">
                <a:latin typeface="Arial" charset="0"/>
              </a:rPr>
              <a:t>         $_SESSION['agent'] = md5($_SERVER['HTTP_USER_AGENT']);</a:t>
            </a:r>
          </a:p>
          <a:p>
            <a:pPr algn="l"/>
            <a:r>
              <a:rPr lang="en-US" sz="1400">
                <a:latin typeface="Arial" charset="0"/>
              </a:rPr>
              <a:t>         // Redirect the user to the loggedin.php page.</a:t>
            </a:r>
          </a:p>
          <a:p>
            <a:pPr algn="l"/>
            <a:r>
              <a:rPr lang="en-US" sz="1400">
                <a:latin typeface="Arial" charset="0"/>
              </a:rPr>
              <a:t>         // Start defining the URL.</a:t>
            </a:r>
          </a:p>
          <a:p>
            <a:pPr algn="l"/>
            <a:r>
              <a:rPr lang="en-US" sz="1400">
                <a:latin typeface="Arial" charset="0"/>
              </a:rPr>
              <a:t>         $url = 'http://' . $_SERVER['HTTP_HOST'] . dirname($_SERVER['PHP_SELF']);</a:t>
            </a:r>
          </a:p>
          <a:p>
            <a:pPr algn="l"/>
            <a:r>
              <a:rPr lang="en-US" sz="1400">
                <a:latin typeface="Arial" charset="0"/>
              </a:rPr>
              <a:t>         // Check for a trailing slash.</a:t>
            </a:r>
          </a:p>
          <a:p>
            <a:pPr algn="l"/>
            <a:r>
              <a:rPr lang="en-US" sz="1400">
                <a:latin typeface="Arial" charset="0"/>
              </a:rPr>
              <a:t>         if ((substr($url, -1) == '/') OR (substr($url, -1) == '\\') ) {</a:t>
            </a:r>
          </a:p>
          <a:p>
            <a:pPr algn="l"/>
            <a:r>
              <a:rPr lang="en-US" sz="1400">
                <a:latin typeface="Arial" charset="0"/>
              </a:rPr>
              <a:t>            $url = substr ($url, 0, -1); // Chop off the slash.</a:t>
            </a:r>
          </a:p>
          <a:p>
            <a:pPr algn="l"/>
            <a:r>
              <a:rPr lang="en-US" sz="1400">
                <a:latin typeface="Arial" charset="0"/>
              </a:rPr>
              <a:t>         }</a:t>
            </a:r>
          </a:p>
          <a:p>
            <a:pPr algn="l"/>
            <a:r>
              <a:rPr lang="en-US" sz="1400">
                <a:latin typeface="Arial" charset="0"/>
              </a:rPr>
              <a:t>         // Add the page.</a:t>
            </a:r>
          </a:p>
          <a:p>
            <a:pPr algn="l"/>
            <a:r>
              <a:rPr lang="en-US" sz="1400">
                <a:latin typeface="Arial" charset="0"/>
              </a:rPr>
              <a:t>         $url .= '/loggedin.php';</a:t>
            </a:r>
          </a:p>
          <a:p>
            <a:pPr algn="l"/>
            <a:r>
              <a:rPr lang="en-US" sz="1400">
                <a:latin typeface="Arial" charset="0"/>
              </a:rPr>
              <a:t>         header("Location: $url");</a:t>
            </a:r>
          </a:p>
          <a:p>
            <a:pPr algn="l"/>
            <a:r>
              <a:rPr lang="en-US" sz="1400">
                <a:latin typeface="Arial" charset="0"/>
              </a:rPr>
              <a:t>         exit(); // Quit the script.		</a:t>
            </a:r>
          </a:p>
          <a:p>
            <a:pPr algn="l"/>
            <a:r>
              <a:rPr lang="en-US" sz="1400">
                <a:latin typeface="Arial" charset="0"/>
              </a:rPr>
              <a:t>      } else { // No record matched the query.</a:t>
            </a:r>
          </a:p>
          <a:p>
            <a:pPr algn="l"/>
            <a:r>
              <a:rPr lang="en-US" sz="1400">
                <a:latin typeface="Arial" charset="0"/>
              </a:rPr>
              <a:t>         $errors[] = 'The email address and password entered do not match those on file.'; // Public message.</a:t>
            </a:r>
          </a:p>
          <a:p>
            <a:pPr algn="l"/>
            <a:r>
              <a:rPr lang="en-US" sz="1400">
                <a:latin typeface="Arial" charset="0"/>
              </a:rPr>
              <a:t>         $errors[] = mysql_error() . '&lt;br /&gt;&lt;br /&gt;Query: ' . $query; // Debugging message.</a:t>
            </a:r>
          </a:p>
          <a:p>
            <a:pPr algn="l"/>
            <a:r>
              <a:rPr lang="en-US" sz="1400">
                <a:latin typeface="Arial" charset="0"/>
              </a:rPr>
              <a:t>      }</a:t>
            </a:r>
          </a:p>
          <a:p>
            <a:pPr algn="l"/>
            <a:r>
              <a:rPr lang="en-US" sz="1400">
                <a:latin typeface="Arial" charset="0"/>
              </a:rPr>
              <a:t>   } // End of if (empty($errors)) IF.</a:t>
            </a:r>
          </a:p>
          <a:p>
            <a:pPr algn="l"/>
            <a:r>
              <a:rPr lang="en-US" sz="1400">
                <a:latin typeface="Arial" charset="0"/>
              </a:rPr>
              <a:t>   mysql_close(); // Close the database connection.</a:t>
            </a:r>
          </a:p>
          <a:p>
            <a:pPr algn="l"/>
            <a:r>
              <a:rPr lang="en-US" sz="1400">
                <a:latin typeface="Arial" charset="0"/>
              </a:rPr>
              <a:t>} else { // Form has not been submitted.</a:t>
            </a:r>
          </a:p>
          <a:p>
            <a:pPr algn="l"/>
            <a:r>
              <a:rPr lang="en-US" sz="1400">
                <a:latin typeface="Arial" charset="0"/>
              </a:rPr>
              <a:t>   $errors = NULL;</a:t>
            </a:r>
          </a:p>
          <a:p>
            <a:pPr algn="l"/>
            <a:r>
              <a:rPr lang="en-US" sz="1400">
                <a:latin typeface="Arial" charset="0"/>
              </a:rPr>
              <a:t>} // End of the main Submit conditional.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174625"/>
            <a:ext cx="9144000" cy="669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>
                <a:latin typeface="Arial" charset="0"/>
              </a:rPr>
              <a:t>// Begin the page now.</a:t>
            </a:r>
          </a:p>
          <a:p>
            <a:pPr algn="l"/>
            <a:r>
              <a:rPr lang="en-US" sz="1600">
                <a:latin typeface="Arial" charset="0"/>
              </a:rPr>
              <a:t>$page_title = 'Login';</a:t>
            </a:r>
          </a:p>
          <a:p>
            <a:pPr algn="l"/>
            <a:r>
              <a:rPr lang="en-US" sz="1600">
                <a:latin typeface="Arial" charset="0"/>
              </a:rPr>
              <a:t>include ('./includes/header.html');</a:t>
            </a:r>
          </a:p>
          <a:p>
            <a:pPr algn="l"/>
            <a:endParaRPr lang="en-US" sz="1600">
              <a:latin typeface="Arial" charset="0"/>
            </a:endParaRPr>
          </a:p>
          <a:p>
            <a:pPr algn="l"/>
            <a:r>
              <a:rPr lang="en-US" sz="1600">
                <a:latin typeface="Arial" charset="0"/>
              </a:rPr>
              <a:t>if (!empty($errors)) { // Print any error messages.</a:t>
            </a:r>
          </a:p>
          <a:p>
            <a:pPr algn="l"/>
            <a:r>
              <a:rPr lang="en-US" sz="1600">
                <a:latin typeface="Arial" charset="0"/>
              </a:rPr>
              <a:t>   echo '&lt;h1 id="mainhead"&gt;Error!&lt;/h1&gt;</a:t>
            </a:r>
          </a:p>
          <a:p>
            <a:pPr algn="l"/>
            <a:r>
              <a:rPr lang="en-US" sz="1600">
                <a:latin typeface="Arial" charset="0"/>
              </a:rPr>
              <a:t>   &lt;p class="error"&gt;The following error(s) occurred:&lt;br /&gt;';</a:t>
            </a:r>
          </a:p>
          <a:p>
            <a:pPr algn="l"/>
            <a:r>
              <a:rPr lang="en-US" sz="1600">
                <a:latin typeface="Arial" charset="0"/>
              </a:rPr>
              <a:t>   foreach ($errors as $msg) { // Print each error.</a:t>
            </a:r>
          </a:p>
          <a:p>
            <a:pPr algn="l"/>
            <a:r>
              <a:rPr lang="en-US" sz="1600">
                <a:latin typeface="Arial" charset="0"/>
              </a:rPr>
              <a:t>      echo " - $msg&lt;br /&gt;\n";</a:t>
            </a:r>
          </a:p>
          <a:p>
            <a:pPr algn="l"/>
            <a:r>
              <a:rPr lang="en-US" sz="1600">
                <a:latin typeface="Arial" charset="0"/>
              </a:rPr>
              <a:t>   }</a:t>
            </a:r>
          </a:p>
          <a:p>
            <a:pPr algn="l"/>
            <a:r>
              <a:rPr lang="en-US" sz="1600">
                <a:latin typeface="Arial" charset="0"/>
              </a:rPr>
              <a:t>   echo '&lt;/p&gt;&lt;p&gt;Please try again.&lt;/p&gt;';</a:t>
            </a:r>
          </a:p>
          <a:p>
            <a:pPr algn="l"/>
            <a:r>
              <a:rPr lang="en-US" sz="1600">
                <a:latin typeface="Arial" charset="0"/>
              </a:rPr>
              <a:t>}</a:t>
            </a:r>
          </a:p>
          <a:p>
            <a:pPr algn="l"/>
            <a:endParaRPr lang="en-US" sz="1600">
              <a:latin typeface="Arial" charset="0"/>
            </a:endParaRPr>
          </a:p>
          <a:p>
            <a:pPr algn="l"/>
            <a:r>
              <a:rPr lang="en-US" sz="1600">
                <a:latin typeface="Arial" charset="0"/>
              </a:rPr>
              <a:t>// Create the form.</a:t>
            </a:r>
          </a:p>
          <a:p>
            <a:pPr algn="l"/>
            <a:r>
              <a:rPr lang="en-US" sz="1600">
                <a:latin typeface="Arial" charset="0"/>
              </a:rPr>
              <a:t>?&gt;</a:t>
            </a:r>
          </a:p>
          <a:p>
            <a:pPr algn="l"/>
            <a:endParaRPr lang="en-US" sz="1600">
              <a:latin typeface="Arial" charset="0"/>
            </a:endParaRPr>
          </a:p>
          <a:p>
            <a:pPr algn="l"/>
            <a:r>
              <a:rPr lang="en-US" sz="1600">
                <a:latin typeface="Arial" charset="0"/>
              </a:rPr>
              <a:t>&lt;h2&gt;Login&lt;/h2&gt;</a:t>
            </a:r>
          </a:p>
          <a:p>
            <a:pPr algn="l"/>
            <a:r>
              <a:rPr lang="en-US" sz="1600">
                <a:latin typeface="Arial" charset="0"/>
              </a:rPr>
              <a:t>&lt;form action="login.php" method="post"&gt;</a:t>
            </a:r>
          </a:p>
          <a:p>
            <a:pPr algn="l"/>
            <a:r>
              <a:rPr lang="en-US" sz="1600">
                <a:latin typeface="Arial" charset="0"/>
              </a:rPr>
              <a:t>   &lt;p&gt;Email Address: &lt;input type="text" name="email" size="20" maxlength="40" /&gt; &lt;/p&gt;</a:t>
            </a:r>
          </a:p>
          <a:p>
            <a:pPr algn="l"/>
            <a:r>
              <a:rPr lang="en-US" sz="1600">
                <a:latin typeface="Arial" charset="0"/>
              </a:rPr>
              <a:t>   &lt;p&gt;Password: &lt;input type="password" name="password" size="20" maxlength="20" /&gt;&lt;/p&gt;</a:t>
            </a:r>
          </a:p>
          <a:p>
            <a:pPr algn="l"/>
            <a:r>
              <a:rPr lang="en-US" sz="1600">
                <a:latin typeface="Arial" charset="0"/>
              </a:rPr>
              <a:t>   &lt;p&gt;&lt;input type="submit" name="submit" value="Login" /&gt;&lt;/p&gt;</a:t>
            </a:r>
          </a:p>
          <a:p>
            <a:pPr algn="l"/>
            <a:r>
              <a:rPr lang="en-US" sz="1600">
                <a:latin typeface="Arial" charset="0"/>
              </a:rPr>
              <a:t>   &lt;input type="hidden" name="submitted" value="TRUE" /&gt;</a:t>
            </a:r>
          </a:p>
          <a:p>
            <a:pPr algn="l"/>
            <a:r>
              <a:rPr lang="en-US" sz="1600">
                <a:latin typeface="Arial" charset="0"/>
              </a:rPr>
              <a:t>&lt;/form&gt;</a:t>
            </a:r>
          </a:p>
          <a:p>
            <a:pPr algn="l"/>
            <a:endParaRPr lang="en-US" sz="1600">
              <a:latin typeface="Arial" charset="0"/>
            </a:endParaRPr>
          </a:p>
          <a:p>
            <a:pPr algn="l"/>
            <a:r>
              <a:rPr lang="en-US" sz="1600">
                <a:latin typeface="Arial" charset="0"/>
              </a:rPr>
              <a:t>&lt;?php</a:t>
            </a:r>
          </a:p>
          <a:p>
            <a:pPr algn="l"/>
            <a:r>
              <a:rPr lang="en-US" sz="1600">
                <a:latin typeface="Arial" charset="0"/>
              </a:rPr>
              <a:t>include ('./includes/footer.html');</a:t>
            </a:r>
          </a:p>
          <a:p>
            <a:pPr algn="l"/>
            <a:r>
              <a:rPr lang="en-US" sz="1600">
                <a:latin typeface="Arial" charset="0"/>
              </a:rPr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Thinking About PHP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Local vs. Web-server-based display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HTML as an indirect display mechanism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“View Source” for </a:t>
            </a:r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But not for code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Procedural perspective (vs. object-oriented)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PHP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----- HTML stuff -----</a:t>
            </a:r>
          </a:p>
          <a:p>
            <a:pPr>
              <a:buFontTx/>
              <a:buNone/>
            </a:pPr>
            <a:r>
              <a:rPr lang="en-US" smtClean="0"/>
              <a:t>&lt;?php</a:t>
            </a:r>
          </a:p>
          <a:p>
            <a:pPr>
              <a:buFontTx/>
              <a:buNone/>
            </a:pPr>
            <a:r>
              <a:rPr lang="en-US" smtClean="0"/>
              <a:t>	----- PHP stuff -----</a:t>
            </a:r>
          </a:p>
          <a:p>
            <a:pPr>
              <a:buFontTx/>
              <a:buNone/>
            </a:pPr>
            <a:r>
              <a:rPr lang="en-US" smtClean="0"/>
              <a:t>?&gt;</a:t>
            </a:r>
          </a:p>
          <a:p>
            <a:pPr>
              <a:buFontTx/>
              <a:buNone/>
            </a:pPr>
            <a:r>
              <a:rPr lang="en-US" smtClean="0"/>
              <a:t>----- HTML stuff -----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http://---URL stuff---/xxxxx.php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04800" y="51816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Programming Skills Hierarchy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Reusing code [run the book’s programs]</a:t>
            </a:r>
          </a:p>
          <a:p>
            <a:pPr lvl="4"/>
            <a:endParaRPr lang="en-US" smtClean="0"/>
          </a:p>
          <a:p>
            <a:r>
              <a:rPr lang="en-US" smtClean="0"/>
              <a:t>Understanding patterns [read the book]</a:t>
            </a:r>
          </a:p>
          <a:p>
            <a:pPr lvl="4"/>
            <a:endParaRPr lang="en-US" smtClean="0"/>
          </a:p>
          <a:p>
            <a:r>
              <a:rPr lang="en-US" smtClean="0"/>
              <a:t>Applying patterns [modify programs]</a:t>
            </a:r>
          </a:p>
          <a:p>
            <a:pPr lvl="4"/>
            <a:endParaRPr lang="en-US" smtClean="0"/>
          </a:p>
          <a:p>
            <a:r>
              <a:rPr lang="en-US" smtClean="0"/>
              <a:t>Coding without patterns [programming]</a:t>
            </a:r>
          </a:p>
          <a:p>
            <a:pPr lvl="4"/>
            <a:endParaRPr lang="en-US" smtClean="0"/>
          </a:p>
          <a:p>
            <a:r>
              <a:rPr lang="en-US" smtClean="0"/>
              <a:t>Recognizing new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Some Things to Pay Attention 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800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smtClean="0"/>
              <a:t>Syntax</a:t>
            </a:r>
          </a:p>
          <a:p>
            <a:r>
              <a:rPr lang="en-US" smtClean="0"/>
              <a:t>How layout helps reading</a:t>
            </a:r>
          </a:p>
          <a:p>
            <a:r>
              <a:rPr lang="en-US" smtClean="0"/>
              <a:t>How variables are named</a:t>
            </a:r>
          </a:p>
          <a:p>
            <a:r>
              <a:rPr lang="en-US" smtClean="0"/>
              <a:t>How strings are used</a:t>
            </a:r>
          </a:p>
          <a:p>
            <a:r>
              <a:rPr lang="en-US" smtClean="0"/>
              <a:t>How input is obtained</a:t>
            </a:r>
          </a:p>
          <a:p>
            <a:r>
              <a:rPr lang="en-US" smtClean="0"/>
              <a:t>How output is created</a:t>
            </a:r>
          </a:p>
          <a:p>
            <a:pPr>
              <a:buFontTx/>
              <a:buNone/>
            </a:pPr>
            <a:endParaRPr lang="en-US" u="sng" smtClean="0"/>
          </a:p>
          <a:p>
            <a:pPr>
              <a:buFontTx/>
              <a:buNone/>
            </a:pPr>
            <a:r>
              <a:rPr lang="en-US" u="sng" smtClean="0"/>
              <a:t>Structured Programming</a:t>
            </a:r>
          </a:p>
          <a:p>
            <a:r>
              <a:rPr lang="en-US" smtClean="0"/>
              <a:t>How things are nested</a:t>
            </a:r>
          </a:p>
          <a:p>
            <a:r>
              <a:rPr lang="en-US" smtClean="0"/>
              <a:t>How arrays are used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981200"/>
            <a:ext cx="441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smtClean="0"/>
              <a:t>Modular Programming</a:t>
            </a:r>
          </a:p>
          <a:p>
            <a:r>
              <a:rPr lang="en-US" smtClean="0"/>
              <a:t>Functional decomposition</a:t>
            </a:r>
          </a:p>
          <a:p>
            <a:r>
              <a:rPr lang="en-US" smtClean="0"/>
              <a:t>How functions are invoked</a:t>
            </a:r>
          </a:p>
          <a:p>
            <a:r>
              <a:rPr lang="en-US" smtClean="0"/>
              <a:t>How arguments work</a:t>
            </a:r>
          </a:p>
          <a:p>
            <a:r>
              <a:rPr lang="en-US" smtClean="0"/>
              <a:t>How scope is managed</a:t>
            </a:r>
          </a:p>
          <a:p>
            <a:r>
              <a:rPr lang="en-US" smtClean="0"/>
              <a:t>How errors are handled</a:t>
            </a:r>
          </a:p>
          <a:p>
            <a:r>
              <a:rPr lang="en-US" smtClean="0"/>
              <a:t>How results are passed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Variables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All variable names </a:t>
            </a:r>
            <a:r>
              <a:rPr lang="en-US" dirty="0" smtClean="0"/>
              <a:t>start </a:t>
            </a:r>
            <a:r>
              <a:rPr lang="en-US" dirty="0" smtClean="0"/>
              <a:t>with a $</a:t>
            </a:r>
          </a:p>
          <a:p>
            <a:pPr lvl="1"/>
            <a:r>
              <a:rPr lang="en-US" dirty="0" smtClean="0"/>
              <a:t>Case sensitive (assume </a:t>
            </a:r>
            <a:r>
              <a:rPr lang="en-US" u="sng" dirty="0" smtClean="0"/>
              <a:t>everything</a:t>
            </a:r>
            <a:r>
              <a:rPr lang="en-US" dirty="0" smtClean="0"/>
              <a:t> could be!)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Variables can hold any scalar value</a:t>
            </a:r>
          </a:p>
          <a:p>
            <a:pPr lvl="1"/>
            <a:r>
              <a:rPr lang="en-US" dirty="0" smtClean="0"/>
              <a:t>Number (integer, float)</a:t>
            </a:r>
          </a:p>
          <a:p>
            <a:pPr lvl="1"/>
            <a:r>
              <a:rPr lang="en-US" dirty="0" smtClean="0"/>
              <a:t>String (double quotes, \ escape character)</a:t>
            </a:r>
          </a:p>
          <a:p>
            <a:pPr lvl="1"/>
            <a:r>
              <a:rPr lang="en-US" dirty="0" smtClean="0"/>
              <a:t>TRUE, FLASE</a:t>
            </a:r>
          </a:p>
          <a:p>
            <a:pPr lvl="1"/>
            <a:r>
              <a:rPr lang="en-US" dirty="0" smtClean="0"/>
              <a:t>NULL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Need not be declared, automatically 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Operators in PHP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</a:p>
          <a:p>
            <a:pPr lvl="1">
              <a:buFontTx/>
              <a:buNone/>
            </a:pPr>
            <a:r>
              <a:rPr lang="en-US" dirty="0" smtClean="0"/>
              <a:t>+  -  *  / </a:t>
            </a:r>
          </a:p>
          <a:p>
            <a:endParaRPr lang="en-US" dirty="0" smtClean="0"/>
          </a:p>
          <a:p>
            <a:r>
              <a:rPr lang="en-US" dirty="0" smtClean="0"/>
              <a:t>Logical operators</a:t>
            </a:r>
          </a:p>
          <a:p>
            <a:pPr lvl="1">
              <a:buFontTx/>
              <a:buNone/>
            </a:pPr>
            <a:r>
              <a:rPr lang="en-US" dirty="0" smtClean="0"/>
              <a:t>&lt;  &lt;=  ==  !=  &gt;=  &gt;  &amp;&amp;  ||  !</a:t>
            </a:r>
          </a:p>
          <a:p>
            <a:endParaRPr lang="en-US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concanetation</a:t>
            </a:r>
            <a:r>
              <a:rPr lang="en-US" dirty="0" smtClean="0"/>
              <a:t> </a:t>
            </a:r>
            <a:r>
              <a:rPr lang="en-US" dirty="0" smtClean="0"/>
              <a:t>operator is a dot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.            </a:t>
            </a:r>
            <a:r>
              <a:rPr lang="en-US" dirty="0" smtClean="0">
                <a:solidFill>
                  <a:srgbClr val="FF0000"/>
                </a:solidFill>
              </a:rPr>
              <a:t>Different from JavaScript!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Statements in PHP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4114800"/>
          </a:xfrm>
          <a:noFill/>
        </p:spPr>
        <p:txBody>
          <a:bodyPr/>
          <a:lstStyle/>
          <a:p>
            <a:r>
              <a:rPr lang="en-US" smtClean="0"/>
              <a:t>Sequential</a:t>
            </a:r>
          </a:p>
          <a:p>
            <a:pPr lvl="1">
              <a:buFontTx/>
              <a:buNone/>
            </a:pPr>
            <a:r>
              <a:rPr lang="en-US" smtClean="0"/>
              <a:t>{…; …;…;}</a:t>
            </a:r>
          </a:p>
          <a:p>
            <a:pPr lvl="1">
              <a:buFontTx/>
              <a:buNone/>
            </a:pPr>
            <a:r>
              <a:rPr lang="en-US" smtClean="0"/>
              <a:t>Semicolons are </a:t>
            </a:r>
            <a:r>
              <a:rPr lang="en-US" smtClean="0">
                <a:solidFill>
                  <a:srgbClr val="FF0000"/>
                </a:solidFill>
              </a:rPr>
              <a:t>required</a:t>
            </a:r>
            <a:r>
              <a:rPr lang="en-US" smtClean="0"/>
              <a:t> at the end of every statement</a:t>
            </a:r>
          </a:p>
          <a:p>
            <a:r>
              <a:rPr lang="en-US" smtClean="0"/>
              <a:t>Conditional</a:t>
            </a:r>
          </a:p>
          <a:p>
            <a:pPr lvl="1">
              <a:buFontTx/>
              <a:buNone/>
            </a:pPr>
            <a:r>
              <a:rPr lang="en-US" smtClean="0"/>
              <a:t>if (3==i) {…} else {…}</a:t>
            </a:r>
          </a:p>
          <a:p>
            <a:r>
              <a:rPr lang="en-US" smtClean="0"/>
              <a:t>Loop </a:t>
            </a:r>
          </a:p>
          <a:p>
            <a:pPr lvl="1">
              <a:buFontTx/>
              <a:buNone/>
            </a:pPr>
            <a:r>
              <a:rPr lang="en-US" smtClean="0"/>
              <a:t>foreach ($array as </a:t>
            </a:r>
            <a:r>
              <a:rPr lang="en-US" smtClean="0">
                <a:solidFill>
                  <a:schemeClr val="bg2"/>
                </a:solidFill>
              </a:rPr>
              <a:t>$key =&gt;</a:t>
            </a:r>
            <a:r>
              <a:rPr lang="en-US" smtClean="0"/>
              <a:t> $value) {…} </a:t>
            </a:r>
          </a:p>
          <a:p>
            <a:pPr lvl="1">
              <a:buFontTx/>
              <a:buNone/>
            </a:pPr>
            <a:r>
              <a:rPr lang="en-US" smtClean="0"/>
              <a:t>while ($row=mysql_fetch_array(…)) {…}</a:t>
            </a:r>
          </a:p>
          <a:p>
            <a:pPr lvl="1">
              <a:buFontTx/>
              <a:buNone/>
            </a:pPr>
            <a:r>
              <a:rPr lang="en-US" smtClean="0"/>
              <a:t>For ($i=0; $i&lt;10; $i++) {…}</a:t>
            </a:r>
          </a:p>
          <a:p>
            <a:r>
              <a:rPr lang="en-US" smtClean="0"/>
              <a:t>Braces are optional around a single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en-US" smtClean="0"/>
              <a:t>Arrays in PHP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4114800"/>
          </a:xfrm>
          <a:noFill/>
        </p:spPr>
        <p:txBody>
          <a:bodyPr/>
          <a:lstStyle/>
          <a:p>
            <a:r>
              <a:rPr lang="en-US" smtClean="0"/>
              <a:t>A set of key-element pairs</a:t>
            </a:r>
          </a:p>
          <a:p>
            <a:pPr lvl="1">
              <a:buFontTx/>
              <a:buNone/>
            </a:pPr>
            <a:r>
              <a:rPr lang="en-US" smtClean="0"/>
              <a:t>$days = array(“Jan”-&gt;31, “Feb”=&gt;28, …);</a:t>
            </a:r>
          </a:p>
          <a:p>
            <a:pPr lvl="1">
              <a:buFontTx/>
              <a:buNone/>
            </a:pPr>
            <a:r>
              <a:rPr lang="en-US" smtClean="0"/>
              <a:t>$months = explode(“/”, “Jan/Feb/Mar/…/Dec”);</a:t>
            </a:r>
          </a:p>
          <a:p>
            <a:pPr lvl="1">
              <a:buFontTx/>
              <a:buNone/>
            </a:pPr>
            <a:r>
              <a:rPr lang="en-US" smtClean="0"/>
              <a:t>$_POST</a:t>
            </a:r>
          </a:p>
          <a:p>
            <a:pPr lvl="4"/>
            <a:endParaRPr lang="en-US" smtClean="0"/>
          </a:p>
          <a:p>
            <a:r>
              <a:rPr lang="en-US" smtClean="0"/>
              <a:t>Each element is accessed by the key</a:t>
            </a:r>
          </a:p>
          <a:p>
            <a:pPr lvl="1"/>
            <a:r>
              <a:rPr lang="en-US" smtClean="0"/>
              <a:t>$months[0];</a:t>
            </a:r>
          </a:p>
          <a:p>
            <a:pPr lvl="1"/>
            <a:r>
              <a:rPr lang="en-US" smtClean="0"/>
              <a:t>{$days[“Jan”]}</a:t>
            </a:r>
          </a:p>
          <a:p>
            <a:pPr lvl="4"/>
            <a:endParaRPr lang="en-US" smtClean="0"/>
          </a:p>
          <a:p>
            <a:r>
              <a:rPr lang="en-US" smtClean="0"/>
              <a:t>PHP unifies arrays and hashtables</a:t>
            </a:r>
          </a:p>
          <a:p>
            <a:pPr lvl="1"/>
            <a:r>
              <a:rPr lang="en-US" smtClean="0"/>
              <a:t>Elements may be different types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4219</TotalTime>
  <Pages>35</Pages>
  <Words>963</Words>
  <Application>Microsoft Office PowerPoint</Application>
  <PresentationFormat>On-screen Show (4:3)</PresentationFormat>
  <Paragraphs>231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Wingdings</vt:lpstr>
      <vt:lpstr>690</vt:lpstr>
      <vt:lpstr>Blank Presentation</vt:lpstr>
      <vt:lpstr>PHP</vt:lpstr>
      <vt:lpstr>Thinking About PHP</vt:lpstr>
      <vt:lpstr>Making PHP</vt:lpstr>
      <vt:lpstr>Programming Skills Hierarchy</vt:lpstr>
      <vt:lpstr>Some Things to Pay Attention To</vt:lpstr>
      <vt:lpstr>Variables</vt:lpstr>
      <vt:lpstr>Operators in PHP</vt:lpstr>
      <vt:lpstr>Statements in PHP</vt:lpstr>
      <vt:lpstr>Arrays in PHP</vt:lpstr>
      <vt:lpstr>Functions in PHP</vt:lpstr>
      <vt:lpstr>Using PHP with (X)HTML Forms</vt:lpstr>
      <vt:lpstr>Connecting PHP to MySQL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LBSC 708L Session 1</dc:title>
  <dc:creator>Doug Oard</dc:creator>
  <cp:lastModifiedBy>jj</cp:lastModifiedBy>
  <cp:revision>59</cp:revision>
  <cp:lastPrinted>2000-01-25T03:43:30Z</cp:lastPrinted>
  <dcterms:created xsi:type="dcterms:W3CDTF">1997-09-24T15:18:00Z</dcterms:created>
  <dcterms:modified xsi:type="dcterms:W3CDTF">2012-04-10T23:13:31Z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http://www.clis.umd.edu/courses/690/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