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56" r:id="rId3"/>
    <p:sldId id="401" r:id="rId4"/>
    <p:sldId id="402" r:id="rId5"/>
    <p:sldId id="403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04" r:id="rId19"/>
    <p:sldId id="405" r:id="rId20"/>
    <p:sldId id="406" r:id="rId21"/>
    <p:sldId id="39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86" autoAdjust="0"/>
  </p:normalViewPr>
  <p:slideViewPr>
    <p:cSldViewPr>
      <p:cViewPr varScale="1">
        <p:scale>
          <a:sx n="87" d="100"/>
          <a:sy n="87" d="100"/>
        </p:scale>
        <p:origin x="6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154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5329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E155B8-85D7-064C-A3DC-9AC8D6642442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7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Security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8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Security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6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76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1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3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09399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Encryption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dirty="0"/>
              <a:t>Session 9</a:t>
            </a:r>
          </a:p>
          <a:p>
            <a:pPr marL="342900" indent="-342900"/>
            <a:r>
              <a:rPr lang="en-US" dirty="0"/>
              <a:t>INST 346</a:t>
            </a:r>
          </a:p>
        </p:txBody>
      </p:sp>
      <p:pic>
        <p:nvPicPr>
          <p:cNvPr id="3077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RSA example: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3400" y="1300163"/>
            <a:ext cx="588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Bob chooses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p=5, q=7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  Then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n=35, z=24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2988" y="1724025"/>
            <a:ext cx="5157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e=5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 (so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e, z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 relatively prime).</a:t>
            </a:r>
          </a:p>
          <a:p>
            <a:pPr eaLnBrk="0" hangingPunct="0"/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d=29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(so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ed-1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exactly divisible by z).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954213" y="3465513"/>
            <a:ext cx="1554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bit pattern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0" y="3441700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078413" y="3462338"/>
            <a:ext cx="439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307013" y="3309938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</a:t>
            </a:r>
          </a:p>
        </p:txBody>
      </p: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6704013" y="3343275"/>
            <a:ext cx="2055812" cy="590550"/>
            <a:chOff x="2708" y="1773"/>
            <a:chExt cx="1295" cy="372"/>
          </a:xfrm>
        </p:grpSpPr>
        <p:sp>
          <p:nvSpPr>
            <p:cNvPr id="52261" name="Text Box 10"/>
            <p:cNvSpPr txBox="1">
              <a:spLocks noChangeArrowheads="1"/>
            </p:cNvSpPr>
            <p:nvPr/>
          </p:nvSpPr>
          <p:spPr bwMode="auto">
            <a:xfrm>
              <a:off x="2708" y="1854"/>
              <a:ext cx="12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 = m  mod  n</a:t>
              </a:r>
            </a:p>
          </p:txBody>
        </p:sp>
        <p:sp>
          <p:nvSpPr>
            <p:cNvPr id="52262" name="Text Box 11"/>
            <p:cNvSpPr txBox="1">
              <a:spLocks noChangeArrowheads="1"/>
            </p:cNvSpPr>
            <p:nvPr/>
          </p:nvSpPr>
          <p:spPr bwMode="auto">
            <a:xfrm>
              <a:off x="3168" y="177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</p:grpSp>
      <p:sp>
        <p:nvSpPr>
          <p:cNvPr id="52234" name="Text Box 12"/>
          <p:cNvSpPr txBox="1">
            <a:spLocks noChangeArrowheads="1"/>
          </p:cNvSpPr>
          <p:nvPr/>
        </p:nvSpPr>
        <p:spPr bwMode="auto">
          <a:xfrm>
            <a:off x="2006600" y="4005263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0000l000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5" name="Text Box 13"/>
          <p:cNvSpPr txBox="1">
            <a:spLocks noChangeArrowheads="1"/>
          </p:cNvSpPr>
          <p:nvPr/>
        </p:nvSpPr>
        <p:spPr bwMode="auto">
          <a:xfrm>
            <a:off x="3741738" y="39957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12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6" name="Text Box 14"/>
          <p:cNvSpPr txBox="1">
            <a:spLocks noChangeArrowheads="1"/>
          </p:cNvSpPr>
          <p:nvPr/>
        </p:nvSpPr>
        <p:spPr bwMode="auto">
          <a:xfrm>
            <a:off x="4783138" y="3987800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24832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7" name="Text Box 15"/>
          <p:cNvSpPr txBox="1">
            <a:spLocks noChangeArrowheads="1"/>
          </p:cNvSpPr>
          <p:nvPr/>
        </p:nvSpPr>
        <p:spPr bwMode="auto">
          <a:xfrm>
            <a:off x="7637463" y="39862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17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8" name="Text Box 28"/>
          <p:cNvSpPr txBox="1">
            <a:spLocks noChangeArrowheads="1"/>
          </p:cNvSpPr>
          <p:nvPr/>
        </p:nvSpPr>
        <p:spPr bwMode="auto">
          <a:xfrm>
            <a:off x="487363" y="37671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Arial" charset="0"/>
                <a:cs typeface="Arial" charset="0"/>
              </a:rPr>
              <a:t>encrypt:</a:t>
            </a:r>
          </a:p>
        </p:txBody>
      </p:sp>
      <p:sp>
        <p:nvSpPr>
          <p:cNvPr id="52239" name="Text Box 31"/>
          <p:cNvSpPr txBox="1">
            <a:spLocks noChangeArrowheads="1"/>
          </p:cNvSpPr>
          <p:nvPr/>
        </p:nvSpPr>
        <p:spPr bwMode="auto">
          <a:xfrm>
            <a:off x="503238" y="2667000"/>
            <a:ext cx="3865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encrypting 8-bit messages.</a:t>
            </a:r>
          </a:p>
        </p:txBody>
      </p:sp>
      <p:pic>
        <p:nvPicPr>
          <p:cNvPr id="52240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968375"/>
            <a:ext cx="3101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ight Brace 1"/>
          <p:cNvSpPr>
            <a:spLocks/>
          </p:cNvSpPr>
          <p:nvPr/>
        </p:nvSpPr>
        <p:spPr bwMode="auto">
          <a:xfrm rot="5400000">
            <a:off x="2625725" y="3203576"/>
            <a:ext cx="180975" cy="1403350"/>
          </a:xfrm>
          <a:prstGeom prst="rightBrace">
            <a:avLst>
              <a:gd name="adj1" fmla="val 82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2242" name="Right Brace 31"/>
          <p:cNvSpPr>
            <a:spLocks/>
          </p:cNvSpPr>
          <p:nvPr/>
        </p:nvSpPr>
        <p:spPr bwMode="auto">
          <a:xfrm rot="5400000">
            <a:off x="3948112" y="3676651"/>
            <a:ext cx="169863" cy="468312"/>
          </a:xfrm>
          <a:prstGeom prst="rightBrace">
            <a:avLst>
              <a:gd name="adj1" fmla="val 82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2243" name="Right Brace 32"/>
          <p:cNvSpPr>
            <a:spLocks/>
          </p:cNvSpPr>
          <p:nvPr/>
        </p:nvSpPr>
        <p:spPr bwMode="auto">
          <a:xfrm rot="5400000">
            <a:off x="5195094" y="3682206"/>
            <a:ext cx="168275" cy="468313"/>
          </a:xfrm>
          <a:prstGeom prst="rightBrace">
            <a:avLst>
              <a:gd name="adj1" fmla="val 83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2244" name="Right Brace 33"/>
          <p:cNvSpPr>
            <a:spLocks/>
          </p:cNvSpPr>
          <p:nvPr/>
        </p:nvSpPr>
        <p:spPr bwMode="auto">
          <a:xfrm rot="5400000">
            <a:off x="7737475" y="2892425"/>
            <a:ext cx="179388" cy="2046288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4513" y="4729163"/>
            <a:ext cx="7564437" cy="1150937"/>
            <a:chOff x="543729" y="4729393"/>
            <a:chExt cx="7565229" cy="1150260"/>
          </a:xfrm>
        </p:grpSpPr>
        <p:sp>
          <p:nvSpPr>
            <p:cNvPr id="52247" name="Text Box 16"/>
            <p:cNvSpPr txBox="1">
              <a:spLocks noChangeArrowheads="1"/>
            </p:cNvSpPr>
            <p:nvPr/>
          </p:nvSpPr>
          <p:spPr bwMode="auto">
            <a:xfrm>
              <a:off x="2359031" y="4873856"/>
              <a:ext cx="3413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52248" name="Group 17"/>
            <p:cNvGrpSpPr>
              <a:grpSpLocks/>
            </p:cNvGrpSpPr>
            <p:nvPr/>
          </p:nvGrpSpPr>
          <p:grpSpPr bwMode="auto">
            <a:xfrm>
              <a:off x="6053145" y="4766587"/>
              <a:ext cx="2055813" cy="590551"/>
              <a:chOff x="2708" y="1773"/>
              <a:chExt cx="1295" cy="372"/>
            </a:xfrm>
          </p:grpSpPr>
          <p:sp>
            <p:nvSpPr>
              <p:cNvPr id="52259" name="Text Box 18"/>
              <p:cNvSpPr txBox="1">
                <a:spLocks noChangeArrowheads="1"/>
              </p:cNvSpPr>
              <p:nvPr/>
            </p:nvSpPr>
            <p:spPr bwMode="auto">
              <a:xfrm>
                <a:off x="2708" y="1854"/>
                <a:ext cx="129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 = c  mod  n</a:t>
                </a:r>
              </a:p>
            </p:txBody>
          </p:sp>
          <p:sp>
            <p:nvSpPr>
              <p:cNvPr id="52260" name="Text Box 19"/>
              <p:cNvSpPr txBox="1">
                <a:spLocks noChangeArrowheads="1"/>
              </p:cNvSpPr>
              <p:nvPr/>
            </p:nvSpPr>
            <p:spPr bwMode="auto">
              <a:xfrm>
                <a:off x="3166" y="1773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52249" name="Text Box 20"/>
            <p:cNvSpPr txBox="1">
              <a:spLocks noChangeArrowheads="1"/>
            </p:cNvSpPr>
            <p:nvPr/>
          </p:nvSpPr>
          <p:spPr bwMode="auto">
            <a:xfrm>
              <a:off x="2208219" y="54097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17</a:t>
              </a:r>
            </a:p>
          </p:txBody>
        </p:sp>
        <p:sp>
          <p:nvSpPr>
            <p:cNvPr id="52250" name="Text Box 21"/>
            <p:cNvSpPr txBox="1">
              <a:spLocks noChangeArrowheads="1"/>
            </p:cNvSpPr>
            <p:nvPr/>
          </p:nvSpPr>
          <p:spPr bwMode="auto">
            <a:xfrm>
              <a:off x="2869299" y="5541062"/>
              <a:ext cx="32131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481968572106750915091411825223071697</a:t>
              </a:r>
            </a:p>
          </p:txBody>
        </p:sp>
        <p:sp>
          <p:nvSpPr>
            <p:cNvPr id="52251" name="Text Box 22"/>
            <p:cNvSpPr txBox="1">
              <a:spLocks noChangeArrowheads="1"/>
            </p:cNvSpPr>
            <p:nvPr/>
          </p:nvSpPr>
          <p:spPr bwMode="auto">
            <a:xfrm>
              <a:off x="6808794" y="54224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12</a:t>
              </a:r>
            </a:p>
          </p:txBody>
        </p:sp>
        <p:grpSp>
          <p:nvGrpSpPr>
            <p:cNvPr id="52252" name="Group 23"/>
            <p:cNvGrpSpPr>
              <a:grpSpLocks/>
            </p:cNvGrpSpPr>
            <p:nvPr/>
          </p:nvGrpSpPr>
          <p:grpSpPr bwMode="auto">
            <a:xfrm>
              <a:off x="3489331" y="4729393"/>
              <a:ext cx="514350" cy="611188"/>
              <a:chOff x="3034" y="2876"/>
              <a:chExt cx="324" cy="385"/>
            </a:xfrm>
          </p:grpSpPr>
          <p:sp>
            <p:nvSpPr>
              <p:cNvPr id="52257" name="Text Box 24"/>
              <p:cNvSpPr txBox="1">
                <a:spLocks noChangeArrowheads="1"/>
              </p:cNvSpPr>
              <p:nvPr/>
            </p:nvSpPr>
            <p:spPr bwMode="auto">
              <a:xfrm>
                <a:off x="3034" y="2973"/>
                <a:ext cx="2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2258" name="Text Box 25"/>
              <p:cNvSpPr txBox="1">
                <a:spLocks noChangeArrowheads="1"/>
              </p:cNvSpPr>
              <p:nvPr/>
            </p:nvSpPr>
            <p:spPr bwMode="auto">
              <a:xfrm>
                <a:off x="3129" y="2876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543729" y="5059140"/>
              <a:ext cx="12795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decrypt:</a:t>
              </a:r>
            </a:p>
          </p:txBody>
        </p:sp>
        <p:sp>
          <p:nvSpPr>
            <p:cNvPr id="52254" name="Right Brace 36"/>
            <p:cNvSpPr>
              <a:spLocks/>
            </p:cNvSpPr>
            <p:nvPr/>
          </p:nvSpPr>
          <p:spPr bwMode="auto">
            <a:xfrm rot="5400000">
              <a:off x="2446575" y="5102686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5" name="Right Brace 37"/>
            <p:cNvSpPr>
              <a:spLocks/>
            </p:cNvSpPr>
            <p:nvPr/>
          </p:nvSpPr>
          <p:spPr bwMode="auto">
            <a:xfrm rot="5400000">
              <a:off x="3605907" y="5108131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52256" name="Right Brace 38"/>
            <p:cNvSpPr>
              <a:spLocks/>
            </p:cNvSpPr>
            <p:nvPr/>
          </p:nvSpPr>
          <p:spPr bwMode="auto">
            <a:xfrm rot="5400000">
              <a:off x="6964140" y="4340683"/>
              <a:ext cx="179612" cy="2046514"/>
            </a:xfrm>
            <a:prstGeom prst="rightBrace">
              <a:avLst>
                <a:gd name="adj1" fmla="val 83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" name="Left-Right Arrow 5"/>
          <p:cNvSpPr>
            <a:spLocks noChangeArrowheads="1"/>
          </p:cNvSpPr>
          <p:nvPr/>
        </p:nvSpPr>
        <p:spPr bwMode="auto">
          <a:xfrm rot="1604466">
            <a:off x="4113213" y="4827588"/>
            <a:ext cx="2944812" cy="246062"/>
          </a:xfrm>
          <a:prstGeom prst="leftRightArrow">
            <a:avLst>
              <a:gd name="adj1" fmla="val 50000"/>
              <a:gd name="adj2" fmla="val 50032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6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RSA: an important property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(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(m)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)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 eaLnBrk="0" hangingPunct="0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use public key first, followed by private key </a:t>
            </a: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use private key first, followed by public key </a:t>
            </a: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C00000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C00000"/>
              </a:solidFill>
              <a:latin typeface="Gill Sans MT" charset="0"/>
              <a:ea typeface="ＭＳ Ｐゴシック" charset="0"/>
              <a:cs typeface="Arial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result is the same!</a:t>
            </a:r>
            <a:r>
              <a:rPr lang="en-US" sz="3200" dirty="0">
                <a:solidFill>
                  <a:srgbClr val="C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318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831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Why is RSA secure?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2438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suppose you know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public key (n,e). How hard is it to determine d?</a:t>
            </a:r>
          </a:p>
          <a:p>
            <a:r>
              <a:rPr lang="en-US" dirty="0">
                <a:latin typeface="Gill Sans MT" charset="0"/>
              </a:rPr>
              <a:t>essentially need to find factors of n without knowing the two factors p and q </a:t>
            </a:r>
          </a:p>
          <a:p>
            <a:pPr lvl="1"/>
            <a:r>
              <a:rPr lang="en-US" sz="2800" dirty="0">
                <a:latin typeface="Gill Sans MT" charset="0"/>
              </a:rPr>
              <a:t>fact: factoring a big number is hard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56324" name="Picture 2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0445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374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 in practice: session keys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93825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exponentiation in RSA is computationally intensive</a:t>
            </a:r>
          </a:p>
          <a:p>
            <a:r>
              <a:rPr lang="en-US" dirty="0">
                <a:latin typeface="Gill Sans MT" charset="0"/>
              </a:rPr>
              <a:t>DES is at least 100 times faster than RSA</a:t>
            </a:r>
          </a:p>
          <a:p>
            <a:r>
              <a:rPr lang="en-US" dirty="0">
                <a:latin typeface="Gill Sans MT" charset="0"/>
              </a:rPr>
              <a:t>use public key crypto to establish secure connection, then establish second key – symmetric session key – for encrypting data</a:t>
            </a:r>
          </a:p>
          <a:p>
            <a:pPr>
              <a:spcBef>
                <a:spcPct val="60000"/>
              </a:spcBef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session key, K</a:t>
            </a:r>
            <a:r>
              <a:rPr lang="en-US" i="1" baseline="-25000" dirty="0">
                <a:solidFill>
                  <a:srgbClr val="C00000"/>
                </a:solidFill>
                <a:latin typeface="Gill Sans MT" charset="0"/>
              </a:rPr>
              <a:t>S</a:t>
            </a:r>
          </a:p>
          <a:p>
            <a:r>
              <a:rPr lang="en-US" sz="2400" dirty="0">
                <a:latin typeface="Gill Sans MT" charset="0"/>
              </a:rPr>
              <a:t>Bob and Alice use RSA to exchange a symmetric key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r>
              <a:rPr lang="en-US" sz="2400" dirty="0">
                <a:latin typeface="Gill Sans MT" charset="0"/>
              </a:rPr>
              <a:t>once both have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, they use symmetric key cryptography</a:t>
            </a:r>
          </a:p>
          <a:p>
            <a:endParaRPr lang="en-US" dirty="0">
              <a:latin typeface="Gill Sans MT" charset="0"/>
            </a:endParaRPr>
          </a:p>
        </p:txBody>
      </p:sp>
      <p:pic>
        <p:nvPicPr>
          <p:cNvPr id="57348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795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847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677988"/>
            <a:ext cx="77089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cryptographic technique analogous to hand-written signatures:</a:t>
            </a:r>
          </a:p>
          <a:p>
            <a:r>
              <a:rPr lang="en-US" sz="2600" dirty="0">
                <a:latin typeface="Gill Sans MT" charset="0"/>
              </a:rPr>
              <a:t>sender (Bob) digitally signs document,  establishing he is document owner/creator. </a:t>
            </a:r>
          </a:p>
          <a:p>
            <a:r>
              <a:rPr lang="en-US" sz="2600" i="1" dirty="0">
                <a:solidFill>
                  <a:srgbClr val="000099"/>
                </a:solidFill>
                <a:latin typeface="Gill Sans MT" charset="0"/>
              </a:rPr>
              <a:t>verifiable, nonforgeable:</a:t>
            </a:r>
            <a:r>
              <a:rPr lang="en-US" sz="2600" i="1" dirty="0">
                <a:latin typeface="Gill Sans MT" charset="0"/>
              </a:rPr>
              <a:t> </a:t>
            </a:r>
            <a:r>
              <a:rPr lang="en-US" sz="2600" dirty="0">
                <a:latin typeface="Gill Sans MT" charset="0"/>
              </a:rPr>
              <a:t>recipient (Alice) can prove to someone that Bob, and no one else (including Alice), must have signed document </a:t>
            </a:r>
          </a:p>
        </p:txBody>
      </p:sp>
      <p:pic>
        <p:nvPicPr>
          <p:cNvPr id="74756" name="Picture 2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8108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5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6311900" y="37941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952500" y="37179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03288" y="1436688"/>
            <a:ext cx="7391400" cy="203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simple digital signature for message m:</a:t>
            </a:r>
          </a:p>
          <a:p>
            <a:r>
              <a:rPr lang="en-US" sz="2400" dirty="0">
                <a:latin typeface="Gill Sans MT" charset="0"/>
              </a:rPr>
              <a:t>Bob signs m by encrypting with his private key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, creating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signed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message,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(m)</a:t>
            </a:r>
            <a:endParaRPr lang="en-US" dirty="0">
              <a:latin typeface="Gill Sans MT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638675" y="2152650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088188" y="1804988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990600" y="3717925"/>
            <a:ext cx="21209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Dear Alice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Oh, how I have missed you. I think of you all the time! …(blah blah blah)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Bob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52463" y="3298825"/>
            <a:ext cx="27352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>
                <a:solidFill>
                  <a:srgbClr val="C00000"/>
                </a:solidFill>
                <a:latin typeface="Arial" charset="0"/>
                <a:cs typeface="Arial" charset="0"/>
              </a:rPr>
              <a:t>’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s message, m</a:t>
            </a:r>
          </a:p>
        </p:txBody>
      </p:sp>
      <p:sp>
        <p:nvSpPr>
          <p:cNvPr id="75785" name="Rectangle 10"/>
          <p:cNvSpPr>
            <a:spLocks noChangeArrowheads="1"/>
          </p:cNvSpPr>
          <p:nvPr/>
        </p:nvSpPr>
        <p:spPr bwMode="auto">
          <a:xfrm>
            <a:off x="4141788" y="4060825"/>
            <a:ext cx="1417637" cy="10826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181475" y="4095750"/>
            <a:ext cx="13684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Public key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34099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908550" y="3251200"/>
            <a:ext cx="176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s private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75789" name="Picture 14" descr="BS00768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14788" y="3432175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5790" name="Group 15"/>
          <p:cNvGrpSpPr>
            <a:grpSpLocks/>
          </p:cNvGrpSpPr>
          <p:nvPr/>
        </p:nvGrpSpPr>
        <p:grpSpPr bwMode="auto">
          <a:xfrm>
            <a:off x="4486275" y="3200400"/>
            <a:ext cx="533400" cy="628650"/>
            <a:chOff x="2994" y="2058"/>
            <a:chExt cx="336" cy="396"/>
          </a:xfrm>
        </p:grpSpPr>
        <p:grpSp>
          <p:nvGrpSpPr>
            <p:cNvPr id="75800" name="Group 16"/>
            <p:cNvGrpSpPr>
              <a:grpSpLocks/>
            </p:cNvGrpSpPr>
            <p:nvPr/>
          </p:nvGrpSpPr>
          <p:grpSpPr bwMode="auto">
            <a:xfrm>
              <a:off x="2994" y="2144"/>
              <a:ext cx="336" cy="310"/>
              <a:chOff x="2994" y="2144"/>
              <a:chExt cx="336" cy="310"/>
            </a:xfrm>
          </p:grpSpPr>
          <p:sp>
            <p:nvSpPr>
              <p:cNvPr id="46107" name="Text Box 17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46108" name="Text Box 18"/>
              <p:cNvSpPr txBox="1">
                <a:spLocks noChangeArrowheads="1"/>
              </p:cNvSpPr>
              <p:nvPr/>
            </p:nvSpPr>
            <p:spPr bwMode="auto">
              <a:xfrm>
                <a:off x="3128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46106" name="Text Box 19"/>
            <p:cNvSpPr txBox="1">
              <a:spLocks noChangeArrowheads="1"/>
            </p:cNvSpPr>
            <p:nvPr/>
          </p:nvSpPr>
          <p:spPr bwMode="auto">
            <a:xfrm>
              <a:off x="3140" y="2058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096" name="Line 20"/>
          <p:cNvSpPr>
            <a:spLocks noChangeShapeType="1"/>
          </p:cNvSpPr>
          <p:nvPr/>
        </p:nvSpPr>
        <p:spPr bwMode="auto">
          <a:xfrm>
            <a:off x="4489450" y="3584575"/>
            <a:ext cx="1588" cy="469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7" name="Line 21"/>
          <p:cNvSpPr>
            <a:spLocks noChangeShapeType="1"/>
          </p:cNvSpPr>
          <p:nvPr/>
        </p:nvSpPr>
        <p:spPr bwMode="auto">
          <a:xfrm>
            <a:off x="55943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8" name="Text Box 22"/>
          <p:cNvSpPr txBox="1">
            <a:spLocks noChangeArrowheads="1"/>
          </p:cNvSpPr>
          <p:nvPr/>
        </p:nvSpPr>
        <p:spPr bwMode="auto">
          <a:xfrm>
            <a:off x="6438900" y="3895725"/>
            <a:ext cx="212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’</a:t>
            </a:r>
            <a:r>
              <a:rPr lang="en-US" sz="1800" dirty="0">
                <a:solidFill>
                  <a:srgbClr val="000000"/>
                </a:solidFill>
                <a:latin typeface="Arial" charset="0"/>
                <a:ea typeface="Arial Unicode MS" charset="0"/>
                <a:cs typeface="Arial" charset="0"/>
              </a:rPr>
              <a:t>s message, m, signed (encrypted) with his private key</a:t>
            </a:r>
          </a:p>
        </p:txBody>
      </p:sp>
      <p:sp>
        <p:nvSpPr>
          <p:cNvPr id="46099" name="Text Box 25"/>
          <p:cNvSpPr txBox="1">
            <a:spLocks noChangeArrowheads="1"/>
          </p:cNvSpPr>
          <p:nvPr/>
        </p:nvSpPr>
        <p:spPr bwMode="auto">
          <a:xfrm>
            <a:off x="6894865" y="3375025"/>
            <a:ext cx="6406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m,K </a:t>
            </a:r>
          </a:p>
        </p:txBody>
      </p:sp>
      <p:sp>
        <p:nvSpPr>
          <p:cNvPr id="46100" name="Text Box 26"/>
          <p:cNvSpPr txBox="1">
            <a:spLocks noChangeArrowheads="1"/>
          </p:cNvSpPr>
          <p:nvPr/>
        </p:nvSpPr>
        <p:spPr bwMode="auto">
          <a:xfrm>
            <a:off x="7356475" y="3529013"/>
            <a:ext cx="320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1" name="Text Box 27"/>
          <p:cNvSpPr txBox="1">
            <a:spLocks noChangeArrowheads="1"/>
          </p:cNvSpPr>
          <p:nvPr/>
        </p:nvSpPr>
        <p:spPr bwMode="auto">
          <a:xfrm>
            <a:off x="7362825" y="3228975"/>
            <a:ext cx="25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46102" name="Text Box 28"/>
          <p:cNvSpPr txBox="1">
            <a:spLocks noChangeArrowheads="1"/>
          </p:cNvSpPr>
          <p:nvPr/>
        </p:nvSpPr>
        <p:spPr bwMode="auto">
          <a:xfrm>
            <a:off x="7381875" y="33448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 (m)</a:t>
            </a:r>
          </a:p>
        </p:txBody>
      </p:sp>
      <p:sp>
        <p:nvSpPr>
          <p:cNvPr id="757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pic>
        <p:nvPicPr>
          <p:cNvPr id="75799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567" y="5967412"/>
            <a:ext cx="7520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practice, this is done more efficiently on message digests</a:t>
            </a:r>
          </a:p>
        </p:txBody>
      </p:sp>
    </p:spTree>
    <p:extLst>
      <p:ext uri="{BB962C8B-B14F-4D97-AF65-F5344CB8AC3E}">
        <p14:creationId xmlns:p14="http://schemas.microsoft.com/office/powerpoint/2010/main" val="1882337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7034213" y="1116013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7680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3648075"/>
            <a:ext cx="7391400" cy="23114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Alice thus verifies that: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Bob signed m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no one else signed m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Bob signed m and not m</a:t>
            </a:r>
            <a:r>
              <a:rPr lang="ja-JP" altLang="en-US" dirty="0">
                <a:latin typeface="Gill Sans MT" charset="0"/>
              </a:rPr>
              <a:t>‘</a:t>
            </a:r>
            <a:endParaRPr lang="en-US" altLang="ja-JP" dirty="0">
              <a:latin typeface="Gill Sans MT" charset="0"/>
            </a:endParaRPr>
          </a:p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non-repudiation:</a:t>
            </a:r>
          </a:p>
          <a:p>
            <a:pPr marL="800100" lvl="1" indent="-342900">
              <a:lnSpc>
                <a:spcPct val="90000"/>
              </a:lnSpc>
              <a:buFont typeface="Wingdings" charset="0"/>
              <a:buChar char="ü"/>
            </a:pPr>
            <a:r>
              <a:rPr lang="en-US" dirty="0">
                <a:latin typeface="Gill Sans MT" charset="0"/>
              </a:rPr>
              <a:t>Alice can take m, and signature K</a:t>
            </a:r>
            <a:r>
              <a:rPr lang="en-US" baseline="-25000" dirty="0">
                <a:latin typeface="Gill Sans MT" charset="0"/>
              </a:rPr>
              <a:t>B</a:t>
            </a:r>
            <a:r>
              <a:rPr lang="en-US" dirty="0">
                <a:latin typeface="Gill Sans MT" charset="0"/>
              </a:rPr>
              <a:t>(m) to court and prove that Bob signed m</a:t>
            </a:r>
          </a:p>
          <a:p>
            <a:pPr marL="381000" indent="-381000">
              <a:lnSpc>
                <a:spcPct val="90000"/>
              </a:lnSpc>
              <a:buSzTx/>
              <a:buFont typeface="Wingdings" charset="0"/>
              <a:buChar char="ü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5673725" y="5435600"/>
            <a:ext cx="736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pic>
        <p:nvPicPr>
          <p:cNvPr id="76806" name="Picture 2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7" name="Rectangle 3"/>
          <p:cNvSpPr txBox="1">
            <a:spLocks noChangeArrowheads="1"/>
          </p:cNvSpPr>
          <p:nvPr/>
        </p:nvSpPr>
        <p:spPr bwMode="auto">
          <a:xfrm>
            <a:off x="757238" y="1239838"/>
            <a:ext cx="8147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7813" indent="-277813" eaLnBrk="0" hangingPunct="0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suppose Alice receives msg m, with signature: m,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(m)</a:t>
            </a:r>
          </a:p>
          <a:p>
            <a:pPr marL="277813" indent="-277813" eaLnBrk="0" hangingPunct="0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Alice verifies m signed by Bob by applying Bob</a:t>
            </a:r>
            <a:r>
              <a:rPr lang="ja-JP" altLang="en-US" sz="2400" dirty="0">
                <a:solidFill>
                  <a:srgbClr val="000000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s public key K</a:t>
            </a:r>
            <a:r>
              <a:rPr lang="en-US" altLang="ja-JP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 to K</a:t>
            </a:r>
            <a:r>
              <a:rPr lang="en-US" altLang="ja-JP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(m) then checks K</a:t>
            </a:r>
            <a:r>
              <a:rPr lang="en-US" altLang="ja-JP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(K</a:t>
            </a:r>
            <a:r>
              <a:rPr lang="en-US" altLang="ja-JP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(m) ) = m.</a:t>
            </a:r>
          </a:p>
          <a:p>
            <a:pPr marL="277813" indent="-277813" eaLnBrk="0" hangingPunct="0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If 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(K</a:t>
            </a:r>
            <a:r>
              <a:rPr lang="en-US" sz="2400" baseline="-25000" dirty="0">
                <a:solidFill>
                  <a:srgbClr val="0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(m) ) = m, whoever signed m must have used Bob</a:t>
            </a:r>
            <a:r>
              <a:rPr lang="ja-JP" altLang="en-US" sz="2400" dirty="0">
                <a:solidFill>
                  <a:srgbClr val="000000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rgbClr val="000000"/>
                </a:solidFill>
                <a:latin typeface="Gill Sans MT" charset="0"/>
              </a:rPr>
              <a:t>s private key.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Char char="v"/>
            </a:pP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703388" y="24336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619625" y="19891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814513" y="19764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295400" y="2466975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58863" y="1992313"/>
            <a:ext cx="736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197350" y="2006600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326899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Message digests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39900"/>
            <a:ext cx="3916362" cy="328295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dirty="0">
                <a:latin typeface="Gill Sans MT" charset="0"/>
              </a:rPr>
              <a:t>fixed-length, easy- to-compute digital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fingerprint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apply hash function H to </a:t>
            </a:r>
            <a:r>
              <a:rPr lang="en-US" sz="2400" i="1" dirty="0">
                <a:latin typeface="Gill Sans MT" charset="0"/>
              </a:rPr>
              <a:t>m</a:t>
            </a:r>
            <a:r>
              <a:rPr lang="en-US" sz="2400" dirty="0">
                <a:latin typeface="Gill Sans MT" charset="0"/>
              </a:rPr>
              <a:t>, get fixed size message digest, </a:t>
            </a:r>
            <a:r>
              <a:rPr lang="en-US" sz="2400" i="1" dirty="0">
                <a:latin typeface="Gill Sans MT" charset="0"/>
              </a:rPr>
              <a:t>H(m).</a:t>
            </a:r>
            <a:endParaRPr lang="en-US" sz="2000" dirty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965450"/>
            <a:ext cx="4044950" cy="3465513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Hash function properties: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many-to-1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produces fixed-size msg digest (fingerprint)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given message digest x, computationally infeasible to find m such that x = H(m)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46888" y="2305050"/>
            <a:ext cx="804862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C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878388" y="850900"/>
            <a:ext cx="1355725" cy="94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4873625" y="839788"/>
            <a:ext cx="1343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large 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732588" y="966788"/>
            <a:ext cx="1108075" cy="758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6692900" y="962025"/>
            <a:ext cx="1190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H: Hash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Function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6238875" y="132080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6797675" y="2328863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7164388" y="1739900"/>
            <a:ext cx="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77837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763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980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76225"/>
            <a:ext cx="8120062" cy="84455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TCP checksum: poor crypto hash function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60488"/>
            <a:ext cx="8424863" cy="21224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Internet checksum has some properties of hash function:</a:t>
            </a:r>
          </a:p>
          <a:p>
            <a:pPr indent="-223838"/>
            <a:r>
              <a:rPr lang="en-US" sz="2400" dirty="0">
                <a:latin typeface="Gill Sans MT" charset="0"/>
              </a:rPr>
              <a:t>produces fixed length digest (16-bit sum) of message</a:t>
            </a:r>
          </a:p>
          <a:p>
            <a:pPr indent="-223838"/>
            <a:r>
              <a:rPr lang="en-US" sz="2400" dirty="0">
                <a:latin typeface="Gill Sans MT" charset="0"/>
              </a:rPr>
              <a:t>is many-to-one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417513" y="2809875"/>
            <a:ext cx="84248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But given message with given hash value, it is easy to find another message with same hash value: 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514350" y="4238625"/>
            <a:ext cx="11096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 O U 1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0 0 . 9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1920875" y="4238625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49 4F 55 31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30 30 2E 39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431800" y="3879850"/>
            <a:ext cx="12239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1920875" y="3875088"/>
            <a:ext cx="16494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1901825" y="5257800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1852613" y="5291138"/>
            <a:ext cx="1744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5535613" y="4222750"/>
            <a:ext cx="11096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 O U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0 0 .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6942138" y="4222750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49 4F 55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39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30 30 2E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31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5453063" y="3863975"/>
            <a:ext cx="1223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6942138" y="3859213"/>
            <a:ext cx="1649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>
            <a:off x="6923088" y="5241925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>
            <a:off x="6873875" y="5275263"/>
            <a:ext cx="1744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70" name="Text Box 17"/>
          <p:cNvSpPr txBox="1">
            <a:spLocks noChangeArrowheads="1"/>
          </p:cNvSpPr>
          <p:nvPr/>
        </p:nvSpPr>
        <p:spPr bwMode="auto">
          <a:xfrm>
            <a:off x="3740150" y="5349875"/>
            <a:ext cx="307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different messages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but identical checksums</a:t>
            </a:r>
            <a:r>
              <a:rPr lang="en-US" dirty="0">
                <a:solidFill>
                  <a:srgbClr val="3333CC"/>
                </a:solidFill>
                <a:latin typeface="Arial" charset="0"/>
                <a:cs typeface="Arial" charset="0"/>
              </a:rPr>
              <a:t>!</a:t>
            </a:r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H="1" flipV="1">
            <a:off x="3589338" y="5483225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 flipV="1">
            <a:off x="6499225" y="5467350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78868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96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486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Widely used hash functions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6113" y="1489075"/>
            <a:ext cx="8131175" cy="46482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MD5 (RFC 1321) has known vulnerabilities </a:t>
            </a:r>
          </a:p>
          <a:p>
            <a:pPr lvl="1"/>
            <a:r>
              <a:rPr lang="en-US" dirty="0">
                <a:latin typeface="Gill Sans MT" charset="0"/>
              </a:rPr>
              <a:t>computes 128-bit message digest in 4-step process </a:t>
            </a:r>
          </a:p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SHA-1 is widely used but is deprecated</a:t>
            </a:r>
          </a:p>
          <a:p>
            <a:pPr lvl="1"/>
            <a:r>
              <a:rPr lang="en-US" dirty="0">
                <a:latin typeface="Gill Sans MT" charset="0"/>
              </a:rPr>
              <a:t>US standard [</a:t>
            </a:r>
            <a:r>
              <a:rPr lang="en-US" sz="2000" dirty="0">
                <a:latin typeface="Gill Sans MT" charset="0"/>
              </a:rPr>
              <a:t>NIST, FIPS PUB 180-1]</a:t>
            </a:r>
            <a:endParaRPr lang="en-US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160-bit message digest</a:t>
            </a:r>
          </a:p>
          <a:p>
            <a:pPr lvl="1"/>
            <a:r>
              <a:rPr lang="en-US" dirty="0">
                <a:latin typeface="Gill Sans MT" charset="0"/>
              </a:rPr>
              <a:t>Collision attack with 1000 GPUs in a month</a:t>
            </a:r>
          </a:p>
          <a:p>
            <a:r>
              <a:rPr lang="en-US" dirty="0">
                <a:latin typeface="Gill Sans MT" charset="0"/>
              </a:rPr>
              <a:t>SHA-2 and SHA-3 are now available</a:t>
            </a:r>
          </a:p>
          <a:p>
            <a:pPr lvl="1"/>
            <a:r>
              <a:rPr lang="en-US" dirty="0">
                <a:latin typeface="Gill Sans MT" charset="0"/>
              </a:rPr>
              <a:t>Also standardized by NIST</a:t>
            </a:r>
          </a:p>
          <a:p>
            <a:pPr lvl="1"/>
            <a:r>
              <a:rPr lang="en-US" dirty="0">
                <a:latin typeface="Gill Sans MT" charset="0"/>
              </a:rPr>
              <a:t>More secure, but slower (in software)</a:t>
            </a:r>
          </a:p>
        </p:txBody>
      </p:sp>
      <p:pic>
        <p:nvPicPr>
          <p:cNvPr id="80900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0445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24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0953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Simple encryption scheme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398588"/>
            <a:ext cx="8077200" cy="121443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substitution cipher: </a:t>
            </a:r>
            <a:r>
              <a:rPr lang="en-US" sz="2400" dirty="0">
                <a:latin typeface="Gill Sans MT" charset="0"/>
              </a:rPr>
              <a:t>substituting one thing for another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monoalphabetic cipher: substitute one letter for another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33956" y="2516188"/>
            <a:ext cx="7203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plaintext:  abcdefghijklmnopqrstuvwxyz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69377" y="3295650"/>
            <a:ext cx="7387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ciphertext:  mnbvcxzasdfghjklpoiuytrewq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3536950" y="2925763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8110538" y="2889250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085440" y="4067175"/>
            <a:ext cx="6279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Plaintext: bob. i love you. alice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928798" y="4492625"/>
            <a:ext cx="6464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ciphertext: nkn. s gktc wky. mgsbc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84275" y="4002088"/>
            <a:ext cx="78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e.g.: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546225" y="5332413"/>
            <a:ext cx="679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1554163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-15541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 charset="0"/>
                <a:ea typeface="ＭＳ Ｐゴシック" charset="0"/>
              </a:rPr>
              <a:t>Encryption key: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</a:rPr>
              <a:t>mapping from set of 26 letters</a:t>
            </a:r>
          </a:p>
          <a:p>
            <a:pPr marL="0" marR="0" lvl="0" indent="-15541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</a:rPr>
              <a:t>                     to set of 26 letters</a:t>
            </a:r>
          </a:p>
        </p:txBody>
      </p:sp>
      <p:pic>
        <p:nvPicPr>
          <p:cNvPr id="38924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5" name="Picture 25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027113" y="54752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344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On a sheet of paper, answer the following (ungraded) question (no names, please):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sz="4000"/>
              <a:t>What was the muddiest point in today’s class?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663" y="0"/>
            <a:ext cx="8353425" cy="114300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Stream and Block Ciphers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150938"/>
            <a:ext cx="81153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n substitution ciphers, M</a:t>
            </a:r>
            <a:r>
              <a:rPr lang="en-US" baseline="-25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,M</a:t>
            </a:r>
            <a:r>
              <a:rPr lang="en-US" baseline="-25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,…,</a:t>
            </a:r>
            <a:r>
              <a:rPr lang="en-US" dirty="0" err="1">
                <a:latin typeface="Gill Sans MT" charset="0"/>
              </a:rPr>
              <a:t>M</a:t>
            </a:r>
            <a:r>
              <a:rPr lang="en-US" baseline="-25000" dirty="0" err="1">
                <a:latin typeface="Gill Sans MT" charset="0"/>
              </a:rPr>
              <a:t>n</a:t>
            </a:r>
            <a:endParaRPr lang="en-US" baseline="-25000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cycling pattern: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e.g., n=4: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  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</a:t>
            </a:r>
            <a:r>
              <a:rPr lang="en-US" dirty="0">
                <a:latin typeface="Gill Sans MT" charset="0"/>
              </a:rPr>
              <a:t> ..</a:t>
            </a:r>
          </a:p>
          <a:p>
            <a:pPr lvl="1"/>
            <a:r>
              <a:rPr lang="en-US" dirty="0">
                <a:latin typeface="Gill Sans MT" charset="0"/>
              </a:rPr>
              <a:t>random initialization</a:t>
            </a:r>
          </a:p>
          <a:p>
            <a:r>
              <a:rPr lang="en-US" dirty="0">
                <a:latin typeface="Gill Sans MT" charset="0"/>
              </a:rPr>
              <a:t>for each new plaintext symbol, use subsequent substitution pattern in cyclic pattern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dog: d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o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g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</a:p>
          <a:p>
            <a:pPr lvl="1"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    </a:t>
            </a:r>
          </a:p>
          <a:p>
            <a:pPr lvl="1"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Encryption key: </a:t>
            </a:r>
            <a:r>
              <a:rPr lang="en-US" sz="2800" dirty="0">
                <a:latin typeface="Gill Sans MT" charset="0"/>
              </a:rPr>
              <a:t>n substitution ciphers, and cyclic             pattern</a:t>
            </a:r>
          </a:p>
        </p:txBody>
      </p:sp>
      <p:pic>
        <p:nvPicPr>
          <p:cNvPr id="39940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8032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30790" y="4724400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91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7375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AES: Advanced Encryption Standard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symmetric-key NIST standard, replaced DES (Nov 2001)</a:t>
            </a:r>
          </a:p>
          <a:p>
            <a:r>
              <a:rPr lang="en-US" dirty="0">
                <a:latin typeface="Gill Sans MT" charset="0"/>
              </a:rPr>
              <a:t>processes data in 128 bit blocks</a:t>
            </a:r>
          </a:p>
          <a:p>
            <a:r>
              <a:rPr lang="en-US" dirty="0">
                <a:latin typeface="Gill Sans MT" charset="0"/>
              </a:rPr>
              <a:t>128, 192, or 256 bit keys</a:t>
            </a:r>
          </a:p>
          <a:p>
            <a:r>
              <a:rPr lang="en-US" dirty="0">
                <a:latin typeface="Gill Sans MT" charset="0"/>
              </a:rPr>
              <a:t>brute force decryption (try each key) taking 1 sec on DES, takes 149 trillion years for AES</a:t>
            </a:r>
          </a:p>
        </p:txBody>
      </p:sp>
      <p:pic>
        <p:nvPicPr>
          <p:cNvPr id="44036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937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81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Cryptography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1654175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symmetric key crypto</a:t>
            </a:r>
          </a:p>
          <a:p>
            <a:r>
              <a:rPr lang="en-US" sz="2400" dirty="0">
                <a:latin typeface="Gill Sans MT" charset="0"/>
              </a:rPr>
              <a:t>requires sender, receiver know shared secret key</a:t>
            </a:r>
          </a:p>
          <a:p>
            <a:r>
              <a:rPr lang="en-US" sz="2400" dirty="0">
                <a:latin typeface="Gill Sans MT" charset="0"/>
              </a:rPr>
              <a:t>Q: how to agree on key in first place (particularly if never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met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)?</a:t>
            </a:r>
          </a:p>
          <a:p>
            <a:endParaRPr lang="en-US" sz="2400" dirty="0">
              <a:latin typeface="Gill Sans MT" charset="0"/>
            </a:endParaRPr>
          </a:p>
        </p:txBody>
      </p:sp>
      <p:pic>
        <p:nvPicPr>
          <p:cNvPr id="45060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9906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354513" y="852488"/>
            <a:ext cx="3973512" cy="5430837"/>
            <a:chOff x="4354281" y="853168"/>
            <a:chExt cx="3973290" cy="5430157"/>
          </a:xfrm>
        </p:grpSpPr>
        <p:sp>
          <p:nvSpPr>
            <p:cNvPr id="45062" name="Rectangle 2"/>
            <p:cNvSpPr>
              <a:spLocks noChangeArrowheads="1"/>
            </p:cNvSpPr>
            <p:nvPr/>
          </p:nvSpPr>
          <p:spPr bwMode="auto">
            <a:xfrm>
              <a:off x="4354281" y="1926771"/>
              <a:ext cx="3875314" cy="39297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45063" name="Picture 6" descr="j007862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4009" y="853168"/>
              <a:ext cx="563562" cy="171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4" name="Rectangle 1"/>
            <p:cNvSpPr>
              <a:spLocks noChangeArrowheads="1"/>
            </p:cNvSpPr>
            <p:nvPr/>
          </p:nvSpPr>
          <p:spPr bwMode="auto">
            <a:xfrm>
              <a:off x="4528457" y="1665514"/>
              <a:ext cx="2449286" cy="500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5065" name="Rectangle 5"/>
            <p:cNvSpPr>
              <a:spLocks noChangeArrowheads="1"/>
            </p:cNvSpPr>
            <p:nvPr/>
          </p:nvSpPr>
          <p:spPr bwMode="auto">
            <a:xfrm>
              <a:off x="4519613" y="1635125"/>
              <a:ext cx="3656012" cy="464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</a:pPr>
              <a:r>
                <a:rPr lang="en-US" sz="2800" i="1" dirty="0">
                  <a:solidFill>
                    <a:srgbClr val="C00000"/>
                  </a:solidFill>
                  <a:latin typeface="Gill Sans MT" charset="0"/>
                  <a:ea typeface="ＭＳ Ｐゴシック" charset="0"/>
                </a:rPr>
                <a:t>public key crypto</a:t>
              </a:r>
            </a:p>
            <a:p>
              <a:pPr marL="277813" indent="-277813" eaLnBrk="0" hangingPunct="0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radically different approach [Diffie-Hellman76, RSA78]</a:t>
              </a:r>
            </a:p>
            <a:p>
              <a:pPr marL="277813" indent="-277813" eaLnBrk="0" hangingPunct="0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sender, receiver do </a:t>
              </a:r>
              <a:r>
                <a:rPr lang="en-US" i="1" dirty="0">
                  <a:solidFill>
                    <a:srgbClr val="000099"/>
                  </a:solidFill>
                  <a:latin typeface="Gill Sans MT" charset="0"/>
                  <a:ea typeface="ＭＳ Ｐゴシック" charset="0"/>
                </a:rPr>
                <a:t>not</a:t>
              </a: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 share secret key</a:t>
              </a:r>
            </a:p>
            <a:p>
              <a:pPr marL="277813" indent="-277813" eaLnBrk="0" hangingPunct="0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i="1" dirty="0">
                  <a:solidFill>
                    <a:srgbClr val="000099"/>
                  </a:solidFill>
                  <a:latin typeface="Gill Sans MT" charset="0"/>
                  <a:ea typeface="ＭＳ Ｐゴシック" charset="0"/>
                </a:rPr>
                <a:t>public</a:t>
              </a:r>
              <a:r>
                <a:rPr lang="en-US" i="1" dirty="0">
                  <a:solidFill>
                    <a:srgbClr val="3333CC"/>
                  </a:solidFill>
                  <a:latin typeface="Gill Sans MT" charset="0"/>
                  <a:ea typeface="ＭＳ Ｐゴシック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encryption key </a:t>
              </a:r>
              <a:r>
                <a:rPr lang="en-US" i="1" dirty="0">
                  <a:solidFill>
                    <a:srgbClr val="3333CC"/>
                  </a:solidFill>
                  <a:latin typeface="Gill Sans MT" charset="0"/>
                  <a:ea typeface="ＭＳ Ｐゴシック" charset="0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known to</a:t>
              </a:r>
              <a:r>
                <a:rPr lang="en-US" i="1" dirty="0">
                  <a:solidFill>
                    <a:srgbClr val="3333CC"/>
                  </a:solidFill>
                  <a:latin typeface="Gill Sans MT" charset="0"/>
                  <a:ea typeface="ＭＳ Ｐゴシック" charset="0"/>
                </a:rPr>
                <a:t> </a:t>
              </a:r>
              <a:r>
                <a:rPr lang="en-US" i="1" dirty="0">
                  <a:solidFill>
                    <a:srgbClr val="000099"/>
                  </a:solidFill>
                  <a:latin typeface="Gill Sans MT" charset="0"/>
                  <a:ea typeface="ＭＳ Ｐゴシック" charset="0"/>
                </a:rPr>
                <a:t>all</a:t>
              </a:r>
            </a:p>
            <a:p>
              <a:pPr marL="277813" indent="-277813" eaLnBrk="0" hangingPunct="0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i="1" dirty="0">
                  <a:solidFill>
                    <a:srgbClr val="000099"/>
                  </a:solidFill>
                  <a:latin typeface="Gill Sans MT" charset="0"/>
                  <a:ea typeface="ＭＳ Ｐゴシック" charset="0"/>
                </a:rPr>
                <a:t>private</a:t>
              </a:r>
              <a:r>
                <a:rPr lang="en-US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 decryption key known only to receiver</a:t>
              </a:r>
              <a:endPara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endParaRPr>
            </a:p>
            <a:p>
              <a:pPr marL="277813" indent="-277813" eaLnBrk="0" hangingPunct="0">
                <a:spcBef>
                  <a:spcPct val="20000"/>
                </a:spcBef>
                <a:buClr>
                  <a:srgbClr val="3333CC"/>
                </a:buClr>
                <a:buSzPct val="100000"/>
                <a:buFont typeface="Wingdings" charset="2"/>
                <a:buChar char="§"/>
              </a:pPr>
              <a:endParaRPr lang="en-US" sz="2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32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cryptography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42913" y="3832225"/>
            <a:ext cx="15795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message, m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679825" y="3835400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ciphertext</a:t>
            </a:r>
          </a:p>
        </p:txBody>
      </p:sp>
      <p:pic>
        <p:nvPicPr>
          <p:cNvPr id="46085" name="Picture 5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3081338"/>
            <a:ext cx="5111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109788" y="3781425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135188" y="3790950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330825" y="3794125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351463" y="3817938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decryption 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3530600" y="4189413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473825" y="169703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8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  <a:r>
              <a:rPr lang="en-US" altLang="ja-JP" sz="18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46092" name="Picture 12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3098800"/>
            <a:ext cx="665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365250" y="42195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6750050" y="417512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6095" name="Picture 1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6563" y="1839913"/>
            <a:ext cx="4587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808788" y="3830638"/>
            <a:ext cx="125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3954463" y="4162425"/>
            <a:ext cx="876300" cy="617538"/>
            <a:chOff x="2351" y="2077"/>
            <a:chExt cx="552" cy="389"/>
          </a:xfrm>
        </p:grpSpPr>
        <p:sp>
          <p:nvSpPr>
            <p:cNvPr id="46115" name="Text Box 18"/>
            <p:cNvSpPr txBox="1">
              <a:spLocks noChangeArrowheads="1"/>
            </p:cNvSpPr>
            <p:nvPr/>
          </p:nvSpPr>
          <p:spPr bwMode="auto">
            <a:xfrm>
              <a:off x="2351" y="2132"/>
              <a:ext cx="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6116" name="Text Box 19"/>
            <p:cNvSpPr txBox="1">
              <a:spLocks noChangeArrowheads="1"/>
            </p:cNvSpPr>
            <p:nvPr/>
          </p:nvSpPr>
          <p:spPr bwMode="auto">
            <a:xfrm>
              <a:off x="2463" y="2253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7" name="Text Box 20"/>
            <p:cNvSpPr txBox="1">
              <a:spLocks noChangeArrowheads="1"/>
            </p:cNvSpPr>
            <p:nvPr/>
          </p:nvSpPr>
          <p:spPr bwMode="auto">
            <a:xfrm>
              <a:off x="2468" y="2077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6098" name="Text Box 21"/>
          <p:cNvSpPr txBox="1">
            <a:spLocks noChangeArrowheads="1"/>
          </p:cNvSpPr>
          <p:nvPr/>
        </p:nvSpPr>
        <p:spPr bwMode="auto">
          <a:xfrm>
            <a:off x="6013450" y="1757363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</a:t>
            </a:r>
          </a:p>
        </p:txBody>
      </p:sp>
      <p:sp>
        <p:nvSpPr>
          <p:cNvPr id="46099" name="Text Box 22"/>
          <p:cNvSpPr txBox="1">
            <a:spLocks noChangeArrowheads="1"/>
          </p:cNvSpPr>
          <p:nvPr/>
        </p:nvSpPr>
        <p:spPr bwMode="auto">
          <a:xfrm>
            <a:off x="6157913" y="1936750"/>
            <a:ext cx="322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0" name="Text Box 23"/>
          <p:cNvSpPr txBox="1">
            <a:spLocks noChangeArrowheads="1"/>
          </p:cNvSpPr>
          <p:nvPr/>
        </p:nvSpPr>
        <p:spPr bwMode="auto">
          <a:xfrm>
            <a:off x="6165850" y="1657350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6101" name="Text Box 24"/>
          <p:cNvSpPr txBox="1">
            <a:spLocks noChangeArrowheads="1"/>
          </p:cNvSpPr>
          <p:nvPr/>
        </p:nvSpPr>
        <p:spPr bwMode="auto">
          <a:xfrm>
            <a:off x="6470650" y="23749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en-US" altLang="ja-JP" sz="18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  <a:r>
              <a:rPr lang="en-US" altLang="ja-JP" sz="18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private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46102" name="Picture 2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3388" y="2513013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03" name="Text Box 26"/>
          <p:cNvSpPr txBox="1">
            <a:spLocks noChangeArrowheads="1"/>
          </p:cNvSpPr>
          <p:nvPr/>
        </p:nvSpPr>
        <p:spPr bwMode="auto">
          <a:xfrm>
            <a:off x="6022975" y="2447925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</a:t>
            </a:r>
          </a:p>
        </p:txBody>
      </p:sp>
      <p:sp>
        <p:nvSpPr>
          <p:cNvPr id="46104" name="Text Box 27"/>
          <p:cNvSpPr txBox="1">
            <a:spLocks noChangeArrowheads="1"/>
          </p:cNvSpPr>
          <p:nvPr/>
        </p:nvSpPr>
        <p:spPr bwMode="auto">
          <a:xfrm>
            <a:off x="6230938" y="264001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5" name="Text Box 28"/>
          <p:cNvSpPr txBox="1">
            <a:spLocks noChangeArrowheads="1"/>
          </p:cNvSpPr>
          <p:nvPr/>
        </p:nvSpPr>
        <p:spPr bwMode="auto">
          <a:xfrm>
            <a:off x="6264275" y="2360613"/>
            <a:ext cx="252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grpSp>
        <p:nvGrpSpPr>
          <p:cNvPr id="46106" name="Group 29"/>
          <p:cNvGrpSpPr>
            <a:grpSpLocks/>
          </p:cNvGrpSpPr>
          <p:nvPr/>
        </p:nvGrpSpPr>
        <p:grpSpPr bwMode="auto">
          <a:xfrm>
            <a:off x="6840538" y="4359275"/>
            <a:ext cx="1885950" cy="636588"/>
            <a:chOff x="2413" y="3394"/>
            <a:chExt cx="1188" cy="401"/>
          </a:xfrm>
        </p:grpSpPr>
        <p:sp>
          <p:nvSpPr>
            <p:cNvPr id="46110" name="Text Box 30"/>
            <p:cNvSpPr txBox="1">
              <a:spLocks noChangeArrowheads="1"/>
            </p:cNvSpPr>
            <p:nvPr/>
          </p:nvSpPr>
          <p:spPr bwMode="auto">
            <a:xfrm>
              <a:off x="2413" y="3434"/>
              <a:ext cx="11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 = K  </a:t>
              </a:r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46111" name="Text Box 31"/>
            <p:cNvSpPr txBox="1">
              <a:spLocks noChangeArrowheads="1"/>
            </p:cNvSpPr>
            <p:nvPr/>
          </p:nvSpPr>
          <p:spPr bwMode="auto">
            <a:xfrm>
              <a:off x="3090" y="358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2" name="Text Box 32"/>
            <p:cNvSpPr txBox="1">
              <a:spLocks noChangeArrowheads="1"/>
            </p:cNvSpPr>
            <p:nvPr/>
          </p:nvSpPr>
          <p:spPr bwMode="auto">
            <a:xfrm>
              <a:off x="3092" y="3400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6113" name="Text Box 33"/>
            <p:cNvSpPr txBox="1">
              <a:spLocks noChangeArrowheads="1"/>
            </p:cNvSpPr>
            <p:nvPr/>
          </p:nvSpPr>
          <p:spPr bwMode="auto">
            <a:xfrm>
              <a:off x="2829" y="3570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4" name="Text Box 34"/>
            <p:cNvSpPr txBox="1">
              <a:spLocks noChangeArrowheads="1"/>
            </p:cNvSpPr>
            <p:nvPr/>
          </p:nvSpPr>
          <p:spPr bwMode="auto">
            <a:xfrm>
              <a:off x="2856" y="3394"/>
              <a:ext cx="1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107" name="Freeform 35"/>
          <p:cNvSpPr>
            <a:spLocks/>
          </p:cNvSpPr>
          <p:nvPr/>
        </p:nvSpPr>
        <p:spPr bwMode="auto">
          <a:xfrm>
            <a:off x="3001963" y="1973263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108" name="Freeform 36"/>
          <p:cNvSpPr>
            <a:spLocks/>
          </p:cNvSpPr>
          <p:nvPr/>
        </p:nvSpPr>
        <p:spPr bwMode="auto">
          <a:xfrm>
            <a:off x="5446713" y="2646363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46109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9509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47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635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encryption algorithms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298700"/>
            <a:ext cx="5619750" cy="62547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need K  ( ) and K  ( ) such that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208338" y="2522538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810125" y="2560638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519488" y="1958975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48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103813" y="1997075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48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117725" y="3857625"/>
            <a:ext cx="54689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given public key K  , it should be impossible to compute private key K 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409950" y="49625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995863" y="4054475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703263" y="1535113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  <a:cs typeface="Arial" charset="0"/>
              </a:rPr>
              <a:t>requirements:</a:t>
            </a:r>
            <a:endParaRPr lang="en-US" sz="2400" dirty="0">
              <a:solidFill>
                <a:srgbClr val="0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47116" name="Oval 13"/>
          <p:cNvSpPr>
            <a:spLocks noChangeArrowheads="1"/>
          </p:cNvSpPr>
          <p:nvPr/>
        </p:nvSpPr>
        <p:spPr bwMode="auto">
          <a:xfrm>
            <a:off x="1490663" y="2308225"/>
            <a:ext cx="552450" cy="5175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99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7117" name="Text Box 14"/>
          <p:cNvSpPr txBox="1">
            <a:spLocks noChangeArrowheads="1"/>
          </p:cNvSpPr>
          <p:nvPr/>
        </p:nvSpPr>
        <p:spPr bwMode="auto">
          <a:xfrm>
            <a:off x="1576388" y="23082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1</a:t>
            </a:r>
            <a:endParaRPr lang="en-US" sz="240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47118" name="Group 15"/>
          <p:cNvGrpSpPr>
            <a:grpSpLocks/>
          </p:cNvGrpSpPr>
          <p:nvPr/>
        </p:nvGrpSpPr>
        <p:grpSpPr bwMode="auto">
          <a:xfrm>
            <a:off x="1524000" y="3810000"/>
            <a:ext cx="552450" cy="533400"/>
            <a:chOff x="489" y="1776"/>
            <a:chExt cx="348" cy="336"/>
          </a:xfrm>
        </p:grpSpPr>
        <p:sp>
          <p:nvSpPr>
            <p:cNvPr id="47132" name="Oval 16"/>
            <p:cNvSpPr>
              <a:spLocks noChangeArrowheads="1"/>
            </p:cNvSpPr>
            <p:nvPr/>
          </p:nvSpPr>
          <p:spPr bwMode="auto">
            <a:xfrm>
              <a:off x="489" y="1786"/>
              <a:ext cx="348" cy="32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dirty="0">
                <a:solidFill>
                  <a:srgbClr val="000099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33" name="Text Box 17"/>
            <p:cNvSpPr txBox="1">
              <a:spLocks noChangeArrowheads="1"/>
            </p:cNvSpPr>
            <p:nvPr/>
          </p:nvSpPr>
          <p:spPr bwMode="auto">
            <a:xfrm>
              <a:off x="546" y="1776"/>
              <a:ext cx="2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8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  <a:endParaRPr lang="en-US" sz="2400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7119" name="Text Box 18"/>
          <p:cNvSpPr txBox="1">
            <a:spLocks noChangeArrowheads="1"/>
          </p:cNvSpPr>
          <p:nvPr/>
        </p:nvSpPr>
        <p:spPr bwMode="auto">
          <a:xfrm>
            <a:off x="1431925" y="5638800"/>
            <a:ext cx="570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RSA: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Rivest, Shamir, Adelson algorithm</a:t>
            </a:r>
            <a:endParaRPr lang="en-US" sz="24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47120" name="Text Box 19"/>
          <p:cNvSpPr txBox="1">
            <a:spLocks noChangeArrowheads="1"/>
          </p:cNvSpPr>
          <p:nvPr/>
        </p:nvSpPr>
        <p:spPr bwMode="auto">
          <a:xfrm>
            <a:off x="3213100" y="2147888"/>
            <a:ext cx="36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7121" name="Text Box 20"/>
          <p:cNvSpPr txBox="1">
            <a:spLocks noChangeArrowheads="1"/>
          </p:cNvSpPr>
          <p:nvPr/>
        </p:nvSpPr>
        <p:spPr bwMode="auto">
          <a:xfrm>
            <a:off x="4838700" y="2187575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-</a:t>
            </a:r>
          </a:p>
        </p:txBody>
      </p:sp>
      <p:grpSp>
        <p:nvGrpSpPr>
          <p:cNvPr id="47122" name="Group 21"/>
          <p:cNvGrpSpPr>
            <a:grpSpLocks/>
          </p:cNvGrpSpPr>
          <p:nvPr/>
        </p:nvGrpSpPr>
        <p:grpSpPr bwMode="auto">
          <a:xfrm>
            <a:off x="3238500" y="2720975"/>
            <a:ext cx="2830513" cy="947738"/>
            <a:chOff x="1340" y="1706"/>
            <a:chExt cx="1783" cy="597"/>
          </a:xfrm>
        </p:grpSpPr>
        <p:grpSp>
          <p:nvGrpSpPr>
            <p:cNvPr id="47126" name="Group 22"/>
            <p:cNvGrpSpPr>
              <a:grpSpLocks/>
            </p:cNvGrpSpPr>
            <p:nvPr/>
          </p:nvGrpSpPr>
          <p:grpSpPr bwMode="auto">
            <a:xfrm>
              <a:off x="1340" y="1841"/>
              <a:ext cx="1783" cy="462"/>
              <a:chOff x="1711" y="1463"/>
              <a:chExt cx="1783" cy="462"/>
            </a:xfrm>
          </p:grpSpPr>
          <p:sp>
            <p:nvSpPr>
              <p:cNvPr id="47129" name="Text Box 23"/>
              <p:cNvSpPr txBox="1">
                <a:spLocks noChangeArrowheads="1"/>
              </p:cNvSpPr>
              <p:nvPr/>
            </p:nvSpPr>
            <p:spPr bwMode="auto">
              <a:xfrm>
                <a:off x="1711" y="1463"/>
                <a:ext cx="17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(K  (m))  =  m </a:t>
                </a:r>
              </a:p>
            </p:txBody>
          </p:sp>
          <p:sp>
            <p:nvSpPr>
              <p:cNvPr id="47130" name="Text Box 24"/>
              <p:cNvSpPr txBox="1">
                <a:spLocks noChangeArrowheads="1"/>
              </p:cNvSpPr>
              <p:nvPr/>
            </p:nvSpPr>
            <p:spPr bwMode="auto">
              <a:xfrm>
                <a:off x="2234" y="1634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7131" name="Text Box 25"/>
              <p:cNvSpPr txBox="1">
                <a:spLocks noChangeArrowheads="1"/>
              </p:cNvSpPr>
              <p:nvPr/>
            </p:nvSpPr>
            <p:spPr bwMode="auto">
              <a:xfrm>
                <a:off x="1892" y="162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7127" name="Text Box 26"/>
            <p:cNvSpPr txBox="1">
              <a:spLocks noChangeArrowheads="1"/>
            </p:cNvSpPr>
            <p:nvPr/>
          </p:nvSpPr>
          <p:spPr bwMode="auto">
            <a:xfrm>
              <a:off x="1521" y="1706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47128" name="Text Box 27"/>
            <p:cNvSpPr txBox="1">
              <a:spLocks noChangeArrowheads="1"/>
            </p:cNvSpPr>
            <p:nvPr/>
          </p:nvSpPr>
          <p:spPr bwMode="auto">
            <a:xfrm>
              <a:off x="1860" y="1722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7123" name="Text Box 28"/>
          <p:cNvSpPr txBox="1">
            <a:spLocks noChangeArrowheads="1"/>
          </p:cNvSpPr>
          <p:nvPr/>
        </p:nvSpPr>
        <p:spPr bwMode="auto">
          <a:xfrm>
            <a:off x="5053013" y="37084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7124" name="Text Box 29"/>
          <p:cNvSpPr txBox="1">
            <a:spLocks noChangeArrowheads="1"/>
          </p:cNvSpPr>
          <p:nvPr/>
        </p:nvSpPr>
        <p:spPr bwMode="auto">
          <a:xfrm>
            <a:off x="3408363" y="4557713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-</a:t>
            </a:r>
          </a:p>
        </p:txBody>
      </p:sp>
      <p:pic>
        <p:nvPicPr>
          <p:cNvPr id="47125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9540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98425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RSA: Creating public/private key pair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25475" y="1400175"/>
            <a:ext cx="6080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1.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choose two large prime numbers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p, q.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</a:t>
            </a:r>
          </a:p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 (e.g., 1024 bits each)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2386013"/>
            <a:ext cx="4945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2.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compute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= pq,  z = (p-1)(q-1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)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3055938"/>
            <a:ext cx="7693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3.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choose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 (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with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 e&lt;n)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that has no common factors</a:t>
            </a:r>
          </a:p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  with z (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e, z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are </a:t>
            </a:r>
            <a:r>
              <a:rPr lang="ja-JP" altLang="en-US" sz="280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altLang="ja-JP" sz="2800" dirty="0">
                <a:solidFill>
                  <a:srgbClr val="000000"/>
                </a:solidFill>
                <a:latin typeface="Gill Sans MT" charset="0"/>
              </a:rPr>
              <a:t>relatively prime</a:t>
            </a:r>
            <a:r>
              <a:rPr lang="ja-JP" altLang="en-US" sz="280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altLang="ja-JP" sz="2800" dirty="0">
                <a:solidFill>
                  <a:srgbClr val="000000"/>
                </a:solidFill>
                <a:latin typeface="Gill Sans MT" charset="0"/>
              </a:rPr>
              <a:t>).</a:t>
            </a:r>
            <a:endParaRPr lang="en-US" sz="28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25475" y="4044950"/>
            <a:ext cx="7591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4.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choose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d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such that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ed-1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is  exactly divisible by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z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.</a:t>
            </a:r>
          </a:p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  (in other words: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ed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mod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z  = 1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).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36588" y="5156200"/>
            <a:ext cx="5797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5.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public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key is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n,e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).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private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key is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n,d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).</a:t>
            </a:r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2938463" y="5684838"/>
            <a:ext cx="612775" cy="708025"/>
            <a:chOff x="1748" y="3628"/>
            <a:chExt cx="386" cy="446"/>
          </a:xfrm>
        </p:grpSpPr>
        <p:sp>
          <p:nvSpPr>
            <p:cNvPr id="50192" name="Text Box 9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50193" name="Text Box 10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0194" name="Text Box 11"/>
            <p:cNvSpPr txBox="1">
              <a:spLocks noChangeArrowheads="1"/>
            </p:cNvSpPr>
            <p:nvPr/>
          </p:nvSpPr>
          <p:spPr bwMode="auto">
            <a:xfrm>
              <a:off x="1909" y="362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0185" name="Group 12"/>
          <p:cNvGrpSpPr>
            <a:grpSpLocks/>
          </p:cNvGrpSpPr>
          <p:nvPr/>
        </p:nvGrpSpPr>
        <p:grpSpPr bwMode="auto">
          <a:xfrm>
            <a:off x="5705475" y="5676900"/>
            <a:ext cx="612775" cy="708025"/>
            <a:chOff x="1748" y="3628"/>
            <a:chExt cx="386" cy="446"/>
          </a:xfrm>
        </p:grpSpPr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924" y="3628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50186" name="AutoShape 16"/>
          <p:cNvSpPr>
            <a:spLocks/>
          </p:cNvSpPr>
          <p:nvPr/>
        </p:nvSpPr>
        <p:spPr bwMode="auto">
          <a:xfrm rot="5400000">
            <a:off x="3064669" y="5347494"/>
            <a:ext cx="165100" cy="760412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0187" name="AutoShape 17"/>
          <p:cNvSpPr>
            <a:spLocks/>
          </p:cNvSpPr>
          <p:nvPr/>
        </p:nvSpPr>
        <p:spPr bwMode="auto">
          <a:xfrm rot="5400000">
            <a:off x="5844382" y="5317331"/>
            <a:ext cx="165100" cy="760413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0188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794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02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RSA: encryption, decryption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12775" y="1500188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0.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 given 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n,e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) and 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n,d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) as computed above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669925" y="2179638"/>
            <a:ext cx="6024563" cy="1031875"/>
            <a:chOff x="407" y="1521"/>
            <a:chExt cx="3795" cy="650"/>
          </a:xfrm>
        </p:grpSpPr>
        <p:sp>
          <p:nvSpPr>
            <p:cNvPr id="51219" name="Text Box 5"/>
            <p:cNvSpPr txBox="1">
              <a:spLocks noChangeArrowheads="1"/>
            </p:cNvSpPr>
            <p:nvPr/>
          </p:nvSpPr>
          <p:spPr bwMode="auto">
            <a:xfrm>
              <a:off x="407" y="1521"/>
              <a:ext cx="36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2800" dirty="0">
                  <a:solidFill>
                    <a:srgbClr val="000099"/>
                  </a:solidFill>
                  <a:latin typeface="Gill Sans MT" charset="0"/>
                </a:rPr>
                <a:t>1.</a:t>
              </a:r>
              <a:r>
                <a:rPr lang="en-US" sz="2800" dirty="0">
                  <a:solidFill>
                    <a:srgbClr val="000000"/>
                  </a:solidFill>
                  <a:latin typeface="Gill Sans MT" charset="0"/>
                </a:rPr>
                <a:t> to encrypt message </a:t>
              </a:r>
              <a:r>
                <a:rPr lang="en-US" sz="2800" i="1" dirty="0">
                  <a:solidFill>
                    <a:srgbClr val="000000"/>
                  </a:solidFill>
                  <a:latin typeface="Gill Sans MT" charset="0"/>
                </a:rPr>
                <a:t>m (&lt;n)</a:t>
              </a:r>
              <a:r>
                <a:rPr lang="en-US" sz="2800" dirty="0">
                  <a:solidFill>
                    <a:srgbClr val="000000"/>
                  </a:solidFill>
                  <a:latin typeface="Gill Sans MT" charset="0"/>
                </a:rPr>
                <a:t>, compute</a:t>
              </a:r>
            </a:p>
          </p:txBody>
        </p:sp>
        <p:grpSp>
          <p:nvGrpSpPr>
            <p:cNvPr id="51220" name="Group 6"/>
            <p:cNvGrpSpPr>
              <a:grpSpLocks/>
            </p:cNvGrpSpPr>
            <p:nvPr/>
          </p:nvGrpSpPr>
          <p:grpSpPr bwMode="auto">
            <a:xfrm>
              <a:off x="563" y="1768"/>
              <a:ext cx="1451" cy="403"/>
              <a:chOff x="1688" y="1812"/>
              <a:chExt cx="1451" cy="403"/>
            </a:xfrm>
          </p:grpSpPr>
          <p:sp>
            <p:nvSpPr>
              <p:cNvPr id="51224" name="Text Box 7"/>
              <p:cNvSpPr txBox="1">
                <a:spLocks noChangeArrowheads="1"/>
              </p:cNvSpPr>
              <p:nvPr/>
            </p:nvSpPr>
            <p:spPr bwMode="auto">
              <a:xfrm>
                <a:off x="1688" y="1885"/>
                <a:ext cx="145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c = m   </a:t>
                </a:r>
                <a:r>
                  <a:rPr lang="en-US" sz="2800" dirty="0">
                    <a:solidFill>
                      <a:srgbClr val="C00000"/>
                    </a:solidFill>
                    <a:latin typeface="Gill Sans MT" charset="0"/>
                  </a:rPr>
                  <a:t>mod</a:t>
                </a:r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  n</a:t>
                </a:r>
              </a:p>
            </p:txBody>
          </p:sp>
          <p:sp>
            <p:nvSpPr>
              <p:cNvPr id="51225" name="Text Box 8"/>
              <p:cNvSpPr txBox="1">
                <a:spLocks noChangeArrowheads="1"/>
              </p:cNvSpPr>
              <p:nvPr/>
            </p:nvSpPr>
            <p:spPr bwMode="auto">
              <a:xfrm>
                <a:off x="2227" y="1812"/>
                <a:ext cx="21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e</a:t>
                </a:r>
              </a:p>
            </p:txBody>
          </p:sp>
        </p:grpSp>
        <p:grpSp>
          <p:nvGrpSpPr>
            <p:cNvPr id="51221" name="Group 9"/>
            <p:cNvGrpSpPr>
              <a:grpSpLocks/>
            </p:cNvGrpSpPr>
            <p:nvPr/>
          </p:nvGrpSpPr>
          <p:grpSpPr bwMode="auto">
            <a:xfrm>
              <a:off x="1966" y="1724"/>
              <a:ext cx="2236" cy="439"/>
              <a:chOff x="777" y="2538"/>
              <a:chExt cx="2236" cy="439"/>
            </a:xfrm>
          </p:grpSpPr>
          <p:sp>
            <p:nvSpPr>
              <p:cNvPr id="51222" name="Text Box 10"/>
              <p:cNvSpPr txBox="1">
                <a:spLocks noChangeArrowheads="1"/>
              </p:cNvSpPr>
              <p:nvPr/>
            </p:nvSpPr>
            <p:spPr bwMode="auto">
              <a:xfrm>
                <a:off x="777" y="2647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endParaRPr lang="en-US" sz="2800" dirty="0">
                  <a:solidFill>
                    <a:srgbClr val="000000"/>
                  </a:solidFill>
                  <a:latin typeface="Gill Sans MT" charset="0"/>
                </a:endParaRPr>
              </a:p>
            </p:txBody>
          </p:sp>
          <p:sp>
            <p:nvSpPr>
              <p:cNvPr id="51223" name="Text Box 11"/>
              <p:cNvSpPr txBox="1">
                <a:spLocks noChangeArrowheads="1"/>
              </p:cNvSpPr>
              <p:nvPr/>
            </p:nvSpPr>
            <p:spPr bwMode="auto">
              <a:xfrm>
                <a:off x="2897" y="2538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0" hangingPunct="0"/>
                <a:endParaRPr lang="en-US" sz="2800" i="1" dirty="0">
                  <a:solidFill>
                    <a:srgbClr val="FF0000"/>
                  </a:solidFill>
                  <a:latin typeface="Gill Sans MT" charset="0"/>
                </a:endParaRPr>
              </a:p>
            </p:txBody>
          </p:sp>
        </p:grpSp>
      </p:grpSp>
      <p:sp>
        <p:nvSpPr>
          <p:cNvPr id="51205" name="Text Box 12"/>
          <p:cNvSpPr txBox="1">
            <a:spLocks noChangeArrowheads="1"/>
          </p:cNvSpPr>
          <p:nvPr/>
        </p:nvSpPr>
        <p:spPr bwMode="auto">
          <a:xfrm>
            <a:off x="669925" y="3449638"/>
            <a:ext cx="671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2.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 to decrypt received bit pattern, 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</a:rPr>
              <a:t>c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</a:rPr>
              <a:t>, compute</a:t>
            </a:r>
          </a:p>
        </p:txBody>
      </p:sp>
      <p:grpSp>
        <p:nvGrpSpPr>
          <p:cNvPr id="51206" name="Group 13"/>
          <p:cNvGrpSpPr>
            <a:grpSpLocks/>
          </p:cNvGrpSpPr>
          <p:nvPr/>
        </p:nvGrpSpPr>
        <p:grpSpPr bwMode="auto">
          <a:xfrm>
            <a:off x="917575" y="3841750"/>
            <a:ext cx="2303463" cy="639763"/>
            <a:chOff x="1688" y="1812"/>
            <a:chExt cx="1451" cy="403"/>
          </a:xfrm>
        </p:grpSpPr>
        <p:sp>
          <p:nvSpPr>
            <p:cNvPr id="51217" name="Text Box 14"/>
            <p:cNvSpPr txBox="1">
              <a:spLocks noChangeArrowheads="1"/>
            </p:cNvSpPr>
            <p:nvPr/>
          </p:nvSpPr>
          <p:spPr bwMode="auto">
            <a:xfrm>
              <a:off x="1688" y="1885"/>
              <a:ext cx="145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m = c   </a:t>
              </a:r>
              <a:r>
                <a:rPr lang="en-US" sz="2800" dirty="0">
                  <a:solidFill>
                    <a:srgbClr val="C00000"/>
                  </a:solidFill>
                  <a:latin typeface="Gill Sans MT" charset="0"/>
                </a:rPr>
                <a:t>mod</a:t>
              </a:r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  n</a:t>
              </a:r>
            </a:p>
          </p:txBody>
        </p:sp>
        <p:sp>
          <p:nvSpPr>
            <p:cNvPr id="51218" name="Text Box 15"/>
            <p:cNvSpPr txBox="1">
              <a:spLocks noChangeArrowheads="1"/>
            </p:cNvSpPr>
            <p:nvPr/>
          </p:nvSpPr>
          <p:spPr bwMode="auto">
            <a:xfrm>
              <a:off x="2223" y="1812"/>
              <a:ext cx="2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d</a:t>
              </a:r>
            </a:p>
          </p:txBody>
        </p:sp>
      </p:grpSp>
      <p:grpSp>
        <p:nvGrpSpPr>
          <p:cNvPr id="51207" name="Group 16"/>
          <p:cNvGrpSpPr>
            <a:grpSpLocks/>
          </p:cNvGrpSpPr>
          <p:nvPr/>
        </p:nvGrpSpPr>
        <p:grpSpPr bwMode="auto">
          <a:xfrm>
            <a:off x="2965450" y="4922838"/>
            <a:ext cx="3935413" cy="619125"/>
            <a:chOff x="868" y="3287"/>
            <a:chExt cx="2479" cy="390"/>
          </a:xfrm>
        </p:grpSpPr>
        <p:sp>
          <p:nvSpPr>
            <p:cNvPr id="51213" name="Text Box 17"/>
            <p:cNvSpPr txBox="1">
              <a:spLocks noChangeArrowheads="1"/>
            </p:cNvSpPr>
            <p:nvPr/>
          </p:nvSpPr>
          <p:spPr bwMode="auto">
            <a:xfrm>
              <a:off x="868" y="3388"/>
              <a:ext cx="17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  =  (m   </a:t>
              </a:r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mod</a:t>
              </a:r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n)</a:t>
              </a:r>
            </a:p>
          </p:txBody>
        </p:sp>
        <p:sp>
          <p:nvSpPr>
            <p:cNvPr id="51214" name="Text Box 18"/>
            <p:cNvSpPr txBox="1">
              <a:spLocks noChangeArrowheads="1"/>
            </p:cNvSpPr>
            <p:nvPr/>
          </p:nvSpPr>
          <p:spPr bwMode="auto">
            <a:xfrm>
              <a:off x="1615" y="3308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51215" name="Text Box 19"/>
            <p:cNvSpPr txBox="1">
              <a:spLocks noChangeArrowheads="1"/>
            </p:cNvSpPr>
            <p:nvPr/>
          </p:nvSpPr>
          <p:spPr bwMode="auto">
            <a:xfrm>
              <a:off x="2533" y="3389"/>
              <a:ext cx="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mod</a:t>
              </a:r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n</a:t>
              </a:r>
            </a:p>
          </p:txBody>
        </p:sp>
        <p:sp>
          <p:nvSpPr>
            <p:cNvPr id="51216" name="Text Box 20"/>
            <p:cNvSpPr txBox="1">
              <a:spLocks noChangeArrowheads="1"/>
            </p:cNvSpPr>
            <p:nvPr/>
          </p:nvSpPr>
          <p:spPr bwMode="auto">
            <a:xfrm>
              <a:off x="2450" y="328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/>
              <a:r>
                <a:rPr lang="en-US" sz="2400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2819400" y="4786313"/>
            <a:ext cx="4635500" cy="126841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1210" name="AutoShape 23"/>
          <p:cNvSpPr>
            <a:spLocks/>
          </p:cNvSpPr>
          <p:nvPr/>
        </p:nvSpPr>
        <p:spPr bwMode="auto">
          <a:xfrm rot="-5400000">
            <a:off x="4688682" y="4985543"/>
            <a:ext cx="139700" cy="1223963"/>
          </a:xfrm>
          <a:prstGeom prst="leftBrace">
            <a:avLst>
              <a:gd name="adj1" fmla="val 73011"/>
              <a:gd name="adj2" fmla="val 529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211" name="Text Box 24"/>
          <p:cNvSpPr txBox="1">
            <a:spLocks noChangeArrowheads="1"/>
          </p:cNvSpPr>
          <p:nvPr/>
        </p:nvSpPr>
        <p:spPr bwMode="auto">
          <a:xfrm>
            <a:off x="4656138" y="5584825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</a:p>
        </p:txBody>
      </p:sp>
      <p:pic>
        <p:nvPicPr>
          <p:cNvPr id="51212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10271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209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3518</TotalTime>
  <Pages>22</Pages>
  <Words>1345</Words>
  <Application>Microsoft Office PowerPoint</Application>
  <PresentationFormat>On-screen Show (4:3)</PresentationFormat>
  <Paragraphs>264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ＭＳ Ｐゴシック</vt:lpstr>
      <vt:lpstr>Arial</vt:lpstr>
      <vt:lpstr>Arial Unicode MS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1_Default Design</vt:lpstr>
      <vt:lpstr>Encryption</vt:lpstr>
      <vt:lpstr>Simple encryption scheme</vt:lpstr>
      <vt:lpstr>Stream and Block Ciphers</vt:lpstr>
      <vt:lpstr>AES: Advanced Encryption Standard</vt:lpstr>
      <vt:lpstr>Public Key Cryptography</vt:lpstr>
      <vt:lpstr>Public key cryptography</vt:lpstr>
      <vt:lpstr>Public key encryption algorithms</vt:lpstr>
      <vt:lpstr>RSA: Creating public/private key pair</vt:lpstr>
      <vt:lpstr>RSA: encryption, decryption</vt:lpstr>
      <vt:lpstr>RSA example:</vt:lpstr>
      <vt:lpstr>RSA: an important property</vt:lpstr>
      <vt:lpstr>Why is RSA secure?</vt:lpstr>
      <vt:lpstr>RSA in practice: session keys</vt:lpstr>
      <vt:lpstr>Digital signatures </vt:lpstr>
      <vt:lpstr>Digital signatures </vt:lpstr>
      <vt:lpstr>Digital signatures </vt:lpstr>
      <vt:lpstr>Message digests</vt:lpstr>
      <vt:lpstr>TCP checksum: poor crypto hash function</vt:lpstr>
      <vt:lpstr>Widely used hash functions</vt:lpstr>
      <vt:lpstr>Before You 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Douglas William Oard</cp:lastModifiedBy>
  <cp:revision>133</cp:revision>
  <cp:lastPrinted>1997-09-10T16:39:34Z</cp:lastPrinted>
  <dcterms:created xsi:type="dcterms:W3CDTF">1997-09-10T16:39:54Z</dcterms:created>
  <dcterms:modified xsi:type="dcterms:W3CDTF">2018-02-12T03:39:53Z</dcterms:modified>
</cp:coreProperties>
</file>