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3"/>
  </p:notesMasterIdLst>
  <p:handoutMasterIdLst>
    <p:handoutMasterId r:id="rId24"/>
  </p:handoutMasterIdLst>
  <p:sldIdLst>
    <p:sldId id="256" r:id="rId3"/>
    <p:sldId id="401" r:id="rId4"/>
    <p:sldId id="402" r:id="rId5"/>
    <p:sldId id="403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04" r:id="rId19"/>
    <p:sldId id="405" r:id="rId20"/>
    <p:sldId id="406" r:id="rId21"/>
    <p:sldId id="39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86" autoAdjust="0"/>
  </p:normalViewPr>
  <p:slideViewPr>
    <p:cSldViewPr>
      <p:cViewPr varScale="1">
        <p:scale>
          <a:sx n="87" d="100"/>
          <a:sy n="87" d="100"/>
        </p:scale>
        <p:origin x="6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154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455329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3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E155B8-85D7-064C-A3DC-9AC8D6642442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7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Security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98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Security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6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76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18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53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09399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Encryption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dirty="0"/>
              <a:t>Session 9</a:t>
            </a:r>
          </a:p>
          <a:p>
            <a:pPr marL="342900" indent="-342900"/>
            <a:r>
              <a:rPr lang="en-US" dirty="0"/>
              <a:t>INST 346</a:t>
            </a:r>
          </a:p>
        </p:txBody>
      </p:sp>
      <p:pic>
        <p:nvPicPr>
          <p:cNvPr id="3077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RSA 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Bob chooses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p=5, q=7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 Then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n=35, z=24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e=5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 (so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e, z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 relatively prime).</a:t>
            </a:r>
          </a:p>
          <a:p>
            <a:pPr eaLnBrk="0" hangingPunct="0"/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d=29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(so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ed-1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exactly divisible by z).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bit pattern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</a:t>
            </a: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 = m  mod  n</a:t>
              </a:r>
            </a:p>
          </p:txBody>
        </p:sp>
        <p:sp>
          <p:nvSpPr>
            <p:cNvPr id="52262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</p:grpSp>
      <p:sp>
        <p:nvSpPr>
          <p:cNvPr id="52234" name="Text Box 12"/>
          <p:cNvSpPr txBox="1">
            <a:spLocks noChangeArrowheads="1"/>
          </p:cNvSpPr>
          <p:nvPr/>
        </p:nvSpPr>
        <p:spPr bwMode="auto">
          <a:xfrm>
            <a:off x="2006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0000l000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4783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24832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17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8" name="Text Box 28"/>
          <p:cNvSpPr txBox="1">
            <a:spLocks noChangeArrowheads="1"/>
          </p:cNvSpPr>
          <p:nvPr/>
        </p:nvSpPr>
        <p:spPr bwMode="auto">
          <a:xfrm>
            <a:off x="487363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encrypt:</a:t>
            </a:r>
          </a:p>
        </p:txBody>
      </p:sp>
      <p:sp>
        <p:nvSpPr>
          <p:cNvPr id="52239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encrypting 8-bit messages.</a:t>
            </a:r>
          </a:p>
        </p:txBody>
      </p:sp>
      <p:pic>
        <p:nvPicPr>
          <p:cNvPr id="52240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2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3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4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52247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52248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52259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 = c  mod  n</a:t>
                </a:r>
              </a:p>
            </p:txBody>
          </p:sp>
          <p:sp>
            <p:nvSpPr>
              <p:cNvPr id="52260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49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17</a:t>
              </a:r>
            </a:p>
          </p:txBody>
        </p:sp>
        <p:sp>
          <p:nvSpPr>
            <p:cNvPr id="52250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481968572106750915091411825223071697</a:t>
              </a:r>
            </a:p>
          </p:txBody>
        </p:sp>
        <p:sp>
          <p:nvSpPr>
            <p:cNvPr id="52251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12</a:t>
              </a:r>
            </a:p>
          </p:txBody>
        </p:sp>
        <p:grpSp>
          <p:nvGrpSpPr>
            <p:cNvPr id="52252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52257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2258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decrypt:</a:t>
              </a:r>
            </a:p>
          </p:txBody>
        </p:sp>
        <p:sp>
          <p:nvSpPr>
            <p:cNvPr id="52254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255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256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6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an important property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use public key first, followed by private key 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use private key first, followed by public key 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C00000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C00000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831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Why is RSA secure?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you know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 (n,e). How hard is it to determine d?</a:t>
            </a:r>
          </a:p>
          <a:p>
            <a:r>
              <a:rPr lang="en-US" dirty="0">
                <a:latin typeface="Gill Sans MT" charset="0"/>
              </a:rPr>
              <a:t>essentially need to find factors of n without knowing the two factors p and q </a:t>
            </a:r>
          </a:p>
          <a:p>
            <a:pPr lvl="1"/>
            <a:r>
              <a:rPr lang="en-US" sz="2800" dirty="0">
                <a:latin typeface="Gill Sans MT" charset="0"/>
              </a:rPr>
              <a:t>fact: factoring a big number is hard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56324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374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 in practice: session keys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938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exponentiation in RSA is computationally intensive</a:t>
            </a:r>
          </a:p>
          <a:p>
            <a:r>
              <a:rPr lang="en-US" dirty="0">
                <a:latin typeface="Gill Sans MT" charset="0"/>
              </a:rPr>
              <a:t>DES is at least 100 times faster than RSA</a:t>
            </a:r>
          </a:p>
          <a:p>
            <a:r>
              <a:rPr lang="en-US" dirty="0">
                <a:latin typeface="Gill Sans MT" charset="0"/>
              </a:rPr>
              <a:t>use public key crypto 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session key, K</a:t>
            </a:r>
            <a:r>
              <a:rPr lang="en-US" i="1" baseline="-25000" dirty="0">
                <a:solidFill>
                  <a:srgbClr val="C00000"/>
                </a:solidFill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Bob and Alice use RSA to exchange a symmetric key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once both have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, they use symmetric key cryptography</a:t>
            </a:r>
          </a:p>
          <a:p>
            <a:endParaRPr lang="en-US" dirty="0">
              <a:latin typeface="Gill Sans MT" charset="0"/>
            </a:endParaRPr>
          </a:p>
        </p:txBody>
      </p:sp>
      <p:pic>
        <p:nvPicPr>
          <p:cNvPr id="5734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795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84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cryptographic technique analogous to hand-written signatures:</a:t>
            </a:r>
          </a:p>
          <a:p>
            <a:r>
              <a:rPr lang="en-US" sz="2600" dirty="0">
                <a:latin typeface="Gill Sans MT" charset="0"/>
              </a:rPr>
              <a:t>sender (Bob) digitally signs document,  establishing he is document owner/creator. </a:t>
            </a:r>
          </a:p>
          <a:p>
            <a:r>
              <a:rPr lang="en-US" sz="2600" i="1" dirty="0">
                <a:solidFill>
                  <a:srgbClr val="000099"/>
                </a:solidFill>
                <a:latin typeface="Gill Sans MT" charset="0"/>
              </a:rPr>
              <a:t>verifiable, nonforgeable:</a:t>
            </a:r>
            <a:r>
              <a:rPr lang="en-US" sz="2600" i="1" dirty="0">
                <a:latin typeface="Gill Sans MT" charset="0"/>
              </a:rPr>
              <a:t> </a:t>
            </a:r>
            <a:r>
              <a:rPr lang="en-US" sz="2600" dirty="0">
                <a:latin typeface="Gill Sans MT" charset="0"/>
              </a:rPr>
              <a:t>recipient (Alice) can prove to someone that Bob, and no one else (including Alice), must have signed document </a:t>
            </a:r>
          </a:p>
        </p:txBody>
      </p:sp>
      <p:pic>
        <p:nvPicPr>
          <p:cNvPr id="74756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54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simple digital signature for message m:</a:t>
            </a:r>
          </a:p>
          <a:p>
            <a:r>
              <a:rPr lang="en-US" sz="2400" dirty="0">
                <a:latin typeface="Gill Sans MT" charset="0"/>
              </a:rPr>
              <a:t>Bob signs m by encrypting with his private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, creating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signed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message,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</a:t>
            </a:r>
            <a:endParaRPr lang="en-US" dirty="0">
              <a:latin typeface="Gill Sans MT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Dear Alice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Oh, how I have missed you. I think of you all the time! …(blah blah blah)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Bob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>
                <a:solidFill>
                  <a:srgbClr val="C00000"/>
                </a:solidFill>
                <a:latin typeface="Arial" charset="0"/>
                <a:cs typeface="Arial" charset="0"/>
              </a:rPr>
              <a:t>’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s message, m</a:t>
            </a:r>
          </a:p>
        </p:txBody>
      </p: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 private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5789" name="Picture 14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5790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75800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46106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096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8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’</a:t>
            </a:r>
            <a:r>
              <a:rPr lang="en-US" sz="1800" dirty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s message, m, signed (encrypted) with his private key</a:t>
            </a:r>
          </a:p>
        </p:txBody>
      </p:sp>
      <p:sp>
        <p:nvSpPr>
          <p:cNvPr id="46099" name="Text Box 25"/>
          <p:cNvSpPr txBox="1">
            <a:spLocks noChangeArrowheads="1"/>
          </p:cNvSpPr>
          <p:nvPr/>
        </p:nvSpPr>
        <p:spPr bwMode="auto">
          <a:xfrm>
            <a:off x="6894865" y="3375025"/>
            <a:ext cx="6406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1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46102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75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5799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567" y="5967412"/>
            <a:ext cx="7520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practice, this is done more efficiently on message digests</a:t>
            </a:r>
          </a:p>
        </p:txBody>
      </p:sp>
    </p:spTree>
    <p:extLst>
      <p:ext uri="{BB962C8B-B14F-4D97-AF65-F5344CB8AC3E}">
        <p14:creationId xmlns:p14="http://schemas.microsoft.com/office/powerpoint/2010/main" val="1882337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Alice thus verifies that: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no one else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 and not m</a:t>
            </a:r>
            <a:r>
              <a:rPr lang="ja-JP" altLang="en-US" dirty="0">
                <a:latin typeface="Gill Sans MT" charset="0"/>
              </a:rPr>
              <a:t>‘</a:t>
            </a:r>
            <a:endParaRPr lang="en-US" altLang="ja-JP" dirty="0">
              <a:latin typeface="Gill Sans MT" charset="0"/>
            </a:endParaRPr>
          </a:p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charset="0"/>
              <a:buChar char="ü"/>
            </a:pPr>
            <a:r>
              <a:rPr lang="en-US" dirty="0">
                <a:latin typeface="Gill Sans MT" charset="0"/>
              </a:rPr>
              <a:t>Alice can take m, and signature K</a:t>
            </a:r>
            <a:r>
              <a:rPr lang="en-US" baseline="-25000" dirty="0">
                <a:latin typeface="Gill Sans MT" charset="0"/>
              </a:rPr>
              <a:t>B</a:t>
            </a:r>
            <a:r>
              <a:rPr lang="en-US" dirty="0">
                <a:latin typeface="Gill Sans MT" charset="0"/>
              </a:rPr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charset="0"/>
              <a:buChar char="ü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6806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7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suppose Alice receives msg m, with signature: m,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</a:t>
            </a:r>
          </a:p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Alice verifies m signed by Bob by applying Bob</a:t>
            </a:r>
            <a:r>
              <a:rPr lang="ja-JP" altLang="en-US" sz="2400" dirty="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public key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 to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(m) then checks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(m) ) = m.</a:t>
            </a:r>
          </a:p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If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 ) = m, whoever signed m must have used Bob</a:t>
            </a:r>
            <a:r>
              <a:rPr lang="ja-JP" altLang="en-US" sz="2400" dirty="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private key.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Char char="v"/>
            </a:pP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26899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fixed-length, easy- to-compute digital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fingerprint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apply hash function H to </a:t>
            </a:r>
            <a:r>
              <a:rPr lang="en-US" sz="2400" i="1" dirty="0">
                <a:latin typeface="Gill Sans MT" charset="0"/>
              </a:rPr>
              <a:t>m</a:t>
            </a:r>
            <a:r>
              <a:rPr lang="en-US" sz="2400" dirty="0">
                <a:latin typeface="Gill Sans MT" charset="0"/>
              </a:rPr>
              <a:t>, get fixed size message digest, </a:t>
            </a:r>
            <a:r>
              <a:rPr lang="en-US" sz="2400" i="1" dirty="0">
                <a:latin typeface="Gill Sans MT" charset="0"/>
              </a:rPr>
              <a:t>H(m).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Hash function properties: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many-to-1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produces fixed-size msg digest (fingerprint)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given message digest x, computationally infeasible to find m such that x = H(m)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980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TCP 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Internet checksum has some properties of hash function:</a:t>
            </a:r>
          </a:p>
          <a:p>
            <a:pPr indent="-223838"/>
            <a:r>
              <a:rPr lang="en-US" sz="2400" dirty="0">
                <a:latin typeface="Gill Sans MT" charset="0"/>
              </a:rPr>
              <a:t>produces fixed length digest (16-bit sum) of message</a:t>
            </a:r>
          </a:p>
          <a:p>
            <a:pPr indent="-223838"/>
            <a:r>
              <a:rPr lang="en-US" sz="2400" dirty="0">
                <a:latin typeface="Gill Sans MT" charset="0"/>
              </a:rPr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I O U 1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0 0 . 9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49 4F 55 31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30 30 2E 39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I O U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0 0 .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49 4F 55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30 30 2E </a:t>
            </a:r>
            <a:r>
              <a:rPr lang="en-US" b="1" u="sng" dirty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 eaLnBrk="0" hangingPunct="0">
              <a:defRPr/>
            </a:pPr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dirty="0">
                <a:solidFill>
                  <a:srgbClr val="3333CC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486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Widely used hash functions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MD5 (RFC 1321) has known vulnerabilities </a:t>
            </a:r>
          </a:p>
          <a:p>
            <a:pPr lvl="1"/>
            <a:r>
              <a:rPr lang="en-US" dirty="0">
                <a:latin typeface="Gill Sans MT" charset="0"/>
              </a:rPr>
              <a:t>computes 128-bit message digest in 4-step process </a:t>
            </a:r>
          </a:p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SHA-1 is widely used but is deprecated</a:t>
            </a:r>
          </a:p>
          <a:p>
            <a:pPr lvl="1"/>
            <a:r>
              <a:rPr lang="en-US" dirty="0">
                <a:latin typeface="Gill Sans MT" charset="0"/>
              </a:rPr>
              <a:t>US standard [</a:t>
            </a:r>
            <a:r>
              <a:rPr lang="en-US" sz="2000" dirty="0">
                <a:latin typeface="Gill Sans MT" charset="0"/>
              </a:rPr>
              <a:t>NIST, FIPS PUB 180-1]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160-bit message digest</a:t>
            </a:r>
          </a:p>
          <a:p>
            <a:pPr lvl="1"/>
            <a:r>
              <a:rPr lang="en-US" dirty="0">
                <a:latin typeface="Gill Sans MT" charset="0"/>
              </a:rPr>
              <a:t>Collision attack with 1000 GPUs in a month</a:t>
            </a:r>
          </a:p>
          <a:p>
            <a:r>
              <a:rPr lang="en-US" dirty="0">
                <a:latin typeface="Gill Sans MT" charset="0"/>
              </a:rPr>
              <a:t>SHA-2 and SHA-3 are now available</a:t>
            </a:r>
          </a:p>
          <a:p>
            <a:pPr lvl="1"/>
            <a:r>
              <a:rPr lang="en-US" dirty="0">
                <a:latin typeface="Gill Sans MT" charset="0"/>
              </a:rPr>
              <a:t>Also standardized by NIST</a:t>
            </a:r>
          </a:p>
          <a:p>
            <a:pPr lvl="1"/>
            <a:r>
              <a:rPr lang="en-US" dirty="0">
                <a:latin typeface="Gill Sans MT" charset="0"/>
              </a:rPr>
              <a:t>More secure, but slower (in software)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24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substitution cipher: </a:t>
            </a:r>
            <a:r>
              <a:rPr lang="en-US" sz="2400" dirty="0">
                <a:latin typeface="Gill Sans MT" charset="0"/>
              </a:rPr>
              <a:t>substituting one thing for another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monoalphabetic cipher: substitute one letter for another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33956" y="2516188"/>
            <a:ext cx="720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69377" y="3295650"/>
            <a:ext cx="738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085440" y="4067175"/>
            <a:ext cx="627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28798" y="4492625"/>
            <a:ext cx="6464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charset="0"/>
                <a:cs typeface="+mn-cs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-155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Encryption key: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mapping from set of 26 letters</a:t>
            </a:r>
          </a:p>
          <a:p>
            <a:pPr marL="0" marR="0" lvl="0" indent="-155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344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On a sheet of paper, answer the following (ungraded) question (no names, please):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What was the muddiest point in today’s class?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Stream and Block Ciphers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n substitution ciphers, M</a:t>
            </a:r>
            <a:r>
              <a:rPr lang="en-US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,M</a:t>
            </a:r>
            <a:r>
              <a:rPr lang="en-US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,…,</a:t>
            </a:r>
            <a:r>
              <a:rPr lang="en-US" dirty="0" err="1">
                <a:latin typeface="Gill Sans MT" charset="0"/>
              </a:rPr>
              <a:t>M</a:t>
            </a:r>
            <a:r>
              <a:rPr lang="en-US" baseline="-25000" dirty="0" err="1">
                <a:latin typeface="Gill Sans MT" charset="0"/>
              </a:rPr>
              <a:t>n</a:t>
            </a:r>
            <a:endParaRPr lang="en-US" baseline="-25000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cycling pattern: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e.g., n=4: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  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</a:t>
            </a:r>
            <a:r>
              <a:rPr lang="en-US" dirty="0">
                <a:latin typeface="Gill Sans MT" charset="0"/>
              </a:rPr>
              <a:t> ..</a:t>
            </a:r>
          </a:p>
          <a:p>
            <a:pPr lvl="1"/>
            <a:r>
              <a:rPr lang="en-US" dirty="0">
                <a:latin typeface="Gill Sans MT" charset="0"/>
              </a:rPr>
              <a:t>random initialization</a:t>
            </a:r>
          </a:p>
          <a:p>
            <a:r>
              <a:rPr lang="en-US" dirty="0">
                <a:latin typeface="Gill Sans MT" charset="0"/>
              </a:rPr>
              <a:t>for each new plaintext symbol, use subsequent substitution pattern in cyclic pattern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dog: d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o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g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    </a:t>
            </a: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Encryption key: </a:t>
            </a:r>
            <a:r>
              <a:rPr lang="en-US" sz="2800" dirty="0">
                <a:latin typeface="Gill Sans MT" charset="0"/>
              </a:rPr>
              <a:t>n substitution ciphers, and cyclic             pattern</a:t>
            </a: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0790" y="4724400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91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symmetric-key NIST standard, replaced DES (Nov 2001)</a:t>
            </a:r>
          </a:p>
          <a:p>
            <a:r>
              <a:rPr lang="en-US" dirty="0">
                <a:latin typeface="Gill Sans MT" charset="0"/>
              </a:rPr>
              <a:t>processes data in 128 bit blocks</a:t>
            </a:r>
          </a:p>
          <a:p>
            <a:r>
              <a:rPr lang="en-US" dirty="0">
                <a:latin typeface="Gill Sans MT" charset="0"/>
              </a:rPr>
              <a:t>128, 192, or 256 bit keys</a:t>
            </a:r>
          </a:p>
          <a:p>
            <a:r>
              <a:rPr lang="en-US" dirty="0">
                <a:latin typeface="Gill Sans MT" charset="0"/>
              </a:rPr>
              <a:t>brute force decryption (try each key) taking 1 sec on DES, takes 149 trillion years for AES</a:t>
            </a:r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81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symmetric key crypto</a:t>
            </a:r>
          </a:p>
          <a:p>
            <a:r>
              <a:rPr lang="en-US" sz="2400" dirty="0">
                <a:latin typeface="Gill Sans MT" charset="0"/>
              </a:rPr>
              <a:t>requires sender, receiver know shared secret key</a:t>
            </a:r>
          </a:p>
          <a:p>
            <a:r>
              <a:rPr lang="en-US" sz="2400" dirty="0">
                <a:latin typeface="Gill Sans MT" charset="0"/>
              </a:rPr>
              <a:t>Q: how to agree on key in first place (particularly if never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met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)?</a:t>
            </a: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45062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45063" name="Picture 6" descr="j0078625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4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</a:pPr>
              <a:r>
                <a:rPr lang="en-US" sz="2800" i="1" dirty="0">
                  <a:solidFill>
                    <a:srgbClr val="C00000"/>
                  </a:solidFill>
                  <a:latin typeface="Gill Sans MT" charset="0"/>
                  <a:ea typeface="ＭＳ Ｐゴシック" charset="0"/>
                </a:rPr>
                <a:t>public key crypto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radically different approach [Diffie-Hellman76, RSA78]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sender, receiver do </a:t>
              </a: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not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 share secret key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public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encryption key 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known to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all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private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 decryption key known only to receiver</a:t>
              </a:r>
              <a:endPara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  <a:p>
              <a:pPr marL="277813" indent="-277813" eaLnBrk="0" hangingPunct="0">
                <a:spcBef>
                  <a:spcPct val="20000"/>
                </a:spcBef>
                <a:buClr>
                  <a:srgbClr val="3333CC"/>
                </a:buClr>
                <a:buSzPct val="100000"/>
                <a:buFont typeface="Wingdings" charset="2"/>
                <a:buChar char="§"/>
              </a:pPr>
              <a:endParaRPr lang="en-US" sz="2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324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pic>
        <p:nvPicPr>
          <p:cNvPr id="4608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092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6095" name="Picture 1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46115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6116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7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0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6101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private</a:t>
            </a:r>
          </a:p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102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3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5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6106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46110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 = K  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107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108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6109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47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encryption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cs typeface="Arial" charset="0"/>
              </a:rPr>
              <a:t>need K  ( ) and K  ( ) such that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48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48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given public key K  , it should be impossible to compute private key K 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requirements:</a:t>
            </a:r>
            <a:endParaRPr lang="en-US" sz="2400" dirty="0">
              <a:solidFill>
                <a:srgbClr val="0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99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1</a:t>
            </a:r>
            <a:endParaRPr lang="en-US" sz="24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47118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7132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7133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2</a:t>
              </a:r>
              <a:endParaRPr lang="en-US" sz="2400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47119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RSA: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Rivest, Shamir, Adelson algorithm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47120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7122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47126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47129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(K  (m))  =  m </a:t>
                </a:r>
              </a:p>
            </p:txBody>
          </p:sp>
          <p:sp>
            <p:nvSpPr>
              <p:cNvPr id="47130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7131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7127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7128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7123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4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-</a:t>
            </a:r>
          </a:p>
        </p:txBody>
      </p:sp>
      <p:pic>
        <p:nvPicPr>
          <p:cNvPr id="47125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5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RSA: Creating public/private key pair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1.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two large prime numbers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p, q.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(e.g., 1024 bits each)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compute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= pq,  z = (p-1)(q-1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3.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with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 e&lt;n)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that has no common factors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 with z (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e, z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are 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relatively prime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).</a:t>
            </a:r>
            <a:endParaRPr lang="en-US" sz="28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4.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such that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ed-1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is  exactly divisible by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z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.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 (in other words: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mod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z  = 1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97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5.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public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key is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).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private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key is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).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0185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028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encryption, decryption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0.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given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 and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 as computed above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51219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800" dirty="0">
                  <a:solidFill>
                    <a:srgbClr val="000099"/>
                  </a:solidFill>
                  <a:latin typeface="Gill Sans MT" charset="0"/>
                </a:rPr>
                <a:t>1.</a:t>
              </a:r>
              <a:r>
                <a:rPr lang="en-US" sz="2800" dirty="0">
                  <a:solidFill>
                    <a:srgbClr val="000000"/>
                  </a:solidFill>
                  <a:latin typeface="Gill Sans MT" charset="0"/>
                </a:rPr>
                <a:t> to encrypt message </a:t>
              </a:r>
              <a:r>
                <a:rPr lang="en-US" sz="2800" i="1" dirty="0">
                  <a:solidFill>
                    <a:srgbClr val="000000"/>
                  </a:solidFill>
                  <a:latin typeface="Gill Sans MT" charset="0"/>
                </a:rPr>
                <a:t>m (&lt;n)</a:t>
              </a:r>
              <a:r>
                <a:rPr lang="en-US" sz="2800" dirty="0">
                  <a:solidFill>
                    <a:srgbClr val="000000"/>
                  </a:solidFill>
                  <a:latin typeface="Gill Sans MT" charset="0"/>
                </a:rPr>
                <a:t>, compute</a:t>
              </a:r>
            </a:p>
          </p:txBody>
        </p:sp>
        <p:grpSp>
          <p:nvGrpSpPr>
            <p:cNvPr id="51220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51224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c = m   </a:t>
                </a:r>
                <a:r>
                  <a:rPr lang="en-US" sz="2800" dirty="0">
                    <a:solidFill>
                      <a:srgbClr val="C00000"/>
                    </a:solidFill>
                    <a:latin typeface="Gill Sans MT" charset="0"/>
                  </a:rPr>
                  <a:t>mod</a:t>
                </a:r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  n</a:t>
                </a:r>
              </a:p>
            </p:txBody>
          </p:sp>
          <p:sp>
            <p:nvSpPr>
              <p:cNvPr id="51225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e</a:t>
                </a:r>
              </a:p>
            </p:txBody>
          </p:sp>
        </p:grpSp>
        <p:grpSp>
          <p:nvGrpSpPr>
            <p:cNvPr id="51221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51222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endParaRPr lang="en-US" sz="2800" dirty="0">
                  <a:solidFill>
                    <a:srgbClr val="000000"/>
                  </a:solidFill>
                  <a:latin typeface="Gill Sans MT" charset="0"/>
                </a:endParaRPr>
              </a:p>
            </p:txBody>
          </p:sp>
          <p:sp>
            <p:nvSpPr>
              <p:cNvPr id="51223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endParaRPr lang="en-US" sz="2800" i="1" dirty="0">
                  <a:solidFill>
                    <a:srgbClr val="FF0000"/>
                  </a:solidFill>
                  <a:latin typeface="Gill Sans MT" charset="0"/>
                </a:endParaRPr>
              </a:p>
            </p:txBody>
          </p:sp>
        </p:grp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to decrypt received bit pattern,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c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, compute</a:t>
            </a:r>
          </a:p>
        </p:txBody>
      </p:sp>
      <p:grpSp>
        <p:nvGrpSpPr>
          <p:cNvPr id="51206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512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m = c   </a:t>
              </a:r>
              <a:r>
                <a:rPr lang="en-US" sz="2800" dirty="0">
                  <a:solidFill>
                    <a:srgbClr val="C00000"/>
                  </a:solidFill>
                  <a:latin typeface="Gill Sans MT" charset="0"/>
                </a:rPr>
                <a:t>mod</a:t>
              </a: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  n</a:t>
              </a: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d</a:t>
              </a:r>
            </a:p>
          </p:txBody>
        </p:sp>
      </p:grpSp>
      <p:grpSp>
        <p:nvGrpSpPr>
          <p:cNvPr id="51207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51213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 =  (m   </a:t>
              </a:r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 n)</a:t>
              </a:r>
            </a:p>
          </p:txBody>
        </p:sp>
        <p:sp>
          <p:nvSpPr>
            <p:cNvPr id="51214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 n</a:t>
              </a:r>
            </a:p>
          </p:txBody>
        </p:sp>
        <p:sp>
          <p:nvSpPr>
            <p:cNvPr id="51216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</p:grp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2819400" y="4786313"/>
            <a:ext cx="4635500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1210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1211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1212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209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Pages>22</Pages>
  <Words>1345</Words>
  <Application>Microsoft Office PowerPoint</Application>
  <PresentationFormat>On-screen Show (4:3)</PresentationFormat>
  <Paragraphs>264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ＭＳ Ｐゴシック</vt:lpstr>
      <vt:lpstr>Arial</vt:lpstr>
      <vt:lpstr>Arial Unicode MS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Encryption</vt:lpstr>
      <vt:lpstr>Simple encryption scheme</vt:lpstr>
      <vt:lpstr>Stream and Block Ciphers</vt:lpstr>
      <vt:lpstr>AES: Advanced Encryption Standard</vt:lpstr>
      <vt:lpstr>Public Key Cryptography</vt:lpstr>
      <vt:lpstr>Public key cryptography</vt:lpstr>
      <vt:lpstr>Public key encryption algorithms</vt:lpstr>
      <vt:lpstr>RSA: Creating public/private key pair</vt:lpstr>
      <vt:lpstr>RSA: encryption, decryption</vt:lpstr>
      <vt:lpstr>RSA example:</vt:lpstr>
      <vt:lpstr>RSA: an important property</vt:lpstr>
      <vt:lpstr>Why is RSA secure?</vt:lpstr>
      <vt:lpstr>RSA in practice: session keys</vt:lpstr>
      <vt:lpstr>Digital signatures </vt:lpstr>
      <vt:lpstr>Digital signatures </vt:lpstr>
      <vt:lpstr>Digital signatures </vt:lpstr>
      <vt:lpstr>Message digests</vt:lpstr>
      <vt:lpstr>TCP checksum: poor crypto hash function</vt:lpstr>
      <vt:lpstr>Widely used hash functions</vt:lpstr>
      <vt:lpstr>Before You 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Douglas William Oard</cp:lastModifiedBy>
  <cp:revision>133</cp:revision>
  <cp:lastPrinted>1997-09-10T16:39:34Z</cp:lastPrinted>
  <dcterms:created xsi:type="dcterms:W3CDTF">1997-09-10T16:39:54Z</dcterms:created>
  <dcterms:modified xsi:type="dcterms:W3CDTF">2018-02-12T03:39:53Z</dcterms:modified>
</cp:coreProperties>
</file>