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395" r:id="rId5"/>
    <p:sldId id="396" r:id="rId6"/>
    <p:sldId id="397" r:id="rId7"/>
    <p:sldId id="394" r:id="rId8"/>
    <p:sldId id="398" r:id="rId9"/>
    <p:sldId id="404" r:id="rId10"/>
    <p:sldId id="399" r:id="rId11"/>
    <p:sldId id="400" r:id="rId12"/>
    <p:sldId id="401" r:id="rId13"/>
    <p:sldId id="402" r:id="rId14"/>
    <p:sldId id="403" r:id="rId15"/>
    <p:sldId id="39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86" autoAdjust="0"/>
  </p:normalViewPr>
  <p:slideViewPr>
    <p:cSldViewPr>
      <p:cViewPr varScale="1">
        <p:scale>
          <a:sx n="87" d="100"/>
          <a:sy n="87" d="100"/>
        </p:scale>
        <p:origin x="6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154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455329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3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58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7A2E4E-2CCB-47AC-81A9-5ABAF65C1EF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737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E155B8-85D7-064C-A3DC-9AC8D6642442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57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Security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989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Security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6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09399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w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dirty="0"/>
              <a:t>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 dirty="0"/>
              <a:t>Session 8</a:t>
            </a:r>
          </a:p>
          <a:p>
            <a:pPr marL="342900" indent="-342900"/>
            <a:r>
              <a:rPr lang="en-US" dirty="0"/>
              <a:t>INST 346</a:t>
            </a:r>
          </a:p>
        </p:txBody>
      </p:sp>
      <p:pic>
        <p:nvPicPr>
          <p:cNvPr id="3077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1288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Symmetric key cryptography</a:t>
            </a:r>
            <a:endParaRPr lang="en-US" dirty="0">
              <a:latin typeface="Gill Sans MT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4021138"/>
            <a:ext cx="8218488" cy="1979612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symmetric key crypto</a:t>
            </a:r>
            <a:r>
              <a:rPr lang="en-US" sz="2400" dirty="0">
                <a:latin typeface="Gill Sans MT" charset="0"/>
              </a:rPr>
              <a:t>: Bob and Alice share same (symmetric) key: K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e.g., key is knowing substitution pattern in mono alphabetic substitution cipher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546850" y="2632075"/>
            <a:ext cx="114141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plaintext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543300" y="2613025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ciphertext</a:t>
            </a:r>
          </a:p>
        </p:txBody>
      </p:sp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2165350" y="1716088"/>
            <a:ext cx="642938" cy="579437"/>
            <a:chOff x="1382" y="1036"/>
            <a:chExt cx="405" cy="365"/>
          </a:xfrm>
        </p:grpSpPr>
        <p:sp>
          <p:nvSpPr>
            <p:cNvPr id="37917" name="Text Box 7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K</a:t>
              </a:r>
            </a:p>
          </p:txBody>
        </p:sp>
        <p:sp>
          <p:nvSpPr>
            <p:cNvPr id="37918" name="Text Box 8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S</a:t>
              </a:r>
            </a:p>
          </p:txBody>
        </p:sp>
      </p:grpSp>
      <p:pic>
        <p:nvPicPr>
          <p:cNvPr id="37895" name="Picture 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6668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ctangle 10"/>
          <p:cNvSpPr>
            <a:spLocks noChangeArrowheads="1"/>
          </p:cNvSpPr>
          <p:nvPr/>
        </p:nvSpPr>
        <p:spPr bwMode="auto">
          <a:xfrm>
            <a:off x="1982788" y="2573338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7897" name="Text Box 11"/>
          <p:cNvSpPr txBox="1">
            <a:spLocks noChangeArrowheads="1"/>
          </p:cNvSpPr>
          <p:nvPr/>
        </p:nvSpPr>
        <p:spPr bwMode="auto">
          <a:xfrm>
            <a:off x="2008188" y="2582863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encryption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algorithm</a:t>
            </a:r>
          </a:p>
        </p:txBody>
      </p:sp>
      <p:sp>
        <p:nvSpPr>
          <p:cNvPr id="37898" name="Rectangle 12"/>
          <p:cNvSpPr>
            <a:spLocks noChangeArrowheads="1"/>
          </p:cNvSpPr>
          <p:nvPr/>
        </p:nvSpPr>
        <p:spPr bwMode="auto">
          <a:xfrm>
            <a:off x="5100638" y="257175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7899" name="Text Box 13"/>
          <p:cNvSpPr txBox="1">
            <a:spLocks noChangeArrowheads="1"/>
          </p:cNvSpPr>
          <p:nvPr/>
        </p:nvSpPr>
        <p:spPr bwMode="auto">
          <a:xfrm>
            <a:off x="5121275" y="2595563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decryption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algorithm</a:t>
            </a:r>
          </a:p>
        </p:txBody>
      </p:sp>
      <p:sp>
        <p:nvSpPr>
          <p:cNvPr id="37900" name="Line 14"/>
          <p:cNvSpPr>
            <a:spLocks noChangeShapeType="1"/>
          </p:cNvSpPr>
          <p:nvPr/>
        </p:nvSpPr>
        <p:spPr bwMode="auto">
          <a:xfrm>
            <a:off x="3403600" y="2986088"/>
            <a:ext cx="16922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7901" name="Line 15"/>
          <p:cNvSpPr>
            <a:spLocks noChangeShapeType="1"/>
          </p:cNvSpPr>
          <p:nvPr/>
        </p:nvSpPr>
        <p:spPr bwMode="auto">
          <a:xfrm flipH="1">
            <a:off x="2373313" y="2193925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pic>
        <p:nvPicPr>
          <p:cNvPr id="37902" name="Picture 16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88" y="18557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3" name="Line 17"/>
          <p:cNvSpPr>
            <a:spLocks noChangeShapeType="1"/>
          </p:cNvSpPr>
          <p:nvPr/>
        </p:nvSpPr>
        <p:spPr bwMode="auto">
          <a:xfrm>
            <a:off x="1238250" y="3011488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7904" name="Line 18"/>
          <p:cNvSpPr>
            <a:spLocks noChangeShapeType="1"/>
          </p:cNvSpPr>
          <p:nvPr/>
        </p:nvSpPr>
        <p:spPr bwMode="auto">
          <a:xfrm>
            <a:off x="6548438" y="3008313"/>
            <a:ext cx="67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pic>
        <p:nvPicPr>
          <p:cNvPr id="37905" name="Picture 19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511425" y="1639888"/>
            <a:ext cx="4651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6" name="Text Box 20"/>
          <p:cNvSpPr txBox="1">
            <a:spLocks noChangeArrowheads="1"/>
          </p:cNvSpPr>
          <p:nvPr/>
        </p:nvSpPr>
        <p:spPr bwMode="auto">
          <a:xfrm>
            <a:off x="1773238" y="4481513"/>
            <a:ext cx="325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</a:t>
            </a:r>
          </a:p>
        </p:txBody>
      </p:sp>
      <p:grpSp>
        <p:nvGrpSpPr>
          <p:cNvPr id="37907" name="Group 21"/>
          <p:cNvGrpSpPr>
            <a:grpSpLocks/>
          </p:cNvGrpSpPr>
          <p:nvPr/>
        </p:nvGrpSpPr>
        <p:grpSpPr bwMode="auto">
          <a:xfrm>
            <a:off x="5351463" y="1665288"/>
            <a:ext cx="642937" cy="579437"/>
            <a:chOff x="1382" y="1036"/>
            <a:chExt cx="405" cy="365"/>
          </a:xfrm>
        </p:grpSpPr>
        <p:sp>
          <p:nvSpPr>
            <p:cNvPr id="37915" name="Text Box 22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K</a:t>
              </a:r>
            </a:p>
          </p:txBody>
        </p:sp>
        <p:sp>
          <p:nvSpPr>
            <p:cNvPr id="37916" name="Text Box 23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S</a:t>
              </a:r>
            </a:p>
          </p:txBody>
        </p:sp>
      </p:grpSp>
      <p:sp>
        <p:nvSpPr>
          <p:cNvPr id="37908" name="Line 24"/>
          <p:cNvSpPr>
            <a:spLocks noChangeShapeType="1"/>
          </p:cNvSpPr>
          <p:nvPr/>
        </p:nvSpPr>
        <p:spPr bwMode="auto">
          <a:xfrm flipH="1">
            <a:off x="5559425" y="2143125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pic>
        <p:nvPicPr>
          <p:cNvPr id="37909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697538" y="15890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0" name="Text Box 26"/>
          <p:cNvSpPr txBox="1">
            <a:spLocks noChangeArrowheads="1"/>
          </p:cNvSpPr>
          <p:nvPr/>
        </p:nvSpPr>
        <p:spPr bwMode="auto">
          <a:xfrm>
            <a:off x="355600" y="2643188"/>
            <a:ext cx="1579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plaintext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message, m</a:t>
            </a:r>
          </a:p>
        </p:txBody>
      </p:sp>
      <p:sp>
        <p:nvSpPr>
          <p:cNvPr id="37911" name="Text Box 27"/>
          <p:cNvSpPr txBox="1">
            <a:spLocks noChangeArrowheads="1"/>
          </p:cNvSpPr>
          <p:nvPr/>
        </p:nvSpPr>
        <p:spPr bwMode="auto">
          <a:xfrm>
            <a:off x="3662363" y="3149600"/>
            <a:ext cx="1028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K    (m)</a:t>
            </a:r>
          </a:p>
        </p:txBody>
      </p:sp>
      <p:sp>
        <p:nvSpPr>
          <p:cNvPr id="37912" name="Text Box 28"/>
          <p:cNvSpPr txBox="1">
            <a:spLocks noChangeArrowheads="1"/>
          </p:cNvSpPr>
          <p:nvPr/>
        </p:nvSpPr>
        <p:spPr bwMode="auto">
          <a:xfrm>
            <a:off x="3914775" y="3341688"/>
            <a:ext cx="32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</a:t>
            </a:r>
          </a:p>
        </p:txBody>
      </p:sp>
      <p:sp>
        <p:nvSpPr>
          <p:cNvPr id="37913" name="Text Box 35"/>
          <p:cNvSpPr txBox="1">
            <a:spLocks noChangeArrowheads="1"/>
          </p:cNvSpPr>
          <p:nvPr/>
        </p:nvSpPr>
        <p:spPr bwMode="auto">
          <a:xfrm>
            <a:off x="6689725" y="3141663"/>
            <a:ext cx="1811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m = K</a:t>
            </a:r>
            <a:r>
              <a:rPr kumimoji="0" 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(K</a:t>
            </a:r>
            <a:r>
              <a:rPr kumimoji="0" 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(m))</a:t>
            </a:r>
          </a:p>
        </p:txBody>
      </p:sp>
      <p:pic>
        <p:nvPicPr>
          <p:cNvPr id="37914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894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0953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Simple encryption scheme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4513" y="1398588"/>
            <a:ext cx="8077200" cy="121443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substitution cipher: </a:t>
            </a:r>
            <a:r>
              <a:rPr lang="en-US" sz="2400" dirty="0">
                <a:latin typeface="Gill Sans MT" charset="0"/>
              </a:rPr>
              <a:t>substituting one thing for another</a:t>
            </a:r>
          </a:p>
          <a:p>
            <a:pPr lvl="1"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monoalphabetic cipher: substitute one letter for another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33956" y="2516188"/>
            <a:ext cx="7203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rPr>
              <a:t>plaintext:  abcdefghijklmnopqrstuvwxyz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969377" y="3295650"/>
            <a:ext cx="7387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rPr>
              <a:t>ciphertext:  mnbvcxzasdfghjklpoiuytrewq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3536950" y="2925763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8110538" y="2889250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085440" y="4067175"/>
            <a:ext cx="6279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rPr>
              <a:t>Plaintext: bob. i love you. alice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928798" y="4492625"/>
            <a:ext cx="64643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rPr>
              <a:t>ciphertext: nkn. s gktc wky. mgsbc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184275" y="4002088"/>
            <a:ext cx="78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e.g.: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1546225" y="5332413"/>
            <a:ext cx="6794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1554163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-155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 charset="0"/>
                <a:ea typeface="ＭＳ Ｐゴシック" charset="0"/>
              </a:rPr>
              <a:t>Encryption key: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</a:rPr>
              <a:t>mapping from set of 26 letters</a:t>
            </a:r>
          </a:p>
          <a:p>
            <a:pPr marL="0" marR="0" lvl="0" indent="-155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</a:rPr>
              <a:t>                     to set of 26 letters</a:t>
            </a:r>
          </a:p>
        </p:txBody>
      </p:sp>
      <p:pic>
        <p:nvPicPr>
          <p:cNvPr id="38924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5" name="Picture 2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027113" y="54752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344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0"/>
            <a:ext cx="8353425" cy="114300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Stream and Block Ciphers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150938"/>
            <a:ext cx="81153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n substitution ciphers, M</a:t>
            </a:r>
            <a:r>
              <a:rPr lang="en-US" baseline="-25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,M</a:t>
            </a:r>
            <a:r>
              <a:rPr lang="en-US" baseline="-25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,…,</a:t>
            </a:r>
            <a:r>
              <a:rPr lang="en-US" dirty="0" err="1">
                <a:latin typeface="Gill Sans MT" charset="0"/>
              </a:rPr>
              <a:t>M</a:t>
            </a:r>
            <a:r>
              <a:rPr lang="en-US" baseline="-25000" dirty="0" err="1">
                <a:latin typeface="Gill Sans MT" charset="0"/>
              </a:rPr>
              <a:t>n</a:t>
            </a:r>
            <a:endParaRPr lang="en-US" baseline="-25000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cycling pattern: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e.g., n=4: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  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</a:t>
            </a:r>
            <a:r>
              <a:rPr lang="en-US" dirty="0">
                <a:latin typeface="Gill Sans MT" charset="0"/>
              </a:rPr>
              <a:t> ..</a:t>
            </a:r>
          </a:p>
          <a:p>
            <a:pPr lvl="1"/>
            <a:r>
              <a:rPr lang="en-US" dirty="0">
                <a:latin typeface="Gill Sans MT" charset="0"/>
              </a:rPr>
              <a:t>random initialization</a:t>
            </a:r>
          </a:p>
          <a:p>
            <a:r>
              <a:rPr lang="en-US" dirty="0">
                <a:latin typeface="Gill Sans MT" charset="0"/>
              </a:rPr>
              <a:t>for each new plaintext symbol, use subsequent substitution pattern in cyclic pattern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dog: d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o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g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</a:p>
          <a:p>
            <a:pPr lvl="1"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    </a:t>
            </a:r>
          </a:p>
          <a:p>
            <a:pPr lvl="1"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Encryption key: </a:t>
            </a:r>
            <a:r>
              <a:rPr lang="en-US" sz="2800" dirty="0">
                <a:latin typeface="Gill Sans MT" charset="0"/>
              </a:rPr>
              <a:t>n substitution ciphers, and cyclic             pattern</a:t>
            </a:r>
          </a:p>
        </p:txBody>
      </p:sp>
      <p:pic>
        <p:nvPicPr>
          <p:cNvPr id="39940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8032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30790" y="4724400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915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7375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AES: Advanced Encryption Standard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symmetric-key NIST standard, replaced DES (Nov 2001)</a:t>
            </a:r>
          </a:p>
          <a:p>
            <a:r>
              <a:rPr lang="en-US" dirty="0">
                <a:latin typeface="Gill Sans MT" charset="0"/>
              </a:rPr>
              <a:t>processes data in 128 bit blocks</a:t>
            </a:r>
          </a:p>
          <a:p>
            <a:r>
              <a:rPr lang="en-US" dirty="0">
                <a:latin typeface="Gill Sans MT" charset="0"/>
              </a:rPr>
              <a:t>128, 192, or 256 bit keys</a:t>
            </a:r>
          </a:p>
          <a:p>
            <a:r>
              <a:rPr lang="en-US" dirty="0">
                <a:latin typeface="Gill Sans MT" charset="0"/>
              </a:rPr>
              <a:t>brute force decryption (try each key) taking 1 sec on DES, takes 149 trillion years for AES</a:t>
            </a:r>
          </a:p>
        </p:txBody>
      </p:sp>
      <p:pic>
        <p:nvPicPr>
          <p:cNvPr id="44036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937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815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On a sheet of paper, answer the following (ungraded) question (no names, please):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	</a:t>
            </a:r>
            <a:r>
              <a:rPr lang="en-US" sz="4000"/>
              <a:t>What was the muddiest point in today’s class?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/>
              <a:t>Software Stack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72400" cy="4114800"/>
          </a:xfrm>
          <a:noFill/>
          <a:ln/>
        </p:spPr>
        <p:txBody>
          <a:bodyPr/>
          <a:lstStyle/>
          <a:p>
            <a:r>
              <a:rPr lang="en-US" dirty="0"/>
              <a:t>Application Program (“App”)</a:t>
            </a:r>
          </a:p>
          <a:p>
            <a:r>
              <a:rPr lang="en-US" dirty="0"/>
              <a:t>API</a:t>
            </a:r>
          </a:p>
          <a:p>
            <a:r>
              <a:rPr lang="en-US" dirty="0"/>
              <a:t>Runtime environment</a:t>
            </a:r>
          </a:p>
          <a:p>
            <a:r>
              <a:rPr lang="en-US" dirty="0"/>
              <a:t>Operating System</a:t>
            </a:r>
          </a:p>
          <a:p>
            <a:r>
              <a:rPr lang="en-US" dirty="0"/>
              <a:t>BIOS</a:t>
            </a:r>
          </a:p>
          <a:p>
            <a:r>
              <a:rPr lang="en-US" dirty="0"/>
              <a:t>Hardware drivers</a:t>
            </a:r>
          </a:p>
          <a:p>
            <a:r>
              <a:rPr lang="en-US" dirty="0"/>
              <a:t>Microcode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D61A3B-31DE-474A-80B0-608640C0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1C0648-CCD1-463B-A1B8-536ECEC0D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81200"/>
            <a:ext cx="7826960" cy="396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8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61E72-8C05-488B-906B-2221A6972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Paravirtualization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617B18-389A-4E0D-B541-3133FF2B5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667000"/>
            <a:ext cx="7620000" cy="326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3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02FFA-7032-4BF5-865C-B771F284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Containerization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2698A3-62DB-458E-931A-4B376DDA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27662"/>
            <a:ext cx="6324600" cy="442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6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03F85B-4300-4FD2-99FC-EFA318065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56" y="914400"/>
            <a:ext cx="9498044" cy="534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9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E0738-FCF5-4191-BBFF-44B69AA1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“Virtualizations”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30CB4-4247-4576-A248-1D28C8EAA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Virtualization</a:t>
            </a:r>
          </a:p>
          <a:p>
            <a:pPr lvl="1"/>
            <a:r>
              <a:rPr lang="en-US" dirty="0"/>
              <a:t>Session 34</a:t>
            </a:r>
          </a:p>
          <a:p>
            <a:pPr lvl="1"/>
            <a:endParaRPr lang="en-US" dirty="0"/>
          </a:p>
          <a:p>
            <a:r>
              <a:rPr lang="en-US" dirty="0"/>
              <a:t>Network Virtualization</a:t>
            </a:r>
          </a:p>
          <a:p>
            <a:pPr lvl="1"/>
            <a:r>
              <a:rPr lang="en-US" dirty="0"/>
              <a:t>Not this semester</a:t>
            </a:r>
          </a:p>
        </p:txBody>
      </p:sp>
    </p:spTree>
    <p:extLst>
      <p:ext uri="{BB962C8B-B14F-4D97-AF65-F5344CB8AC3E}">
        <p14:creationId xmlns:p14="http://schemas.microsoft.com/office/powerpoint/2010/main" val="1750541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599CB-C32E-4294-8DB0-56349DD4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Getahead</a:t>
            </a:r>
            <a:r>
              <a:rPr lang="en-US"/>
              <a:t>: Encryption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DD0FC-CBE9-4845-951B-9787B2974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4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The language of cryptography</a:t>
            </a:r>
            <a:endParaRPr lang="en-US" dirty="0">
              <a:latin typeface="Gill Sans MT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4811713"/>
            <a:ext cx="8218488" cy="12033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plaintext message</a:t>
            </a: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(m) </a:t>
            </a:r>
            <a:r>
              <a:rPr lang="en-US" sz="2400" dirty="0">
                <a:latin typeface="Gill Sans MT" charset="0"/>
              </a:rPr>
              <a:t>ciphertext, encrypted with key K</a:t>
            </a:r>
            <a:r>
              <a:rPr lang="en-US" sz="2400" baseline="-25000" dirty="0">
                <a:latin typeface="Gill Sans MT" charset="0"/>
              </a:rPr>
              <a:t>A</a:t>
            </a: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m = 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(m))</a:t>
            </a:r>
            <a:endParaRPr lang="en-US" sz="2400" baseline="-25000" dirty="0">
              <a:solidFill>
                <a:srgbClr val="C0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52463" y="1447800"/>
            <a:ext cx="7750175" cy="3309938"/>
            <a:chOff x="392" y="896"/>
            <a:chExt cx="4882" cy="2085"/>
          </a:xfrm>
        </p:grpSpPr>
        <p:sp>
          <p:nvSpPr>
            <p:cNvPr id="35846" name="Text Box 5"/>
            <p:cNvSpPr txBox="1">
              <a:spLocks noChangeArrowheads="1"/>
            </p:cNvSpPr>
            <p:nvPr/>
          </p:nvSpPr>
          <p:spPr bwMode="auto">
            <a:xfrm>
              <a:off x="392" y="1679"/>
              <a:ext cx="718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plaintext</a:t>
              </a:r>
            </a:p>
          </p:txBody>
        </p:sp>
        <p:sp>
          <p:nvSpPr>
            <p:cNvPr id="35847" name="Text Box 6"/>
            <p:cNvSpPr txBox="1">
              <a:spLocks noChangeArrowheads="1"/>
            </p:cNvSpPr>
            <p:nvPr/>
          </p:nvSpPr>
          <p:spPr bwMode="auto">
            <a:xfrm>
              <a:off x="4517" y="1667"/>
              <a:ext cx="718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plaintext</a:t>
              </a:r>
            </a:p>
          </p:txBody>
        </p:sp>
        <p:sp>
          <p:nvSpPr>
            <p:cNvPr id="35848" name="Text Box 7"/>
            <p:cNvSpPr txBox="1">
              <a:spLocks noChangeArrowheads="1"/>
            </p:cNvSpPr>
            <p:nvPr/>
          </p:nvSpPr>
          <p:spPr bwMode="auto">
            <a:xfrm>
              <a:off x="2442" y="1655"/>
              <a:ext cx="816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ciphertext</a:t>
              </a:r>
            </a:p>
          </p:txBody>
        </p:sp>
        <p:grpSp>
          <p:nvGrpSpPr>
            <p:cNvPr id="35849" name="Group 8"/>
            <p:cNvGrpSpPr>
              <a:grpSpLocks/>
            </p:cNvGrpSpPr>
            <p:nvPr/>
          </p:nvGrpSpPr>
          <p:grpSpPr bwMode="auto">
            <a:xfrm>
              <a:off x="1336" y="1036"/>
              <a:ext cx="335" cy="383"/>
              <a:chOff x="189" y="1789"/>
              <a:chExt cx="335" cy="383"/>
            </a:xfrm>
          </p:grpSpPr>
          <p:sp>
            <p:nvSpPr>
              <p:cNvPr id="35871" name="Text Box 9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35872" name="Text Box 10"/>
              <p:cNvSpPr txBox="1">
                <a:spLocks noChangeArrowheads="1"/>
              </p:cNvSpPr>
              <p:nvPr/>
            </p:nvSpPr>
            <p:spPr bwMode="auto">
              <a:xfrm>
                <a:off x="291" y="1922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A</a:t>
                </a:r>
              </a:p>
            </p:txBody>
          </p:sp>
        </p:grpSp>
        <p:pic>
          <p:nvPicPr>
            <p:cNvPr id="35850" name="Picture 11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" y="1050"/>
              <a:ext cx="44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1" name="Picture 12" descr="Ev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3" y="2165"/>
              <a:ext cx="68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2" name="Rectangle 13"/>
            <p:cNvSpPr>
              <a:spLocks noChangeArrowheads="1"/>
            </p:cNvSpPr>
            <p:nvPr/>
          </p:nvSpPr>
          <p:spPr bwMode="auto">
            <a:xfrm>
              <a:off x="1249" y="1621"/>
              <a:ext cx="877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5853" name="Text Box 14"/>
            <p:cNvSpPr txBox="1">
              <a:spLocks noChangeArrowheads="1"/>
            </p:cNvSpPr>
            <p:nvPr/>
          </p:nvSpPr>
          <p:spPr bwMode="auto">
            <a:xfrm>
              <a:off x="1265" y="1627"/>
              <a:ext cx="86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encryption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algorithm</a:t>
              </a:r>
            </a:p>
          </p:txBody>
        </p:sp>
        <p:sp>
          <p:nvSpPr>
            <p:cNvPr id="35854" name="Rectangle 15"/>
            <p:cNvSpPr>
              <a:spLocks noChangeArrowheads="1"/>
            </p:cNvSpPr>
            <p:nvPr/>
          </p:nvSpPr>
          <p:spPr bwMode="auto">
            <a:xfrm>
              <a:off x="3606" y="1629"/>
              <a:ext cx="868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5855" name="Text Box 16"/>
            <p:cNvSpPr txBox="1">
              <a:spLocks noChangeArrowheads="1"/>
            </p:cNvSpPr>
            <p:nvPr/>
          </p:nvSpPr>
          <p:spPr bwMode="auto">
            <a:xfrm>
              <a:off x="3619" y="1644"/>
              <a:ext cx="9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decryption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algorithm</a:t>
              </a:r>
            </a:p>
          </p:txBody>
        </p:sp>
        <p:sp>
          <p:nvSpPr>
            <p:cNvPr id="35856" name="Line 17"/>
            <p:cNvSpPr>
              <a:spLocks noChangeShapeType="1"/>
            </p:cNvSpPr>
            <p:nvPr/>
          </p:nvSpPr>
          <p:spPr bwMode="auto">
            <a:xfrm>
              <a:off x="2144" y="1881"/>
              <a:ext cx="1450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5857" name="Freeform 18"/>
            <p:cNvSpPr>
              <a:spLocks/>
            </p:cNvSpPr>
            <p:nvPr/>
          </p:nvSpPr>
          <p:spPr bwMode="auto">
            <a:xfrm>
              <a:off x="2446" y="1914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5858" name="Freeform 19"/>
            <p:cNvSpPr>
              <a:spLocks/>
            </p:cNvSpPr>
            <p:nvPr/>
          </p:nvSpPr>
          <p:spPr bwMode="auto">
            <a:xfrm flipH="1">
              <a:off x="2871" y="1913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5859" name="Line 20"/>
            <p:cNvSpPr>
              <a:spLocks noChangeShapeType="1"/>
            </p:cNvSpPr>
            <p:nvPr/>
          </p:nvSpPr>
          <p:spPr bwMode="auto">
            <a:xfrm flipH="1">
              <a:off x="1495" y="1382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5860" name="Line 21"/>
            <p:cNvSpPr>
              <a:spLocks noChangeShapeType="1"/>
            </p:cNvSpPr>
            <p:nvPr/>
          </p:nvSpPr>
          <p:spPr bwMode="auto">
            <a:xfrm flipH="1">
              <a:off x="3744" y="1363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5861" name="Text Box 22"/>
            <p:cNvSpPr txBox="1">
              <a:spLocks noChangeArrowheads="1"/>
            </p:cNvSpPr>
            <p:nvPr/>
          </p:nvSpPr>
          <p:spPr bwMode="auto">
            <a:xfrm>
              <a:off x="1603" y="897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Alice</a:t>
              </a:r>
              <a:r>
                <a:rPr kumimoji="0" lang="ja-JP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’</a:t>
              </a:r>
              <a:r>
                <a:rPr kumimoji="0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s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encryption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key</a:t>
              </a:r>
            </a:p>
          </p:txBody>
        </p:sp>
        <p:sp>
          <p:nvSpPr>
            <p:cNvPr id="35862" name="Text Box 23"/>
            <p:cNvSpPr txBox="1">
              <a:spLocks noChangeArrowheads="1"/>
            </p:cNvSpPr>
            <p:nvPr/>
          </p:nvSpPr>
          <p:spPr bwMode="auto">
            <a:xfrm>
              <a:off x="3896" y="940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Bob</a:t>
              </a:r>
              <a:r>
                <a:rPr kumimoji="0" lang="ja-JP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’</a:t>
              </a:r>
              <a:r>
                <a:rPr kumimoji="0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s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decryption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key</a:t>
              </a:r>
            </a:p>
          </p:txBody>
        </p:sp>
        <p:pic>
          <p:nvPicPr>
            <p:cNvPr id="35863" name="Picture 24" descr="Bob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" y="1178"/>
              <a:ext cx="51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864" name="Group 25"/>
            <p:cNvGrpSpPr>
              <a:grpSpLocks/>
            </p:cNvGrpSpPr>
            <p:nvPr/>
          </p:nvGrpSpPr>
          <p:grpSpPr bwMode="auto">
            <a:xfrm>
              <a:off x="3650" y="1118"/>
              <a:ext cx="360" cy="385"/>
              <a:chOff x="189" y="1789"/>
              <a:chExt cx="360" cy="385"/>
            </a:xfrm>
          </p:grpSpPr>
          <p:sp>
            <p:nvSpPr>
              <p:cNvPr id="35869" name="Text Box 26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35870" name="Text Box 27"/>
              <p:cNvSpPr txBox="1">
                <a:spLocks noChangeArrowheads="1"/>
              </p:cNvSpPr>
              <p:nvPr/>
            </p:nvSpPr>
            <p:spPr bwMode="auto">
              <a:xfrm>
                <a:off x="325" y="1922"/>
                <a:ext cx="22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35865" name="Line 28"/>
            <p:cNvSpPr>
              <a:spLocks noChangeShapeType="1"/>
            </p:cNvSpPr>
            <p:nvPr/>
          </p:nvSpPr>
          <p:spPr bwMode="auto">
            <a:xfrm>
              <a:off x="780" y="1897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5866" name="Line 29"/>
            <p:cNvSpPr>
              <a:spLocks noChangeShapeType="1"/>
            </p:cNvSpPr>
            <p:nvPr/>
          </p:nvSpPr>
          <p:spPr bwMode="auto">
            <a:xfrm>
              <a:off x="4518" y="1904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pic>
          <p:nvPicPr>
            <p:cNvPr id="35867" name="Picture 30" descr="BS00768_[1]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371" y="896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68" name="Picture 31" descr="BS00768_[1]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625" y="955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5845" name="Picture 19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7842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1871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3475</TotalTime>
  <Pages>22</Pages>
  <Words>346</Words>
  <Application>Microsoft Office PowerPoint</Application>
  <PresentationFormat>On-screen Show (4:3)</PresentationFormat>
  <Paragraphs>91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ＭＳ Ｐゴシック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Default Design</vt:lpstr>
      <vt:lpstr>1_Default Design</vt:lpstr>
      <vt:lpstr>Virtualization</vt:lpstr>
      <vt:lpstr>Software Stack</vt:lpstr>
      <vt:lpstr>Emulation</vt:lpstr>
      <vt:lpstr>Paravirtualization</vt:lpstr>
      <vt:lpstr>Containerization</vt:lpstr>
      <vt:lpstr>PowerPoint Presentation</vt:lpstr>
      <vt:lpstr>Other “Virtualizations”</vt:lpstr>
      <vt:lpstr>Getahead: Encryption</vt:lpstr>
      <vt:lpstr>The language of cryptography</vt:lpstr>
      <vt:lpstr>Symmetric key cryptography</vt:lpstr>
      <vt:lpstr>Simple encryption scheme</vt:lpstr>
      <vt:lpstr>Stream and Block Ciphers</vt:lpstr>
      <vt:lpstr>AES: Advanced Encryption Standard</vt:lpstr>
      <vt:lpstr>Before You 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Douglas William Oard</cp:lastModifiedBy>
  <cp:revision>130</cp:revision>
  <cp:lastPrinted>1997-09-10T16:39:34Z</cp:lastPrinted>
  <dcterms:created xsi:type="dcterms:W3CDTF">1997-09-10T16:39:54Z</dcterms:created>
  <dcterms:modified xsi:type="dcterms:W3CDTF">2018-02-09T02:43:53Z</dcterms:modified>
</cp:coreProperties>
</file>