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319" r:id="rId4"/>
    <p:sldId id="394" r:id="rId5"/>
    <p:sldId id="395" r:id="rId6"/>
    <p:sldId id="396" r:id="rId7"/>
    <p:sldId id="397" r:id="rId8"/>
    <p:sldId id="398" r:id="rId9"/>
    <p:sldId id="399" r:id="rId10"/>
    <p:sldId id="393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94686" autoAdjust="0"/>
  </p:normalViewPr>
  <p:slideViewPr>
    <p:cSldViewPr>
      <p:cViewPr varScale="1">
        <p:scale>
          <a:sx n="86" d="100"/>
          <a:sy n="86" d="100"/>
        </p:scale>
        <p:origin x="93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1154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14553293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37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58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75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/>
          <a:lstStyle/>
          <a:p>
            <a:r>
              <a:rPr lang="en-US" dirty="0"/>
              <a:t>Software Stack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/>
          <a:lstStyle/>
          <a:p>
            <a:pPr marL="342900" indent="-342900"/>
            <a:r>
              <a:rPr lang="en-US"/>
              <a:t>Session 7</a:t>
            </a:r>
            <a:endParaRPr lang="en-US" dirty="0"/>
          </a:p>
          <a:p>
            <a:pPr marL="342900" indent="-342900"/>
            <a:r>
              <a:rPr lang="en-US" dirty="0"/>
              <a:t>INST 346</a:t>
            </a:r>
          </a:p>
        </p:txBody>
      </p:sp>
      <p:pic>
        <p:nvPicPr>
          <p:cNvPr id="3077" name="Picture 5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Before You Go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	On a sheet of paper, answer the following (ungraded) question (no names, please):</a:t>
            </a:r>
          </a:p>
          <a:p>
            <a:endParaRPr lang="en-US"/>
          </a:p>
          <a:p>
            <a:pPr>
              <a:buFontTx/>
              <a:buNone/>
            </a:pPr>
            <a:r>
              <a:rPr lang="en-US"/>
              <a:t>	</a:t>
            </a:r>
            <a:r>
              <a:rPr lang="en-US" sz="4000"/>
              <a:t>What was the muddiest point in today’s class?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  <a:noFill/>
          <a:ln/>
        </p:spPr>
        <p:txBody>
          <a:bodyPr/>
          <a:lstStyle/>
          <a:p>
            <a:r>
              <a:rPr lang="en-US" dirty="0"/>
              <a:t>Software Stack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7772400" cy="4114800"/>
          </a:xfrm>
          <a:noFill/>
          <a:ln/>
        </p:spPr>
        <p:txBody>
          <a:bodyPr/>
          <a:lstStyle/>
          <a:p>
            <a:r>
              <a:rPr lang="en-US" dirty="0"/>
              <a:t>Application Program (“App”)</a:t>
            </a:r>
          </a:p>
          <a:p>
            <a:r>
              <a:rPr lang="en-US" dirty="0"/>
              <a:t>API</a:t>
            </a:r>
          </a:p>
          <a:p>
            <a:r>
              <a:rPr lang="en-US" dirty="0"/>
              <a:t>Runtime environment</a:t>
            </a:r>
          </a:p>
          <a:p>
            <a:r>
              <a:rPr lang="en-US" dirty="0"/>
              <a:t>Operating System</a:t>
            </a:r>
          </a:p>
          <a:p>
            <a:r>
              <a:rPr lang="en-US" dirty="0"/>
              <a:t>BIOS</a:t>
            </a:r>
          </a:p>
          <a:p>
            <a:r>
              <a:rPr lang="en-US" dirty="0"/>
              <a:t>Hardware drivers</a:t>
            </a:r>
          </a:p>
          <a:p>
            <a:r>
              <a:rPr lang="en-US" dirty="0"/>
              <a:t>Microcode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/>
              <a:t>System Architecture</a:t>
            </a:r>
          </a:p>
        </p:txBody>
      </p:sp>
      <p:sp>
        <p:nvSpPr>
          <p:cNvPr id="145411" name="Rectangle 3"/>
          <p:cNvSpPr>
            <a:spLocks noChangeArrowheads="1"/>
          </p:cNvSpPr>
          <p:nvPr/>
        </p:nvSpPr>
        <p:spPr bwMode="auto">
          <a:xfrm>
            <a:off x="1524000" y="4762499"/>
            <a:ext cx="685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CPU</a:t>
            </a:r>
          </a:p>
        </p:txBody>
      </p:sp>
      <p:sp>
        <p:nvSpPr>
          <p:cNvPr id="145412" name="Rectangle 4"/>
          <p:cNvSpPr>
            <a:spLocks noChangeArrowheads="1"/>
          </p:cNvSpPr>
          <p:nvPr/>
        </p:nvSpPr>
        <p:spPr bwMode="auto">
          <a:xfrm>
            <a:off x="2590800" y="4572000"/>
            <a:ext cx="304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3048000" y="4457699"/>
            <a:ext cx="762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RAM</a:t>
            </a:r>
          </a:p>
        </p:txBody>
      </p:sp>
      <p:sp>
        <p:nvSpPr>
          <p:cNvPr id="145414" name="Rectangle 6"/>
          <p:cNvSpPr>
            <a:spLocks noChangeArrowheads="1"/>
          </p:cNvSpPr>
          <p:nvPr/>
        </p:nvSpPr>
        <p:spPr bwMode="auto">
          <a:xfrm>
            <a:off x="4572000" y="4038600"/>
            <a:ext cx="1371600" cy="1600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Hard</a:t>
            </a:r>
          </a:p>
          <a:p>
            <a:pPr algn="ctr"/>
            <a:r>
              <a:rPr lang="en-US"/>
              <a:t>Drive</a:t>
            </a:r>
          </a:p>
        </p:txBody>
      </p:sp>
      <p:sp>
        <p:nvSpPr>
          <p:cNvPr id="145415" name="Rectangle 7"/>
          <p:cNvSpPr>
            <a:spLocks noChangeArrowheads="1"/>
          </p:cNvSpPr>
          <p:nvPr/>
        </p:nvSpPr>
        <p:spPr bwMode="auto">
          <a:xfrm>
            <a:off x="6324600" y="4343400"/>
            <a:ext cx="7620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CD/</a:t>
            </a:r>
          </a:p>
          <a:p>
            <a:pPr algn="ctr"/>
            <a:r>
              <a:rPr lang="en-US"/>
              <a:t>DVD</a:t>
            </a:r>
          </a:p>
        </p:txBody>
      </p:sp>
      <p:sp>
        <p:nvSpPr>
          <p:cNvPr id="145416" name="Line 8"/>
          <p:cNvSpPr>
            <a:spLocks noChangeShapeType="1"/>
          </p:cNvSpPr>
          <p:nvPr/>
        </p:nvSpPr>
        <p:spPr bwMode="auto">
          <a:xfrm>
            <a:off x="2590800" y="4953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7" name="Text Box 9"/>
          <p:cNvSpPr txBox="1">
            <a:spLocks noChangeArrowheads="1"/>
          </p:cNvSpPr>
          <p:nvPr/>
        </p:nvSpPr>
        <p:spPr bwMode="auto">
          <a:xfrm>
            <a:off x="2286000" y="5029200"/>
            <a:ext cx="944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Cache</a:t>
            </a:r>
          </a:p>
        </p:txBody>
      </p:sp>
      <p:sp>
        <p:nvSpPr>
          <p:cNvPr id="145418" name="Line 10"/>
          <p:cNvSpPr>
            <a:spLocks noChangeShapeType="1"/>
          </p:cNvSpPr>
          <p:nvPr/>
        </p:nvSpPr>
        <p:spPr bwMode="auto">
          <a:xfrm>
            <a:off x="2209800" y="5029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9" name="Line 11"/>
          <p:cNvSpPr>
            <a:spLocks noChangeShapeType="1"/>
          </p:cNvSpPr>
          <p:nvPr/>
        </p:nvSpPr>
        <p:spPr bwMode="auto">
          <a:xfrm flipV="1">
            <a:off x="3428999" y="4146550"/>
            <a:ext cx="1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0" name="Line 12"/>
          <p:cNvSpPr>
            <a:spLocks noChangeShapeType="1"/>
          </p:cNvSpPr>
          <p:nvPr/>
        </p:nvSpPr>
        <p:spPr bwMode="auto">
          <a:xfrm flipV="1">
            <a:off x="5257800" y="3733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1" name="Line 13"/>
          <p:cNvSpPr>
            <a:spLocks noChangeShapeType="1"/>
          </p:cNvSpPr>
          <p:nvPr/>
        </p:nvSpPr>
        <p:spPr bwMode="auto">
          <a:xfrm flipV="1">
            <a:off x="6705600" y="3733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2" name="Line 14"/>
          <p:cNvSpPr>
            <a:spLocks noChangeShapeType="1"/>
          </p:cNvSpPr>
          <p:nvPr/>
        </p:nvSpPr>
        <p:spPr bwMode="auto">
          <a:xfrm flipH="1">
            <a:off x="2209800" y="3733800"/>
            <a:ext cx="64008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3" name="Line 15"/>
          <p:cNvSpPr>
            <a:spLocks noChangeShapeType="1"/>
          </p:cNvSpPr>
          <p:nvPr/>
        </p:nvSpPr>
        <p:spPr bwMode="auto">
          <a:xfrm>
            <a:off x="2743200" y="4114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4" name="Rectangle 16"/>
          <p:cNvSpPr>
            <a:spLocks noChangeArrowheads="1"/>
          </p:cNvSpPr>
          <p:nvPr/>
        </p:nvSpPr>
        <p:spPr bwMode="auto">
          <a:xfrm>
            <a:off x="1295400" y="3352800"/>
            <a:ext cx="3048000" cy="28956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5" name="Text Box 17"/>
          <p:cNvSpPr txBox="1">
            <a:spLocks noChangeArrowheads="1"/>
          </p:cNvSpPr>
          <p:nvPr/>
        </p:nvSpPr>
        <p:spPr bwMode="auto">
          <a:xfrm>
            <a:off x="2514600" y="6248400"/>
            <a:ext cx="17748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Motherboard</a:t>
            </a:r>
          </a:p>
        </p:txBody>
      </p:sp>
      <p:sp>
        <p:nvSpPr>
          <p:cNvPr id="145426" name="Text Box 18"/>
          <p:cNvSpPr txBox="1">
            <a:spLocks noChangeArrowheads="1"/>
          </p:cNvSpPr>
          <p:nvPr/>
        </p:nvSpPr>
        <p:spPr bwMode="auto">
          <a:xfrm>
            <a:off x="5486400" y="3276600"/>
            <a:ext cx="16319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System Bus</a:t>
            </a:r>
          </a:p>
        </p:txBody>
      </p:sp>
      <p:sp>
        <p:nvSpPr>
          <p:cNvPr id="145427" name="Line 19"/>
          <p:cNvSpPr>
            <a:spLocks noChangeShapeType="1"/>
          </p:cNvSpPr>
          <p:nvPr/>
        </p:nvSpPr>
        <p:spPr bwMode="auto">
          <a:xfrm flipV="1">
            <a:off x="4953000" y="2819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8" name="Rectangle 20"/>
          <p:cNvSpPr>
            <a:spLocks noChangeArrowheads="1"/>
          </p:cNvSpPr>
          <p:nvPr/>
        </p:nvSpPr>
        <p:spPr bwMode="auto">
          <a:xfrm>
            <a:off x="4114800" y="1752600"/>
            <a:ext cx="16002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Video</a:t>
            </a:r>
          </a:p>
          <a:p>
            <a:pPr algn="ctr"/>
            <a:r>
              <a:rPr lang="en-US"/>
              <a:t>Card</a:t>
            </a:r>
          </a:p>
        </p:txBody>
      </p:sp>
      <p:sp>
        <p:nvSpPr>
          <p:cNvPr id="145429" name="Rectangle 21"/>
          <p:cNvSpPr>
            <a:spLocks noChangeArrowheads="1"/>
          </p:cNvSpPr>
          <p:nvPr/>
        </p:nvSpPr>
        <p:spPr bwMode="auto">
          <a:xfrm>
            <a:off x="6553200" y="2133600"/>
            <a:ext cx="16002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Input</a:t>
            </a:r>
          </a:p>
          <a:p>
            <a:pPr algn="ctr"/>
            <a:r>
              <a:rPr lang="en-US"/>
              <a:t>Controller</a:t>
            </a:r>
          </a:p>
        </p:txBody>
      </p:sp>
      <p:sp>
        <p:nvSpPr>
          <p:cNvPr id="145430" name="Line 22"/>
          <p:cNvSpPr>
            <a:spLocks noChangeShapeType="1"/>
          </p:cNvSpPr>
          <p:nvPr/>
        </p:nvSpPr>
        <p:spPr bwMode="auto">
          <a:xfrm flipV="1">
            <a:off x="7391400" y="2971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31" name="Rectangle 23"/>
          <p:cNvSpPr>
            <a:spLocks noChangeArrowheads="1"/>
          </p:cNvSpPr>
          <p:nvPr/>
        </p:nvSpPr>
        <p:spPr bwMode="auto">
          <a:xfrm>
            <a:off x="5943600" y="1219200"/>
            <a:ext cx="1371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Keyboard</a:t>
            </a:r>
          </a:p>
        </p:txBody>
      </p:sp>
      <p:sp>
        <p:nvSpPr>
          <p:cNvPr id="145432" name="Rectangle 24"/>
          <p:cNvSpPr>
            <a:spLocks noChangeArrowheads="1"/>
          </p:cNvSpPr>
          <p:nvPr/>
        </p:nvSpPr>
        <p:spPr bwMode="auto">
          <a:xfrm>
            <a:off x="7467600" y="1219200"/>
            <a:ext cx="1066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Mouse</a:t>
            </a:r>
          </a:p>
        </p:txBody>
      </p:sp>
      <p:sp>
        <p:nvSpPr>
          <p:cNvPr id="145433" name="Line 25"/>
          <p:cNvSpPr>
            <a:spLocks noChangeShapeType="1"/>
          </p:cNvSpPr>
          <p:nvPr/>
        </p:nvSpPr>
        <p:spPr bwMode="auto">
          <a:xfrm flipV="1">
            <a:off x="6781800" y="1752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34" name="Line 26"/>
          <p:cNvSpPr>
            <a:spLocks noChangeShapeType="1"/>
          </p:cNvSpPr>
          <p:nvPr/>
        </p:nvSpPr>
        <p:spPr bwMode="auto">
          <a:xfrm flipV="1">
            <a:off x="7848600" y="1752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35" name="Rectangle 27"/>
          <p:cNvSpPr>
            <a:spLocks noChangeArrowheads="1"/>
          </p:cNvSpPr>
          <p:nvPr/>
        </p:nvSpPr>
        <p:spPr bwMode="auto">
          <a:xfrm>
            <a:off x="2514600" y="1752600"/>
            <a:ext cx="12954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Sound</a:t>
            </a:r>
          </a:p>
          <a:p>
            <a:pPr algn="ctr"/>
            <a:r>
              <a:rPr lang="en-US"/>
              <a:t>Card</a:t>
            </a:r>
          </a:p>
        </p:txBody>
      </p:sp>
      <p:sp>
        <p:nvSpPr>
          <p:cNvPr id="145436" name="Line 28"/>
          <p:cNvSpPr>
            <a:spLocks noChangeShapeType="1"/>
          </p:cNvSpPr>
          <p:nvPr/>
        </p:nvSpPr>
        <p:spPr bwMode="auto">
          <a:xfrm flipV="1">
            <a:off x="3200400" y="2514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37" name="Line 29"/>
          <p:cNvSpPr>
            <a:spLocks noChangeShapeType="1"/>
          </p:cNvSpPr>
          <p:nvPr/>
        </p:nvSpPr>
        <p:spPr bwMode="auto">
          <a:xfrm flipV="1">
            <a:off x="8077200" y="3733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38" name="Rectangle 30"/>
          <p:cNvSpPr>
            <a:spLocks noChangeArrowheads="1"/>
          </p:cNvSpPr>
          <p:nvPr/>
        </p:nvSpPr>
        <p:spPr bwMode="auto">
          <a:xfrm>
            <a:off x="7391400" y="4572000"/>
            <a:ext cx="1371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USB Port</a:t>
            </a:r>
          </a:p>
        </p:txBody>
      </p:sp>
      <p:sp>
        <p:nvSpPr>
          <p:cNvPr id="145439" name="Text Box 31"/>
          <p:cNvSpPr txBox="1">
            <a:spLocks noChangeArrowheads="1"/>
          </p:cNvSpPr>
          <p:nvPr/>
        </p:nvSpPr>
        <p:spPr bwMode="auto">
          <a:xfrm>
            <a:off x="2590800" y="4916488"/>
            <a:ext cx="296863" cy="214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00"/>
              <a:t>L1</a:t>
            </a:r>
          </a:p>
        </p:txBody>
      </p:sp>
      <p:sp>
        <p:nvSpPr>
          <p:cNvPr id="145440" name="Text Box 32"/>
          <p:cNvSpPr txBox="1">
            <a:spLocks noChangeArrowheads="1"/>
          </p:cNvSpPr>
          <p:nvPr/>
        </p:nvSpPr>
        <p:spPr bwMode="auto">
          <a:xfrm>
            <a:off x="2590800" y="4648200"/>
            <a:ext cx="296863" cy="214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00"/>
              <a:t>L2</a:t>
            </a:r>
          </a:p>
        </p:txBody>
      </p:sp>
      <p:sp>
        <p:nvSpPr>
          <p:cNvPr id="145441" name="Line 33"/>
          <p:cNvSpPr>
            <a:spLocks noChangeShapeType="1"/>
          </p:cNvSpPr>
          <p:nvPr/>
        </p:nvSpPr>
        <p:spPr bwMode="auto">
          <a:xfrm flipH="1">
            <a:off x="2362200" y="4114800"/>
            <a:ext cx="19050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42" name="Line 34"/>
          <p:cNvSpPr>
            <a:spLocks noChangeShapeType="1"/>
          </p:cNvSpPr>
          <p:nvPr/>
        </p:nvSpPr>
        <p:spPr bwMode="auto">
          <a:xfrm>
            <a:off x="2895600" y="3733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43" name="Text Box 35"/>
          <p:cNvSpPr txBox="1">
            <a:spLocks noChangeArrowheads="1"/>
          </p:cNvSpPr>
          <p:nvPr/>
        </p:nvSpPr>
        <p:spPr bwMode="auto">
          <a:xfrm>
            <a:off x="2895600" y="3810000"/>
            <a:ext cx="14049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Front Side Bus</a:t>
            </a:r>
          </a:p>
        </p:txBody>
      </p:sp>
      <p:sp>
        <p:nvSpPr>
          <p:cNvPr id="36" name="Rectangle 5">
            <a:extLst>
              <a:ext uri="{FF2B5EF4-FFF2-40B4-BE49-F238E27FC236}">
                <a16:creationId xmlns:a16="http://schemas.microsoft.com/office/drawing/2014/main" id="{291753CD-5862-486D-ACF5-929AAA25C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372100"/>
            <a:ext cx="762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ROM</a:t>
            </a:r>
          </a:p>
        </p:txBody>
      </p:sp>
      <p:sp>
        <p:nvSpPr>
          <p:cNvPr id="37" name="Line 11">
            <a:extLst>
              <a:ext uri="{FF2B5EF4-FFF2-40B4-BE49-F238E27FC236}">
                <a16:creationId xmlns:a16="http://schemas.microsoft.com/office/drawing/2014/main" id="{80745561-174F-4D41-BF19-458DFE02EAB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5187" y="4135082"/>
            <a:ext cx="0" cy="12370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3DE19-D195-4E3C-9E51-2FEB0BC32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Operating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B7C85-DE04-42B3-AF3C-1B8AAB8D9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Windows</a:t>
            </a:r>
          </a:p>
          <a:p>
            <a:r>
              <a:rPr lang="en-US" dirty="0"/>
              <a:t>Unix</a:t>
            </a:r>
          </a:p>
          <a:p>
            <a:pPr lvl="1"/>
            <a:r>
              <a:rPr lang="en-US" dirty="0"/>
              <a:t>Linux</a:t>
            </a:r>
          </a:p>
          <a:p>
            <a:pPr lvl="1"/>
            <a:r>
              <a:rPr lang="en-US" dirty="0"/>
              <a:t>Android</a:t>
            </a:r>
          </a:p>
          <a:p>
            <a:pPr lvl="1"/>
            <a:r>
              <a:rPr lang="en-US" dirty="0"/>
              <a:t>macOS</a:t>
            </a:r>
          </a:p>
          <a:p>
            <a:pPr lvl="1"/>
            <a:r>
              <a:rPr lang="en-US" dirty="0"/>
              <a:t>iOS</a:t>
            </a:r>
          </a:p>
        </p:txBody>
      </p:sp>
    </p:spTree>
    <p:extLst>
      <p:ext uri="{BB962C8B-B14F-4D97-AF65-F5344CB8AC3E}">
        <p14:creationId xmlns:p14="http://schemas.microsoft.com/office/powerpoint/2010/main" val="3441417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30BFF-9FAD-4E26-ABD4-902B3F2F6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r>
              <a:rPr lang="en-US" dirty="0"/>
              <a:t>Operating System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59E4B-E570-459C-B1BD-024C40453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95400"/>
            <a:ext cx="7772400" cy="4114800"/>
          </a:xfrm>
        </p:spPr>
        <p:txBody>
          <a:bodyPr/>
          <a:lstStyle/>
          <a:p>
            <a:r>
              <a:rPr lang="en-US" dirty="0"/>
              <a:t>Processor scheduling</a:t>
            </a:r>
          </a:p>
          <a:p>
            <a:pPr lvl="1"/>
            <a:r>
              <a:rPr lang="en-US" dirty="0"/>
              <a:t>Single core, multi-core</a:t>
            </a:r>
          </a:p>
          <a:p>
            <a:r>
              <a:rPr lang="en-US" dirty="0"/>
              <a:t>Disk management</a:t>
            </a:r>
          </a:p>
          <a:p>
            <a:pPr lvl="1"/>
            <a:r>
              <a:rPr lang="en-US" dirty="0"/>
              <a:t>Formatting, file allocation, virtual memory, defragmentation, encryption, compression, …</a:t>
            </a:r>
          </a:p>
          <a:p>
            <a:r>
              <a:rPr lang="en-US" dirty="0"/>
              <a:t>Access control</a:t>
            </a:r>
          </a:p>
          <a:p>
            <a:pPr lvl="1"/>
            <a:r>
              <a:rPr lang="en-US" dirty="0"/>
              <a:t>Passwords, permission levels, file sharing, …</a:t>
            </a:r>
          </a:p>
          <a:p>
            <a:r>
              <a:rPr lang="en-US" dirty="0"/>
              <a:t>Configuration management</a:t>
            </a:r>
          </a:p>
          <a:p>
            <a:pPr lvl="1"/>
            <a:r>
              <a:rPr lang="en-US" dirty="0"/>
              <a:t>Parameter selection</a:t>
            </a:r>
          </a:p>
          <a:p>
            <a:pPr lvl="1"/>
            <a:r>
              <a:rPr lang="en-US" dirty="0"/>
              <a:t>Updates (OS, drivers, BIOS, microcode)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11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FCF99DE-925F-4431-868B-6C3DF9EE63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8" y="609600"/>
            <a:ext cx="8990612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667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40A891A-C056-4549-B4C8-D8D2B108A1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891" y="0"/>
            <a:ext cx="43382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452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1CDF4-9A58-4E24-B741-002E3C8DE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A2516-01BD-43CA-8315-5E23C44FE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Power-On Self Test (POST)	</a:t>
            </a:r>
          </a:p>
          <a:p>
            <a:pPr lvl="3"/>
            <a:endParaRPr lang="en-US" dirty="0"/>
          </a:p>
          <a:p>
            <a:r>
              <a:rPr lang="en-US" dirty="0"/>
              <a:t>Boot processing</a:t>
            </a:r>
          </a:p>
          <a:p>
            <a:pPr lvl="1"/>
            <a:r>
              <a:rPr lang="en-US" dirty="0"/>
              <a:t>Runs the drivers</a:t>
            </a:r>
          </a:p>
          <a:p>
            <a:pPr lvl="1"/>
            <a:r>
              <a:rPr lang="en-US" dirty="0"/>
              <a:t>Loads the operating system</a:t>
            </a:r>
          </a:p>
          <a:p>
            <a:pPr lvl="1"/>
            <a:r>
              <a:rPr lang="en-US" dirty="0"/>
              <a:t>Boot priority (removable device first)</a:t>
            </a:r>
          </a:p>
          <a:p>
            <a:pPr lvl="3"/>
            <a:endParaRPr lang="en-US" dirty="0"/>
          </a:p>
          <a:p>
            <a:r>
              <a:rPr lang="en-US" dirty="0"/>
              <a:t>(originally) Low-level device control</a:t>
            </a:r>
          </a:p>
          <a:p>
            <a:pPr lvl="1"/>
            <a:r>
              <a:rPr lang="en-US" dirty="0"/>
              <a:t>Now managed by specialized device “drivers”</a:t>
            </a:r>
          </a:p>
        </p:txBody>
      </p:sp>
    </p:spTree>
    <p:extLst>
      <p:ext uri="{BB962C8B-B14F-4D97-AF65-F5344CB8AC3E}">
        <p14:creationId xmlns:p14="http://schemas.microsoft.com/office/powerpoint/2010/main" val="582734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  <a:noFill/>
          <a:ln/>
        </p:spPr>
        <p:txBody>
          <a:bodyPr/>
          <a:lstStyle/>
          <a:p>
            <a:r>
              <a:rPr lang="en-US" dirty="0"/>
              <a:t>Software Stack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7772400" cy="4114800"/>
          </a:xfrm>
          <a:noFill/>
          <a:ln/>
        </p:spPr>
        <p:txBody>
          <a:bodyPr/>
          <a:lstStyle/>
          <a:p>
            <a:r>
              <a:rPr lang="en-US" dirty="0"/>
              <a:t>Application Program (“App”)</a:t>
            </a:r>
          </a:p>
          <a:p>
            <a:r>
              <a:rPr lang="en-US" dirty="0"/>
              <a:t>API</a:t>
            </a:r>
          </a:p>
          <a:p>
            <a:r>
              <a:rPr lang="en-US" dirty="0"/>
              <a:t>Runtime environment</a:t>
            </a:r>
          </a:p>
          <a:p>
            <a:r>
              <a:rPr lang="en-US" dirty="0"/>
              <a:t>Operating System</a:t>
            </a:r>
          </a:p>
          <a:p>
            <a:r>
              <a:rPr lang="en-US" dirty="0"/>
              <a:t>BIOS</a:t>
            </a:r>
          </a:p>
          <a:p>
            <a:r>
              <a:rPr lang="en-US" dirty="0"/>
              <a:t>Hardware drivers</a:t>
            </a:r>
          </a:p>
          <a:p>
            <a:r>
              <a:rPr lang="en-US" dirty="0"/>
              <a:t>Microcode</a:t>
            </a:r>
          </a:p>
        </p:txBody>
      </p:sp>
    </p:spTree>
    <p:extLst>
      <p:ext uri="{BB962C8B-B14F-4D97-AF65-F5344CB8AC3E}">
        <p14:creationId xmlns:p14="http://schemas.microsoft.com/office/powerpoint/2010/main" val="394611995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3435</TotalTime>
  <Pages>22</Pages>
  <Words>137</Words>
  <Application>Microsoft Office PowerPoint</Application>
  <PresentationFormat>On-screen Show (4:3)</PresentationFormat>
  <Paragraphs>73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Default Design</vt:lpstr>
      <vt:lpstr>Software Stack</vt:lpstr>
      <vt:lpstr>Software Stack</vt:lpstr>
      <vt:lpstr>System Architecture</vt:lpstr>
      <vt:lpstr>Some Operating Systems</vt:lpstr>
      <vt:lpstr>Operating System Functions</vt:lpstr>
      <vt:lpstr>PowerPoint Presentation</vt:lpstr>
      <vt:lpstr>PowerPoint Presentation</vt:lpstr>
      <vt:lpstr>BIOS</vt:lpstr>
      <vt:lpstr>Software Stack</vt:lpstr>
      <vt:lpstr>Before You 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</dc:title>
  <dc:subject>Week 2 LBSC 690</dc:subject>
  <dc:creator>Doug Oard</dc:creator>
  <cp:lastModifiedBy>Douglas William Oard</cp:lastModifiedBy>
  <cp:revision>123</cp:revision>
  <cp:lastPrinted>1997-09-10T16:39:34Z</cp:lastPrinted>
  <dcterms:created xsi:type="dcterms:W3CDTF">1997-09-10T16:39:54Z</dcterms:created>
  <dcterms:modified xsi:type="dcterms:W3CDTF">2018-02-07T04:58:48Z</dcterms:modified>
</cp:coreProperties>
</file>