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7" r:id="rId3"/>
    <p:sldId id="399" r:id="rId4"/>
    <p:sldId id="432" r:id="rId5"/>
    <p:sldId id="433" r:id="rId6"/>
    <p:sldId id="430" r:id="rId7"/>
    <p:sldId id="416" r:id="rId8"/>
    <p:sldId id="429" r:id="rId9"/>
    <p:sldId id="428" r:id="rId10"/>
    <p:sldId id="434" r:id="rId11"/>
    <p:sldId id="436" r:id="rId12"/>
    <p:sldId id="435" r:id="rId13"/>
    <p:sldId id="437" r:id="rId14"/>
    <p:sldId id="438" r:id="rId15"/>
    <p:sldId id="36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190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29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87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7854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470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905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4" tIns="44448" rIns="90484" bIns="4444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762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92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34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3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78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31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5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/>
          <a:p>
            <a:pPr marL="342900" indent="-342900"/>
            <a:r>
              <a:rPr lang="en-US" altLang="en-US" sz="3200" dirty="0" smtClean="0"/>
              <a:t>Session </a:t>
            </a:r>
            <a:r>
              <a:rPr lang="en-US" altLang="en-US" sz="3200" dirty="0" smtClean="0"/>
              <a:t>6</a:t>
            </a:r>
            <a:endParaRPr lang="en-US" altLang="en-US" sz="3200" dirty="0" smtClean="0"/>
          </a:p>
          <a:p>
            <a:pPr marL="342900" indent="-342900"/>
            <a:r>
              <a:rPr lang="en-US" altLang="en-US" sz="3200" dirty="0" smtClean="0"/>
              <a:t>INST 346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 anchor="ctr"/>
          <a:lstStyle/>
          <a:p>
            <a:r>
              <a:rPr lang="en-US" altLang="en-US" sz="4400" dirty="0" smtClean="0"/>
              <a:t>Backup and Recovery</a:t>
            </a:r>
            <a:endParaRPr lang="en-US" altLang="en-US" sz="4400" dirty="0" smtClean="0"/>
          </a:p>
        </p:txBody>
      </p:sp>
      <p:pic>
        <p:nvPicPr>
          <p:cNvPr id="3076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Tape reliability</a:t>
            </a:r>
          </a:p>
          <a:p>
            <a:r>
              <a:rPr lang="en-US" dirty="0" smtClean="0"/>
              <a:t>Tape reuse</a:t>
            </a:r>
          </a:p>
          <a:p>
            <a:r>
              <a:rPr lang="en-US" dirty="0" smtClean="0"/>
              <a:t>Disclosure risk</a:t>
            </a:r>
          </a:p>
          <a:p>
            <a:r>
              <a:rPr lang="en-US" dirty="0" err="1" smtClean="0"/>
              <a:t>Decorrelated</a:t>
            </a:r>
            <a:r>
              <a:rPr lang="en-US" dirty="0" smtClean="0"/>
              <a:t>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9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Teams: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what we are learning to recent events</a:t>
            </a:r>
          </a:p>
          <a:p>
            <a:endParaRPr lang="en-US" dirty="0" smtClean="0"/>
          </a:p>
          <a:p>
            <a:r>
              <a:rPr lang="en-US" dirty="0" smtClean="0"/>
              <a:t>Gain some team experience</a:t>
            </a:r>
          </a:p>
          <a:p>
            <a:endParaRPr lang="en-US" dirty="0" smtClean="0"/>
          </a:p>
          <a:p>
            <a:r>
              <a:rPr lang="en-US" dirty="0" smtClean="0"/>
              <a:t>Gain some research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4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Analysis Team: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r>
              <a:rPr lang="en-US" dirty="0" smtClean="0"/>
              <a:t>Five people per team (maybe 4)</a:t>
            </a:r>
          </a:p>
          <a:p>
            <a:r>
              <a:rPr lang="en-US" dirty="0" smtClean="0"/>
              <a:t>One “seed reading”</a:t>
            </a:r>
          </a:p>
          <a:p>
            <a:r>
              <a:rPr lang="en-US" dirty="0" smtClean="0"/>
              <a:t>Meet briefly with me one week prior</a:t>
            </a:r>
          </a:p>
          <a:p>
            <a:r>
              <a:rPr lang="en-US" dirty="0" smtClean="0"/>
              <a:t>Divvy up the research task</a:t>
            </a:r>
          </a:p>
          <a:p>
            <a:pPr lvl="1"/>
            <a:r>
              <a:rPr lang="en-US" dirty="0" smtClean="0"/>
              <a:t>Do additional research to fill out the picture</a:t>
            </a:r>
          </a:p>
          <a:p>
            <a:r>
              <a:rPr lang="en-US" dirty="0" smtClean="0"/>
              <a:t>Centralize creation of presentation materials</a:t>
            </a:r>
          </a:p>
          <a:p>
            <a:r>
              <a:rPr lang="en-US" dirty="0" smtClean="0"/>
              <a:t>Choose one to three speakers</a:t>
            </a:r>
          </a:p>
          <a:p>
            <a:r>
              <a:rPr lang="en-US" dirty="0" smtClean="0"/>
              <a:t>Practice a </a:t>
            </a:r>
            <a:r>
              <a:rPr lang="en-US" u="sng" dirty="0" smtClean="0"/>
              <a:t>10 minute</a:t>
            </a:r>
            <a:r>
              <a:rPr lang="en-US" dirty="0" smtClean="0"/>
              <a:t> in-class talk</a:t>
            </a:r>
          </a:p>
          <a:p>
            <a:r>
              <a:rPr lang="en-US" dirty="0" smtClean="0"/>
              <a:t>Maximum of 5 points</a:t>
            </a:r>
          </a:p>
          <a:p>
            <a:pPr lvl="1"/>
            <a:r>
              <a:rPr lang="en-US" u="sng" dirty="0" smtClean="0"/>
              <a:t>Usually</a:t>
            </a:r>
            <a:r>
              <a:rPr lang="en-US" dirty="0" smtClean="0"/>
              <a:t> all members will get the same score</a:t>
            </a:r>
          </a:p>
        </p:txBody>
      </p:sp>
    </p:spTree>
    <p:extLst>
      <p:ext uri="{BB962C8B-B14F-4D97-AF65-F5344CB8AC3E}">
        <p14:creationId xmlns:p14="http://schemas.microsoft.com/office/powerpoint/2010/main" val="428621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Audience: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6385"/>
            <a:ext cx="7772400" cy="4114800"/>
          </a:xfrm>
        </p:spPr>
        <p:txBody>
          <a:bodyPr/>
          <a:lstStyle/>
          <a:p>
            <a:r>
              <a:rPr lang="en-US" dirty="0" smtClean="0"/>
              <a:t>No preparation required</a:t>
            </a:r>
          </a:p>
          <a:p>
            <a:r>
              <a:rPr lang="en-US" dirty="0" smtClean="0"/>
              <a:t>Make notes on key reactions</a:t>
            </a:r>
          </a:p>
          <a:p>
            <a:pPr lvl="1"/>
            <a:r>
              <a:rPr lang="en-US" dirty="0" smtClean="0"/>
              <a:t>Online or paper</a:t>
            </a:r>
          </a:p>
          <a:p>
            <a:r>
              <a:rPr lang="en-US" dirty="0" smtClean="0"/>
              <a:t>Upload your notes to ELMS discussion forum by the end of the same day</a:t>
            </a:r>
          </a:p>
          <a:p>
            <a:pPr lvl="1"/>
            <a:r>
              <a:rPr lang="en-US" dirty="0" smtClean="0"/>
              <a:t>0.5 points each for substantive comments on six of 10 presentations (other than your own)</a:t>
            </a:r>
          </a:p>
          <a:p>
            <a:r>
              <a:rPr lang="en-US" dirty="0" smtClean="0"/>
              <a:t>Team and everyone who has commented will see your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378"/>
            <a:ext cx="7772400" cy="1143000"/>
          </a:xfrm>
        </p:spPr>
        <p:txBody>
          <a:bodyPr/>
          <a:lstStyle/>
          <a:p>
            <a:r>
              <a:rPr lang="en-US" dirty="0" smtClean="0"/>
              <a:t>Analysis Team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943600"/>
            <a:ext cx="7467599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Analysis Team members are listed in ELMS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53" t="46667" r="4274" b="5556"/>
          <a:stretch/>
        </p:blipFill>
        <p:spPr>
          <a:xfrm>
            <a:off x="914400" y="1329783"/>
            <a:ext cx="66914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2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Before You Go!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On a sheet of paper (no names), answer the following question:</a:t>
            </a:r>
          </a:p>
          <a:p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  <a:noFill/>
        </p:spPr>
        <p:txBody>
          <a:bodyPr/>
          <a:lstStyle/>
          <a:p>
            <a:r>
              <a:rPr lang="en-US" altLang="en-US" dirty="0" smtClean="0"/>
              <a:t>Introducing Mike</a:t>
            </a:r>
          </a:p>
          <a:p>
            <a:endParaRPr lang="en-US" altLang="en-US" dirty="0"/>
          </a:p>
          <a:p>
            <a:r>
              <a:rPr lang="en-US" altLang="en-US" dirty="0" smtClean="0"/>
              <a:t>Finishing audio compression</a:t>
            </a:r>
          </a:p>
          <a:p>
            <a:endParaRPr lang="en-US" altLang="en-US" dirty="0"/>
          </a:p>
          <a:p>
            <a:r>
              <a:rPr lang="en-US" altLang="en-US" dirty="0" smtClean="0"/>
              <a:t>Backups</a:t>
            </a:r>
          </a:p>
          <a:p>
            <a:endParaRPr lang="en-US" altLang="en-US" dirty="0"/>
          </a:p>
          <a:p>
            <a:r>
              <a:rPr lang="en-US" altLang="en-US" dirty="0" smtClean="0"/>
              <a:t>Analysis Teams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306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Basic Audio Coding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r>
              <a:rPr lang="en-US" altLang="en-US" smtClean="0"/>
              <a:t>Sample at twice the highest frequency</a:t>
            </a:r>
          </a:p>
          <a:p>
            <a:pPr lvl="1"/>
            <a:r>
              <a:rPr lang="en-US" altLang="en-US" smtClean="0"/>
              <a:t>8 bits or 16 bits per sample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Speech (0-4 kHz) requires 8 kB/s</a:t>
            </a:r>
          </a:p>
          <a:p>
            <a:pPr lvl="1"/>
            <a:r>
              <a:rPr lang="en-US" altLang="en-US" smtClean="0"/>
              <a:t>Standard telephone channel (1-byte samples)</a:t>
            </a:r>
          </a:p>
          <a:p>
            <a:r>
              <a:rPr lang="en-US" altLang="en-US" smtClean="0"/>
              <a:t>Music (0-22 kHz) requires 172 kB/s</a:t>
            </a:r>
          </a:p>
          <a:p>
            <a:pPr lvl="1"/>
            <a:r>
              <a:rPr lang="en-US" altLang="en-US" smtClean="0"/>
              <a:t>Standard for CD-quality audio (2-byte samples)</a:t>
            </a:r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011238" y="3484563"/>
            <a:ext cx="1914525" cy="542925"/>
          </a:xfrm>
          <a:custGeom>
            <a:avLst/>
            <a:gdLst>
              <a:gd name="T0" fmla="*/ 0 w 1206"/>
              <a:gd name="T1" fmla="*/ 508000 h 342"/>
              <a:gd name="T2" fmla="*/ 50800 w 1206"/>
              <a:gd name="T3" fmla="*/ 320675 h 342"/>
              <a:gd name="T4" fmla="*/ 84138 w 1206"/>
              <a:gd name="T5" fmla="*/ 203200 h 342"/>
              <a:gd name="T6" fmla="*/ 101600 w 1206"/>
              <a:gd name="T7" fmla="*/ 117475 h 342"/>
              <a:gd name="T8" fmla="*/ 117475 w 1206"/>
              <a:gd name="T9" fmla="*/ 50800 h 342"/>
              <a:gd name="T10" fmla="*/ 168275 w 1206"/>
              <a:gd name="T11" fmla="*/ 0 h 342"/>
              <a:gd name="T12" fmla="*/ 254000 w 1206"/>
              <a:gd name="T13" fmla="*/ 0 h 342"/>
              <a:gd name="T14" fmla="*/ 320675 w 1206"/>
              <a:gd name="T15" fmla="*/ 33338 h 342"/>
              <a:gd name="T16" fmla="*/ 371475 w 1206"/>
              <a:gd name="T17" fmla="*/ 84138 h 342"/>
              <a:gd name="T18" fmla="*/ 422275 w 1206"/>
              <a:gd name="T19" fmla="*/ 134938 h 342"/>
              <a:gd name="T20" fmla="*/ 457200 w 1206"/>
              <a:gd name="T21" fmla="*/ 185738 h 342"/>
              <a:gd name="T22" fmla="*/ 541338 w 1206"/>
              <a:gd name="T23" fmla="*/ 269875 h 342"/>
              <a:gd name="T24" fmla="*/ 592138 w 1206"/>
              <a:gd name="T25" fmla="*/ 320675 h 342"/>
              <a:gd name="T26" fmla="*/ 676275 w 1206"/>
              <a:gd name="T27" fmla="*/ 338138 h 342"/>
              <a:gd name="T28" fmla="*/ 744538 w 1206"/>
              <a:gd name="T29" fmla="*/ 355600 h 342"/>
              <a:gd name="T30" fmla="*/ 846138 w 1206"/>
              <a:gd name="T31" fmla="*/ 355600 h 342"/>
              <a:gd name="T32" fmla="*/ 914400 w 1206"/>
              <a:gd name="T33" fmla="*/ 355600 h 342"/>
              <a:gd name="T34" fmla="*/ 981075 w 1206"/>
              <a:gd name="T35" fmla="*/ 320675 h 342"/>
              <a:gd name="T36" fmla="*/ 1031875 w 1206"/>
              <a:gd name="T37" fmla="*/ 254000 h 342"/>
              <a:gd name="T38" fmla="*/ 1082675 w 1206"/>
              <a:gd name="T39" fmla="*/ 203200 h 342"/>
              <a:gd name="T40" fmla="*/ 1133475 w 1206"/>
              <a:gd name="T41" fmla="*/ 152400 h 342"/>
              <a:gd name="T42" fmla="*/ 1184275 w 1206"/>
              <a:gd name="T43" fmla="*/ 101600 h 342"/>
              <a:gd name="T44" fmla="*/ 1270000 w 1206"/>
              <a:gd name="T45" fmla="*/ 66675 h 342"/>
              <a:gd name="T46" fmla="*/ 1336675 w 1206"/>
              <a:gd name="T47" fmla="*/ 50800 h 342"/>
              <a:gd name="T48" fmla="*/ 1404938 w 1206"/>
              <a:gd name="T49" fmla="*/ 117475 h 342"/>
              <a:gd name="T50" fmla="*/ 1455738 w 1206"/>
              <a:gd name="T51" fmla="*/ 168275 h 342"/>
              <a:gd name="T52" fmla="*/ 1539875 w 1206"/>
              <a:gd name="T53" fmla="*/ 269875 h 342"/>
              <a:gd name="T54" fmla="*/ 1608138 w 1206"/>
              <a:gd name="T55" fmla="*/ 320675 h 342"/>
              <a:gd name="T56" fmla="*/ 1676400 w 1206"/>
              <a:gd name="T57" fmla="*/ 338138 h 342"/>
              <a:gd name="T58" fmla="*/ 1743075 w 1206"/>
              <a:gd name="T59" fmla="*/ 320675 h 342"/>
              <a:gd name="T60" fmla="*/ 1828800 w 1206"/>
              <a:gd name="T61" fmla="*/ 304800 h 342"/>
              <a:gd name="T62" fmla="*/ 1912938 w 1206"/>
              <a:gd name="T63" fmla="*/ 269875 h 3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206" h="342">
                <a:moveTo>
                  <a:pt x="5" y="341"/>
                </a:moveTo>
                <a:lnTo>
                  <a:pt x="0" y="320"/>
                </a:lnTo>
                <a:lnTo>
                  <a:pt x="10" y="298"/>
                </a:lnTo>
                <a:lnTo>
                  <a:pt x="32" y="202"/>
                </a:lnTo>
                <a:lnTo>
                  <a:pt x="42" y="149"/>
                </a:lnTo>
                <a:lnTo>
                  <a:pt x="53" y="128"/>
                </a:lnTo>
                <a:lnTo>
                  <a:pt x="53" y="106"/>
                </a:lnTo>
                <a:lnTo>
                  <a:pt x="64" y="74"/>
                </a:lnTo>
                <a:lnTo>
                  <a:pt x="64" y="53"/>
                </a:lnTo>
                <a:lnTo>
                  <a:pt x="74" y="32"/>
                </a:lnTo>
                <a:lnTo>
                  <a:pt x="96" y="21"/>
                </a:lnTo>
                <a:lnTo>
                  <a:pt x="106" y="0"/>
                </a:lnTo>
                <a:lnTo>
                  <a:pt x="138" y="0"/>
                </a:lnTo>
                <a:lnTo>
                  <a:pt x="160" y="0"/>
                </a:lnTo>
                <a:lnTo>
                  <a:pt x="181" y="10"/>
                </a:lnTo>
                <a:lnTo>
                  <a:pt x="202" y="21"/>
                </a:lnTo>
                <a:lnTo>
                  <a:pt x="224" y="32"/>
                </a:lnTo>
                <a:lnTo>
                  <a:pt x="234" y="53"/>
                </a:lnTo>
                <a:lnTo>
                  <a:pt x="245" y="74"/>
                </a:lnTo>
                <a:lnTo>
                  <a:pt x="266" y="85"/>
                </a:lnTo>
                <a:lnTo>
                  <a:pt x="266" y="106"/>
                </a:lnTo>
                <a:lnTo>
                  <a:pt x="288" y="117"/>
                </a:lnTo>
                <a:lnTo>
                  <a:pt x="298" y="149"/>
                </a:lnTo>
                <a:lnTo>
                  <a:pt x="341" y="170"/>
                </a:lnTo>
                <a:lnTo>
                  <a:pt x="352" y="192"/>
                </a:lnTo>
                <a:lnTo>
                  <a:pt x="373" y="202"/>
                </a:lnTo>
                <a:lnTo>
                  <a:pt x="405" y="213"/>
                </a:lnTo>
                <a:lnTo>
                  <a:pt x="426" y="213"/>
                </a:lnTo>
                <a:lnTo>
                  <a:pt x="448" y="224"/>
                </a:lnTo>
                <a:lnTo>
                  <a:pt x="469" y="224"/>
                </a:lnTo>
                <a:lnTo>
                  <a:pt x="501" y="224"/>
                </a:lnTo>
                <a:lnTo>
                  <a:pt x="533" y="224"/>
                </a:lnTo>
                <a:lnTo>
                  <a:pt x="554" y="224"/>
                </a:lnTo>
                <a:lnTo>
                  <a:pt x="576" y="224"/>
                </a:lnTo>
                <a:lnTo>
                  <a:pt x="608" y="224"/>
                </a:lnTo>
                <a:lnTo>
                  <a:pt x="618" y="202"/>
                </a:lnTo>
                <a:lnTo>
                  <a:pt x="650" y="181"/>
                </a:lnTo>
                <a:lnTo>
                  <a:pt x="650" y="160"/>
                </a:lnTo>
                <a:lnTo>
                  <a:pt x="672" y="149"/>
                </a:lnTo>
                <a:lnTo>
                  <a:pt x="682" y="128"/>
                </a:lnTo>
                <a:lnTo>
                  <a:pt x="704" y="117"/>
                </a:lnTo>
                <a:lnTo>
                  <a:pt x="714" y="96"/>
                </a:lnTo>
                <a:lnTo>
                  <a:pt x="736" y="85"/>
                </a:lnTo>
                <a:lnTo>
                  <a:pt x="746" y="64"/>
                </a:lnTo>
                <a:lnTo>
                  <a:pt x="778" y="53"/>
                </a:lnTo>
                <a:lnTo>
                  <a:pt x="800" y="42"/>
                </a:lnTo>
                <a:lnTo>
                  <a:pt x="821" y="42"/>
                </a:lnTo>
                <a:lnTo>
                  <a:pt x="842" y="32"/>
                </a:lnTo>
                <a:lnTo>
                  <a:pt x="864" y="53"/>
                </a:lnTo>
                <a:lnTo>
                  <a:pt x="885" y="74"/>
                </a:lnTo>
                <a:lnTo>
                  <a:pt x="896" y="96"/>
                </a:lnTo>
                <a:lnTo>
                  <a:pt x="917" y="106"/>
                </a:lnTo>
                <a:lnTo>
                  <a:pt x="949" y="149"/>
                </a:lnTo>
                <a:lnTo>
                  <a:pt x="970" y="170"/>
                </a:lnTo>
                <a:lnTo>
                  <a:pt x="992" y="192"/>
                </a:lnTo>
                <a:lnTo>
                  <a:pt x="1013" y="202"/>
                </a:lnTo>
                <a:lnTo>
                  <a:pt x="1034" y="202"/>
                </a:lnTo>
                <a:lnTo>
                  <a:pt x="1056" y="213"/>
                </a:lnTo>
                <a:lnTo>
                  <a:pt x="1077" y="213"/>
                </a:lnTo>
                <a:lnTo>
                  <a:pt x="1098" y="202"/>
                </a:lnTo>
                <a:lnTo>
                  <a:pt x="1130" y="202"/>
                </a:lnTo>
                <a:lnTo>
                  <a:pt x="1152" y="192"/>
                </a:lnTo>
                <a:lnTo>
                  <a:pt x="1184" y="181"/>
                </a:lnTo>
                <a:lnTo>
                  <a:pt x="1205" y="17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5659438" y="3409950"/>
            <a:ext cx="1914525" cy="542925"/>
            <a:chOff x="3765" y="956"/>
            <a:chExt cx="1206" cy="342"/>
          </a:xfrm>
        </p:grpSpPr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3765" y="956"/>
              <a:ext cx="1206" cy="342"/>
            </a:xfrm>
            <a:custGeom>
              <a:avLst/>
              <a:gdLst>
                <a:gd name="T0" fmla="*/ 0 w 1206"/>
                <a:gd name="T1" fmla="*/ 320 h 342"/>
                <a:gd name="T2" fmla="*/ 32 w 1206"/>
                <a:gd name="T3" fmla="*/ 202 h 342"/>
                <a:gd name="T4" fmla="*/ 53 w 1206"/>
                <a:gd name="T5" fmla="*/ 128 h 342"/>
                <a:gd name="T6" fmla="*/ 64 w 1206"/>
                <a:gd name="T7" fmla="*/ 74 h 342"/>
                <a:gd name="T8" fmla="*/ 74 w 1206"/>
                <a:gd name="T9" fmla="*/ 32 h 342"/>
                <a:gd name="T10" fmla="*/ 106 w 1206"/>
                <a:gd name="T11" fmla="*/ 0 h 342"/>
                <a:gd name="T12" fmla="*/ 160 w 1206"/>
                <a:gd name="T13" fmla="*/ 0 h 342"/>
                <a:gd name="T14" fmla="*/ 202 w 1206"/>
                <a:gd name="T15" fmla="*/ 21 h 342"/>
                <a:gd name="T16" fmla="*/ 234 w 1206"/>
                <a:gd name="T17" fmla="*/ 53 h 342"/>
                <a:gd name="T18" fmla="*/ 266 w 1206"/>
                <a:gd name="T19" fmla="*/ 85 h 342"/>
                <a:gd name="T20" fmla="*/ 288 w 1206"/>
                <a:gd name="T21" fmla="*/ 117 h 342"/>
                <a:gd name="T22" fmla="*/ 341 w 1206"/>
                <a:gd name="T23" fmla="*/ 170 h 342"/>
                <a:gd name="T24" fmla="*/ 373 w 1206"/>
                <a:gd name="T25" fmla="*/ 202 h 342"/>
                <a:gd name="T26" fmla="*/ 426 w 1206"/>
                <a:gd name="T27" fmla="*/ 213 h 342"/>
                <a:gd name="T28" fmla="*/ 469 w 1206"/>
                <a:gd name="T29" fmla="*/ 224 h 342"/>
                <a:gd name="T30" fmla="*/ 533 w 1206"/>
                <a:gd name="T31" fmla="*/ 224 h 342"/>
                <a:gd name="T32" fmla="*/ 576 w 1206"/>
                <a:gd name="T33" fmla="*/ 224 h 342"/>
                <a:gd name="T34" fmla="*/ 618 w 1206"/>
                <a:gd name="T35" fmla="*/ 202 h 342"/>
                <a:gd name="T36" fmla="*/ 650 w 1206"/>
                <a:gd name="T37" fmla="*/ 160 h 342"/>
                <a:gd name="T38" fmla="*/ 682 w 1206"/>
                <a:gd name="T39" fmla="*/ 128 h 342"/>
                <a:gd name="T40" fmla="*/ 714 w 1206"/>
                <a:gd name="T41" fmla="*/ 96 h 342"/>
                <a:gd name="T42" fmla="*/ 746 w 1206"/>
                <a:gd name="T43" fmla="*/ 64 h 342"/>
                <a:gd name="T44" fmla="*/ 800 w 1206"/>
                <a:gd name="T45" fmla="*/ 42 h 342"/>
                <a:gd name="T46" fmla="*/ 842 w 1206"/>
                <a:gd name="T47" fmla="*/ 32 h 342"/>
                <a:gd name="T48" fmla="*/ 885 w 1206"/>
                <a:gd name="T49" fmla="*/ 74 h 342"/>
                <a:gd name="T50" fmla="*/ 917 w 1206"/>
                <a:gd name="T51" fmla="*/ 106 h 342"/>
                <a:gd name="T52" fmla="*/ 970 w 1206"/>
                <a:gd name="T53" fmla="*/ 170 h 342"/>
                <a:gd name="T54" fmla="*/ 1013 w 1206"/>
                <a:gd name="T55" fmla="*/ 202 h 342"/>
                <a:gd name="T56" fmla="*/ 1056 w 1206"/>
                <a:gd name="T57" fmla="*/ 213 h 342"/>
                <a:gd name="T58" fmla="*/ 1098 w 1206"/>
                <a:gd name="T59" fmla="*/ 202 h 342"/>
                <a:gd name="T60" fmla="*/ 1152 w 1206"/>
                <a:gd name="T61" fmla="*/ 192 h 342"/>
                <a:gd name="T62" fmla="*/ 1205 w 1206"/>
                <a:gd name="T63" fmla="*/ 170 h 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06" h="342">
                  <a:moveTo>
                    <a:pt x="5" y="341"/>
                  </a:moveTo>
                  <a:lnTo>
                    <a:pt x="0" y="320"/>
                  </a:lnTo>
                  <a:lnTo>
                    <a:pt x="10" y="298"/>
                  </a:lnTo>
                  <a:lnTo>
                    <a:pt x="32" y="202"/>
                  </a:lnTo>
                  <a:lnTo>
                    <a:pt x="42" y="149"/>
                  </a:lnTo>
                  <a:lnTo>
                    <a:pt x="53" y="128"/>
                  </a:lnTo>
                  <a:lnTo>
                    <a:pt x="53" y="106"/>
                  </a:lnTo>
                  <a:lnTo>
                    <a:pt x="64" y="74"/>
                  </a:lnTo>
                  <a:lnTo>
                    <a:pt x="64" y="53"/>
                  </a:lnTo>
                  <a:lnTo>
                    <a:pt x="74" y="32"/>
                  </a:lnTo>
                  <a:lnTo>
                    <a:pt x="96" y="21"/>
                  </a:lnTo>
                  <a:lnTo>
                    <a:pt x="106" y="0"/>
                  </a:lnTo>
                  <a:lnTo>
                    <a:pt x="138" y="0"/>
                  </a:lnTo>
                  <a:lnTo>
                    <a:pt x="160" y="0"/>
                  </a:lnTo>
                  <a:lnTo>
                    <a:pt x="181" y="10"/>
                  </a:lnTo>
                  <a:lnTo>
                    <a:pt x="202" y="21"/>
                  </a:lnTo>
                  <a:lnTo>
                    <a:pt x="224" y="32"/>
                  </a:lnTo>
                  <a:lnTo>
                    <a:pt x="234" y="53"/>
                  </a:lnTo>
                  <a:lnTo>
                    <a:pt x="245" y="74"/>
                  </a:lnTo>
                  <a:lnTo>
                    <a:pt x="266" y="85"/>
                  </a:lnTo>
                  <a:lnTo>
                    <a:pt x="266" y="106"/>
                  </a:lnTo>
                  <a:lnTo>
                    <a:pt x="288" y="117"/>
                  </a:lnTo>
                  <a:lnTo>
                    <a:pt x="298" y="149"/>
                  </a:lnTo>
                  <a:lnTo>
                    <a:pt x="341" y="170"/>
                  </a:lnTo>
                  <a:lnTo>
                    <a:pt x="352" y="192"/>
                  </a:lnTo>
                  <a:lnTo>
                    <a:pt x="373" y="202"/>
                  </a:lnTo>
                  <a:lnTo>
                    <a:pt x="405" y="213"/>
                  </a:lnTo>
                  <a:lnTo>
                    <a:pt x="426" y="213"/>
                  </a:lnTo>
                  <a:lnTo>
                    <a:pt x="448" y="224"/>
                  </a:lnTo>
                  <a:lnTo>
                    <a:pt x="469" y="224"/>
                  </a:lnTo>
                  <a:lnTo>
                    <a:pt x="501" y="224"/>
                  </a:lnTo>
                  <a:lnTo>
                    <a:pt x="533" y="224"/>
                  </a:lnTo>
                  <a:lnTo>
                    <a:pt x="554" y="224"/>
                  </a:lnTo>
                  <a:lnTo>
                    <a:pt x="576" y="224"/>
                  </a:lnTo>
                  <a:lnTo>
                    <a:pt x="608" y="224"/>
                  </a:lnTo>
                  <a:lnTo>
                    <a:pt x="618" y="202"/>
                  </a:lnTo>
                  <a:lnTo>
                    <a:pt x="650" y="181"/>
                  </a:lnTo>
                  <a:lnTo>
                    <a:pt x="650" y="160"/>
                  </a:lnTo>
                  <a:lnTo>
                    <a:pt x="672" y="149"/>
                  </a:lnTo>
                  <a:lnTo>
                    <a:pt x="682" y="128"/>
                  </a:lnTo>
                  <a:lnTo>
                    <a:pt x="704" y="117"/>
                  </a:lnTo>
                  <a:lnTo>
                    <a:pt x="714" y="96"/>
                  </a:lnTo>
                  <a:lnTo>
                    <a:pt x="736" y="85"/>
                  </a:lnTo>
                  <a:lnTo>
                    <a:pt x="746" y="64"/>
                  </a:lnTo>
                  <a:lnTo>
                    <a:pt x="778" y="53"/>
                  </a:lnTo>
                  <a:lnTo>
                    <a:pt x="800" y="42"/>
                  </a:lnTo>
                  <a:lnTo>
                    <a:pt x="821" y="42"/>
                  </a:lnTo>
                  <a:lnTo>
                    <a:pt x="842" y="32"/>
                  </a:lnTo>
                  <a:lnTo>
                    <a:pt x="864" y="53"/>
                  </a:lnTo>
                  <a:lnTo>
                    <a:pt x="885" y="74"/>
                  </a:lnTo>
                  <a:lnTo>
                    <a:pt x="896" y="96"/>
                  </a:lnTo>
                  <a:lnTo>
                    <a:pt x="917" y="106"/>
                  </a:lnTo>
                  <a:lnTo>
                    <a:pt x="949" y="149"/>
                  </a:lnTo>
                  <a:lnTo>
                    <a:pt x="970" y="170"/>
                  </a:lnTo>
                  <a:lnTo>
                    <a:pt x="992" y="192"/>
                  </a:lnTo>
                  <a:lnTo>
                    <a:pt x="1013" y="202"/>
                  </a:lnTo>
                  <a:lnTo>
                    <a:pt x="1034" y="202"/>
                  </a:lnTo>
                  <a:lnTo>
                    <a:pt x="1056" y="213"/>
                  </a:lnTo>
                  <a:lnTo>
                    <a:pt x="1077" y="213"/>
                  </a:lnTo>
                  <a:lnTo>
                    <a:pt x="1098" y="202"/>
                  </a:lnTo>
                  <a:lnTo>
                    <a:pt x="1130" y="202"/>
                  </a:lnTo>
                  <a:lnTo>
                    <a:pt x="1152" y="192"/>
                  </a:lnTo>
                  <a:lnTo>
                    <a:pt x="1184" y="181"/>
                  </a:lnTo>
                  <a:lnTo>
                    <a:pt x="1205" y="17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3774" y="1297"/>
              <a:ext cx="1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 flipV="1">
              <a:off x="3770" y="1249"/>
              <a:ext cx="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Line 9"/>
            <p:cNvSpPr>
              <a:spLocks noChangeShapeType="1"/>
            </p:cNvSpPr>
            <p:nvPr/>
          </p:nvSpPr>
          <p:spPr bwMode="auto">
            <a:xfrm flipV="1">
              <a:off x="3866" y="961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 flipV="1">
              <a:off x="3962" y="977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11"/>
            <p:cNvSpPr>
              <a:spLocks noChangeShapeType="1"/>
            </p:cNvSpPr>
            <p:nvPr/>
          </p:nvSpPr>
          <p:spPr bwMode="auto">
            <a:xfrm flipV="1">
              <a:off x="4058" y="1084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Line 12"/>
            <p:cNvSpPr>
              <a:spLocks noChangeShapeType="1"/>
            </p:cNvSpPr>
            <p:nvPr/>
          </p:nvSpPr>
          <p:spPr bwMode="auto">
            <a:xfrm flipV="1">
              <a:off x="4154" y="1158"/>
              <a:ext cx="0" cy="1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3"/>
            <p:cNvSpPr>
              <a:spLocks noChangeShapeType="1"/>
            </p:cNvSpPr>
            <p:nvPr/>
          </p:nvSpPr>
          <p:spPr bwMode="auto">
            <a:xfrm flipV="1">
              <a:off x="4250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4"/>
            <p:cNvSpPr>
              <a:spLocks noChangeShapeType="1"/>
            </p:cNvSpPr>
            <p:nvPr/>
          </p:nvSpPr>
          <p:spPr bwMode="auto">
            <a:xfrm flipV="1">
              <a:off x="4346" y="1174"/>
              <a:ext cx="0" cy="1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15"/>
            <p:cNvSpPr>
              <a:spLocks noChangeShapeType="1"/>
            </p:cNvSpPr>
            <p:nvPr/>
          </p:nvSpPr>
          <p:spPr bwMode="auto">
            <a:xfrm flipV="1">
              <a:off x="4442" y="1100"/>
              <a:ext cx="0" cy="1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16"/>
            <p:cNvSpPr>
              <a:spLocks noChangeShapeType="1"/>
            </p:cNvSpPr>
            <p:nvPr/>
          </p:nvSpPr>
          <p:spPr bwMode="auto">
            <a:xfrm flipV="1">
              <a:off x="4538" y="1014"/>
              <a:ext cx="0" cy="2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17"/>
            <p:cNvSpPr>
              <a:spLocks noChangeShapeType="1"/>
            </p:cNvSpPr>
            <p:nvPr/>
          </p:nvSpPr>
          <p:spPr bwMode="auto">
            <a:xfrm flipV="1">
              <a:off x="4634" y="1009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Line 18"/>
            <p:cNvSpPr>
              <a:spLocks noChangeShapeType="1"/>
            </p:cNvSpPr>
            <p:nvPr/>
          </p:nvSpPr>
          <p:spPr bwMode="auto">
            <a:xfrm flipV="1">
              <a:off x="4730" y="111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Line 19"/>
            <p:cNvSpPr>
              <a:spLocks noChangeShapeType="1"/>
            </p:cNvSpPr>
            <p:nvPr/>
          </p:nvSpPr>
          <p:spPr bwMode="auto">
            <a:xfrm flipV="1">
              <a:off x="4826" y="1164"/>
              <a:ext cx="0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Line 20"/>
            <p:cNvSpPr>
              <a:spLocks noChangeShapeType="1"/>
            </p:cNvSpPr>
            <p:nvPr/>
          </p:nvSpPr>
          <p:spPr bwMode="auto">
            <a:xfrm flipV="1">
              <a:off x="4922" y="1153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21"/>
          <p:cNvGrpSpPr>
            <a:grpSpLocks/>
          </p:cNvGrpSpPr>
          <p:nvPr/>
        </p:nvGrpSpPr>
        <p:grpSpPr bwMode="auto">
          <a:xfrm>
            <a:off x="3048000" y="3352800"/>
            <a:ext cx="2489200" cy="736600"/>
            <a:chOff x="1928" y="920"/>
            <a:chExt cx="1568" cy="464"/>
          </a:xfrm>
        </p:grpSpPr>
        <p:sp>
          <p:nvSpPr>
            <p:cNvPr id="40967" name="Rectangle 22"/>
            <p:cNvSpPr>
              <a:spLocks noChangeArrowheads="1"/>
            </p:cNvSpPr>
            <p:nvPr/>
          </p:nvSpPr>
          <p:spPr bwMode="auto">
            <a:xfrm>
              <a:off x="2343" y="920"/>
              <a:ext cx="721" cy="4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>
                  <a:latin typeface="Helvetica" panose="020B0604020202020204" pitchFamily="34" charset="0"/>
                </a:rPr>
                <a:t>Sampler</a:t>
              </a:r>
            </a:p>
          </p:txBody>
        </p:sp>
        <p:sp>
          <p:nvSpPr>
            <p:cNvPr id="40968" name="Line 23"/>
            <p:cNvSpPr>
              <a:spLocks noChangeShapeType="1"/>
            </p:cNvSpPr>
            <p:nvPr/>
          </p:nvSpPr>
          <p:spPr bwMode="auto">
            <a:xfrm>
              <a:off x="1928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Line 24"/>
            <p:cNvSpPr>
              <a:spLocks noChangeShapeType="1"/>
            </p:cNvSpPr>
            <p:nvPr/>
          </p:nvSpPr>
          <p:spPr bwMode="auto">
            <a:xfrm>
              <a:off x="3080" y="1152"/>
              <a:ext cx="4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Accidental alteration or deletion</a:t>
            </a:r>
          </a:p>
          <a:p>
            <a:r>
              <a:rPr lang="en-US" dirty="0" smtClean="0"/>
              <a:t>Malicious alteration or deletion</a:t>
            </a:r>
          </a:p>
          <a:p>
            <a:r>
              <a:rPr lang="en-US" dirty="0" smtClean="0"/>
              <a:t>Storage device failure</a:t>
            </a:r>
          </a:p>
          <a:p>
            <a:r>
              <a:rPr lang="en-US" dirty="0" smtClean="0"/>
              <a:t>System failure</a:t>
            </a:r>
          </a:p>
          <a:p>
            <a:r>
              <a:rPr lang="en-US" dirty="0" smtClean="0"/>
              <a:t>Catastrophe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log</a:t>
            </a:r>
          </a:p>
          <a:p>
            <a:r>
              <a:rPr lang="en-US" dirty="0" smtClean="0"/>
              <a:t>Staged deletion</a:t>
            </a:r>
          </a:p>
          <a:p>
            <a:r>
              <a:rPr lang="en-US" dirty="0" smtClean="0"/>
              <a:t>Redundant storage</a:t>
            </a:r>
          </a:p>
          <a:p>
            <a:r>
              <a:rPr lang="en-US" dirty="0" smtClean="0"/>
              <a:t>Redundant systems</a:t>
            </a:r>
          </a:p>
          <a:p>
            <a:r>
              <a:rPr lang="en-US" dirty="0" smtClean="0"/>
              <a:t>Redundant sites</a:t>
            </a:r>
          </a:p>
        </p:txBody>
      </p:sp>
    </p:spTree>
    <p:extLst>
      <p:ext uri="{BB962C8B-B14F-4D97-AF65-F5344CB8AC3E}">
        <p14:creationId xmlns:p14="http://schemas.microsoft.com/office/powerpoint/2010/main" val="7829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LTO-8 cartridges</a:t>
            </a:r>
          </a:p>
          <a:p>
            <a:pPr lvl="1"/>
            <a:r>
              <a:rPr lang="en-US" dirty="0" smtClean="0"/>
              <a:t>12 TB uncompressed (~30TB compressed)</a:t>
            </a:r>
          </a:p>
          <a:p>
            <a:pPr lvl="1"/>
            <a:r>
              <a:rPr lang="en-US" dirty="0" smtClean="0"/>
              <a:t>9.25 hour full-tape write time</a:t>
            </a:r>
          </a:p>
          <a:p>
            <a:pPr lvl="1"/>
            <a:r>
              <a:rPr lang="en-US" dirty="0" smtClean="0"/>
              <a:t>Optionally encrypted</a:t>
            </a:r>
          </a:p>
          <a:p>
            <a:pPr lvl="1"/>
            <a:r>
              <a:rPr lang="en-US" dirty="0" smtClean="0"/>
              <a:t>Mountable as a “disk-like” file system for recovery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5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mtClean="0"/>
              <a:t>Music Compression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53400" cy="4114800"/>
          </a:xfrm>
        </p:spPr>
        <p:txBody>
          <a:bodyPr/>
          <a:lstStyle/>
          <a:p>
            <a:r>
              <a:rPr lang="en-US" altLang="en-US" smtClean="0"/>
              <a:t>Opportunity:</a:t>
            </a:r>
          </a:p>
          <a:p>
            <a:pPr lvl="1"/>
            <a:r>
              <a:rPr lang="en-US" altLang="en-US" smtClean="0"/>
              <a:t>The human ear cannot hear all frequencies at once</a:t>
            </a:r>
          </a:p>
          <a:p>
            <a:r>
              <a:rPr lang="en-US" altLang="en-US" smtClean="0"/>
              <a:t>Approach:</a:t>
            </a:r>
          </a:p>
          <a:p>
            <a:pPr lvl="1"/>
            <a:r>
              <a:rPr lang="en-US" altLang="en-US" smtClean="0"/>
              <a:t>Don’t represent “masked” frequencies</a:t>
            </a:r>
          </a:p>
          <a:p>
            <a:r>
              <a:rPr lang="en-US" altLang="en-US" smtClean="0"/>
              <a:t>Standard: MPEG-1 Layer 3 (.mp3)</a:t>
            </a:r>
          </a:p>
        </p:txBody>
      </p:sp>
      <p:pic>
        <p:nvPicPr>
          <p:cNvPr id="43012" name="Picture 4" descr="maskieru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721100"/>
            <a:ext cx="57912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Handling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514850" cy="240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79" y="3505200"/>
            <a:ext cx="4288822" cy="32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381000"/>
            <a:ext cx="7772400" cy="1143000"/>
          </a:xfrm>
        </p:spPr>
        <p:txBody>
          <a:bodyPr/>
          <a:lstStyle/>
          <a:p>
            <a:r>
              <a:rPr lang="en-US" dirty="0" smtClean="0"/>
              <a:t>Backup 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9" y="2057400"/>
            <a:ext cx="9193697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5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</TotalTime>
  <Pages>13</Pages>
  <Words>329</Words>
  <Application>Microsoft Office PowerPoint</Application>
  <PresentationFormat>On-screen Show (4:3)</PresentationFormat>
  <Paragraphs>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Helvetica</vt:lpstr>
      <vt:lpstr>Times New Roman</vt:lpstr>
      <vt:lpstr>Default Design</vt:lpstr>
      <vt:lpstr>Backup and Recovery</vt:lpstr>
      <vt:lpstr>Agenda</vt:lpstr>
      <vt:lpstr>Basic Audio Coding</vt:lpstr>
      <vt:lpstr>Risks</vt:lpstr>
      <vt:lpstr>Strategies</vt:lpstr>
      <vt:lpstr>Tape Backup</vt:lpstr>
      <vt:lpstr>Music Compression</vt:lpstr>
      <vt:lpstr>Tape Handling</vt:lpstr>
      <vt:lpstr>Backup Strategies</vt:lpstr>
      <vt:lpstr>Some Considerations</vt:lpstr>
      <vt:lpstr>Analysis Teams: Goal</vt:lpstr>
      <vt:lpstr>Analysis Team: Process</vt:lpstr>
      <vt:lpstr>Audience: Process</vt:lpstr>
      <vt:lpstr>Analysis Team 1</vt:lpstr>
      <vt:lpstr>Before You Go!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subject/>
  <dc:creator>Doug Oard</dc:creator>
  <cp:keywords/>
  <dc:description/>
  <cp:lastModifiedBy>gg</cp:lastModifiedBy>
  <cp:revision>76</cp:revision>
  <cp:lastPrinted>1601-01-01T00:00:00Z</cp:lastPrinted>
  <dcterms:created xsi:type="dcterms:W3CDTF">1997-03-13T15:41:04Z</dcterms:created>
  <dcterms:modified xsi:type="dcterms:W3CDTF">2018-02-05T03:14:46Z</dcterms:modified>
</cp:coreProperties>
</file>