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256" r:id="rId2"/>
    <p:sldId id="417" r:id="rId3"/>
    <p:sldId id="418" r:id="rId4"/>
    <p:sldId id="419" r:id="rId5"/>
    <p:sldId id="420" r:id="rId6"/>
    <p:sldId id="257" r:id="rId7"/>
    <p:sldId id="421" r:id="rId8"/>
    <p:sldId id="422" r:id="rId9"/>
    <p:sldId id="423" r:id="rId10"/>
    <p:sldId id="424" r:id="rId11"/>
    <p:sldId id="425" r:id="rId12"/>
    <p:sldId id="426" r:id="rId13"/>
    <p:sldId id="275" r:id="rId14"/>
    <p:sldId id="280" r:id="rId15"/>
    <p:sldId id="372" r:id="rId16"/>
    <p:sldId id="286" r:id="rId17"/>
    <p:sldId id="258" r:id="rId18"/>
    <p:sldId id="260" r:id="rId19"/>
    <p:sldId id="261" r:id="rId20"/>
    <p:sldId id="262" r:id="rId21"/>
    <p:sldId id="283" r:id="rId22"/>
    <p:sldId id="281" r:id="rId23"/>
    <p:sldId id="282" r:id="rId24"/>
    <p:sldId id="394" r:id="rId25"/>
    <p:sldId id="263" r:id="rId26"/>
    <p:sldId id="397" r:id="rId27"/>
    <p:sldId id="399" r:id="rId28"/>
    <p:sldId id="416" r:id="rId29"/>
    <p:sldId id="427" r:id="rId30"/>
    <p:sldId id="368" r:id="rId3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928">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1190" autoAdjust="0"/>
  </p:normalViewPr>
  <p:slideViewPr>
    <p:cSldViewPr>
      <p:cViewPr varScale="1">
        <p:scale>
          <a:sx n="116" d="100"/>
          <a:sy n="116" d="100"/>
        </p:scale>
        <p:origin x="1422" y="90"/>
      </p:cViewPr>
      <p:guideLst>
        <p:guide orient="horz" pos="2928"/>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32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08798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1" name="Rectangle 3"/>
          <p:cNvSpPr>
            <a:spLocks noRo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Tree>
    <p:extLst>
      <p:ext uri="{BB962C8B-B14F-4D97-AF65-F5344CB8AC3E}">
        <p14:creationId xmlns:p14="http://schemas.microsoft.com/office/powerpoint/2010/main" val="17854171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scantips.com/basics9g2.html"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Rot="1" noChangeArrowheads="1" noTextEdit="1"/>
          </p:cNvSpPr>
          <p:nvPr>
            <p:ph type="sldImg"/>
          </p:nvPr>
        </p:nvSpPr>
        <p:spPr>
          <a:xfrm>
            <a:off x="1150938" y="692150"/>
            <a:ext cx="4556125" cy="3416300"/>
          </a:xfrm>
          <a:ln cap="flat"/>
        </p:spPr>
      </p:sp>
      <p:sp>
        <p:nvSpPr>
          <p:cNvPr id="4099"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1974702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Rot="1" noChangeArrowheads="1" noTextEdit="1"/>
          </p:cNvSpPr>
          <p:nvPr>
            <p:ph type="sldImg"/>
          </p:nvPr>
        </p:nvSpPr>
        <p:spPr>
          <a:xfrm>
            <a:off x="1150938" y="692150"/>
            <a:ext cx="4556125" cy="3416300"/>
          </a:xfrm>
          <a:ln cap="flat"/>
        </p:spPr>
      </p:sp>
      <p:sp>
        <p:nvSpPr>
          <p:cNvPr id="19459"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2712773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Rot="1" noChangeArrowheads="1" noTextEdit="1"/>
          </p:cNvSpPr>
          <p:nvPr>
            <p:ph type="sldImg"/>
          </p:nvPr>
        </p:nvSpPr>
        <p:spPr>
          <a:xfrm>
            <a:off x="1150938" y="692150"/>
            <a:ext cx="4556125" cy="3416300"/>
          </a:xfrm>
          <a:ln cap="flat"/>
        </p:spPr>
      </p:sp>
      <p:sp>
        <p:nvSpPr>
          <p:cNvPr id="21507"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1793675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Rot="1" noChangeArrowheads="1" noTextEdit="1"/>
          </p:cNvSpPr>
          <p:nvPr>
            <p:ph type="sldImg"/>
          </p:nvPr>
        </p:nvSpPr>
        <p:spPr>
          <a:xfrm>
            <a:off x="1150938" y="692150"/>
            <a:ext cx="4556125" cy="3416300"/>
          </a:xfrm>
          <a:ln cap="flat"/>
        </p:spPr>
      </p:sp>
      <p:sp>
        <p:nvSpPr>
          <p:cNvPr id="23555" name="Rectangle 3"/>
          <p:cNvSpPr>
            <a:spLocks noGrp="1" noChangeArrowheads="1"/>
          </p:cNvSpPr>
          <p:nvPr>
            <p:ph type="body" idx="1"/>
          </p:nvPr>
        </p:nvSpPr>
        <p:spPr>
          <a:noFill/>
        </p:spPr>
        <p:txBody>
          <a:bodyPr/>
          <a:lstStyle/>
          <a:p>
            <a:r>
              <a:rPr lang="en-US" altLang="en-US" smtClean="0"/>
              <a:t>Run Length Encoding (RLE)</a:t>
            </a:r>
          </a:p>
          <a:p>
            <a:pPr lvl="1"/>
            <a:r>
              <a:rPr lang="en-US" altLang="en-US" smtClean="0"/>
              <a:t>Pixels are organized into lines</a:t>
            </a:r>
          </a:p>
          <a:p>
            <a:pPr lvl="1"/>
            <a:r>
              <a:rPr lang="en-US" altLang="en-US" smtClean="0"/>
              <a:t>Most pixels are the same as the one before</a:t>
            </a:r>
          </a:p>
          <a:p>
            <a:pPr lvl="2"/>
            <a:r>
              <a:rPr lang="en-US" altLang="en-US" smtClean="0"/>
              <a:t>That can be coded in 1 bit (1/24 the space)</a:t>
            </a:r>
          </a:p>
          <a:p>
            <a:pPr lvl="1"/>
            <a:r>
              <a:rPr lang="en-US" altLang="en-US" smtClean="0"/>
              <a:t>Smaller files take less time to transmit</a:t>
            </a:r>
          </a:p>
        </p:txBody>
      </p:sp>
    </p:spTree>
    <p:extLst>
      <p:ext uri="{BB962C8B-B14F-4D97-AF65-F5344CB8AC3E}">
        <p14:creationId xmlns:p14="http://schemas.microsoft.com/office/powerpoint/2010/main" val="2167736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Rot="1" noChangeArrowheads="1" noTextEdit="1"/>
          </p:cNvSpPr>
          <p:nvPr>
            <p:ph type="sldImg"/>
          </p:nvPr>
        </p:nvSpPr>
        <p:spPr>
          <a:xfrm>
            <a:off x="1150938" y="692150"/>
            <a:ext cx="4556125" cy="3416300"/>
          </a:xfrm>
          <a:ln/>
        </p:spPr>
      </p:sp>
      <p:sp>
        <p:nvSpPr>
          <p:cNvPr id="25603" name="Rectangle 3"/>
          <p:cNvSpPr>
            <a:spLocks noGrp="1" noChangeArrowheads="1"/>
          </p:cNvSpPr>
          <p:nvPr>
            <p:ph type="body" idx="1"/>
          </p:nvPr>
        </p:nvSpPr>
        <p:spPr>
          <a:noFill/>
        </p:spPr>
        <p:txBody>
          <a:bodyPr/>
          <a:lstStyle/>
          <a:p>
            <a:pPr algn="ctr"/>
            <a:r>
              <a:rPr lang="en-US" altLang="en-US" b="1" smtClean="0">
                <a:solidFill>
                  <a:srgbClr val="FFFFDD"/>
                </a:solidFill>
                <a:latin typeface="Comic Sans MS" panose="030F0702030302020204" pitchFamily="66" charset="0"/>
              </a:rPr>
              <a:t>Graphic Interchange Format (GIF)</a:t>
            </a:r>
          </a:p>
          <a:p>
            <a:pPr algn="just"/>
            <a:r>
              <a:rPr lang="en-US" altLang="en-US" b="1" smtClean="0">
                <a:solidFill>
                  <a:srgbClr val="EEEE00"/>
                </a:solidFill>
                <a:latin typeface="Comic Sans MS" panose="030F0702030302020204" pitchFamily="66" charset="0"/>
              </a:rPr>
              <a:t>(.GIF file extension) There have been raging debates about the pronunciation. The designers of GIF say it is correctly pronounced to sound like Jiff. But that seems counter-intuitive, and up in my hills, we say it sounding like Gift (without the t). </a:t>
            </a:r>
          </a:p>
          <a:p>
            <a:pPr algn="just"/>
            <a:r>
              <a:rPr lang="en-US" altLang="en-US" b="1" smtClean="0">
                <a:solidFill>
                  <a:srgbClr val="EEEE00"/>
                </a:solidFill>
                <a:latin typeface="Comic Sans MS" panose="030F0702030302020204" pitchFamily="66" charset="0"/>
              </a:rPr>
              <a:t>GIF was developed by CompuServe to show images online (in 1987 for 8 bit video boards, before JPG and 24 bit color was in use). GIF uses indexed color, which is limited to a palette of only 256 colors (next page). GIF was a great match for the old 8 bit 256 color video boards, but is inappropriate for today's 24 bit photo images. </a:t>
            </a:r>
          </a:p>
          <a:p>
            <a:pPr algn="just"/>
            <a:r>
              <a:rPr lang="en-US" altLang="en-US" b="1" smtClean="0">
                <a:solidFill>
                  <a:srgbClr val="EEEE00"/>
                </a:solidFill>
                <a:latin typeface="Comic Sans MS" panose="030F0702030302020204" pitchFamily="66" charset="0"/>
              </a:rPr>
              <a:t>GIF files do NOT store the image's scaled resolution ppi number, so scaling is necessary every time one is printed. This is of no importance for screen or web images. GIF file format was designed for CompuServe screens, and screens don't use ppi for any purpose. Our printers didn't print images in 1987, so it was useless information, and CompuServe simply didn't bother to store the printing resolution in GIF files. </a:t>
            </a:r>
          </a:p>
          <a:p>
            <a:pPr algn="just"/>
            <a:r>
              <a:rPr lang="en-US" altLang="en-US" b="1" smtClean="0">
                <a:solidFill>
                  <a:srgbClr val="EEEE00"/>
                </a:solidFill>
                <a:latin typeface="Comic Sans MS" panose="030F0702030302020204" pitchFamily="66" charset="0"/>
              </a:rPr>
              <a:t>GIF is still an excellent format for graphics, and this is its purpose today, especially on the web. Graphic images (like logos or dialog boxes) use few colors. Being limited to 256 colors is not important for a 3 color logo. A 16 color GIF is a very small file, much smaller, and more clear than any JPG, and ideal for graphics on the web. </a:t>
            </a:r>
          </a:p>
          <a:p>
            <a:pPr algn="just"/>
            <a:r>
              <a:rPr lang="en-US" altLang="en-US" b="1" smtClean="0">
                <a:solidFill>
                  <a:srgbClr val="EEEE00"/>
                </a:solidFill>
                <a:latin typeface="Comic Sans MS" panose="030F0702030302020204" pitchFamily="66" charset="0"/>
              </a:rPr>
              <a:t>Graphics generally use solid colors instead of graduated shades, which limits their color count drastically, which is ideal for GIF's indexed color. GIF uses lossless LZW compression for relatively small file size, as compared to uncompressed data. GIF files offer optimum compression (smallest files) for solid color graphics, because objects of one exact color compress very efficiently in LZW. The LZW compression is lossless, but of course the conversion to only 256 colors may be a great loss. JPG is much better for 24 bit photographic images on the web. For those continuous tone images, the JPG file is also very much smaller (although lossy). But for graphics, GIF files will be smaller, and better quality, and (assuming no dithering) pure and clear without JPG artifacts. </a:t>
            </a:r>
          </a:p>
          <a:p>
            <a:pPr algn="just"/>
            <a:r>
              <a:rPr lang="en-US" altLang="en-US" b="1" smtClean="0">
                <a:solidFill>
                  <a:srgbClr val="EEEE00"/>
                </a:solidFill>
                <a:latin typeface="Comic Sans MS" panose="030F0702030302020204" pitchFamily="66" charset="0"/>
              </a:rPr>
              <a:t>If GIF is used for continuous tone photo images, the limited color can be poor, and the 256 color file is quite large as compared to JPG compression, even though it is 8 bit data instead of 24 bits. Photos might typically contain 100,000 different color values, so the image quality of photos is normally rather poor when limited to 256 colors. 24 bit JPG is a much better choice today. The GIF format may not even be offered as a save choice until you have reduced the image to 256 colors or less. </a:t>
            </a:r>
          </a:p>
          <a:p>
            <a:pPr algn="just"/>
            <a:r>
              <a:rPr lang="en-US" altLang="en-US" b="1" smtClean="0">
                <a:solidFill>
                  <a:srgbClr val="EEEE00"/>
                </a:solidFill>
                <a:latin typeface="Comic Sans MS" panose="030F0702030302020204" pitchFamily="66" charset="0"/>
              </a:rPr>
              <a:t>So for graphic art or screen captures or line art, GIF is the format of choice for graphic images on the web. Images like a company logo or screen shots of a dialog box should be reduced to 16 colors if possible and saved as a GIF for smallest size on the web. A complex graphics image that may look bad at 16 colors might look very good at say 48 colors (or it may require 256 colors if photo-like). But often 16 colors is fine for graphics, with the significance that the fewer number of colors, the smaller the file, which is extremely important for web pages. </a:t>
            </a:r>
          </a:p>
          <a:p>
            <a:pPr algn="just"/>
            <a:r>
              <a:rPr lang="en-US" altLang="en-US" b="1" smtClean="0">
                <a:solidFill>
                  <a:srgbClr val="EEEE00"/>
                </a:solidFill>
                <a:latin typeface="Comic Sans MS" panose="030F0702030302020204" pitchFamily="66" charset="0"/>
              </a:rPr>
              <a:t>GIF optionally offers </a:t>
            </a:r>
            <a:r>
              <a:rPr lang="en-US" altLang="en-US" b="1" smtClean="0">
                <a:solidFill>
                  <a:srgbClr val="EEEE00"/>
                </a:solidFill>
                <a:latin typeface="Comic Sans MS" panose="030F0702030302020204" pitchFamily="66" charset="0"/>
                <a:hlinkClick r:id="rId3"/>
              </a:rPr>
              <a:t>transparent backgrounds</a:t>
            </a:r>
            <a:r>
              <a:rPr lang="en-US" altLang="en-US" b="1" smtClean="0">
                <a:solidFill>
                  <a:srgbClr val="EEEE00"/>
                </a:solidFill>
                <a:latin typeface="Comic Sans MS" panose="030F0702030302020204" pitchFamily="66" charset="0"/>
              </a:rPr>
              <a:t>, where one palette color is declared transparent, so that the background can show through it. The GIF File - Save As dialog box usually has an Option Button to specify which one GIF palette index color is to be transparent. </a:t>
            </a:r>
          </a:p>
          <a:p>
            <a:pPr algn="just"/>
            <a:r>
              <a:rPr lang="en-US" altLang="en-US" b="1" smtClean="0">
                <a:solidFill>
                  <a:srgbClr val="EEEE00"/>
                </a:solidFill>
                <a:latin typeface="Comic Sans MS" panose="030F0702030302020204" pitchFamily="66" charset="0"/>
              </a:rPr>
              <a:t>Interlacing is an option that quickly shows the entire image in low quality, and the quality sharpens as the file download completes. Good for web images, but it makes the file slightly larger. </a:t>
            </a:r>
          </a:p>
          <a:p>
            <a:pPr algn="just"/>
            <a:r>
              <a:rPr lang="en-US" altLang="en-US" b="1" smtClean="0">
                <a:solidFill>
                  <a:srgbClr val="EEEE00"/>
                </a:solidFill>
                <a:latin typeface="Comic Sans MS" panose="030F0702030302020204" pitchFamily="66" charset="0"/>
              </a:rPr>
              <a:t>GIF files use a palette of indexed colors, and if you thought 24 bit RGB color was kinda complicated, then you ain't seen nuthin' yet (next page). </a:t>
            </a:r>
          </a:p>
          <a:p>
            <a:pPr algn="just"/>
            <a:r>
              <a:rPr lang="en-US" altLang="en-US" b="1" smtClean="0">
                <a:solidFill>
                  <a:srgbClr val="EEEE00"/>
                </a:solidFill>
                <a:latin typeface="Comic Sans MS" panose="030F0702030302020204" pitchFamily="66" charset="0"/>
              </a:rPr>
              <a:t>For GIF files, a 24 bit RGB image requires conversion to indexed color. More specifically, this means conversion to 256 colors, or less. Indexed Color can only have 256 colors maximum. There are however selections of different ways to convert to 256 colors.</a:t>
            </a:r>
          </a:p>
          <a:p>
            <a:endParaRPr lang="en-US" altLang="en-US" smtClean="0"/>
          </a:p>
        </p:txBody>
      </p:sp>
    </p:spTree>
    <p:extLst>
      <p:ext uri="{BB962C8B-B14F-4D97-AF65-F5344CB8AC3E}">
        <p14:creationId xmlns:p14="http://schemas.microsoft.com/office/powerpoint/2010/main" val="2468315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Rot="1" noChangeArrowheads="1" noTextEdit="1"/>
          </p:cNvSpPr>
          <p:nvPr>
            <p:ph type="sldImg"/>
          </p:nvPr>
        </p:nvSpPr>
        <p:spPr>
          <a:xfrm>
            <a:off x="1150938" y="692150"/>
            <a:ext cx="4556125" cy="3416300"/>
          </a:xfrm>
          <a:ln/>
        </p:spPr>
      </p:sp>
      <p:sp>
        <p:nvSpPr>
          <p:cNvPr id="27651" name="Rectangle 3"/>
          <p:cNvSpPr>
            <a:spLocks noGrp="1" noChangeArrowheads="1"/>
          </p:cNvSpPr>
          <p:nvPr>
            <p:ph type="body" idx="1"/>
          </p:nvPr>
        </p:nvSpPr>
        <p:spPr>
          <a:noFill/>
        </p:spPr>
        <p:txBody>
          <a:bodyPr/>
          <a:lstStyle/>
          <a:p>
            <a:r>
              <a:rPr lang="en-US" altLang="en-US" smtClean="0"/>
              <a:t>Jpeg vs gif</a:t>
            </a:r>
          </a:p>
          <a:p>
            <a:endParaRPr lang="en-US" altLang="en-US" smtClean="0"/>
          </a:p>
          <a:p>
            <a:r>
              <a:rPr lang="en-US" altLang="en-US" smtClean="0"/>
              <a:t>http://hotwired.lycos.com/webmonkey/geektalk/97/30/index3a.html?tw=design</a:t>
            </a:r>
          </a:p>
          <a:p>
            <a:endParaRPr lang="en-US" altLang="en-US" smtClean="0"/>
          </a:p>
          <a:p>
            <a:r>
              <a:rPr lang="en-US" altLang="en-US" smtClean="0">
                <a:latin typeface="Arial Unicode MS" panose="020B0604020202020204" pitchFamily="34" charset="-128"/>
              </a:rPr>
              <a:t>JPEG is designed to exploit known limitations of the human eye, notably the fact that small color changes are perceived less accurately than small changes in brightness. Thus, JPEG is intended for compressing images that will be looked at by humans. If you plan to machine-analyze your images, the small errors introduced by JPEG may be a problem for you, even if they are invisible to the eye. </a:t>
            </a:r>
          </a:p>
          <a:p>
            <a:endParaRPr lang="en-US" altLang="en-US" smtClean="0">
              <a:latin typeface="Arial Unicode MS" panose="020B0604020202020204" pitchFamily="34" charset="-128"/>
            </a:endParaRPr>
          </a:p>
          <a:p>
            <a:r>
              <a:rPr lang="en-US" altLang="en-US" smtClean="0">
                <a:latin typeface="Arial Unicode MS" panose="020B0604020202020204" pitchFamily="34" charset="-128"/>
              </a:rPr>
              <a:t>JPEG is that it stores full color information: 24 bits/pixel (16 million colors). GIF, the other image format widely used on the net, can only store 8 bits/pixel (256 or fewer colors). </a:t>
            </a:r>
          </a:p>
          <a:p>
            <a:endParaRPr lang="en-US" altLang="en-US" smtClean="0">
              <a:latin typeface="Arial Unicode MS" panose="020B0604020202020204" pitchFamily="34" charset="-128"/>
            </a:endParaRPr>
          </a:p>
          <a:p>
            <a:r>
              <a:rPr lang="en-US" altLang="en-US" smtClean="0">
                <a:latin typeface="Arial Unicode MS" panose="020B0604020202020204" pitchFamily="34" charset="-128"/>
              </a:rPr>
              <a:t>What is color quantization? Many people don't have full-color (24 bit per pixel) display hardware. Inexpensive display hardware stores 8 bits per pixel, so it can display at most 256 distinct colors at a time. To display a full-color image, the computer must choose an appropriate set of representative colors and map the image into these colors. This process is called "color quantization". (This is something of a misnomer; "color selection" or "color reduction" would be a better term. But we're stuck with the standard usage.) </a:t>
            </a:r>
          </a:p>
          <a:p>
            <a:endParaRPr lang="en-US" altLang="en-US" smtClean="0">
              <a:latin typeface="Arial Unicode MS" panose="020B0604020202020204" pitchFamily="34" charset="-128"/>
            </a:endParaRPr>
          </a:p>
          <a:p>
            <a:r>
              <a:rPr lang="en-US" altLang="en-US" smtClean="0">
                <a:latin typeface="Arial Unicode MS" panose="020B0604020202020204" pitchFamily="34" charset="-128"/>
              </a:rPr>
              <a:t>Making a good color quantization method is a black art, and no single algorithm is best for all images. </a:t>
            </a:r>
          </a:p>
          <a:p>
            <a:endParaRPr lang="en-US" altLang="en-US" smtClean="0">
              <a:latin typeface="Arial Unicode MS" panose="020B0604020202020204" pitchFamily="34" charset="-128"/>
            </a:endParaRPr>
          </a:p>
          <a:p>
            <a:r>
              <a:rPr lang="en-US" altLang="en-US" smtClean="0">
                <a:latin typeface="Arial Unicode MS" panose="020B0604020202020204" pitchFamily="34" charset="-128"/>
              </a:rPr>
              <a:t>http://www.faqs.org/faqs/jpeg-faq/part1/</a:t>
            </a:r>
          </a:p>
        </p:txBody>
      </p:sp>
    </p:spTree>
    <p:extLst>
      <p:ext uri="{BB962C8B-B14F-4D97-AF65-F5344CB8AC3E}">
        <p14:creationId xmlns:p14="http://schemas.microsoft.com/office/powerpoint/2010/main" val="2575613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Rot="1" noChangeArrowheads="1" noTextEdit="1"/>
          </p:cNvSpPr>
          <p:nvPr>
            <p:ph type="sldImg"/>
          </p:nvPr>
        </p:nvSpPr>
        <p:spPr>
          <a:xfrm>
            <a:off x="1150938" y="692150"/>
            <a:ext cx="4556125" cy="3416300"/>
          </a:xfrm>
          <a:ln/>
        </p:spPr>
      </p:sp>
      <p:sp>
        <p:nvSpPr>
          <p:cNvPr id="29699" name="Rectangle 3"/>
          <p:cNvSpPr>
            <a:spLocks noGrp="1" noChangeArrowheads="1"/>
          </p:cNvSpPr>
          <p:nvPr>
            <p:ph type="body" idx="1"/>
          </p:nvPr>
        </p:nvSpPr>
        <p:spPr>
          <a:noFill/>
        </p:spPr>
        <p:txBody>
          <a:bodyPr/>
          <a:lstStyle/>
          <a:p>
            <a:r>
              <a:rPr lang="en-US" altLang="en-US" smtClean="0"/>
              <a:t>http://www.ece.purdue.edu/~ace/jpeg-tut/jpgimag1.html</a:t>
            </a:r>
          </a:p>
        </p:txBody>
      </p:sp>
    </p:spTree>
    <p:extLst>
      <p:ext uri="{BB962C8B-B14F-4D97-AF65-F5344CB8AC3E}">
        <p14:creationId xmlns:p14="http://schemas.microsoft.com/office/powerpoint/2010/main" val="1631594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Rot="1" noChangeArrowheads="1" noTextEdit="1"/>
          </p:cNvSpPr>
          <p:nvPr>
            <p:ph type="sldImg"/>
          </p:nvPr>
        </p:nvSpPr>
        <p:spPr>
          <a:xfrm>
            <a:off x="1150938" y="692150"/>
            <a:ext cx="4556125" cy="3416300"/>
          </a:xfrm>
          <a:ln cap="flat"/>
        </p:spPr>
      </p:sp>
      <p:sp>
        <p:nvSpPr>
          <p:cNvPr id="36867"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14675135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Rot="1" noChangeArrowheads="1" noTextEdit="1"/>
          </p:cNvSpPr>
          <p:nvPr>
            <p:ph type="sldImg"/>
          </p:nvPr>
        </p:nvSpPr>
        <p:spPr>
          <a:xfrm>
            <a:off x="1152525" y="692150"/>
            <a:ext cx="4554538" cy="3416300"/>
          </a:xfrm>
          <a:ln cap="flat"/>
        </p:spPr>
      </p:sp>
      <p:sp>
        <p:nvSpPr>
          <p:cNvPr id="41987" name="Rectangle 3"/>
          <p:cNvSpPr>
            <a:spLocks noGrp="1" noChangeArrowheads="1"/>
          </p:cNvSpPr>
          <p:nvPr>
            <p:ph type="body" idx="1"/>
          </p:nvPr>
        </p:nvSpPr>
        <p:spPr>
          <a:noFill/>
        </p:spPr>
        <p:txBody>
          <a:bodyPr lIns="90484" tIns="44448" rIns="90484" bIns="44448"/>
          <a:lstStyle/>
          <a:p>
            <a:endParaRPr lang="en-US" altLang="en-US" smtClean="0"/>
          </a:p>
        </p:txBody>
      </p:sp>
    </p:spTree>
    <p:extLst>
      <p:ext uri="{BB962C8B-B14F-4D97-AF65-F5344CB8AC3E}">
        <p14:creationId xmlns:p14="http://schemas.microsoft.com/office/powerpoint/2010/main" val="29776264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Rot="1" noChangeArrowheads="1" noTextEdit="1"/>
          </p:cNvSpPr>
          <p:nvPr>
            <p:ph type="sldImg"/>
          </p:nvPr>
        </p:nvSpPr>
        <p:spPr>
          <a:xfrm>
            <a:off x="1150938" y="692150"/>
            <a:ext cx="4556125" cy="3416300"/>
          </a:xfrm>
          <a:ln cap="flat"/>
        </p:spPr>
      </p:sp>
      <p:sp>
        <p:nvSpPr>
          <p:cNvPr id="6147"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1919051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Rot="1" noChangeArrowheads="1" noTextEdit="1"/>
          </p:cNvSpPr>
          <p:nvPr>
            <p:ph type="sldImg"/>
          </p:nvPr>
        </p:nvSpPr>
        <p:spPr>
          <a:xfrm>
            <a:off x="1150938" y="692150"/>
            <a:ext cx="4556125" cy="3416300"/>
          </a:xfrm>
          <a:ln cap="flat"/>
        </p:spPr>
      </p:sp>
      <p:sp>
        <p:nvSpPr>
          <p:cNvPr id="6147"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3294306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ChangeArrowheads="1"/>
          </p:cNvSpPr>
          <p:nvPr/>
        </p:nvSpPr>
        <p:spPr bwMode="auto">
          <a:xfrm>
            <a:off x="3889375" y="0"/>
            <a:ext cx="2992438"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103427" name="Rectangle 3"/>
          <p:cNvSpPr>
            <a:spLocks noChangeArrowheads="1"/>
          </p:cNvSpPr>
          <p:nvPr/>
        </p:nvSpPr>
        <p:spPr bwMode="auto">
          <a:xfrm>
            <a:off x="3889375" y="8707438"/>
            <a:ext cx="2992438"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200"/>
              <a:t>7</a:t>
            </a:r>
          </a:p>
        </p:txBody>
      </p:sp>
      <p:sp>
        <p:nvSpPr>
          <p:cNvPr id="103428" name="Rectangle 4"/>
          <p:cNvSpPr>
            <a:spLocks noChangeArrowheads="1"/>
          </p:cNvSpPr>
          <p:nvPr/>
        </p:nvSpPr>
        <p:spPr bwMode="auto">
          <a:xfrm>
            <a:off x="0" y="8707438"/>
            <a:ext cx="2992438"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103429" name="Rectangle 5"/>
          <p:cNvSpPr>
            <a:spLocks noChangeArrowheads="1"/>
          </p:cNvSpPr>
          <p:nvPr/>
        </p:nvSpPr>
        <p:spPr bwMode="auto">
          <a:xfrm>
            <a:off x="0" y="0"/>
            <a:ext cx="2992438"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103430" name="Rectangle 6"/>
          <p:cNvSpPr>
            <a:spLocks noChangeArrowheads="1" noTextEdit="1"/>
          </p:cNvSpPr>
          <p:nvPr>
            <p:ph type="sldImg"/>
          </p:nvPr>
        </p:nvSpPr>
        <p:spPr>
          <a:xfrm>
            <a:off x="1150938" y="692150"/>
            <a:ext cx="4556125" cy="3416300"/>
          </a:xfrm>
          <a:ln cap="flat"/>
        </p:spPr>
      </p:sp>
      <p:sp>
        <p:nvSpPr>
          <p:cNvPr id="103431" name="Rectangle 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163502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ChangeArrowheads="1"/>
          </p:cNvSpPr>
          <p:nvPr/>
        </p:nvSpPr>
        <p:spPr bwMode="auto">
          <a:xfrm>
            <a:off x="3889375" y="0"/>
            <a:ext cx="2992438"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104451" name="Rectangle 3"/>
          <p:cNvSpPr>
            <a:spLocks noChangeArrowheads="1"/>
          </p:cNvSpPr>
          <p:nvPr/>
        </p:nvSpPr>
        <p:spPr bwMode="auto">
          <a:xfrm>
            <a:off x="3889375" y="8707438"/>
            <a:ext cx="2992438"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200"/>
              <a:t>8</a:t>
            </a:r>
          </a:p>
        </p:txBody>
      </p:sp>
      <p:sp>
        <p:nvSpPr>
          <p:cNvPr id="104452" name="Rectangle 4"/>
          <p:cNvSpPr>
            <a:spLocks noChangeArrowheads="1"/>
          </p:cNvSpPr>
          <p:nvPr/>
        </p:nvSpPr>
        <p:spPr bwMode="auto">
          <a:xfrm>
            <a:off x="0" y="8707438"/>
            <a:ext cx="2992438"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104453" name="Rectangle 5"/>
          <p:cNvSpPr>
            <a:spLocks noChangeArrowheads="1"/>
          </p:cNvSpPr>
          <p:nvPr/>
        </p:nvSpPr>
        <p:spPr bwMode="auto">
          <a:xfrm>
            <a:off x="0" y="0"/>
            <a:ext cx="2992438"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104454" name="Rectangle 6"/>
          <p:cNvSpPr>
            <a:spLocks noChangeArrowheads="1" noTextEdit="1"/>
          </p:cNvSpPr>
          <p:nvPr>
            <p:ph type="sldImg"/>
          </p:nvPr>
        </p:nvSpPr>
        <p:spPr>
          <a:xfrm>
            <a:off x="1150938" y="692150"/>
            <a:ext cx="4556125" cy="3416300"/>
          </a:xfrm>
          <a:ln cap="flat"/>
        </p:spPr>
      </p:sp>
      <p:sp>
        <p:nvSpPr>
          <p:cNvPr id="104455" name="Rectangle 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036657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ChangeArrowheads="1"/>
          </p:cNvSpPr>
          <p:nvPr/>
        </p:nvSpPr>
        <p:spPr bwMode="auto">
          <a:xfrm>
            <a:off x="3889375" y="0"/>
            <a:ext cx="2992438"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105475" name="Rectangle 3"/>
          <p:cNvSpPr>
            <a:spLocks noChangeArrowheads="1"/>
          </p:cNvSpPr>
          <p:nvPr/>
        </p:nvSpPr>
        <p:spPr bwMode="auto">
          <a:xfrm>
            <a:off x="3889375" y="8707438"/>
            <a:ext cx="2992438"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200"/>
              <a:t>9</a:t>
            </a:r>
          </a:p>
        </p:txBody>
      </p:sp>
      <p:sp>
        <p:nvSpPr>
          <p:cNvPr id="105476" name="Rectangle 4"/>
          <p:cNvSpPr>
            <a:spLocks noChangeArrowheads="1"/>
          </p:cNvSpPr>
          <p:nvPr/>
        </p:nvSpPr>
        <p:spPr bwMode="auto">
          <a:xfrm>
            <a:off x="0" y="8707438"/>
            <a:ext cx="2992438"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105477" name="Rectangle 5"/>
          <p:cNvSpPr>
            <a:spLocks noChangeArrowheads="1"/>
          </p:cNvSpPr>
          <p:nvPr/>
        </p:nvSpPr>
        <p:spPr bwMode="auto">
          <a:xfrm>
            <a:off x="0" y="0"/>
            <a:ext cx="2992438"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105478" name="Rectangle 6"/>
          <p:cNvSpPr>
            <a:spLocks noChangeArrowheads="1" noTextEdit="1"/>
          </p:cNvSpPr>
          <p:nvPr>
            <p:ph type="sldImg"/>
          </p:nvPr>
        </p:nvSpPr>
        <p:spPr>
          <a:xfrm>
            <a:off x="1150938" y="692150"/>
            <a:ext cx="4556125" cy="3416300"/>
          </a:xfrm>
          <a:ln cap="flat"/>
        </p:spPr>
      </p:sp>
      <p:sp>
        <p:nvSpPr>
          <p:cNvPr id="105479" name="Rectangle 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926858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3889375" y="0"/>
            <a:ext cx="2992438"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106499" name="Rectangle 3"/>
          <p:cNvSpPr>
            <a:spLocks noChangeArrowheads="1"/>
          </p:cNvSpPr>
          <p:nvPr/>
        </p:nvSpPr>
        <p:spPr bwMode="auto">
          <a:xfrm>
            <a:off x="3889375" y="8707438"/>
            <a:ext cx="2992438"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200"/>
              <a:t>10</a:t>
            </a:r>
          </a:p>
        </p:txBody>
      </p:sp>
      <p:sp>
        <p:nvSpPr>
          <p:cNvPr id="106500" name="Rectangle 4"/>
          <p:cNvSpPr>
            <a:spLocks noChangeArrowheads="1"/>
          </p:cNvSpPr>
          <p:nvPr/>
        </p:nvSpPr>
        <p:spPr bwMode="auto">
          <a:xfrm>
            <a:off x="0" y="8707438"/>
            <a:ext cx="2992438"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106501" name="Rectangle 5"/>
          <p:cNvSpPr>
            <a:spLocks noChangeArrowheads="1"/>
          </p:cNvSpPr>
          <p:nvPr/>
        </p:nvSpPr>
        <p:spPr bwMode="auto">
          <a:xfrm>
            <a:off x="0" y="0"/>
            <a:ext cx="2992438"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106502" name="Rectangle 6"/>
          <p:cNvSpPr>
            <a:spLocks noChangeArrowheads="1" noTextEdit="1"/>
          </p:cNvSpPr>
          <p:nvPr>
            <p:ph type="sldImg"/>
          </p:nvPr>
        </p:nvSpPr>
        <p:spPr>
          <a:xfrm>
            <a:off x="1150938" y="692150"/>
            <a:ext cx="4556125" cy="3416300"/>
          </a:xfrm>
          <a:ln cap="flat"/>
        </p:spPr>
      </p:sp>
      <p:sp>
        <p:nvSpPr>
          <p:cNvPr id="106503" name="Rectangle 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515169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ChangeArrowheads="1"/>
          </p:cNvSpPr>
          <p:nvPr/>
        </p:nvSpPr>
        <p:spPr bwMode="auto">
          <a:xfrm>
            <a:off x="3889375" y="0"/>
            <a:ext cx="2992438"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107523" name="Rectangle 3"/>
          <p:cNvSpPr>
            <a:spLocks noChangeArrowheads="1"/>
          </p:cNvSpPr>
          <p:nvPr/>
        </p:nvSpPr>
        <p:spPr bwMode="auto">
          <a:xfrm>
            <a:off x="3889375" y="8707438"/>
            <a:ext cx="2992438"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200"/>
              <a:t>11</a:t>
            </a:r>
          </a:p>
        </p:txBody>
      </p:sp>
      <p:sp>
        <p:nvSpPr>
          <p:cNvPr id="107524" name="Rectangle 4"/>
          <p:cNvSpPr>
            <a:spLocks noChangeArrowheads="1"/>
          </p:cNvSpPr>
          <p:nvPr/>
        </p:nvSpPr>
        <p:spPr bwMode="auto">
          <a:xfrm>
            <a:off x="0" y="8707438"/>
            <a:ext cx="2992438"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107525" name="Rectangle 5"/>
          <p:cNvSpPr>
            <a:spLocks noChangeArrowheads="1"/>
          </p:cNvSpPr>
          <p:nvPr/>
        </p:nvSpPr>
        <p:spPr bwMode="auto">
          <a:xfrm>
            <a:off x="0" y="0"/>
            <a:ext cx="2992438"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107526" name="Rectangle 6"/>
          <p:cNvSpPr>
            <a:spLocks noChangeArrowheads="1" noTextEdit="1"/>
          </p:cNvSpPr>
          <p:nvPr>
            <p:ph type="sldImg"/>
          </p:nvPr>
        </p:nvSpPr>
        <p:spPr>
          <a:xfrm>
            <a:off x="1150938" y="692150"/>
            <a:ext cx="4556125" cy="3416300"/>
          </a:xfrm>
          <a:ln cap="flat"/>
        </p:spPr>
      </p:sp>
      <p:sp>
        <p:nvSpPr>
          <p:cNvPr id="107527" name="Rectangle 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260359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body" idx="1"/>
          </p:nvPr>
        </p:nvSpPr>
        <p:spPr>
          <a:noFill/>
        </p:spPr>
        <p:txBody>
          <a:bodyPr/>
          <a:lstStyle/>
          <a:p>
            <a:r>
              <a:rPr lang="en-US" altLang="en-US" smtClean="0"/>
              <a:t>http://www.yorku.ca/eye/thejoy.htm, radiating lines, brightness &amp; color, kanizsa illusion</a:t>
            </a:r>
          </a:p>
          <a:p>
            <a:r>
              <a:rPr lang="en-US" altLang="en-US" smtClean="0"/>
              <a:t>http://www.aber.ac.uk/media/Modules/MC10220/visper01.html (two images at the bottom)</a:t>
            </a:r>
          </a:p>
          <a:p>
            <a:r>
              <a:rPr lang="en-US" altLang="en-US" smtClean="0"/>
              <a:t>visper03</a:t>
            </a:r>
          </a:p>
          <a:p>
            <a:endParaRPr lang="en-US" altLang="en-US" smtClean="0"/>
          </a:p>
        </p:txBody>
      </p:sp>
      <p:sp>
        <p:nvSpPr>
          <p:cNvPr id="11267" name="Rectangle 3"/>
          <p:cNvSpPr>
            <a:spLocks noRot="1" noChangeArrowheads="1" noTextEdit="1"/>
          </p:cNvSpPr>
          <p:nvPr>
            <p:ph type="sldImg"/>
          </p:nvPr>
        </p:nvSpPr>
        <p:spPr>
          <a:xfrm>
            <a:off x="1150938" y="692150"/>
            <a:ext cx="4556125" cy="3416300"/>
          </a:xfrm>
          <a:ln cap="flat"/>
        </p:spPr>
      </p:sp>
    </p:spTree>
    <p:extLst>
      <p:ext uri="{BB962C8B-B14F-4D97-AF65-F5344CB8AC3E}">
        <p14:creationId xmlns:p14="http://schemas.microsoft.com/office/powerpoint/2010/main" val="352672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Rot="1" noChangeArrowheads="1" noTextEdit="1"/>
          </p:cNvSpPr>
          <p:nvPr>
            <p:ph type="sldImg"/>
          </p:nvPr>
        </p:nvSpPr>
        <p:spPr>
          <a:xfrm>
            <a:off x="1150938" y="692150"/>
            <a:ext cx="4556125" cy="3416300"/>
          </a:xfrm>
          <a:ln cap="flat"/>
        </p:spPr>
      </p:sp>
      <p:sp>
        <p:nvSpPr>
          <p:cNvPr id="13315"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884506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2020109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37140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5572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981200"/>
            <a:ext cx="3810000" cy="4114800"/>
          </a:xfrm>
        </p:spPr>
        <p:txBody>
          <a:bodyPr/>
          <a:lstStyle/>
          <a:p>
            <a:pPr lvl="0"/>
            <a:endParaRPr lang="en-US" noProof="0" smtClean="0"/>
          </a:p>
        </p:txBody>
      </p:sp>
    </p:spTree>
    <p:extLst>
      <p:ext uri="{BB962C8B-B14F-4D97-AF65-F5344CB8AC3E}">
        <p14:creationId xmlns:p14="http://schemas.microsoft.com/office/powerpoint/2010/main" val="3092458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8899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3444348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25632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25436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17978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7789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982319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212589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342900" indent="-342900" algn="l" rtl="0" eaLnBrk="0" fontAlgn="base" hangingPunct="0">
        <a:spcBef>
          <a:spcPct val="20000"/>
        </a:spcBef>
        <a:spcAft>
          <a:spcPct val="0"/>
        </a:spcAft>
        <a:buSzPct val="10000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SzPct val="10000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SzPct val="10000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SzPct val="10000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wmf"/></Relationships>
</file>

<file path=ppt/slides/_rels/slide9.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image" Target="../media/image9.wmf"/><Relationship Id="rId7" Type="http://schemas.openxmlformats.org/officeDocument/2006/relationships/image" Target="../media/image13.wm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2.wmf"/><Relationship Id="rId5" Type="http://schemas.openxmlformats.org/officeDocument/2006/relationships/image" Target="../media/image11.wmf"/><Relationship Id="rId10" Type="http://schemas.openxmlformats.org/officeDocument/2006/relationships/image" Target="../media/image16.wmf"/><Relationship Id="rId4" Type="http://schemas.openxmlformats.org/officeDocument/2006/relationships/image" Target="../media/image10.wmf"/><Relationship Id="rId9" Type="http://schemas.openxmlformats.org/officeDocument/2006/relationships/image" Target="../media/image15.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subTitle" idx="1"/>
          </p:nvPr>
        </p:nvSpPr>
        <p:spPr>
          <a:xfrm>
            <a:off x="1371600" y="3886200"/>
            <a:ext cx="6400800" cy="1752600"/>
          </a:xfrm>
          <a:noFill/>
        </p:spPr>
        <p:txBody>
          <a:bodyPr/>
          <a:lstStyle/>
          <a:p>
            <a:pPr marL="342900" indent="-342900"/>
            <a:r>
              <a:rPr lang="en-US" altLang="en-US" sz="3200" dirty="0" smtClean="0"/>
              <a:t>Session 5</a:t>
            </a:r>
            <a:endParaRPr lang="en-US" altLang="en-US" sz="3200" dirty="0" smtClean="0"/>
          </a:p>
          <a:p>
            <a:pPr marL="342900" indent="-342900"/>
            <a:r>
              <a:rPr lang="en-US" altLang="en-US" sz="3200" dirty="0" smtClean="0"/>
              <a:t>INST 346</a:t>
            </a:r>
            <a:endParaRPr lang="en-US" altLang="en-US" sz="3200" dirty="0" smtClean="0"/>
          </a:p>
        </p:txBody>
      </p:sp>
      <p:sp>
        <p:nvSpPr>
          <p:cNvPr id="3075" name="Rectangle 4"/>
          <p:cNvSpPr>
            <a:spLocks noGrp="1" noChangeArrowheads="1"/>
          </p:cNvSpPr>
          <p:nvPr>
            <p:ph type="ctrTitle"/>
          </p:nvPr>
        </p:nvSpPr>
        <p:spPr>
          <a:xfrm>
            <a:off x="685800" y="2286000"/>
            <a:ext cx="7772400" cy="1143000"/>
          </a:xfrm>
          <a:noFill/>
        </p:spPr>
        <p:txBody>
          <a:bodyPr anchor="ctr"/>
          <a:lstStyle/>
          <a:p>
            <a:r>
              <a:rPr lang="en-US" altLang="en-US" sz="4400" dirty="0" smtClean="0"/>
              <a:t>File Types</a:t>
            </a:r>
            <a:endParaRPr lang="en-US" altLang="en-US" sz="4400" dirty="0" smtClean="0"/>
          </a:p>
        </p:txBody>
      </p:sp>
      <p:pic>
        <p:nvPicPr>
          <p:cNvPr id="3076" name="Picture 5" descr="h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04800"/>
            <a:ext cx="69850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15363"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15364" name="Rectangle 4"/>
          <p:cNvSpPr>
            <a:spLocks noGrp="1" noChangeArrowheads="1"/>
          </p:cNvSpPr>
          <p:nvPr>
            <p:ph type="title"/>
          </p:nvPr>
        </p:nvSpPr>
        <p:spPr>
          <a:xfrm>
            <a:off x="685800" y="685800"/>
            <a:ext cx="7772400" cy="838200"/>
          </a:xfrm>
          <a:noFill/>
        </p:spPr>
        <p:txBody>
          <a:bodyPr/>
          <a:lstStyle/>
          <a:p>
            <a:r>
              <a:rPr lang="en-US" altLang="en-US" smtClean="0"/>
              <a:t>East Asian Character Sets</a:t>
            </a:r>
          </a:p>
        </p:txBody>
      </p:sp>
      <p:sp>
        <p:nvSpPr>
          <p:cNvPr id="15365" name="Rectangle 5"/>
          <p:cNvSpPr>
            <a:spLocks noGrp="1" noChangeArrowheads="1"/>
          </p:cNvSpPr>
          <p:nvPr>
            <p:ph type="body" idx="1"/>
          </p:nvPr>
        </p:nvSpPr>
        <p:spPr>
          <a:xfrm>
            <a:off x="457200" y="1981200"/>
            <a:ext cx="8534400" cy="4114800"/>
          </a:xfrm>
          <a:noFill/>
        </p:spPr>
        <p:txBody>
          <a:bodyPr/>
          <a:lstStyle/>
          <a:p>
            <a:r>
              <a:rPr lang="en-US" altLang="en-US" smtClean="0"/>
              <a:t>More than 256 characters are needed</a:t>
            </a:r>
          </a:p>
          <a:p>
            <a:pPr lvl="1"/>
            <a:r>
              <a:rPr lang="en-US" altLang="en-US" smtClean="0"/>
              <a:t>Two-byte encoding schemes (e.g., EUC) are used </a:t>
            </a:r>
          </a:p>
          <a:p>
            <a:r>
              <a:rPr lang="en-US" altLang="en-US" smtClean="0"/>
              <a:t>Several countries have unique character sets</a:t>
            </a:r>
          </a:p>
          <a:p>
            <a:pPr lvl="1"/>
            <a:r>
              <a:rPr lang="en-US" altLang="en-US" smtClean="0"/>
              <a:t>GB in Peoples Republic of China, BIG5 in Taiwan, JIS in Japan, KS in Korea, TCVN in Vietnam</a:t>
            </a:r>
          </a:p>
          <a:p>
            <a:r>
              <a:rPr lang="en-US" altLang="en-US" smtClean="0"/>
              <a:t>Many characters appear in several languages</a:t>
            </a:r>
          </a:p>
          <a:p>
            <a:pPr lvl="1"/>
            <a:r>
              <a:rPr lang="en-US" altLang="en-US" smtClean="0"/>
              <a:t>Research Libraries Group developed EACC</a:t>
            </a:r>
          </a:p>
          <a:p>
            <a:pPr lvl="2"/>
            <a:r>
              <a:rPr lang="en-US" altLang="en-US" smtClean="0"/>
              <a:t>Unified “CJK” character set for USMARC records</a:t>
            </a:r>
          </a:p>
        </p:txBody>
      </p:sp>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16387"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16388" name="Rectangle 4"/>
          <p:cNvSpPr>
            <a:spLocks noGrp="1" noChangeArrowheads="1"/>
          </p:cNvSpPr>
          <p:nvPr>
            <p:ph type="title"/>
          </p:nvPr>
        </p:nvSpPr>
        <p:spPr>
          <a:noFill/>
        </p:spPr>
        <p:txBody>
          <a:bodyPr/>
          <a:lstStyle/>
          <a:p>
            <a:r>
              <a:rPr lang="en-US" altLang="en-US" smtClean="0"/>
              <a:t>Unicode</a:t>
            </a:r>
          </a:p>
        </p:txBody>
      </p:sp>
      <p:sp>
        <p:nvSpPr>
          <p:cNvPr id="16389" name="Rectangle 5"/>
          <p:cNvSpPr>
            <a:spLocks noGrp="1" noChangeArrowheads="1"/>
          </p:cNvSpPr>
          <p:nvPr>
            <p:ph type="body" idx="1"/>
          </p:nvPr>
        </p:nvSpPr>
        <p:spPr>
          <a:xfrm>
            <a:off x="685800" y="1981200"/>
            <a:ext cx="7924800" cy="4114800"/>
          </a:xfrm>
          <a:noFill/>
        </p:spPr>
        <p:txBody>
          <a:bodyPr/>
          <a:lstStyle/>
          <a:p>
            <a:r>
              <a:rPr lang="en-US" altLang="en-US" smtClean="0"/>
              <a:t>Single code for all the world’s characters</a:t>
            </a:r>
          </a:p>
          <a:p>
            <a:pPr lvl="1"/>
            <a:r>
              <a:rPr lang="en-US" altLang="en-US" smtClean="0"/>
              <a:t>ISO Standard 10646</a:t>
            </a:r>
          </a:p>
          <a:p>
            <a:r>
              <a:rPr lang="en-US" altLang="en-US" smtClean="0"/>
              <a:t>Separates “code space” from “encoding”</a:t>
            </a:r>
          </a:p>
          <a:p>
            <a:pPr lvl="1"/>
            <a:r>
              <a:rPr lang="en-US" altLang="en-US" smtClean="0"/>
              <a:t>Code space extends Latin-1</a:t>
            </a:r>
          </a:p>
          <a:p>
            <a:pPr lvl="2"/>
            <a:r>
              <a:rPr lang="en-US" altLang="en-US" smtClean="0"/>
              <a:t>The first 256 positions are identical</a:t>
            </a:r>
          </a:p>
          <a:p>
            <a:pPr lvl="1"/>
            <a:r>
              <a:rPr lang="en-US" altLang="en-US" smtClean="0"/>
              <a:t>UTF-7 encoding will pass through email</a:t>
            </a:r>
          </a:p>
          <a:p>
            <a:pPr lvl="2"/>
            <a:r>
              <a:rPr lang="en-US" altLang="en-US" smtClean="0"/>
              <a:t>Uses only the 64 printable ASCII characters</a:t>
            </a:r>
          </a:p>
          <a:p>
            <a:pPr lvl="1"/>
            <a:r>
              <a:rPr lang="en-US" altLang="en-US" smtClean="0"/>
              <a:t>UTF-8 encoding is designed for disk file systems</a:t>
            </a:r>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702" t="9543" r="66667" b="3344"/>
          <a:stretch/>
        </p:blipFill>
        <p:spPr>
          <a:xfrm>
            <a:off x="2209800" y="4119"/>
            <a:ext cx="4495800" cy="6925777"/>
          </a:xfrm>
          <a:prstGeom prst="rect">
            <a:avLst/>
          </a:prstGeom>
        </p:spPr>
      </p:pic>
    </p:spTree>
    <p:extLst>
      <p:ext uri="{BB962C8B-B14F-4D97-AF65-F5344CB8AC3E}">
        <p14:creationId xmlns:p14="http://schemas.microsoft.com/office/powerpoint/2010/main" val="30096092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tbets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4975"/>
            <a:ext cx="9144000" cy="598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p:cNvPicPr>
            <a:picLocks noChangeAspect="1" noChangeArrowheads="1"/>
          </p:cNvPicPr>
          <p:nvPr/>
        </p:nvPicPr>
        <p:blipFill>
          <a:blip r:embed="rId2">
            <a:extLst>
              <a:ext uri="{28A0092B-C50C-407E-A947-70E740481C1C}">
                <a14:useLocalDpi xmlns:a14="http://schemas.microsoft.com/office/drawing/2010/main" val="0"/>
              </a:ext>
            </a:extLst>
          </a:blip>
          <a:srcRect l="7031" t="6250" r="10938" b="16667"/>
          <a:stretch>
            <a:fillRect/>
          </a:stretch>
        </p:blipFill>
        <p:spPr bwMode="auto">
          <a:xfrm>
            <a:off x="0" y="152400"/>
            <a:ext cx="9144000" cy="644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jat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58825"/>
            <a:ext cx="8382000" cy="562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Box 3"/>
          <p:cNvSpPr txBox="1">
            <a:spLocks noChangeArrowheads="1"/>
          </p:cNvSpPr>
          <p:nvPr/>
        </p:nvSpPr>
        <p:spPr bwMode="auto">
          <a:xfrm>
            <a:off x="1143000" y="6400800"/>
            <a:ext cx="7359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sz="1800">
                <a:latin typeface="Arial" panose="020B0604020202020204" pitchFamily="34" charset="0"/>
              </a:rPr>
              <a:t>Georges Seurat, A Sunday Afternoon on the Island of La Grande Jatte </a:t>
            </a:r>
          </a:p>
        </p:txBody>
      </p:sp>
      <p:sp>
        <p:nvSpPr>
          <p:cNvPr id="9220" name="Rectangle 4"/>
          <p:cNvSpPr>
            <a:spLocks noGrp="1" noChangeArrowheads="1"/>
          </p:cNvSpPr>
          <p:nvPr>
            <p:ph type="title"/>
          </p:nvPr>
        </p:nvSpPr>
        <p:spPr>
          <a:xfrm>
            <a:off x="685800" y="0"/>
            <a:ext cx="7772400" cy="762000"/>
          </a:xfrm>
        </p:spPr>
        <p:txBody>
          <a:bodyPr/>
          <a:lstStyle/>
          <a:p>
            <a:r>
              <a:rPr lang="en-US" altLang="en-US" smtClean="0"/>
              <a:t>Nothing new…</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a:p>
        </p:txBody>
      </p:sp>
      <p:sp>
        <p:nvSpPr>
          <p:cNvPr id="10243" name="Rectangle 3"/>
          <p:cNvSpPr>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a:p>
        </p:txBody>
      </p:sp>
      <p:sp>
        <p:nvSpPr>
          <p:cNvPr id="10244" name="Rectangle 4"/>
          <p:cNvSpPr>
            <a:spLocks noGrp="1" noChangeArrowheads="1"/>
          </p:cNvSpPr>
          <p:nvPr>
            <p:ph type="title"/>
          </p:nvPr>
        </p:nvSpPr>
        <p:spPr>
          <a:noFill/>
        </p:spPr>
        <p:txBody>
          <a:bodyPr/>
          <a:lstStyle/>
          <a:p>
            <a:r>
              <a:rPr lang="en-US" altLang="en-US" smtClean="0"/>
              <a:t>Visual Perception</a:t>
            </a:r>
          </a:p>
        </p:txBody>
      </p:sp>
      <p:sp>
        <p:nvSpPr>
          <p:cNvPr id="10245" name="Rectangle 5"/>
          <p:cNvSpPr>
            <a:spLocks noGrp="1" noChangeArrowheads="1"/>
          </p:cNvSpPr>
          <p:nvPr>
            <p:ph type="body" idx="1"/>
          </p:nvPr>
        </p:nvSpPr>
        <p:spPr>
          <a:xfrm>
            <a:off x="685800" y="1981200"/>
            <a:ext cx="8153400" cy="4114800"/>
          </a:xfrm>
          <a:noFill/>
        </p:spPr>
        <p:txBody>
          <a:bodyPr/>
          <a:lstStyle/>
          <a:p>
            <a:r>
              <a:rPr lang="en-US" altLang="en-US" smtClean="0"/>
              <a:t>Closely spaced dots appear solid</a:t>
            </a:r>
          </a:p>
          <a:p>
            <a:pPr lvl="1"/>
            <a:r>
              <a:rPr lang="en-US" altLang="en-US" smtClean="0"/>
              <a:t>But irregularities in diagonal lines can stand out</a:t>
            </a:r>
          </a:p>
          <a:p>
            <a:r>
              <a:rPr lang="en-US" altLang="en-US" smtClean="0"/>
              <a:t>Any color can be produced from just three</a:t>
            </a:r>
          </a:p>
          <a:p>
            <a:pPr lvl="1"/>
            <a:r>
              <a:rPr lang="en-US" altLang="en-US" smtClean="0"/>
              <a:t>Red, Blue and Green: “additive” primary colors</a:t>
            </a:r>
          </a:p>
          <a:p>
            <a:r>
              <a:rPr lang="en-US" altLang="en-US" smtClean="0"/>
              <a:t>High frame rates produce apparent motion</a:t>
            </a:r>
          </a:p>
          <a:p>
            <a:pPr lvl="1"/>
            <a:r>
              <a:rPr lang="en-US" altLang="en-US" smtClean="0"/>
              <a:t>Smooth motion requires about 24 frames/sec</a:t>
            </a:r>
          </a:p>
          <a:p>
            <a:r>
              <a:rPr lang="en-US" altLang="en-US" smtClean="0"/>
              <a:t>Visual acuity varies markedly across features</a:t>
            </a:r>
          </a:p>
          <a:p>
            <a:pPr lvl="1"/>
            <a:r>
              <a:rPr lang="en-US" altLang="en-US" smtClean="0"/>
              <a:t>Discontinuities easily seen, absolutes less crucial</a:t>
            </a:r>
          </a:p>
        </p:txBody>
      </p:sp>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noFill/>
        </p:spPr>
        <p:txBody>
          <a:bodyPr/>
          <a:lstStyle/>
          <a:p>
            <a:r>
              <a:rPr lang="en-US" altLang="en-US" smtClean="0"/>
              <a:t>Basic Image Coding</a:t>
            </a:r>
          </a:p>
        </p:txBody>
      </p:sp>
      <p:sp>
        <p:nvSpPr>
          <p:cNvPr id="12291" name="Rectangle 3"/>
          <p:cNvSpPr>
            <a:spLocks noGrp="1" noChangeArrowheads="1"/>
          </p:cNvSpPr>
          <p:nvPr>
            <p:ph type="body" idx="1"/>
          </p:nvPr>
        </p:nvSpPr>
        <p:spPr>
          <a:noFill/>
        </p:spPr>
        <p:txBody>
          <a:bodyPr/>
          <a:lstStyle/>
          <a:p>
            <a:r>
              <a:rPr lang="en-US" altLang="en-US" smtClean="0"/>
              <a:t>Raster of picture elements (pixels)</a:t>
            </a:r>
          </a:p>
          <a:p>
            <a:pPr lvl="1"/>
            <a:r>
              <a:rPr lang="en-US" altLang="en-US" smtClean="0"/>
              <a:t>Each pixel has a “color”</a:t>
            </a:r>
          </a:p>
          <a:p>
            <a:pPr lvl="2"/>
            <a:r>
              <a:rPr lang="en-US" altLang="en-US" smtClean="0"/>
              <a:t>Binary - black/white (1 bit)</a:t>
            </a:r>
          </a:p>
          <a:p>
            <a:pPr lvl="2"/>
            <a:r>
              <a:rPr lang="en-US" altLang="en-US" smtClean="0"/>
              <a:t>Grayscale (8 bits)</a:t>
            </a:r>
          </a:p>
          <a:p>
            <a:pPr lvl="2"/>
            <a:r>
              <a:rPr lang="en-US" altLang="en-US" smtClean="0"/>
              <a:t>Color  (3 colors, 8 bits each)</a:t>
            </a:r>
          </a:p>
          <a:p>
            <a:pPr lvl="3"/>
            <a:r>
              <a:rPr lang="en-US" altLang="en-US" smtClean="0"/>
              <a:t>Red, green, blue</a:t>
            </a:r>
          </a:p>
          <a:p>
            <a:r>
              <a:rPr lang="en-US" altLang="en-US" smtClean="0"/>
              <a:t>Screen</a:t>
            </a:r>
          </a:p>
          <a:p>
            <a:pPr lvl="1"/>
            <a:r>
              <a:rPr lang="en-US" altLang="en-US" smtClean="0"/>
              <a:t>A 1024x768 image requires 2.4 MB</a:t>
            </a:r>
          </a:p>
          <a:p>
            <a:pPr lvl="2"/>
            <a:r>
              <a:rPr lang="en-US" altLang="en-US" smtClean="0"/>
              <a:t>So a picture is worth 400,000 words!</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noFill/>
        </p:spPr>
        <p:txBody>
          <a:bodyPr/>
          <a:lstStyle/>
          <a:p>
            <a:r>
              <a:rPr lang="en-US" altLang="en-US" smtClean="0"/>
              <a:t>Compression</a:t>
            </a:r>
          </a:p>
        </p:txBody>
      </p:sp>
      <p:sp>
        <p:nvSpPr>
          <p:cNvPr id="18435" name="Rectangle 3"/>
          <p:cNvSpPr>
            <a:spLocks noGrp="1" noChangeArrowheads="1"/>
          </p:cNvSpPr>
          <p:nvPr>
            <p:ph type="body" idx="1"/>
          </p:nvPr>
        </p:nvSpPr>
        <p:spPr>
          <a:noFill/>
        </p:spPr>
        <p:txBody>
          <a:bodyPr/>
          <a:lstStyle/>
          <a:p>
            <a:pPr>
              <a:lnSpc>
                <a:spcPct val="90000"/>
              </a:lnSpc>
            </a:pPr>
            <a:r>
              <a:rPr lang="en-US" altLang="en-US" smtClean="0"/>
              <a:t>Goal: reduce redundancy</a:t>
            </a:r>
          </a:p>
          <a:p>
            <a:pPr lvl="1">
              <a:lnSpc>
                <a:spcPct val="90000"/>
              </a:lnSpc>
            </a:pPr>
            <a:r>
              <a:rPr lang="en-US" altLang="en-US" smtClean="0"/>
              <a:t>Send the same information using fewer bits</a:t>
            </a:r>
          </a:p>
          <a:p>
            <a:pPr lvl="3">
              <a:lnSpc>
                <a:spcPct val="90000"/>
              </a:lnSpc>
            </a:pPr>
            <a:endParaRPr lang="en-US" altLang="en-US" smtClean="0"/>
          </a:p>
          <a:p>
            <a:pPr>
              <a:lnSpc>
                <a:spcPct val="90000"/>
              </a:lnSpc>
            </a:pPr>
            <a:r>
              <a:rPr lang="en-US" altLang="en-US" smtClean="0"/>
              <a:t>Originally developed for fax transmission</a:t>
            </a:r>
          </a:p>
          <a:p>
            <a:pPr lvl="1">
              <a:lnSpc>
                <a:spcPct val="90000"/>
              </a:lnSpc>
            </a:pPr>
            <a:r>
              <a:rPr lang="en-US" altLang="en-US" smtClean="0"/>
              <a:t>Send high quality documents in short calls</a:t>
            </a:r>
          </a:p>
          <a:p>
            <a:pPr lvl="3">
              <a:lnSpc>
                <a:spcPct val="90000"/>
              </a:lnSpc>
            </a:pPr>
            <a:endParaRPr lang="en-US" altLang="en-US" smtClean="0"/>
          </a:p>
          <a:p>
            <a:pPr>
              <a:lnSpc>
                <a:spcPct val="90000"/>
              </a:lnSpc>
            </a:pPr>
            <a:r>
              <a:rPr lang="en-US" altLang="en-US" smtClean="0"/>
              <a:t>Two basic strategies:</a:t>
            </a:r>
          </a:p>
          <a:p>
            <a:pPr lvl="1">
              <a:lnSpc>
                <a:spcPct val="90000"/>
              </a:lnSpc>
            </a:pPr>
            <a:r>
              <a:rPr lang="en-US" altLang="en-US" smtClean="0"/>
              <a:t>Lossless: can reconstruct exactly</a:t>
            </a:r>
          </a:p>
          <a:p>
            <a:pPr lvl="1">
              <a:lnSpc>
                <a:spcPct val="90000"/>
              </a:lnSpc>
            </a:pPr>
            <a:r>
              <a:rPr lang="en-US" altLang="en-US" smtClean="0"/>
              <a:t>Lossy: can’t reconstruct, but looks the same</a:t>
            </a:r>
          </a:p>
        </p:txBody>
      </p:sp>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0"/>
            <a:ext cx="7772400" cy="1143000"/>
          </a:xfrm>
          <a:noFill/>
        </p:spPr>
        <p:txBody>
          <a:bodyPr/>
          <a:lstStyle/>
          <a:p>
            <a:r>
              <a:rPr lang="en-US" altLang="en-US" smtClean="0"/>
              <a:t>Palette Selection</a:t>
            </a:r>
          </a:p>
        </p:txBody>
      </p:sp>
      <p:sp>
        <p:nvSpPr>
          <p:cNvPr id="20483" name="Rectangle 3"/>
          <p:cNvSpPr>
            <a:spLocks noGrp="1" noChangeArrowheads="1"/>
          </p:cNvSpPr>
          <p:nvPr>
            <p:ph type="body" idx="1"/>
          </p:nvPr>
        </p:nvSpPr>
        <p:spPr>
          <a:xfrm>
            <a:off x="685800" y="990600"/>
            <a:ext cx="8001000" cy="4114800"/>
          </a:xfrm>
          <a:noFill/>
        </p:spPr>
        <p:txBody>
          <a:bodyPr/>
          <a:lstStyle/>
          <a:p>
            <a:r>
              <a:rPr lang="en-US" altLang="en-US" smtClean="0"/>
              <a:t>Opportunity:</a:t>
            </a:r>
          </a:p>
          <a:p>
            <a:pPr lvl="1"/>
            <a:r>
              <a:rPr lang="en-US" altLang="en-US" smtClean="0"/>
              <a:t>No picture uses all 16 million colors</a:t>
            </a:r>
          </a:p>
          <a:p>
            <a:pPr lvl="1"/>
            <a:r>
              <a:rPr lang="en-US" altLang="en-US" smtClean="0"/>
              <a:t>Human eye does not see small differences</a:t>
            </a:r>
          </a:p>
          <a:p>
            <a:r>
              <a:rPr lang="en-US" altLang="en-US" smtClean="0"/>
              <a:t>Approach: </a:t>
            </a:r>
          </a:p>
          <a:p>
            <a:pPr lvl="1"/>
            <a:r>
              <a:rPr lang="en-US" altLang="en-US" smtClean="0"/>
              <a:t>Select a palette of 256 colors</a:t>
            </a:r>
          </a:p>
          <a:p>
            <a:pPr lvl="1"/>
            <a:r>
              <a:rPr lang="en-US" altLang="en-US" smtClean="0"/>
              <a:t>Indicate which palette entry to use for each pixel</a:t>
            </a:r>
          </a:p>
          <a:p>
            <a:pPr lvl="1"/>
            <a:r>
              <a:rPr lang="en-US" altLang="en-US" smtClean="0"/>
              <a:t>Look up each color in the palette</a:t>
            </a:r>
          </a:p>
        </p:txBody>
      </p:sp>
      <p:sp>
        <p:nvSpPr>
          <p:cNvPr id="20484" name="Rectangle 4"/>
          <p:cNvSpPr>
            <a:spLocks noChangeArrowheads="1"/>
          </p:cNvSpPr>
          <p:nvPr/>
        </p:nvSpPr>
        <p:spPr bwMode="auto">
          <a:xfrm>
            <a:off x="3733800" y="5791200"/>
            <a:ext cx="457200" cy="3048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endParaRPr lang="en-US" altLang="en-US"/>
          </a:p>
        </p:txBody>
      </p:sp>
      <p:sp>
        <p:nvSpPr>
          <p:cNvPr id="20485" name="Text Box 12"/>
          <p:cNvSpPr txBox="1">
            <a:spLocks noChangeArrowheads="1"/>
          </p:cNvSpPr>
          <p:nvPr/>
        </p:nvSpPr>
        <p:spPr bwMode="auto">
          <a:xfrm>
            <a:off x="3124200" y="5486400"/>
            <a:ext cx="641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sz="3600" b="1"/>
              <a:t>…</a:t>
            </a:r>
          </a:p>
        </p:txBody>
      </p:sp>
      <p:grpSp>
        <p:nvGrpSpPr>
          <p:cNvPr id="20486" name="Group 42"/>
          <p:cNvGrpSpPr>
            <a:grpSpLocks/>
          </p:cNvGrpSpPr>
          <p:nvPr/>
        </p:nvGrpSpPr>
        <p:grpSpPr bwMode="auto">
          <a:xfrm>
            <a:off x="3733800" y="6324600"/>
            <a:ext cx="457200" cy="304800"/>
            <a:chOff x="2784" y="3936"/>
            <a:chExt cx="288" cy="192"/>
          </a:xfrm>
        </p:grpSpPr>
        <p:sp>
          <p:nvSpPr>
            <p:cNvPr id="20532" name="Rectangle 21"/>
            <p:cNvSpPr>
              <a:spLocks noChangeArrowheads="1"/>
            </p:cNvSpPr>
            <p:nvPr/>
          </p:nvSpPr>
          <p:spPr bwMode="auto">
            <a:xfrm>
              <a:off x="2784" y="3936"/>
              <a:ext cx="96" cy="19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endParaRPr lang="en-US" altLang="en-US"/>
            </a:p>
          </p:txBody>
        </p:sp>
        <p:sp>
          <p:nvSpPr>
            <p:cNvPr id="20533" name="Rectangle 37"/>
            <p:cNvSpPr>
              <a:spLocks noChangeArrowheads="1"/>
            </p:cNvSpPr>
            <p:nvPr/>
          </p:nvSpPr>
          <p:spPr bwMode="auto">
            <a:xfrm>
              <a:off x="2880" y="3936"/>
              <a:ext cx="96" cy="19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endParaRPr lang="en-US" altLang="en-US"/>
            </a:p>
          </p:txBody>
        </p:sp>
        <p:sp>
          <p:nvSpPr>
            <p:cNvPr id="20534" name="Rectangle 38"/>
            <p:cNvSpPr>
              <a:spLocks noChangeArrowheads="1"/>
            </p:cNvSpPr>
            <p:nvPr/>
          </p:nvSpPr>
          <p:spPr bwMode="auto">
            <a:xfrm>
              <a:off x="2976" y="3936"/>
              <a:ext cx="96" cy="19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endParaRPr lang="en-US" altLang="en-US"/>
            </a:p>
          </p:txBody>
        </p:sp>
      </p:grpSp>
      <p:sp>
        <p:nvSpPr>
          <p:cNvPr id="20487" name="Rectangle 39"/>
          <p:cNvSpPr>
            <a:spLocks noChangeArrowheads="1"/>
          </p:cNvSpPr>
          <p:nvPr/>
        </p:nvSpPr>
        <p:spPr bwMode="auto">
          <a:xfrm>
            <a:off x="4191000" y="5791200"/>
            <a:ext cx="457200" cy="3048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endParaRPr lang="en-US" altLang="en-US"/>
          </a:p>
        </p:txBody>
      </p:sp>
      <p:sp>
        <p:nvSpPr>
          <p:cNvPr id="20488" name="Rectangle 40"/>
          <p:cNvSpPr>
            <a:spLocks noChangeArrowheads="1"/>
          </p:cNvSpPr>
          <p:nvPr/>
        </p:nvSpPr>
        <p:spPr bwMode="auto">
          <a:xfrm>
            <a:off x="5105400" y="5791200"/>
            <a:ext cx="457200" cy="3048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endParaRPr lang="en-US" altLang="en-US"/>
          </a:p>
        </p:txBody>
      </p:sp>
      <p:sp>
        <p:nvSpPr>
          <p:cNvPr id="20489" name="Rectangle 41"/>
          <p:cNvSpPr>
            <a:spLocks noChangeArrowheads="1"/>
          </p:cNvSpPr>
          <p:nvPr/>
        </p:nvSpPr>
        <p:spPr bwMode="auto">
          <a:xfrm>
            <a:off x="4648200" y="5791200"/>
            <a:ext cx="457200" cy="3048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endParaRPr lang="en-US" altLang="en-US"/>
          </a:p>
        </p:txBody>
      </p:sp>
      <p:grpSp>
        <p:nvGrpSpPr>
          <p:cNvPr id="20490" name="Group 43"/>
          <p:cNvGrpSpPr>
            <a:grpSpLocks/>
          </p:cNvGrpSpPr>
          <p:nvPr/>
        </p:nvGrpSpPr>
        <p:grpSpPr bwMode="auto">
          <a:xfrm>
            <a:off x="4191000" y="6324600"/>
            <a:ext cx="457200" cy="304800"/>
            <a:chOff x="2784" y="3936"/>
            <a:chExt cx="288" cy="192"/>
          </a:xfrm>
        </p:grpSpPr>
        <p:sp>
          <p:nvSpPr>
            <p:cNvPr id="20529" name="Rectangle 44"/>
            <p:cNvSpPr>
              <a:spLocks noChangeArrowheads="1"/>
            </p:cNvSpPr>
            <p:nvPr/>
          </p:nvSpPr>
          <p:spPr bwMode="auto">
            <a:xfrm>
              <a:off x="2784" y="3936"/>
              <a:ext cx="96" cy="19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endParaRPr lang="en-US" altLang="en-US"/>
            </a:p>
          </p:txBody>
        </p:sp>
        <p:sp>
          <p:nvSpPr>
            <p:cNvPr id="20530" name="Rectangle 45"/>
            <p:cNvSpPr>
              <a:spLocks noChangeArrowheads="1"/>
            </p:cNvSpPr>
            <p:nvPr/>
          </p:nvSpPr>
          <p:spPr bwMode="auto">
            <a:xfrm>
              <a:off x="2880" y="3936"/>
              <a:ext cx="96" cy="19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endParaRPr lang="en-US" altLang="en-US"/>
            </a:p>
          </p:txBody>
        </p:sp>
        <p:sp>
          <p:nvSpPr>
            <p:cNvPr id="20531" name="Rectangle 46"/>
            <p:cNvSpPr>
              <a:spLocks noChangeArrowheads="1"/>
            </p:cNvSpPr>
            <p:nvPr/>
          </p:nvSpPr>
          <p:spPr bwMode="auto">
            <a:xfrm>
              <a:off x="2976" y="3936"/>
              <a:ext cx="96" cy="19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endParaRPr lang="en-US" altLang="en-US"/>
            </a:p>
          </p:txBody>
        </p:sp>
      </p:grpSp>
      <p:grpSp>
        <p:nvGrpSpPr>
          <p:cNvPr id="20491" name="Group 47"/>
          <p:cNvGrpSpPr>
            <a:grpSpLocks/>
          </p:cNvGrpSpPr>
          <p:nvPr/>
        </p:nvGrpSpPr>
        <p:grpSpPr bwMode="auto">
          <a:xfrm>
            <a:off x="4648200" y="6324600"/>
            <a:ext cx="457200" cy="304800"/>
            <a:chOff x="2784" y="3936"/>
            <a:chExt cx="288" cy="192"/>
          </a:xfrm>
        </p:grpSpPr>
        <p:sp>
          <p:nvSpPr>
            <p:cNvPr id="20526" name="Rectangle 48"/>
            <p:cNvSpPr>
              <a:spLocks noChangeArrowheads="1"/>
            </p:cNvSpPr>
            <p:nvPr/>
          </p:nvSpPr>
          <p:spPr bwMode="auto">
            <a:xfrm>
              <a:off x="2784" y="3936"/>
              <a:ext cx="96" cy="19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endParaRPr lang="en-US" altLang="en-US"/>
            </a:p>
          </p:txBody>
        </p:sp>
        <p:sp>
          <p:nvSpPr>
            <p:cNvPr id="20527" name="Rectangle 49"/>
            <p:cNvSpPr>
              <a:spLocks noChangeArrowheads="1"/>
            </p:cNvSpPr>
            <p:nvPr/>
          </p:nvSpPr>
          <p:spPr bwMode="auto">
            <a:xfrm>
              <a:off x="2880" y="3936"/>
              <a:ext cx="96" cy="19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endParaRPr lang="en-US" altLang="en-US"/>
            </a:p>
          </p:txBody>
        </p:sp>
        <p:sp>
          <p:nvSpPr>
            <p:cNvPr id="20528" name="Rectangle 50"/>
            <p:cNvSpPr>
              <a:spLocks noChangeArrowheads="1"/>
            </p:cNvSpPr>
            <p:nvPr/>
          </p:nvSpPr>
          <p:spPr bwMode="auto">
            <a:xfrm>
              <a:off x="2976" y="3936"/>
              <a:ext cx="96" cy="19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endParaRPr lang="en-US" altLang="en-US"/>
            </a:p>
          </p:txBody>
        </p:sp>
      </p:grpSp>
      <p:grpSp>
        <p:nvGrpSpPr>
          <p:cNvPr id="20492" name="Group 51"/>
          <p:cNvGrpSpPr>
            <a:grpSpLocks/>
          </p:cNvGrpSpPr>
          <p:nvPr/>
        </p:nvGrpSpPr>
        <p:grpSpPr bwMode="auto">
          <a:xfrm>
            <a:off x="5105400" y="6324600"/>
            <a:ext cx="457200" cy="304800"/>
            <a:chOff x="2784" y="3936"/>
            <a:chExt cx="288" cy="192"/>
          </a:xfrm>
        </p:grpSpPr>
        <p:sp>
          <p:nvSpPr>
            <p:cNvPr id="20523" name="Rectangle 52"/>
            <p:cNvSpPr>
              <a:spLocks noChangeArrowheads="1"/>
            </p:cNvSpPr>
            <p:nvPr/>
          </p:nvSpPr>
          <p:spPr bwMode="auto">
            <a:xfrm>
              <a:off x="2784" y="3936"/>
              <a:ext cx="96" cy="19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endParaRPr lang="en-US" altLang="en-US"/>
            </a:p>
          </p:txBody>
        </p:sp>
        <p:sp>
          <p:nvSpPr>
            <p:cNvPr id="20524" name="Rectangle 53"/>
            <p:cNvSpPr>
              <a:spLocks noChangeArrowheads="1"/>
            </p:cNvSpPr>
            <p:nvPr/>
          </p:nvSpPr>
          <p:spPr bwMode="auto">
            <a:xfrm>
              <a:off x="2880" y="3936"/>
              <a:ext cx="96" cy="19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endParaRPr lang="en-US" altLang="en-US"/>
            </a:p>
          </p:txBody>
        </p:sp>
        <p:sp>
          <p:nvSpPr>
            <p:cNvPr id="20525" name="Rectangle 54"/>
            <p:cNvSpPr>
              <a:spLocks noChangeArrowheads="1"/>
            </p:cNvSpPr>
            <p:nvPr/>
          </p:nvSpPr>
          <p:spPr bwMode="auto">
            <a:xfrm>
              <a:off x="2976" y="3936"/>
              <a:ext cx="96" cy="19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endParaRPr lang="en-US" altLang="en-US"/>
            </a:p>
          </p:txBody>
        </p:sp>
      </p:grpSp>
      <p:sp>
        <p:nvSpPr>
          <p:cNvPr id="20493" name="Rectangle 55"/>
          <p:cNvSpPr>
            <a:spLocks noChangeArrowheads="1"/>
          </p:cNvSpPr>
          <p:nvPr/>
        </p:nvSpPr>
        <p:spPr bwMode="auto">
          <a:xfrm>
            <a:off x="5562600" y="5791200"/>
            <a:ext cx="457200" cy="3048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endParaRPr lang="en-US" altLang="en-US"/>
          </a:p>
        </p:txBody>
      </p:sp>
      <p:sp>
        <p:nvSpPr>
          <p:cNvPr id="20494" name="Rectangle 56"/>
          <p:cNvSpPr>
            <a:spLocks noChangeArrowheads="1"/>
          </p:cNvSpPr>
          <p:nvPr/>
        </p:nvSpPr>
        <p:spPr bwMode="auto">
          <a:xfrm>
            <a:off x="6019800" y="5791200"/>
            <a:ext cx="457200" cy="3048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endParaRPr lang="en-US" altLang="en-US"/>
          </a:p>
        </p:txBody>
      </p:sp>
      <p:sp>
        <p:nvSpPr>
          <p:cNvPr id="20495" name="Rectangle 57"/>
          <p:cNvSpPr>
            <a:spLocks noChangeArrowheads="1"/>
          </p:cNvSpPr>
          <p:nvPr/>
        </p:nvSpPr>
        <p:spPr bwMode="auto">
          <a:xfrm>
            <a:off x="6934200" y="5791200"/>
            <a:ext cx="457200" cy="3048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endParaRPr lang="en-US" altLang="en-US"/>
          </a:p>
        </p:txBody>
      </p:sp>
      <p:sp>
        <p:nvSpPr>
          <p:cNvPr id="20496" name="Rectangle 58"/>
          <p:cNvSpPr>
            <a:spLocks noChangeArrowheads="1"/>
          </p:cNvSpPr>
          <p:nvPr/>
        </p:nvSpPr>
        <p:spPr bwMode="auto">
          <a:xfrm>
            <a:off x="6477000" y="5791200"/>
            <a:ext cx="457200" cy="3048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endParaRPr lang="en-US" altLang="en-US"/>
          </a:p>
        </p:txBody>
      </p:sp>
      <p:grpSp>
        <p:nvGrpSpPr>
          <p:cNvPr id="20497" name="Group 59"/>
          <p:cNvGrpSpPr>
            <a:grpSpLocks/>
          </p:cNvGrpSpPr>
          <p:nvPr/>
        </p:nvGrpSpPr>
        <p:grpSpPr bwMode="auto">
          <a:xfrm>
            <a:off x="5562600" y="6324600"/>
            <a:ext cx="457200" cy="304800"/>
            <a:chOff x="2784" y="3936"/>
            <a:chExt cx="288" cy="192"/>
          </a:xfrm>
        </p:grpSpPr>
        <p:sp>
          <p:nvSpPr>
            <p:cNvPr id="20520" name="Rectangle 60"/>
            <p:cNvSpPr>
              <a:spLocks noChangeArrowheads="1"/>
            </p:cNvSpPr>
            <p:nvPr/>
          </p:nvSpPr>
          <p:spPr bwMode="auto">
            <a:xfrm>
              <a:off x="2784" y="3936"/>
              <a:ext cx="96" cy="19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endParaRPr lang="en-US" altLang="en-US"/>
            </a:p>
          </p:txBody>
        </p:sp>
        <p:sp>
          <p:nvSpPr>
            <p:cNvPr id="20521" name="Rectangle 61"/>
            <p:cNvSpPr>
              <a:spLocks noChangeArrowheads="1"/>
            </p:cNvSpPr>
            <p:nvPr/>
          </p:nvSpPr>
          <p:spPr bwMode="auto">
            <a:xfrm>
              <a:off x="2880" y="3936"/>
              <a:ext cx="96" cy="19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endParaRPr lang="en-US" altLang="en-US"/>
            </a:p>
          </p:txBody>
        </p:sp>
        <p:sp>
          <p:nvSpPr>
            <p:cNvPr id="20522" name="Rectangle 62"/>
            <p:cNvSpPr>
              <a:spLocks noChangeArrowheads="1"/>
            </p:cNvSpPr>
            <p:nvPr/>
          </p:nvSpPr>
          <p:spPr bwMode="auto">
            <a:xfrm>
              <a:off x="2976" y="3936"/>
              <a:ext cx="96" cy="19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endParaRPr lang="en-US" altLang="en-US"/>
            </a:p>
          </p:txBody>
        </p:sp>
      </p:grpSp>
      <p:grpSp>
        <p:nvGrpSpPr>
          <p:cNvPr id="20498" name="Group 63"/>
          <p:cNvGrpSpPr>
            <a:grpSpLocks/>
          </p:cNvGrpSpPr>
          <p:nvPr/>
        </p:nvGrpSpPr>
        <p:grpSpPr bwMode="auto">
          <a:xfrm>
            <a:off x="6019800" y="6324600"/>
            <a:ext cx="457200" cy="304800"/>
            <a:chOff x="2784" y="3936"/>
            <a:chExt cx="288" cy="192"/>
          </a:xfrm>
        </p:grpSpPr>
        <p:sp>
          <p:nvSpPr>
            <p:cNvPr id="20517" name="Rectangle 64"/>
            <p:cNvSpPr>
              <a:spLocks noChangeArrowheads="1"/>
            </p:cNvSpPr>
            <p:nvPr/>
          </p:nvSpPr>
          <p:spPr bwMode="auto">
            <a:xfrm>
              <a:off x="2784" y="3936"/>
              <a:ext cx="96" cy="19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endParaRPr lang="en-US" altLang="en-US"/>
            </a:p>
          </p:txBody>
        </p:sp>
        <p:sp>
          <p:nvSpPr>
            <p:cNvPr id="20518" name="Rectangle 65"/>
            <p:cNvSpPr>
              <a:spLocks noChangeArrowheads="1"/>
            </p:cNvSpPr>
            <p:nvPr/>
          </p:nvSpPr>
          <p:spPr bwMode="auto">
            <a:xfrm>
              <a:off x="2880" y="3936"/>
              <a:ext cx="96" cy="19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endParaRPr lang="en-US" altLang="en-US"/>
            </a:p>
          </p:txBody>
        </p:sp>
        <p:sp>
          <p:nvSpPr>
            <p:cNvPr id="20519" name="Rectangle 66"/>
            <p:cNvSpPr>
              <a:spLocks noChangeArrowheads="1"/>
            </p:cNvSpPr>
            <p:nvPr/>
          </p:nvSpPr>
          <p:spPr bwMode="auto">
            <a:xfrm>
              <a:off x="2976" y="3936"/>
              <a:ext cx="96" cy="19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endParaRPr lang="en-US" altLang="en-US"/>
            </a:p>
          </p:txBody>
        </p:sp>
      </p:grpSp>
      <p:grpSp>
        <p:nvGrpSpPr>
          <p:cNvPr id="20499" name="Group 67"/>
          <p:cNvGrpSpPr>
            <a:grpSpLocks/>
          </p:cNvGrpSpPr>
          <p:nvPr/>
        </p:nvGrpSpPr>
        <p:grpSpPr bwMode="auto">
          <a:xfrm>
            <a:off x="6477000" y="6324600"/>
            <a:ext cx="457200" cy="304800"/>
            <a:chOff x="2784" y="3936"/>
            <a:chExt cx="288" cy="192"/>
          </a:xfrm>
        </p:grpSpPr>
        <p:sp>
          <p:nvSpPr>
            <p:cNvPr id="20514" name="Rectangle 68"/>
            <p:cNvSpPr>
              <a:spLocks noChangeArrowheads="1"/>
            </p:cNvSpPr>
            <p:nvPr/>
          </p:nvSpPr>
          <p:spPr bwMode="auto">
            <a:xfrm>
              <a:off x="2784" y="3936"/>
              <a:ext cx="96" cy="19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endParaRPr lang="en-US" altLang="en-US"/>
            </a:p>
          </p:txBody>
        </p:sp>
        <p:sp>
          <p:nvSpPr>
            <p:cNvPr id="20515" name="Rectangle 69"/>
            <p:cNvSpPr>
              <a:spLocks noChangeArrowheads="1"/>
            </p:cNvSpPr>
            <p:nvPr/>
          </p:nvSpPr>
          <p:spPr bwMode="auto">
            <a:xfrm>
              <a:off x="2880" y="3936"/>
              <a:ext cx="96" cy="19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endParaRPr lang="en-US" altLang="en-US"/>
            </a:p>
          </p:txBody>
        </p:sp>
        <p:sp>
          <p:nvSpPr>
            <p:cNvPr id="20516" name="Rectangle 70"/>
            <p:cNvSpPr>
              <a:spLocks noChangeArrowheads="1"/>
            </p:cNvSpPr>
            <p:nvPr/>
          </p:nvSpPr>
          <p:spPr bwMode="auto">
            <a:xfrm>
              <a:off x="2976" y="3936"/>
              <a:ext cx="96" cy="19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endParaRPr lang="en-US" altLang="en-US"/>
            </a:p>
          </p:txBody>
        </p:sp>
      </p:grpSp>
      <p:grpSp>
        <p:nvGrpSpPr>
          <p:cNvPr id="20500" name="Group 71"/>
          <p:cNvGrpSpPr>
            <a:grpSpLocks/>
          </p:cNvGrpSpPr>
          <p:nvPr/>
        </p:nvGrpSpPr>
        <p:grpSpPr bwMode="auto">
          <a:xfrm>
            <a:off x="6934200" y="6324600"/>
            <a:ext cx="457200" cy="304800"/>
            <a:chOff x="2784" y="3936"/>
            <a:chExt cx="288" cy="192"/>
          </a:xfrm>
        </p:grpSpPr>
        <p:sp>
          <p:nvSpPr>
            <p:cNvPr id="20511" name="Rectangle 72"/>
            <p:cNvSpPr>
              <a:spLocks noChangeArrowheads="1"/>
            </p:cNvSpPr>
            <p:nvPr/>
          </p:nvSpPr>
          <p:spPr bwMode="auto">
            <a:xfrm>
              <a:off x="2784" y="3936"/>
              <a:ext cx="96" cy="19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endParaRPr lang="en-US" altLang="en-US"/>
            </a:p>
          </p:txBody>
        </p:sp>
        <p:sp>
          <p:nvSpPr>
            <p:cNvPr id="20512" name="Rectangle 73"/>
            <p:cNvSpPr>
              <a:spLocks noChangeArrowheads="1"/>
            </p:cNvSpPr>
            <p:nvPr/>
          </p:nvSpPr>
          <p:spPr bwMode="auto">
            <a:xfrm>
              <a:off x="2880" y="3936"/>
              <a:ext cx="96" cy="19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endParaRPr lang="en-US" altLang="en-US"/>
            </a:p>
          </p:txBody>
        </p:sp>
        <p:sp>
          <p:nvSpPr>
            <p:cNvPr id="20513" name="Rectangle 74"/>
            <p:cNvSpPr>
              <a:spLocks noChangeArrowheads="1"/>
            </p:cNvSpPr>
            <p:nvPr/>
          </p:nvSpPr>
          <p:spPr bwMode="auto">
            <a:xfrm>
              <a:off x="2976" y="3936"/>
              <a:ext cx="96" cy="19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endParaRPr lang="en-US" altLang="en-US"/>
            </a:p>
          </p:txBody>
        </p:sp>
      </p:grpSp>
      <p:sp>
        <p:nvSpPr>
          <p:cNvPr id="20501" name="Rectangle 75"/>
          <p:cNvSpPr>
            <a:spLocks noChangeArrowheads="1"/>
          </p:cNvSpPr>
          <p:nvPr/>
        </p:nvSpPr>
        <p:spPr bwMode="auto">
          <a:xfrm>
            <a:off x="1295400" y="5791200"/>
            <a:ext cx="457200" cy="3048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endParaRPr lang="en-US" altLang="en-US"/>
          </a:p>
        </p:txBody>
      </p:sp>
      <p:sp>
        <p:nvSpPr>
          <p:cNvPr id="20502" name="Rectangle 76"/>
          <p:cNvSpPr>
            <a:spLocks noChangeArrowheads="1"/>
          </p:cNvSpPr>
          <p:nvPr/>
        </p:nvSpPr>
        <p:spPr bwMode="auto">
          <a:xfrm>
            <a:off x="1752600" y="5791200"/>
            <a:ext cx="457200" cy="3048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endParaRPr lang="en-US" altLang="en-US"/>
          </a:p>
        </p:txBody>
      </p:sp>
      <p:sp>
        <p:nvSpPr>
          <p:cNvPr id="20503" name="Rectangle 77"/>
          <p:cNvSpPr>
            <a:spLocks noChangeArrowheads="1"/>
          </p:cNvSpPr>
          <p:nvPr/>
        </p:nvSpPr>
        <p:spPr bwMode="auto">
          <a:xfrm>
            <a:off x="2667000" y="5791200"/>
            <a:ext cx="457200" cy="3048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endParaRPr lang="en-US" altLang="en-US"/>
          </a:p>
        </p:txBody>
      </p:sp>
      <p:sp>
        <p:nvSpPr>
          <p:cNvPr id="20504" name="Rectangle 78"/>
          <p:cNvSpPr>
            <a:spLocks noChangeArrowheads="1"/>
          </p:cNvSpPr>
          <p:nvPr/>
        </p:nvSpPr>
        <p:spPr bwMode="auto">
          <a:xfrm>
            <a:off x="2209800" y="5791200"/>
            <a:ext cx="457200" cy="3048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endParaRPr lang="en-US" altLang="en-US"/>
          </a:p>
        </p:txBody>
      </p:sp>
      <p:sp>
        <p:nvSpPr>
          <p:cNvPr id="20505" name="Rectangle 79"/>
          <p:cNvSpPr>
            <a:spLocks noChangeArrowheads="1"/>
          </p:cNvSpPr>
          <p:nvPr/>
        </p:nvSpPr>
        <p:spPr bwMode="auto">
          <a:xfrm>
            <a:off x="1295400" y="6324600"/>
            <a:ext cx="457200" cy="304800"/>
          </a:xfrm>
          <a:prstGeom prst="rect">
            <a:avLst/>
          </a:prstGeom>
          <a:noFill/>
          <a:ln w="12700">
            <a:solidFill>
              <a:srgbClr val="0033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endParaRPr lang="en-US" altLang="en-US"/>
          </a:p>
        </p:txBody>
      </p:sp>
      <p:sp>
        <p:nvSpPr>
          <p:cNvPr id="20506" name="Rectangle 80"/>
          <p:cNvSpPr>
            <a:spLocks noChangeArrowheads="1"/>
          </p:cNvSpPr>
          <p:nvPr/>
        </p:nvSpPr>
        <p:spPr bwMode="auto">
          <a:xfrm>
            <a:off x="1752600" y="6324600"/>
            <a:ext cx="457200" cy="304800"/>
          </a:xfrm>
          <a:prstGeom prst="rect">
            <a:avLst/>
          </a:prstGeom>
          <a:noFill/>
          <a:ln w="12700">
            <a:solidFill>
              <a:srgbClr val="0033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endParaRPr lang="en-US" altLang="en-US"/>
          </a:p>
        </p:txBody>
      </p:sp>
      <p:sp>
        <p:nvSpPr>
          <p:cNvPr id="20507" name="Rectangle 81"/>
          <p:cNvSpPr>
            <a:spLocks noChangeArrowheads="1"/>
          </p:cNvSpPr>
          <p:nvPr/>
        </p:nvSpPr>
        <p:spPr bwMode="auto">
          <a:xfrm>
            <a:off x="2667000" y="6324600"/>
            <a:ext cx="457200" cy="304800"/>
          </a:xfrm>
          <a:prstGeom prst="rect">
            <a:avLst/>
          </a:prstGeom>
          <a:noFill/>
          <a:ln w="12700">
            <a:solidFill>
              <a:srgbClr val="0033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endParaRPr lang="en-US" altLang="en-US"/>
          </a:p>
        </p:txBody>
      </p:sp>
      <p:sp>
        <p:nvSpPr>
          <p:cNvPr id="20508" name="Rectangle 82"/>
          <p:cNvSpPr>
            <a:spLocks noChangeArrowheads="1"/>
          </p:cNvSpPr>
          <p:nvPr/>
        </p:nvSpPr>
        <p:spPr bwMode="auto">
          <a:xfrm>
            <a:off x="2209800" y="6324600"/>
            <a:ext cx="457200" cy="304800"/>
          </a:xfrm>
          <a:prstGeom prst="rect">
            <a:avLst/>
          </a:prstGeom>
          <a:noFill/>
          <a:ln w="12700">
            <a:solidFill>
              <a:srgbClr val="0033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endParaRPr lang="en-US" altLang="en-US"/>
          </a:p>
        </p:txBody>
      </p:sp>
      <p:sp>
        <p:nvSpPr>
          <p:cNvPr id="20509" name="Text Box 83"/>
          <p:cNvSpPr txBox="1">
            <a:spLocks noChangeArrowheads="1"/>
          </p:cNvSpPr>
          <p:nvPr/>
        </p:nvSpPr>
        <p:spPr bwMode="auto">
          <a:xfrm>
            <a:off x="3124200" y="6019800"/>
            <a:ext cx="641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sz="3600" b="1"/>
              <a:t>…</a:t>
            </a:r>
          </a:p>
        </p:txBody>
      </p:sp>
      <p:sp>
        <p:nvSpPr>
          <p:cNvPr id="20510" name="Text Box 84"/>
          <p:cNvSpPr txBox="1">
            <a:spLocks noChangeArrowheads="1"/>
          </p:cNvSpPr>
          <p:nvPr/>
        </p:nvSpPr>
        <p:spPr bwMode="auto">
          <a:xfrm>
            <a:off x="1371600" y="4800600"/>
            <a:ext cx="5181600" cy="711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sz="1600">
                <a:latin typeface="Arial" panose="020B0604020202020204" pitchFamily="34" charset="0"/>
              </a:rPr>
              <a:t>“The rain in Spain falls mainly in the plain”</a:t>
            </a:r>
            <a:br>
              <a:rPr lang="en-US" altLang="en-US" sz="1600">
                <a:latin typeface="Arial" panose="020B0604020202020204" pitchFamily="34" charset="0"/>
              </a:rPr>
            </a:br>
            <a:r>
              <a:rPr lang="en-US" altLang="en-US" sz="1600">
                <a:latin typeface="Arial" panose="020B0604020202020204" pitchFamily="34" charset="0"/>
              </a:rPr>
              <a:t>→ </a:t>
            </a:r>
            <a:r>
              <a:rPr lang="en-US" altLang="en-US">
                <a:solidFill>
                  <a:srgbClr val="0033CC"/>
                </a:solidFill>
              </a:rPr>
              <a:t>[</a:t>
            </a:r>
            <a:r>
              <a:rPr lang="en-US" altLang="en-US" b="1">
                <a:solidFill>
                  <a:srgbClr val="0033CC"/>
                </a:solidFill>
              </a:rPr>
              <a:t>*</a:t>
            </a:r>
            <a:r>
              <a:rPr lang="en-US" altLang="en-US">
                <a:solidFill>
                  <a:srgbClr val="0033CC"/>
                </a:solidFill>
              </a:rPr>
              <a:t>=ain,</a:t>
            </a:r>
            <a:r>
              <a:rPr lang="en-US" altLang="en-US" b="1">
                <a:solidFill>
                  <a:srgbClr val="0033CC"/>
                </a:solidFill>
              </a:rPr>
              <a:t>^</a:t>
            </a:r>
            <a:r>
              <a:rPr lang="en-US" altLang="en-US">
                <a:solidFill>
                  <a:srgbClr val="0033CC"/>
                </a:solidFill>
              </a:rPr>
              <a:t>=in]</a:t>
            </a:r>
            <a:r>
              <a:rPr lang="en-US" altLang="en-US"/>
              <a:t> “</a:t>
            </a:r>
            <a:r>
              <a:rPr lang="en-US" altLang="en-US" sz="1600">
                <a:latin typeface="Arial" panose="020B0604020202020204" pitchFamily="34" charset="0"/>
              </a:rPr>
              <a:t>The r</a:t>
            </a:r>
            <a:r>
              <a:rPr lang="en-US" altLang="en-US" sz="1600" b="1">
                <a:latin typeface="Arial" panose="020B0604020202020204" pitchFamily="34" charset="0"/>
              </a:rPr>
              <a:t>* ^</a:t>
            </a:r>
            <a:r>
              <a:rPr lang="en-US" altLang="en-US" sz="1600">
                <a:latin typeface="Arial" panose="020B0604020202020204" pitchFamily="34" charset="0"/>
              </a:rPr>
              <a:t> Sp</a:t>
            </a:r>
            <a:r>
              <a:rPr lang="en-US" altLang="en-US" sz="1600" b="1">
                <a:latin typeface="Arial" panose="020B0604020202020204" pitchFamily="34" charset="0"/>
              </a:rPr>
              <a:t>*</a:t>
            </a:r>
            <a:r>
              <a:rPr lang="en-US" altLang="en-US" sz="1600">
                <a:latin typeface="Arial" panose="020B0604020202020204" pitchFamily="34" charset="0"/>
              </a:rPr>
              <a:t> falls m</a:t>
            </a:r>
            <a:r>
              <a:rPr lang="en-US" altLang="en-US" sz="1600" b="1">
                <a:latin typeface="Arial" panose="020B0604020202020204" pitchFamily="34" charset="0"/>
              </a:rPr>
              <a:t>*</a:t>
            </a:r>
            <a:r>
              <a:rPr lang="en-US" altLang="en-US" sz="1600">
                <a:latin typeface="Arial" panose="020B0604020202020204" pitchFamily="34" charset="0"/>
              </a:rPr>
              <a:t>ly ^ the pl</a:t>
            </a:r>
            <a:r>
              <a:rPr lang="en-US" altLang="en-US" sz="1600" b="1">
                <a:latin typeface="Arial" panose="020B0604020202020204" pitchFamily="34" charset="0"/>
              </a:rPr>
              <a:t>*”</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b="49773"/>
          <a:stretch/>
        </p:blipFill>
        <p:spPr>
          <a:xfrm>
            <a:off x="492982" y="0"/>
            <a:ext cx="8357391" cy="6858000"/>
          </a:xfrm>
          <a:prstGeom prst="rect">
            <a:avLst/>
          </a:prstGeom>
        </p:spPr>
      </p:pic>
    </p:spTree>
    <p:extLst>
      <p:ext uri="{BB962C8B-B14F-4D97-AF65-F5344CB8AC3E}">
        <p14:creationId xmlns:p14="http://schemas.microsoft.com/office/powerpoint/2010/main" val="21215114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noFill/>
        </p:spPr>
        <p:txBody>
          <a:bodyPr/>
          <a:lstStyle/>
          <a:p>
            <a:r>
              <a:rPr lang="en-US" altLang="en-US" smtClean="0"/>
              <a:t>Run-Length Encoding</a:t>
            </a:r>
          </a:p>
        </p:txBody>
      </p:sp>
      <p:sp>
        <p:nvSpPr>
          <p:cNvPr id="22531" name="Rectangle 3"/>
          <p:cNvSpPr>
            <a:spLocks noGrp="1" noChangeArrowheads="1"/>
          </p:cNvSpPr>
          <p:nvPr>
            <p:ph type="body" idx="1"/>
          </p:nvPr>
        </p:nvSpPr>
        <p:spPr>
          <a:noFill/>
        </p:spPr>
        <p:txBody>
          <a:bodyPr/>
          <a:lstStyle/>
          <a:p>
            <a:r>
              <a:rPr lang="en-US" altLang="en-US" smtClean="0"/>
              <a:t>Opportunity:</a:t>
            </a:r>
          </a:p>
          <a:p>
            <a:pPr lvl="1"/>
            <a:r>
              <a:rPr lang="en-US" altLang="en-US" smtClean="0"/>
              <a:t>Large regions of a single color are common</a:t>
            </a:r>
          </a:p>
          <a:p>
            <a:pPr lvl="4"/>
            <a:endParaRPr lang="en-US" altLang="en-US" smtClean="0"/>
          </a:p>
          <a:p>
            <a:r>
              <a:rPr lang="en-US" altLang="en-US" smtClean="0"/>
              <a:t>Approach:</a:t>
            </a:r>
          </a:p>
          <a:p>
            <a:pPr lvl="1"/>
            <a:r>
              <a:rPr lang="en-US" altLang="en-US" smtClean="0"/>
              <a:t>Record # of consecutive pixels for each color</a:t>
            </a:r>
          </a:p>
          <a:p>
            <a:pPr lvl="4"/>
            <a:endParaRPr lang="en-US" altLang="en-US" smtClean="0"/>
          </a:p>
          <a:p>
            <a:endParaRPr lang="en-US" altLang="en-US" smtClean="0"/>
          </a:p>
          <a:p>
            <a:r>
              <a:rPr lang="en-US" altLang="en-US" smtClean="0"/>
              <a:t>An example of </a:t>
            </a:r>
            <a:r>
              <a:rPr lang="en-US" altLang="en-US" u="sng" smtClean="0"/>
              <a:t>lossless</a:t>
            </a:r>
            <a:r>
              <a:rPr lang="en-US" altLang="en-US" smtClean="0"/>
              <a:t> encoding</a:t>
            </a:r>
          </a:p>
        </p:txBody>
      </p:sp>
      <p:sp>
        <p:nvSpPr>
          <p:cNvPr id="15365" name="Text Box 5"/>
          <p:cNvSpPr txBox="1">
            <a:spLocks noChangeArrowheads="1"/>
          </p:cNvSpPr>
          <p:nvPr/>
        </p:nvSpPr>
        <p:spPr bwMode="auto">
          <a:xfrm>
            <a:off x="1524000" y="4572000"/>
            <a:ext cx="5178425" cy="5905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sz="1600" b="1">
                <a:latin typeface="Arial" panose="020B0604020202020204" pitchFamily="34" charset="0"/>
              </a:rPr>
              <a:t>Sheep go baaaaaaaaaa and cows go moooooooooo</a:t>
            </a:r>
          </a:p>
          <a:p>
            <a:r>
              <a:rPr lang="en-US" altLang="en-US" sz="1600" b="1">
                <a:latin typeface="Arial" panose="020B0604020202020204" pitchFamily="34" charset="0"/>
              </a:rPr>
              <a:t>→ Sheep go ba&lt;10&gt; and cows go mo&lt;10&gt;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tLang="en-US" smtClean="0"/>
              <a:t>GIF</a:t>
            </a:r>
          </a:p>
        </p:txBody>
      </p:sp>
      <p:sp>
        <p:nvSpPr>
          <p:cNvPr id="24579" name="Rectangle 3"/>
          <p:cNvSpPr>
            <a:spLocks noGrp="1" noChangeArrowheads="1"/>
          </p:cNvSpPr>
          <p:nvPr>
            <p:ph type="body" idx="1"/>
          </p:nvPr>
        </p:nvSpPr>
        <p:spPr/>
        <p:txBody>
          <a:bodyPr/>
          <a:lstStyle/>
          <a:p>
            <a:r>
              <a:rPr lang="en-US" altLang="en-US" smtClean="0"/>
              <a:t>Palette selection, then lossless compression</a:t>
            </a:r>
          </a:p>
          <a:p>
            <a:r>
              <a:rPr lang="en-US" altLang="en-US" smtClean="0"/>
              <a:t>Opportunity:</a:t>
            </a:r>
          </a:p>
          <a:p>
            <a:pPr lvl="1"/>
            <a:r>
              <a:rPr lang="en-US" altLang="en-US" smtClean="0"/>
              <a:t>Common colors are sent more often</a:t>
            </a:r>
          </a:p>
          <a:p>
            <a:r>
              <a:rPr lang="en-US" altLang="en-US" smtClean="0"/>
              <a:t>Approach:</a:t>
            </a:r>
          </a:p>
          <a:p>
            <a:pPr lvl="1"/>
            <a:r>
              <a:rPr lang="en-US" altLang="en-US" smtClean="0"/>
              <a:t>Use fewer bits to represent common colors</a:t>
            </a:r>
          </a:p>
          <a:p>
            <a:pPr lvl="2"/>
            <a:r>
              <a:rPr lang="en-US" altLang="en-US" smtClean="0"/>
              <a:t>1	Blue	75%	75x1=  75	75x2=150</a:t>
            </a:r>
          </a:p>
          <a:p>
            <a:pPr lvl="2"/>
            <a:r>
              <a:rPr lang="en-US" altLang="en-US" smtClean="0"/>
              <a:t>01	White	20%	20x2=  40	20x2=  40</a:t>
            </a:r>
          </a:p>
          <a:p>
            <a:pPr lvl="2"/>
            <a:r>
              <a:rPr lang="en-US" altLang="en-US" smtClean="0"/>
              <a:t>001	Red	  5%	  5x3=  15	  5x2=  10</a:t>
            </a:r>
          </a:p>
          <a:p>
            <a:pPr lvl="2">
              <a:buFontTx/>
              <a:buNone/>
            </a:pPr>
            <a:r>
              <a:rPr lang="en-US" altLang="en-US" smtClean="0"/>
              <a:t>                              	           130	           200</a:t>
            </a:r>
          </a:p>
        </p:txBody>
      </p:sp>
      <p:sp>
        <p:nvSpPr>
          <p:cNvPr id="24580" name="Line 4"/>
          <p:cNvSpPr>
            <a:spLocks noChangeShapeType="1"/>
          </p:cNvSpPr>
          <p:nvPr/>
        </p:nvSpPr>
        <p:spPr bwMode="auto">
          <a:xfrm>
            <a:off x="5257800" y="6019800"/>
            <a:ext cx="457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1" name="Line 5"/>
          <p:cNvSpPr>
            <a:spLocks noChangeShapeType="1"/>
          </p:cNvSpPr>
          <p:nvPr/>
        </p:nvSpPr>
        <p:spPr bwMode="auto">
          <a:xfrm>
            <a:off x="7086600" y="6019800"/>
            <a:ext cx="457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5800" y="0"/>
            <a:ext cx="7772400" cy="1143000"/>
          </a:xfrm>
        </p:spPr>
        <p:txBody>
          <a:bodyPr/>
          <a:lstStyle/>
          <a:p>
            <a:r>
              <a:rPr lang="en-US" altLang="en-US" smtClean="0"/>
              <a:t>JPEG</a:t>
            </a:r>
          </a:p>
        </p:txBody>
      </p:sp>
      <p:sp>
        <p:nvSpPr>
          <p:cNvPr id="26627" name="Rectangle 3"/>
          <p:cNvSpPr>
            <a:spLocks noGrp="1" noChangeArrowheads="1"/>
          </p:cNvSpPr>
          <p:nvPr>
            <p:ph type="body" idx="1"/>
          </p:nvPr>
        </p:nvSpPr>
        <p:spPr>
          <a:xfrm>
            <a:off x="685800" y="1295400"/>
            <a:ext cx="7772400" cy="4114800"/>
          </a:xfrm>
        </p:spPr>
        <p:txBody>
          <a:bodyPr/>
          <a:lstStyle/>
          <a:p>
            <a:r>
              <a:rPr lang="en-US" altLang="en-US" smtClean="0"/>
              <a:t>Opportunity:</a:t>
            </a:r>
          </a:p>
          <a:p>
            <a:pPr lvl="1"/>
            <a:r>
              <a:rPr lang="en-US" altLang="en-US" smtClean="0"/>
              <a:t>Eye sees sharp lines better than subtle shading</a:t>
            </a:r>
          </a:p>
          <a:p>
            <a:pPr lvl="3"/>
            <a:endParaRPr lang="en-US" altLang="en-US" smtClean="0"/>
          </a:p>
          <a:p>
            <a:r>
              <a:rPr lang="en-US" altLang="en-US" smtClean="0"/>
              <a:t>Approach:</a:t>
            </a:r>
          </a:p>
          <a:p>
            <a:pPr lvl="1"/>
            <a:r>
              <a:rPr lang="en-US" altLang="en-US" smtClean="0"/>
              <a:t>Retain detail only for the most important parts</a:t>
            </a:r>
          </a:p>
          <a:p>
            <a:pPr lvl="1"/>
            <a:r>
              <a:rPr lang="en-US" altLang="en-US" smtClean="0"/>
              <a:t>Accomplished with Discrete Cosine Transform</a:t>
            </a:r>
          </a:p>
          <a:p>
            <a:pPr lvl="2"/>
            <a:r>
              <a:rPr lang="en-US" altLang="en-US" smtClean="0"/>
              <a:t>Allows user-selectable fidelity</a:t>
            </a:r>
          </a:p>
          <a:p>
            <a:pPr lvl="3"/>
            <a:endParaRPr lang="en-US" altLang="en-US" smtClean="0"/>
          </a:p>
          <a:p>
            <a:r>
              <a:rPr lang="en-US" altLang="en-US" smtClean="0"/>
              <a:t>Results:</a:t>
            </a:r>
          </a:p>
          <a:p>
            <a:pPr lvl="1"/>
            <a:r>
              <a:rPr lang="en-US" altLang="en-US" smtClean="0"/>
              <a:t>Typical compression 20:1</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2"/>
          <p:cNvSpPr>
            <a:spLocks noGrp="1" noChangeArrowheads="1"/>
          </p:cNvSpPr>
          <p:nvPr>
            <p:ph type="title"/>
          </p:nvPr>
        </p:nvSpPr>
        <p:spPr/>
        <p:txBody>
          <a:bodyPr/>
          <a:lstStyle/>
          <a:p>
            <a:r>
              <a:rPr lang="en-US" altLang="en-US" smtClean="0"/>
              <a:t>Variable Compression in JPEG</a:t>
            </a:r>
          </a:p>
        </p:txBody>
      </p:sp>
      <p:pic>
        <p:nvPicPr>
          <p:cNvPr id="28675" name="Picture 6" descr="puppies95"/>
          <p:cNvPicPr>
            <a:picLocks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4800600" y="2133600"/>
            <a:ext cx="4191000" cy="34972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76" name="Picture 11" descr="puppies20"/>
          <p:cNvPicPr>
            <a:picLocks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28600" y="2085975"/>
            <a:ext cx="4267200" cy="3560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7" name="Text Box 14"/>
          <p:cNvSpPr txBox="1">
            <a:spLocks noChangeArrowheads="1"/>
          </p:cNvSpPr>
          <p:nvPr/>
        </p:nvSpPr>
        <p:spPr bwMode="auto">
          <a:xfrm>
            <a:off x="1371600" y="5715000"/>
            <a:ext cx="22828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sz="3200"/>
              <a:t>37 kB (20%)</a:t>
            </a:r>
          </a:p>
        </p:txBody>
      </p:sp>
      <p:sp>
        <p:nvSpPr>
          <p:cNvPr id="28678" name="Text Box 15"/>
          <p:cNvSpPr txBox="1">
            <a:spLocks noChangeArrowheads="1"/>
          </p:cNvSpPr>
          <p:nvPr/>
        </p:nvSpPr>
        <p:spPr bwMode="auto">
          <a:xfrm>
            <a:off x="5943600" y="5715000"/>
            <a:ext cx="20796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sz="3200"/>
              <a:t>4 kB (95%)</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5800" y="152400"/>
            <a:ext cx="7772400" cy="914400"/>
          </a:xfrm>
        </p:spPr>
        <p:txBody>
          <a:bodyPr/>
          <a:lstStyle/>
          <a:p>
            <a:r>
              <a:rPr lang="en-US" altLang="en-US" smtClean="0"/>
              <a:t>Video Data Rates</a:t>
            </a:r>
          </a:p>
        </p:txBody>
      </p:sp>
      <p:sp>
        <p:nvSpPr>
          <p:cNvPr id="34819" name="Rectangle 3"/>
          <p:cNvSpPr>
            <a:spLocks noGrp="1" noChangeArrowheads="1"/>
          </p:cNvSpPr>
          <p:nvPr>
            <p:ph type="body" idx="1"/>
          </p:nvPr>
        </p:nvSpPr>
        <p:spPr>
          <a:xfrm>
            <a:off x="609600" y="1295400"/>
            <a:ext cx="8305800" cy="4114800"/>
          </a:xfrm>
        </p:spPr>
        <p:txBody>
          <a:bodyPr/>
          <a:lstStyle/>
          <a:p>
            <a:r>
              <a:rPr lang="en-US" altLang="en-US" dirty="0" smtClean="0"/>
              <a:t>“NTSC” Quality Computer Display</a:t>
            </a:r>
          </a:p>
          <a:p>
            <a:pPr lvl="1"/>
            <a:r>
              <a:rPr lang="en-US" altLang="en-US" dirty="0" smtClean="0"/>
              <a:t>640 X 480 pixel image</a:t>
            </a:r>
          </a:p>
          <a:p>
            <a:pPr lvl="1"/>
            <a:r>
              <a:rPr lang="en-US" altLang="en-US" dirty="0" smtClean="0"/>
              <a:t>3 bytes per pixel (red, green, blue)</a:t>
            </a:r>
          </a:p>
          <a:p>
            <a:pPr lvl="1"/>
            <a:r>
              <a:rPr lang="en-US" altLang="en-US" dirty="0" smtClean="0"/>
              <a:t>30 Frames per Second</a:t>
            </a:r>
          </a:p>
          <a:p>
            <a:r>
              <a:rPr lang="en-US" altLang="en-US" dirty="0" smtClean="0"/>
              <a:t>Storage</a:t>
            </a:r>
            <a:endParaRPr lang="en-US" altLang="en-US" dirty="0" smtClean="0"/>
          </a:p>
          <a:p>
            <a:pPr lvl="1"/>
            <a:r>
              <a:rPr lang="en-US" altLang="en-US" dirty="0" smtClean="0"/>
              <a:t>3 </a:t>
            </a:r>
            <a:r>
              <a:rPr lang="en-US" altLang="en-US" dirty="0" smtClean="0"/>
              <a:t>minutes would require </a:t>
            </a:r>
            <a:r>
              <a:rPr lang="en-US" altLang="en-US" dirty="0" smtClean="0"/>
              <a:t>4.74 GB (a full DVD!)</a:t>
            </a:r>
          </a:p>
          <a:p>
            <a:r>
              <a:rPr lang="en-US" altLang="en-US" dirty="0" smtClean="0"/>
              <a:t>Required transfer rate</a:t>
            </a:r>
          </a:p>
          <a:p>
            <a:pPr lvl="1"/>
            <a:r>
              <a:rPr lang="en-US" altLang="en-US" dirty="0" smtClean="0"/>
              <a:t>26.4 MB/second</a:t>
            </a:r>
          </a:p>
          <a:p>
            <a:pPr lvl="1"/>
            <a:r>
              <a:rPr lang="en-US" altLang="en-US" dirty="0" smtClean="0"/>
              <a:t>Near the bandwidth of many disk drives</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5800" y="152400"/>
            <a:ext cx="7772400" cy="1143000"/>
          </a:xfrm>
          <a:noFill/>
        </p:spPr>
        <p:txBody>
          <a:bodyPr/>
          <a:lstStyle/>
          <a:p>
            <a:r>
              <a:rPr lang="en-US" altLang="en-US" smtClean="0"/>
              <a:t>Video Compression</a:t>
            </a:r>
          </a:p>
        </p:txBody>
      </p:sp>
      <p:sp>
        <p:nvSpPr>
          <p:cNvPr id="35843" name="Rectangle 3"/>
          <p:cNvSpPr>
            <a:spLocks noGrp="1" noChangeArrowheads="1"/>
          </p:cNvSpPr>
          <p:nvPr>
            <p:ph type="body" idx="1"/>
          </p:nvPr>
        </p:nvSpPr>
        <p:spPr>
          <a:xfrm>
            <a:off x="685800" y="1295400"/>
            <a:ext cx="7772400" cy="4114800"/>
          </a:xfrm>
          <a:noFill/>
        </p:spPr>
        <p:txBody>
          <a:bodyPr/>
          <a:lstStyle/>
          <a:p>
            <a:r>
              <a:rPr lang="en-US" altLang="en-US" dirty="0" smtClean="0"/>
              <a:t>Opportunity: </a:t>
            </a:r>
          </a:p>
          <a:p>
            <a:pPr lvl="1"/>
            <a:r>
              <a:rPr lang="en-US" altLang="en-US" dirty="0" smtClean="0"/>
              <a:t>One frame looks very much like the next</a:t>
            </a:r>
          </a:p>
          <a:p>
            <a:pPr lvl="4"/>
            <a:endParaRPr lang="en-US" altLang="en-US" dirty="0" smtClean="0"/>
          </a:p>
          <a:p>
            <a:r>
              <a:rPr lang="en-US" altLang="en-US" dirty="0" smtClean="0"/>
              <a:t>Approach: </a:t>
            </a:r>
          </a:p>
          <a:p>
            <a:pPr lvl="1"/>
            <a:r>
              <a:rPr lang="en-US" altLang="en-US" dirty="0" smtClean="0"/>
              <a:t>Record only the pixels that change</a:t>
            </a:r>
          </a:p>
          <a:p>
            <a:pPr lvl="4"/>
            <a:endParaRPr lang="en-US" altLang="en-US" dirty="0" smtClean="0"/>
          </a:p>
          <a:p>
            <a:r>
              <a:rPr lang="en-US" altLang="en-US" dirty="0" smtClean="0"/>
              <a:t>Standards:</a:t>
            </a:r>
          </a:p>
          <a:p>
            <a:pPr lvl="1"/>
            <a:r>
              <a:rPr lang="en-US" altLang="en-US" dirty="0" smtClean="0"/>
              <a:t>MPEG-2</a:t>
            </a:r>
            <a:r>
              <a:rPr lang="en-US" altLang="en-US" dirty="0" smtClean="0"/>
              <a:t>: HDTV and DVD</a:t>
            </a:r>
          </a:p>
          <a:p>
            <a:pPr lvl="1"/>
            <a:r>
              <a:rPr lang="en-US" altLang="en-US" dirty="0" smtClean="0"/>
              <a:t>MPEG-4: Web video (streaming)</a:t>
            </a:r>
            <a:endParaRPr lang="en-US" altLang="en-US" sz="2400" dirty="0" smtClean="0"/>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85800" y="60797"/>
            <a:ext cx="7772400" cy="1143000"/>
          </a:xfrm>
        </p:spPr>
        <p:txBody>
          <a:bodyPr/>
          <a:lstStyle/>
          <a:p>
            <a:r>
              <a:rPr lang="en-US" altLang="en-US" dirty="0" smtClean="0"/>
              <a:t>MPEG Encoding</a:t>
            </a:r>
            <a:endParaRPr lang="en-US" altLang="en-US" dirty="0" smtClean="0"/>
          </a:p>
        </p:txBody>
      </p:sp>
      <p:sp>
        <p:nvSpPr>
          <p:cNvPr id="38915" name="AutoShape 3" descr="70%"/>
          <p:cNvSpPr>
            <a:spLocks noChangeArrowheads="1"/>
          </p:cNvSpPr>
          <p:nvPr/>
        </p:nvSpPr>
        <p:spPr bwMode="auto">
          <a:xfrm rot="16200000" flipH="1">
            <a:off x="1360488" y="2663825"/>
            <a:ext cx="1879600" cy="279400"/>
          </a:xfrm>
          <a:prstGeom prst="parallelogram">
            <a:avLst>
              <a:gd name="adj" fmla="val 197302"/>
            </a:avLst>
          </a:prstGeom>
          <a:pattFill prst="pct70">
            <a:fgClr>
              <a:schemeClr val="bg1"/>
            </a:fgClr>
            <a:bgClr>
              <a:srgbClr val="000000"/>
            </a:bgClr>
          </a:patt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a:p>
        </p:txBody>
      </p:sp>
      <p:sp>
        <p:nvSpPr>
          <p:cNvPr id="38916" name="AutoShape 4"/>
          <p:cNvSpPr>
            <a:spLocks noChangeArrowheads="1"/>
          </p:cNvSpPr>
          <p:nvPr/>
        </p:nvSpPr>
        <p:spPr bwMode="auto">
          <a:xfrm rot="16200000" flipH="1">
            <a:off x="2579688" y="5195888"/>
            <a:ext cx="1879600" cy="279400"/>
          </a:xfrm>
          <a:prstGeom prst="parallelogram">
            <a:avLst>
              <a:gd name="adj" fmla="val 197302"/>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a:p>
        </p:txBody>
      </p:sp>
      <p:sp>
        <p:nvSpPr>
          <p:cNvPr id="38917" name="AutoShape 5"/>
          <p:cNvSpPr>
            <a:spLocks noChangeArrowheads="1"/>
          </p:cNvSpPr>
          <p:nvPr/>
        </p:nvSpPr>
        <p:spPr bwMode="auto">
          <a:xfrm rot="16200000" flipH="1">
            <a:off x="3798888" y="5195888"/>
            <a:ext cx="1879600" cy="279400"/>
          </a:xfrm>
          <a:prstGeom prst="parallelogram">
            <a:avLst>
              <a:gd name="adj" fmla="val 197302"/>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a:p>
        </p:txBody>
      </p:sp>
      <p:sp>
        <p:nvSpPr>
          <p:cNvPr id="38918" name="AutoShape 6" descr="70%"/>
          <p:cNvSpPr>
            <a:spLocks noChangeArrowheads="1"/>
          </p:cNvSpPr>
          <p:nvPr/>
        </p:nvSpPr>
        <p:spPr bwMode="auto">
          <a:xfrm rot="16200000" flipH="1">
            <a:off x="5018088" y="2663825"/>
            <a:ext cx="1879600" cy="279400"/>
          </a:xfrm>
          <a:prstGeom prst="parallelogram">
            <a:avLst>
              <a:gd name="adj" fmla="val 197302"/>
            </a:avLst>
          </a:prstGeom>
          <a:pattFill prst="pct70">
            <a:fgClr>
              <a:schemeClr val="bg1"/>
            </a:fgClr>
            <a:bgClr>
              <a:srgbClr val="000000"/>
            </a:bgClr>
          </a:patt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a:p>
        </p:txBody>
      </p:sp>
      <p:sp>
        <p:nvSpPr>
          <p:cNvPr id="38919" name="Rectangle 7"/>
          <p:cNvSpPr>
            <a:spLocks noChangeArrowheads="1"/>
          </p:cNvSpPr>
          <p:nvPr/>
        </p:nvSpPr>
        <p:spPr bwMode="auto">
          <a:xfrm>
            <a:off x="1371600" y="2438400"/>
            <a:ext cx="546100" cy="3635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sz="1800">
                <a:latin typeface="Helvetica" panose="020B0604020202020204" pitchFamily="34" charset="0"/>
              </a:rPr>
              <a:t>• • •</a:t>
            </a:r>
          </a:p>
        </p:txBody>
      </p:sp>
      <p:sp>
        <p:nvSpPr>
          <p:cNvPr id="38920" name="Rectangle 8"/>
          <p:cNvSpPr>
            <a:spLocks noChangeArrowheads="1"/>
          </p:cNvSpPr>
          <p:nvPr/>
        </p:nvSpPr>
        <p:spPr bwMode="auto">
          <a:xfrm>
            <a:off x="6400800" y="2667000"/>
            <a:ext cx="546100" cy="3635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sz="1800">
                <a:latin typeface="Helvetica" panose="020B0604020202020204" pitchFamily="34" charset="0"/>
              </a:rPr>
              <a:t>• • •</a:t>
            </a:r>
          </a:p>
        </p:txBody>
      </p:sp>
      <p:sp>
        <p:nvSpPr>
          <p:cNvPr id="38921" name="Rectangle 9"/>
          <p:cNvSpPr>
            <a:spLocks noChangeArrowheads="1"/>
          </p:cNvSpPr>
          <p:nvPr/>
        </p:nvSpPr>
        <p:spPr bwMode="auto">
          <a:xfrm>
            <a:off x="1981200" y="1524000"/>
            <a:ext cx="328613" cy="3635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sz="1800">
                <a:latin typeface="Helvetica" panose="020B0604020202020204" pitchFamily="34" charset="0"/>
              </a:rPr>
              <a:t>I</a:t>
            </a:r>
            <a:r>
              <a:rPr lang="en-US" altLang="en-US" sz="1800" baseline="-25000">
                <a:latin typeface="Helvetica" panose="020B0604020202020204" pitchFamily="34" charset="0"/>
              </a:rPr>
              <a:t>1</a:t>
            </a:r>
          </a:p>
        </p:txBody>
      </p:sp>
      <p:sp>
        <p:nvSpPr>
          <p:cNvPr id="38922" name="Rectangle 10"/>
          <p:cNvSpPr>
            <a:spLocks noChangeArrowheads="1"/>
          </p:cNvSpPr>
          <p:nvPr/>
        </p:nvSpPr>
        <p:spPr bwMode="auto">
          <a:xfrm>
            <a:off x="3276600" y="6265863"/>
            <a:ext cx="417513" cy="3635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sz="1800">
                <a:latin typeface="Helvetica" panose="020B0604020202020204" pitchFamily="34" charset="0"/>
              </a:rPr>
              <a:t>P</a:t>
            </a:r>
            <a:r>
              <a:rPr lang="en-US" altLang="en-US" sz="1800" baseline="-25000">
                <a:latin typeface="Helvetica" panose="020B0604020202020204" pitchFamily="34" charset="0"/>
              </a:rPr>
              <a:t>1</a:t>
            </a:r>
          </a:p>
        </p:txBody>
      </p:sp>
      <p:sp>
        <p:nvSpPr>
          <p:cNvPr id="38923" name="Rectangle 11"/>
          <p:cNvSpPr>
            <a:spLocks noChangeArrowheads="1"/>
          </p:cNvSpPr>
          <p:nvPr/>
        </p:nvSpPr>
        <p:spPr bwMode="auto">
          <a:xfrm>
            <a:off x="4572000" y="6265863"/>
            <a:ext cx="417513" cy="3635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sz="1800">
                <a:latin typeface="Helvetica" panose="020B0604020202020204" pitchFamily="34" charset="0"/>
              </a:rPr>
              <a:t>P</a:t>
            </a:r>
            <a:r>
              <a:rPr lang="en-US" altLang="en-US" sz="1800" baseline="-25000">
                <a:latin typeface="Helvetica" panose="020B0604020202020204" pitchFamily="34" charset="0"/>
              </a:rPr>
              <a:t>2</a:t>
            </a:r>
          </a:p>
        </p:txBody>
      </p:sp>
      <p:sp>
        <p:nvSpPr>
          <p:cNvPr id="38924" name="Rectangle 12"/>
          <p:cNvSpPr>
            <a:spLocks noChangeArrowheads="1"/>
          </p:cNvSpPr>
          <p:nvPr/>
        </p:nvSpPr>
        <p:spPr bwMode="auto">
          <a:xfrm>
            <a:off x="5867400" y="1524000"/>
            <a:ext cx="328613" cy="3635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sz="1800">
                <a:latin typeface="Helvetica" panose="020B0604020202020204" pitchFamily="34" charset="0"/>
              </a:rPr>
              <a:t>I</a:t>
            </a:r>
            <a:r>
              <a:rPr lang="en-US" altLang="en-US" sz="1800" baseline="-25000">
                <a:latin typeface="Helvetica" panose="020B0604020202020204" pitchFamily="34" charset="0"/>
              </a:rPr>
              <a:t>2</a:t>
            </a:r>
          </a:p>
        </p:txBody>
      </p:sp>
      <p:sp>
        <p:nvSpPr>
          <p:cNvPr id="38925" name="AutoShape 13"/>
          <p:cNvSpPr>
            <a:spLocks noChangeArrowheads="1"/>
          </p:cNvSpPr>
          <p:nvPr/>
        </p:nvSpPr>
        <p:spPr bwMode="auto">
          <a:xfrm rot="16200000" flipH="1">
            <a:off x="2579688" y="2663825"/>
            <a:ext cx="1879600" cy="279400"/>
          </a:xfrm>
          <a:prstGeom prst="parallelogram">
            <a:avLst>
              <a:gd name="adj" fmla="val 197302"/>
            </a:avLst>
          </a:prstGeom>
          <a:solidFill>
            <a:schemeClr val="bg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a:p>
        </p:txBody>
      </p:sp>
      <p:sp>
        <p:nvSpPr>
          <p:cNvPr id="38926" name="AutoShape 14"/>
          <p:cNvSpPr>
            <a:spLocks noChangeArrowheads="1"/>
          </p:cNvSpPr>
          <p:nvPr/>
        </p:nvSpPr>
        <p:spPr bwMode="auto">
          <a:xfrm rot="16200000" flipH="1">
            <a:off x="3798888" y="2663825"/>
            <a:ext cx="1879600" cy="279400"/>
          </a:xfrm>
          <a:prstGeom prst="parallelogram">
            <a:avLst>
              <a:gd name="adj" fmla="val 197302"/>
            </a:avLst>
          </a:prstGeom>
          <a:solidFill>
            <a:schemeClr val="bg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a:p>
        </p:txBody>
      </p:sp>
      <p:sp>
        <p:nvSpPr>
          <p:cNvPr id="38927" name="Line 15"/>
          <p:cNvSpPr>
            <a:spLocks noChangeShapeType="1"/>
          </p:cNvSpPr>
          <p:nvPr/>
        </p:nvSpPr>
        <p:spPr bwMode="auto">
          <a:xfrm>
            <a:off x="2643188" y="2689225"/>
            <a:ext cx="533400" cy="0"/>
          </a:xfrm>
          <a:prstGeom prst="line">
            <a:avLst/>
          </a:prstGeom>
          <a:noFill/>
          <a:ln w="76200" cmpd="tri">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8" name="Line 16"/>
          <p:cNvSpPr>
            <a:spLocks noChangeShapeType="1"/>
          </p:cNvSpPr>
          <p:nvPr/>
        </p:nvSpPr>
        <p:spPr bwMode="auto">
          <a:xfrm>
            <a:off x="3862388" y="2689225"/>
            <a:ext cx="533400" cy="0"/>
          </a:xfrm>
          <a:prstGeom prst="line">
            <a:avLst/>
          </a:prstGeom>
          <a:noFill/>
          <a:ln w="76200" cmpd="tri">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9" name="Line 17"/>
          <p:cNvSpPr>
            <a:spLocks noChangeShapeType="1"/>
          </p:cNvSpPr>
          <p:nvPr/>
        </p:nvSpPr>
        <p:spPr bwMode="auto">
          <a:xfrm>
            <a:off x="5081588" y="2689225"/>
            <a:ext cx="533400" cy="0"/>
          </a:xfrm>
          <a:prstGeom prst="line">
            <a:avLst/>
          </a:prstGeom>
          <a:noFill/>
          <a:ln w="76200" cmpd="tri">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30" name="Line 18"/>
          <p:cNvSpPr>
            <a:spLocks noChangeShapeType="1"/>
          </p:cNvSpPr>
          <p:nvPr/>
        </p:nvSpPr>
        <p:spPr bwMode="auto">
          <a:xfrm flipV="1">
            <a:off x="3519488" y="3773488"/>
            <a:ext cx="0" cy="609600"/>
          </a:xfrm>
          <a:prstGeom prst="line">
            <a:avLst/>
          </a:prstGeom>
          <a:noFill/>
          <a:ln w="76200" cmpd="tri">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31" name="Line 19"/>
          <p:cNvSpPr>
            <a:spLocks noChangeShapeType="1"/>
          </p:cNvSpPr>
          <p:nvPr/>
        </p:nvSpPr>
        <p:spPr bwMode="auto">
          <a:xfrm flipV="1">
            <a:off x="4738688" y="3773488"/>
            <a:ext cx="0" cy="609600"/>
          </a:xfrm>
          <a:prstGeom prst="line">
            <a:avLst/>
          </a:prstGeom>
          <a:noFill/>
          <a:ln w="76200" cmpd="tri">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32" name="Rectangle 20"/>
          <p:cNvSpPr>
            <a:spLocks noChangeArrowheads="1"/>
          </p:cNvSpPr>
          <p:nvPr/>
        </p:nvSpPr>
        <p:spPr bwMode="auto">
          <a:xfrm>
            <a:off x="3657600" y="3903663"/>
            <a:ext cx="993775" cy="3635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sz="1800">
                <a:latin typeface="Helvetica" panose="020B0604020202020204" pitchFamily="34" charset="0"/>
              </a:rPr>
              <a:t>updates</a:t>
            </a:r>
          </a:p>
        </p:txBody>
      </p:sp>
      <p:sp>
        <p:nvSpPr>
          <p:cNvPr id="38933" name="Rectangle 21"/>
          <p:cNvSpPr>
            <a:spLocks noChangeArrowheads="1"/>
          </p:cNvSpPr>
          <p:nvPr/>
        </p:nvSpPr>
        <p:spPr bwMode="auto">
          <a:xfrm>
            <a:off x="3200400" y="1524000"/>
            <a:ext cx="698500" cy="3635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sz="1800">
                <a:latin typeface="Helvetica" panose="020B0604020202020204" pitchFamily="34" charset="0"/>
              </a:rPr>
              <a:t>I</a:t>
            </a:r>
            <a:r>
              <a:rPr lang="en-US" altLang="en-US" sz="1800" baseline="-25000">
                <a:latin typeface="Helvetica" panose="020B0604020202020204" pitchFamily="34" charset="0"/>
              </a:rPr>
              <a:t>1</a:t>
            </a:r>
            <a:r>
              <a:rPr lang="en-US" altLang="en-US" sz="1800">
                <a:latin typeface="Helvetica" panose="020B0604020202020204" pitchFamily="34" charset="0"/>
              </a:rPr>
              <a:t>+P</a:t>
            </a:r>
            <a:r>
              <a:rPr lang="en-US" altLang="en-US" sz="1800" baseline="-25000">
                <a:latin typeface="Helvetica" panose="020B0604020202020204" pitchFamily="34" charset="0"/>
              </a:rPr>
              <a:t>1</a:t>
            </a:r>
          </a:p>
        </p:txBody>
      </p:sp>
      <p:sp>
        <p:nvSpPr>
          <p:cNvPr id="38934" name="Rectangle 22"/>
          <p:cNvSpPr>
            <a:spLocks noChangeArrowheads="1"/>
          </p:cNvSpPr>
          <p:nvPr/>
        </p:nvSpPr>
        <p:spPr bwMode="auto">
          <a:xfrm>
            <a:off x="4267200" y="1524000"/>
            <a:ext cx="1068388" cy="3635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sz="1800">
                <a:latin typeface="Helvetica" panose="020B0604020202020204" pitchFamily="34" charset="0"/>
              </a:rPr>
              <a:t>I</a:t>
            </a:r>
            <a:r>
              <a:rPr lang="en-US" altLang="en-US" sz="1800" baseline="-25000">
                <a:latin typeface="Helvetica" panose="020B0604020202020204" pitchFamily="34" charset="0"/>
              </a:rPr>
              <a:t>1</a:t>
            </a:r>
            <a:r>
              <a:rPr lang="en-US" altLang="en-US" sz="1800">
                <a:latin typeface="Helvetica" panose="020B0604020202020204" pitchFamily="34" charset="0"/>
              </a:rPr>
              <a:t>+P</a:t>
            </a:r>
            <a:r>
              <a:rPr lang="en-US" altLang="en-US" sz="1800" baseline="-25000">
                <a:latin typeface="Helvetica" panose="020B0604020202020204" pitchFamily="34" charset="0"/>
              </a:rPr>
              <a:t>1</a:t>
            </a:r>
            <a:r>
              <a:rPr lang="en-US" altLang="en-US" sz="1800">
                <a:latin typeface="Helvetica" panose="020B0604020202020204" pitchFamily="34" charset="0"/>
              </a:rPr>
              <a:t>+P</a:t>
            </a:r>
            <a:r>
              <a:rPr lang="en-US" altLang="en-US" sz="1800" baseline="-25000">
                <a:latin typeface="Helvetica" panose="020B0604020202020204" pitchFamily="34" charset="0"/>
              </a:rPr>
              <a:t>2</a:t>
            </a:r>
          </a:p>
        </p:txBody>
      </p:sp>
      <p:sp>
        <p:nvSpPr>
          <p:cNvPr id="38935" name="Text Box 23"/>
          <p:cNvSpPr txBox="1">
            <a:spLocks noChangeArrowheads="1"/>
          </p:cNvSpPr>
          <p:nvPr/>
        </p:nvSpPr>
        <p:spPr bwMode="auto">
          <a:xfrm>
            <a:off x="5194300" y="4343400"/>
            <a:ext cx="36576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lvl="1"/>
            <a:r>
              <a:rPr lang="en-US" altLang="en-US" sz="1800" b="1">
                <a:solidFill>
                  <a:schemeClr val="tx2"/>
                </a:solidFill>
                <a:latin typeface="Arial" panose="020B0604020202020204" pitchFamily="34" charset="0"/>
              </a:rPr>
              <a:t>I</a:t>
            </a:r>
            <a:r>
              <a:rPr lang="en-US" altLang="en-US" sz="1800">
                <a:solidFill>
                  <a:schemeClr val="tx2"/>
                </a:solidFill>
                <a:latin typeface="Arial" panose="020B0604020202020204" pitchFamily="34" charset="0"/>
              </a:rPr>
              <a:t> frames provide complete image</a:t>
            </a:r>
          </a:p>
          <a:p>
            <a:pPr lvl="1"/>
            <a:endParaRPr lang="en-US" altLang="en-US" sz="1800">
              <a:solidFill>
                <a:schemeClr val="tx2"/>
              </a:solidFill>
              <a:latin typeface="Arial" panose="020B0604020202020204" pitchFamily="34" charset="0"/>
            </a:endParaRPr>
          </a:p>
          <a:p>
            <a:pPr lvl="1"/>
            <a:r>
              <a:rPr lang="en-US" altLang="en-US" sz="1800" b="1">
                <a:solidFill>
                  <a:schemeClr val="tx2"/>
                </a:solidFill>
                <a:latin typeface="Arial" panose="020B0604020202020204" pitchFamily="34" charset="0"/>
              </a:rPr>
              <a:t>P</a:t>
            </a:r>
            <a:r>
              <a:rPr lang="en-US" altLang="en-US" sz="1800">
                <a:solidFill>
                  <a:schemeClr val="tx2"/>
                </a:solidFill>
                <a:latin typeface="Arial" panose="020B0604020202020204" pitchFamily="34" charset="0"/>
              </a:rPr>
              <a:t> frames provide series of updates to most recent I frame</a:t>
            </a:r>
          </a:p>
          <a:p>
            <a:endParaRPr lang="en-US" altLang="en-US" sz="1800" b="1">
              <a:latin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685800" y="304800"/>
            <a:ext cx="7772400" cy="1143000"/>
          </a:xfrm>
          <a:noFill/>
        </p:spPr>
        <p:txBody>
          <a:bodyPr/>
          <a:lstStyle/>
          <a:p>
            <a:r>
              <a:rPr lang="en-US" altLang="en-US" smtClean="0"/>
              <a:t>Basic Audio Coding</a:t>
            </a:r>
          </a:p>
        </p:txBody>
      </p:sp>
      <p:sp>
        <p:nvSpPr>
          <p:cNvPr id="40963" name="Rectangle 3"/>
          <p:cNvSpPr>
            <a:spLocks noGrp="1" noChangeArrowheads="1"/>
          </p:cNvSpPr>
          <p:nvPr>
            <p:ph type="body" idx="1"/>
          </p:nvPr>
        </p:nvSpPr>
        <p:spPr>
          <a:xfrm>
            <a:off x="685800" y="1752600"/>
            <a:ext cx="7772400" cy="4114800"/>
          </a:xfrm>
          <a:noFill/>
        </p:spPr>
        <p:txBody>
          <a:bodyPr/>
          <a:lstStyle/>
          <a:p>
            <a:r>
              <a:rPr lang="en-US" altLang="en-US" smtClean="0"/>
              <a:t>Sample at twice the highest frequency</a:t>
            </a:r>
          </a:p>
          <a:p>
            <a:pPr lvl="1"/>
            <a:r>
              <a:rPr lang="en-US" altLang="en-US" smtClean="0"/>
              <a:t>8 bits or 16 bits per sample</a:t>
            </a:r>
          </a:p>
          <a:p>
            <a:pPr lvl="1"/>
            <a:endParaRPr lang="en-US" altLang="en-US" smtClean="0"/>
          </a:p>
          <a:p>
            <a:pPr lvl="1"/>
            <a:endParaRPr lang="en-US" altLang="en-US" smtClean="0"/>
          </a:p>
          <a:p>
            <a:pPr lvl="1"/>
            <a:endParaRPr lang="en-US" altLang="en-US" smtClean="0"/>
          </a:p>
          <a:p>
            <a:r>
              <a:rPr lang="en-US" altLang="en-US" smtClean="0"/>
              <a:t>Speech (0-4 kHz) requires 8 kB/s</a:t>
            </a:r>
          </a:p>
          <a:p>
            <a:pPr lvl="1"/>
            <a:r>
              <a:rPr lang="en-US" altLang="en-US" smtClean="0"/>
              <a:t>Standard telephone channel (1-byte samples)</a:t>
            </a:r>
          </a:p>
          <a:p>
            <a:r>
              <a:rPr lang="en-US" altLang="en-US" smtClean="0"/>
              <a:t>Music (0-22 kHz) requires 172 kB/s</a:t>
            </a:r>
          </a:p>
          <a:p>
            <a:pPr lvl="1"/>
            <a:r>
              <a:rPr lang="en-US" altLang="en-US" smtClean="0"/>
              <a:t>Standard for CD-quality audio (2-byte samples)</a:t>
            </a:r>
          </a:p>
        </p:txBody>
      </p:sp>
      <p:sp>
        <p:nvSpPr>
          <p:cNvPr id="40964" name="Freeform 4"/>
          <p:cNvSpPr>
            <a:spLocks/>
          </p:cNvSpPr>
          <p:nvPr/>
        </p:nvSpPr>
        <p:spPr bwMode="auto">
          <a:xfrm>
            <a:off x="1011238" y="3484563"/>
            <a:ext cx="1914525" cy="542925"/>
          </a:xfrm>
          <a:custGeom>
            <a:avLst/>
            <a:gdLst>
              <a:gd name="T0" fmla="*/ 0 w 1206"/>
              <a:gd name="T1" fmla="*/ 508000 h 342"/>
              <a:gd name="T2" fmla="*/ 50800 w 1206"/>
              <a:gd name="T3" fmla="*/ 320675 h 342"/>
              <a:gd name="T4" fmla="*/ 84138 w 1206"/>
              <a:gd name="T5" fmla="*/ 203200 h 342"/>
              <a:gd name="T6" fmla="*/ 101600 w 1206"/>
              <a:gd name="T7" fmla="*/ 117475 h 342"/>
              <a:gd name="T8" fmla="*/ 117475 w 1206"/>
              <a:gd name="T9" fmla="*/ 50800 h 342"/>
              <a:gd name="T10" fmla="*/ 168275 w 1206"/>
              <a:gd name="T11" fmla="*/ 0 h 342"/>
              <a:gd name="T12" fmla="*/ 254000 w 1206"/>
              <a:gd name="T13" fmla="*/ 0 h 342"/>
              <a:gd name="T14" fmla="*/ 320675 w 1206"/>
              <a:gd name="T15" fmla="*/ 33338 h 342"/>
              <a:gd name="T16" fmla="*/ 371475 w 1206"/>
              <a:gd name="T17" fmla="*/ 84138 h 342"/>
              <a:gd name="T18" fmla="*/ 422275 w 1206"/>
              <a:gd name="T19" fmla="*/ 134938 h 342"/>
              <a:gd name="T20" fmla="*/ 457200 w 1206"/>
              <a:gd name="T21" fmla="*/ 185738 h 342"/>
              <a:gd name="T22" fmla="*/ 541338 w 1206"/>
              <a:gd name="T23" fmla="*/ 269875 h 342"/>
              <a:gd name="T24" fmla="*/ 592138 w 1206"/>
              <a:gd name="T25" fmla="*/ 320675 h 342"/>
              <a:gd name="T26" fmla="*/ 676275 w 1206"/>
              <a:gd name="T27" fmla="*/ 338138 h 342"/>
              <a:gd name="T28" fmla="*/ 744538 w 1206"/>
              <a:gd name="T29" fmla="*/ 355600 h 342"/>
              <a:gd name="T30" fmla="*/ 846138 w 1206"/>
              <a:gd name="T31" fmla="*/ 355600 h 342"/>
              <a:gd name="T32" fmla="*/ 914400 w 1206"/>
              <a:gd name="T33" fmla="*/ 355600 h 342"/>
              <a:gd name="T34" fmla="*/ 981075 w 1206"/>
              <a:gd name="T35" fmla="*/ 320675 h 342"/>
              <a:gd name="T36" fmla="*/ 1031875 w 1206"/>
              <a:gd name="T37" fmla="*/ 254000 h 342"/>
              <a:gd name="T38" fmla="*/ 1082675 w 1206"/>
              <a:gd name="T39" fmla="*/ 203200 h 342"/>
              <a:gd name="T40" fmla="*/ 1133475 w 1206"/>
              <a:gd name="T41" fmla="*/ 152400 h 342"/>
              <a:gd name="T42" fmla="*/ 1184275 w 1206"/>
              <a:gd name="T43" fmla="*/ 101600 h 342"/>
              <a:gd name="T44" fmla="*/ 1270000 w 1206"/>
              <a:gd name="T45" fmla="*/ 66675 h 342"/>
              <a:gd name="T46" fmla="*/ 1336675 w 1206"/>
              <a:gd name="T47" fmla="*/ 50800 h 342"/>
              <a:gd name="T48" fmla="*/ 1404938 w 1206"/>
              <a:gd name="T49" fmla="*/ 117475 h 342"/>
              <a:gd name="T50" fmla="*/ 1455738 w 1206"/>
              <a:gd name="T51" fmla="*/ 168275 h 342"/>
              <a:gd name="T52" fmla="*/ 1539875 w 1206"/>
              <a:gd name="T53" fmla="*/ 269875 h 342"/>
              <a:gd name="T54" fmla="*/ 1608138 w 1206"/>
              <a:gd name="T55" fmla="*/ 320675 h 342"/>
              <a:gd name="T56" fmla="*/ 1676400 w 1206"/>
              <a:gd name="T57" fmla="*/ 338138 h 342"/>
              <a:gd name="T58" fmla="*/ 1743075 w 1206"/>
              <a:gd name="T59" fmla="*/ 320675 h 342"/>
              <a:gd name="T60" fmla="*/ 1828800 w 1206"/>
              <a:gd name="T61" fmla="*/ 304800 h 342"/>
              <a:gd name="T62" fmla="*/ 1912938 w 1206"/>
              <a:gd name="T63" fmla="*/ 269875 h 34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06" h="342">
                <a:moveTo>
                  <a:pt x="5" y="341"/>
                </a:moveTo>
                <a:lnTo>
                  <a:pt x="0" y="320"/>
                </a:lnTo>
                <a:lnTo>
                  <a:pt x="10" y="298"/>
                </a:lnTo>
                <a:lnTo>
                  <a:pt x="32" y="202"/>
                </a:lnTo>
                <a:lnTo>
                  <a:pt x="42" y="149"/>
                </a:lnTo>
                <a:lnTo>
                  <a:pt x="53" y="128"/>
                </a:lnTo>
                <a:lnTo>
                  <a:pt x="53" y="106"/>
                </a:lnTo>
                <a:lnTo>
                  <a:pt x="64" y="74"/>
                </a:lnTo>
                <a:lnTo>
                  <a:pt x="64" y="53"/>
                </a:lnTo>
                <a:lnTo>
                  <a:pt x="74" y="32"/>
                </a:lnTo>
                <a:lnTo>
                  <a:pt x="96" y="21"/>
                </a:lnTo>
                <a:lnTo>
                  <a:pt x="106" y="0"/>
                </a:lnTo>
                <a:lnTo>
                  <a:pt x="138" y="0"/>
                </a:lnTo>
                <a:lnTo>
                  <a:pt x="160" y="0"/>
                </a:lnTo>
                <a:lnTo>
                  <a:pt x="181" y="10"/>
                </a:lnTo>
                <a:lnTo>
                  <a:pt x="202" y="21"/>
                </a:lnTo>
                <a:lnTo>
                  <a:pt x="224" y="32"/>
                </a:lnTo>
                <a:lnTo>
                  <a:pt x="234" y="53"/>
                </a:lnTo>
                <a:lnTo>
                  <a:pt x="245" y="74"/>
                </a:lnTo>
                <a:lnTo>
                  <a:pt x="266" y="85"/>
                </a:lnTo>
                <a:lnTo>
                  <a:pt x="266" y="106"/>
                </a:lnTo>
                <a:lnTo>
                  <a:pt x="288" y="117"/>
                </a:lnTo>
                <a:lnTo>
                  <a:pt x="298" y="149"/>
                </a:lnTo>
                <a:lnTo>
                  <a:pt x="341" y="170"/>
                </a:lnTo>
                <a:lnTo>
                  <a:pt x="352" y="192"/>
                </a:lnTo>
                <a:lnTo>
                  <a:pt x="373" y="202"/>
                </a:lnTo>
                <a:lnTo>
                  <a:pt x="405" y="213"/>
                </a:lnTo>
                <a:lnTo>
                  <a:pt x="426" y="213"/>
                </a:lnTo>
                <a:lnTo>
                  <a:pt x="448" y="224"/>
                </a:lnTo>
                <a:lnTo>
                  <a:pt x="469" y="224"/>
                </a:lnTo>
                <a:lnTo>
                  <a:pt x="501" y="224"/>
                </a:lnTo>
                <a:lnTo>
                  <a:pt x="533" y="224"/>
                </a:lnTo>
                <a:lnTo>
                  <a:pt x="554" y="224"/>
                </a:lnTo>
                <a:lnTo>
                  <a:pt x="576" y="224"/>
                </a:lnTo>
                <a:lnTo>
                  <a:pt x="608" y="224"/>
                </a:lnTo>
                <a:lnTo>
                  <a:pt x="618" y="202"/>
                </a:lnTo>
                <a:lnTo>
                  <a:pt x="650" y="181"/>
                </a:lnTo>
                <a:lnTo>
                  <a:pt x="650" y="160"/>
                </a:lnTo>
                <a:lnTo>
                  <a:pt x="672" y="149"/>
                </a:lnTo>
                <a:lnTo>
                  <a:pt x="682" y="128"/>
                </a:lnTo>
                <a:lnTo>
                  <a:pt x="704" y="117"/>
                </a:lnTo>
                <a:lnTo>
                  <a:pt x="714" y="96"/>
                </a:lnTo>
                <a:lnTo>
                  <a:pt x="736" y="85"/>
                </a:lnTo>
                <a:lnTo>
                  <a:pt x="746" y="64"/>
                </a:lnTo>
                <a:lnTo>
                  <a:pt x="778" y="53"/>
                </a:lnTo>
                <a:lnTo>
                  <a:pt x="800" y="42"/>
                </a:lnTo>
                <a:lnTo>
                  <a:pt x="821" y="42"/>
                </a:lnTo>
                <a:lnTo>
                  <a:pt x="842" y="32"/>
                </a:lnTo>
                <a:lnTo>
                  <a:pt x="864" y="53"/>
                </a:lnTo>
                <a:lnTo>
                  <a:pt x="885" y="74"/>
                </a:lnTo>
                <a:lnTo>
                  <a:pt x="896" y="96"/>
                </a:lnTo>
                <a:lnTo>
                  <a:pt x="917" y="106"/>
                </a:lnTo>
                <a:lnTo>
                  <a:pt x="949" y="149"/>
                </a:lnTo>
                <a:lnTo>
                  <a:pt x="970" y="170"/>
                </a:lnTo>
                <a:lnTo>
                  <a:pt x="992" y="192"/>
                </a:lnTo>
                <a:lnTo>
                  <a:pt x="1013" y="202"/>
                </a:lnTo>
                <a:lnTo>
                  <a:pt x="1034" y="202"/>
                </a:lnTo>
                <a:lnTo>
                  <a:pt x="1056" y="213"/>
                </a:lnTo>
                <a:lnTo>
                  <a:pt x="1077" y="213"/>
                </a:lnTo>
                <a:lnTo>
                  <a:pt x="1098" y="202"/>
                </a:lnTo>
                <a:lnTo>
                  <a:pt x="1130" y="202"/>
                </a:lnTo>
                <a:lnTo>
                  <a:pt x="1152" y="192"/>
                </a:lnTo>
                <a:lnTo>
                  <a:pt x="1184" y="181"/>
                </a:lnTo>
                <a:lnTo>
                  <a:pt x="1205" y="170"/>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0965" name="Group 5"/>
          <p:cNvGrpSpPr>
            <a:grpSpLocks/>
          </p:cNvGrpSpPr>
          <p:nvPr/>
        </p:nvGrpSpPr>
        <p:grpSpPr bwMode="auto">
          <a:xfrm>
            <a:off x="5659438" y="3409950"/>
            <a:ext cx="1914525" cy="542925"/>
            <a:chOff x="3765" y="956"/>
            <a:chExt cx="1206" cy="342"/>
          </a:xfrm>
        </p:grpSpPr>
        <p:sp>
          <p:nvSpPr>
            <p:cNvPr id="40970" name="Freeform 6"/>
            <p:cNvSpPr>
              <a:spLocks/>
            </p:cNvSpPr>
            <p:nvPr/>
          </p:nvSpPr>
          <p:spPr bwMode="auto">
            <a:xfrm>
              <a:off x="3765" y="956"/>
              <a:ext cx="1206" cy="342"/>
            </a:xfrm>
            <a:custGeom>
              <a:avLst/>
              <a:gdLst>
                <a:gd name="T0" fmla="*/ 0 w 1206"/>
                <a:gd name="T1" fmla="*/ 320 h 342"/>
                <a:gd name="T2" fmla="*/ 32 w 1206"/>
                <a:gd name="T3" fmla="*/ 202 h 342"/>
                <a:gd name="T4" fmla="*/ 53 w 1206"/>
                <a:gd name="T5" fmla="*/ 128 h 342"/>
                <a:gd name="T6" fmla="*/ 64 w 1206"/>
                <a:gd name="T7" fmla="*/ 74 h 342"/>
                <a:gd name="T8" fmla="*/ 74 w 1206"/>
                <a:gd name="T9" fmla="*/ 32 h 342"/>
                <a:gd name="T10" fmla="*/ 106 w 1206"/>
                <a:gd name="T11" fmla="*/ 0 h 342"/>
                <a:gd name="T12" fmla="*/ 160 w 1206"/>
                <a:gd name="T13" fmla="*/ 0 h 342"/>
                <a:gd name="T14" fmla="*/ 202 w 1206"/>
                <a:gd name="T15" fmla="*/ 21 h 342"/>
                <a:gd name="T16" fmla="*/ 234 w 1206"/>
                <a:gd name="T17" fmla="*/ 53 h 342"/>
                <a:gd name="T18" fmla="*/ 266 w 1206"/>
                <a:gd name="T19" fmla="*/ 85 h 342"/>
                <a:gd name="T20" fmla="*/ 288 w 1206"/>
                <a:gd name="T21" fmla="*/ 117 h 342"/>
                <a:gd name="T22" fmla="*/ 341 w 1206"/>
                <a:gd name="T23" fmla="*/ 170 h 342"/>
                <a:gd name="T24" fmla="*/ 373 w 1206"/>
                <a:gd name="T25" fmla="*/ 202 h 342"/>
                <a:gd name="T26" fmla="*/ 426 w 1206"/>
                <a:gd name="T27" fmla="*/ 213 h 342"/>
                <a:gd name="T28" fmla="*/ 469 w 1206"/>
                <a:gd name="T29" fmla="*/ 224 h 342"/>
                <a:gd name="T30" fmla="*/ 533 w 1206"/>
                <a:gd name="T31" fmla="*/ 224 h 342"/>
                <a:gd name="T32" fmla="*/ 576 w 1206"/>
                <a:gd name="T33" fmla="*/ 224 h 342"/>
                <a:gd name="T34" fmla="*/ 618 w 1206"/>
                <a:gd name="T35" fmla="*/ 202 h 342"/>
                <a:gd name="T36" fmla="*/ 650 w 1206"/>
                <a:gd name="T37" fmla="*/ 160 h 342"/>
                <a:gd name="T38" fmla="*/ 682 w 1206"/>
                <a:gd name="T39" fmla="*/ 128 h 342"/>
                <a:gd name="T40" fmla="*/ 714 w 1206"/>
                <a:gd name="T41" fmla="*/ 96 h 342"/>
                <a:gd name="T42" fmla="*/ 746 w 1206"/>
                <a:gd name="T43" fmla="*/ 64 h 342"/>
                <a:gd name="T44" fmla="*/ 800 w 1206"/>
                <a:gd name="T45" fmla="*/ 42 h 342"/>
                <a:gd name="T46" fmla="*/ 842 w 1206"/>
                <a:gd name="T47" fmla="*/ 32 h 342"/>
                <a:gd name="T48" fmla="*/ 885 w 1206"/>
                <a:gd name="T49" fmla="*/ 74 h 342"/>
                <a:gd name="T50" fmla="*/ 917 w 1206"/>
                <a:gd name="T51" fmla="*/ 106 h 342"/>
                <a:gd name="T52" fmla="*/ 970 w 1206"/>
                <a:gd name="T53" fmla="*/ 170 h 342"/>
                <a:gd name="T54" fmla="*/ 1013 w 1206"/>
                <a:gd name="T55" fmla="*/ 202 h 342"/>
                <a:gd name="T56" fmla="*/ 1056 w 1206"/>
                <a:gd name="T57" fmla="*/ 213 h 342"/>
                <a:gd name="T58" fmla="*/ 1098 w 1206"/>
                <a:gd name="T59" fmla="*/ 202 h 342"/>
                <a:gd name="T60" fmla="*/ 1152 w 1206"/>
                <a:gd name="T61" fmla="*/ 192 h 342"/>
                <a:gd name="T62" fmla="*/ 1205 w 1206"/>
                <a:gd name="T63" fmla="*/ 170 h 34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06" h="342">
                  <a:moveTo>
                    <a:pt x="5" y="341"/>
                  </a:moveTo>
                  <a:lnTo>
                    <a:pt x="0" y="320"/>
                  </a:lnTo>
                  <a:lnTo>
                    <a:pt x="10" y="298"/>
                  </a:lnTo>
                  <a:lnTo>
                    <a:pt x="32" y="202"/>
                  </a:lnTo>
                  <a:lnTo>
                    <a:pt x="42" y="149"/>
                  </a:lnTo>
                  <a:lnTo>
                    <a:pt x="53" y="128"/>
                  </a:lnTo>
                  <a:lnTo>
                    <a:pt x="53" y="106"/>
                  </a:lnTo>
                  <a:lnTo>
                    <a:pt x="64" y="74"/>
                  </a:lnTo>
                  <a:lnTo>
                    <a:pt x="64" y="53"/>
                  </a:lnTo>
                  <a:lnTo>
                    <a:pt x="74" y="32"/>
                  </a:lnTo>
                  <a:lnTo>
                    <a:pt x="96" y="21"/>
                  </a:lnTo>
                  <a:lnTo>
                    <a:pt x="106" y="0"/>
                  </a:lnTo>
                  <a:lnTo>
                    <a:pt x="138" y="0"/>
                  </a:lnTo>
                  <a:lnTo>
                    <a:pt x="160" y="0"/>
                  </a:lnTo>
                  <a:lnTo>
                    <a:pt x="181" y="10"/>
                  </a:lnTo>
                  <a:lnTo>
                    <a:pt x="202" y="21"/>
                  </a:lnTo>
                  <a:lnTo>
                    <a:pt x="224" y="32"/>
                  </a:lnTo>
                  <a:lnTo>
                    <a:pt x="234" y="53"/>
                  </a:lnTo>
                  <a:lnTo>
                    <a:pt x="245" y="74"/>
                  </a:lnTo>
                  <a:lnTo>
                    <a:pt x="266" y="85"/>
                  </a:lnTo>
                  <a:lnTo>
                    <a:pt x="266" y="106"/>
                  </a:lnTo>
                  <a:lnTo>
                    <a:pt x="288" y="117"/>
                  </a:lnTo>
                  <a:lnTo>
                    <a:pt x="298" y="149"/>
                  </a:lnTo>
                  <a:lnTo>
                    <a:pt x="341" y="170"/>
                  </a:lnTo>
                  <a:lnTo>
                    <a:pt x="352" y="192"/>
                  </a:lnTo>
                  <a:lnTo>
                    <a:pt x="373" y="202"/>
                  </a:lnTo>
                  <a:lnTo>
                    <a:pt x="405" y="213"/>
                  </a:lnTo>
                  <a:lnTo>
                    <a:pt x="426" y="213"/>
                  </a:lnTo>
                  <a:lnTo>
                    <a:pt x="448" y="224"/>
                  </a:lnTo>
                  <a:lnTo>
                    <a:pt x="469" y="224"/>
                  </a:lnTo>
                  <a:lnTo>
                    <a:pt x="501" y="224"/>
                  </a:lnTo>
                  <a:lnTo>
                    <a:pt x="533" y="224"/>
                  </a:lnTo>
                  <a:lnTo>
                    <a:pt x="554" y="224"/>
                  </a:lnTo>
                  <a:lnTo>
                    <a:pt x="576" y="224"/>
                  </a:lnTo>
                  <a:lnTo>
                    <a:pt x="608" y="224"/>
                  </a:lnTo>
                  <a:lnTo>
                    <a:pt x="618" y="202"/>
                  </a:lnTo>
                  <a:lnTo>
                    <a:pt x="650" y="181"/>
                  </a:lnTo>
                  <a:lnTo>
                    <a:pt x="650" y="160"/>
                  </a:lnTo>
                  <a:lnTo>
                    <a:pt x="672" y="149"/>
                  </a:lnTo>
                  <a:lnTo>
                    <a:pt x="682" y="128"/>
                  </a:lnTo>
                  <a:lnTo>
                    <a:pt x="704" y="117"/>
                  </a:lnTo>
                  <a:lnTo>
                    <a:pt x="714" y="96"/>
                  </a:lnTo>
                  <a:lnTo>
                    <a:pt x="736" y="85"/>
                  </a:lnTo>
                  <a:lnTo>
                    <a:pt x="746" y="64"/>
                  </a:lnTo>
                  <a:lnTo>
                    <a:pt x="778" y="53"/>
                  </a:lnTo>
                  <a:lnTo>
                    <a:pt x="800" y="42"/>
                  </a:lnTo>
                  <a:lnTo>
                    <a:pt x="821" y="42"/>
                  </a:lnTo>
                  <a:lnTo>
                    <a:pt x="842" y="32"/>
                  </a:lnTo>
                  <a:lnTo>
                    <a:pt x="864" y="53"/>
                  </a:lnTo>
                  <a:lnTo>
                    <a:pt x="885" y="74"/>
                  </a:lnTo>
                  <a:lnTo>
                    <a:pt x="896" y="96"/>
                  </a:lnTo>
                  <a:lnTo>
                    <a:pt x="917" y="106"/>
                  </a:lnTo>
                  <a:lnTo>
                    <a:pt x="949" y="149"/>
                  </a:lnTo>
                  <a:lnTo>
                    <a:pt x="970" y="170"/>
                  </a:lnTo>
                  <a:lnTo>
                    <a:pt x="992" y="192"/>
                  </a:lnTo>
                  <a:lnTo>
                    <a:pt x="1013" y="202"/>
                  </a:lnTo>
                  <a:lnTo>
                    <a:pt x="1034" y="202"/>
                  </a:lnTo>
                  <a:lnTo>
                    <a:pt x="1056" y="213"/>
                  </a:lnTo>
                  <a:lnTo>
                    <a:pt x="1077" y="213"/>
                  </a:lnTo>
                  <a:lnTo>
                    <a:pt x="1098" y="202"/>
                  </a:lnTo>
                  <a:lnTo>
                    <a:pt x="1130" y="202"/>
                  </a:lnTo>
                  <a:lnTo>
                    <a:pt x="1152" y="192"/>
                  </a:lnTo>
                  <a:lnTo>
                    <a:pt x="1184" y="181"/>
                  </a:lnTo>
                  <a:lnTo>
                    <a:pt x="1205" y="170"/>
                  </a:lnTo>
                </a:path>
              </a:pathLst>
            </a:custGeom>
            <a:noFill/>
            <a:ln w="12700" cap="rnd" cmpd="sng">
              <a:solidFill>
                <a:schemeClr val="tx1"/>
              </a:solidFill>
              <a:prstDash val="dash"/>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71" name="Line 7"/>
            <p:cNvSpPr>
              <a:spLocks noChangeShapeType="1"/>
            </p:cNvSpPr>
            <p:nvPr/>
          </p:nvSpPr>
          <p:spPr bwMode="auto">
            <a:xfrm>
              <a:off x="3774" y="1297"/>
              <a:ext cx="119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2" name="Line 8"/>
            <p:cNvSpPr>
              <a:spLocks noChangeShapeType="1"/>
            </p:cNvSpPr>
            <p:nvPr/>
          </p:nvSpPr>
          <p:spPr bwMode="auto">
            <a:xfrm flipV="1">
              <a:off x="3770" y="1249"/>
              <a:ext cx="0" cy="4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3" name="Line 9"/>
            <p:cNvSpPr>
              <a:spLocks noChangeShapeType="1"/>
            </p:cNvSpPr>
            <p:nvPr/>
          </p:nvSpPr>
          <p:spPr bwMode="auto">
            <a:xfrm flipV="1">
              <a:off x="3866" y="961"/>
              <a:ext cx="0" cy="33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4" name="Line 10"/>
            <p:cNvSpPr>
              <a:spLocks noChangeShapeType="1"/>
            </p:cNvSpPr>
            <p:nvPr/>
          </p:nvSpPr>
          <p:spPr bwMode="auto">
            <a:xfrm flipV="1">
              <a:off x="3962" y="977"/>
              <a:ext cx="0" cy="32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5" name="Line 11"/>
            <p:cNvSpPr>
              <a:spLocks noChangeShapeType="1"/>
            </p:cNvSpPr>
            <p:nvPr/>
          </p:nvSpPr>
          <p:spPr bwMode="auto">
            <a:xfrm flipV="1">
              <a:off x="4058" y="1084"/>
              <a:ext cx="0" cy="21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6" name="Line 12"/>
            <p:cNvSpPr>
              <a:spLocks noChangeShapeType="1"/>
            </p:cNvSpPr>
            <p:nvPr/>
          </p:nvSpPr>
          <p:spPr bwMode="auto">
            <a:xfrm flipV="1">
              <a:off x="4154" y="1158"/>
              <a:ext cx="0" cy="139"/>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7" name="Line 13"/>
            <p:cNvSpPr>
              <a:spLocks noChangeShapeType="1"/>
            </p:cNvSpPr>
            <p:nvPr/>
          </p:nvSpPr>
          <p:spPr bwMode="auto">
            <a:xfrm flipV="1">
              <a:off x="4250" y="1174"/>
              <a:ext cx="0" cy="12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8" name="Line 14"/>
            <p:cNvSpPr>
              <a:spLocks noChangeShapeType="1"/>
            </p:cNvSpPr>
            <p:nvPr/>
          </p:nvSpPr>
          <p:spPr bwMode="auto">
            <a:xfrm flipV="1">
              <a:off x="4346" y="1174"/>
              <a:ext cx="0" cy="12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9" name="Line 15"/>
            <p:cNvSpPr>
              <a:spLocks noChangeShapeType="1"/>
            </p:cNvSpPr>
            <p:nvPr/>
          </p:nvSpPr>
          <p:spPr bwMode="auto">
            <a:xfrm flipV="1">
              <a:off x="4442" y="1100"/>
              <a:ext cx="0" cy="19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80" name="Line 16"/>
            <p:cNvSpPr>
              <a:spLocks noChangeShapeType="1"/>
            </p:cNvSpPr>
            <p:nvPr/>
          </p:nvSpPr>
          <p:spPr bwMode="auto">
            <a:xfrm flipV="1">
              <a:off x="4538" y="1014"/>
              <a:ext cx="0" cy="28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81" name="Line 17"/>
            <p:cNvSpPr>
              <a:spLocks noChangeShapeType="1"/>
            </p:cNvSpPr>
            <p:nvPr/>
          </p:nvSpPr>
          <p:spPr bwMode="auto">
            <a:xfrm flipV="1">
              <a:off x="4634" y="1009"/>
              <a:ext cx="0" cy="28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82" name="Line 18"/>
            <p:cNvSpPr>
              <a:spLocks noChangeShapeType="1"/>
            </p:cNvSpPr>
            <p:nvPr/>
          </p:nvSpPr>
          <p:spPr bwMode="auto">
            <a:xfrm flipV="1">
              <a:off x="4730" y="1116"/>
              <a:ext cx="0" cy="18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83" name="Line 19"/>
            <p:cNvSpPr>
              <a:spLocks noChangeShapeType="1"/>
            </p:cNvSpPr>
            <p:nvPr/>
          </p:nvSpPr>
          <p:spPr bwMode="auto">
            <a:xfrm flipV="1">
              <a:off x="4826" y="1164"/>
              <a:ext cx="0" cy="13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84" name="Line 20"/>
            <p:cNvSpPr>
              <a:spLocks noChangeShapeType="1"/>
            </p:cNvSpPr>
            <p:nvPr/>
          </p:nvSpPr>
          <p:spPr bwMode="auto">
            <a:xfrm flipV="1">
              <a:off x="4922" y="1153"/>
              <a:ext cx="0" cy="14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0966" name="Group 21"/>
          <p:cNvGrpSpPr>
            <a:grpSpLocks/>
          </p:cNvGrpSpPr>
          <p:nvPr/>
        </p:nvGrpSpPr>
        <p:grpSpPr bwMode="auto">
          <a:xfrm>
            <a:off x="3048000" y="3352800"/>
            <a:ext cx="2489200" cy="736600"/>
            <a:chOff x="1928" y="920"/>
            <a:chExt cx="1568" cy="464"/>
          </a:xfrm>
        </p:grpSpPr>
        <p:sp>
          <p:nvSpPr>
            <p:cNvPr id="40967" name="Rectangle 22"/>
            <p:cNvSpPr>
              <a:spLocks noChangeArrowheads="1"/>
            </p:cNvSpPr>
            <p:nvPr/>
          </p:nvSpPr>
          <p:spPr bwMode="auto">
            <a:xfrm>
              <a:off x="2343" y="920"/>
              <a:ext cx="721" cy="464"/>
            </a:xfrm>
            <a:prstGeom prst="rect">
              <a:avLst/>
            </a:prstGeom>
            <a:solidFill>
              <a:schemeClr val="bg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r>
                <a:rPr lang="en-US" altLang="en-US" sz="1800" b="1">
                  <a:latin typeface="Helvetica" panose="020B0604020202020204" pitchFamily="34" charset="0"/>
                </a:rPr>
                <a:t>Sampler</a:t>
              </a:r>
            </a:p>
          </p:txBody>
        </p:sp>
        <p:sp>
          <p:nvSpPr>
            <p:cNvPr id="40968" name="Line 23"/>
            <p:cNvSpPr>
              <a:spLocks noChangeShapeType="1"/>
            </p:cNvSpPr>
            <p:nvPr/>
          </p:nvSpPr>
          <p:spPr bwMode="auto">
            <a:xfrm>
              <a:off x="1928" y="1152"/>
              <a:ext cx="416"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69" name="Line 24"/>
            <p:cNvSpPr>
              <a:spLocks noChangeShapeType="1"/>
            </p:cNvSpPr>
            <p:nvPr/>
          </p:nvSpPr>
          <p:spPr bwMode="auto">
            <a:xfrm>
              <a:off x="3080" y="1152"/>
              <a:ext cx="416"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685800" y="0"/>
            <a:ext cx="7772400" cy="685800"/>
          </a:xfrm>
        </p:spPr>
        <p:txBody>
          <a:bodyPr/>
          <a:lstStyle/>
          <a:p>
            <a:r>
              <a:rPr lang="en-US" altLang="en-US" smtClean="0"/>
              <a:t>Music Compression</a:t>
            </a:r>
          </a:p>
        </p:txBody>
      </p:sp>
      <p:sp>
        <p:nvSpPr>
          <p:cNvPr id="43011" name="Rectangle 3"/>
          <p:cNvSpPr>
            <a:spLocks noGrp="1" noChangeArrowheads="1"/>
          </p:cNvSpPr>
          <p:nvPr>
            <p:ph type="body" idx="1"/>
          </p:nvPr>
        </p:nvSpPr>
        <p:spPr>
          <a:xfrm>
            <a:off x="609600" y="838200"/>
            <a:ext cx="8153400" cy="4114800"/>
          </a:xfrm>
        </p:spPr>
        <p:txBody>
          <a:bodyPr/>
          <a:lstStyle/>
          <a:p>
            <a:r>
              <a:rPr lang="en-US" altLang="en-US" smtClean="0"/>
              <a:t>Opportunity:</a:t>
            </a:r>
          </a:p>
          <a:p>
            <a:pPr lvl="1"/>
            <a:r>
              <a:rPr lang="en-US" altLang="en-US" smtClean="0"/>
              <a:t>The human ear cannot hear all frequencies at once</a:t>
            </a:r>
          </a:p>
          <a:p>
            <a:r>
              <a:rPr lang="en-US" altLang="en-US" smtClean="0"/>
              <a:t>Approach:</a:t>
            </a:r>
          </a:p>
          <a:p>
            <a:pPr lvl="1"/>
            <a:r>
              <a:rPr lang="en-US" altLang="en-US" smtClean="0"/>
              <a:t>Don’t represent “masked” frequencies</a:t>
            </a:r>
          </a:p>
          <a:p>
            <a:r>
              <a:rPr lang="en-US" altLang="en-US" smtClean="0"/>
              <a:t>Standard: MPEG-1 Layer 3 (.mp3)</a:t>
            </a:r>
          </a:p>
        </p:txBody>
      </p:sp>
      <p:pic>
        <p:nvPicPr>
          <p:cNvPr id="43012" name="Picture 4" descr="maskierung"/>
          <p:cNvPicPr>
            <a:picLocks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752600" y="3721100"/>
            <a:ext cx="5791200" cy="3136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228600"/>
            <a:ext cx="7772400" cy="1143000"/>
          </a:xfrm>
          <a:noFill/>
        </p:spPr>
        <p:txBody>
          <a:bodyPr/>
          <a:lstStyle/>
          <a:p>
            <a:r>
              <a:rPr lang="en-US" altLang="en-US" smtClean="0"/>
              <a:t>Agenda</a:t>
            </a:r>
          </a:p>
        </p:txBody>
      </p:sp>
      <p:sp>
        <p:nvSpPr>
          <p:cNvPr id="5123" name="Rectangle 3"/>
          <p:cNvSpPr>
            <a:spLocks noGrp="1" noChangeArrowheads="1"/>
          </p:cNvSpPr>
          <p:nvPr>
            <p:ph type="body" idx="1"/>
          </p:nvPr>
        </p:nvSpPr>
        <p:spPr>
          <a:xfrm>
            <a:off x="609600" y="1676400"/>
            <a:ext cx="7772400" cy="4114800"/>
          </a:xfrm>
          <a:noFill/>
        </p:spPr>
        <p:txBody>
          <a:bodyPr/>
          <a:lstStyle/>
          <a:p>
            <a:r>
              <a:rPr lang="en-US" altLang="en-US" dirty="0" smtClean="0"/>
              <a:t>Some examples of file types</a:t>
            </a:r>
          </a:p>
          <a:p>
            <a:pPr lvl="1"/>
            <a:r>
              <a:rPr lang="en-US" altLang="en-US" dirty="0" smtClean="0"/>
              <a:t>Text</a:t>
            </a:r>
          </a:p>
          <a:p>
            <a:pPr lvl="1"/>
            <a:r>
              <a:rPr lang="en-US" altLang="en-US" dirty="0" smtClean="0"/>
              <a:t>Images</a:t>
            </a:r>
            <a:endParaRPr lang="en-US" altLang="en-US" dirty="0" smtClean="0"/>
          </a:p>
          <a:p>
            <a:pPr lvl="1"/>
            <a:r>
              <a:rPr lang="en-US" altLang="en-US" dirty="0" smtClean="0"/>
              <a:t>Video</a:t>
            </a:r>
          </a:p>
          <a:p>
            <a:pPr lvl="1"/>
            <a:r>
              <a:rPr lang="en-US" altLang="en-US" dirty="0" smtClean="0"/>
              <a:t>Audio</a:t>
            </a:r>
          </a:p>
          <a:p>
            <a:r>
              <a:rPr lang="en-US" altLang="en-US" dirty="0" smtClean="0"/>
              <a:t>Key storylines</a:t>
            </a:r>
          </a:p>
          <a:p>
            <a:pPr lvl="1"/>
            <a:r>
              <a:rPr lang="en-US" altLang="en-US" dirty="0" smtClean="0"/>
              <a:t>Compression</a:t>
            </a:r>
          </a:p>
          <a:p>
            <a:pPr lvl="1"/>
            <a:r>
              <a:rPr lang="en-US" altLang="en-US" dirty="0" smtClean="0"/>
              <a:t>More than the content</a:t>
            </a:r>
          </a:p>
          <a:p>
            <a:pPr lvl="2"/>
            <a:r>
              <a:rPr lang="en-US" altLang="en-US" dirty="0" smtClean="0"/>
              <a:t>Context</a:t>
            </a:r>
          </a:p>
          <a:p>
            <a:pPr lvl="2"/>
            <a:r>
              <a:rPr lang="en-US" altLang="en-US" dirty="0" smtClean="0"/>
              <a:t>Layout</a:t>
            </a:r>
          </a:p>
        </p:txBody>
      </p:sp>
    </p:spTree>
    <p:extLst>
      <p:ext uri="{BB962C8B-B14F-4D97-AF65-F5344CB8AC3E}">
        <p14:creationId xmlns:p14="http://schemas.microsoft.com/office/powerpoint/2010/main" val="175530606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0000" t="8462" r="21351"/>
          <a:stretch/>
        </p:blipFill>
        <p:spPr>
          <a:xfrm>
            <a:off x="762000" y="43117"/>
            <a:ext cx="8001000" cy="6764287"/>
          </a:xfrm>
          <a:prstGeom prst="rect">
            <a:avLst/>
          </a:prstGeom>
        </p:spPr>
      </p:pic>
    </p:spTree>
    <p:extLst>
      <p:ext uri="{BB962C8B-B14F-4D97-AF65-F5344CB8AC3E}">
        <p14:creationId xmlns:p14="http://schemas.microsoft.com/office/powerpoint/2010/main" val="3482152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ltLang="en-US" smtClean="0"/>
              <a:t>Before You Go!</a:t>
            </a:r>
          </a:p>
        </p:txBody>
      </p:sp>
      <p:sp>
        <p:nvSpPr>
          <p:cNvPr id="59395" name="Rectangle 3"/>
          <p:cNvSpPr>
            <a:spLocks noGrp="1" noChangeArrowheads="1"/>
          </p:cNvSpPr>
          <p:nvPr>
            <p:ph type="body" idx="1"/>
          </p:nvPr>
        </p:nvSpPr>
        <p:spPr/>
        <p:txBody>
          <a:bodyPr/>
          <a:lstStyle/>
          <a:p>
            <a:r>
              <a:rPr lang="en-US" altLang="en-US" smtClean="0"/>
              <a:t>On a sheet of paper (no names), answer the following question:</a:t>
            </a:r>
          </a:p>
          <a:p>
            <a:endParaRPr lang="en-US" altLang="en-US" smtClean="0"/>
          </a:p>
          <a:p>
            <a:pPr>
              <a:buFontTx/>
              <a:buNone/>
            </a:pPr>
            <a:r>
              <a:rPr lang="en-US" altLang="en-US" smtClean="0"/>
              <a:t>	What was the muddiest point in today’s class?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5001" t="7692" r="25833"/>
          <a:stretch/>
        </p:blipFill>
        <p:spPr>
          <a:xfrm>
            <a:off x="1219200" y="1"/>
            <a:ext cx="6760210" cy="6874790"/>
          </a:xfrm>
          <a:prstGeom prst="rect">
            <a:avLst/>
          </a:prstGeom>
        </p:spPr>
      </p:pic>
    </p:spTree>
    <p:extLst>
      <p:ext uri="{BB962C8B-B14F-4D97-AF65-F5344CB8AC3E}">
        <p14:creationId xmlns:p14="http://schemas.microsoft.com/office/powerpoint/2010/main" val="1172162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41195" y="3198168"/>
            <a:ext cx="261610" cy="461665"/>
          </a:xfrm>
          <a:prstGeom prst="rect">
            <a:avLst/>
          </a:prstGeom>
        </p:spPr>
        <p:txBody>
          <a:bodyPr wrap="none">
            <a:spAutoFit/>
          </a:bodyPr>
          <a:lstStyle/>
          <a:p>
            <a:r>
              <a:rPr lang="en-US" dirty="0" smtClean="0"/>
              <a:t> </a:t>
            </a:r>
            <a:endParaRPr lang="en-US" dirty="0"/>
          </a:p>
        </p:txBody>
      </p:sp>
      <p:pic>
        <p:nvPicPr>
          <p:cNvPr id="6" name="Picture 5"/>
          <p:cNvPicPr>
            <a:picLocks noChangeAspect="1"/>
          </p:cNvPicPr>
          <p:nvPr/>
        </p:nvPicPr>
        <p:blipFill rotWithShape="1">
          <a:blip r:embed="rId2"/>
          <a:srcRect t="8889" r="3105" b="36667"/>
          <a:stretch/>
        </p:blipFill>
        <p:spPr>
          <a:xfrm>
            <a:off x="495300" y="-47589"/>
            <a:ext cx="8153400" cy="6905589"/>
          </a:xfrm>
          <a:prstGeom prst="rect">
            <a:avLst/>
          </a:prstGeom>
        </p:spPr>
      </p:pic>
    </p:spTree>
    <p:extLst>
      <p:ext uri="{BB962C8B-B14F-4D97-AF65-F5344CB8AC3E}">
        <p14:creationId xmlns:p14="http://schemas.microsoft.com/office/powerpoint/2010/main" val="42343852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228600"/>
            <a:ext cx="7772400" cy="1143000"/>
          </a:xfrm>
          <a:noFill/>
        </p:spPr>
        <p:txBody>
          <a:bodyPr/>
          <a:lstStyle/>
          <a:p>
            <a:r>
              <a:rPr lang="en-US" altLang="en-US" smtClean="0"/>
              <a:t>Agenda</a:t>
            </a:r>
          </a:p>
        </p:txBody>
      </p:sp>
      <p:sp>
        <p:nvSpPr>
          <p:cNvPr id="5123" name="Rectangle 3"/>
          <p:cNvSpPr>
            <a:spLocks noGrp="1" noChangeArrowheads="1"/>
          </p:cNvSpPr>
          <p:nvPr>
            <p:ph type="body" idx="1"/>
          </p:nvPr>
        </p:nvSpPr>
        <p:spPr>
          <a:xfrm>
            <a:off x="609600" y="1676400"/>
            <a:ext cx="7772400" cy="4114800"/>
          </a:xfrm>
          <a:noFill/>
        </p:spPr>
        <p:txBody>
          <a:bodyPr/>
          <a:lstStyle/>
          <a:p>
            <a:r>
              <a:rPr lang="en-US" altLang="en-US" dirty="0" smtClean="0"/>
              <a:t>Some examples of file types</a:t>
            </a:r>
          </a:p>
          <a:p>
            <a:pPr lvl="1"/>
            <a:r>
              <a:rPr lang="en-US" altLang="en-US" dirty="0" smtClean="0"/>
              <a:t>Text</a:t>
            </a:r>
          </a:p>
          <a:p>
            <a:pPr lvl="1"/>
            <a:r>
              <a:rPr lang="en-US" altLang="en-US" dirty="0" smtClean="0"/>
              <a:t>Images</a:t>
            </a:r>
            <a:endParaRPr lang="en-US" altLang="en-US" dirty="0" smtClean="0"/>
          </a:p>
          <a:p>
            <a:pPr lvl="1"/>
            <a:r>
              <a:rPr lang="en-US" altLang="en-US" dirty="0" smtClean="0"/>
              <a:t>Video</a:t>
            </a:r>
          </a:p>
          <a:p>
            <a:pPr lvl="1"/>
            <a:r>
              <a:rPr lang="en-US" altLang="en-US" dirty="0" smtClean="0"/>
              <a:t>Audio</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11267"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11268" name="Rectangle 4"/>
          <p:cNvSpPr>
            <a:spLocks noGrp="1" noChangeArrowheads="1"/>
          </p:cNvSpPr>
          <p:nvPr>
            <p:ph type="title"/>
          </p:nvPr>
        </p:nvSpPr>
        <p:spPr>
          <a:xfrm>
            <a:off x="685800" y="228600"/>
            <a:ext cx="3352800" cy="1143000"/>
          </a:xfrm>
          <a:noFill/>
        </p:spPr>
        <p:txBody>
          <a:bodyPr/>
          <a:lstStyle/>
          <a:p>
            <a:r>
              <a:rPr lang="en-US" altLang="en-US" smtClean="0"/>
              <a:t>ASCII</a:t>
            </a:r>
          </a:p>
        </p:txBody>
      </p:sp>
      <p:sp>
        <p:nvSpPr>
          <p:cNvPr id="11269" name="Rectangle 5"/>
          <p:cNvSpPr>
            <a:spLocks noGrp="1" noChangeArrowheads="1"/>
          </p:cNvSpPr>
          <p:nvPr>
            <p:ph type="body" idx="1"/>
          </p:nvPr>
        </p:nvSpPr>
        <p:spPr>
          <a:xfrm>
            <a:off x="152400" y="1371600"/>
            <a:ext cx="4495800" cy="2819400"/>
          </a:xfrm>
          <a:noFill/>
        </p:spPr>
        <p:txBody>
          <a:bodyPr/>
          <a:lstStyle/>
          <a:p>
            <a:r>
              <a:rPr lang="en-US" altLang="en-US" smtClean="0"/>
              <a:t>Widely used in the U.S. </a:t>
            </a:r>
          </a:p>
          <a:p>
            <a:pPr lvl="1"/>
            <a:r>
              <a:rPr lang="en-US" altLang="en-US" smtClean="0"/>
              <a:t>American Standard Code for Information Interchange</a:t>
            </a:r>
          </a:p>
          <a:p>
            <a:pPr lvl="1"/>
            <a:r>
              <a:rPr lang="en-US" altLang="en-US" smtClean="0"/>
              <a:t>ANSI X3.4-1968</a:t>
            </a:r>
          </a:p>
        </p:txBody>
      </p:sp>
      <p:sp>
        <p:nvSpPr>
          <p:cNvPr id="11270" name="Rectangle 6"/>
          <p:cNvSpPr>
            <a:spLocks noChangeArrowheads="1"/>
          </p:cNvSpPr>
          <p:nvPr/>
        </p:nvSpPr>
        <p:spPr bwMode="auto">
          <a:xfrm>
            <a:off x="4649788" y="1588"/>
            <a:ext cx="422275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400" b="1">
                <a:latin typeface="Courier New" panose="02070309020205020404" pitchFamily="49" charset="0"/>
              </a:rPr>
              <a:t>|  0 NUL | 32 SPACE | 64 @ |  96 `   |</a:t>
            </a:r>
          </a:p>
          <a:p>
            <a:r>
              <a:rPr lang="en-US" altLang="en-US" sz="1400" b="1">
                <a:latin typeface="Courier New" panose="02070309020205020404" pitchFamily="49" charset="0"/>
              </a:rPr>
              <a:t>|  1 SOH | 33 !     | </a:t>
            </a:r>
            <a:r>
              <a:rPr lang="en-US" altLang="en-US" sz="1400" b="1">
                <a:solidFill>
                  <a:srgbClr val="FF0000"/>
                </a:solidFill>
                <a:latin typeface="Courier New" panose="02070309020205020404" pitchFamily="49" charset="0"/>
              </a:rPr>
              <a:t>65 A</a:t>
            </a:r>
            <a:r>
              <a:rPr lang="en-US" altLang="en-US" sz="1400" b="1">
                <a:latin typeface="Courier New" panose="02070309020205020404" pitchFamily="49" charset="0"/>
              </a:rPr>
              <a:t> |  97 a   |</a:t>
            </a:r>
          </a:p>
          <a:p>
            <a:r>
              <a:rPr lang="en-US" altLang="en-US" sz="1400" b="1">
                <a:latin typeface="Courier New" panose="02070309020205020404" pitchFamily="49" charset="0"/>
              </a:rPr>
              <a:t>|  2 STX | 34 "     | 66 B |  98 b   |</a:t>
            </a:r>
          </a:p>
          <a:p>
            <a:r>
              <a:rPr lang="en-US" altLang="en-US" sz="1400" b="1">
                <a:latin typeface="Courier New" panose="02070309020205020404" pitchFamily="49" charset="0"/>
              </a:rPr>
              <a:t>|  3 ETX | 35 #     | 67 C |  99 c   |</a:t>
            </a:r>
          </a:p>
          <a:p>
            <a:r>
              <a:rPr lang="en-US" altLang="en-US" sz="1400" b="1">
                <a:latin typeface="Courier New" panose="02070309020205020404" pitchFamily="49" charset="0"/>
              </a:rPr>
              <a:t>|  4 EOT | 36 $     | 68 D | 100 d   |</a:t>
            </a:r>
          </a:p>
          <a:p>
            <a:r>
              <a:rPr lang="en-US" altLang="en-US" sz="1400" b="1">
                <a:latin typeface="Courier New" panose="02070309020205020404" pitchFamily="49" charset="0"/>
              </a:rPr>
              <a:t>|  5 ENQ | 37 %     | 69 E | 101 e   |</a:t>
            </a:r>
          </a:p>
          <a:p>
            <a:r>
              <a:rPr lang="en-US" altLang="en-US" sz="1400" b="1">
                <a:latin typeface="Courier New" panose="02070309020205020404" pitchFamily="49" charset="0"/>
              </a:rPr>
              <a:t>|  6 ACK | 38 &amp;     | 70 F | 102 f   |</a:t>
            </a:r>
          </a:p>
          <a:p>
            <a:r>
              <a:rPr lang="en-US" altLang="en-US" sz="1400" b="1">
                <a:latin typeface="Courier New" panose="02070309020205020404" pitchFamily="49" charset="0"/>
              </a:rPr>
              <a:t>|  7 BEL | 39 '     | 71 G | 103 g   |</a:t>
            </a:r>
          </a:p>
          <a:p>
            <a:r>
              <a:rPr lang="en-US" altLang="en-US" sz="1400" b="1">
                <a:latin typeface="Courier New" panose="02070309020205020404" pitchFamily="49" charset="0"/>
              </a:rPr>
              <a:t>|  8 BS  | 40 (     | 72 H | 104 h   |</a:t>
            </a:r>
          </a:p>
          <a:p>
            <a:r>
              <a:rPr lang="en-US" altLang="en-US" sz="1400" b="1">
                <a:latin typeface="Courier New" panose="02070309020205020404" pitchFamily="49" charset="0"/>
              </a:rPr>
              <a:t>|  9 HT  | 41 )     | 73 I | 105 i   |</a:t>
            </a:r>
          </a:p>
          <a:p>
            <a:r>
              <a:rPr lang="en-US" altLang="en-US" sz="1400" b="1">
                <a:latin typeface="Courier New" panose="02070309020205020404" pitchFamily="49" charset="0"/>
              </a:rPr>
              <a:t>| 10 LF  | 42 *     | 74 J | 106 j   |</a:t>
            </a:r>
          </a:p>
          <a:p>
            <a:r>
              <a:rPr lang="en-US" altLang="en-US" sz="1400" b="1">
                <a:latin typeface="Courier New" panose="02070309020205020404" pitchFamily="49" charset="0"/>
              </a:rPr>
              <a:t>| 11 VT  | 43 +     | 75 K | 107 k   |</a:t>
            </a:r>
          </a:p>
          <a:p>
            <a:r>
              <a:rPr lang="en-US" altLang="en-US" sz="1400" b="1">
                <a:latin typeface="Courier New" panose="02070309020205020404" pitchFamily="49" charset="0"/>
              </a:rPr>
              <a:t>| 12 FF  | 44 ,     | 76 L | 108 l   |</a:t>
            </a:r>
          </a:p>
          <a:p>
            <a:r>
              <a:rPr lang="en-US" altLang="en-US" sz="1400" b="1">
                <a:latin typeface="Courier New" panose="02070309020205020404" pitchFamily="49" charset="0"/>
              </a:rPr>
              <a:t>| 13 CR  | 45 -     | 77 M | 109 m   |</a:t>
            </a:r>
          </a:p>
          <a:p>
            <a:r>
              <a:rPr lang="en-US" altLang="en-US" sz="1400" b="1">
                <a:latin typeface="Courier New" panose="02070309020205020404" pitchFamily="49" charset="0"/>
              </a:rPr>
              <a:t>| 14 SO  | 46 .     | 78 N | 110 n   |</a:t>
            </a:r>
          </a:p>
          <a:p>
            <a:r>
              <a:rPr lang="en-US" altLang="en-US" sz="1400" b="1">
                <a:latin typeface="Courier New" panose="02070309020205020404" pitchFamily="49" charset="0"/>
              </a:rPr>
              <a:t>| 15 SI  | 47 /     | 79 O | 111 o   |</a:t>
            </a:r>
          </a:p>
        </p:txBody>
      </p:sp>
      <p:sp>
        <p:nvSpPr>
          <p:cNvPr id="11271" name="Rectangle 7"/>
          <p:cNvSpPr>
            <a:spLocks noChangeArrowheads="1"/>
          </p:cNvSpPr>
          <p:nvPr/>
        </p:nvSpPr>
        <p:spPr bwMode="auto">
          <a:xfrm>
            <a:off x="4649788" y="3363913"/>
            <a:ext cx="429895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400" b="1">
                <a:latin typeface="Courier New" panose="02070309020205020404" pitchFamily="49" charset="0"/>
              </a:rPr>
              <a:t>| 16 DLE | 48 0     | 80 P | 112 p   |</a:t>
            </a:r>
          </a:p>
          <a:p>
            <a:r>
              <a:rPr lang="en-US" altLang="en-US" sz="1400" b="1">
                <a:latin typeface="Courier New" panose="02070309020205020404" pitchFamily="49" charset="0"/>
              </a:rPr>
              <a:t>| 17 DC1 | 49 1     | 81 Q | 113 q   |</a:t>
            </a:r>
          </a:p>
          <a:p>
            <a:r>
              <a:rPr lang="en-US" altLang="en-US" sz="1400" b="1">
                <a:latin typeface="Courier New" panose="02070309020205020404" pitchFamily="49" charset="0"/>
              </a:rPr>
              <a:t>| 18 DC2 | 50 2     | 82 R | 114 r   |</a:t>
            </a:r>
          </a:p>
          <a:p>
            <a:r>
              <a:rPr lang="en-US" altLang="en-US" sz="1400" b="1">
                <a:latin typeface="Courier New" panose="02070309020205020404" pitchFamily="49" charset="0"/>
              </a:rPr>
              <a:t>| 19 DC3 | 51 3     | 83 S | 115 s   |</a:t>
            </a:r>
          </a:p>
          <a:p>
            <a:r>
              <a:rPr lang="en-US" altLang="en-US" sz="1400" b="1">
                <a:latin typeface="Courier New" panose="02070309020205020404" pitchFamily="49" charset="0"/>
              </a:rPr>
              <a:t>| 20 DC4 | 52 4     | 84 T | 116 t   |</a:t>
            </a:r>
          </a:p>
          <a:p>
            <a:r>
              <a:rPr lang="en-US" altLang="en-US" sz="1400" b="1">
                <a:latin typeface="Courier New" panose="02070309020205020404" pitchFamily="49" charset="0"/>
              </a:rPr>
              <a:t>| 21 NAK | 53 5     | 85 U | 117 u   |</a:t>
            </a:r>
          </a:p>
          <a:p>
            <a:r>
              <a:rPr lang="en-US" altLang="en-US" sz="1400" b="1">
                <a:latin typeface="Courier New" panose="02070309020205020404" pitchFamily="49" charset="0"/>
              </a:rPr>
              <a:t>| 22 SYN | 54 6     | 86 V | 118 v   |</a:t>
            </a:r>
          </a:p>
          <a:p>
            <a:r>
              <a:rPr lang="en-US" altLang="en-US" sz="1400" b="1">
                <a:latin typeface="Courier New" panose="02070309020205020404" pitchFamily="49" charset="0"/>
              </a:rPr>
              <a:t>| 23 ETB | 55 7     | 87 W | 119 w   |</a:t>
            </a:r>
          </a:p>
          <a:p>
            <a:r>
              <a:rPr lang="en-US" altLang="en-US" sz="1400" b="1">
                <a:latin typeface="Courier New" panose="02070309020205020404" pitchFamily="49" charset="0"/>
              </a:rPr>
              <a:t>| 24 CAN | 56 8     | 88 X | 120 x   |</a:t>
            </a:r>
          </a:p>
          <a:p>
            <a:r>
              <a:rPr lang="en-US" altLang="en-US" sz="1400" b="1">
                <a:latin typeface="Courier New" panose="02070309020205020404" pitchFamily="49" charset="0"/>
              </a:rPr>
              <a:t>| 25 EM  | 57 9     | 89 Y | 121 y   |</a:t>
            </a:r>
          </a:p>
          <a:p>
            <a:r>
              <a:rPr lang="en-US" altLang="en-US" sz="1400" b="1">
                <a:latin typeface="Courier New" panose="02070309020205020404" pitchFamily="49" charset="0"/>
              </a:rPr>
              <a:t>| 26 SUB | 58 :     | 90 Z | 122 z   |</a:t>
            </a:r>
          </a:p>
          <a:p>
            <a:r>
              <a:rPr lang="en-US" altLang="en-US" sz="1400" b="1">
                <a:latin typeface="Courier New" panose="02070309020205020404" pitchFamily="49" charset="0"/>
              </a:rPr>
              <a:t>| 27 ESC | 59 ;     | 91 [ | 123 {   |</a:t>
            </a:r>
          </a:p>
          <a:p>
            <a:r>
              <a:rPr lang="en-US" altLang="en-US" sz="1400" b="1">
                <a:latin typeface="Courier New" panose="02070309020205020404" pitchFamily="49" charset="0"/>
              </a:rPr>
              <a:t>| 28 FS  | 60 &lt;     | 92 \ | 124 |   |</a:t>
            </a:r>
          </a:p>
          <a:p>
            <a:r>
              <a:rPr lang="en-US" altLang="en-US" sz="1400" b="1">
                <a:latin typeface="Courier New" panose="02070309020205020404" pitchFamily="49" charset="0"/>
              </a:rPr>
              <a:t>| 29 GS  | 61 =     | 93 ] | 125 }   |</a:t>
            </a:r>
          </a:p>
          <a:p>
            <a:r>
              <a:rPr lang="en-US" altLang="en-US" sz="1400" b="1">
                <a:latin typeface="Courier New" panose="02070309020205020404" pitchFamily="49" charset="0"/>
              </a:rPr>
              <a:t>| 30 RS  | 62 &gt;     | 94 ^ | 126 ~   |</a:t>
            </a:r>
          </a:p>
          <a:p>
            <a:r>
              <a:rPr lang="en-US" altLang="en-US" sz="1400" b="1">
                <a:latin typeface="Courier New" panose="02070309020205020404" pitchFamily="49" charset="0"/>
              </a:rPr>
              <a:t>| 31 US  | 64 ?     | 95 _ | 127 DEL |</a:t>
            </a:r>
            <a:r>
              <a:rPr lang="en-US" altLang="en-US" sz="1000" b="1">
                <a:latin typeface="Courier New" panose="02070309020205020404" pitchFamily="49" charset="0"/>
              </a:rPr>
              <a:t> </a:t>
            </a:r>
          </a:p>
        </p:txBody>
      </p:sp>
      <p:pic>
        <p:nvPicPr>
          <p:cNvPr id="11272" name="Picture 8"/>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4114800"/>
            <a:ext cx="389890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1331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13316" name="Rectangle 4"/>
          <p:cNvSpPr>
            <a:spLocks noGrp="1" noChangeArrowheads="1"/>
          </p:cNvSpPr>
          <p:nvPr>
            <p:ph type="title"/>
          </p:nvPr>
        </p:nvSpPr>
        <p:spPr>
          <a:noFill/>
        </p:spPr>
        <p:txBody>
          <a:bodyPr/>
          <a:lstStyle/>
          <a:p>
            <a:r>
              <a:rPr lang="en-US" altLang="en-US" smtClean="0"/>
              <a:t>The Latin-1 Character Set</a:t>
            </a:r>
          </a:p>
        </p:txBody>
      </p:sp>
      <p:sp>
        <p:nvSpPr>
          <p:cNvPr id="13317" name="Rectangle 5"/>
          <p:cNvSpPr>
            <a:spLocks noGrp="1" noChangeArrowheads="1"/>
          </p:cNvSpPr>
          <p:nvPr>
            <p:ph type="body" idx="1"/>
          </p:nvPr>
        </p:nvSpPr>
        <p:spPr>
          <a:xfrm>
            <a:off x="457200" y="1981200"/>
            <a:ext cx="8458200" cy="1905000"/>
          </a:xfrm>
          <a:noFill/>
        </p:spPr>
        <p:txBody>
          <a:bodyPr/>
          <a:lstStyle/>
          <a:p>
            <a:r>
              <a:rPr lang="en-US" altLang="en-US" smtClean="0"/>
              <a:t>ISO 8859-1 8-bit characters for Western Europe</a:t>
            </a:r>
          </a:p>
          <a:p>
            <a:pPr lvl="1">
              <a:spcBef>
                <a:spcPts val="500"/>
              </a:spcBef>
              <a:spcAft>
                <a:spcPts val="500"/>
              </a:spcAft>
            </a:pPr>
            <a:r>
              <a:rPr lang="en-US" altLang="en-US" smtClean="0"/>
              <a:t>French, Spanish, Catalan, Galician, Basque, Portuguese, Italian, Albanian, Afrikaans, Dutch, German, Danish, Swedish, Norwegian, Finnish, Faroese, Icelandic, Irish, Scottish, and English</a:t>
            </a:r>
          </a:p>
        </p:txBody>
      </p:sp>
      <p:pic>
        <p:nvPicPr>
          <p:cNvPr id="13318" name="Picture 6"/>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4953000"/>
            <a:ext cx="435610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3319" name="Picture 7"/>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4953000"/>
            <a:ext cx="4356100"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3320" name="Rectangle 8"/>
          <p:cNvSpPr>
            <a:spLocks noChangeArrowheads="1"/>
          </p:cNvSpPr>
          <p:nvPr/>
        </p:nvSpPr>
        <p:spPr bwMode="auto">
          <a:xfrm>
            <a:off x="763588" y="4573588"/>
            <a:ext cx="324167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800"/>
              <a:t>Printable Characters, 7-bit ASCII</a:t>
            </a:r>
          </a:p>
        </p:txBody>
      </p:sp>
      <p:sp>
        <p:nvSpPr>
          <p:cNvPr id="13321" name="Rectangle 9"/>
          <p:cNvSpPr>
            <a:spLocks noChangeArrowheads="1"/>
          </p:cNvSpPr>
          <p:nvPr/>
        </p:nvSpPr>
        <p:spPr bwMode="auto">
          <a:xfrm>
            <a:off x="4725988" y="4573588"/>
            <a:ext cx="41751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800"/>
              <a:t>Additional Defined Characters, ISO 8859-1</a:t>
            </a:r>
          </a:p>
        </p:txBody>
      </p:sp>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14339"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14340" name="Rectangle 4"/>
          <p:cNvSpPr>
            <a:spLocks noGrp="1" noChangeArrowheads="1"/>
          </p:cNvSpPr>
          <p:nvPr>
            <p:ph type="title"/>
          </p:nvPr>
        </p:nvSpPr>
        <p:spPr>
          <a:xfrm>
            <a:off x="685800" y="0"/>
            <a:ext cx="7772400" cy="838200"/>
          </a:xfrm>
          <a:noFill/>
        </p:spPr>
        <p:txBody>
          <a:bodyPr/>
          <a:lstStyle/>
          <a:p>
            <a:r>
              <a:rPr lang="en-US" altLang="en-US" smtClean="0"/>
              <a:t>Other ISO-8859 Character Sets</a:t>
            </a:r>
          </a:p>
        </p:txBody>
      </p:sp>
      <p:pic>
        <p:nvPicPr>
          <p:cNvPr id="14341" name="Picture 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838200"/>
            <a:ext cx="3679825"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4342" name="Picture 6"/>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2362200"/>
            <a:ext cx="3679825"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4343" name="Picture 7"/>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3886200"/>
            <a:ext cx="3679825"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4344" name="Picture 8"/>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 y="5419725"/>
            <a:ext cx="3679825"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4345" name="Picture 9"/>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34000" y="838200"/>
            <a:ext cx="3679825"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4346" name="Picture 10"/>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34000" y="2362200"/>
            <a:ext cx="3679825"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4347" name="Picture 11"/>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34000" y="3886200"/>
            <a:ext cx="3679825"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4348" name="Picture 12"/>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34000" y="5419725"/>
            <a:ext cx="3679825"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4349" name="Rectangle 13"/>
          <p:cNvSpPr>
            <a:spLocks noChangeArrowheads="1"/>
          </p:cNvSpPr>
          <p:nvPr/>
        </p:nvSpPr>
        <p:spPr bwMode="auto">
          <a:xfrm>
            <a:off x="153988" y="1296988"/>
            <a:ext cx="4349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t>-2</a:t>
            </a:r>
          </a:p>
        </p:txBody>
      </p:sp>
      <p:sp>
        <p:nvSpPr>
          <p:cNvPr id="14350" name="Rectangle 14"/>
          <p:cNvSpPr>
            <a:spLocks noChangeArrowheads="1"/>
          </p:cNvSpPr>
          <p:nvPr/>
        </p:nvSpPr>
        <p:spPr bwMode="auto">
          <a:xfrm>
            <a:off x="153988" y="2897188"/>
            <a:ext cx="4349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t>-3</a:t>
            </a:r>
          </a:p>
        </p:txBody>
      </p:sp>
      <p:sp>
        <p:nvSpPr>
          <p:cNvPr id="14351" name="Rectangle 15"/>
          <p:cNvSpPr>
            <a:spLocks noChangeArrowheads="1"/>
          </p:cNvSpPr>
          <p:nvPr/>
        </p:nvSpPr>
        <p:spPr bwMode="auto">
          <a:xfrm>
            <a:off x="153988" y="4344988"/>
            <a:ext cx="4349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t>-4</a:t>
            </a:r>
          </a:p>
        </p:txBody>
      </p:sp>
      <p:sp>
        <p:nvSpPr>
          <p:cNvPr id="14352" name="Rectangle 16"/>
          <p:cNvSpPr>
            <a:spLocks noChangeArrowheads="1"/>
          </p:cNvSpPr>
          <p:nvPr/>
        </p:nvSpPr>
        <p:spPr bwMode="auto">
          <a:xfrm>
            <a:off x="153988" y="5945188"/>
            <a:ext cx="4349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t>-5</a:t>
            </a:r>
          </a:p>
        </p:txBody>
      </p:sp>
      <p:sp>
        <p:nvSpPr>
          <p:cNvPr id="14353" name="Rectangle 17"/>
          <p:cNvSpPr>
            <a:spLocks noChangeArrowheads="1"/>
          </p:cNvSpPr>
          <p:nvPr/>
        </p:nvSpPr>
        <p:spPr bwMode="auto">
          <a:xfrm>
            <a:off x="4878388" y="2820988"/>
            <a:ext cx="4349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t>-7</a:t>
            </a:r>
          </a:p>
        </p:txBody>
      </p:sp>
      <p:sp>
        <p:nvSpPr>
          <p:cNvPr id="14354" name="Rectangle 18"/>
          <p:cNvSpPr>
            <a:spLocks noChangeArrowheads="1"/>
          </p:cNvSpPr>
          <p:nvPr/>
        </p:nvSpPr>
        <p:spPr bwMode="auto">
          <a:xfrm>
            <a:off x="4878388" y="1373188"/>
            <a:ext cx="4349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t>-6</a:t>
            </a:r>
          </a:p>
        </p:txBody>
      </p:sp>
      <p:sp>
        <p:nvSpPr>
          <p:cNvPr id="14355" name="Rectangle 19"/>
          <p:cNvSpPr>
            <a:spLocks noChangeArrowheads="1"/>
          </p:cNvSpPr>
          <p:nvPr/>
        </p:nvSpPr>
        <p:spPr bwMode="auto">
          <a:xfrm>
            <a:off x="4878388" y="5868988"/>
            <a:ext cx="4349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t>-9</a:t>
            </a:r>
          </a:p>
        </p:txBody>
      </p:sp>
      <p:sp>
        <p:nvSpPr>
          <p:cNvPr id="14356" name="Rectangle 20"/>
          <p:cNvSpPr>
            <a:spLocks noChangeArrowheads="1"/>
          </p:cNvSpPr>
          <p:nvPr/>
        </p:nvSpPr>
        <p:spPr bwMode="auto">
          <a:xfrm>
            <a:off x="4878388" y="4344988"/>
            <a:ext cx="4349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t>-8</a:t>
            </a:r>
          </a:p>
        </p:txBody>
      </p:sp>
    </p:spTree>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1933</TotalTime>
  <Pages>13</Pages>
  <Words>2363</Words>
  <Application>Microsoft Office PowerPoint</Application>
  <PresentationFormat>On-screen Show (4:3)</PresentationFormat>
  <Paragraphs>258</Paragraphs>
  <Slides>30</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Times New Roman</vt:lpstr>
      <vt:lpstr>Arial</vt:lpstr>
      <vt:lpstr>Helvetica</vt:lpstr>
      <vt:lpstr>Comic Sans MS</vt:lpstr>
      <vt:lpstr>Arial Unicode MS</vt:lpstr>
      <vt:lpstr>Verdana</vt:lpstr>
      <vt:lpstr>inherit</vt:lpstr>
      <vt:lpstr>Default Design</vt:lpstr>
      <vt:lpstr>File Types</vt:lpstr>
      <vt:lpstr>PowerPoint Presentation</vt:lpstr>
      <vt:lpstr>PowerPoint Presentation</vt:lpstr>
      <vt:lpstr>PowerPoint Presentation</vt:lpstr>
      <vt:lpstr>PowerPoint Presentation</vt:lpstr>
      <vt:lpstr>Agenda</vt:lpstr>
      <vt:lpstr>ASCII</vt:lpstr>
      <vt:lpstr>The Latin-1 Character Set</vt:lpstr>
      <vt:lpstr>Other ISO-8859 Character Sets</vt:lpstr>
      <vt:lpstr>East Asian Character Sets</vt:lpstr>
      <vt:lpstr>Unicode</vt:lpstr>
      <vt:lpstr>PowerPoint Presentation</vt:lpstr>
      <vt:lpstr>PowerPoint Presentation</vt:lpstr>
      <vt:lpstr>PowerPoint Presentation</vt:lpstr>
      <vt:lpstr>Nothing new…</vt:lpstr>
      <vt:lpstr>Visual Perception</vt:lpstr>
      <vt:lpstr>Basic Image Coding</vt:lpstr>
      <vt:lpstr>Compression</vt:lpstr>
      <vt:lpstr>Palette Selection</vt:lpstr>
      <vt:lpstr>Run-Length Encoding</vt:lpstr>
      <vt:lpstr>GIF</vt:lpstr>
      <vt:lpstr>JPEG</vt:lpstr>
      <vt:lpstr>Variable Compression in JPEG</vt:lpstr>
      <vt:lpstr>Video Data Rates</vt:lpstr>
      <vt:lpstr>Video Compression</vt:lpstr>
      <vt:lpstr>MPEG Encoding</vt:lpstr>
      <vt:lpstr>Basic Audio Coding</vt:lpstr>
      <vt:lpstr>Music Compression</vt:lpstr>
      <vt:lpstr>Agenda</vt:lpstr>
      <vt:lpstr>Before You Go!</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Multimedia</dc:title>
  <dc:subject/>
  <dc:creator>Doug Oard</dc:creator>
  <cp:keywords/>
  <dc:description/>
  <cp:lastModifiedBy>gg</cp:lastModifiedBy>
  <cp:revision>65</cp:revision>
  <cp:lastPrinted>1601-01-01T00:00:00Z</cp:lastPrinted>
  <dcterms:created xsi:type="dcterms:W3CDTF">1997-03-13T15:41:04Z</dcterms:created>
  <dcterms:modified xsi:type="dcterms:W3CDTF">2018-02-02T03:54:13Z</dcterms:modified>
</cp:coreProperties>
</file>