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9" r:id="rId4"/>
    <p:sldId id="321" r:id="rId5"/>
    <p:sldId id="401" r:id="rId6"/>
    <p:sldId id="396" r:id="rId7"/>
    <p:sldId id="397" r:id="rId8"/>
    <p:sldId id="400" r:id="rId9"/>
    <p:sldId id="398" r:id="rId10"/>
    <p:sldId id="319" r:id="rId11"/>
    <p:sldId id="348" r:id="rId12"/>
    <p:sldId id="337" r:id="rId13"/>
    <p:sldId id="332" r:id="rId14"/>
    <p:sldId id="393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11" autoAdjust="0"/>
  </p:normalViewPr>
  <p:slideViewPr>
    <p:cSldViewPr>
      <p:cViewPr varScale="1">
        <p:scale>
          <a:sx n="116" d="100"/>
          <a:sy n="116" d="100"/>
        </p:scale>
        <p:origin x="14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154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455329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37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58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92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20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363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190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1334" tIns="44866" rIns="91334" bIns="4486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02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1334" tIns="44866" rIns="91334" bIns="4486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84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/>
          <a:lstStyle/>
          <a:p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marL="342900" indent="-342900"/>
            <a:r>
              <a:rPr lang="en-US" dirty="0" smtClean="0"/>
              <a:t>Session 4</a:t>
            </a:r>
            <a:endParaRPr lang="en-US" dirty="0"/>
          </a:p>
          <a:p>
            <a:pPr marL="342900" indent="-342900"/>
            <a:r>
              <a:rPr lang="en-US" dirty="0" smtClean="0"/>
              <a:t>INST 346</a:t>
            </a:r>
            <a:endParaRPr lang="en-US" dirty="0"/>
          </a:p>
        </p:txBody>
      </p:sp>
      <p:pic>
        <p:nvPicPr>
          <p:cNvPr id="3077" name="Picture 5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System Architecture</a:t>
            </a: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1524000" y="4724400"/>
            <a:ext cx="685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CPU</a:t>
            </a: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2590800" y="4572000"/>
            <a:ext cx="304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3276600" y="4648200"/>
            <a:ext cx="762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RAM</a:t>
            </a: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4572000" y="4038600"/>
            <a:ext cx="1371600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Hard</a:t>
            </a:r>
          </a:p>
          <a:p>
            <a:pPr algn="ctr"/>
            <a:r>
              <a:rPr lang="en-US"/>
              <a:t>Drive</a:t>
            </a:r>
          </a:p>
        </p:txBody>
      </p:sp>
      <p:sp>
        <p:nvSpPr>
          <p:cNvPr id="145415" name="Rectangle 7"/>
          <p:cNvSpPr>
            <a:spLocks noChangeArrowheads="1"/>
          </p:cNvSpPr>
          <p:nvPr/>
        </p:nvSpPr>
        <p:spPr bwMode="auto">
          <a:xfrm>
            <a:off x="6324600" y="4343400"/>
            <a:ext cx="762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CD/</a:t>
            </a:r>
          </a:p>
          <a:p>
            <a:pPr algn="ctr"/>
            <a:r>
              <a:rPr lang="en-US"/>
              <a:t>DVD</a:t>
            </a:r>
          </a:p>
        </p:txBody>
      </p:sp>
      <p:sp>
        <p:nvSpPr>
          <p:cNvPr id="145416" name="Line 8"/>
          <p:cNvSpPr>
            <a:spLocks noChangeShapeType="1"/>
          </p:cNvSpPr>
          <p:nvPr/>
        </p:nvSpPr>
        <p:spPr bwMode="auto">
          <a:xfrm>
            <a:off x="2590800" y="4953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7" name="Text Box 9"/>
          <p:cNvSpPr txBox="1">
            <a:spLocks noChangeArrowheads="1"/>
          </p:cNvSpPr>
          <p:nvPr/>
        </p:nvSpPr>
        <p:spPr bwMode="auto">
          <a:xfrm>
            <a:off x="2286000" y="5029200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Cache</a:t>
            </a:r>
          </a:p>
        </p:txBody>
      </p:sp>
      <p:sp>
        <p:nvSpPr>
          <p:cNvPr id="145418" name="Line 10"/>
          <p:cNvSpPr>
            <a:spLocks noChangeShapeType="1"/>
          </p:cNvSpPr>
          <p:nvPr/>
        </p:nvSpPr>
        <p:spPr bwMode="auto">
          <a:xfrm>
            <a:off x="2209800" y="5029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9" name="Line 11"/>
          <p:cNvSpPr>
            <a:spLocks noChangeShapeType="1"/>
          </p:cNvSpPr>
          <p:nvPr/>
        </p:nvSpPr>
        <p:spPr bwMode="auto">
          <a:xfrm flipV="1">
            <a:off x="3657600" y="4114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0" name="Line 12"/>
          <p:cNvSpPr>
            <a:spLocks noChangeShapeType="1"/>
          </p:cNvSpPr>
          <p:nvPr/>
        </p:nvSpPr>
        <p:spPr bwMode="auto">
          <a:xfrm flipV="1">
            <a:off x="52578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1" name="Line 13"/>
          <p:cNvSpPr>
            <a:spLocks noChangeShapeType="1"/>
          </p:cNvSpPr>
          <p:nvPr/>
        </p:nvSpPr>
        <p:spPr bwMode="auto">
          <a:xfrm flipV="1">
            <a:off x="67056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2" name="Line 14"/>
          <p:cNvSpPr>
            <a:spLocks noChangeShapeType="1"/>
          </p:cNvSpPr>
          <p:nvPr/>
        </p:nvSpPr>
        <p:spPr bwMode="auto">
          <a:xfrm flipH="1">
            <a:off x="2209800" y="3733800"/>
            <a:ext cx="64008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3" name="Line 15"/>
          <p:cNvSpPr>
            <a:spLocks noChangeShapeType="1"/>
          </p:cNvSpPr>
          <p:nvPr/>
        </p:nvSpPr>
        <p:spPr bwMode="auto">
          <a:xfrm>
            <a:off x="2743200" y="4114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4" name="Rectangle 16"/>
          <p:cNvSpPr>
            <a:spLocks noChangeArrowheads="1"/>
          </p:cNvSpPr>
          <p:nvPr/>
        </p:nvSpPr>
        <p:spPr bwMode="auto">
          <a:xfrm>
            <a:off x="1295400" y="3352800"/>
            <a:ext cx="3048000" cy="28956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2514600" y="6248400"/>
            <a:ext cx="1774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Motherboard</a:t>
            </a:r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5486400" y="3276600"/>
            <a:ext cx="1631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System Bus</a:t>
            </a:r>
          </a:p>
        </p:txBody>
      </p:sp>
      <p:sp>
        <p:nvSpPr>
          <p:cNvPr id="145427" name="Line 19"/>
          <p:cNvSpPr>
            <a:spLocks noChangeShapeType="1"/>
          </p:cNvSpPr>
          <p:nvPr/>
        </p:nvSpPr>
        <p:spPr bwMode="auto">
          <a:xfrm flipV="1">
            <a:off x="4953000" y="2819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8" name="Rectangle 20"/>
          <p:cNvSpPr>
            <a:spLocks noChangeArrowheads="1"/>
          </p:cNvSpPr>
          <p:nvPr/>
        </p:nvSpPr>
        <p:spPr bwMode="auto">
          <a:xfrm>
            <a:off x="4114800" y="1752600"/>
            <a:ext cx="16002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Video</a:t>
            </a:r>
          </a:p>
          <a:p>
            <a:pPr algn="ctr"/>
            <a:r>
              <a:rPr lang="en-US"/>
              <a:t>Card</a:t>
            </a:r>
          </a:p>
        </p:txBody>
      </p:sp>
      <p:sp>
        <p:nvSpPr>
          <p:cNvPr id="145429" name="Rectangle 21"/>
          <p:cNvSpPr>
            <a:spLocks noChangeArrowheads="1"/>
          </p:cNvSpPr>
          <p:nvPr/>
        </p:nvSpPr>
        <p:spPr bwMode="auto">
          <a:xfrm>
            <a:off x="6553200" y="2133600"/>
            <a:ext cx="1600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Input</a:t>
            </a:r>
          </a:p>
          <a:p>
            <a:pPr algn="ctr"/>
            <a:r>
              <a:rPr lang="en-US"/>
              <a:t>Controller</a:t>
            </a:r>
          </a:p>
        </p:txBody>
      </p:sp>
      <p:sp>
        <p:nvSpPr>
          <p:cNvPr id="145430" name="Line 22"/>
          <p:cNvSpPr>
            <a:spLocks noChangeShapeType="1"/>
          </p:cNvSpPr>
          <p:nvPr/>
        </p:nvSpPr>
        <p:spPr bwMode="auto">
          <a:xfrm flipV="1">
            <a:off x="7391400" y="2971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1" name="Rectangle 23"/>
          <p:cNvSpPr>
            <a:spLocks noChangeArrowheads="1"/>
          </p:cNvSpPr>
          <p:nvPr/>
        </p:nvSpPr>
        <p:spPr bwMode="auto">
          <a:xfrm>
            <a:off x="5943600" y="1219200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Keyboard</a:t>
            </a:r>
          </a:p>
        </p:txBody>
      </p:sp>
      <p:sp>
        <p:nvSpPr>
          <p:cNvPr id="145432" name="Rectangle 24"/>
          <p:cNvSpPr>
            <a:spLocks noChangeArrowheads="1"/>
          </p:cNvSpPr>
          <p:nvPr/>
        </p:nvSpPr>
        <p:spPr bwMode="auto">
          <a:xfrm>
            <a:off x="7467600" y="1219200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Mouse</a:t>
            </a:r>
          </a:p>
        </p:txBody>
      </p:sp>
      <p:sp>
        <p:nvSpPr>
          <p:cNvPr id="145433" name="Line 25"/>
          <p:cNvSpPr>
            <a:spLocks noChangeShapeType="1"/>
          </p:cNvSpPr>
          <p:nvPr/>
        </p:nvSpPr>
        <p:spPr bwMode="auto">
          <a:xfrm flipV="1">
            <a:off x="67818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4" name="Line 26"/>
          <p:cNvSpPr>
            <a:spLocks noChangeShapeType="1"/>
          </p:cNvSpPr>
          <p:nvPr/>
        </p:nvSpPr>
        <p:spPr bwMode="auto">
          <a:xfrm flipV="1">
            <a:off x="78486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5" name="Rectangle 27"/>
          <p:cNvSpPr>
            <a:spLocks noChangeArrowheads="1"/>
          </p:cNvSpPr>
          <p:nvPr/>
        </p:nvSpPr>
        <p:spPr bwMode="auto">
          <a:xfrm>
            <a:off x="2514600" y="1752600"/>
            <a:ext cx="1295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Sound</a:t>
            </a:r>
          </a:p>
          <a:p>
            <a:pPr algn="ctr"/>
            <a:r>
              <a:rPr lang="en-US"/>
              <a:t>Card</a:t>
            </a:r>
          </a:p>
        </p:txBody>
      </p:sp>
      <p:sp>
        <p:nvSpPr>
          <p:cNvPr id="145436" name="Line 28"/>
          <p:cNvSpPr>
            <a:spLocks noChangeShapeType="1"/>
          </p:cNvSpPr>
          <p:nvPr/>
        </p:nvSpPr>
        <p:spPr bwMode="auto">
          <a:xfrm flipV="1">
            <a:off x="3200400" y="2514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7" name="Line 29"/>
          <p:cNvSpPr>
            <a:spLocks noChangeShapeType="1"/>
          </p:cNvSpPr>
          <p:nvPr/>
        </p:nvSpPr>
        <p:spPr bwMode="auto">
          <a:xfrm flipV="1">
            <a:off x="8077200" y="3733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8" name="Rectangle 30"/>
          <p:cNvSpPr>
            <a:spLocks noChangeArrowheads="1"/>
          </p:cNvSpPr>
          <p:nvPr/>
        </p:nvSpPr>
        <p:spPr bwMode="auto">
          <a:xfrm>
            <a:off x="7391400" y="4572000"/>
            <a:ext cx="1371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USB Port</a:t>
            </a:r>
          </a:p>
        </p:txBody>
      </p:sp>
      <p:sp>
        <p:nvSpPr>
          <p:cNvPr id="145439" name="Text Box 31"/>
          <p:cNvSpPr txBox="1">
            <a:spLocks noChangeArrowheads="1"/>
          </p:cNvSpPr>
          <p:nvPr/>
        </p:nvSpPr>
        <p:spPr bwMode="auto">
          <a:xfrm>
            <a:off x="2590800" y="4916488"/>
            <a:ext cx="296863" cy="214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/>
              <a:t>L1</a:t>
            </a:r>
          </a:p>
        </p:txBody>
      </p:sp>
      <p:sp>
        <p:nvSpPr>
          <p:cNvPr id="145440" name="Text Box 32"/>
          <p:cNvSpPr txBox="1">
            <a:spLocks noChangeArrowheads="1"/>
          </p:cNvSpPr>
          <p:nvPr/>
        </p:nvSpPr>
        <p:spPr bwMode="auto">
          <a:xfrm>
            <a:off x="2590800" y="4648200"/>
            <a:ext cx="296863" cy="214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/>
              <a:t>L2</a:t>
            </a:r>
          </a:p>
        </p:txBody>
      </p:sp>
      <p:sp>
        <p:nvSpPr>
          <p:cNvPr id="145441" name="Line 33"/>
          <p:cNvSpPr>
            <a:spLocks noChangeShapeType="1"/>
          </p:cNvSpPr>
          <p:nvPr/>
        </p:nvSpPr>
        <p:spPr bwMode="auto">
          <a:xfrm flipH="1">
            <a:off x="2362200" y="4114800"/>
            <a:ext cx="1905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42" name="Line 34"/>
          <p:cNvSpPr>
            <a:spLocks noChangeShapeType="1"/>
          </p:cNvSpPr>
          <p:nvPr/>
        </p:nvSpPr>
        <p:spPr bwMode="auto">
          <a:xfrm>
            <a:off x="28956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43" name="Text Box 35"/>
          <p:cNvSpPr txBox="1">
            <a:spLocks noChangeArrowheads="1"/>
          </p:cNvSpPr>
          <p:nvPr/>
        </p:nvSpPr>
        <p:spPr bwMode="auto">
          <a:xfrm>
            <a:off x="2895600" y="3810000"/>
            <a:ext cx="14049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Front Side Bus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Storage Hierarchy</a:t>
            </a:r>
          </a:p>
        </p:txBody>
      </p:sp>
      <p:graphicFrame>
        <p:nvGraphicFramePr>
          <p:cNvPr id="184356" name="Group 36"/>
          <p:cNvGraphicFramePr>
            <a:graphicFrameLocks noGrp="1"/>
          </p:cNvGraphicFramePr>
          <p:nvPr>
            <p:ph idx="1"/>
          </p:nvPr>
        </p:nvGraphicFramePr>
        <p:xfrm>
          <a:off x="228600" y="2844800"/>
          <a:ext cx="8686800" cy="2590800"/>
        </p:xfrm>
        <a:graphic>
          <a:graphicData uri="http://schemas.openxmlformats.org/drawingml/2006/table">
            <a:tbl>
              <a:tblPr/>
              <a:tblGrid>
                <a:gridCol w="1905000"/>
                <a:gridCol w="2025650"/>
                <a:gridCol w="1920875"/>
                <a:gridCol w="2835275"/>
              </a:tblGrid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Speed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~300 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256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Very expensive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Cache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~1 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Expensive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~10 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GB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Hard drive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~10 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 GB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Very cheap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  <a:noFill/>
          <a:ln/>
        </p:spPr>
        <p:txBody>
          <a:bodyPr/>
          <a:lstStyle/>
          <a:p>
            <a:r>
              <a:rPr lang="en-US" dirty="0" smtClean="0"/>
              <a:t>Frequency</a:t>
            </a:r>
            <a:endParaRPr lang="en-US" dirty="0"/>
          </a:p>
        </p:txBody>
      </p:sp>
      <p:graphicFrame>
        <p:nvGraphicFramePr>
          <p:cNvPr id="172062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441664"/>
              </p:ext>
            </p:extLst>
          </p:nvPr>
        </p:nvGraphicFramePr>
        <p:xfrm>
          <a:off x="609600" y="619570"/>
          <a:ext cx="8382000" cy="2286000"/>
        </p:xfrm>
        <a:graphic>
          <a:graphicData uri="http://schemas.openxmlformats.org/drawingml/2006/table">
            <a:tbl>
              <a:tblPr/>
              <a:tblGrid>
                <a:gridCol w="2209800"/>
                <a:gridCol w="1981200"/>
                <a:gridCol w="41910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Unit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Abbreviation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Cycles per second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hertz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kilohertz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 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megahertz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 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gigahertz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 1,000,000,000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3400" y="27432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kern="0" dirty="0" smtClean="0"/>
              <a:t>Time</a:t>
            </a:r>
            <a:endParaRPr lang="en-US" kern="0" dirty="0"/>
          </a:p>
        </p:txBody>
      </p:sp>
      <p:graphicFrame>
        <p:nvGraphicFramePr>
          <p:cNvPr id="5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300822"/>
              </p:ext>
            </p:extLst>
          </p:nvPr>
        </p:nvGraphicFramePr>
        <p:xfrm>
          <a:off x="609600" y="3657600"/>
          <a:ext cx="8382000" cy="3200400"/>
        </p:xfrm>
        <a:graphic>
          <a:graphicData uri="http://schemas.openxmlformats.org/drawingml/2006/table">
            <a:tbl>
              <a:tblPr/>
              <a:tblGrid>
                <a:gridCol w="2205038"/>
                <a:gridCol w="1943100"/>
                <a:gridCol w="42338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Unit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Abbreviation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Duration (seconds)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second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sec/s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millisecond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-3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 1/1,000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microsecond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m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-6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 1/1,000,000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nanosecond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-9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 1/1,000,000,000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picosecond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-12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 1/1,000,000,000,000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femtosecond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-15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 1/1,000,000,000,000,000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Units of Size</a:t>
            </a:r>
          </a:p>
        </p:txBody>
      </p:sp>
      <p:graphicFrame>
        <p:nvGraphicFramePr>
          <p:cNvPr id="162858" name="Group 42"/>
          <p:cNvGraphicFramePr>
            <a:graphicFrameLocks noGrp="1"/>
          </p:cNvGraphicFramePr>
          <p:nvPr>
            <p:ph idx="1"/>
          </p:nvPr>
        </p:nvGraphicFramePr>
        <p:xfrm>
          <a:off x="381000" y="2133600"/>
          <a:ext cx="8382000" cy="3657600"/>
        </p:xfrm>
        <a:graphic>
          <a:graphicData uri="http://schemas.openxmlformats.org/drawingml/2006/table">
            <a:tbl>
              <a:tblPr/>
              <a:tblGrid>
                <a:gridCol w="2205038"/>
                <a:gridCol w="1941512"/>
                <a:gridCol w="423545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Unit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Abbreviation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Size (bytes)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byte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kilobyte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 1024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megabyte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 1,048,576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gigabyte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 1,073,741,824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terabyte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 1,099,511,627,776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petabyte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 1,125,899,906,842,624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On a sheet of paper, answer the following (ungraded) question (no names, please):</a:t>
            </a:r>
          </a:p>
          <a:p>
            <a:endParaRPr lang="en-US"/>
          </a:p>
          <a:p>
            <a:pPr>
              <a:buFontTx/>
              <a:buNone/>
            </a:pPr>
            <a:r>
              <a:rPr lang="en-US"/>
              <a:t>	</a:t>
            </a:r>
            <a:r>
              <a:rPr lang="en-US" sz="4000"/>
              <a:t>What was the muddiest point in today’s 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Hard Disks</a:t>
            </a:r>
            <a:endParaRPr lang="en-US" dirty="0" smtClean="0"/>
          </a:p>
          <a:p>
            <a:pPr lvl="3"/>
            <a:endParaRPr lang="en-US" dirty="0"/>
          </a:p>
          <a:p>
            <a:r>
              <a:rPr lang="en-US" dirty="0" smtClean="0"/>
              <a:t>Optical Disks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 smtClean="0"/>
              <a:t>Solid State Disks</a:t>
            </a:r>
          </a:p>
          <a:p>
            <a:pPr lvl="3"/>
            <a:endParaRPr lang="en-US" dirty="0"/>
          </a:p>
          <a:p>
            <a:r>
              <a:rPr lang="en-US" dirty="0" smtClean="0"/>
              <a:t>Magnetic Tape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“Rotating” Memory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noFill/>
          <a:ln/>
        </p:spPr>
        <p:txBody>
          <a:bodyPr/>
          <a:lstStyle/>
          <a:p>
            <a:r>
              <a:rPr lang="en-US"/>
              <a:t>Fixed magnetic disk (“hard drive”)</a:t>
            </a:r>
          </a:p>
          <a:p>
            <a:pPr lvl="1"/>
            <a:r>
              <a:rPr lang="en-US"/>
              <a:t>May be partitioned into multiple volumes</a:t>
            </a:r>
          </a:p>
          <a:p>
            <a:pPr lvl="2"/>
            <a:r>
              <a:rPr lang="en-US"/>
              <a:t>In Windows, referred to as C:, D:, E:, …</a:t>
            </a:r>
          </a:p>
          <a:p>
            <a:pPr lvl="2"/>
            <a:r>
              <a:rPr lang="en-US"/>
              <a:t>In Unix, referred to as /software, /homes, /mail, …</a:t>
            </a:r>
          </a:p>
          <a:p>
            <a:r>
              <a:rPr lang="en-US"/>
              <a:t>Removable magnetic disk</a:t>
            </a:r>
          </a:p>
          <a:p>
            <a:pPr lvl="1"/>
            <a:r>
              <a:rPr lang="en-US"/>
              <a:t>Floppy disk, zip drives, …</a:t>
            </a:r>
          </a:p>
          <a:p>
            <a:r>
              <a:rPr lang="en-US"/>
              <a:t>Removal optical disk</a:t>
            </a:r>
          </a:p>
          <a:p>
            <a:pPr lvl="1"/>
            <a:r>
              <a:rPr lang="en-US"/>
              <a:t>CDROM, DVD, CD-R, CD-RW, DVD+RW,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8762"/>
            <a:ext cx="7772400" cy="1143000"/>
          </a:xfrm>
          <a:noFill/>
          <a:ln/>
        </p:spPr>
        <p:txBody>
          <a:bodyPr/>
          <a:lstStyle/>
          <a:p>
            <a:r>
              <a:rPr lang="en-US" dirty="0" smtClean="0"/>
              <a:t>Magnetic (“Hard”) Disks</a:t>
            </a:r>
            <a:endParaRPr lang="en-US" dirty="0"/>
          </a:p>
        </p:txBody>
      </p:sp>
      <p:pic>
        <p:nvPicPr>
          <p:cNvPr id="147459" name="Picture 3" descr="Fig07-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28800"/>
            <a:ext cx="4262438" cy="4572000"/>
          </a:xfrm>
          <a:prstGeom prst="rect">
            <a:avLst/>
          </a:prstGeom>
          <a:noFill/>
        </p:spPr>
      </p:pic>
      <p:pic>
        <p:nvPicPr>
          <p:cNvPr id="147460" name="Picture 4" descr="Fig07-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676400"/>
            <a:ext cx="3810000" cy="4495800"/>
          </a:xfrm>
          <a:prstGeom prst="rect">
            <a:avLst/>
          </a:prstGeom>
          <a:noFill/>
        </p:spPr>
      </p:pic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4191000" y="6400800"/>
            <a:ext cx="4659313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Extracted From Shelly Cashman Vermatt’s Discovering Computers 2004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312" y="1047750"/>
            <a:ext cx="642937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826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6297" r="4074" b="9630"/>
          <a:stretch/>
        </p:blipFill>
        <p:spPr>
          <a:xfrm>
            <a:off x="5048250" y="1143000"/>
            <a:ext cx="4095750" cy="4648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3467100"/>
            <a:ext cx="4572000" cy="1905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57"/>
          <a:stretch/>
        </p:blipFill>
        <p:spPr>
          <a:xfrm>
            <a:off x="2819400" y="5448300"/>
            <a:ext cx="4914900" cy="1447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0" t="2000" r="4000" b="2000"/>
          <a:stretch/>
        </p:blipFill>
        <p:spPr>
          <a:xfrm>
            <a:off x="3175" y="132523"/>
            <a:ext cx="3349625" cy="34952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57150"/>
            <a:ext cx="3429000" cy="1143000"/>
          </a:xfrm>
        </p:spPr>
        <p:txBody>
          <a:bodyPr/>
          <a:lstStyle/>
          <a:p>
            <a:r>
              <a:rPr lang="en-US" dirty="0" smtClean="0"/>
              <a:t>Optical Disc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820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357"/>
            <a:ext cx="7772400" cy="1143000"/>
          </a:xfrm>
        </p:spPr>
        <p:txBody>
          <a:bodyPr/>
          <a:lstStyle/>
          <a:p>
            <a:r>
              <a:rPr lang="en-US" dirty="0" smtClean="0"/>
              <a:t>Optical Disk Technologies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066800" y="1524000"/>
            <a:ext cx="6932141" cy="4572000"/>
            <a:chOff x="0" y="1752600"/>
            <a:chExt cx="6932141" cy="45720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7500"/>
            <a:stretch/>
          </p:blipFill>
          <p:spPr>
            <a:xfrm>
              <a:off x="0" y="1752600"/>
              <a:ext cx="4800600" cy="457200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667"/>
            <a:stretch/>
          </p:blipFill>
          <p:spPr>
            <a:xfrm>
              <a:off x="4798541" y="1752600"/>
              <a:ext cx="2133600" cy="457200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1576538" y="6096000"/>
            <a:ext cx="1661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near </a:t>
            </a:r>
            <a:r>
              <a:rPr lang="en-US" dirty="0" err="1" smtClean="0"/>
              <a:t>infared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44170" y="6096000"/>
            <a:ext cx="577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09271" y="6096000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violet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53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33400"/>
          </a:xfrm>
          <a:noFill/>
        </p:spPr>
        <p:txBody>
          <a:bodyPr/>
          <a:lstStyle/>
          <a:p>
            <a:r>
              <a:rPr lang="en-US" dirty="0" smtClean="0"/>
              <a:t>Solid-State “Drives”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86800" cy="4114800"/>
          </a:xfrm>
          <a:noFill/>
        </p:spPr>
        <p:txBody>
          <a:bodyPr/>
          <a:lstStyle/>
          <a:p>
            <a:r>
              <a:rPr lang="en-US" dirty="0" smtClean="0"/>
              <a:t>“Flash memory”</a:t>
            </a:r>
          </a:p>
          <a:p>
            <a:pPr lvl="1"/>
            <a:r>
              <a:rPr lang="en-US" dirty="0" smtClean="0"/>
              <a:t>Used in</a:t>
            </a:r>
            <a:r>
              <a:rPr lang="en-US" dirty="0"/>
              <a:t> s</a:t>
            </a:r>
            <a:r>
              <a:rPr lang="en-US" dirty="0" smtClean="0"/>
              <a:t>olid </a:t>
            </a:r>
            <a:r>
              <a:rPr lang="en-US" dirty="0"/>
              <a:t>s</a:t>
            </a:r>
            <a:r>
              <a:rPr lang="en-US" dirty="0" smtClean="0"/>
              <a:t>tate </a:t>
            </a:r>
            <a:r>
              <a:rPr lang="en-US" dirty="0"/>
              <a:t>d</a:t>
            </a:r>
            <a:r>
              <a:rPr lang="en-US" dirty="0" smtClean="0"/>
              <a:t>rives and memory sticks</a:t>
            </a:r>
          </a:p>
          <a:p>
            <a:r>
              <a:rPr lang="en-US" u="sng" dirty="0" smtClean="0"/>
              <a:t>Much</a:t>
            </a:r>
            <a:r>
              <a:rPr lang="en-US" dirty="0" smtClean="0"/>
              <a:t> faster “random access” than rotating disk</a:t>
            </a:r>
          </a:p>
          <a:p>
            <a:pPr lvl="1"/>
            <a:r>
              <a:rPr lang="en-US" dirty="0" smtClean="0"/>
              <a:t>About </a:t>
            </a:r>
            <a:r>
              <a:rPr lang="en-US" dirty="0" smtClean="0"/>
              <a:t>10,000 </a:t>
            </a:r>
            <a:r>
              <a:rPr lang="en-US" dirty="0" smtClean="0"/>
              <a:t>times faster</a:t>
            </a:r>
            <a:endParaRPr lang="en-US" dirty="0"/>
          </a:p>
          <a:p>
            <a:r>
              <a:rPr lang="en-US" dirty="0" smtClean="0"/>
              <a:t>Substantially more expensive</a:t>
            </a:r>
          </a:p>
          <a:p>
            <a:pPr lvl="1"/>
            <a:r>
              <a:rPr lang="en-US" dirty="0" smtClean="0"/>
              <a:t>About </a:t>
            </a:r>
            <a:r>
              <a:rPr lang="en-US" dirty="0" smtClean="0"/>
              <a:t>5 </a:t>
            </a:r>
            <a:r>
              <a:rPr lang="en-US" dirty="0" smtClean="0"/>
              <a:t>times more per bit</a:t>
            </a:r>
          </a:p>
          <a:p>
            <a:r>
              <a:rPr lang="en-US" dirty="0" smtClean="0"/>
              <a:t>Limited data retention time</a:t>
            </a:r>
          </a:p>
          <a:p>
            <a:pPr lvl="1"/>
            <a:r>
              <a:rPr lang="en-US" dirty="0" smtClean="0"/>
              <a:t>About 10</a:t>
            </a:r>
            <a:r>
              <a:rPr lang="en-US" dirty="0" smtClean="0"/>
              <a:t> years (1-2 years for older drives)</a:t>
            </a:r>
            <a:endParaRPr lang="en-US" dirty="0" smtClean="0"/>
          </a:p>
          <a:p>
            <a:r>
              <a:rPr lang="en-US" dirty="0" smtClean="0"/>
              <a:t>Limited number of lifetime write operations</a:t>
            </a:r>
          </a:p>
          <a:p>
            <a:pPr lvl="1"/>
            <a:r>
              <a:rPr lang="en-US" dirty="0" smtClean="0"/>
              <a:t>About 5,000</a:t>
            </a:r>
            <a:r>
              <a:rPr lang="en-US" dirty="0"/>
              <a:t> </a:t>
            </a:r>
            <a:r>
              <a:rPr lang="en-US" dirty="0" smtClean="0"/>
              <a:t>writes per location</a:t>
            </a:r>
          </a:p>
          <a:p>
            <a:pPr lvl="1"/>
            <a:r>
              <a:rPr lang="en-US" dirty="0" smtClean="0"/>
              <a:t>Seamless shuffling is used for “wear leveling”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Magnetic Tape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Tapes store data sequentially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ast transfer, but no practical “random access”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Used only for low-use storage</a:t>
            </a:r>
          </a:p>
          <a:p>
            <a:pPr lvl="1"/>
            <a:r>
              <a:rPr lang="en-US" dirty="0" smtClean="0"/>
              <a:t>Disaster recovery, offline storage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3556</TotalTime>
  <Pages>22</Pages>
  <Words>373</Words>
  <Application>Microsoft Office PowerPoint</Application>
  <PresentationFormat>On-screen Show (4:3)</PresentationFormat>
  <Paragraphs>155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Symbol</vt:lpstr>
      <vt:lpstr>Times New Roman</vt:lpstr>
      <vt:lpstr>Default Design</vt:lpstr>
      <vt:lpstr>Storage</vt:lpstr>
      <vt:lpstr>Agenda</vt:lpstr>
      <vt:lpstr>“Rotating” Memory</vt:lpstr>
      <vt:lpstr>Magnetic (“Hard”) Disks</vt:lpstr>
      <vt:lpstr>PowerPoint Presentation</vt:lpstr>
      <vt:lpstr>Optical Disc</vt:lpstr>
      <vt:lpstr>Optical Disk Technologies</vt:lpstr>
      <vt:lpstr>Solid-State “Drives”</vt:lpstr>
      <vt:lpstr>Magnetic Tape</vt:lpstr>
      <vt:lpstr>System Architecture</vt:lpstr>
      <vt:lpstr>The Storage Hierarchy</vt:lpstr>
      <vt:lpstr>Frequency</vt:lpstr>
      <vt:lpstr>Units of Size</vt:lpstr>
      <vt:lpstr>Before You 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gg</cp:lastModifiedBy>
  <cp:revision>121</cp:revision>
  <cp:lastPrinted>1997-09-10T16:39:34Z</cp:lastPrinted>
  <dcterms:created xsi:type="dcterms:W3CDTF">1997-09-10T16:39:54Z</dcterms:created>
  <dcterms:modified xsi:type="dcterms:W3CDTF">2018-01-31T02:11:14Z</dcterms:modified>
</cp:coreProperties>
</file>