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321" r:id="rId5"/>
    <p:sldId id="401" r:id="rId6"/>
    <p:sldId id="396" r:id="rId7"/>
    <p:sldId id="397" r:id="rId8"/>
    <p:sldId id="400" r:id="rId9"/>
    <p:sldId id="398" r:id="rId10"/>
    <p:sldId id="319" r:id="rId11"/>
    <p:sldId id="348" r:id="rId12"/>
    <p:sldId id="337" r:id="rId13"/>
    <p:sldId id="332" r:id="rId14"/>
    <p:sldId id="39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1" autoAdjust="0"/>
  </p:normalViewPr>
  <p:slideViewPr>
    <p:cSldViewPr>
      <p:cViewPr varScale="1">
        <p:scale>
          <a:sx n="116" d="100"/>
          <a:sy n="116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5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5329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2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63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90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334" tIns="44866" rIns="91334" bIns="4486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0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334" tIns="44866" rIns="91334" bIns="4486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dirty="0" smtClean="0"/>
              <a:t>Session 4</a:t>
            </a:r>
            <a:endParaRPr lang="en-US" dirty="0"/>
          </a:p>
          <a:p>
            <a:pPr marL="342900" indent="-342900"/>
            <a:r>
              <a:rPr lang="en-US" dirty="0" smtClean="0"/>
              <a:t>INST 346</a:t>
            </a:r>
            <a:endParaRPr lang="en-US" dirty="0"/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System Architecture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524000" y="47244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590800" y="4572000"/>
            <a:ext cx="304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276600" y="46482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RAM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572000" y="4038600"/>
            <a:ext cx="13716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Hard</a:t>
            </a:r>
          </a:p>
          <a:p>
            <a:pPr algn="ctr"/>
            <a:r>
              <a:rPr lang="en-US"/>
              <a:t>Drive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6324600" y="4343400"/>
            <a:ext cx="76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CD/</a:t>
            </a:r>
          </a:p>
          <a:p>
            <a:pPr algn="ctr"/>
            <a:r>
              <a:rPr lang="en-US"/>
              <a:t>DVD</a:t>
            </a: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2590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2286000" y="502920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22098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 flipV="1">
            <a:off x="3657600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V="1">
            <a:off x="52578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 flipV="1">
            <a:off x="67056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 flipH="1">
            <a:off x="2209800" y="3733800"/>
            <a:ext cx="6400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27432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1295400" y="3352800"/>
            <a:ext cx="3048000" cy="28956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2514600" y="6248400"/>
            <a:ext cx="1774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Motherboard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5486400" y="3276600"/>
            <a:ext cx="1631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49530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4114800" y="1752600"/>
            <a:ext cx="1600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Video</a:t>
            </a:r>
          </a:p>
          <a:p>
            <a:pPr algn="ctr"/>
            <a:r>
              <a:rPr lang="en-US"/>
              <a:t>Card</a:t>
            </a:r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6553200" y="21336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Controller</a:t>
            </a:r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 flipV="1">
            <a:off x="73914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5943600" y="1219200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Keyboard</a:t>
            </a:r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7467600" y="12192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Mouse</a:t>
            </a:r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 flipV="1">
            <a:off x="67818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V="1">
            <a:off x="7848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2514600" y="17526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Sound</a:t>
            </a:r>
          </a:p>
          <a:p>
            <a:pPr algn="ctr"/>
            <a:r>
              <a:rPr lang="en-US"/>
              <a:t>Card</a:t>
            </a:r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V="1">
            <a:off x="32004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V="1">
            <a:off x="80772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7391400" y="45720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USB Port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2590800" y="4916488"/>
            <a:ext cx="296863" cy="214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L1</a:t>
            </a:r>
          </a:p>
        </p:txBody>
      </p:sp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2590800" y="4648200"/>
            <a:ext cx="2968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L2</a:t>
            </a:r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 flipH="1">
            <a:off x="2362200" y="4114800"/>
            <a:ext cx="1905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2895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2895600" y="3810000"/>
            <a:ext cx="1404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Front Side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Storage Hierarchy</a:t>
            </a:r>
          </a:p>
        </p:txBody>
      </p:sp>
      <p:graphicFrame>
        <p:nvGraphicFramePr>
          <p:cNvPr id="184356" name="Group 36"/>
          <p:cNvGraphicFramePr>
            <a:graphicFrameLocks noGrp="1"/>
          </p:cNvGraphicFramePr>
          <p:nvPr>
            <p:ph idx="1"/>
          </p:nvPr>
        </p:nvGraphicFramePr>
        <p:xfrm>
          <a:off x="228600" y="2844800"/>
          <a:ext cx="8686800" cy="2590800"/>
        </p:xfrm>
        <a:graphic>
          <a:graphicData uri="http://schemas.openxmlformats.org/drawingml/2006/table">
            <a:tbl>
              <a:tblPr/>
              <a:tblGrid>
                <a:gridCol w="1905000"/>
                <a:gridCol w="2025650"/>
                <a:gridCol w="1920875"/>
                <a:gridCol w="2835275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~300 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256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Very 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Cache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~1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Expensive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~10 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Hard drive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~10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 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Very cheap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/>
          <a:lstStyle/>
          <a:p>
            <a:r>
              <a:rPr lang="en-US" dirty="0" smtClean="0"/>
              <a:t>Frequency</a:t>
            </a:r>
            <a:endParaRPr lang="en-US" dirty="0"/>
          </a:p>
        </p:txBody>
      </p:sp>
      <p:graphicFrame>
        <p:nvGraphicFramePr>
          <p:cNvPr id="17206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441664"/>
              </p:ext>
            </p:extLst>
          </p:nvPr>
        </p:nvGraphicFramePr>
        <p:xfrm>
          <a:off x="609600" y="619570"/>
          <a:ext cx="8382000" cy="2286000"/>
        </p:xfrm>
        <a:graphic>
          <a:graphicData uri="http://schemas.openxmlformats.org/drawingml/2006/table">
            <a:tbl>
              <a:tblPr/>
              <a:tblGrid>
                <a:gridCol w="2209800"/>
                <a:gridCol w="1981200"/>
                <a:gridCol w="4191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Cycles per 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hertz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kilohertz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megahertz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gigahertz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7432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kern="0" dirty="0" smtClean="0"/>
              <a:t>Time</a:t>
            </a:r>
            <a:endParaRPr lang="en-US" kern="0" dirty="0"/>
          </a:p>
        </p:txBody>
      </p:sp>
      <p:graphicFrame>
        <p:nvGraphicFramePr>
          <p:cNvPr id="5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300822"/>
              </p:ext>
            </p:extLst>
          </p:nvPr>
        </p:nvGraphicFramePr>
        <p:xfrm>
          <a:off x="609600" y="3657600"/>
          <a:ext cx="8382000" cy="3200400"/>
        </p:xfrm>
        <a:graphic>
          <a:graphicData uri="http://schemas.openxmlformats.org/drawingml/2006/table">
            <a:tbl>
              <a:tblPr/>
              <a:tblGrid>
                <a:gridCol w="2205038"/>
                <a:gridCol w="1943100"/>
                <a:gridCol w="42338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Duration (seconds)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sec/s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millisecond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1/1,000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microsecond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1/1,000,000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nanosecond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-9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1/1,000,000,000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picosecond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1/1,000,000,000,000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femtosecond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-15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1/1,000,000,000,000,000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Units of Size</a:t>
            </a:r>
          </a:p>
        </p:txBody>
      </p:sp>
      <p:graphicFrame>
        <p:nvGraphicFramePr>
          <p:cNvPr id="162858" name="Group 42"/>
          <p:cNvGraphicFramePr>
            <a:graphicFrameLocks noGrp="1"/>
          </p:cNvGraphicFramePr>
          <p:nvPr>
            <p:ph idx="1"/>
          </p:nvPr>
        </p:nvGraphicFramePr>
        <p:xfrm>
          <a:off x="381000" y="2133600"/>
          <a:ext cx="8382000" cy="3657600"/>
        </p:xfrm>
        <a:graphic>
          <a:graphicData uri="http://schemas.openxmlformats.org/drawingml/2006/table">
            <a:tbl>
              <a:tblPr/>
              <a:tblGrid>
                <a:gridCol w="2205038"/>
                <a:gridCol w="1941512"/>
                <a:gridCol w="42354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Size (bytes)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kilobyte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megabyte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1,048,576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gigabyte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1,073,741,824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1,099,511,627,776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petabyte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= 1,125,899,906,842,624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a sheet of paper, answer the following (ungraded) question (no names, please):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Hard Disks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Optical Disks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Solid State Disks</a:t>
            </a:r>
          </a:p>
          <a:p>
            <a:pPr lvl="3"/>
            <a:endParaRPr lang="en-US" dirty="0"/>
          </a:p>
          <a:p>
            <a:r>
              <a:rPr lang="en-US" dirty="0" smtClean="0"/>
              <a:t>Magnetic Tape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“Rotating” Memory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  <a:ln/>
        </p:spPr>
        <p:txBody>
          <a:bodyPr/>
          <a:lstStyle/>
          <a:p>
            <a:r>
              <a:rPr lang="en-US"/>
              <a:t>Fixed magnetic disk (“hard drive”)</a:t>
            </a:r>
          </a:p>
          <a:p>
            <a:pPr lvl="1"/>
            <a:r>
              <a:rPr lang="en-US"/>
              <a:t>May be partitioned into multiple volumes</a:t>
            </a:r>
          </a:p>
          <a:p>
            <a:pPr lvl="2"/>
            <a:r>
              <a:rPr lang="en-US"/>
              <a:t>In Windows, referred to as C:, D:, E:, …</a:t>
            </a:r>
          </a:p>
          <a:p>
            <a:pPr lvl="2"/>
            <a:r>
              <a:rPr lang="en-US"/>
              <a:t>In Unix, referred to as /software, /homes, /mail, …</a:t>
            </a:r>
          </a:p>
          <a:p>
            <a:r>
              <a:rPr lang="en-US"/>
              <a:t>Removable magnetic disk</a:t>
            </a:r>
          </a:p>
          <a:p>
            <a:pPr lvl="1"/>
            <a:r>
              <a:rPr lang="en-US"/>
              <a:t>Floppy disk, zip drives, …</a:t>
            </a:r>
          </a:p>
          <a:p>
            <a:r>
              <a:rPr lang="en-US"/>
              <a:t>Removal optical disk</a:t>
            </a:r>
          </a:p>
          <a:p>
            <a:pPr lvl="1"/>
            <a:r>
              <a:rPr lang="en-US"/>
              <a:t>CDROM, DVD, CD-R, CD-RW, DVD+RW,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2"/>
            <a:ext cx="7772400" cy="1143000"/>
          </a:xfrm>
          <a:noFill/>
          <a:ln/>
        </p:spPr>
        <p:txBody>
          <a:bodyPr/>
          <a:lstStyle/>
          <a:p>
            <a:r>
              <a:rPr lang="en-US" dirty="0" smtClean="0"/>
              <a:t>Magnetic (“Hard”) Disks</a:t>
            </a:r>
            <a:endParaRPr lang="en-US" dirty="0"/>
          </a:p>
        </p:txBody>
      </p:sp>
      <p:pic>
        <p:nvPicPr>
          <p:cNvPr id="147459" name="Picture 3" descr="Fig07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4262438" cy="4572000"/>
          </a:xfrm>
          <a:prstGeom prst="rect">
            <a:avLst/>
          </a:prstGeom>
          <a:noFill/>
        </p:spPr>
      </p:pic>
      <p:pic>
        <p:nvPicPr>
          <p:cNvPr id="147460" name="Picture 4" descr="Fig07-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76400"/>
            <a:ext cx="3810000" cy="4495800"/>
          </a:xfrm>
          <a:prstGeom prst="rect">
            <a:avLst/>
          </a:prstGeom>
          <a:noFill/>
        </p:spPr>
      </p:pic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4191000" y="6400800"/>
            <a:ext cx="4659313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Extracted From Shelly Cashman Vermatt’s Discovering Computers 2004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1047750"/>
            <a:ext cx="64293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2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297" r="4074" b="9630"/>
          <a:stretch/>
        </p:blipFill>
        <p:spPr>
          <a:xfrm>
            <a:off x="5048250" y="1143000"/>
            <a:ext cx="4095750" cy="4648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467100"/>
            <a:ext cx="45720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7"/>
          <a:stretch/>
        </p:blipFill>
        <p:spPr>
          <a:xfrm>
            <a:off x="2819400" y="5448300"/>
            <a:ext cx="49149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t="2000" r="4000" b="2000"/>
          <a:stretch/>
        </p:blipFill>
        <p:spPr>
          <a:xfrm>
            <a:off x="3175" y="132523"/>
            <a:ext cx="3349625" cy="34952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7150"/>
            <a:ext cx="3429000" cy="1143000"/>
          </a:xfrm>
        </p:spPr>
        <p:txBody>
          <a:bodyPr/>
          <a:lstStyle/>
          <a:p>
            <a:r>
              <a:rPr lang="en-US" dirty="0" smtClean="0"/>
              <a:t>Optical Disc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2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57"/>
            <a:ext cx="7772400" cy="1143000"/>
          </a:xfrm>
        </p:spPr>
        <p:txBody>
          <a:bodyPr/>
          <a:lstStyle/>
          <a:p>
            <a:r>
              <a:rPr lang="en-US" dirty="0" smtClean="0"/>
              <a:t>Optical Disk Technologies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1524000"/>
            <a:ext cx="6932141" cy="4572000"/>
            <a:chOff x="0" y="1752600"/>
            <a:chExt cx="6932141" cy="4572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7500"/>
            <a:stretch/>
          </p:blipFill>
          <p:spPr>
            <a:xfrm>
              <a:off x="0" y="1752600"/>
              <a:ext cx="4800600" cy="4572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67"/>
            <a:stretch/>
          </p:blipFill>
          <p:spPr>
            <a:xfrm>
              <a:off x="4798541" y="1752600"/>
              <a:ext cx="2133600" cy="45720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1576538" y="6096000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 </a:t>
            </a:r>
            <a:r>
              <a:rPr lang="en-US" dirty="0" err="1" smtClean="0"/>
              <a:t>infared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44170" y="60960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09271" y="6096000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5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533400"/>
          </a:xfrm>
          <a:noFill/>
        </p:spPr>
        <p:txBody>
          <a:bodyPr/>
          <a:lstStyle/>
          <a:p>
            <a:r>
              <a:rPr lang="en-US" dirty="0" smtClean="0"/>
              <a:t>Solid-State “Drives”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4114800"/>
          </a:xfrm>
          <a:noFill/>
        </p:spPr>
        <p:txBody>
          <a:bodyPr/>
          <a:lstStyle/>
          <a:p>
            <a:r>
              <a:rPr lang="en-US" dirty="0" smtClean="0"/>
              <a:t>“Flash memory”</a:t>
            </a:r>
          </a:p>
          <a:p>
            <a:pPr lvl="1"/>
            <a:r>
              <a:rPr lang="en-US" dirty="0" smtClean="0"/>
              <a:t>Used in</a:t>
            </a:r>
            <a:r>
              <a:rPr lang="en-US" dirty="0"/>
              <a:t> s</a:t>
            </a:r>
            <a:r>
              <a:rPr lang="en-US" dirty="0" smtClean="0"/>
              <a:t>olid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d</a:t>
            </a:r>
            <a:r>
              <a:rPr lang="en-US" dirty="0" smtClean="0"/>
              <a:t>rives and memory sticks</a:t>
            </a:r>
          </a:p>
          <a:p>
            <a:r>
              <a:rPr lang="en-US" u="sng" dirty="0" smtClean="0"/>
              <a:t>Much</a:t>
            </a:r>
            <a:r>
              <a:rPr lang="en-US" dirty="0" smtClean="0"/>
              <a:t> faster “random access” than rotating disk</a:t>
            </a:r>
          </a:p>
          <a:p>
            <a:pPr lvl="1"/>
            <a:r>
              <a:rPr lang="en-US" dirty="0" smtClean="0"/>
              <a:t>About </a:t>
            </a:r>
            <a:r>
              <a:rPr lang="en-US" dirty="0" smtClean="0"/>
              <a:t>10,000 </a:t>
            </a:r>
            <a:r>
              <a:rPr lang="en-US" dirty="0" smtClean="0"/>
              <a:t>times faster</a:t>
            </a:r>
            <a:endParaRPr lang="en-US" dirty="0"/>
          </a:p>
          <a:p>
            <a:r>
              <a:rPr lang="en-US" dirty="0" smtClean="0"/>
              <a:t>Substantially more expensive</a:t>
            </a:r>
          </a:p>
          <a:p>
            <a:pPr lvl="1"/>
            <a:r>
              <a:rPr lang="en-US" dirty="0" smtClean="0"/>
              <a:t>About </a:t>
            </a:r>
            <a:r>
              <a:rPr lang="en-US" dirty="0" smtClean="0"/>
              <a:t>5 </a:t>
            </a:r>
            <a:r>
              <a:rPr lang="en-US" dirty="0" smtClean="0"/>
              <a:t>times more per bit</a:t>
            </a:r>
          </a:p>
          <a:p>
            <a:r>
              <a:rPr lang="en-US" dirty="0" smtClean="0"/>
              <a:t>Limited data retention time</a:t>
            </a:r>
          </a:p>
          <a:p>
            <a:pPr lvl="1"/>
            <a:r>
              <a:rPr lang="en-US" dirty="0" smtClean="0"/>
              <a:t>About 10</a:t>
            </a:r>
            <a:r>
              <a:rPr lang="en-US" dirty="0" smtClean="0"/>
              <a:t> years (1-2 years for older drives)</a:t>
            </a:r>
            <a:endParaRPr lang="en-US" dirty="0" smtClean="0"/>
          </a:p>
          <a:p>
            <a:r>
              <a:rPr lang="en-US" dirty="0" smtClean="0"/>
              <a:t>Limited number of lifetime write operations</a:t>
            </a:r>
          </a:p>
          <a:p>
            <a:pPr lvl="1"/>
            <a:r>
              <a:rPr lang="en-US" dirty="0" smtClean="0"/>
              <a:t>About 5,000</a:t>
            </a:r>
            <a:r>
              <a:rPr lang="en-US" dirty="0"/>
              <a:t> </a:t>
            </a:r>
            <a:r>
              <a:rPr lang="en-US" dirty="0" smtClean="0"/>
              <a:t>writes per location</a:t>
            </a:r>
          </a:p>
          <a:p>
            <a:pPr lvl="1"/>
            <a:r>
              <a:rPr lang="en-US" dirty="0" smtClean="0"/>
              <a:t>Seamless shuffling is used for “wear leveling”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Magnetic Tape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Tapes store data sequentially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transfer, but no practical “random access”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Used only for low-use storage</a:t>
            </a:r>
          </a:p>
          <a:p>
            <a:pPr lvl="1"/>
            <a:r>
              <a:rPr lang="en-US" dirty="0" smtClean="0"/>
              <a:t>Disaster recovery, offline storage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</TotalTime>
  <Pages>22</Pages>
  <Words>373</Words>
  <Application>Microsoft Office PowerPoint</Application>
  <PresentationFormat>On-screen Show (4:3)</PresentationFormat>
  <Paragraphs>155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Symbol</vt:lpstr>
      <vt:lpstr>Times New Roman</vt:lpstr>
      <vt:lpstr>Default Design</vt:lpstr>
      <vt:lpstr>Storage</vt:lpstr>
      <vt:lpstr>Agenda</vt:lpstr>
      <vt:lpstr>“Rotating” Memory</vt:lpstr>
      <vt:lpstr>Magnetic (“Hard”) Disks</vt:lpstr>
      <vt:lpstr>PowerPoint Presentation</vt:lpstr>
      <vt:lpstr>Optical Disc</vt:lpstr>
      <vt:lpstr>Optical Disk Technologies</vt:lpstr>
      <vt:lpstr>Solid-State “Drives”</vt:lpstr>
      <vt:lpstr>Magnetic Tape</vt:lpstr>
      <vt:lpstr>System Architecture</vt:lpstr>
      <vt:lpstr>The Storage Hierarchy</vt:lpstr>
      <vt:lpstr>Frequency</vt:lpstr>
      <vt:lpstr>Units of Size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121</cp:revision>
  <cp:lastPrinted>1997-09-10T16:39:34Z</cp:lastPrinted>
  <dcterms:created xsi:type="dcterms:W3CDTF">1997-09-10T16:39:54Z</dcterms:created>
  <dcterms:modified xsi:type="dcterms:W3CDTF">2018-01-31T02:11:14Z</dcterms:modified>
</cp:coreProperties>
</file>