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5" r:id="rId2"/>
    <p:sldId id="452" r:id="rId3"/>
    <p:sldId id="453" r:id="rId4"/>
    <p:sldId id="455" r:id="rId5"/>
    <p:sldId id="456" r:id="rId6"/>
    <p:sldId id="457" r:id="rId7"/>
    <p:sldId id="461" r:id="rId8"/>
    <p:sldId id="458" r:id="rId9"/>
    <p:sldId id="462" r:id="rId10"/>
    <p:sldId id="463" r:id="rId11"/>
    <p:sldId id="464" r:id="rId12"/>
    <p:sldId id="465" r:id="rId13"/>
    <p:sldId id="466" r:id="rId14"/>
    <p:sldId id="454" r:id="rId15"/>
    <p:sldId id="467" r:id="rId16"/>
    <p:sldId id="459" r:id="rId17"/>
    <p:sldId id="460" r:id="rId18"/>
    <p:sldId id="468" r:id="rId19"/>
    <p:sldId id="469" r:id="rId20"/>
    <p:sldId id="470" r:id="rId21"/>
    <p:sldId id="471" r:id="rId22"/>
    <p:sldId id="472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4799" autoAdjust="0"/>
  </p:normalViewPr>
  <p:slideViewPr>
    <p:cSldViewPr>
      <p:cViewPr varScale="1">
        <p:scale>
          <a:sx n="74" d="100"/>
          <a:sy n="74" d="100"/>
        </p:scale>
        <p:origin x="72" y="702"/>
      </p:cViewPr>
      <p:guideLst>
        <p:guide orient="horz" pos="2160"/>
        <p:guide pos="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6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93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A69A1-F44B-5B42-8A5A-0113EB6C3382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1BF1A-F635-624A-96DB-F05BDBB91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192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7A2E4E-2CCB-47AC-81A9-5ABAF65C1E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57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DC4C89-6E04-41E4-B9E2-439558A5CB73}" type="slidenum">
              <a:rPr lang="en-US"/>
              <a:pPr/>
              <a:t>1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51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E4E-2CCB-47AC-81A9-5ABAF65C1E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34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E4E-2CCB-47AC-81A9-5ABAF65C1EF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32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E4E-2CCB-47AC-81A9-5ABAF65C1EF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11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B82E5-93D4-4BD3-A257-16E3D4AB0A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97AE6-2E7D-48F9-8B7B-F7D7FB20A3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97376-4F2C-4D5E-98D6-8D289B4D32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D8B5478-28A3-43F0-B860-7BA2D5A0D0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9E58A-7BDD-4FCC-A619-769A5C9F56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77C85-6131-45EB-98E7-43CE5F007A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Security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8BCB8-27AA-4929-BF26-24FFD89962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Security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B9C30-335B-42F3-9A51-62529C85F0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Security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AFAD1-9568-4EE8-AE81-D2E862FB25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Security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F65E3-013F-47F8-998F-F110E5A4EA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Security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3D8A6-7165-4AF8-943A-F32FA24EB8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Security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29FD0-07A4-4A22-87C0-04244896B9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Security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EB6DFA-FD88-4884-A624-4CEE97817B9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 dirty="0" err="1" smtClean="0"/>
              <a:t>Blockchain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886200"/>
            <a:ext cx="8686800" cy="1752600"/>
          </a:xfrm>
          <a:noFill/>
          <a:ln/>
        </p:spPr>
        <p:txBody>
          <a:bodyPr lIns="90488" tIns="44450" rIns="90488" bIns="44450"/>
          <a:lstStyle/>
          <a:p>
            <a:pPr marL="342900" indent="-342900"/>
            <a:r>
              <a:rPr lang="en-US" dirty="0"/>
              <a:t>Session </a:t>
            </a:r>
            <a:r>
              <a:rPr lang="en-US" dirty="0" smtClean="0"/>
              <a:t>39</a:t>
            </a:r>
            <a:endParaRPr lang="en-US" dirty="0"/>
          </a:p>
          <a:p>
            <a:pPr marL="342900" indent="-342900"/>
            <a:r>
              <a:rPr lang="en-US" dirty="0"/>
              <a:t>INST 346</a:t>
            </a:r>
          </a:p>
          <a:p>
            <a:pPr marL="342900" indent="-342900"/>
            <a:r>
              <a:rPr lang="en-US" dirty="0"/>
              <a:t>Technologies, Infrastructure and Architecture</a:t>
            </a:r>
          </a:p>
        </p:txBody>
      </p:sp>
      <p:pic>
        <p:nvPicPr>
          <p:cNvPr id="54276" name="Picture 4" descr="h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04800"/>
            <a:ext cx="6985000" cy="1587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0140"/>
            <a:ext cx="9144000" cy="461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40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0140"/>
            <a:ext cx="9144000" cy="461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73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0140"/>
            <a:ext cx="9144000" cy="461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75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0140"/>
            <a:ext cx="9144000" cy="461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25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dirty="0" smtClean="0"/>
              <a:t>Proof of Work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924" t="35555" r="20757" b="31111"/>
          <a:stretch/>
        </p:blipFill>
        <p:spPr>
          <a:xfrm>
            <a:off x="609600" y="1828800"/>
            <a:ext cx="7660642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41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85" y="31122"/>
            <a:ext cx="7772400" cy="1143000"/>
          </a:xfrm>
        </p:spPr>
        <p:txBody>
          <a:bodyPr/>
          <a:lstStyle/>
          <a:p>
            <a:r>
              <a:rPr lang="en-US" dirty="0" smtClean="0"/>
              <a:t>Bitcoin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15" y="1161288"/>
            <a:ext cx="9144000" cy="569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68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22" y="152400"/>
            <a:ext cx="7772400" cy="1143000"/>
          </a:xfrm>
        </p:spPr>
        <p:txBody>
          <a:bodyPr/>
          <a:lstStyle/>
          <a:p>
            <a:r>
              <a:rPr lang="en-US" dirty="0" smtClean="0"/>
              <a:t>Monthly Bitcoin Transactions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51" y="1404938"/>
            <a:ext cx="9157851" cy="514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33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dirty="0" smtClean="0"/>
              <a:t>Simplified Payment Verification (SPV)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76400"/>
            <a:ext cx="8229600" cy="484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12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2834"/>
            <a:ext cx="7772400" cy="1143000"/>
          </a:xfrm>
        </p:spPr>
        <p:txBody>
          <a:bodyPr/>
          <a:lstStyle/>
          <a:p>
            <a:r>
              <a:rPr lang="en-US" dirty="0" smtClean="0"/>
              <a:t>Gartner Hype Cycle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44" y="1447800"/>
            <a:ext cx="745807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31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Adoption Curves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14697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6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Goals for Today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43000"/>
            <a:ext cx="7924800" cy="4114800"/>
          </a:xfrm>
        </p:spPr>
        <p:txBody>
          <a:bodyPr/>
          <a:lstStyle/>
          <a:p>
            <a:r>
              <a:rPr lang="en-US" dirty="0" smtClean="0"/>
              <a:t>Ledger</a:t>
            </a:r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err="1" smtClean="0"/>
              <a:t>Hashchain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 err="1" smtClean="0"/>
              <a:t>Blockchain</a:t>
            </a:r>
            <a:endParaRPr lang="en-US" dirty="0" smtClean="0"/>
          </a:p>
          <a:p>
            <a:pPr lvl="3"/>
            <a:endParaRPr lang="en-US" dirty="0"/>
          </a:p>
          <a:p>
            <a:r>
              <a:rPr lang="en-US" dirty="0" smtClean="0"/>
              <a:t>Distributed </a:t>
            </a:r>
            <a:r>
              <a:rPr lang="en-US" dirty="0" err="1" smtClean="0"/>
              <a:t>blockchain</a:t>
            </a:r>
            <a:r>
              <a:rPr lang="en-US" dirty="0" smtClean="0"/>
              <a:t> ledger</a:t>
            </a:r>
          </a:p>
          <a:p>
            <a:pPr lvl="3"/>
            <a:endParaRPr lang="en-US" dirty="0"/>
          </a:p>
          <a:p>
            <a:r>
              <a:rPr lang="en-US" dirty="0" smtClean="0"/>
              <a:t>Bitcoin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Adoption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55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Predictors of Adoption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Relative advantage</a:t>
            </a:r>
          </a:p>
          <a:p>
            <a:r>
              <a:rPr lang="en-US" dirty="0" smtClean="0"/>
              <a:t>Compatibility with existing systems</a:t>
            </a:r>
          </a:p>
          <a:p>
            <a:r>
              <a:rPr lang="en-US" dirty="0" err="1" smtClean="0"/>
              <a:t>Trialability</a:t>
            </a:r>
            <a:endParaRPr lang="en-US" dirty="0" smtClean="0"/>
          </a:p>
          <a:p>
            <a:r>
              <a:rPr lang="en-US" dirty="0" smtClean="0"/>
              <a:t>Ease of learning</a:t>
            </a:r>
          </a:p>
          <a:p>
            <a:r>
              <a:rPr lang="en-US" dirty="0" smtClean="0"/>
              <a:t>Reinvention potential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850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Structure of Adoption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Innovators</a:t>
            </a:r>
          </a:p>
          <a:p>
            <a:endParaRPr lang="en-US" dirty="0"/>
          </a:p>
          <a:p>
            <a:r>
              <a:rPr lang="en-US" dirty="0" smtClean="0"/>
              <a:t>Communicators</a:t>
            </a:r>
          </a:p>
          <a:p>
            <a:endParaRPr lang="en-US" dirty="0"/>
          </a:p>
          <a:p>
            <a:r>
              <a:rPr lang="en-US" dirty="0" smtClean="0"/>
              <a:t>Opinion leaders</a:t>
            </a:r>
          </a:p>
          <a:p>
            <a:endParaRPr lang="en-US" dirty="0"/>
          </a:p>
          <a:p>
            <a:r>
              <a:rPr lang="en-US" dirty="0" smtClean="0"/>
              <a:t>Early  adopters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752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833" t="13077" r="20833" b="2307"/>
          <a:stretch/>
        </p:blipFill>
        <p:spPr>
          <a:xfrm>
            <a:off x="1219200" y="-11806"/>
            <a:ext cx="6762385" cy="641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66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427"/>
            <a:ext cx="7772400" cy="1143000"/>
          </a:xfrm>
        </p:spPr>
        <p:txBody>
          <a:bodyPr/>
          <a:lstStyle/>
          <a:p>
            <a:r>
              <a:rPr lang="en-US" dirty="0" smtClean="0"/>
              <a:t>Ledgers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r="21000"/>
          <a:stretch/>
        </p:blipFill>
        <p:spPr>
          <a:xfrm>
            <a:off x="0" y="1066800"/>
            <a:ext cx="4191000" cy="2876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558" y="2971800"/>
            <a:ext cx="5211441" cy="372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50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Hashchain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66" t="33077" r="19168" b="33077"/>
          <a:stretch/>
        </p:blipFill>
        <p:spPr>
          <a:xfrm>
            <a:off x="381000" y="2590800"/>
            <a:ext cx="7966364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47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Signed </a:t>
            </a:r>
            <a:r>
              <a:rPr lang="en-US" dirty="0" err="1" smtClean="0"/>
              <a:t>Hashchain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500" t="14616" r="8333" b="3846"/>
          <a:stretch/>
        </p:blipFill>
        <p:spPr>
          <a:xfrm>
            <a:off x="990600" y="1981200"/>
            <a:ext cx="6781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89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Blockchain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667" t="30000" r="6666" b="20769"/>
          <a:stretch/>
        </p:blipFill>
        <p:spPr>
          <a:xfrm>
            <a:off x="647700" y="2438400"/>
            <a:ext cx="78867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3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559"/>
            <a:ext cx="7772400" cy="1143000"/>
          </a:xfrm>
        </p:spPr>
        <p:txBody>
          <a:bodyPr/>
          <a:lstStyle/>
          <a:p>
            <a:r>
              <a:rPr lang="en-US" dirty="0" smtClean="0"/>
              <a:t>Block Linking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4300" y="1181100"/>
            <a:ext cx="8915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{</a:t>
            </a:r>
          </a:p>
          <a:p>
            <a:r>
              <a:rPr lang="en-US" sz="2000" dirty="0"/>
              <a:t>    "size" : 43560,</a:t>
            </a:r>
          </a:p>
          <a:p>
            <a:r>
              <a:rPr lang="en-US" sz="2000" dirty="0"/>
              <a:t>    "version" : 2,</a:t>
            </a:r>
          </a:p>
          <a:p>
            <a:r>
              <a:rPr lang="en-US" sz="2000" dirty="0"/>
              <a:t>    "</a:t>
            </a:r>
            <a:r>
              <a:rPr lang="en-US" sz="2000" dirty="0" err="1"/>
              <a:t>previousblockhash</a:t>
            </a:r>
            <a:r>
              <a:rPr lang="en-US" sz="2000" dirty="0"/>
              <a:t>" :</a:t>
            </a:r>
          </a:p>
          <a:p>
            <a:r>
              <a:rPr lang="en-US" sz="2000" dirty="0"/>
              <a:t>        "00000000000000027e7ba6fe7bad39faf3b5a83daed765f05f7d1b71a1632249",</a:t>
            </a:r>
          </a:p>
          <a:p>
            <a:r>
              <a:rPr lang="en-US" sz="2000" dirty="0"/>
              <a:t>    "</a:t>
            </a:r>
            <a:r>
              <a:rPr lang="en-US" sz="2000" dirty="0" err="1"/>
              <a:t>merkleroot</a:t>
            </a:r>
            <a:r>
              <a:rPr lang="en-US" sz="2000" dirty="0"/>
              <a:t>" :</a:t>
            </a:r>
          </a:p>
          <a:p>
            <a:r>
              <a:rPr lang="en-US" sz="2000" dirty="0"/>
              <a:t>        "5e049f4030e0ab2debb92378f53c0a6e09548aea083f3ab25e1d94ea1155e29d",</a:t>
            </a:r>
          </a:p>
          <a:p>
            <a:r>
              <a:rPr lang="en-US" sz="2000" dirty="0"/>
              <a:t>    "time" : 1388185038,</a:t>
            </a:r>
          </a:p>
          <a:p>
            <a:r>
              <a:rPr lang="en-US" sz="2000" dirty="0"/>
              <a:t>    "difficulty" : 1180923195.25802612,</a:t>
            </a:r>
          </a:p>
          <a:p>
            <a:r>
              <a:rPr lang="en-US" sz="2000" dirty="0"/>
              <a:t>    "nonce" : 4215469401,</a:t>
            </a:r>
          </a:p>
          <a:p>
            <a:r>
              <a:rPr lang="en-US" sz="2000" dirty="0"/>
              <a:t>    "</a:t>
            </a:r>
            <a:r>
              <a:rPr lang="en-US" sz="2000" dirty="0" err="1"/>
              <a:t>tx</a:t>
            </a:r>
            <a:r>
              <a:rPr lang="en-US" sz="2000" dirty="0"/>
              <a:t>" : [</a:t>
            </a:r>
          </a:p>
          <a:p>
            <a:r>
              <a:rPr lang="en-US" sz="2000" dirty="0"/>
              <a:t>        "257e7497fb8bc68421eb2c7b699dbab234831600e7352f0d9e6522c7cf3f6c77",</a:t>
            </a:r>
          </a:p>
          <a:p>
            <a:endParaRPr lang="en-US" sz="2000" dirty="0"/>
          </a:p>
          <a:p>
            <a:r>
              <a:rPr lang="en-US" sz="2000" dirty="0"/>
              <a:t> #[... many more transactions omitted ...]</a:t>
            </a:r>
          </a:p>
          <a:p>
            <a:endParaRPr lang="en-US" sz="2000" dirty="0"/>
          </a:p>
          <a:p>
            <a:r>
              <a:rPr lang="en-US" sz="2000" dirty="0"/>
              <a:t>        "05cfd38f6ae6aa83674cc99e4d75a1458c165b7ab84725eda41d018a09176634"</a:t>
            </a:r>
          </a:p>
          <a:p>
            <a:r>
              <a:rPr lang="en-US" sz="2000" dirty="0"/>
              <a:t>    ]</a:t>
            </a:r>
          </a:p>
          <a:p>
            <a:r>
              <a:rPr lang="en-US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69960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Branching </a:t>
            </a:r>
            <a:r>
              <a:rPr lang="en-US" dirty="0" err="1" smtClean="0"/>
              <a:t>Blockchains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180784" y="1021290"/>
            <a:ext cx="2314577" cy="61495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99" y="2667000"/>
            <a:ext cx="1970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Genesis Block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1038605" y="3128665"/>
            <a:ext cx="256795" cy="378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92856" y="5763605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371600" y="5715000"/>
            <a:ext cx="6172200" cy="330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14600" y="2205335"/>
            <a:ext cx="1919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Orphan Block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>
          <a:xfrm flipH="1">
            <a:off x="3233530" y="2667000"/>
            <a:ext cx="240628" cy="38100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673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0140"/>
            <a:ext cx="9144000" cy="461772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Distributed </a:t>
            </a:r>
            <a:r>
              <a:rPr lang="en-US" dirty="0" err="1" smtClean="0"/>
              <a:t>Blockchain</a:t>
            </a:r>
            <a:r>
              <a:rPr lang="en-US" dirty="0" smtClean="0"/>
              <a:t> Ledger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69503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6697</TotalTime>
  <Words>164</Words>
  <Application>Microsoft Office PowerPoint</Application>
  <PresentationFormat>On-screen Show (4:3)</PresentationFormat>
  <Paragraphs>68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Times New Roman</vt:lpstr>
      <vt:lpstr>Default Design</vt:lpstr>
      <vt:lpstr>Blockchain</vt:lpstr>
      <vt:lpstr>Goals for Today</vt:lpstr>
      <vt:lpstr>Ledgers</vt:lpstr>
      <vt:lpstr>Hashchain</vt:lpstr>
      <vt:lpstr>Signed Hashchain</vt:lpstr>
      <vt:lpstr>Blockchain</vt:lpstr>
      <vt:lpstr>Block Linking</vt:lpstr>
      <vt:lpstr>Branching Blockchains</vt:lpstr>
      <vt:lpstr>Distributed Blockchain Ledger</vt:lpstr>
      <vt:lpstr>PowerPoint Presentation</vt:lpstr>
      <vt:lpstr>PowerPoint Presentation</vt:lpstr>
      <vt:lpstr>PowerPoint Presentation</vt:lpstr>
      <vt:lpstr>PowerPoint Presentation</vt:lpstr>
      <vt:lpstr>Proof of Work</vt:lpstr>
      <vt:lpstr>Bitcoin</vt:lpstr>
      <vt:lpstr>Monthly Bitcoin Transactions</vt:lpstr>
      <vt:lpstr>Simplified Payment Verification (SPV)</vt:lpstr>
      <vt:lpstr>Gartner Hype Cycle</vt:lpstr>
      <vt:lpstr>Adoption Curves</vt:lpstr>
      <vt:lpstr>Some Predictors of Adoption</vt:lpstr>
      <vt:lpstr>Social Structure of Adoption</vt:lpstr>
      <vt:lpstr>PowerPoint Presentation</vt:lpstr>
    </vt:vector>
  </TitlesOfParts>
  <Company>UMIACS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and Internet</dc:title>
  <dc:creator>DAQING HE</dc:creator>
  <cp:lastModifiedBy>gg</cp:lastModifiedBy>
  <cp:revision>257</cp:revision>
  <dcterms:created xsi:type="dcterms:W3CDTF">2003-09-05T02:55:05Z</dcterms:created>
  <dcterms:modified xsi:type="dcterms:W3CDTF">2018-04-29T22:20:00Z</dcterms:modified>
</cp:coreProperties>
</file>