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handoutMasterIdLst>
    <p:handoutMasterId r:id="rId20"/>
  </p:handoutMasterIdLst>
  <p:sldIdLst>
    <p:sldId id="285" r:id="rId2"/>
    <p:sldId id="300" r:id="rId3"/>
    <p:sldId id="301" r:id="rId4"/>
    <p:sldId id="299" r:id="rId5"/>
    <p:sldId id="304" r:id="rId6"/>
    <p:sldId id="305" r:id="rId7"/>
    <p:sldId id="306" r:id="rId8"/>
    <p:sldId id="312" r:id="rId9"/>
    <p:sldId id="311" r:id="rId10"/>
    <p:sldId id="309" r:id="rId11"/>
    <p:sldId id="298" r:id="rId12"/>
    <p:sldId id="302" r:id="rId13"/>
    <p:sldId id="303" r:id="rId14"/>
    <p:sldId id="307" r:id="rId15"/>
    <p:sldId id="308" r:id="rId16"/>
    <p:sldId id="310" r:id="rId17"/>
    <p:sldId id="313" r:id="rId1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6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p:restoredLeft sz="11303" autoAdjust="0"/>
    <p:restoredTop sz="94669" autoAdjust="0"/>
  </p:normalViewPr>
  <p:slideViewPr>
    <p:cSldViewPr>
      <p:cViewPr varScale="1">
        <p:scale>
          <a:sx n="110" d="100"/>
          <a:sy n="110" d="100"/>
        </p:scale>
        <p:origin x="2424" y="108"/>
      </p:cViewPr>
      <p:guideLst>
        <p:guide orient="horz" pos="2160"/>
        <p:guide pos="672"/>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4DA69A1-F44B-5B42-8A5A-0113EB6C3382}" type="datetimeFigureOut">
              <a:rPr lang="en-US" smtClean="0"/>
              <a:t>4/24/2018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891BF1A-F635-624A-96DB-F05BDBB91F3C}" type="slidenum">
              <a:rPr lang="en-US" smtClean="0"/>
              <a:t>‹#›</a:t>
            </a:fld>
            <a:endParaRPr lang="en-US"/>
          </a:p>
        </p:txBody>
      </p:sp>
    </p:spTree>
    <p:extLst>
      <p:ext uri="{BB962C8B-B14F-4D97-AF65-F5344CB8AC3E}">
        <p14:creationId xmlns:p14="http://schemas.microsoft.com/office/powerpoint/2010/main" val="18110192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97A2E4E-2CCB-47AC-81A9-5ABAF65C1EF0}" type="slidenum">
              <a:rPr lang="en-US"/>
              <a:pPr/>
              <a:t>‹#›</a:t>
            </a:fld>
            <a:endParaRPr lang="en-US"/>
          </a:p>
        </p:txBody>
      </p:sp>
    </p:spTree>
    <p:extLst>
      <p:ext uri="{BB962C8B-B14F-4D97-AF65-F5344CB8AC3E}">
        <p14:creationId xmlns:p14="http://schemas.microsoft.com/office/powerpoint/2010/main" val="4074857776"/>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Times New Roman" charset="0"/>
        <a:ea typeface="+mn-ea"/>
        <a:cs typeface="+mn-cs"/>
      </a:defRPr>
    </a:lvl1pPr>
    <a:lvl2pPr marL="457200" algn="l" rtl="0" fontAlgn="base">
      <a:spcBef>
        <a:spcPct val="30000"/>
      </a:spcBef>
      <a:spcAft>
        <a:spcPct val="0"/>
      </a:spcAft>
      <a:defRPr sz="1200" kern="1200">
        <a:solidFill>
          <a:schemeClr val="tx1"/>
        </a:solidFill>
        <a:latin typeface="Times New Roman" charset="0"/>
        <a:ea typeface="+mn-ea"/>
        <a:cs typeface="+mn-cs"/>
      </a:defRPr>
    </a:lvl2pPr>
    <a:lvl3pPr marL="914400" algn="l" rtl="0" fontAlgn="base">
      <a:spcBef>
        <a:spcPct val="30000"/>
      </a:spcBef>
      <a:spcAft>
        <a:spcPct val="0"/>
      </a:spcAft>
      <a:defRPr sz="1200" kern="1200">
        <a:solidFill>
          <a:schemeClr val="tx1"/>
        </a:solidFill>
        <a:latin typeface="Times New Roman" charset="0"/>
        <a:ea typeface="+mn-ea"/>
        <a:cs typeface="+mn-cs"/>
      </a:defRPr>
    </a:lvl3pPr>
    <a:lvl4pPr marL="1371600" algn="l" rtl="0" fontAlgn="base">
      <a:spcBef>
        <a:spcPct val="30000"/>
      </a:spcBef>
      <a:spcAft>
        <a:spcPct val="0"/>
      </a:spcAft>
      <a:defRPr sz="1200" kern="1200">
        <a:solidFill>
          <a:schemeClr val="tx1"/>
        </a:solidFill>
        <a:latin typeface="Times New Roman" charset="0"/>
        <a:ea typeface="+mn-ea"/>
        <a:cs typeface="+mn-cs"/>
      </a:defRPr>
    </a:lvl4pPr>
    <a:lvl5pPr marL="1828800" algn="l" rtl="0" fontAlgn="base">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DC4C89-6E04-41E4-B9E2-439558A5CB73}" type="slidenum">
              <a:rPr lang="en-US"/>
              <a:pPr/>
              <a:t>1</a:t>
            </a:fld>
            <a:endParaRPr lang="en-US"/>
          </a:p>
        </p:txBody>
      </p:sp>
      <p:sp>
        <p:nvSpPr>
          <p:cNvPr id="55298" name="Rectangle 2"/>
          <p:cNvSpPr>
            <a:spLocks noGrp="1" noRot="1" noChangeAspect="1" noChangeArrowheads="1" noTextEdit="1"/>
          </p:cNvSpPr>
          <p:nvPr>
            <p:ph type="sldImg"/>
          </p:nvPr>
        </p:nvSpPr>
        <p:spPr bwMode="auto">
          <a:xfrm>
            <a:off x="1150938" y="692150"/>
            <a:ext cx="4556125" cy="3416300"/>
          </a:xfrm>
          <a:prstGeom prst="rect">
            <a:avLst/>
          </a:prstGeom>
          <a:noFill/>
          <a:ln w="12700" cap="flat">
            <a:solidFill>
              <a:schemeClr val="tx1"/>
            </a:solidFill>
            <a:miter lim="800000"/>
            <a:headEnd/>
            <a:tailEnd/>
          </a:ln>
        </p:spPr>
      </p:sp>
      <p:sp>
        <p:nvSpPr>
          <p:cNvPr id="55299" name="Rectangle 3"/>
          <p:cNvSpPr>
            <a:spLocks noGrp="1" noChangeArrowheads="1"/>
          </p:cNvSpPr>
          <p:nvPr>
            <p:ph type="body" idx="1"/>
          </p:nvPr>
        </p:nvSpPr>
        <p:spPr bwMode="auto">
          <a:xfrm>
            <a:off x="914400" y="4343400"/>
            <a:ext cx="5029200" cy="4114800"/>
          </a:xfrm>
          <a:prstGeom prst="rect">
            <a:avLst/>
          </a:prstGeom>
          <a:noFill/>
          <a:ln w="12700">
            <a:miter lim="800000"/>
            <a:headEnd/>
            <a:tailEnd/>
          </a:ln>
        </p:spPr>
        <p:txBody>
          <a:bodyPr lIns="90488" tIns="44450" rIns="90488" bIns="44450"/>
          <a:lstStyle/>
          <a:p>
            <a:endParaRPr lang="en-US"/>
          </a:p>
        </p:txBody>
      </p:sp>
    </p:spTree>
    <p:extLst>
      <p:ext uri="{BB962C8B-B14F-4D97-AF65-F5344CB8AC3E}">
        <p14:creationId xmlns:p14="http://schemas.microsoft.com/office/powerpoint/2010/main" val="4290451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64E0F5DE-1313-E148-B115-DC36A8C4F87B}" type="datetime1">
              <a:rPr lang="en-US" smtClean="0"/>
              <a:t>4/24/2018</a:t>
            </a:fld>
            <a:endParaRPr lang="en-US"/>
          </a:p>
        </p:txBody>
      </p:sp>
      <p:sp>
        <p:nvSpPr>
          <p:cNvPr id="5" name="Footer Placeholder 4"/>
          <p:cNvSpPr>
            <a:spLocks noGrp="1"/>
          </p:cNvSpPr>
          <p:nvPr>
            <p:ph type="ftr" sz="quarter" idx="11"/>
          </p:nvPr>
        </p:nvSpPr>
        <p:spPr/>
        <p:txBody>
          <a:bodyPr/>
          <a:lstStyle>
            <a:lvl1pPr>
              <a:defRPr/>
            </a:lvl1pPr>
          </a:lstStyle>
          <a:p>
            <a:r>
              <a:rPr lang="en-US"/>
              <a:t>Application Layer</a:t>
            </a:r>
          </a:p>
        </p:txBody>
      </p:sp>
      <p:sp>
        <p:nvSpPr>
          <p:cNvPr id="6" name="Slide Number Placeholder 5"/>
          <p:cNvSpPr>
            <a:spLocks noGrp="1"/>
          </p:cNvSpPr>
          <p:nvPr>
            <p:ph type="sldNum" sz="quarter" idx="12"/>
          </p:nvPr>
        </p:nvSpPr>
        <p:spPr/>
        <p:txBody>
          <a:bodyPr/>
          <a:lstStyle>
            <a:lvl1pPr>
              <a:defRPr/>
            </a:lvl1pPr>
          </a:lstStyle>
          <a:p>
            <a:fld id="{922B82E5-93D4-4BD3-A257-16E3D4AB0AE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2B062339-7896-A248-B531-7D3930C6AED7}" type="datetime1">
              <a:rPr lang="en-US" smtClean="0"/>
              <a:t>4/24/2018</a:t>
            </a:fld>
            <a:endParaRPr lang="en-US"/>
          </a:p>
        </p:txBody>
      </p:sp>
      <p:sp>
        <p:nvSpPr>
          <p:cNvPr id="5" name="Footer Placeholder 4"/>
          <p:cNvSpPr>
            <a:spLocks noGrp="1"/>
          </p:cNvSpPr>
          <p:nvPr>
            <p:ph type="ftr" sz="quarter" idx="11"/>
          </p:nvPr>
        </p:nvSpPr>
        <p:spPr/>
        <p:txBody>
          <a:bodyPr/>
          <a:lstStyle>
            <a:lvl1pPr>
              <a:defRPr/>
            </a:lvl1pPr>
          </a:lstStyle>
          <a:p>
            <a:r>
              <a:rPr lang="en-US"/>
              <a:t>Application Layer</a:t>
            </a:r>
          </a:p>
        </p:txBody>
      </p:sp>
      <p:sp>
        <p:nvSpPr>
          <p:cNvPr id="6" name="Slide Number Placeholder 5"/>
          <p:cNvSpPr>
            <a:spLocks noGrp="1"/>
          </p:cNvSpPr>
          <p:nvPr>
            <p:ph type="sldNum" sz="quarter" idx="12"/>
          </p:nvPr>
        </p:nvSpPr>
        <p:spPr/>
        <p:txBody>
          <a:bodyPr/>
          <a:lstStyle>
            <a:lvl1pPr>
              <a:defRPr/>
            </a:lvl1pPr>
          </a:lstStyle>
          <a:p>
            <a:fld id="{4A997AE6-2E7D-48F9-8B7B-F7D7FB20A39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0D169A2E-0E74-AF47-BF00-DBE641B43E19}" type="datetime1">
              <a:rPr lang="en-US" smtClean="0"/>
              <a:t>4/24/2018</a:t>
            </a:fld>
            <a:endParaRPr lang="en-US"/>
          </a:p>
        </p:txBody>
      </p:sp>
      <p:sp>
        <p:nvSpPr>
          <p:cNvPr id="5" name="Footer Placeholder 4"/>
          <p:cNvSpPr>
            <a:spLocks noGrp="1"/>
          </p:cNvSpPr>
          <p:nvPr>
            <p:ph type="ftr" sz="quarter" idx="11"/>
          </p:nvPr>
        </p:nvSpPr>
        <p:spPr/>
        <p:txBody>
          <a:bodyPr/>
          <a:lstStyle>
            <a:lvl1pPr>
              <a:defRPr/>
            </a:lvl1pPr>
          </a:lstStyle>
          <a:p>
            <a:r>
              <a:rPr lang="en-US"/>
              <a:t>Application Layer</a:t>
            </a:r>
          </a:p>
        </p:txBody>
      </p:sp>
      <p:sp>
        <p:nvSpPr>
          <p:cNvPr id="6" name="Slide Number Placeholder 5"/>
          <p:cNvSpPr>
            <a:spLocks noGrp="1"/>
          </p:cNvSpPr>
          <p:nvPr>
            <p:ph type="sldNum" sz="quarter" idx="12"/>
          </p:nvPr>
        </p:nvSpPr>
        <p:spPr/>
        <p:txBody>
          <a:bodyPr/>
          <a:lstStyle>
            <a:lvl1pPr>
              <a:defRPr/>
            </a:lvl1pPr>
          </a:lstStyle>
          <a:p>
            <a:fld id="{CA497376-4F2C-4D5E-98D6-8D289B4D329A}"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fld id="{8B6A0E0C-5B96-C849-9D0E-F4D3F550036F}" type="datetime1">
              <a:rPr lang="en-US" smtClean="0"/>
              <a:t>4/24/2018</a:t>
            </a:fld>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r>
              <a:rPr lang="en-US"/>
              <a:t>Application Layer</a:t>
            </a: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7D8B5478-28A3-43F0-B860-7BA2D5A0D0D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60ADD3BD-1F3E-CC41-AD43-50A9C7A6BABE}" type="datetime1">
              <a:rPr lang="en-US" smtClean="0"/>
              <a:t>4/24/2018</a:t>
            </a:fld>
            <a:endParaRPr lang="en-US"/>
          </a:p>
        </p:txBody>
      </p:sp>
      <p:sp>
        <p:nvSpPr>
          <p:cNvPr id="5" name="Footer Placeholder 4"/>
          <p:cNvSpPr>
            <a:spLocks noGrp="1"/>
          </p:cNvSpPr>
          <p:nvPr>
            <p:ph type="ftr" sz="quarter" idx="11"/>
          </p:nvPr>
        </p:nvSpPr>
        <p:spPr/>
        <p:txBody>
          <a:bodyPr/>
          <a:lstStyle>
            <a:lvl1pPr>
              <a:defRPr/>
            </a:lvl1pPr>
          </a:lstStyle>
          <a:p>
            <a:r>
              <a:rPr lang="en-US"/>
              <a:t>Application Layer</a:t>
            </a:r>
          </a:p>
        </p:txBody>
      </p:sp>
      <p:sp>
        <p:nvSpPr>
          <p:cNvPr id="6" name="Slide Number Placeholder 5"/>
          <p:cNvSpPr>
            <a:spLocks noGrp="1"/>
          </p:cNvSpPr>
          <p:nvPr>
            <p:ph type="sldNum" sz="quarter" idx="12"/>
          </p:nvPr>
        </p:nvSpPr>
        <p:spPr/>
        <p:txBody>
          <a:bodyPr/>
          <a:lstStyle>
            <a:lvl1pPr>
              <a:defRPr/>
            </a:lvl1pPr>
          </a:lstStyle>
          <a:p>
            <a:fld id="{AB99E58A-7BDD-4FCC-A619-769A5C9F56E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EF22CDBA-38C8-C94C-B3FF-ED4284E9F899}" type="datetime1">
              <a:rPr lang="en-US" smtClean="0"/>
              <a:t>4/24/2018</a:t>
            </a:fld>
            <a:endParaRPr lang="en-US"/>
          </a:p>
        </p:txBody>
      </p:sp>
      <p:sp>
        <p:nvSpPr>
          <p:cNvPr id="5" name="Footer Placeholder 4"/>
          <p:cNvSpPr>
            <a:spLocks noGrp="1"/>
          </p:cNvSpPr>
          <p:nvPr>
            <p:ph type="ftr" sz="quarter" idx="11"/>
          </p:nvPr>
        </p:nvSpPr>
        <p:spPr/>
        <p:txBody>
          <a:bodyPr/>
          <a:lstStyle>
            <a:lvl1pPr>
              <a:defRPr/>
            </a:lvl1pPr>
          </a:lstStyle>
          <a:p>
            <a:r>
              <a:rPr lang="en-US"/>
              <a:t>Application Layer</a:t>
            </a:r>
          </a:p>
        </p:txBody>
      </p:sp>
      <p:sp>
        <p:nvSpPr>
          <p:cNvPr id="6" name="Slide Number Placeholder 5"/>
          <p:cNvSpPr>
            <a:spLocks noGrp="1"/>
          </p:cNvSpPr>
          <p:nvPr>
            <p:ph type="sldNum" sz="quarter" idx="12"/>
          </p:nvPr>
        </p:nvSpPr>
        <p:spPr/>
        <p:txBody>
          <a:bodyPr/>
          <a:lstStyle>
            <a:lvl1pPr>
              <a:defRPr/>
            </a:lvl1pPr>
          </a:lstStyle>
          <a:p>
            <a:fld id="{28D77C85-6131-45EB-98E7-43CE5F007A52}"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897E1C88-E03A-C345-BA50-1A574C4AF6DA}" type="datetime1">
              <a:rPr lang="en-US" smtClean="0"/>
              <a:t>4/24/2018</a:t>
            </a:fld>
            <a:endParaRPr lang="en-US"/>
          </a:p>
        </p:txBody>
      </p:sp>
      <p:sp>
        <p:nvSpPr>
          <p:cNvPr id="6" name="Footer Placeholder 5"/>
          <p:cNvSpPr>
            <a:spLocks noGrp="1"/>
          </p:cNvSpPr>
          <p:nvPr>
            <p:ph type="ftr" sz="quarter" idx="11"/>
          </p:nvPr>
        </p:nvSpPr>
        <p:spPr/>
        <p:txBody>
          <a:bodyPr/>
          <a:lstStyle>
            <a:lvl1pPr>
              <a:defRPr/>
            </a:lvl1pPr>
          </a:lstStyle>
          <a:p>
            <a:r>
              <a:rPr lang="en-US"/>
              <a:t>Application Layer</a:t>
            </a:r>
          </a:p>
        </p:txBody>
      </p:sp>
      <p:sp>
        <p:nvSpPr>
          <p:cNvPr id="7" name="Slide Number Placeholder 6"/>
          <p:cNvSpPr>
            <a:spLocks noGrp="1"/>
          </p:cNvSpPr>
          <p:nvPr>
            <p:ph type="sldNum" sz="quarter" idx="12"/>
          </p:nvPr>
        </p:nvSpPr>
        <p:spPr/>
        <p:txBody>
          <a:bodyPr/>
          <a:lstStyle>
            <a:lvl1pPr>
              <a:defRPr/>
            </a:lvl1pPr>
          </a:lstStyle>
          <a:p>
            <a:fld id="{5988BCB8-27AA-4929-BF26-24FFD89962B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DCDD89C4-BBBE-9E46-9994-59B0CC986435}" type="datetime1">
              <a:rPr lang="en-US" smtClean="0"/>
              <a:t>4/24/2018</a:t>
            </a:fld>
            <a:endParaRPr lang="en-US"/>
          </a:p>
        </p:txBody>
      </p:sp>
      <p:sp>
        <p:nvSpPr>
          <p:cNvPr id="8" name="Footer Placeholder 7"/>
          <p:cNvSpPr>
            <a:spLocks noGrp="1"/>
          </p:cNvSpPr>
          <p:nvPr>
            <p:ph type="ftr" sz="quarter" idx="11"/>
          </p:nvPr>
        </p:nvSpPr>
        <p:spPr/>
        <p:txBody>
          <a:bodyPr/>
          <a:lstStyle>
            <a:lvl1pPr>
              <a:defRPr/>
            </a:lvl1pPr>
          </a:lstStyle>
          <a:p>
            <a:r>
              <a:rPr lang="en-US"/>
              <a:t>Application Layer</a:t>
            </a:r>
          </a:p>
        </p:txBody>
      </p:sp>
      <p:sp>
        <p:nvSpPr>
          <p:cNvPr id="9" name="Slide Number Placeholder 8"/>
          <p:cNvSpPr>
            <a:spLocks noGrp="1"/>
          </p:cNvSpPr>
          <p:nvPr>
            <p:ph type="sldNum" sz="quarter" idx="12"/>
          </p:nvPr>
        </p:nvSpPr>
        <p:spPr/>
        <p:txBody>
          <a:bodyPr/>
          <a:lstStyle>
            <a:lvl1pPr>
              <a:defRPr/>
            </a:lvl1pPr>
          </a:lstStyle>
          <a:p>
            <a:fld id="{D1EB9C30-335B-42F3-9A51-62529C85F0F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B987ACCD-1548-DD4B-AAE3-726D6FF12EFB}" type="datetime1">
              <a:rPr lang="en-US" smtClean="0"/>
              <a:t>4/24/2018</a:t>
            </a:fld>
            <a:endParaRPr lang="en-US"/>
          </a:p>
        </p:txBody>
      </p:sp>
      <p:sp>
        <p:nvSpPr>
          <p:cNvPr id="4" name="Footer Placeholder 3"/>
          <p:cNvSpPr>
            <a:spLocks noGrp="1"/>
          </p:cNvSpPr>
          <p:nvPr>
            <p:ph type="ftr" sz="quarter" idx="11"/>
          </p:nvPr>
        </p:nvSpPr>
        <p:spPr/>
        <p:txBody>
          <a:bodyPr/>
          <a:lstStyle>
            <a:lvl1pPr>
              <a:defRPr/>
            </a:lvl1pPr>
          </a:lstStyle>
          <a:p>
            <a:r>
              <a:rPr lang="en-US"/>
              <a:t>Application Layer</a:t>
            </a:r>
          </a:p>
        </p:txBody>
      </p:sp>
      <p:sp>
        <p:nvSpPr>
          <p:cNvPr id="5" name="Slide Number Placeholder 4"/>
          <p:cNvSpPr>
            <a:spLocks noGrp="1"/>
          </p:cNvSpPr>
          <p:nvPr>
            <p:ph type="sldNum" sz="quarter" idx="12"/>
          </p:nvPr>
        </p:nvSpPr>
        <p:spPr/>
        <p:txBody>
          <a:bodyPr/>
          <a:lstStyle>
            <a:lvl1pPr>
              <a:defRPr/>
            </a:lvl1pPr>
          </a:lstStyle>
          <a:p>
            <a:fld id="{06FAFAD1-9568-4EE8-AE81-D2E862FB250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64FF82D3-5190-EB4E-8E02-3BBC38FDECD9}" type="datetime1">
              <a:rPr lang="en-US" smtClean="0"/>
              <a:t>4/24/2018</a:t>
            </a:fld>
            <a:endParaRPr lang="en-US"/>
          </a:p>
        </p:txBody>
      </p:sp>
      <p:sp>
        <p:nvSpPr>
          <p:cNvPr id="3" name="Footer Placeholder 2"/>
          <p:cNvSpPr>
            <a:spLocks noGrp="1"/>
          </p:cNvSpPr>
          <p:nvPr>
            <p:ph type="ftr" sz="quarter" idx="11"/>
          </p:nvPr>
        </p:nvSpPr>
        <p:spPr/>
        <p:txBody>
          <a:bodyPr/>
          <a:lstStyle>
            <a:lvl1pPr>
              <a:defRPr/>
            </a:lvl1pPr>
          </a:lstStyle>
          <a:p>
            <a:r>
              <a:rPr lang="en-US"/>
              <a:t>Application Layer</a:t>
            </a:r>
          </a:p>
        </p:txBody>
      </p:sp>
      <p:sp>
        <p:nvSpPr>
          <p:cNvPr id="4" name="Slide Number Placeholder 3"/>
          <p:cNvSpPr>
            <a:spLocks noGrp="1"/>
          </p:cNvSpPr>
          <p:nvPr>
            <p:ph type="sldNum" sz="quarter" idx="12"/>
          </p:nvPr>
        </p:nvSpPr>
        <p:spPr/>
        <p:txBody>
          <a:bodyPr/>
          <a:lstStyle>
            <a:lvl1pPr>
              <a:defRPr/>
            </a:lvl1pPr>
          </a:lstStyle>
          <a:p>
            <a:fld id="{D4FF65E3-013F-47F8-998F-F110E5A4EA8B}"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9332AB7A-1C22-4D40-9433-2C5C6A160EE0}" type="datetime1">
              <a:rPr lang="en-US" smtClean="0"/>
              <a:t>4/24/2018</a:t>
            </a:fld>
            <a:endParaRPr lang="en-US"/>
          </a:p>
        </p:txBody>
      </p:sp>
      <p:sp>
        <p:nvSpPr>
          <p:cNvPr id="6" name="Footer Placeholder 5"/>
          <p:cNvSpPr>
            <a:spLocks noGrp="1"/>
          </p:cNvSpPr>
          <p:nvPr>
            <p:ph type="ftr" sz="quarter" idx="11"/>
          </p:nvPr>
        </p:nvSpPr>
        <p:spPr/>
        <p:txBody>
          <a:bodyPr/>
          <a:lstStyle>
            <a:lvl1pPr>
              <a:defRPr/>
            </a:lvl1pPr>
          </a:lstStyle>
          <a:p>
            <a:r>
              <a:rPr lang="en-US"/>
              <a:t>Application Layer</a:t>
            </a:r>
          </a:p>
        </p:txBody>
      </p:sp>
      <p:sp>
        <p:nvSpPr>
          <p:cNvPr id="7" name="Slide Number Placeholder 6"/>
          <p:cNvSpPr>
            <a:spLocks noGrp="1"/>
          </p:cNvSpPr>
          <p:nvPr>
            <p:ph type="sldNum" sz="quarter" idx="12"/>
          </p:nvPr>
        </p:nvSpPr>
        <p:spPr/>
        <p:txBody>
          <a:bodyPr/>
          <a:lstStyle>
            <a:lvl1pPr>
              <a:defRPr/>
            </a:lvl1pPr>
          </a:lstStyle>
          <a:p>
            <a:fld id="{B293D8A6-7165-4AF8-943A-F32FA24EB8B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3BBD4328-6361-4F49-B37B-69E4BA753379}" type="datetime1">
              <a:rPr lang="en-US" smtClean="0"/>
              <a:t>4/24/2018</a:t>
            </a:fld>
            <a:endParaRPr lang="en-US"/>
          </a:p>
        </p:txBody>
      </p:sp>
      <p:sp>
        <p:nvSpPr>
          <p:cNvPr id="6" name="Footer Placeholder 5"/>
          <p:cNvSpPr>
            <a:spLocks noGrp="1"/>
          </p:cNvSpPr>
          <p:nvPr>
            <p:ph type="ftr" sz="quarter" idx="11"/>
          </p:nvPr>
        </p:nvSpPr>
        <p:spPr/>
        <p:txBody>
          <a:bodyPr/>
          <a:lstStyle>
            <a:lvl1pPr>
              <a:defRPr/>
            </a:lvl1pPr>
          </a:lstStyle>
          <a:p>
            <a:r>
              <a:rPr lang="en-US"/>
              <a:t>Application Layer</a:t>
            </a:r>
          </a:p>
        </p:txBody>
      </p:sp>
      <p:sp>
        <p:nvSpPr>
          <p:cNvPr id="7" name="Slide Number Placeholder 6"/>
          <p:cNvSpPr>
            <a:spLocks noGrp="1"/>
          </p:cNvSpPr>
          <p:nvPr>
            <p:ph type="sldNum" sz="quarter" idx="12"/>
          </p:nvPr>
        </p:nvSpPr>
        <p:spPr/>
        <p:txBody>
          <a:bodyPr/>
          <a:lstStyle>
            <a:lvl1pPr>
              <a:defRPr/>
            </a:lvl1pPr>
          </a:lstStyle>
          <a:p>
            <a:fld id="{D1C29FD0-07A4-4A22-87C0-04244896B94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8FCAFC00-8482-F14C-8D02-D5DD0E0C5459}" type="datetime1">
              <a:rPr lang="en-US" smtClean="0"/>
              <a:t>4/24/2018</a:t>
            </a:fld>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a:t>Application Layer</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2EB6DFA-FD88-4884-A624-4CEE97817B9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2"/>
          <p:cNvSpPr>
            <a:spLocks noGrp="1" noChangeArrowheads="1"/>
          </p:cNvSpPr>
          <p:nvPr>
            <p:ph type="ctrTitle"/>
          </p:nvPr>
        </p:nvSpPr>
        <p:spPr>
          <a:xfrm>
            <a:off x="685800" y="2286000"/>
            <a:ext cx="7772400" cy="1143000"/>
          </a:xfrm>
          <a:noFill/>
          <a:ln/>
        </p:spPr>
        <p:txBody>
          <a:bodyPr lIns="90488" tIns="44450" rIns="90488" bIns="44450"/>
          <a:lstStyle/>
          <a:p>
            <a:r>
              <a:rPr lang="en-US" dirty="0" smtClean="0"/>
              <a:t>Networked Malware</a:t>
            </a:r>
            <a:endParaRPr lang="en-US" dirty="0"/>
          </a:p>
        </p:txBody>
      </p:sp>
      <p:sp>
        <p:nvSpPr>
          <p:cNvPr id="54275" name="Rectangle 3"/>
          <p:cNvSpPr>
            <a:spLocks noGrp="1" noChangeArrowheads="1"/>
          </p:cNvSpPr>
          <p:nvPr>
            <p:ph type="subTitle" idx="1"/>
          </p:nvPr>
        </p:nvSpPr>
        <p:spPr>
          <a:xfrm>
            <a:off x="228600" y="3886200"/>
            <a:ext cx="8686800" cy="1752600"/>
          </a:xfrm>
          <a:noFill/>
          <a:ln/>
        </p:spPr>
        <p:txBody>
          <a:bodyPr lIns="90488" tIns="44450" rIns="90488" bIns="44450"/>
          <a:lstStyle/>
          <a:p>
            <a:pPr marL="342900" indent="-342900"/>
            <a:r>
              <a:rPr lang="en-US" dirty="0"/>
              <a:t>Session </a:t>
            </a:r>
            <a:r>
              <a:rPr lang="en-US" dirty="0" smtClean="0"/>
              <a:t>37</a:t>
            </a:r>
            <a:endParaRPr lang="en-US" dirty="0"/>
          </a:p>
          <a:p>
            <a:pPr marL="342900" indent="-342900"/>
            <a:r>
              <a:rPr lang="en-US" dirty="0"/>
              <a:t>INST 346</a:t>
            </a:r>
          </a:p>
          <a:p>
            <a:pPr marL="342900" indent="-342900"/>
            <a:r>
              <a:rPr lang="en-US" dirty="0"/>
              <a:t>Technologies, Infrastructure and Architecture</a:t>
            </a:r>
          </a:p>
        </p:txBody>
      </p:sp>
      <p:pic>
        <p:nvPicPr>
          <p:cNvPr id="54276" name="Picture 4" descr="head"/>
          <p:cNvPicPr>
            <a:picLocks noChangeAspect="1" noChangeArrowheads="1"/>
          </p:cNvPicPr>
          <p:nvPr/>
        </p:nvPicPr>
        <p:blipFill>
          <a:blip r:embed="rId3" cstate="print"/>
          <a:srcRect/>
          <a:stretch>
            <a:fillRect/>
          </a:stretch>
        </p:blipFill>
        <p:spPr bwMode="auto">
          <a:xfrm>
            <a:off x="1219200" y="304800"/>
            <a:ext cx="6985000" cy="1587500"/>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575441"/>
            <a:ext cx="9144000" cy="5707118"/>
          </a:xfrm>
          <a:prstGeom prst="rect">
            <a:avLst/>
          </a:prstGeom>
        </p:spPr>
      </p:pic>
    </p:spTree>
    <p:extLst>
      <p:ext uri="{BB962C8B-B14F-4D97-AF65-F5344CB8AC3E}">
        <p14:creationId xmlns:p14="http://schemas.microsoft.com/office/powerpoint/2010/main" val="35297423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Denial of Service (</a:t>
            </a:r>
            <a:r>
              <a:rPr lang="en-US" dirty="0" err="1" smtClean="0"/>
              <a:t>DoS</a:t>
            </a:r>
            <a:r>
              <a:rPr lang="en-US" dirty="0" smtClean="0"/>
              <a:t>):</a:t>
            </a:r>
            <a:br>
              <a:rPr lang="en-US" dirty="0" smtClean="0"/>
            </a:br>
            <a:r>
              <a:rPr lang="en-US" dirty="0" smtClean="0"/>
              <a:t>SYN Flood Attack</a:t>
            </a:r>
            <a:endParaRPr lang="en-US" dirty="0"/>
          </a:p>
        </p:txBody>
      </p:sp>
      <p:pic>
        <p:nvPicPr>
          <p:cNvPr id="6" name="Picture 5"/>
          <p:cNvPicPr>
            <a:picLocks noChangeAspect="1"/>
          </p:cNvPicPr>
          <p:nvPr/>
        </p:nvPicPr>
        <p:blipFill>
          <a:blip r:embed="rId2"/>
          <a:stretch>
            <a:fillRect/>
          </a:stretch>
        </p:blipFill>
        <p:spPr>
          <a:xfrm>
            <a:off x="381000" y="2819400"/>
            <a:ext cx="3997903" cy="2895600"/>
          </a:xfrm>
          <a:prstGeom prst="rect">
            <a:avLst/>
          </a:prstGeom>
        </p:spPr>
      </p:pic>
      <p:pic>
        <p:nvPicPr>
          <p:cNvPr id="7" name="Picture 6"/>
          <p:cNvPicPr>
            <a:picLocks noChangeAspect="1"/>
          </p:cNvPicPr>
          <p:nvPr/>
        </p:nvPicPr>
        <p:blipFill>
          <a:blip r:embed="rId3"/>
          <a:stretch>
            <a:fillRect/>
          </a:stretch>
        </p:blipFill>
        <p:spPr>
          <a:xfrm>
            <a:off x="5257800" y="2247900"/>
            <a:ext cx="3352800" cy="4206240"/>
          </a:xfrm>
          <a:prstGeom prst="rect">
            <a:avLst/>
          </a:prstGeom>
        </p:spPr>
      </p:pic>
    </p:spTree>
    <p:extLst>
      <p:ext uri="{BB962C8B-B14F-4D97-AF65-F5344CB8AC3E}">
        <p14:creationId xmlns:p14="http://schemas.microsoft.com/office/powerpoint/2010/main" val="24759658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Botnet Distributed </a:t>
            </a:r>
            <a:r>
              <a:rPr lang="en-US" dirty="0" err="1" smtClean="0"/>
              <a:t>DoS</a:t>
            </a:r>
            <a:r>
              <a:rPr lang="en-US" dirty="0" smtClean="0"/>
              <a:t> (DDoS)</a:t>
            </a:r>
            <a:endParaRPr lang="en-US" dirty="0"/>
          </a:p>
        </p:txBody>
      </p:sp>
      <p:pic>
        <p:nvPicPr>
          <p:cNvPr id="5" name="Picture 4"/>
          <p:cNvPicPr>
            <a:picLocks noChangeAspect="1"/>
          </p:cNvPicPr>
          <p:nvPr/>
        </p:nvPicPr>
        <p:blipFill>
          <a:blip r:embed="rId2"/>
          <a:stretch>
            <a:fillRect/>
          </a:stretch>
        </p:blipFill>
        <p:spPr>
          <a:xfrm>
            <a:off x="674914" y="2590800"/>
            <a:ext cx="7620000" cy="2847975"/>
          </a:xfrm>
          <a:prstGeom prst="rect">
            <a:avLst/>
          </a:prstGeom>
        </p:spPr>
      </p:pic>
    </p:spTree>
    <p:extLst>
      <p:ext uri="{BB962C8B-B14F-4D97-AF65-F5344CB8AC3E}">
        <p14:creationId xmlns:p14="http://schemas.microsoft.com/office/powerpoint/2010/main" val="15064335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312" y="152400"/>
            <a:ext cx="9154312" cy="6545825"/>
          </a:xfrm>
          <a:prstGeom prst="rect">
            <a:avLst/>
          </a:prstGeom>
        </p:spPr>
      </p:pic>
    </p:spTree>
    <p:extLst>
      <p:ext uri="{BB962C8B-B14F-4D97-AF65-F5344CB8AC3E}">
        <p14:creationId xmlns:p14="http://schemas.microsoft.com/office/powerpoint/2010/main" val="30456653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7417"/>
            <a:ext cx="9144000" cy="3982552"/>
          </a:xfrm>
          <a:prstGeom prst="rect">
            <a:avLst/>
          </a:prstGeom>
        </p:spPr>
      </p:pic>
      <p:sp>
        <p:nvSpPr>
          <p:cNvPr id="3" name="Rectangle 2"/>
          <p:cNvSpPr/>
          <p:nvPr/>
        </p:nvSpPr>
        <p:spPr>
          <a:xfrm>
            <a:off x="0" y="3965135"/>
            <a:ext cx="9144000" cy="2585323"/>
          </a:xfrm>
          <a:prstGeom prst="rect">
            <a:avLst/>
          </a:prstGeom>
        </p:spPr>
        <p:txBody>
          <a:bodyPr wrap="square">
            <a:spAutoFit/>
          </a:bodyPr>
          <a:lstStyle/>
          <a:p>
            <a:r>
              <a:rPr lang="en-US" sz="1800" dirty="0"/>
              <a:t>In July 2015, a group calling itself "The Impact Team" stole the user data of Ashley Madison, a commercial website billed as enabling extramarital affairs. The group copied personal information about the site's user base and threatened to release users' names and personally identifying information if Ashley Madison would not immediately shut down. On 18 and 20 August, the group leaked more than 25 gigabytes of company data, including user details</a:t>
            </a:r>
            <a:r>
              <a:rPr lang="en-US" sz="1800" dirty="0" smtClean="0"/>
              <a:t>.</a:t>
            </a:r>
          </a:p>
          <a:p>
            <a:endParaRPr lang="en-US" sz="1800" dirty="0" smtClean="0"/>
          </a:p>
          <a:p>
            <a:r>
              <a:rPr lang="en-US" sz="1800" dirty="0" smtClean="0"/>
              <a:t>Passwords </a:t>
            </a:r>
            <a:r>
              <a:rPr lang="en-US" sz="1800" dirty="0"/>
              <a:t>on the live site were hashed using the </a:t>
            </a:r>
            <a:r>
              <a:rPr lang="en-US" sz="1800" dirty="0" err="1"/>
              <a:t>bcrypt</a:t>
            </a:r>
            <a:r>
              <a:rPr lang="en-US" sz="1800" dirty="0"/>
              <a:t> algorithm</a:t>
            </a:r>
            <a:r>
              <a:rPr lang="en-US" sz="1800" dirty="0" smtClean="0"/>
              <a:t>. Due </a:t>
            </a:r>
            <a:r>
              <a:rPr lang="en-US" sz="1800" dirty="0"/>
              <a:t>to a design error where passwords were hashed with both </a:t>
            </a:r>
            <a:r>
              <a:rPr lang="en-US" sz="1800" dirty="0" err="1"/>
              <a:t>bcrypt</a:t>
            </a:r>
            <a:r>
              <a:rPr lang="en-US" sz="1800" dirty="0"/>
              <a:t> and md5, 11 million passwords were eventually cracked</a:t>
            </a:r>
            <a:r>
              <a:rPr lang="en-US" sz="1800" dirty="0" smtClean="0"/>
              <a:t>.</a:t>
            </a:r>
            <a:endParaRPr lang="en-US" sz="1800" dirty="0"/>
          </a:p>
        </p:txBody>
      </p:sp>
    </p:spTree>
    <p:extLst>
      <p:ext uri="{BB962C8B-B14F-4D97-AF65-F5344CB8AC3E}">
        <p14:creationId xmlns:p14="http://schemas.microsoft.com/office/powerpoint/2010/main" val="25428256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86" y="-21771"/>
            <a:ext cx="9144000" cy="6740307"/>
          </a:xfrm>
          <a:prstGeom prst="rect">
            <a:avLst/>
          </a:prstGeom>
        </p:spPr>
        <p:txBody>
          <a:bodyPr wrap="square">
            <a:spAutoFit/>
          </a:bodyPr>
          <a:lstStyle/>
          <a:p>
            <a:r>
              <a:rPr lang="en-US" dirty="0"/>
              <a:t>A $101 million theft from the Bangladesh central bank via its account at the New York Federal Reserve Bank was traced to hacker penetration of SWIFT's Alliance Access software, according to a New York Times report. It was not the first such attempt, the society acknowledged, and the security of the transfer system was undergoing new examination accordingly</a:t>
            </a:r>
            <a:r>
              <a:rPr lang="en-US" dirty="0" smtClean="0"/>
              <a:t>. Soon </a:t>
            </a:r>
            <a:r>
              <a:rPr lang="en-US" dirty="0"/>
              <a:t>after the reports of the theft from the Bangladesh central bank, a second, apparently related, attack was reported to have occurred on a commercial bank in </a:t>
            </a:r>
            <a:r>
              <a:rPr lang="en-US" dirty="0" smtClean="0"/>
              <a:t>Vietnam</a:t>
            </a:r>
            <a:r>
              <a:rPr lang="en-US" dirty="0"/>
              <a:t>.</a:t>
            </a:r>
          </a:p>
          <a:p>
            <a:endParaRPr lang="en-US" dirty="0" smtClean="0"/>
          </a:p>
          <a:p>
            <a:r>
              <a:rPr lang="en-US" dirty="0" smtClean="0"/>
              <a:t>Both </a:t>
            </a:r>
            <a:r>
              <a:rPr lang="en-US" dirty="0"/>
              <a:t>attacks involved malware written to both issue unauthorized SWIFT messages and to conceal that the messages had been sent. After the malware sent the SWIFT messages that stole the funds, it deleted the database record of the transfers then took further steps to prevent confirmation messages from revealing the theft. In the Bangladeshi case, the confirmation messages would have appeared on a paper report; the malware altered the paper reports when they were sent to the printer. In the second case, the bank used a PDF report; the malware altered the PDF viewer to hide the </a:t>
            </a:r>
            <a:r>
              <a:rPr lang="en-US" dirty="0" smtClean="0"/>
              <a:t>transfers</a:t>
            </a:r>
            <a:r>
              <a:rPr lang="en-US" dirty="0"/>
              <a:t>.</a:t>
            </a:r>
          </a:p>
        </p:txBody>
      </p:sp>
    </p:spTree>
    <p:extLst>
      <p:ext uri="{BB962C8B-B14F-4D97-AF65-F5344CB8AC3E}">
        <p14:creationId xmlns:p14="http://schemas.microsoft.com/office/powerpoint/2010/main" val="11423477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 y="1600200"/>
            <a:ext cx="9144000" cy="5016758"/>
          </a:xfrm>
          <a:prstGeom prst="rect">
            <a:avLst/>
          </a:prstGeom>
        </p:spPr>
        <p:txBody>
          <a:bodyPr wrap="square">
            <a:spAutoFit/>
          </a:bodyPr>
          <a:lstStyle/>
          <a:p>
            <a:r>
              <a:rPr lang="en-US" sz="3200" dirty="0"/>
              <a:t>In 2015, security researchers Charlie Miller and Chris </a:t>
            </a:r>
            <a:r>
              <a:rPr lang="en-US" sz="3200" dirty="0" err="1"/>
              <a:t>Valasek</a:t>
            </a:r>
            <a:r>
              <a:rPr lang="en-US" sz="3200" dirty="0"/>
              <a:t> hacked into a 2014 Jeep Cherokee and managed to “turn the steering wheel, briefly disable the brakes and shut down the engine,” the Post’s Craig Timberg reported. The pair found they could also access thousands of other vehicles that used a wireless entertainment and navigation system called </a:t>
            </a:r>
            <a:r>
              <a:rPr lang="en-US" sz="3200" dirty="0" err="1"/>
              <a:t>Uconnect</a:t>
            </a:r>
            <a:r>
              <a:rPr lang="en-US" sz="3200" dirty="0"/>
              <a:t>, which was common to Dodge, Jeep and Chrysler vehicles. The hack prompted Fiat Chrysler to recall 1.4 million vehicles.</a:t>
            </a:r>
          </a:p>
        </p:txBody>
      </p:sp>
      <p:sp>
        <p:nvSpPr>
          <p:cNvPr id="3" name="Title 2"/>
          <p:cNvSpPr>
            <a:spLocks noGrp="1"/>
          </p:cNvSpPr>
          <p:nvPr>
            <p:ph type="title"/>
          </p:nvPr>
        </p:nvSpPr>
        <p:spPr>
          <a:xfrm>
            <a:off x="701040" y="304800"/>
            <a:ext cx="7772400" cy="1143000"/>
          </a:xfrm>
        </p:spPr>
        <p:txBody>
          <a:bodyPr/>
          <a:lstStyle/>
          <a:p>
            <a:r>
              <a:rPr lang="en-US" dirty="0" smtClean="0"/>
              <a:t>Your Car Can Drive You</a:t>
            </a:r>
            <a:endParaRPr lang="en-US" dirty="0"/>
          </a:p>
        </p:txBody>
      </p:sp>
    </p:spTree>
    <p:extLst>
      <p:ext uri="{BB962C8B-B14F-4D97-AF65-F5344CB8AC3E}">
        <p14:creationId xmlns:p14="http://schemas.microsoft.com/office/powerpoint/2010/main" val="23860231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err="1" smtClean="0"/>
              <a:t>Cyberthreats</a:t>
            </a:r>
            <a:endParaRPr lang="en-US" dirty="0"/>
          </a:p>
        </p:txBody>
      </p:sp>
      <p:sp>
        <p:nvSpPr>
          <p:cNvPr id="3" name="Content Placeholder 2"/>
          <p:cNvSpPr>
            <a:spLocks noGrp="1"/>
          </p:cNvSpPr>
          <p:nvPr>
            <p:ph idx="1"/>
          </p:nvPr>
        </p:nvSpPr>
        <p:spPr>
          <a:xfrm>
            <a:off x="687977" y="1371600"/>
            <a:ext cx="7772400" cy="4114800"/>
          </a:xfrm>
        </p:spPr>
        <p:txBody>
          <a:bodyPr/>
          <a:lstStyle/>
          <a:p>
            <a:r>
              <a:rPr lang="en-US" dirty="0" smtClean="0"/>
              <a:t>Attack vectors</a:t>
            </a:r>
          </a:p>
          <a:p>
            <a:pPr lvl="1"/>
            <a:r>
              <a:rPr lang="en-US" dirty="0" smtClean="0"/>
              <a:t>SQL insertion</a:t>
            </a:r>
          </a:p>
          <a:p>
            <a:pPr lvl="1"/>
            <a:r>
              <a:rPr lang="en-US" dirty="0" smtClean="0"/>
              <a:t>Access control compromise</a:t>
            </a:r>
          </a:p>
          <a:p>
            <a:r>
              <a:rPr lang="en-US" dirty="0" smtClean="0"/>
              <a:t>Attack goals</a:t>
            </a:r>
          </a:p>
          <a:p>
            <a:pPr lvl="1"/>
            <a:r>
              <a:rPr lang="en-US" dirty="0" smtClean="0"/>
              <a:t>Hijacking</a:t>
            </a:r>
          </a:p>
          <a:p>
            <a:pPr lvl="1"/>
            <a:r>
              <a:rPr lang="en-US" dirty="0" smtClean="0"/>
              <a:t>Defacing</a:t>
            </a:r>
          </a:p>
          <a:p>
            <a:pPr lvl="1"/>
            <a:r>
              <a:rPr lang="en-US" dirty="0" smtClean="0"/>
              <a:t>Denial</a:t>
            </a:r>
          </a:p>
          <a:p>
            <a:pPr lvl="1"/>
            <a:r>
              <a:rPr lang="en-US" dirty="0" smtClean="0"/>
              <a:t>Extortion</a:t>
            </a:r>
          </a:p>
          <a:p>
            <a:pPr lvl="1"/>
            <a:r>
              <a:rPr lang="en-US" dirty="0" smtClean="0"/>
              <a:t>Theft</a:t>
            </a:r>
          </a:p>
          <a:p>
            <a:pPr lvl="1"/>
            <a:r>
              <a:rPr lang="en-US" dirty="0" smtClean="0"/>
              <a:t>Damage</a:t>
            </a:r>
          </a:p>
          <a:p>
            <a:endParaRPr lang="en-US" dirty="0"/>
          </a:p>
          <a:p>
            <a:endParaRPr lang="en-US" dirty="0"/>
          </a:p>
        </p:txBody>
      </p:sp>
    </p:spTree>
    <p:extLst>
      <p:ext uri="{BB962C8B-B14F-4D97-AF65-F5344CB8AC3E}">
        <p14:creationId xmlns:p14="http://schemas.microsoft.com/office/powerpoint/2010/main" val="23816580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0834" t="23845" r="35832" b="10001"/>
          <a:stretch/>
        </p:blipFill>
        <p:spPr>
          <a:xfrm>
            <a:off x="-30126" y="304800"/>
            <a:ext cx="9174126" cy="6163867"/>
          </a:xfrm>
          <a:prstGeom prst="rect">
            <a:avLst/>
          </a:prstGeom>
        </p:spPr>
      </p:pic>
    </p:spTree>
    <p:extLst>
      <p:ext uri="{BB962C8B-B14F-4D97-AF65-F5344CB8AC3E}">
        <p14:creationId xmlns:p14="http://schemas.microsoft.com/office/powerpoint/2010/main" val="1599458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Injection Attack</a:t>
            </a:r>
            <a:endParaRPr lang="en-US" dirty="0"/>
          </a:p>
        </p:txBody>
      </p:sp>
      <p:sp>
        <p:nvSpPr>
          <p:cNvPr id="3" name="Rectangle 2"/>
          <p:cNvSpPr/>
          <p:nvPr/>
        </p:nvSpPr>
        <p:spPr>
          <a:xfrm>
            <a:off x="1447800" y="2438400"/>
            <a:ext cx="6934200" cy="461665"/>
          </a:xfrm>
          <a:prstGeom prst="rect">
            <a:avLst/>
          </a:prstGeom>
        </p:spPr>
        <p:txBody>
          <a:bodyPr wrap="square">
            <a:spAutoFit/>
          </a:bodyPr>
          <a:lstStyle/>
          <a:p>
            <a:r>
              <a:rPr lang="en-US" dirty="0" smtClean="0"/>
              <a:t>SELECT </a:t>
            </a:r>
            <a:r>
              <a:rPr lang="en-US" dirty="0"/>
              <a:t>* FROM users WHERE name = </a:t>
            </a:r>
            <a:r>
              <a:rPr lang="en-US" dirty="0" smtClean="0"/>
              <a:t>' ' </a:t>
            </a:r>
            <a:r>
              <a:rPr lang="en-US" dirty="0"/>
              <a:t>OR '1'='1';</a:t>
            </a:r>
          </a:p>
        </p:txBody>
      </p:sp>
      <p:sp>
        <p:nvSpPr>
          <p:cNvPr id="4" name="Rectangle 3"/>
          <p:cNvSpPr/>
          <p:nvPr/>
        </p:nvSpPr>
        <p:spPr>
          <a:xfrm>
            <a:off x="228600" y="3276600"/>
            <a:ext cx="8839200" cy="830997"/>
          </a:xfrm>
          <a:prstGeom prst="rect">
            <a:avLst/>
          </a:prstGeom>
        </p:spPr>
        <p:txBody>
          <a:bodyPr wrap="square">
            <a:spAutoFit/>
          </a:bodyPr>
          <a:lstStyle/>
          <a:p>
            <a:r>
              <a:rPr lang="en-US" dirty="0"/>
              <a:t>statement = </a:t>
            </a:r>
            <a:endParaRPr lang="en-US" dirty="0" smtClean="0"/>
          </a:p>
          <a:p>
            <a:r>
              <a:rPr lang="en-US" dirty="0" smtClean="0"/>
              <a:t>         "</a:t>
            </a:r>
            <a:r>
              <a:rPr lang="en-US" dirty="0"/>
              <a:t>SELECT * FROM users WHERE name = </a:t>
            </a:r>
            <a:r>
              <a:rPr lang="en-US" dirty="0" smtClean="0"/>
              <a:t>' " </a:t>
            </a:r>
            <a:r>
              <a:rPr lang="en-US" dirty="0"/>
              <a:t>+ </a:t>
            </a:r>
            <a:r>
              <a:rPr lang="en-US" dirty="0" err="1"/>
              <a:t>userName</a:t>
            </a:r>
            <a:r>
              <a:rPr lang="en-US" dirty="0"/>
              <a:t> + </a:t>
            </a:r>
            <a:r>
              <a:rPr lang="en-US" dirty="0" smtClean="0"/>
              <a:t>" ';"</a:t>
            </a:r>
            <a:endParaRPr lang="en-US" dirty="0"/>
          </a:p>
        </p:txBody>
      </p:sp>
      <p:sp>
        <p:nvSpPr>
          <p:cNvPr id="5" name="Rectangle 4"/>
          <p:cNvSpPr/>
          <p:nvPr/>
        </p:nvSpPr>
        <p:spPr>
          <a:xfrm>
            <a:off x="6781800" y="4118483"/>
            <a:ext cx="1471878" cy="461665"/>
          </a:xfrm>
          <a:prstGeom prst="rect">
            <a:avLst/>
          </a:prstGeom>
        </p:spPr>
        <p:txBody>
          <a:bodyPr wrap="none">
            <a:spAutoFit/>
          </a:bodyPr>
          <a:lstStyle/>
          <a:p>
            <a:r>
              <a:rPr lang="en-US" dirty="0"/>
              <a:t>' OR '1'='1</a:t>
            </a:r>
          </a:p>
        </p:txBody>
      </p:sp>
    </p:spTree>
    <p:extLst>
      <p:ext uri="{BB962C8B-B14F-4D97-AF65-F5344CB8AC3E}">
        <p14:creationId xmlns:p14="http://schemas.microsoft.com/office/powerpoint/2010/main" val="4268915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err="1" smtClean="0"/>
              <a:t>Cyberthreats</a:t>
            </a:r>
            <a:endParaRPr lang="en-US" dirty="0"/>
          </a:p>
        </p:txBody>
      </p:sp>
      <p:sp>
        <p:nvSpPr>
          <p:cNvPr id="3" name="Content Placeholder 2"/>
          <p:cNvSpPr>
            <a:spLocks noGrp="1"/>
          </p:cNvSpPr>
          <p:nvPr>
            <p:ph idx="1"/>
          </p:nvPr>
        </p:nvSpPr>
        <p:spPr>
          <a:xfrm>
            <a:off x="687977" y="1371600"/>
            <a:ext cx="7772400" cy="4114800"/>
          </a:xfrm>
        </p:spPr>
        <p:txBody>
          <a:bodyPr/>
          <a:lstStyle/>
          <a:p>
            <a:r>
              <a:rPr lang="en-US" dirty="0" smtClean="0"/>
              <a:t>Attack vectors</a:t>
            </a:r>
          </a:p>
          <a:p>
            <a:pPr lvl="1"/>
            <a:r>
              <a:rPr lang="en-US" dirty="0" smtClean="0"/>
              <a:t>SQL insertion</a:t>
            </a:r>
          </a:p>
          <a:p>
            <a:pPr lvl="1"/>
            <a:r>
              <a:rPr lang="en-US" dirty="0" smtClean="0"/>
              <a:t>Access control compromise</a:t>
            </a:r>
          </a:p>
          <a:p>
            <a:r>
              <a:rPr lang="en-US" dirty="0" smtClean="0"/>
              <a:t>Attack goals</a:t>
            </a:r>
          </a:p>
          <a:p>
            <a:pPr lvl="1"/>
            <a:r>
              <a:rPr lang="en-US" dirty="0" smtClean="0"/>
              <a:t>Hijacking</a:t>
            </a:r>
          </a:p>
          <a:p>
            <a:pPr lvl="1"/>
            <a:r>
              <a:rPr lang="en-US" dirty="0" smtClean="0"/>
              <a:t>Defacing</a:t>
            </a:r>
          </a:p>
          <a:p>
            <a:pPr lvl="1"/>
            <a:r>
              <a:rPr lang="en-US" dirty="0" smtClean="0"/>
              <a:t>Denial</a:t>
            </a:r>
          </a:p>
          <a:p>
            <a:pPr lvl="1"/>
            <a:r>
              <a:rPr lang="en-US" dirty="0" smtClean="0"/>
              <a:t>Extortion</a:t>
            </a:r>
          </a:p>
          <a:p>
            <a:pPr lvl="1"/>
            <a:r>
              <a:rPr lang="en-US" dirty="0" smtClean="0"/>
              <a:t>Theft</a:t>
            </a:r>
          </a:p>
          <a:p>
            <a:pPr lvl="1"/>
            <a:r>
              <a:rPr lang="en-US" dirty="0" smtClean="0"/>
              <a:t>Damage</a:t>
            </a:r>
          </a:p>
          <a:p>
            <a:endParaRPr lang="en-US" dirty="0"/>
          </a:p>
          <a:p>
            <a:endParaRPr lang="en-US" dirty="0"/>
          </a:p>
        </p:txBody>
      </p:sp>
    </p:spTree>
    <p:extLst>
      <p:ext uri="{BB962C8B-B14F-4D97-AF65-F5344CB8AC3E}">
        <p14:creationId xmlns:p14="http://schemas.microsoft.com/office/powerpoint/2010/main" val="20613577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981200"/>
            <a:ext cx="7848600" cy="4401205"/>
          </a:xfrm>
          <a:prstGeom prst="rect">
            <a:avLst/>
          </a:prstGeom>
        </p:spPr>
        <p:txBody>
          <a:bodyPr wrap="square">
            <a:spAutoFit/>
          </a:bodyPr>
          <a:lstStyle/>
          <a:p>
            <a:r>
              <a:rPr lang="en-US" sz="2800" dirty="0"/>
              <a:t>The Sarah Palin email hack occurred on September 16, 2008, during the 2008 United States presidential election campaign when the Yahoo! personal email account of vice presidential candidate Sarah Palin was subjected to unauthorized access. The hacker, David </a:t>
            </a:r>
            <a:r>
              <a:rPr lang="en-US" sz="2800" dirty="0" err="1"/>
              <a:t>Kernell</a:t>
            </a:r>
            <a:r>
              <a:rPr lang="en-US" sz="2800" dirty="0"/>
              <a:t>, had obtained access to Palin's account by looking up biographical details such as her high school and birthdate and using Yahoo!'s account recovery for forgotten passwords. </a:t>
            </a:r>
            <a:r>
              <a:rPr lang="en-US" sz="2800" dirty="0" err="1"/>
              <a:t>Kernell</a:t>
            </a:r>
            <a:r>
              <a:rPr lang="en-US" sz="2800" dirty="0"/>
              <a:t> then posted several pages of Palin's email on 4chan's /b/ board.</a:t>
            </a:r>
          </a:p>
        </p:txBody>
      </p:sp>
      <p:sp>
        <p:nvSpPr>
          <p:cNvPr id="5" name="Title 4"/>
          <p:cNvSpPr>
            <a:spLocks noGrp="1"/>
          </p:cNvSpPr>
          <p:nvPr>
            <p:ph type="title"/>
          </p:nvPr>
        </p:nvSpPr>
        <p:spPr/>
        <p:txBody>
          <a:bodyPr/>
          <a:lstStyle/>
          <a:p>
            <a:r>
              <a:rPr lang="en-US" dirty="0" smtClean="0"/>
              <a:t>An Access Control Failure</a:t>
            </a:r>
            <a:endParaRPr lang="en-US" dirty="0"/>
          </a:p>
        </p:txBody>
      </p:sp>
    </p:spTree>
    <p:extLst>
      <p:ext uri="{BB962C8B-B14F-4D97-AF65-F5344CB8AC3E}">
        <p14:creationId xmlns:p14="http://schemas.microsoft.com/office/powerpoint/2010/main" val="7325041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0"/>
            <a:ext cx="9144000" cy="6863417"/>
          </a:xfrm>
          <a:prstGeom prst="rect">
            <a:avLst/>
          </a:prstGeom>
        </p:spPr>
        <p:txBody>
          <a:bodyPr wrap="square">
            <a:spAutoFit/>
          </a:bodyPr>
          <a:lstStyle/>
          <a:p>
            <a:r>
              <a:rPr lang="en-US" sz="2000" dirty="0"/>
              <a:t>A hacker who claims to have broken into the AOL account of CIA Director John Brennan says he obtained access by posing as a Verizon worker to trick another employee into revealing the spy chief's personal information.</a:t>
            </a:r>
          </a:p>
          <a:p>
            <a:endParaRPr lang="en-US" sz="2000" dirty="0" smtClean="0"/>
          </a:p>
          <a:p>
            <a:r>
              <a:rPr lang="en-US" sz="2000" dirty="0"/>
              <a:t>The hacker, who says he's under 20 years old, told WIRED that he wasn't working alone but that he and two other people worked on the breach. He says they first did a reverse lookup of Brennan's mobile phone number to discover that he was a Verizon customer. Then one of them posed as a Verizon technician and called the company asking for details about Brennan's account</a:t>
            </a:r>
            <a:r>
              <a:rPr lang="en-US" sz="2000" dirty="0" smtClean="0"/>
              <a:t>.</a:t>
            </a:r>
            <a:endParaRPr lang="en-US" sz="2000" dirty="0"/>
          </a:p>
          <a:p>
            <a:endParaRPr lang="en-US" sz="2000" dirty="0" smtClean="0"/>
          </a:p>
          <a:p>
            <a:r>
              <a:rPr lang="en-US" sz="2000" dirty="0" smtClean="0"/>
              <a:t>Using </a:t>
            </a:r>
            <a:r>
              <a:rPr lang="en-US" sz="2000" dirty="0"/>
              <a:t>information like the four digits of Brennan's bank card, which Verizon easily relinquished, the hacker and his associates were able to reset the password on Brennan's AOL account repeatedly as the spy chief fought to regain control of it.</a:t>
            </a:r>
          </a:p>
          <a:p>
            <a:endParaRPr lang="en-US" sz="2000" dirty="0" smtClean="0"/>
          </a:p>
          <a:p>
            <a:r>
              <a:rPr lang="en-US" sz="2000" dirty="0" smtClean="0"/>
              <a:t>The </a:t>
            </a:r>
            <a:r>
              <a:rPr lang="en-US" sz="2000" dirty="0"/>
              <a:t>documents they accessed included the sensitive 47-page SF-86 application that Brennan had filled out to obtain his top-secret government security clearance. </a:t>
            </a:r>
            <a:r>
              <a:rPr lang="en-US" sz="2000" dirty="0" smtClean="0"/>
              <a:t>… </a:t>
            </a:r>
            <a:r>
              <a:rPr lang="en-US" sz="2000" dirty="0"/>
              <a:t>The applications, which are used by the government to conduct a background check, contain a wealth of sensitive data not only about workers seeking security clearance, but also about their friends, spouses and other family members. They also include criminal history, psychological records and information about past drug use as well as potentially sensitive information about the applicant’s interactions with foreign nationals—information that can be used against those nationals in their own country</a:t>
            </a:r>
            <a:r>
              <a:rPr lang="en-US" sz="2000" dirty="0" smtClean="0"/>
              <a:t>.</a:t>
            </a:r>
            <a:endParaRPr lang="en-US" sz="2000" dirty="0"/>
          </a:p>
        </p:txBody>
      </p:sp>
    </p:spTree>
    <p:extLst>
      <p:ext uri="{BB962C8B-B14F-4D97-AF65-F5344CB8AC3E}">
        <p14:creationId xmlns:p14="http://schemas.microsoft.com/office/powerpoint/2010/main" val="42123319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17874" cy="6740307"/>
          </a:xfrm>
          <a:prstGeom prst="rect">
            <a:avLst/>
          </a:prstGeom>
        </p:spPr>
        <p:txBody>
          <a:bodyPr wrap="square">
            <a:spAutoFit/>
          </a:bodyPr>
          <a:lstStyle/>
          <a:p>
            <a:r>
              <a:rPr lang="en-US" dirty="0"/>
              <a:t>Researchers from the Atlanta-based cybersecurity firm Dell </a:t>
            </a:r>
            <a:r>
              <a:rPr lang="en-US" dirty="0" err="1"/>
              <a:t>SecureWorks</a:t>
            </a:r>
            <a:r>
              <a:rPr lang="en-US" dirty="0"/>
              <a:t> reported that the emails had been obtained through a data theft carried out by the hacker group Fancy Bear, a group of Russian intelligence-linked hackers that were also responsible for cyberattacks that targeted the Democratic National Committee (DNC) and Democratic Congressional Campaign Committee (DCCC), resulting in WikiLeaks publishing emails from those hacks</a:t>
            </a:r>
            <a:r>
              <a:rPr lang="en-US" dirty="0" smtClean="0"/>
              <a:t>.</a:t>
            </a:r>
          </a:p>
          <a:p>
            <a:endParaRPr lang="en-US" dirty="0"/>
          </a:p>
          <a:p>
            <a:r>
              <a:rPr lang="en-US" dirty="0" err="1"/>
              <a:t>SecureWorks</a:t>
            </a:r>
            <a:r>
              <a:rPr lang="en-US" dirty="0"/>
              <a:t> concluded Fancy Bear had sent Podesta an email on March 19, 2016 that had the appearance of a Google security alert, but actually contained a misleading link—a strategy known as spear-phishing. (This tactic has also been used by hackers to break into the accounts of other notable persons, such as Colin Powell). The </a:t>
            </a:r>
            <a:r>
              <a:rPr lang="en-US" dirty="0" smtClean="0"/>
              <a:t>link—which </a:t>
            </a:r>
            <a:r>
              <a:rPr lang="en-US" dirty="0"/>
              <a:t>used </a:t>
            </a:r>
            <a:r>
              <a:rPr lang="en-US" dirty="0" err="1"/>
              <a:t>Bitly</a:t>
            </a:r>
            <a:r>
              <a:rPr lang="en-US" dirty="0"/>
              <a:t>, a URL shortening service—brought Podesta to a fake log-in page where he entered his Gmail credentials</a:t>
            </a:r>
            <a:r>
              <a:rPr lang="en-US" dirty="0" smtClean="0"/>
              <a:t>. </a:t>
            </a:r>
            <a:r>
              <a:rPr lang="en-US" dirty="0"/>
              <a:t>The email was initially sent to the IT department as it was suspected of being a fake but was described as "legitimate" in an e-mail sent by a department employee, who later said he meant to write "illegitimate</a:t>
            </a:r>
            <a:r>
              <a:rPr lang="en-US" dirty="0" smtClean="0"/>
              <a:t>."</a:t>
            </a:r>
            <a:endParaRPr lang="en-US" dirty="0"/>
          </a:p>
        </p:txBody>
      </p:sp>
    </p:spTree>
    <p:extLst>
      <p:ext uri="{BB962C8B-B14F-4D97-AF65-F5344CB8AC3E}">
        <p14:creationId xmlns:p14="http://schemas.microsoft.com/office/powerpoint/2010/main" val="38007154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err="1" smtClean="0"/>
              <a:t>Cyberthreats</a:t>
            </a:r>
            <a:endParaRPr lang="en-US" dirty="0"/>
          </a:p>
        </p:txBody>
      </p:sp>
      <p:sp>
        <p:nvSpPr>
          <p:cNvPr id="3" name="Content Placeholder 2"/>
          <p:cNvSpPr>
            <a:spLocks noGrp="1"/>
          </p:cNvSpPr>
          <p:nvPr>
            <p:ph idx="1"/>
          </p:nvPr>
        </p:nvSpPr>
        <p:spPr>
          <a:xfrm>
            <a:off x="687977" y="1371600"/>
            <a:ext cx="7772400" cy="4114800"/>
          </a:xfrm>
        </p:spPr>
        <p:txBody>
          <a:bodyPr/>
          <a:lstStyle/>
          <a:p>
            <a:r>
              <a:rPr lang="en-US" dirty="0" smtClean="0"/>
              <a:t>Attack vectors</a:t>
            </a:r>
          </a:p>
          <a:p>
            <a:pPr lvl="1"/>
            <a:r>
              <a:rPr lang="en-US" dirty="0" smtClean="0"/>
              <a:t>SQL insertion</a:t>
            </a:r>
          </a:p>
          <a:p>
            <a:pPr lvl="1"/>
            <a:r>
              <a:rPr lang="en-US" dirty="0" smtClean="0"/>
              <a:t>Access control compromise</a:t>
            </a:r>
          </a:p>
          <a:p>
            <a:r>
              <a:rPr lang="en-US" dirty="0" smtClean="0"/>
              <a:t>Attack goals</a:t>
            </a:r>
          </a:p>
          <a:p>
            <a:pPr lvl="1"/>
            <a:r>
              <a:rPr lang="en-US" dirty="0" smtClean="0"/>
              <a:t>Hijacking</a:t>
            </a:r>
          </a:p>
          <a:p>
            <a:pPr lvl="1"/>
            <a:r>
              <a:rPr lang="en-US" dirty="0" smtClean="0"/>
              <a:t>Defacing</a:t>
            </a:r>
          </a:p>
          <a:p>
            <a:pPr lvl="1"/>
            <a:r>
              <a:rPr lang="en-US" dirty="0" smtClean="0"/>
              <a:t>Denial</a:t>
            </a:r>
          </a:p>
          <a:p>
            <a:pPr lvl="1"/>
            <a:r>
              <a:rPr lang="en-US" dirty="0" smtClean="0"/>
              <a:t>Extortion</a:t>
            </a:r>
          </a:p>
          <a:p>
            <a:pPr lvl="1"/>
            <a:r>
              <a:rPr lang="en-US" dirty="0" smtClean="0"/>
              <a:t>Theft</a:t>
            </a:r>
          </a:p>
          <a:p>
            <a:pPr lvl="1"/>
            <a:r>
              <a:rPr lang="en-US" dirty="0" smtClean="0"/>
              <a:t>Damage</a:t>
            </a:r>
          </a:p>
          <a:p>
            <a:endParaRPr lang="en-US" dirty="0"/>
          </a:p>
          <a:p>
            <a:endParaRPr lang="en-US" dirty="0"/>
          </a:p>
        </p:txBody>
      </p:sp>
    </p:spTree>
    <p:extLst>
      <p:ext uri="{BB962C8B-B14F-4D97-AF65-F5344CB8AC3E}">
        <p14:creationId xmlns:p14="http://schemas.microsoft.com/office/powerpoint/2010/main" val="6010669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81200"/>
            <a:ext cx="9220200" cy="4524315"/>
          </a:xfrm>
          <a:prstGeom prst="rect">
            <a:avLst/>
          </a:prstGeom>
        </p:spPr>
        <p:txBody>
          <a:bodyPr wrap="square">
            <a:spAutoFit/>
          </a:bodyPr>
          <a:lstStyle/>
          <a:p>
            <a:r>
              <a:rPr lang="en-US" dirty="0"/>
              <a:t>As </a:t>
            </a:r>
            <a:r>
              <a:rPr lang="en-US" dirty="0" err="1"/>
              <a:t>Ars</a:t>
            </a:r>
            <a:r>
              <a:rPr lang="en-US" dirty="0"/>
              <a:t> </a:t>
            </a:r>
            <a:r>
              <a:rPr lang="en-US" dirty="0" err="1"/>
              <a:t>Technica</a:t>
            </a:r>
            <a:r>
              <a:rPr lang="en-US" dirty="0"/>
              <a:t> first reported on Friday, users on social media started complaining earlier this week that YouTube ads were triggering their anti-virus software. Specifically, the software was recognizing a script from a service called </a:t>
            </a:r>
            <a:r>
              <a:rPr lang="en-US" dirty="0" err="1"/>
              <a:t>CoinHive</a:t>
            </a:r>
            <a:r>
              <a:rPr lang="en-US" dirty="0"/>
              <a:t>. The script was originally released as a sort of altruistic idea that would allow sites to make a little extra income by putting a visitor’s CPU processing power to use by mining a cryptocurrency called </a:t>
            </a:r>
            <a:r>
              <a:rPr lang="en-US" dirty="0" err="1"/>
              <a:t>Monero</a:t>
            </a:r>
            <a:r>
              <a:rPr lang="en-US" dirty="0"/>
              <a:t>. This could be used ethically as long as a site notifies its visitors of what’s happening and doesn’t get so greedy with the CPU usage that it crashes a visitor’s computer. In the case of YouTube’s ads running the script, they were reportedly using up to 80 percent of the CPU and neither YouTube nor the user were told what was happening.</a:t>
            </a:r>
          </a:p>
        </p:txBody>
      </p:sp>
      <p:sp>
        <p:nvSpPr>
          <p:cNvPr id="3" name="Title 2"/>
          <p:cNvSpPr>
            <a:spLocks noGrp="1"/>
          </p:cNvSpPr>
          <p:nvPr>
            <p:ph type="title"/>
          </p:nvPr>
        </p:nvSpPr>
        <p:spPr/>
        <p:txBody>
          <a:bodyPr/>
          <a:lstStyle/>
          <a:p>
            <a:r>
              <a:rPr lang="en-US" dirty="0" smtClean="0"/>
              <a:t>Browser Hijacking</a:t>
            </a:r>
            <a:endParaRPr lang="en-US" dirty="0"/>
          </a:p>
        </p:txBody>
      </p:sp>
    </p:spTree>
    <p:extLst>
      <p:ext uri="{BB962C8B-B14F-4D97-AF65-F5344CB8AC3E}">
        <p14:creationId xmlns:p14="http://schemas.microsoft.com/office/powerpoint/2010/main" val="235894525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6224</TotalTime>
  <Words>1204</Words>
  <Application>Microsoft Office PowerPoint</Application>
  <PresentationFormat>On-screen Show (4:3)</PresentationFormat>
  <Paragraphs>67</Paragraphs>
  <Slides>17</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17</vt:i4>
      </vt:variant>
    </vt:vector>
  </HeadingPairs>
  <TitlesOfParts>
    <vt:vector size="19" baseType="lpstr">
      <vt:lpstr>Times New Roman</vt:lpstr>
      <vt:lpstr>Default Design</vt:lpstr>
      <vt:lpstr>Networked Malware</vt:lpstr>
      <vt:lpstr>PowerPoint Presentation</vt:lpstr>
      <vt:lpstr>SQL Injection Attack</vt:lpstr>
      <vt:lpstr>Cyberthreats</vt:lpstr>
      <vt:lpstr>An Access Control Failure</vt:lpstr>
      <vt:lpstr>PowerPoint Presentation</vt:lpstr>
      <vt:lpstr>PowerPoint Presentation</vt:lpstr>
      <vt:lpstr>Cyberthreats</vt:lpstr>
      <vt:lpstr>Browser Hijacking</vt:lpstr>
      <vt:lpstr>PowerPoint Presentation</vt:lpstr>
      <vt:lpstr>Denial of Service (DoS): SYN Flood Attack</vt:lpstr>
      <vt:lpstr>Botnet Distributed DoS (DDoS)</vt:lpstr>
      <vt:lpstr>PowerPoint Presentation</vt:lpstr>
      <vt:lpstr>PowerPoint Presentation</vt:lpstr>
      <vt:lpstr>PowerPoint Presentation</vt:lpstr>
      <vt:lpstr>Your Car Can Drive You</vt:lpstr>
      <vt:lpstr>Cyberthreats</vt:lpstr>
    </vt:vector>
  </TitlesOfParts>
  <Company>UMIACS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and Internet</dc:title>
  <dc:creator>DAQING HE</dc:creator>
  <cp:lastModifiedBy>gg</cp:lastModifiedBy>
  <cp:revision>209</cp:revision>
  <dcterms:created xsi:type="dcterms:W3CDTF">2003-09-05T02:55:05Z</dcterms:created>
  <dcterms:modified xsi:type="dcterms:W3CDTF">2018-04-25T04:09:26Z</dcterms:modified>
</cp:coreProperties>
</file>