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71" r:id="rId6"/>
  </p:sldMasterIdLst>
  <p:notesMasterIdLst>
    <p:notesMasterId r:id="rId17"/>
  </p:notesMasterIdLst>
  <p:handoutMasterIdLst>
    <p:handoutMasterId r:id="rId18"/>
  </p:handoutMasterIdLst>
  <p:sldIdLst>
    <p:sldId id="285" r:id="rId7"/>
    <p:sldId id="323" r:id="rId8"/>
    <p:sldId id="324" r:id="rId9"/>
    <p:sldId id="334" r:id="rId10"/>
    <p:sldId id="330" r:id="rId11"/>
    <p:sldId id="331" r:id="rId12"/>
    <p:sldId id="333" r:id="rId13"/>
    <p:sldId id="325" r:id="rId14"/>
    <p:sldId id="326" r:id="rId15"/>
    <p:sldId id="32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21" d="100"/>
          <a:sy n="121" d="100"/>
        </p:scale>
        <p:origin x="2094" y="102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C5E8FE-20CC-4883-B9E5-FAD56AB85425}" type="slidenum">
              <a:rPr lang="en-US" altLang="en-US" i="0">
                <a:solidFill>
                  <a:srgbClr val="000000"/>
                </a:solidFill>
              </a:rPr>
              <a:pPr/>
              <a:t>6</a:t>
            </a:fld>
            <a:endParaRPr lang="en-US" altLang="en-US" i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altLang="en-US" smtClean="0"/>
              <a:t>So, let me introduce the MapReduce framework here.</a:t>
            </a:r>
          </a:p>
          <a:p>
            <a:pPr marL="228600" indent="-228600" eaLnBrk="1" hangingPunct="1"/>
            <a:r>
              <a:rPr lang="en-US" altLang="en-US" smtClean="0"/>
              <a:t>MR framework provides a very simple platform to do distributed processing across multiple machines.</a:t>
            </a:r>
          </a:p>
          <a:p>
            <a:pPr marL="228600" indent="-228600" eaLnBrk="1" hangingPunct="1"/>
            <a:r>
              <a:rPr lang="en-US" altLang="en-US" smtClean="0"/>
              <a:t>It requires the user to define 4 things: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 smtClean="0"/>
              <a:t>The input processing unit in terms of key, value pairs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 smtClean="0"/>
              <a:t>Define the map fn that will process each individual input record and produce a list of key-value pairs, possibly of diff types</a:t>
            </a:r>
          </a:p>
          <a:p>
            <a:pPr marL="228600" indent="-228600" eaLnBrk="1" hangingPunct="1"/>
            <a:r>
              <a:rPr lang="en-US" altLang="en-US" smtClean="0"/>
              <a:t>[each of these pairs will be processed by a user-defined map function to produce a list of key-value pairs]</a:t>
            </a:r>
          </a:p>
          <a:p>
            <a:pPr marL="228600" indent="-228600" eaLnBrk="1" hangingPunct="1"/>
            <a:r>
              <a:rPr lang="en-US" altLang="en-US" smtClean="0"/>
              <a:t>3) All the will be grouped by keys and each key with the associated list of values will be processed by a second user-defined function: the “reduce” fn</a:t>
            </a:r>
          </a:p>
          <a:p>
            <a:pPr marL="228600" indent="-228600" eaLnBrk="1" hangingPunct="1"/>
            <a:r>
              <a:rPr lang="en-US" altLang="en-US" smtClean="0"/>
              <a:t>Which finally produces the o/p in list of a possibly third type of key-valuer pairs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So in general we have to define a //le processing data unit, and to decompose the process into two operations: map and reduce</a:t>
            </a:r>
          </a:p>
          <a:p>
            <a:pPr marL="228600" indent="-228600" eaLnBrk="1" hangingPunct="1"/>
            <a:r>
              <a:rPr lang="en-US" altLang="en-US" smtClean="0"/>
              <a:t>And the framework will handle all the low level details transparently for us, like Scheduling, f tol, data transfer, synch, load balancing 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But in turn, we have to be very careful to control/minimize the shuffling phase as we will discuss later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The design has to minimize the shuffling</a:t>
            </a:r>
          </a:p>
          <a:p>
            <a:pPr marL="228600" indent="-228600" eaLnBrk="1" hangingPunct="1"/>
            <a:r>
              <a:rPr lang="en-US" altLang="en-US" smtClean="0"/>
              <a:t>U do have to pay attention to sperabilty of map and reduce + getting the shuffling right (very easy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U have to define 4 things: specify i/p structure, map, what u suppose to sort on: u have to control the shuffling fn, and reduce</a:t>
            </a:r>
            <a:br>
              <a:rPr lang="en-US" altLang="en-US" smtClean="0"/>
            </a:br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If u have to do this on disk, then there are 3 things to do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>
              <a:buFontTx/>
              <a:buChar char="•"/>
            </a:pPr>
            <a:r>
              <a:rPr lang="en-US" altLang="en-US" smtClean="0"/>
              <a:t>Compute partial products/results (the product stage pf the inner prod) We can do that efficiently on disk by working with this data structure (standard IR inverted index) that tells me for a term where it appears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And here is how to do that for ………. Example</a:t>
            </a:r>
          </a:p>
          <a:p>
            <a:pPr marL="228600" indent="-228600" eaLnBrk="1" hangingPunct="1"/>
            <a:r>
              <a:rPr lang="en-US" altLang="en-US" smtClean="0"/>
              <a:t>and store them on disk,</a:t>
            </a:r>
          </a:p>
          <a:p>
            <a:pPr marL="228600" indent="-228600" eaLnBrk="1" hangingPunct="1">
              <a:buFontTx/>
              <a:buChar char="•"/>
            </a:pPr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2) On disk, we must sort the partial products/results so that we can now access them by pairs of document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3) then we do the final computation which is very simple: summation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We have taken the problem and reduced it to 3 steps:</a:t>
            </a:r>
          </a:p>
          <a:p>
            <a:pPr marL="228600" indent="-228600" eaLnBrk="1" hangingPunct="1"/>
            <a:r>
              <a:rPr lang="en-US" altLang="en-US" smtClean="0"/>
              <a:t>1) Initial processing: Partial prod </a:t>
            </a:r>
          </a:p>
          <a:p>
            <a:pPr marL="228600" indent="-228600" eaLnBrk="1" hangingPunct="1"/>
            <a:r>
              <a:rPr lang="en-US" altLang="en-US" smtClean="0"/>
              <a:t>2) Sort on disk</a:t>
            </a:r>
          </a:p>
          <a:p>
            <a:pPr marL="228600" indent="-228600" eaLnBrk="1" hangingPunct="1"/>
            <a:r>
              <a:rPr lang="en-US" altLang="en-US" smtClean="0"/>
              <a:t>3) Produce our results: summation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This is the general framework of MapReduce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A real problem that maps to MapReduce</a:t>
            </a:r>
          </a:p>
          <a:p>
            <a:pPr marL="228600" indent="-228600" eaLnBrk="1" hangingPunct="1"/>
            <a:r>
              <a:rPr lang="en-US" altLang="en-US" smtClean="0"/>
              <a:t>Morph it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Requires that I define these 4 steps</a:t>
            </a:r>
          </a:p>
          <a:p>
            <a:pPr marL="228600" indent="-228600" eaLnBrk="1" hangingPunct="1"/>
            <a:r>
              <a:rPr lang="en-US" altLang="en-US" smtClean="0"/>
              <a:t>Setup: Structure of i/p</a:t>
            </a:r>
          </a:p>
          <a:p>
            <a:pPr marL="228600" indent="-228600" eaLnBrk="1" hangingPunct="1"/>
            <a:r>
              <a:rPr lang="en-US" altLang="en-US" smtClean="0"/>
              <a:t>Processing/ computation</a:t>
            </a:r>
          </a:p>
          <a:p>
            <a:pPr marL="228600" indent="-228600" eaLnBrk="1" hangingPunct="1"/>
            <a:r>
              <a:rPr lang="en-US" altLang="en-US" smtClean="0"/>
              <a:t>Structure of intermediate</a:t>
            </a:r>
          </a:p>
          <a:p>
            <a:pPr marL="228600" indent="-228600" eaLnBrk="1" hangingPunct="1"/>
            <a:r>
              <a:rPr lang="en-US" altLang="en-US" smtClean="0"/>
              <a:t>Processing 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r>
              <a:rPr lang="en-US" altLang="en-US" smtClean="0"/>
              <a:t>Mapreduce handle everything: balance the date across macahines/ sorting done for me</a:t>
            </a:r>
          </a:p>
          <a:p>
            <a:pPr marL="228600" indent="-228600" eaLnBrk="1" hangingPunct="1"/>
            <a:r>
              <a:rPr lang="en-US" altLang="en-US" smtClean="0"/>
              <a:t>So I save time by not having to spend time on thinking about handling those details</a:t>
            </a:r>
          </a:p>
          <a:p>
            <a:pPr marL="228600" indent="-228600" eaLnBrk="1" hangingPunct="1"/>
            <a:endParaRPr lang="en-US" altLang="en-US" smtClean="0"/>
          </a:p>
          <a:p>
            <a:pPr marL="228600" indent="-228600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465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34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37EF11-F155-4692-896E-A918267372AE}" type="slidenum">
              <a:rPr lang="en-US" altLang="en-US" i="0">
                <a:solidFill>
                  <a:srgbClr val="000000"/>
                </a:solidFill>
              </a:rPr>
              <a:pPr/>
              <a:t>7</a:t>
            </a:fld>
            <a:endParaRPr lang="en-US" altLang="en-US" i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Let me show u an example of using </a:t>
            </a:r>
            <a:r>
              <a:rPr lang="en-US" altLang="en-US" sz="800" dirty="0" err="1" smtClean="0"/>
              <a:t>mapreduce</a:t>
            </a: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It turns out that this what we need ….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800" dirty="0" smtClean="0"/>
              <a:t>U have to compute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800" dirty="0" smtClean="0"/>
              <a:t>indexing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If u have to do this on disk, then there are 3 things to do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800" dirty="0" smtClean="0"/>
              <a:t>Compute partial products/results (the product stage pf the inner prod) We can do that efficiently on disk by working with this data structure (standard IR inverted index) that tells me for a term where it appears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And here is how to do that for ………. Example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and store them on disk,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2) On disk, we must sort the partial products/results so that we can now access them by pairs of document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3) then we do the final computation which is very simple: summation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We have taken the problem and reduced it to 3 steps: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1) Initial processing: Partial prod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2) Sort on disk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3) Produce our results: summation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This is the general framework of MapReduce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A real problem that maps to MapReduce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Morph it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Requires that I define these 4 steps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Setup: Structure of </a:t>
            </a:r>
            <a:r>
              <a:rPr lang="en-US" altLang="en-US" sz="800" dirty="0" err="1" smtClean="0"/>
              <a:t>i</a:t>
            </a:r>
            <a:r>
              <a:rPr lang="en-US" altLang="en-US" sz="800" dirty="0" smtClean="0"/>
              <a:t>/p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Processing/ computation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Structure of intermediate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Processing 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err="1" smtClean="0"/>
              <a:t>Mapreduce</a:t>
            </a:r>
            <a:r>
              <a:rPr lang="en-US" altLang="en-US" sz="800" dirty="0" smtClean="0"/>
              <a:t> handle everything: balance the date across </a:t>
            </a:r>
            <a:r>
              <a:rPr lang="en-US" altLang="en-US" sz="800" dirty="0" err="1" smtClean="0"/>
              <a:t>macahines</a:t>
            </a:r>
            <a:r>
              <a:rPr lang="en-US" altLang="en-US" sz="800" dirty="0" smtClean="0"/>
              <a:t>/ sorting done for me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altLang="en-US" sz="800" dirty="0" smtClean="0"/>
              <a:t>So I save time by not having to spend time on thinking about handling those details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marL="228600" indent="-228600" eaLnBrk="1" hangingPunct="1">
              <a:lnSpc>
                <a:spcPct val="80000"/>
              </a:lnSpc>
            </a:pPr>
            <a:endParaRPr lang="en-US" alt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703342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>
            <a:extLst>
              <a:ext uri="{FF2B5EF4-FFF2-40B4-BE49-F238E27FC236}">
                <a16:creationId xmlns:a16="http://schemas.microsoft.com/office/drawing/2014/main" xmlns="" id="{D5CE36F9-EB81-411B-A038-4E19679F2E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12BF66F-BE87-4DCF-B6E3-095E5F140AEB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xmlns="" id="{8FD8BC98-373E-4D66-AA03-216CA7B23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2FF5EE7C-6607-4465-959A-CB9EA1600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76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1767BF-5A42-46D7-B0A8-3AB8B286B0E1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760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94C443-AE9B-4632-AB7B-7A900C19619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433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A0CBFE-3888-4B27-98AD-BE9715C8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E28F9-A34A-41ED-8B22-788598AA01C5}" type="datetime1">
              <a:rPr lang="en-US" altLang="en-US" smtClean="0">
                <a:solidFill>
                  <a:srgbClr val="000000"/>
                </a:solidFill>
              </a:rPr>
              <a:pPr/>
              <a:t>4/19/2018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20AC8A-63D1-474F-8A82-903056BC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06F1B-E497-49DD-A616-AAE084FD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1-</a:t>
            </a:r>
            <a:fld id="{3B248EC9-47B6-42D2-A7CE-BFFCC985A4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45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BE8A8-54A1-4AB9-B2C3-EB4335D1886E}" type="datetime1">
              <a:rPr lang="en-US" altLang="en-US" smtClean="0">
                <a:solidFill>
                  <a:srgbClr val="000000"/>
                </a:solidFill>
              </a:rPr>
              <a:pPr/>
              <a:t>4/19/2018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16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2"/>
              <a:buNone/>
              <a:defRPr/>
            </a:lvl1pPr>
          </a:lstStyle>
          <a:p>
            <a:pPr>
              <a:buClr>
                <a:srgbClr val="3333CC"/>
              </a:buClr>
            </a:pPr>
            <a:fld id="{486D172B-0C91-445D-A681-0EFBE93228D4}" type="datetime1">
              <a:rPr lang="en-US" altLang="en-US" smtClean="0"/>
              <a:pPr>
                <a:buClr>
                  <a:srgbClr val="3333CC"/>
                </a:buClr>
              </a:pPr>
              <a:t>4/19/2018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buClr>
                <a:srgbClr val="3333CC"/>
              </a:buClr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2"/>
              <a:buNone/>
              <a:defRPr/>
            </a:lvl1pPr>
          </a:lstStyle>
          <a:p>
            <a:pPr>
              <a:buClr>
                <a:srgbClr val="3333CC"/>
              </a:buClr>
            </a:pPr>
            <a:r>
              <a:rPr lang="en-US" altLang="en-US"/>
              <a:t>2-</a:t>
            </a:r>
            <a:fld id="{C2B89482-6EE7-4B79-8E69-CF37D8E49E4F}" type="slidenum">
              <a:rPr lang="en-US" altLang="en-US"/>
              <a:pPr>
                <a:buClr>
                  <a:srgbClr val="3333CC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029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Pairwise Document Similarity in Large Collections with MapReduce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4026-22E6-4840-9290-24D5A6465C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63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Pairwise Document Similarity in Large Collections with MapReduce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4026-22E6-4840-9290-24D5A6465C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9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4/19/2018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BFD0236-CE7A-428F-87CD-77F388F61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EDB5258-D203-438B-B747-BA7F23A03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BA17C3F-110D-4D5D-B2EB-1A1D8C8C04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9308C05D-2AD7-4707-B5E4-1557F00F82A1}" type="datetime1">
              <a:rPr lang="en-US" altLang="en-US" smtClean="0">
                <a:solidFill>
                  <a:srgbClr val="000000"/>
                </a:solidFill>
                <a:ea typeface="MS PGothic" panose="020B0600070205080204" pitchFamily="34" charset="-128"/>
              </a:rPr>
              <a:pPr eaLnBrk="0" hangingPunct="0"/>
              <a:t>4/19/2018</a:t>
            </a:fld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xmlns="" id="{F0269AD4-4E14-4EC7-9DBD-77D656582E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xmlns="" id="{0BC5974E-66EB-4E44-A42F-935ABDB8A9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2-</a:t>
            </a:r>
            <a:fld id="{7DE2AAC3-1813-4E28-BE10-314834CCE59A}" type="slidenum"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12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0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52F61BD3-5CAB-48D3-B2EF-86724637806D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4/19/2018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66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82B7657-40D1-4F3A-BBA9-0E47B557193F}" type="datetime1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4/19/2018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 eaLnBrk="0" hangingPunct="0"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ea typeface="ＭＳ Ｐゴシック" panose="020B0600070205080204" pitchFamily="34" charset="-128"/>
              </a:rPr>
              <a:t>2-</a:t>
            </a:r>
            <a:fld id="{73473C8D-4B83-43D6-8FF3-5959726B0957}" type="slidenum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44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00800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Pairwise Document Similarity in Large Collections with MapReduce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70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fld id="{38AFCF6D-3CBF-4FDC-8FF4-3B00EBD3B8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i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5913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i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3" name="Picture 9" descr="UMD_logo_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4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00800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Pairwise Document Similarity in Large Collections with MapReduce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70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 smtClean="0">
                <a:latin typeface="+mj-lt"/>
              </a:defRPr>
            </a:lvl1pPr>
          </a:lstStyle>
          <a:p>
            <a:pPr>
              <a:defRPr/>
            </a:pPr>
            <a:fld id="{38AFCF6D-3CBF-4FDC-8FF4-3B00EBD3B8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i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5913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i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3" name="Picture 9" descr="UMD_logo_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52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35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914400"/>
            <a:ext cx="44402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Case study: Netflix</a:t>
            </a:r>
          </a:p>
        </p:txBody>
      </p:sp>
      <p:grpSp>
        <p:nvGrpSpPr>
          <p:cNvPr id="218115" name="Group 249"/>
          <p:cNvGrpSpPr>
            <a:grpSpLocks/>
          </p:cNvGrpSpPr>
          <p:nvPr/>
        </p:nvGrpSpPr>
        <p:grpSpPr bwMode="auto">
          <a:xfrm>
            <a:off x="706438" y="3257550"/>
            <a:ext cx="463550" cy="638175"/>
            <a:chOff x="4140" y="429"/>
            <a:chExt cx="1425" cy="2396"/>
          </a:xfrm>
        </p:grpSpPr>
        <p:sp>
          <p:nvSpPr>
            <p:cNvPr id="21835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5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5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5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" name="Rectangle 258"/>
            <p:cNvSpPr>
              <a:spLocks noChangeArrowheads="1"/>
            </p:cNvSpPr>
            <p:nvPr/>
          </p:nvSpPr>
          <p:spPr bwMode="auto">
            <a:xfrm>
              <a:off x="4223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" name="AutoShape 26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" name="AutoShape 261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7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6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" name="AutoShape 26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87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36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6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" name="AutoShape 270"/>
              <p:cNvSpPr>
                <a:spLocks noChangeArrowheads="1"/>
              </p:cNvSpPr>
              <p:nvPr/>
            </p:nvSpPr>
            <p:spPr bwMode="auto">
              <a:xfrm>
                <a:off x="640" y="2588"/>
                <a:ext cx="681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7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7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7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AutoShape 277"/>
            <p:cNvSpPr>
              <a:spLocks noChangeArrowheads="1"/>
            </p:cNvSpPr>
            <p:nvPr/>
          </p:nvSpPr>
          <p:spPr bwMode="auto">
            <a:xfrm>
              <a:off x="4203" y="2712"/>
              <a:ext cx="1074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278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279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280"/>
            <p:cNvSpPr>
              <a:spLocks noChangeArrowheads="1"/>
            </p:cNvSpPr>
            <p:nvPr/>
          </p:nvSpPr>
          <p:spPr bwMode="auto">
            <a:xfrm>
              <a:off x="4662" y="2378"/>
              <a:ext cx="156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3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16" name="Group 542"/>
          <p:cNvGrpSpPr>
            <a:grpSpLocks/>
          </p:cNvGrpSpPr>
          <p:nvPr/>
        </p:nvGrpSpPr>
        <p:grpSpPr bwMode="auto">
          <a:xfrm>
            <a:off x="2738438" y="5097463"/>
            <a:ext cx="963612" cy="835025"/>
            <a:chOff x="-44" y="1473"/>
            <a:chExt cx="981" cy="1105"/>
          </a:xfrm>
        </p:grpSpPr>
        <p:pic>
          <p:nvPicPr>
            <p:cNvPr id="21835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35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18117" name="Picture 7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5902325"/>
            <a:ext cx="533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8118" name="Straight Arrow Connector 484"/>
          <p:cNvCxnSpPr>
            <a:cxnSpLocks noChangeShapeType="1"/>
          </p:cNvCxnSpPr>
          <p:nvPr/>
        </p:nvCxnSpPr>
        <p:spPr bwMode="auto">
          <a:xfrm>
            <a:off x="1084263" y="3910013"/>
            <a:ext cx="1804987" cy="1489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19" name="Group 61440"/>
          <p:cNvGrpSpPr>
            <a:grpSpLocks/>
          </p:cNvGrpSpPr>
          <p:nvPr/>
        </p:nvGrpSpPr>
        <p:grpSpPr bwMode="auto">
          <a:xfrm>
            <a:off x="1471613" y="4152900"/>
            <a:ext cx="317500" cy="368300"/>
            <a:chOff x="1614533" y="4280420"/>
            <a:chExt cx="317511" cy="369332"/>
          </a:xfrm>
        </p:grpSpPr>
        <p:sp>
          <p:nvSpPr>
            <p:cNvPr id="218352" name="Oval 486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353" name="TextBox 487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218120" name="TextBox 488"/>
          <p:cNvSpPr txBox="1">
            <a:spLocks noChangeArrowheads="1"/>
          </p:cNvSpPr>
          <p:nvPr/>
        </p:nvSpPr>
        <p:spPr bwMode="auto">
          <a:xfrm>
            <a:off x="506413" y="4630738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1. Bob manages      Netflix account</a:t>
            </a:r>
          </a:p>
        </p:txBody>
      </p:sp>
      <p:sp>
        <p:nvSpPr>
          <p:cNvPr id="218121" name="TextBox 490"/>
          <p:cNvSpPr txBox="1">
            <a:spLocks noChangeArrowheads="1"/>
          </p:cNvSpPr>
          <p:nvPr/>
        </p:nvSpPr>
        <p:spPr bwMode="auto">
          <a:xfrm>
            <a:off x="0" y="2705100"/>
            <a:ext cx="20335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Netflix registration,</a:t>
            </a:r>
          </a:p>
          <a:p>
            <a:pPr algn="ctr" eaLnBrk="0" hangingPunct="0">
              <a:lnSpc>
                <a:spcPts val="16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accounting servers</a:t>
            </a:r>
          </a:p>
        </p:txBody>
      </p:sp>
      <p:sp>
        <p:nvSpPr>
          <p:cNvPr id="218122" name="Freeform 1287"/>
          <p:cNvSpPr>
            <a:spLocks/>
          </p:cNvSpPr>
          <p:nvPr/>
        </p:nvSpPr>
        <p:spPr bwMode="auto">
          <a:xfrm>
            <a:off x="2265363" y="1574800"/>
            <a:ext cx="3133725" cy="1508125"/>
          </a:xfrm>
          <a:custGeom>
            <a:avLst/>
            <a:gdLst>
              <a:gd name="T0" fmla="*/ 2147483647 w 10000"/>
              <a:gd name="T1" fmla="*/ 431447115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739636681 h 10000"/>
              <a:gd name="T32" fmla="*/ 2147483647 w 10000"/>
              <a:gd name="T33" fmla="*/ 17111488 h 10000"/>
              <a:gd name="T34" fmla="*/ 2147483647 w 10000"/>
              <a:gd name="T35" fmla="*/ 431447115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18123" name="Group 249"/>
          <p:cNvGrpSpPr>
            <a:grpSpLocks/>
          </p:cNvGrpSpPr>
          <p:nvPr/>
        </p:nvGrpSpPr>
        <p:grpSpPr bwMode="auto">
          <a:xfrm>
            <a:off x="2511425" y="1939925"/>
            <a:ext cx="365125" cy="636588"/>
            <a:chOff x="4140" y="429"/>
            <a:chExt cx="1425" cy="2396"/>
          </a:xfrm>
        </p:grpSpPr>
        <p:sp>
          <p:nvSpPr>
            <p:cNvPr id="21832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0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2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2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3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2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9" name="AutoShape 25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0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5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2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7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7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33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5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33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3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3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3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3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5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3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7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9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2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24" name="Group 249"/>
          <p:cNvGrpSpPr>
            <a:grpSpLocks/>
          </p:cNvGrpSpPr>
          <p:nvPr/>
        </p:nvGrpSpPr>
        <p:grpSpPr bwMode="auto">
          <a:xfrm>
            <a:off x="3948113" y="2106613"/>
            <a:ext cx="365125" cy="636587"/>
            <a:chOff x="4140" y="429"/>
            <a:chExt cx="1425" cy="2396"/>
          </a:xfrm>
        </p:grpSpPr>
        <p:sp>
          <p:nvSpPr>
            <p:cNvPr id="21828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9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9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4" name="AutoShape 256"/>
              <p:cNvSpPr>
                <a:spLocks noChangeArrowheads="1"/>
              </p:cNvSpPr>
              <p:nvPr/>
            </p:nvSpPr>
            <p:spPr bwMode="auto">
              <a:xfrm>
                <a:off x="604" y="2574"/>
                <a:ext cx="734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5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0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42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3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2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3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9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0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1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9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30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8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9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7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0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30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0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30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2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3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4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7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8125" name="Group 249"/>
          <p:cNvGrpSpPr>
            <a:grpSpLocks/>
          </p:cNvGrpSpPr>
          <p:nvPr/>
        </p:nvGrpSpPr>
        <p:grpSpPr bwMode="auto">
          <a:xfrm>
            <a:off x="4486275" y="2371725"/>
            <a:ext cx="365125" cy="638175"/>
            <a:chOff x="4140" y="429"/>
            <a:chExt cx="1425" cy="2396"/>
          </a:xfrm>
        </p:grpSpPr>
        <p:sp>
          <p:nvSpPr>
            <p:cNvPr id="21825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48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5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5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1" name="Rectangle 254"/>
            <p:cNvSpPr>
              <a:spLocks noChangeArrowheads="1"/>
            </p:cNvSpPr>
            <p:nvPr/>
          </p:nvSpPr>
          <p:spPr bwMode="auto">
            <a:xfrm>
              <a:off x="4214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77" name="AutoShape 256"/>
              <p:cNvSpPr>
                <a:spLocks noChangeArrowheads="1"/>
              </p:cNvSpPr>
              <p:nvPr/>
            </p:nvSpPr>
            <p:spPr bwMode="auto">
              <a:xfrm>
                <a:off x="612" y="2562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8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53" name="Rectangle 258"/>
            <p:cNvSpPr>
              <a:spLocks noChangeArrowheads="1"/>
            </p:cNvSpPr>
            <p:nvPr/>
          </p:nvSpPr>
          <p:spPr bwMode="auto">
            <a:xfrm>
              <a:off x="4227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75" name="AutoShape 260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" name="AutoShape 261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6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55" name="Rectangle 262"/>
            <p:cNvSpPr>
              <a:spLocks noChangeArrowheads="1"/>
            </p:cNvSpPr>
            <p:nvPr/>
          </p:nvSpPr>
          <p:spPr bwMode="auto">
            <a:xfrm>
              <a:off x="4214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6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601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1826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73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4" name="AutoShape 26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6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26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71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2" name="AutoShape 270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60" name="Rectangle 271"/>
            <p:cNvSpPr>
              <a:spLocks noChangeArrowheads="1"/>
            </p:cNvSpPr>
            <p:nvPr/>
          </p:nvSpPr>
          <p:spPr bwMode="auto">
            <a:xfrm>
              <a:off x="5249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7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27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3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827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5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6" name="AutoShape 277"/>
            <p:cNvSpPr>
              <a:spLocks noChangeArrowheads="1"/>
            </p:cNvSpPr>
            <p:nvPr/>
          </p:nvSpPr>
          <p:spPr bwMode="auto">
            <a:xfrm>
              <a:off x="4202" y="2712"/>
              <a:ext cx="1078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7" name="Oval 278"/>
            <p:cNvSpPr>
              <a:spLocks noChangeArrowheads="1"/>
            </p:cNvSpPr>
            <p:nvPr/>
          </p:nvSpPr>
          <p:spPr bwMode="auto">
            <a:xfrm>
              <a:off x="4307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8" name="Oval 279"/>
            <p:cNvSpPr>
              <a:spLocks noChangeArrowheads="1"/>
            </p:cNvSpPr>
            <p:nvPr/>
          </p:nvSpPr>
          <p:spPr bwMode="auto">
            <a:xfrm>
              <a:off x="4487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69" name="Oval 280"/>
            <p:cNvSpPr>
              <a:spLocks noChangeArrowheads="1"/>
            </p:cNvSpPr>
            <p:nvPr/>
          </p:nvSpPr>
          <p:spPr bwMode="auto">
            <a:xfrm>
              <a:off x="4660" y="2378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0" name="Rectangle 281"/>
            <p:cNvSpPr>
              <a:spLocks noChangeArrowheads="1"/>
            </p:cNvSpPr>
            <p:nvPr/>
          </p:nvSpPr>
          <p:spPr bwMode="auto">
            <a:xfrm>
              <a:off x="5063" y="1836"/>
              <a:ext cx="87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18126" name="TextBox 491"/>
          <p:cNvSpPr txBox="1">
            <a:spLocks noChangeArrowheads="1"/>
          </p:cNvSpPr>
          <p:nvPr/>
        </p:nvSpPr>
        <p:spPr bwMode="auto">
          <a:xfrm>
            <a:off x="3094038" y="1711325"/>
            <a:ext cx="150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Amazon cloud</a:t>
            </a:r>
          </a:p>
        </p:txBody>
      </p:sp>
      <p:grpSp>
        <p:nvGrpSpPr>
          <p:cNvPr id="218127" name="Group 1"/>
          <p:cNvGrpSpPr>
            <a:grpSpLocks/>
          </p:cNvGrpSpPr>
          <p:nvPr/>
        </p:nvGrpSpPr>
        <p:grpSpPr bwMode="auto">
          <a:xfrm>
            <a:off x="6924675" y="1803400"/>
            <a:ext cx="1376363" cy="1355725"/>
            <a:chOff x="7030938" y="1184076"/>
            <a:chExt cx="1375947" cy="1355492"/>
          </a:xfrm>
        </p:grpSpPr>
        <p:sp>
          <p:nvSpPr>
            <p:cNvPr id="218221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222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224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5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26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27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8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29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44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5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0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31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42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3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2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3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234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40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41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235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236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38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39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7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38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39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0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41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2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223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  <p:cxnSp>
        <p:nvCxnSpPr>
          <p:cNvPr id="218128" name="Straight Arrow Connector 495"/>
          <p:cNvCxnSpPr>
            <a:cxnSpLocks noChangeShapeType="1"/>
          </p:cNvCxnSpPr>
          <p:nvPr/>
        </p:nvCxnSpPr>
        <p:spPr bwMode="auto">
          <a:xfrm flipH="1">
            <a:off x="3238500" y="2732088"/>
            <a:ext cx="7938" cy="237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29" name="Group 500"/>
          <p:cNvGrpSpPr>
            <a:grpSpLocks/>
          </p:cNvGrpSpPr>
          <p:nvPr/>
        </p:nvGrpSpPr>
        <p:grpSpPr bwMode="auto">
          <a:xfrm>
            <a:off x="3079750" y="3705225"/>
            <a:ext cx="317500" cy="369888"/>
            <a:chOff x="1614533" y="4280420"/>
            <a:chExt cx="317511" cy="369332"/>
          </a:xfrm>
        </p:grpSpPr>
        <p:sp>
          <p:nvSpPr>
            <p:cNvPr id="218219" name="Oval 501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220" name="TextBox 502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218130" name="TextBox 503"/>
          <p:cNvSpPr txBox="1">
            <a:spLocks noChangeArrowheads="1"/>
          </p:cNvSpPr>
          <p:nvPr/>
        </p:nvSpPr>
        <p:spPr bwMode="auto">
          <a:xfrm>
            <a:off x="1814513" y="3398838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2. Bob browses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Netflix video</a:t>
            </a:r>
          </a:p>
        </p:txBody>
      </p:sp>
      <p:cxnSp>
        <p:nvCxnSpPr>
          <p:cNvPr id="218131" name="Straight Arrow Connector 504"/>
          <p:cNvCxnSpPr>
            <a:cxnSpLocks noChangeShapeType="1"/>
          </p:cNvCxnSpPr>
          <p:nvPr/>
        </p:nvCxnSpPr>
        <p:spPr bwMode="auto">
          <a:xfrm flipH="1">
            <a:off x="3552825" y="2827338"/>
            <a:ext cx="3175" cy="2352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132" name="Group 506"/>
          <p:cNvGrpSpPr>
            <a:grpSpLocks/>
          </p:cNvGrpSpPr>
          <p:nvPr/>
        </p:nvGrpSpPr>
        <p:grpSpPr bwMode="auto">
          <a:xfrm>
            <a:off x="3379788" y="3862388"/>
            <a:ext cx="317500" cy="369887"/>
            <a:chOff x="1614533" y="4280420"/>
            <a:chExt cx="317511" cy="369332"/>
          </a:xfrm>
        </p:grpSpPr>
        <p:sp>
          <p:nvSpPr>
            <p:cNvPr id="218217" name="Oval 507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8218" name="TextBox 508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18133" name="TextBox 509"/>
          <p:cNvSpPr txBox="1">
            <a:spLocks noChangeArrowheads="1"/>
          </p:cNvSpPr>
          <p:nvPr/>
        </p:nvSpPr>
        <p:spPr bwMode="auto">
          <a:xfrm>
            <a:off x="3565525" y="3038475"/>
            <a:ext cx="1785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3. Manifest file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returned for 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requested video</a:t>
            </a:r>
          </a:p>
        </p:txBody>
      </p:sp>
      <p:sp>
        <p:nvSpPr>
          <p:cNvPr id="61446" name="Right Arrow 61445"/>
          <p:cNvSpPr/>
          <p:nvPr/>
        </p:nvSpPr>
        <p:spPr bwMode="auto">
          <a:xfrm rot="10543217">
            <a:off x="3715372" y="5249205"/>
            <a:ext cx="2215511" cy="391437"/>
          </a:xfrm>
          <a:prstGeom prst="rightArrow">
            <a:avLst/>
          </a:prstGeom>
          <a:gradFill flip="none" rotWithShape="1">
            <a:gsLst>
              <a:gs pos="0">
                <a:srgbClr val="000090"/>
              </a:gs>
              <a:gs pos="100000">
                <a:srgbClr val="FFFFFF"/>
              </a:gs>
            </a:gsLst>
            <a:lin ang="10260000" scaled="0"/>
            <a:tileRect/>
          </a:gradFill>
          <a:ln w="15875">
            <a:gradFill flip="none" rotWithShape="1">
              <a:gsLst>
                <a:gs pos="0">
                  <a:srgbClr val="00009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txBody>
          <a:bodyPr wrap="none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mic Sans MS" pitchFamily="66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18137" name="Straight Arrow Connector 513"/>
          <p:cNvCxnSpPr>
            <a:cxnSpLocks noChangeShapeType="1"/>
          </p:cNvCxnSpPr>
          <p:nvPr/>
        </p:nvCxnSpPr>
        <p:spPr bwMode="auto">
          <a:xfrm flipV="1">
            <a:off x="3898900" y="5110163"/>
            <a:ext cx="1892300" cy="1476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138" name="TextBox 516"/>
          <p:cNvSpPr txBox="1">
            <a:spLocks noChangeArrowheads="1"/>
          </p:cNvSpPr>
          <p:nvPr/>
        </p:nvSpPr>
        <p:spPr bwMode="auto">
          <a:xfrm>
            <a:off x="4162425" y="5622925"/>
            <a:ext cx="1785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4. DASH streaming</a:t>
            </a:r>
          </a:p>
        </p:txBody>
      </p:sp>
      <p:cxnSp>
        <p:nvCxnSpPr>
          <p:cNvPr id="218139" name="Straight Arrow Connector 517"/>
          <p:cNvCxnSpPr>
            <a:cxnSpLocks noChangeShapeType="1"/>
          </p:cNvCxnSpPr>
          <p:nvPr/>
        </p:nvCxnSpPr>
        <p:spPr bwMode="auto">
          <a:xfrm>
            <a:off x="4965700" y="2497138"/>
            <a:ext cx="2049463" cy="269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140" name="Straight Arrow Connector 521"/>
          <p:cNvCxnSpPr>
            <a:cxnSpLocks noChangeShapeType="1"/>
          </p:cNvCxnSpPr>
          <p:nvPr/>
        </p:nvCxnSpPr>
        <p:spPr bwMode="auto">
          <a:xfrm>
            <a:off x="4975225" y="2540000"/>
            <a:ext cx="1541463" cy="11334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141" name="Straight Arrow Connector 523"/>
          <p:cNvCxnSpPr>
            <a:cxnSpLocks noChangeShapeType="1"/>
          </p:cNvCxnSpPr>
          <p:nvPr/>
        </p:nvCxnSpPr>
        <p:spPr bwMode="auto">
          <a:xfrm>
            <a:off x="4965700" y="2554288"/>
            <a:ext cx="2019300" cy="270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142" name="TextBox 527"/>
          <p:cNvSpPr txBox="1">
            <a:spLocks noChangeArrowheads="1"/>
          </p:cNvSpPr>
          <p:nvPr/>
        </p:nvSpPr>
        <p:spPr bwMode="auto">
          <a:xfrm>
            <a:off x="4713288" y="1644650"/>
            <a:ext cx="20335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1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upload copies of multiple versions of video to CDN servers</a:t>
            </a:r>
          </a:p>
        </p:txBody>
      </p:sp>
      <p:grpSp>
        <p:nvGrpSpPr>
          <p:cNvPr id="218143" name="Group 383"/>
          <p:cNvGrpSpPr>
            <a:grpSpLocks/>
          </p:cNvGrpSpPr>
          <p:nvPr/>
        </p:nvGrpSpPr>
        <p:grpSpPr bwMode="auto">
          <a:xfrm>
            <a:off x="6397625" y="3060700"/>
            <a:ext cx="1374775" cy="1354138"/>
            <a:chOff x="7030938" y="1184076"/>
            <a:chExt cx="1375947" cy="1355492"/>
          </a:xfrm>
        </p:grpSpPr>
        <p:sp>
          <p:nvSpPr>
            <p:cNvPr id="218182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183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185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4" name="Rectangle 251"/>
              <p:cNvSpPr>
                <a:spLocks noChangeArrowheads="1"/>
              </p:cNvSpPr>
              <p:nvPr/>
            </p:nvSpPr>
            <p:spPr bwMode="auto">
              <a:xfrm>
                <a:off x="4203" y="435"/>
                <a:ext cx="1053" cy="227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87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88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8" name="Rectangle 254"/>
              <p:cNvSpPr>
                <a:spLocks noChangeArrowheads="1"/>
              </p:cNvSpPr>
              <p:nvPr/>
            </p:nvSpPr>
            <p:spPr bwMode="auto">
              <a:xfrm>
                <a:off x="4215" y="698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0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6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3" y="2574"/>
                  <a:ext cx="727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7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8" y="2585"/>
                  <a:ext cx="696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01" name="Rectangle 258"/>
              <p:cNvSpPr>
                <a:spLocks noChangeArrowheads="1"/>
              </p:cNvSpPr>
              <p:nvPr/>
            </p:nvSpPr>
            <p:spPr bwMode="auto">
              <a:xfrm>
                <a:off x="4228" y="1020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2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3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5" y="2577"/>
                  <a:ext cx="727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4" name="AutoShape 261"/>
                <p:cNvSpPr>
                  <a:spLocks noChangeArrowheads="1"/>
                </p:cNvSpPr>
                <p:nvPr/>
              </p:nvSpPr>
              <p:spPr bwMode="auto">
                <a:xfrm>
                  <a:off x="631" y="2595"/>
                  <a:ext cx="696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7" name="Rectangle 262"/>
              <p:cNvSpPr>
                <a:spLocks noChangeArrowheads="1"/>
              </p:cNvSpPr>
              <p:nvPr/>
            </p:nvSpPr>
            <p:spPr bwMode="auto">
              <a:xfrm>
                <a:off x="4215" y="1355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" name="Rectangle 263"/>
              <p:cNvSpPr>
                <a:spLocks noChangeArrowheads="1"/>
              </p:cNvSpPr>
              <p:nvPr/>
            </p:nvSpPr>
            <p:spPr bwMode="auto">
              <a:xfrm>
                <a:off x="4228" y="1653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95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59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5" y="2576"/>
                  <a:ext cx="718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62" name="AutoShape 266"/>
                <p:cNvSpPr>
                  <a:spLocks noChangeArrowheads="1"/>
                </p:cNvSpPr>
                <p:nvPr/>
              </p:nvSpPr>
              <p:spPr bwMode="auto">
                <a:xfrm>
                  <a:off x="630" y="2592"/>
                  <a:ext cx="687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196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197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5" name="AutoShape 269"/>
                <p:cNvSpPr>
                  <a:spLocks noChangeArrowheads="1"/>
                </p:cNvSpPr>
                <p:nvPr/>
              </p:nvSpPr>
              <p:spPr bwMode="auto">
                <a:xfrm>
                  <a:off x="625" y="2566"/>
                  <a:ext cx="725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57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4" cy="11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3" name="Rectangle 271"/>
              <p:cNvSpPr>
                <a:spLocks noChangeArrowheads="1"/>
              </p:cNvSpPr>
              <p:nvPr/>
            </p:nvSpPr>
            <p:spPr bwMode="auto">
              <a:xfrm>
                <a:off x="5250" y="435"/>
                <a:ext cx="68" cy="228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99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200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30" name="Oval 274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202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32" name="AutoShape 276"/>
              <p:cNvSpPr>
                <a:spLocks noChangeArrowheads="1"/>
              </p:cNvSpPr>
              <p:nvPr/>
            </p:nvSpPr>
            <p:spPr bwMode="auto">
              <a:xfrm>
                <a:off x="4141" y="2680"/>
                <a:ext cx="1202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" name="AutoShape 277"/>
              <p:cNvSpPr>
                <a:spLocks noChangeArrowheads="1"/>
              </p:cNvSpPr>
              <p:nvPr/>
            </p:nvSpPr>
            <p:spPr bwMode="auto">
              <a:xfrm>
                <a:off x="4203" y="2710"/>
                <a:ext cx="1078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5" name="Oval 278"/>
              <p:cNvSpPr>
                <a:spLocks noChangeArrowheads="1"/>
              </p:cNvSpPr>
              <p:nvPr/>
            </p:nvSpPr>
            <p:spPr bwMode="auto">
              <a:xfrm>
                <a:off x="4308" y="2382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7" name="Oval 279"/>
              <p:cNvSpPr>
                <a:spLocks noChangeArrowheads="1"/>
              </p:cNvSpPr>
              <p:nvPr/>
            </p:nvSpPr>
            <p:spPr bwMode="auto">
              <a:xfrm>
                <a:off x="4488" y="2382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2" name="Oval 280"/>
              <p:cNvSpPr>
                <a:spLocks noChangeArrowheads="1"/>
              </p:cNvSpPr>
              <p:nvPr/>
            </p:nvSpPr>
            <p:spPr bwMode="auto">
              <a:xfrm>
                <a:off x="4661" y="2382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4" name="Rectangle 281"/>
              <p:cNvSpPr>
                <a:spLocks noChangeArrowheads="1"/>
              </p:cNvSpPr>
              <p:nvPr/>
            </p:nvSpPr>
            <p:spPr bwMode="auto">
              <a:xfrm>
                <a:off x="5064" y="1832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184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  <p:grpSp>
        <p:nvGrpSpPr>
          <p:cNvPr id="218144" name="Group 468"/>
          <p:cNvGrpSpPr>
            <a:grpSpLocks/>
          </p:cNvGrpSpPr>
          <p:nvPr/>
        </p:nvGrpSpPr>
        <p:grpSpPr bwMode="auto">
          <a:xfrm>
            <a:off x="6034088" y="4451350"/>
            <a:ext cx="1376362" cy="1355725"/>
            <a:chOff x="7030938" y="1184076"/>
            <a:chExt cx="1375947" cy="1355492"/>
          </a:xfrm>
        </p:grpSpPr>
        <p:sp>
          <p:nvSpPr>
            <p:cNvPr id="218147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7 w 10000"/>
                <a:gd name="T1" fmla="*/ 313820797 h 10000"/>
                <a:gd name="T2" fmla="*/ 2147483647 w 10000"/>
                <a:gd name="T3" fmla="*/ 1882906618 h 10000"/>
                <a:gd name="T4" fmla="*/ 2147483647 w 10000"/>
                <a:gd name="T5" fmla="*/ 2147483647 h 10000"/>
                <a:gd name="T6" fmla="*/ 1806182456 w 10000"/>
                <a:gd name="T7" fmla="*/ 2147483647 h 10000"/>
                <a:gd name="T8" fmla="*/ 367550316 w 10000"/>
                <a:gd name="T9" fmla="*/ 2147483647 h 10000"/>
                <a:gd name="T10" fmla="*/ 255562134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537978644 h 10000"/>
                <a:gd name="T32" fmla="*/ 2147483647 w 10000"/>
                <a:gd name="T33" fmla="*/ 12457243 h 10000"/>
                <a:gd name="T34" fmla="*/ 2147483647 w 10000"/>
                <a:gd name="T35" fmla="*/ 313820797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8148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18150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88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52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53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91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55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17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8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3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57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15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6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5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6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218160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13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4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18161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218162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11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2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0"/>
                    <a:buNone/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500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64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8165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503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8167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505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6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7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8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9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10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18149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CDN</a:t>
              </a:r>
            </a:p>
            <a:p>
              <a:pPr eaLnBrk="0" hangingPunct="0">
                <a:lnSpc>
                  <a:spcPts val="18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server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</a:p>
          <a:p>
            <a:endParaRPr lang="en-US" dirty="0"/>
          </a:p>
          <a:p>
            <a:r>
              <a:rPr lang="en-US" dirty="0" smtClean="0"/>
              <a:t>Analysis Team 9</a:t>
            </a:r>
          </a:p>
        </p:txBody>
      </p:sp>
    </p:spTree>
    <p:extLst>
      <p:ext uri="{BB962C8B-B14F-4D97-AF65-F5344CB8AC3E}">
        <p14:creationId xmlns:p14="http://schemas.microsoft.com/office/powerpoint/2010/main" val="10208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Rent vs. </a:t>
            </a:r>
            <a:r>
              <a:rPr lang="en-US" dirty="0" smtClean="0"/>
              <a:t>Buy: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Hardware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Software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Networking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Scalability</a:t>
            </a:r>
          </a:p>
          <a:p>
            <a:pPr lvl="3"/>
            <a:endParaRPr lang="en-US" dirty="0"/>
          </a:p>
          <a:p>
            <a:r>
              <a:rPr lang="en-US" dirty="0" smtClean="0"/>
              <a:t>Responsiveness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Distributed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Shared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Lightweight </a:t>
            </a:r>
            <a:r>
              <a:rPr lang="en-US" smtClean="0"/>
              <a:t>front end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96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Service Level Agreements (SLA)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3"/>
            <a:endParaRPr lang="en-US" dirty="0"/>
          </a:p>
          <a:p>
            <a:r>
              <a:rPr lang="en-US" dirty="0" smtClean="0"/>
              <a:t>Jurisdiction</a:t>
            </a:r>
          </a:p>
          <a:p>
            <a:pPr lvl="3"/>
            <a:endParaRPr lang="en-US" dirty="0"/>
          </a:p>
          <a:p>
            <a:r>
              <a:rPr lang="en-US" dirty="0" smtClean="0"/>
              <a:t>Control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MapReduce Architecture (Hadoop)</a:t>
            </a:r>
            <a:endParaRPr lang="en-US" altLang="en-US" dirty="0" smtClean="0"/>
          </a:p>
        </p:txBody>
      </p:sp>
      <p:sp>
        <p:nvSpPr>
          <p:cNvPr id="223" name="Rounded Rectangle 222"/>
          <p:cNvSpPr>
            <a:spLocks noChangeArrowheads="1"/>
          </p:cNvSpPr>
          <p:nvPr/>
        </p:nvSpPr>
        <p:spPr bwMode="auto">
          <a:xfrm>
            <a:off x="1474788" y="2179638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</a:t>
            </a:r>
          </a:p>
        </p:txBody>
      </p:sp>
      <p:sp>
        <p:nvSpPr>
          <p:cNvPr id="225" name="Rounded Rectangle 224"/>
          <p:cNvSpPr>
            <a:spLocks noChangeArrowheads="1"/>
          </p:cNvSpPr>
          <p:nvPr/>
        </p:nvSpPr>
        <p:spPr bwMode="auto">
          <a:xfrm>
            <a:off x="1474788" y="3025775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</a:t>
            </a:r>
          </a:p>
        </p:txBody>
      </p:sp>
      <p:sp>
        <p:nvSpPr>
          <p:cNvPr id="226" name="Rounded Rectangle 225"/>
          <p:cNvSpPr>
            <a:spLocks noChangeArrowheads="1"/>
          </p:cNvSpPr>
          <p:nvPr/>
        </p:nvSpPr>
        <p:spPr bwMode="auto">
          <a:xfrm>
            <a:off x="1474788" y="3868738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</a:t>
            </a:r>
          </a:p>
        </p:txBody>
      </p:sp>
      <p:sp>
        <p:nvSpPr>
          <p:cNvPr id="227" name="Rounded Rectangle 226"/>
          <p:cNvSpPr>
            <a:spLocks noChangeArrowheads="1"/>
          </p:cNvSpPr>
          <p:nvPr/>
        </p:nvSpPr>
        <p:spPr bwMode="auto">
          <a:xfrm>
            <a:off x="1474788" y="4692650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</a:t>
            </a:r>
          </a:p>
        </p:txBody>
      </p:sp>
      <p:sp>
        <p:nvSpPr>
          <p:cNvPr id="228" name="Rounded Rectangle 227"/>
          <p:cNvSpPr>
            <a:spLocks noChangeArrowheads="1"/>
          </p:cNvSpPr>
          <p:nvPr/>
        </p:nvSpPr>
        <p:spPr bwMode="auto">
          <a:xfrm>
            <a:off x="6213475" y="2489200"/>
            <a:ext cx="1263650" cy="573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reduce</a:t>
            </a:r>
          </a:p>
        </p:txBody>
      </p:sp>
      <p:sp>
        <p:nvSpPr>
          <p:cNvPr id="229" name="Rounded Rectangle 228"/>
          <p:cNvSpPr>
            <a:spLocks noChangeArrowheads="1"/>
          </p:cNvSpPr>
          <p:nvPr/>
        </p:nvSpPr>
        <p:spPr bwMode="auto">
          <a:xfrm>
            <a:off x="6213475" y="3355975"/>
            <a:ext cx="1263650" cy="573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reduce</a:t>
            </a:r>
          </a:p>
        </p:txBody>
      </p:sp>
      <p:sp>
        <p:nvSpPr>
          <p:cNvPr id="230" name="Rounded Rectangle 229"/>
          <p:cNvSpPr>
            <a:spLocks noChangeArrowheads="1"/>
          </p:cNvSpPr>
          <p:nvPr/>
        </p:nvSpPr>
        <p:spPr bwMode="auto">
          <a:xfrm>
            <a:off x="6213475" y="4291013"/>
            <a:ext cx="1263650" cy="573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reduce</a:t>
            </a:r>
          </a:p>
        </p:txBody>
      </p:sp>
      <p:sp>
        <p:nvSpPr>
          <p:cNvPr id="13324" name="Rectangle 239"/>
          <p:cNvSpPr>
            <a:spLocks noChangeArrowheads="1"/>
          </p:cNvSpPr>
          <p:nvPr/>
        </p:nvSpPr>
        <p:spPr bwMode="auto">
          <a:xfrm>
            <a:off x="228600" y="2192338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13325" name="Rectangle 240"/>
          <p:cNvSpPr>
            <a:spLocks noChangeArrowheads="1"/>
          </p:cNvSpPr>
          <p:nvPr/>
        </p:nvSpPr>
        <p:spPr bwMode="auto">
          <a:xfrm>
            <a:off x="228600" y="3036888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13326" name="Rectangle 241"/>
          <p:cNvSpPr>
            <a:spLocks noChangeArrowheads="1"/>
          </p:cNvSpPr>
          <p:nvPr/>
        </p:nvSpPr>
        <p:spPr bwMode="auto">
          <a:xfrm>
            <a:off x="228600" y="3881438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13327" name="Rectangle 242"/>
          <p:cNvSpPr>
            <a:spLocks noChangeArrowheads="1"/>
          </p:cNvSpPr>
          <p:nvPr/>
        </p:nvSpPr>
        <p:spPr bwMode="auto">
          <a:xfrm>
            <a:off x="228600" y="4703763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270" name="Rectangle 269"/>
          <p:cNvSpPr>
            <a:spLocks noChangeArrowheads="1"/>
          </p:cNvSpPr>
          <p:nvPr/>
        </p:nvSpPr>
        <p:spPr bwMode="auto">
          <a:xfrm>
            <a:off x="7856538" y="2519363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7856538" y="3386138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856538" y="4321175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output</a:t>
            </a:r>
          </a:p>
        </p:txBody>
      </p:sp>
      <p:cxnSp>
        <p:nvCxnSpPr>
          <p:cNvPr id="338961" name="AutoShape 17"/>
          <p:cNvCxnSpPr>
            <a:cxnSpLocks noChangeShapeType="1"/>
            <a:stCxn id="13324" idx="3"/>
            <a:endCxn id="223" idx="1"/>
          </p:cNvCxnSpPr>
          <p:nvPr/>
        </p:nvCxnSpPr>
        <p:spPr bwMode="auto">
          <a:xfrm flipV="1">
            <a:off x="1192213" y="2489200"/>
            <a:ext cx="2825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2" name="AutoShape 18"/>
          <p:cNvCxnSpPr>
            <a:cxnSpLocks noChangeShapeType="1"/>
            <a:stCxn id="13325" idx="3"/>
            <a:endCxn id="225" idx="1"/>
          </p:cNvCxnSpPr>
          <p:nvPr/>
        </p:nvCxnSpPr>
        <p:spPr bwMode="auto">
          <a:xfrm>
            <a:off x="1192213" y="3335338"/>
            <a:ext cx="2825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3" name="AutoShape 19"/>
          <p:cNvCxnSpPr>
            <a:cxnSpLocks noChangeShapeType="1"/>
            <a:stCxn id="13326" idx="3"/>
            <a:endCxn id="226" idx="1"/>
          </p:cNvCxnSpPr>
          <p:nvPr/>
        </p:nvCxnSpPr>
        <p:spPr bwMode="auto">
          <a:xfrm flipV="1">
            <a:off x="1192213" y="4178300"/>
            <a:ext cx="2825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4" name="AutoShape 20"/>
          <p:cNvCxnSpPr>
            <a:cxnSpLocks noChangeShapeType="1"/>
            <a:stCxn id="13327" idx="3"/>
            <a:endCxn id="227" idx="1"/>
          </p:cNvCxnSpPr>
          <p:nvPr/>
        </p:nvCxnSpPr>
        <p:spPr bwMode="auto">
          <a:xfrm>
            <a:off x="1192213" y="5002213"/>
            <a:ext cx="2825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5" name="AutoShape 21"/>
          <p:cNvCxnSpPr>
            <a:cxnSpLocks noChangeShapeType="1"/>
            <a:stCxn id="223" idx="3"/>
          </p:cNvCxnSpPr>
          <p:nvPr/>
        </p:nvCxnSpPr>
        <p:spPr bwMode="auto">
          <a:xfrm>
            <a:off x="2892425" y="2489200"/>
            <a:ext cx="3206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6" name="AutoShape 22"/>
          <p:cNvCxnSpPr>
            <a:cxnSpLocks noChangeShapeType="1"/>
            <a:stCxn id="225" idx="3"/>
          </p:cNvCxnSpPr>
          <p:nvPr/>
        </p:nvCxnSpPr>
        <p:spPr bwMode="auto">
          <a:xfrm flipV="1">
            <a:off x="2892425" y="3333750"/>
            <a:ext cx="3111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7" name="AutoShape 23"/>
          <p:cNvCxnSpPr>
            <a:cxnSpLocks noChangeShapeType="1"/>
            <a:stCxn id="226" idx="3"/>
          </p:cNvCxnSpPr>
          <p:nvPr/>
        </p:nvCxnSpPr>
        <p:spPr bwMode="auto">
          <a:xfrm>
            <a:off x="2892425" y="4178300"/>
            <a:ext cx="31591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8" name="AutoShape 24"/>
          <p:cNvCxnSpPr>
            <a:cxnSpLocks noChangeShapeType="1"/>
            <a:stCxn id="227" idx="3"/>
          </p:cNvCxnSpPr>
          <p:nvPr/>
        </p:nvCxnSpPr>
        <p:spPr bwMode="auto">
          <a:xfrm flipV="1">
            <a:off x="2892425" y="5000625"/>
            <a:ext cx="31591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69" name="AutoShape 25"/>
          <p:cNvCxnSpPr>
            <a:cxnSpLocks noChangeShapeType="1"/>
            <a:endCxn id="230" idx="1"/>
          </p:cNvCxnSpPr>
          <p:nvPr/>
        </p:nvCxnSpPr>
        <p:spPr bwMode="auto">
          <a:xfrm>
            <a:off x="5526088" y="4570413"/>
            <a:ext cx="687387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70" name="AutoShape 26"/>
          <p:cNvCxnSpPr>
            <a:cxnSpLocks noChangeShapeType="1"/>
            <a:stCxn id="230" idx="3"/>
            <a:endCxn id="272" idx="1"/>
          </p:cNvCxnSpPr>
          <p:nvPr/>
        </p:nvCxnSpPr>
        <p:spPr bwMode="auto">
          <a:xfrm>
            <a:off x="7477125" y="4578350"/>
            <a:ext cx="379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71" name="AutoShape 27"/>
          <p:cNvCxnSpPr>
            <a:cxnSpLocks noChangeShapeType="1"/>
            <a:endCxn id="229" idx="1"/>
          </p:cNvCxnSpPr>
          <p:nvPr/>
        </p:nvCxnSpPr>
        <p:spPr bwMode="auto">
          <a:xfrm>
            <a:off x="5526088" y="3635375"/>
            <a:ext cx="687387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72" name="AutoShape 28"/>
          <p:cNvCxnSpPr>
            <a:cxnSpLocks noChangeShapeType="1"/>
            <a:stCxn id="229" idx="3"/>
            <a:endCxn id="271" idx="1"/>
          </p:cNvCxnSpPr>
          <p:nvPr/>
        </p:nvCxnSpPr>
        <p:spPr bwMode="auto">
          <a:xfrm>
            <a:off x="7477125" y="3643313"/>
            <a:ext cx="379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73" name="AutoShape 29"/>
          <p:cNvCxnSpPr>
            <a:cxnSpLocks noChangeShapeType="1"/>
            <a:endCxn id="228" idx="1"/>
          </p:cNvCxnSpPr>
          <p:nvPr/>
        </p:nvCxnSpPr>
        <p:spPr bwMode="auto">
          <a:xfrm>
            <a:off x="5526088" y="2768600"/>
            <a:ext cx="687387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974" name="AutoShape 30"/>
          <p:cNvCxnSpPr>
            <a:cxnSpLocks noChangeShapeType="1"/>
            <a:stCxn id="228" idx="3"/>
            <a:endCxn id="270" idx="1"/>
          </p:cNvCxnSpPr>
          <p:nvPr/>
        </p:nvCxnSpPr>
        <p:spPr bwMode="auto">
          <a:xfrm>
            <a:off x="7477125" y="2776538"/>
            <a:ext cx="379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3205163" y="1982788"/>
            <a:ext cx="2673350" cy="3513137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Shuffling</a:t>
            </a:r>
          </a:p>
          <a:p>
            <a:pPr algn="ctr">
              <a:defRPr/>
            </a:pPr>
            <a:endParaRPr lang="en-US" altLang="en-US" sz="3200" b="1" smtClean="0">
              <a:solidFill>
                <a:srgbClr val="00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altLang="en-US" sz="3200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values by: </a:t>
            </a:r>
            <a:r>
              <a:rPr lang="en-US" altLang="en-US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altLang="en-US" sz="3200" b="1" i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keys</a:t>
            </a:r>
            <a:r>
              <a:rPr lang="en-US" altLang="en-US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</p:txBody>
      </p:sp>
      <p:sp>
        <p:nvSpPr>
          <p:cNvPr id="338976" name="Text Box 32"/>
          <p:cNvSpPr txBox="1">
            <a:spLocks noChangeArrowheads="1"/>
          </p:cNvSpPr>
          <p:nvPr/>
        </p:nvSpPr>
        <p:spPr bwMode="auto">
          <a:xfrm>
            <a:off x="320675" y="1176338"/>
            <a:ext cx="2708275" cy="37465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(a) Map</a:t>
            </a:r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3187700" y="1176338"/>
            <a:ext cx="2709863" cy="3746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(b) Shuffle</a:t>
            </a: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6056313" y="1176338"/>
            <a:ext cx="2708275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(c) Reduce</a:t>
            </a:r>
          </a:p>
        </p:txBody>
      </p:sp>
      <p:sp>
        <p:nvSpPr>
          <p:cNvPr id="338979" name="Text Box 35"/>
          <p:cNvSpPr txBox="1">
            <a:spLocks noChangeArrowheads="1"/>
          </p:cNvSpPr>
          <p:nvPr/>
        </p:nvSpPr>
        <p:spPr bwMode="auto">
          <a:xfrm>
            <a:off x="369888" y="5775325"/>
            <a:ext cx="847090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800" b="1" i="1">
                <a:solidFill>
                  <a:srgbClr val="006633"/>
                </a:solidFill>
                <a:latin typeface="Arial" panose="020B0604020202020204" pitchFamily="34" charset="0"/>
              </a:rPr>
              <a:t>handles low-level details</a:t>
            </a:r>
            <a:r>
              <a:rPr lang="en-US" altLang="en-US" sz="2800" b="1">
                <a:solidFill>
                  <a:srgbClr val="0066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u="sng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transparently</a:t>
            </a:r>
            <a:r>
              <a:rPr lang="en-US" altLang="en-US" sz="2800" b="1">
                <a:solidFill>
                  <a:srgbClr val="006633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Rectangle 269"/>
          <p:cNvSpPr>
            <a:spLocks noChangeArrowheads="1"/>
          </p:cNvSpPr>
          <p:nvPr/>
        </p:nvSpPr>
        <p:spPr bwMode="auto">
          <a:xfrm>
            <a:off x="5426075" y="2185988"/>
            <a:ext cx="1081088" cy="449262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CCC00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0" smtClean="0">
                <a:solidFill>
                  <a:srgbClr val="000000"/>
                </a:solidFill>
              </a:rPr>
              <a:t>(</a:t>
            </a:r>
            <a:r>
              <a:rPr lang="en-US" altLang="en-US" sz="2000" b="1" smtClean="0">
                <a:solidFill>
                  <a:srgbClr val="000000"/>
                </a:solidFill>
              </a:rPr>
              <a:t>k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2000" b="1" smtClean="0">
                <a:solidFill>
                  <a:srgbClr val="000000"/>
                </a:solidFill>
              </a:rPr>
              <a:t>, </a:t>
            </a:r>
            <a:r>
              <a:rPr lang="en-US" altLang="en-US" sz="2000" b="1" i="0" smtClean="0">
                <a:solidFill>
                  <a:srgbClr val="000000"/>
                </a:solidFill>
              </a:rPr>
              <a:t>[</a:t>
            </a:r>
            <a:r>
              <a:rPr lang="en-US" altLang="en-US" sz="2000" b="1" smtClean="0">
                <a:solidFill>
                  <a:srgbClr val="000000"/>
                </a:solidFill>
              </a:rPr>
              <a:t>v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2000" b="1" i="0" smtClean="0">
                <a:solidFill>
                  <a:srgbClr val="000000"/>
                </a:solidFill>
              </a:rPr>
              <a:t>])</a:t>
            </a:r>
          </a:p>
        </p:txBody>
      </p:sp>
      <p:sp>
        <p:nvSpPr>
          <p:cNvPr id="13351" name="Rectangle 269"/>
          <p:cNvSpPr>
            <a:spLocks noChangeArrowheads="1"/>
          </p:cNvSpPr>
          <p:nvPr/>
        </p:nvSpPr>
        <p:spPr bwMode="auto">
          <a:xfrm>
            <a:off x="885825" y="1871663"/>
            <a:ext cx="968375" cy="4492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0" smtClean="0">
                <a:solidFill>
                  <a:srgbClr val="000000"/>
                </a:solidFill>
              </a:rPr>
              <a:t>(</a:t>
            </a:r>
            <a:r>
              <a:rPr lang="en-US" altLang="en-US" sz="2000" b="1" smtClean="0">
                <a:solidFill>
                  <a:srgbClr val="000000"/>
                </a:solidFill>
              </a:rPr>
              <a:t>k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1</a:t>
            </a:r>
            <a:r>
              <a:rPr lang="en-US" altLang="en-US" sz="2000" b="1" smtClean="0">
                <a:solidFill>
                  <a:srgbClr val="000000"/>
                </a:solidFill>
              </a:rPr>
              <a:t>, v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1</a:t>
            </a:r>
            <a:r>
              <a:rPr lang="en-US" altLang="en-US" sz="2000" b="1" i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Rectangle 269"/>
          <p:cNvSpPr>
            <a:spLocks noChangeArrowheads="1"/>
          </p:cNvSpPr>
          <p:nvPr/>
        </p:nvSpPr>
        <p:spPr bwMode="auto">
          <a:xfrm>
            <a:off x="7165975" y="2159000"/>
            <a:ext cx="1081088" cy="449263"/>
          </a:xfrm>
          <a:prstGeom prst="rect">
            <a:avLst/>
          </a:prstGeom>
          <a:gradFill rotWithShape="1">
            <a:gsLst>
              <a:gs pos="0">
                <a:srgbClr val="CCCC00"/>
              </a:gs>
              <a:gs pos="100000">
                <a:srgbClr val="FFFFFF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0" smtClean="0">
                <a:solidFill>
                  <a:srgbClr val="000000"/>
                </a:solidFill>
              </a:rPr>
              <a:t>[(</a:t>
            </a:r>
            <a:r>
              <a:rPr lang="en-US" altLang="en-US" sz="2000" b="1" smtClean="0">
                <a:solidFill>
                  <a:srgbClr val="000000"/>
                </a:solidFill>
              </a:rPr>
              <a:t>k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3</a:t>
            </a:r>
            <a:r>
              <a:rPr lang="en-US" altLang="en-US" sz="2000" b="1" smtClean="0">
                <a:solidFill>
                  <a:srgbClr val="000000"/>
                </a:solidFill>
              </a:rPr>
              <a:t>, v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3</a:t>
            </a:r>
            <a:r>
              <a:rPr lang="en-US" altLang="en-US" sz="2000" b="1" i="0" smtClean="0">
                <a:solidFill>
                  <a:srgbClr val="000000"/>
                </a:solidFill>
              </a:rPr>
              <a:t>)]</a:t>
            </a:r>
          </a:p>
        </p:txBody>
      </p:sp>
      <p:sp>
        <p:nvSpPr>
          <p:cNvPr id="5" name="Rectangle 269"/>
          <p:cNvSpPr>
            <a:spLocks noChangeArrowheads="1"/>
          </p:cNvSpPr>
          <p:nvPr/>
        </p:nvSpPr>
        <p:spPr bwMode="auto">
          <a:xfrm>
            <a:off x="2400300" y="1871663"/>
            <a:ext cx="969963" cy="4492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EAEAEA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0" smtClean="0">
                <a:solidFill>
                  <a:srgbClr val="000000"/>
                </a:solidFill>
              </a:rPr>
              <a:t>[</a:t>
            </a:r>
            <a:r>
              <a:rPr lang="en-US" altLang="en-US" sz="2000" b="1" smtClean="0">
                <a:solidFill>
                  <a:srgbClr val="000000"/>
                </a:solidFill>
              </a:rPr>
              <a:t>k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2000" b="1" smtClean="0">
                <a:solidFill>
                  <a:srgbClr val="000000"/>
                </a:solidFill>
              </a:rPr>
              <a:t>, v</a:t>
            </a:r>
            <a:r>
              <a:rPr lang="en-US" altLang="en-US" sz="2000" b="1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2000" b="1" i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70" grpId="0" animBg="1"/>
      <p:bldP spid="271" grpId="0" animBg="1"/>
      <p:bldP spid="272" grpId="0" animBg="1"/>
      <p:bldP spid="159" grpId="0" animBg="1"/>
      <p:bldP spid="338976" grpId="0" animBg="1"/>
      <p:bldP spid="338977" grpId="0" animBg="1"/>
      <p:bldP spid="338978" grpId="0" animBg="1"/>
      <p:bldP spid="338979" grpId="0" animBg="1"/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en-US" smtClean="0"/>
              <a:t>Standard Indexing</a:t>
            </a:r>
          </a:p>
        </p:txBody>
      </p:sp>
      <p:sp>
        <p:nvSpPr>
          <p:cNvPr id="223" name="Rounded Rectangle 222"/>
          <p:cNvSpPr>
            <a:spLocks noChangeArrowheads="1"/>
          </p:cNvSpPr>
          <p:nvPr/>
        </p:nvSpPr>
        <p:spPr bwMode="auto">
          <a:xfrm>
            <a:off x="1474788" y="1878013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tokenize</a:t>
            </a:r>
          </a:p>
        </p:txBody>
      </p:sp>
      <p:sp>
        <p:nvSpPr>
          <p:cNvPr id="225" name="Rounded Rectangle 224"/>
          <p:cNvSpPr>
            <a:spLocks noChangeArrowheads="1"/>
          </p:cNvSpPr>
          <p:nvPr/>
        </p:nvSpPr>
        <p:spPr bwMode="auto">
          <a:xfrm>
            <a:off x="1474788" y="2724150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tokenize</a:t>
            </a:r>
          </a:p>
        </p:txBody>
      </p:sp>
      <p:sp>
        <p:nvSpPr>
          <p:cNvPr id="226" name="Rounded Rectangle 225"/>
          <p:cNvSpPr>
            <a:spLocks noChangeArrowheads="1"/>
          </p:cNvSpPr>
          <p:nvPr/>
        </p:nvSpPr>
        <p:spPr bwMode="auto">
          <a:xfrm>
            <a:off x="1474788" y="3567113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tokenize</a:t>
            </a:r>
          </a:p>
        </p:txBody>
      </p:sp>
      <p:sp>
        <p:nvSpPr>
          <p:cNvPr id="227" name="Rounded Rectangle 226"/>
          <p:cNvSpPr>
            <a:spLocks noChangeArrowheads="1"/>
          </p:cNvSpPr>
          <p:nvPr/>
        </p:nvSpPr>
        <p:spPr bwMode="auto">
          <a:xfrm>
            <a:off x="1474788" y="4391025"/>
            <a:ext cx="1417637" cy="619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tokenize</a:t>
            </a:r>
          </a:p>
        </p:txBody>
      </p:sp>
      <p:sp>
        <p:nvSpPr>
          <p:cNvPr id="228" name="Rounded Rectangle 227"/>
          <p:cNvSpPr>
            <a:spLocks noChangeArrowheads="1"/>
          </p:cNvSpPr>
          <p:nvPr/>
        </p:nvSpPr>
        <p:spPr bwMode="auto">
          <a:xfrm>
            <a:off x="6213475" y="2187575"/>
            <a:ext cx="1362075" cy="573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combine</a:t>
            </a:r>
          </a:p>
        </p:txBody>
      </p:sp>
      <p:sp>
        <p:nvSpPr>
          <p:cNvPr id="229" name="Rounded Rectangle 228"/>
          <p:cNvSpPr>
            <a:spLocks noChangeArrowheads="1"/>
          </p:cNvSpPr>
          <p:nvPr/>
        </p:nvSpPr>
        <p:spPr bwMode="auto">
          <a:xfrm>
            <a:off x="6213475" y="3054350"/>
            <a:ext cx="1362075" cy="573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combine</a:t>
            </a:r>
          </a:p>
        </p:txBody>
      </p:sp>
      <p:sp>
        <p:nvSpPr>
          <p:cNvPr id="230" name="Rounded Rectangle 229"/>
          <p:cNvSpPr>
            <a:spLocks noChangeArrowheads="1"/>
          </p:cNvSpPr>
          <p:nvPr/>
        </p:nvSpPr>
        <p:spPr bwMode="auto">
          <a:xfrm>
            <a:off x="6213475" y="3989388"/>
            <a:ext cx="1362075" cy="573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combine</a:t>
            </a:r>
          </a:p>
        </p:txBody>
      </p:sp>
      <p:sp>
        <p:nvSpPr>
          <p:cNvPr id="17420" name="Rectangle 239"/>
          <p:cNvSpPr>
            <a:spLocks noChangeArrowheads="1"/>
          </p:cNvSpPr>
          <p:nvPr/>
        </p:nvSpPr>
        <p:spPr bwMode="auto">
          <a:xfrm>
            <a:off x="228600" y="1890713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doc</a:t>
            </a:r>
          </a:p>
        </p:txBody>
      </p:sp>
      <p:sp>
        <p:nvSpPr>
          <p:cNvPr id="17421" name="Rectangle 240"/>
          <p:cNvSpPr>
            <a:spLocks noChangeArrowheads="1"/>
          </p:cNvSpPr>
          <p:nvPr/>
        </p:nvSpPr>
        <p:spPr bwMode="auto">
          <a:xfrm>
            <a:off x="228600" y="2735263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doc</a:t>
            </a:r>
          </a:p>
        </p:txBody>
      </p:sp>
      <p:sp>
        <p:nvSpPr>
          <p:cNvPr id="17422" name="Rectangle 241"/>
          <p:cNvSpPr>
            <a:spLocks noChangeArrowheads="1"/>
          </p:cNvSpPr>
          <p:nvPr/>
        </p:nvSpPr>
        <p:spPr bwMode="auto">
          <a:xfrm>
            <a:off x="228600" y="3579813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doc</a:t>
            </a:r>
          </a:p>
        </p:txBody>
      </p:sp>
      <p:sp>
        <p:nvSpPr>
          <p:cNvPr id="17423" name="Rectangle 242"/>
          <p:cNvSpPr>
            <a:spLocks noChangeArrowheads="1"/>
          </p:cNvSpPr>
          <p:nvPr/>
        </p:nvSpPr>
        <p:spPr bwMode="auto">
          <a:xfrm>
            <a:off x="228600" y="4402138"/>
            <a:ext cx="963613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doc</a:t>
            </a:r>
          </a:p>
        </p:txBody>
      </p:sp>
      <p:sp>
        <p:nvSpPr>
          <p:cNvPr id="17424" name="Rectangle 269"/>
          <p:cNvSpPr>
            <a:spLocks noChangeArrowheads="1"/>
          </p:cNvSpPr>
          <p:nvPr/>
        </p:nvSpPr>
        <p:spPr bwMode="auto">
          <a:xfrm>
            <a:off x="7856538" y="2217738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posting list</a:t>
            </a:r>
          </a:p>
        </p:txBody>
      </p:sp>
      <p:sp>
        <p:nvSpPr>
          <p:cNvPr id="17425" name="Rectangle 270"/>
          <p:cNvSpPr>
            <a:spLocks noChangeArrowheads="1"/>
          </p:cNvSpPr>
          <p:nvPr/>
        </p:nvSpPr>
        <p:spPr bwMode="auto">
          <a:xfrm>
            <a:off x="7856538" y="3084513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posting list</a:t>
            </a:r>
          </a:p>
        </p:txBody>
      </p:sp>
      <p:sp>
        <p:nvSpPr>
          <p:cNvPr id="17426" name="Rectangle 271"/>
          <p:cNvSpPr>
            <a:spLocks noChangeArrowheads="1"/>
          </p:cNvSpPr>
          <p:nvPr/>
        </p:nvSpPr>
        <p:spPr bwMode="auto">
          <a:xfrm>
            <a:off x="7856538" y="4019550"/>
            <a:ext cx="1081087" cy="514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smtClean="0">
                <a:solidFill>
                  <a:srgbClr val="000000"/>
                </a:solidFill>
              </a:rPr>
              <a:t>posting list</a:t>
            </a:r>
          </a:p>
        </p:txBody>
      </p:sp>
      <p:cxnSp>
        <p:nvCxnSpPr>
          <p:cNvPr id="17427" name="AutoShape 17"/>
          <p:cNvCxnSpPr>
            <a:cxnSpLocks noChangeShapeType="1"/>
            <a:stCxn id="17420" idx="3"/>
            <a:endCxn id="223" idx="1"/>
          </p:cNvCxnSpPr>
          <p:nvPr/>
        </p:nvCxnSpPr>
        <p:spPr bwMode="auto">
          <a:xfrm flipV="1">
            <a:off x="1192213" y="2187575"/>
            <a:ext cx="2825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8" name="AutoShape 18"/>
          <p:cNvCxnSpPr>
            <a:cxnSpLocks noChangeShapeType="1"/>
            <a:stCxn id="17421" idx="3"/>
            <a:endCxn id="225" idx="1"/>
          </p:cNvCxnSpPr>
          <p:nvPr/>
        </p:nvCxnSpPr>
        <p:spPr bwMode="auto">
          <a:xfrm>
            <a:off x="1192213" y="3033713"/>
            <a:ext cx="2825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9" name="AutoShape 19"/>
          <p:cNvCxnSpPr>
            <a:cxnSpLocks noChangeShapeType="1"/>
            <a:stCxn id="17422" idx="3"/>
            <a:endCxn id="226" idx="1"/>
          </p:cNvCxnSpPr>
          <p:nvPr/>
        </p:nvCxnSpPr>
        <p:spPr bwMode="auto">
          <a:xfrm flipV="1">
            <a:off x="1192213" y="3876675"/>
            <a:ext cx="2825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0" name="AutoShape 20"/>
          <p:cNvCxnSpPr>
            <a:cxnSpLocks noChangeShapeType="1"/>
            <a:stCxn id="17423" idx="3"/>
            <a:endCxn id="227" idx="1"/>
          </p:cNvCxnSpPr>
          <p:nvPr/>
        </p:nvCxnSpPr>
        <p:spPr bwMode="auto">
          <a:xfrm>
            <a:off x="1192213" y="4700588"/>
            <a:ext cx="2825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AutoShape 21"/>
          <p:cNvCxnSpPr>
            <a:cxnSpLocks noChangeShapeType="1"/>
            <a:stCxn id="223" idx="3"/>
          </p:cNvCxnSpPr>
          <p:nvPr/>
        </p:nvCxnSpPr>
        <p:spPr bwMode="auto">
          <a:xfrm>
            <a:off x="2892425" y="2187575"/>
            <a:ext cx="32067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22"/>
          <p:cNvCxnSpPr>
            <a:cxnSpLocks noChangeShapeType="1"/>
            <a:stCxn id="225" idx="3"/>
          </p:cNvCxnSpPr>
          <p:nvPr/>
        </p:nvCxnSpPr>
        <p:spPr bwMode="auto">
          <a:xfrm flipV="1">
            <a:off x="2892425" y="3032125"/>
            <a:ext cx="3111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3" name="AutoShape 23"/>
          <p:cNvCxnSpPr>
            <a:cxnSpLocks noChangeShapeType="1"/>
            <a:stCxn id="226" idx="3"/>
          </p:cNvCxnSpPr>
          <p:nvPr/>
        </p:nvCxnSpPr>
        <p:spPr bwMode="auto">
          <a:xfrm>
            <a:off x="2892425" y="3876675"/>
            <a:ext cx="31591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4" name="AutoShape 24"/>
          <p:cNvCxnSpPr>
            <a:cxnSpLocks noChangeShapeType="1"/>
            <a:stCxn id="227" idx="3"/>
          </p:cNvCxnSpPr>
          <p:nvPr/>
        </p:nvCxnSpPr>
        <p:spPr bwMode="auto">
          <a:xfrm flipV="1">
            <a:off x="2892425" y="4699000"/>
            <a:ext cx="315913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5" name="AutoShape 25"/>
          <p:cNvCxnSpPr>
            <a:cxnSpLocks noChangeShapeType="1"/>
            <a:endCxn id="230" idx="1"/>
          </p:cNvCxnSpPr>
          <p:nvPr/>
        </p:nvCxnSpPr>
        <p:spPr bwMode="auto">
          <a:xfrm>
            <a:off x="5526088" y="4268788"/>
            <a:ext cx="687387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6" name="AutoShape 26"/>
          <p:cNvCxnSpPr>
            <a:cxnSpLocks noChangeShapeType="1"/>
            <a:stCxn id="230" idx="3"/>
            <a:endCxn id="17426" idx="1"/>
          </p:cNvCxnSpPr>
          <p:nvPr/>
        </p:nvCxnSpPr>
        <p:spPr bwMode="auto">
          <a:xfrm>
            <a:off x="7575550" y="4276725"/>
            <a:ext cx="2809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7" name="AutoShape 27"/>
          <p:cNvCxnSpPr>
            <a:cxnSpLocks noChangeShapeType="1"/>
            <a:endCxn id="229" idx="1"/>
          </p:cNvCxnSpPr>
          <p:nvPr/>
        </p:nvCxnSpPr>
        <p:spPr bwMode="auto">
          <a:xfrm>
            <a:off x="5526088" y="3333750"/>
            <a:ext cx="687387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8" name="AutoShape 28"/>
          <p:cNvCxnSpPr>
            <a:cxnSpLocks noChangeShapeType="1"/>
            <a:stCxn id="229" idx="3"/>
            <a:endCxn id="17425" idx="1"/>
          </p:cNvCxnSpPr>
          <p:nvPr/>
        </p:nvCxnSpPr>
        <p:spPr bwMode="auto">
          <a:xfrm>
            <a:off x="7575550" y="3341688"/>
            <a:ext cx="2809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9" name="AutoShape 29"/>
          <p:cNvCxnSpPr>
            <a:cxnSpLocks noChangeShapeType="1"/>
            <a:endCxn id="228" idx="1"/>
          </p:cNvCxnSpPr>
          <p:nvPr/>
        </p:nvCxnSpPr>
        <p:spPr bwMode="auto">
          <a:xfrm>
            <a:off x="5526088" y="2466975"/>
            <a:ext cx="687387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40" name="AutoShape 30"/>
          <p:cNvCxnSpPr>
            <a:cxnSpLocks noChangeShapeType="1"/>
            <a:stCxn id="228" idx="3"/>
            <a:endCxn id="17424" idx="1"/>
          </p:cNvCxnSpPr>
          <p:nvPr/>
        </p:nvCxnSpPr>
        <p:spPr bwMode="auto">
          <a:xfrm>
            <a:off x="7575550" y="2474913"/>
            <a:ext cx="2809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3205163" y="1681163"/>
            <a:ext cx="2673350" cy="3513137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Shuffling</a:t>
            </a:r>
          </a:p>
          <a:p>
            <a:pPr algn="ctr">
              <a:defRPr/>
            </a:pPr>
            <a:endParaRPr lang="en-US" altLang="en-US" sz="3200" b="1" smtClean="0">
              <a:solidFill>
                <a:srgbClr val="00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altLang="en-US" sz="3200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values by: </a:t>
            </a:r>
            <a:r>
              <a:rPr lang="en-US" altLang="en-US" sz="3200" b="1" i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terms</a:t>
            </a:r>
          </a:p>
        </p:txBody>
      </p:sp>
      <p:sp>
        <p:nvSpPr>
          <p:cNvPr id="263200" name="Text Box 32"/>
          <p:cNvSpPr txBox="1">
            <a:spLocks noChangeArrowheads="1"/>
          </p:cNvSpPr>
          <p:nvPr/>
        </p:nvSpPr>
        <p:spPr bwMode="auto">
          <a:xfrm>
            <a:off x="320675" y="1176338"/>
            <a:ext cx="2708275" cy="37465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(a) Map</a:t>
            </a:r>
          </a:p>
        </p:txBody>
      </p:sp>
      <p:sp>
        <p:nvSpPr>
          <p:cNvPr id="263201" name="Text Box 33"/>
          <p:cNvSpPr txBox="1">
            <a:spLocks noChangeArrowheads="1"/>
          </p:cNvSpPr>
          <p:nvPr/>
        </p:nvSpPr>
        <p:spPr bwMode="auto">
          <a:xfrm>
            <a:off x="3187700" y="1176338"/>
            <a:ext cx="2709863" cy="3746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smtClean="0">
                <a:solidFill>
                  <a:srgbClr val="00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(b) Shuffle</a:t>
            </a:r>
          </a:p>
        </p:txBody>
      </p:sp>
      <p:sp>
        <p:nvSpPr>
          <p:cNvPr id="263202" name="Text Box 34"/>
          <p:cNvSpPr txBox="1">
            <a:spLocks noChangeArrowheads="1"/>
          </p:cNvSpPr>
          <p:nvPr/>
        </p:nvSpPr>
        <p:spPr bwMode="auto">
          <a:xfrm>
            <a:off x="6056313" y="1176338"/>
            <a:ext cx="2708275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(c) 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02D023F3-7231-42C9-AF4E-5597F23418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altLang="en-US" sz="3600"/>
              <a:t>Internet structure: network of networks</a:t>
            </a:r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xmlns="" id="{641FE1E5-1ED4-468D-AF95-FFCDBE178A2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1775" y="5164138"/>
            <a:ext cx="8440738" cy="1827212"/>
          </a:xfrm>
        </p:spPr>
        <p:txBody>
          <a:bodyPr/>
          <a:lstStyle/>
          <a:p>
            <a:pPr indent="-288925" eaLnBrk="1" hangingPunct="1"/>
            <a:r>
              <a:rPr lang="en-US" altLang="en-US" sz="2400"/>
              <a:t>at center: small # of well-connected large networks</a:t>
            </a:r>
          </a:p>
          <a:p>
            <a:pPr marL="682625" lvl="1" indent="-225425" eaLnBrk="1" hangingPunct="1"/>
            <a:r>
              <a:rPr lang="ja-JP" altLang="en-US" sz="2000">
                <a:solidFill>
                  <a:srgbClr val="CC0000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2000">
                <a:solidFill>
                  <a:srgbClr val="CC0000"/>
                </a:solidFill>
                <a:ea typeface="MS PGothic" panose="020B0600070205080204" pitchFamily="34" charset="-128"/>
              </a:rPr>
              <a:t>tier-1</a:t>
            </a:r>
            <a:r>
              <a:rPr lang="ja-JP" altLang="en-US" sz="2000">
                <a:solidFill>
                  <a:srgbClr val="CC0000"/>
                </a:solidFill>
                <a:ea typeface="MS PGothic" panose="020B0600070205080204" pitchFamily="34" charset="-128"/>
              </a:rPr>
              <a:t>”</a:t>
            </a:r>
            <a:r>
              <a:rPr lang="en-US" altLang="ja-JP" sz="2000">
                <a:solidFill>
                  <a:srgbClr val="CC0000"/>
                </a:solidFill>
                <a:ea typeface="MS PGothic" panose="020B0600070205080204" pitchFamily="34" charset="-128"/>
              </a:rPr>
              <a:t> commercial ISPs</a:t>
            </a:r>
            <a:r>
              <a:rPr lang="en-US" altLang="ja-JP" sz="200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2000">
                <a:ea typeface="MS PGothic" panose="020B0600070205080204" pitchFamily="34" charset="-128"/>
              </a:rPr>
              <a:t>(e.g., Level 3, Sprint, AT&amp;T, NTT), national &amp; international coverage</a:t>
            </a:r>
          </a:p>
          <a:p>
            <a:pPr marL="682625" lvl="1" indent="-225425" eaLnBrk="1" hangingPunct="1"/>
            <a:r>
              <a:rPr lang="en-US" altLang="en-US" sz="2000">
                <a:solidFill>
                  <a:srgbClr val="CC0000"/>
                </a:solidFill>
                <a:ea typeface="Arial" panose="020B0604020202020204" pitchFamily="34" charset="0"/>
              </a:rPr>
              <a:t>content provider network </a:t>
            </a:r>
            <a:r>
              <a:rPr lang="en-US" altLang="en-US" sz="2000">
                <a:ea typeface="Arial" panose="020B0604020202020204" pitchFamily="34" charset="0"/>
              </a:rPr>
              <a:t>(e.g., Google): private network that connects it data centers to Internet, often bypassing tier-1, regional ISPs</a:t>
            </a:r>
          </a:p>
          <a:p>
            <a:pPr marL="682625" lvl="1" indent="-225425" eaLnBrk="1" hangingPunct="1">
              <a:buFont typeface="Wingdings" panose="05000000000000000000" pitchFamily="2" charset="2"/>
              <a:buNone/>
            </a:pPr>
            <a:endParaRPr lang="en-US" altLang="en-US" sz="2000">
              <a:ea typeface="Arial" panose="020B0604020202020204" pitchFamily="34" charset="0"/>
            </a:endParaRPr>
          </a:p>
        </p:txBody>
      </p:sp>
      <p:pic>
        <p:nvPicPr>
          <p:cNvPr id="89092" name="Picture 76" descr="underline_base">
            <a:extLst>
              <a:ext uri="{FF2B5EF4-FFF2-40B4-BE49-F238E27FC236}">
                <a16:creationId xmlns:a16="http://schemas.microsoft.com/office/drawing/2014/main" xmlns="" id="{96569A67-CB19-45E3-A465-3DB3B6E1E70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E9524EAE-8255-4215-A81F-FBADC1A193F8}"/>
              </a:ext>
            </a:extLst>
          </p:cNvPr>
          <p:cNvSpPr/>
          <p:nvPr/>
        </p:nvSpPr>
        <p:spPr bwMode="auto">
          <a:xfrm>
            <a:off x="2189163" y="2486025"/>
            <a:ext cx="649287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</a:rPr>
              <a:t>IXP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487068AE-FBBF-4A1D-9858-6BCDAA6A1249}"/>
              </a:ext>
            </a:extLst>
          </p:cNvPr>
          <p:cNvSpPr/>
          <p:nvPr/>
        </p:nvSpPr>
        <p:spPr bwMode="auto">
          <a:xfrm>
            <a:off x="5029200" y="2409825"/>
            <a:ext cx="6477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</a:rPr>
              <a:t>IXP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F8898EA6-C0D8-424E-A151-96DA034D99BD}"/>
              </a:ext>
            </a:extLst>
          </p:cNvPr>
          <p:cNvCxnSpPr>
            <a:endCxn id="89131" idx="0"/>
          </p:cNvCxnSpPr>
          <p:nvPr/>
        </p:nvCxnSpPr>
        <p:spPr bwMode="auto">
          <a:xfrm rot="5400000">
            <a:off x="449263" y="3055937"/>
            <a:ext cx="2362200" cy="307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9A35F451-5DF2-4438-82E8-3D4AA4C07EDE}"/>
              </a:ext>
            </a:extLst>
          </p:cNvPr>
          <p:cNvCxnSpPr>
            <a:stCxn id="89128" idx="4"/>
          </p:cNvCxnSpPr>
          <p:nvPr/>
        </p:nvCxnSpPr>
        <p:spPr bwMode="auto">
          <a:xfrm rot="5400000">
            <a:off x="3203575" y="4089400"/>
            <a:ext cx="504825" cy="9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1C3DEB52-31BD-4BB0-8A55-D277BAF57A8B}"/>
              </a:ext>
            </a:extLst>
          </p:cNvPr>
          <p:cNvCxnSpPr>
            <a:stCxn id="89128" idx="3"/>
          </p:cNvCxnSpPr>
          <p:nvPr/>
        </p:nvCxnSpPr>
        <p:spPr bwMode="auto">
          <a:xfrm rot="5400000">
            <a:off x="2349501" y="3935412"/>
            <a:ext cx="620712" cy="29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E1A0C5C8-48C1-4593-9137-69CE7102FE61}"/>
              </a:ext>
            </a:extLst>
          </p:cNvPr>
          <p:cNvCxnSpPr/>
          <p:nvPr/>
        </p:nvCxnSpPr>
        <p:spPr bwMode="auto">
          <a:xfrm rot="16200000" flipH="1">
            <a:off x="857250" y="3117850"/>
            <a:ext cx="2438400" cy="260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7704B586-BABF-48B1-8F65-2034561F1991}"/>
              </a:ext>
            </a:extLst>
          </p:cNvPr>
          <p:cNvCxnSpPr>
            <a:stCxn id="79" idx="2"/>
          </p:cNvCxnSpPr>
          <p:nvPr/>
        </p:nvCxnSpPr>
        <p:spPr bwMode="auto">
          <a:xfrm rot="5400000">
            <a:off x="1389857" y="3418681"/>
            <a:ext cx="1600200" cy="649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A7FE35E0-8503-4401-9C8E-546421074235}"/>
              </a:ext>
            </a:extLst>
          </p:cNvPr>
          <p:cNvSpPr/>
          <p:nvPr/>
        </p:nvSpPr>
        <p:spPr bwMode="auto">
          <a:xfrm>
            <a:off x="7705725" y="2486025"/>
            <a:ext cx="6477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</a:rPr>
              <a:t>IXP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C3291F44-23FF-4E4C-B5FE-16A227DBAF30}"/>
              </a:ext>
            </a:extLst>
          </p:cNvPr>
          <p:cNvCxnSpPr>
            <a:endCxn id="89134" idx="0"/>
          </p:cNvCxnSpPr>
          <p:nvPr/>
        </p:nvCxnSpPr>
        <p:spPr bwMode="auto">
          <a:xfrm>
            <a:off x="3973513" y="3857625"/>
            <a:ext cx="422275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FAE228EF-A353-4B28-8A62-5389F3FE2D53}"/>
              </a:ext>
            </a:extLst>
          </p:cNvPr>
          <p:cNvCxnSpPr>
            <a:stCxn id="89129" idx="2"/>
            <a:endCxn id="89128" idx="6"/>
          </p:cNvCxnSpPr>
          <p:nvPr/>
        </p:nvCxnSpPr>
        <p:spPr bwMode="auto">
          <a:xfrm rot="10800000">
            <a:off x="4497388" y="3490913"/>
            <a:ext cx="531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E0BB6B75-8A79-4306-8C17-451FE78B522B}"/>
              </a:ext>
            </a:extLst>
          </p:cNvPr>
          <p:cNvCxnSpPr/>
          <p:nvPr/>
        </p:nvCxnSpPr>
        <p:spPr bwMode="auto">
          <a:xfrm rot="5400000">
            <a:off x="5187950" y="3946525"/>
            <a:ext cx="620713" cy="29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B413D837-5C6C-4038-A8E0-AA48A75A99BE}"/>
              </a:ext>
            </a:extLst>
          </p:cNvPr>
          <p:cNvCxnSpPr/>
          <p:nvPr/>
        </p:nvCxnSpPr>
        <p:spPr bwMode="auto">
          <a:xfrm rot="16200000" flipH="1">
            <a:off x="5932487" y="4089401"/>
            <a:ext cx="544513" cy="8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133AA45F-AF5D-4F12-8751-82E9B5593204}"/>
              </a:ext>
            </a:extLst>
          </p:cNvPr>
          <p:cNvCxnSpPr>
            <a:stCxn id="89129" idx="5"/>
          </p:cNvCxnSpPr>
          <p:nvPr/>
        </p:nvCxnSpPr>
        <p:spPr bwMode="auto">
          <a:xfrm>
            <a:off x="6721475" y="3770313"/>
            <a:ext cx="412750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6497451C-D292-4970-BE90-F18E861ED106}"/>
              </a:ext>
            </a:extLst>
          </p:cNvPr>
          <p:cNvCxnSpPr>
            <a:stCxn id="89127" idx="4"/>
            <a:endCxn id="89136" idx="7"/>
          </p:cNvCxnSpPr>
          <p:nvPr/>
        </p:nvCxnSpPr>
        <p:spPr bwMode="auto">
          <a:xfrm>
            <a:off x="6975475" y="2105025"/>
            <a:ext cx="639763" cy="2378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D20686FE-3B7D-4EA6-8DB6-BC2553E53F40}"/>
              </a:ext>
            </a:extLst>
          </p:cNvPr>
          <p:cNvCxnSpPr/>
          <p:nvPr/>
        </p:nvCxnSpPr>
        <p:spPr bwMode="auto">
          <a:xfrm rot="10800000">
            <a:off x="3081338" y="1647825"/>
            <a:ext cx="531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2AB0AB17-4651-46A1-B89D-70A85665C8CF}"/>
              </a:ext>
            </a:extLst>
          </p:cNvPr>
          <p:cNvCxnSpPr/>
          <p:nvPr/>
        </p:nvCxnSpPr>
        <p:spPr bwMode="auto">
          <a:xfrm rot="10800000">
            <a:off x="5434013" y="1647825"/>
            <a:ext cx="53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xmlns="" id="{20DC2EC0-026A-427F-874D-467D386662D4}"/>
              </a:ext>
            </a:extLst>
          </p:cNvPr>
          <p:cNvSpPr/>
          <p:nvPr/>
        </p:nvSpPr>
        <p:spPr bwMode="auto">
          <a:xfrm>
            <a:off x="2189163" y="1038225"/>
            <a:ext cx="4460875" cy="457200"/>
          </a:xfrm>
          <a:prstGeom prst="arc">
            <a:avLst>
              <a:gd name="adj1" fmla="val 106818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3969DB94-49B7-4358-9E6E-22A61918B3E6}"/>
              </a:ext>
            </a:extLst>
          </p:cNvPr>
          <p:cNvCxnSpPr/>
          <p:nvPr/>
        </p:nvCxnSpPr>
        <p:spPr bwMode="auto">
          <a:xfrm rot="16200000" flipH="1">
            <a:off x="7357269" y="2056606"/>
            <a:ext cx="533400" cy="325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9D742937-A777-4A5B-88C7-E27ADE23922F}"/>
              </a:ext>
            </a:extLst>
          </p:cNvPr>
          <p:cNvCxnSpPr>
            <a:endCxn id="79" idx="0"/>
          </p:cNvCxnSpPr>
          <p:nvPr/>
        </p:nvCxnSpPr>
        <p:spPr bwMode="auto">
          <a:xfrm rot="16200000" flipH="1">
            <a:off x="2163763" y="2135187"/>
            <a:ext cx="457200" cy="244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D75250D5-D173-4DB7-AD5E-E59931A8BEF6}"/>
              </a:ext>
            </a:extLst>
          </p:cNvPr>
          <p:cNvCxnSpPr/>
          <p:nvPr/>
        </p:nvCxnSpPr>
        <p:spPr bwMode="auto">
          <a:xfrm rot="16200000" flipH="1">
            <a:off x="2731294" y="2897981"/>
            <a:ext cx="457200" cy="242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FC23D308-F594-4B52-820C-F290D8CC41C8}"/>
              </a:ext>
            </a:extLst>
          </p:cNvPr>
          <p:cNvCxnSpPr/>
          <p:nvPr/>
        </p:nvCxnSpPr>
        <p:spPr bwMode="auto">
          <a:xfrm rot="10800000" flipV="1">
            <a:off x="2838450" y="1876425"/>
            <a:ext cx="3163888" cy="773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xmlns="" id="{93867484-1FBA-43C4-A372-75ACFAAB56EB}"/>
              </a:ext>
            </a:extLst>
          </p:cNvPr>
          <p:cNvCxnSpPr/>
          <p:nvPr/>
        </p:nvCxnSpPr>
        <p:spPr bwMode="auto">
          <a:xfrm rot="16200000" flipH="1">
            <a:off x="4897437" y="2078038"/>
            <a:ext cx="504825" cy="40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A1C336BE-E954-4B3C-9166-AE60A9B03E68}"/>
              </a:ext>
            </a:extLst>
          </p:cNvPr>
          <p:cNvCxnSpPr/>
          <p:nvPr/>
        </p:nvCxnSpPr>
        <p:spPr bwMode="auto">
          <a:xfrm rot="5400000">
            <a:off x="3483769" y="2518569"/>
            <a:ext cx="1143000" cy="163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C54AA3B6-3223-41CE-926D-7597A09DFB83}"/>
              </a:ext>
            </a:extLst>
          </p:cNvPr>
          <p:cNvCxnSpPr/>
          <p:nvPr/>
        </p:nvCxnSpPr>
        <p:spPr bwMode="auto">
          <a:xfrm rot="16200000" flipH="1">
            <a:off x="5362576" y="2938462"/>
            <a:ext cx="304800" cy="161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C67C5DF6-F413-43AB-A465-EB7DC94535DB}"/>
              </a:ext>
            </a:extLst>
          </p:cNvPr>
          <p:cNvCxnSpPr/>
          <p:nvPr/>
        </p:nvCxnSpPr>
        <p:spPr bwMode="auto">
          <a:xfrm rot="10800000" flipV="1">
            <a:off x="4217988" y="2790825"/>
            <a:ext cx="811212" cy="544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xmlns="" id="{0338D83F-DB8C-4326-BEBE-AAB09886D308}"/>
              </a:ext>
            </a:extLst>
          </p:cNvPr>
          <p:cNvCxnSpPr>
            <a:stCxn id="89125" idx="5"/>
          </p:cNvCxnSpPr>
          <p:nvPr/>
        </p:nvCxnSpPr>
        <p:spPr bwMode="auto">
          <a:xfrm rot="16200000" flipH="1">
            <a:off x="3234531" y="1535907"/>
            <a:ext cx="1470025" cy="2281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01087592-B0F3-4BEF-BB0B-E3120B827AB4}"/>
              </a:ext>
            </a:extLst>
          </p:cNvPr>
          <p:cNvCxnSpPr>
            <a:stCxn id="89" idx="2"/>
          </p:cNvCxnSpPr>
          <p:nvPr/>
        </p:nvCxnSpPr>
        <p:spPr bwMode="auto">
          <a:xfrm rot="16200000" flipH="1">
            <a:off x="7421562" y="3551238"/>
            <a:ext cx="1458913" cy="242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644BBE44-138D-4C0B-92A2-ACF9A2BC51AE}"/>
              </a:ext>
            </a:extLst>
          </p:cNvPr>
          <p:cNvCxnSpPr/>
          <p:nvPr/>
        </p:nvCxnSpPr>
        <p:spPr bwMode="auto">
          <a:xfrm rot="5400000">
            <a:off x="6410325" y="3101975"/>
            <a:ext cx="1535113" cy="1217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7A0A6996-7805-46BA-A326-F0A30056686F}"/>
              </a:ext>
            </a:extLst>
          </p:cNvPr>
          <p:cNvCxnSpPr>
            <a:stCxn id="89" idx="1"/>
          </p:cNvCxnSpPr>
          <p:nvPr/>
        </p:nvCxnSpPr>
        <p:spPr bwMode="auto">
          <a:xfrm rot="10800000" flipV="1">
            <a:off x="6407150" y="2714625"/>
            <a:ext cx="1298575" cy="4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C8728D1D-4197-4F1A-B4E7-6C8BE86E7B12}"/>
              </a:ext>
            </a:extLst>
          </p:cNvPr>
          <p:cNvCxnSpPr>
            <a:endCxn id="80" idx="3"/>
          </p:cNvCxnSpPr>
          <p:nvPr/>
        </p:nvCxnSpPr>
        <p:spPr bwMode="auto">
          <a:xfrm rot="10800000" flipV="1">
            <a:off x="5676900" y="2028825"/>
            <a:ext cx="830263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976752E1-FCD8-4A53-ABA7-D9C078024BC8}"/>
              </a:ext>
            </a:extLst>
          </p:cNvPr>
          <p:cNvCxnSpPr/>
          <p:nvPr/>
        </p:nvCxnSpPr>
        <p:spPr bwMode="auto">
          <a:xfrm>
            <a:off x="5297488" y="1884363"/>
            <a:ext cx="2433637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25" name="Oval 34">
            <a:extLst>
              <a:ext uri="{FF2B5EF4-FFF2-40B4-BE49-F238E27FC236}">
                <a16:creationId xmlns:a16="http://schemas.microsoft.com/office/drawing/2014/main" xmlns="" id="{5B22900A-8CDB-4972-915B-93B11B12D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3" y="1266825"/>
            <a:ext cx="198437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>
                <a:solidFill>
                  <a:srgbClr val="FFFFFF"/>
                </a:solidFill>
              </a:rPr>
              <a:t>Tier 1 ISP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126" name="Oval 34">
            <a:extLst>
              <a:ext uri="{FF2B5EF4-FFF2-40B4-BE49-F238E27FC236}">
                <a16:creationId xmlns:a16="http://schemas.microsoft.com/office/drawing/2014/main" xmlns="" id="{274F2BE9-36F9-4366-A7C8-2ED84407D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266825"/>
            <a:ext cx="1982787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>
                <a:solidFill>
                  <a:srgbClr val="FFFFFF"/>
                </a:solidFill>
              </a:rPr>
              <a:t>Tier 1 ISP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127" name="Oval 34">
            <a:extLst>
              <a:ext uri="{FF2B5EF4-FFF2-40B4-BE49-F238E27FC236}">
                <a16:creationId xmlns:a16="http://schemas.microsoft.com/office/drawing/2014/main" xmlns="" id="{00D786A4-7C01-4BFE-A375-6C08932AC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5" y="1266825"/>
            <a:ext cx="2108200" cy="838200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>
                <a:solidFill>
                  <a:srgbClr val="FFFFFF"/>
                </a:solidFill>
              </a:rPr>
              <a:t>Google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128" name="Oval 33">
            <a:extLst>
              <a:ext uri="{FF2B5EF4-FFF2-40B4-BE49-F238E27FC236}">
                <a16:creationId xmlns:a16="http://schemas.microsoft.com/office/drawing/2014/main" xmlns="" id="{1F00302C-EB83-43F3-A944-7360D4C75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095625"/>
            <a:ext cx="1982788" cy="7905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>
                <a:solidFill>
                  <a:srgbClr val="808080"/>
                </a:solidFill>
              </a:rPr>
              <a:t>Regional ISP</a:t>
            </a:r>
          </a:p>
        </p:txBody>
      </p:sp>
      <p:sp>
        <p:nvSpPr>
          <p:cNvPr id="89129" name="Oval 33">
            <a:extLst>
              <a:ext uri="{FF2B5EF4-FFF2-40B4-BE49-F238E27FC236}">
                <a16:creationId xmlns:a16="http://schemas.microsoft.com/office/drawing/2014/main" xmlns="" id="{004B6F05-066C-4035-9056-3EFEE267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095625"/>
            <a:ext cx="1982788" cy="7905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>
                <a:solidFill>
                  <a:srgbClr val="808080"/>
                </a:solidFill>
              </a:rPr>
              <a:t>Regional ISP</a:t>
            </a:r>
          </a:p>
        </p:txBody>
      </p:sp>
      <p:sp>
        <p:nvSpPr>
          <p:cNvPr id="89130" name="Oval 76">
            <a:extLst>
              <a:ext uri="{FF2B5EF4-FFF2-40B4-BE49-F238E27FC236}">
                <a16:creationId xmlns:a16="http://schemas.microsoft.com/office/drawing/2014/main" xmlns="" id="{A7652422-D1BF-4ADB-AFAA-C4AD638ED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1" name="Oval 76">
            <a:extLst>
              <a:ext uri="{FF2B5EF4-FFF2-40B4-BE49-F238E27FC236}">
                <a16:creationId xmlns:a16="http://schemas.microsoft.com/office/drawing/2014/main" xmlns="" id="{6BDF3CF9-05EC-4417-A01D-620B0B85A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2" name="Oval 76">
            <a:extLst>
              <a:ext uri="{FF2B5EF4-FFF2-40B4-BE49-F238E27FC236}">
                <a16:creationId xmlns:a16="http://schemas.microsoft.com/office/drawing/2014/main" xmlns="" id="{23069E77-A078-40B8-9A68-D0369100C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5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3" name="Oval 76">
            <a:extLst>
              <a:ext uri="{FF2B5EF4-FFF2-40B4-BE49-F238E27FC236}">
                <a16:creationId xmlns:a16="http://schemas.microsoft.com/office/drawing/2014/main" xmlns="" id="{491D5ED6-B20B-4367-AFC9-1E48F4CEF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4391025"/>
            <a:ext cx="846138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4" name="Oval 76">
            <a:extLst>
              <a:ext uri="{FF2B5EF4-FFF2-40B4-BE49-F238E27FC236}">
                <a16:creationId xmlns:a16="http://schemas.microsoft.com/office/drawing/2014/main" xmlns="" id="{0DBF0A30-01AB-46C4-AF68-93EFEF21A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3" y="4391025"/>
            <a:ext cx="846137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5" name="Oval 76">
            <a:extLst>
              <a:ext uri="{FF2B5EF4-FFF2-40B4-BE49-F238E27FC236}">
                <a16:creationId xmlns:a16="http://schemas.microsoft.com/office/drawing/2014/main" xmlns="" id="{EFF5DEE9-12F5-4B43-898E-1E05D7B49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6" name="Oval 76">
            <a:extLst>
              <a:ext uri="{FF2B5EF4-FFF2-40B4-BE49-F238E27FC236}">
                <a16:creationId xmlns:a16="http://schemas.microsoft.com/office/drawing/2014/main" xmlns="" id="{EB3B0722-686B-444C-AD55-6B75C4CEF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513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  <p:sp>
        <p:nvSpPr>
          <p:cNvPr id="89137" name="Oval 76">
            <a:extLst>
              <a:ext uri="{FF2B5EF4-FFF2-40B4-BE49-F238E27FC236}">
                <a16:creationId xmlns:a16="http://schemas.microsoft.com/office/drawing/2014/main" xmlns="" id="{44332703-32D3-4B42-B942-FAB2199E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0" y="4391025"/>
            <a:ext cx="844550" cy="6318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access</a:t>
            </a:r>
          </a:p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ISP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Content distribution networks</a:t>
            </a:r>
          </a:p>
        </p:txBody>
      </p:sp>
      <p:sp>
        <p:nvSpPr>
          <p:cNvPr id="209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challenge: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to stream content (selected from millions of videos) to hundreds of thousands of simultaneous users?</a:t>
            </a: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answer: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store/serve multiple copies of videos at multiple geographically distributed sites </a:t>
            </a: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(CDN)</a:t>
            </a:r>
          </a:p>
          <a:p>
            <a:pPr lvl="1"/>
            <a:r>
              <a:rPr lang="en-US" altLang="en-US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enter deep: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push CDN servers deep into many access networks </a:t>
            </a:r>
          </a:p>
          <a:p>
            <a:pPr lvl="2">
              <a:lnSpc>
                <a:spcPts val="2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close to users</a:t>
            </a:r>
          </a:p>
          <a:p>
            <a:pPr lvl="2">
              <a:lnSpc>
                <a:spcPts val="2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Akamai, 1700 locations</a:t>
            </a:r>
          </a:p>
          <a:p>
            <a:pPr lvl="1"/>
            <a:r>
              <a:rPr lang="en-US" altLang="en-US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bring home: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smaller number (10’s) of larger clusters in POPs near (but not within) access networks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Limelight</a:t>
            </a:r>
            <a:endParaRPr lang="en-US" altLang="en-US" i="1" dirty="0" smtClean="0">
              <a:solidFill>
                <a:srgbClr val="CC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0992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5873</TotalTime>
  <Words>876</Words>
  <Application>Microsoft Office PowerPoint</Application>
  <PresentationFormat>On-screen Show (4:3)</PresentationFormat>
  <Paragraphs>233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MS PGothic</vt:lpstr>
      <vt:lpstr>MS PGothic</vt:lpstr>
      <vt:lpstr>Arial</vt:lpstr>
      <vt:lpstr>Arial Narrow</vt:lpstr>
      <vt:lpstr>Comic Sans MS</vt:lpstr>
      <vt:lpstr>Garamond</vt:lpstr>
      <vt:lpstr>Gill Sans MT</vt:lpstr>
      <vt:lpstr>Tahoma</vt:lpstr>
      <vt:lpstr>Times New Roman</vt:lpstr>
      <vt:lpstr>Wingdings</vt:lpstr>
      <vt:lpstr>ZapfDingbats</vt:lpstr>
      <vt:lpstr>Default Design</vt:lpstr>
      <vt:lpstr>12_Default Design</vt:lpstr>
      <vt:lpstr>8_Default Design</vt:lpstr>
      <vt:lpstr>13_Default Design</vt:lpstr>
      <vt:lpstr>Edge</vt:lpstr>
      <vt:lpstr>2_Edge</vt:lpstr>
      <vt:lpstr>Cloud Computing</vt:lpstr>
      <vt:lpstr>Goals for Today</vt:lpstr>
      <vt:lpstr>Rent vs. Buy: Costs</vt:lpstr>
      <vt:lpstr>Capabilities</vt:lpstr>
      <vt:lpstr>Considerations</vt:lpstr>
      <vt:lpstr>MapReduce Architecture (Hadoop)</vt:lpstr>
      <vt:lpstr>Standard Indexing</vt:lpstr>
      <vt:lpstr>Internet structure: network of networks</vt:lpstr>
      <vt:lpstr>Content distribution networks</vt:lpstr>
      <vt:lpstr>Case study: Netflix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185</cp:revision>
  <dcterms:created xsi:type="dcterms:W3CDTF">2003-09-05T02:55:05Z</dcterms:created>
  <dcterms:modified xsi:type="dcterms:W3CDTF">2018-04-20T01:20:19Z</dcterms:modified>
</cp:coreProperties>
</file>