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3" r:id="rId3"/>
    <p:sldMasterId id="2147483665" r:id="rId4"/>
    <p:sldMasterId id="2147483667" r:id="rId5"/>
    <p:sldMasterId id="2147483671" r:id="rId6"/>
  </p:sldMasterIdLst>
  <p:notesMasterIdLst>
    <p:notesMasterId r:id="rId17"/>
  </p:notesMasterIdLst>
  <p:handoutMasterIdLst>
    <p:handoutMasterId r:id="rId18"/>
  </p:handoutMasterIdLst>
  <p:sldIdLst>
    <p:sldId id="285" r:id="rId7"/>
    <p:sldId id="323" r:id="rId8"/>
    <p:sldId id="324" r:id="rId9"/>
    <p:sldId id="334" r:id="rId10"/>
    <p:sldId id="330" r:id="rId11"/>
    <p:sldId id="331" r:id="rId12"/>
    <p:sldId id="333" r:id="rId13"/>
    <p:sldId id="325" r:id="rId14"/>
    <p:sldId id="326" r:id="rId15"/>
    <p:sldId id="32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303" autoAdjust="0"/>
    <p:restoredTop sz="94669" autoAdjust="0"/>
  </p:normalViewPr>
  <p:slideViewPr>
    <p:cSldViewPr>
      <p:cViewPr varScale="1">
        <p:scale>
          <a:sx n="121" d="100"/>
          <a:sy n="121" d="100"/>
        </p:scale>
        <p:origin x="2094" y="102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34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34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34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34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C5E8FE-20CC-4883-B9E5-FAD56AB85425}" type="slidenum">
              <a:rPr lang="en-US" altLang="en-US" i="0">
                <a:solidFill>
                  <a:srgbClr val="000000"/>
                </a:solidFill>
              </a:rPr>
              <a:pPr/>
              <a:t>6</a:t>
            </a:fld>
            <a:endParaRPr lang="en-US" altLang="en-US" i="0">
              <a:solidFill>
                <a:srgbClr val="000000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r>
              <a:rPr lang="en-US" altLang="en-US" smtClean="0"/>
              <a:t>So, let me introduce the MapReduce framework here.</a:t>
            </a:r>
          </a:p>
          <a:p>
            <a:pPr marL="228600" indent="-228600" eaLnBrk="1" hangingPunct="1"/>
            <a:r>
              <a:rPr lang="en-US" altLang="en-US" smtClean="0"/>
              <a:t>MR framework provides a very simple platform to do distributed processing across multiple machines.</a:t>
            </a:r>
          </a:p>
          <a:p>
            <a:pPr marL="228600" indent="-228600" eaLnBrk="1" hangingPunct="1"/>
            <a:r>
              <a:rPr lang="en-US" altLang="en-US" smtClean="0"/>
              <a:t>It requires the user to define 4 things:</a:t>
            </a:r>
          </a:p>
          <a:p>
            <a:pPr marL="228600" indent="-228600" eaLnBrk="1" hangingPunct="1">
              <a:buFontTx/>
              <a:buAutoNum type="arabicParenR"/>
            </a:pPr>
            <a:r>
              <a:rPr lang="en-US" altLang="en-US" smtClean="0"/>
              <a:t>The input processing unit in terms of key, value pairs</a:t>
            </a:r>
          </a:p>
          <a:p>
            <a:pPr marL="228600" indent="-228600" eaLnBrk="1" hangingPunct="1">
              <a:buFontTx/>
              <a:buAutoNum type="arabicParenR"/>
            </a:pPr>
            <a:r>
              <a:rPr lang="en-US" altLang="en-US" smtClean="0"/>
              <a:t>Define the map fn that will process each individual input record and produce a list of key-value pairs, possibly of diff types</a:t>
            </a:r>
          </a:p>
          <a:p>
            <a:pPr marL="228600" indent="-228600" eaLnBrk="1" hangingPunct="1"/>
            <a:r>
              <a:rPr lang="en-US" altLang="en-US" smtClean="0"/>
              <a:t>[each of these pairs will be processed by a user-defined map function to produce a list of key-value pairs]</a:t>
            </a:r>
          </a:p>
          <a:p>
            <a:pPr marL="228600" indent="-228600" eaLnBrk="1" hangingPunct="1"/>
            <a:r>
              <a:rPr lang="en-US" altLang="en-US" smtClean="0"/>
              <a:t>3) All the will be grouped by keys and each key with the associated list of values will be processed by a second user-defined function: the “reduce” fn</a:t>
            </a:r>
          </a:p>
          <a:p>
            <a:pPr marL="228600" indent="-228600" eaLnBrk="1" hangingPunct="1"/>
            <a:r>
              <a:rPr lang="en-US" altLang="en-US" smtClean="0"/>
              <a:t>Which finally produces the o/p in list of a possibly third type of key-valuer pairs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So in general we have to define a //le processing data unit, and to decompose the process into two operations: map and reduce</a:t>
            </a:r>
          </a:p>
          <a:p>
            <a:pPr marL="228600" indent="-228600" eaLnBrk="1" hangingPunct="1"/>
            <a:r>
              <a:rPr lang="en-US" altLang="en-US" smtClean="0"/>
              <a:t>And the framework will handle all the low level details transparently for us, like Scheduling, f tol, data transfer, synch, load balancing 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But in turn, we have to be very careful to control/minimize the shuffling phase as we will discuss later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The design has to minimize the shuffling</a:t>
            </a:r>
          </a:p>
          <a:p>
            <a:pPr marL="228600" indent="-228600" eaLnBrk="1" hangingPunct="1"/>
            <a:r>
              <a:rPr lang="en-US" altLang="en-US" smtClean="0"/>
              <a:t>U do have to pay attention to sperabilty of map and reduce + getting the shuffling right (very easy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U have to define 4 things: specify i/p structure, map, what u suppose to sort on: u have to control the shuffling fn, and reduce</a:t>
            </a:r>
            <a:br>
              <a:rPr lang="en-US" altLang="en-US" smtClean="0"/>
            </a:br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If u have to do this on disk, then there are 3 things to do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>
              <a:buFontTx/>
              <a:buChar char="•"/>
            </a:pPr>
            <a:r>
              <a:rPr lang="en-US" altLang="en-US" smtClean="0"/>
              <a:t>Compute partial products/results (the product stage pf the inner prod) We can do that efficiently on disk by working with this data structure (standard IR inverted index) that tells me for a term where it appears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And here is how to do that for ………. Example</a:t>
            </a:r>
          </a:p>
          <a:p>
            <a:pPr marL="228600" indent="-228600" eaLnBrk="1" hangingPunct="1"/>
            <a:r>
              <a:rPr lang="en-US" altLang="en-US" smtClean="0"/>
              <a:t>and store them on disk,</a:t>
            </a:r>
          </a:p>
          <a:p>
            <a:pPr marL="228600" indent="-228600" eaLnBrk="1" hangingPunct="1">
              <a:buFontTx/>
              <a:buChar char="•"/>
            </a:pPr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2) On disk, we must sort the partial products/results so that we can now access them by pairs of document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3) then we do the final computation which is very simple: summation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We have taken the problem and reduced it to 3 steps:</a:t>
            </a:r>
          </a:p>
          <a:p>
            <a:pPr marL="228600" indent="-228600" eaLnBrk="1" hangingPunct="1"/>
            <a:r>
              <a:rPr lang="en-US" altLang="en-US" smtClean="0"/>
              <a:t>1) Initial processing: Partial prod </a:t>
            </a:r>
          </a:p>
          <a:p>
            <a:pPr marL="228600" indent="-228600" eaLnBrk="1" hangingPunct="1"/>
            <a:r>
              <a:rPr lang="en-US" altLang="en-US" smtClean="0"/>
              <a:t>2) Sort on disk</a:t>
            </a:r>
          </a:p>
          <a:p>
            <a:pPr marL="228600" indent="-228600" eaLnBrk="1" hangingPunct="1"/>
            <a:r>
              <a:rPr lang="en-US" altLang="en-US" smtClean="0"/>
              <a:t>3) Produce our results: summation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This is the general framework of MapReduce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A real problem that maps to MapReduce</a:t>
            </a:r>
          </a:p>
          <a:p>
            <a:pPr marL="228600" indent="-228600" eaLnBrk="1" hangingPunct="1"/>
            <a:r>
              <a:rPr lang="en-US" altLang="en-US" smtClean="0"/>
              <a:t>Morph it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Requires that I define these 4 steps</a:t>
            </a:r>
          </a:p>
          <a:p>
            <a:pPr marL="228600" indent="-228600" eaLnBrk="1" hangingPunct="1"/>
            <a:r>
              <a:rPr lang="en-US" altLang="en-US" smtClean="0"/>
              <a:t>Setup: Structure of i/p</a:t>
            </a:r>
          </a:p>
          <a:p>
            <a:pPr marL="228600" indent="-228600" eaLnBrk="1" hangingPunct="1"/>
            <a:r>
              <a:rPr lang="en-US" altLang="en-US" smtClean="0"/>
              <a:t>Processing/ computation</a:t>
            </a:r>
          </a:p>
          <a:p>
            <a:pPr marL="228600" indent="-228600" eaLnBrk="1" hangingPunct="1"/>
            <a:r>
              <a:rPr lang="en-US" altLang="en-US" smtClean="0"/>
              <a:t>Structure of intermediate</a:t>
            </a:r>
          </a:p>
          <a:p>
            <a:pPr marL="228600" indent="-228600" eaLnBrk="1" hangingPunct="1"/>
            <a:r>
              <a:rPr lang="en-US" altLang="en-US" smtClean="0"/>
              <a:t>Processing 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/>
            <a:r>
              <a:rPr lang="en-US" altLang="en-US" smtClean="0"/>
              <a:t>Mapreduce handle everything: balance the date across macahines/ sorting done for me</a:t>
            </a:r>
          </a:p>
          <a:p>
            <a:pPr marL="228600" indent="-228600" eaLnBrk="1" hangingPunct="1"/>
            <a:r>
              <a:rPr lang="en-US" altLang="en-US" smtClean="0"/>
              <a:t>So I save time by not having to spend time on thinking about handling those details</a:t>
            </a:r>
          </a:p>
          <a:p>
            <a:pPr marL="228600" indent="-228600" eaLnBrk="1" hangingPunct="1"/>
            <a:endParaRPr lang="en-US" altLang="en-US" smtClean="0"/>
          </a:p>
          <a:p>
            <a:pPr marL="228600" indent="-228600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4650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34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34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34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34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537EF11-F155-4692-896E-A918267372AE}" type="slidenum">
              <a:rPr lang="en-US" altLang="en-US" i="0">
                <a:solidFill>
                  <a:srgbClr val="000000"/>
                </a:solidFill>
              </a:rPr>
              <a:pPr/>
              <a:t>7</a:t>
            </a:fld>
            <a:endParaRPr lang="en-US" altLang="en-US" i="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Let me show u an example of using </a:t>
            </a:r>
            <a:r>
              <a:rPr lang="en-US" altLang="en-US" sz="800" dirty="0" err="1" smtClean="0"/>
              <a:t>mapreduce</a:t>
            </a: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It turns out that this what we need ….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  <a:buFontTx/>
              <a:buChar char="•"/>
            </a:pPr>
            <a:r>
              <a:rPr lang="en-US" altLang="en-US" sz="800" dirty="0" smtClean="0"/>
              <a:t>U have to compute</a:t>
            </a:r>
          </a:p>
          <a:p>
            <a:pPr marL="228600" indent="-228600" eaLnBrk="1" hangingPunct="1">
              <a:lnSpc>
                <a:spcPct val="80000"/>
              </a:lnSpc>
              <a:buFontTx/>
              <a:buChar char="•"/>
            </a:pPr>
            <a:r>
              <a:rPr lang="en-US" altLang="en-US" sz="800" dirty="0" smtClean="0"/>
              <a:t>indexing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If u have to do this on disk, then there are 3 things to do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  <a:buFontTx/>
              <a:buChar char="•"/>
            </a:pPr>
            <a:r>
              <a:rPr lang="en-US" altLang="en-US" sz="800" dirty="0" smtClean="0"/>
              <a:t>Compute partial products/results (the product stage pf the inner prod) We can do that efficiently on disk by working with this data structure (standard IR inverted index) that tells me for a term where it appears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And here is how to do that for ………. Example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and store them on disk,</a:t>
            </a:r>
          </a:p>
          <a:p>
            <a:pPr marL="228600" indent="-228600" eaLnBrk="1" hangingPunct="1">
              <a:lnSpc>
                <a:spcPct val="80000"/>
              </a:lnSpc>
              <a:buFontTx/>
              <a:buChar char="•"/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2) On disk, we must sort the partial products/results so that we can now access them by pairs of document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3) then we do the final computation which is very simple: summation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We have taken the problem and reduced it to 3 steps: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1) Initial processing: Partial prod 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2) Sort on disk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3) Produce our results: summation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This is the general framework of MapReduce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A real problem that maps to MapReduce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Morph it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Requires that I define these 4 steps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Setup: Structure of </a:t>
            </a:r>
            <a:r>
              <a:rPr lang="en-US" altLang="en-US" sz="800" dirty="0" err="1" smtClean="0"/>
              <a:t>i</a:t>
            </a:r>
            <a:r>
              <a:rPr lang="en-US" altLang="en-US" sz="800" dirty="0" smtClean="0"/>
              <a:t>/p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Processing/ computation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Structure of intermediate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Processing 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err="1" smtClean="0"/>
              <a:t>Mapreduce</a:t>
            </a:r>
            <a:r>
              <a:rPr lang="en-US" altLang="en-US" sz="800" dirty="0" smtClean="0"/>
              <a:t> handle everything: balance the date across </a:t>
            </a:r>
            <a:r>
              <a:rPr lang="en-US" altLang="en-US" sz="800" dirty="0" err="1" smtClean="0"/>
              <a:t>macahines</a:t>
            </a:r>
            <a:r>
              <a:rPr lang="en-US" altLang="en-US" sz="800" dirty="0" smtClean="0"/>
              <a:t>/ sorting done for me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en-US" altLang="en-US" sz="800" dirty="0" smtClean="0"/>
              <a:t>So I save time by not having to spend time on thinking about handling those details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  <a:p>
            <a:pPr marL="228600" indent="-228600" eaLnBrk="1" hangingPunct="1">
              <a:lnSpc>
                <a:spcPct val="80000"/>
              </a:lnSpc>
            </a:pPr>
            <a:endParaRPr lang="en-US" alt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1703342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>
            <a:extLst>
              <a:ext uri="{FF2B5EF4-FFF2-40B4-BE49-F238E27FC236}">
                <a16:creationId xmlns:a16="http://schemas.microsoft.com/office/drawing/2014/main" xmlns="" id="{D5CE36F9-EB81-411B-A038-4E19679F2E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12BF66F-BE87-4DCF-B6E3-095E5F140AEB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8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xmlns="" id="{8FD8BC98-373E-4D66-AA03-216CA7B23F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xmlns="" id="{2FF5EE7C-6607-4465-959A-CB9EA1600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576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81767BF-5A42-46D7-B0A8-3AB8B286B0E1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9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2760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094C443-AE9B-4632-AB7B-7A900C196197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10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433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E0F5DE-1313-E148-B115-DC36A8C4F87B}" type="datetime1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062339-7896-A248-B531-7D3930C6AED7}" type="datetime1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169A2E-0E74-AF47-BF00-DBE641B43E19}" type="datetime1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B6A0E0C-5B96-C849-9D0E-F4D3F550036F}" type="datetime1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3A0CBFE-3888-4B27-98AD-BE9715C89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9E28F9-A34A-41ED-8B22-788598AA01C5}" type="datetime1">
              <a:rPr lang="en-US" altLang="en-US" smtClean="0">
                <a:solidFill>
                  <a:srgbClr val="000000"/>
                </a:solidFill>
              </a:rPr>
              <a:pPr/>
              <a:t>4/19/2018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520AC8A-63D1-474F-8A82-903056BC5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06F1B-E497-49DD-A616-AAE084FD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1-</a:t>
            </a:r>
            <a:fld id="{3B248EC9-47B6-42D2-A7CE-BFFCC985A40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45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7BE8A8-54A1-4AB9-B2C3-EB4335D1886E}" type="datetime1">
              <a:rPr lang="en-US" altLang="en-US" smtClean="0">
                <a:solidFill>
                  <a:srgbClr val="000000"/>
                </a:solidFill>
              </a:rPr>
              <a:pPr/>
              <a:t>4/19/2018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9B38B74-2EFB-47A3-A7FB-A02FD2C3BF9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916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2"/>
              <a:buNone/>
              <a:defRPr/>
            </a:lvl1pPr>
          </a:lstStyle>
          <a:p>
            <a:pPr>
              <a:buClr>
                <a:srgbClr val="3333CC"/>
              </a:buClr>
            </a:pPr>
            <a:fld id="{486D172B-0C91-445D-A681-0EFBE93228D4}" type="datetime1">
              <a:rPr lang="en-US" altLang="en-US" smtClean="0"/>
              <a:pPr>
                <a:buClr>
                  <a:srgbClr val="3333CC"/>
                </a:buClr>
              </a:pPr>
              <a:t>4/19/2018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buClr>
                <a:srgbClr val="3333CC"/>
              </a:buClr>
              <a:defRPr/>
            </a:pPr>
            <a:r>
              <a:rPr lang="en-US" smtClean="0"/>
              <a:t>Application Layer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2"/>
              <a:buNone/>
              <a:defRPr/>
            </a:lvl1pPr>
          </a:lstStyle>
          <a:p>
            <a:pPr>
              <a:buClr>
                <a:srgbClr val="3333CC"/>
              </a:buClr>
            </a:pPr>
            <a:r>
              <a:rPr lang="en-US" altLang="en-US"/>
              <a:t>2-</a:t>
            </a:r>
            <a:fld id="{C2B89482-6EE7-4B79-8E69-CF37D8E49E4F}" type="slidenum">
              <a:rPr lang="en-US" altLang="en-US"/>
              <a:pPr>
                <a:buClr>
                  <a:srgbClr val="3333CC"/>
                </a:buClr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029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Pairwise Document Similarity in Large Collections with MapReduce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4026-22E6-4840-9290-24D5A6465C8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063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Pairwise Document Similarity in Large Collections with MapReduce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4026-22E6-4840-9290-24D5A6465C8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79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ADD3BD-1F3E-CC41-AD43-50A9C7A6BABE}" type="datetime1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22CDBA-38C8-C94C-B3FF-ED4284E9F899}" type="datetime1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7E1C88-E03A-C345-BA50-1A574C4AF6DA}" type="datetime1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DD89C4-BBBE-9E46-9994-59B0CC986435}" type="datetime1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7ACCD-1548-DD4B-AAE3-726D6FF12EFB}" type="datetime1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FF82D3-5190-EB4E-8E02-3BBC38FDECD9}" type="datetime1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32AB7A-1C22-4D40-9433-2C5C6A160EE0}" type="datetime1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BD4328-6361-4F49-B37B-69E4BA753379}" type="datetime1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CAFC00-8482-F14C-8D02-D5DD0E0C5459}" type="datetime1">
              <a:rPr lang="en-US" smtClean="0"/>
              <a:t>4/19/2018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4BFD0236-CE7A-428F-87CD-77F388F61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2EDB5258-D203-438B-B747-BA7F23A03C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0BA17C3F-110D-4D5D-B2EB-1A1D8C8C04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9308C05D-2AD7-4707-B5E4-1557F00F82A1}" type="datetime1">
              <a:rPr lang="en-US" altLang="en-US" smtClean="0">
                <a:solidFill>
                  <a:srgbClr val="000000"/>
                </a:solidFill>
                <a:ea typeface="MS PGothic" panose="020B0600070205080204" pitchFamily="34" charset="-128"/>
              </a:rPr>
              <a:pPr eaLnBrk="0" hangingPunct="0"/>
              <a:t>4/19/2018</a:t>
            </a:fld>
            <a:endParaRPr lang="en-US" altLang="en-US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  <p:sp>
        <p:nvSpPr>
          <p:cNvPr id="195589" name="Rectangle 5">
            <a:extLst>
              <a:ext uri="{FF2B5EF4-FFF2-40B4-BE49-F238E27FC236}">
                <a16:creationId xmlns:a16="http://schemas.microsoft.com/office/drawing/2014/main" xmlns="" id="{F0269AD4-4E14-4EC7-9DBD-77D656582E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195590" name="Rectangle 6">
            <a:extLst>
              <a:ext uri="{FF2B5EF4-FFF2-40B4-BE49-F238E27FC236}">
                <a16:creationId xmlns:a16="http://schemas.microsoft.com/office/drawing/2014/main" xmlns="" id="{0BC5974E-66EB-4E44-A42F-935ABDB8A9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2-</a:t>
            </a:r>
            <a:fld id="{7DE2AAC3-1813-4E28-BE10-314834CCE59A}" type="slidenum"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312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0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0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Comic Sans MS" pitchFamily="66" charset="0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90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90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52F61BD3-5CAB-48D3-B2EF-86724637806D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4/19/2018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466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B82B7657-40D1-4F3A-BBA9-0E47B557193F}" type="datetime1">
              <a:rPr lang="en-US" altLang="en-US" smtClean="0">
                <a:ea typeface="ＭＳ Ｐゴシック" panose="020B0600070205080204" pitchFamily="34" charset="-128"/>
              </a:rPr>
              <a:pPr eaLnBrk="0" hangingPunct="0"/>
              <a:t>4/19/2018</a:t>
            </a:fld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itchFamily="34" charset="0"/>
                <a:ea typeface="+mn-ea"/>
                <a:cs typeface="Arial"/>
              </a:defRPr>
            </a:lvl1pPr>
          </a:lstStyle>
          <a:p>
            <a:pPr eaLnBrk="0" hangingPunct="0">
              <a:defRPr/>
            </a:pPr>
            <a:r>
              <a:rPr lang="en-US" smtClean="0"/>
              <a:t>Application Layer</a:t>
            </a:r>
            <a:endParaRPr 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ea typeface="ＭＳ Ｐゴシック" panose="020B0600070205080204" pitchFamily="34" charset="-128"/>
              </a:rPr>
              <a:t>2-</a:t>
            </a:r>
            <a:fld id="{73473C8D-4B83-43D6-8FF3-5959726B0957}" type="slidenum">
              <a:rPr lang="en-US" altLang="en-US" smtClean="0"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944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 smtClean="0">
                <a:latin typeface="+mj-lt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400800"/>
            <a:ext cx="458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i="0" smtClean="0">
                <a:latin typeface="+mj-lt"/>
              </a:defRPr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Pairwise Document Similarity in Large Collections with MapReduce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70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 smtClean="0">
                <a:latin typeface="+mj-lt"/>
              </a:defRPr>
            </a:lvl1pPr>
          </a:lstStyle>
          <a:p>
            <a:pPr>
              <a:defRPr/>
            </a:pPr>
            <a:fld id="{38AFCF6D-3CBF-4FDC-8FF4-3B00EBD3B88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i="1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5913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i="1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033" name="Picture 9" descr="UMD_logo_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747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 smtClean="0">
                <a:latin typeface="+mj-lt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400800"/>
            <a:ext cx="458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i="0" smtClean="0">
                <a:latin typeface="+mj-lt"/>
              </a:defRPr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Pairwise Document Similarity in Large Collections with MapReduce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70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 smtClean="0">
                <a:latin typeface="+mj-lt"/>
              </a:defRPr>
            </a:lvl1pPr>
          </a:lstStyle>
          <a:p>
            <a:pPr>
              <a:defRPr/>
            </a:pPr>
            <a:fld id="{38AFCF6D-3CBF-4FDC-8FF4-3B00EBD3B88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i="1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5913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i="1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033" name="Picture 9" descr="UMD_logo_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52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35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3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914400"/>
            <a:ext cx="44402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Case study: Netflix</a:t>
            </a:r>
          </a:p>
        </p:txBody>
      </p:sp>
      <p:grpSp>
        <p:nvGrpSpPr>
          <p:cNvPr id="218115" name="Group 249"/>
          <p:cNvGrpSpPr>
            <a:grpSpLocks/>
          </p:cNvGrpSpPr>
          <p:nvPr/>
        </p:nvGrpSpPr>
        <p:grpSpPr bwMode="auto">
          <a:xfrm>
            <a:off x="706438" y="3257550"/>
            <a:ext cx="463550" cy="638175"/>
            <a:chOff x="4140" y="429"/>
            <a:chExt cx="1425" cy="2396"/>
          </a:xfrm>
        </p:grpSpPr>
        <p:sp>
          <p:nvSpPr>
            <p:cNvPr id="218356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" name="Rectangle 251"/>
            <p:cNvSpPr>
              <a:spLocks noChangeArrowheads="1"/>
            </p:cNvSpPr>
            <p:nvPr/>
          </p:nvSpPr>
          <p:spPr bwMode="auto">
            <a:xfrm>
              <a:off x="4203" y="429"/>
              <a:ext cx="1049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58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359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" name="Rectangle 254"/>
            <p:cNvSpPr>
              <a:spLocks noChangeArrowheads="1"/>
            </p:cNvSpPr>
            <p:nvPr/>
          </p:nvSpPr>
          <p:spPr bwMode="auto">
            <a:xfrm>
              <a:off x="4213" y="69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361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9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5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0" name="AutoShape 257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8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" name="Rectangle 258"/>
            <p:cNvSpPr>
              <a:spLocks noChangeArrowheads="1"/>
            </p:cNvSpPr>
            <p:nvPr/>
          </p:nvSpPr>
          <p:spPr bwMode="auto">
            <a:xfrm>
              <a:off x="4223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363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" name="AutoShape 260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8" name="AutoShape 261"/>
              <p:cNvSpPr>
                <a:spLocks noChangeArrowheads="1"/>
              </p:cNvSpPr>
              <p:nvPr/>
            </p:nvSpPr>
            <p:spPr bwMode="auto">
              <a:xfrm>
                <a:off x="624" y="2588"/>
                <a:ext cx="694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7" name="Rectangle 262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Rectangle 263"/>
            <p:cNvSpPr>
              <a:spLocks noChangeArrowheads="1"/>
            </p:cNvSpPr>
            <p:nvPr/>
          </p:nvSpPr>
          <p:spPr bwMode="auto">
            <a:xfrm>
              <a:off x="4228" y="1657"/>
              <a:ext cx="595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366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5" name="AutoShape 26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17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6" name="AutoShape 266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87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367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368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3" name="AutoShape 269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" name="AutoShape 270"/>
              <p:cNvSpPr>
                <a:spLocks noChangeArrowheads="1"/>
              </p:cNvSpPr>
              <p:nvPr/>
            </p:nvSpPr>
            <p:spPr bwMode="auto">
              <a:xfrm>
                <a:off x="640" y="2588"/>
                <a:ext cx="681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2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70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371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" name="Oval 274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73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1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8" name="AutoShape 277"/>
            <p:cNvSpPr>
              <a:spLocks noChangeArrowheads="1"/>
            </p:cNvSpPr>
            <p:nvPr/>
          </p:nvSpPr>
          <p:spPr bwMode="auto">
            <a:xfrm>
              <a:off x="4203" y="2712"/>
              <a:ext cx="1074" cy="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9" name="Oval 278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Oval 279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1" name="Oval 280"/>
            <p:cNvSpPr>
              <a:spLocks noChangeArrowheads="1"/>
            </p:cNvSpPr>
            <p:nvPr/>
          </p:nvSpPr>
          <p:spPr bwMode="auto">
            <a:xfrm>
              <a:off x="4662" y="2378"/>
              <a:ext cx="156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2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3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8116" name="Group 542"/>
          <p:cNvGrpSpPr>
            <a:grpSpLocks/>
          </p:cNvGrpSpPr>
          <p:nvPr/>
        </p:nvGrpSpPr>
        <p:grpSpPr bwMode="auto">
          <a:xfrm>
            <a:off x="2738438" y="5097463"/>
            <a:ext cx="963612" cy="835025"/>
            <a:chOff x="-44" y="1473"/>
            <a:chExt cx="981" cy="1105"/>
          </a:xfrm>
        </p:grpSpPr>
        <p:pic>
          <p:nvPicPr>
            <p:cNvPr id="218354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8355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218117" name="Picture 7" descr="Bo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988" y="5902325"/>
            <a:ext cx="5334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8118" name="Straight Arrow Connector 484"/>
          <p:cNvCxnSpPr>
            <a:cxnSpLocks noChangeShapeType="1"/>
          </p:cNvCxnSpPr>
          <p:nvPr/>
        </p:nvCxnSpPr>
        <p:spPr bwMode="auto">
          <a:xfrm>
            <a:off x="1084263" y="3910013"/>
            <a:ext cx="1804987" cy="14890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8119" name="Group 61440"/>
          <p:cNvGrpSpPr>
            <a:grpSpLocks/>
          </p:cNvGrpSpPr>
          <p:nvPr/>
        </p:nvGrpSpPr>
        <p:grpSpPr bwMode="auto">
          <a:xfrm>
            <a:off x="1471613" y="4152900"/>
            <a:ext cx="317500" cy="368300"/>
            <a:chOff x="1614533" y="4280420"/>
            <a:chExt cx="317511" cy="369332"/>
          </a:xfrm>
        </p:grpSpPr>
        <p:sp>
          <p:nvSpPr>
            <p:cNvPr id="218352" name="Oval 486"/>
            <p:cNvSpPr>
              <a:spLocks noChangeArrowheads="1"/>
            </p:cNvSpPr>
            <p:nvPr/>
          </p:nvSpPr>
          <p:spPr bwMode="auto">
            <a:xfrm>
              <a:off x="1628337" y="4321838"/>
              <a:ext cx="303707" cy="30370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18353" name="TextBox 487"/>
            <p:cNvSpPr txBox="1">
              <a:spLocks noChangeArrowheads="1"/>
            </p:cNvSpPr>
            <p:nvPr/>
          </p:nvSpPr>
          <p:spPr bwMode="auto">
            <a:xfrm>
              <a:off x="1614533" y="4280420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</a:rPr>
                <a:t>1</a:t>
              </a:r>
            </a:p>
          </p:txBody>
        </p:sp>
      </p:grpSp>
      <p:sp>
        <p:nvSpPr>
          <p:cNvPr id="218120" name="TextBox 488"/>
          <p:cNvSpPr txBox="1">
            <a:spLocks noChangeArrowheads="1"/>
          </p:cNvSpPr>
          <p:nvPr/>
        </p:nvSpPr>
        <p:spPr bwMode="auto">
          <a:xfrm>
            <a:off x="506413" y="4630738"/>
            <a:ext cx="20335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1. Bob manages      Netflix account</a:t>
            </a:r>
          </a:p>
        </p:txBody>
      </p:sp>
      <p:sp>
        <p:nvSpPr>
          <p:cNvPr id="218121" name="TextBox 490"/>
          <p:cNvSpPr txBox="1">
            <a:spLocks noChangeArrowheads="1"/>
          </p:cNvSpPr>
          <p:nvPr/>
        </p:nvSpPr>
        <p:spPr bwMode="auto">
          <a:xfrm>
            <a:off x="0" y="2705100"/>
            <a:ext cx="203358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Netflix registration,</a:t>
            </a:r>
          </a:p>
          <a:p>
            <a:pPr algn="ctr" eaLnBrk="0" hangingPunct="0">
              <a:lnSpc>
                <a:spcPts val="16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accounting servers</a:t>
            </a:r>
          </a:p>
        </p:txBody>
      </p:sp>
      <p:sp>
        <p:nvSpPr>
          <p:cNvPr id="218122" name="Freeform 1287"/>
          <p:cNvSpPr>
            <a:spLocks/>
          </p:cNvSpPr>
          <p:nvPr/>
        </p:nvSpPr>
        <p:spPr bwMode="auto">
          <a:xfrm>
            <a:off x="2265363" y="1574800"/>
            <a:ext cx="3133725" cy="1508125"/>
          </a:xfrm>
          <a:custGeom>
            <a:avLst/>
            <a:gdLst>
              <a:gd name="T0" fmla="*/ 2147483647 w 10000"/>
              <a:gd name="T1" fmla="*/ 431447115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2147483647 h 10000"/>
              <a:gd name="T10" fmla="*/ 2147483647 w 10000"/>
              <a:gd name="T11" fmla="*/ 2147483647 h 10000"/>
              <a:gd name="T12" fmla="*/ 2147483647 w 10000"/>
              <a:gd name="T13" fmla="*/ 2147483647 h 10000"/>
              <a:gd name="T14" fmla="*/ 2147483647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2147483647 h 10000"/>
              <a:gd name="T20" fmla="*/ 2147483647 w 10000"/>
              <a:gd name="T21" fmla="*/ 2147483647 h 10000"/>
              <a:gd name="T22" fmla="*/ 2147483647 w 10000"/>
              <a:gd name="T23" fmla="*/ 2147483647 h 10000"/>
              <a:gd name="T24" fmla="*/ 2147483647 w 10000"/>
              <a:gd name="T25" fmla="*/ 2147483647 h 10000"/>
              <a:gd name="T26" fmla="*/ 2147483647 w 10000"/>
              <a:gd name="T27" fmla="*/ 2147483647 h 10000"/>
              <a:gd name="T28" fmla="*/ 2147483647 w 10000"/>
              <a:gd name="T29" fmla="*/ 2147483647 h 10000"/>
              <a:gd name="T30" fmla="*/ 2147483647 w 10000"/>
              <a:gd name="T31" fmla="*/ 739636681 h 10000"/>
              <a:gd name="T32" fmla="*/ 2147483647 w 10000"/>
              <a:gd name="T33" fmla="*/ 17111488 h 10000"/>
              <a:gd name="T34" fmla="*/ 2147483647 w 10000"/>
              <a:gd name="T35" fmla="*/ 431447115 h 100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000" h="10000">
                <a:moveTo>
                  <a:pt x="6270" y="126"/>
                </a:moveTo>
                <a:cubicBezTo>
                  <a:pt x="5642" y="245"/>
                  <a:pt x="4469" y="528"/>
                  <a:pt x="3738" y="756"/>
                </a:cubicBezTo>
                <a:cubicBezTo>
                  <a:pt x="3007" y="984"/>
                  <a:pt x="2405" y="1322"/>
                  <a:pt x="1887" y="1495"/>
                </a:cubicBezTo>
                <a:cubicBezTo>
                  <a:pt x="1369" y="1668"/>
                  <a:pt x="1195" y="1105"/>
                  <a:pt x="629" y="1793"/>
                </a:cubicBezTo>
                <a:cubicBezTo>
                  <a:pt x="63" y="2481"/>
                  <a:pt x="218" y="3574"/>
                  <a:pt x="128" y="4417"/>
                </a:cubicBezTo>
                <a:cubicBezTo>
                  <a:pt x="39" y="5260"/>
                  <a:pt x="-87" y="6368"/>
                  <a:pt x="89" y="6848"/>
                </a:cubicBezTo>
                <a:cubicBezTo>
                  <a:pt x="265" y="7328"/>
                  <a:pt x="491" y="7223"/>
                  <a:pt x="1207" y="7298"/>
                </a:cubicBezTo>
                <a:cubicBezTo>
                  <a:pt x="1924" y="7374"/>
                  <a:pt x="3641" y="7133"/>
                  <a:pt x="4406" y="7298"/>
                </a:cubicBezTo>
                <a:cubicBezTo>
                  <a:pt x="5171" y="7463"/>
                  <a:pt x="5298" y="7868"/>
                  <a:pt x="5779" y="8288"/>
                </a:cubicBezTo>
                <a:cubicBezTo>
                  <a:pt x="6260" y="8709"/>
                  <a:pt x="6848" y="9549"/>
                  <a:pt x="7290" y="9819"/>
                </a:cubicBezTo>
                <a:cubicBezTo>
                  <a:pt x="7731" y="10089"/>
                  <a:pt x="8124" y="10014"/>
                  <a:pt x="8448" y="9879"/>
                </a:cubicBezTo>
                <a:cubicBezTo>
                  <a:pt x="8771" y="9744"/>
                  <a:pt x="9056" y="9549"/>
                  <a:pt x="9252" y="9008"/>
                </a:cubicBezTo>
                <a:cubicBezTo>
                  <a:pt x="9448" y="8469"/>
                  <a:pt x="9537" y="7418"/>
                  <a:pt x="9644" y="6639"/>
                </a:cubicBezTo>
                <a:cubicBezTo>
                  <a:pt x="9752" y="5858"/>
                  <a:pt x="9851" y="5168"/>
                  <a:pt x="9899" y="4327"/>
                </a:cubicBezTo>
                <a:cubicBezTo>
                  <a:pt x="9949" y="3486"/>
                  <a:pt x="10076" y="2256"/>
                  <a:pt x="9939" y="1566"/>
                </a:cubicBezTo>
                <a:cubicBezTo>
                  <a:pt x="9802" y="876"/>
                  <a:pt x="9478" y="471"/>
                  <a:pt x="9075" y="216"/>
                </a:cubicBezTo>
                <a:cubicBezTo>
                  <a:pt x="8674" y="-39"/>
                  <a:pt x="7997" y="20"/>
                  <a:pt x="7525" y="5"/>
                </a:cubicBezTo>
                <a:cubicBezTo>
                  <a:pt x="7055" y="-9"/>
                  <a:pt x="6898" y="5"/>
                  <a:pt x="6270" y="126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18123" name="Group 249"/>
          <p:cNvGrpSpPr>
            <a:grpSpLocks/>
          </p:cNvGrpSpPr>
          <p:nvPr/>
        </p:nvGrpSpPr>
        <p:grpSpPr bwMode="auto">
          <a:xfrm>
            <a:off x="2511425" y="1939925"/>
            <a:ext cx="365125" cy="636588"/>
            <a:chOff x="4140" y="429"/>
            <a:chExt cx="1425" cy="2396"/>
          </a:xfrm>
        </p:grpSpPr>
        <p:sp>
          <p:nvSpPr>
            <p:cNvPr id="218320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0" name="Rectangle 251"/>
            <p:cNvSpPr>
              <a:spLocks noChangeArrowheads="1"/>
            </p:cNvSpPr>
            <p:nvPr/>
          </p:nvSpPr>
          <p:spPr bwMode="auto">
            <a:xfrm>
              <a:off x="4202" y="435"/>
              <a:ext cx="1053" cy="227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22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323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3" name="Rectangle 254"/>
            <p:cNvSpPr>
              <a:spLocks noChangeArrowheads="1"/>
            </p:cNvSpPr>
            <p:nvPr/>
          </p:nvSpPr>
          <p:spPr bwMode="auto">
            <a:xfrm>
              <a:off x="4214" y="692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325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9" name="AutoShape 256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7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0" name="AutoShape 257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6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85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327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7" name="AutoShape 260"/>
              <p:cNvSpPr>
                <a:spLocks noChangeArrowheads="1"/>
              </p:cNvSpPr>
              <p:nvPr/>
            </p:nvSpPr>
            <p:spPr bwMode="auto">
              <a:xfrm>
                <a:off x="614" y="2577"/>
                <a:ext cx="727" cy="13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8" name="AutoShape 261"/>
              <p:cNvSpPr>
                <a:spLocks noChangeArrowheads="1"/>
              </p:cNvSpPr>
              <p:nvPr/>
            </p:nvSpPr>
            <p:spPr bwMode="auto">
              <a:xfrm>
                <a:off x="630" y="2596"/>
                <a:ext cx="696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87" name="Rectangle 262"/>
            <p:cNvSpPr>
              <a:spLocks noChangeArrowheads="1"/>
            </p:cNvSpPr>
            <p:nvPr/>
          </p:nvSpPr>
          <p:spPr bwMode="auto">
            <a:xfrm>
              <a:off x="4214" y="135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8" name="Rectangle 263"/>
            <p:cNvSpPr>
              <a:spLocks noChangeArrowheads="1"/>
            </p:cNvSpPr>
            <p:nvPr/>
          </p:nvSpPr>
          <p:spPr bwMode="auto">
            <a:xfrm>
              <a:off x="4227" y="1654"/>
              <a:ext cx="601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330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5" name="AutoShape 265"/>
              <p:cNvSpPr>
                <a:spLocks noChangeArrowheads="1"/>
              </p:cNvSpPr>
              <p:nvPr/>
            </p:nvSpPr>
            <p:spPr bwMode="auto">
              <a:xfrm>
                <a:off x="614" y="2576"/>
                <a:ext cx="718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6" name="AutoShape 266"/>
              <p:cNvSpPr>
                <a:spLocks noChangeArrowheads="1"/>
              </p:cNvSpPr>
              <p:nvPr/>
            </p:nvSpPr>
            <p:spPr bwMode="auto">
              <a:xfrm>
                <a:off x="629" y="2593"/>
                <a:ext cx="687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331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332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3" name="AutoShape 2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5" cy="14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4" name="AutoShape 270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95" cy="11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2" name="Rectangle 271"/>
            <p:cNvSpPr>
              <a:spLocks noChangeArrowheads="1"/>
            </p:cNvSpPr>
            <p:nvPr/>
          </p:nvSpPr>
          <p:spPr bwMode="auto">
            <a:xfrm>
              <a:off x="5249" y="435"/>
              <a:ext cx="68" cy="228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34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335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5" name="Oval 274"/>
            <p:cNvSpPr>
              <a:spLocks noChangeArrowheads="1"/>
            </p:cNvSpPr>
            <p:nvPr/>
          </p:nvSpPr>
          <p:spPr bwMode="auto">
            <a:xfrm>
              <a:off x="5515" y="2610"/>
              <a:ext cx="50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37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97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2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8" name="AutoShape 277"/>
            <p:cNvSpPr>
              <a:spLocks noChangeArrowheads="1"/>
            </p:cNvSpPr>
            <p:nvPr/>
          </p:nvSpPr>
          <p:spPr bwMode="auto">
            <a:xfrm>
              <a:off x="4202" y="2711"/>
              <a:ext cx="1078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9" name="Oval 278"/>
            <p:cNvSpPr>
              <a:spLocks noChangeArrowheads="1"/>
            </p:cNvSpPr>
            <p:nvPr/>
          </p:nvSpPr>
          <p:spPr bwMode="auto">
            <a:xfrm>
              <a:off x="4307" y="2383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00" name="Oval 279"/>
            <p:cNvSpPr>
              <a:spLocks noChangeArrowheads="1"/>
            </p:cNvSpPr>
            <p:nvPr/>
          </p:nvSpPr>
          <p:spPr bwMode="auto">
            <a:xfrm>
              <a:off x="4487" y="2383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01" name="Oval 280"/>
            <p:cNvSpPr>
              <a:spLocks noChangeArrowheads="1"/>
            </p:cNvSpPr>
            <p:nvPr/>
          </p:nvSpPr>
          <p:spPr bwMode="auto">
            <a:xfrm>
              <a:off x="4660" y="2383"/>
              <a:ext cx="161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02" name="Rectangle 281"/>
            <p:cNvSpPr>
              <a:spLocks noChangeArrowheads="1"/>
            </p:cNvSpPr>
            <p:nvPr/>
          </p:nvSpPr>
          <p:spPr bwMode="auto">
            <a:xfrm>
              <a:off x="5063" y="1833"/>
              <a:ext cx="87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8124" name="Group 249"/>
          <p:cNvGrpSpPr>
            <a:grpSpLocks/>
          </p:cNvGrpSpPr>
          <p:nvPr/>
        </p:nvGrpSpPr>
        <p:grpSpPr bwMode="auto">
          <a:xfrm>
            <a:off x="3948113" y="2106613"/>
            <a:ext cx="365125" cy="636587"/>
            <a:chOff x="4140" y="429"/>
            <a:chExt cx="1425" cy="2396"/>
          </a:xfrm>
        </p:grpSpPr>
        <p:sp>
          <p:nvSpPr>
            <p:cNvPr id="218288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5" name="Rectangle 251"/>
            <p:cNvSpPr>
              <a:spLocks noChangeArrowheads="1"/>
            </p:cNvSpPr>
            <p:nvPr/>
          </p:nvSpPr>
          <p:spPr bwMode="auto">
            <a:xfrm>
              <a:off x="4202" y="435"/>
              <a:ext cx="1053" cy="2277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290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291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" name="Rectangle 254"/>
            <p:cNvSpPr>
              <a:spLocks noChangeArrowheads="1"/>
            </p:cNvSpPr>
            <p:nvPr/>
          </p:nvSpPr>
          <p:spPr bwMode="auto">
            <a:xfrm>
              <a:off x="4214" y="692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293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44" name="AutoShape 256"/>
              <p:cNvSpPr>
                <a:spLocks noChangeArrowheads="1"/>
              </p:cNvSpPr>
              <p:nvPr/>
            </p:nvSpPr>
            <p:spPr bwMode="auto">
              <a:xfrm>
                <a:off x="604" y="2574"/>
                <a:ext cx="734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45" name="AutoShape 257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6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20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295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42" name="AutoShape 260"/>
              <p:cNvSpPr>
                <a:spLocks noChangeArrowheads="1"/>
              </p:cNvSpPr>
              <p:nvPr/>
            </p:nvSpPr>
            <p:spPr bwMode="auto">
              <a:xfrm>
                <a:off x="614" y="2577"/>
                <a:ext cx="727" cy="13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43" name="AutoShape 261"/>
              <p:cNvSpPr>
                <a:spLocks noChangeArrowheads="1"/>
              </p:cNvSpPr>
              <p:nvPr/>
            </p:nvSpPr>
            <p:spPr bwMode="auto">
              <a:xfrm>
                <a:off x="630" y="2596"/>
                <a:ext cx="696" cy="9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22" name="Rectangle 262"/>
            <p:cNvSpPr>
              <a:spLocks noChangeArrowheads="1"/>
            </p:cNvSpPr>
            <p:nvPr/>
          </p:nvSpPr>
          <p:spPr bwMode="auto">
            <a:xfrm>
              <a:off x="4214" y="135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23" name="Rectangle 263"/>
            <p:cNvSpPr>
              <a:spLocks noChangeArrowheads="1"/>
            </p:cNvSpPr>
            <p:nvPr/>
          </p:nvSpPr>
          <p:spPr bwMode="auto">
            <a:xfrm>
              <a:off x="4227" y="1654"/>
              <a:ext cx="601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298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40" name="AutoShape 265"/>
              <p:cNvSpPr>
                <a:spLocks noChangeArrowheads="1"/>
              </p:cNvSpPr>
              <p:nvPr/>
            </p:nvSpPr>
            <p:spPr bwMode="auto">
              <a:xfrm>
                <a:off x="614" y="2576"/>
                <a:ext cx="718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41" name="AutoShape 266"/>
              <p:cNvSpPr>
                <a:spLocks noChangeArrowheads="1"/>
              </p:cNvSpPr>
              <p:nvPr/>
            </p:nvSpPr>
            <p:spPr bwMode="auto">
              <a:xfrm>
                <a:off x="629" y="2593"/>
                <a:ext cx="687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299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300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38" name="AutoShape 2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5" cy="14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39" name="AutoShape 270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95" cy="11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27" name="Rectangle 271"/>
            <p:cNvSpPr>
              <a:spLocks noChangeArrowheads="1"/>
            </p:cNvSpPr>
            <p:nvPr/>
          </p:nvSpPr>
          <p:spPr bwMode="auto">
            <a:xfrm>
              <a:off x="5249" y="435"/>
              <a:ext cx="68" cy="228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02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303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30" name="Oval 274"/>
            <p:cNvSpPr>
              <a:spLocks noChangeArrowheads="1"/>
            </p:cNvSpPr>
            <p:nvPr/>
          </p:nvSpPr>
          <p:spPr bwMode="auto">
            <a:xfrm>
              <a:off x="5515" y="2610"/>
              <a:ext cx="50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305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32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2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3" name="AutoShape 277"/>
            <p:cNvSpPr>
              <a:spLocks noChangeArrowheads="1"/>
            </p:cNvSpPr>
            <p:nvPr/>
          </p:nvSpPr>
          <p:spPr bwMode="auto">
            <a:xfrm>
              <a:off x="4202" y="2711"/>
              <a:ext cx="1078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4" name="Oval 278"/>
            <p:cNvSpPr>
              <a:spLocks noChangeArrowheads="1"/>
            </p:cNvSpPr>
            <p:nvPr/>
          </p:nvSpPr>
          <p:spPr bwMode="auto">
            <a:xfrm>
              <a:off x="4307" y="2383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5" name="Oval 279"/>
            <p:cNvSpPr>
              <a:spLocks noChangeArrowheads="1"/>
            </p:cNvSpPr>
            <p:nvPr/>
          </p:nvSpPr>
          <p:spPr bwMode="auto">
            <a:xfrm>
              <a:off x="4487" y="2383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6" name="Oval 280"/>
            <p:cNvSpPr>
              <a:spLocks noChangeArrowheads="1"/>
            </p:cNvSpPr>
            <p:nvPr/>
          </p:nvSpPr>
          <p:spPr bwMode="auto">
            <a:xfrm>
              <a:off x="4660" y="2383"/>
              <a:ext cx="161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7" name="Rectangle 281"/>
            <p:cNvSpPr>
              <a:spLocks noChangeArrowheads="1"/>
            </p:cNvSpPr>
            <p:nvPr/>
          </p:nvSpPr>
          <p:spPr bwMode="auto">
            <a:xfrm>
              <a:off x="5063" y="1833"/>
              <a:ext cx="87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8125" name="Group 249"/>
          <p:cNvGrpSpPr>
            <a:grpSpLocks/>
          </p:cNvGrpSpPr>
          <p:nvPr/>
        </p:nvGrpSpPr>
        <p:grpSpPr bwMode="auto">
          <a:xfrm>
            <a:off x="4486275" y="2371725"/>
            <a:ext cx="365125" cy="638175"/>
            <a:chOff x="4140" y="429"/>
            <a:chExt cx="1425" cy="2396"/>
          </a:xfrm>
        </p:grpSpPr>
        <p:sp>
          <p:nvSpPr>
            <p:cNvPr id="218256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48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258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259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1" name="Rectangle 254"/>
            <p:cNvSpPr>
              <a:spLocks noChangeArrowheads="1"/>
            </p:cNvSpPr>
            <p:nvPr/>
          </p:nvSpPr>
          <p:spPr bwMode="auto">
            <a:xfrm>
              <a:off x="4214" y="691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261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77" name="AutoShape 256"/>
              <p:cNvSpPr>
                <a:spLocks noChangeArrowheads="1"/>
              </p:cNvSpPr>
              <p:nvPr/>
            </p:nvSpPr>
            <p:spPr bwMode="auto">
              <a:xfrm>
                <a:off x="612" y="2562"/>
                <a:ext cx="727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8" name="AutoShape 257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6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53" name="Rectangle 258"/>
            <p:cNvSpPr>
              <a:spLocks noChangeArrowheads="1"/>
            </p:cNvSpPr>
            <p:nvPr/>
          </p:nvSpPr>
          <p:spPr bwMode="auto">
            <a:xfrm>
              <a:off x="4227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263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75" name="AutoShape 260"/>
              <p:cNvSpPr>
                <a:spLocks noChangeArrowheads="1"/>
              </p:cNvSpPr>
              <p:nvPr/>
            </p:nvSpPr>
            <p:spPr bwMode="auto">
              <a:xfrm>
                <a:off x="614" y="2569"/>
                <a:ext cx="727" cy="13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6" name="AutoShape 261"/>
              <p:cNvSpPr>
                <a:spLocks noChangeArrowheads="1"/>
              </p:cNvSpPr>
              <p:nvPr/>
            </p:nvSpPr>
            <p:spPr bwMode="auto">
              <a:xfrm>
                <a:off x="630" y="2588"/>
                <a:ext cx="696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55" name="Rectangle 262"/>
            <p:cNvSpPr>
              <a:spLocks noChangeArrowheads="1"/>
            </p:cNvSpPr>
            <p:nvPr/>
          </p:nvSpPr>
          <p:spPr bwMode="auto">
            <a:xfrm>
              <a:off x="4214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56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601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8266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73" name="AutoShape 26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18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4" name="AutoShape 266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7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267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268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71" name="AutoShape 269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72" name="AutoShape 270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60" name="Rectangle 271"/>
            <p:cNvSpPr>
              <a:spLocks noChangeArrowheads="1"/>
            </p:cNvSpPr>
            <p:nvPr/>
          </p:nvSpPr>
          <p:spPr bwMode="auto">
            <a:xfrm>
              <a:off x="5249" y="429"/>
              <a:ext cx="68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270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271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63" name="Oval 274"/>
            <p:cNvSpPr>
              <a:spLocks noChangeArrowheads="1"/>
            </p:cNvSpPr>
            <p:nvPr/>
          </p:nvSpPr>
          <p:spPr bwMode="auto">
            <a:xfrm>
              <a:off x="5515" y="2610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18273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65" name="AutoShape 276"/>
            <p:cNvSpPr>
              <a:spLocks noChangeArrowheads="1"/>
            </p:cNvSpPr>
            <p:nvPr/>
          </p:nvSpPr>
          <p:spPr bwMode="auto">
            <a:xfrm>
              <a:off x="4140" y="2682"/>
              <a:ext cx="1202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66" name="AutoShape 277"/>
            <p:cNvSpPr>
              <a:spLocks noChangeArrowheads="1"/>
            </p:cNvSpPr>
            <p:nvPr/>
          </p:nvSpPr>
          <p:spPr bwMode="auto">
            <a:xfrm>
              <a:off x="4202" y="2712"/>
              <a:ext cx="1078" cy="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67" name="Oval 278"/>
            <p:cNvSpPr>
              <a:spLocks noChangeArrowheads="1"/>
            </p:cNvSpPr>
            <p:nvPr/>
          </p:nvSpPr>
          <p:spPr bwMode="auto">
            <a:xfrm>
              <a:off x="4307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68" name="Oval 279"/>
            <p:cNvSpPr>
              <a:spLocks noChangeArrowheads="1"/>
            </p:cNvSpPr>
            <p:nvPr/>
          </p:nvSpPr>
          <p:spPr bwMode="auto">
            <a:xfrm>
              <a:off x="4487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69" name="Oval 280"/>
            <p:cNvSpPr>
              <a:spLocks noChangeArrowheads="1"/>
            </p:cNvSpPr>
            <p:nvPr/>
          </p:nvSpPr>
          <p:spPr bwMode="auto">
            <a:xfrm>
              <a:off x="4660" y="2378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0" name="Rectangle 281"/>
            <p:cNvSpPr>
              <a:spLocks noChangeArrowheads="1"/>
            </p:cNvSpPr>
            <p:nvPr/>
          </p:nvSpPr>
          <p:spPr bwMode="auto">
            <a:xfrm>
              <a:off x="5063" y="1836"/>
              <a:ext cx="87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18126" name="TextBox 491"/>
          <p:cNvSpPr txBox="1">
            <a:spLocks noChangeArrowheads="1"/>
          </p:cNvSpPr>
          <p:nvPr/>
        </p:nvSpPr>
        <p:spPr bwMode="auto">
          <a:xfrm>
            <a:off x="3094038" y="1711325"/>
            <a:ext cx="1501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Amazon cloud</a:t>
            </a:r>
          </a:p>
        </p:txBody>
      </p:sp>
      <p:grpSp>
        <p:nvGrpSpPr>
          <p:cNvPr id="218127" name="Group 1"/>
          <p:cNvGrpSpPr>
            <a:grpSpLocks/>
          </p:cNvGrpSpPr>
          <p:nvPr/>
        </p:nvGrpSpPr>
        <p:grpSpPr bwMode="auto">
          <a:xfrm>
            <a:off x="6924675" y="1803400"/>
            <a:ext cx="1376363" cy="1355725"/>
            <a:chOff x="7030938" y="1184076"/>
            <a:chExt cx="1375947" cy="1355492"/>
          </a:xfrm>
        </p:grpSpPr>
        <p:sp>
          <p:nvSpPr>
            <p:cNvPr id="218221" name="Freeform 1287"/>
            <p:cNvSpPr>
              <a:spLocks/>
            </p:cNvSpPr>
            <p:nvPr/>
          </p:nvSpPr>
          <p:spPr bwMode="auto">
            <a:xfrm rot="10800000">
              <a:off x="7030938" y="1184076"/>
              <a:ext cx="1300345" cy="1355492"/>
            </a:xfrm>
            <a:custGeom>
              <a:avLst/>
              <a:gdLst>
                <a:gd name="T0" fmla="*/ 2147483647 w 10000"/>
                <a:gd name="T1" fmla="*/ 313820797 h 10000"/>
                <a:gd name="T2" fmla="*/ 2147483647 w 10000"/>
                <a:gd name="T3" fmla="*/ 1882906618 h 10000"/>
                <a:gd name="T4" fmla="*/ 2147483647 w 10000"/>
                <a:gd name="T5" fmla="*/ 2147483647 h 10000"/>
                <a:gd name="T6" fmla="*/ 1806182456 w 10000"/>
                <a:gd name="T7" fmla="*/ 2147483647 h 10000"/>
                <a:gd name="T8" fmla="*/ 367550316 w 10000"/>
                <a:gd name="T9" fmla="*/ 2147483647 h 10000"/>
                <a:gd name="T10" fmla="*/ 255562134 w 10000"/>
                <a:gd name="T11" fmla="*/ 2147483647 h 10000"/>
                <a:gd name="T12" fmla="*/ 2147483647 w 10000"/>
                <a:gd name="T13" fmla="*/ 2147483647 h 10000"/>
                <a:gd name="T14" fmla="*/ 2147483647 w 10000"/>
                <a:gd name="T15" fmla="*/ 2147483647 h 10000"/>
                <a:gd name="T16" fmla="*/ 2147483647 w 10000"/>
                <a:gd name="T17" fmla="*/ 2147483647 h 10000"/>
                <a:gd name="T18" fmla="*/ 2147483647 w 10000"/>
                <a:gd name="T19" fmla="*/ 2147483647 h 10000"/>
                <a:gd name="T20" fmla="*/ 2147483647 w 10000"/>
                <a:gd name="T21" fmla="*/ 2147483647 h 10000"/>
                <a:gd name="T22" fmla="*/ 2147483647 w 10000"/>
                <a:gd name="T23" fmla="*/ 2147483647 h 10000"/>
                <a:gd name="T24" fmla="*/ 2147483647 w 10000"/>
                <a:gd name="T25" fmla="*/ 2147483647 h 10000"/>
                <a:gd name="T26" fmla="*/ 2147483647 w 10000"/>
                <a:gd name="T27" fmla="*/ 2147483647 h 10000"/>
                <a:gd name="T28" fmla="*/ 2147483647 w 10000"/>
                <a:gd name="T29" fmla="*/ 2147483647 h 10000"/>
                <a:gd name="T30" fmla="*/ 2147483647 w 10000"/>
                <a:gd name="T31" fmla="*/ 537978644 h 10000"/>
                <a:gd name="T32" fmla="*/ 2147483647 w 10000"/>
                <a:gd name="T33" fmla="*/ 12457243 h 10000"/>
                <a:gd name="T34" fmla="*/ 2147483647 w 10000"/>
                <a:gd name="T35" fmla="*/ 313820797 h 1000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000" h="10000">
                  <a:moveTo>
                    <a:pt x="6270" y="126"/>
                  </a:moveTo>
                  <a:cubicBezTo>
                    <a:pt x="5642" y="245"/>
                    <a:pt x="4469" y="528"/>
                    <a:pt x="3738" y="756"/>
                  </a:cubicBezTo>
                  <a:cubicBezTo>
                    <a:pt x="3007" y="984"/>
                    <a:pt x="2405" y="1322"/>
                    <a:pt x="1887" y="1495"/>
                  </a:cubicBezTo>
                  <a:cubicBezTo>
                    <a:pt x="1369" y="1668"/>
                    <a:pt x="1195" y="1105"/>
                    <a:pt x="629" y="1793"/>
                  </a:cubicBezTo>
                  <a:cubicBezTo>
                    <a:pt x="63" y="2481"/>
                    <a:pt x="218" y="3574"/>
                    <a:pt x="128" y="4417"/>
                  </a:cubicBezTo>
                  <a:cubicBezTo>
                    <a:pt x="39" y="5260"/>
                    <a:pt x="-87" y="6368"/>
                    <a:pt x="89" y="6848"/>
                  </a:cubicBezTo>
                  <a:cubicBezTo>
                    <a:pt x="265" y="7328"/>
                    <a:pt x="491" y="7223"/>
                    <a:pt x="1207" y="7298"/>
                  </a:cubicBezTo>
                  <a:cubicBezTo>
                    <a:pt x="1924" y="7374"/>
                    <a:pt x="3641" y="7133"/>
                    <a:pt x="4406" y="7298"/>
                  </a:cubicBezTo>
                  <a:cubicBezTo>
                    <a:pt x="5171" y="7463"/>
                    <a:pt x="5298" y="7868"/>
                    <a:pt x="5779" y="8288"/>
                  </a:cubicBezTo>
                  <a:cubicBezTo>
                    <a:pt x="6260" y="8709"/>
                    <a:pt x="6848" y="9549"/>
                    <a:pt x="7290" y="9819"/>
                  </a:cubicBezTo>
                  <a:cubicBezTo>
                    <a:pt x="7731" y="10089"/>
                    <a:pt x="8124" y="10014"/>
                    <a:pt x="8448" y="9879"/>
                  </a:cubicBezTo>
                  <a:cubicBezTo>
                    <a:pt x="8771" y="9744"/>
                    <a:pt x="9056" y="9549"/>
                    <a:pt x="9252" y="9008"/>
                  </a:cubicBezTo>
                  <a:cubicBezTo>
                    <a:pt x="9448" y="8469"/>
                    <a:pt x="9537" y="7418"/>
                    <a:pt x="9644" y="6639"/>
                  </a:cubicBezTo>
                  <a:cubicBezTo>
                    <a:pt x="9752" y="5858"/>
                    <a:pt x="9851" y="5168"/>
                    <a:pt x="9899" y="4327"/>
                  </a:cubicBezTo>
                  <a:cubicBezTo>
                    <a:pt x="9949" y="3486"/>
                    <a:pt x="10076" y="2256"/>
                    <a:pt x="9939" y="1566"/>
                  </a:cubicBezTo>
                  <a:cubicBezTo>
                    <a:pt x="9802" y="876"/>
                    <a:pt x="9478" y="471"/>
                    <a:pt x="9075" y="216"/>
                  </a:cubicBezTo>
                  <a:cubicBezTo>
                    <a:pt x="8674" y="-39"/>
                    <a:pt x="7997" y="20"/>
                    <a:pt x="7525" y="5"/>
                  </a:cubicBezTo>
                  <a:cubicBezTo>
                    <a:pt x="7055" y="-9"/>
                    <a:pt x="6898" y="5"/>
                    <a:pt x="6270" y="126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222" name="Group 249"/>
            <p:cNvGrpSpPr>
              <a:grpSpLocks/>
            </p:cNvGrpSpPr>
            <p:nvPr/>
          </p:nvGrpSpPr>
          <p:grpSpPr bwMode="auto">
            <a:xfrm>
              <a:off x="7191141" y="1665569"/>
              <a:ext cx="365533" cy="637551"/>
              <a:chOff x="4140" y="429"/>
              <a:chExt cx="1425" cy="2396"/>
            </a:xfrm>
          </p:grpSpPr>
          <p:sp>
            <p:nvSpPr>
              <p:cNvPr id="218224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5" name="Rectangle 251"/>
              <p:cNvSpPr>
                <a:spLocks noChangeArrowheads="1"/>
              </p:cNvSpPr>
              <p:nvPr/>
            </p:nvSpPr>
            <p:spPr bwMode="auto">
              <a:xfrm>
                <a:off x="4202" y="433"/>
                <a:ext cx="1052" cy="2279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226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8227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8" name="Rectangle 254"/>
              <p:cNvSpPr>
                <a:spLocks noChangeArrowheads="1"/>
              </p:cNvSpPr>
              <p:nvPr/>
            </p:nvSpPr>
            <p:spPr bwMode="auto">
              <a:xfrm>
                <a:off x="4215" y="695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229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44" name="AutoShape 256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6" cy="12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45" name="AutoShape 257"/>
                <p:cNvSpPr>
                  <a:spLocks noChangeArrowheads="1"/>
                </p:cNvSpPr>
                <p:nvPr/>
              </p:nvSpPr>
              <p:spPr bwMode="auto">
                <a:xfrm>
                  <a:off x="627" y="2583"/>
                  <a:ext cx="695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320" name="Rectangle 258"/>
              <p:cNvSpPr>
                <a:spLocks noChangeArrowheads="1"/>
              </p:cNvSpPr>
              <p:nvPr/>
            </p:nvSpPr>
            <p:spPr bwMode="auto">
              <a:xfrm>
                <a:off x="4227" y="1023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231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42" name="AutoShape 260"/>
                <p:cNvSpPr>
                  <a:spLocks noChangeArrowheads="1"/>
                </p:cNvSpPr>
                <p:nvPr/>
              </p:nvSpPr>
              <p:spPr bwMode="auto">
                <a:xfrm>
                  <a:off x="614" y="2574"/>
                  <a:ext cx="726" cy="13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43" name="AutoShape 261"/>
                <p:cNvSpPr>
                  <a:spLocks noChangeArrowheads="1"/>
                </p:cNvSpPr>
                <p:nvPr/>
              </p:nvSpPr>
              <p:spPr bwMode="auto">
                <a:xfrm>
                  <a:off x="629" y="2592"/>
                  <a:ext cx="695" cy="9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322" name="Rectangle 262"/>
              <p:cNvSpPr>
                <a:spLocks noChangeArrowheads="1"/>
              </p:cNvSpPr>
              <p:nvPr/>
            </p:nvSpPr>
            <p:spPr bwMode="auto">
              <a:xfrm>
                <a:off x="4215" y="1357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3" name="Rectangle 263"/>
              <p:cNvSpPr>
                <a:spLocks noChangeArrowheads="1"/>
              </p:cNvSpPr>
              <p:nvPr/>
            </p:nvSpPr>
            <p:spPr bwMode="auto">
              <a:xfrm>
                <a:off x="4227" y="1656"/>
                <a:ext cx="600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234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40" name="AutoShape 265"/>
                <p:cNvSpPr>
                  <a:spLocks noChangeArrowheads="1"/>
                </p:cNvSpPr>
                <p:nvPr/>
              </p:nvSpPr>
              <p:spPr bwMode="auto">
                <a:xfrm>
                  <a:off x="613" y="2572"/>
                  <a:ext cx="717" cy="12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41" name="AutoShape 266"/>
                <p:cNvSpPr>
                  <a:spLocks noChangeArrowheads="1"/>
                </p:cNvSpPr>
                <p:nvPr/>
              </p:nvSpPr>
              <p:spPr bwMode="auto">
                <a:xfrm>
                  <a:off x="629" y="2589"/>
                  <a:ext cx="686" cy="9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218235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8236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38" name="AutoShape 269"/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24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39" name="AutoShape 270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4" cy="11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327" name="Rectangle 271"/>
              <p:cNvSpPr>
                <a:spLocks noChangeArrowheads="1"/>
              </p:cNvSpPr>
              <p:nvPr/>
            </p:nvSpPr>
            <p:spPr bwMode="auto">
              <a:xfrm>
                <a:off x="5248" y="433"/>
                <a:ext cx="68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238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8239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0" name="Oval 274"/>
              <p:cNvSpPr>
                <a:spLocks noChangeArrowheads="1"/>
              </p:cNvSpPr>
              <p:nvPr/>
            </p:nvSpPr>
            <p:spPr bwMode="auto">
              <a:xfrm>
                <a:off x="5514" y="2610"/>
                <a:ext cx="49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241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2" name="AutoShape 276"/>
              <p:cNvSpPr>
                <a:spLocks noChangeArrowheads="1"/>
              </p:cNvSpPr>
              <p:nvPr/>
            </p:nvSpPr>
            <p:spPr bwMode="auto">
              <a:xfrm>
                <a:off x="4140" y="2682"/>
                <a:ext cx="1200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3" name="AutoShape 277"/>
              <p:cNvSpPr>
                <a:spLocks noChangeArrowheads="1"/>
              </p:cNvSpPr>
              <p:nvPr/>
            </p:nvSpPr>
            <p:spPr bwMode="auto">
              <a:xfrm>
                <a:off x="4202" y="2711"/>
                <a:ext cx="1077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4" name="Oval 278"/>
              <p:cNvSpPr>
                <a:spLocks noChangeArrowheads="1"/>
              </p:cNvSpPr>
              <p:nvPr/>
            </p:nvSpPr>
            <p:spPr bwMode="auto">
              <a:xfrm>
                <a:off x="4307" y="2383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5" name="Oval 279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6" name="Oval 280"/>
              <p:cNvSpPr>
                <a:spLocks noChangeArrowheads="1"/>
              </p:cNvSpPr>
              <p:nvPr/>
            </p:nvSpPr>
            <p:spPr bwMode="auto">
              <a:xfrm>
                <a:off x="4660" y="2383"/>
                <a:ext cx="161" cy="137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7" name="Rectangle 281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7" cy="764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223" name="TextBox 492"/>
            <p:cNvSpPr txBox="1">
              <a:spLocks noChangeArrowheads="1"/>
            </p:cNvSpPr>
            <p:nvPr/>
          </p:nvSpPr>
          <p:spPr bwMode="auto">
            <a:xfrm>
              <a:off x="7600043" y="1655943"/>
              <a:ext cx="806842" cy="617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8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CDN</a:t>
              </a:r>
            </a:p>
            <a:p>
              <a:pPr eaLnBrk="0" hangingPunct="0">
                <a:lnSpc>
                  <a:spcPts val="18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server </a:t>
              </a:r>
            </a:p>
          </p:txBody>
        </p:sp>
      </p:grpSp>
      <p:cxnSp>
        <p:nvCxnSpPr>
          <p:cNvPr id="218128" name="Straight Arrow Connector 495"/>
          <p:cNvCxnSpPr>
            <a:cxnSpLocks noChangeShapeType="1"/>
          </p:cNvCxnSpPr>
          <p:nvPr/>
        </p:nvCxnSpPr>
        <p:spPr bwMode="auto">
          <a:xfrm flipH="1">
            <a:off x="3238500" y="2732088"/>
            <a:ext cx="7938" cy="2376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8129" name="Group 500"/>
          <p:cNvGrpSpPr>
            <a:grpSpLocks/>
          </p:cNvGrpSpPr>
          <p:nvPr/>
        </p:nvGrpSpPr>
        <p:grpSpPr bwMode="auto">
          <a:xfrm>
            <a:off x="3079750" y="3705225"/>
            <a:ext cx="317500" cy="369888"/>
            <a:chOff x="1614533" y="4280420"/>
            <a:chExt cx="317511" cy="369332"/>
          </a:xfrm>
        </p:grpSpPr>
        <p:sp>
          <p:nvSpPr>
            <p:cNvPr id="218219" name="Oval 501"/>
            <p:cNvSpPr>
              <a:spLocks noChangeArrowheads="1"/>
            </p:cNvSpPr>
            <p:nvPr/>
          </p:nvSpPr>
          <p:spPr bwMode="auto">
            <a:xfrm>
              <a:off x="1628337" y="4321838"/>
              <a:ext cx="303707" cy="30370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18220" name="TextBox 502"/>
            <p:cNvSpPr txBox="1">
              <a:spLocks noChangeArrowheads="1"/>
            </p:cNvSpPr>
            <p:nvPr/>
          </p:nvSpPr>
          <p:spPr bwMode="auto">
            <a:xfrm>
              <a:off x="1614533" y="4280420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218130" name="TextBox 503"/>
          <p:cNvSpPr txBox="1">
            <a:spLocks noChangeArrowheads="1"/>
          </p:cNvSpPr>
          <p:nvPr/>
        </p:nvSpPr>
        <p:spPr bwMode="auto">
          <a:xfrm>
            <a:off x="1814513" y="3398838"/>
            <a:ext cx="20335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2. Bob browses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Netflix video</a:t>
            </a:r>
          </a:p>
        </p:txBody>
      </p:sp>
      <p:cxnSp>
        <p:nvCxnSpPr>
          <p:cNvPr id="218131" name="Straight Arrow Connector 504"/>
          <p:cNvCxnSpPr>
            <a:cxnSpLocks noChangeShapeType="1"/>
          </p:cNvCxnSpPr>
          <p:nvPr/>
        </p:nvCxnSpPr>
        <p:spPr bwMode="auto">
          <a:xfrm flipH="1">
            <a:off x="3552825" y="2827338"/>
            <a:ext cx="3175" cy="2352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8132" name="Group 506"/>
          <p:cNvGrpSpPr>
            <a:grpSpLocks/>
          </p:cNvGrpSpPr>
          <p:nvPr/>
        </p:nvGrpSpPr>
        <p:grpSpPr bwMode="auto">
          <a:xfrm>
            <a:off x="3379788" y="3862388"/>
            <a:ext cx="317500" cy="369887"/>
            <a:chOff x="1614533" y="4280420"/>
            <a:chExt cx="317511" cy="369332"/>
          </a:xfrm>
        </p:grpSpPr>
        <p:sp>
          <p:nvSpPr>
            <p:cNvPr id="218217" name="Oval 507"/>
            <p:cNvSpPr>
              <a:spLocks noChangeArrowheads="1"/>
            </p:cNvSpPr>
            <p:nvPr/>
          </p:nvSpPr>
          <p:spPr bwMode="auto">
            <a:xfrm>
              <a:off x="1628337" y="4321838"/>
              <a:ext cx="303707" cy="30370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18218" name="TextBox 508"/>
            <p:cNvSpPr txBox="1">
              <a:spLocks noChangeArrowheads="1"/>
            </p:cNvSpPr>
            <p:nvPr/>
          </p:nvSpPr>
          <p:spPr bwMode="auto">
            <a:xfrm>
              <a:off x="1614533" y="4280420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</a:rPr>
                <a:t>3</a:t>
              </a:r>
            </a:p>
          </p:txBody>
        </p:sp>
      </p:grpSp>
      <p:sp>
        <p:nvSpPr>
          <p:cNvPr id="218133" name="TextBox 509"/>
          <p:cNvSpPr txBox="1">
            <a:spLocks noChangeArrowheads="1"/>
          </p:cNvSpPr>
          <p:nvPr/>
        </p:nvSpPr>
        <p:spPr bwMode="auto">
          <a:xfrm>
            <a:off x="3565525" y="3038475"/>
            <a:ext cx="17859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3. Manifest file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returned for 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requested video</a:t>
            </a:r>
          </a:p>
        </p:txBody>
      </p:sp>
      <p:sp>
        <p:nvSpPr>
          <p:cNvPr id="61446" name="Right Arrow 61445"/>
          <p:cNvSpPr/>
          <p:nvPr/>
        </p:nvSpPr>
        <p:spPr bwMode="auto">
          <a:xfrm rot="10543217">
            <a:off x="3715372" y="5249205"/>
            <a:ext cx="2215511" cy="391437"/>
          </a:xfrm>
          <a:prstGeom prst="rightArrow">
            <a:avLst/>
          </a:prstGeom>
          <a:gradFill flip="none" rotWithShape="1">
            <a:gsLst>
              <a:gs pos="0">
                <a:srgbClr val="000090"/>
              </a:gs>
              <a:gs pos="100000">
                <a:srgbClr val="FFFFFF"/>
              </a:gs>
            </a:gsLst>
            <a:lin ang="10260000" scaled="0"/>
            <a:tileRect/>
          </a:gradFill>
          <a:ln w="15875">
            <a:gradFill flip="none" rotWithShape="1">
              <a:gsLst>
                <a:gs pos="0">
                  <a:srgbClr val="000090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txBody>
          <a:bodyPr wrap="none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  <a:defRPr/>
            </a:pPr>
            <a:endParaRPr lang="en-US" sz="2000" dirty="0">
              <a:solidFill>
                <a:srgbClr val="000000"/>
              </a:solidFill>
              <a:latin typeface="Comic Sans MS" pitchFamily="66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218137" name="Straight Arrow Connector 513"/>
          <p:cNvCxnSpPr>
            <a:cxnSpLocks noChangeShapeType="1"/>
          </p:cNvCxnSpPr>
          <p:nvPr/>
        </p:nvCxnSpPr>
        <p:spPr bwMode="auto">
          <a:xfrm flipV="1">
            <a:off x="3898900" y="5110163"/>
            <a:ext cx="1892300" cy="1476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138" name="TextBox 516"/>
          <p:cNvSpPr txBox="1">
            <a:spLocks noChangeArrowheads="1"/>
          </p:cNvSpPr>
          <p:nvPr/>
        </p:nvSpPr>
        <p:spPr bwMode="auto">
          <a:xfrm>
            <a:off x="4162425" y="5622925"/>
            <a:ext cx="1785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4. DASH streaming</a:t>
            </a:r>
          </a:p>
        </p:txBody>
      </p:sp>
      <p:cxnSp>
        <p:nvCxnSpPr>
          <p:cNvPr id="218139" name="Straight Arrow Connector 517"/>
          <p:cNvCxnSpPr>
            <a:cxnSpLocks noChangeShapeType="1"/>
          </p:cNvCxnSpPr>
          <p:nvPr/>
        </p:nvCxnSpPr>
        <p:spPr bwMode="auto">
          <a:xfrm>
            <a:off x="4965700" y="2497138"/>
            <a:ext cx="2049463" cy="2698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140" name="Straight Arrow Connector 521"/>
          <p:cNvCxnSpPr>
            <a:cxnSpLocks noChangeShapeType="1"/>
          </p:cNvCxnSpPr>
          <p:nvPr/>
        </p:nvCxnSpPr>
        <p:spPr bwMode="auto">
          <a:xfrm>
            <a:off x="4975225" y="2540000"/>
            <a:ext cx="1541463" cy="113347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141" name="Straight Arrow Connector 523"/>
          <p:cNvCxnSpPr>
            <a:cxnSpLocks noChangeShapeType="1"/>
          </p:cNvCxnSpPr>
          <p:nvPr/>
        </p:nvCxnSpPr>
        <p:spPr bwMode="auto">
          <a:xfrm>
            <a:off x="4965700" y="2554288"/>
            <a:ext cx="2019300" cy="270668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142" name="TextBox 527"/>
          <p:cNvSpPr txBox="1">
            <a:spLocks noChangeArrowheads="1"/>
          </p:cNvSpPr>
          <p:nvPr/>
        </p:nvSpPr>
        <p:spPr bwMode="auto">
          <a:xfrm>
            <a:off x="4713288" y="1644650"/>
            <a:ext cx="20335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1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latin typeface="Arial Narrow" panose="020B0606020202030204" pitchFamily="34" charset="0"/>
              </a:rPr>
              <a:t>upload copies of multiple versions of video to CDN servers</a:t>
            </a:r>
          </a:p>
        </p:txBody>
      </p:sp>
      <p:grpSp>
        <p:nvGrpSpPr>
          <p:cNvPr id="218143" name="Group 383"/>
          <p:cNvGrpSpPr>
            <a:grpSpLocks/>
          </p:cNvGrpSpPr>
          <p:nvPr/>
        </p:nvGrpSpPr>
        <p:grpSpPr bwMode="auto">
          <a:xfrm>
            <a:off x="6397625" y="3060700"/>
            <a:ext cx="1374775" cy="1354138"/>
            <a:chOff x="7030938" y="1184076"/>
            <a:chExt cx="1375947" cy="1355492"/>
          </a:xfrm>
        </p:grpSpPr>
        <p:sp>
          <p:nvSpPr>
            <p:cNvPr id="218182" name="Freeform 1287"/>
            <p:cNvSpPr>
              <a:spLocks/>
            </p:cNvSpPr>
            <p:nvPr/>
          </p:nvSpPr>
          <p:spPr bwMode="auto">
            <a:xfrm rot="10800000">
              <a:off x="7030938" y="1184076"/>
              <a:ext cx="1300345" cy="1355492"/>
            </a:xfrm>
            <a:custGeom>
              <a:avLst/>
              <a:gdLst>
                <a:gd name="T0" fmla="*/ 2147483647 w 10000"/>
                <a:gd name="T1" fmla="*/ 313820797 h 10000"/>
                <a:gd name="T2" fmla="*/ 2147483647 w 10000"/>
                <a:gd name="T3" fmla="*/ 1882906618 h 10000"/>
                <a:gd name="T4" fmla="*/ 2147483647 w 10000"/>
                <a:gd name="T5" fmla="*/ 2147483647 h 10000"/>
                <a:gd name="T6" fmla="*/ 1806182456 w 10000"/>
                <a:gd name="T7" fmla="*/ 2147483647 h 10000"/>
                <a:gd name="T8" fmla="*/ 367550316 w 10000"/>
                <a:gd name="T9" fmla="*/ 2147483647 h 10000"/>
                <a:gd name="T10" fmla="*/ 255562134 w 10000"/>
                <a:gd name="T11" fmla="*/ 2147483647 h 10000"/>
                <a:gd name="T12" fmla="*/ 2147483647 w 10000"/>
                <a:gd name="T13" fmla="*/ 2147483647 h 10000"/>
                <a:gd name="T14" fmla="*/ 2147483647 w 10000"/>
                <a:gd name="T15" fmla="*/ 2147483647 h 10000"/>
                <a:gd name="T16" fmla="*/ 2147483647 w 10000"/>
                <a:gd name="T17" fmla="*/ 2147483647 h 10000"/>
                <a:gd name="T18" fmla="*/ 2147483647 w 10000"/>
                <a:gd name="T19" fmla="*/ 2147483647 h 10000"/>
                <a:gd name="T20" fmla="*/ 2147483647 w 10000"/>
                <a:gd name="T21" fmla="*/ 2147483647 h 10000"/>
                <a:gd name="T22" fmla="*/ 2147483647 w 10000"/>
                <a:gd name="T23" fmla="*/ 2147483647 h 10000"/>
                <a:gd name="T24" fmla="*/ 2147483647 w 10000"/>
                <a:gd name="T25" fmla="*/ 2147483647 h 10000"/>
                <a:gd name="T26" fmla="*/ 2147483647 w 10000"/>
                <a:gd name="T27" fmla="*/ 2147483647 h 10000"/>
                <a:gd name="T28" fmla="*/ 2147483647 w 10000"/>
                <a:gd name="T29" fmla="*/ 2147483647 h 10000"/>
                <a:gd name="T30" fmla="*/ 2147483647 w 10000"/>
                <a:gd name="T31" fmla="*/ 537978644 h 10000"/>
                <a:gd name="T32" fmla="*/ 2147483647 w 10000"/>
                <a:gd name="T33" fmla="*/ 12457243 h 10000"/>
                <a:gd name="T34" fmla="*/ 2147483647 w 10000"/>
                <a:gd name="T35" fmla="*/ 313820797 h 1000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000" h="10000">
                  <a:moveTo>
                    <a:pt x="6270" y="126"/>
                  </a:moveTo>
                  <a:cubicBezTo>
                    <a:pt x="5642" y="245"/>
                    <a:pt x="4469" y="528"/>
                    <a:pt x="3738" y="756"/>
                  </a:cubicBezTo>
                  <a:cubicBezTo>
                    <a:pt x="3007" y="984"/>
                    <a:pt x="2405" y="1322"/>
                    <a:pt x="1887" y="1495"/>
                  </a:cubicBezTo>
                  <a:cubicBezTo>
                    <a:pt x="1369" y="1668"/>
                    <a:pt x="1195" y="1105"/>
                    <a:pt x="629" y="1793"/>
                  </a:cubicBezTo>
                  <a:cubicBezTo>
                    <a:pt x="63" y="2481"/>
                    <a:pt x="218" y="3574"/>
                    <a:pt x="128" y="4417"/>
                  </a:cubicBezTo>
                  <a:cubicBezTo>
                    <a:pt x="39" y="5260"/>
                    <a:pt x="-87" y="6368"/>
                    <a:pt x="89" y="6848"/>
                  </a:cubicBezTo>
                  <a:cubicBezTo>
                    <a:pt x="265" y="7328"/>
                    <a:pt x="491" y="7223"/>
                    <a:pt x="1207" y="7298"/>
                  </a:cubicBezTo>
                  <a:cubicBezTo>
                    <a:pt x="1924" y="7374"/>
                    <a:pt x="3641" y="7133"/>
                    <a:pt x="4406" y="7298"/>
                  </a:cubicBezTo>
                  <a:cubicBezTo>
                    <a:pt x="5171" y="7463"/>
                    <a:pt x="5298" y="7868"/>
                    <a:pt x="5779" y="8288"/>
                  </a:cubicBezTo>
                  <a:cubicBezTo>
                    <a:pt x="6260" y="8709"/>
                    <a:pt x="6848" y="9549"/>
                    <a:pt x="7290" y="9819"/>
                  </a:cubicBezTo>
                  <a:cubicBezTo>
                    <a:pt x="7731" y="10089"/>
                    <a:pt x="8124" y="10014"/>
                    <a:pt x="8448" y="9879"/>
                  </a:cubicBezTo>
                  <a:cubicBezTo>
                    <a:pt x="8771" y="9744"/>
                    <a:pt x="9056" y="9549"/>
                    <a:pt x="9252" y="9008"/>
                  </a:cubicBezTo>
                  <a:cubicBezTo>
                    <a:pt x="9448" y="8469"/>
                    <a:pt x="9537" y="7418"/>
                    <a:pt x="9644" y="6639"/>
                  </a:cubicBezTo>
                  <a:cubicBezTo>
                    <a:pt x="9752" y="5858"/>
                    <a:pt x="9851" y="5168"/>
                    <a:pt x="9899" y="4327"/>
                  </a:cubicBezTo>
                  <a:cubicBezTo>
                    <a:pt x="9949" y="3486"/>
                    <a:pt x="10076" y="2256"/>
                    <a:pt x="9939" y="1566"/>
                  </a:cubicBezTo>
                  <a:cubicBezTo>
                    <a:pt x="9802" y="876"/>
                    <a:pt x="9478" y="471"/>
                    <a:pt x="9075" y="216"/>
                  </a:cubicBezTo>
                  <a:cubicBezTo>
                    <a:pt x="8674" y="-39"/>
                    <a:pt x="7997" y="20"/>
                    <a:pt x="7525" y="5"/>
                  </a:cubicBezTo>
                  <a:cubicBezTo>
                    <a:pt x="7055" y="-9"/>
                    <a:pt x="6898" y="5"/>
                    <a:pt x="6270" y="126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183" name="Group 249"/>
            <p:cNvGrpSpPr>
              <a:grpSpLocks/>
            </p:cNvGrpSpPr>
            <p:nvPr/>
          </p:nvGrpSpPr>
          <p:grpSpPr bwMode="auto">
            <a:xfrm>
              <a:off x="7191141" y="1665569"/>
              <a:ext cx="365533" cy="637551"/>
              <a:chOff x="4140" y="429"/>
              <a:chExt cx="1425" cy="2396"/>
            </a:xfrm>
          </p:grpSpPr>
          <p:sp>
            <p:nvSpPr>
              <p:cNvPr id="218185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94" name="Rectangle 251"/>
              <p:cNvSpPr>
                <a:spLocks noChangeArrowheads="1"/>
              </p:cNvSpPr>
              <p:nvPr/>
            </p:nvSpPr>
            <p:spPr bwMode="auto">
              <a:xfrm>
                <a:off x="4203" y="435"/>
                <a:ext cx="1053" cy="227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187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8188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98" name="Rectangle 254"/>
              <p:cNvSpPr>
                <a:spLocks noChangeArrowheads="1"/>
              </p:cNvSpPr>
              <p:nvPr/>
            </p:nvSpPr>
            <p:spPr bwMode="auto">
              <a:xfrm>
                <a:off x="4215" y="698"/>
                <a:ext cx="595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190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6" name="AutoShape 256"/>
                <p:cNvSpPr>
                  <a:spLocks noChangeArrowheads="1"/>
                </p:cNvSpPr>
                <p:nvPr/>
              </p:nvSpPr>
              <p:spPr bwMode="auto">
                <a:xfrm>
                  <a:off x="613" y="2574"/>
                  <a:ext cx="727" cy="13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67" name="AutoShape 257"/>
                <p:cNvSpPr>
                  <a:spLocks noChangeArrowheads="1"/>
                </p:cNvSpPr>
                <p:nvPr/>
              </p:nvSpPr>
              <p:spPr bwMode="auto">
                <a:xfrm>
                  <a:off x="628" y="2585"/>
                  <a:ext cx="696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01" name="Rectangle 258"/>
              <p:cNvSpPr>
                <a:spLocks noChangeArrowheads="1"/>
              </p:cNvSpPr>
              <p:nvPr/>
            </p:nvSpPr>
            <p:spPr bwMode="auto">
              <a:xfrm>
                <a:off x="4228" y="1020"/>
                <a:ext cx="595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192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63" name="AutoShape 260"/>
                <p:cNvSpPr>
                  <a:spLocks noChangeArrowheads="1"/>
                </p:cNvSpPr>
                <p:nvPr/>
              </p:nvSpPr>
              <p:spPr bwMode="auto">
                <a:xfrm>
                  <a:off x="615" y="2577"/>
                  <a:ext cx="727" cy="13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64" name="AutoShape 261"/>
                <p:cNvSpPr>
                  <a:spLocks noChangeArrowheads="1"/>
                </p:cNvSpPr>
                <p:nvPr/>
              </p:nvSpPr>
              <p:spPr bwMode="auto">
                <a:xfrm>
                  <a:off x="631" y="2595"/>
                  <a:ext cx="696" cy="9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17" name="Rectangle 262"/>
              <p:cNvSpPr>
                <a:spLocks noChangeArrowheads="1"/>
              </p:cNvSpPr>
              <p:nvPr/>
            </p:nvSpPr>
            <p:spPr bwMode="auto">
              <a:xfrm>
                <a:off x="4215" y="1355"/>
                <a:ext cx="595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8" name="Rectangle 263"/>
              <p:cNvSpPr>
                <a:spLocks noChangeArrowheads="1"/>
              </p:cNvSpPr>
              <p:nvPr/>
            </p:nvSpPr>
            <p:spPr bwMode="auto">
              <a:xfrm>
                <a:off x="4228" y="1653"/>
                <a:ext cx="601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195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59" name="AutoShape 265"/>
                <p:cNvSpPr>
                  <a:spLocks noChangeArrowheads="1"/>
                </p:cNvSpPr>
                <p:nvPr/>
              </p:nvSpPr>
              <p:spPr bwMode="auto">
                <a:xfrm>
                  <a:off x="615" y="2576"/>
                  <a:ext cx="718" cy="13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62" name="AutoShape 266"/>
                <p:cNvSpPr>
                  <a:spLocks noChangeArrowheads="1"/>
                </p:cNvSpPr>
                <p:nvPr/>
              </p:nvSpPr>
              <p:spPr bwMode="auto">
                <a:xfrm>
                  <a:off x="630" y="2592"/>
                  <a:ext cx="687" cy="9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218196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8197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55" name="AutoShape 269"/>
                <p:cNvSpPr>
                  <a:spLocks noChangeArrowheads="1"/>
                </p:cNvSpPr>
                <p:nvPr/>
              </p:nvSpPr>
              <p:spPr bwMode="auto">
                <a:xfrm>
                  <a:off x="625" y="2566"/>
                  <a:ext cx="725" cy="14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57" name="AutoShape 270"/>
                <p:cNvSpPr>
                  <a:spLocks noChangeArrowheads="1"/>
                </p:cNvSpPr>
                <p:nvPr/>
              </p:nvSpPr>
              <p:spPr bwMode="auto">
                <a:xfrm>
                  <a:off x="633" y="2584"/>
                  <a:ext cx="694" cy="11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23" name="Rectangle 271"/>
              <p:cNvSpPr>
                <a:spLocks noChangeArrowheads="1"/>
              </p:cNvSpPr>
              <p:nvPr/>
            </p:nvSpPr>
            <p:spPr bwMode="auto">
              <a:xfrm>
                <a:off x="5250" y="435"/>
                <a:ext cx="68" cy="2281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199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8200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30" name="Oval 274"/>
              <p:cNvSpPr>
                <a:spLocks noChangeArrowheads="1"/>
              </p:cNvSpPr>
              <p:nvPr/>
            </p:nvSpPr>
            <p:spPr bwMode="auto">
              <a:xfrm>
                <a:off x="5516" y="2609"/>
                <a:ext cx="50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202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32" name="AutoShape 276"/>
              <p:cNvSpPr>
                <a:spLocks noChangeArrowheads="1"/>
              </p:cNvSpPr>
              <p:nvPr/>
            </p:nvSpPr>
            <p:spPr bwMode="auto">
              <a:xfrm>
                <a:off x="4141" y="2680"/>
                <a:ext cx="1202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4" name="AutoShape 277"/>
              <p:cNvSpPr>
                <a:spLocks noChangeArrowheads="1"/>
              </p:cNvSpPr>
              <p:nvPr/>
            </p:nvSpPr>
            <p:spPr bwMode="auto">
              <a:xfrm>
                <a:off x="4203" y="2710"/>
                <a:ext cx="1078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5" name="Oval 278"/>
              <p:cNvSpPr>
                <a:spLocks noChangeArrowheads="1"/>
              </p:cNvSpPr>
              <p:nvPr/>
            </p:nvSpPr>
            <p:spPr bwMode="auto">
              <a:xfrm>
                <a:off x="4308" y="2382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7" name="Oval 279"/>
              <p:cNvSpPr>
                <a:spLocks noChangeArrowheads="1"/>
              </p:cNvSpPr>
              <p:nvPr/>
            </p:nvSpPr>
            <p:spPr bwMode="auto">
              <a:xfrm>
                <a:off x="4488" y="2382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2" name="Oval 280"/>
              <p:cNvSpPr>
                <a:spLocks noChangeArrowheads="1"/>
              </p:cNvSpPr>
              <p:nvPr/>
            </p:nvSpPr>
            <p:spPr bwMode="auto">
              <a:xfrm>
                <a:off x="4661" y="2382"/>
                <a:ext cx="161" cy="137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54" name="Rectangle 281"/>
              <p:cNvSpPr>
                <a:spLocks noChangeArrowheads="1"/>
              </p:cNvSpPr>
              <p:nvPr/>
            </p:nvSpPr>
            <p:spPr bwMode="auto">
              <a:xfrm>
                <a:off x="5064" y="1832"/>
                <a:ext cx="87" cy="764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184" name="TextBox 492"/>
            <p:cNvSpPr txBox="1">
              <a:spLocks noChangeArrowheads="1"/>
            </p:cNvSpPr>
            <p:nvPr/>
          </p:nvSpPr>
          <p:spPr bwMode="auto">
            <a:xfrm>
              <a:off x="7600043" y="1655943"/>
              <a:ext cx="806842" cy="617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8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CDN</a:t>
              </a:r>
            </a:p>
            <a:p>
              <a:pPr eaLnBrk="0" hangingPunct="0">
                <a:lnSpc>
                  <a:spcPts val="18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server </a:t>
              </a:r>
            </a:p>
          </p:txBody>
        </p:sp>
      </p:grpSp>
      <p:grpSp>
        <p:nvGrpSpPr>
          <p:cNvPr id="218144" name="Group 468"/>
          <p:cNvGrpSpPr>
            <a:grpSpLocks/>
          </p:cNvGrpSpPr>
          <p:nvPr/>
        </p:nvGrpSpPr>
        <p:grpSpPr bwMode="auto">
          <a:xfrm>
            <a:off x="6034088" y="4451350"/>
            <a:ext cx="1376362" cy="1355725"/>
            <a:chOff x="7030938" y="1184076"/>
            <a:chExt cx="1375947" cy="1355492"/>
          </a:xfrm>
        </p:grpSpPr>
        <p:sp>
          <p:nvSpPr>
            <p:cNvPr id="218147" name="Freeform 1287"/>
            <p:cNvSpPr>
              <a:spLocks/>
            </p:cNvSpPr>
            <p:nvPr/>
          </p:nvSpPr>
          <p:spPr bwMode="auto">
            <a:xfrm rot="10800000">
              <a:off x="7030938" y="1184076"/>
              <a:ext cx="1300345" cy="1355492"/>
            </a:xfrm>
            <a:custGeom>
              <a:avLst/>
              <a:gdLst>
                <a:gd name="T0" fmla="*/ 2147483647 w 10000"/>
                <a:gd name="T1" fmla="*/ 313820797 h 10000"/>
                <a:gd name="T2" fmla="*/ 2147483647 w 10000"/>
                <a:gd name="T3" fmla="*/ 1882906618 h 10000"/>
                <a:gd name="T4" fmla="*/ 2147483647 w 10000"/>
                <a:gd name="T5" fmla="*/ 2147483647 h 10000"/>
                <a:gd name="T6" fmla="*/ 1806182456 w 10000"/>
                <a:gd name="T7" fmla="*/ 2147483647 h 10000"/>
                <a:gd name="T8" fmla="*/ 367550316 w 10000"/>
                <a:gd name="T9" fmla="*/ 2147483647 h 10000"/>
                <a:gd name="T10" fmla="*/ 255562134 w 10000"/>
                <a:gd name="T11" fmla="*/ 2147483647 h 10000"/>
                <a:gd name="T12" fmla="*/ 2147483647 w 10000"/>
                <a:gd name="T13" fmla="*/ 2147483647 h 10000"/>
                <a:gd name="T14" fmla="*/ 2147483647 w 10000"/>
                <a:gd name="T15" fmla="*/ 2147483647 h 10000"/>
                <a:gd name="T16" fmla="*/ 2147483647 w 10000"/>
                <a:gd name="T17" fmla="*/ 2147483647 h 10000"/>
                <a:gd name="T18" fmla="*/ 2147483647 w 10000"/>
                <a:gd name="T19" fmla="*/ 2147483647 h 10000"/>
                <a:gd name="T20" fmla="*/ 2147483647 w 10000"/>
                <a:gd name="T21" fmla="*/ 2147483647 h 10000"/>
                <a:gd name="T22" fmla="*/ 2147483647 w 10000"/>
                <a:gd name="T23" fmla="*/ 2147483647 h 10000"/>
                <a:gd name="T24" fmla="*/ 2147483647 w 10000"/>
                <a:gd name="T25" fmla="*/ 2147483647 h 10000"/>
                <a:gd name="T26" fmla="*/ 2147483647 w 10000"/>
                <a:gd name="T27" fmla="*/ 2147483647 h 10000"/>
                <a:gd name="T28" fmla="*/ 2147483647 w 10000"/>
                <a:gd name="T29" fmla="*/ 2147483647 h 10000"/>
                <a:gd name="T30" fmla="*/ 2147483647 w 10000"/>
                <a:gd name="T31" fmla="*/ 537978644 h 10000"/>
                <a:gd name="T32" fmla="*/ 2147483647 w 10000"/>
                <a:gd name="T33" fmla="*/ 12457243 h 10000"/>
                <a:gd name="T34" fmla="*/ 2147483647 w 10000"/>
                <a:gd name="T35" fmla="*/ 313820797 h 1000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000" h="10000">
                  <a:moveTo>
                    <a:pt x="6270" y="126"/>
                  </a:moveTo>
                  <a:cubicBezTo>
                    <a:pt x="5642" y="245"/>
                    <a:pt x="4469" y="528"/>
                    <a:pt x="3738" y="756"/>
                  </a:cubicBezTo>
                  <a:cubicBezTo>
                    <a:pt x="3007" y="984"/>
                    <a:pt x="2405" y="1322"/>
                    <a:pt x="1887" y="1495"/>
                  </a:cubicBezTo>
                  <a:cubicBezTo>
                    <a:pt x="1369" y="1668"/>
                    <a:pt x="1195" y="1105"/>
                    <a:pt x="629" y="1793"/>
                  </a:cubicBezTo>
                  <a:cubicBezTo>
                    <a:pt x="63" y="2481"/>
                    <a:pt x="218" y="3574"/>
                    <a:pt x="128" y="4417"/>
                  </a:cubicBezTo>
                  <a:cubicBezTo>
                    <a:pt x="39" y="5260"/>
                    <a:pt x="-87" y="6368"/>
                    <a:pt x="89" y="6848"/>
                  </a:cubicBezTo>
                  <a:cubicBezTo>
                    <a:pt x="265" y="7328"/>
                    <a:pt x="491" y="7223"/>
                    <a:pt x="1207" y="7298"/>
                  </a:cubicBezTo>
                  <a:cubicBezTo>
                    <a:pt x="1924" y="7374"/>
                    <a:pt x="3641" y="7133"/>
                    <a:pt x="4406" y="7298"/>
                  </a:cubicBezTo>
                  <a:cubicBezTo>
                    <a:pt x="5171" y="7463"/>
                    <a:pt x="5298" y="7868"/>
                    <a:pt x="5779" y="8288"/>
                  </a:cubicBezTo>
                  <a:cubicBezTo>
                    <a:pt x="6260" y="8709"/>
                    <a:pt x="6848" y="9549"/>
                    <a:pt x="7290" y="9819"/>
                  </a:cubicBezTo>
                  <a:cubicBezTo>
                    <a:pt x="7731" y="10089"/>
                    <a:pt x="8124" y="10014"/>
                    <a:pt x="8448" y="9879"/>
                  </a:cubicBezTo>
                  <a:cubicBezTo>
                    <a:pt x="8771" y="9744"/>
                    <a:pt x="9056" y="9549"/>
                    <a:pt x="9252" y="9008"/>
                  </a:cubicBezTo>
                  <a:cubicBezTo>
                    <a:pt x="9448" y="8469"/>
                    <a:pt x="9537" y="7418"/>
                    <a:pt x="9644" y="6639"/>
                  </a:cubicBezTo>
                  <a:cubicBezTo>
                    <a:pt x="9752" y="5858"/>
                    <a:pt x="9851" y="5168"/>
                    <a:pt x="9899" y="4327"/>
                  </a:cubicBezTo>
                  <a:cubicBezTo>
                    <a:pt x="9949" y="3486"/>
                    <a:pt x="10076" y="2256"/>
                    <a:pt x="9939" y="1566"/>
                  </a:cubicBezTo>
                  <a:cubicBezTo>
                    <a:pt x="9802" y="876"/>
                    <a:pt x="9478" y="471"/>
                    <a:pt x="9075" y="216"/>
                  </a:cubicBezTo>
                  <a:cubicBezTo>
                    <a:pt x="8674" y="-39"/>
                    <a:pt x="7997" y="20"/>
                    <a:pt x="7525" y="5"/>
                  </a:cubicBezTo>
                  <a:cubicBezTo>
                    <a:pt x="7055" y="-9"/>
                    <a:pt x="6898" y="5"/>
                    <a:pt x="6270" y="126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8148" name="Group 249"/>
            <p:cNvGrpSpPr>
              <a:grpSpLocks/>
            </p:cNvGrpSpPr>
            <p:nvPr/>
          </p:nvGrpSpPr>
          <p:grpSpPr bwMode="auto">
            <a:xfrm>
              <a:off x="7191141" y="1665569"/>
              <a:ext cx="365533" cy="637551"/>
              <a:chOff x="4140" y="429"/>
              <a:chExt cx="1425" cy="2396"/>
            </a:xfrm>
          </p:grpSpPr>
          <p:sp>
            <p:nvSpPr>
              <p:cNvPr id="218150" name="Freeform 25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88" name="Rectangle 251"/>
              <p:cNvSpPr>
                <a:spLocks noChangeArrowheads="1"/>
              </p:cNvSpPr>
              <p:nvPr/>
            </p:nvSpPr>
            <p:spPr bwMode="auto">
              <a:xfrm>
                <a:off x="4202" y="433"/>
                <a:ext cx="1052" cy="2279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152" name="Freeform 25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8153" name="Freeform 25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91" name="Rectangle 254"/>
              <p:cNvSpPr>
                <a:spLocks noChangeArrowheads="1"/>
              </p:cNvSpPr>
              <p:nvPr/>
            </p:nvSpPr>
            <p:spPr bwMode="auto">
              <a:xfrm>
                <a:off x="4215" y="695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155" name="Group 25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517" name="AutoShape 256"/>
                <p:cNvSpPr>
                  <a:spLocks noChangeArrowheads="1"/>
                </p:cNvSpPr>
                <p:nvPr/>
              </p:nvSpPr>
              <p:spPr bwMode="auto">
                <a:xfrm>
                  <a:off x="611" y="2571"/>
                  <a:ext cx="726" cy="12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18" name="AutoShape 257"/>
                <p:cNvSpPr>
                  <a:spLocks noChangeArrowheads="1"/>
                </p:cNvSpPr>
                <p:nvPr/>
              </p:nvSpPr>
              <p:spPr bwMode="auto">
                <a:xfrm>
                  <a:off x="627" y="2583"/>
                  <a:ext cx="695" cy="9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93" name="Rectangle 258"/>
              <p:cNvSpPr>
                <a:spLocks noChangeArrowheads="1"/>
              </p:cNvSpPr>
              <p:nvPr/>
            </p:nvSpPr>
            <p:spPr bwMode="auto">
              <a:xfrm>
                <a:off x="4227" y="1023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157" name="Group 25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515" name="AutoShape 260"/>
                <p:cNvSpPr>
                  <a:spLocks noChangeArrowheads="1"/>
                </p:cNvSpPr>
                <p:nvPr/>
              </p:nvSpPr>
              <p:spPr bwMode="auto">
                <a:xfrm>
                  <a:off x="614" y="2574"/>
                  <a:ext cx="726" cy="13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16" name="AutoShape 261"/>
                <p:cNvSpPr>
                  <a:spLocks noChangeArrowheads="1"/>
                </p:cNvSpPr>
                <p:nvPr/>
              </p:nvSpPr>
              <p:spPr bwMode="auto">
                <a:xfrm>
                  <a:off x="629" y="2592"/>
                  <a:ext cx="695" cy="9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95" name="Rectangle 262"/>
              <p:cNvSpPr>
                <a:spLocks noChangeArrowheads="1"/>
              </p:cNvSpPr>
              <p:nvPr/>
            </p:nvSpPr>
            <p:spPr bwMode="auto">
              <a:xfrm>
                <a:off x="4215" y="1357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96" name="Rectangle 263"/>
              <p:cNvSpPr>
                <a:spLocks noChangeArrowheads="1"/>
              </p:cNvSpPr>
              <p:nvPr/>
            </p:nvSpPr>
            <p:spPr bwMode="auto">
              <a:xfrm>
                <a:off x="4227" y="1656"/>
                <a:ext cx="600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218160" name="Group 26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513" name="AutoShape 265"/>
                <p:cNvSpPr>
                  <a:spLocks noChangeArrowheads="1"/>
                </p:cNvSpPr>
                <p:nvPr/>
              </p:nvSpPr>
              <p:spPr bwMode="auto">
                <a:xfrm>
                  <a:off x="613" y="2572"/>
                  <a:ext cx="717" cy="12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14" name="AutoShape 266"/>
                <p:cNvSpPr>
                  <a:spLocks noChangeArrowheads="1"/>
                </p:cNvSpPr>
                <p:nvPr/>
              </p:nvSpPr>
              <p:spPr bwMode="auto">
                <a:xfrm>
                  <a:off x="629" y="2589"/>
                  <a:ext cx="686" cy="9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218161" name="Freeform 26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218162" name="Group 26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511" name="AutoShape 269"/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24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12" name="AutoShape 270"/>
                <p:cNvSpPr>
                  <a:spLocks noChangeArrowheads="1"/>
                </p:cNvSpPr>
                <p:nvPr/>
              </p:nvSpPr>
              <p:spPr bwMode="auto">
                <a:xfrm>
                  <a:off x="631" y="2586"/>
                  <a:ext cx="694" cy="11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spcBef>
                      <a:spcPct val="20000"/>
                    </a:spcBef>
                    <a:buClr>
                      <a:srgbClr val="3333CC"/>
                    </a:buClr>
                    <a:buSzPct val="85000"/>
                    <a:buFont typeface="ZapfDingbats" charset="0"/>
                    <a:buNone/>
                    <a:defRPr/>
                  </a:pPr>
                  <a:endParaRPr lang="en-US" sz="20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500" name="Rectangle 271"/>
              <p:cNvSpPr>
                <a:spLocks noChangeArrowheads="1"/>
              </p:cNvSpPr>
              <p:nvPr/>
            </p:nvSpPr>
            <p:spPr bwMode="auto">
              <a:xfrm>
                <a:off x="5248" y="433"/>
                <a:ext cx="68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164" name="Freeform 27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8165" name="Freeform 27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503" name="Oval 274"/>
              <p:cNvSpPr>
                <a:spLocks noChangeArrowheads="1"/>
              </p:cNvSpPr>
              <p:nvPr/>
            </p:nvSpPr>
            <p:spPr bwMode="auto">
              <a:xfrm>
                <a:off x="5514" y="2610"/>
                <a:ext cx="49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8167" name="Freeform 27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505" name="AutoShape 276"/>
              <p:cNvSpPr>
                <a:spLocks noChangeArrowheads="1"/>
              </p:cNvSpPr>
              <p:nvPr/>
            </p:nvSpPr>
            <p:spPr bwMode="auto">
              <a:xfrm>
                <a:off x="4140" y="2682"/>
                <a:ext cx="1200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6" name="AutoShape 277"/>
              <p:cNvSpPr>
                <a:spLocks noChangeArrowheads="1"/>
              </p:cNvSpPr>
              <p:nvPr/>
            </p:nvSpPr>
            <p:spPr bwMode="auto">
              <a:xfrm>
                <a:off x="4202" y="2711"/>
                <a:ext cx="1077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7" name="Oval 278"/>
              <p:cNvSpPr>
                <a:spLocks noChangeArrowheads="1"/>
              </p:cNvSpPr>
              <p:nvPr/>
            </p:nvSpPr>
            <p:spPr bwMode="auto">
              <a:xfrm>
                <a:off x="4307" y="2383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8" name="Oval 279"/>
              <p:cNvSpPr>
                <a:spLocks noChangeArrowheads="1"/>
              </p:cNvSpPr>
              <p:nvPr/>
            </p:nvSpPr>
            <p:spPr bwMode="auto">
              <a:xfrm>
                <a:off x="4487" y="2383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9" name="Oval 280"/>
              <p:cNvSpPr>
                <a:spLocks noChangeArrowheads="1"/>
              </p:cNvSpPr>
              <p:nvPr/>
            </p:nvSpPr>
            <p:spPr bwMode="auto">
              <a:xfrm>
                <a:off x="4660" y="2383"/>
                <a:ext cx="161" cy="137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10" name="Rectangle 281"/>
              <p:cNvSpPr>
                <a:spLocks noChangeArrowheads="1"/>
              </p:cNvSpPr>
              <p:nvPr/>
            </p:nvSpPr>
            <p:spPr bwMode="auto">
              <a:xfrm>
                <a:off x="5062" y="1835"/>
                <a:ext cx="87" cy="764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18149" name="TextBox 492"/>
            <p:cNvSpPr txBox="1">
              <a:spLocks noChangeArrowheads="1"/>
            </p:cNvSpPr>
            <p:nvPr/>
          </p:nvSpPr>
          <p:spPr bwMode="auto">
            <a:xfrm>
              <a:off x="7600043" y="1655943"/>
              <a:ext cx="806842" cy="617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8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CDN</a:t>
              </a:r>
            </a:p>
            <a:p>
              <a:pPr eaLnBrk="0" hangingPunct="0">
                <a:lnSpc>
                  <a:spcPts val="18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server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Computing</a:t>
            </a:r>
          </a:p>
          <a:p>
            <a:endParaRPr lang="en-US" dirty="0"/>
          </a:p>
          <a:p>
            <a:r>
              <a:rPr lang="en-US" dirty="0" smtClean="0"/>
              <a:t>Analysis Team 9</a:t>
            </a:r>
          </a:p>
        </p:txBody>
      </p:sp>
    </p:spTree>
    <p:extLst>
      <p:ext uri="{BB962C8B-B14F-4D97-AF65-F5344CB8AC3E}">
        <p14:creationId xmlns:p14="http://schemas.microsoft.com/office/powerpoint/2010/main" val="102080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Rent vs. </a:t>
            </a:r>
            <a:r>
              <a:rPr lang="en-US" dirty="0" smtClean="0"/>
              <a:t>Buy: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Hardware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Software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Networking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7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en-US" dirty="0" smtClean="0"/>
              <a:t>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Scalability</a:t>
            </a:r>
          </a:p>
          <a:p>
            <a:pPr lvl="3"/>
            <a:endParaRPr lang="en-US" dirty="0"/>
          </a:p>
          <a:p>
            <a:r>
              <a:rPr lang="en-US" dirty="0" smtClean="0"/>
              <a:t>Responsiveness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Distributed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Shared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Lightweight </a:t>
            </a:r>
            <a:r>
              <a:rPr lang="en-US" smtClean="0"/>
              <a:t>front end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3962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Architectures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Service Level Agreements (SLA)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Security</a:t>
            </a:r>
          </a:p>
          <a:p>
            <a:pPr lvl="3"/>
            <a:endParaRPr lang="en-US" dirty="0"/>
          </a:p>
          <a:p>
            <a:r>
              <a:rPr lang="en-US" dirty="0" smtClean="0"/>
              <a:t>Jurisdiction</a:t>
            </a:r>
          </a:p>
          <a:p>
            <a:pPr lvl="3"/>
            <a:endParaRPr lang="en-US" dirty="0"/>
          </a:p>
          <a:p>
            <a:r>
              <a:rPr lang="en-US" dirty="0" smtClean="0"/>
              <a:t>Control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39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MapReduce Architecture (Hadoop)</a:t>
            </a:r>
            <a:endParaRPr lang="en-US" altLang="en-US" dirty="0" smtClean="0"/>
          </a:p>
        </p:txBody>
      </p:sp>
      <p:sp>
        <p:nvSpPr>
          <p:cNvPr id="223" name="Rounded Rectangle 222"/>
          <p:cNvSpPr>
            <a:spLocks noChangeArrowheads="1"/>
          </p:cNvSpPr>
          <p:nvPr/>
        </p:nvSpPr>
        <p:spPr bwMode="auto">
          <a:xfrm>
            <a:off x="1474788" y="2179638"/>
            <a:ext cx="1417637" cy="6191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map</a:t>
            </a:r>
          </a:p>
        </p:txBody>
      </p:sp>
      <p:sp>
        <p:nvSpPr>
          <p:cNvPr id="225" name="Rounded Rectangle 224"/>
          <p:cNvSpPr>
            <a:spLocks noChangeArrowheads="1"/>
          </p:cNvSpPr>
          <p:nvPr/>
        </p:nvSpPr>
        <p:spPr bwMode="auto">
          <a:xfrm>
            <a:off x="1474788" y="3025775"/>
            <a:ext cx="1417637" cy="6191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map</a:t>
            </a:r>
          </a:p>
        </p:txBody>
      </p:sp>
      <p:sp>
        <p:nvSpPr>
          <p:cNvPr id="226" name="Rounded Rectangle 225"/>
          <p:cNvSpPr>
            <a:spLocks noChangeArrowheads="1"/>
          </p:cNvSpPr>
          <p:nvPr/>
        </p:nvSpPr>
        <p:spPr bwMode="auto">
          <a:xfrm>
            <a:off x="1474788" y="3868738"/>
            <a:ext cx="1417637" cy="6191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map</a:t>
            </a:r>
          </a:p>
        </p:txBody>
      </p:sp>
      <p:sp>
        <p:nvSpPr>
          <p:cNvPr id="227" name="Rounded Rectangle 226"/>
          <p:cNvSpPr>
            <a:spLocks noChangeArrowheads="1"/>
          </p:cNvSpPr>
          <p:nvPr/>
        </p:nvSpPr>
        <p:spPr bwMode="auto">
          <a:xfrm>
            <a:off x="1474788" y="4692650"/>
            <a:ext cx="1417637" cy="6191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map</a:t>
            </a:r>
          </a:p>
        </p:txBody>
      </p:sp>
      <p:sp>
        <p:nvSpPr>
          <p:cNvPr id="228" name="Rounded Rectangle 227"/>
          <p:cNvSpPr>
            <a:spLocks noChangeArrowheads="1"/>
          </p:cNvSpPr>
          <p:nvPr/>
        </p:nvSpPr>
        <p:spPr bwMode="auto">
          <a:xfrm>
            <a:off x="6213475" y="2489200"/>
            <a:ext cx="1263650" cy="5730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reduce</a:t>
            </a:r>
          </a:p>
        </p:txBody>
      </p:sp>
      <p:sp>
        <p:nvSpPr>
          <p:cNvPr id="229" name="Rounded Rectangle 228"/>
          <p:cNvSpPr>
            <a:spLocks noChangeArrowheads="1"/>
          </p:cNvSpPr>
          <p:nvPr/>
        </p:nvSpPr>
        <p:spPr bwMode="auto">
          <a:xfrm>
            <a:off x="6213475" y="3355975"/>
            <a:ext cx="1263650" cy="5730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reduce</a:t>
            </a:r>
          </a:p>
        </p:txBody>
      </p:sp>
      <p:sp>
        <p:nvSpPr>
          <p:cNvPr id="230" name="Rounded Rectangle 229"/>
          <p:cNvSpPr>
            <a:spLocks noChangeArrowheads="1"/>
          </p:cNvSpPr>
          <p:nvPr/>
        </p:nvSpPr>
        <p:spPr bwMode="auto">
          <a:xfrm>
            <a:off x="6213475" y="4291013"/>
            <a:ext cx="1263650" cy="5730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reduce</a:t>
            </a:r>
          </a:p>
        </p:txBody>
      </p:sp>
      <p:sp>
        <p:nvSpPr>
          <p:cNvPr id="13324" name="Rectangle 239"/>
          <p:cNvSpPr>
            <a:spLocks noChangeArrowheads="1"/>
          </p:cNvSpPr>
          <p:nvPr/>
        </p:nvSpPr>
        <p:spPr bwMode="auto">
          <a:xfrm>
            <a:off x="228600" y="2192338"/>
            <a:ext cx="963613" cy="5953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13325" name="Rectangle 240"/>
          <p:cNvSpPr>
            <a:spLocks noChangeArrowheads="1"/>
          </p:cNvSpPr>
          <p:nvPr/>
        </p:nvSpPr>
        <p:spPr bwMode="auto">
          <a:xfrm>
            <a:off x="228600" y="3036888"/>
            <a:ext cx="963613" cy="5953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13326" name="Rectangle 241"/>
          <p:cNvSpPr>
            <a:spLocks noChangeArrowheads="1"/>
          </p:cNvSpPr>
          <p:nvPr/>
        </p:nvSpPr>
        <p:spPr bwMode="auto">
          <a:xfrm>
            <a:off x="228600" y="3881438"/>
            <a:ext cx="963613" cy="5953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13327" name="Rectangle 242"/>
          <p:cNvSpPr>
            <a:spLocks noChangeArrowheads="1"/>
          </p:cNvSpPr>
          <p:nvPr/>
        </p:nvSpPr>
        <p:spPr bwMode="auto">
          <a:xfrm>
            <a:off x="228600" y="4703763"/>
            <a:ext cx="963613" cy="5953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270" name="Rectangle 269"/>
          <p:cNvSpPr>
            <a:spLocks noChangeArrowheads="1"/>
          </p:cNvSpPr>
          <p:nvPr/>
        </p:nvSpPr>
        <p:spPr bwMode="auto">
          <a:xfrm>
            <a:off x="7856538" y="2519363"/>
            <a:ext cx="1081087" cy="5143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271" name="Rectangle 270"/>
          <p:cNvSpPr>
            <a:spLocks noChangeArrowheads="1"/>
          </p:cNvSpPr>
          <p:nvPr/>
        </p:nvSpPr>
        <p:spPr bwMode="auto">
          <a:xfrm>
            <a:off x="7856538" y="3386138"/>
            <a:ext cx="1081087" cy="5143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272" name="Rectangle 271"/>
          <p:cNvSpPr>
            <a:spLocks noChangeArrowheads="1"/>
          </p:cNvSpPr>
          <p:nvPr/>
        </p:nvSpPr>
        <p:spPr bwMode="auto">
          <a:xfrm>
            <a:off x="7856538" y="4321175"/>
            <a:ext cx="1081087" cy="5143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output</a:t>
            </a:r>
          </a:p>
        </p:txBody>
      </p:sp>
      <p:cxnSp>
        <p:nvCxnSpPr>
          <p:cNvPr id="338961" name="AutoShape 17"/>
          <p:cNvCxnSpPr>
            <a:cxnSpLocks noChangeShapeType="1"/>
            <a:stCxn id="13324" idx="3"/>
            <a:endCxn id="223" idx="1"/>
          </p:cNvCxnSpPr>
          <p:nvPr/>
        </p:nvCxnSpPr>
        <p:spPr bwMode="auto">
          <a:xfrm flipV="1">
            <a:off x="1192213" y="2489200"/>
            <a:ext cx="28257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62" name="AutoShape 18"/>
          <p:cNvCxnSpPr>
            <a:cxnSpLocks noChangeShapeType="1"/>
            <a:stCxn id="13325" idx="3"/>
            <a:endCxn id="225" idx="1"/>
          </p:cNvCxnSpPr>
          <p:nvPr/>
        </p:nvCxnSpPr>
        <p:spPr bwMode="auto">
          <a:xfrm>
            <a:off x="1192213" y="3335338"/>
            <a:ext cx="2825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63" name="AutoShape 19"/>
          <p:cNvCxnSpPr>
            <a:cxnSpLocks noChangeShapeType="1"/>
            <a:stCxn id="13326" idx="3"/>
            <a:endCxn id="226" idx="1"/>
          </p:cNvCxnSpPr>
          <p:nvPr/>
        </p:nvCxnSpPr>
        <p:spPr bwMode="auto">
          <a:xfrm flipV="1">
            <a:off x="1192213" y="4178300"/>
            <a:ext cx="28257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64" name="AutoShape 20"/>
          <p:cNvCxnSpPr>
            <a:cxnSpLocks noChangeShapeType="1"/>
            <a:stCxn id="13327" idx="3"/>
            <a:endCxn id="227" idx="1"/>
          </p:cNvCxnSpPr>
          <p:nvPr/>
        </p:nvCxnSpPr>
        <p:spPr bwMode="auto">
          <a:xfrm>
            <a:off x="1192213" y="5002213"/>
            <a:ext cx="2825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65" name="AutoShape 21"/>
          <p:cNvCxnSpPr>
            <a:cxnSpLocks noChangeShapeType="1"/>
            <a:stCxn id="223" idx="3"/>
          </p:cNvCxnSpPr>
          <p:nvPr/>
        </p:nvCxnSpPr>
        <p:spPr bwMode="auto">
          <a:xfrm>
            <a:off x="2892425" y="2489200"/>
            <a:ext cx="32067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66" name="AutoShape 22"/>
          <p:cNvCxnSpPr>
            <a:cxnSpLocks noChangeShapeType="1"/>
            <a:stCxn id="225" idx="3"/>
          </p:cNvCxnSpPr>
          <p:nvPr/>
        </p:nvCxnSpPr>
        <p:spPr bwMode="auto">
          <a:xfrm flipV="1">
            <a:off x="2892425" y="3333750"/>
            <a:ext cx="311150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67" name="AutoShape 23"/>
          <p:cNvCxnSpPr>
            <a:cxnSpLocks noChangeShapeType="1"/>
            <a:stCxn id="226" idx="3"/>
          </p:cNvCxnSpPr>
          <p:nvPr/>
        </p:nvCxnSpPr>
        <p:spPr bwMode="auto">
          <a:xfrm>
            <a:off x="2892425" y="4178300"/>
            <a:ext cx="315913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68" name="AutoShape 24"/>
          <p:cNvCxnSpPr>
            <a:cxnSpLocks noChangeShapeType="1"/>
            <a:stCxn id="227" idx="3"/>
          </p:cNvCxnSpPr>
          <p:nvPr/>
        </p:nvCxnSpPr>
        <p:spPr bwMode="auto">
          <a:xfrm flipV="1">
            <a:off x="2892425" y="5000625"/>
            <a:ext cx="315913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69" name="AutoShape 25"/>
          <p:cNvCxnSpPr>
            <a:cxnSpLocks noChangeShapeType="1"/>
            <a:endCxn id="230" idx="1"/>
          </p:cNvCxnSpPr>
          <p:nvPr/>
        </p:nvCxnSpPr>
        <p:spPr bwMode="auto">
          <a:xfrm>
            <a:off x="5526088" y="4570413"/>
            <a:ext cx="687387" cy="79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70" name="AutoShape 26"/>
          <p:cNvCxnSpPr>
            <a:cxnSpLocks noChangeShapeType="1"/>
            <a:stCxn id="230" idx="3"/>
            <a:endCxn id="272" idx="1"/>
          </p:cNvCxnSpPr>
          <p:nvPr/>
        </p:nvCxnSpPr>
        <p:spPr bwMode="auto">
          <a:xfrm>
            <a:off x="7477125" y="4578350"/>
            <a:ext cx="37941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71" name="AutoShape 27"/>
          <p:cNvCxnSpPr>
            <a:cxnSpLocks noChangeShapeType="1"/>
            <a:endCxn id="229" idx="1"/>
          </p:cNvCxnSpPr>
          <p:nvPr/>
        </p:nvCxnSpPr>
        <p:spPr bwMode="auto">
          <a:xfrm>
            <a:off x="5526088" y="3635375"/>
            <a:ext cx="687387" cy="79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72" name="AutoShape 28"/>
          <p:cNvCxnSpPr>
            <a:cxnSpLocks noChangeShapeType="1"/>
            <a:stCxn id="229" idx="3"/>
            <a:endCxn id="271" idx="1"/>
          </p:cNvCxnSpPr>
          <p:nvPr/>
        </p:nvCxnSpPr>
        <p:spPr bwMode="auto">
          <a:xfrm>
            <a:off x="7477125" y="3643313"/>
            <a:ext cx="37941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73" name="AutoShape 29"/>
          <p:cNvCxnSpPr>
            <a:cxnSpLocks noChangeShapeType="1"/>
            <a:endCxn id="228" idx="1"/>
          </p:cNvCxnSpPr>
          <p:nvPr/>
        </p:nvCxnSpPr>
        <p:spPr bwMode="auto">
          <a:xfrm>
            <a:off x="5526088" y="2768600"/>
            <a:ext cx="687387" cy="79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974" name="AutoShape 30"/>
          <p:cNvCxnSpPr>
            <a:cxnSpLocks noChangeShapeType="1"/>
            <a:stCxn id="228" idx="3"/>
            <a:endCxn id="270" idx="1"/>
          </p:cNvCxnSpPr>
          <p:nvPr/>
        </p:nvCxnSpPr>
        <p:spPr bwMode="auto">
          <a:xfrm>
            <a:off x="7477125" y="2776538"/>
            <a:ext cx="37941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3205163" y="1982788"/>
            <a:ext cx="2673350" cy="3513137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4400" b="1" smtClean="0">
                <a:solidFill>
                  <a:srgbClr val="00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Shuffling</a:t>
            </a:r>
          </a:p>
          <a:p>
            <a:pPr algn="ctr">
              <a:defRPr/>
            </a:pPr>
            <a:endParaRPr lang="en-US" altLang="en-US" sz="3200" b="1" smtClean="0">
              <a:solidFill>
                <a:srgbClr val="00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en-US" altLang="en-US" sz="3200" b="1" smtClean="0">
                <a:solidFill>
                  <a:srgbClr val="00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group values by: </a:t>
            </a:r>
            <a:r>
              <a:rPr lang="en-US" altLang="en-US" sz="3200" b="1" smtClean="0">
                <a:solidFill>
                  <a:srgbClr val="99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[</a:t>
            </a:r>
            <a:r>
              <a:rPr lang="en-US" altLang="en-US" sz="3200" b="1" i="1" smtClean="0">
                <a:solidFill>
                  <a:srgbClr val="99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keys</a:t>
            </a:r>
            <a:r>
              <a:rPr lang="en-US" altLang="en-US" sz="3200" b="1" smtClean="0">
                <a:solidFill>
                  <a:srgbClr val="99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]</a:t>
            </a:r>
          </a:p>
        </p:txBody>
      </p:sp>
      <p:sp>
        <p:nvSpPr>
          <p:cNvPr id="338976" name="Text Box 32"/>
          <p:cNvSpPr txBox="1">
            <a:spLocks noChangeArrowheads="1"/>
          </p:cNvSpPr>
          <p:nvPr/>
        </p:nvSpPr>
        <p:spPr bwMode="auto">
          <a:xfrm>
            <a:off x="320675" y="1176338"/>
            <a:ext cx="2708275" cy="374650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(a) Map</a:t>
            </a:r>
          </a:p>
        </p:txBody>
      </p:sp>
      <p:sp>
        <p:nvSpPr>
          <p:cNvPr id="338977" name="Text Box 33"/>
          <p:cNvSpPr txBox="1">
            <a:spLocks noChangeArrowheads="1"/>
          </p:cNvSpPr>
          <p:nvPr/>
        </p:nvSpPr>
        <p:spPr bwMode="auto">
          <a:xfrm>
            <a:off x="3187700" y="1176338"/>
            <a:ext cx="2709863" cy="3746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smtClean="0">
                <a:solidFill>
                  <a:srgbClr val="00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(b) Shuffle</a:t>
            </a:r>
          </a:p>
        </p:txBody>
      </p:sp>
      <p:sp>
        <p:nvSpPr>
          <p:cNvPr id="338978" name="Text Box 34"/>
          <p:cNvSpPr txBox="1">
            <a:spLocks noChangeArrowheads="1"/>
          </p:cNvSpPr>
          <p:nvPr/>
        </p:nvSpPr>
        <p:spPr bwMode="auto">
          <a:xfrm>
            <a:off x="6056313" y="1176338"/>
            <a:ext cx="2708275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(c) Reduce</a:t>
            </a:r>
          </a:p>
        </p:txBody>
      </p:sp>
      <p:sp>
        <p:nvSpPr>
          <p:cNvPr id="338979" name="Text Box 35"/>
          <p:cNvSpPr txBox="1">
            <a:spLocks noChangeArrowheads="1"/>
          </p:cNvSpPr>
          <p:nvPr/>
        </p:nvSpPr>
        <p:spPr bwMode="auto">
          <a:xfrm>
            <a:off x="369888" y="5775325"/>
            <a:ext cx="8470900" cy="528638"/>
          </a:xfrm>
          <a:prstGeom prst="rect">
            <a:avLst/>
          </a:prstGeom>
          <a:solidFill>
            <a:srgbClr val="FFFF99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2800" b="1" i="1">
                <a:solidFill>
                  <a:srgbClr val="006633"/>
                </a:solidFill>
                <a:latin typeface="Arial" panose="020B0604020202020204" pitchFamily="34" charset="0"/>
              </a:rPr>
              <a:t>handles low-level details</a:t>
            </a:r>
            <a:r>
              <a:rPr lang="en-US" altLang="en-US" sz="2800" b="1">
                <a:solidFill>
                  <a:srgbClr val="006633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u="sng">
                <a:solidFill>
                  <a:srgbClr val="00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transparently</a:t>
            </a:r>
            <a:r>
              <a:rPr lang="en-US" altLang="en-US" sz="2800" b="1">
                <a:solidFill>
                  <a:srgbClr val="006633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" name="Rectangle 269"/>
          <p:cNvSpPr>
            <a:spLocks noChangeArrowheads="1"/>
          </p:cNvSpPr>
          <p:nvPr/>
        </p:nvSpPr>
        <p:spPr bwMode="auto">
          <a:xfrm>
            <a:off x="5426075" y="2185988"/>
            <a:ext cx="1081088" cy="449262"/>
          </a:xfrm>
          <a:prstGeom prst="rect">
            <a:avLst/>
          </a:prstGeom>
          <a:gradFill rotWithShape="1">
            <a:gsLst>
              <a:gs pos="0">
                <a:srgbClr val="EAEAEA"/>
              </a:gs>
              <a:gs pos="100000">
                <a:srgbClr val="CCCC00"/>
              </a:gs>
            </a:gsLst>
            <a:lin ang="0" scaled="1"/>
          </a:gra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i="0" smtClean="0">
                <a:solidFill>
                  <a:srgbClr val="000000"/>
                </a:solidFill>
              </a:rPr>
              <a:t>(</a:t>
            </a:r>
            <a:r>
              <a:rPr lang="en-US" altLang="en-US" sz="2000" b="1" smtClean="0">
                <a:solidFill>
                  <a:srgbClr val="000000"/>
                </a:solidFill>
              </a:rPr>
              <a:t>k</a:t>
            </a:r>
            <a:r>
              <a:rPr lang="en-US" altLang="en-US" sz="2000" b="1" baseline="-25000" smtClean="0">
                <a:solidFill>
                  <a:srgbClr val="000000"/>
                </a:solidFill>
              </a:rPr>
              <a:t>2</a:t>
            </a:r>
            <a:r>
              <a:rPr lang="en-US" altLang="en-US" sz="2000" b="1" smtClean="0">
                <a:solidFill>
                  <a:srgbClr val="000000"/>
                </a:solidFill>
              </a:rPr>
              <a:t>, </a:t>
            </a:r>
            <a:r>
              <a:rPr lang="en-US" altLang="en-US" sz="2000" b="1" i="0" smtClean="0">
                <a:solidFill>
                  <a:srgbClr val="000000"/>
                </a:solidFill>
              </a:rPr>
              <a:t>[</a:t>
            </a:r>
            <a:r>
              <a:rPr lang="en-US" altLang="en-US" sz="2000" b="1" smtClean="0">
                <a:solidFill>
                  <a:srgbClr val="000000"/>
                </a:solidFill>
              </a:rPr>
              <a:t>v</a:t>
            </a:r>
            <a:r>
              <a:rPr lang="en-US" altLang="en-US" sz="2000" b="1" baseline="-25000" smtClean="0">
                <a:solidFill>
                  <a:srgbClr val="000000"/>
                </a:solidFill>
              </a:rPr>
              <a:t>2</a:t>
            </a:r>
            <a:r>
              <a:rPr lang="en-US" altLang="en-US" sz="2000" b="1" i="0" smtClean="0">
                <a:solidFill>
                  <a:srgbClr val="000000"/>
                </a:solidFill>
              </a:rPr>
              <a:t>])</a:t>
            </a:r>
          </a:p>
        </p:txBody>
      </p:sp>
      <p:sp>
        <p:nvSpPr>
          <p:cNvPr id="13351" name="Rectangle 269"/>
          <p:cNvSpPr>
            <a:spLocks noChangeArrowheads="1"/>
          </p:cNvSpPr>
          <p:nvPr/>
        </p:nvSpPr>
        <p:spPr bwMode="auto">
          <a:xfrm>
            <a:off x="885825" y="1871663"/>
            <a:ext cx="968375" cy="4492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lin ang="0" scaled="1"/>
          </a:gra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i="0" smtClean="0">
                <a:solidFill>
                  <a:srgbClr val="000000"/>
                </a:solidFill>
              </a:rPr>
              <a:t>(</a:t>
            </a:r>
            <a:r>
              <a:rPr lang="en-US" altLang="en-US" sz="2000" b="1" smtClean="0">
                <a:solidFill>
                  <a:srgbClr val="000000"/>
                </a:solidFill>
              </a:rPr>
              <a:t>k</a:t>
            </a:r>
            <a:r>
              <a:rPr lang="en-US" altLang="en-US" sz="2000" b="1" baseline="-25000" smtClean="0">
                <a:solidFill>
                  <a:srgbClr val="000000"/>
                </a:solidFill>
              </a:rPr>
              <a:t>1</a:t>
            </a:r>
            <a:r>
              <a:rPr lang="en-US" altLang="en-US" sz="2000" b="1" smtClean="0">
                <a:solidFill>
                  <a:srgbClr val="000000"/>
                </a:solidFill>
              </a:rPr>
              <a:t>, v</a:t>
            </a:r>
            <a:r>
              <a:rPr lang="en-US" altLang="en-US" sz="2000" b="1" baseline="-25000" smtClean="0">
                <a:solidFill>
                  <a:srgbClr val="000000"/>
                </a:solidFill>
              </a:rPr>
              <a:t>1</a:t>
            </a:r>
            <a:r>
              <a:rPr lang="en-US" altLang="en-US" sz="2000" b="1" i="0" smtClean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" name="Rectangle 269"/>
          <p:cNvSpPr>
            <a:spLocks noChangeArrowheads="1"/>
          </p:cNvSpPr>
          <p:nvPr/>
        </p:nvSpPr>
        <p:spPr bwMode="auto">
          <a:xfrm>
            <a:off x="7165975" y="2159000"/>
            <a:ext cx="1081088" cy="449263"/>
          </a:xfrm>
          <a:prstGeom prst="rect">
            <a:avLst/>
          </a:prstGeom>
          <a:gradFill rotWithShape="1">
            <a:gsLst>
              <a:gs pos="0">
                <a:srgbClr val="CCCC00"/>
              </a:gs>
              <a:gs pos="100000">
                <a:srgbClr val="FFFFFF"/>
              </a:gs>
            </a:gsLst>
            <a:lin ang="0" scaled="1"/>
          </a:gra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i="0" smtClean="0">
                <a:solidFill>
                  <a:srgbClr val="000000"/>
                </a:solidFill>
              </a:rPr>
              <a:t>[(</a:t>
            </a:r>
            <a:r>
              <a:rPr lang="en-US" altLang="en-US" sz="2000" b="1" smtClean="0">
                <a:solidFill>
                  <a:srgbClr val="000000"/>
                </a:solidFill>
              </a:rPr>
              <a:t>k</a:t>
            </a:r>
            <a:r>
              <a:rPr lang="en-US" altLang="en-US" sz="2000" b="1" baseline="-25000" smtClean="0">
                <a:solidFill>
                  <a:srgbClr val="000000"/>
                </a:solidFill>
              </a:rPr>
              <a:t>3</a:t>
            </a:r>
            <a:r>
              <a:rPr lang="en-US" altLang="en-US" sz="2000" b="1" smtClean="0">
                <a:solidFill>
                  <a:srgbClr val="000000"/>
                </a:solidFill>
              </a:rPr>
              <a:t>, v</a:t>
            </a:r>
            <a:r>
              <a:rPr lang="en-US" altLang="en-US" sz="2000" b="1" baseline="-25000" smtClean="0">
                <a:solidFill>
                  <a:srgbClr val="000000"/>
                </a:solidFill>
              </a:rPr>
              <a:t>3</a:t>
            </a:r>
            <a:r>
              <a:rPr lang="en-US" altLang="en-US" sz="2000" b="1" i="0" smtClean="0">
                <a:solidFill>
                  <a:srgbClr val="000000"/>
                </a:solidFill>
              </a:rPr>
              <a:t>)]</a:t>
            </a:r>
          </a:p>
        </p:txBody>
      </p:sp>
      <p:sp>
        <p:nvSpPr>
          <p:cNvPr id="5" name="Rectangle 269"/>
          <p:cNvSpPr>
            <a:spLocks noChangeArrowheads="1"/>
          </p:cNvSpPr>
          <p:nvPr/>
        </p:nvSpPr>
        <p:spPr bwMode="auto">
          <a:xfrm>
            <a:off x="2400300" y="1871663"/>
            <a:ext cx="969963" cy="4492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EAEAEA"/>
              </a:gs>
            </a:gsLst>
            <a:lin ang="0" scaled="1"/>
          </a:gra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i="0" smtClean="0">
                <a:solidFill>
                  <a:srgbClr val="000000"/>
                </a:solidFill>
              </a:rPr>
              <a:t>[</a:t>
            </a:r>
            <a:r>
              <a:rPr lang="en-US" altLang="en-US" sz="2000" b="1" smtClean="0">
                <a:solidFill>
                  <a:srgbClr val="000000"/>
                </a:solidFill>
              </a:rPr>
              <a:t>k</a:t>
            </a:r>
            <a:r>
              <a:rPr lang="en-US" altLang="en-US" sz="2000" b="1" baseline="-25000" smtClean="0">
                <a:solidFill>
                  <a:srgbClr val="000000"/>
                </a:solidFill>
              </a:rPr>
              <a:t>2</a:t>
            </a:r>
            <a:r>
              <a:rPr lang="en-US" altLang="en-US" sz="2000" b="1" smtClean="0">
                <a:solidFill>
                  <a:srgbClr val="000000"/>
                </a:solidFill>
              </a:rPr>
              <a:t>, v</a:t>
            </a:r>
            <a:r>
              <a:rPr lang="en-US" altLang="en-US" sz="2000" b="1" baseline="-25000" smtClean="0">
                <a:solidFill>
                  <a:srgbClr val="000000"/>
                </a:solidFill>
              </a:rPr>
              <a:t>2</a:t>
            </a:r>
            <a:r>
              <a:rPr lang="en-US" altLang="en-US" sz="2000" b="1" i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70" grpId="0" animBg="1"/>
      <p:bldP spid="271" grpId="0" animBg="1"/>
      <p:bldP spid="272" grpId="0" animBg="1"/>
      <p:bldP spid="159" grpId="0" animBg="1"/>
      <p:bldP spid="338976" grpId="0" animBg="1"/>
      <p:bldP spid="338977" grpId="0" animBg="1"/>
      <p:bldP spid="338978" grpId="0" animBg="1"/>
      <p:bldP spid="338979" grpId="0" animBg="1"/>
      <p:bldP spid="2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pPr eaLnBrk="1" hangingPunct="1"/>
            <a:r>
              <a:rPr lang="en-US" altLang="en-US" smtClean="0"/>
              <a:t>Standard Indexing</a:t>
            </a:r>
          </a:p>
        </p:txBody>
      </p:sp>
      <p:sp>
        <p:nvSpPr>
          <p:cNvPr id="223" name="Rounded Rectangle 222"/>
          <p:cNvSpPr>
            <a:spLocks noChangeArrowheads="1"/>
          </p:cNvSpPr>
          <p:nvPr/>
        </p:nvSpPr>
        <p:spPr bwMode="auto">
          <a:xfrm>
            <a:off x="1474788" y="1878013"/>
            <a:ext cx="1417637" cy="6191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tokenize</a:t>
            </a:r>
          </a:p>
        </p:txBody>
      </p:sp>
      <p:sp>
        <p:nvSpPr>
          <p:cNvPr id="225" name="Rounded Rectangle 224"/>
          <p:cNvSpPr>
            <a:spLocks noChangeArrowheads="1"/>
          </p:cNvSpPr>
          <p:nvPr/>
        </p:nvSpPr>
        <p:spPr bwMode="auto">
          <a:xfrm>
            <a:off x="1474788" y="2724150"/>
            <a:ext cx="1417637" cy="6191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tokenize</a:t>
            </a:r>
          </a:p>
        </p:txBody>
      </p:sp>
      <p:sp>
        <p:nvSpPr>
          <p:cNvPr id="226" name="Rounded Rectangle 225"/>
          <p:cNvSpPr>
            <a:spLocks noChangeArrowheads="1"/>
          </p:cNvSpPr>
          <p:nvPr/>
        </p:nvSpPr>
        <p:spPr bwMode="auto">
          <a:xfrm>
            <a:off x="1474788" y="3567113"/>
            <a:ext cx="1417637" cy="6191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tokenize</a:t>
            </a:r>
          </a:p>
        </p:txBody>
      </p:sp>
      <p:sp>
        <p:nvSpPr>
          <p:cNvPr id="227" name="Rounded Rectangle 226"/>
          <p:cNvSpPr>
            <a:spLocks noChangeArrowheads="1"/>
          </p:cNvSpPr>
          <p:nvPr/>
        </p:nvSpPr>
        <p:spPr bwMode="auto">
          <a:xfrm>
            <a:off x="1474788" y="4391025"/>
            <a:ext cx="1417637" cy="6191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tokenize</a:t>
            </a:r>
          </a:p>
        </p:txBody>
      </p:sp>
      <p:sp>
        <p:nvSpPr>
          <p:cNvPr id="228" name="Rounded Rectangle 227"/>
          <p:cNvSpPr>
            <a:spLocks noChangeArrowheads="1"/>
          </p:cNvSpPr>
          <p:nvPr/>
        </p:nvSpPr>
        <p:spPr bwMode="auto">
          <a:xfrm>
            <a:off x="6213475" y="2187575"/>
            <a:ext cx="1362075" cy="5730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combine</a:t>
            </a:r>
          </a:p>
        </p:txBody>
      </p:sp>
      <p:sp>
        <p:nvSpPr>
          <p:cNvPr id="229" name="Rounded Rectangle 228"/>
          <p:cNvSpPr>
            <a:spLocks noChangeArrowheads="1"/>
          </p:cNvSpPr>
          <p:nvPr/>
        </p:nvSpPr>
        <p:spPr bwMode="auto">
          <a:xfrm>
            <a:off x="6213475" y="3054350"/>
            <a:ext cx="1362075" cy="5730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combine</a:t>
            </a:r>
          </a:p>
        </p:txBody>
      </p:sp>
      <p:sp>
        <p:nvSpPr>
          <p:cNvPr id="230" name="Rounded Rectangle 229"/>
          <p:cNvSpPr>
            <a:spLocks noChangeArrowheads="1"/>
          </p:cNvSpPr>
          <p:nvPr/>
        </p:nvSpPr>
        <p:spPr bwMode="auto">
          <a:xfrm>
            <a:off x="6213475" y="3989388"/>
            <a:ext cx="1362075" cy="5730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combine</a:t>
            </a:r>
          </a:p>
        </p:txBody>
      </p:sp>
      <p:sp>
        <p:nvSpPr>
          <p:cNvPr id="17420" name="Rectangle 239"/>
          <p:cNvSpPr>
            <a:spLocks noChangeArrowheads="1"/>
          </p:cNvSpPr>
          <p:nvPr/>
        </p:nvSpPr>
        <p:spPr bwMode="auto">
          <a:xfrm>
            <a:off x="228600" y="1890713"/>
            <a:ext cx="963613" cy="5953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doc</a:t>
            </a:r>
          </a:p>
        </p:txBody>
      </p:sp>
      <p:sp>
        <p:nvSpPr>
          <p:cNvPr id="17421" name="Rectangle 240"/>
          <p:cNvSpPr>
            <a:spLocks noChangeArrowheads="1"/>
          </p:cNvSpPr>
          <p:nvPr/>
        </p:nvSpPr>
        <p:spPr bwMode="auto">
          <a:xfrm>
            <a:off x="228600" y="2735263"/>
            <a:ext cx="963613" cy="5953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doc</a:t>
            </a:r>
          </a:p>
        </p:txBody>
      </p:sp>
      <p:sp>
        <p:nvSpPr>
          <p:cNvPr id="17422" name="Rectangle 241"/>
          <p:cNvSpPr>
            <a:spLocks noChangeArrowheads="1"/>
          </p:cNvSpPr>
          <p:nvPr/>
        </p:nvSpPr>
        <p:spPr bwMode="auto">
          <a:xfrm>
            <a:off x="228600" y="3579813"/>
            <a:ext cx="963613" cy="5953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doc</a:t>
            </a:r>
          </a:p>
        </p:txBody>
      </p:sp>
      <p:sp>
        <p:nvSpPr>
          <p:cNvPr id="17423" name="Rectangle 242"/>
          <p:cNvSpPr>
            <a:spLocks noChangeArrowheads="1"/>
          </p:cNvSpPr>
          <p:nvPr/>
        </p:nvSpPr>
        <p:spPr bwMode="auto">
          <a:xfrm>
            <a:off x="228600" y="4402138"/>
            <a:ext cx="963613" cy="5953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doc</a:t>
            </a:r>
          </a:p>
        </p:txBody>
      </p:sp>
      <p:sp>
        <p:nvSpPr>
          <p:cNvPr id="17424" name="Rectangle 269"/>
          <p:cNvSpPr>
            <a:spLocks noChangeArrowheads="1"/>
          </p:cNvSpPr>
          <p:nvPr/>
        </p:nvSpPr>
        <p:spPr bwMode="auto">
          <a:xfrm>
            <a:off x="7856538" y="2217738"/>
            <a:ext cx="1081087" cy="5143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posting list</a:t>
            </a:r>
          </a:p>
        </p:txBody>
      </p:sp>
      <p:sp>
        <p:nvSpPr>
          <p:cNvPr id="17425" name="Rectangle 270"/>
          <p:cNvSpPr>
            <a:spLocks noChangeArrowheads="1"/>
          </p:cNvSpPr>
          <p:nvPr/>
        </p:nvSpPr>
        <p:spPr bwMode="auto">
          <a:xfrm>
            <a:off x="7856538" y="3084513"/>
            <a:ext cx="1081087" cy="5143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posting list</a:t>
            </a:r>
          </a:p>
        </p:txBody>
      </p:sp>
      <p:sp>
        <p:nvSpPr>
          <p:cNvPr id="17426" name="Rectangle 271"/>
          <p:cNvSpPr>
            <a:spLocks noChangeArrowheads="1"/>
          </p:cNvSpPr>
          <p:nvPr/>
        </p:nvSpPr>
        <p:spPr bwMode="auto">
          <a:xfrm>
            <a:off x="7856538" y="4019550"/>
            <a:ext cx="1081087" cy="5143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1" smtClean="0">
                <a:solidFill>
                  <a:srgbClr val="000000"/>
                </a:solidFill>
              </a:rPr>
              <a:t>posting list</a:t>
            </a:r>
          </a:p>
        </p:txBody>
      </p:sp>
      <p:cxnSp>
        <p:nvCxnSpPr>
          <p:cNvPr id="17427" name="AutoShape 17"/>
          <p:cNvCxnSpPr>
            <a:cxnSpLocks noChangeShapeType="1"/>
            <a:stCxn id="17420" idx="3"/>
            <a:endCxn id="223" idx="1"/>
          </p:cNvCxnSpPr>
          <p:nvPr/>
        </p:nvCxnSpPr>
        <p:spPr bwMode="auto">
          <a:xfrm flipV="1">
            <a:off x="1192213" y="2187575"/>
            <a:ext cx="28257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8" name="AutoShape 18"/>
          <p:cNvCxnSpPr>
            <a:cxnSpLocks noChangeShapeType="1"/>
            <a:stCxn id="17421" idx="3"/>
            <a:endCxn id="225" idx="1"/>
          </p:cNvCxnSpPr>
          <p:nvPr/>
        </p:nvCxnSpPr>
        <p:spPr bwMode="auto">
          <a:xfrm>
            <a:off x="1192213" y="3033713"/>
            <a:ext cx="2825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9" name="AutoShape 19"/>
          <p:cNvCxnSpPr>
            <a:cxnSpLocks noChangeShapeType="1"/>
            <a:stCxn id="17422" idx="3"/>
            <a:endCxn id="226" idx="1"/>
          </p:cNvCxnSpPr>
          <p:nvPr/>
        </p:nvCxnSpPr>
        <p:spPr bwMode="auto">
          <a:xfrm flipV="1">
            <a:off x="1192213" y="3876675"/>
            <a:ext cx="28257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0" name="AutoShape 20"/>
          <p:cNvCxnSpPr>
            <a:cxnSpLocks noChangeShapeType="1"/>
            <a:stCxn id="17423" idx="3"/>
            <a:endCxn id="227" idx="1"/>
          </p:cNvCxnSpPr>
          <p:nvPr/>
        </p:nvCxnSpPr>
        <p:spPr bwMode="auto">
          <a:xfrm>
            <a:off x="1192213" y="4700588"/>
            <a:ext cx="2825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1" name="AutoShape 21"/>
          <p:cNvCxnSpPr>
            <a:cxnSpLocks noChangeShapeType="1"/>
            <a:stCxn id="223" idx="3"/>
          </p:cNvCxnSpPr>
          <p:nvPr/>
        </p:nvCxnSpPr>
        <p:spPr bwMode="auto">
          <a:xfrm>
            <a:off x="2892425" y="2187575"/>
            <a:ext cx="320675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2" name="AutoShape 22"/>
          <p:cNvCxnSpPr>
            <a:cxnSpLocks noChangeShapeType="1"/>
            <a:stCxn id="225" idx="3"/>
          </p:cNvCxnSpPr>
          <p:nvPr/>
        </p:nvCxnSpPr>
        <p:spPr bwMode="auto">
          <a:xfrm flipV="1">
            <a:off x="2892425" y="3032125"/>
            <a:ext cx="311150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3" name="AutoShape 23"/>
          <p:cNvCxnSpPr>
            <a:cxnSpLocks noChangeShapeType="1"/>
            <a:stCxn id="226" idx="3"/>
          </p:cNvCxnSpPr>
          <p:nvPr/>
        </p:nvCxnSpPr>
        <p:spPr bwMode="auto">
          <a:xfrm>
            <a:off x="2892425" y="3876675"/>
            <a:ext cx="315913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4" name="AutoShape 24"/>
          <p:cNvCxnSpPr>
            <a:cxnSpLocks noChangeShapeType="1"/>
            <a:stCxn id="227" idx="3"/>
          </p:cNvCxnSpPr>
          <p:nvPr/>
        </p:nvCxnSpPr>
        <p:spPr bwMode="auto">
          <a:xfrm flipV="1">
            <a:off x="2892425" y="4699000"/>
            <a:ext cx="315913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5" name="AutoShape 25"/>
          <p:cNvCxnSpPr>
            <a:cxnSpLocks noChangeShapeType="1"/>
            <a:endCxn id="230" idx="1"/>
          </p:cNvCxnSpPr>
          <p:nvPr/>
        </p:nvCxnSpPr>
        <p:spPr bwMode="auto">
          <a:xfrm>
            <a:off x="5526088" y="4268788"/>
            <a:ext cx="687387" cy="79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6" name="AutoShape 26"/>
          <p:cNvCxnSpPr>
            <a:cxnSpLocks noChangeShapeType="1"/>
            <a:stCxn id="230" idx="3"/>
            <a:endCxn id="17426" idx="1"/>
          </p:cNvCxnSpPr>
          <p:nvPr/>
        </p:nvCxnSpPr>
        <p:spPr bwMode="auto">
          <a:xfrm>
            <a:off x="7575550" y="4276725"/>
            <a:ext cx="280988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7" name="AutoShape 27"/>
          <p:cNvCxnSpPr>
            <a:cxnSpLocks noChangeShapeType="1"/>
            <a:endCxn id="229" idx="1"/>
          </p:cNvCxnSpPr>
          <p:nvPr/>
        </p:nvCxnSpPr>
        <p:spPr bwMode="auto">
          <a:xfrm>
            <a:off x="5526088" y="3333750"/>
            <a:ext cx="687387" cy="79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8" name="AutoShape 28"/>
          <p:cNvCxnSpPr>
            <a:cxnSpLocks noChangeShapeType="1"/>
            <a:stCxn id="229" idx="3"/>
            <a:endCxn id="17425" idx="1"/>
          </p:cNvCxnSpPr>
          <p:nvPr/>
        </p:nvCxnSpPr>
        <p:spPr bwMode="auto">
          <a:xfrm>
            <a:off x="7575550" y="3341688"/>
            <a:ext cx="280988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9" name="AutoShape 29"/>
          <p:cNvCxnSpPr>
            <a:cxnSpLocks noChangeShapeType="1"/>
            <a:endCxn id="228" idx="1"/>
          </p:cNvCxnSpPr>
          <p:nvPr/>
        </p:nvCxnSpPr>
        <p:spPr bwMode="auto">
          <a:xfrm>
            <a:off x="5526088" y="2466975"/>
            <a:ext cx="687387" cy="79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40" name="AutoShape 30"/>
          <p:cNvCxnSpPr>
            <a:cxnSpLocks noChangeShapeType="1"/>
            <a:stCxn id="228" idx="3"/>
            <a:endCxn id="17424" idx="1"/>
          </p:cNvCxnSpPr>
          <p:nvPr/>
        </p:nvCxnSpPr>
        <p:spPr bwMode="auto">
          <a:xfrm>
            <a:off x="7575550" y="2474913"/>
            <a:ext cx="280988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3205163" y="1681163"/>
            <a:ext cx="2673350" cy="3513137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4400" b="1" smtClean="0">
                <a:solidFill>
                  <a:srgbClr val="00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Shuffling</a:t>
            </a:r>
          </a:p>
          <a:p>
            <a:pPr algn="ctr">
              <a:defRPr/>
            </a:pPr>
            <a:endParaRPr lang="en-US" altLang="en-US" sz="3200" b="1" smtClean="0">
              <a:solidFill>
                <a:srgbClr val="00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en-US" altLang="en-US" sz="3200" b="1" smtClean="0">
                <a:solidFill>
                  <a:srgbClr val="00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group values by: </a:t>
            </a:r>
            <a:r>
              <a:rPr lang="en-US" altLang="en-US" sz="3200" b="1" i="1" smtClean="0">
                <a:solidFill>
                  <a:srgbClr val="99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terms</a:t>
            </a:r>
          </a:p>
        </p:txBody>
      </p:sp>
      <p:sp>
        <p:nvSpPr>
          <p:cNvPr id="263200" name="Text Box 32"/>
          <p:cNvSpPr txBox="1">
            <a:spLocks noChangeArrowheads="1"/>
          </p:cNvSpPr>
          <p:nvPr/>
        </p:nvSpPr>
        <p:spPr bwMode="auto">
          <a:xfrm>
            <a:off x="320675" y="1176338"/>
            <a:ext cx="2708275" cy="374650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(a) Map</a:t>
            </a:r>
          </a:p>
        </p:txBody>
      </p:sp>
      <p:sp>
        <p:nvSpPr>
          <p:cNvPr id="263201" name="Text Box 33"/>
          <p:cNvSpPr txBox="1">
            <a:spLocks noChangeArrowheads="1"/>
          </p:cNvSpPr>
          <p:nvPr/>
        </p:nvSpPr>
        <p:spPr bwMode="auto">
          <a:xfrm>
            <a:off x="3187700" y="1176338"/>
            <a:ext cx="2709863" cy="3746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smtClean="0">
                <a:solidFill>
                  <a:srgbClr val="00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(b) Shuffle</a:t>
            </a:r>
          </a:p>
        </p:txBody>
      </p:sp>
      <p:sp>
        <p:nvSpPr>
          <p:cNvPr id="263202" name="Text Box 34"/>
          <p:cNvSpPr txBox="1">
            <a:spLocks noChangeArrowheads="1"/>
          </p:cNvSpPr>
          <p:nvPr/>
        </p:nvSpPr>
        <p:spPr bwMode="auto">
          <a:xfrm>
            <a:off x="6056313" y="1176338"/>
            <a:ext cx="2708275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(c) Reduce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xmlns="" id="{02D023F3-7231-42C9-AF4E-5597F234180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165100"/>
            <a:ext cx="8096250" cy="650875"/>
          </a:xfrm>
        </p:spPr>
        <p:txBody>
          <a:bodyPr/>
          <a:lstStyle/>
          <a:p>
            <a:pPr eaLnBrk="1" hangingPunct="1"/>
            <a:r>
              <a:rPr lang="en-US" altLang="en-US" sz="3600"/>
              <a:t>Internet structure: network of networks</a:t>
            </a:r>
            <a:endParaRPr lang="en-US" alt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xmlns="" id="{641FE1E5-1ED4-468D-AF95-FFCDBE178A22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31775" y="5164138"/>
            <a:ext cx="8440738" cy="1827212"/>
          </a:xfrm>
        </p:spPr>
        <p:txBody>
          <a:bodyPr/>
          <a:lstStyle/>
          <a:p>
            <a:pPr indent="-288925" eaLnBrk="1" hangingPunct="1"/>
            <a:r>
              <a:rPr lang="en-US" altLang="en-US" sz="2400"/>
              <a:t>at center: small # of well-connected large networks</a:t>
            </a:r>
          </a:p>
          <a:p>
            <a:pPr marL="682625" lvl="1" indent="-225425" eaLnBrk="1" hangingPunct="1"/>
            <a:r>
              <a:rPr lang="ja-JP" altLang="en-US" sz="2000">
                <a:solidFill>
                  <a:srgbClr val="CC0000"/>
                </a:solidFill>
                <a:ea typeface="MS PGothic" panose="020B0600070205080204" pitchFamily="34" charset="-128"/>
              </a:rPr>
              <a:t>“</a:t>
            </a:r>
            <a:r>
              <a:rPr lang="en-US" altLang="ja-JP" sz="2000">
                <a:solidFill>
                  <a:srgbClr val="CC0000"/>
                </a:solidFill>
                <a:ea typeface="MS PGothic" panose="020B0600070205080204" pitchFamily="34" charset="-128"/>
              </a:rPr>
              <a:t>tier-1</a:t>
            </a:r>
            <a:r>
              <a:rPr lang="ja-JP" altLang="en-US" sz="2000">
                <a:solidFill>
                  <a:srgbClr val="CC0000"/>
                </a:solidFill>
                <a:ea typeface="MS PGothic" panose="020B0600070205080204" pitchFamily="34" charset="-128"/>
              </a:rPr>
              <a:t>”</a:t>
            </a:r>
            <a:r>
              <a:rPr lang="en-US" altLang="ja-JP" sz="2000">
                <a:solidFill>
                  <a:srgbClr val="CC0000"/>
                </a:solidFill>
                <a:ea typeface="MS PGothic" panose="020B0600070205080204" pitchFamily="34" charset="-128"/>
              </a:rPr>
              <a:t> commercial ISPs</a:t>
            </a:r>
            <a:r>
              <a:rPr lang="en-US" altLang="ja-JP" sz="2000">
                <a:solidFill>
                  <a:srgbClr val="FF0000"/>
                </a:solidFill>
                <a:ea typeface="MS PGothic" panose="020B0600070205080204" pitchFamily="34" charset="-128"/>
              </a:rPr>
              <a:t> </a:t>
            </a:r>
            <a:r>
              <a:rPr lang="en-US" altLang="ja-JP" sz="2000">
                <a:ea typeface="MS PGothic" panose="020B0600070205080204" pitchFamily="34" charset="-128"/>
              </a:rPr>
              <a:t>(e.g., Level 3, Sprint, AT&amp;T, NTT), national &amp; international coverage</a:t>
            </a:r>
          </a:p>
          <a:p>
            <a:pPr marL="682625" lvl="1" indent="-225425" eaLnBrk="1" hangingPunct="1"/>
            <a:r>
              <a:rPr lang="en-US" altLang="en-US" sz="2000">
                <a:solidFill>
                  <a:srgbClr val="CC0000"/>
                </a:solidFill>
                <a:ea typeface="Arial" panose="020B0604020202020204" pitchFamily="34" charset="0"/>
              </a:rPr>
              <a:t>content provider network </a:t>
            </a:r>
            <a:r>
              <a:rPr lang="en-US" altLang="en-US" sz="2000">
                <a:ea typeface="Arial" panose="020B0604020202020204" pitchFamily="34" charset="0"/>
              </a:rPr>
              <a:t>(e.g., Google): private network that connects it data centers to Internet, often bypassing tier-1, regional ISPs</a:t>
            </a:r>
          </a:p>
          <a:p>
            <a:pPr marL="682625" lvl="1" indent="-225425" eaLnBrk="1" hangingPunct="1">
              <a:buFont typeface="Wingdings" panose="05000000000000000000" pitchFamily="2" charset="2"/>
              <a:buNone/>
            </a:pPr>
            <a:endParaRPr lang="en-US" altLang="en-US" sz="2000">
              <a:ea typeface="Arial" panose="020B0604020202020204" pitchFamily="34" charset="0"/>
            </a:endParaRPr>
          </a:p>
        </p:txBody>
      </p:sp>
      <p:pic>
        <p:nvPicPr>
          <p:cNvPr id="89092" name="Picture 76" descr="underline_base">
            <a:extLst>
              <a:ext uri="{FF2B5EF4-FFF2-40B4-BE49-F238E27FC236}">
                <a16:creationId xmlns:a16="http://schemas.microsoft.com/office/drawing/2014/main" xmlns="" id="{96569A67-CB19-45E3-A465-3DB3B6E1E70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6746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E9524EAE-8255-4215-A81F-FBADC1A193F8}"/>
              </a:ext>
            </a:extLst>
          </p:cNvPr>
          <p:cNvSpPr/>
          <p:nvPr/>
        </p:nvSpPr>
        <p:spPr bwMode="auto">
          <a:xfrm>
            <a:off x="2189163" y="2486025"/>
            <a:ext cx="649287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>
                <a:solidFill>
                  <a:srgbClr val="FFFFFF"/>
                </a:solidFill>
              </a:rPr>
              <a:t>IXP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487068AE-FBBF-4A1D-9858-6BCDAA6A1249}"/>
              </a:ext>
            </a:extLst>
          </p:cNvPr>
          <p:cNvSpPr/>
          <p:nvPr/>
        </p:nvSpPr>
        <p:spPr bwMode="auto">
          <a:xfrm>
            <a:off x="5029200" y="2409825"/>
            <a:ext cx="6477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>
                <a:solidFill>
                  <a:srgbClr val="FFFFFF"/>
                </a:solidFill>
              </a:rPr>
              <a:t>IXP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F8898EA6-C0D8-424E-A151-96DA034D99BD}"/>
              </a:ext>
            </a:extLst>
          </p:cNvPr>
          <p:cNvCxnSpPr>
            <a:endCxn id="89131" idx="0"/>
          </p:cNvCxnSpPr>
          <p:nvPr/>
        </p:nvCxnSpPr>
        <p:spPr bwMode="auto">
          <a:xfrm rot="5400000">
            <a:off x="449263" y="3055937"/>
            <a:ext cx="2362200" cy="307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xmlns="" id="{9A35F451-5DF2-4438-82E8-3D4AA4C07EDE}"/>
              </a:ext>
            </a:extLst>
          </p:cNvPr>
          <p:cNvCxnSpPr>
            <a:stCxn id="89128" idx="4"/>
          </p:cNvCxnSpPr>
          <p:nvPr/>
        </p:nvCxnSpPr>
        <p:spPr bwMode="auto">
          <a:xfrm rot="5400000">
            <a:off x="3203575" y="4089400"/>
            <a:ext cx="504825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xmlns="" id="{1C3DEB52-31BD-4BB0-8A55-D277BAF57A8B}"/>
              </a:ext>
            </a:extLst>
          </p:cNvPr>
          <p:cNvCxnSpPr>
            <a:stCxn id="89128" idx="3"/>
          </p:cNvCxnSpPr>
          <p:nvPr/>
        </p:nvCxnSpPr>
        <p:spPr bwMode="auto">
          <a:xfrm rot="5400000">
            <a:off x="2349501" y="3935412"/>
            <a:ext cx="620712" cy="290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xmlns="" id="{E1A0C5C8-48C1-4593-9137-69CE7102FE61}"/>
              </a:ext>
            </a:extLst>
          </p:cNvPr>
          <p:cNvCxnSpPr/>
          <p:nvPr/>
        </p:nvCxnSpPr>
        <p:spPr bwMode="auto">
          <a:xfrm rot="16200000" flipH="1">
            <a:off x="857250" y="3117850"/>
            <a:ext cx="2438400" cy="260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xmlns="" id="{7704B586-BABF-48B1-8F65-2034561F1991}"/>
              </a:ext>
            </a:extLst>
          </p:cNvPr>
          <p:cNvCxnSpPr>
            <a:stCxn id="79" idx="2"/>
          </p:cNvCxnSpPr>
          <p:nvPr/>
        </p:nvCxnSpPr>
        <p:spPr bwMode="auto">
          <a:xfrm rot="5400000">
            <a:off x="1389857" y="3418681"/>
            <a:ext cx="1600200" cy="649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xmlns="" id="{A7FE35E0-8503-4401-9C8E-546421074235}"/>
              </a:ext>
            </a:extLst>
          </p:cNvPr>
          <p:cNvSpPr/>
          <p:nvPr/>
        </p:nvSpPr>
        <p:spPr bwMode="auto">
          <a:xfrm>
            <a:off x="7705725" y="2486025"/>
            <a:ext cx="6477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>
                <a:solidFill>
                  <a:srgbClr val="FFFFFF"/>
                </a:solidFill>
              </a:rPr>
              <a:t>IXP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xmlns="" id="{C3291F44-23FF-4E4C-B5FE-16A227DBAF30}"/>
              </a:ext>
            </a:extLst>
          </p:cNvPr>
          <p:cNvCxnSpPr>
            <a:endCxn id="89134" idx="0"/>
          </p:cNvCxnSpPr>
          <p:nvPr/>
        </p:nvCxnSpPr>
        <p:spPr bwMode="auto">
          <a:xfrm>
            <a:off x="3973513" y="3857625"/>
            <a:ext cx="422275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xmlns="" id="{FAE228EF-A353-4B28-8A62-5389F3FE2D53}"/>
              </a:ext>
            </a:extLst>
          </p:cNvPr>
          <p:cNvCxnSpPr>
            <a:stCxn id="89129" idx="2"/>
            <a:endCxn id="89128" idx="6"/>
          </p:cNvCxnSpPr>
          <p:nvPr/>
        </p:nvCxnSpPr>
        <p:spPr bwMode="auto">
          <a:xfrm rot="10800000">
            <a:off x="4497388" y="3490913"/>
            <a:ext cx="531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xmlns="" id="{E0BB6B75-8A79-4306-8C17-451FE78B522B}"/>
              </a:ext>
            </a:extLst>
          </p:cNvPr>
          <p:cNvCxnSpPr/>
          <p:nvPr/>
        </p:nvCxnSpPr>
        <p:spPr bwMode="auto">
          <a:xfrm rot="5400000">
            <a:off x="5187950" y="3946525"/>
            <a:ext cx="620713" cy="290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xmlns="" id="{B413D837-5C6C-4038-A8E0-AA48A75A99BE}"/>
              </a:ext>
            </a:extLst>
          </p:cNvPr>
          <p:cNvCxnSpPr/>
          <p:nvPr/>
        </p:nvCxnSpPr>
        <p:spPr bwMode="auto">
          <a:xfrm rot="16200000" flipH="1">
            <a:off x="5932487" y="4089401"/>
            <a:ext cx="544513" cy="80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xmlns="" id="{133AA45F-AF5D-4F12-8751-82E9B5593204}"/>
              </a:ext>
            </a:extLst>
          </p:cNvPr>
          <p:cNvCxnSpPr>
            <a:stCxn id="89129" idx="5"/>
          </p:cNvCxnSpPr>
          <p:nvPr/>
        </p:nvCxnSpPr>
        <p:spPr bwMode="auto">
          <a:xfrm>
            <a:off x="6721475" y="3770313"/>
            <a:ext cx="412750" cy="714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xmlns="" id="{6497451C-D292-4970-BE90-F18E861ED106}"/>
              </a:ext>
            </a:extLst>
          </p:cNvPr>
          <p:cNvCxnSpPr>
            <a:stCxn id="89127" idx="4"/>
            <a:endCxn id="89136" idx="7"/>
          </p:cNvCxnSpPr>
          <p:nvPr/>
        </p:nvCxnSpPr>
        <p:spPr bwMode="auto">
          <a:xfrm>
            <a:off x="6975475" y="2105025"/>
            <a:ext cx="639763" cy="23780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xmlns="" id="{D20686FE-3B7D-4EA6-8DB6-BC2553E53F40}"/>
              </a:ext>
            </a:extLst>
          </p:cNvPr>
          <p:cNvCxnSpPr/>
          <p:nvPr/>
        </p:nvCxnSpPr>
        <p:spPr bwMode="auto">
          <a:xfrm rot="10800000">
            <a:off x="3081338" y="1647825"/>
            <a:ext cx="531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xmlns="" id="{2AB0AB17-4651-46A1-B89D-70A85665C8CF}"/>
              </a:ext>
            </a:extLst>
          </p:cNvPr>
          <p:cNvCxnSpPr/>
          <p:nvPr/>
        </p:nvCxnSpPr>
        <p:spPr bwMode="auto">
          <a:xfrm rot="10800000">
            <a:off x="5434013" y="1647825"/>
            <a:ext cx="53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Arc 97">
            <a:extLst>
              <a:ext uri="{FF2B5EF4-FFF2-40B4-BE49-F238E27FC236}">
                <a16:creationId xmlns:a16="http://schemas.microsoft.com/office/drawing/2014/main" xmlns="" id="{20DC2EC0-026A-427F-874D-467D386662D4}"/>
              </a:ext>
            </a:extLst>
          </p:cNvPr>
          <p:cNvSpPr/>
          <p:nvPr/>
        </p:nvSpPr>
        <p:spPr bwMode="auto">
          <a:xfrm>
            <a:off x="2189163" y="1038225"/>
            <a:ext cx="4460875" cy="457200"/>
          </a:xfrm>
          <a:prstGeom prst="arc">
            <a:avLst>
              <a:gd name="adj1" fmla="val 10681875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xmlns="" id="{3969DB94-49B7-4358-9E6E-22A61918B3E6}"/>
              </a:ext>
            </a:extLst>
          </p:cNvPr>
          <p:cNvCxnSpPr/>
          <p:nvPr/>
        </p:nvCxnSpPr>
        <p:spPr bwMode="auto">
          <a:xfrm rot="16200000" flipH="1">
            <a:off x="7357269" y="2056606"/>
            <a:ext cx="533400" cy="325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xmlns="" id="{9D742937-A777-4A5B-88C7-E27ADE23922F}"/>
              </a:ext>
            </a:extLst>
          </p:cNvPr>
          <p:cNvCxnSpPr>
            <a:endCxn id="79" idx="0"/>
          </p:cNvCxnSpPr>
          <p:nvPr/>
        </p:nvCxnSpPr>
        <p:spPr bwMode="auto">
          <a:xfrm rot="16200000" flipH="1">
            <a:off x="2163763" y="2135187"/>
            <a:ext cx="457200" cy="2444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xmlns="" id="{D75250D5-D173-4DB7-AD5E-E59931A8BEF6}"/>
              </a:ext>
            </a:extLst>
          </p:cNvPr>
          <p:cNvCxnSpPr/>
          <p:nvPr/>
        </p:nvCxnSpPr>
        <p:spPr bwMode="auto">
          <a:xfrm rot="16200000" flipH="1">
            <a:off x="2731294" y="2897981"/>
            <a:ext cx="457200" cy="2428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xmlns="" id="{FC23D308-F594-4B52-820C-F290D8CC41C8}"/>
              </a:ext>
            </a:extLst>
          </p:cNvPr>
          <p:cNvCxnSpPr/>
          <p:nvPr/>
        </p:nvCxnSpPr>
        <p:spPr bwMode="auto">
          <a:xfrm rot="10800000" flipV="1">
            <a:off x="2838450" y="1876425"/>
            <a:ext cx="3163888" cy="773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xmlns="" id="{93867484-1FBA-43C4-A372-75ACFAAB56EB}"/>
              </a:ext>
            </a:extLst>
          </p:cNvPr>
          <p:cNvCxnSpPr/>
          <p:nvPr/>
        </p:nvCxnSpPr>
        <p:spPr bwMode="auto">
          <a:xfrm rot="16200000" flipH="1">
            <a:off x="4897437" y="2078038"/>
            <a:ext cx="504825" cy="406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xmlns="" id="{A1C336BE-E954-4B3C-9166-AE60A9B03E68}"/>
              </a:ext>
            </a:extLst>
          </p:cNvPr>
          <p:cNvCxnSpPr/>
          <p:nvPr/>
        </p:nvCxnSpPr>
        <p:spPr bwMode="auto">
          <a:xfrm rot="5400000">
            <a:off x="3483769" y="2518569"/>
            <a:ext cx="1143000" cy="163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xmlns="" id="{C54AA3B6-3223-41CE-926D-7597A09DFB83}"/>
              </a:ext>
            </a:extLst>
          </p:cNvPr>
          <p:cNvCxnSpPr/>
          <p:nvPr/>
        </p:nvCxnSpPr>
        <p:spPr bwMode="auto">
          <a:xfrm rot="16200000" flipH="1">
            <a:off x="5362576" y="2938462"/>
            <a:ext cx="304800" cy="161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xmlns="" id="{C67C5DF6-F413-43AB-A465-EB7DC94535DB}"/>
              </a:ext>
            </a:extLst>
          </p:cNvPr>
          <p:cNvCxnSpPr/>
          <p:nvPr/>
        </p:nvCxnSpPr>
        <p:spPr bwMode="auto">
          <a:xfrm rot="10800000" flipV="1">
            <a:off x="4217988" y="2790825"/>
            <a:ext cx="811212" cy="544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xmlns="" id="{0338D83F-DB8C-4326-BEBE-AAB09886D308}"/>
              </a:ext>
            </a:extLst>
          </p:cNvPr>
          <p:cNvCxnSpPr>
            <a:stCxn id="89125" idx="5"/>
          </p:cNvCxnSpPr>
          <p:nvPr/>
        </p:nvCxnSpPr>
        <p:spPr bwMode="auto">
          <a:xfrm rot="16200000" flipH="1">
            <a:off x="3234531" y="1535907"/>
            <a:ext cx="1470025" cy="22812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xmlns="" id="{01087592-B0F3-4BEF-BB0B-E3120B827AB4}"/>
              </a:ext>
            </a:extLst>
          </p:cNvPr>
          <p:cNvCxnSpPr>
            <a:stCxn id="89" idx="2"/>
          </p:cNvCxnSpPr>
          <p:nvPr/>
        </p:nvCxnSpPr>
        <p:spPr bwMode="auto">
          <a:xfrm rot="16200000" flipH="1">
            <a:off x="7421562" y="3551238"/>
            <a:ext cx="1458913" cy="2428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xmlns="" id="{644BBE44-138D-4C0B-92A2-ACF9A2BC51AE}"/>
              </a:ext>
            </a:extLst>
          </p:cNvPr>
          <p:cNvCxnSpPr/>
          <p:nvPr/>
        </p:nvCxnSpPr>
        <p:spPr bwMode="auto">
          <a:xfrm rot="5400000">
            <a:off x="6410325" y="3101975"/>
            <a:ext cx="1535113" cy="1217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7A0A6996-7805-46BA-A326-F0A30056686F}"/>
              </a:ext>
            </a:extLst>
          </p:cNvPr>
          <p:cNvCxnSpPr>
            <a:stCxn id="89" idx="1"/>
          </p:cNvCxnSpPr>
          <p:nvPr/>
        </p:nvCxnSpPr>
        <p:spPr bwMode="auto">
          <a:xfrm rot="10800000" flipV="1">
            <a:off x="6407150" y="2714625"/>
            <a:ext cx="1298575" cy="46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xmlns="" id="{C8728D1D-4197-4F1A-B4E7-6C8BE86E7B12}"/>
              </a:ext>
            </a:extLst>
          </p:cNvPr>
          <p:cNvCxnSpPr>
            <a:endCxn id="80" idx="3"/>
          </p:cNvCxnSpPr>
          <p:nvPr/>
        </p:nvCxnSpPr>
        <p:spPr bwMode="auto">
          <a:xfrm rot="10800000" flipV="1">
            <a:off x="5676900" y="2028825"/>
            <a:ext cx="830263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xmlns="" id="{976752E1-FCD8-4A53-ABA7-D9C078024BC8}"/>
              </a:ext>
            </a:extLst>
          </p:cNvPr>
          <p:cNvCxnSpPr/>
          <p:nvPr/>
        </p:nvCxnSpPr>
        <p:spPr bwMode="auto">
          <a:xfrm>
            <a:off x="5297488" y="1884363"/>
            <a:ext cx="2433637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125" name="Oval 34">
            <a:extLst>
              <a:ext uri="{FF2B5EF4-FFF2-40B4-BE49-F238E27FC236}">
                <a16:creationId xmlns:a16="http://schemas.microsoft.com/office/drawing/2014/main" xmlns="" id="{5B22900A-8CDB-4972-915B-93B11B12D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3" y="1266825"/>
            <a:ext cx="1984375" cy="7905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>
                <a:solidFill>
                  <a:srgbClr val="FFFFFF"/>
                </a:solidFill>
              </a:rPr>
              <a:t>Tier 1 ISP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9126" name="Oval 34">
            <a:extLst>
              <a:ext uri="{FF2B5EF4-FFF2-40B4-BE49-F238E27FC236}">
                <a16:creationId xmlns:a16="http://schemas.microsoft.com/office/drawing/2014/main" xmlns="" id="{274F2BE9-36F9-4366-A7C8-2ED84407D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7738" y="1266825"/>
            <a:ext cx="1982787" cy="7905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>
                <a:solidFill>
                  <a:srgbClr val="FFFFFF"/>
                </a:solidFill>
              </a:rPr>
              <a:t>Tier 1 ISP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9127" name="Oval 34">
            <a:extLst>
              <a:ext uri="{FF2B5EF4-FFF2-40B4-BE49-F238E27FC236}">
                <a16:creationId xmlns:a16="http://schemas.microsoft.com/office/drawing/2014/main" xmlns="" id="{00D786A4-7C01-4BFE-A375-6C08932AC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375" y="1266825"/>
            <a:ext cx="2108200" cy="838200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>
                <a:solidFill>
                  <a:srgbClr val="FFFFFF"/>
                </a:solidFill>
              </a:rPr>
              <a:t>Google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9128" name="Oval 33">
            <a:extLst>
              <a:ext uri="{FF2B5EF4-FFF2-40B4-BE49-F238E27FC236}">
                <a16:creationId xmlns:a16="http://schemas.microsoft.com/office/drawing/2014/main" xmlns="" id="{1F00302C-EB83-43F3-A944-7360D4C75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095625"/>
            <a:ext cx="1982788" cy="7905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>
                <a:solidFill>
                  <a:srgbClr val="808080"/>
                </a:solidFill>
              </a:rPr>
              <a:t>Regional ISP</a:t>
            </a:r>
          </a:p>
        </p:txBody>
      </p:sp>
      <p:sp>
        <p:nvSpPr>
          <p:cNvPr id="89129" name="Oval 33">
            <a:extLst>
              <a:ext uri="{FF2B5EF4-FFF2-40B4-BE49-F238E27FC236}">
                <a16:creationId xmlns:a16="http://schemas.microsoft.com/office/drawing/2014/main" xmlns="" id="{004B6F05-066C-4035-9056-3EFEE2679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095625"/>
            <a:ext cx="1982788" cy="7905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>
                <a:solidFill>
                  <a:srgbClr val="808080"/>
                </a:solidFill>
              </a:rPr>
              <a:t>Regional ISP</a:t>
            </a:r>
          </a:p>
        </p:txBody>
      </p:sp>
      <p:sp>
        <p:nvSpPr>
          <p:cNvPr id="89130" name="Oval 76">
            <a:extLst>
              <a:ext uri="{FF2B5EF4-FFF2-40B4-BE49-F238E27FC236}">
                <a16:creationId xmlns:a16="http://schemas.microsoft.com/office/drawing/2014/main" xmlns="" id="{A7652422-D1BF-4ADB-AFAA-C4AD638ED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38" y="4391025"/>
            <a:ext cx="844550" cy="63182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access</a:t>
            </a:r>
          </a:p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ISP</a:t>
            </a:r>
          </a:p>
        </p:txBody>
      </p:sp>
      <p:sp>
        <p:nvSpPr>
          <p:cNvPr id="89131" name="Oval 76">
            <a:extLst>
              <a:ext uri="{FF2B5EF4-FFF2-40B4-BE49-F238E27FC236}">
                <a16:creationId xmlns:a16="http://schemas.microsoft.com/office/drawing/2014/main" xmlns="" id="{6BDF3CF9-05EC-4417-A01D-620B0B85A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100" y="4391025"/>
            <a:ext cx="844550" cy="63182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access</a:t>
            </a:r>
          </a:p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ISP</a:t>
            </a:r>
          </a:p>
        </p:txBody>
      </p:sp>
      <p:sp>
        <p:nvSpPr>
          <p:cNvPr id="89132" name="Oval 76">
            <a:extLst>
              <a:ext uri="{FF2B5EF4-FFF2-40B4-BE49-F238E27FC236}">
                <a16:creationId xmlns:a16="http://schemas.microsoft.com/office/drawing/2014/main" xmlns="" id="{23069E77-A078-40B8-9A68-D0369100C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375" y="4391025"/>
            <a:ext cx="844550" cy="63182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access</a:t>
            </a:r>
          </a:p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ISP</a:t>
            </a:r>
          </a:p>
        </p:txBody>
      </p:sp>
      <p:sp>
        <p:nvSpPr>
          <p:cNvPr id="89133" name="Oval 76">
            <a:extLst>
              <a:ext uri="{FF2B5EF4-FFF2-40B4-BE49-F238E27FC236}">
                <a16:creationId xmlns:a16="http://schemas.microsoft.com/office/drawing/2014/main" xmlns="" id="{491D5ED6-B20B-4367-AFC9-1E48F4CEF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6650" y="4391025"/>
            <a:ext cx="846138" cy="63182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access</a:t>
            </a:r>
          </a:p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ISP</a:t>
            </a:r>
          </a:p>
        </p:txBody>
      </p:sp>
      <p:sp>
        <p:nvSpPr>
          <p:cNvPr id="89134" name="Oval 76">
            <a:extLst>
              <a:ext uri="{FF2B5EF4-FFF2-40B4-BE49-F238E27FC236}">
                <a16:creationId xmlns:a16="http://schemas.microsoft.com/office/drawing/2014/main" xmlns="" id="{0DBF0A30-01AB-46C4-AF68-93EFEF21A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3513" y="4391025"/>
            <a:ext cx="846137" cy="63182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access</a:t>
            </a:r>
          </a:p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ISP</a:t>
            </a:r>
          </a:p>
        </p:txBody>
      </p:sp>
      <p:sp>
        <p:nvSpPr>
          <p:cNvPr id="89135" name="Oval 76">
            <a:extLst>
              <a:ext uri="{FF2B5EF4-FFF2-40B4-BE49-F238E27FC236}">
                <a16:creationId xmlns:a16="http://schemas.microsoft.com/office/drawing/2014/main" xmlns="" id="{EFF5DEE9-12F5-4B43-898E-1E05D7B49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5" y="4391025"/>
            <a:ext cx="844550" cy="63182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access</a:t>
            </a:r>
          </a:p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ISP</a:t>
            </a:r>
          </a:p>
        </p:txBody>
      </p:sp>
      <p:sp>
        <p:nvSpPr>
          <p:cNvPr id="89136" name="Oval 76">
            <a:extLst>
              <a:ext uri="{FF2B5EF4-FFF2-40B4-BE49-F238E27FC236}">
                <a16:creationId xmlns:a16="http://schemas.microsoft.com/office/drawing/2014/main" xmlns="" id="{EB3B0722-686B-444C-AD55-6B75C4CEF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4513" y="4391025"/>
            <a:ext cx="844550" cy="63182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access</a:t>
            </a:r>
          </a:p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ISP</a:t>
            </a:r>
          </a:p>
        </p:txBody>
      </p:sp>
      <p:sp>
        <p:nvSpPr>
          <p:cNvPr id="89137" name="Oval 76">
            <a:extLst>
              <a:ext uri="{FF2B5EF4-FFF2-40B4-BE49-F238E27FC236}">
                <a16:creationId xmlns:a16="http://schemas.microsoft.com/office/drawing/2014/main" xmlns="" id="{44332703-32D3-4B42-B942-FAB2199ED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0" y="4391025"/>
            <a:ext cx="844550" cy="63182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access</a:t>
            </a:r>
          </a:p>
          <a:p>
            <a:pPr algn="ctr" eaLnBrk="0" hangingPunct="0"/>
            <a:r>
              <a:rPr lang="en-US" altLang="en-US" sz="1600">
                <a:solidFill>
                  <a:srgbClr val="000000"/>
                </a:solidFill>
              </a:rPr>
              <a:t>ISP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Content distribution networks</a:t>
            </a:r>
          </a:p>
        </p:txBody>
      </p:sp>
      <p:sp>
        <p:nvSpPr>
          <p:cNvPr id="2099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challenge: </a:t>
            </a:r>
            <a:r>
              <a:rPr lang="en-US" altLang="en-US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how to stream content (selected from millions of videos) to hundreds of thousands of simultaneous users?</a:t>
            </a:r>
          </a:p>
          <a:p>
            <a:endParaRPr lang="en-US" altLang="en-US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answer: </a:t>
            </a:r>
            <a:r>
              <a:rPr lang="en-US" altLang="en-US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store/serve multiple copies of videos at multiple geographically distributed sites </a:t>
            </a:r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(CDN)</a:t>
            </a:r>
          </a:p>
          <a:p>
            <a:pPr lvl="1"/>
            <a:r>
              <a:rPr lang="en-US" altLang="en-US" i="1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enter deep: </a:t>
            </a:r>
            <a:r>
              <a:rPr lang="en-US" altLang="en-US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push CDN servers deep into many access networks </a:t>
            </a:r>
          </a:p>
          <a:p>
            <a:pPr lvl="2">
              <a:lnSpc>
                <a:spcPts val="2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close to users</a:t>
            </a:r>
          </a:p>
          <a:p>
            <a:pPr lvl="2">
              <a:lnSpc>
                <a:spcPts val="2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used by Akamai, 1700 locations</a:t>
            </a:r>
          </a:p>
          <a:p>
            <a:pPr lvl="1"/>
            <a:r>
              <a:rPr lang="en-US" altLang="en-US" i="1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bring home: </a:t>
            </a:r>
            <a:r>
              <a:rPr lang="en-US" altLang="en-US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smaller number (10’s) of larger clusters in POPs near (but not within) access networks</a:t>
            </a:r>
          </a:p>
          <a:p>
            <a:pPr lvl="2"/>
            <a:r>
              <a:rPr lang="en-US" altLang="en-US" dirty="0" smtClean="0">
                <a:solidFill>
                  <a:srgbClr val="00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used by Limelight</a:t>
            </a:r>
            <a:endParaRPr lang="en-US" altLang="en-US" i="1" dirty="0" smtClean="0">
              <a:solidFill>
                <a:srgbClr val="CC0000"/>
              </a:solidFill>
              <a:latin typeface="Gill Sans MT" panose="020B0502020104020203" pitchFamily="34" charset="0"/>
              <a:ea typeface="ＭＳ Ｐゴシック" panose="020B0600070205080204" pitchFamily="34" charset="-128"/>
            </a:endParaRPr>
          </a:p>
          <a:p>
            <a:pPr lvl="1"/>
            <a:endParaRPr lang="en-US" altLang="en-US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endParaRPr lang="en-US" altLang="en-US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endParaRPr lang="en-US" altLang="en-US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209923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2_Default Design">
  <a:themeElements>
    <a:clrScheme name="1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_Default Design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1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3_Default Design">
  <a:themeElements>
    <a:clrScheme name="1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_Default Design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6"/>
          </a:solidFill>
        </a:ln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1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5873</TotalTime>
  <Words>876</Words>
  <Application>Microsoft Office PowerPoint</Application>
  <PresentationFormat>On-screen Show (4:3)</PresentationFormat>
  <Paragraphs>233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27" baseType="lpstr">
      <vt:lpstr>MS PGothic</vt:lpstr>
      <vt:lpstr>MS PGothic</vt:lpstr>
      <vt:lpstr>Arial</vt:lpstr>
      <vt:lpstr>Arial Narrow</vt:lpstr>
      <vt:lpstr>Comic Sans MS</vt:lpstr>
      <vt:lpstr>Garamond</vt:lpstr>
      <vt:lpstr>Gill Sans MT</vt:lpstr>
      <vt:lpstr>Tahoma</vt:lpstr>
      <vt:lpstr>Times New Roman</vt:lpstr>
      <vt:lpstr>Wingdings</vt:lpstr>
      <vt:lpstr>ZapfDingbats</vt:lpstr>
      <vt:lpstr>Default Design</vt:lpstr>
      <vt:lpstr>12_Default Design</vt:lpstr>
      <vt:lpstr>8_Default Design</vt:lpstr>
      <vt:lpstr>13_Default Design</vt:lpstr>
      <vt:lpstr>Edge</vt:lpstr>
      <vt:lpstr>2_Edge</vt:lpstr>
      <vt:lpstr>Cloud Computing</vt:lpstr>
      <vt:lpstr>Goals for Today</vt:lpstr>
      <vt:lpstr>Rent vs. Buy: Costs</vt:lpstr>
      <vt:lpstr>Capabilities</vt:lpstr>
      <vt:lpstr>Considerations</vt:lpstr>
      <vt:lpstr>MapReduce Architecture (Hadoop)</vt:lpstr>
      <vt:lpstr>Standard Indexing</vt:lpstr>
      <vt:lpstr>Internet structure: network of networks</vt:lpstr>
      <vt:lpstr>Content distribution networks</vt:lpstr>
      <vt:lpstr>Case study: Netflix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185</cp:revision>
  <dcterms:created xsi:type="dcterms:W3CDTF">2003-09-05T02:55:05Z</dcterms:created>
  <dcterms:modified xsi:type="dcterms:W3CDTF">2018-04-20T01:20:19Z</dcterms:modified>
</cp:coreProperties>
</file>