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2" r:id="rId3"/>
    <p:sldMasterId id="2147483669" r:id="rId4"/>
    <p:sldMasterId id="2147483671" r:id="rId5"/>
    <p:sldMasterId id="2147483673" r:id="rId6"/>
    <p:sldMasterId id="2147483677" r:id="rId7"/>
    <p:sldMasterId id="2147483679" r:id="rId8"/>
    <p:sldMasterId id="2147483681" r:id="rId9"/>
  </p:sldMasterIdLst>
  <p:notesMasterIdLst>
    <p:notesMasterId r:id="rId40"/>
  </p:notesMasterIdLst>
  <p:handoutMasterIdLst>
    <p:handoutMasterId r:id="rId41"/>
  </p:handoutMasterIdLst>
  <p:sldIdLst>
    <p:sldId id="578" r:id="rId10"/>
    <p:sldId id="504" r:id="rId11"/>
    <p:sldId id="477" r:id="rId12"/>
    <p:sldId id="580" r:id="rId13"/>
    <p:sldId id="581" r:id="rId14"/>
    <p:sldId id="553" r:id="rId15"/>
    <p:sldId id="589" r:id="rId16"/>
    <p:sldId id="590" r:id="rId17"/>
    <p:sldId id="591" r:id="rId18"/>
    <p:sldId id="593" r:id="rId19"/>
    <p:sldId id="594" r:id="rId20"/>
    <p:sldId id="595" r:id="rId21"/>
    <p:sldId id="554" r:id="rId22"/>
    <p:sldId id="555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82" r:id="rId31"/>
    <p:sldId id="583" r:id="rId32"/>
    <p:sldId id="564" r:id="rId33"/>
    <p:sldId id="565" r:id="rId34"/>
    <p:sldId id="566" r:id="rId35"/>
    <p:sldId id="567" r:id="rId36"/>
    <p:sldId id="568" r:id="rId37"/>
    <p:sldId id="569" r:id="rId38"/>
    <p:sldId id="570" r:id="rId3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9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33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1913 &amp;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F60613-7948-4205-89A6-EE4AAEA4A2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6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&amp;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F60613-7948-4205-89A6-EE4AAEA4A2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0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Flickr user Simon Collision. http://www.flickr.com/photos/collylogic/4971094116/.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F60613-7948-4205-89A6-EE4AAEA4A2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Flickr user Mike Rohde. http://www.flickr.com/photos/rohdesign/3307066409/.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F60613-7948-4205-89A6-EE4AAEA4A2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2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4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4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8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6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8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2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0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0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5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1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9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5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4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2AA0247-2E11-46EC-AF30-E057A89A0A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4/15/2018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E18808-B3FD-43EF-9D64-CE6F08EFD4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4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Information Architecture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33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Design, brainstorming technique</a:t>
            </a:r>
          </a:p>
          <a:p>
            <a:pPr lvl="1"/>
            <a:r>
              <a:rPr lang="en-US" dirty="0" smtClean="0"/>
              <a:t>Highly conceptual</a:t>
            </a:r>
          </a:p>
          <a:p>
            <a:pPr lvl="1"/>
            <a:r>
              <a:rPr lang="en-US" dirty="0" smtClean="0"/>
              <a:t>Low-fi</a:t>
            </a:r>
          </a:p>
          <a:p>
            <a:pPr lvl="1"/>
            <a:r>
              <a:rPr lang="en-US" dirty="0" smtClean="0"/>
              <a:t>Low risk, low cost</a:t>
            </a:r>
          </a:p>
          <a:p>
            <a:pPr lvl="1"/>
            <a:r>
              <a:rPr lang="en-US" dirty="0" smtClean="0"/>
              <a:t>Rapid</a:t>
            </a:r>
          </a:p>
          <a:p>
            <a:r>
              <a:rPr lang="en-US" dirty="0" smtClean="0"/>
              <a:t>Incorporates three elements of Web design:</a:t>
            </a:r>
          </a:p>
          <a:p>
            <a:pPr lvl="1"/>
            <a:r>
              <a:rPr lang="en-US" dirty="0" smtClean="0"/>
              <a:t>Information design. </a:t>
            </a:r>
            <a:r>
              <a:rPr lang="en-US" i="1" dirty="0" smtClean="0"/>
              <a:t>Which information will go where?</a:t>
            </a:r>
          </a:p>
          <a:p>
            <a:pPr lvl="1"/>
            <a:r>
              <a:rPr lang="en-US" dirty="0" smtClean="0"/>
              <a:t>Navigation design. </a:t>
            </a:r>
            <a:r>
              <a:rPr lang="en-US" i="1" dirty="0" smtClean="0"/>
              <a:t>How will users get around?</a:t>
            </a:r>
          </a:p>
          <a:p>
            <a:pPr lvl="1"/>
            <a:r>
              <a:rPr lang="en-US" dirty="0" smtClean="0"/>
              <a:t>Interface design. </a:t>
            </a:r>
            <a:r>
              <a:rPr lang="en-US" i="1" dirty="0" smtClean="0"/>
              <a:t>What kinds of elements convey functionality?</a:t>
            </a:r>
            <a:endParaRPr lang="en-US" i="1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6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65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5.staticflickr.com/4085/4971094116_a2f02b7ed4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0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4535"/>
          <a:stretch/>
        </p:blipFill>
        <p:spPr bwMode="auto">
          <a:xfrm>
            <a:off x="1066800" y="44537"/>
            <a:ext cx="7086600" cy="67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8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Static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114800"/>
          </a:xfrm>
        </p:spPr>
        <p:txBody>
          <a:bodyPr/>
          <a:lstStyle/>
          <a:p>
            <a:r>
              <a:rPr lang="en-US" altLang="en-US" smtClean="0"/>
              <a:t>Organizing principles</a:t>
            </a:r>
          </a:p>
          <a:p>
            <a:pPr lvl="1"/>
            <a:r>
              <a:rPr lang="en-US" altLang="en-US" smtClean="0"/>
              <a:t>Logical: 		e.g., chronological, alphabetical</a:t>
            </a:r>
          </a:p>
          <a:p>
            <a:pPr lvl="1"/>
            <a:r>
              <a:rPr lang="en-US" altLang="en-US" smtClean="0"/>
              <a:t>Functional: 		by task</a:t>
            </a:r>
          </a:p>
          <a:p>
            <a:pPr lvl="1"/>
            <a:r>
              <a:rPr lang="en-US" altLang="en-US" smtClean="0"/>
              <a:t>Demographic: 	by user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Metaphors</a:t>
            </a:r>
          </a:p>
          <a:p>
            <a:pPr lvl="1"/>
            <a:r>
              <a:rPr lang="en-US" altLang="en-US" smtClean="0"/>
              <a:t>Organizational: 	e.g., e-government</a:t>
            </a:r>
          </a:p>
          <a:p>
            <a:pPr lvl="1"/>
            <a:r>
              <a:rPr lang="en-US" altLang="en-US" smtClean="0"/>
              <a:t>Physical: 		e.g., online grocery store</a:t>
            </a:r>
          </a:p>
          <a:p>
            <a:pPr lvl="1"/>
            <a:r>
              <a:rPr lang="en-US" altLang="en-US" smtClean="0"/>
              <a:t>Functional: 		e.g., cut, paste</a:t>
            </a:r>
          </a:p>
          <a:p>
            <a:pPr lvl="1"/>
            <a:r>
              <a:rPr lang="en-US" altLang="en-US" smtClean="0"/>
              <a:t>Visual: 		e.g., octagon for stop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“Site Blueprint”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38600" y="15240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Main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Homepage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050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Teaching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386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722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Other</a:t>
            </a:r>
            <a:br>
              <a:rPr lang="en-US" altLang="en-US" sz="1600" b="1">
                <a:latin typeface="Arial" panose="020B0604020202020204" pitchFamily="34" charset="0"/>
              </a:rPr>
            </a:br>
            <a:r>
              <a:rPr lang="en-US" altLang="en-US" sz="1600" b="1">
                <a:latin typeface="Arial" panose="020B0604020202020204" pitchFamily="34" charset="0"/>
              </a:rPr>
              <a:t>Activities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LBSC 690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INFM 718R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Doctoral</a:t>
            </a:r>
            <a:br>
              <a:rPr lang="en-US" altLang="en-US" sz="1400" b="1">
                <a:latin typeface="Arial" panose="020B0604020202020204" pitchFamily="34" charset="0"/>
              </a:rPr>
            </a:br>
            <a:r>
              <a:rPr lang="en-US" altLang="en-US" sz="1400" b="1">
                <a:latin typeface="Arial" panose="020B0604020202020204" pitchFamily="34" charset="0"/>
              </a:rPr>
              <a:t>Seminar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196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Ph.D. </a:t>
            </a:r>
          </a:p>
          <a:p>
            <a:r>
              <a:rPr lang="en-US" altLang="en-US" sz="1400" b="1">
                <a:latin typeface="Arial" panose="020B0604020202020204" pitchFamily="34" charset="0"/>
              </a:rPr>
              <a:t>Students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4196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Publications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4196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Projects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5532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IR</a:t>
            </a:r>
          </a:p>
          <a:p>
            <a:r>
              <a:rPr lang="en-US" altLang="en-US" sz="1400" b="1">
                <a:latin typeface="Arial" panose="020B0604020202020204" pitchFamily="34" charset="0"/>
              </a:rPr>
              <a:t>Colloquium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5532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TREC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590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7244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781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90800" y="2590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1910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910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1910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1910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3246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324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6324600" y="3733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20574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057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0574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20574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7411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137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8435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137150" cy="5181600"/>
          </a:xfrm>
          <a:prstGeom prst="rect">
            <a:avLst/>
          </a:prstGeom>
          <a:noFill/>
          <a:ln w="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9800" y="1295400"/>
            <a:ext cx="5105400" cy="51816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62200" y="1676400"/>
            <a:ext cx="4724400" cy="464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62200" y="1676400"/>
            <a:ext cx="47244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62200" y="2286000"/>
            <a:ext cx="47244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62200" y="2743200"/>
            <a:ext cx="30480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10200" y="4953000"/>
            <a:ext cx="1676400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38600" y="180498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38600" y="23622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Ad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05450" y="38862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Ad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95650" y="42672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715000" y="5424488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</a:p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1945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20483" name="Picture 4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143000" y="1066800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295400" y="13716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295400" y="20574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590800" y="3657600"/>
            <a:ext cx="5410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295400" y="3657600"/>
            <a:ext cx="1219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905250" y="150018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905250" y="22098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Ad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343400" y="4572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371600" y="4572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1295400" y="2743200"/>
            <a:ext cx="6705600" cy="838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3905250" y="29718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1507" name="Picture 4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198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Content Management Systems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Database to store content</a:t>
            </a:r>
          </a:p>
          <a:p>
            <a:pPr lvl="1"/>
            <a:r>
              <a:rPr lang="en-US" altLang="en-US" dirty="0" smtClean="0"/>
              <a:t>Also stores access control data and parameters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PHP to control user experience</a:t>
            </a:r>
          </a:p>
          <a:p>
            <a:pPr lvl="1"/>
            <a:r>
              <a:rPr lang="en-US" altLang="en-US" dirty="0" smtClean="0"/>
              <a:t>Reads database, generates HTML</a:t>
            </a:r>
          </a:p>
          <a:p>
            <a:pPr lvl="1"/>
            <a:r>
              <a:rPr lang="en-US" altLang="en-US" dirty="0" smtClean="0"/>
              <a:t>“Canned” settings provide standard behaviors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HTML to convey user </a:t>
            </a:r>
            <a:r>
              <a:rPr lang="en-US" altLang="en-US" dirty="0" smtClean="0"/>
              <a:t>experience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2531" name="Picture 3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66800"/>
            <a:ext cx="70119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19200" y="1071563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295400" y="1376363"/>
            <a:ext cx="67818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514600" y="2595563"/>
            <a:ext cx="5562600" cy="3429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295400" y="2062163"/>
            <a:ext cx="1143000" cy="396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981450" y="15049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19600" y="45767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371600" y="34337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514600" y="2062163"/>
            <a:ext cx="5562600" cy="457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648200" y="206216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Some Layout Guidelines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r>
              <a:rPr lang="en-US" altLang="en-US" b="1" u="sng" smtClean="0">
                <a:solidFill>
                  <a:schemeClr val="accent2"/>
                </a:solidFill>
              </a:rPr>
              <a:t>C</a:t>
            </a:r>
            <a:r>
              <a:rPr lang="en-US" altLang="en-US" smtClean="0"/>
              <a:t>ontrast: make different things different</a:t>
            </a:r>
          </a:p>
          <a:p>
            <a:pPr lvl="1"/>
            <a:r>
              <a:rPr lang="en-US" altLang="en-US" smtClean="0"/>
              <a:t>to bring out dominant elements</a:t>
            </a:r>
          </a:p>
          <a:p>
            <a:pPr lvl="1"/>
            <a:r>
              <a:rPr lang="en-US" altLang="en-US" smtClean="0"/>
              <a:t>to create dynamism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R</a:t>
            </a:r>
            <a:r>
              <a:rPr lang="en-US" altLang="en-US" smtClean="0"/>
              <a:t>epetition: reuse design throughout the interface</a:t>
            </a:r>
          </a:p>
          <a:p>
            <a:pPr lvl="1"/>
            <a:r>
              <a:rPr lang="en-US" altLang="en-US" smtClean="0"/>
              <a:t>to achieve consistency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A</a:t>
            </a:r>
            <a:r>
              <a:rPr lang="en-US" altLang="en-US" smtClean="0"/>
              <a:t>lignment: visually connect elements</a:t>
            </a:r>
          </a:p>
          <a:p>
            <a:pPr lvl="1"/>
            <a:r>
              <a:rPr lang="en-US" altLang="en-US" smtClean="0"/>
              <a:t>to create flow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P</a:t>
            </a:r>
            <a:r>
              <a:rPr lang="en-US" altLang="en-US" smtClean="0"/>
              <a:t>roximity: make effective use of spacing</a:t>
            </a:r>
          </a:p>
          <a:p>
            <a:pPr lvl="1"/>
            <a:r>
              <a:rPr lang="en-US" altLang="en-US" smtClean="0"/>
              <a:t>to group related and separate unrelated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Stages of Interaction</a:t>
            </a:r>
          </a:p>
        </p:txBody>
      </p:sp>
      <p:sp>
        <p:nvSpPr>
          <p:cNvPr id="39939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Goals</a:t>
            </a:r>
          </a:p>
        </p:txBody>
      </p:sp>
      <p:sp>
        <p:nvSpPr>
          <p:cNvPr id="39940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Intention</a:t>
            </a:r>
          </a:p>
        </p:txBody>
      </p:sp>
      <p:sp>
        <p:nvSpPr>
          <p:cNvPr id="39941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Selection</a:t>
            </a:r>
          </a:p>
        </p:txBody>
      </p:sp>
      <p:sp>
        <p:nvSpPr>
          <p:cNvPr id="39942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Execution</a:t>
            </a:r>
          </a:p>
        </p:txBody>
      </p:sp>
      <p:sp>
        <p:nvSpPr>
          <p:cNvPr id="39943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Arial" pitchFamily="34" charset="0"/>
              </a:rPr>
              <a:t>System</a:t>
            </a:r>
          </a:p>
        </p:txBody>
      </p:sp>
      <p:sp>
        <p:nvSpPr>
          <p:cNvPr id="39944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Perception</a:t>
            </a:r>
          </a:p>
        </p:txBody>
      </p:sp>
      <p:sp>
        <p:nvSpPr>
          <p:cNvPr id="39945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Interpretation</a:t>
            </a:r>
          </a:p>
        </p:txBody>
      </p:sp>
      <p:sp>
        <p:nvSpPr>
          <p:cNvPr id="39946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Evaluation</a:t>
            </a:r>
          </a:p>
        </p:txBody>
      </p:sp>
      <p:sp>
        <p:nvSpPr>
          <p:cNvPr id="39947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48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49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0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1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2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3" name="Line 48"/>
          <p:cNvSpPr>
            <a:spLocks noChangeShapeType="1"/>
          </p:cNvSpPr>
          <p:nvPr/>
        </p:nvSpPr>
        <p:spPr bwMode="auto">
          <a:xfrm>
            <a:off x="1447800" y="4343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4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Expectation</a:t>
            </a:r>
          </a:p>
        </p:txBody>
      </p:sp>
      <p:sp>
        <p:nvSpPr>
          <p:cNvPr id="39955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6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57" name="Text Box 52"/>
          <p:cNvSpPr txBox="1">
            <a:spLocks noChangeArrowheads="1"/>
          </p:cNvSpPr>
          <p:nvPr/>
        </p:nvSpPr>
        <p:spPr bwMode="auto">
          <a:xfrm>
            <a:off x="3733800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Mental Activity</a:t>
            </a:r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3657600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prstClr val="black"/>
                </a:solidFill>
                <a:latin typeface="Arial" pitchFamily="34" charset="0"/>
              </a:rPr>
              <a:t>Physical Activity</a:t>
            </a: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6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14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Mental Models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user </a:t>
            </a:r>
            <a:r>
              <a:rPr lang="en-US" u="sng" dirty="0" smtClean="0"/>
              <a:t>thinks</a:t>
            </a:r>
            <a:r>
              <a:rPr lang="en-US" dirty="0" smtClean="0"/>
              <a:t> the machine works</a:t>
            </a:r>
          </a:p>
          <a:p>
            <a:pPr lvl="1"/>
            <a:r>
              <a:rPr lang="en-US" dirty="0" smtClean="0"/>
              <a:t>What actions can be taken?</a:t>
            </a:r>
          </a:p>
          <a:p>
            <a:pPr lvl="1"/>
            <a:r>
              <a:rPr lang="en-US" dirty="0" smtClean="0"/>
              <a:t>What results are expected from an action?</a:t>
            </a:r>
          </a:p>
          <a:p>
            <a:pPr lvl="1"/>
            <a:r>
              <a:rPr lang="en-US" dirty="0" smtClean="0"/>
              <a:t>How should system output be interpreted?</a:t>
            </a:r>
          </a:p>
          <a:p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 smtClean="0"/>
              <a:t>models exist at many levels</a:t>
            </a:r>
          </a:p>
          <a:p>
            <a:pPr lvl="1"/>
            <a:r>
              <a:rPr lang="en-US" dirty="0" smtClean="0"/>
              <a:t>Hardware, operating system, and network</a:t>
            </a:r>
          </a:p>
          <a:p>
            <a:pPr lvl="1"/>
            <a:r>
              <a:rPr lang="en-US" dirty="0" smtClean="0"/>
              <a:t>Application programs</a:t>
            </a:r>
          </a:p>
          <a:p>
            <a:pPr lvl="1"/>
            <a:r>
              <a:rPr lang="en-US" dirty="0" smtClean="0"/>
              <a:t>Information resources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6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2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Interaction Design</a:t>
            </a:r>
          </a:p>
        </p:txBody>
      </p:sp>
      <p:pic>
        <p:nvPicPr>
          <p:cNvPr id="24579" name="Picture 3" descr="MCj02326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29200"/>
            <a:ext cx="1011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14800"/>
          </a:xfrm>
        </p:spPr>
        <p:txBody>
          <a:bodyPr/>
          <a:lstStyle/>
          <a:p>
            <a:r>
              <a:rPr lang="en-US" altLang="en-US" smtClean="0"/>
              <a:t>Chess analogy: a few simple rules that disguise an infinitely complex game</a:t>
            </a:r>
          </a:p>
          <a:p>
            <a:r>
              <a:rPr lang="en-US" altLang="en-US" smtClean="0"/>
              <a:t>The three-part structure</a:t>
            </a:r>
          </a:p>
          <a:p>
            <a:pPr lvl="1"/>
            <a:r>
              <a:rPr lang="en-US" altLang="en-US" smtClean="0"/>
              <a:t>Openings: many strategies, lots of books about this</a:t>
            </a:r>
          </a:p>
          <a:p>
            <a:pPr lvl="1"/>
            <a:r>
              <a:rPr lang="en-US" altLang="en-US" smtClean="0"/>
              <a:t>End game: well-defined, well-understood</a:t>
            </a:r>
          </a:p>
          <a:p>
            <a:pPr lvl="1"/>
            <a:r>
              <a:rPr lang="en-US" altLang="en-US" smtClean="0"/>
              <a:t>Middle game: nebulous, hard to describe</a:t>
            </a:r>
          </a:p>
          <a:p>
            <a:r>
              <a:rPr lang="en-US" altLang="en-US" smtClean="0"/>
              <a:t>Information navigation has a similar structure!</a:t>
            </a:r>
          </a:p>
          <a:p>
            <a:pPr lvl="1"/>
            <a:r>
              <a:rPr lang="en-US" altLang="en-US" smtClean="0"/>
              <a:t>Middle game is underserved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3800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From Hearst, Smalley, &amp; Chandler (CHI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5603" name="Picture 3" descr="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6627" name="Picture 4" descr="mat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78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7651" name="Picture 3" descr="yah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8675" name="Picture 3" descr="ama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5036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 descr="middle-amazon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200400"/>
            <a:ext cx="6691312" cy="3111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969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41413"/>
            <a:ext cx="35099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4" descr="middle-ebay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180263" cy="44481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j04114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14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05200" y="4724400"/>
            <a:ext cx="27432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Database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2057400" y="3124200"/>
            <a:ext cx="5562600" cy="1447800"/>
            <a:chOff x="1296" y="1968"/>
            <a:chExt cx="3504" cy="912"/>
          </a:xfrm>
        </p:grpSpPr>
        <p:sp>
          <p:nvSpPr>
            <p:cNvPr id="4122" name="Rectangle 6"/>
            <p:cNvSpPr>
              <a:spLocks noChangeArrowheads="1"/>
            </p:cNvSpPr>
            <p:nvPr/>
          </p:nvSpPr>
          <p:spPr bwMode="auto">
            <a:xfrm>
              <a:off x="1728" y="2640"/>
              <a:ext cx="2496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Server-side Programming</a:t>
              </a:r>
            </a:p>
          </p:txBody>
        </p:sp>
        <p:sp>
          <p:nvSpPr>
            <p:cNvPr id="4123" name="Rectangle 7"/>
            <p:cNvSpPr>
              <a:spLocks noChangeArrowheads="1"/>
            </p:cNvSpPr>
            <p:nvPr/>
          </p:nvSpPr>
          <p:spPr bwMode="auto">
            <a:xfrm>
              <a:off x="2592" y="2304"/>
              <a:ext cx="2208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Interchange Language</a:t>
              </a:r>
            </a:p>
          </p:txBody>
        </p:sp>
        <p:sp>
          <p:nvSpPr>
            <p:cNvPr id="4124" name="Rectangle 8"/>
            <p:cNvSpPr>
              <a:spLocks noChangeArrowheads="1"/>
            </p:cNvSpPr>
            <p:nvPr/>
          </p:nvSpPr>
          <p:spPr bwMode="auto">
            <a:xfrm>
              <a:off x="1296" y="1968"/>
              <a:ext cx="2352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Client-side Programming</a:t>
              </a:r>
            </a:p>
          </p:txBody>
        </p:sp>
      </p:grp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057400" y="25146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 Web Browser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2057400" y="19050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Client Hardware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057400" y="52578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Server Hardware</a:t>
            </a:r>
          </a:p>
        </p:txBody>
      </p:sp>
      <p:grpSp>
        <p:nvGrpSpPr>
          <p:cNvPr id="4105" name="Group 12"/>
          <p:cNvGrpSpPr>
            <a:grpSpLocks/>
          </p:cNvGrpSpPr>
          <p:nvPr/>
        </p:nvGrpSpPr>
        <p:grpSpPr bwMode="auto">
          <a:xfrm>
            <a:off x="7696199" y="1905000"/>
            <a:ext cx="1508125" cy="3689350"/>
            <a:chOff x="4848" y="1200"/>
            <a:chExt cx="950" cy="2324"/>
          </a:xfrm>
        </p:grpSpPr>
        <p:sp>
          <p:nvSpPr>
            <p:cNvPr id="4115" name="Text Box 13"/>
            <p:cNvSpPr txBox="1">
              <a:spLocks noChangeArrowheads="1"/>
            </p:cNvSpPr>
            <p:nvPr/>
          </p:nvSpPr>
          <p:spPr bwMode="auto">
            <a:xfrm>
              <a:off x="4848" y="3312"/>
              <a:ext cx="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(PC, Unix)</a:t>
              </a:r>
            </a:p>
          </p:txBody>
        </p: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4848" y="2976"/>
              <a:ext cx="6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(MySQL)</a:t>
              </a:r>
            </a:p>
          </p:txBody>
        </p:sp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4848" y="2640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(PHP)</a:t>
              </a:r>
            </a:p>
          </p:txBody>
        </p:sp>
        <p:sp>
          <p:nvSpPr>
            <p:cNvPr id="4118" name="Text Box 16"/>
            <p:cNvSpPr txBox="1">
              <a:spLocks noChangeArrowheads="1"/>
            </p:cNvSpPr>
            <p:nvPr/>
          </p:nvSpPr>
          <p:spPr bwMode="auto">
            <a:xfrm>
              <a:off x="4848" y="2304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(HTML, XML)</a:t>
              </a:r>
            </a:p>
          </p:txBody>
        </p:sp>
        <p:sp>
          <p:nvSpPr>
            <p:cNvPr id="4119" name="Text Box 17"/>
            <p:cNvSpPr txBox="1">
              <a:spLocks noChangeArrowheads="1"/>
            </p:cNvSpPr>
            <p:nvPr/>
          </p:nvSpPr>
          <p:spPr bwMode="auto">
            <a:xfrm>
              <a:off x="4848" y="1968"/>
              <a:ext cx="7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(JavaScript)</a:t>
              </a:r>
            </a:p>
          </p:txBody>
        </p:sp>
        <p:sp>
          <p:nvSpPr>
            <p:cNvPr id="4120" name="Text Box 18"/>
            <p:cNvSpPr txBox="1">
              <a:spLocks noChangeArrowheads="1"/>
            </p:cNvSpPr>
            <p:nvPr/>
          </p:nvSpPr>
          <p:spPr bwMode="auto">
            <a:xfrm>
              <a:off x="4848" y="1584"/>
              <a:ext cx="9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(</a:t>
              </a:r>
              <a:r>
                <a:rPr lang="en-US" altLang="en-US" sz="16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Chrome, Edge</a:t>
              </a:r>
              <a:r>
                <a:rPr lang="en-US" altLang="en-US" sz="16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)</a:t>
              </a:r>
              <a:endParaRPr lang="en-US" altLang="en-US" sz="16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1" name="Text Box 19"/>
            <p:cNvSpPr txBox="1">
              <a:spLocks noChangeArrowheads="1"/>
            </p:cNvSpPr>
            <p:nvPr/>
          </p:nvSpPr>
          <p:spPr bwMode="auto">
            <a:xfrm>
              <a:off x="4896" y="120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(PC)</a:t>
              </a:r>
            </a:p>
          </p:txBody>
        </p:sp>
      </p:grp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1295400" y="2209800"/>
            <a:ext cx="611188" cy="3041650"/>
            <a:chOff x="191" y="1392"/>
            <a:chExt cx="385" cy="1916"/>
          </a:xfrm>
        </p:grpSpPr>
        <p:sp>
          <p:nvSpPr>
            <p:cNvPr id="4109" name="Line 21"/>
            <p:cNvSpPr>
              <a:spLocks noChangeShapeType="1"/>
            </p:cNvSpPr>
            <p:nvPr/>
          </p:nvSpPr>
          <p:spPr bwMode="auto">
            <a:xfrm>
              <a:off x="576" y="27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22"/>
            <p:cNvSpPr>
              <a:spLocks noChangeShapeType="1"/>
            </p:cNvSpPr>
            <p:nvPr/>
          </p:nvSpPr>
          <p:spPr bwMode="auto">
            <a:xfrm>
              <a:off x="57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23"/>
            <p:cNvSpPr>
              <a:spLocks noChangeShapeType="1"/>
            </p:cNvSpPr>
            <p:nvPr/>
          </p:nvSpPr>
          <p:spPr bwMode="auto">
            <a:xfrm>
              <a:off x="576" y="139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24"/>
            <p:cNvSpPr txBox="1">
              <a:spLocks noChangeArrowheads="1"/>
            </p:cNvSpPr>
            <p:nvPr/>
          </p:nvSpPr>
          <p:spPr bwMode="auto">
            <a:xfrm rot="-5400000">
              <a:off x="89" y="2839"/>
              <a:ext cx="5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Business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rules</a:t>
              </a:r>
            </a:p>
          </p:txBody>
        </p:sp>
        <p:sp>
          <p:nvSpPr>
            <p:cNvPr id="4113" name="Text Box 25"/>
            <p:cNvSpPr txBox="1">
              <a:spLocks noChangeArrowheads="1"/>
            </p:cNvSpPr>
            <p:nvPr/>
          </p:nvSpPr>
          <p:spPr bwMode="auto">
            <a:xfrm rot="-5400000">
              <a:off x="37" y="2214"/>
              <a:ext cx="6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Interaction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Design</a:t>
              </a:r>
            </a:p>
          </p:txBody>
        </p:sp>
        <p:sp>
          <p:nvSpPr>
            <p:cNvPr id="4114" name="Text Box 26"/>
            <p:cNvSpPr txBox="1">
              <a:spLocks noChangeArrowheads="1"/>
            </p:cNvSpPr>
            <p:nvPr/>
          </p:nvSpPr>
          <p:spPr bwMode="auto">
            <a:xfrm rot="-5400000">
              <a:off x="87" y="1541"/>
              <a:ext cx="5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Interface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Navigation Patterns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Drive to content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Drive to advertisement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Move up a level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Move to next in sequence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Jump to related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jax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1"/>
          <a:stretch>
            <a:fillRect/>
          </a:stretch>
        </p:blipFill>
        <p:spPr bwMode="auto">
          <a:xfrm>
            <a:off x="533400" y="1219200"/>
            <a:ext cx="79787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jax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1"/>
          <a:stretch>
            <a:fillRect/>
          </a:stretch>
        </p:blipFill>
        <p:spPr bwMode="auto">
          <a:xfrm>
            <a:off x="685800" y="838200"/>
            <a:ext cx="79787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Architecture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structural design of an “information space” to facilitate access to content</a:t>
            </a:r>
          </a:p>
          <a:p>
            <a:endParaRPr lang="en-US" altLang="en-US" smtClean="0"/>
          </a:p>
          <a:p>
            <a:r>
              <a:rPr lang="en-US" altLang="en-US" smtClean="0"/>
              <a:t>Two components:</a:t>
            </a:r>
          </a:p>
          <a:p>
            <a:pPr lvl="1"/>
            <a:r>
              <a:rPr lang="en-US" altLang="en-US" smtClean="0"/>
              <a:t>Static design</a:t>
            </a:r>
          </a:p>
          <a:p>
            <a:pPr lvl="1"/>
            <a:r>
              <a:rPr lang="en-US" altLang="en-US" smtClean="0"/>
              <a:t>Interaction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4896923" cy="719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7563"/>
            <a:ext cx="38481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8929" r="29648" b="5211"/>
          <a:stretch/>
        </p:blipFill>
        <p:spPr bwMode="auto">
          <a:xfrm>
            <a:off x="4022957" y="31124"/>
            <a:ext cx="5121043" cy="59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38481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r>
              <a:rPr lang="en-US" dirty="0" smtClean="0"/>
              <a:t>Patterns </a:t>
            </a:r>
            <a:r>
              <a:rPr lang="en-US" dirty="0" smtClean="0"/>
              <a:t>for Web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153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Posture – genre, type, purpose</a:t>
            </a:r>
          </a:p>
          <a:p>
            <a:pPr lvl="1"/>
            <a:r>
              <a:rPr lang="en-US" dirty="0" smtClean="0"/>
              <a:t>Commercial, informative, social, creative, combo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posture </a:t>
            </a:r>
            <a:r>
              <a:rPr lang="en-US" dirty="0" smtClean="0"/>
              <a:t>of the site it becomes clearer what kinds of experiences to design</a:t>
            </a:r>
          </a:p>
          <a:p>
            <a:r>
              <a:rPr lang="en-US" dirty="0" smtClean="0"/>
              <a:t>Experience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tasks and goals within the realm of the posture</a:t>
            </a:r>
          </a:p>
          <a:p>
            <a:pPr lvl="2"/>
            <a:r>
              <a:rPr lang="en-US" dirty="0" smtClean="0"/>
              <a:t>High-level tasks &amp; goals</a:t>
            </a:r>
          </a:p>
          <a:p>
            <a:pPr lvl="2"/>
            <a:r>
              <a:rPr lang="en-US" dirty="0" smtClean="0"/>
              <a:t>Primary &amp; secondary level experiences</a:t>
            </a:r>
          </a:p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Specific solutions and strategies for creating experiences</a:t>
            </a:r>
          </a:p>
          <a:p>
            <a:pPr lvl="1"/>
            <a:r>
              <a:rPr lang="en-US" dirty="0" smtClean="0"/>
              <a:t>Can be drawn as wireframes or sketches</a:t>
            </a:r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Low-level widgets &amp; features that contribute to </a:t>
            </a:r>
            <a:br>
              <a:rPr lang="en-US" dirty="0" smtClean="0"/>
            </a:br>
            <a:r>
              <a:rPr lang="en-US" dirty="0" smtClean="0"/>
              <a:t>task performance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029504"/>
      </p:ext>
    </p:extLst>
  </p:cSld>
  <p:clrMapOvr>
    <a:masterClrMapping/>
  </p:clrMapOvr>
</p:sld>
</file>

<file path=ppt/theme/theme1.xml><?xml version="1.0" encoding="utf-8"?>
<a:theme xmlns:a="http://schemas.openxmlformats.org/drawingml/2006/main" name="69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69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9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9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Pages>35</Pages>
  <Words>554</Words>
  <Application>Microsoft Office PowerPoint</Application>
  <PresentationFormat>On-screen Show (4:3)</PresentationFormat>
  <Paragraphs>174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Times New Roman</vt:lpstr>
      <vt:lpstr>690</vt:lpstr>
      <vt:lpstr>Office Theme</vt:lpstr>
      <vt:lpstr>1_Office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Information Architecture</vt:lpstr>
      <vt:lpstr>Content Management Systems</vt:lpstr>
      <vt:lpstr>PowerPoint Presentation</vt:lpstr>
      <vt:lpstr>PowerPoint Presentation</vt:lpstr>
      <vt:lpstr>PowerPoint Presentation</vt:lpstr>
      <vt:lpstr>Information Architecture</vt:lpstr>
      <vt:lpstr>PowerPoint Presentation</vt:lpstr>
      <vt:lpstr>PowerPoint Presentation</vt:lpstr>
      <vt:lpstr>Patterns for Web Design</vt:lpstr>
      <vt:lpstr>Wire Framing</vt:lpstr>
      <vt:lpstr>PowerPoint Presentation</vt:lpstr>
      <vt:lpstr>PowerPoint Presentation</vt:lpstr>
      <vt:lpstr>Static Design</vt:lpstr>
      <vt:lpstr>“Site Blueprint”</vt:lpstr>
      <vt:lpstr>Grid Layout: NY Times</vt:lpstr>
      <vt:lpstr>Grid Layout: NY Times</vt:lpstr>
      <vt:lpstr>Grid Layout: ebay</vt:lpstr>
      <vt:lpstr>Grid Layout: ebay</vt:lpstr>
      <vt:lpstr>Grid Layout: Amazon</vt:lpstr>
      <vt:lpstr>Grid Layout: Amazon</vt:lpstr>
      <vt:lpstr>Some Layout Guidelines</vt:lpstr>
      <vt:lpstr>Stages of Interaction</vt:lpstr>
      <vt:lpstr>Mental Models</vt:lpstr>
      <vt:lpstr>Interaction Design</vt:lpstr>
      <vt:lpstr>Opening Moves</vt:lpstr>
      <vt:lpstr>Opening Moves</vt:lpstr>
      <vt:lpstr>Opening Moves</vt:lpstr>
      <vt:lpstr>Middle Game</vt:lpstr>
      <vt:lpstr>Middle Game</vt:lpstr>
      <vt:lpstr>Navigation Patterns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LBSC 708L Session 1</dc:title>
  <dc:creator>Doug Oard</dc:creator>
  <cp:lastModifiedBy>gg</cp:lastModifiedBy>
  <cp:revision>102</cp:revision>
  <cp:lastPrinted>2000-01-25T03:43:30Z</cp:lastPrinted>
  <dcterms:created xsi:type="dcterms:W3CDTF">1997-09-24T15:18:00Z</dcterms:created>
  <dcterms:modified xsi:type="dcterms:W3CDTF">2018-04-15T23:03:51Z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http://www.clis.umd.edu/courses/690/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