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5" r:id="rId2"/>
    <p:sldId id="290" r:id="rId3"/>
    <p:sldId id="292" r:id="rId4"/>
    <p:sldId id="286" r:id="rId5"/>
    <p:sldId id="287" r:id="rId6"/>
    <p:sldId id="288" r:id="rId7"/>
    <p:sldId id="289" r:id="rId8"/>
    <p:sldId id="293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11303" autoAdjust="0"/>
    <p:restoredTop sz="94669" autoAdjust="0"/>
  </p:normalViewPr>
  <p:slideViewPr>
    <p:cSldViewPr>
      <p:cViewPr varScale="1">
        <p:scale>
          <a:sx n="59" d="100"/>
          <a:sy n="59" d="100"/>
        </p:scale>
        <p:origin x="750" y="60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0F5DE-1313-E148-B115-DC36A8C4F87B}" type="datetime1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062339-7896-A248-B531-7D3930C6AED7}" type="datetime1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69A2E-0E74-AF47-BF00-DBE641B43E19}" type="datetime1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B6A0E0C-5B96-C849-9D0E-F4D3F550036F}" type="datetime1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ADD3BD-1F3E-CC41-AD43-50A9C7A6BABE}" type="datetime1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22CDBA-38C8-C94C-B3FF-ED4284E9F899}" type="datetime1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7E1C88-E03A-C345-BA50-1A574C4AF6DA}" type="datetime1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DD89C4-BBBE-9E46-9994-59B0CC986435}" type="datetime1">
              <a:rPr lang="en-US" smtClean="0"/>
              <a:t>4/1/2018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7ACCD-1548-DD4B-AAE3-726D6FF12EFB}" type="datetime1">
              <a:rPr lang="en-US" smtClean="0"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FF82D3-5190-EB4E-8E02-3BBC38FDECD9}" type="datetime1">
              <a:rPr lang="en-US" smtClean="0"/>
              <a:t>4/1/2018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32AB7A-1C22-4D40-9433-2C5C6A160EE0}" type="datetime1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BD4328-6361-4F49-B37B-69E4BA753379}" type="datetime1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FCAFC00-8482-F14C-8D02-D5DD0E0C5459}" type="datetime1">
              <a:rPr lang="en-US" smtClean="0"/>
              <a:t>4/1/2018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Internet Governance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27</a:t>
            </a:r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833" t="4925" r="5833" b="3636"/>
          <a:stretch/>
        </p:blipFill>
        <p:spPr>
          <a:xfrm>
            <a:off x="0" y="304800"/>
            <a:ext cx="9214832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939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“Layers” of Internet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r>
              <a:rPr lang="en-US" dirty="0" smtClean="0"/>
              <a:t>Physical Infrastructure</a:t>
            </a:r>
          </a:p>
          <a:p>
            <a:endParaRPr lang="en-US" dirty="0"/>
          </a:p>
          <a:p>
            <a:r>
              <a:rPr lang="en-US" dirty="0" smtClean="0"/>
              <a:t>Logical Layer</a:t>
            </a:r>
          </a:p>
          <a:p>
            <a:endParaRPr lang="en-US" dirty="0"/>
          </a:p>
          <a:p>
            <a:r>
              <a:rPr lang="en-US" dirty="0" smtClean="0"/>
              <a:t>Content 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4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1ACD81-3264-4605-B1C1-28ED0060E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106AB2-7D0D-49BE-B9F5-E9B60048A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Jurisdiction</a:t>
            </a:r>
          </a:p>
          <a:p>
            <a:pPr lvl="3"/>
            <a:endParaRPr lang="en-US" dirty="0"/>
          </a:p>
          <a:p>
            <a:r>
              <a:rPr lang="en-US" dirty="0"/>
              <a:t>Internet Engineering Task </a:t>
            </a:r>
            <a:r>
              <a:rPr lang="en-US" dirty="0" smtClean="0"/>
              <a:t>Force (IETF)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ICANN</a:t>
            </a:r>
          </a:p>
          <a:p>
            <a:pPr lvl="4"/>
            <a:endParaRPr lang="en-US" dirty="0"/>
          </a:p>
          <a:p>
            <a:r>
              <a:rPr lang="en-US" dirty="0" smtClean="0"/>
              <a:t>Other Standards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US-CERT</a:t>
            </a:r>
          </a:p>
        </p:txBody>
      </p:sp>
    </p:spTree>
    <p:extLst>
      <p:ext uri="{BB962C8B-B14F-4D97-AF65-F5344CB8AC3E}">
        <p14:creationId xmlns:p14="http://schemas.microsoft.com/office/powerpoint/2010/main" val="1984009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A92336-33B0-45D1-A286-4567E80C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Multiple Jurisdictions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3801D0-F88C-4B83-8C5A-EE0257440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Content creator</a:t>
            </a:r>
          </a:p>
          <a:p>
            <a:r>
              <a:rPr lang="en-US" dirty="0"/>
              <a:t>Server owner</a:t>
            </a:r>
          </a:p>
          <a:p>
            <a:r>
              <a:rPr lang="en-US" dirty="0"/>
              <a:t>Server location</a:t>
            </a:r>
          </a:p>
          <a:p>
            <a:r>
              <a:rPr lang="en-US" dirty="0"/>
              <a:t>Router location</a:t>
            </a:r>
          </a:p>
          <a:p>
            <a:r>
              <a:rPr lang="en-US" dirty="0" smtClean="0"/>
              <a:t>Storage location</a:t>
            </a:r>
            <a:endParaRPr lang="en-US" dirty="0"/>
          </a:p>
          <a:p>
            <a:r>
              <a:rPr lang="en-US" dirty="0" smtClean="0"/>
              <a:t>User location</a:t>
            </a:r>
          </a:p>
          <a:p>
            <a:r>
              <a:rPr lang="en-US" dirty="0" smtClean="0"/>
              <a:t>User nationality</a:t>
            </a:r>
            <a:endParaRPr lang="en-US" dirty="0"/>
          </a:p>
          <a:p>
            <a:r>
              <a:rPr lang="en-US" dirty="0" smtClean="0"/>
              <a:t>International </a:t>
            </a:r>
            <a:r>
              <a:rPr lang="en-US" dirty="0"/>
              <a:t>(radio, oceans, outer space)</a:t>
            </a:r>
          </a:p>
        </p:txBody>
      </p:sp>
    </p:spTree>
    <p:extLst>
      <p:ext uri="{BB962C8B-B14F-4D97-AF65-F5344CB8AC3E}">
        <p14:creationId xmlns:p14="http://schemas.microsoft.com/office/powerpoint/2010/main" val="256657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101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RFC </a:t>
            </a:r>
            <a:r>
              <a:rPr lang="en-US" sz="2000" dirty="0" smtClean="0"/>
              <a:t>5000	Internet </a:t>
            </a:r>
            <a:r>
              <a:rPr lang="en-US" sz="2000" dirty="0"/>
              <a:t>Official Protocol </a:t>
            </a:r>
            <a:r>
              <a:rPr lang="en-US" sz="2000" dirty="0" smtClean="0"/>
              <a:t>Standards, 5/2008 </a:t>
            </a:r>
            <a:endParaRPr lang="en-US" sz="2000" dirty="0"/>
          </a:p>
          <a:p>
            <a:r>
              <a:rPr lang="en-US" sz="2000" dirty="0"/>
              <a:t>RFC </a:t>
            </a:r>
            <a:r>
              <a:rPr lang="en-US" sz="2000" dirty="0" smtClean="0"/>
              <a:t>1700	Assigned </a:t>
            </a:r>
            <a:r>
              <a:rPr lang="en-US" sz="2000" dirty="0"/>
              <a:t>Numbers, J. </a:t>
            </a:r>
            <a:r>
              <a:rPr lang="en-US" sz="2000" dirty="0" smtClean="0"/>
              <a:t>Reynolds, 10/20/1994</a:t>
            </a:r>
          </a:p>
          <a:p>
            <a:r>
              <a:rPr lang="en-US" sz="2000" dirty="0" smtClean="0"/>
              <a:t>RFC 1122	Requirements </a:t>
            </a:r>
            <a:r>
              <a:rPr lang="en-US" sz="2000" dirty="0"/>
              <a:t>for Internet Hosts - Communication </a:t>
            </a:r>
            <a:r>
              <a:rPr lang="en-US" sz="2000" dirty="0" smtClean="0"/>
              <a:t>layers, 10/1/1989</a:t>
            </a:r>
          </a:p>
          <a:p>
            <a:r>
              <a:rPr lang="en-US" sz="2000" dirty="0" smtClean="0"/>
              <a:t>RFC 1123	Requirements </a:t>
            </a:r>
            <a:r>
              <a:rPr lang="en-US" sz="2000" dirty="0"/>
              <a:t>for Internet Hosts - Application and </a:t>
            </a:r>
            <a:r>
              <a:rPr lang="en-US" sz="2000" dirty="0" smtClean="0"/>
              <a:t>support, 10/1/1989</a:t>
            </a:r>
          </a:p>
          <a:p>
            <a:r>
              <a:rPr lang="en-US" sz="2000" dirty="0" smtClean="0"/>
              <a:t>RFC 791	Internet </a:t>
            </a:r>
            <a:r>
              <a:rPr lang="en-US" sz="2000" dirty="0"/>
              <a:t>Protocol, </a:t>
            </a:r>
            <a:r>
              <a:rPr lang="en-US" sz="2000" dirty="0" smtClean="0"/>
              <a:t>9/1/1981</a:t>
            </a:r>
            <a:endParaRPr lang="en-US" sz="2000" dirty="0"/>
          </a:p>
          <a:p>
            <a:r>
              <a:rPr lang="en-US" sz="2000" dirty="0"/>
              <a:t>RFC </a:t>
            </a:r>
            <a:r>
              <a:rPr lang="en-US" sz="2000" dirty="0" smtClean="0"/>
              <a:t>792	Internet </a:t>
            </a:r>
            <a:r>
              <a:rPr lang="en-US" sz="2000" dirty="0"/>
              <a:t>Control Message Protocol, </a:t>
            </a:r>
            <a:r>
              <a:rPr lang="en-US" sz="2000" dirty="0" smtClean="0"/>
              <a:t>9/1/1981 </a:t>
            </a:r>
            <a:endParaRPr lang="en-US" sz="2000" dirty="0"/>
          </a:p>
          <a:p>
            <a:r>
              <a:rPr lang="en-US" sz="2000" dirty="0"/>
              <a:t>RFC </a:t>
            </a:r>
            <a:r>
              <a:rPr lang="en-US" sz="2000" dirty="0" smtClean="0"/>
              <a:t>1112	Host </a:t>
            </a:r>
            <a:r>
              <a:rPr lang="en-US" sz="2000" dirty="0"/>
              <a:t>extensions for IP multicasting</a:t>
            </a:r>
            <a:r>
              <a:rPr lang="en-US" sz="2000" dirty="0" smtClean="0"/>
              <a:t>, 8/1/1989 </a:t>
            </a:r>
            <a:endParaRPr lang="en-US" sz="2000" dirty="0"/>
          </a:p>
          <a:p>
            <a:r>
              <a:rPr lang="en-US" sz="2000" dirty="0"/>
              <a:t>RFC </a:t>
            </a:r>
            <a:r>
              <a:rPr lang="en-US" sz="2000" dirty="0" smtClean="0"/>
              <a:t>768	User </a:t>
            </a:r>
            <a:r>
              <a:rPr lang="en-US" sz="2000" dirty="0"/>
              <a:t>Datagram Protocol</a:t>
            </a:r>
            <a:r>
              <a:rPr lang="en-US" sz="2000" dirty="0" smtClean="0"/>
              <a:t>, 8/28/1980 </a:t>
            </a:r>
            <a:endParaRPr lang="en-US" sz="2000" dirty="0"/>
          </a:p>
          <a:p>
            <a:r>
              <a:rPr lang="en-US" sz="2000" dirty="0"/>
              <a:t>RFC </a:t>
            </a:r>
            <a:r>
              <a:rPr lang="en-US" sz="2000" dirty="0" smtClean="0"/>
              <a:t>793	Transmission </a:t>
            </a:r>
            <a:r>
              <a:rPr lang="en-US" sz="2000" dirty="0"/>
              <a:t>Control Protocol, </a:t>
            </a:r>
            <a:r>
              <a:rPr lang="en-US" sz="2000" dirty="0" smtClean="0"/>
              <a:t>9/1/1981 </a:t>
            </a:r>
            <a:endParaRPr lang="en-US" sz="2000" dirty="0"/>
          </a:p>
          <a:p>
            <a:r>
              <a:rPr lang="en-US" sz="2000" dirty="0"/>
              <a:t>RFC </a:t>
            </a:r>
            <a:r>
              <a:rPr lang="en-US" sz="2000" dirty="0" smtClean="0"/>
              <a:t>854	Telnet </a:t>
            </a:r>
            <a:r>
              <a:rPr lang="en-US" sz="2000" dirty="0"/>
              <a:t>Protocol specification, </a:t>
            </a:r>
            <a:r>
              <a:rPr lang="en-US" sz="2000" dirty="0" smtClean="0"/>
              <a:t>5/1/1983 </a:t>
            </a:r>
            <a:endParaRPr lang="en-US" sz="2000" dirty="0"/>
          </a:p>
          <a:p>
            <a:r>
              <a:rPr lang="en-US" sz="2000" dirty="0"/>
              <a:t>RFC </a:t>
            </a:r>
            <a:r>
              <a:rPr lang="en-US" sz="2000" dirty="0" smtClean="0"/>
              <a:t>855	Telnet </a:t>
            </a:r>
            <a:r>
              <a:rPr lang="en-US" sz="2000" dirty="0"/>
              <a:t>option specifications, </a:t>
            </a:r>
            <a:r>
              <a:rPr lang="en-US" sz="2000" dirty="0" smtClean="0"/>
              <a:t>5/1/1983 </a:t>
            </a:r>
            <a:endParaRPr lang="en-US" sz="2000" dirty="0"/>
          </a:p>
          <a:p>
            <a:r>
              <a:rPr lang="en-US" sz="2000" dirty="0"/>
              <a:t>RFC </a:t>
            </a:r>
            <a:r>
              <a:rPr lang="en-US" sz="2000" dirty="0" smtClean="0"/>
              <a:t>959	File </a:t>
            </a:r>
            <a:r>
              <a:rPr lang="en-US" sz="2000" dirty="0"/>
              <a:t>Transfer </a:t>
            </a:r>
            <a:r>
              <a:rPr lang="en-US" sz="2000" dirty="0" smtClean="0"/>
              <a:t>Protocol, 10/1/1985</a:t>
            </a:r>
          </a:p>
          <a:p>
            <a:r>
              <a:rPr lang="en-US" sz="2000" dirty="0" smtClean="0"/>
              <a:t>RFC 821	Simple </a:t>
            </a:r>
            <a:r>
              <a:rPr lang="en-US" sz="2000" dirty="0"/>
              <a:t>Mail Transfer </a:t>
            </a:r>
            <a:r>
              <a:rPr lang="en-US" sz="2000" dirty="0" smtClean="0"/>
              <a:t>Protocol, 8/1/1982</a:t>
            </a:r>
          </a:p>
          <a:p>
            <a:r>
              <a:rPr lang="en-US" sz="2000" dirty="0"/>
              <a:t>RFC </a:t>
            </a:r>
            <a:r>
              <a:rPr lang="en-US" sz="2000" dirty="0" smtClean="0"/>
              <a:t>1869	SMTP </a:t>
            </a:r>
            <a:r>
              <a:rPr lang="en-US" sz="2000" dirty="0"/>
              <a:t>Service </a:t>
            </a:r>
            <a:r>
              <a:rPr lang="en-US" sz="2000" dirty="0" smtClean="0"/>
              <a:t>Extensions, 11/6/1995</a:t>
            </a:r>
            <a:endParaRPr lang="en-US" sz="2000" dirty="0"/>
          </a:p>
          <a:p>
            <a:r>
              <a:rPr lang="en-US" sz="2000" dirty="0"/>
              <a:t>RFC </a:t>
            </a:r>
            <a:r>
              <a:rPr lang="en-US" sz="2000" dirty="0" smtClean="0"/>
              <a:t>1870	SMTP </a:t>
            </a:r>
            <a:r>
              <a:rPr lang="en-US" sz="2000" dirty="0"/>
              <a:t>Service Extension for Message Size Declaration, </a:t>
            </a:r>
            <a:r>
              <a:rPr lang="en-US" sz="2000" dirty="0" smtClean="0"/>
              <a:t>11/6/1995</a:t>
            </a:r>
            <a:endParaRPr lang="en-US" sz="2000" dirty="0"/>
          </a:p>
          <a:p>
            <a:r>
              <a:rPr lang="en-US" sz="2000" dirty="0"/>
              <a:t>RFC </a:t>
            </a:r>
            <a:r>
              <a:rPr lang="en-US" sz="2000" dirty="0" smtClean="0"/>
              <a:t>822	Standard </a:t>
            </a:r>
            <a:r>
              <a:rPr lang="en-US" sz="2000" dirty="0"/>
              <a:t>for the format of ARPA Internet text messages, </a:t>
            </a:r>
            <a:r>
              <a:rPr lang="en-US" sz="2000" dirty="0" smtClean="0"/>
              <a:t>8/13/1982</a:t>
            </a:r>
          </a:p>
          <a:p>
            <a:r>
              <a:rPr lang="en-US" sz="2000" dirty="0"/>
              <a:t>RFC </a:t>
            </a:r>
            <a:r>
              <a:rPr lang="en-US" sz="2000" dirty="0" smtClean="0"/>
              <a:t>1049	Content-type </a:t>
            </a:r>
            <a:r>
              <a:rPr lang="en-US" sz="2000" dirty="0"/>
              <a:t>header field for Internet messages, </a:t>
            </a:r>
            <a:r>
              <a:rPr lang="en-US" sz="2000" dirty="0" smtClean="0"/>
              <a:t>3/1/1988 </a:t>
            </a:r>
            <a:endParaRPr lang="en-US" sz="2000" dirty="0"/>
          </a:p>
          <a:p>
            <a:r>
              <a:rPr lang="en-US" sz="2000" dirty="0"/>
              <a:t>RFC </a:t>
            </a:r>
            <a:r>
              <a:rPr lang="en-US" sz="2000" dirty="0" smtClean="0"/>
              <a:t>1034	Domain </a:t>
            </a:r>
            <a:r>
              <a:rPr lang="en-US" sz="2000" dirty="0"/>
              <a:t>names - concepts and </a:t>
            </a:r>
            <a:r>
              <a:rPr lang="en-US" sz="2000" dirty="0" smtClean="0"/>
              <a:t>facilities, 11/1/1987 </a:t>
            </a:r>
            <a:endParaRPr lang="en-US" sz="2000" dirty="0"/>
          </a:p>
          <a:p>
            <a:r>
              <a:rPr lang="en-US" sz="2000" dirty="0"/>
              <a:t>RFC </a:t>
            </a:r>
            <a:r>
              <a:rPr lang="en-US" sz="2000" dirty="0" smtClean="0"/>
              <a:t>1035	Domain </a:t>
            </a:r>
            <a:r>
              <a:rPr lang="en-US" sz="2000" dirty="0"/>
              <a:t>names - implementation and specification, </a:t>
            </a:r>
            <a:r>
              <a:rPr lang="en-US" sz="2000" dirty="0" smtClean="0"/>
              <a:t>11/1/1987</a:t>
            </a:r>
            <a:endParaRPr lang="en-US" sz="2000" dirty="0"/>
          </a:p>
          <a:p>
            <a:r>
              <a:rPr lang="en-US" sz="2000" dirty="0"/>
              <a:t>RFC </a:t>
            </a:r>
            <a:r>
              <a:rPr lang="en-US" sz="2000" dirty="0" smtClean="0"/>
              <a:t>974	Mail </a:t>
            </a:r>
            <a:r>
              <a:rPr lang="en-US" sz="2000" dirty="0"/>
              <a:t>routing and the domain system, </a:t>
            </a:r>
            <a:r>
              <a:rPr lang="en-US" sz="2000" dirty="0" smtClean="0"/>
              <a:t>1/1/1986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9669" y="0"/>
            <a:ext cx="8991600" cy="609600"/>
          </a:xfrm>
        </p:spPr>
        <p:txBody>
          <a:bodyPr/>
          <a:lstStyle/>
          <a:p>
            <a:r>
              <a:rPr lang="en-US" dirty="0" smtClean="0"/>
              <a:t>Some IETF “Requests for Comment”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621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Internet Corporation for Assigned Names and Numbers (ICANN)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Mission: Enable universal resolvability</a:t>
            </a:r>
          </a:p>
          <a:p>
            <a:r>
              <a:rPr lang="en-US" dirty="0" smtClean="0"/>
              <a:t>Assigns IPv4 and IPv6 </a:t>
            </a:r>
            <a:r>
              <a:rPr lang="en-US" dirty="0"/>
              <a:t>a</a:t>
            </a:r>
            <a:r>
              <a:rPr lang="en-US" dirty="0" smtClean="0"/>
              <a:t>ddress blocks</a:t>
            </a:r>
          </a:p>
          <a:p>
            <a:pPr lvl="1"/>
            <a:r>
              <a:rPr lang="en-US" dirty="0" err="1" smtClean="0"/>
              <a:t>Subassigned</a:t>
            </a:r>
            <a:r>
              <a:rPr lang="en-US" dirty="0" smtClean="0"/>
              <a:t> to Regional Internet Registries</a:t>
            </a:r>
          </a:p>
          <a:p>
            <a:r>
              <a:rPr lang="en-US" dirty="0" smtClean="0"/>
              <a:t>Domain name management</a:t>
            </a:r>
          </a:p>
          <a:p>
            <a:pPr lvl="1"/>
            <a:r>
              <a:rPr lang="en-US" dirty="0" smtClean="0"/>
              <a:t>Auctions Top-Level </a:t>
            </a:r>
            <a:r>
              <a:rPr lang="en-US" dirty="0"/>
              <a:t>D</a:t>
            </a:r>
            <a:r>
              <a:rPr lang="en-US" dirty="0" smtClean="0"/>
              <a:t>omain (TLD) names</a:t>
            </a:r>
          </a:p>
          <a:p>
            <a:pPr lvl="1"/>
            <a:r>
              <a:rPr lang="en-US" dirty="0" smtClean="0"/>
              <a:t>Accredits domain name registrars</a:t>
            </a:r>
          </a:p>
          <a:p>
            <a:pPr lvl="1"/>
            <a:r>
              <a:rPr lang="en-US" dirty="0" smtClean="0"/>
              <a:t>Establishes dispute resolution framework</a:t>
            </a:r>
          </a:p>
          <a:p>
            <a:pPr lvl="1"/>
            <a:r>
              <a:rPr lang="en-US" dirty="0" smtClean="0"/>
              <a:t>Establishes WHOIS policy</a:t>
            </a:r>
          </a:p>
          <a:p>
            <a:r>
              <a:rPr lang="en-US" dirty="0" smtClean="0"/>
              <a:t>Assigns well-known port numbers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10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Standards 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/>
              <a:t>World Wide Web Consortium (W3C)</a:t>
            </a:r>
          </a:p>
          <a:p>
            <a:pPr lvl="1"/>
            <a:r>
              <a:rPr lang="en-US" dirty="0" smtClean="0"/>
              <a:t>Web standards (HTTP, HTML, CSS, DOM, …)</a:t>
            </a:r>
          </a:p>
          <a:p>
            <a:r>
              <a:rPr lang="en-US" dirty="0" smtClean="0"/>
              <a:t>International Standards Organization (ISO)</a:t>
            </a:r>
          </a:p>
          <a:p>
            <a:pPr lvl="1"/>
            <a:r>
              <a:rPr lang="en-US" dirty="0" smtClean="0"/>
              <a:t>Unicode</a:t>
            </a:r>
            <a:endParaRPr lang="en-US" dirty="0"/>
          </a:p>
          <a:p>
            <a:r>
              <a:rPr lang="en-US" dirty="0" smtClean="0"/>
              <a:t>IEEE</a:t>
            </a:r>
          </a:p>
          <a:p>
            <a:pPr lvl="1"/>
            <a:r>
              <a:rPr lang="en-US" dirty="0" smtClean="0"/>
              <a:t>Link-layer standards for Ethernet and </a:t>
            </a:r>
            <a:r>
              <a:rPr lang="en-US" dirty="0" err="1" smtClean="0"/>
              <a:t>WiFi</a:t>
            </a:r>
            <a:endParaRPr lang="en-US" dirty="0"/>
          </a:p>
          <a:p>
            <a:r>
              <a:rPr lang="en-US" dirty="0" smtClean="0"/>
              <a:t>One-off standards</a:t>
            </a:r>
          </a:p>
          <a:p>
            <a:pPr lvl="1"/>
            <a:r>
              <a:rPr lang="en-US" dirty="0" smtClean="0"/>
              <a:t>JPEG, MPEG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991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CERT-US and CERT/CC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reports of vulnerabilities</a:t>
            </a:r>
          </a:p>
          <a:p>
            <a:pPr lvl="1"/>
            <a:r>
              <a:rPr lang="en-US" dirty="0" smtClean="0"/>
              <a:t>Mandatory for US government (to CERT-US)</a:t>
            </a:r>
          </a:p>
          <a:p>
            <a:pPr lvl="1"/>
            <a:r>
              <a:rPr lang="en-US" dirty="0" smtClean="0"/>
              <a:t>Voluntary for others (to CERT/CC)</a:t>
            </a:r>
          </a:p>
          <a:p>
            <a:pPr lvl="1"/>
            <a:r>
              <a:rPr lang="en-US" dirty="0" smtClean="0"/>
              <a:t>Generally disclosed within 45 days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Coordinated national incident response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NIST National Vulnerability Database</a:t>
            </a:r>
          </a:p>
        </p:txBody>
      </p:sp>
    </p:spTree>
    <p:extLst>
      <p:ext uri="{BB962C8B-B14F-4D97-AF65-F5344CB8AC3E}">
        <p14:creationId xmlns:p14="http://schemas.microsoft.com/office/powerpoint/2010/main" val="261854539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5771</TotalTime>
  <Words>198</Words>
  <Application>Microsoft Office PowerPoint</Application>
  <PresentationFormat>On-screen Show (4:3)</PresentationFormat>
  <Paragraphs>79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Times New Roman</vt:lpstr>
      <vt:lpstr>Default Design</vt:lpstr>
      <vt:lpstr>Internet Governance</vt:lpstr>
      <vt:lpstr>PowerPoint Presentation</vt:lpstr>
      <vt:lpstr>“Layers” of Internet Governance</vt:lpstr>
      <vt:lpstr>Agenda</vt:lpstr>
      <vt:lpstr>Multiple Jurisdictions</vt:lpstr>
      <vt:lpstr>Some IETF “Requests for Comment”</vt:lpstr>
      <vt:lpstr>Internet Corporation for Assigned Names and Numbers (ICANN)</vt:lpstr>
      <vt:lpstr>Other Standards Bodies</vt:lpstr>
      <vt:lpstr>CERT-US and CERT/CC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171</cp:revision>
  <dcterms:created xsi:type="dcterms:W3CDTF">2003-09-05T02:55:05Z</dcterms:created>
  <dcterms:modified xsi:type="dcterms:W3CDTF">2018-04-02T01:19:45Z</dcterms:modified>
</cp:coreProperties>
</file>