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90" r:id="rId3"/>
    <p:sldId id="292" r:id="rId4"/>
    <p:sldId id="286" r:id="rId5"/>
    <p:sldId id="287" r:id="rId6"/>
    <p:sldId id="288" r:id="rId7"/>
    <p:sldId id="289" r:id="rId8"/>
    <p:sldId id="293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59" d="100"/>
          <a:sy n="59" d="100"/>
        </p:scale>
        <p:origin x="750" y="6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4/1/2018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Internet Governance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27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833" t="4925" r="5833" b="3636"/>
          <a:stretch/>
        </p:blipFill>
        <p:spPr>
          <a:xfrm>
            <a:off x="0" y="304800"/>
            <a:ext cx="9214832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3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“Layers” of Internet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dirty="0" smtClean="0"/>
              <a:t>Physical Infrastructure</a:t>
            </a:r>
          </a:p>
          <a:p>
            <a:endParaRPr lang="en-US" dirty="0"/>
          </a:p>
          <a:p>
            <a:r>
              <a:rPr lang="en-US" dirty="0" smtClean="0"/>
              <a:t>Logical Layer</a:t>
            </a:r>
          </a:p>
          <a:p>
            <a:endParaRPr lang="en-US" dirty="0"/>
          </a:p>
          <a:p>
            <a:r>
              <a:rPr lang="en-US" dirty="0" smtClean="0"/>
              <a:t>Content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4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ACD81-3264-4605-B1C1-28ED0060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106AB2-7D0D-49BE-B9F5-E9B60048A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Jurisdiction</a:t>
            </a:r>
          </a:p>
          <a:p>
            <a:pPr lvl="3"/>
            <a:endParaRPr lang="en-US" dirty="0"/>
          </a:p>
          <a:p>
            <a:r>
              <a:rPr lang="en-US" dirty="0"/>
              <a:t>Internet Engineering Task </a:t>
            </a:r>
            <a:r>
              <a:rPr lang="en-US" dirty="0" smtClean="0"/>
              <a:t>Force (IETF)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ICANN</a:t>
            </a:r>
          </a:p>
          <a:p>
            <a:pPr lvl="4"/>
            <a:endParaRPr lang="en-US" dirty="0"/>
          </a:p>
          <a:p>
            <a:r>
              <a:rPr lang="en-US" dirty="0" smtClean="0"/>
              <a:t>Other Standards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US-CERT</a:t>
            </a:r>
          </a:p>
        </p:txBody>
      </p:sp>
    </p:spTree>
    <p:extLst>
      <p:ext uri="{BB962C8B-B14F-4D97-AF65-F5344CB8AC3E}">
        <p14:creationId xmlns:p14="http://schemas.microsoft.com/office/powerpoint/2010/main" val="198400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A92336-33B0-45D1-A286-4567E80C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Multiple Jurisdictions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3801D0-F88C-4B83-8C5A-EE0257440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Content creator</a:t>
            </a:r>
          </a:p>
          <a:p>
            <a:r>
              <a:rPr lang="en-US" dirty="0"/>
              <a:t>Server owner</a:t>
            </a:r>
          </a:p>
          <a:p>
            <a:r>
              <a:rPr lang="en-US" dirty="0"/>
              <a:t>Server location</a:t>
            </a:r>
          </a:p>
          <a:p>
            <a:r>
              <a:rPr lang="en-US" dirty="0"/>
              <a:t>Router location</a:t>
            </a:r>
          </a:p>
          <a:p>
            <a:r>
              <a:rPr lang="en-US" dirty="0" smtClean="0"/>
              <a:t>Storage location</a:t>
            </a:r>
            <a:endParaRPr lang="en-US" dirty="0"/>
          </a:p>
          <a:p>
            <a:r>
              <a:rPr lang="en-US" dirty="0" smtClean="0"/>
              <a:t>User location</a:t>
            </a:r>
          </a:p>
          <a:p>
            <a:r>
              <a:rPr lang="en-US" dirty="0" smtClean="0"/>
              <a:t>User nationality</a:t>
            </a:r>
            <a:endParaRPr lang="en-US" dirty="0"/>
          </a:p>
          <a:p>
            <a:r>
              <a:rPr lang="en-US" dirty="0" smtClean="0"/>
              <a:t>International </a:t>
            </a:r>
            <a:r>
              <a:rPr lang="en-US" dirty="0"/>
              <a:t>(radio, oceans, outer space)</a:t>
            </a:r>
          </a:p>
        </p:txBody>
      </p:sp>
    </p:spTree>
    <p:extLst>
      <p:ext uri="{BB962C8B-B14F-4D97-AF65-F5344CB8AC3E}">
        <p14:creationId xmlns:p14="http://schemas.microsoft.com/office/powerpoint/2010/main" val="256657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RFC </a:t>
            </a:r>
            <a:r>
              <a:rPr lang="en-US" sz="2000" dirty="0" smtClean="0"/>
              <a:t>5000	Internet </a:t>
            </a:r>
            <a:r>
              <a:rPr lang="en-US" sz="2000" dirty="0"/>
              <a:t>Official Protocol </a:t>
            </a:r>
            <a:r>
              <a:rPr lang="en-US" sz="2000" dirty="0" smtClean="0"/>
              <a:t>Standards, 5/2008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1700	Assigned </a:t>
            </a:r>
            <a:r>
              <a:rPr lang="en-US" sz="2000" dirty="0"/>
              <a:t>Numbers, J. </a:t>
            </a:r>
            <a:r>
              <a:rPr lang="en-US" sz="2000" dirty="0" smtClean="0"/>
              <a:t>Reynolds, 10/20/1994</a:t>
            </a:r>
          </a:p>
          <a:p>
            <a:r>
              <a:rPr lang="en-US" sz="2000" dirty="0" smtClean="0"/>
              <a:t>RFC 1122	Requirements </a:t>
            </a:r>
            <a:r>
              <a:rPr lang="en-US" sz="2000" dirty="0"/>
              <a:t>for Internet Hosts - Communication </a:t>
            </a:r>
            <a:r>
              <a:rPr lang="en-US" sz="2000" dirty="0" smtClean="0"/>
              <a:t>layers, 10/1/1989</a:t>
            </a:r>
          </a:p>
          <a:p>
            <a:r>
              <a:rPr lang="en-US" sz="2000" dirty="0" smtClean="0"/>
              <a:t>RFC 1123	Requirements </a:t>
            </a:r>
            <a:r>
              <a:rPr lang="en-US" sz="2000" dirty="0"/>
              <a:t>for Internet Hosts - Application and </a:t>
            </a:r>
            <a:r>
              <a:rPr lang="en-US" sz="2000" dirty="0" smtClean="0"/>
              <a:t>support, 10/1/1989</a:t>
            </a:r>
          </a:p>
          <a:p>
            <a:r>
              <a:rPr lang="en-US" sz="2000" dirty="0" smtClean="0"/>
              <a:t>RFC 791	Internet </a:t>
            </a:r>
            <a:r>
              <a:rPr lang="en-US" sz="2000" dirty="0"/>
              <a:t>Protocol, </a:t>
            </a:r>
            <a:r>
              <a:rPr lang="en-US" sz="2000" dirty="0" smtClean="0"/>
              <a:t>9/1/1981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792	Internet </a:t>
            </a:r>
            <a:r>
              <a:rPr lang="en-US" sz="2000" dirty="0"/>
              <a:t>Control Message Protocol, </a:t>
            </a:r>
            <a:r>
              <a:rPr lang="en-US" sz="2000" dirty="0" smtClean="0"/>
              <a:t>9/1/1981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1112	Host </a:t>
            </a:r>
            <a:r>
              <a:rPr lang="en-US" sz="2000" dirty="0"/>
              <a:t>extensions for IP multicasting</a:t>
            </a:r>
            <a:r>
              <a:rPr lang="en-US" sz="2000" dirty="0" smtClean="0"/>
              <a:t>, 8/1/1989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768	User </a:t>
            </a:r>
            <a:r>
              <a:rPr lang="en-US" sz="2000" dirty="0"/>
              <a:t>Datagram Protocol</a:t>
            </a:r>
            <a:r>
              <a:rPr lang="en-US" sz="2000" dirty="0" smtClean="0"/>
              <a:t>, 8/28/1980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793	Transmission </a:t>
            </a:r>
            <a:r>
              <a:rPr lang="en-US" sz="2000" dirty="0"/>
              <a:t>Control Protocol, </a:t>
            </a:r>
            <a:r>
              <a:rPr lang="en-US" sz="2000" dirty="0" smtClean="0"/>
              <a:t>9/1/1981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854	Telnet </a:t>
            </a:r>
            <a:r>
              <a:rPr lang="en-US" sz="2000" dirty="0"/>
              <a:t>Protocol specification, </a:t>
            </a:r>
            <a:r>
              <a:rPr lang="en-US" sz="2000" dirty="0" smtClean="0"/>
              <a:t>5/1/1983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855	Telnet </a:t>
            </a:r>
            <a:r>
              <a:rPr lang="en-US" sz="2000" dirty="0"/>
              <a:t>option specifications, </a:t>
            </a:r>
            <a:r>
              <a:rPr lang="en-US" sz="2000" dirty="0" smtClean="0"/>
              <a:t>5/1/1983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959	File </a:t>
            </a:r>
            <a:r>
              <a:rPr lang="en-US" sz="2000" dirty="0"/>
              <a:t>Transfer </a:t>
            </a:r>
            <a:r>
              <a:rPr lang="en-US" sz="2000" dirty="0" smtClean="0"/>
              <a:t>Protocol, 10/1/1985</a:t>
            </a:r>
          </a:p>
          <a:p>
            <a:r>
              <a:rPr lang="en-US" sz="2000" dirty="0" smtClean="0"/>
              <a:t>RFC 821	Simple </a:t>
            </a:r>
            <a:r>
              <a:rPr lang="en-US" sz="2000" dirty="0"/>
              <a:t>Mail Transfer </a:t>
            </a:r>
            <a:r>
              <a:rPr lang="en-US" sz="2000" dirty="0" smtClean="0"/>
              <a:t>Protocol, 8/1/1982</a:t>
            </a:r>
          </a:p>
          <a:p>
            <a:r>
              <a:rPr lang="en-US" sz="2000" dirty="0"/>
              <a:t>RFC </a:t>
            </a:r>
            <a:r>
              <a:rPr lang="en-US" sz="2000" dirty="0" smtClean="0"/>
              <a:t>1869	SMTP </a:t>
            </a:r>
            <a:r>
              <a:rPr lang="en-US" sz="2000" dirty="0"/>
              <a:t>Service </a:t>
            </a:r>
            <a:r>
              <a:rPr lang="en-US" sz="2000" dirty="0" smtClean="0"/>
              <a:t>Extensions, 11/6/1995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1870	SMTP </a:t>
            </a:r>
            <a:r>
              <a:rPr lang="en-US" sz="2000" dirty="0"/>
              <a:t>Service Extension for Message Size Declaration, </a:t>
            </a:r>
            <a:r>
              <a:rPr lang="en-US" sz="2000" dirty="0" smtClean="0"/>
              <a:t>11/6/1995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822	Standard </a:t>
            </a:r>
            <a:r>
              <a:rPr lang="en-US" sz="2000" dirty="0"/>
              <a:t>for the format of ARPA Internet text messages, </a:t>
            </a:r>
            <a:r>
              <a:rPr lang="en-US" sz="2000" dirty="0" smtClean="0"/>
              <a:t>8/13/1982</a:t>
            </a:r>
          </a:p>
          <a:p>
            <a:r>
              <a:rPr lang="en-US" sz="2000" dirty="0"/>
              <a:t>RFC </a:t>
            </a:r>
            <a:r>
              <a:rPr lang="en-US" sz="2000" dirty="0" smtClean="0"/>
              <a:t>1049	Content-type </a:t>
            </a:r>
            <a:r>
              <a:rPr lang="en-US" sz="2000" dirty="0"/>
              <a:t>header field for Internet messages, </a:t>
            </a:r>
            <a:r>
              <a:rPr lang="en-US" sz="2000" dirty="0" smtClean="0"/>
              <a:t>3/1/1988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1034	Domain </a:t>
            </a:r>
            <a:r>
              <a:rPr lang="en-US" sz="2000" dirty="0"/>
              <a:t>names - concepts and </a:t>
            </a:r>
            <a:r>
              <a:rPr lang="en-US" sz="2000" dirty="0" smtClean="0"/>
              <a:t>facilities, 11/1/1987 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1035	Domain </a:t>
            </a:r>
            <a:r>
              <a:rPr lang="en-US" sz="2000" dirty="0"/>
              <a:t>names - implementation and specification, </a:t>
            </a:r>
            <a:r>
              <a:rPr lang="en-US" sz="2000" dirty="0" smtClean="0"/>
              <a:t>11/1/1987</a:t>
            </a:r>
            <a:endParaRPr lang="en-US" sz="2000" dirty="0"/>
          </a:p>
          <a:p>
            <a:r>
              <a:rPr lang="en-US" sz="2000" dirty="0"/>
              <a:t>RFC </a:t>
            </a:r>
            <a:r>
              <a:rPr lang="en-US" sz="2000" dirty="0" smtClean="0"/>
              <a:t>974	Mail </a:t>
            </a:r>
            <a:r>
              <a:rPr lang="en-US" sz="2000" dirty="0"/>
              <a:t>routing and the domain system, </a:t>
            </a:r>
            <a:r>
              <a:rPr lang="en-US" sz="2000" dirty="0" smtClean="0"/>
              <a:t>1/1/1986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9669" y="0"/>
            <a:ext cx="8991600" cy="609600"/>
          </a:xfrm>
        </p:spPr>
        <p:txBody>
          <a:bodyPr/>
          <a:lstStyle/>
          <a:p>
            <a:r>
              <a:rPr lang="en-US" dirty="0" smtClean="0"/>
              <a:t>Some IETF “Requests for Comment”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2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Internet Corporation for Assigned Names and Numbers (ICANN)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Mission: Enable universal resolvability</a:t>
            </a:r>
          </a:p>
          <a:p>
            <a:r>
              <a:rPr lang="en-US" dirty="0" smtClean="0"/>
              <a:t>Assigns IPv4 and IPv6 </a:t>
            </a:r>
            <a:r>
              <a:rPr lang="en-US" dirty="0"/>
              <a:t>a</a:t>
            </a:r>
            <a:r>
              <a:rPr lang="en-US" dirty="0" smtClean="0"/>
              <a:t>ddress blocks</a:t>
            </a:r>
          </a:p>
          <a:p>
            <a:pPr lvl="1"/>
            <a:r>
              <a:rPr lang="en-US" dirty="0" err="1" smtClean="0"/>
              <a:t>Subassigned</a:t>
            </a:r>
            <a:r>
              <a:rPr lang="en-US" dirty="0" smtClean="0"/>
              <a:t> to Regional Internet Registries</a:t>
            </a:r>
          </a:p>
          <a:p>
            <a:r>
              <a:rPr lang="en-US" dirty="0" smtClean="0"/>
              <a:t>Domain name management</a:t>
            </a:r>
          </a:p>
          <a:p>
            <a:pPr lvl="1"/>
            <a:r>
              <a:rPr lang="en-US" dirty="0" smtClean="0"/>
              <a:t>Auctions Top-Level </a:t>
            </a:r>
            <a:r>
              <a:rPr lang="en-US" dirty="0"/>
              <a:t>D</a:t>
            </a:r>
            <a:r>
              <a:rPr lang="en-US" dirty="0" smtClean="0"/>
              <a:t>omain (TLD) names</a:t>
            </a:r>
          </a:p>
          <a:p>
            <a:pPr lvl="1"/>
            <a:r>
              <a:rPr lang="en-US" dirty="0" smtClean="0"/>
              <a:t>Accredits domain name registrars</a:t>
            </a:r>
          </a:p>
          <a:p>
            <a:pPr lvl="1"/>
            <a:r>
              <a:rPr lang="en-US" dirty="0" smtClean="0"/>
              <a:t>Establishes dispute resolution framework</a:t>
            </a:r>
          </a:p>
          <a:p>
            <a:pPr lvl="1"/>
            <a:r>
              <a:rPr lang="en-US" dirty="0" smtClean="0"/>
              <a:t>Establishes WHOIS policy</a:t>
            </a:r>
          </a:p>
          <a:p>
            <a:r>
              <a:rPr lang="en-US" dirty="0" smtClean="0"/>
              <a:t>Assigns well-known port numbers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Standards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World Wide Web Consortium (W3C)</a:t>
            </a:r>
          </a:p>
          <a:p>
            <a:pPr lvl="1"/>
            <a:r>
              <a:rPr lang="en-US" dirty="0" smtClean="0"/>
              <a:t>Web standards (HTTP, HTML, CSS, DOM, …)</a:t>
            </a:r>
          </a:p>
          <a:p>
            <a:r>
              <a:rPr lang="en-US" dirty="0" smtClean="0"/>
              <a:t>International Standards Organization (ISO)</a:t>
            </a:r>
          </a:p>
          <a:p>
            <a:pPr lvl="1"/>
            <a:r>
              <a:rPr lang="en-US" dirty="0" smtClean="0"/>
              <a:t>Unicode</a:t>
            </a:r>
            <a:endParaRPr lang="en-US" dirty="0"/>
          </a:p>
          <a:p>
            <a:r>
              <a:rPr lang="en-US" dirty="0" smtClean="0"/>
              <a:t>IEEE</a:t>
            </a:r>
          </a:p>
          <a:p>
            <a:pPr lvl="1"/>
            <a:r>
              <a:rPr lang="en-US" dirty="0" smtClean="0"/>
              <a:t>Link-layer standards for Ethernet and </a:t>
            </a:r>
            <a:r>
              <a:rPr lang="en-US" dirty="0" err="1" smtClean="0"/>
              <a:t>WiFi</a:t>
            </a:r>
            <a:endParaRPr lang="en-US" dirty="0"/>
          </a:p>
          <a:p>
            <a:r>
              <a:rPr lang="en-US" dirty="0" smtClean="0"/>
              <a:t>One-off standards</a:t>
            </a:r>
          </a:p>
          <a:p>
            <a:pPr lvl="1"/>
            <a:r>
              <a:rPr lang="en-US" dirty="0" smtClean="0"/>
              <a:t>JPEG, MPEG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9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CERT-US and CERT/CC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reports of vulnerabilities</a:t>
            </a:r>
          </a:p>
          <a:p>
            <a:pPr lvl="1"/>
            <a:r>
              <a:rPr lang="en-US" dirty="0" smtClean="0"/>
              <a:t>Mandatory for US government (to CERT-US)</a:t>
            </a:r>
          </a:p>
          <a:p>
            <a:pPr lvl="1"/>
            <a:r>
              <a:rPr lang="en-US" dirty="0" smtClean="0"/>
              <a:t>Voluntary for others (to CERT/CC)</a:t>
            </a:r>
          </a:p>
          <a:p>
            <a:pPr lvl="1"/>
            <a:r>
              <a:rPr lang="en-US" dirty="0" smtClean="0"/>
              <a:t>Generally disclosed within 45 days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Coordinated national incident response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NIST National Vulnerability Database</a:t>
            </a:r>
          </a:p>
        </p:txBody>
      </p:sp>
    </p:spTree>
    <p:extLst>
      <p:ext uri="{BB962C8B-B14F-4D97-AF65-F5344CB8AC3E}">
        <p14:creationId xmlns:p14="http://schemas.microsoft.com/office/powerpoint/2010/main" val="26185453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5771</TotalTime>
  <Words>198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Internet Governance</vt:lpstr>
      <vt:lpstr>PowerPoint Presentation</vt:lpstr>
      <vt:lpstr>“Layers” of Internet Governance</vt:lpstr>
      <vt:lpstr>Agenda</vt:lpstr>
      <vt:lpstr>Multiple Jurisdictions</vt:lpstr>
      <vt:lpstr>Some IETF “Requests for Comment”</vt:lpstr>
      <vt:lpstr>Internet Corporation for Assigned Names and Numbers (ICANN)</vt:lpstr>
      <vt:lpstr>Other Standards Bodies</vt:lpstr>
      <vt:lpstr>CERT-US and CERT/CC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171</cp:revision>
  <dcterms:created xsi:type="dcterms:W3CDTF">2003-09-05T02:55:05Z</dcterms:created>
  <dcterms:modified xsi:type="dcterms:W3CDTF">2018-04-02T01:19:45Z</dcterms:modified>
</cp:coreProperties>
</file>