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slideLayouts/slideLayout31.xml" ContentType="application/vnd.openxmlformats-officedocument.presentationml.slideLayout+xml"/>
  <Override PartName="/ppt/theme/theme20.xml" ContentType="application/vnd.openxmlformats-officedocument.theme+xml"/>
  <Override PartName="/ppt/slideLayouts/slideLayout32.xml" ContentType="application/vnd.openxmlformats-officedocument.presentationml.slideLayout+xml"/>
  <Override PartName="/ppt/theme/theme21.xml" ContentType="application/vnd.openxmlformats-officedocument.theme+xml"/>
  <Override PartName="/ppt/slideLayouts/slideLayout33.xml" ContentType="application/vnd.openxmlformats-officedocument.presentationml.slideLayout+xml"/>
  <Override PartName="/ppt/theme/theme22.xml" ContentType="application/vnd.openxmlformats-officedocument.theme+xml"/>
  <Override PartName="/ppt/slideLayouts/slideLayout34.xml" ContentType="application/vnd.openxmlformats-officedocument.presentationml.slideLayout+xml"/>
  <Override PartName="/ppt/theme/theme23.xml" ContentType="application/vnd.openxmlformats-officedocument.theme+xml"/>
  <Override PartName="/ppt/slideLayouts/slideLayout35.xml" ContentType="application/vnd.openxmlformats-officedocument.presentationml.slideLayout+xml"/>
  <Override PartName="/ppt/theme/theme24.xml" ContentType="application/vnd.openxmlformats-officedocument.theme+xml"/>
  <Override PartName="/ppt/slideLayouts/slideLayout36.xml" ContentType="application/vnd.openxmlformats-officedocument.presentationml.slideLayout+xml"/>
  <Override PartName="/ppt/theme/theme25.xml" ContentType="application/vnd.openxmlformats-officedocument.theme+xml"/>
  <Override PartName="/ppt/slideLayouts/slideLayout37.xml" ContentType="application/vnd.openxmlformats-officedocument.presentationml.slideLayout+xml"/>
  <Override PartName="/ppt/theme/theme26.xml" ContentType="application/vnd.openxmlformats-officedocument.theme+xml"/>
  <Override PartName="/ppt/slideLayouts/slideLayout38.xml" ContentType="application/vnd.openxmlformats-officedocument.presentationml.slideLayout+xml"/>
  <Override PartName="/ppt/theme/theme27.xml" ContentType="application/vnd.openxmlformats-officedocument.theme+xml"/>
  <Override PartName="/ppt/theme/theme28.xml" ContentType="application/vnd.openxmlformats-officedocument.theme+xml"/>
  <Override PartName="/ppt/theme/theme2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5" r:id="rId3"/>
    <p:sldMasterId id="2147483667" r:id="rId4"/>
    <p:sldMasterId id="2147483669" r:id="rId5"/>
    <p:sldMasterId id="2147483671" r:id="rId6"/>
    <p:sldMasterId id="2147483683" r:id="rId7"/>
    <p:sldMasterId id="2147483689" r:id="rId8"/>
    <p:sldMasterId id="2147483693" r:id="rId9"/>
    <p:sldMasterId id="2147483695" r:id="rId10"/>
    <p:sldMasterId id="2147483697" r:id="rId11"/>
    <p:sldMasterId id="2147483699" r:id="rId12"/>
    <p:sldMasterId id="2147483701" r:id="rId13"/>
    <p:sldMasterId id="2147483703" r:id="rId14"/>
    <p:sldMasterId id="2147483707" r:id="rId15"/>
    <p:sldMasterId id="2147483711" r:id="rId16"/>
    <p:sldMasterId id="2147483713" r:id="rId17"/>
    <p:sldMasterId id="2147483715" r:id="rId18"/>
    <p:sldMasterId id="2147483717" r:id="rId19"/>
    <p:sldMasterId id="2147483719" r:id="rId20"/>
    <p:sldMasterId id="2147483721" r:id="rId21"/>
    <p:sldMasterId id="2147483723" r:id="rId22"/>
    <p:sldMasterId id="2147483729" r:id="rId23"/>
    <p:sldMasterId id="2147483731" r:id="rId24"/>
    <p:sldMasterId id="2147483733" r:id="rId25"/>
    <p:sldMasterId id="2147483735" r:id="rId26"/>
    <p:sldMasterId id="2147483737" r:id="rId27"/>
  </p:sldMasterIdLst>
  <p:notesMasterIdLst>
    <p:notesMasterId r:id="rId56"/>
  </p:notesMasterIdLst>
  <p:handoutMasterIdLst>
    <p:handoutMasterId r:id="rId57"/>
  </p:handoutMasterIdLst>
  <p:sldIdLst>
    <p:sldId id="285" r:id="rId28"/>
    <p:sldId id="452" r:id="rId29"/>
    <p:sldId id="475" r:id="rId30"/>
    <p:sldId id="477" r:id="rId31"/>
    <p:sldId id="489" r:id="rId32"/>
    <p:sldId id="492" r:id="rId33"/>
    <p:sldId id="478" r:id="rId34"/>
    <p:sldId id="494" r:id="rId35"/>
    <p:sldId id="495" r:id="rId36"/>
    <p:sldId id="496" r:id="rId37"/>
    <p:sldId id="497" r:id="rId38"/>
    <p:sldId id="498" r:id="rId39"/>
    <p:sldId id="499" r:id="rId40"/>
    <p:sldId id="479" r:id="rId41"/>
    <p:sldId id="480" r:id="rId42"/>
    <p:sldId id="501" r:id="rId43"/>
    <p:sldId id="503" r:id="rId44"/>
    <p:sldId id="504" r:id="rId45"/>
    <p:sldId id="505" r:id="rId46"/>
    <p:sldId id="506" r:id="rId47"/>
    <p:sldId id="507" r:id="rId48"/>
    <p:sldId id="508" r:id="rId49"/>
    <p:sldId id="509" r:id="rId50"/>
    <p:sldId id="512" r:id="rId51"/>
    <p:sldId id="513" r:id="rId52"/>
    <p:sldId id="514" r:id="rId53"/>
    <p:sldId id="515" r:id="rId54"/>
    <p:sldId id="516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303" autoAdjust="0"/>
    <p:restoredTop sz="96754" autoAdjust="0"/>
  </p:normalViewPr>
  <p:slideViewPr>
    <p:cSldViewPr>
      <p:cViewPr varScale="1">
        <p:scale>
          <a:sx n="116" d="100"/>
          <a:sy n="116" d="100"/>
        </p:scale>
        <p:origin x="2244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12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7.xml"/><Relationship Id="rId42" Type="http://schemas.openxmlformats.org/officeDocument/2006/relationships/slide" Target="slides/slide15.xml"/><Relationship Id="rId47" Type="http://schemas.openxmlformats.org/officeDocument/2006/relationships/slide" Target="slides/slide20.xml"/><Relationship Id="rId50" Type="http://schemas.openxmlformats.org/officeDocument/2006/relationships/slide" Target="slides/slide23.xml"/><Relationship Id="rId55" Type="http://schemas.openxmlformats.org/officeDocument/2006/relationships/slide" Target="slides/slide28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2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5.xml"/><Relationship Id="rId37" Type="http://schemas.openxmlformats.org/officeDocument/2006/relationships/slide" Target="slides/slide10.xml"/><Relationship Id="rId40" Type="http://schemas.openxmlformats.org/officeDocument/2006/relationships/slide" Target="slides/slide13.xml"/><Relationship Id="rId45" Type="http://schemas.openxmlformats.org/officeDocument/2006/relationships/slide" Target="slides/slide18.xml"/><Relationship Id="rId53" Type="http://schemas.openxmlformats.org/officeDocument/2006/relationships/slide" Target="slides/slide26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tableStyles" Target="tableStyles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" Target="slides/slide3.xml"/><Relationship Id="rId35" Type="http://schemas.openxmlformats.org/officeDocument/2006/relationships/slide" Target="slides/slide8.xml"/><Relationship Id="rId43" Type="http://schemas.openxmlformats.org/officeDocument/2006/relationships/slide" Target="slides/slide16.xml"/><Relationship Id="rId48" Type="http://schemas.openxmlformats.org/officeDocument/2006/relationships/slide" Target="slides/slide21.xml"/><Relationship Id="rId56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4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6.xml"/><Relationship Id="rId38" Type="http://schemas.openxmlformats.org/officeDocument/2006/relationships/slide" Target="slides/slide11.xml"/><Relationship Id="rId46" Type="http://schemas.openxmlformats.org/officeDocument/2006/relationships/slide" Target="slides/slide19.xml"/><Relationship Id="rId59" Type="http://schemas.openxmlformats.org/officeDocument/2006/relationships/viewProps" Target="viewProps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4.xml"/><Relationship Id="rId54" Type="http://schemas.openxmlformats.org/officeDocument/2006/relationships/slide" Target="slides/slide27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1.xml"/><Relationship Id="rId36" Type="http://schemas.openxmlformats.org/officeDocument/2006/relationships/slide" Target="slides/slide9.xml"/><Relationship Id="rId49" Type="http://schemas.openxmlformats.org/officeDocument/2006/relationships/slide" Target="slides/slide22.xml"/><Relationship Id="rId57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4.xml"/><Relationship Id="rId44" Type="http://schemas.openxmlformats.org/officeDocument/2006/relationships/slide" Target="slides/slide17.xml"/><Relationship Id="rId52" Type="http://schemas.openxmlformats.org/officeDocument/2006/relationships/slide" Target="slides/slide25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0171FAD-8515-49BF-9AFD-E0F5052B0FD7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14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4948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4DABDF-BD2F-4122-ACFD-4886BBACFC79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15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8960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367D95-D362-D649-B882-5B02885D069F}" type="slidenum">
              <a:rPr lang="en-US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844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10E54B-4C26-C848-A80A-DC8DD9F68F4F}" type="slidenum">
              <a:rPr lang="en-US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7247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C205B4-11FD-5245-ABC6-9C46FD8C837E}" type="slidenum">
              <a:rPr lang="en-US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9683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0A8E33-5754-2749-845F-5AFE7D870EB5}" type="slidenum">
              <a:rPr lang="en-US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756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D9E7C2-ED8C-324D-960F-9A87871E27F3}" type="slidenum">
              <a:rPr lang="en-US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9545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7A1F6A-E422-EB4D-86FE-3FB0D2EAFEF7}" type="slidenum">
              <a:rPr lang="en-US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699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828E0F-D9E3-A644-B505-ACE506F3E442}" type="slidenum">
              <a:rPr lang="en-US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0341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69BF91-069B-794F-B1A1-4DA14FF6BE44}" type="slidenum">
              <a:rPr lang="en-US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94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96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1D4787-A177-463A-B6F3-EEEC05B97710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045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B108C-6B1B-AF41-8D65-F1C28D5081D7}" type="slidenum">
              <a:rPr lang="en-US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4800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93BA95-160F-E649-99F0-83A4464555FC}" type="slidenum">
              <a:rPr lang="en-US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836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6BA8C2-0451-DB4C-8F9F-88D61358D7BF}" type="slidenum">
              <a:rPr lang="en-US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205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E39D77A4-5B67-A846-AE64-32A0E222894D}" type="slidenum">
              <a:rPr lang="en-US" sz="130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27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2887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3F448EB4-3C79-B94C-9D48-9A7F79DAB29C}" type="slidenum">
              <a:rPr lang="en-US" sz="130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28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25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EC2DF4-467B-43D1-9551-E1FB08187DB3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452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B730813-E359-894C-BEE3-DBB31D2D9DAA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5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9259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3D93550-72F2-6941-92F8-0E87818ED0CE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6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881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004BA8B-7DF7-4006-A02A-C3DED3B57ED6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029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1F4B70-DBE3-3741-B576-87AFDE574221}" type="slidenum">
              <a:rPr lang="en-US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182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25AACE-28E7-1B40-8C80-6111AC9D6EE2}" type="slidenum">
              <a:rPr lang="en-US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127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207908-A65C-F64C-A60A-480C7E37656F}" type="slidenum">
              <a:rPr lang="en-US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84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CDFF0A-F47A-4897-B2F2-22F54CE5981D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3F724D-C976-47B8-965D-32AD4AF066E2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6875C-9C44-48B1-BBDB-FA4F37F40C53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25BBE1-3947-485A-B643-7DD3C9B05115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1DEF4-724D-4507-9B78-25B8FAFEBD6E}" type="datetime1">
              <a:rPr lang="en-US" altLang="en-US" smtClean="0">
                <a:solidFill>
                  <a:srgbClr val="000000"/>
                </a:solidFill>
              </a:rPr>
              <a:t>3/27/2018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9B38B74-2EFB-47A3-A7FB-A02FD2C3BF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213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37333-8DD4-4048-B0F3-B5994AAEB775}" type="datetime1">
              <a:rPr lang="en-US" altLang="en-US" smtClean="0">
                <a:solidFill>
                  <a:srgbClr val="000000"/>
                </a:solidFill>
              </a:rPr>
              <a:t>3/27/2018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0768EF8E-EE84-43D2-A717-6D9C52CF957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942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51D8A-60DF-47CC-B530-E0B08E095B76}" type="datetime1">
              <a:rPr lang="en-US" altLang="en-US" smtClean="0">
                <a:solidFill>
                  <a:srgbClr val="000000"/>
                </a:solidFill>
              </a:rPr>
              <a:t>3/27/2018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9B38B74-2EFB-47A3-A7FB-A02FD2C3BF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676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21B49D-E788-40EF-BF5E-2759FB58DC79}" type="datetime1">
              <a:rPr lang="en-US" altLang="en-US" smtClean="0">
                <a:solidFill>
                  <a:srgbClr val="000000"/>
                </a:solidFill>
              </a:rPr>
              <a:t>3/27/2018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9B38B74-2EFB-47A3-A7FB-A02FD2C3BF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06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5C4D0-84F4-49E6-9DC3-7B340DD05BF4}" type="datetime1">
              <a:rPr lang="en-US" altLang="en-US" smtClean="0">
                <a:solidFill>
                  <a:srgbClr val="000000"/>
                </a:solidFill>
              </a:rPr>
              <a:t>3/27/2018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29B38B74-2EFB-47A3-A7FB-A02FD2C3BF9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446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6C163-5C1F-4B80-9910-9029EF3C946F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7-</a:t>
            </a:r>
            <a:fld id="{34071DBD-FA82-A848-AAD0-7B1A9D6DDC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46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41E3E-87DB-40A4-A407-38BE7F5982E3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7-</a:t>
            </a:r>
            <a:fld id="{34071DBD-FA82-A848-AAD0-7B1A9D6DDC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0720-8E93-41A7-ABD1-A7313221FBD9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319B3-153B-476C-9B1D-9250A3779189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693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BC86D-B1EF-4F33-A60D-A8971C21FC8D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98C1D-9064-449E-B3D8-7ACCDCF7216A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05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BA7A3-8A33-42BA-A22A-5CA4372F3618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098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74419-5CFC-4174-817D-605DF402CC5D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1622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4C701-2D4A-47D7-8A53-72EBA5456159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499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299C6-C5FA-4277-9800-338BDC6B8E5E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028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A7883-752D-43E5-A690-E3B008D15D53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0235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55A76-3517-45EF-BD5F-5482B9F60A48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6535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8A4E3-109D-4F5B-974A-1C1179A2F2AD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80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BD0CCA-705F-405A-AF1B-44D186248428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D14DB-C5C2-49A6-8F41-1B0F4310B786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4743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24610-748F-4813-97F2-9A3BAAAF42EF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5511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E48F8-1720-41A1-8595-EBD036CB9634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0368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C0FAB-443C-4260-9EC2-7461C8C48183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8402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96693-D1C8-43AF-AF7D-8B8E08C7A425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7-</a:t>
            </a:r>
            <a:fld id="{34071DBD-FA82-A848-AAD0-7B1A9D6DDC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464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2BF36-1467-424A-ABF0-93116BF43A7A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634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CE996-3D56-49D9-82C5-6ABA5F396CC3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7-</a:t>
            </a:r>
            <a:fld id="{34071DBD-FA82-A848-AAD0-7B1A9D6DDC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3745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48E58-2EA6-4F34-BD84-4273D14E8DE3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4-</a:t>
            </a:r>
            <a:fld id="{7EFC9773-7379-5049-A6C9-0C8EEEC5C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2006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5B7BF-CA01-4F24-B004-AD609F9E5B81}" type="datetime1">
              <a:rPr lang="en-US" smtClean="0">
                <a:solidFill>
                  <a:srgbClr val="000000"/>
                </a:solidFill>
              </a:rPr>
              <a:t>3/27/2018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Application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4-</a:t>
            </a:r>
            <a:fld id="{7EFC9773-7379-5049-A6C9-0C8EEEC5C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6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75B595-066F-4702-90AA-274A4D45CD20}" type="datetime1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244252-1363-401F-960F-800BB35ED655}" type="datetime1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909C9A-9D3C-46F2-91E0-A1E7A400024E}" type="datetime1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CEEC6C-2027-49A5-A71B-385A643480F3}" type="datetime1">
              <a:rPr lang="en-US" smtClean="0"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630F84-069A-4F6D-9EC8-EAC0D7929435}" type="datetime1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F61BAA-AB7C-460D-8F72-86C0780B2593}" type="datetime1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1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2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3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4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5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6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7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8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C91749E-263D-4BA9-961E-CEFA9E1A61BA}" type="datetime1">
              <a:rPr lang="en-US" smtClean="0"/>
              <a:t>3/27/2018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512F0C7C-B4B2-4E84-A5B2-6398DAA60756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94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F7B69863-E180-4411-B80D-44DFB9853CB1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0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4BAFD2C3-259B-47FC-A044-45F1220713E3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6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E930C4FE-91D4-4979-AE85-78A92F33D765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24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8EAE954E-58B4-4B57-A8B2-759CA28DC776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6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6574AB46-0942-4275-8CD0-775EFC483DDF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44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6CB5EBD0-AB40-464A-8100-FAA4D074D7FB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8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DCF27B06-6A52-4626-BB7B-50EA1C4789DB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97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550B7031-3E7D-406C-A47E-FAD25D9D7486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49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83DC556D-D2B6-41E0-9984-F29AB00FB91D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20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071BFBE3-A67B-42D4-A97C-4D792A1CE9A5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3/27/2018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43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E6521EDA-2B1E-4BD7-9E3A-3FE996C4EF10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87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6BFAE5A1-955F-467F-86EE-822734A1F400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13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443D2FC2-8895-40DF-9C99-9C3706920A67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1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E7472F1A-ADEF-4D1C-BBD2-92EF28082E8A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26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2D65EC04-5106-4D5B-BE26-24579169FBD4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47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4C56C8D5-55B5-4C14-961C-288DCD2929B4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14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7E0E8EA0-CA8C-4386-BAC7-0977BA85472D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59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6A8979C9-8FA3-4801-A7FA-1CC0774F9C83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21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B3AB87D6-056E-483F-ACFF-0C7AF074FDA7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3/27/2018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38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237D3530-ECA7-4F47-B800-5F73299FB9A4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3/27/2018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235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ABB0668C-541F-4F8A-A08D-F1389C440EE8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3/27/2018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60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/>
            <a:fld id="{BB06F59E-3F85-4CCE-ABD0-0BC80BC102FD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3/27/2018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972CB1B7-A556-4FFE-BB2B-712B47FE6D35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966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90E67C74-3172-48F8-9DAF-9006F70F7651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49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FE51A768-6243-4A95-A3F3-D6EF7204D3B4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5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fld id="{128C3CB7-3789-48CD-9A49-6C31792998DA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t>3/27/2018</a:t>
            </a:fld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smtClean="0">
                <a:solidFill>
                  <a:srgbClr val="000000"/>
                </a:solidFill>
                <a:latin typeface="Tahoma" charset="0"/>
                <a:cs typeface="Arial" charset="0"/>
              </a:rPr>
              <a:t>Application Layer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2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2.jpe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11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18.png"/><Relationship Id="rId5" Type="http://schemas.openxmlformats.org/officeDocument/2006/relationships/image" Target="../media/image3.png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pn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3.pn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Streaming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25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5" name="Line 9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4314" name="Text Box 58"/>
          <p:cNvSpPr txBox="1">
            <a:spLocks noChangeArrowheads="1"/>
          </p:cNvSpPr>
          <p:nvPr/>
        </p:nvSpPr>
        <p:spPr bwMode="auto">
          <a:xfrm>
            <a:off x="1470025" y="1593850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CC0000"/>
                </a:solidFill>
                <a:latin typeface="Arial"/>
                <a:ea typeface="ＭＳ Ｐゴシック" charset="0"/>
                <a:cs typeface="Arial"/>
              </a:rPr>
              <a:t>       constant bit 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CC0000"/>
                </a:solidFill>
                <a:latin typeface="Arial"/>
                <a:ea typeface="ＭＳ Ｐゴシック" charset="0"/>
                <a:cs typeface="Arial"/>
              </a:rPr>
              <a:t>      rate video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CC0000"/>
                </a:solidFill>
                <a:latin typeface="Arial"/>
                <a:ea typeface="ＭＳ Ｐゴシック" charset="0"/>
                <a:cs typeface="Arial"/>
              </a:rPr>
              <a:t>transmission</a:t>
            </a:r>
          </a:p>
        </p:txBody>
      </p:sp>
      <p:grpSp>
        <p:nvGrpSpPr>
          <p:cNvPr id="36868" name="Group 60"/>
          <p:cNvGrpSpPr>
            <a:grpSpLocks/>
          </p:cNvGrpSpPr>
          <p:nvPr/>
        </p:nvGrpSpPr>
        <p:grpSpPr bwMode="auto">
          <a:xfrm>
            <a:off x="1219200" y="1820863"/>
            <a:ext cx="2552700" cy="2525712"/>
            <a:chOff x="648" y="1147"/>
            <a:chExt cx="1608" cy="1591"/>
          </a:xfrm>
        </p:grpSpPr>
        <p:grpSp>
          <p:nvGrpSpPr>
            <p:cNvPr id="36967" name="Group 61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6983" name="Group 62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6994" name="Group 6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700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22" name="Line 6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700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4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25" name="Line 6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95" name="Group 7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9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8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29" name="Line 7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9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31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332" name="Line 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6984" name="Group 77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6988" name="Group 7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35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36" name="Line 8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89" name="Group 8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38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39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85" name="Group 84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4341" name="Line 8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42" name="Line 8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</p:grpSp>
        <p:grpSp>
          <p:nvGrpSpPr>
            <p:cNvPr id="36968" name="Group 8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6969" name="Group 8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6977" name="Group 8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46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47" name="Line 9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78" name="Group 9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49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50" name="Line 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70" name="Group 9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6971" name="Group 9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5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54" name="Line 9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72" name="Group 9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56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57" name="Line 10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224406" name="Text Box 150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Cumulative data</a:t>
            </a:r>
          </a:p>
        </p:txBody>
      </p:sp>
      <p:sp>
        <p:nvSpPr>
          <p:cNvPr id="224410" name="Text Box 154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time</a:t>
            </a:r>
          </a:p>
        </p:txBody>
      </p:sp>
      <p:grpSp>
        <p:nvGrpSpPr>
          <p:cNvPr id="224457" name="Group 201"/>
          <p:cNvGrpSpPr>
            <a:grpSpLocks/>
          </p:cNvGrpSpPr>
          <p:nvPr/>
        </p:nvGrpSpPr>
        <p:grpSpPr bwMode="auto">
          <a:xfrm>
            <a:off x="2495550" y="1835150"/>
            <a:ext cx="3500438" cy="2520950"/>
            <a:chOff x="1572" y="1156"/>
            <a:chExt cx="2205" cy="1588"/>
          </a:xfrm>
        </p:grpSpPr>
        <p:grpSp>
          <p:nvGrpSpPr>
            <p:cNvPr id="36927" name="Group 198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36931" name="Group 106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224363" name="Line 10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64" name="Line 10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2" name="Group 109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224366" name="Line 11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67" name="Line 11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3" name="Group 112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36957" name="Group 11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71" name="Line 11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58" name="Group 11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7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74" name="Line 11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4" name="Group 119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36951" name="Group 120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7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78" name="Line 12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52" name="Group 123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80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81" name="Line 1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5" name="Group 126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224383" name="Line 12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84" name="Line 12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6" name="Group 131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224388" name="Line 13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89" name="Line 13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7" name="Group 134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224391" name="Line 13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4392" name="Line 13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36938" name="Group 137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36939" name="Group 13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95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96" name="Line 14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6940" name="Group 14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98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399" name="Line 1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224408" name="Text Box 152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variable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network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delay</a:t>
              </a:r>
            </a:p>
          </p:txBody>
        </p:sp>
        <p:sp>
          <p:nvSpPr>
            <p:cNvPr id="224409" name="Line 153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4453" name="Text Box 197"/>
            <p:cNvSpPr txBox="1">
              <a:spLocks noChangeArrowheads="1"/>
            </p:cNvSpPr>
            <p:nvPr/>
          </p:nvSpPr>
          <p:spPr bwMode="auto">
            <a:xfrm>
              <a:off x="2682" y="1196"/>
              <a:ext cx="8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client video</a:t>
              </a:r>
            </a:p>
            <a:p>
              <a:pPr algn="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reception</a:t>
              </a:r>
            </a:p>
          </p:txBody>
        </p:sp>
      </p:grpSp>
      <p:grpSp>
        <p:nvGrpSpPr>
          <p:cNvPr id="224459" name="Group 203"/>
          <p:cNvGrpSpPr>
            <a:grpSpLocks/>
          </p:cNvGrpSpPr>
          <p:nvPr/>
        </p:nvGrpSpPr>
        <p:grpSpPr bwMode="auto">
          <a:xfrm>
            <a:off x="2974975" y="1806575"/>
            <a:ext cx="4945063" cy="3209925"/>
            <a:chOff x="1874" y="1138"/>
            <a:chExt cx="3115" cy="2022"/>
          </a:xfrm>
        </p:grpSpPr>
        <p:grpSp>
          <p:nvGrpSpPr>
            <p:cNvPr id="36881" name="Group 155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36886" name="Group 156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6902" name="Group 157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6913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21" name="Group 1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6" name="Line 1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17" name="Line 16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22" name="Group 1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9" name="Line 1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20" name="Line 16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6914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15" name="Group 1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3" name="Line 1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24" name="Line 168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16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6" name="Line 1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4427" name="Line 17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6903" name="Group 172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07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0" name="Line 1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31" name="Line 17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08" name="Group 17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3" name="Line 1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34" name="Line 17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04" name="Group 179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4436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4437" name="Line 18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887" name="Group 182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6888" name="Group 18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6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1" name="Line 1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42" name="Line 1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7" name="Group 18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4" name="Line 1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45" name="Line 18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889" name="Group 19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0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8" name="Line 1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49" name="Line 19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1" name="Group 19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51" name="Line 1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4452" name="Line 19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4455" name="Text Box 199"/>
            <p:cNvSpPr txBox="1">
              <a:spLocks noChangeArrowheads="1"/>
            </p:cNvSpPr>
            <p:nvPr/>
          </p:nvSpPr>
          <p:spPr bwMode="auto">
            <a:xfrm>
              <a:off x="3788" y="1250"/>
              <a:ext cx="1201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      constant bit 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    rate video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playout at client</a:t>
              </a:r>
            </a:p>
          </p:txBody>
        </p:sp>
        <p:grpSp>
          <p:nvGrpSpPr>
            <p:cNvPr id="36883" name="Group 202"/>
            <p:cNvGrpSpPr>
              <a:grpSpLocks/>
            </p:cNvGrpSpPr>
            <p:nvPr/>
          </p:nvGrpSpPr>
          <p:grpSpPr bwMode="auto">
            <a:xfrm>
              <a:off x="1874" y="2756"/>
              <a:ext cx="1059" cy="404"/>
              <a:chOff x="1874" y="2756"/>
              <a:chExt cx="1059" cy="404"/>
            </a:xfrm>
          </p:grpSpPr>
          <p:sp>
            <p:nvSpPr>
              <p:cNvPr id="224400" name="Text Box 144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rgbClr val="000099"/>
                    </a:solidFill>
                    <a:latin typeface="Arial"/>
                    <a:ea typeface="ＭＳ Ｐゴシック" charset="0"/>
                    <a:cs typeface="Arial"/>
                  </a:rPr>
                  <a:t>client playout</a:t>
                </a:r>
              </a:p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rgbClr val="000099"/>
                    </a:solidFill>
                    <a:latin typeface="Arial"/>
                    <a:ea typeface="ＭＳ Ｐゴシック" charset="0"/>
                    <a:cs typeface="Arial"/>
                  </a:rPr>
                  <a:t>delay</a:t>
                </a:r>
              </a:p>
            </p:txBody>
          </p:sp>
          <p:sp>
            <p:nvSpPr>
              <p:cNvPr id="224456" name="Line 200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</p:grpSp>
      </p:grpSp>
      <p:grpSp>
        <p:nvGrpSpPr>
          <p:cNvPr id="224462" name="Group 206"/>
          <p:cNvGrpSpPr>
            <a:grpSpLocks/>
          </p:cNvGrpSpPr>
          <p:nvPr/>
        </p:nvGrpSpPr>
        <p:grpSpPr bwMode="auto">
          <a:xfrm>
            <a:off x="4459288" y="2971800"/>
            <a:ext cx="523875" cy="903288"/>
            <a:chOff x="2809" y="1872"/>
            <a:chExt cx="330" cy="569"/>
          </a:xfrm>
        </p:grpSpPr>
        <p:sp>
          <p:nvSpPr>
            <p:cNvPr id="224460" name="Line 204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4461" name="Text Box 205"/>
            <p:cNvSpPr txBox="1">
              <a:spLocks noChangeArrowheads="1"/>
            </p:cNvSpPr>
            <p:nvPr/>
          </p:nvSpPr>
          <p:spPr bwMode="auto">
            <a:xfrm rot="16200000">
              <a:off x="2710" y="2011"/>
              <a:ext cx="5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ea typeface="ＭＳ Ｐゴシック" charset="0"/>
                  <a:cs typeface="Arial"/>
                </a:rPr>
                <a:t>buffered</a:t>
              </a:r>
            </a:p>
            <a:p>
              <a:pPr algn="ctr" eaLnBrk="0" hangingPunct="0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ea typeface="ＭＳ Ｐゴシック" charset="0"/>
                  <a:cs typeface="Arial"/>
                </a:rPr>
                <a:t>video</a:t>
              </a: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24464" name="Rectangle 208"/>
          <p:cNvSpPr>
            <a:spLocks noGrp="1" noChangeArrowheads="1"/>
          </p:cNvSpPr>
          <p:nvPr>
            <p:ph type="body" idx="1"/>
          </p:nvPr>
        </p:nvSpPr>
        <p:spPr>
          <a:xfrm>
            <a:off x="733425" y="5207000"/>
            <a:ext cx="7772400" cy="8890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client-side </a:t>
            </a:r>
            <a:r>
              <a:rPr lang="en-US" i="1" dirty="0" smtClean="0">
                <a:solidFill>
                  <a:srgbClr val="CC0000"/>
                </a:solidFill>
              </a:rPr>
              <a:t>buffering</a:t>
            </a:r>
            <a:r>
              <a:rPr lang="en-US" i="1" dirty="0">
                <a:solidFill>
                  <a:srgbClr val="CC0000"/>
                </a:solidFill>
              </a:rPr>
              <a:t> </a:t>
            </a:r>
            <a:r>
              <a:rPr lang="en-US" i="1" dirty="0" smtClean="0">
                <a:solidFill>
                  <a:srgbClr val="CC0000"/>
                </a:solidFill>
              </a:rPr>
              <a:t>and playout delay: </a:t>
            </a:r>
            <a:r>
              <a:rPr lang="en-US" dirty="0"/>
              <a:t>compensate for network-added delay, delay jitter</a:t>
            </a:r>
          </a:p>
        </p:txBody>
      </p:sp>
      <p:pic>
        <p:nvPicPr>
          <p:cNvPr id="36877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992188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298450"/>
            <a:ext cx="808037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stored video: revisited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2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464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grpSp>
        <p:nvGrpSpPr>
          <p:cNvPr id="38916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3893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3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894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894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894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894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894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894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5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895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5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38917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38918" name="Group 542"/>
          <p:cNvGrpSpPr>
            <a:grpSpLocks/>
          </p:cNvGrpSpPr>
          <p:nvPr/>
        </p:nvGrpSpPr>
        <p:grpSpPr bwMode="auto">
          <a:xfrm>
            <a:off x="4138613" y="3424238"/>
            <a:ext cx="1227137" cy="1069975"/>
            <a:chOff x="-44" y="1473"/>
            <a:chExt cx="981" cy="1105"/>
          </a:xfrm>
        </p:grpSpPr>
        <p:pic>
          <p:nvPicPr>
            <p:cNvPr id="3893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3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8919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38920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1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2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38923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  application </a:t>
            </a:r>
          </a:p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38924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5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6" name="Straight Connector 55"/>
          <p:cNvCxnSpPr>
            <a:cxnSpLocks noChangeShapeType="1"/>
          </p:cNvCxnSpPr>
          <p:nvPr/>
        </p:nvCxnSpPr>
        <p:spPr bwMode="auto">
          <a:xfrm>
            <a:off x="6673850" y="2541588"/>
            <a:ext cx="652463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7" name="TextBox 57"/>
          <p:cNvSpPr txBox="1">
            <a:spLocks noChangeArrowheads="1"/>
          </p:cNvSpPr>
          <p:nvPr/>
        </p:nvSpPr>
        <p:spPr bwMode="auto">
          <a:xfrm>
            <a:off x="6832600" y="1882775"/>
            <a:ext cx="1455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playout rate,</a:t>
            </a:r>
          </a:p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e.g., CBR 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38928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29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38930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1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2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pic>
        <p:nvPicPr>
          <p:cNvPr id="38933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34" name="TextBox 65"/>
          <p:cNvSpPr txBox="1">
            <a:spLocks noChangeArrowheads="1"/>
          </p:cNvSpPr>
          <p:nvPr/>
        </p:nvSpPr>
        <p:spPr bwMode="auto">
          <a:xfrm>
            <a:off x="5295900" y="3760788"/>
            <a:ext cx="766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grpSp>
        <p:nvGrpSpPr>
          <p:cNvPr id="39940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3996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996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997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997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997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997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997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997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998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998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998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39941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39942" name="Group 542"/>
          <p:cNvGrpSpPr>
            <a:grpSpLocks/>
          </p:cNvGrpSpPr>
          <p:nvPr/>
        </p:nvGrpSpPr>
        <p:grpSpPr bwMode="auto">
          <a:xfrm>
            <a:off x="4138613" y="3424238"/>
            <a:ext cx="1227137" cy="1069975"/>
            <a:chOff x="-44" y="1473"/>
            <a:chExt cx="981" cy="1105"/>
          </a:xfrm>
        </p:grpSpPr>
        <p:pic>
          <p:nvPicPr>
            <p:cNvPr id="3996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6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9943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39944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5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6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39947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  application </a:t>
            </a:r>
          </a:p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39948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9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6673850" y="1882775"/>
            <a:ext cx="1614488" cy="658813"/>
            <a:chOff x="6673448" y="1882401"/>
            <a:chExt cx="1614619" cy="659064"/>
          </a:xfrm>
        </p:grpSpPr>
        <p:cxnSp>
          <p:nvCxnSpPr>
            <p:cNvPr id="39963" name="Straight Connector 55"/>
            <p:cNvCxnSpPr>
              <a:cxnSpLocks noChangeShapeType="1"/>
            </p:cNvCxnSpPr>
            <p:nvPr/>
          </p:nvCxnSpPr>
          <p:spPr bwMode="auto">
            <a:xfrm>
              <a:off x="6673448" y="2541465"/>
              <a:ext cx="652985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964" name="TextBox 57"/>
            <p:cNvSpPr txBox="1">
              <a:spLocks noChangeArrowheads="1"/>
            </p:cNvSpPr>
            <p:nvPr/>
          </p:nvSpPr>
          <p:spPr bwMode="auto">
            <a:xfrm>
              <a:off x="6833034" y="1882401"/>
              <a:ext cx="14550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playout rate,</a:t>
              </a:r>
            </a:p>
            <a:p>
              <a:pPr eaLnBrk="0" hangingPunct="0"/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e.g., CBR </a:t>
              </a:r>
              <a:r>
                <a:rPr lang="en-US" sz="180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r</a:t>
              </a:r>
            </a:p>
          </p:txBody>
        </p:sp>
      </p:grp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52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39953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4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55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pic>
        <p:nvPicPr>
          <p:cNvPr id="39956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7" name="TextBox 65"/>
          <p:cNvSpPr txBox="1">
            <a:spLocks noChangeArrowheads="1"/>
          </p:cNvSpPr>
          <p:nvPr/>
        </p:nvSpPr>
        <p:spPr bwMode="auto">
          <a:xfrm>
            <a:off x="5295900" y="3760788"/>
            <a:ext cx="766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922963" y="2095500"/>
            <a:ext cx="423862" cy="846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929313" y="2100263"/>
            <a:ext cx="425450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088" y="4608513"/>
            <a:ext cx="67008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1.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Initial fill of buffer until playout begins at t</a:t>
            </a:r>
            <a:r>
              <a:rPr lang="en-US" sz="2800" baseline="-25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50900" y="5089525"/>
            <a:ext cx="802481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2.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playout begins at t</a:t>
            </a:r>
            <a:r>
              <a:rPr lang="en-US" sz="2800" baseline="-25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p, </a:t>
            </a:r>
          </a:p>
          <a:p>
            <a:pPr marL="282575" indent="-282575" eaLnBrk="0" hangingPunct="0">
              <a:defRPr/>
            </a:pP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3.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buffer fill level varies over time as fill rate</a:t>
            </a: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 x(t)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varies and playout rate </a:t>
            </a: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r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is constant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905500" y="2095500"/>
            <a:ext cx="760413" cy="850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3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4" grpId="0" animBg="1"/>
      <p:bldP spid="69" grpId="0" animBg="1"/>
      <p:bldP spid="3" grpId="0"/>
      <p:bldP spid="70" grpId="0"/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642938" y="3644900"/>
            <a:ext cx="7905750" cy="3033713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p</a:t>
            </a:r>
            <a:r>
              <a:rPr lang="en-US" i="1" dirty="0" smtClean="0">
                <a:solidFill>
                  <a:srgbClr val="CC0000"/>
                </a:solidFill>
              </a:rPr>
              <a:t>layout buffering: average fill rate (x), playout rate (r):</a:t>
            </a:r>
          </a:p>
          <a:p>
            <a:pPr>
              <a:defRPr/>
            </a:pPr>
            <a:r>
              <a:rPr lang="en-US" sz="2400" dirty="0" smtClean="0">
                <a:solidFill>
                  <a:srgbClr val="000099"/>
                </a:solidFill>
              </a:rPr>
              <a:t>x &lt; r: </a:t>
            </a:r>
            <a:r>
              <a:rPr lang="en-US" sz="2400" dirty="0" smtClean="0"/>
              <a:t>buffer eventually empties (causing freezing of video playout until buffer again fills)</a:t>
            </a:r>
          </a:p>
          <a:p>
            <a:pPr>
              <a:defRPr/>
            </a:pPr>
            <a:r>
              <a:rPr lang="en-US" sz="2400" dirty="0" smtClean="0">
                <a:solidFill>
                  <a:srgbClr val="000099"/>
                </a:solidFill>
              </a:rPr>
              <a:t>x &gt; r: </a:t>
            </a:r>
            <a:r>
              <a:rPr lang="en-US" sz="2400" dirty="0" smtClean="0"/>
              <a:t>buffer will not empty, provided initial playout delay is large enough to absorb variability in x(t)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CC0000"/>
                </a:solidFill>
              </a:rPr>
              <a:t>initial playout delay tradeoff: </a:t>
            </a:r>
            <a:r>
              <a:rPr lang="en-US" dirty="0" smtClean="0"/>
              <a:t>buffer starvation less likely with larger delay, but larger delay until user begins watching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grpSp>
        <p:nvGrpSpPr>
          <p:cNvPr id="40964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4098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8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098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4099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4099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4099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4099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4099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9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100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100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40965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66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40967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68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69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40970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  application </a:t>
            </a:r>
          </a:p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40971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2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3" name="Straight Connector 55"/>
          <p:cNvCxnSpPr>
            <a:cxnSpLocks noChangeShapeType="1"/>
          </p:cNvCxnSpPr>
          <p:nvPr/>
        </p:nvCxnSpPr>
        <p:spPr bwMode="auto">
          <a:xfrm>
            <a:off x="6673850" y="2541588"/>
            <a:ext cx="652463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4" name="TextBox 57"/>
          <p:cNvSpPr txBox="1">
            <a:spLocks noChangeArrowheads="1"/>
          </p:cNvSpPr>
          <p:nvPr/>
        </p:nvSpPr>
        <p:spPr bwMode="auto">
          <a:xfrm>
            <a:off x="6832600" y="1882775"/>
            <a:ext cx="1455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playout rate,</a:t>
            </a:r>
          </a:p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e.g., CBR 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0975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76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40977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8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9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pic>
        <p:nvPicPr>
          <p:cNvPr id="40981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982" name="Straight Connector 52"/>
          <p:cNvCxnSpPr>
            <a:cxnSpLocks noChangeShapeType="1"/>
          </p:cNvCxnSpPr>
          <p:nvPr/>
        </p:nvCxnSpPr>
        <p:spPr bwMode="auto">
          <a:xfrm>
            <a:off x="1041400" y="4198938"/>
            <a:ext cx="207963" cy="0"/>
          </a:xfrm>
          <a:prstGeom prst="line">
            <a:avLst/>
          </a:prstGeom>
          <a:noFill/>
          <a:ln w="222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3" name="Straight Connector 66"/>
          <p:cNvCxnSpPr>
            <a:cxnSpLocks noChangeShapeType="1"/>
          </p:cNvCxnSpPr>
          <p:nvPr/>
        </p:nvCxnSpPr>
        <p:spPr bwMode="auto">
          <a:xfrm>
            <a:off x="1042988" y="4887913"/>
            <a:ext cx="207962" cy="0"/>
          </a:xfrm>
          <a:prstGeom prst="line">
            <a:avLst/>
          </a:prstGeom>
          <a:noFill/>
          <a:ln w="222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4" name="Straight Connector 68"/>
          <p:cNvCxnSpPr>
            <a:cxnSpLocks noChangeShapeType="1"/>
          </p:cNvCxnSpPr>
          <p:nvPr/>
        </p:nvCxnSpPr>
        <p:spPr bwMode="auto">
          <a:xfrm>
            <a:off x="5437188" y="3800475"/>
            <a:ext cx="147637" cy="1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828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7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Streaming multimedia: DASH</a:t>
            </a:r>
          </a:p>
        </p:txBody>
      </p:sp>
      <p:sp>
        <p:nvSpPr>
          <p:cNvPr id="203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DASH: D</a:t>
            </a:r>
            <a:r>
              <a:rPr lang="en-US" altLang="en-US" smtClean="0">
                <a:ea typeface="ＭＳ Ｐゴシック" panose="020B0600070205080204" pitchFamily="34" charset="-128"/>
              </a:rPr>
              <a:t>ynamic,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smtClean="0">
                <a:ea typeface="ＭＳ Ｐゴシック" panose="020B0600070205080204" pitchFamily="34" charset="-128"/>
              </a:rPr>
              <a:t>daptive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</a:t>
            </a:r>
            <a:r>
              <a:rPr lang="en-US" altLang="en-US" smtClean="0">
                <a:ea typeface="ＭＳ Ｐゴシック" panose="020B0600070205080204" pitchFamily="34" charset="-128"/>
              </a:rPr>
              <a:t>treaming over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H</a:t>
            </a:r>
            <a:r>
              <a:rPr lang="en-US" altLang="en-US" smtClean="0">
                <a:ea typeface="ＭＳ Ｐゴシック" panose="020B0600070205080204" pitchFamily="34" charset="-128"/>
              </a:rPr>
              <a:t>TTP</a:t>
            </a:r>
          </a:p>
          <a:p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server: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divides video file into multiple chunks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each chunk stored, encoded at different rates </a:t>
            </a:r>
          </a:p>
          <a:p>
            <a:pPr lvl="1"/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manifest file: </a:t>
            </a:r>
            <a:r>
              <a:rPr lang="en-US" altLang="en-US" smtClean="0">
                <a:ea typeface="ＭＳ Ｐゴシック" panose="020B0600070205080204" pitchFamily="34" charset="-128"/>
              </a:rPr>
              <a:t>provides URLs for different chunks</a:t>
            </a:r>
          </a:p>
          <a:p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client: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periodically measures server-to-client bandwidth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consulting manifest, requests one chunk at a time </a:t>
            </a:r>
          </a:p>
          <a:p>
            <a:pPr lvl="2"/>
            <a:r>
              <a:rPr lang="en-US" altLang="en-US" sz="24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chooses maximum coding rate sustainable given current bandwidth</a:t>
            </a:r>
          </a:p>
          <a:p>
            <a:pPr lvl="2"/>
            <a:r>
              <a:rPr lang="en-US" altLang="en-US" sz="240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can choose different coding rates at different points in time (depending on available bandwidth at time)</a:t>
            </a:r>
          </a:p>
        </p:txBody>
      </p:sp>
      <p:pic>
        <p:nvPicPr>
          <p:cNvPr id="203779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5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Streaming multimedia: DASH</a:t>
            </a:r>
          </a:p>
        </p:txBody>
      </p:sp>
      <p:sp>
        <p:nvSpPr>
          <p:cNvPr id="205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DASH: D</a:t>
            </a: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ynamic,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daptive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</a:t>
            </a: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treaming over </a:t>
            </a:r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H</a:t>
            </a:r>
            <a:r>
              <a:rPr lang="en-US" altLang="en-US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TTP</a:t>
            </a:r>
          </a:p>
          <a:p>
            <a:r>
              <a:rPr lang="en-US" altLang="en-US" i="1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“intelligence” </a:t>
            </a:r>
            <a:r>
              <a:rPr lang="en-US" altLang="en-US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at client: </a:t>
            </a:r>
            <a:r>
              <a:rPr lang="en-US" altLang="en-US" smtClean="0">
                <a:ea typeface="ＭＳ Ｐゴシック" panose="020B0600070205080204" pitchFamily="34" charset="-128"/>
              </a:rPr>
              <a:t>client determines</a:t>
            </a:r>
          </a:p>
          <a:p>
            <a:pPr lvl="1"/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when</a:t>
            </a:r>
            <a:r>
              <a:rPr lang="en-US" altLang="en-US" i="1" smtClean="0">
                <a:solidFill>
                  <a:srgbClr val="8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to request chunk (so that buffer starvation, or overflow does not occur)</a:t>
            </a:r>
          </a:p>
          <a:p>
            <a:pPr lvl="1"/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what encoding rate </a:t>
            </a:r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to request </a:t>
            </a:r>
            <a:r>
              <a:rPr lang="en-US" altLang="en-US" smtClean="0">
                <a:ea typeface="ＭＳ Ｐゴシック" panose="020B0600070205080204" pitchFamily="34" charset="-128"/>
              </a:rPr>
              <a:t>(higher quality when more bandwidth available) </a:t>
            </a:r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/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where</a:t>
            </a:r>
            <a:r>
              <a:rPr lang="en-US" altLang="en-US" i="1" smtClean="0">
                <a:solidFill>
                  <a:srgbClr val="8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ea typeface="ＭＳ Ｐゴシック" panose="020B0600070205080204" pitchFamily="34" charset="-128"/>
              </a:rPr>
              <a:t>to request chunk (can request from URL server that is “close” to client or has high available bandwidth) </a:t>
            </a:r>
          </a:p>
        </p:txBody>
      </p:sp>
      <p:pic>
        <p:nvPicPr>
          <p:cNvPr id="205827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oup 4"/>
          <p:cNvGrpSpPr>
            <a:grpSpLocks/>
          </p:cNvGrpSpPr>
          <p:nvPr/>
        </p:nvGrpSpPr>
        <p:grpSpPr bwMode="auto">
          <a:xfrm>
            <a:off x="5951538" y="2817813"/>
            <a:ext cx="1035050" cy="644525"/>
            <a:chOff x="5288362" y="3066231"/>
            <a:chExt cx="1034815" cy="644839"/>
          </a:xfrm>
        </p:grpSpPr>
        <p:grpSp>
          <p:nvGrpSpPr>
            <p:cNvPr id="44061" name="Group 77"/>
            <p:cNvGrpSpPr>
              <a:grpSpLocks/>
            </p:cNvGrpSpPr>
            <p:nvPr/>
          </p:nvGrpSpPr>
          <p:grpSpPr bwMode="auto">
            <a:xfrm>
              <a:off x="5288362" y="3066231"/>
              <a:ext cx="721504" cy="644839"/>
              <a:chOff x="5125853" y="2720015"/>
              <a:chExt cx="1352281" cy="644839"/>
            </a:xfrm>
          </p:grpSpPr>
          <p:sp>
            <p:nvSpPr>
              <p:cNvPr id="44063" name="Rectangle 78"/>
              <p:cNvSpPr>
                <a:spLocks noChangeArrowheads="1"/>
              </p:cNvSpPr>
              <p:nvPr/>
            </p:nvSpPr>
            <p:spPr bwMode="auto">
              <a:xfrm>
                <a:off x="5125853" y="2720015"/>
                <a:ext cx="1352281" cy="64483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4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064" name="Rectangle 79"/>
              <p:cNvSpPr>
                <a:spLocks noChangeArrowheads="1"/>
              </p:cNvSpPr>
              <p:nvPr/>
            </p:nvSpPr>
            <p:spPr bwMode="auto">
              <a:xfrm>
                <a:off x="5330788" y="2729246"/>
                <a:ext cx="1143274" cy="626501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/>
                <a:endParaRPr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44062" name="Straight Connector 82"/>
            <p:cNvCxnSpPr>
              <a:cxnSpLocks noChangeShapeType="1"/>
            </p:cNvCxnSpPr>
            <p:nvPr/>
          </p:nvCxnSpPr>
          <p:spPr bwMode="auto">
            <a:xfrm>
              <a:off x="5780752" y="3366157"/>
              <a:ext cx="542425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034" name="Group 70"/>
          <p:cNvGrpSpPr>
            <a:grpSpLocks/>
          </p:cNvGrpSpPr>
          <p:nvPr/>
        </p:nvGrpSpPr>
        <p:grpSpPr bwMode="auto">
          <a:xfrm>
            <a:off x="1960563" y="2747963"/>
            <a:ext cx="722312" cy="644525"/>
            <a:chOff x="5125853" y="2720015"/>
            <a:chExt cx="1352281" cy="644839"/>
          </a:xfrm>
        </p:grpSpPr>
        <p:sp>
          <p:nvSpPr>
            <p:cNvPr id="44059" name="Rectangle 71"/>
            <p:cNvSpPr>
              <a:spLocks noChangeArrowheads="1"/>
            </p:cNvSpPr>
            <p:nvPr/>
          </p:nvSpPr>
          <p:spPr bwMode="auto">
            <a:xfrm>
              <a:off x="5125853" y="2720015"/>
              <a:ext cx="1352281" cy="64483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4060" name="Rectangle 72"/>
            <p:cNvSpPr>
              <a:spLocks noChangeArrowheads="1"/>
            </p:cNvSpPr>
            <p:nvPr/>
          </p:nvSpPr>
          <p:spPr bwMode="auto">
            <a:xfrm>
              <a:off x="5785271" y="2729246"/>
              <a:ext cx="688789" cy="626501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multimedia</a:t>
            </a:r>
            <a:r>
              <a:rPr lang="en-US" dirty="0"/>
              <a:t>: </a:t>
            </a:r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multimedia file retrieved via HTTP GET</a:t>
            </a:r>
          </a:p>
          <a:p>
            <a:pPr>
              <a:defRPr/>
            </a:pPr>
            <a:r>
              <a:rPr lang="en-US" dirty="0"/>
              <a:t>send at maximum possible rate under </a:t>
            </a:r>
            <a:r>
              <a:rPr lang="en-US" dirty="0" smtClean="0"/>
              <a:t>TCP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fill rate fluctuates due to TCP congestion </a:t>
            </a:r>
            <a:r>
              <a:rPr lang="en-US" dirty="0" smtClean="0"/>
              <a:t>control, retransmissions (in-order delivery)</a:t>
            </a:r>
            <a:endParaRPr lang="en-US" dirty="0"/>
          </a:p>
          <a:p>
            <a:pPr>
              <a:defRPr/>
            </a:pPr>
            <a:r>
              <a:rPr lang="en-US" dirty="0"/>
              <a:t>larger playout delay: smooth TCP delivery rate</a:t>
            </a:r>
          </a:p>
          <a:p>
            <a:pPr>
              <a:defRPr/>
            </a:pPr>
            <a:r>
              <a:rPr lang="en-US" dirty="0"/>
              <a:t>HTTP/TCP passes more easily through </a:t>
            </a:r>
            <a:r>
              <a:rPr lang="en-US" dirty="0" smtClean="0"/>
              <a:t>firewalls</a:t>
            </a:r>
            <a:endParaRPr lang="en-US" dirty="0"/>
          </a:p>
        </p:txBody>
      </p:sp>
      <p:pic>
        <p:nvPicPr>
          <p:cNvPr id="44039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Freeform 1287"/>
          <p:cNvSpPr>
            <a:spLocks/>
          </p:cNvSpPr>
          <p:nvPr/>
        </p:nvSpPr>
        <p:spPr bwMode="auto">
          <a:xfrm>
            <a:off x="2852738" y="2711450"/>
            <a:ext cx="1958975" cy="909638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44041" name="Straight Connector 45"/>
          <p:cNvCxnSpPr>
            <a:cxnSpLocks noChangeShapeType="1"/>
          </p:cNvCxnSpPr>
          <p:nvPr/>
        </p:nvCxnSpPr>
        <p:spPr bwMode="auto">
          <a:xfrm>
            <a:off x="2549525" y="3130550"/>
            <a:ext cx="1047750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2" name="Straight Connector 46"/>
          <p:cNvCxnSpPr>
            <a:cxnSpLocks noChangeShapeType="1"/>
          </p:cNvCxnSpPr>
          <p:nvPr/>
        </p:nvCxnSpPr>
        <p:spPr bwMode="auto">
          <a:xfrm>
            <a:off x="4705350" y="3141663"/>
            <a:ext cx="12922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3" name="TextBox 47"/>
          <p:cNvSpPr txBox="1">
            <a:spLocks noChangeArrowheads="1"/>
          </p:cNvSpPr>
          <p:nvPr/>
        </p:nvSpPr>
        <p:spPr bwMode="auto">
          <a:xfrm>
            <a:off x="4913313" y="2651125"/>
            <a:ext cx="98107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rate, </a:t>
            </a:r>
            <a:r>
              <a:rPr lang="en-US" sz="14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grpSp>
        <p:nvGrpSpPr>
          <p:cNvPr id="44044" name="Group 2"/>
          <p:cNvGrpSpPr>
            <a:grpSpLocks/>
          </p:cNvGrpSpPr>
          <p:nvPr/>
        </p:nvGrpSpPr>
        <p:grpSpPr bwMode="auto">
          <a:xfrm>
            <a:off x="6888163" y="2803525"/>
            <a:ext cx="1131887" cy="644525"/>
            <a:chOff x="5125853" y="2720015"/>
            <a:chExt cx="1352281" cy="644839"/>
          </a:xfrm>
        </p:grpSpPr>
        <p:sp>
          <p:nvSpPr>
            <p:cNvPr id="44057" name="Rectangle 44"/>
            <p:cNvSpPr>
              <a:spLocks noChangeArrowheads="1"/>
            </p:cNvSpPr>
            <p:nvPr/>
          </p:nvSpPr>
          <p:spPr bwMode="auto">
            <a:xfrm>
              <a:off x="5125853" y="2720015"/>
              <a:ext cx="1352281" cy="64483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4058" name="Rectangle 54"/>
            <p:cNvSpPr>
              <a:spLocks noChangeArrowheads="1"/>
            </p:cNvSpPr>
            <p:nvPr/>
          </p:nvSpPr>
          <p:spPr bwMode="auto">
            <a:xfrm>
              <a:off x="5785271" y="2729246"/>
              <a:ext cx="688789" cy="626501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/>
              <a:endParaRPr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4045" name="Group 134"/>
          <p:cNvGrpSpPr>
            <a:grpSpLocks/>
          </p:cNvGrpSpPr>
          <p:nvPr/>
        </p:nvGrpSpPr>
        <p:grpSpPr bwMode="auto">
          <a:xfrm>
            <a:off x="620713" y="2820988"/>
            <a:ext cx="1201737" cy="533400"/>
            <a:chOff x="3621" y="3265"/>
            <a:chExt cx="1776" cy="744"/>
          </a:xfrm>
        </p:grpSpPr>
        <p:pic>
          <p:nvPicPr>
            <p:cNvPr id="44053" name="Picture 135" descr="reel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" name="Freeform 136"/>
            <p:cNvSpPr>
              <a:spLocks/>
            </p:cNvSpPr>
            <p:nvPr/>
          </p:nvSpPr>
          <p:spPr bwMode="auto">
            <a:xfrm>
              <a:off x="3971" y="3287"/>
              <a:ext cx="1403" cy="441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69" name="Freeform 137"/>
            <p:cNvSpPr>
              <a:spLocks/>
            </p:cNvSpPr>
            <p:nvPr/>
          </p:nvSpPr>
          <p:spPr bwMode="auto">
            <a:xfrm>
              <a:off x="4243" y="3861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pic>
          <p:nvPicPr>
            <p:cNvPr id="44056" name="Picture 138" descr="video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4046" name="TextBox 73"/>
          <p:cNvSpPr txBox="1">
            <a:spLocks noChangeArrowheads="1"/>
          </p:cNvSpPr>
          <p:nvPr/>
        </p:nvSpPr>
        <p:spPr bwMode="auto">
          <a:xfrm>
            <a:off x="1682750" y="3433763"/>
            <a:ext cx="11890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TCP send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47" name="TextBox 74"/>
          <p:cNvSpPr txBox="1">
            <a:spLocks noChangeArrowheads="1"/>
          </p:cNvSpPr>
          <p:nvPr/>
        </p:nvSpPr>
        <p:spPr bwMode="auto">
          <a:xfrm>
            <a:off x="855663" y="3419475"/>
            <a:ext cx="1187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</a:t>
            </a:r>
          </a:p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file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44048" name="Straight Connector 75"/>
          <p:cNvCxnSpPr>
            <a:cxnSpLocks noChangeShapeType="1"/>
          </p:cNvCxnSpPr>
          <p:nvPr/>
        </p:nvCxnSpPr>
        <p:spPr bwMode="auto">
          <a:xfrm>
            <a:off x="1582738" y="3130550"/>
            <a:ext cx="5429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9" name="TextBox 81"/>
          <p:cNvSpPr txBox="1">
            <a:spLocks noChangeArrowheads="1"/>
          </p:cNvSpPr>
          <p:nvPr/>
        </p:nvSpPr>
        <p:spPr bwMode="auto">
          <a:xfrm>
            <a:off x="5686425" y="3475038"/>
            <a:ext cx="1189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TCP receive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50" name="TextBox 84"/>
          <p:cNvSpPr txBox="1">
            <a:spLocks noChangeArrowheads="1"/>
          </p:cNvSpPr>
          <p:nvPr/>
        </p:nvSpPr>
        <p:spPr bwMode="auto">
          <a:xfrm>
            <a:off x="6846888" y="3475038"/>
            <a:ext cx="1408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application playout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51" name="TextBox 61439"/>
          <p:cNvSpPr txBox="1">
            <a:spLocks noChangeArrowheads="1"/>
          </p:cNvSpPr>
          <p:nvPr/>
        </p:nvSpPr>
        <p:spPr bwMode="auto">
          <a:xfrm>
            <a:off x="1490663" y="3962400"/>
            <a:ext cx="960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44052" name="TextBox 86"/>
          <p:cNvSpPr txBox="1">
            <a:spLocks noChangeArrowheads="1"/>
          </p:cNvSpPr>
          <p:nvPr/>
        </p:nvSpPr>
        <p:spPr bwMode="auto">
          <a:xfrm>
            <a:off x="6475413" y="3976688"/>
            <a:ext cx="846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34564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95726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400050"/>
            <a:ext cx="7772400" cy="619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Voice-over-IP (VoIP)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19113" y="1414463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VoIP end</a:t>
            </a:r>
            <a:r>
              <a:rPr lang="en-US" i="1" dirty="0">
                <a:solidFill>
                  <a:srgbClr val="CC0000"/>
                </a:solidFill>
              </a:rPr>
              <a:t>-</a:t>
            </a:r>
            <a:r>
              <a:rPr lang="en-US" i="1" dirty="0" smtClean="0">
                <a:solidFill>
                  <a:srgbClr val="CC0000"/>
                </a:solidFill>
              </a:rPr>
              <a:t>end-delay requirement</a:t>
            </a:r>
            <a:r>
              <a:rPr lang="en-US" dirty="0" smtClean="0">
                <a:solidFill>
                  <a:srgbClr val="000099"/>
                </a:solidFill>
              </a:rPr>
              <a:t>: needed to maintain “conversational” aspect</a:t>
            </a:r>
            <a:endParaRPr lang="en-US" dirty="0">
              <a:solidFill>
                <a:srgbClr val="000099"/>
              </a:solidFill>
            </a:endParaRPr>
          </a:p>
          <a:p>
            <a:pPr lvl="1">
              <a:defRPr/>
            </a:pPr>
            <a:r>
              <a:rPr lang="en-US" dirty="0"/>
              <a:t>higher delays noticeable, impair interactivity</a:t>
            </a:r>
          </a:p>
          <a:p>
            <a:pPr lvl="1">
              <a:defRPr/>
            </a:pPr>
            <a:r>
              <a:rPr lang="en-US" dirty="0" smtClean="0"/>
              <a:t>&lt; </a:t>
            </a:r>
            <a:r>
              <a:rPr lang="en-US" dirty="0"/>
              <a:t>150 </a:t>
            </a:r>
            <a:r>
              <a:rPr lang="en-US" dirty="0" smtClean="0"/>
              <a:t>msec:  good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&gt; 400 </a:t>
            </a:r>
            <a:r>
              <a:rPr lang="en-US" dirty="0"/>
              <a:t>msec </a:t>
            </a:r>
            <a:r>
              <a:rPr lang="en-US" dirty="0" smtClean="0"/>
              <a:t>bad</a:t>
            </a:r>
            <a:endParaRPr lang="en-US" dirty="0"/>
          </a:p>
          <a:p>
            <a:pPr lvl="1">
              <a:defRPr/>
            </a:pPr>
            <a:r>
              <a:rPr lang="en-US" dirty="0"/>
              <a:t>includes application-level (</a:t>
            </a:r>
            <a:r>
              <a:rPr lang="en-US" dirty="0" smtClean="0"/>
              <a:t>packetization, playout), network delays</a:t>
            </a:r>
            <a:endParaRPr lang="en-US" dirty="0"/>
          </a:p>
          <a:p>
            <a:pPr>
              <a:defRPr/>
            </a:pPr>
            <a:endParaRPr lang="en-US" i="1" dirty="0" smtClean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session initialization: </a:t>
            </a:r>
            <a:r>
              <a:rPr lang="en-US" dirty="0" smtClean="0"/>
              <a:t>how </a:t>
            </a:r>
            <a:r>
              <a:rPr lang="en-US" dirty="0"/>
              <a:t>does callee </a:t>
            </a:r>
            <a:r>
              <a:rPr lang="en-US" dirty="0" smtClean="0"/>
              <a:t>advertise </a:t>
            </a:r>
            <a:r>
              <a:rPr lang="en-US" dirty="0"/>
              <a:t>IP address, port number, encoding algorithms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6584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400050"/>
            <a:ext cx="7772400" cy="619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</a:t>
            </a:r>
            <a:r>
              <a:rPr lang="en-US" dirty="0"/>
              <a:t> </a:t>
            </a:r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spcBef>
                <a:spcPct val="40000"/>
              </a:spcBef>
              <a:defRPr/>
            </a:pPr>
            <a:r>
              <a:rPr lang="en-US" dirty="0" smtClean="0"/>
              <a:t>speaker</a:t>
            </a:r>
            <a:r>
              <a:rPr lang="ja-JP" alt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audio: alternating talk spurts, silent periods.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/>
              <a:t>64 kbps during talk spurt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 smtClean="0"/>
              <a:t>packets </a:t>
            </a:r>
            <a:r>
              <a:rPr lang="en-US" dirty="0"/>
              <a:t>generated only during talk spurts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/>
              <a:t>20 msec chunks at 8 Kbytes/sec: 160 bytes </a:t>
            </a:r>
            <a:r>
              <a:rPr lang="en-US" dirty="0" smtClean="0"/>
              <a:t>of data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application-layer header added to each </a:t>
            </a:r>
            <a:r>
              <a:rPr lang="en-US" dirty="0" smtClean="0"/>
              <a:t>chunk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chunk+header encapsulated into </a:t>
            </a:r>
            <a:r>
              <a:rPr lang="en-US" dirty="0" smtClean="0"/>
              <a:t>UDP (or TCP)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application sends </a:t>
            </a:r>
            <a:r>
              <a:rPr lang="en-US" dirty="0" smtClean="0"/>
              <a:t>segment </a:t>
            </a:r>
            <a:r>
              <a:rPr lang="en-US" dirty="0"/>
              <a:t>into socket every 20 msec during talkspurt</a:t>
            </a:r>
          </a:p>
        </p:txBody>
      </p:sp>
      <p:pic>
        <p:nvPicPr>
          <p:cNvPr id="66565" name="Picture 2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9382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packet loss, delay</a:t>
            </a:r>
            <a:endParaRPr lang="en-US" dirty="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network loss: </a:t>
            </a:r>
            <a:r>
              <a:rPr lang="en-US" dirty="0"/>
              <a:t>IP datagram lost due to network congestion (router buffer overflow)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delay loss: </a:t>
            </a:r>
            <a:r>
              <a:rPr lang="en-US" dirty="0"/>
              <a:t>IP datagram arrives too late for playout at receiver</a:t>
            </a:r>
          </a:p>
          <a:p>
            <a:pPr lvl="1">
              <a:defRPr/>
            </a:pPr>
            <a:r>
              <a:rPr lang="en-US" dirty="0"/>
              <a:t>delays: processing, queueing in network; end-system (sender, receiver) delays</a:t>
            </a:r>
          </a:p>
          <a:p>
            <a:pPr lvl="1">
              <a:defRPr/>
            </a:pPr>
            <a:r>
              <a:rPr lang="en-US" dirty="0"/>
              <a:t>typical maximum tolerable delay: 400 ms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loss tolerance: </a:t>
            </a:r>
            <a:r>
              <a:rPr lang="en-US" dirty="0"/>
              <a:t>depending on voice </a:t>
            </a:r>
            <a:r>
              <a:rPr lang="en-US" dirty="0" smtClean="0"/>
              <a:t>encoding and loss concealment, </a:t>
            </a:r>
            <a:r>
              <a:rPr lang="en-US" dirty="0"/>
              <a:t>packet loss rates between 1% and 10% can be </a:t>
            </a:r>
            <a:r>
              <a:rPr lang="en-US" dirty="0" smtClean="0"/>
              <a:t>tolerated</a:t>
            </a:r>
            <a:endParaRPr lang="en-US" sz="2000" dirty="0"/>
          </a:p>
        </p:txBody>
      </p:sp>
      <p:pic>
        <p:nvPicPr>
          <p:cNvPr id="68613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54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Video and audio data rates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Streaming stored content</a:t>
            </a:r>
          </a:p>
          <a:p>
            <a:endParaRPr lang="en-US" dirty="0"/>
          </a:p>
          <a:p>
            <a:r>
              <a:rPr lang="en-US" dirty="0" smtClean="0"/>
              <a:t>Streaming </a:t>
            </a:r>
            <a:r>
              <a:rPr lang="en-US" smtClean="0"/>
              <a:t>conversational content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Line 2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45091" name="Line 3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45092" name="Text Box 4"/>
          <p:cNvSpPr txBox="1">
            <a:spLocks noChangeArrowheads="1"/>
          </p:cNvSpPr>
          <p:nvPr/>
        </p:nvSpPr>
        <p:spPr bwMode="auto">
          <a:xfrm>
            <a:off x="1470025" y="1593850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      constant bit 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              rate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transmission</a:t>
            </a:r>
          </a:p>
        </p:txBody>
      </p:sp>
      <p:grpSp>
        <p:nvGrpSpPr>
          <p:cNvPr id="70660" name="Group 5"/>
          <p:cNvGrpSpPr>
            <a:grpSpLocks/>
          </p:cNvGrpSpPr>
          <p:nvPr/>
        </p:nvGrpSpPr>
        <p:grpSpPr bwMode="auto">
          <a:xfrm>
            <a:off x="1219200" y="1820863"/>
            <a:ext cx="2552700" cy="2525712"/>
            <a:chOff x="648" y="1147"/>
            <a:chExt cx="1608" cy="1591"/>
          </a:xfrm>
        </p:grpSpPr>
        <p:grpSp>
          <p:nvGrpSpPr>
            <p:cNvPr id="70759" name="Group 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70775" name="Group 7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70786" name="Group 8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794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098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099" name="Line 1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9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1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102" name="Line 1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787" name="Group 15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788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5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106" name="Line 1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89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8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109" name="Line 2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70776" name="Group 22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70780" name="Group 2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12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13" name="Line 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81" name="Group 2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1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16" name="Line 2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77" name="Group 2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345118" name="Line 3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19" name="Line 3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</p:grpSp>
        <p:grpSp>
          <p:nvGrpSpPr>
            <p:cNvPr id="70760" name="Group 32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70761" name="Group 33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70769" name="Group 34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23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24" name="Line 3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70" name="Group 37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26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27" name="Line 3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62" name="Group 40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70763" name="Group 4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3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31" name="Line 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64" name="Group 4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33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34" name="Line 4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345135" name="Text Box 47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Cumulative data</a:t>
            </a:r>
          </a:p>
        </p:txBody>
      </p:sp>
      <p:sp>
        <p:nvSpPr>
          <p:cNvPr id="345136" name="Text Box 48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time</a:t>
            </a:r>
          </a:p>
        </p:txBody>
      </p:sp>
      <p:grpSp>
        <p:nvGrpSpPr>
          <p:cNvPr id="345137" name="Group 49"/>
          <p:cNvGrpSpPr>
            <a:grpSpLocks/>
          </p:cNvGrpSpPr>
          <p:nvPr/>
        </p:nvGrpSpPr>
        <p:grpSpPr bwMode="auto">
          <a:xfrm>
            <a:off x="2495550" y="1835150"/>
            <a:ext cx="3500438" cy="2520950"/>
            <a:chOff x="1572" y="1156"/>
            <a:chExt cx="2205" cy="1588"/>
          </a:xfrm>
        </p:grpSpPr>
        <p:grpSp>
          <p:nvGrpSpPr>
            <p:cNvPr id="70719" name="Group 50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70723" name="Group 51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345140" name="Line 5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41" name="Line 5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70724" name="Group 54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345143" name="Line 5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44" name="Line 5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70725" name="Group 57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70749" name="Group 5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47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48" name="Line 6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50" name="Group 6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50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51" name="Line 6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26" name="Group 64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70743" name="Group 65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54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55" name="Line 6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44" name="Group 68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57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58" name="Line 7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27" name="Group 71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345160" name="Line 7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61" name="Line 7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70728" name="Group 74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345163" name="Line 7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64" name="Line 7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70729" name="Group 77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345166" name="Line 78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345167" name="Line 79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  <p:grpSp>
            <p:nvGrpSpPr>
              <p:cNvPr id="70730" name="Group 80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70731" name="Group 8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70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71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70732" name="Group 8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73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174" name="Line 8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345175" name="Text Box 87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variable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network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delay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/>
                  <a:ea typeface="ＭＳ Ｐゴシック" charset="0"/>
                  <a:cs typeface="Arial"/>
                </a:rPr>
                <a:t>(jitter)</a:t>
              </a: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45176" name="Line 88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45177" name="Text Box 89"/>
            <p:cNvSpPr txBox="1">
              <a:spLocks noChangeArrowheads="1"/>
            </p:cNvSpPr>
            <p:nvPr/>
          </p:nvSpPr>
          <p:spPr bwMode="auto">
            <a:xfrm>
              <a:off x="2812" y="1196"/>
              <a:ext cx="71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client</a:t>
              </a:r>
            </a:p>
            <a:p>
              <a:pPr algn="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reception</a:t>
              </a:r>
            </a:p>
          </p:txBody>
        </p:sp>
      </p:grpSp>
      <p:grpSp>
        <p:nvGrpSpPr>
          <p:cNvPr id="345178" name="Group 90"/>
          <p:cNvGrpSpPr>
            <a:grpSpLocks/>
          </p:cNvGrpSpPr>
          <p:nvPr/>
        </p:nvGrpSpPr>
        <p:grpSpPr bwMode="auto">
          <a:xfrm>
            <a:off x="2974975" y="1806575"/>
            <a:ext cx="4906963" cy="3209925"/>
            <a:chOff x="1874" y="1138"/>
            <a:chExt cx="3091" cy="2022"/>
          </a:xfrm>
        </p:grpSpPr>
        <p:grpSp>
          <p:nvGrpSpPr>
            <p:cNvPr id="70673" name="Group 91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70678" name="Group 92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70694" name="Group 93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70705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70713" name="Group 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84" name="Line 9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345185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70714" name="Group 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87" name="Line 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345188" name="Line 100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7070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70707" name="Group 1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91" name="Line 1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345192" name="Line 10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70708" name="Group 10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94" name="Line 10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345195" name="Line 107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70695" name="Group 108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99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98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199" name="Line 11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00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01" name="Line 1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202" name="Line 11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696" name="Group 115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345204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345205" name="Line 11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679" name="Group 118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70680" name="Group 119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88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09" name="Line 1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210" name="Line 12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689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2" name="Line 1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213" name="Line 12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681" name="Group 126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82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6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217" name="Line 1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683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9" name="Line 1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345220" name="Line 13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345221" name="Text Box 133"/>
            <p:cNvSpPr txBox="1">
              <a:spLocks noChangeArrowheads="1"/>
            </p:cNvSpPr>
            <p:nvPr/>
          </p:nvSpPr>
          <p:spPr bwMode="auto">
            <a:xfrm>
              <a:off x="3788" y="1250"/>
              <a:ext cx="1177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/>
                  <a:ea typeface="ＭＳ Ｐゴシック" charset="0"/>
                  <a:cs typeface="Arial"/>
                </a:rPr>
                <a:t>       </a:t>
              </a: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constant bit 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    rate playout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 at client</a:t>
              </a:r>
            </a:p>
          </p:txBody>
        </p:sp>
        <p:grpSp>
          <p:nvGrpSpPr>
            <p:cNvPr id="70675" name="Group 134"/>
            <p:cNvGrpSpPr>
              <a:grpSpLocks/>
            </p:cNvGrpSpPr>
            <p:nvPr/>
          </p:nvGrpSpPr>
          <p:grpSpPr bwMode="auto">
            <a:xfrm>
              <a:off x="1874" y="2756"/>
              <a:ext cx="1059" cy="404"/>
              <a:chOff x="1874" y="2756"/>
              <a:chExt cx="1059" cy="404"/>
            </a:xfrm>
          </p:grpSpPr>
          <p:sp>
            <p:nvSpPr>
              <p:cNvPr id="345223" name="Text Box 135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rgbClr val="000099"/>
                    </a:solidFill>
                    <a:latin typeface="Arial"/>
                    <a:ea typeface="ＭＳ Ｐゴシック" charset="0"/>
                    <a:cs typeface="Arial"/>
                  </a:rPr>
                  <a:t>client playout</a:t>
                </a:r>
              </a:p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rgbClr val="000099"/>
                    </a:solidFill>
                    <a:latin typeface="Arial"/>
                    <a:ea typeface="ＭＳ Ｐゴシック" charset="0"/>
                    <a:cs typeface="Arial"/>
                  </a:rPr>
                  <a:t>delay</a:t>
                </a:r>
              </a:p>
            </p:txBody>
          </p:sp>
          <p:sp>
            <p:nvSpPr>
              <p:cNvPr id="345224" name="Line 136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</p:grpSp>
      </p:grpSp>
      <p:grpSp>
        <p:nvGrpSpPr>
          <p:cNvPr id="345225" name="Group 137"/>
          <p:cNvGrpSpPr>
            <a:grpSpLocks/>
          </p:cNvGrpSpPr>
          <p:nvPr/>
        </p:nvGrpSpPr>
        <p:grpSpPr bwMode="auto">
          <a:xfrm>
            <a:off x="4459288" y="2971800"/>
            <a:ext cx="523875" cy="903288"/>
            <a:chOff x="2809" y="1872"/>
            <a:chExt cx="330" cy="569"/>
          </a:xfrm>
        </p:grpSpPr>
        <p:sp>
          <p:nvSpPr>
            <p:cNvPr id="345226" name="Line 138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45227" name="Text Box 139"/>
            <p:cNvSpPr txBox="1">
              <a:spLocks noChangeArrowheads="1"/>
            </p:cNvSpPr>
            <p:nvPr/>
          </p:nvSpPr>
          <p:spPr bwMode="auto">
            <a:xfrm rot="16200000">
              <a:off x="2710" y="2011"/>
              <a:ext cx="5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ea typeface="ＭＳ Ｐゴシック" charset="0"/>
                  <a:cs typeface="Arial"/>
                </a:rPr>
                <a:t>buffered</a:t>
              </a:r>
            </a:p>
            <a:p>
              <a:pPr algn="ctr" eaLnBrk="0" hangingPunct="0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ea typeface="ＭＳ Ｐゴシック" charset="0"/>
                  <a:cs typeface="Arial"/>
                </a:rPr>
                <a:t>data</a:t>
              </a: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345228" name="Rectangle 140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6292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Delay j</a:t>
            </a:r>
            <a:r>
              <a:rPr lang="en-US" dirty="0" smtClean="0"/>
              <a:t>itter</a:t>
            </a:r>
            <a:endParaRPr lang="en-US" dirty="0"/>
          </a:p>
        </p:txBody>
      </p:sp>
      <p:sp>
        <p:nvSpPr>
          <p:cNvPr id="345229" name="Rectangle 141"/>
          <p:cNvSpPr>
            <a:spLocks noGrp="1" noChangeArrowheads="1"/>
          </p:cNvSpPr>
          <p:nvPr>
            <p:ph type="body" idx="1"/>
          </p:nvPr>
        </p:nvSpPr>
        <p:spPr>
          <a:xfrm>
            <a:off x="733425" y="5207000"/>
            <a:ext cx="7772400" cy="889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end</a:t>
            </a:r>
            <a:r>
              <a:rPr lang="en-US" dirty="0"/>
              <a:t>-to-end delays of two consecutive packets: difference can be more or less than 20 msec (transmission time difference)</a:t>
            </a:r>
          </a:p>
        </p:txBody>
      </p:sp>
      <p:pic>
        <p:nvPicPr>
          <p:cNvPr id="70670" name="Picture 24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944563"/>
            <a:ext cx="26495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36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5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229" grpId="0" build="p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5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fixed playout delay</a:t>
            </a:r>
            <a:endParaRPr lang="en-US" dirty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/>
              <a:t>receiver attempts to playout each chunk exactly </a:t>
            </a:r>
            <a:r>
              <a:rPr lang="en-US" i="1" dirty="0"/>
              <a:t>q</a:t>
            </a:r>
            <a:r>
              <a:rPr lang="en-US" dirty="0"/>
              <a:t> msecs after chunk was generated.</a:t>
            </a:r>
          </a:p>
          <a:p>
            <a:pPr lvl="1">
              <a:defRPr/>
            </a:pPr>
            <a:r>
              <a:rPr lang="en-US" sz="2800" dirty="0"/>
              <a:t>chunk has time stamp </a:t>
            </a:r>
            <a:r>
              <a:rPr lang="en-US" sz="2800" i="1" dirty="0"/>
              <a:t>t: </a:t>
            </a:r>
            <a:r>
              <a:rPr lang="en-US" sz="2800" dirty="0"/>
              <a:t>play out chunk at </a:t>
            </a:r>
            <a:r>
              <a:rPr lang="en-US" sz="2800" i="1" dirty="0"/>
              <a:t>t+q</a:t>
            </a:r>
            <a:r>
              <a:rPr lang="en-US" sz="2800" dirty="0"/>
              <a:t> </a:t>
            </a:r>
          </a:p>
          <a:p>
            <a:pPr lvl="1">
              <a:defRPr/>
            </a:pPr>
            <a:r>
              <a:rPr lang="en-US" sz="2800" dirty="0"/>
              <a:t>chunk arrives after </a:t>
            </a:r>
            <a:r>
              <a:rPr lang="en-US" sz="2800" i="1" dirty="0"/>
              <a:t>t+q</a:t>
            </a:r>
            <a:r>
              <a:rPr lang="en-US" sz="2800" dirty="0"/>
              <a:t>: data arrives too late for </a:t>
            </a:r>
            <a:r>
              <a:rPr lang="en-US" sz="2800" dirty="0" smtClean="0"/>
              <a:t>playout: </a:t>
            </a:r>
            <a:r>
              <a:rPr lang="en-US" sz="2800" dirty="0"/>
              <a:t>data </a:t>
            </a: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lost</a:t>
            </a:r>
            <a:r>
              <a:rPr lang="ja-JP" altLang="en-US" sz="2800" dirty="0">
                <a:latin typeface="Arial"/>
              </a:rPr>
              <a:t>”</a:t>
            </a:r>
            <a:endParaRPr lang="en-US" sz="2800" dirty="0"/>
          </a:p>
          <a:p>
            <a:pPr>
              <a:defRPr/>
            </a:pPr>
            <a:r>
              <a:rPr lang="en-US" dirty="0"/>
              <a:t>tradeoff in choosing </a:t>
            </a:r>
            <a:r>
              <a:rPr lang="en-US" i="1" dirty="0"/>
              <a:t>q</a:t>
            </a:r>
            <a:r>
              <a:rPr lang="en-US" dirty="0"/>
              <a:t>:</a:t>
            </a:r>
          </a:p>
          <a:p>
            <a:pPr lvl="1">
              <a:defRPr/>
            </a:pPr>
            <a:r>
              <a:rPr lang="en-US" sz="2800" i="1" dirty="0">
                <a:solidFill>
                  <a:srgbClr val="CC0000"/>
                </a:solidFill>
              </a:rPr>
              <a:t>large q:</a:t>
            </a:r>
            <a:r>
              <a:rPr lang="en-US" sz="2800" dirty="0">
                <a:solidFill>
                  <a:srgbClr val="CC0000"/>
                </a:solidFill>
              </a:rPr>
              <a:t> less packet loss</a:t>
            </a:r>
          </a:p>
          <a:p>
            <a:pPr lvl="1">
              <a:defRPr/>
            </a:pPr>
            <a:r>
              <a:rPr lang="en-US" sz="2800" i="1" dirty="0">
                <a:solidFill>
                  <a:srgbClr val="CC0000"/>
                </a:solidFill>
              </a:rPr>
              <a:t>small q: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better interactive experience</a:t>
            </a:r>
          </a:p>
        </p:txBody>
      </p:sp>
    </p:spTree>
    <p:extLst>
      <p:ext uri="{BB962C8B-B14F-4D97-AF65-F5344CB8AC3E}">
        <p14:creationId xmlns:p14="http://schemas.microsoft.com/office/powerpoint/2010/main" val="1789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3" name="Object 3"/>
          <p:cNvGraphicFramePr>
            <a:graphicFrameLocks noChangeAspect="1"/>
          </p:cNvGraphicFramePr>
          <p:nvPr/>
        </p:nvGraphicFramePr>
        <p:xfrm>
          <a:off x="969963" y="2655888"/>
          <a:ext cx="6629400" cy="420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VISIO" r:id="rId4" imgW="7670800" imgH="4864100" progId="Visio.Drawing.5">
                  <p:embed/>
                </p:oleObj>
              </mc:Choice>
              <mc:Fallback>
                <p:oleObj name="VISIO" r:id="rId4" imgW="7670800" imgH="48641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655888"/>
                        <a:ext cx="6629400" cy="420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879475" y="1044575"/>
            <a:ext cx="777716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34950" indent="-234950" eaLnBrk="0" hangingPunct="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sender generates packets every 20 msec during talk spurt.</a:t>
            </a:r>
          </a:p>
          <a:p>
            <a:pPr marL="234950" indent="-234950" eaLnBrk="0" hangingPunct="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first packet received at time r</a:t>
            </a:r>
          </a:p>
          <a:p>
            <a:pPr marL="234950" indent="-234950" eaLnBrk="0" hangingPunct="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first playout schedule: begins at p</a:t>
            </a:r>
          </a:p>
          <a:p>
            <a:pPr marL="234950" indent="-234950" eaLnBrk="0" hangingPunct="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second playout schedule: begins at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Arial"/>
              </a:rPr>
              <a:t>p</a:t>
            </a:r>
            <a:r>
              <a:rPr lang="ja-JP" alt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Arial"/>
              </a:rPr>
              <a:t>’</a:t>
            </a:r>
            <a:endParaRPr lang="en-US" dirty="0">
              <a:solidFill>
                <a:srgbClr val="000000"/>
              </a:solidFill>
              <a:latin typeface="Gill Sans MT"/>
              <a:ea typeface="ＭＳ Ｐゴシック" charset="0"/>
              <a:cs typeface="Arial"/>
            </a:endParaRPr>
          </a:p>
        </p:txBody>
      </p:sp>
      <p:pic>
        <p:nvPicPr>
          <p:cNvPr id="74757" name="Picture 19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fixed playout delay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2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1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8397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Adaptive </a:t>
            </a:r>
            <a:r>
              <a:rPr lang="en-US" dirty="0" smtClean="0"/>
              <a:t>playout </a:t>
            </a:r>
            <a:r>
              <a:rPr lang="en-US" dirty="0" smtClean="0"/>
              <a:t>delay</a:t>
            </a:r>
            <a:endParaRPr lang="en-US" sz="3200" dirty="0"/>
          </a:p>
        </p:txBody>
      </p:sp>
      <p:sp>
        <p:nvSpPr>
          <p:cNvPr id="3481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1165225"/>
            <a:ext cx="7772400" cy="45418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goal: </a:t>
            </a:r>
            <a:r>
              <a:rPr lang="en-US" dirty="0" smtClean="0"/>
              <a:t>low playout </a:t>
            </a:r>
            <a:r>
              <a:rPr lang="en-US" dirty="0"/>
              <a:t>delay, </a:t>
            </a:r>
            <a:r>
              <a:rPr lang="en-US" dirty="0" smtClean="0"/>
              <a:t>low late </a:t>
            </a:r>
            <a:r>
              <a:rPr lang="en-US" dirty="0"/>
              <a:t>loss </a:t>
            </a:r>
            <a:r>
              <a:rPr lang="en-US" dirty="0" smtClean="0"/>
              <a:t>rate</a:t>
            </a:r>
            <a:endParaRPr lang="en-US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approach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adaptive playout delay adjustment:</a:t>
            </a:r>
          </a:p>
          <a:p>
            <a:pPr lvl="1">
              <a:defRPr/>
            </a:pPr>
            <a:r>
              <a:rPr lang="en-US" dirty="0"/>
              <a:t>estimate network delay, adjust playout delay at beginning of each talk </a:t>
            </a:r>
            <a:r>
              <a:rPr lang="en-US" dirty="0" smtClean="0"/>
              <a:t>spurt</a:t>
            </a:r>
            <a:endParaRPr lang="en-US" dirty="0"/>
          </a:p>
          <a:p>
            <a:pPr lvl="1">
              <a:defRPr/>
            </a:pPr>
            <a:r>
              <a:rPr lang="en-US" dirty="0"/>
              <a:t>silent periods compressed and </a:t>
            </a:r>
            <a:r>
              <a:rPr lang="en-US" dirty="0" smtClean="0"/>
              <a:t>elongated</a:t>
            </a:r>
            <a:endParaRPr lang="en-US" dirty="0"/>
          </a:p>
          <a:p>
            <a:pPr lvl="1">
              <a:defRPr/>
            </a:pPr>
            <a:r>
              <a:rPr lang="en-US" dirty="0"/>
              <a:t>chunks still played out every 20 msec during talk </a:t>
            </a:r>
            <a:r>
              <a:rPr lang="en-US" dirty="0" smtClean="0"/>
              <a:t>spurt</a:t>
            </a:r>
          </a:p>
          <a:p>
            <a:pPr>
              <a:defRPr/>
            </a:pPr>
            <a:r>
              <a:rPr lang="en-US" dirty="0"/>
              <a:t>a</a:t>
            </a:r>
            <a:r>
              <a:rPr lang="en-US" dirty="0" smtClean="0"/>
              <a:t>daptively estimate packet delay: (</a:t>
            </a:r>
            <a:r>
              <a:rPr lang="en-US" sz="2400" dirty="0" smtClean="0"/>
              <a:t>EWMA - exponentially weighted moving average):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76806" name="TextBox 2"/>
          <p:cNvSpPr txBox="1">
            <a:spLocks noChangeArrowheads="1"/>
          </p:cNvSpPr>
          <p:nvPr/>
        </p:nvSpPr>
        <p:spPr bwMode="auto">
          <a:xfrm>
            <a:off x="2368550" y="4422775"/>
            <a:ext cx="3941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= (1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-a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)d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i-1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+ 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a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(r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– t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76807" name="TextBox 4"/>
          <p:cNvSpPr txBox="1">
            <a:spLocks noChangeArrowheads="1"/>
          </p:cNvSpPr>
          <p:nvPr/>
        </p:nvSpPr>
        <p:spPr bwMode="auto">
          <a:xfrm>
            <a:off x="1398588" y="5365750"/>
            <a:ext cx="1584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 Narrow" charset="0"/>
                <a:cs typeface="Arial Narrow" charset="0"/>
              </a:rPr>
              <a:t>delay estimate after ith packet</a:t>
            </a:r>
          </a:p>
        </p:txBody>
      </p:sp>
      <p:sp>
        <p:nvSpPr>
          <p:cNvPr id="76808" name="TextBox 13"/>
          <p:cNvSpPr txBox="1">
            <a:spLocks noChangeArrowheads="1"/>
          </p:cNvSpPr>
          <p:nvPr/>
        </p:nvSpPr>
        <p:spPr bwMode="auto">
          <a:xfrm>
            <a:off x="3092450" y="5375275"/>
            <a:ext cx="1474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 Narrow" charset="0"/>
                <a:cs typeface="Arial Narrow" charset="0"/>
              </a:rPr>
              <a:t>small constant, e.g. 0.1</a:t>
            </a:r>
          </a:p>
        </p:txBody>
      </p:sp>
      <p:sp>
        <p:nvSpPr>
          <p:cNvPr id="76809" name="TextBox 14"/>
          <p:cNvSpPr txBox="1">
            <a:spLocks noChangeArrowheads="1"/>
          </p:cNvSpPr>
          <p:nvPr/>
        </p:nvSpPr>
        <p:spPr bwMode="auto">
          <a:xfrm>
            <a:off x="4786313" y="5384800"/>
            <a:ext cx="1473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 Narrow" charset="0"/>
                <a:cs typeface="Arial Narrow" charset="0"/>
              </a:rPr>
              <a:t>time received  -</a:t>
            </a:r>
          </a:p>
        </p:txBody>
      </p:sp>
      <p:sp>
        <p:nvSpPr>
          <p:cNvPr id="76810" name="TextBox 15"/>
          <p:cNvSpPr txBox="1">
            <a:spLocks noChangeArrowheads="1"/>
          </p:cNvSpPr>
          <p:nvPr/>
        </p:nvSpPr>
        <p:spPr bwMode="auto">
          <a:xfrm>
            <a:off x="6151563" y="5380038"/>
            <a:ext cx="1474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 Narrow" charset="0"/>
                <a:cs typeface="Arial Narrow" charset="0"/>
              </a:rPr>
              <a:t>time sent (timestamp)</a:t>
            </a:r>
          </a:p>
        </p:txBody>
      </p:sp>
      <p:cxnSp>
        <p:nvCxnSpPr>
          <p:cNvPr id="76811" name="Straight Connector 6"/>
          <p:cNvCxnSpPr>
            <a:cxnSpLocks noChangeShapeType="1"/>
          </p:cNvCxnSpPr>
          <p:nvPr/>
        </p:nvCxnSpPr>
        <p:spPr bwMode="auto">
          <a:xfrm>
            <a:off x="2568575" y="49514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2" name="Straight Connector 20"/>
          <p:cNvCxnSpPr>
            <a:cxnSpLocks noChangeShapeType="1"/>
          </p:cNvCxnSpPr>
          <p:nvPr/>
        </p:nvCxnSpPr>
        <p:spPr bwMode="auto">
          <a:xfrm>
            <a:off x="3705225" y="49180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3" name="Straight Connector 21"/>
          <p:cNvCxnSpPr>
            <a:cxnSpLocks noChangeShapeType="1"/>
          </p:cNvCxnSpPr>
          <p:nvPr/>
        </p:nvCxnSpPr>
        <p:spPr bwMode="auto">
          <a:xfrm>
            <a:off x="5299075" y="49561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4" name="Straight Connector 22"/>
          <p:cNvCxnSpPr>
            <a:cxnSpLocks noChangeShapeType="1"/>
          </p:cNvCxnSpPr>
          <p:nvPr/>
        </p:nvCxnSpPr>
        <p:spPr bwMode="auto">
          <a:xfrm>
            <a:off x="5880100" y="49514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815" name="Right Brace 9"/>
          <p:cNvSpPr>
            <a:spLocks/>
          </p:cNvSpPr>
          <p:nvPr/>
        </p:nvSpPr>
        <p:spPr bwMode="auto">
          <a:xfrm rot="5400000">
            <a:off x="5958681" y="4815682"/>
            <a:ext cx="284163" cy="2413000"/>
          </a:xfrm>
          <a:prstGeom prst="rightBrace">
            <a:avLst>
              <a:gd name="adj1" fmla="val 8374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6816" name="TextBox 24"/>
          <p:cNvSpPr txBox="1">
            <a:spLocks noChangeArrowheads="1"/>
          </p:cNvSpPr>
          <p:nvPr/>
        </p:nvSpPr>
        <p:spPr bwMode="auto">
          <a:xfrm>
            <a:off x="4848225" y="6069013"/>
            <a:ext cx="2628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 Narrow" charset="0"/>
                <a:cs typeface="Arial Narrow" charset="0"/>
              </a:rPr>
              <a:t>measured delay of ith packet</a:t>
            </a:r>
          </a:p>
        </p:txBody>
      </p:sp>
    </p:spTree>
    <p:extLst>
      <p:ext uri="{BB962C8B-B14F-4D97-AF65-F5344CB8AC3E}">
        <p14:creationId xmlns:p14="http://schemas.microsoft.com/office/powerpoint/2010/main" val="3280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</a:t>
            </a:r>
            <a:r>
              <a:rPr lang="en-US" sz="3200" dirty="0"/>
              <a:t> (1)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2763" y="1206500"/>
            <a:ext cx="8093075" cy="4481513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Challenge: </a:t>
            </a:r>
            <a:r>
              <a:rPr lang="en-US" dirty="0" smtClean="0"/>
              <a:t>recover from packet loss given small tolerable delay between original transmission and </a:t>
            </a:r>
            <a:r>
              <a:rPr lang="en-US" sz="2400" dirty="0" smtClean="0"/>
              <a:t>playout</a:t>
            </a:r>
          </a:p>
          <a:p>
            <a:pPr>
              <a:defRPr/>
            </a:pPr>
            <a:r>
              <a:rPr lang="en-US" sz="2400" dirty="0"/>
              <a:t>e</a:t>
            </a:r>
            <a:r>
              <a:rPr lang="en-US" sz="2400" dirty="0" smtClean="0"/>
              <a:t>ach ACK/NAK takes ~ one RTT</a:t>
            </a:r>
          </a:p>
          <a:p>
            <a:pPr>
              <a:defRPr/>
            </a:pPr>
            <a:r>
              <a:rPr lang="en-US" sz="2400" dirty="0"/>
              <a:t>a</a:t>
            </a:r>
            <a:r>
              <a:rPr lang="en-US" sz="2400" dirty="0" smtClean="0"/>
              <a:t>lternative: </a:t>
            </a:r>
            <a:r>
              <a:rPr lang="en-US" sz="2400" i="1" dirty="0" smtClean="0">
                <a:solidFill>
                  <a:srgbClr val="CC0000"/>
                </a:solidFill>
              </a:rPr>
              <a:t>Forward </a:t>
            </a:r>
            <a:r>
              <a:rPr lang="en-US" sz="2400" i="1" dirty="0">
                <a:solidFill>
                  <a:srgbClr val="CC0000"/>
                </a:solidFill>
              </a:rPr>
              <a:t>Error Correction (FEC</a:t>
            </a:r>
            <a:r>
              <a:rPr lang="en-US" sz="2400" i="1" dirty="0" smtClean="0">
                <a:solidFill>
                  <a:srgbClr val="CC0000"/>
                </a:solidFill>
              </a:rPr>
              <a:t>)</a:t>
            </a:r>
            <a:endParaRPr lang="en-US" sz="2400" i="1" dirty="0">
              <a:solidFill>
                <a:srgbClr val="CC0000"/>
              </a:solidFill>
            </a:endParaRPr>
          </a:p>
          <a:p>
            <a:pPr lvl="1">
              <a:defRPr/>
            </a:pPr>
            <a:r>
              <a:rPr lang="en-US" dirty="0" smtClean="0"/>
              <a:t>send enough bits to allow recovery without retransmission</a:t>
            </a:r>
          </a:p>
          <a:p>
            <a:pPr>
              <a:buFont typeface="Wingdings" charset="0"/>
              <a:buNone/>
              <a:defRPr/>
            </a:pPr>
            <a:endParaRPr lang="en-US" sz="2400" u="sng" dirty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imple FEC</a:t>
            </a:r>
            <a:endParaRPr lang="en-US" i="1" dirty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sz="2400" dirty="0"/>
              <a:t>for every group of </a:t>
            </a:r>
            <a:r>
              <a:rPr lang="en-US" sz="2400" i="1" dirty="0"/>
              <a:t>n </a:t>
            </a:r>
            <a:r>
              <a:rPr lang="en-US" sz="2400" dirty="0" smtClean="0"/>
              <a:t>chunks, </a:t>
            </a:r>
            <a:r>
              <a:rPr lang="en-US" sz="2400" dirty="0"/>
              <a:t>create redundant chunk by exclusive OR-ing </a:t>
            </a:r>
            <a:r>
              <a:rPr lang="en-US" sz="2400" i="1" dirty="0"/>
              <a:t>n </a:t>
            </a:r>
            <a:r>
              <a:rPr lang="en-US" sz="2400" dirty="0"/>
              <a:t>original chunks</a:t>
            </a:r>
          </a:p>
          <a:p>
            <a:pPr>
              <a:defRPr/>
            </a:pPr>
            <a:r>
              <a:rPr lang="en-US" sz="2400" dirty="0"/>
              <a:t>s</a:t>
            </a:r>
            <a:r>
              <a:rPr lang="en-US" sz="2400" dirty="0" smtClean="0"/>
              <a:t>end </a:t>
            </a:r>
            <a:r>
              <a:rPr lang="en-US" sz="2400" i="1" dirty="0"/>
              <a:t>n+1</a:t>
            </a:r>
            <a:r>
              <a:rPr lang="en-US" sz="2400" dirty="0"/>
              <a:t> chunks, increasing bandwidth by factor </a:t>
            </a:r>
            <a:r>
              <a:rPr lang="en-US" sz="2400" i="1" dirty="0"/>
              <a:t>1/</a:t>
            </a:r>
            <a:r>
              <a:rPr lang="en-US" sz="2400" i="1" dirty="0" smtClean="0"/>
              <a:t>n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can reconstruct original </a:t>
            </a:r>
            <a:r>
              <a:rPr lang="en-US" sz="2400" i="1" dirty="0"/>
              <a:t>n </a:t>
            </a:r>
            <a:r>
              <a:rPr lang="en-US" sz="2400" dirty="0"/>
              <a:t>chunks if at most one lost chunk from </a:t>
            </a:r>
            <a:r>
              <a:rPr lang="en-US" sz="2400" i="1" dirty="0"/>
              <a:t>n+1 </a:t>
            </a:r>
            <a:r>
              <a:rPr lang="en-US" sz="2400" dirty="0" smtClean="0"/>
              <a:t>chunks, with playout delay</a:t>
            </a:r>
            <a:endParaRPr lang="en-US" sz="2400" dirty="0"/>
          </a:p>
        </p:txBody>
      </p:sp>
      <p:pic>
        <p:nvPicPr>
          <p:cNvPr id="82949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3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3" name="Picture 3" descr="632 Mixed Quality Redundanc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1684338"/>
            <a:ext cx="53721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500063" y="1270000"/>
            <a:ext cx="3455994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800" dirty="0">
                <a:solidFill>
                  <a:srgbClr val="CC0000"/>
                </a:solidFill>
                <a:latin typeface="Gill Sans MT"/>
              </a:rPr>
              <a:t>a</a:t>
            </a:r>
            <a:r>
              <a:rPr lang="en-US" sz="2800" dirty="0" smtClean="0">
                <a:solidFill>
                  <a:srgbClr val="CC0000"/>
                </a:solidFill>
                <a:latin typeface="Gill Sans MT"/>
              </a:rPr>
              <a:t>nother FEC scheme:</a:t>
            </a:r>
          </a:p>
          <a:p>
            <a:pPr marL="342900" indent="-34290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ja-JP" altLang="en-US" dirty="0" smtClean="0">
                <a:solidFill>
                  <a:srgbClr val="000000"/>
                </a:solidFill>
                <a:latin typeface="Gill Sans MT"/>
              </a:rPr>
              <a:t>“</a:t>
            </a:r>
            <a:r>
              <a:rPr lang="en-US" dirty="0" smtClean="0">
                <a:solidFill>
                  <a:srgbClr val="000000"/>
                </a:solidFill>
                <a:latin typeface="Gill Sans MT"/>
              </a:rPr>
              <a:t>piggyback lower 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quality stream</a:t>
            </a:r>
            <a:r>
              <a:rPr lang="ja-JP" altLang="en-US" dirty="0" smtClean="0">
                <a:solidFill>
                  <a:srgbClr val="000000"/>
                </a:solidFill>
                <a:latin typeface="Gill Sans MT"/>
              </a:rPr>
              <a:t>”</a:t>
            </a:r>
            <a:r>
              <a:rPr lang="en-US" dirty="0" smtClean="0">
                <a:solidFill>
                  <a:srgbClr val="000000"/>
                </a:solidFill>
                <a:latin typeface="Gill Sans MT"/>
              </a:rPr>
              <a:t> </a:t>
            </a:r>
          </a:p>
          <a:p>
            <a:pPr marL="342900" indent="-34290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</a:rPr>
              <a:t>send lower resolution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audio stream as 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redundant information</a:t>
            </a:r>
          </a:p>
          <a:p>
            <a:pPr marL="342900" indent="-34290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</a:rPr>
              <a:t>e.g., nominal 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stream PCM at 64 kbps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and redundant stream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GSM at 13 kbps</a:t>
            </a:r>
          </a:p>
          <a:p>
            <a:pPr marL="285750" indent="-28575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endParaRPr lang="en-US" sz="1800" dirty="0" smtClean="0">
              <a:solidFill>
                <a:srgbClr val="000000"/>
              </a:solidFill>
              <a:latin typeface="Comic Sans MS" charset="0"/>
            </a:endParaRPr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554038" y="5016500"/>
            <a:ext cx="8340745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42900" indent="-34290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</a:rPr>
              <a:t>non-consecutive loss: receiver can conceal loss </a:t>
            </a:r>
          </a:p>
          <a:p>
            <a:pPr marL="342900" indent="-342900" eaLnBrk="0" hangingPunct="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</a:rPr>
              <a:t>g</a:t>
            </a:r>
            <a:r>
              <a:rPr lang="en-US" dirty="0" smtClean="0">
                <a:solidFill>
                  <a:srgbClr val="000000"/>
                </a:solidFill>
                <a:latin typeface="Gill Sans MT"/>
              </a:rPr>
              <a:t>eneralization: can also append (n-1)st and (n-2)nd low-bit rate</a:t>
            </a:r>
            <a:br>
              <a:rPr lang="en-US" dirty="0" smtClean="0">
                <a:solidFill>
                  <a:srgbClr val="000000"/>
                </a:solidFill>
                <a:latin typeface="Gill Sans MT"/>
              </a:rPr>
            </a:br>
            <a:r>
              <a:rPr lang="en-US" dirty="0" smtClean="0">
                <a:solidFill>
                  <a:srgbClr val="000000"/>
                </a:solidFill>
                <a:latin typeface="Gill Sans MT"/>
              </a:rPr>
              <a:t>chunk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pic>
        <p:nvPicPr>
          <p:cNvPr id="84999" name="Picture 15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03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9563" y="4151313"/>
            <a:ext cx="4127500" cy="19780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i</a:t>
            </a:r>
            <a:r>
              <a:rPr lang="en-US" i="1" dirty="0" smtClean="0">
                <a:solidFill>
                  <a:srgbClr val="CC0000"/>
                </a:solidFill>
              </a:rPr>
              <a:t>nterleaving to conceal loss:</a:t>
            </a:r>
            <a:endParaRPr lang="en-US" i="1" dirty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sz="2400" dirty="0"/>
              <a:t>a</a:t>
            </a:r>
            <a:r>
              <a:rPr lang="en-US" sz="2400" dirty="0" smtClean="0"/>
              <a:t>udio chunks </a:t>
            </a:r>
            <a:r>
              <a:rPr lang="en-US" sz="2400" dirty="0"/>
              <a:t>divided into smaller </a:t>
            </a:r>
            <a:r>
              <a:rPr lang="en-US" sz="2400" dirty="0" smtClean="0"/>
              <a:t>units, e.g. four </a:t>
            </a:r>
            <a:r>
              <a:rPr lang="en-US" sz="2400" dirty="0"/>
              <a:t>5 msec units per </a:t>
            </a:r>
            <a:r>
              <a:rPr lang="en-US" sz="2400" dirty="0" smtClean="0"/>
              <a:t>20 msec audio chunk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packet contains small units from different chunks</a:t>
            </a:r>
          </a:p>
        </p:txBody>
      </p:sp>
      <p:pic>
        <p:nvPicPr>
          <p:cNvPr id="87042" name="Picture 4" descr="633 interleav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1049338"/>
            <a:ext cx="6300788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09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95813" y="4435475"/>
            <a:ext cx="4017962" cy="163195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if packet lost, still have </a:t>
            </a:r>
            <a:r>
              <a:rPr lang="en-US" sz="2400" i="1" dirty="0">
                <a:solidFill>
                  <a:srgbClr val="CC0000"/>
                </a:solidFill>
              </a:rPr>
              <a:t>most</a:t>
            </a:r>
            <a:r>
              <a:rPr lang="en-US" sz="2400" dirty="0"/>
              <a:t> of every </a:t>
            </a:r>
            <a:r>
              <a:rPr lang="en-US" sz="2400" dirty="0" smtClean="0"/>
              <a:t>original chunk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no redundancy overhead, but increases playout delay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 </a:t>
            </a:r>
            <a:r>
              <a:rPr lang="en-US" sz="3200" dirty="0" smtClean="0"/>
              <a:t>(3)</a:t>
            </a:r>
            <a:endParaRPr lang="en-US" sz="3200" dirty="0"/>
          </a:p>
        </p:txBody>
      </p:sp>
      <p:pic>
        <p:nvPicPr>
          <p:cNvPr id="87047" name="Picture 15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3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1" name="Picture 8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9032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1867" name="Group 75"/>
          <p:cNvGrpSpPr>
            <a:grpSpLocks/>
          </p:cNvGrpSpPr>
          <p:nvPr/>
        </p:nvGrpSpPr>
        <p:grpSpPr bwMode="auto">
          <a:xfrm>
            <a:off x="6008688" y="2982913"/>
            <a:ext cx="2325687" cy="1643062"/>
            <a:chOff x="3785" y="1879"/>
            <a:chExt cx="1465" cy="1035"/>
          </a:xfrm>
        </p:grpSpPr>
        <p:sp>
          <p:nvSpPr>
            <p:cNvPr id="87173" name="Line 76"/>
            <p:cNvSpPr>
              <a:spLocks noChangeShapeType="1"/>
            </p:cNvSpPr>
            <p:nvPr/>
          </p:nvSpPr>
          <p:spPr bwMode="auto">
            <a:xfrm>
              <a:off x="3785" y="2537"/>
              <a:ext cx="790" cy="37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7174" name="Line 77"/>
            <p:cNvSpPr>
              <a:spLocks noChangeShapeType="1"/>
            </p:cNvSpPr>
            <p:nvPr/>
          </p:nvSpPr>
          <p:spPr bwMode="auto">
            <a:xfrm>
              <a:off x="4293" y="1879"/>
              <a:ext cx="419" cy="8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7175" name="Text Box 78"/>
            <p:cNvSpPr txBox="1">
              <a:spLocks noChangeArrowheads="1"/>
            </p:cNvSpPr>
            <p:nvPr/>
          </p:nvSpPr>
          <p:spPr bwMode="auto">
            <a:xfrm>
              <a:off x="4446" y="2052"/>
              <a:ext cx="804" cy="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800" dirty="0" smtClean="0">
                  <a:solidFill>
                    <a:srgbClr val="000000"/>
                  </a:solidFill>
                </a:rPr>
                <a:t>supernode 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800" dirty="0" smtClean="0">
                  <a:solidFill>
                    <a:srgbClr val="000000"/>
                  </a:solidFill>
                </a:rPr>
                <a:t>  overlay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800" dirty="0" smtClean="0">
                  <a:solidFill>
                    <a:srgbClr val="000000"/>
                  </a:solidFill>
                </a:rPr>
                <a:t>    network</a:t>
              </a:r>
            </a:p>
          </p:txBody>
        </p:sp>
      </p:grpSp>
      <p:sp>
        <p:nvSpPr>
          <p:cNvPr id="161794" name="Line 2"/>
          <p:cNvSpPr>
            <a:spLocks noChangeShapeType="1"/>
          </p:cNvSpPr>
          <p:nvPr/>
        </p:nvSpPr>
        <p:spPr bwMode="auto">
          <a:xfrm flipH="1">
            <a:off x="6042025" y="2841625"/>
            <a:ext cx="663575" cy="9572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70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8475" y="130175"/>
            <a:ext cx="7772400" cy="10128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V</a:t>
            </a:r>
            <a:r>
              <a:rPr lang="en-US" dirty="0" smtClean="0">
                <a:latin typeface="Gill Sans MT" charset="0"/>
              </a:rPr>
              <a:t>oice</a:t>
            </a:r>
            <a:r>
              <a:rPr lang="en-US" dirty="0">
                <a:latin typeface="Gill Sans MT" charset="0"/>
              </a:rPr>
              <a:t>-over-IP: </a:t>
            </a:r>
            <a:r>
              <a:rPr lang="en-US" dirty="0" smtClean="0">
                <a:latin typeface="Gill Sans MT" charset="0"/>
              </a:rPr>
              <a:t>Skype</a:t>
            </a:r>
            <a:endParaRPr lang="en-US" dirty="0">
              <a:latin typeface="Gill Sans MT" charset="0"/>
            </a:endParaRPr>
          </a:p>
        </p:txBody>
      </p:sp>
      <p:sp>
        <p:nvSpPr>
          <p:cNvPr id="870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4338" y="1292225"/>
            <a:ext cx="3662362" cy="1871663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</a:rPr>
              <a:t>proprietary application-layer </a:t>
            </a:r>
            <a:r>
              <a:rPr lang="en-US" sz="2400" dirty="0" smtClean="0">
                <a:latin typeface="Gill Sans MT" charset="0"/>
              </a:rPr>
              <a:t>protocol</a:t>
            </a:r>
            <a:endParaRPr lang="en-US" sz="2400" dirty="0">
              <a:latin typeface="Gill Sans MT" charset="0"/>
            </a:endParaRP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encrypted msgs</a:t>
            </a:r>
          </a:p>
          <a:p>
            <a:pPr>
              <a:defRPr/>
            </a:pPr>
            <a:r>
              <a:rPr lang="en-US" sz="2400" dirty="0" smtClean="0">
                <a:latin typeface="Gill Sans MT" charset="0"/>
              </a:rPr>
              <a:t>P2P components</a:t>
            </a:r>
            <a:r>
              <a:rPr lang="en-US" sz="2400" dirty="0">
                <a:latin typeface="Gill Sans MT" charset="0"/>
              </a:rPr>
              <a:t>:</a:t>
            </a:r>
          </a:p>
        </p:txBody>
      </p:sp>
      <p:sp>
        <p:nvSpPr>
          <p:cNvPr id="161797" name="Text Box 118"/>
          <p:cNvSpPr txBox="1">
            <a:spLocks noChangeArrowheads="1"/>
          </p:cNvSpPr>
          <p:nvPr/>
        </p:nvSpPr>
        <p:spPr bwMode="auto">
          <a:xfrm>
            <a:off x="6880225" y="1158875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Skype </a:t>
            </a:r>
            <a:r>
              <a:rPr lang="en-US" sz="1800" i="0" dirty="0" smtClean="0">
                <a:solidFill>
                  <a:srgbClr val="000000"/>
                </a:solidFill>
                <a:latin typeface="Arial" charset="0"/>
              </a:rPr>
              <a:t>clients</a:t>
            </a:r>
            <a:endParaRPr lang="en-US" sz="1800" i="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61933" name="Group 141"/>
          <p:cNvGrpSpPr>
            <a:grpSpLocks/>
          </p:cNvGrpSpPr>
          <p:nvPr/>
        </p:nvGrpSpPr>
        <p:grpSpPr bwMode="auto">
          <a:xfrm>
            <a:off x="6005513" y="1755775"/>
            <a:ext cx="1247775" cy="1138238"/>
            <a:chOff x="3783" y="1106"/>
            <a:chExt cx="786" cy="717"/>
          </a:xfrm>
        </p:grpSpPr>
        <p:sp>
          <p:nvSpPr>
            <p:cNvPr id="89216" name="Line 63"/>
            <p:cNvSpPr>
              <a:spLocks noChangeShapeType="1"/>
            </p:cNvSpPr>
            <p:nvPr/>
          </p:nvSpPr>
          <p:spPr bwMode="auto">
            <a:xfrm>
              <a:off x="3783" y="1578"/>
              <a:ext cx="40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217" name="Line 64"/>
            <p:cNvSpPr>
              <a:spLocks noChangeShapeType="1"/>
            </p:cNvSpPr>
            <p:nvPr/>
          </p:nvSpPr>
          <p:spPr bwMode="auto">
            <a:xfrm>
              <a:off x="3905" y="1211"/>
              <a:ext cx="314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218" name="Line 65"/>
            <p:cNvSpPr>
              <a:spLocks noChangeShapeType="1"/>
            </p:cNvSpPr>
            <p:nvPr/>
          </p:nvSpPr>
          <p:spPr bwMode="auto">
            <a:xfrm flipH="1">
              <a:off x="4194" y="1106"/>
              <a:ext cx="9" cy="6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219" name="Line 66"/>
            <p:cNvSpPr>
              <a:spLocks noChangeShapeType="1"/>
            </p:cNvSpPr>
            <p:nvPr/>
          </p:nvSpPr>
          <p:spPr bwMode="auto">
            <a:xfrm flipH="1">
              <a:off x="4194" y="1210"/>
              <a:ext cx="375" cy="6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61871" name="Rectangle 3"/>
          <p:cNvSpPr>
            <a:spLocks noChangeArrowheads="1"/>
          </p:cNvSpPr>
          <p:nvPr/>
        </p:nvSpPr>
        <p:spPr bwMode="auto">
          <a:xfrm>
            <a:off x="418774" y="2775744"/>
            <a:ext cx="382428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0" hangingPunct="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clients: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Skype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peers connect directly to each other for VoIP call</a:t>
            </a:r>
          </a:p>
        </p:txBody>
      </p:sp>
      <p:sp>
        <p:nvSpPr>
          <p:cNvPr id="161872" name="Rectangle 3"/>
          <p:cNvSpPr>
            <a:spLocks noChangeArrowheads="1"/>
          </p:cNvSpPr>
          <p:nvPr/>
        </p:nvSpPr>
        <p:spPr bwMode="auto">
          <a:xfrm>
            <a:off x="399724" y="3901282"/>
            <a:ext cx="377031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0" hangingPunct="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dirty="0" err="1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supernodes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(SN):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Skype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peers with special functions</a:t>
            </a:r>
          </a:p>
        </p:txBody>
      </p:sp>
      <p:sp>
        <p:nvSpPr>
          <p:cNvPr id="161873" name="Rectangle 3"/>
          <p:cNvSpPr>
            <a:spLocks noChangeArrowheads="1"/>
          </p:cNvSpPr>
          <p:nvPr/>
        </p:nvSpPr>
        <p:spPr bwMode="auto">
          <a:xfrm>
            <a:off x="402899" y="5006182"/>
            <a:ext cx="43481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0" hangingPunct="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overlay network: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among SNs to locate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clients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161874" name="Rectangle 3"/>
          <p:cNvSpPr>
            <a:spLocks noChangeArrowheads="1"/>
          </p:cNvSpPr>
          <p:nvPr/>
        </p:nvSpPr>
        <p:spPr bwMode="auto">
          <a:xfrm>
            <a:off x="399724" y="5682457"/>
            <a:ext cx="43481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0" hangingPunct="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login server</a:t>
            </a:r>
          </a:p>
        </p:txBody>
      </p:sp>
      <p:grpSp>
        <p:nvGrpSpPr>
          <p:cNvPr id="161911" name="Group 119"/>
          <p:cNvGrpSpPr>
            <a:grpSpLocks/>
          </p:cNvGrpSpPr>
          <p:nvPr/>
        </p:nvGrpSpPr>
        <p:grpSpPr bwMode="auto">
          <a:xfrm>
            <a:off x="4222750" y="1876425"/>
            <a:ext cx="1293813" cy="1171575"/>
            <a:chOff x="2660" y="1182"/>
            <a:chExt cx="815" cy="738"/>
          </a:xfrm>
        </p:grpSpPr>
        <p:sp>
          <p:nvSpPr>
            <p:cNvPr id="89182" name="Text Box 120"/>
            <p:cNvSpPr txBox="1">
              <a:spLocks noChangeArrowheads="1"/>
            </p:cNvSpPr>
            <p:nvPr/>
          </p:nvSpPr>
          <p:spPr bwMode="auto">
            <a:xfrm>
              <a:off x="2660" y="1623"/>
              <a:ext cx="815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lnSpc>
                  <a:spcPct val="75000"/>
                </a:lnSpc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</a:rPr>
                <a:t>Skype </a:t>
              </a:r>
            </a:p>
            <a:p>
              <a:pPr algn="ctr" eaLnBrk="0" hangingPunct="0">
                <a:lnSpc>
                  <a:spcPct val="75000"/>
                </a:lnSpc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</a:rPr>
                <a:t>login server</a:t>
              </a:r>
            </a:p>
          </p:txBody>
        </p:sp>
        <p:grpSp>
          <p:nvGrpSpPr>
            <p:cNvPr id="89183" name="Group 86"/>
            <p:cNvGrpSpPr>
              <a:grpSpLocks/>
            </p:cNvGrpSpPr>
            <p:nvPr/>
          </p:nvGrpSpPr>
          <p:grpSpPr bwMode="auto">
            <a:xfrm>
              <a:off x="2927" y="1182"/>
              <a:ext cx="294" cy="451"/>
              <a:chOff x="4140" y="429"/>
              <a:chExt cx="1425" cy="2396"/>
            </a:xfrm>
          </p:grpSpPr>
          <p:sp>
            <p:nvSpPr>
              <p:cNvPr id="89184" name="Freeform 8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38" name="Rectangle 88"/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7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9186" name="Freeform 8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9187" name="Freeform 9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41" name="Rectangle 91"/>
              <p:cNvSpPr>
                <a:spLocks noChangeArrowheads="1"/>
              </p:cNvSpPr>
              <p:nvPr/>
            </p:nvSpPr>
            <p:spPr bwMode="auto">
              <a:xfrm>
                <a:off x="4213" y="695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89189" name="Group 9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7167" name="AutoShape 93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6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7168" name="AutoShape 94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9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7143" name="Rectangle 95"/>
              <p:cNvSpPr>
                <a:spLocks noChangeArrowheads="1"/>
              </p:cNvSpPr>
              <p:nvPr/>
            </p:nvSpPr>
            <p:spPr bwMode="auto">
              <a:xfrm>
                <a:off x="4222" y="101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89191" name="Group 9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7165" name="AutoShape 9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6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7166" name="AutoShape 98"/>
                <p:cNvSpPr>
                  <a:spLocks noChangeArrowheads="1"/>
                </p:cNvSpPr>
                <p:nvPr/>
              </p:nvSpPr>
              <p:spPr bwMode="auto">
                <a:xfrm>
                  <a:off x="631" y="2583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7145" name="Rectangle 99"/>
              <p:cNvSpPr>
                <a:spLocks noChangeArrowheads="1"/>
              </p:cNvSpPr>
              <p:nvPr/>
            </p:nvSpPr>
            <p:spPr bwMode="auto">
              <a:xfrm>
                <a:off x="4218" y="135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46" name="Rectangle 100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89194" name="Group 10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7163" name="AutoShape 102"/>
                <p:cNvSpPr>
                  <a:spLocks noChangeArrowheads="1"/>
                </p:cNvSpPr>
                <p:nvPr/>
              </p:nvSpPr>
              <p:spPr bwMode="auto">
                <a:xfrm>
                  <a:off x="615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7164" name="AutoShape 103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9195" name="Freeform 10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89196" name="Group 10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7161" name="AutoShape 106"/>
                <p:cNvSpPr>
                  <a:spLocks noChangeArrowheads="1"/>
                </p:cNvSpPr>
                <p:nvPr/>
              </p:nvSpPr>
              <p:spPr bwMode="auto">
                <a:xfrm>
                  <a:off x="617" y="2568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7162" name="AutoShape 107"/>
                <p:cNvSpPr>
                  <a:spLocks noChangeArrowheads="1"/>
                </p:cNvSpPr>
                <p:nvPr/>
              </p:nvSpPr>
              <p:spPr bwMode="auto">
                <a:xfrm>
                  <a:off x="635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7150" name="Rectangle 108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68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9198" name="Freeform 10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9199" name="Freeform 11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53" name="Oval 111"/>
              <p:cNvSpPr>
                <a:spLocks noChangeArrowheads="1"/>
              </p:cNvSpPr>
              <p:nvPr/>
            </p:nvSpPr>
            <p:spPr bwMode="auto">
              <a:xfrm>
                <a:off x="5517" y="2612"/>
                <a:ext cx="48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9201" name="Freeform 11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55" name="AutoShape 113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7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56" name="AutoShape 114"/>
              <p:cNvSpPr>
                <a:spLocks noChangeArrowheads="1"/>
              </p:cNvSpPr>
              <p:nvPr/>
            </p:nvSpPr>
            <p:spPr bwMode="auto">
              <a:xfrm>
                <a:off x="4208" y="2713"/>
                <a:ext cx="1066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57" name="Oval 115"/>
              <p:cNvSpPr>
                <a:spLocks noChangeArrowheads="1"/>
              </p:cNvSpPr>
              <p:nvPr/>
            </p:nvSpPr>
            <p:spPr bwMode="auto">
              <a:xfrm>
                <a:off x="4310" y="2384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58" name="Oval 116"/>
              <p:cNvSpPr>
                <a:spLocks noChangeArrowheads="1"/>
              </p:cNvSpPr>
              <p:nvPr/>
            </p:nvSpPr>
            <p:spPr bwMode="auto">
              <a:xfrm>
                <a:off x="4484" y="2384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7159" name="Oval 117"/>
              <p:cNvSpPr>
                <a:spLocks noChangeArrowheads="1"/>
              </p:cNvSpPr>
              <p:nvPr/>
            </p:nvSpPr>
            <p:spPr bwMode="auto">
              <a:xfrm>
                <a:off x="4663" y="2379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7160" name="Rectangle 118"/>
              <p:cNvSpPr>
                <a:spLocks noChangeArrowheads="1"/>
              </p:cNvSpPr>
              <p:nvPr/>
            </p:nvSpPr>
            <p:spPr bwMode="auto">
              <a:xfrm>
                <a:off x="5061" y="1837"/>
                <a:ext cx="87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61928" name="Group 136"/>
          <p:cNvGrpSpPr>
            <a:grpSpLocks/>
          </p:cNvGrpSpPr>
          <p:nvPr/>
        </p:nvGrpSpPr>
        <p:grpSpPr bwMode="auto">
          <a:xfrm>
            <a:off x="5638800" y="1339850"/>
            <a:ext cx="2406650" cy="1390650"/>
            <a:chOff x="2089" y="3444"/>
            <a:chExt cx="1516" cy="876"/>
          </a:xfrm>
        </p:grpSpPr>
        <p:pic>
          <p:nvPicPr>
            <p:cNvPr id="89161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9" y="4157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62" name="Group 135"/>
            <p:cNvGrpSpPr>
              <a:grpSpLocks/>
            </p:cNvGrpSpPr>
            <p:nvPr/>
          </p:nvGrpSpPr>
          <p:grpSpPr bwMode="auto">
            <a:xfrm>
              <a:off x="2089" y="3444"/>
              <a:ext cx="1516" cy="787"/>
              <a:chOff x="2089" y="3444"/>
              <a:chExt cx="1516" cy="787"/>
            </a:xfrm>
          </p:grpSpPr>
          <p:pic>
            <p:nvPicPr>
              <p:cNvPr id="89163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13" y="3904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4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3" y="3739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5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9" y="3677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6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7" y="3760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89167" name="Group 120"/>
              <p:cNvGrpSpPr>
                <a:grpSpLocks/>
              </p:cNvGrpSpPr>
              <p:nvPr/>
            </p:nvGrpSpPr>
            <p:grpSpPr bwMode="auto">
              <a:xfrm flipH="1">
                <a:off x="3275" y="3678"/>
                <a:ext cx="330" cy="295"/>
                <a:chOff x="-44" y="1473"/>
                <a:chExt cx="981" cy="1105"/>
              </a:xfrm>
            </p:grpSpPr>
            <p:pic>
              <p:nvPicPr>
                <p:cNvPr id="89180" name="Picture 12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81" name="Freeform 122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89168" name="Group 123"/>
              <p:cNvGrpSpPr>
                <a:grpSpLocks/>
              </p:cNvGrpSpPr>
              <p:nvPr/>
            </p:nvGrpSpPr>
            <p:grpSpPr bwMode="auto">
              <a:xfrm flipH="1">
                <a:off x="2986" y="3519"/>
                <a:ext cx="330" cy="295"/>
                <a:chOff x="-44" y="1473"/>
                <a:chExt cx="981" cy="1105"/>
              </a:xfrm>
            </p:grpSpPr>
            <p:pic>
              <p:nvPicPr>
                <p:cNvPr id="89178" name="Picture 12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9" name="Freeform 12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89169" name="Group 126"/>
              <p:cNvGrpSpPr>
                <a:grpSpLocks/>
              </p:cNvGrpSpPr>
              <p:nvPr/>
            </p:nvGrpSpPr>
            <p:grpSpPr bwMode="auto">
              <a:xfrm>
                <a:off x="2575" y="3444"/>
                <a:ext cx="330" cy="295"/>
                <a:chOff x="-44" y="1473"/>
                <a:chExt cx="981" cy="1105"/>
              </a:xfrm>
            </p:grpSpPr>
            <p:pic>
              <p:nvPicPr>
                <p:cNvPr id="89176" name="Picture 127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7" name="Freeform 128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89170" name="Group 129"/>
              <p:cNvGrpSpPr>
                <a:grpSpLocks/>
              </p:cNvGrpSpPr>
              <p:nvPr/>
            </p:nvGrpSpPr>
            <p:grpSpPr bwMode="auto">
              <a:xfrm>
                <a:off x="2246" y="3554"/>
                <a:ext cx="330" cy="295"/>
                <a:chOff x="-44" y="1473"/>
                <a:chExt cx="981" cy="1105"/>
              </a:xfrm>
            </p:grpSpPr>
            <p:pic>
              <p:nvPicPr>
                <p:cNvPr id="89174" name="Picture 13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5" name="Freeform 13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89171" name="Group 132"/>
              <p:cNvGrpSpPr>
                <a:grpSpLocks/>
              </p:cNvGrpSpPr>
              <p:nvPr/>
            </p:nvGrpSpPr>
            <p:grpSpPr bwMode="auto">
              <a:xfrm>
                <a:off x="2089" y="3936"/>
                <a:ext cx="330" cy="295"/>
                <a:chOff x="-44" y="1473"/>
                <a:chExt cx="981" cy="1105"/>
              </a:xfrm>
            </p:grpSpPr>
            <p:pic>
              <p:nvPicPr>
                <p:cNvPr id="89172" name="Picture 133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3" name="Freeform 134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</p:grpSp>
      <p:grpSp>
        <p:nvGrpSpPr>
          <p:cNvPr id="161932" name="Group 140"/>
          <p:cNvGrpSpPr>
            <a:grpSpLocks/>
          </p:cNvGrpSpPr>
          <p:nvPr/>
        </p:nvGrpSpPr>
        <p:grpSpPr bwMode="auto">
          <a:xfrm>
            <a:off x="6267450" y="2279650"/>
            <a:ext cx="2649538" cy="938213"/>
            <a:chOff x="3948" y="1436"/>
            <a:chExt cx="1669" cy="591"/>
          </a:xfrm>
        </p:grpSpPr>
        <p:sp>
          <p:nvSpPr>
            <p:cNvPr id="89155" name="Text Box 119"/>
            <p:cNvSpPr txBox="1">
              <a:spLocks noChangeArrowheads="1"/>
            </p:cNvSpPr>
            <p:nvPr/>
          </p:nvSpPr>
          <p:spPr bwMode="auto">
            <a:xfrm>
              <a:off x="4419" y="1710"/>
              <a:ext cx="11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i="0" dirty="0">
                  <a:solidFill>
                    <a:srgbClr val="000000"/>
                  </a:solidFill>
                  <a:latin typeface="Arial" charset="0"/>
                </a:rPr>
                <a:t>supernode (SN</a:t>
              </a:r>
              <a:r>
                <a:rPr lang="en-US" sz="2000" i="0" dirty="0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89156" name="Line 67"/>
            <p:cNvSpPr>
              <a:spLocks noChangeShapeType="1"/>
            </p:cNvSpPr>
            <p:nvPr/>
          </p:nvSpPr>
          <p:spPr bwMode="auto">
            <a:xfrm flipH="1">
              <a:off x="4211" y="1436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9157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" y="181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58" name="Group 137"/>
            <p:cNvGrpSpPr>
              <a:grpSpLocks/>
            </p:cNvGrpSpPr>
            <p:nvPr/>
          </p:nvGrpSpPr>
          <p:grpSpPr bwMode="auto">
            <a:xfrm>
              <a:off x="3948" y="1529"/>
              <a:ext cx="460" cy="405"/>
              <a:chOff x="-44" y="1473"/>
              <a:chExt cx="981" cy="1105"/>
            </a:xfrm>
          </p:grpSpPr>
          <p:pic>
            <p:nvPicPr>
              <p:cNvPr id="89159" name="Picture 1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60" name="Freeform 13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61949" name="Group 157"/>
          <p:cNvGrpSpPr>
            <a:grpSpLocks/>
          </p:cNvGrpSpPr>
          <p:nvPr/>
        </p:nvGrpSpPr>
        <p:grpSpPr bwMode="auto">
          <a:xfrm>
            <a:off x="6597650" y="4102100"/>
            <a:ext cx="2114550" cy="1673225"/>
            <a:chOff x="4156" y="2584"/>
            <a:chExt cx="1332" cy="1054"/>
          </a:xfrm>
        </p:grpSpPr>
        <p:sp>
          <p:nvSpPr>
            <p:cNvPr id="89131" name="Line 64"/>
            <p:cNvSpPr>
              <a:spLocks noChangeShapeType="1"/>
            </p:cNvSpPr>
            <p:nvPr/>
          </p:nvSpPr>
          <p:spPr bwMode="auto">
            <a:xfrm flipV="1">
              <a:off x="4344" y="2872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32" name="Line 65"/>
            <p:cNvSpPr>
              <a:spLocks noChangeShapeType="1"/>
            </p:cNvSpPr>
            <p:nvPr/>
          </p:nvSpPr>
          <p:spPr bwMode="auto">
            <a:xfrm flipH="1" flipV="1">
              <a:off x="4606" y="2861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33" name="Line 66"/>
            <p:cNvSpPr>
              <a:spLocks noChangeShapeType="1"/>
            </p:cNvSpPr>
            <p:nvPr/>
          </p:nvSpPr>
          <p:spPr bwMode="auto">
            <a:xfrm flipH="1" flipV="1">
              <a:off x="4647" y="2897"/>
              <a:ext cx="396" cy="2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34" name="Line 67"/>
            <p:cNvSpPr>
              <a:spLocks noChangeShapeType="1"/>
            </p:cNvSpPr>
            <p:nvPr/>
          </p:nvSpPr>
          <p:spPr bwMode="auto">
            <a:xfrm flipH="1">
              <a:off x="4630" y="2896"/>
              <a:ext cx="5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9135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9" y="288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6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9" y="287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7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9" y="3283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8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3" y="3475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9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0" y="346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40" name="Group 142"/>
            <p:cNvGrpSpPr>
              <a:grpSpLocks/>
            </p:cNvGrpSpPr>
            <p:nvPr/>
          </p:nvGrpSpPr>
          <p:grpSpPr bwMode="auto">
            <a:xfrm>
              <a:off x="4307" y="2584"/>
              <a:ext cx="487" cy="413"/>
              <a:chOff x="-44" y="1473"/>
              <a:chExt cx="981" cy="1105"/>
            </a:xfrm>
          </p:grpSpPr>
          <p:pic>
            <p:nvPicPr>
              <p:cNvPr id="89153" name="Picture 14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4" name="Freeform 14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41" name="Group 145"/>
            <p:cNvGrpSpPr>
              <a:grpSpLocks/>
            </p:cNvGrpSpPr>
            <p:nvPr/>
          </p:nvGrpSpPr>
          <p:grpSpPr bwMode="auto">
            <a:xfrm>
              <a:off x="4156" y="3243"/>
              <a:ext cx="350" cy="304"/>
              <a:chOff x="-44" y="1473"/>
              <a:chExt cx="981" cy="1105"/>
            </a:xfrm>
          </p:grpSpPr>
          <p:pic>
            <p:nvPicPr>
              <p:cNvPr id="89151" name="Picture 14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2" name="Freeform 14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42" name="Group 148"/>
            <p:cNvGrpSpPr>
              <a:grpSpLocks/>
            </p:cNvGrpSpPr>
            <p:nvPr/>
          </p:nvGrpSpPr>
          <p:grpSpPr bwMode="auto">
            <a:xfrm>
              <a:off x="4547" y="3250"/>
              <a:ext cx="350" cy="304"/>
              <a:chOff x="-44" y="1473"/>
              <a:chExt cx="981" cy="1105"/>
            </a:xfrm>
          </p:grpSpPr>
          <p:pic>
            <p:nvPicPr>
              <p:cNvPr id="89149" name="Picture 14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0" name="Freeform 15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43" name="Group 151"/>
            <p:cNvGrpSpPr>
              <a:grpSpLocks/>
            </p:cNvGrpSpPr>
            <p:nvPr/>
          </p:nvGrpSpPr>
          <p:grpSpPr bwMode="auto">
            <a:xfrm flipH="1">
              <a:off x="5021" y="3051"/>
              <a:ext cx="350" cy="304"/>
              <a:chOff x="-44" y="1473"/>
              <a:chExt cx="981" cy="1105"/>
            </a:xfrm>
          </p:grpSpPr>
          <p:pic>
            <p:nvPicPr>
              <p:cNvPr id="89147" name="Picture 15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48" name="Freeform 15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44" name="Group 154"/>
            <p:cNvGrpSpPr>
              <a:grpSpLocks/>
            </p:cNvGrpSpPr>
            <p:nvPr/>
          </p:nvGrpSpPr>
          <p:grpSpPr bwMode="auto">
            <a:xfrm flipH="1">
              <a:off x="5138" y="2667"/>
              <a:ext cx="350" cy="304"/>
              <a:chOff x="-44" y="1473"/>
              <a:chExt cx="981" cy="1105"/>
            </a:xfrm>
          </p:grpSpPr>
          <p:pic>
            <p:nvPicPr>
              <p:cNvPr id="89145" name="Picture 15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46" name="Freeform 15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61975" name="Group 183"/>
          <p:cNvGrpSpPr>
            <a:grpSpLocks/>
          </p:cNvGrpSpPr>
          <p:nvPr/>
        </p:nvGrpSpPr>
        <p:grpSpPr bwMode="auto">
          <a:xfrm>
            <a:off x="4497388" y="3503613"/>
            <a:ext cx="1987550" cy="1673225"/>
            <a:chOff x="2360" y="2831"/>
            <a:chExt cx="1252" cy="1054"/>
          </a:xfrm>
        </p:grpSpPr>
        <p:sp>
          <p:nvSpPr>
            <p:cNvPr id="89107" name="Line 64"/>
            <p:cNvSpPr>
              <a:spLocks noChangeShapeType="1"/>
            </p:cNvSpPr>
            <p:nvPr/>
          </p:nvSpPr>
          <p:spPr bwMode="auto">
            <a:xfrm flipV="1">
              <a:off x="2987" y="3119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08" name="Line 65"/>
            <p:cNvSpPr>
              <a:spLocks noChangeShapeType="1"/>
            </p:cNvSpPr>
            <p:nvPr/>
          </p:nvSpPr>
          <p:spPr bwMode="auto">
            <a:xfrm flipH="1" flipV="1">
              <a:off x="3249" y="3108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09" name="Line 66"/>
            <p:cNvSpPr>
              <a:spLocks noChangeShapeType="1"/>
            </p:cNvSpPr>
            <p:nvPr/>
          </p:nvSpPr>
          <p:spPr bwMode="auto">
            <a:xfrm flipH="1">
              <a:off x="2549" y="3266"/>
              <a:ext cx="574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9110" name="Line 67"/>
            <p:cNvSpPr>
              <a:spLocks noChangeShapeType="1"/>
            </p:cNvSpPr>
            <p:nvPr/>
          </p:nvSpPr>
          <p:spPr bwMode="auto">
            <a:xfrm flipH="1">
              <a:off x="2464" y="3239"/>
              <a:ext cx="5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9111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2" y="3130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2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0" y="3166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3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0" y="357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4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3722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5" name="Picture 55" descr="kw_skype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3" y="3715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16" name="Group 168"/>
            <p:cNvGrpSpPr>
              <a:grpSpLocks/>
            </p:cNvGrpSpPr>
            <p:nvPr/>
          </p:nvGrpSpPr>
          <p:grpSpPr bwMode="auto">
            <a:xfrm>
              <a:off x="2950" y="2831"/>
              <a:ext cx="487" cy="413"/>
              <a:chOff x="-44" y="1473"/>
              <a:chExt cx="981" cy="1105"/>
            </a:xfrm>
          </p:grpSpPr>
          <p:pic>
            <p:nvPicPr>
              <p:cNvPr id="89129" name="Picture 16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30" name="Freeform 17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17" name="Group 171"/>
            <p:cNvGrpSpPr>
              <a:grpSpLocks/>
            </p:cNvGrpSpPr>
            <p:nvPr/>
          </p:nvGrpSpPr>
          <p:grpSpPr bwMode="auto">
            <a:xfrm>
              <a:off x="2799" y="3490"/>
              <a:ext cx="350" cy="304"/>
              <a:chOff x="-44" y="1473"/>
              <a:chExt cx="981" cy="1105"/>
            </a:xfrm>
          </p:grpSpPr>
          <p:pic>
            <p:nvPicPr>
              <p:cNvPr id="89127" name="Picture 17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8" name="Freeform 17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18" name="Group 174"/>
            <p:cNvGrpSpPr>
              <a:grpSpLocks/>
            </p:cNvGrpSpPr>
            <p:nvPr/>
          </p:nvGrpSpPr>
          <p:grpSpPr bwMode="auto">
            <a:xfrm>
              <a:off x="3190" y="3497"/>
              <a:ext cx="350" cy="304"/>
              <a:chOff x="-44" y="1473"/>
              <a:chExt cx="981" cy="1105"/>
            </a:xfrm>
          </p:grpSpPr>
          <p:pic>
            <p:nvPicPr>
              <p:cNvPr id="89125" name="Picture 17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6" name="Freeform 17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19" name="Group 177"/>
            <p:cNvGrpSpPr>
              <a:grpSpLocks/>
            </p:cNvGrpSpPr>
            <p:nvPr/>
          </p:nvGrpSpPr>
          <p:grpSpPr bwMode="auto">
            <a:xfrm flipH="1">
              <a:off x="2542" y="3346"/>
              <a:ext cx="350" cy="304"/>
              <a:chOff x="-44" y="1473"/>
              <a:chExt cx="981" cy="1105"/>
            </a:xfrm>
          </p:grpSpPr>
          <p:pic>
            <p:nvPicPr>
              <p:cNvPr id="89123" name="Picture 17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4" name="Freeform 17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89120" name="Group 180"/>
            <p:cNvGrpSpPr>
              <a:grpSpLocks/>
            </p:cNvGrpSpPr>
            <p:nvPr/>
          </p:nvGrpSpPr>
          <p:grpSpPr bwMode="auto">
            <a:xfrm flipH="1">
              <a:off x="2399" y="2955"/>
              <a:ext cx="350" cy="304"/>
              <a:chOff x="-44" y="1473"/>
              <a:chExt cx="981" cy="1105"/>
            </a:xfrm>
          </p:grpSpPr>
          <p:pic>
            <p:nvPicPr>
              <p:cNvPr id="89121" name="Picture 18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2" name="Freeform 18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100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1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1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7" grpId="0"/>
      <p:bldP spid="161871" grpId="0"/>
      <p:bldP spid="16187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27" name="Line 111"/>
          <p:cNvSpPr>
            <a:spLocks noChangeShapeType="1"/>
          </p:cNvSpPr>
          <p:nvPr/>
        </p:nvSpPr>
        <p:spPr bwMode="auto">
          <a:xfrm>
            <a:off x="4997450" y="4103688"/>
            <a:ext cx="61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24" name="Line 108"/>
          <p:cNvSpPr>
            <a:spLocks noChangeShapeType="1"/>
          </p:cNvSpPr>
          <p:nvPr/>
        </p:nvSpPr>
        <p:spPr bwMode="auto">
          <a:xfrm>
            <a:off x="5018088" y="4103688"/>
            <a:ext cx="65405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62919" name="Group 103"/>
          <p:cNvGrpSpPr>
            <a:grpSpLocks/>
          </p:cNvGrpSpPr>
          <p:nvPr/>
        </p:nvGrpSpPr>
        <p:grpSpPr bwMode="auto">
          <a:xfrm>
            <a:off x="4537075" y="3705225"/>
            <a:ext cx="501650" cy="555625"/>
            <a:chOff x="4317" y="401"/>
            <a:chExt cx="316" cy="350"/>
          </a:xfrm>
        </p:grpSpPr>
        <p:pic>
          <p:nvPicPr>
            <p:cNvPr id="91269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7" y="58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270" name="Picture 105" descr="desktop_computer_stylized_smal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329" y="401"/>
              <a:ext cx="26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1142" name="Picture 2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9032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8475" y="130175"/>
            <a:ext cx="7772400" cy="10128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P2P voice-over-IP: </a:t>
            </a:r>
            <a:r>
              <a:rPr lang="en-US" dirty="0" smtClean="0">
                <a:latin typeface="Gill Sans MT" charset="0"/>
              </a:rPr>
              <a:t>Skype</a:t>
            </a:r>
            <a:endParaRPr lang="en-US" dirty="0">
              <a:latin typeface="Gill Sans MT" charset="0"/>
            </a:endParaRPr>
          </a:p>
        </p:txBody>
      </p:sp>
      <p:sp>
        <p:nvSpPr>
          <p:cNvPr id="880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4338" y="1292225"/>
            <a:ext cx="3662362" cy="488950"/>
          </a:xfrm>
        </p:spPr>
        <p:txBody>
          <a:bodyPr/>
          <a:lstStyle/>
          <a:p>
            <a:pPr marL="228600" indent="-228600"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latin typeface="Gill Sans MT" charset="0"/>
              </a:rPr>
              <a:t>Skype 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client operation:</a:t>
            </a:r>
          </a:p>
        </p:txBody>
      </p:sp>
      <p:sp>
        <p:nvSpPr>
          <p:cNvPr id="162901" name="Rectangle 3"/>
          <p:cNvSpPr>
            <a:spLocks noChangeArrowheads="1"/>
          </p:cNvSpPr>
          <p:nvPr/>
        </p:nvSpPr>
        <p:spPr bwMode="auto">
          <a:xfrm>
            <a:off x="492125" y="1781175"/>
            <a:ext cx="36623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1. joins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Skype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network by contacting SN (IP address cached) using TCP</a:t>
            </a:r>
          </a:p>
        </p:txBody>
      </p:sp>
      <p:sp>
        <p:nvSpPr>
          <p:cNvPr id="162925" name="Rectangle 3"/>
          <p:cNvSpPr>
            <a:spLocks noChangeArrowheads="1"/>
          </p:cNvSpPr>
          <p:nvPr/>
        </p:nvSpPr>
        <p:spPr bwMode="auto">
          <a:xfrm>
            <a:off x="479425" y="2760663"/>
            <a:ext cx="36623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2. logs-in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(username,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password) to centralized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Skype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login server</a:t>
            </a:r>
          </a:p>
        </p:txBody>
      </p:sp>
      <p:sp>
        <p:nvSpPr>
          <p:cNvPr id="162928" name="Line 112"/>
          <p:cNvSpPr>
            <a:spLocks noChangeShapeType="1"/>
          </p:cNvSpPr>
          <p:nvPr/>
        </p:nvSpPr>
        <p:spPr bwMode="auto">
          <a:xfrm>
            <a:off x="4899025" y="2655888"/>
            <a:ext cx="0" cy="1044575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29" name="Rectangle 3"/>
          <p:cNvSpPr>
            <a:spLocks noChangeArrowheads="1"/>
          </p:cNvSpPr>
          <p:nvPr/>
        </p:nvSpPr>
        <p:spPr bwMode="auto">
          <a:xfrm>
            <a:off x="477838" y="3827463"/>
            <a:ext cx="36623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3. obtains IP address for callee from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SN overlay network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162930" name="Line 114"/>
          <p:cNvSpPr>
            <a:spLocks noChangeShapeType="1"/>
          </p:cNvSpPr>
          <p:nvPr/>
        </p:nvSpPr>
        <p:spPr bwMode="auto">
          <a:xfrm>
            <a:off x="4967288" y="3973513"/>
            <a:ext cx="739775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31" name="Line 115"/>
          <p:cNvSpPr>
            <a:spLocks noChangeShapeType="1"/>
          </p:cNvSpPr>
          <p:nvPr/>
        </p:nvSpPr>
        <p:spPr bwMode="auto">
          <a:xfrm flipV="1">
            <a:off x="6032500" y="3113088"/>
            <a:ext cx="379413" cy="512762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32" name="Line 116"/>
          <p:cNvSpPr>
            <a:spLocks noChangeShapeType="1"/>
          </p:cNvSpPr>
          <p:nvPr/>
        </p:nvSpPr>
        <p:spPr bwMode="auto">
          <a:xfrm>
            <a:off x="6326188" y="4083050"/>
            <a:ext cx="827087" cy="3810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33" name="Line 117"/>
          <p:cNvSpPr>
            <a:spLocks noChangeShapeType="1"/>
          </p:cNvSpPr>
          <p:nvPr/>
        </p:nvSpPr>
        <p:spPr bwMode="auto">
          <a:xfrm flipV="1">
            <a:off x="4995863" y="2722563"/>
            <a:ext cx="771525" cy="1066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2934" name="Rectangle 3"/>
          <p:cNvSpPr>
            <a:spLocks noChangeArrowheads="1"/>
          </p:cNvSpPr>
          <p:nvPr/>
        </p:nvSpPr>
        <p:spPr bwMode="auto">
          <a:xfrm>
            <a:off x="473870" y="4926482"/>
            <a:ext cx="366236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4. initiate call directly to callee</a:t>
            </a:r>
          </a:p>
        </p:txBody>
      </p:sp>
      <p:grpSp>
        <p:nvGrpSpPr>
          <p:cNvPr id="91154" name="Group 120"/>
          <p:cNvGrpSpPr>
            <a:grpSpLocks/>
          </p:cNvGrpSpPr>
          <p:nvPr/>
        </p:nvGrpSpPr>
        <p:grpSpPr bwMode="auto">
          <a:xfrm>
            <a:off x="4246563" y="1876425"/>
            <a:ext cx="1244600" cy="1171575"/>
            <a:chOff x="2675" y="1182"/>
            <a:chExt cx="784" cy="738"/>
          </a:xfrm>
        </p:grpSpPr>
        <p:sp>
          <p:nvSpPr>
            <p:cNvPr id="91235" name="Text Box 120"/>
            <p:cNvSpPr txBox="1">
              <a:spLocks noChangeArrowheads="1"/>
            </p:cNvSpPr>
            <p:nvPr/>
          </p:nvSpPr>
          <p:spPr bwMode="auto">
            <a:xfrm>
              <a:off x="2675" y="1623"/>
              <a:ext cx="784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lnSpc>
                  <a:spcPct val="75000"/>
                </a:lnSpc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</a:rPr>
                <a:t>Skype </a:t>
              </a:r>
            </a:p>
            <a:p>
              <a:pPr algn="ctr" eaLnBrk="0" hangingPunct="0">
                <a:lnSpc>
                  <a:spcPct val="75000"/>
                </a:lnSpc>
              </a:pPr>
              <a:r>
                <a:rPr lang="en-US" sz="1600" i="0" dirty="0">
                  <a:solidFill>
                    <a:srgbClr val="000000"/>
                  </a:solidFill>
                  <a:latin typeface="Arial" charset="0"/>
                </a:rPr>
                <a:t>login server</a:t>
              </a:r>
            </a:p>
          </p:txBody>
        </p:sp>
        <p:grpSp>
          <p:nvGrpSpPr>
            <p:cNvPr id="91236" name="Group 122"/>
            <p:cNvGrpSpPr>
              <a:grpSpLocks/>
            </p:cNvGrpSpPr>
            <p:nvPr/>
          </p:nvGrpSpPr>
          <p:grpSpPr bwMode="auto">
            <a:xfrm>
              <a:off x="2927" y="1182"/>
              <a:ext cx="294" cy="451"/>
              <a:chOff x="4140" y="429"/>
              <a:chExt cx="1425" cy="2396"/>
            </a:xfrm>
          </p:grpSpPr>
          <p:sp>
            <p:nvSpPr>
              <p:cNvPr id="91237" name="Freeform 123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67" name="Rectangle 124"/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7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39" name="Freeform 125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40" name="Freeform 126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70" name="Rectangle 127"/>
              <p:cNvSpPr>
                <a:spLocks noChangeArrowheads="1"/>
              </p:cNvSpPr>
              <p:nvPr/>
            </p:nvSpPr>
            <p:spPr bwMode="auto">
              <a:xfrm>
                <a:off x="4213" y="695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91242" name="Group 128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8196" name="AutoShape 129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6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8197" name="AutoShape 130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9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8172" name="Rectangle 131"/>
              <p:cNvSpPr>
                <a:spLocks noChangeArrowheads="1"/>
              </p:cNvSpPr>
              <p:nvPr/>
            </p:nvSpPr>
            <p:spPr bwMode="auto">
              <a:xfrm>
                <a:off x="4222" y="101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91244" name="Group 132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8194" name="AutoShape 133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6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8195" name="AutoShape 134"/>
                <p:cNvSpPr>
                  <a:spLocks noChangeArrowheads="1"/>
                </p:cNvSpPr>
                <p:nvPr/>
              </p:nvSpPr>
              <p:spPr bwMode="auto">
                <a:xfrm>
                  <a:off x="631" y="2583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8174" name="Rectangle 135"/>
              <p:cNvSpPr>
                <a:spLocks noChangeArrowheads="1"/>
              </p:cNvSpPr>
              <p:nvPr/>
            </p:nvSpPr>
            <p:spPr bwMode="auto">
              <a:xfrm>
                <a:off x="4218" y="135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75" name="Rectangle 136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91247" name="Group 137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8192" name="AutoShape 138"/>
                <p:cNvSpPr>
                  <a:spLocks noChangeArrowheads="1"/>
                </p:cNvSpPr>
                <p:nvPr/>
              </p:nvSpPr>
              <p:spPr bwMode="auto">
                <a:xfrm>
                  <a:off x="615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8193" name="AutoShape 139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91248" name="Freeform 140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91249" name="Group 141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8190" name="AutoShape 142"/>
                <p:cNvSpPr>
                  <a:spLocks noChangeArrowheads="1"/>
                </p:cNvSpPr>
                <p:nvPr/>
              </p:nvSpPr>
              <p:spPr bwMode="auto">
                <a:xfrm>
                  <a:off x="617" y="2568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8191" name="AutoShape 143"/>
                <p:cNvSpPr>
                  <a:spLocks noChangeArrowheads="1"/>
                </p:cNvSpPr>
                <p:nvPr/>
              </p:nvSpPr>
              <p:spPr bwMode="auto">
                <a:xfrm>
                  <a:off x="635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8179" name="Rectangle 144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68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51" name="Freeform 145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52" name="Freeform 146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2" name="Oval 147"/>
              <p:cNvSpPr>
                <a:spLocks noChangeArrowheads="1"/>
              </p:cNvSpPr>
              <p:nvPr/>
            </p:nvSpPr>
            <p:spPr bwMode="auto">
              <a:xfrm>
                <a:off x="5517" y="2612"/>
                <a:ext cx="48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54" name="Freeform 148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4" name="AutoShape 149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7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5" name="AutoShape 150"/>
              <p:cNvSpPr>
                <a:spLocks noChangeArrowheads="1"/>
              </p:cNvSpPr>
              <p:nvPr/>
            </p:nvSpPr>
            <p:spPr bwMode="auto">
              <a:xfrm>
                <a:off x="4208" y="2713"/>
                <a:ext cx="1066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6" name="Oval 151"/>
              <p:cNvSpPr>
                <a:spLocks noChangeArrowheads="1"/>
              </p:cNvSpPr>
              <p:nvPr/>
            </p:nvSpPr>
            <p:spPr bwMode="auto">
              <a:xfrm>
                <a:off x="4310" y="2384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7" name="Oval 152"/>
              <p:cNvSpPr>
                <a:spLocks noChangeArrowheads="1"/>
              </p:cNvSpPr>
              <p:nvPr/>
            </p:nvSpPr>
            <p:spPr bwMode="auto">
              <a:xfrm>
                <a:off x="4484" y="2384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8188" name="Oval 153"/>
              <p:cNvSpPr>
                <a:spLocks noChangeArrowheads="1"/>
              </p:cNvSpPr>
              <p:nvPr/>
            </p:nvSpPr>
            <p:spPr bwMode="auto">
              <a:xfrm>
                <a:off x="4663" y="2379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189" name="Rectangle 154"/>
              <p:cNvSpPr>
                <a:spLocks noChangeArrowheads="1"/>
              </p:cNvSpPr>
              <p:nvPr/>
            </p:nvSpPr>
            <p:spPr bwMode="auto">
              <a:xfrm>
                <a:off x="5061" y="1837"/>
                <a:ext cx="87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91155" name="Group 155"/>
          <p:cNvGrpSpPr>
            <a:grpSpLocks/>
          </p:cNvGrpSpPr>
          <p:nvPr/>
        </p:nvGrpSpPr>
        <p:grpSpPr bwMode="auto">
          <a:xfrm>
            <a:off x="4735513" y="1339850"/>
            <a:ext cx="3976687" cy="4435475"/>
            <a:chOff x="2983" y="844"/>
            <a:chExt cx="2505" cy="2794"/>
          </a:xfrm>
        </p:grpSpPr>
        <p:sp>
          <p:nvSpPr>
            <p:cNvPr id="88085" name="Line 156"/>
            <p:cNvSpPr>
              <a:spLocks noChangeShapeType="1"/>
            </p:cNvSpPr>
            <p:nvPr/>
          </p:nvSpPr>
          <p:spPr bwMode="auto">
            <a:xfrm>
              <a:off x="3785" y="2537"/>
              <a:ext cx="790" cy="37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6" name="Line 157"/>
            <p:cNvSpPr>
              <a:spLocks noChangeShapeType="1"/>
            </p:cNvSpPr>
            <p:nvPr/>
          </p:nvSpPr>
          <p:spPr bwMode="auto">
            <a:xfrm>
              <a:off x="4293" y="1879"/>
              <a:ext cx="419" cy="8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7" name="Line 158"/>
            <p:cNvSpPr>
              <a:spLocks noChangeShapeType="1"/>
            </p:cNvSpPr>
            <p:nvPr/>
          </p:nvSpPr>
          <p:spPr bwMode="auto">
            <a:xfrm flipH="1">
              <a:off x="3806" y="1790"/>
              <a:ext cx="418" cy="60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1159" name="Group 159"/>
            <p:cNvGrpSpPr>
              <a:grpSpLocks/>
            </p:cNvGrpSpPr>
            <p:nvPr/>
          </p:nvGrpSpPr>
          <p:grpSpPr bwMode="auto">
            <a:xfrm>
              <a:off x="3783" y="1106"/>
              <a:ext cx="786" cy="717"/>
              <a:chOff x="3783" y="1106"/>
              <a:chExt cx="786" cy="717"/>
            </a:xfrm>
          </p:grpSpPr>
          <p:sp>
            <p:nvSpPr>
              <p:cNvPr id="91231" name="Line 63"/>
              <p:cNvSpPr>
                <a:spLocks noChangeShapeType="1"/>
              </p:cNvSpPr>
              <p:nvPr/>
            </p:nvSpPr>
            <p:spPr bwMode="auto">
              <a:xfrm>
                <a:off x="3783" y="1578"/>
                <a:ext cx="401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32" name="Line 64"/>
              <p:cNvSpPr>
                <a:spLocks noChangeShapeType="1"/>
              </p:cNvSpPr>
              <p:nvPr/>
            </p:nvSpPr>
            <p:spPr bwMode="auto">
              <a:xfrm>
                <a:off x="3905" y="1211"/>
                <a:ext cx="314" cy="6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33" name="Line 65"/>
              <p:cNvSpPr>
                <a:spLocks noChangeShapeType="1"/>
              </p:cNvSpPr>
              <p:nvPr/>
            </p:nvSpPr>
            <p:spPr bwMode="auto">
              <a:xfrm flipH="1">
                <a:off x="4194" y="1106"/>
                <a:ext cx="9" cy="6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234" name="Line 66"/>
              <p:cNvSpPr>
                <a:spLocks noChangeShapeType="1"/>
              </p:cNvSpPr>
              <p:nvPr/>
            </p:nvSpPr>
            <p:spPr bwMode="auto">
              <a:xfrm flipH="1">
                <a:off x="4194" y="1210"/>
                <a:ext cx="375" cy="6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1160" name="Group 164"/>
            <p:cNvGrpSpPr>
              <a:grpSpLocks/>
            </p:cNvGrpSpPr>
            <p:nvPr/>
          </p:nvGrpSpPr>
          <p:grpSpPr bwMode="auto">
            <a:xfrm>
              <a:off x="3552" y="844"/>
              <a:ext cx="1516" cy="876"/>
              <a:chOff x="2089" y="3444"/>
              <a:chExt cx="1516" cy="876"/>
            </a:xfrm>
          </p:grpSpPr>
          <p:pic>
            <p:nvPicPr>
              <p:cNvPr id="91210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9" y="4157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1211" name="Group 166"/>
              <p:cNvGrpSpPr>
                <a:grpSpLocks/>
              </p:cNvGrpSpPr>
              <p:nvPr/>
            </p:nvGrpSpPr>
            <p:grpSpPr bwMode="auto">
              <a:xfrm>
                <a:off x="2089" y="3444"/>
                <a:ext cx="1516" cy="787"/>
                <a:chOff x="2089" y="3444"/>
                <a:chExt cx="1516" cy="787"/>
              </a:xfrm>
            </p:grpSpPr>
            <p:pic>
              <p:nvPicPr>
                <p:cNvPr id="91212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13" y="3904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3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73" y="3739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4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9" y="3677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5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7" y="3760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91216" name="Group 171"/>
                <p:cNvGrpSpPr>
                  <a:grpSpLocks/>
                </p:cNvGrpSpPr>
                <p:nvPr/>
              </p:nvGrpSpPr>
              <p:grpSpPr bwMode="auto">
                <a:xfrm flipH="1">
                  <a:off x="3275" y="3678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9" name="Picture 172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30" name="Freeform 173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/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91217" name="Group 174"/>
                <p:cNvGrpSpPr>
                  <a:grpSpLocks/>
                </p:cNvGrpSpPr>
                <p:nvPr/>
              </p:nvGrpSpPr>
              <p:grpSpPr bwMode="auto">
                <a:xfrm flipH="1">
                  <a:off x="2986" y="3519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7" name="Picture 17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8" name="Freeform 17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/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91218" name="Group 177"/>
                <p:cNvGrpSpPr>
                  <a:grpSpLocks/>
                </p:cNvGrpSpPr>
                <p:nvPr/>
              </p:nvGrpSpPr>
              <p:grpSpPr bwMode="auto">
                <a:xfrm>
                  <a:off x="2575" y="3444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5" name="Picture 178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6" name="Freeform 179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/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91219" name="Group 180"/>
                <p:cNvGrpSpPr>
                  <a:grpSpLocks/>
                </p:cNvGrpSpPr>
                <p:nvPr/>
              </p:nvGrpSpPr>
              <p:grpSpPr bwMode="auto">
                <a:xfrm>
                  <a:off x="2246" y="3554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3" name="Picture 181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4" name="Freeform 182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/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91220" name="Group 183"/>
                <p:cNvGrpSpPr>
                  <a:grpSpLocks/>
                </p:cNvGrpSpPr>
                <p:nvPr/>
              </p:nvGrpSpPr>
              <p:grpSpPr bwMode="auto">
                <a:xfrm>
                  <a:off x="2089" y="3936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1" name="Picture 184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2" name="Freeform 185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hangingPunct="0"/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</p:grpSp>
        <p:sp>
          <p:nvSpPr>
            <p:cNvPr id="91161" name="Line 67"/>
            <p:cNvSpPr>
              <a:spLocks noChangeShapeType="1"/>
            </p:cNvSpPr>
            <p:nvPr/>
          </p:nvSpPr>
          <p:spPr bwMode="auto">
            <a:xfrm flipH="1">
              <a:off x="4211" y="1436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1162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" y="181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1163" name="Group 188"/>
            <p:cNvGrpSpPr>
              <a:grpSpLocks/>
            </p:cNvGrpSpPr>
            <p:nvPr/>
          </p:nvGrpSpPr>
          <p:grpSpPr bwMode="auto">
            <a:xfrm>
              <a:off x="3948" y="1529"/>
              <a:ext cx="460" cy="405"/>
              <a:chOff x="-44" y="1473"/>
              <a:chExt cx="981" cy="1105"/>
            </a:xfrm>
          </p:grpSpPr>
          <p:pic>
            <p:nvPicPr>
              <p:cNvPr id="91208" name="Picture 18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209" name="Freeform 19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1164" name="Group 191"/>
            <p:cNvGrpSpPr>
              <a:grpSpLocks/>
            </p:cNvGrpSpPr>
            <p:nvPr/>
          </p:nvGrpSpPr>
          <p:grpSpPr bwMode="auto">
            <a:xfrm>
              <a:off x="4156" y="2584"/>
              <a:ext cx="1332" cy="1054"/>
              <a:chOff x="4156" y="2584"/>
              <a:chExt cx="1332" cy="1054"/>
            </a:xfrm>
          </p:grpSpPr>
          <p:sp>
            <p:nvSpPr>
              <p:cNvPr id="91184" name="Line 64"/>
              <p:cNvSpPr>
                <a:spLocks noChangeShapeType="1"/>
              </p:cNvSpPr>
              <p:nvPr/>
            </p:nvSpPr>
            <p:spPr bwMode="auto">
              <a:xfrm flipV="1">
                <a:off x="4344" y="2872"/>
                <a:ext cx="287" cy="4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85" name="Line 65"/>
              <p:cNvSpPr>
                <a:spLocks noChangeShapeType="1"/>
              </p:cNvSpPr>
              <p:nvPr/>
            </p:nvSpPr>
            <p:spPr bwMode="auto">
              <a:xfrm flipH="1" flipV="1">
                <a:off x="4606" y="2861"/>
                <a:ext cx="166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86" name="Line 66"/>
              <p:cNvSpPr>
                <a:spLocks noChangeShapeType="1"/>
              </p:cNvSpPr>
              <p:nvPr/>
            </p:nvSpPr>
            <p:spPr bwMode="auto">
              <a:xfrm flipH="1" flipV="1">
                <a:off x="4647" y="2897"/>
                <a:ext cx="396" cy="2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1187" name="Line 67"/>
              <p:cNvSpPr>
                <a:spLocks noChangeShapeType="1"/>
              </p:cNvSpPr>
              <p:nvPr/>
            </p:nvSpPr>
            <p:spPr bwMode="auto">
              <a:xfrm flipH="1">
                <a:off x="4630" y="2896"/>
                <a:ext cx="548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pic>
            <p:nvPicPr>
              <p:cNvPr id="91188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9" y="2883"/>
                <a:ext cx="494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89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9" y="287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0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89" y="3283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1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3" y="3475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2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80" y="346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1193" name="Group 201"/>
              <p:cNvGrpSpPr>
                <a:grpSpLocks/>
              </p:cNvGrpSpPr>
              <p:nvPr/>
            </p:nvGrpSpPr>
            <p:grpSpPr bwMode="auto">
              <a:xfrm>
                <a:off x="4307" y="2584"/>
                <a:ext cx="487" cy="413"/>
                <a:chOff x="-44" y="1473"/>
                <a:chExt cx="981" cy="1105"/>
              </a:xfrm>
            </p:grpSpPr>
            <p:pic>
              <p:nvPicPr>
                <p:cNvPr id="91206" name="Picture 202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7" name="Freeform 203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1194" name="Group 204"/>
              <p:cNvGrpSpPr>
                <a:grpSpLocks/>
              </p:cNvGrpSpPr>
              <p:nvPr/>
            </p:nvGrpSpPr>
            <p:grpSpPr bwMode="auto">
              <a:xfrm>
                <a:off x="4156" y="3243"/>
                <a:ext cx="350" cy="304"/>
                <a:chOff x="-44" y="1473"/>
                <a:chExt cx="981" cy="1105"/>
              </a:xfrm>
            </p:grpSpPr>
            <p:pic>
              <p:nvPicPr>
                <p:cNvPr id="91204" name="Picture 20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5" name="Freeform 20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1195" name="Group 207"/>
              <p:cNvGrpSpPr>
                <a:grpSpLocks/>
              </p:cNvGrpSpPr>
              <p:nvPr/>
            </p:nvGrpSpPr>
            <p:grpSpPr bwMode="auto">
              <a:xfrm>
                <a:off x="4547" y="3250"/>
                <a:ext cx="350" cy="304"/>
                <a:chOff x="-44" y="1473"/>
                <a:chExt cx="981" cy="1105"/>
              </a:xfrm>
            </p:grpSpPr>
            <p:pic>
              <p:nvPicPr>
                <p:cNvPr id="91202" name="Picture 208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3" name="Freeform 209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1196" name="Group 210"/>
              <p:cNvGrpSpPr>
                <a:grpSpLocks/>
              </p:cNvGrpSpPr>
              <p:nvPr/>
            </p:nvGrpSpPr>
            <p:grpSpPr bwMode="auto">
              <a:xfrm flipH="1">
                <a:off x="5021" y="3051"/>
                <a:ext cx="350" cy="304"/>
                <a:chOff x="-44" y="1473"/>
                <a:chExt cx="981" cy="1105"/>
              </a:xfrm>
            </p:grpSpPr>
            <p:pic>
              <p:nvPicPr>
                <p:cNvPr id="91200" name="Picture 21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1" name="Freeform 212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1197" name="Group 213"/>
              <p:cNvGrpSpPr>
                <a:grpSpLocks/>
              </p:cNvGrpSpPr>
              <p:nvPr/>
            </p:nvGrpSpPr>
            <p:grpSpPr bwMode="auto">
              <a:xfrm flipH="1">
                <a:off x="5138" y="2667"/>
                <a:ext cx="350" cy="304"/>
                <a:chOff x="-44" y="1473"/>
                <a:chExt cx="981" cy="1105"/>
              </a:xfrm>
            </p:grpSpPr>
            <p:pic>
              <p:nvPicPr>
                <p:cNvPr id="91198" name="Picture 21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199" name="Freeform 21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91165" name="Line 64"/>
            <p:cNvSpPr>
              <a:spLocks noChangeShapeType="1"/>
            </p:cNvSpPr>
            <p:nvPr/>
          </p:nvSpPr>
          <p:spPr bwMode="auto">
            <a:xfrm flipV="1">
              <a:off x="3460" y="2495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166" name="Line 65"/>
            <p:cNvSpPr>
              <a:spLocks noChangeShapeType="1"/>
            </p:cNvSpPr>
            <p:nvPr/>
          </p:nvSpPr>
          <p:spPr bwMode="auto">
            <a:xfrm flipH="1" flipV="1">
              <a:off x="3722" y="2484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1167" name="Line 66"/>
            <p:cNvSpPr>
              <a:spLocks noChangeShapeType="1"/>
            </p:cNvSpPr>
            <p:nvPr/>
          </p:nvSpPr>
          <p:spPr bwMode="auto">
            <a:xfrm flipH="1">
              <a:off x="3022" y="2642"/>
              <a:ext cx="574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1168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5" y="2506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69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" y="2954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70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9" y="309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71" name="Picture 55" descr="kw_skype_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3091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1172" name="Group 223"/>
            <p:cNvGrpSpPr>
              <a:grpSpLocks/>
            </p:cNvGrpSpPr>
            <p:nvPr/>
          </p:nvGrpSpPr>
          <p:grpSpPr bwMode="auto">
            <a:xfrm>
              <a:off x="3423" y="2207"/>
              <a:ext cx="487" cy="413"/>
              <a:chOff x="-44" y="1473"/>
              <a:chExt cx="981" cy="1105"/>
            </a:xfrm>
          </p:grpSpPr>
          <p:pic>
            <p:nvPicPr>
              <p:cNvPr id="91182" name="Picture 22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83" name="Freeform 22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1173" name="Group 226"/>
            <p:cNvGrpSpPr>
              <a:grpSpLocks/>
            </p:cNvGrpSpPr>
            <p:nvPr/>
          </p:nvGrpSpPr>
          <p:grpSpPr bwMode="auto">
            <a:xfrm>
              <a:off x="3272" y="2866"/>
              <a:ext cx="350" cy="304"/>
              <a:chOff x="-44" y="1473"/>
              <a:chExt cx="981" cy="1105"/>
            </a:xfrm>
          </p:grpSpPr>
          <p:pic>
            <p:nvPicPr>
              <p:cNvPr id="91180" name="Picture 22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81" name="Freeform 22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1174" name="Group 229"/>
            <p:cNvGrpSpPr>
              <a:grpSpLocks/>
            </p:cNvGrpSpPr>
            <p:nvPr/>
          </p:nvGrpSpPr>
          <p:grpSpPr bwMode="auto">
            <a:xfrm>
              <a:off x="3663" y="2873"/>
              <a:ext cx="350" cy="304"/>
              <a:chOff x="-44" y="1473"/>
              <a:chExt cx="981" cy="1105"/>
            </a:xfrm>
          </p:grpSpPr>
          <p:pic>
            <p:nvPicPr>
              <p:cNvPr id="91178" name="Picture 2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79" name="Freeform 2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91175" name="Group 232"/>
            <p:cNvGrpSpPr>
              <a:grpSpLocks/>
            </p:cNvGrpSpPr>
            <p:nvPr/>
          </p:nvGrpSpPr>
          <p:grpSpPr bwMode="auto">
            <a:xfrm flipH="1">
              <a:off x="3015" y="2722"/>
              <a:ext cx="350" cy="304"/>
              <a:chOff x="-44" y="1473"/>
              <a:chExt cx="981" cy="1105"/>
            </a:xfrm>
          </p:grpSpPr>
          <p:pic>
            <p:nvPicPr>
              <p:cNvPr id="91176" name="Picture 23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77" name="Freeform 23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799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2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62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2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2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62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6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62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62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62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901" grpId="0"/>
      <p:bldP spid="162925" grpId="0"/>
      <p:bldP spid="162929" grpId="0"/>
      <p:bldP spid="1629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58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682" y="3584574"/>
            <a:ext cx="2671762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588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0"/>
            <a:ext cx="7772400" cy="11430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Video Streaming and CDNs: context</a:t>
            </a:r>
          </a:p>
        </p:txBody>
      </p:sp>
      <p:pic>
        <p:nvPicPr>
          <p:cNvPr id="195589" name="Picture 50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817563"/>
            <a:ext cx="753745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590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957" y="1395411"/>
            <a:ext cx="1779587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591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319" y="2459036"/>
            <a:ext cx="1227138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592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669" y="3290886"/>
            <a:ext cx="1211263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Rectangle 43"/>
          <p:cNvSpPr>
            <a:spLocks noChangeArrowheads="1"/>
          </p:cNvSpPr>
          <p:nvPr/>
        </p:nvSpPr>
        <p:spPr bwMode="auto">
          <a:xfrm>
            <a:off x="228600" y="1752600"/>
            <a:ext cx="7696200" cy="482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1038" indent="-22383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</a:rPr>
              <a:t>Netflix: 75 million users, 37% of residential traffic</a:t>
            </a: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</a:rPr>
              <a:t>YouTube: 1 billion users, 16% of residential traffic</a:t>
            </a: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</a:rPr>
              <a:t>challenges: scale, bandwidth, heterogeneity 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</a:rPr>
              <a:t>single mega-video server won’t work</a:t>
            </a:r>
            <a:endParaRPr lang="en-US" altLang="en-US" sz="2400" dirty="0" smtClean="0">
              <a:solidFill>
                <a:srgbClr val="000000"/>
              </a:solidFill>
            </a:endParaRPr>
          </a:p>
          <a:p>
            <a:pPr lvl="1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rgbClr val="000000"/>
                </a:solidFill>
              </a:rPr>
              <a:t>different users have different capabilities</a:t>
            </a:r>
          </a:p>
          <a:p>
            <a:pPr lvl="2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rgbClr val="000000"/>
                </a:solidFill>
              </a:rPr>
              <a:t>wired vs. mobile</a:t>
            </a:r>
          </a:p>
          <a:p>
            <a:pPr lvl="2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rgbClr val="000000"/>
                </a:solidFill>
              </a:rPr>
              <a:t>bandwidth rich vs. bandwidth poor</a:t>
            </a: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endParaRPr lang="en-US" altLang="en-US" sz="2400" i="1" dirty="0" smtClean="0">
              <a:solidFill>
                <a:srgbClr val="CC0000"/>
              </a:solidFill>
            </a:endParaRP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i="1" dirty="0" smtClean="0">
                <a:solidFill>
                  <a:srgbClr val="CC0000"/>
                </a:solidFill>
              </a:rPr>
              <a:t>solution: </a:t>
            </a:r>
            <a:r>
              <a:rPr lang="en-US" altLang="en-US" sz="2400" dirty="0" smtClean="0">
                <a:solidFill>
                  <a:srgbClr val="000000"/>
                </a:solidFill>
              </a:rPr>
              <a:t>distributed, application-level infrastructure</a:t>
            </a:r>
          </a:p>
        </p:txBody>
      </p:sp>
      <p:sp>
        <p:nvSpPr>
          <p:cNvPr id="195594" name="Rectangle 43"/>
          <p:cNvSpPr>
            <a:spLocks noChangeArrowheads="1"/>
          </p:cNvSpPr>
          <p:nvPr/>
        </p:nvSpPr>
        <p:spPr bwMode="auto">
          <a:xfrm>
            <a:off x="228600" y="1303338"/>
            <a:ext cx="7535862" cy="482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</a:rPr>
              <a:t>video is the major consumer of Internet bandwidth</a:t>
            </a:r>
          </a:p>
        </p:txBody>
      </p:sp>
      <p:pic>
        <p:nvPicPr>
          <p:cNvPr id="195595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619" y="4721224"/>
            <a:ext cx="1501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video</a:t>
            </a:r>
            <a:endParaRPr lang="en-US" dirty="0">
              <a:latin typeface="Gill Sans MT" charset="0"/>
              <a:cs typeface="+mj-cs"/>
            </a:endParaRPr>
          </a:p>
        </p:txBody>
      </p:sp>
      <p:pic>
        <p:nvPicPr>
          <p:cNvPr id="199682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298450" y="1228725"/>
            <a:ext cx="4114800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  <a:latin typeface="Gill Sans MT"/>
                <a:cs typeface="Gill Sans MT"/>
              </a:rPr>
              <a:t>CBR: (constant bit rate): </a:t>
            </a:r>
            <a:r>
              <a:rPr lang="en-US" sz="2400" dirty="0" smtClean="0">
                <a:solidFill>
                  <a:srgbClr val="000000"/>
                </a:solidFill>
                <a:latin typeface="Gill Sans MT"/>
                <a:cs typeface="Gill Sans MT"/>
              </a:rPr>
              <a:t>video encoding rate fixed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  <a:latin typeface="Gill Sans MT"/>
                <a:cs typeface="Gill Sans MT"/>
              </a:rPr>
              <a:t>VBR:  (variable bit rate): </a:t>
            </a:r>
            <a:r>
              <a:rPr lang="en-US" sz="2400" dirty="0" smtClean="0">
                <a:solidFill>
                  <a:srgbClr val="000000"/>
                </a:solidFill>
                <a:latin typeface="Gill Sans MT"/>
                <a:cs typeface="Gill Sans MT"/>
              </a:rPr>
              <a:t>video encoding rate changes as amount of spatial, temporal coding changes 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  <a:latin typeface="Gill Sans MT"/>
                <a:cs typeface="Gill Sans MT"/>
              </a:rPr>
              <a:t>examples:</a:t>
            </a:r>
          </a:p>
          <a:p>
            <a:pPr lvl="1">
              <a:lnSpc>
                <a:spcPct val="100000"/>
              </a:lnSpc>
              <a:buSzPct val="100000"/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  <a:cs typeface="Gill Sans MT"/>
              </a:rPr>
              <a:t>MPEG 1 (CD-ROM) 1.5 Mbps</a:t>
            </a:r>
          </a:p>
          <a:p>
            <a:pPr lvl="1">
              <a:lnSpc>
                <a:spcPct val="100000"/>
              </a:lnSpc>
              <a:buSzPct val="100000"/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  <a:cs typeface="Gill Sans MT"/>
              </a:rPr>
              <a:t>MPEG2 (DVD) 3-6 Mbps</a:t>
            </a:r>
          </a:p>
          <a:p>
            <a:pPr lvl="1">
              <a:lnSpc>
                <a:spcPct val="100000"/>
              </a:lnSpc>
              <a:buSzPct val="100000"/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Gill Sans MT"/>
                <a:cs typeface="Gill Sans MT"/>
              </a:rPr>
              <a:t>MPEG4 (often used in Internet, &lt; 1 Mbps)</a:t>
            </a:r>
            <a:endParaRPr lang="en-US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grpSp>
        <p:nvGrpSpPr>
          <p:cNvPr id="199684" name="Group 4"/>
          <p:cNvGrpSpPr>
            <a:grpSpLocks/>
          </p:cNvGrpSpPr>
          <p:nvPr/>
        </p:nvGrpSpPr>
        <p:grpSpPr bwMode="auto">
          <a:xfrm>
            <a:off x="4338638" y="295275"/>
            <a:ext cx="4416425" cy="5732463"/>
            <a:chOff x="4338638" y="295275"/>
            <a:chExt cx="4417210" cy="5732463"/>
          </a:xfrm>
        </p:grpSpPr>
        <p:pic>
          <p:nvPicPr>
            <p:cNvPr id="199687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7975" y="1749425"/>
              <a:ext cx="1642963" cy="1860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9688" name="Group 15"/>
            <p:cNvGrpSpPr>
              <a:grpSpLocks/>
            </p:cNvGrpSpPr>
            <p:nvPr/>
          </p:nvGrpSpPr>
          <p:grpSpPr bwMode="auto">
            <a:xfrm>
              <a:off x="5345113" y="295275"/>
              <a:ext cx="3275012" cy="1730347"/>
              <a:chOff x="5345311" y="524250"/>
              <a:chExt cx="3274238" cy="1730214"/>
            </a:xfrm>
          </p:grpSpPr>
          <p:sp>
            <p:nvSpPr>
              <p:cNvPr id="199694" name="TextBox 5"/>
              <p:cNvSpPr txBox="1">
                <a:spLocks noChangeArrowheads="1"/>
              </p:cNvSpPr>
              <p:nvPr/>
            </p:nvSpPr>
            <p:spPr bwMode="auto">
              <a:xfrm>
                <a:off x="5345311" y="1789936"/>
                <a:ext cx="1856071" cy="369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800" smtClean="0">
                    <a:solidFill>
                      <a:srgbClr val="CC0000"/>
                    </a:solidFill>
                    <a:latin typeface="Arial Narrow" panose="020B0606020202030204" pitchFamily="34" charset="0"/>
                  </a:rPr>
                  <a:t>……………………..</a:t>
                </a:r>
              </a:p>
            </p:txBody>
          </p:sp>
          <p:sp>
            <p:nvSpPr>
              <p:cNvPr id="199695" name="TextBox 8"/>
              <p:cNvSpPr txBox="1">
                <a:spLocks noChangeArrowheads="1"/>
              </p:cNvSpPr>
              <p:nvPr/>
            </p:nvSpPr>
            <p:spPr bwMode="auto">
              <a:xfrm>
                <a:off x="5808125" y="524250"/>
                <a:ext cx="2811424" cy="1169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400" i="1" smtClean="0">
                    <a:solidFill>
                      <a:srgbClr val="CC0000"/>
                    </a:solidFill>
                    <a:cs typeface="Arial" panose="020B0604020202020204" pitchFamily="34" charset="0"/>
                  </a:rPr>
                  <a:t>spatial coding example: </a:t>
                </a:r>
                <a:r>
                  <a:rPr lang="en-US" altLang="en-US" sz="140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instead of sending</a:t>
                </a:r>
                <a:r>
                  <a:rPr lang="en-US" altLang="en-US" sz="1400" i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 N </a:t>
                </a:r>
                <a:r>
                  <a:rPr lang="en-US" altLang="en-US" sz="140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values of same color (all purple), send only two values: color  value (</a:t>
                </a:r>
                <a:r>
                  <a:rPr lang="en-US" altLang="en-US" sz="1400" i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purple)  and number of repeated values (</a:t>
                </a:r>
                <a:r>
                  <a:rPr lang="en-US" altLang="en-US" sz="140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N)</a:t>
                </a:r>
              </a:p>
            </p:txBody>
          </p:sp>
          <p:sp>
            <p:nvSpPr>
              <p:cNvPr id="199696" name="TextBox 13"/>
              <p:cNvSpPr txBox="1">
                <a:spLocks noChangeArrowheads="1"/>
              </p:cNvSpPr>
              <p:nvPr/>
            </p:nvSpPr>
            <p:spPr bwMode="auto">
              <a:xfrm>
                <a:off x="5354771" y="1885160"/>
                <a:ext cx="1803448" cy="369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800" smtClean="0">
                    <a:solidFill>
                      <a:srgbClr val="CC0000"/>
                    </a:solidFill>
                    <a:latin typeface="Arial Narrow" panose="020B0606020202030204" pitchFamily="34" charset="0"/>
                  </a:rPr>
                  <a:t>……………….…….</a:t>
                </a:r>
              </a:p>
            </p:txBody>
          </p:sp>
          <p:cxnSp>
            <p:nvCxnSpPr>
              <p:cNvPr id="199697" name="Straight Connector 10"/>
              <p:cNvCxnSpPr>
                <a:cxnSpLocks noChangeShapeType="1"/>
              </p:cNvCxnSpPr>
              <p:nvPr/>
            </p:nvCxnSpPr>
            <p:spPr bwMode="auto">
              <a:xfrm flipH="1">
                <a:off x="5565603" y="756253"/>
                <a:ext cx="313958" cy="1155782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99689" name="TextBox 17"/>
            <p:cNvSpPr txBox="1">
              <a:spLocks noChangeArrowheads="1"/>
            </p:cNvSpPr>
            <p:nvPr/>
          </p:nvSpPr>
          <p:spPr bwMode="auto">
            <a:xfrm>
              <a:off x="5323721" y="3654665"/>
              <a:ext cx="93345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CC0000"/>
                  </a:solidFill>
                  <a:cs typeface="Arial" panose="020B0604020202020204" pitchFamily="34" charset="0"/>
                </a:rPr>
                <a:t>frame</a:t>
              </a:r>
              <a:r>
                <a:rPr lang="en-US" altLang="en-US" sz="1800" i="1" smtClean="0">
                  <a:solidFill>
                    <a:srgbClr val="CC0000"/>
                  </a:solidFill>
                  <a:cs typeface="Arial" panose="020B0604020202020204" pitchFamily="34" charset="0"/>
                </a:rPr>
                <a:t> i</a:t>
              </a:r>
            </a:p>
          </p:txBody>
        </p:sp>
        <p:sp>
          <p:nvSpPr>
            <p:cNvPr id="199690" name="TextBox 23"/>
            <p:cNvSpPr txBox="1">
              <a:spLocks noChangeArrowheads="1"/>
            </p:cNvSpPr>
            <p:nvPr/>
          </p:nvSpPr>
          <p:spPr bwMode="auto">
            <a:xfrm>
              <a:off x="7051858" y="5611091"/>
              <a:ext cx="11969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800" smtClean="0">
                  <a:solidFill>
                    <a:srgbClr val="CC0000"/>
                  </a:solidFill>
                  <a:cs typeface="Arial" panose="020B0604020202020204" pitchFamily="34" charset="0"/>
                </a:rPr>
                <a:t>frame</a:t>
              </a:r>
              <a:r>
                <a:rPr lang="en-US" altLang="en-US" sz="1800" i="1" smtClean="0">
                  <a:solidFill>
                    <a:srgbClr val="CC0000"/>
                  </a:solidFill>
                  <a:cs typeface="Arial" panose="020B0604020202020204" pitchFamily="34" charset="0"/>
                </a:rPr>
                <a:t> i+1</a:t>
              </a:r>
            </a:p>
          </p:txBody>
        </p:sp>
        <p:sp>
          <p:nvSpPr>
            <p:cNvPr id="199691" name="TextBox 26"/>
            <p:cNvSpPr txBox="1">
              <a:spLocks noChangeArrowheads="1"/>
            </p:cNvSpPr>
            <p:nvPr/>
          </p:nvSpPr>
          <p:spPr bwMode="auto">
            <a:xfrm>
              <a:off x="4338638" y="4857750"/>
              <a:ext cx="2278062" cy="1169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i="1" smtClean="0">
                  <a:solidFill>
                    <a:srgbClr val="CC0000"/>
                  </a:solidFill>
                  <a:cs typeface="Arial" panose="020B0604020202020204" pitchFamily="34" charset="0"/>
                </a:rPr>
                <a:t>temporal coding example: </a:t>
              </a:r>
              <a:r>
                <a:rPr lang="en-US" altLang="en-US" sz="1400" smtClean="0">
                  <a:solidFill>
                    <a:srgbClr val="000000"/>
                  </a:solidFill>
                  <a:cs typeface="Arial" panose="020B0604020202020204" pitchFamily="34" charset="0"/>
                </a:rPr>
                <a:t>instead of sending complete frame at i+1, send only differences from frame i</a:t>
              </a:r>
            </a:p>
          </p:txBody>
        </p:sp>
        <p:cxnSp>
          <p:nvCxnSpPr>
            <p:cNvPr id="199692" name="Straight Connector 28"/>
            <p:cNvCxnSpPr>
              <a:cxnSpLocks noChangeShapeType="1"/>
            </p:cNvCxnSpPr>
            <p:nvPr/>
          </p:nvCxnSpPr>
          <p:spPr bwMode="auto">
            <a:xfrm>
              <a:off x="5972518" y="4021445"/>
              <a:ext cx="1013060" cy="1783949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199693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2885" y="3806720"/>
              <a:ext cx="1642963" cy="1860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audio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61975" y="1433513"/>
            <a:ext cx="41497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example: 8,000 samples/sec, 256 quantized values:  64,000 bps</a:t>
            </a:r>
          </a:p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receiver converts bits back to analog signal: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some quality reduction</a:t>
            </a:r>
          </a:p>
          <a:p>
            <a:pPr>
              <a:buFont typeface="Wingdings" charset="0"/>
              <a:buNone/>
              <a:defRPr/>
            </a:pPr>
            <a:endParaRPr lang="en-US" sz="2400" u="sng" dirty="0" smtClean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  <a:defRPr/>
            </a:pPr>
            <a:r>
              <a:rPr lang="en-US" u="sng" dirty="0">
                <a:solidFill>
                  <a:srgbClr val="CC0000"/>
                </a:solidFill>
              </a:rPr>
              <a:t>e</a:t>
            </a:r>
            <a:r>
              <a:rPr lang="en-US" u="sng" dirty="0" smtClean="0">
                <a:solidFill>
                  <a:srgbClr val="CC0000"/>
                </a:solidFill>
              </a:rPr>
              <a:t>xample rates</a:t>
            </a:r>
            <a:endParaRPr lang="en-US" dirty="0" smtClean="0">
              <a:solidFill>
                <a:srgbClr val="CC0000"/>
              </a:solidFill>
            </a:endParaRP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CD: 1.411 Mbps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MP3: 96, 128, 160 kbps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Internet telephony: 5.3 kbps and up</a:t>
            </a: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22533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4" name="Group 1"/>
          <p:cNvGrpSpPr>
            <a:grpSpLocks/>
          </p:cNvGrpSpPr>
          <p:nvPr/>
        </p:nvGrpSpPr>
        <p:grpSpPr bwMode="auto">
          <a:xfrm>
            <a:off x="4727575" y="2008188"/>
            <a:ext cx="3867150" cy="3241675"/>
            <a:chOff x="4728279" y="2008293"/>
            <a:chExt cx="3866921" cy="3242105"/>
          </a:xfrm>
        </p:grpSpPr>
        <p:cxnSp>
          <p:nvCxnSpPr>
            <p:cNvPr id="22535" name="Straight Connector 7"/>
            <p:cNvCxnSpPr>
              <a:cxnSpLocks noChangeShapeType="1"/>
            </p:cNvCxnSpPr>
            <p:nvPr/>
          </p:nvCxnSpPr>
          <p:spPr bwMode="auto">
            <a:xfrm>
              <a:off x="5070318" y="2202424"/>
              <a:ext cx="0" cy="2211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Rectangle 10"/>
            <p:cNvSpPr/>
            <p:nvPr/>
          </p:nvSpPr>
          <p:spPr>
            <a:xfrm>
              <a:off x="5067984" y="3343557"/>
              <a:ext cx="157154" cy="105424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26724" y="3224479"/>
              <a:ext cx="155566" cy="117490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82290" y="3064120"/>
              <a:ext cx="155566" cy="1330501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39444" y="2929165"/>
              <a:ext cx="157153" cy="1467045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99771" y="2913288"/>
              <a:ext cx="155566" cy="1492448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56925" y="3064120"/>
              <a:ext cx="157153" cy="134320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14078" y="3197488"/>
              <a:ext cx="155566" cy="120507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71232" y="3268935"/>
              <a:ext cx="157153" cy="113521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29972" y="3284812"/>
              <a:ext cx="155566" cy="1109809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87125" y="3165734"/>
              <a:ext cx="155566" cy="123047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642691" y="2945042"/>
              <a:ext cx="157154" cy="145116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801431" y="2681482"/>
              <a:ext cx="155566" cy="1711552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60172" y="2794209"/>
              <a:ext cx="157154" cy="160200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118912" y="3064120"/>
              <a:ext cx="155566" cy="133367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274478" y="3327680"/>
              <a:ext cx="155566" cy="1065354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33219" y="3467399"/>
              <a:ext cx="155566" cy="92722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Comic Sans MS" pitchFamily="66" charset="0"/>
                <a:ea typeface="ＭＳ Ｐゴシック" charset="0"/>
              </a:endParaRPr>
            </a:p>
          </p:txBody>
        </p:sp>
        <p:cxnSp>
          <p:nvCxnSpPr>
            <p:cNvPr id="22552" name="Straight Connector 26"/>
            <p:cNvCxnSpPr>
              <a:cxnSpLocks noChangeShapeType="1"/>
            </p:cNvCxnSpPr>
            <p:nvPr/>
          </p:nvCxnSpPr>
          <p:spPr bwMode="auto">
            <a:xfrm>
              <a:off x="5070318" y="4399838"/>
              <a:ext cx="3282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553" name="TextBox 27"/>
            <p:cNvSpPr txBox="1">
              <a:spLocks noChangeArrowheads="1"/>
            </p:cNvSpPr>
            <p:nvPr/>
          </p:nvSpPr>
          <p:spPr bwMode="auto">
            <a:xfrm>
              <a:off x="7893739" y="4398320"/>
              <a:ext cx="47538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2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time</a:t>
              </a:r>
            </a:p>
          </p:txBody>
        </p:sp>
        <p:sp>
          <p:nvSpPr>
            <p:cNvPr id="22554" name="TextBox 28"/>
            <p:cNvSpPr txBox="1">
              <a:spLocks noChangeArrowheads="1"/>
            </p:cNvSpPr>
            <p:nvPr/>
          </p:nvSpPr>
          <p:spPr bwMode="auto">
            <a:xfrm rot="-5400000">
              <a:off x="4008761" y="3199973"/>
              <a:ext cx="17160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2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audio signal amplitude</a:t>
              </a:r>
            </a:p>
          </p:txBody>
        </p:sp>
        <p:sp>
          <p:nvSpPr>
            <p:cNvPr id="22555" name="TextBox 29"/>
            <p:cNvSpPr txBox="1">
              <a:spLocks noChangeArrowheads="1"/>
            </p:cNvSpPr>
            <p:nvPr/>
          </p:nvSpPr>
          <p:spPr bwMode="auto">
            <a:xfrm>
              <a:off x="7760723" y="2909794"/>
              <a:ext cx="6467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200" i="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analog</a:t>
              </a:r>
            </a:p>
            <a:p>
              <a:pPr eaLnBrk="0" hangingPunct="0"/>
              <a:r>
                <a:rPr lang="en-US" sz="1200" i="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signal</a:t>
              </a:r>
            </a:p>
          </p:txBody>
        </p:sp>
        <p:sp>
          <p:nvSpPr>
            <p:cNvPr id="22556" name="Freeform 30"/>
            <p:cNvSpPr>
              <a:spLocks/>
            </p:cNvSpPr>
            <p:nvPr/>
          </p:nvSpPr>
          <p:spPr bwMode="auto">
            <a:xfrm>
              <a:off x="5071366" y="2589612"/>
              <a:ext cx="3230339" cy="1173968"/>
            </a:xfrm>
            <a:custGeom>
              <a:avLst/>
              <a:gdLst>
                <a:gd name="T0" fmla="*/ 0 w 3230339"/>
                <a:gd name="T1" fmla="*/ 745990 h 1173968"/>
                <a:gd name="T2" fmla="*/ 635024 w 3230339"/>
                <a:gd name="T3" fmla="*/ 248983 h 1173968"/>
                <a:gd name="T4" fmla="*/ 1283852 w 3230339"/>
                <a:gd name="T5" fmla="*/ 676961 h 1173968"/>
                <a:gd name="T6" fmla="*/ 1877462 w 3230339"/>
                <a:gd name="T7" fmla="*/ 480 h 1173968"/>
                <a:gd name="T8" fmla="*/ 2415852 w 3230339"/>
                <a:gd name="T9" fmla="*/ 801213 h 1173968"/>
                <a:gd name="T10" fmla="*/ 3230339 w 3230339"/>
                <a:gd name="T11" fmla="*/ 1173968 h 11739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30339" h="1173968">
                  <a:moveTo>
                    <a:pt x="0" y="745990"/>
                  </a:moveTo>
                  <a:cubicBezTo>
                    <a:pt x="39114" y="794310"/>
                    <a:pt x="421049" y="260488"/>
                    <a:pt x="635024" y="248983"/>
                  </a:cubicBezTo>
                  <a:cubicBezTo>
                    <a:pt x="848999" y="237478"/>
                    <a:pt x="1076779" y="718378"/>
                    <a:pt x="1283852" y="676961"/>
                  </a:cubicBezTo>
                  <a:cubicBezTo>
                    <a:pt x="1490925" y="635544"/>
                    <a:pt x="1688795" y="-20229"/>
                    <a:pt x="1877462" y="480"/>
                  </a:cubicBezTo>
                  <a:cubicBezTo>
                    <a:pt x="2066129" y="21189"/>
                    <a:pt x="2190373" y="605632"/>
                    <a:pt x="2415852" y="801213"/>
                  </a:cubicBezTo>
                  <a:cubicBezTo>
                    <a:pt x="2641331" y="996794"/>
                    <a:pt x="2948489" y="1077328"/>
                    <a:pt x="3230339" y="1173968"/>
                  </a:cubicBezTo>
                </a:path>
              </a:pathLst>
            </a:cu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2557" name="Straight Connector 31"/>
            <p:cNvCxnSpPr>
              <a:cxnSpLocks noChangeShapeType="1"/>
            </p:cNvCxnSpPr>
            <p:nvPr/>
          </p:nvCxnSpPr>
          <p:spPr bwMode="auto">
            <a:xfrm flipH="1">
              <a:off x="7948878" y="3297188"/>
              <a:ext cx="176086" cy="29513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558" name="Group 32"/>
            <p:cNvGrpSpPr>
              <a:grpSpLocks/>
            </p:cNvGrpSpPr>
            <p:nvPr/>
          </p:nvGrpSpPr>
          <p:grpSpPr bwMode="auto">
            <a:xfrm>
              <a:off x="6949949" y="2069766"/>
              <a:ext cx="1645251" cy="724141"/>
              <a:chOff x="7074194" y="1793646"/>
              <a:chExt cx="1645251" cy="724141"/>
            </a:xfrm>
          </p:grpSpPr>
          <p:cxnSp>
            <p:nvCxnSpPr>
              <p:cNvPr id="22567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7074194" y="2510361"/>
                <a:ext cx="185676" cy="7426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568" name="TextBox 34"/>
              <p:cNvSpPr txBox="1">
                <a:spLocks noChangeArrowheads="1"/>
              </p:cNvSpPr>
              <p:nvPr/>
            </p:nvSpPr>
            <p:spPr bwMode="auto">
              <a:xfrm>
                <a:off x="7550903" y="1793646"/>
                <a:ext cx="116854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200" i="0" dirty="0">
                    <a:solidFill>
                      <a:srgbClr val="800000"/>
                    </a:solidFill>
                    <a:latin typeface="Arial" charset="0"/>
                    <a:cs typeface="Arial" charset="0"/>
                  </a:rPr>
                  <a:t>quantized value of</a:t>
                </a:r>
              </a:p>
              <a:p>
                <a:pPr eaLnBrk="0" hangingPunct="0"/>
                <a:r>
                  <a:rPr lang="en-US" sz="1200" i="0" dirty="0">
                    <a:solidFill>
                      <a:srgbClr val="800000"/>
                    </a:solidFill>
                    <a:latin typeface="Arial" charset="0"/>
                    <a:cs typeface="Arial" charset="0"/>
                  </a:rPr>
                  <a:t>analog value</a:t>
                </a:r>
              </a:p>
            </p:txBody>
          </p:sp>
          <p:cxnSp>
            <p:nvCxnSpPr>
              <p:cNvPr id="22569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7189314" y="1942186"/>
                <a:ext cx="427051" cy="542179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559" name="Group 36"/>
            <p:cNvGrpSpPr>
              <a:grpSpLocks/>
            </p:cNvGrpSpPr>
            <p:nvPr/>
          </p:nvGrpSpPr>
          <p:grpSpPr bwMode="auto">
            <a:xfrm>
              <a:off x="5549260" y="2008293"/>
              <a:ext cx="1442931" cy="785213"/>
              <a:chOff x="5673505" y="1732173"/>
              <a:chExt cx="1442931" cy="785213"/>
            </a:xfrm>
          </p:grpSpPr>
          <p:sp>
            <p:nvSpPr>
              <p:cNvPr id="22564" name="TextBox 37"/>
              <p:cNvSpPr txBox="1">
                <a:spLocks noChangeArrowheads="1"/>
              </p:cNvSpPr>
              <p:nvPr/>
            </p:nvSpPr>
            <p:spPr bwMode="auto">
              <a:xfrm>
                <a:off x="5673505" y="1732173"/>
                <a:ext cx="11051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r" eaLnBrk="0" hangingPunct="0"/>
                <a:r>
                  <a:rPr lang="en-US" sz="1200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quantization error</a:t>
                </a:r>
              </a:p>
            </p:txBody>
          </p:sp>
          <p:cxnSp>
            <p:nvCxnSpPr>
              <p:cNvPr id="22565" name="Straight Connector 38"/>
              <p:cNvCxnSpPr>
                <a:cxnSpLocks noChangeShapeType="1"/>
              </p:cNvCxnSpPr>
              <p:nvPr/>
            </p:nvCxnSpPr>
            <p:spPr bwMode="auto">
              <a:xfrm>
                <a:off x="7112679" y="2314493"/>
                <a:ext cx="3757" cy="2028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med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566" name="Straight Connector 39"/>
              <p:cNvCxnSpPr>
                <a:cxnSpLocks noChangeShapeType="1"/>
                <a:stCxn id="22564" idx="3"/>
              </p:cNvCxnSpPr>
              <p:nvPr/>
            </p:nvCxnSpPr>
            <p:spPr bwMode="auto">
              <a:xfrm>
                <a:off x="6778619" y="1963006"/>
                <a:ext cx="292728" cy="392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560" name="Group 40"/>
            <p:cNvGrpSpPr>
              <a:grpSpLocks/>
            </p:cNvGrpSpPr>
            <p:nvPr/>
          </p:nvGrpSpPr>
          <p:grpSpPr bwMode="auto">
            <a:xfrm>
              <a:off x="5056047" y="4114460"/>
              <a:ext cx="2583010" cy="1135938"/>
              <a:chOff x="5180292" y="3838340"/>
              <a:chExt cx="2583010" cy="1135938"/>
            </a:xfrm>
          </p:grpSpPr>
          <p:cxnSp>
            <p:nvCxnSpPr>
              <p:cNvPr id="22561" name="Straight Arrow Connector 41"/>
              <p:cNvCxnSpPr>
                <a:cxnSpLocks noChangeShapeType="1"/>
              </p:cNvCxnSpPr>
              <p:nvPr/>
            </p:nvCxnSpPr>
            <p:spPr bwMode="auto">
              <a:xfrm flipV="1">
                <a:off x="5180292" y="3838340"/>
                <a:ext cx="2583010" cy="14269"/>
              </a:xfrm>
              <a:prstGeom prst="straightConnector1">
                <a:avLst/>
              </a:prstGeom>
              <a:noFill/>
              <a:ln w="9525">
                <a:solidFill>
                  <a:srgbClr val="008000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562" name="TextBox 42"/>
              <p:cNvSpPr txBox="1">
                <a:spLocks noChangeArrowheads="1"/>
              </p:cNvSpPr>
              <p:nvPr/>
            </p:nvSpPr>
            <p:spPr bwMode="auto">
              <a:xfrm>
                <a:off x="5639878" y="4512613"/>
                <a:ext cx="170957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sampling rate</a:t>
                </a:r>
              </a:p>
              <a:p>
                <a:pPr eaLnBrk="0" hangingPunct="0"/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(</a:t>
                </a:r>
                <a:r>
                  <a:rPr lang="en-US" sz="120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N </a:t>
                </a:r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sample/sec)</a:t>
                </a:r>
              </a:p>
            </p:txBody>
          </p:sp>
          <p:cxnSp>
            <p:nvCxnSpPr>
              <p:cNvPr id="22563" name="Straight Connector 43"/>
              <p:cNvCxnSpPr>
                <a:cxnSpLocks noChangeShapeType="1"/>
              </p:cNvCxnSpPr>
              <p:nvPr/>
            </p:nvCxnSpPr>
            <p:spPr bwMode="auto">
              <a:xfrm flipV="1">
                <a:off x="6650182" y="3881146"/>
                <a:ext cx="214061" cy="713447"/>
              </a:xfrm>
              <a:prstGeom prst="line">
                <a:avLst/>
              </a:prstGeom>
              <a:noFill/>
              <a:ln w="9525">
                <a:solidFill>
                  <a:srgbClr val="0066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85874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Gill Sans MT" charset="0"/>
                <a:cs typeface="+mj-cs"/>
              </a:rPr>
              <a:t>Multimedia networking: 3 application types</a:t>
            </a:r>
            <a:endParaRPr lang="en-US" sz="3200" dirty="0">
              <a:latin typeface="Gill Sans MT" charset="0"/>
              <a:cs typeface="+mj-cs"/>
            </a:endParaRPr>
          </a:p>
        </p:txBody>
      </p:sp>
      <p:pic>
        <p:nvPicPr>
          <p:cNvPr id="28676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7762875" cy="46482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treaming, stored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audio, video</a:t>
            </a:r>
          </a:p>
          <a:p>
            <a:pPr lvl="1">
              <a:defRPr/>
            </a:pPr>
            <a:r>
              <a:rPr lang="en-US" i="1" dirty="0">
                <a:solidFill>
                  <a:srgbClr val="000099"/>
                </a:solidFill>
              </a:rPr>
              <a:t>s</a:t>
            </a:r>
            <a:r>
              <a:rPr lang="en-US" i="1" dirty="0" smtClean="0">
                <a:solidFill>
                  <a:srgbClr val="000099"/>
                </a:solidFill>
              </a:rPr>
              <a:t>treaming: </a:t>
            </a:r>
            <a:r>
              <a:rPr lang="en-US" dirty="0" smtClean="0"/>
              <a:t>can begin playout before downloading entire file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000099"/>
                </a:solidFill>
              </a:rPr>
              <a:t>stored (at server): </a:t>
            </a:r>
            <a:r>
              <a:rPr lang="en-US" dirty="0" smtClean="0"/>
              <a:t>can transmit faster than audio/video will be rendered (implies storing/buffering at client)</a:t>
            </a:r>
          </a:p>
          <a:p>
            <a:pPr lvl="1">
              <a:defRPr/>
            </a:pPr>
            <a:r>
              <a:rPr lang="en-US" dirty="0"/>
              <a:t>e</a:t>
            </a:r>
            <a:r>
              <a:rPr lang="en-US" dirty="0" smtClean="0"/>
              <a:t>.g., YouTube, Netflix, Hulu</a:t>
            </a:r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conversational </a:t>
            </a:r>
            <a:r>
              <a:rPr lang="en-US" dirty="0" smtClean="0"/>
              <a:t>voice/video over IP </a:t>
            </a:r>
          </a:p>
          <a:p>
            <a:pPr lvl="1">
              <a:defRPr/>
            </a:pPr>
            <a:r>
              <a:rPr lang="en-US" dirty="0"/>
              <a:t>i</a:t>
            </a:r>
            <a:r>
              <a:rPr lang="en-US" dirty="0" smtClean="0"/>
              <a:t>nteractive nature of human-to-human conversation limits delay tolerance</a:t>
            </a:r>
          </a:p>
          <a:p>
            <a:pPr lvl="1">
              <a:defRPr/>
            </a:pPr>
            <a:r>
              <a:rPr lang="en-US" dirty="0"/>
              <a:t>e</a:t>
            </a:r>
            <a:r>
              <a:rPr lang="en-US" dirty="0" smtClean="0"/>
              <a:t>.g., Skype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treaming live </a:t>
            </a:r>
            <a:r>
              <a:rPr lang="en-US" dirty="0" smtClean="0"/>
              <a:t>audio, video</a:t>
            </a:r>
          </a:p>
          <a:p>
            <a:pPr lvl="1">
              <a:defRPr/>
            </a:pPr>
            <a:r>
              <a:rPr lang="en-US" dirty="0" smtClean="0"/>
              <a:t>e.g., live sporting event (futbol)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97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729" name="Group 2"/>
          <p:cNvGrpSpPr>
            <a:grpSpLocks/>
          </p:cNvGrpSpPr>
          <p:nvPr/>
        </p:nvGrpSpPr>
        <p:grpSpPr bwMode="auto">
          <a:xfrm>
            <a:off x="5640388" y="2125663"/>
            <a:ext cx="2109787" cy="1582737"/>
            <a:chOff x="1842724" y="2867233"/>
            <a:chExt cx="5649912" cy="3416300"/>
          </a:xfrm>
        </p:grpSpPr>
        <p:sp>
          <p:nvSpPr>
            <p:cNvPr id="201784" name="AutoShape 99"/>
            <p:cNvSpPr>
              <a:spLocks noChangeArrowheads="1"/>
            </p:cNvSpPr>
            <p:nvPr/>
          </p:nvSpPr>
          <p:spPr bwMode="auto">
            <a:xfrm>
              <a:off x="1842724" y="2867233"/>
              <a:ext cx="5649912" cy="768350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01785" name="Rectangle 87"/>
            <p:cNvSpPr>
              <a:spLocks noChangeArrowheads="1"/>
            </p:cNvSpPr>
            <p:nvPr/>
          </p:nvSpPr>
          <p:spPr bwMode="auto">
            <a:xfrm>
              <a:off x="2277699" y="3621296"/>
              <a:ext cx="4781550" cy="266223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01730" name="Group 249"/>
          <p:cNvGrpSpPr>
            <a:grpSpLocks/>
          </p:cNvGrpSpPr>
          <p:nvPr/>
        </p:nvGrpSpPr>
        <p:grpSpPr bwMode="auto">
          <a:xfrm>
            <a:off x="1900238" y="2686050"/>
            <a:ext cx="427037" cy="785813"/>
            <a:chOff x="4140" y="429"/>
            <a:chExt cx="1425" cy="2396"/>
          </a:xfrm>
        </p:grpSpPr>
        <p:sp>
          <p:nvSpPr>
            <p:cNvPr id="201752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2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01754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55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65" name="Rectangle 254"/>
            <p:cNvSpPr>
              <a:spLocks noChangeArrowheads="1"/>
            </p:cNvSpPr>
            <p:nvPr/>
          </p:nvSpPr>
          <p:spPr bwMode="auto">
            <a:xfrm>
              <a:off x="4214" y="695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201757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1" name="AutoShape 256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7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2" name="AutoShape 257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7" name="Rectangle 258"/>
            <p:cNvSpPr>
              <a:spLocks noChangeArrowheads="1"/>
            </p:cNvSpPr>
            <p:nvPr/>
          </p:nvSpPr>
          <p:spPr bwMode="auto">
            <a:xfrm>
              <a:off x="4225" y="1020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201759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89" name="AutoShape 260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0" name="AutoShape 26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9" name="Rectangle 262"/>
            <p:cNvSpPr>
              <a:spLocks noChangeArrowheads="1"/>
            </p:cNvSpPr>
            <p:nvPr/>
          </p:nvSpPr>
          <p:spPr bwMode="auto">
            <a:xfrm>
              <a:off x="4219" y="1358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70" name="Rectangle 263"/>
            <p:cNvSpPr>
              <a:spLocks noChangeArrowheads="1"/>
            </p:cNvSpPr>
            <p:nvPr/>
          </p:nvSpPr>
          <p:spPr bwMode="auto">
            <a:xfrm>
              <a:off x="4225" y="1654"/>
              <a:ext cx="599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201762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87" name="AutoShape 265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8" name="AutoShape 266"/>
              <p:cNvSpPr>
                <a:spLocks noChangeArrowheads="1"/>
              </p:cNvSpPr>
              <p:nvPr/>
            </p:nvSpPr>
            <p:spPr bwMode="auto">
              <a:xfrm>
                <a:off x="625" y="2588"/>
                <a:ext cx="693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01763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01764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5" name="AutoShape 269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6" name="AutoShape 270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0"/>
                  <a:buNone/>
                  <a:defRPr/>
                </a:pPr>
                <a:endParaRPr lang="en-US" sz="20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74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4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01766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1767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7" name="Oval 274"/>
            <p:cNvSpPr>
              <a:spLocks noChangeArrowheads="1"/>
            </p:cNvSpPr>
            <p:nvPr/>
          </p:nvSpPr>
          <p:spPr bwMode="auto">
            <a:xfrm>
              <a:off x="5517" y="2612"/>
              <a:ext cx="48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01769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9" name="AutoShape 276"/>
            <p:cNvSpPr>
              <a:spLocks noChangeArrowheads="1"/>
            </p:cNvSpPr>
            <p:nvPr/>
          </p:nvSpPr>
          <p:spPr bwMode="auto">
            <a:xfrm>
              <a:off x="4140" y="2680"/>
              <a:ext cx="1203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0" name="AutoShape 277"/>
            <p:cNvSpPr>
              <a:spLocks noChangeArrowheads="1"/>
            </p:cNvSpPr>
            <p:nvPr/>
          </p:nvSpPr>
          <p:spPr bwMode="auto">
            <a:xfrm>
              <a:off x="4204" y="2709"/>
              <a:ext cx="1075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1" name="Oval 278"/>
            <p:cNvSpPr>
              <a:spLocks noChangeArrowheads="1"/>
            </p:cNvSpPr>
            <p:nvPr/>
          </p:nvSpPr>
          <p:spPr bwMode="auto">
            <a:xfrm>
              <a:off x="4310" y="2380"/>
              <a:ext cx="159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2" name="Oval 279"/>
            <p:cNvSpPr>
              <a:spLocks noChangeArrowheads="1"/>
            </p:cNvSpPr>
            <p:nvPr/>
          </p:nvSpPr>
          <p:spPr bwMode="auto">
            <a:xfrm>
              <a:off x="4484" y="2385"/>
              <a:ext cx="164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3" name="Oval 280"/>
            <p:cNvSpPr>
              <a:spLocks noChangeArrowheads="1"/>
            </p:cNvSpPr>
            <p:nvPr/>
          </p:nvSpPr>
          <p:spPr bwMode="auto">
            <a:xfrm>
              <a:off x="4664" y="2380"/>
              <a:ext cx="154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4" name="Rectangle 281"/>
            <p:cNvSpPr>
              <a:spLocks noChangeArrowheads="1"/>
            </p:cNvSpPr>
            <p:nvPr/>
          </p:nvSpPr>
          <p:spPr bwMode="auto">
            <a:xfrm>
              <a:off x="5062" y="1838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201731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7475"/>
            <a:ext cx="7772400" cy="1143000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Streaming stored video: </a:t>
            </a:r>
          </a:p>
        </p:txBody>
      </p:sp>
      <p:grpSp>
        <p:nvGrpSpPr>
          <p:cNvPr id="201732" name="Group 134"/>
          <p:cNvGrpSpPr>
            <a:grpSpLocks/>
          </p:cNvGrpSpPr>
          <p:nvPr/>
        </p:nvGrpSpPr>
        <p:grpSpPr bwMode="auto">
          <a:xfrm>
            <a:off x="1473200" y="2317750"/>
            <a:ext cx="1281113" cy="363538"/>
            <a:chOff x="3621" y="3265"/>
            <a:chExt cx="1776" cy="744"/>
          </a:xfrm>
        </p:grpSpPr>
        <p:pic>
          <p:nvPicPr>
            <p:cNvPr id="201748" name="Picture 135" descr="reel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2344" name="Freeform 136"/>
            <p:cNvSpPr>
              <a:spLocks/>
            </p:cNvSpPr>
            <p:nvPr/>
          </p:nvSpPr>
          <p:spPr bwMode="auto">
            <a:xfrm>
              <a:off x="3971" y="3288"/>
              <a:ext cx="1402" cy="439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5 h 438"/>
                <a:gd name="T4" fmla="*/ 114 w 1401"/>
                <a:gd name="T5" fmla="*/ 382 h 438"/>
                <a:gd name="T6" fmla="*/ 132 w 1401"/>
                <a:gd name="T7" fmla="*/ 358 h 438"/>
                <a:gd name="T8" fmla="*/ 210 w 1401"/>
                <a:gd name="T9" fmla="*/ 403 h 438"/>
                <a:gd name="T10" fmla="*/ 450 w 1401"/>
                <a:gd name="T11" fmla="*/ 385 h 438"/>
                <a:gd name="T12" fmla="*/ 486 w 1401"/>
                <a:gd name="T13" fmla="*/ 394 h 438"/>
                <a:gd name="T14" fmla="*/ 690 w 1401"/>
                <a:gd name="T15" fmla="*/ 418 h 438"/>
                <a:gd name="T16" fmla="*/ 1075 w 1401"/>
                <a:gd name="T17" fmla="*/ 439 h 438"/>
                <a:gd name="T18" fmla="*/ 1402 w 1401"/>
                <a:gd name="T19" fmla="*/ 421 h 438"/>
                <a:gd name="T20" fmla="*/ 1393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345" name="Freeform 137"/>
            <p:cNvSpPr>
              <a:spLocks/>
            </p:cNvSpPr>
            <p:nvPr/>
          </p:nvSpPr>
          <p:spPr bwMode="auto">
            <a:xfrm>
              <a:off x="4242" y="3860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5 h 123"/>
                <a:gd name="T6" fmla="*/ 801 w 999"/>
                <a:gd name="T7" fmla="*/ 41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0 h 123"/>
                <a:gd name="T16" fmla="*/ 987 w 999"/>
                <a:gd name="T17" fmla="*/ 120 h 123"/>
                <a:gd name="T18" fmla="*/ 18 w 999"/>
                <a:gd name="T19" fmla="*/ 117 h 123"/>
                <a:gd name="T20" fmla="*/ 0 w 999"/>
                <a:gd name="T21" fmla="*/ 6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pic>
          <p:nvPicPr>
            <p:cNvPr id="201751" name="Picture 138" descr="video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1733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9461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1734" name="Group 349"/>
          <p:cNvGrpSpPr>
            <a:grpSpLocks/>
          </p:cNvGrpSpPr>
          <p:nvPr/>
        </p:nvGrpSpPr>
        <p:grpSpPr bwMode="auto">
          <a:xfrm>
            <a:off x="6399213" y="2905125"/>
            <a:ext cx="677862" cy="663575"/>
            <a:chOff x="4437" y="1472"/>
            <a:chExt cx="427" cy="418"/>
          </a:xfrm>
        </p:grpSpPr>
        <p:sp>
          <p:nvSpPr>
            <p:cNvPr id="222558" name="Rectangle 350"/>
            <p:cNvSpPr>
              <a:spLocks noChangeArrowheads="1"/>
            </p:cNvSpPr>
            <p:nvPr/>
          </p:nvSpPr>
          <p:spPr bwMode="auto">
            <a:xfrm>
              <a:off x="4443" y="1475"/>
              <a:ext cx="421" cy="361"/>
            </a:xfrm>
            <a:prstGeom prst="rect">
              <a:avLst/>
            </a:prstGeom>
            <a:gradFill rotWithShape="0">
              <a:gsLst>
                <a:gs pos="0">
                  <a:srgbClr val="99CCFF">
                    <a:gamma/>
                    <a:shade val="46275"/>
                    <a:invGamma/>
                  </a:srgbClr>
                </a:gs>
                <a:gs pos="50000">
                  <a:srgbClr val="99CCFF"/>
                </a:gs>
                <a:gs pos="100000">
                  <a:srgbClr val="99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59" name="Rectangle 351"/>
            <p:cNvSpPr>
              <a:spLocks noChangeArrowheads="1"/>
            </p:cNvSpPr>
            <p:nvPr/>
          </p:nvSpPr>
          <p:spPr bwMode="auto">
            <a:xfrm>
              <a:off x="4567" y="1837"/>
              <a:ext cx="179" cy="23"/>
            </a:xfrm>
            <a:prstGeom prst="rect">
              <a:avLst/>
            </a:prstGeom>
            <a:solidFill>
              <a:srgbClr val="5F5F5F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60" name="Rectangle 352"/>
            <p:cNvSpPr>
              <a:spLocks noChangeArrowheads="1"/>
            </p:cNvSpPr>
            <p:nvPr/>
          </p:nvSpPr>
          <p:spPr bwMode="auto">
            <a:xfrm>
              <a:off x="4442" y="1866"/>
              <a:ext cx="414" cy="24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61" name="Rectangle 353"/>
            <p:cNvSpPr>
              <a:spLocks noChangeArrowheads="1"/>
            </p:cNvSpPr>
            <p:nvPr/>
          </p:nvSpPr>
          <p:spPr bwMode="auto">
            <a:xfrm>
              <a:off x="4437" y="1472"/>
              <a:ext cx="423" cy="356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  <a:defRPr/>
              </a:pPr>
              <a:endParaRPr lang="en-US" sz="20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01735" name="TextBox 1"/>
          <p:cNvSpPr txBox="1">
            <a:spLocks noChangeArrowheads="1"/>
          </p:cNvSpPr>
          <p:nvPr/>
        </p:nvSpPr>
        <p:spPr bwMode="auto">
          <a:xfrm>
            <a:off x="544513" y="1497013"/>
            <a:ext cx="2749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800" smtClean="0">
                <a:solidFill>
                  <a:srgbClr val="000000"/>
                </a:solidFill>
              </a:rPr>
              <a:t>simple scenario</a:t>
            </a:r>
            <a:r>
              <a:rPr lang="en-US" altLang="en-US" smtClean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01736" name="Freeform 1287"/>
          <p:cNvSpPr>
            <a:spLocks/>
          </p:cNvSpPr>
          <p:nvPr/>
        </p:nvSpPr>
        <p:spPr bwMode="auto">
          <a:xfrm>
            <a:off x="2908300" y="234632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201737" name="Straight Connector 45"/>
          <p:cNvCxnSpPr>
            <a:cxnSpLocks noChangeShapeType="1"/>
          </p:cNvCxnSpPr>
          <p:nvPr/>
        </p:nvCxnSpPr>
        <p:spPr bwMode="auto">
          <a:xfrm>
            <a:off x="2549525" y="291147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738" name="Straight Connector 46"/>
          <p:cNvCxnSpPr>
            <a:cxnSpLocks noChangeShapeType="1"/>
          </p:cNvCxnSpPr>
          <p:nvPr/>
        </p:nvCxnSpPr>
        <p:spPr bwMode="auto">
          <a:xfrm>
            <a:off x="4560888" y="2941638"/>
            <a:ext cx="1531937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1739" name="TextBox 64"/>
          <p:cNvSpPr txBox="1">
            <a:spLocks noChangeArrowheads="1"/>
          </p:cNvSpPr>
          <p:nvPr/>
        </p:nvSpPr>
        <p:spPr bwMode="auto">
          <a:xfrm>
            <a:off x="1368425" y="3611563"/>
            <a:ext cx="1652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cs typeface="Arial" panose="020B0604020202020204" pitchFamily="34" charset="0"/>
              </a:rPr>
              <a:t>video server</a:t>
            </a:r>
          </a:p>
          <a:p>
            <a:pPr algn="ctr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cs typeface="Arial" panose="020B0604020202020204" pitchFamily="34" charset="0"/>
              </a:rPr>
              <a:t>(stored video)</a:t>
            </a:r>
            <a:endParaRPr lang="en-US" altLang="en-US" sz="1800" i="1" smtClean="0">
              <a:solidFill>
                <a:srgbClr val="CC0000"/>
              </a:solidFill>
              <a:cs typeface="Arial" panose="020B0604020202020204" pitchFamily="34" charset="0"/>
            </a:endParaRPr>
          </a:p>
        </p:txBody>
      </p:sp>
      <p:sp>
        <p:nvSpPr>
          <p:cNvPr id="201740" name="TextBox 64"/>
          <p:cNvSpPr txBox="1">
            <a:spLocks noChangeArrowheads="1"/>
          </p:cNvSpPr>
          <p:nvPr/>
        </p:nvSpPr>
        <p:spPr bwMode="auto">
          <a:xfrm>
            <a:off x="6315075" y="3719513"/>
            <a:ext cx="766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000000"/>
                </a:solidFill>
                <a:cs typeface="Arial" panose="020B0604020202020204" pitchFamily="34" charset="0"/>
              </a:rPr>
              <a:t>client</a:t>
            </a:r>
            <a:endParaRPr lang="en-US" altLang="en-US" sz="1800" i="1" smtClean="0">
              <a:solidFill>
                <a:srgbClr val="CC0000"/>
              </a:solidFill>
              <a:cs typeface="Arial" panose="020B0604020202020204" pitchFamily="34" charset="0"/>
            </a:endParaRPr>
          </a:p>
        </p:txBody>
      </p:sp>
      <p:sp>
        <p:nvSpPr>
          <p:cNvPr id="201741" name="TextBox 64"/>
          <p:cNvSpPr txBox="1">
            <a:spLocks noChangeArrowheads="1"/>
          </p:cNvSpPr>
          <p:nvPr/>
        </p:nvSpPr>
        <p:spPr bwMode="auto">
          <a:xfrm>
            <a:off x="3562350" y="3175000"/>
            <a:ext cx="919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600" smtClean="0">
                <a:solidFill>
                  <a:srgbClr val="000000"/>
                </a:solidFill>
                <a:cs typeface="Arial" panose="020B0604020202020204" pitchFamily="34" charset="0"/>
              </a:rPr>
              <a:t>Internet</a:t>
            </a:r>
            <a:endParaRPr lang="en-US" altLang="en-US" sz="1800" i="1" smtClean="0">
              <a:solidFill>
                <a:srgbClr val="CC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49"/>
          <p:cNvGrpSpPr>
            <a:grpSpLocks/>
          </p:cNvGrpSpPr>
          <p:nvPr/>
        </p:nvGrpSpPr>
        <p:grpSpPr bwMode="auto">
          <a:xfrm>
            <a:off x="3230563" y="4929188"/>
            <a:ext cx="427037" cy="785812"/>
            <a:chOff x="4140" y="429"/>
            <a:chExt cx="1425" cy="2396"/>
          </a:xfrm>
        </p:grpSpPr>
        <p:sp>
          <p:nvSpPr>
            <p:cNvPr id="3292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293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293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5" name="Rectangle 254"/>
            <p:cNvSpPr>
              <a:spLocks noChangeArrowheads="1"/>
            </p:cNvSpPr>
            <p:nvPr/>
          </p:nvSpPr>
          <p:spPr bwMode="auto">
            <a:xfrm>
              <a:off x="4214" y="695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293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1" name="AutoShape 256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7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2" name="AutoShape 257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7" name="Rectangle 258"/>
            <p:cNvSpPr>
              <a:spLocks noChangeArrowheads="1"/>
            </p:cNvSpPr>
            <p:nvPr/>
          </p:nvSpPr>
          <p:spPr bwMode="auto">
            <a:xfrm>
              <a:off x="4225" y="1020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293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89" name="AutoShape 260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0" name="AutoShape 26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9" name="Rectangle 262"/>
            <p:cNvSpPr>
              <a:spLocks noChangeArrowheads="1"/>
            </p:cNvSpPr>
            <p:nvPr/>
          </p:nvSpPr>
          <p:spPr bwMode="auto">
            <a:xfrm>
              <a:off x="4219" y="1358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70" name="Rectangle 263"/>
            <p:cNvSpPr>
              <a:spLocks noChangeArrowheads="1"/>
            </p:cNvSpPr>
            <p:nvPr/>
          </p:nvSpPr>
          <p:spPr bwMode="auto">
            <a:xfrm>
              <a:off x="4225" y="1654"/>
              <a:ext cx="599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3293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87" name="AutoShape 265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8" name="AutoShape 266"/>
              <p:cNvSpPr>
                <a:spLocks noChangeArrowheads="1"/>
              </p:cNvSpPr>
              <p:nvPr/>
            </p:nvSpPr>
            <p:spPr bwMode="auto">
              <a:xfrm>
                <a:off x="625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293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294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5" name="AutoShape 269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6" name="AutoShape 270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74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4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294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294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7" name="Oval 274"/>
            <p:cNvSpPr>
              <a:spLocks noChangeArrowheads="1"/>
            </p:cNvSpPr>
            <p:nvPr/>
          </p:nvSpPr>
          <p:spPr bwMode="auto">
            <a:xfrm>
              <a:off x="5517" y="2612"/>
              <a:ext cx="48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294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79" name="AutoShape 276"/>
            <p:cNvSpPr>
              <a:spLocks noChangeArrowheads="1"/>
            </p:cNvSpPr>
            <p:nvPr/>
          </p:nvSpPr>
          <p:spPr bwMode="auto">
            <a:xfrm>
              <a:off x="4140" y="2680"/>
              <a:ext cx="1203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0" name="AutoShape 277"/>
            <p:cNvSpPr>
              <a:spLocks noChangeArrowheads="1"/>
            </p:cNvSpPr>
            <p:nvPr/>
          </p:nvSpPr>
          <p:spPr bwMode="auto">
            <a:xfrm>
              <a:off x="4204" y="2709"/>
              <a:ext cx="1075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1" name="Oval 278"/>
            <p:cNvSpPr>
              <a:spLocks noChangeArrowheads="1"/>
            </p:cNvSpPr>
            <p:nvPr/>
          </p:nvSpPr>
          <p:spPr bwMode="auto">
            <a:xfrm>
              <a:off x="4310" y="2380"/>
              <a:ext cx="159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2" name="Oval 279"/>
            <p:cNvSpPr>
              <a:spLocks noChangeArrowheads="1"/>
            </p:cNvSpPr>
            <p:nvPr/>
          </p:nvSpPr>
          <p:spPr bwMode="auto">
            <a:xfrm>
              <a:off x="4484" y="2385"/>
              <a:ext cx="164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3" name="Oval 280"/>
            <p:cNvSpPr>
              <a:spLocks noChangeArrowheads="1"/>
            </p:cNvSpPr>
            <p:nvPr/>
          </p:nvSpPr>
          <p:spPr bwMode="auto">
            <a:xfrm>
              <a:off x="4664" y="2380"/>
              <a:ext cx="154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4" name="Rectangle 281"/>
            <p:cNvSpPr>
              <a:spLocks noChangeArrowheads="1"/>
            </p:cNvSpPr>
            <p:nvPr/>
          </p:nvSpPr>
          <p:spPr bwMode="auto">
            <a:xfrm>
              <a:off x="5062" y="1838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74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s</a:t>
            </a:r>
            <a:r>
              <a:rPr lang="en-US" dirty="0" smtClean="0"/>
              <a:t>tored video: </a:t>
            </a:r>
            <a:endParaRPr lang="en-US" dirty="0"/>
          </a:p>
        </p:txBody>
      </p:sp>
      <p:grpSp>
        <p:nvGrpSpPr>
          <p:cNvPr id="32771" name="Group 134"/>
          <p:cNvGrpSpPr>
            <a:grpSpLocks/>
          </p:cNvGrpSpPr>
          <p:nvPr/>
        </p:nvGrpSpPr>
        <p:grpSpPr bwMode="auto">
          <a:xfrm>
            <a:off x="2803525" y="4560888"/>
            <a:ext cx="1281113" cy="363537"/>
            <a:chOff x="3621" y="3265"/>
            <a:chExt cx="1776" cy="744"/>
          </a:xfrm>
        </p:grpSpPr>
        <p:pic>
          <p:nvPicPr>
            <p:cNvPr id="32924" name="Picture 135" descr="reel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2344" name="Freeform 136"/>
            <p:cNvSpPr>
              <a:spLocks/>
            </p:cNvSpPr>
            <p:nvPr/>
          </p:nvSpPr>
          <p:spPr bwMode="auto">
            <a:xfrm>
              <a:off x="3971" y="3288"/>
              <a:ext cx="1402" cy="439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345" name="Freeform 137"/>
            <p:cNvSpPr>
              <a:spLocks/>
            </p:cNvSpPr>
            <p:nvPr/>
          </p:nvSpPr>
          <p:spPr bwMode="auto">
            <a:xfrm>
              <a:off x="4242" y="3860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pic>
          <p:nvPicPr>
            <p:cNvPr id="32927" name="Picture 138" descr="video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2376" name="Line 168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222565" name="Group 357"/>
          <p:cNvGrpSpPr>
            <a:grpSpLocks/>
          </p:cNvGrpSpPr>
          <p:nvPr/>
        </p:nvGrpSpPr>
        <p:grpSpPr bwMode="auto">
          <a:xfrm>
            <a:off x="1498600" y="3467100"/>
            <a:ext cx="1662113" cy="1441450"/>
            <a:chOff x="944" y="2184"/>
            <a:chExt cx="1047" cy="908"/>
          </a:xfrm>
        </p:grpSpPr>
        <p:sp>
          <p:nvSpPr>
            <p:cNvPr id="222415" name="Freeform 207"/>
            <p:cNvSpPr>
              <a:spLocks/>
            </p:cNvSpPr>
            <p:nvPr/>
          </p:nvSpPr>
          <p:spPr bwMode="auto">
            <a:xfrm>
              <a:off x="1278" y="2184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416" name="Text Box 208"/>
            <p:cNvSpPr txBox="1">
              <a:spLocks noChangeArrowheads="1"/>
            </p:cNvSpPr>
            <p:nvPr/>
          </p:nvSpPr>
          <p:spPr bwMode="auto">
            <a:xfrm>
              <a:off x="944" y="2336"/>
              <a:ext cx="1047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2900" indent="-342900" eaLnBrk="0" hangingPunct="0">
                <a:buFontTx/>
                <a:buAutoNum type="arabicPeriod"/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video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recorded (e.g., 30 frames/sec)</a:t>
              </a:r>
            </a:p>
          </p:txBody>
        </p:sp>
      </p:grpSp>
      <p:grpSp>
        <p:nvGrpSpPr>
          <p:cNvPr id="222470" name="Group 262"/>
          <p:cNvGrpSpPr>
            <a:grpSpLocks/>
          </p:cNvGrpSpPr>
          <p:nvPr/>
        </p:nvGrpSpPr>
        <p:grpSpPr bwMode="auto">
          <a:xfrm>
            <a:off x="1028700" y="1811338"/>
            <a:ext cx="2552700" cy="2525712"/>
            <a:chOff x="648" y="1147"/>
            <a:chExt cx="1608" cy="1591"/>
          </a:xfrm>
        </p:grpSpPr>
        <p:grpSp>
          <p:nvGrpSpPr>
            <p:cNvPr id="32881" name="Group 20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2897" name="Group 189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2908" name="Group 18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6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1" name="Line 1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84" name="Line 1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7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7" name="Line 1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88" name="Line 18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909" name="Group 182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0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2" name="Line 1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93" name="Line 18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1" name="Group 18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5" name="Line 1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396" name="Line 18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2898" name="Group 191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2902" name="Group 192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01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02" name="Line 1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2903" name="Group 195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04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05" name="Line 19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99" name="Group 19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2408" name="Line 20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  <p:sp>
              <p:nvSpPr>
                <p:cNvPr id="222409" name="Line 20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/>
                    <a:ea typeface="ＭＳ Ｐゴシック" charset="0"/>
                    <a:cs typeface="Arial"/>
                  </a:endParaRPr>
                </a:p>
              </p:txBody>
            </p:sp>
          </p:grpSp>
        </p:grpSp>
        <p:grpSp>
          <p:nvGrpSpPr>
            <p:cNvPr id="32882" name="Group 23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2883" name="Group 23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2891" name="Group 23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48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49" name="Line 24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2892" name="Group 24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1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52" name="Line 24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84" name="Group 24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2885" name="Group 24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55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56" name="Line 24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  <p:grpSp>
              <p:nvGrpSpPr>
                <p:cNvPr id="32886" name="Group 24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8" name="Line 25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59" name="Line 25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</p:grpSp>
      </p:grpSp>
      <p:grpSp>
        <p:nvGrpSpPr>
          <p:cNvPr id="222566" name="Group 358"/>
          <p:cNvGrpSpPr>
            <a:grpSpLocks/>
          </p:cNvGrpSpPr>
          <p:nvPr/>
        </p:nvGrpSpPr>
        <p:grpSpPr bwMode="auto">
          <a:xfrm>
            <a:off x="3165475" y="3241675"/>
            <a:ext cx="1373188" cy="1296988"/>
            <a:chOff x="1994" y="2042"/>
            <a:chExt cx="865" cy="817"/>
          </a:xfrm>
        </p:grpSpPr>
        <p:sp>
          <p:nvSpPr>
            <p:cNvPr id="222417" name="Freeform 209"/>
            <p:cNvSpPr>
              <a:spLocks/>
            </p:cNvSpPr>
            <p:nvPr/>
          </p:nvSpPr>
          <p:spPr bwMode="auto">
            <a:xfrm rot="-5400000">
              <a:off x="2196" y="2196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13" name="Text Box 305"/>
            <p:cNvSpPr txBox="1">
              <a:spLocks noChangeArrowheads="1"/>
            </p:cNvSpPr>
            <p:nvPr/>
          </p:nvSpPr>
          <p:spPr bwMode="auto">
            <a:xfrm>
              <a:off x="1994" y="2042"/>
              <a:ext cx="6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C0000"/>
                  </a:solidFill>
                  <a:latin typeface="Arial"/>
                  <a:ea typeface="ＭＳ Ｐゴシック" charset="0"/>
                  <a:cs typeface="Arial"/>
                </a:rPr>
                <a:t>2. video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CC0000"/>
                  </a:solidFill>
                  <a:latin typeface="Arial"/>
                  <a:ea typeface="ＭＳ Ｐゴシック" charset="0"/>
                  <a:cs typeface="Arial"/>
                </a:rPr>
                <a:t>sent</a:t>
              </a:r>
            </a:p>
          </p:txBody>
        </p:sp>
      </p:grpSp>
      <p:sp>
        <p:nvSpPr>
          <p:cNvPr id="222562" name="Text Box 354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Cumulative data</a:t>
            </a:r>
          </a:p>
        </p:txBody>
      </p:sp>
      <p:grpSp>
        <p:nvGrpSpPr>
          <p:cNvPr id="222573" name="Group 365"/>
          <p:cNvGrpSpPr>
            <a:grpSpLocks/>
          </p:cNvGrpSpPr>
          <p:nvPr/>
        </p:nvGrpSpPr>
        <p:grpSpPr bwMode="auto">
          <a:xfrm>
            <a:off x="4451350" y="1851025"/>
            <a:ext cx="3321050" cy="4337050"/>
            <a:chOff x="2804" y="1044"/>
            <a:chExt cx="2092" cy="2732"/>
          </a:xfrm>
        </p:grpSpPr>
        <p:sp>
          <p:nvSpPr>
            <p:cNvPr id="222568" name="Line 360"/>
            <p:cNvSpPr>
              <a:spLocks noChangeShapeType="1"/>
            </p:cNvSpPr>
            <p:nvPr/>
          </p:nvSpPr>
          <p:spPr bwMode="auto">
            <a:xfrm>
              <a:off x="3852" y="1044"/>
              <a:ext cx="0" cy="19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22569" name="Text Box 361"/>
            <p:cNvSpPr txBox="1">
              <a:spLocks noChangeArrowheads="1"/>
            </p:cNvSpPr>
            <p:nvPr/>
          </p:nvSpPr>
          <p:spPr bwMode="auto">
            <a:xfrm>
              <a:off x="2804" y="3020"/>
              <a:ext cx="2092" cy="75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C0000"/>
                  </a:solidFill>
                  <a:latin typeface="Arial"/>
                  <a:ea typeface="ＭＳ Ｐゴシック" charset="0"/>
                  <a:cs typeface="Arial"/>
                </a:rPr>
                <a:t>streaming</a:t>
              </a: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: at this time, client 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playing out early part of video, 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while server still sending later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part of video</a:t>
              </a:r>
            </a:p>
          </p:txBody>
        </p:sp>
      </p:grpSp>
      <p:grpSp>
        <p:nvGrpSpPr>
          <p:cNvPr id="222572" name="Group 364"/>
          <p:cNvGrpSpPr>
            <a:grpSpLocks/>
          </p:cNvGrpSpPr>
          <p:nvPr/>
        </p:nvGrpSpPr>
        <p:grpSpPr bwMode="auto">
          <a:xfrm>
            <a:off x="3981450" y="3975100"/>
            <a:ext cx="1770063" cy="923925"/>
            <a:chOff x="2508" y="2461"/>
            <a:chExt cx="1115" cy="582"/>
          </a:xfrm>
        </p:grpSpPr>
        <p:sp>
          <p:nvSpPr>
            <p:cNvPr id="222570" name="Text Box 362"/>
            <p:cNvSpPr txBox="1">
              <a:spLocks noChangeArrowheads="1"/>
            </p:cNvSpPr>
            <p:nvPr/>
          </p:nvSpPr>
          <p:spPr bwMode="auto">
            <a:xfrm>
              <a:off x="2580" y="2461"/>
              <a:ext cx="1043" cy="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network delay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rPr>
                <a:t>(fixed in this example)</a:t>
              </a:r>
            </a:p>
          </p:txBody>
        </p:sp>
        <p:sp>
          <p:nvSpPr>
            <p:cNvPr id="222571" name="Line 363"/>
            <p:cNvSpPr>
              <a:spLocks noChangeShapeType="1"/>
            </p:cNvSpPr>
            <p:nvPr/>
          </p:nvSpPr>
          <p:spPr bwMode="auto">
            <a:xfrm>
              <a:off x="2508" y="265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22574" name="Text Box 366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time</a:t>
            </a:r>
          </a:p>
        </p:txBody>
      </p:sp>
      <p:pic>
        <p:nvPicPr>
          <p:cNvPr id="32782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9461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2567" name="Group 359"/>
          <p:cNvGrpSpPr>
            <a:grpSpLocks/>
          </p:cNvGrpSpPr>
          <p:nvPr/>
        </p:nvGrpSpPr>
        <p:grpSpPr bwMode="auto">
          <a:xfrm>
            <a:off x="3914775" y="1830388"/>
            <a:ext cx="4903788" cy="2806700"/>
            <a:chOff x="2466" y="1153"/>
            <a:chExt cx="3089" cy="1768"/>
          </a:xfrm>
        </p:grpSpPr>
        <p:grpSp>
          <p:nvGrpSpPr>
            <p:cNvPr id="32785" name="Group 263"/>
            <p:cNvGrpSpPr>
              <a:grpSpLocks/>
            </p:cNvGrpSpPr>
            <p:nvPr/>
          </p:nvGrpSpPr>
          <p:grpSpPr bwMode="auto">
            <a:xfrm>
              <a:off x="2466" y="1153"/>
              <a:ext cx="1608" cy="1591"/>
              <a:chOff x="648" y="1147"/>
              <a:chExt cx="1608" cy="1591"/>
            </a:xfrm>
          </p:grpSpPr>
          <p:grpSp>
            <p:nvGrpSpPr>
              <p:cNvPr id="32834" name="Group 264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50" name="Group 265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61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9" name="Group 2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6" name="Line 2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77" name="Line 26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70" name="Group 2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9" name="Line 2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80" name="Line 27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62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3" name="Group 2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3" name="Line 2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84" name="Line 276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64" name="Group 2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6" name="Line 2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487" name="Line 27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51" name="Group 280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55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0" name="Line 2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491" name="Line 28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56" name="Group 28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3" name="Line 2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494" name="Line 2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52" name="Group 287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496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497" name="Line 28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35" name="Group 290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836" name="Group 29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44" name="Group 29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1" name="Line 2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02" name="Line 29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45" name="Group 29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4" name="Line 2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05" name="Line 29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37" name="Group 298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38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8" name="Line 3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09" name="Line 30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39" name="Group 30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11" name="Line 3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12" name="Line 30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grpSp>
          <p:nvGrpSpPr>
            <p:cNvPr id="32786" name="Group 306"/>
            <p:cNvGrpSpPr>
              <a:grpSpLocks/>
            </p:cNvGrpSpPr>
            <p:nvPr/>
          </p:nvGrpSpPr>
          <p:grpSpPr bwMode="auto">
            <a:xfrm>
              <a:off x="3636" y="1159"/>
              <a:ext cx="1608" cy="1591"/>
              <a:chOff x="648" y="1147"/>
              <a:chExt cx="1608" cy="1591"/>
            </a:xfrm>
          </p:grpSpPr>
          <p:grpSp>
            <p:nvGrpSpPr>
              <p:cNvPr id="32793" name="Group 307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09" name="Group 308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20" name="Group 309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8" name="Group 3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19" name="Line 3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20" name="Line 31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9" name="Group 3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2" name="Line 3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23" name="Line 315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21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2" name="Group 3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6" name="Line 3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27" name="Line 31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3" name="Group 3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9" name="Line 3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  <p:sp>
                    <p:nvSpPr>
                      <p:cNvPr id="222530" name="Line 32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hangingPunct="0">
                          <a:defRPr/>
                        </a:pPr>
                        <a:endParaRPr lang="en-US" sz="1800" dirty="0">
                          <a:solidFill>
                            <a:srgbClr val="000000"/>
                          </a:solidFill>
                          <a:latin typeface="Arial"/>
                          <a:ea typeface="ＭＳ Ｐゴシック" charset="0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10" name="Group 323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14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3" name="Line 3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34" name="Line 32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15" name="Group 32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6" name="Line 3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37" name="Line 3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11" name="Group 330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539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  <p:sp>
                <p:nvSpPr>
                  <p:cNvPr id="222540" name="Line 33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 dirty="0">
                      <a:solidFill>
                        <a:srgbClr val="000000"/>
                      </a:solidFill>
                      <a:latin typeface="Arial"/>
                      <a:ea typeface="ＭＳ Ｐゴシック" charset="0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794" name="Group 333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795" name="Group 334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03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4" name="Line 3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45" name="Line 33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04" name="Group 33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7" name="Line 3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48" name="Line 34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796" name="Group 341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797" name="Group 34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1" name="Line 3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52" name="Line 34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798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4" name="Line 3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  <p:sp>
                  <p:nvSpPr>
                    <p:cNvPr id="222555" name="Line 34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hangingPunct="0"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latin typeface="Arial"/>
                        <a:ea typeface="ＭＳ Ｐゴシック" charset="0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2556" name="Text Box 348"/>
            <p:cNvSpPr txBox="1">
              <a:spLocks noChangeArrowheads="1"/>
            </p:cNvSpPr>
            <p:nvPr/>
          </p:nvSpPr>
          <p:spPr bwMode="auto">
            <a:xfrm>
              <a:off x="3932" y="2339"/>
              <a:ext cx="1623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3. video received,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played out at client</a:t>
              </a:r>
            </a:p>
            <a:p>
              <a:pPr eaLnBrk="0" hangingPunct="0">
                <a:defRPr/>
              </a:pPr>
              <a:r>
                <a:rPr lang="en-US" sz="1800" dirty="0">
                  <a:solidFill>
                    <a:srgbClr val="000099"/>
                  </a:solidFill>
                  <a:latin typeface="Arial"/>
                  <a:ea typeface="ＭＳ Ｐゴシック" charset="0"/>
                  <a:cs typeface="Arial"/>
                </a:rPr>
                <a:t>(30 frames/sec)</a:t>
              </a:r>
            </a:p>
          </p:txBody>
        </p:sp>
        <p:grpSp>
          <p:nvGrpSpPr>
            <p:cNvPr id="32788" name="Group 349"/>
            <p:cNvGrpSpPr>
              <a:grpSpLocks/>
            </p:cNvGrpSpPr>
            <p:nvPr/>
          </p:nvGrpSpPr>
          <p:grpSpPr bwMode="auto">
            <a:xfrm>
              <a:off x="4679" y="1872"/>
              <a:ext cx="427" cy="418"/>
              <a:chOff x="4437" y="1472"/>
              <a:chExt cx="427" cy="418"/>
            </a:xfrm>
          </p:grpSpPr>
          <p:sp>
            <p:nvSpPr>
              <p:cNvPr id="222558" name="Rectangle 350"/>
              <p:cNvSpPr>
                <a:spLocks noChangeArrowheads="1"/>
              </p:cNvSpPr>
              <p:nvPr/>
            </p:nvSpPr>
            <p:spPr bwMode="auto">
              <a:xfrm>
                <a:off x="4443" y="1475"/>
                <a:ext cx="421" cy="361"/>
              </a:xfrm>
              <a:prstGeom prst="rect">
                <a:avLst/>
              </a:prstGeom>
              <a:gradFill rotWithShape="0">
                <a:gsLst>
                  <a:gs pos="0">
                    <a:srgbClr val="99CCFF">
                      <a:gamma/>
                      <a:shade val="46275"/>
                      <a:invGamma/>
                    </a:srgbClr>
                  </a:gs>
                  <a:gs pos="50000">
                    <a:srgbClr val="99CCFF"/>
                  </a:gs>
                  <a:gs pos="100000">
                    <a:srgbClr val="99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  <p:sp>
            <p:nvSpPr>
              <p:cNvPr id="222559" name="Rectangle 351"/>
              <p:cNvSpPr>
                <a:spLocks noChangeArrowheads="1"/>
              </p:cNvSpPr>
              <p:nvPr/>
            </p:nvSpPr>
            <p:spPr bwMode="auto">
              <a:xfrm>
                <a:off x="4567" y="1837"/>
                <a:ext cx="179" cy="23"/>
              </a:xfrm>
              <a:prstGeom prst="rect">
                <a:avLst/>
              </a:prstGeom>
              <a:solidFill>
                <a:srgbClr val="5F5F5F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  <p:sp>
            <p:nvSpPr>
              <p:cNvPr id="222560" name="Rectangle 352"/>
              <p:cNvSpPr>
                <a:spLocks noChangeArrowheads="1"/>
              </p:cNvSpPr>
              <p:nvPr/>
            </p:nvSpPr>
            <p:spPr bwMode="auto">
              <a:xfrm>
                <a:off x="4442" y="1866"/>
                <a:ext cx="414" cy="24"/>
              </a:xfrm>
              <a:prstGeom prst="rect">
                <a:avLst/>
              </a:prstGeom>
              <a:solidFill>
                <a:schemeClr val="tx2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  <p:sp>
            <p:nvSpPr>
              <p:cNvPr id="222561" name="Rectangle 353"/>
              <p:cNvSpPr>
                <a:spLocks noChangeArrowheads="1"/>
              </p:cNvSpPr>
              <p:nvPr/>
            </p:nvSpPr>
            <p:spPr bwMode="auto">
              <a:xfrm>
                <a:off x="4437" y="1472"/>
                <a:ext cx="423" cy="356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/>
                  <a:ea typeface="ＭＳ Ｐゴシック" charset="0"/>
                  <a:cs typeface="Arial"/>
                </a:endParaRPr>
              </a:p>
            </p:txBody>
          </p:sp>
        </p:grpSp>
      </p:grpSp>
      <p:sp>
        <p:nvSpPr>
          <p:cNvPr id="222377" name="Line 169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871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2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992188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298450"/>
            <a:ext cx="808037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stored video: challenges</a:t>
            </a:r>
            <a:endParaRPr lang="en-US" dirty="0"/>
          </a:p>
        </p:txBody>
      </p:sp>
      <p:sp>
        <p:nvSpPr>
          <p:cNvPr id="219289" name="Rectangle 153"/>
          <p:cNvSpPr>
            <a:spLocks noChangeArrowheads="1"/>
          </p:cNvSpPr>
          <p:nvPr/>
        </p:nvSpPr>
        <p:spPr bwMode="auto">
          <a:xfrm>
            <a:off x="487363" y="1563688"/>
            <a:ext cx="7643812" cy="202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2575" indent="-282575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continuous playout constraint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: once client playout begins, playback must match original timing </a:t>
            </a:r>
          </a:p>
          <a:p>
            <a:pPr marL="682625" lvl="1" indent="-225425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… but </a:t>
            </a:r>
            <a:r>
              <a:rPr lang="en-US" sz="2800" dirty="0">
                <a:solidFill>
                  <a:srgbClr val="CC0000"/>
                </a:solidFill>
                <a:latin typeface="Gill Sans MT"/>
                <a:ea typeface="ＭＳ Ｐゴシック" charset="0"/>
              </a:rPr>
              <a:t>network delays are variable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(jitter), so will need </a:t>
            </a:r>
            <a:r>
              <a:rPr lang="en-US" sz="2800" dirty="0">
                <a:solidFill>
                  <a:srgbClr val="000099"/>
                </a:solidFill>
                <a:latin typeface="Gill Sans MT"/>
                <a:ea typeface="ＭＳ Ｐゴシック" charset="0"/>
              </a:rPr>
              <a:t>client-side buffer </a:t>
            </a: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to match playout requirements</a:t>
            </a:r>
          </a:p>
          <a:p>
            <a:pPr marL="282575" indent="-282575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other challenges:</a:t>
            </a:r>
          </a:p>
          <a:p>
            <a:pPr marL="682625" lvl="1" indent="-225425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client interactivity: pause, fast-forward, rewind, jump through video</a:t>
            </a:r>
          </a:p>
          <a:p>
            <a:pPr marL="682625" lvl="1" indent="-225425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video packets may be lost, retransmitted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endParaRPr lang="en-US" dirty="0">
              <a:solidFill>
                <a:srgbClr val="000000"/>
              </a:solidFill>
              <a:latin typeface="Gill Sans MT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7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2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2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2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3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3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3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3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3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3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5436</TotalTime>
  <Words>1721</Words>
  <Application>Microsoft Office PowerPoint</Application>
  <PresentationFormat>On-screen Show (4:3)</PresentationFormat>
  <Paragraphs>319</Paragraphs>
  <Slides>28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66" baseType="lpstr">
      <vt:lpstr>ＭＳ Ｐゴシック</vt:lpstr>
      <vt:lpstr>Arial</vt:lpstr>
      <vt:lpstr>Arial Narrow</vt:lpstr>
      <vt:lpstr>Comic Sans MS</vt:lpstr>
      <vt:lpstr>Gill Sans MT</vt:lpstr>
      <vt:lpstr>Symbol</vt:lpstr>
      <vt:lpstr>Tahoma</vt:lpstr>
      <vt:lpstr>Times New Roman</vt:lpstr>
      <vt:lpstr>Wingdings</vt:lpstr>
      <vt:lpstr>ZapfDingbats</vt:lpstr>
      <vt:lpstr>Default Design</vt:lpstr>
      <vt:lpstr>1_Default Design</vt:lpstr>
      <vt:lpstr>3_Default Design</vt:lpstr>
      <vt:lpstr>4_Default Design</vt:lpstr>
      <vt:lpstr>5_Default Design</vt:lpstr>
      <vt:lpstr>6_Default Design</vt:lpstr>
      <vt:lpstr>11_Default Design</vt:lpstr>
      <vt:lpstr>15_Default Design</vt:lpstr>
      <vt:lpstr>17_Default Design</vt:lpstr>
      <vt:lpstr>18_Default Design</vt:lpstr>
      <vt:lpstr>19_Default Design</vt:lpstr>
      <vt:lpstr>20_Default Design</vt:lpstr>
      <vt:lpstr>21_Default Design</vt:lpstr>
      <vt:lpstr>22_Default Design</vt:lpstr>
      <vt:lpstr>24_Default Design</vt:lpstr>
      <vt:lpstr>26_Default Design</vt:lpstr>
      <vt:lpstr>27_Default Design</vt:lpstr>
      <vt:lpstr>28_Default Design</vt:lpstr>
      <vt:lpstr>29_Default Design</vt:lpstr>
      <vt:lpstr>30_Default Design</vt:lpstr>
      <vt:lpstr>31_Default Design</vt:lpstr>
      <vt:lpstr>32_Default Design</vt:lpstr>
      <vt:lpstr>35_Default Design</vt:lpstr>
      <vt:lpstr>36_Default Design</vt:lpstr>
      <vt:lpstr>37_Default Design</vt:lpstr>
      <vt:lpstr>38_Default Design</vt:lpstr>
      <vt:lpstr>39_Default Design</vt:lpstr>
      <vt:lpstr>VISIO</vt:lpstr>
      <vt:lpstr>Streaming</vt:lpstr>
      <vt:lpstr>Goals for Today</vt:lpstr>
      <vt:lpstr>Video Streaming and CDNs: context</vt:lpstr>
      <vt:lpstr>Multimedia: video</vt:lpstr>
      <vt:lpstr>Multimedia: audio</vt:lpstr>
      <vt:lpstr>Multimedia networking: 3 application types</vt:lpstr>
      <vt:lpstr>Streaming stored video: </vt:lpstr>
      <vt:lpstr>Streaming stored video: </vt:lpstr>
      <vt:lpstr>Streaming stored video: challenges</vt:lpstr>
      <vt:lpstr>Streaming stored video: revisited</vt:lpstr>
      <vt:lpstr>Client-side buffering, playout</vt:lpstr>
      <vt:lpstr>Client-side buffering, playout</vt:lpstr>
      <vt:lpstr>Client-side buffering, playout</vt:lpstr>
      <vt:lpstr>Streaming multimedia: DASH</vt:lpstr>
      <vt:lpstr>Streaming multimedia: DASH</vt:lpstr>
      <vt:lpstr>Streaming multimedia: HTTP</vt:lpstr>
      <vt:lpstr>Voice-over-IP (VoIP)</vt:lpstr>
      <vt:lpstr>VoIP characteristics</vt:lpstr>
      <vt:lpstr>VoIP: packet loss, delay</vt:lpstr>
      <vt:lpstr>Delay jitter</vt:lpstr>
      <vt:lpstr>VoIP: fixed playout delay</vt:lpstr>
      <vt:lpstr>VoIP: fixed playout delay</vt:lpstr>
      <vt:lpstr>Adaptive playout delay</vt:lpstr>
      <vt:lpstr>VoiP: recovery from packet loss (1)</vt:lpstr>
      <vt:lpstr>VoiP: recovery from packet loss (2)</vt:lpstr>
      <vt:lpstr>VoiP: recovery from packet loss (3)</vt:lpstr>
      <vt:lpstr>Voice-over-IP: Skype</vt:lpstr>
      <vt:lpstr>P2P voice-over-IP: Skype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147</cp:revision>
  <dcterms:created xsi:type="dcterms:W3CDTF">2003-09-05T02:55:05Z</dcterms:created>
  <dcterms:modified xsi:type="dcterms:W3CDTF">2018-03-28T01:49:38Z</dcterms:modified>
</cp:coreProperties>
</file>