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2" r:id="rId2"/>
  </p:sldMasterIdLst>
  <p:notesMasterIdLst>
    <p:notesMasterId r:id="rId20"/>
  </p:notesMasterIdLst>
  <p:handoutMasterIdLst>
    <p:handoutMasterId r:id="rId21"/>
  </p:handoutMasterIdLst>
  <p:sldIdLst>
    <p:sldId id="285" r:id="rId3"/>
    <p:sldId id="456" r:id="rId4"/>
    <p:sldId id="458" r:id="rId5"/>
    <p:sldId id="459" r:id="rId6"/>
    <p:sldId id="461" r:id="rId7"/>
    <p:sldId id="462" r:id="rId8"/>
    <p:sldId id="465" r:id="rId9"/>
    <p:sldId id="464" r:id="rId10"/>
    <p:sldId id="468" r:id="rId11"/>
    <p:sldId id="470" r:id="rId12"/>
    <p:sldId id="471" r:id="rId13"/>
    <p:sldId id="472" r:id="rId14"/>
    <p:sldId id="473" r:id="rId15"/>
    <p:sldId id="474" r:id="rId16"/>
    <p:sldId id="475" r:id="rId17"/>
    <p:sldId id="476" r:id="rId18"/>
    <p:sldId id="47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>
    <p:restoredLeft sz="11303" autoAdjust="0"/>
    <p:restoredTop sz="94669" autoAdjust="0"/>
  </p:normalViewPr>
  <p:slideViewPr>
    <p:cSldViewPr>
      <p:cViewPr varScale="1">
        <p:scale>
          <a:sx n="86" d="100"/>
          <a:sy n="86" d="100"/>
        </p:scale>
        <p:origin x="489" y="48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69A1-F44B-5B42-8A5A-0113EB6C3382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BF1A-F635-624A-96DB-F05BDBB91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7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1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CCD5E27-021E-054B-84DE-C100B224ED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5060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</a:rPr>
              <a:t>4 </a:t>
            </a:r>
            <a:r>
              <a:rPr lang="en-US" dirty="0" err="1">
                <a:latin typeface="Times New Roman" charset="0"/>
              </a:rPr>
              <a:t>octates</a:t>
            </a:r>
            <a:r>
              <a:rPr lang="en-US" baseline="0" dirty="0">
                <a:latin typeface="Times New Roman" charset="0"/>
              </a:rPr>
              <a:t> of base 10, </a:t>
            </a:r>
            <a:r>
              <a:rPr lang="en-US" dirty="0">
                <a:latin typeface="Times New Roman" charset="0"/>
              </a:rPr>
              <a:t>Phone</a:t>
            </a:r>
            <a:r>
              <a:rPr lang="en-US" baseline="0" dirty="0">
                <a:latin typeface="Times New Roman" charset="0"/>
              </a:rPr>
              <a:t> numbers to , domain names, names to numbers, app layer p</a:t>
            </a:r>
            <a:endParaRPr lang="en-US" dirty="0">
              <a:latin typeface="Times New Roman" charset="0"/>
            </a:endParaRPr>
          </a:p>
        </p:txBody>
      </p:sp>
      <p:sp>
        <p:nvSpPr>
          <p:cNvPr id="146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CE47D08-4894-AC45-B218-07FA157A5A52}" type="slidenum">
              <a:rPr lang="en-US" sz="1200">
                <a:latin typeface="Times New Roman" charset="0"/>
              </a:rPr>
              <a:pPr/>
              <a:t>2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711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50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DB81CBC-03DC-9944-8BAC-01EE11436760}" type="slidenum">
              <a:rPr lang="en-US" sz="1200">
                <a:latin typeface="Times New Roman" charset="0"/>
              </a:rPr>
              <a:pPr/>
              <a:t>3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00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52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B332A1-1268-C84F-BFBF-0932677D33B8}" type="slidenum">
              <a:rPr lang="en-US" sz="1200">
                <a:latin typeface="Times New Roman" charset="0"/>
              </a:rPr>
              <a:pPr/>
              <a:t>4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31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56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558FEB-038D-9249-96DC-263B3B744B4C}" type="slidenum">
              <a:rPr lang="en-US" sz="1200">
                <a:latin typeface="Times New Roman" charset="0"/>
              </a:rPr>
              <a:pPr/>
              <a:t>5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669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58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093BD3-90FA-7A4D-91D3-A213F7400D33}" type="slidenum">
              <a:rPr lang="en-US" sz="1200">
                <a:latin typeface="Times New Roman" charset="0"/>
              </a:rPr>
              <a:pPr/>
              <a:t>6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63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BCD9611-E1D5-9240-B055-6EA147552D7C}" type="slidenum">
              <a:rPr lang="en-US" sz="1200">
                <a:latin typeface="Times New Roman" charset="0"/>
              </a:rPr>
              <a:pPr/>
              <a:t>7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235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</a:rPr>
              <a:t>A </a:t>
            </a:r>
            <a:r>
              <a:rPr lang="en-US" dirty="0" err="1">
                <a:latin typeface="Times New Roman" charset="0"/>
              </a:rPr>
              <a:t>domian</a:t>
            </a:r>
            <a:r>
              <a:rPr lang="en-US" dirty="0">
                <a:latin typeface="Times New Roman" charset="0"/>
              </a:rPr>
              <a:t> can have the same alias for its web server and its mai</a:t>
            </a:r>
            <a:r>
              <a:rPr lang="en-US" baseline="0" dirty="0">
                <a:latin typeface="Times New Roman" charset="0"/>
              </a:rPr>
              <a:t>l server.</a:t>
            </a:r>
            <a:endParaRPr lang="en-US" dirty="0">
              <a:latin typeface="Times New Roman" charset="0"/>
            </a:endParaRPr>
          </a:p>
        </p:txBody>
      </p:sp>
      <p:sp>
        <p:nvSpPr>
          <p:cNvPr id="164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F3021F-D91D-1B4F-85FD-102109E2417B}" type="slidenum">
              <a:rPr lang="en-US" sz="1200">
                <a:latin typeface="Times New Roman" charset="0"/>
              </a:rPr>
              <a:pPr/>
              <a:t>8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95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10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71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C19F2C-BF5D-9A4E-8B37-910C4C63F6A1}" type="slidenum">
              <a:rPr lang="en-US" sz="1200">
                <a:latin typeface="Times New Roman" charset="0"/>
              </a:rPr>
              <a:pPr/>
              <a:t>9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817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0F5DE-1313-E148-B115-DC36A8C4F87B}" type="datetime1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062339-7896-A248-B531-7D3930C6AED7}" type="datetime1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169A2E-0E74-AF47-BF00-DBE641B43E19}" type="datetime1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B6A0E0C-5B96-C849-9D0E-F4D3F550036F}" type="datetime1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77724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7724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1E17B-A147-C147-87A7-EC2177FB7EAB}" type="datetime1">
              <a:rPr lang="en-US" smtClean="0"/>
              <a:t>3/25/2018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9F75F160-22A5-964F-AFB2-1F8F36156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58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Network Layer: Control Plane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4-</a:t>
            </a:r>
            <a:fld id="{D498B073-F070-8F40-A264-45FE158B6770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826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ADD3BD-1F3E-CC41-AD43-50A9C7A6BABE}" type="datetime1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22CDBA-38C8-C94C-B3FF-ED4284E9F899}" type="datetime1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7E1C88-E03A-C345-BA50-1A574C4AF6DA}" type="datetime1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DD89C4-BBBE-9E46-9994-59B0CC986435}" type="datetime1">
              <a:rPr lang="en-US" smtClean="0"/>
              <a:t>3/25/2018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87ACCD-1548-DD4B-AAE3-726D6FF12EFB}" type="datetime1">
              <a:rPr lang="en-US" smtClean="0"/>
              <a:t>3/25/2018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FF82D3-5190-EB4E-8E02-3BBC38FDECD9}" type="datetime1">
              <a:rPr lang="en-US" smtClean="0"/>
              <a:t>3/25/2018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32AB7A-1C22-4D40-9433-2C5C6A160EE0}" type="datetime1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BD4328-6361-4F49-B37B-69E4BA753379}" type="datetime1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FCAFC00-8482-F14C-8D02-D5DD0E0C5459}" type="datetime1">
              <a:rPr lang="en-US" smtClean="0"/>
              <a:t>3/25/2018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57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DNS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24</a:t>
            </a:r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DNS lookup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Try on your command line or terminal: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nslookup</a:t>
            </a:r>
            <a:r>
              <a:rPr lang="en-US" dirty="0"/>
              <a:t> www.umd.edu</a:t>
            </a:r>
          </a:p>
        </p:txBody>
      </p:sp>
    </p:spTree>
    <p:extLst>
      <p:ext uri="{BB962C8B-B14F-4D97-AF65-F5344CB8AC3E}">
        <p14:creationId xmlns:p14="http://schemas.microsoft.com/office/powerpoint/2010/main" val="2588996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5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01441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ill Sans MT" charset="0"/>
              </a:rPr>
              <a:t>Internet inter-AS routing: BGP</a:t>
            </a:r>
            <a:endParaRPr lang="en-US" sz="3200">
              <a:latin typeface="Gill Sans MT" charset="0"/>
            </a:endParaRPr>
          </a:p>
        </p:txBody>
      </p:sp>
      <p:sp>
        <p:nvSpPr>
          <p:cNvPr id="161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22400"/>
            <a:ext cx="7772400" cy="4927600"/>
          </a:xfrm>
        </p:spPr>
        <p:txBody>
          <a:bodyPr/>
          <a:lstStyle/>
          <a:p>
            <a:pPr marL="381000" indent="-381000"/>
            <a:r>
              <a:rPr lang="en-US" dirty="0">
                <a:solidFill>
                  <a:srgbClr val="CC0000"/>
                </a:solidFill>
                <a:latin typeface="Gill Sans MT" charset="0"/>
              </a:rPr>
              <a:t>BGP (Border Gateway Protocol):</a:t>
            </a:r>
            <a:r>
              <a:rPr lang="en-US" dirty="0">
                <a:latin typeface="Gill Sans MT" charset="0"/>
              </a:rPr>
              <a:t> </a:t>
            </a:r>
            <a:r>
              <a:rPr lang="en-US" i="1" dirty="0">
                <a:latin typeface="Gill Sans MT" charset="0"/>
              </a:rPr>
              <a:t>the</a:t>
            </a:r>
            <a:r>
              <a:rPr lang="en-US" dirty="0">
                <a:latin typeface="Gill Sans MT" charset="0"/>
              </a:rPr>
              <a:t> de facto inter-domain routing protocol</a:t>
            </a:r>
          </a:p>
          <a:p>
            <a:pPr marL="800100" lvl="1" indent="-342900"/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glue that holds the Internet together</a:t>
            </a:r>
            <a:r>
              <a:rPr lang="ja-JP" altLang="en-US" dirty="0">
                <a:latin typeface="Gill Sans MT" charset="0"/>
              </a:rPr>
              <a:t>”</a:t>
            </a:r>
            <a:endParaRPr lang="en-US" altLang="ja-JP" dirty="0">
              <a:latin typeface="Gill Sans MT" charset="0"/>
            </a:endParaRPr>
          </a:p>
          <a:p>
            <a:pPr marL="381000" indent="-381000"/>
            <a:r>
              <a:rPr lang="en-US" dirty="0">
                <a:latin typeface="Gill Sans MT" charset="0"/>
              </a:rPr>
              <a:t>BGP provides each AS a means to:</a:t>
            </a:r>
          </a:p>
          <a:p>
            <a:pPr marL="800100" lvl="1" indent="-342900"/>
            <a:r>
              <a:rPr lang="en-US" sz="2800" dirty="0">
                <a:solidFill>
                  <a:srgbClr val="CC0000"/>
                </a:solidFill>
                <a:latin typeface="Gill Sans MT" charset="0"/>
              </a:rPr>
              <a:t>eBGP:</a:t>
            </a:r>
            <a:r>
              <a:rPr lang="en-US" dirty="0">
                <a:latin typeface="Gill Sans MT" charset="0"/>
              </a:rPr>
              <a:t> obtain subnet reachability information from neighboring </a:t>
            </a:r>
            <a:r>
              <a:rPr lang="en-US" dirty="0" err="1">
                <a:latin typeface="Gill Sans MT" charset="0"/>
              </a:rPr>
              <a:t>ASes</a:t>
            </a:r>
            <a:endParaRPr lang="en-US" dirty="0">
              <a:latin typeface="Gill Sans MT" charset="0"/>
            </a:endParaRPr>
          </a:p>
          <a:p>
            <a:pPr marL="800100" lvl="1" indent="-342900"/>
            <a:r>
              <a:rPr lang="en-US" sz="2800" dirty="0">
                <a:solidFill>
                  <a:srgbClr val="CC0000"/>
                </a:solidFill>
                <a:latin typeface="Gill Sans MT" charset="0"/>
              </a:rPr>
              <a:t>iBGP:</a:t>
            </a:r>
            <a:r>
              <a:rPr lang="en-US" dirty="0">
                <a:latin typeface="Gill Sans MT" charset="0"/>
              </a:rPr>
              <a:t> propagate reachability information to all AS-internal routers.</a:t>
            </a:r>
          </a:p>
          <a:p>
            <a:pPr marL="800100" lvl="1" indent="-342900"/>
            <a:r>
              <a:rPr lang="en-US" dirty="0">
                <a:latin typeface="Gill Sans MT" charset="0"/>
              </a:rPr>
              <a:t>determine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good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 routes to other networks based on reachability information and </a:t>
            </a:r>
            <a:r>
              <a:rPr lang="en-US" altLang="ja-JP" i="1" dirty="0">
                <a:solidFill>
                  <a:srgbClr val="000090"/>
                </a:solidFill>
                <a:latin typeface="Gill Sans MT" charset="0"/>
              </a:rPr>
              <a:t>policy</a:t>
            </a:r>
            <a:endParaRPr lang="en-US" altLang="ja-JP" dirty="0">
              <a:solidFill>
                <a:srgbClr val="000090"/>
              </a:solidFill>
              <a:latin typeface="Gill Sans MT" charset="0"/>
            </a:endParaRPr>
          </a:p>
          <a:p>
            <a:pPr marL="381000" indent="-381000"/>
            <a:r>
              <a:rPr lang="en-US" dirty="0">
                <a:latin typeface="Gill Sans MT" charset="0"/>
              </a:rPr>
              <a:t>allows subnet to advertise its existence to rest of Internet: </a:t>
            </a:r>
            <a:r>
              <a:rPr lang="ja-JP" altLang="en-US" i="1" dirty="0">
                <a:solidFill>
                  <a:srgbClr val="000099"/>
                </a:solidFill>
                <a:latin typeface="Gill Sans MT" charset="0"/>
              </a:rPr>
              <a:t>“</a:t>
            </a:r>
            <a:r>
              <a:rPr lang="en-US" altLang="ja-JP" i="1" dirty="0">
                <a:solidFill>
                  <a:srgbClr val="000099"/>
                </a:solidFill>
                <a:latin typeface="Gill Sans MT" charset="0"/>
              </a:rPr>
              <a:t>I am here</a:t>
            </a:r>
            <a:r>
              <a:rPr lang="ja-JP" altLang="en-US" i="1" dirty="0">
                <a:solidFill>
                  <a:srgbClr val="000099"/>
                </a:solidFill>
                <a:latin typeface="Gill Sans MT" charset="0"/>
              </a:rPr>
              <a:t>”</a:t>
            </a:r>
            <a:endParaRPr lang="en-US" i="1" dirty="0">
              <a:solidFill>
                <a:srgbClr val="000099"/>
              </a:solidFill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641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eBGP, iBGP connections</a:t>
            </a:r>
          </a:p>
        </p:txBody>
      </p:sp>
      <p:grpSp>
        <p:nvGrpSpPr>
          <p:cNvPr id="283" name="Group 282"/>
          <p:cNvGrpSpPr/>
          <p:nvPr/>
        </p:nvGrpSpPr>
        <p:grpSpPr>
          <a:xfrm>
            <a:off x="3374823" y="4578799"/>
            <a:ext cx="2923580" cy="635979"/>
            <a:chOff x="7493868" y="5383138"/>
            <a:chExt cx="2923580" cy="635979"/>
          </a:xfrm>
        </p:grpSpPr>
        <p:cxnSp>
          <p:nvCxnSpPr>
            <p:cNvPr id="273" name="Straight Connector 272"/>
            <p:cNvCxnSpPr/>
            <p:nvPr/>
          </p:nvCxnSpPr>
          <p:spPr bwMode="auto">
            <a:xfrm flipH="1" flipV="1">
              <a:off x="7493868" y="5589319"/>
              <a:ext cx="749784" cy="1159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CC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4" name="Straight Connector 273"/>
            <p:cNvCxnSpPr/>
            <p:nvPr/>
          </p:nvCxnSpPr>
          <p:spPr bwMode="auto">
            <a:xfrm flipV="1">
              <a:off x="7523346" y="5869497"/>
              <a:ext cx="699488" cy="69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1" name="TextBox 280"/>
            <p:cNvSpPr txBox="1"/>
            <p:nvPr/>
          </p:nvSpPr>
          <p:spPr>
            <a:xfrm>
              <a:off x="8347651" y="5383138"/>
              <a:ext cx="2069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eBGP connectivity</a:t>
              </a:r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8372607" y="5649785"/>
              <a:ext cx="1992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9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iBGP connectivity</a:t>
              </a:r>
            </a:p>
          </p:txBody>
        </p:sp>
      </p:grpSp>
      <p:sp>
        <p:nvSpPr>
          <p:cNvPr id="135" name="Freeform 2"/>
          <p:cNvSpPr>
            <a:spLocks/>
          </p:cNvSpPr>
          <p:nvPr/>
        </p:nvSpPr>
        <p:spPr bwMode="auto">
          <a:xfrm>
            <a:off x="558931" y="2655625"/>
            <a:ext cx="2712783" cy="1853712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1697092" y="2806487"/>
            <a:ext cx="565150" cy="369332"/>
            <a:chOff x="1736090" y="2873352"/>
            <a:chExt cx="565150" cy="369332"/>
          </a:xfrm>
        </p:grpSpPr>
        <p:grpSp>
          <p:nvGrpSpPr>
            <p:cNvPr id="26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27" name="Oval 26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cxnSp>
            <p:nvCxnSpPr>
              <p:cNvPr id="34" name="Straight Connector 33"/>
              <p:cNvCxnSpPr>
                <a:endCxn id="29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69" name="Oval 68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1b</a:t>
                </a:r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1701322" y="4027804"/>
            <a:ext cx="565150" cy="369332"/>
            <a:chOff x="1736090" y="2873352"/>
            <a:chExt cx="565150" cy="369332"/>
          </a:xfrm>
        </p:grpSpPr>
        <p:grpSp>
          <p:nvGrpSpPr>
            <p:cNvPr id="75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79" name="Oval 78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82" name="Freeform 81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83" name="Freeform 82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85" name="Freeform 84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cxnSp>
            <p:nvCxnSpPr>
              <p:cNvPr id="86" name="Straight Connector 85"/>
              <p:cNvCxnSpPr>
                <a:endCxn id="81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75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77" name="Oval 76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1d</a:t>
                </a:r>
              </a:p>
            </p:txBody>
          </p:sp>
        </p:grpSp>
      </p:grpSp>
      <p:grpSp>
        <p:nvGrpSpPr>
          <p:cNvPr id="88" name="Group 87"/>
          <p:cNvGrpSpPr/>
          <p:nvPr/>
        </p:nvGrpSpPr>
        <p:grpSpPr>
          <a:xfrm>
            <a:off x="2562808" y="3418207"/>
            <a:ext cx="565150" cy="369332"/>
            <a:chOff x="1736090" y="2873352"/>
            <a:chExt cx="565150" cy="369332"/>
          </a:xfrm>
        </p:grpSpPr>
        <p:grpSp>
          <p:nvGrpSpPr>
            <p:cNvPr id="89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93" name="Oval 92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95" name="Oval 94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96" name="Freeform 95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97" name="Freeform 96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98" name="Freeform 97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99" name="Freeform 98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cxnSp>
            <p:nvCxnSpPr>
              <p:cNvPr id="100" name="Straight Connector 99"/>
              <p:cNvCxnSpPr>
                <a:endCxn id="95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oup 89"/>
            <p:cNvGrpSpPr/>
            <p:nvPr/>
          </p:nvGrpSpPr>
          <p:grpSpPr>
            <a:xfrm>
              <a:off x="1770362" y="2873352"/>
              <a:ext cx="428460" cy="369332"/>
              <a:chOff x="667045" y="1708643"/>
              <a:chExt cx="428460" cy="369332"/>
            </a:xfrm>
          </p:grpSpPr>
          <p:sp>
            <p:nvSpPr>
              <p:cNvPr id="91" name="Oval 90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667045" y="1708643"/>
                <a:ext cx="4284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1c</a:t>
                </a:r>
              </a:p>
            </p:txBody>
          </p:sp>
        </p:grpSp>
      </p:grpSp>
      <p:grpSp>
        <p:nvGrpSpPr>
          <p:cNvPr id="102" name="Group 101"/>
          <p:cNvGrpSpPr/>
          <p:nvPr/>
        </p:nvGrpSpPr>
        <p:grpSpPr>
          <a:xfrm>
            <a:off x="794333" y="3411854"/>
            <a:ext cx="565150" cy="369332"/>
            <a:chOff x="1736090" y="2873352"/>
            <a:chExt cx="565150" cy="369332"/>
          </a:xfrm>
        </p:grpSpPr>
        <p:grpSp>
          <p:nvGrpSpPr>
            <p:cNvPr id="103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107" name="Oval 106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09" name="Oval 108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10" name="Freeform 109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11" name="Freeform 110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12" name="Freeform 111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13" name="Freeform 112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cxnSp>
            <p:nvCxnSpPr>
              <p:cNvPr id="114" name="Straight Connector 113"/>
              <p:cNvCxnSpPr>
                <a:endCxn id="109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oup 103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105" name="Oval 104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1a</a:t>
                </a:r>
              </a:p>
            </p:txBody>
          </p:sp>
        </p:grpSp>
      </p:grpSp>
      <p:cxnSp>
        <p:nvCxnSpPr>
          <p:cNvPr id="117" name="Straight Connector 116"/>
          <p:cNvCxnSpPr>
            <a:stCxn id="66" idx="2"/>
            <a:endCxn id="78" idx="0"/>
          </p:cNvCxnSpPr>
          <p:nvPr/>
        </p:nvCxnSpPr>
        <p:spPr bwMode="auto">
          <a:xfrm>
            <a:off x="1952075" y="3175819"/>
            <a:ext cx="4230" cy="85198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/>
          <p:nvPr/>
        </p:nvCxnSpPr>
        <p:spPr bwMode="auto">
          <a:xfrm>
            <a:off x="1368479" y="3581756"/>
            <a:ext cx="1204913" cy="635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>
            <a:stCxn id="27" idx="7"/>
          </p:cNvCxnSpPr>
          <p:nvPr/>
        </p:nvCxnSpPr>
        <p:spPr bwMode="auto">
          <a:xfrm>
            <a:off x="2179710" y="3087612"/>
            <a:ext cx="480042" cy="3697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>
            <a:off x="1261075" y="3719439"/>
            <a:ext cx="477927" cy="35707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H="1">
            <a:off x="2157044" y="3716677"/>
            <a:ext cx="508002" cy="34925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flipH="1">
            <a:off x="1248555" y="3100081"/>
            <a:ext cx="508002" cy="34925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7" name="Group 136"/>
          <p:cNvGrpSpPr/>
          <p:nvPr/>
        </p:nvGrpSpPr>
        <p:grpSpPr>
          <a:xfrm>
            <a:off x="3167773" y="1871068"/>
            <a:ext cx="2712783" cy="1853712"/>
            <a:chOff x="-2170772" y="2784954"/>
            <a:chExt cx="2712783" cy="1853712"/>
          </a:xfrm>
        </p:grpSpPr>
        <p:sp>
          <p:nvSpPr>
            <p:cNvPr id="138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8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93" name="Oval 19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4" name="Rectangle 19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5" name="Oval 19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Freeform 19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7" name="Freeform 19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8" name="Freeform 19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Freeform 19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00" name="Straight Connector 199"/>
                  <p:cNvCxnSpPr>
                    <a:endCxn id="19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0" name="Group 18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91" name="Oval 19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2" name="TextBox 19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2b</a:t>
                    </a:r>
                  </a:p>
                </p:txBody>
              </p:sp>
            </p:grpSp>
          </p:grpSp>
          <p:grpSp>
            <p:nvGrpSpPr>
              <p:cNvPr id="141" name="Group 140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7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80" name="Oval 17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1" name="Rectangle 18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2" name="Oval 18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4" name="Freeform 18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5" name="Freeform 18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6" name="Freeform 18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87" name="Straight Connector 186"/>
                  <p:cNvCxnSpPr>
                    <a:endCxn id="18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7" name="Group 176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78" name="Oval 17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" name="TextBox 178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2d</a:t>
                    </a:r>
                  </a:p>
                </p:txBody>
              </p:sp>
            </p:grpSp>
          </p:grpSp>
          <p:grpSp>
            <p:nvGrpSpPr>
              <p:cNvPr id="142" name="Group 141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6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67" name="Oval 16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9" name="Oval 16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0" name="Freeform 16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1" name="Freeform 17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2" name="Freeform 17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3" name="Freeform 17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74" name="Straight Connector 173"/>
                  <p:cNvCxnSpPr>
                    <a:endCxn id="16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4" name="Group 163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165" name="Oval 16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6" name="TextBox 165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2c</a:t>
                    </a:r>
                  </a:p>
                </p:txBody>
              </p:sp>
            </p:grpSp>
          </p:grpSp>
          <p:grpSp>
            <p:nvGrpSpPr>
              <p:cNvPr id="143" name="Group 142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50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54" name="Oval 153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6" name="Oval 155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7" name="Freeform 156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8" name="Freeform 157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9" name="Freeform 158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0" name="Freeform 159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61" name="Straight Connector 160"/>
                  <p:cNvCxnSpPr>
                    <a:endCxn id="156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1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1" name="Group 150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52" name="Oval 151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3" name="TextBox 152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2a</a:t>
                    </a:r>
                  </a:p>
                </p:txBody>
              </p:sp>
            </p:grpSp>
          </p:grpSp>
          <p:cxnSp>
            <p:nvCxnSpPr>
              <p:cNvPr id="144" name="Straight Connector 143"/>
              <p:cNvCxnSpPr>
                <a:stCxn id="192" idx="2"/>
                <a:endCxn id="179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5" name="Straight Connector 144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6" name="Straight Connector 145"/>
              <p:cNvCxnSpPr>
                <a:stCxn id="193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7" name="Straight Connector 146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8" name="Straight Connector 147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9" name="Straight Connector 148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202" name="Group 201"/>
          <p:cNvGrpSpPr/>
          <p:nvPr/>
        </p:nvGrpSpPr>
        <p:grpSpPr>
          <a:xfrm>
            <a:off x="5839067" y="2689747"/>
            <a:ext cx="2712783" cy="1853712"/>
            <a:chOff x="-2170772" y="2784954"/>
            <a:chExt cx="2712783" cy="1853712"/>
          </a:xfrm>
        </p:grpSpPr>
        <p:sp>
          <p:nvSpPr>
            <p:cNvPr id="203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204" name="Group 203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05" name="Group 204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54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58" name="Oval 257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9" name="Rectangle 258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0" name="Oval 259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1" name="Freeform 260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2" name="Freeform 261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3" name="Freeform 262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4" name="Freeform 263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65" name="Straight Connector 264"/>
                  <p:cNvCxnSpPr>
                    <a:endCxn id="260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6" name="Straight Connector 265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5" name="Group 254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56" name="Oval 255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7" name="TextBox 256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3b</a:t>
                    </a:r>
                  </a:p>
                </p:txBody>
              </p:sp>
            </p:grpSp>
          </p:grpSp>
          <p:grpSp>
            <p:nvGrpSpPr>
              <p:cNvPr id="206" name="Group 205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41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45" name="Oval 244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6" name="Rectangle 245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7" name="Oval 246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8" name="Freeform 247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9" name="Freeform 248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0" name="Freeform 249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1" name="Freeform 250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52" name="Straight Connector 251"/>
                  <p:cNvCxnSpPr>
                    <a:endCxn id="247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3" name="Straight Connector 252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2" name="Group 241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43" name="Oval 242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4" name="TextBox 243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3d</a:t>
                    </a:r>
                  </a:p>
                </p:txBody>
              </p:sp>
            </p:grpSp>
          </p:grpSp>
          <p:grpSp>
            <p:nvGrpSpPr>
              <p:cNvPr id="207" name="Group 206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28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32" name="Oval 231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3" name="Rectangle 232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4" name="Oval 233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5" name="Freeform 234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6" name="Freeform 235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7" name="Freeform 236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8" name="Freeform 237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39" name="Straight Connector 238"/>
                  <p:cNvCxnSpPr>
                    <a:endCxn id="23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0" name="Straight Connector 239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9" name="Group 228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30" name="Oval 229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1" name="TextBox 230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3c</a:t>
                    </a:r>
                  </a:p>
                </p:txBody>
              </p:sp>
            </p:grpSp>
          </p:grpSp>
          <p:grpSp>
            <p:nvGrpSpPr>
              <p:cNvPr id="208" name="Group 207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1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19" name="Oval 21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0" name="Rectangle 21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1" name="Oval 22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2" name="Freeform 22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3" name="Freeform 22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4" name="Freeform 22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" name="Freeform 224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26" name="Straight Connector 225"/>
                  <p:cNvCxnSpPr>
                    <a:endCxn id="22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7" name="Straight Connector 226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6" name="Group 215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17" name="Oval 21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8" name="TextBox 217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3a</a:t>
                    </a:r>
                  </a:p>
                </p:txBody>
              </p:sp>
            </p:grpSp>
          </p:grpSp>
          <p:cxnSp>
            <p:nvCxnSpPr>
              <p:cNvPr id="209" name="Straight Connector 208"/>
              <p:cNvCxnSpPr>
                <a:stCxn id="257" idx="2"/>
                <a:endCxn id="244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0" name="Straight Connector 209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1" name="Straight Connector 210"/>
              <p:cNvCxnSpPr>
                <a:stCxn id="258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2" name="Straight Connector 211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3" name="Straight Connector 212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4" name="Straight Connector 213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cxnSp>
        <p:nvCxnSpPr>
          <p:cNvPr id="268" name="Straight Connector 267"/>
          <p:cNvCxnSpPr/>
          <p:nvPr/>
        </p:nvCxnSpPr>
        <p:spPr bwMode="auto">
          <a:xfrm flipH="1">
            <a:off x="3020975" y="2930574"/>
            <a:ext cx="495463" cy="49545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0" name="Straight Connector 269"/>
          <p:cNvCxnSpPr>
            <a:endCxn id="167" idx="7"/>
          </p:cNvCxnSpPr>
          <p:nvPr/>
        </p:nvCxnSpPr>
        <p:spPr bwMode="auto">
          <a:xfrm flipH="1" flipV="1">
            <a:off x="5654268" y="2914775"/>
            <a:ext cx="498946" cy="5738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" name="TextBox 275"/>
          <p:cNvSpPr txBox="1"/>
          <p:nvPr/>
        </p:nvSpPr>
        <p:spPr>
          <a:xfrm>
            <a:off x="4235227" y="3833361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 2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6906520" y="4589577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 3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1625604" y="4533765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 1</a:t>
            </a:r>
          </a:p>
        </p:txBody>
      </p:sp>
      <p:pic>
        <p:nvPicPr>
          <p:cNvPr id="286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074881"/>
            <a:ext cx="5790370" cy="134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020408" y="2368720"/>
            <a:ext cx="6345022" cy="3959125"/>
            <a:chOff x="1020408" y="2368720"/>
            <a:chExt cx="6345022" cy="3959125"/>
          </a:xfrm>
        </p:grpSpPr>
        <p:grpSp>
          <p:nvGrpSpPr>
            <p:cNvPr id="4" name="Group 3"/>
            <p:cNvGrpSpPr/>
            <p:nvPr/>
          </p:nvGrpSpPr>
          <p:grpSpPr>
            <a:xfrm>
              <a:off x="1020408" y="2368720"/>
              <a:ext cx="5734325" cy="3959125"/>
              <a:chOff x="1020408" y="2368720"/>
              <a:chExt cx="5734325" cy="3959125"/>
            </a:xfrm>
          </p:grpSpPr>
          <p:grpSp>
            <p:nvGrpSpPr>
              <p:cNvPr id="271" name="Group 270"/>
              <p:cNvGrpSpPr/>
              <p:nvPr/>
            </p:nvGrpSpPr>
            <p:grpSpPr>
              <a:xfrm>
                <a:off x="1146544" y="5725901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80" name="Oval 27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7" name="Rectangle 28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8" name="Oval 28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9" name="Freeform 28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0" name="Freeform 28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1" name="Freeform 29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2" name="Freeform 29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93" name="Straight Connector 292"/>
                  <p:cNvCxnSpPr>
                    <a:endCxn id="28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4" name="Straight Connector 29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5" name="Group 274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9" name="TextBox 27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1c</a:t>
                    </a:r>
                  </a:p>
                </p:txBody>
              </p:sp>
            </p:grpSp>
          </p:grpSp>
          <p:sp>
            <p:nvSpPr>
              <p:cNvPr id="3" name="Oval 2"/>
              <p:cNvSpPr/>
              <p:nvPr/>
            </p:nvSpPr>
            <p:spPr bwMode="auto">
              <a:xfrm>
                <a:off x="1020408" y="5511349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95" name="Oval 294"/>
              <p:cNvSpPr/>
              <p:nvPr/>
            </p:nvSpPr>
            <p:spPr bwMode="auto">
              <a:xfrm>
                <a:off x="2442651" y="3191580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96" name="Oval 295"/>
              <p:cNvSpPr/>
              <p:nvPr/>
            </p:nvSpPr>
            <p:spPr bwMode="auto">
              <a:xfrm>
                <a:off x="3252649" y="2368720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97" name="Oval 296"/>
              <p:cNvSpPr/>
              <p:nvPr/>
            </p:nvSpPr>
            <p:spPr bwMode="auto">
              <a:xfrm>
                <a:off x="5037704" y="2453079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rPr>
                  <a:t>∂</a:t>
                </a:r>
              </a:p>
            </p:txBody>
          </p:sp>
          <p:sp>
            <p:nvSpPr>
              <p:cNvPr id="298" name="Oval 297"/>
              <p:cNvSpPr/>
              <p:nvPr/>
            </p:nvSpPr>
            <p:spPr bwMode="auto">
              <a:xfrm>
                <a:off x="5915729" y="3217852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rPr>
                  <a:t>∂</a:t>
                </a: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2018143" y="5692792"/>
              <a:ext cx="53472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gateway routers run both eBGP and iBGP </a:t>
              </a:r>
              <a:r>
                <a:rPr kumimoji="0" 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protools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780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BGP basics</a:t>
            </a: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79438" y="2478283"/>
            <a:ext cx="8505825" cy="1234021"/>
          </a:xfrm>
        </p:spPr>
        <p:txBody>
          <a:bodyPr/>
          <a:lstStyle/>
          <a:p>
            <a:pPr marL="282575" indent="-282575"/>
            <a:r>
              <a:rPr lang="en-US" sz="2400" dirty="0">
                <a:latin typeface="Gill Sans MT" charset="0"/>
              </a:rPr>
              <a:t>when AS3 gateway router 3a advertises path </a:t>
            </a:r>
            <a:r>
              <a:rPr lang="en-US" sz="2200" dirty="0">
                <a:solidFill>
                  <a:srgbClr val="CC0000"/>
                </a:solidFill>
                <a:latin typeface="Gill Sans MT" charset="0"/>
              </a:rPr>
              <a:t>AS3,X </a:t>
            </a:r>
            <a:r>
              <a:rPr lang="en-US" sz="2400" dirty="0">
                <a:latin typeface="Gill Sans MT" charset="0"/>
              </a:rPr>
              <a:t>to AS2 gateway router 2c:</a:t>
            </a:r>
          </a:p>
          <a:p>
            <a:pPr marL="685800" lvl="1" indent="-228600"/>
            <a:r>
              <a:rPr lang="en-US" dirty="0">
                <a:latin typeface="Gill Sans MT" charset="0"/>
              </a:rPr>
              <a:t>AS3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promises</a:t>
            </a:r>
            <a:r>
              <a:rPr lang="en-US" dirty="0">
                <a:latin typeface="Gill Sans MT" charset="0"/>
              </a:rPr>
              <a:t> to AS2 it will forward datagrams towards X</a:t>
            </a:r>
          </a:p>
          <a:p>
            <a:pPr marL="0" indent="0">
              <a:buNone/>
            </a:pPr>
            <a:endParaRPr lang="en-US" sz="2000" dirty="0">
              <a:latin typeface="Gill Sans MT" charset="0"/>
            </a:endParaRPr>
          </a:p>
        </p:txBody>
      </p:sp>
      <p:sp>
        <p:nvSpPr>
          <p:cNvPr id="162846" name="Rectangle 116"/>
          <p:cNvSpPr>
            <a:spLocks noChangeArrowheads="1"/>
          </p:cNvSpPr>
          <p:nvPr/>
        </p:nvSpPr>
        <p:spPr bwMode="auto">
          <a:xfrm>
            <a:off x="554038" y="1069976"/>
            <a:ext cx="8505825" cy="12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marR="0" lvl="0" indent="-282575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rPr>
              <a:t>BGP session: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rPr>
              <a:t>two BGP routers (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rPr>
              <a:t>“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rPr>
              <a:t>peers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rPr>
              <a:t>”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rPr>
              <a:t>) exchange BGP messages over semi-permanent TCP connection:</a:t>
            </a:r>
          </a:p>
          <a:p>
            <a:pPr marL="685800" marR="0" lvl="1" indent="-2286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Gill Sans MT"/>
              </a:rPr>
              <a:t>advertising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/>
                <a:ea typeface="ＭＳ Ｐゴシック" charset="0"/>
                <a:cs typeface="Gill Sans MT"/>
              </a:rPr>
              <a:t>paths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/>
                <a:ea typeface="ＭＳ Ｐゴシック" charset="0"/>
                <a:cs typeface="Gill Sans MT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Gill Sans MT"/>
              </a:rPr>
              <a:t>to different destination network prefixes (BGP  is a 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Gill Sans MT"/>
              </a:rPr>
              <a:t>“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Gill Sans MT"/>
              </a:rPr>
              <a:t>path vector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Gill Sans MT"/>
              </a:rPr>
              <a:t>”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Gill Sans MT"/>
              </a:rPr>
              <a:t> protocol)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ill Sans MT"/>
              <a:ea typeface="ＭＳ Ｐゴシック" charset="0"/>
              <a:cs typeface="Gill Sans MT"/>
            </a:endParaRPr>
          </a:p>
        </p:txBody>
      </p:sp>
      <p:pic>
        <p:nvPicPr>
          <p:cNvPr id="162849" name="Picture 121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800100"/>
            <a:ext cx="2553558" cy="20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" name="Group 124"/>
          <p:cNvGrpSpPr/>
          <p:nvPr/>
        </p:nvGrpSpPr>
        <p:grpSpPr>
          <a:xfrm>
            <a:off x="624887" y="4010992"/>
            <a:ext cx="2557336" cy="1719017"/>
            <a:chOff x="-2170772" y="2784954"/>
            <a:chExt cx="2712783" cy="1853712"/>
          </a:xfrm>
        </p:grpSpPr>
        <p:sp>
          <p:nvSpPr>
            <p:cNvPr id="261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63" name="Group 262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31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16" name="Oval 31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8" name="Oval 31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9" name="Freeform 31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0" name="Freeform 31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1" name="Freeform 32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2" name="Freeform 32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23" name="Straight Connector 322"/>
                  <p:cNvCxnSpPr>
                    <a:endCxn id="31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Straight Connector 32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3" name="Group 31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14" name="Oval 31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extBox 31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1b</a:t>
                    </a:r>
                  </a:p>
                </p:txBody>
              </p:sp>
            </p:grpSp>
          </p:grpSp>
          <p:grpSp>
            <p:nvGrpSpPr>
              <p:cNvPr id="264" name="Group 263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9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03" name="Oval 30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5" name="Oval 30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6" name="Freeform 30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7" name="Freeform 30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Freeform 30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9" name="Freeform 30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10" name="Straight Connector 309"/>
                  <p:cNvCxnSpPr>
                    <a:endCxn id="30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Straight Connector 31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0" name="Group 29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01" name="Oval 30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2" name="TextBox 30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1d</a:t>
                    </a:r>
                  </a:p>
                </p:txBody>
              </p:sp>
            </p:grpSp>
          </p:grpSp>
          <p:grpSp>
            <p:nvGrpSpPr>
              <p:cNvPr id="265" name="Group 264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8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90" name="Oval 28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2" name="Oval 29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3" name="Freeform 29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4" name="Freeform 29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5" name="Freeform 29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6" name="Freeform 29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97" name="Straight Connector 296"/>
                  <p:cNvCxnSpPr>
                    <a:endCxn id="29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Straight Connector 29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7" name="Group 286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88" name="Oval 28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9" name="TextBox 28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1c</a:t>
                    </a:r>
                  </a:p>
                </p:txBody>
              </p:sp>
            </p:grpSp>
          </p:grpSp>
          <p:grpSp>
            <p:nvGrpSpPr>
              <p:cNvPr id="266" name="Group 265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9" name="Oval 2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0" name="Freeform 2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1" name="Freeform 2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2" name="Freeform 2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3" name="Freeform 2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84" name="Straight Connector 283"/>
                  <p:cNvCxnSpPr>
                    <a:endCxn id="2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Connector 2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4" name="Group 2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75" name="Oval 2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6" name="TextBox 2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1a</a:t>
                    </a:r>
                  </a:p>
                </p:txBody>
              </p:sp>
            </p:grpSp>
          </p:grpSp>
          <p:cxnSp>
            <p:nvCxnSpPr>
              <p:cNvPr id="267" name="Straight Connector 266"/>
              <p:cNvCxnSpPr>
                <a:stCxn id="315" idx="2"/>
                <a:endCxn id="302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8" name="Straight Connector 267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9" name="Straight Connector 268"/>
              <p:cNvCxnSpPr>
                <a:stCxn id="316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0" name="Straight Connector 269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2" name="Straight Connector 271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26" name="Group 125"/>
          <p:cNvGrpSpPr/>
          <p:nvPr/>
        </p:nvGrpSpPr>
        <p:grpSpPr>
          <a:xfrm>
            <a:off x="3285692" y="4938163"/>
            <a:ext cx="2545688" cy="1720535"/>
            <a:chOff x="-2170772" y="2784954"/>
            <a:chExt cx="2712783" cy="1853712"/>
          </a:xfrm>
        </p:grpSpPr>
        <p:sp>
          <p:nvSpPr>
            <p:cNvPr id="197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198" name="Group 197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48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52" name="Oval 251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3" name="Rectangle 252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4" name="Oval 253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5" name="Freeform 254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6" name="Freeform 255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7" name="Freeform 256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8" name="Freeform 257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59" name="Straight Connector 258"/>
                  <p:cNvCxnSpPr>
                    <a:endCxn id="25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9" name="Group 248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50" name="Oval 249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1" name="TextBox 250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2b</a:t>
                    </a:r>
                  </a:p>
                </p:txBody>
              </p:sp>
            </p:grpSp>
          </p:grpSp>
          <p:grpSp>
            <p:nvGrpSpPr>
              <p:cNvPr id="200" name="Group 199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3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39" name="Oval 23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0" name="Rectangle 23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1" name="Oval 24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2" name="Freeform 24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3" name="Freeform 24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4" name="Freeform 24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5" name="Freeform 244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46" name="Straight Connector 245"/>
                  <p:cNvCxnSpPr>
                    <a:endCxn id="24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6" name="Group 235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37" name="Oval 23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8" name="TextBox 237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2d</a:t>
                    </a:r>
                  </a:p>
                </p:txBody>
              </p:sp>
            </p:grpSp>
          </p:grpSp>
          <p:grpSp>
            <p:nvGrpSpPr>
              <p:cNvPr id="201" name="Group 200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2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26" name="Oval 22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8" name="Oval 22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9" name="Freeform 22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0" name="Freeform 22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1" name="Freeform 23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2" name="Freeform 23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33" name="Straight Connector 232"/>
                  <p:cNvCxnSpPr>
                    <a:endCxn id="22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3" name="Group 222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24" name="Oval 22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" name="TextBox 224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2c</a:t>
                    </a:r>
                  </a:p>
                </p:txBody>
              </p:sp>
            </p:grpSp>
          </p:grpSp>
          <p:grpSp>
            <p:nvGrpSpPr>
              <p:cNvPr id="202" name="Group 201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0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13" name="Oval 21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4" name="Rectangle 21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5" name="Oval 21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6" name="Freeform 21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7" name="Freeform 21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8" name="Freeform 21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9" name="Freeform 21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20" name="Straight Connector 219"/>
                  <p:cNvCxnSpPr>
                    <a:endCxn id="21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0" name="Group 20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11" name="Oval 21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2" name="TextBox 21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2a</a:t>
                    </a:r>
                  </a:p>
                </p:txBody>
              </p:sp>
            </p:grpSp>
          </p:grpSp>
          <p:cxnSp>
            <p:nvCxnSpPr>
              <p:cNvPr id="203" name="Straight Connector 202"/>
              <p:cNvCxnSpPr>
                <a:stCxn id="251" idx="2"/>
                <a:endCxn id="238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" name="Straight Connector 203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" name="Straight Connector 204"/>
              <p:cNvCxnSpPr>
                <a:stCxn id="252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6" name="Straight Connector 205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7" name="Straight Connector 206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8" name="Straight Connector 207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33" name="Freeform 2"/>
          <p:cNvSpPr>
            <a:spLocks/>
          </p:cNvSpPr>
          <p:nvPr/>
        </p:nvSpPr>
        <p:spPr bwMode="auto">
          <a:xfrm>
            <a:off x="5507686" y="3869905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731177" y="4006021"/>
            <a:ext cx="2215548" cy="1435167"/>
            <a:chOff x="833331" y="2873352"/>
            <a:chExt cx="2333625" cy="1590649"/>
          </a:xfrm>
        </p:grpSpPr>
        <p:grpSp>
          <p:nvGrpSpPr>
            <p:cNvPr id="135" name="Group 134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184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88" name="Oval 187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0" name="Oval 189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1" name="Freeform 190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2" name="Freeform 191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3" name="Freeform 192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4" name="Freeform 193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95" name="Straight Connector 194"/>
                <p:cNvCxnSpPr>
                  <a:endCxn id="190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86" name="Oval 185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3b</a:t>
                  </a:r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171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75" name="Oval 174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6" name="Rectangle 175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7" name="Oval 176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9" name="Freeform 178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81" name="Freeform 180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82" name="Straight Connector 181"/>
                <p:cNvCxnSpPr>
                  <a:endCxn id="177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73" name="Oval 172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3d</a:t>
                  </a:r>
                </a:p>
              </p:txBody>
            </p:sp>
          </p:grpSp>
        </p:grpSp>
        <p:grpSp>
          <p:nvGrpSpPr>
            <p:cNvPr id="137" name="Group 136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158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62" name="Oval 161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Oval 163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8" name="Freeform 167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69" name="Straight Connector 168"/>
                <p:cNvCxnSpPr>
                  <a:endCxn id="164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160" name="Oval 159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3c</a:t>
                  </a:r>
                </a:p>
              </p:txBody>
            </p:sp>
          </p:grpSp>
        </p:grpSp>
        <p:grpSp>
          <p:nvGrpSpPr>
            <p:cNvPr id="138" name="Group 137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4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49" name="Oval 14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Oval 15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56" name="Straight Connector 155"/>
                <p:cNvCxnSpPr>
                  <a:endCxn id="15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47" name="Oval 14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3a</a:t>
                  </a:r>
                </a:p>
              </p:txBody>
            </p:sp>
          </p:grpSp>
        </p:grpSp>
        <p:cxnSp>
          <p:nvCxnSpPr>
            <p:cNvPr id="139" name="Straight Connector 138"/>
            <p:cNvCxnSpPr>
              <a:stCxn id="187" idx="2"/>
              <a:endCxn id="174" idx="0"/>
            </p:cNvCxnSpPr>
            <p:nvPr/>
          </p:nvCxnSpPr>
          <p:spPr bwMode="auto">
            <a:xfrm>
              <a:off x="1991073" y="3242684"/>
              <a:ext cx="4230" cy="85198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Connector 139"/>
            <p:cNvCxnSpPr/>
            <p:nvPr/>
          </p:nvCxnSpPr>
          <p:spPr bwMode="auto">
            <a:xfrm>
              <a:off x="1407477" y="3648621"/>
              <a:ext cx="1204913" cy="635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88" idx="7"/>
            </p:cNvCxnSpPr>
            <p:nvPr/>
          </p:nvCxnSpPr>
          <p:spPr bwMode="auto">
            <a:xfrm>
              <a:off x="2218708" y="3154477"/>
              <a:ext cx="480042" cy="36977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/>
            <p:nvPr/>
          </p:nvCxnSpPr>
          <p:spPr bwMode="auto">
            <a:xfrm>
              <a:off x="1300073" y="3786304"/>
              <a:ext cx="477927" cy="35707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Straight Connector 142"/>
            <p:cNvCxnSpPr/>
            <p:nvPr/>
          </p:nvCxnSpPr>
          <p:spPr bwMode="auto">
            <a:xfrm flipH="1">
              <a:off x="2196042" y="3783542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/>
            <p:nvPr/>
          </p:nvCxnSpPr>
          <p:spPr bwMode="auto">
            <a:xfrm flipH="1">
              <a:off x="1287553" y="3166946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8" name="Straight Connector 127"/>
          <p:cNvCxnSpPr/>
          <p:nvPr/>
        </p:nvCxnSpPr>
        <p:spPr bwMode="auto">
          <a:xfrm flipH="1" flipV="1">
            <a:off x="3046706" y="4899525"/>
            <a:ext cx="480877" cy="7440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5523188" y="4840643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Box 129"/>
          <p:cNvSpPr txBox="1"/>
          <p:nvPr/>
        </p:nvSpPr>
        <p:spPr>
          <a:xfrm>
            <a:off x="3493291" y="4997847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 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543950" y="3911145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 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29020" y="4121821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 1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070827" y="4972752"/>
            <a:ext cx="1701734" cy="616172"/>
            <a:chOff x="7073692" y="5469792"/>
            <a:chExt cx="1701734" cy="616172"/>
          </a:xfrm>
        </p:grpSpPr>
        <p:grpSp>
          <p:nvGrpSpPr>
            <p:cNvPr id="10" name="Group 9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9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grpSp>
            <p:nvGrpSpPr>
              <p:cNvPr id="37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74" name="Oval 37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6" name="Oval 37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8" name="Freeform 37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9" name="Freeform 37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80" name="Freeform 37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381" name="Straight Connector 380"/>
                <p:cNvCxnSpPr>
                  <a:endCxn id="37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1" name="Group 37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72" name="Oval 37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3" name="TextBox 37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  X</a:t>
                  </a:r>
                </a:p>
              </p:txBody>
            </p:sp>
          </p:grpSp>
        </p:grpSp>
        <p:cxnSp>
          <p:nvCxnSpPr>
            <p:cNvPr id="402" name="Straight Connector 401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117"/>
          <p:cNvGrpSpPr>
            <a:grpSpLocks/>
          </p:cNvGrpSpPr>
          <p:nvPr/>
        </p:nvGrpSpPr>
        <p:grpSpPr bwMode="auto">
          <a:xfrm>
            <a:off x="5713440" y="4938746"/>
            <a:ext cx="2590803" cy="1117600"/>
            <a:chOff x="2244" y="2236"/>
            <a:chExt cx="1632" cy="704"/>
          </a:xfrm>
        </p:grpSpPr>
        <p:sp>
          <p:nvSpPr>
            <p:cNvPr id="162850" name="AutoShape 118"/>
            <p:cNvSpPr>
              <a:spLocks noChangeArrowheads="1"/>
            </p:cNvSpPr>
            <p:nvPr/>
          </p:nvSpPr>
          <p:spPr bwMode="auto">
            <a:xfrm rot="17597965">
              <a:off x="2089" y="2391"/>
              <a:ext cx="484" cy="174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62851" name="Text Box 119"/>
            <p:cNvSpPr txBox="1">
              <a:spLocks noChangeArrowheads="1"/>
            </p:cNvSpPr>
            <p:nvPr/>
          </p:nvSpPr>
          <p:spPr bwMode="auto">
            <a:xfrm>
              <a:off x="2325" y="2614"/>
              <a:ext cx="155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rPr>
                <a:t>BGP advertisement:</a:t>
              </a:r>
            </a:p>
            <a:p>
              <a:pPr marL="0" marR="0" lvl="0" indent="0" algn="l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rPr>
                <a:t>AS3, 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528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BGP path advertisement</a:t>
            </a: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9869" y="4977429"/>
            <a:ext cx="8505825" cy="845038"/>
          </a:xfrm>
        </p:spPr>
        <p:txBody>
          <a:bodyPr/>
          <a:lstStyle/>
          <a:p>
            <a:pPr marL="293688" indent="-293688">
              <a:lnSpc>
                <a:spcPts val="2140"/>
              </a:lnSpc>
            </a:pPr>
            <a:r>
              <a:rPr lang="en-US" sz="2200" dirty="0">
                <a:latin typeface="Gill Sans MT" charset="0"/>
              </a:rPr>
              <a:t>Based on AS2 policy, AS2 router 2c accepts path AS3,X, propagates (via iBGP) to all AS2 routers</a:t>
            </a:r>
          </a:p>
          <a:p>
            <a:endParaRPr lang="en-US" sz="2000" dirty="0">
              <a:latin typeface="Gill Sans MT" charset="0"/>
            </a:endParaRPr>
          </a:p>
        </p:txBody>
      </p:sp>
      <p:pic>
        <p:nvPicPr>
          <p:cNvPr id="162849" name="Picture 121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" y="800100"/>
            <a:ext cx="5602043" cy="176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" name="Group 124"/>
          <p:cNvGrpSpPr/>
          <p:nvPr/>
        </p:nvGrpSpPr>
        <p:grpSpPr>
          <a:xfrm>
            <a:off x="624887" y="1451514"/>
            <a:ext cx="2557336" cy="1719017"/>
            <a:chOff x="-2170772" y="2784954"/>
            <a:chExt cx="2712783" cy="1853712"/>
          </a:xfrm>
        </p:grpSpPr>
        <p:sp>
          <p:nvSpPr>
            <p:cNvPr id="261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63" name="Group 262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31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16" name="Oval 31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8" name="Oval 31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9" name="Freeform 31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0" name="Freeform 31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1" name="Freeform 32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2" name="Freeform 32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23" name="Straight Connector 322"/>
                  <p:cNvCxnSpPr>
                    <a:endCxn id="31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Straight Connector 32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3" name="Group 31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14" name="Oval 31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extBox 31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1b</a:t>
                    </a:r>
                  </a:p>
                </p:txBody>
              </p:sp>
            </p:grpSp>
          </p:grpSp>
          <p:grpSp>
            <p:nvGrpSpPr>
              <p:cNvPr id="264" name="Group 263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9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03" name="Oval 30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5" name="Oval 30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6" name="Freeform 30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7" name="Freeform 30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Freeform 30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9" name="Freeform 30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10" name="Straight Connector 309"/>
                  <p:cNvCxnSpPr>
                    <a:endCxn id="30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Straight Connector 31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0" name="Group 29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01" name="Oval 30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2" name="TextBox 30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1d</a:t>
                    </a:r>
                  </a:p>
                </p:txBody>
              </p:sp>
            </p:grpSp>
          </p:grpSp>
          <p:grpSp>
            <p:nvGrpSpPr>
              <p:cNvPr id="265" name="Group 264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8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90" name="Oval 28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2" name="Oval 29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3" name="Freeform 29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4" name="Freeform 29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5" name="Freeform 29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6" name="Freeform 29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97" name="Straight Connector 296"/>
                  <p:cNvCxnSpPr>
                    <a:endCxn id="29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Straight Connector 29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7" name="Group 286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88" name="Oval 28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9" name="TextBox 28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1c</a:t>
                    </a:r>
                  </a:p>
                </p:txBody>
              </p:sp>
            </p:grpSp>
          </p:grpSp>
          <p:grpSp>
            <p:nvGrpSpPr>
              <p:cNvPr id="266" name="Group 265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9" name="Oval 2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0" name="Freeform 2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1" name="Freeform 2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2" name="Freeform 2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3" name="Freeform 2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84" name="Straight Connector 283"/>
                  <p:cNvCxnSpPr>
                    <a:endCxn id="2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Connector 2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4" name="Group 2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75" name="Oval 2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6" name="TextBox 2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1a</a:t>
                    </a:r>
                  </a:p>
                </p:txBody>
              </p:sp>
            </p:grpSp>
          </p:grpSp>
          <p:cxnSp>
            <p:nvCxnSpPr>
              <p:cNvPr id="267" name="Straight Connector 266"/>
              <p:cNvCxnSpPr>
                <a:stCxn id="315" idx="2"/>
                <a:endCxn id="302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8" name="Straight Connector 267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9" name="Straight Connector 268"/>
              <p:cNvCxnSpPr>
                <a:stCxn id="316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0" name="Straight Connector 269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2" name="Straight Connector 271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26" name="Group 125"/>
          <p:cNvGrpSpPr/>
          <p:nvPr/>
        </p:nvGrpSpPr>
        <p:grpSpPr>
          <a:xfrm>
            <a:off x="3285692" y="2378685"/>
            <a:ext cx="2545688" cy="1720535"/>
            <a:chOff x="-2170772" y="2784954"/>
            <a:chExt cx="2712783" cy="1853712"/>
          </a:xfrm>
        </p:grpSpPr>
        <p:sp>
          <p:nvSpPr>
            <p:cNvPr id="197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198" name="Group 197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48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52" name="Oval 251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3" name="Rectangle 252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4" name="Oval 253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5" name="Freeform 254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6" name="Freeform 255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7" name="Freeform 256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8" name="Freeform 257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59" name="Straight Connector 258"/>
                  <p:cNvCxnSpPr>
                    <a:endCxn id="25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9" name="Group 248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50" name="Oval 249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1" name="TextBox 250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2b</a:t>
                    </a:r>
                  </a:p>
                </p:txBody>
              </p:sp>
            </p:grpSp>
          </p:grpSp>
          <p:grpSp>
            <p:nvGrpSpPr>
              <p:cNvPr id="200" name="Group 199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3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39" name="Oval 23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0" name="Rectangle 23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1" name="Oval 24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2" name="Freeform 24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3" name="Freeform 24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4" name="Freeform 24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5" name="Freeform 244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46" name="Straight Connector 245"/>
                  <p:cNvCxnSpPr>
                    <a:endCxn id="24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6" name="Group 235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37" name="Oval 23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8" name="TextBox 237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2d</a:t>
                    </a:r>
                  </a:p>
                </p:txBody>
              </p:sp>
            </p:grpSp>
          </p:grpSp>
          <p:grpSp>
            <p:nvGrpSpPr>
              <p:cNvPr id="201" name="Group 200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2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26" name="Oval 22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8" name="Oval 22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9" name="Freeform 22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0" name="Freeform 22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1" name="Freeform 23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2" name="Freeform 23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33" name="Straight Connector 232"/>
                  <p:cNvCxnSpPr>
                    <a:endCxn id="22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3" name="Group 222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24" name="Oval 22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" name="TextBox 224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2c</a:t>
                    </a:r>
                  </a:p>
                </p:txBody>
              </p:sp>
            </p:grpSp>
          </p:grpSp>
          <p:grpSp>
            <p:nvGrpSpPr>
              <p:cNvPr id="202" name="Group 201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0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13" name="Oval 21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4" name="Rectangle 21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5" name="Oval 21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6" name="Freeform 21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7" name="Freeform 21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8" name="Freeform 21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9" name="Freeform 21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20" name="Straight Connector 219"/>
                  <p:cNvCxnSpPr>
                    <a:endCxn id="21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0" name="Group 20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11" name="Oval 21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2" name="TextBox 21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2a</a:t>
                    </a:r>
                  </a:p>
                </p:txBody>
              </p:sp>
            </p:grpSp>
          </p:grpSp>
          <p:cxnSp>
            <p:nvCxnSpPr>
              <p:cNvPr id="203" name="Straight Connector 202"/>
              <p:cNvCxnSpPr>
                <a:stCxn id="251" idx="2"/>
                <a:endCxn id="238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" name="Straight Connector 203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" name="Straight Connector 204"/>
              <p:cNvCxnSpPr>
                <a:stCxn id="252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6" name="Straight Connector 205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7" name="Straight Connector 206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8" name="Straight Connector 207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33" name="Freeform 2"/>
          <p:cNvSpPr>
            <a:spLocks/>
          </p:cNvSpPr>
          <p:nvPr/>
        </p:nvSpPr>
        <p:spPr bwMode="auto">
          <a:xfrm>
            <a:off x="5507686" y="1310427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731177" y="1446543"/>
            <a:ext cx="2215548" cy="1435167"/>
            <a:chOff x="833331" y="2873352"/>
            <a:chExt cx="2333625" cy="1590649"/>
          </a:xfrm>
        </p:grpSpPr>
        <p:grpSp>
          <p:nvGrpSpPr>
            <p:cNvPr id="135" name="Group 134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184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88" name="Oval 187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0" name="Oval 189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1" name="Freeform 190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2" name="Freeform 191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3" name="Freeform 192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4" name="Freeform 193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95" name="Straight Connector 194"/>
                <p:cNvCxnSpPr>
                  <a:endCxn id="190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86" name="Oval 185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3b</a:t>
                  </a:r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171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75" name="Oval 174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6" name="Rectangle 175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7" name="Oval 176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9" name="Freeform 178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81" name="Freeform 180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82" name="Straight Connector 181"/>
                <p:cNvCxnSpPr>
                  <a:endCxn id="177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73" name="Oval 172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3d</a:t>
                  </a:r>
                </a:p>
              </p:txBody>
            </p:sp>
          </p:grpSp>
        </p:grpSp>
        <p:grpSp>
          <p:nvGrpSpPr>
            <p:cNvPr id="137" name="Group 136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158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62" name="Oval 161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Oval 163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8" name="Freeform 167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69" name="Straight Connector 168"/>
                <p:cNvCxnSpPr>
                  <a:endCxn id="164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160" name="Oval 159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3c</a:t>
                  </a:r>
                </a:p>
              </p:txBody>
            </p:sp>
          </p:grpSp>
        </p:grpSp>
        <p:grpSp>
          <p:nvGrpSpPr>
            <p:cNvPr id="138" name="Group 137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4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49" name="Oval 14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Oval 15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56" name="Straight Connector 155"/>
                <p:cNvCxnSpPr>
                  <a:endCxn id="15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47" name="Oval 14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3a</a:t>
                  </a:r>
                </a:p>
              </p:txBody>
            </p:sp>
          </p:grpSp>
        </p:grpSp>
        <p:cxnSp>
          <p:nvCxnSpPr>
            <p:cNvPr id="139" name="Straight Connector 138"/>
            <p:cNvCxnSpPr>
              <a:stCxn id="187" idx="2"/>
              <a:endCxn id="174" idx="0"/>
            </p:cNvCxnSpPr>
            <p:nvPr/>
          </p:nvCxnSpPr>
          <p:spPr bwMode="auto">
            <a:xfrm>
              <a:off x="1991073" y="3242684"/>
              <a:ext cx="4230" cy="85198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Connector 139"/>
            <p:cNvCxnSpPr/>
            <p:nvPr/>
          </p:nvCxnSpPr>
          <p:spPr bwMode="auto">
            <a:xfrm>
              <a:off x="1407477" y="3648621"/>
              <a:ext cx="1204913" cy="635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88" idx="7"/>
            </p:cNvCxnSpPr>
            <p:nvPr/>
          </p:nvCxnSpPr>
          <p:spPr bwMode="auto">
            <a:xfrm>
              <a:off x="2218708" y="3154477"/>
              <a:ext cx="480042" cy="36977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/>
            <p:nvPr/>
          </p:nvCxnSpPr>
          <p:spPr bwMode="auto">
            <a:xfrm>
              <a:off x="1300073" y="3786304"/>
              <a:ext cx="477927" cy="35707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Straight Connector 142"/>
            <p:cNvCxnSpPr/>
            <p:nvPr/>
          </p:nvCxnSpPr>
          <p:spPr bwMode="auto">
            <a:xfrm flipH="1">
              <a:off x="2196042" y="3783542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/>
            <p:nvPr/>
          </p:nvCxnSpPr>
          <p:spPr bwMode="auto">
            <a:xfrm flipH="1">
              <a:off x="1287553" y="3166946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8" name="Straight Connector 127"/>
          <p:cNvCxnSpPr/>
          <p:nvPr/>
        </p:nvCxnSpPr>
        <p:spPr bwMode="auto">
          <a:xfrm flipH="1" flipV="1">
            <a:off x="3046706" y="2340047"/>
            <a:ext cx="480877" cy="7440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5523188" y="2281165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Box 129"/>
          <p:cNvSpPr txBox="1"/>
          <p:nvPr/>
        </p:nvSpPr>
        <p:spPr>
          <a:xfrm>
            <a:off x="3493291" y="2438369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543950" y="1351667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07172" y="1562343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AS1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070827" y="2413274"/>
            <a:ext cx="1701734" cy="616172"/>
            <a:chOff x="7073692" y="5469792"/>
            <a:chExt cx="1701734" cy="616172"/>
          </a:xfrm>
        </p:grpSpPr>
        <p:grpSp>
          <p:nvGrpSpPr>
            <p:cNvPr id="10" name="Group 9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9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grpSp>
            <p:nvGrpSpPr>
              <p:cNvPr id="37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74" name="Oval 37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6" name="Oval 37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8" name="Freeform 37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9" name="Freeform 37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80" name="Freeform 37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381" name="Straight Connector 380"/>
                <p:cNvCxnSpPr>
                  <a:endCxn id="37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1" name="Group 37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72" name="Oval 37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3" name="TextBox 37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  X</a:t>
                  </a:r>
                </a:p>
              </p:txBody>
            </p:sp>
          </p:grpSp>
        </p:grpSp>
        <p:cxnSp>
          <p:nvCxnSpPr>
            <p:cNvPr id="402" name="Straight Connector 401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 6"/>
          <p:cNvGrpSpPr/>
          <p:nvPr/>
        </p:nvGrpSpPr>
        <p:grpSpPr>
          <a:xfrm>
            <a:off x="5713444" y="2379268"/>
            <a:ext cx="1009362" cy="768350"/>
            <a:chOff x="5713444" y="2379268"/>
            <a:chExt cx="1009362" cy="768350"/>
          </a:xfrm>
        </p:grpSpPr>
        <p:sp>
          <p:nvSpPr>
            <p:cNvPr id="162850" name="AutoShape 118"/>
            <p:cNvSpPr>
              <a:spLocks noChangeArrowheads="1"/>
            </p:cNvSpPr>
            <p:nvPr/>
          </p:nvSpPr>
          <p:spPr bwMode="auto">
            <a:xfrm rot="17597965">
              <a:off x="5467382" y="2625330"/>
              <a:ext cx="768350" cy="276226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62851" name="Text Box 119"/>
            <p:cNvSpPr txBox="1">
              <a:spLocks noChangeArrowheads="1"/>
            </p:cNvSpPr>
            <p:nvPr/>
          </p:nvSpPr>
          <p:spPr bwMode="auto">
            <a:xfrm>
              <a:off x="5906829" y="2784958"/>
              <a:ext cx="81597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rPr>
                <a:t>AS3,X 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028828" y="2438604"/>
            <a:ext cx="1260153" cy="888605"/>
            <a:chOff x="2028828" y="2438604"/>
            <a:chExt cx="1260153" cy="888605"/>
          </a:xfrm>
        </p:grpSpPr>
        <p:sp>
          <p:nvSpPr>
            <p:cNvPr id="332" name="Text Box 119"/>
            <p:cNvSpPr txBox="1">
              <a:spLocks noChangeArrowheads="1"/>
            </p:cNvSpPr>
            <p:nvPr/>
          </p:nvSpPr>
          <p:spPr bwMode="auto">
            <a:xfrm>
              <a:off x="2028828" y="3019432"/>
              <a:ext cx="126015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rPr>
                <a:t>AS2,AS3,X </a:t>
              </a:r>
            </a:p>
          </p:txBody>
        </p:sp>
        <p:sp>
          <p:nvSpPr>
            <p:cNvPr id="327" name="AutoShape 118"/>
            <p:cNvSpPr>
              <a:spLocks noChangeArrowheads="1"/>
            </p:cNvSpPr>
            <p:nvPr/>
          </p:nvSpPr>
          <p:spPr bwMode="auto">
            <a:xfrm rot="3445218">
              <a:off x="2734864" y="2684666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326" name="Rectangle 4"/>
          <p:cNvSpPr txBox="1">
            <a:spLocks noChangeArrowheads="1"/>
          </p:cNvSpPr>
          <p:nvPr/>
        </p:nvSpPr>
        <p:spPr bwMode="auto">
          <a:xfrm>
            <a:off x="415500" y="4289671"/>
            <a:ext cx="8505825" cy="848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marR="0" lvl="0" indent="-293688" algn="l" defTabSz="914400" rtl="0" eaLnBrk="0" fontAlgn="base" latinLnBrk="0" hangingPunct="0">
              <a:lnSpc>
                <a:spcPts val="214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AS2 router 2c receives path advertisement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AS3,X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(via eBGP) from AS3 router 3a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/>
              <a:ea typeface="ＭＳ Ｐゴシック" charset="0"/>
            </a:endParaRPr>
          </a:p>
        </p:txBody>
      </p:sp>
      <p:sp>
        <p:nvSpPr>
          <p:cNvPr id="328" name="Rectangle 4"/>
          <p:cNvSpPr txBox="1">
            <a:spLocks noChangeArrowheads="1"/>
          </p:cNvSpPr>
          <p:nvPr/>
        </p:nvSpPr>
        <p:spPr bwMode="auto">
          <a:xfrm>
            <a:off x="411594" y="5663719"/>
            <a:ext cx="8505825" cy="51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marR="0" lvl="0" indent="-293688" algn="l" defTabSz="914400" rtl="0" eaLnBrk="0" fontAlgn="base" latinLnBrk="0" hangingPunct="0">
              <a:lnSpc>
                <a:spcPts val="214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Based on AS2 policy,  AS2 router 2a advertises (via eBGP)  path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AS2, AS3, X 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 to AS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1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 router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1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c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/>
              <a:ea typeface="ＭＳ Ｐゴシック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052000" y="2820739"/>
            <a:ext cx="1118837" cy="826267"/>
            <a:chOff x="4052000" y="2820739"/>
            <a:chExt cx="1118837" cy="826267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H="1" flipV="1">
              <a:off x="4769093" y="2820739"/>
              <a:ext cx="401744" cy="30237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0" name="Straight Arrow Connector 329"/>
            <p:cNvCxnSpPr/>
            <p:nvPr/>
          </p:nvCxnSpPr>
          <p:spPr bwMode="auto">
            <a:xfrm flipH="1" flipV="1">
              <a:off x="4052000" y="3192229"/>
              <a:ext cx="1059565" cy="1417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1" name="Straight Arrow Connector 330"/>
            <p:cNvCxnSpPr/>
            <p:nvPr/>
          </p:nvCxnSpPr>
          <p:spPr bwMode="auto">
            <a:xfrm flipH="1">
              <a:off x="4748700" y="3344630"/>
              <a:ext cx="401744" cy="30237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08417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3668" grpId="0" build="p"/>
      <p:bldP spid="326" grpId="0"/>
      <p:bldP spid="3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BGP path advertisement</a:t>
            </a: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38175" y="4742967"/>
            <a:ext cx="8505825" cy="551956"/>
          </a:xfrm>
        </p:spPr>
        <p:txBody>
          <a:bodyPr/>
          <a:lstStyle/>
          <a:p>
            <a:pPr marL="293688" indent="-293688">
              <a:lnSpc>
                <a:spcPts val="2140"/>
              </a:lnSpc>
            </a:pPr>
            <a:r>
              <a:rPr lang="en-US" sz="2200" dirty="0">
                <a:latin typeface="Gill Sans MT" charset="0"/>
              </a:rPr>
              <a:t>AS</a:t>
            </a:r>
            <a:r>
              <a:rPr lang="en-US" sz="2200" dirty="0">
                <a:latin typeface="Arial"/>
                <a:cs typeface="Arial"/>
              </a:rPr>
              <a:t>1</a:t>
            </a:r>
            <a:r>
              <a:rPr lang="en-US" sz="2200" dirty="0">
                <a:latin typeface="Gill Sans MT" charset="0"/>
              </a:rPr>
              <a:t> gateway router</a:t>
            </a:r>
            <a:r>
              <a:rPr lang="en-US" sz="2200" dirty="0">
                <a:latin typeface="Arial"/>
                <a:cs typeface="Arial"/>
              </a:rPr>
              <a:t> 1c </a:t>
            </a:r>
            <a:r>
              <a:rPr lang="en-US" sz="2200" dirty="0">
                <a:latin typeface="Gill Sans MT" charset="0"/>
              </a:rPr>
              <a:t>learns path </a:t>
            </a:r>
            <a:r>
              <a:rPr lang="en-US" sz="2200" i="1" dirty="0">
                <a:solidFill>
                  <a:srgbClr val="CC0000"/>
                </a:solidFill>
                <a:latin typeface="Gill Sans MT" charset="0"/>
              </a:rPr>
              <a:t>AS2,AS3,X </a:t>
            </a:r>
            <a:r>
              <a:rPr lang="en-US" sz="2200" dirty="0">
                <a:latin typeface="Gill Sans MT" charset="0"/>
              </a:rPr>
              <a:t>from 2a</a:t>
            </a:r>
            <a:endParaRPr lang="en-US" sz="2000" dirty="0">
              <a:latin typeface="Gill Sans MT" charset="0"/>
            </a:endParaRPr>
          </a:p>
          <a:p>
            <a:endParaRPr lang="en-US" sz="2000" dirty="0">
              <a:latin typeface="Gill Sans MT" charset="0"/>
            </a:endParaRPr>
          </a:p>
        </p:txBody>
      </p:sp>
      <p:pic>
        <p:nvPicPr>
          <p:cNvPr id="162849" name="Picture 12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" y="800100"/>
            <a:ext cx="5602043" cy="176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" name="Group 124"/>
          <p:cNvGrpSpPr/>
          <p:nvPr/>
        </p:nvGrpSpPr>
        <p:grpSpPr>
          <a:xfrm>
            <a:off x="624887" y="1451514"/>
            <a:ext cx="2557336" cy="1719017"/>
            <a:chOff x="-2170772" y="2784954"/>
            <a:chExt cx="2712783" cy="1853712"/>
          </a:xfrm>
        </p:grpSpPr>
        <p:sp>
          <p:nvSpPr>
            <p:cNvPr id="261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63" name="Group 262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31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16" name="Oval 31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8" name="Oval 31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9" name="Freeform 31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0" name="Freeform 31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1" name="Freeform 32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2" name="Freeform 32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23" name="Straight Connector 322"/>
                  <p:cNvCxnSpPr>
                    <a:endCxn id="31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Straight Connector 32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3" name="Group 31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14" name="Oval 31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extBox 31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1b</a:t>
                    </a:r>
                  </a:p>
                </p:txBody>
              </p:sp>
            </p:grpSp>
          </p:grpSp>
          <p:grpSp>
            <p:nvGrpSpPr>
              <p:cNvPr id="264" name="Group 263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9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03" name="Oval 30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5" name="Oval 30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6" name="Freeform 30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7" name="Freeform 30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Freeform 30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9" name="Freeform 30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10" name="Straight Connector 309"/>
                  <p:cNvCxnSpPr>
                    <a:endCxn id="30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Straight Connector 31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0" name="Group 29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01" name="Oval 30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2" name="TextBox 30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1d</a:t>
                    </a:r>
                  </a:p>
                </p:txBody>
              </p:sp>
            </p:grpSp>
          </p:grpSp>
          <p:grpSp>
            <p:nvGrpSpPr>
              <p:cNvPr id="265" name="Group 264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8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90" name="Oval 28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2" name="Oval 29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3" name="Freeform 29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4" name="Freeform 29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5" name="Freeform 29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6" name="Freeform 29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97" name="Straight Connector 296"/>
                  <p:cNvCxnSpPr>
                    <a:endCxn id="29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Straight Connector 29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7" name="Group 286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88" name="Oval 28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9" name="TextBox 28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1c</a:t>
                    </a:r>
                  </a:p>
                </p:txBody>
              </p:sp>
            </p:grpSp>
          </p:grpSp>
          <p:grpSp>
            <p:nvGrpSpPr>
              <p:cNvPr id="266" name="Group 265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9" name="Oval 2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0" name="Freeform 2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1" name="Freeform 2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2" name="Freeform 2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3" name="Freeform 2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84" name="Straight Connector 283"/>
                  <p:cNvCxnSpPr>
                    <a:endCxn id="2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Connector 2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4" name="Group 2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75" name="Oval 2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6" name="TextBox 2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1a</a:t>
                    </a:r>
                  </a:p>
                </p:txBody>
              </p:sp>
            </p:grpSp>
          </p:grpSp>
          <p:cxnSp>
            <p:nvCxnSpPr>
              <p:cNvPr id="267" name="Straight Connector 266"/>
              <p:cNvCxnSpPr>
                <a:stCxn id="315" idx="2"/>
                <a:endCxn id="302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8" name="Straight Connector 267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9" name="Straight Connector 268"/>
              <p:cNvCxnSpPr>
                <a:stCxn id="316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0" name="Straight Connector 269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2" name="Straight Connector 271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26" name="Group 125"/>
          <p:cNvGrpSpPr/>
          <p:nvPr/>
        </p:nvGrpSpPr>
        <p:grpSpPr>
          <a:xfrm>
            <a:off x="3285692" y="2378685"/>
            <a:ext cx="2545688" cy="1720535"/>
            <a:chOff x="-2170772" y="2784954"/>
            <a:chExt cx="2712783" cy="1853712"/>
          </a:xfrm>
        </p:grpSpPr>
        <p:sp>
          <p:nvSpPr>
            <p:cNvPr id="197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198" name="Group 197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48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52" name="Oval 251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3" name="Rectangle 252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4" name="Oval 253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5" name="Freeform 254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6" name="Freeform 255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7" name="Freeform 256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8" name="Freeform 257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59" name="Straight Connector 258"/>
                  <p:cNvCxnSpPr>
                    <a:endCxn id="25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9" name="Group 248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50" name="Oval 249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1" name="TextBox 250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2b</a:t>
                    </a:r>
                  </a:p>
                </p:txBody>
              </p:sp>
            </p:grpSp>
          </p:grpSp>
          <p:grpSp>
            <p:nvGrpSpPr>
              <p:cNvPr id="200" name="Group 199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3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39" name="Oval 23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0" name="Rectangle 23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1" name="Oval 24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2" name="Freeform 24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3" name="Freeform 24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4" name="Freeform 24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5" name="Freeform 244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46" name="Straight Connector 245"/>
                  <p:cNvCxnSpPr>
                    <a:endCxn id="24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6" name="Group 235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37" name="Oval 23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8" name="TextBox 237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2d</a:t>
                    </a:r>
                  </a:p>
                </p:txBody>
              </p:sp>
            </p:grpSp>
          </p:grpSp>
          <p:grpSp>
            <p:nvGrpSpPr>
              <p:cNvPr id="201" name="Group 200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2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26" name="Oval 22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8" name="Oval 22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9" name="Freeform 22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0" name="Freeform 22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1" name="Freeform 23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2" name="Freeform 23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33" name="Straight Connector 232"/>
                  <p:cNvCxnSpPr>
                    <a:endCxn id="22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3" name="Group 222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24" name="Oval 22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" name="TextBox 224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2c</a:t>
                    </a:r>
                  </a:p>
                </p:txBody>
              </p:sp>
            </p:grpSp>
          </p:grpSp>
          <p:grpSp>
            <p:nvGrpSpPr>
              <p:cNvPr id="202" name="Group 201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0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13" name="Oval 21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4" name="Rectangle 21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5" name="Oval 21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6" name="Freeform 21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7" name="Freeform 21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8" name="Freeform 21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9" name="Freeform 21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20" name="Straight Connector 219"/>
                  <p:cNvCxnSpPr>
                    <a:endCxn id="21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0" name="Group 20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11" name="Oval 21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2" name="TextBox 21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2a</a:t>
                    </a:r>
                  </a:p>
                </p:txBody>
              </p:sp>
            </p:grpSp>
          </p:grpSp>
          <p:cxnSp>
            <p:nvCxnSpPr>
              <p:cNvPr id="203" name="Straight Connector 202"/>
              <p:cNvCxnSpPr>
                <a:stCxn id="251" idx="2"/>
                <a:endCxn id="238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" name="Straight Connector 203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" name="Straight Connector 204"/>
              <p:cNvCxnSpPr>
                <a:stCxn id="252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6" name="Straight Connector 205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7" name="Straight Connector 206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8" name="Straight Connector 207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33" name="Freeform 2"/>
          <p:cNvSpPr>
            <a:spLocks/>
          </p:cNvSpPr>
          <p:nvPr/>
        </p:nvSpPr>
        <p:spPr bwMode="auto">
          <a:xfrm>
            <a:off x="5507686" y="1310427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731177" y="1446543"/>
            <a:ext cx="2215548" cy="1435167"/>
            <a:chOff x="833331" y="2873352"/>
            <a:chExt cx="2333625" cy="1590649"/>
          </a:xfrm>
        </p:grpSpPr>
        <p:grpSp>
          <p:nvGrpSpPr>
            <p:cNvPr id="135" name="Group 134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184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88" name="Oval 187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0" name="Oval 189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1" name="Freeform 190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2" name="Freeform 191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3" name="Freeform 192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4" name="Freeform 193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95" name="Straight Connector 194"/>
                <p:cNvCxnSpPr>
                  <a:endCxn id="190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86" name="Oval 185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3b</a:t>
                  </a:r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171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75" name="Oval 174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6" name="Rectangle 175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7" name="Oval 176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9" name="Freeform 178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81" name="Freeform 180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82" name="Straight Connector 181"/>
                <p:cNvCxnSpPr>
                  <a:endCxn id="177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73" name="Oval 172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3d</a:t>
                  </a:r>
                </a:p>
              </p:txBody>
            </p:sp>
          </p:grpSp>
        </p:grpSp>
        <p:grpSp>
          <p:nvGrpSpPr>
            <p:cNvPr id="137" name="Group 136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158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62" name="Oval 161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Oval 163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8" name="Freeform 167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69" name="Straight Connector 168"/>
                <p:cNvCxnSpPr>
                  <a:endCxn id="164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160" name="Oval 159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3c</a:t>
                  </a:r>
                </a:p>
              </p:txBody>
            </p:sp>
          </p:grpSp>
        </p:grpSp>
        <p:grpSp>
          <p:nvGrpSpPr>
            <p:cNvPr id="138" name="Group 137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4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49" name="Oval 14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Oval 15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56" name="Straight Connector 155"/>
                <p:cNvCxnSpPr>
                  <a:endCxn id="15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47" name="Oval 14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3a</a:t>
                  </a:r>
                </a:p>
              </p:txBody>
            </p:sp>
          </p:grpSp>
        </p:grpSp>
        <p:cxnSp>
          <p:nvCxnSpPr>
            <p:cNvPr id="139" name="Straight Connector 138"/>
            <p:cNvCxnSpPr>
              <a:stCxn id="187" idx="2"/>
              <a:endCxn id="174" idx="0"/>
            </p:cNvCxnSpPr>
            <p:nvPr/>
          </p:nvCxnSpPr>
          <p:spPr bwMode="auto">
            <a:xfrm>
              <a:off x="1991073" y="3242684"/>
              <a:ext cx="4230" cy="85198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Connector 139"/>
            <p:cNvCxnSpPr/>
            <p:nvPr/>
          </p:nvCxnSpPr>
          <p:spPr bwMode="auto">
            <a:xfrm>
              <a:off x="1407477" y="3648621"/>
              <a:ext cx="1204913" cy="635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88" idx="7"/>
            </p:cNvCxnSpPr>
            <p:nvPr/>
          </p:nvCxnSpPr>
          <p:spPr bwMode="auto">
            <a:xfrm>
              <a:off x="2218708" y="3154477"/>
              <a:ext cx="480042" cy="36977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/>
            <p:nvPr/>
          </p:nvCxnSpPr>
          <p:spPr bwMode="auto">
            <a:xfrm>
              <a:off x="1300073" y="3786304"/>
              <a:ext cx="477927" cy="35707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Straight Connector 142"/>
            <p:cNvCxnSpPr/>
            <p:nvPr/>
          </p:nvCxnSpPr>
          <p:spPr bwMode="auto">
            <a:xfrm flipH="1">
              <a:off x="2196042" y="3783542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/>
            <p:nvPr/>
          </p:nvCxnSpPr>
          <p:spPr bwMode="auto">
            <a:xfrm flipH="1">
              <a:off x="1287553" y="3166946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8" name="Straight Connector 127"/>
          <p:cNvCxnSpPr/>
          <p:nvPr/>
        </p:nvCxnSpPr>
        <p:spPr bwMode="auto">
          <a:xfrm flipH="1" flipV="1">
            <a:off x="3046706" y="2340047"/>
            <a:ext cx="480877" cy="7440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5523188" y="2281165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Box 129"/>
          <p:cNvSpPr txBox="1"/>
          <p:nvPr/>
        </p:nvSpPr>
        <p:spPr>
          <a:xfrm>
            <a:off x="3493291" y="2438369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543950" y="1351667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07172" y="1562343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AS1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070827" y="2413274"/>
            <a:ext cx="1701734" cy="616172"/>
            <a:chOff x="7073692" y="5469792"/>
            <a:chExt cx="1701734" cy="616172"/>
          </a:xfrm>
        </p:grpSpPr>
        <p:grpSp>
          <p:nvGrpSpPr>
            <p:cNvPr id="10" name="Group 9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9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grpSp>
            <p:nvGrpSpPr>
              <p:cNvPr id="37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74" name="Oval 37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6" name="Oval 37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8" name="Freeform 37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9" name="Freeform 37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80" name="Freeform 37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381" name="Straight Connector 380"/>
                <p:cNvCxnSpPr>
                  <a:endCxn id="37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1" name="Group 37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72" name="Oval 37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3" name="TextBox 37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  X</a:t>
                  </a:r>
                </a:p>
              </p:txBody>
            </p:sp>
          </p:grpSp>
        </p:grpSp>
        <p:cxnSp>
          <p:nvCxnSpPr>
            <p:cNvPr id="402" name="Straight Connector 401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 6"/>
          <p:cNvGrpSpPr/>
          <p:nvPr/>
        </p:nvGrpSpPr>
        <p:grpSpPr>
          <a:xfrm>
            <a:off x="5713444" y="2379268"/>
            <a:ext cx="1009362" cy="768350"/>
            <a:chOff x="5713444" y="2379268"/>
            <a:chExt cx="1009362" cy="768350"/>
          </a:xfrm>
        </p:grpSpPr>
        <p:sp>
          <p:nvSpPr>
            <p:cNvPr id="162850" name="AutoShape 118"/>
            <p:cNvSpPr>
              <a:spLocks noChangeArrowheads="1"/>
            </p:cNvSpPr>
            <p:nvPr/>
          </p:nvSpPr>
          <p:spPr bwMode="auto">
            <a:xfrm rot="17597965">
              <a:off x="5467382" y="2625330"/>
              <a:ext cx="768350" cy="276226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62851" name="Text Box 119"/>
            <p:cNvSpPr txBox="1">
              <a:spLocks noChangeArrowheads="1"/>
            </p:cNvSpPr>
            <p:nvPr/>
          </p:nvSpPr>
          <p:spPr bwMode="auto">
            <a:xfrm>
              <a:off x="5906829" y="2784958"/>
              <a:ext cx="81597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rPr>
                <a:t>AS3,X 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028828" y="2438604"/>
            <a:ext cx="1260153" cy="888605"/>
            <a:chOff x="2028828" y="2438604"/>
            <a:chExt cx="1260153" cy="888605"/>
          </a:xfrm>
        </p:grpSpPr>
        <p:sp>
          <p:nvSpPr>
            <p:cNvPr id="332" name="Text Box 119"/>
            <p:cNvSpPr txBox="1">
              <a:spLocks noChangeArrowheads="1"/>
            </p:cNvSpPr>
            <p:nvPr/>
          </p:nvSpPr>
          <p:spPr bwMode="auto">
            <a:xfrm>
              <a:off x="2028828" y="3019432"/>
              <a:ext cx="126015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rPr>
                <a:t>AS2,AS3,X </a:t>
              </a:r>
            </a:p>
          </p:txBody>
        </p:sp>
        <p:sp>
          <p:nvSpPr>
            <p:cNvPr id="327" name="AutoShape 118"/>
            <p:cNvSpPr>
              <a:spLocks noChangeArrowheads="1"/>
            </p:cNvSpPr>
            <p:nvPr/>
          </p:nvSpPr>
          <p:spPr bwMode="auto">
            <a:xfrm rot="3445218">
              <a:off x="2734864" y="2684666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326" name="Rectangle 4"/>
          <p:cNvSpPr txBox="1">
            <a:spLocks noChangeArrowheads="1"/>
          </p:cNvSpPr>
          <p:nvPr/>
        </p:nvSpPr>
        <p:spPr bwMode="auto">
          <a:xfrm>
            <a:off x="415500" y="4289671"/>
            <a:ext cx="8505825" cy="57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4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gateway router may learn about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multiple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 paths to destination: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94769" y="1902431"/>
            <a:ext cx="1118837" cy="826267"/>
            <a:chOff x="4052000" y="2820739"/>
            <a:chExt cx="1118837" cy="826267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H="1" flipV="1">
              <a:off x="4769093" y="2820739"/>
              <a:ext cx="401744" cy="30237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0" name="Straight Arrow Connector 329"/>
            <p:cNvCxnSpPr/>
            <p:nvPr/>
          </p:nvCxnSpPr>
          <p:spPr bwMode="auto">
            <a:xfrm flipH="1" flipV="1">
              <a:off x="4052000" y="3192229"/>
              <a:ext cx="1059565" cy="1417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1" name="Straight Arrow Connector 330"/>
            <p:cNvCxnSpPr/>
            <p:nvPr/>
          </p:nvCxnSpPr>
          <p:spPr bwMode="auto">
            <a:xfrm flipH="1">
              <a:off x="4748700" y="3344630"/>
              <a:ext cx="401744" cy="30237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25" name="Straight Connector 324"/>
          <p:cNvCxnSpPr/>
          <p:nvPr/>
        </p:nvCxnSpPr>
        <p:spPr bwMode="auto">
          <a:xfrm flipH="1">
            <a:off x="3142123" y="2168219"/>
            <a:ext cx="2534703" cy="14521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" name="Group 3"/>
          <p:cNvGrpSpPr/>
          <p:nvPr/>
        </p:nvGrpSpPr>
        <p:grpSpPr>
          <a:xfrm>
            <a:off x="4617960" y="1621326"/>
            <a:ext cx="968155" cy="547957"/>
            <a:chOff x="4617960" y="1621326"/>
            <a:chExt cx="968155" cy="547957"/>
          </a:xfrm>
        </p:grpSpPr>
        <p:sp>
          <p:nvSpPr>
            <p:cNvPr id="329" name="AutoShape 118"/>
            <p:cNvSpPr>
              <a:spLocks noChangeArrowheads="1"/>
            </p:cNvSpPr>
            <p:nvPr/>
          </p:nvSpPr>
          <p:spPr bwMode="auto">
            <a:xfrm rot="21413181">
              <a:off x="4617960" y="1893058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 rot="21418560">
              <a:off x="4770795" y="1621326"/>
              <a:ext cx="8153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AS3,X</a:t>
              </a:r>
            </a:p>
          </p:txBody>
        </p:sp>
      </p:grpSp>
      <p:sp>
        <p:nvSpPr>
          <p:cNvPr id="333" name="Rectangle 4"/>
          <p:cNvSpPr txBox="1">
            <a:spLocks noChangeArrowheads="1"/>
          </p:cNvSpPr>
          <p:nvPr/>
        </p:nvSpPr>
        <p:spPr bwMode="auto">
          <a:xfrm>
            <a:off x="673347" y="5110285"/>
            <a:ext cx="8505825" cy="55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marR="0" lvl="0" indent="-293688" algn="l" defTabSz="914400" rtl="0" eaLnBrk="0" fontAlgn="base" latinLnBrk="0" hangingPunct="0">
              <a:lnSpc>
                <a:spcPts val="214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AS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1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 gateway router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1c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learns path 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AS3,X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from 3a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/>
              <a:ea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/>
              <a:ea typeface="ＭＳ Ｐゴシック" charset="0"/>
            </a:endParaRPr>
          </a:p>
        </p:txBody>
      </p:sp>
      <p:sp>
        <p:nvSpPr>
          <p:cNvPr id="334" name="Rectangle 4"/>
          <p:cNvSpPr txBox="1">
            <a:spLocks noChangeArrowheads="1"/>
          </p:cNvSpPr>
          <p:nvPr/>
        </p:nvSpPr>
        <p:spPr bwMode="auto">
          <a:xfrm>
            <a:off x="688981" y="5477602"/>
            <a:ext cx="8103327" cy="1028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marR="0" lvl="0" indent="-2936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Based on policy, AS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1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 gateway router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1c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chooses path 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AS3,X, and advertises path within AS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1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 via iBGP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/>
              <a:ea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99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" grpId="0"/>
      <p:bldP spid="3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Title 1"/>
          <p:cNvSpPr>
            <a:spLocks noGrp="1"/>
          </p:cNvSpPr>
          <p:nvPr>
            <p:ph type="title"/>
          </p:nvPr>
        </p:nvSpPr>
        <p:spPr>
          <a:xfrm>
            <a:off x="533400" y="87508"/>
            <a:ext cx="7772400" cy="1143000"/>
          </a:xfrm>
        </p:spPr>
        <p:txBody>
          <a:bodyPr/>
          <a:lstStyle/>
          <a:p>
            <a:r>
              <a:rPr lang="en-US">
                <a:latin typeface="Gill Sans MT" charset="0"/>
              </a:rPr>
              <a:t>Hot Potato Routing</a:t>
            </a:r>
          </a:p>
        </p:txBody>
      </p:sp>
      <p:sp>
        <p:nvSpPr>
          <p:cNvPr id="40" name="Content Placeholder 39"/>
          <p:cNvSpPr>
            <a:spLocks noGrp="1"/>
          </p:cNvSpPr>
          <p:nvPr>
            <p:ph idx="1"/>
          </p:nvPr>
        </p:nvSpPr>
        <p:spPr>
          <a:xfrm>
            <a:off x="914400" y="4747113"/>
            <a:ext cx="8229600" cy="826498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2d learns (via iBGP) it can route to X via 2a or 2c</a:t>
            </a:r>
          </a:p>
          <a:p>
            <a:pPr>
              <a:defRPr/>
            </a:pPr>
            <a:r>
              <a:rPr lang="en-US" sz="2400" i="1" dirty="0">
                <a:solidFill>
                  <a:srgbClr val="000090"/>
                </a:solidFill>
              </a:rPr>
              <a:t>hot potato routing: </a:t>
            </a:r>
            <a:r>
              <a:rPr lang="en-US" sz="2400" dirty="0"/>
              <a:t>choose local gateway that has least intra-domain cost (e.g., 2d chooses 2a, even though more AS hops to </a:t>
            </a:r>
            <a:r>
              <a:rPr lang="en-US" sz="2400" i="1" dirty="0"/>
              <a:t>X</a:t>
            </a:r>
            <a:r>
              <a:rPr lang="en-US" sz="2400" dirty="0"/>
              <a:t>): don’t worry about inter-domain cost!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83302" name="Picture 3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25708"/>
            <a:ext cx="457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1" name="Group 120"/>
          <p:cNvGrpSpPr/>
          <p:nvPr/>
        </p:nvGrpSpPr>
        <p:grpSpPr>
          <a:xfrm>
            <a:off x="624887" y="1673230"/>
            <a:ext cx="2557336" cy="1719017"/>
            <a:chOff x="-2170772" y="2784954"/>
            <a:chExt cx="2712783" cy="1853712"/>
          </a:xfrm>
        </p:grpSpPr>
        <p:sp>
          <p:nvSpPr>
            <p:cNvPr id="122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123" name="Group 122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24" name="Group 123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77" name="Oval 1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8" name="Rectangle 1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" name="Oval 1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0" name="Freeform 1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1" name="Freeform 1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2" name="Freeform 1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84" name="Straight Connector 183"/>
                  <p:cNvCxnSpPr>
                    <a:endCxn id="1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4" name="Group 1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75" name="Oval 1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6" name="TextBox 1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1b</a:t>
                    </a:r>
                  </a:p>
                </p:txBody>
              </p:sp>
            </p:grpSp>
          </p:grpSp>
          <p:grpSp>
            <p:nvGrpSpPr>
              <p:cNvPr id="125" name="Group 124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60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64" name="Oval 163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6" name="Oval 165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7" name="Freeform 166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8" name="Freeform 167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9" name="Freeform 168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0" name="Freeform 169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71" name="Straight Connector 170"/>
                  <p:cNvCxnSpPr>
                    <a:endCxn id="166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1" name="Group 160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62" name="Oval 161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3" name="TextBox 162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1d</a:t>
                    </a: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4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49" name="Oval 14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0" name="Rectangle 14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1" name="Oval 15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2" name="Freeform 15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3" name="Freeform 15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4" name="Freeform 15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7" name="Freeform 156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58" name="Straight Connector 157"/>
                  <p:cNvCxnSpPr>
                    <a:endCxn id="15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6" name="Group 145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147" name="Oval 14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8" name="TextBox 147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1c</a:t>
                    </a:r>
                  </a:p>
                </p:txBody>
              </p:sp>
            </p:grpSp>
          </p:grpSp>
          <p:grpSp>
            <p:nvGrpSpPr>
              <p:cNvPr id="127" name="Group 126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3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36" name="Oval 13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7" name="Rectangle 13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8" name="Oval 13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9" name="Freeform 13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0" name="Freeform 13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" name="Freeform 14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2" name="Freeform 14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43" name="Straight Connector 142"/>
                  <p:cNvCxnSpPr>
                    <a:endCxn id="13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" name="Group 13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34" name="Oval 13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5" name="TextBox 13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1a</a:t>
                    </a:r>
                  </a:p>
                </p:txBody>
              </p:sp>
            </p:grpSp>
          </p:grpSp>
          <p:cxnSp>
            <p:nvCxnSpPr>
              <p:cNvPr id="128" name="Straight Connector 127"/>
              <p:cNvCxnSpPr>
                <a:stCxn id="177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9" name="Straight Connector 128"/>
              <p:cNvCxnSpPr/>
              <p:nvPr/>
            </p:nvCxnSpPr>
            <p:spPr bwMode="auto">
              <a:xfrm>
                <a:off x="1315140" y="3783345"/>
                <a:ext cx="489235" cy="35258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0" name="Straight Connector 129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1" name="Straight Connector 130"/>
              <p:cNvCxnSpPr>
                <a:endCxn id="177" idx="2"/>
              </p:cNvCxnSpPr>
              <p:nvPr/>
            </p:nvCxnSpPr>
            <p:spPr bwMode="auto">
              <a:xfrm flipV="1">
                <a:off x="1319809" y="3078707"/>
                <a:ext cx="417868" cy="457019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86" name="Freeform 2"/>
          <p:cNvSpPr>
            <a:spLocks/>
          </p:cNvSpPr>
          <p:nvPr/>
        </p:nvSpPr>
        <p:spPr bwMode="auto">
          <a:xfrm>
            <a:off x="3285692" y="2600401"/>
            <a:ext cx="2545688" cy="1720535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187" name="Group 186"/>
          <p:cNvGrpSpPr/>
          <p:nvPr/>
        </p:nvGrpSpPr>
        <p:grpSpPr>
          <a:xfrm>
            <a:off x="3506594" y="2740425"/>
            <a:ext cx="2189884" cy="1476371"/>
            <a:chOff x="833331" y="2873352"/>
            <a:chExt cx="2333625" cy="1590649"/>
          </a:xfrm>
        </p:grpSpPr>
        <p:grpSp>
          <p:nvGrpSpPr>
            <p:cNvPr id="188" name="Group 187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23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39" name="Oval 23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40" name="Rectangle 23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41" name="Oval 24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42" name="Freeform 24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43" name="Freeform 24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44" name="Freeform 24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45" name="Freeform 24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246" name="Straight Connector 245"/>
                <p:cNvCxnSpPr>
                  <a:endCxn id="24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6" name="Group 23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237" name="Oval 23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38" name="TextBox 23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2b</a:t>
                  </a:r>
                </a:p>
              </p:txBody>
            </p:sp>
          </p:grpSp>
        </p:grpSp>
        <p:grpSp>
          <p:nvGrpSpPr>
            <p:cNvPr id="189" name="Group 188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222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26" name="Oval 225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27" name="Rectangle 226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28" name="Oval 227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29" name="Freeform 228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30" name="Freeform 229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31" name="Freeform 230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231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233" name="Straight Connector 232"/>
                <p:cNvCxnSpPr>
                  <a:endCxn id="228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3" name="Group 222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224" name="Oval 223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25" name="TextBox 224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2d</a:t>
                  </a:r>
                </a:p>
              </p:txBody>
            </p:sp>
          </p:grpSp>
        </p:grpSp>
        <p:grpSp>
          <p:nvGrpSpPr>
            <p:cNvPr id="190" name="Group 189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209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13" name="Oval 212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14" name="Rectangle 213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15" name="Oval 214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16" name="Freeform 215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17" name="Freeform 216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18" name="Freeform 217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19" name="Freeform 218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220" name="Straight Connector 219"/>
                <p:cNvCxnSpPr>
                  <a:endCxn id="215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0" name="Group 209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211" name="Oval 210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12" name="TextBox 211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2c</a:t>
                  </a:r>
                </a:p>
              </p:txBody>
            </p:sp>
          </p:grpSp>
        </p:grpSp>
        <p:grpSp>
          <p:nvGrpSpPr>
            <p:cNvPr id="191" name="Group 190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96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00" name="Oval 199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01" name="Rectangle 200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02" name="Oval 201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03" name="Freeform 202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04" name="Freeform 203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Freeform 204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06" name="Freeform 205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207" name="Straight Connector 206"/>
                <p:cNvCxnSpPr>
                  <a:endCxn id="202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7" name="Group 196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98" name="Oval 197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9" name="TextBox 198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2a</a:t>
                  </a:r>
                </a:p>
              </p:txBody>
            </p:sp>
          </p:grpSp>
        </p:grpSp>
        <p:cxnSp>
          <p:nvCxnSpPr>
            <p:cNvPr id="192" name="Straight Connector 191"/>
            <p:cNvCxnSpPr>
              <a:endCxn id="225" idx="0"/>
            </p:cNvCxnSpPr>
            <p:nvPr/>
          </p:nvCxnSpPr>
          <p:spPr bwMode="auto">
            <a:xfrm>
              <a:off x="1991073" y="3173114"/>
              <a:ext cx="4230" cy="92155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3" name="Straight Connector 192"/>
            <p:cNvCxnSpPr/>
            <p:nvPr/>
          </p:nvCxnSpPr>
          <p:spPr bwMode="auto">
            <a:xfrm>
              <a:off x="2280478" y="3145660"/>
              <a:ext cx="435814" cy="35947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" name="Straight Connector 193"/>
            <p:cNvCxnSpPr/>
            <p:nvPr/>
          </p:nvCxnSpPr>
          <p:spPr bwMode="auto">
            <a:xfrm>
              <a:off x="1300073" y="3768911"/>
              <a:ext cx="527386" cy="36820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" name="Straight Connector 194"/>
            <p:cNvCxnSpPr/>
            <p:nvPr/>
          </p:nvCxnSpPr>
          <p:spPr bwMode="auto">
            <a:xfrm flipH="1">
              <a:off x="2194462" y="3713972"/>
              <a:ext cx="509583" cy="42894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8" name="Freeform 2"/>
          <p:cNvSpPr>
            <a:spLocks/>
          </p:cNvSpPr>
          <p:nvPr/>
        </p:nvSpPr>
        <p:spPr bwMode="auto">
          <a:xfrm>
            <a:off x="5507686" y="1532143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250" name="Group 249"/>
          <p:cNvGrpSpPr/>
          <p:nvPr/>
        </p:nvGrpSpPr>
        <p:grpSpPr>
          <a:xfrm>
            <a:off x="6588258" y="1668259"/>
            <a:ext cx="536554" cy="333232"/>
            <a:chOff x="1736090" y="2873352"/>
            <a:chExt cx="565150" cy="369332"/>
          </a:xfrm>
        </p:grpSpPr>
        <p:grpSp>
          <p:nvGrpSpPr>
            <p:cNvPr id="298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302" name="Oval 301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303" name="Rectangle 302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304" name="Oval 303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305" name="Freeform 304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306" name="Freeform 305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307" name="Freeform 306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308" name="Freeform 307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cxnSp>
            <p:nvCxnSpPr>
              <p:cNvPr id="309" name="Straight Connector 308"/>
              <p:cNvCxnSpPr>
                <a:endCxn id="304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9" name="Group 298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300" name="Oval 299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3b</a:t>
                </a:r>
              </a:p>
            </p:txBody>
          </p:sp>
        </p:grpSp>
      </p:grpSp>
      <p:grpSp>
        <p:nvGrpSpPr>
          <p:cNvPr id="251" name="Group 250"/>
          <p:cNvGrpSpPr/>
          <p:nvPr/>
        </p:nvGrpSpPr>
        <p:grpSpPr>
          <a:xfrm>
            <a:off x="6592274" y="2770198"/>
            <a:ext cx="536554" cy="333232"/>
            <a:chOff x="1736090" y="2873352"/>
            <a:chExt cx="565150" cy="369332"/>
          </a:xfrm>
        </p:grpSpPr>
        <p:grpSp>
          <p:nvGrpSpPr>
            <p:cNvPr id="285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289" name="Oval 288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90" name="Rectangle 289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91" name="Oval 290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92" name="Freeform 291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93" name="Freeform 292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94" name="Freeform 293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95" name="Freeform 294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cxnSp>
            <p:nvCxnSpPr>
              <p:cNvPr id="296" name="Straight Connector 295"/>
              <p:cNvCxnSpPr>
                <a:endCxn id="291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6" name="Group 285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287" name="Oval 286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88" name="TextBox 287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3d</a:t>
                </a:r>
              </a:p>
            </p:txBody>
          </p:sp>
        </p:grpSp>
      </p:grpSp>
      <p:grpSp>
        <p:nvGrpSpPr>
          <p:cNvPr id="252" name="Group 251"/>
          <p:cNvGrpSpPr/>
          <p:nvPr/>
        </p:nvGrpSpPr>
        <p:grpSpPr>
          <a:xfrm>
            <a:off x="7410171" y="2220186"/>
            <a:ext cx="536554" cy="333232"/>
            <a:chOff x="1736090" y="2873352"/>
            <a:chExt cx="565150" cy="369332"/>
          </a:xfrm>
        </p:grpSpPr>
        <p:grpSp>
          <p:nvGrpSpPr>
            <p:cNvPr id="272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276" name="Oval 275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77" name="Rectangle 276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78" name="Oval 277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79" name="Freeform 278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80" name="Freeform 279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81" name="Freeform 280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82" name="Freeform 281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cxnSp>
            <p:nvCxnSpPr>
              <p:cNvPr id="283" name="Straight Connector 282"/>
              <p:cNvCxnSpPr>
                <a:endCxn id="278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3" name="Group 272"/>
            <p:cNvGrpSpPr/>
            <p:nvPr/>
          </p:nvGrpSpPr>
          <p:grpSpPr>
            <a:xfrm>
              <a:off x="1770362" y="2873352"/>
              <a:ext cx="428460" cy="369332"/>
              <a:chOff x="667045" y="1708643"/>
              <a:chExt cx="428460" cy="369332"/>
            </a:xfrm>
          </p:grpSpPr>
          <p:sp>
            <p:nvSpPr>
              <p:cNvPr id="274" name="Oval 273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75" name="TextBox 274"/>
              <p:cNvSpPr txBox="1"/>
              <p:nvPr/>
            </p:nvSpPr>
            <p:spPr>
              <a:xfrm>
                <a:off x="667045" y="1708643"/>
                <a:ext cx="4284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3c</a:t>
                </a:r>
              </a:p>
            </p:txBody>
          </p:sp>
        </p:grpSp>
      </p:grpSp>
      <p:grpSp>
        <p:nvGrpSpPr>
          <p:cNvPr id="253" name="Group 252"/>
          <p:cNvGrpSpPr/>
          <p:nvPr/>
        </p:nvGrpSpPr>
        <p:grpSpPr>
          <a:xfrm>
            <a:off x="5731177" y="2214454"/>
            <a:ext cx="536554" cy="333232"/>
            <a:chOff x="1736090" y="2873352"/>
            <a:chExt cx="565150" cy="369332"/>
          </a:xfrm>
        </p:grpSpPr>
        <p:grpSp>
          <p:nvGrpSpPr>
            <p:cNvPr id="259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263" name="Oval 262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65" name="Oval 264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66" name="Freeform 265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67" name="Freeform 266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68" name="Freeform 267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69" name="Freeform 268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cxnSp>
            <p:nvCxnSpPr>
              <p:cNvPr id="270" name="Straight Connector 269"/>
              <p:cNvCxnSpPr>
                <a:endCxn id="265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Group 259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261" name="Oval 260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62" name="TextBox 261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3a</a:t>
                </a:r>
              </a:p>
            </p:txBody>
          </p:sp>
        </p:grpSp>
      </p:grpSp>
      <p:cxnSp>
        <p:nvCxnSpPr>
          <p:cNvPr id="254" name="Straight Connector 253"/>
          <p:cNvCxnSpPr/>
          <p:nvPr/>
        </p:nvCxnSpPr>
        <p:spPr bwMode="auto">
          <a:xfrm>
            <a:off x="6276273" y="2367749"/>
            <a:ext cx="1143946" cy="57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5" name="Straight Connector 254"/>
          <p:cNvCxnSpPr>
            <a:stCxn id="302" idx="7"/>
          </p:cNvCxnSpPr>
          <p:nvPr/>
        </p:nvCxnSpPr>
        <p:spPr bwMode="auto">
          <a:xfrm>
            <a:off x="7046457" y="1921905"/>
            <a:ext cx="455753" cy="3336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" name="Straight Connector 255"/>
          <p:cNvCxnSpPr/>
          <p:nvPr/>
        </p:nvCxnSpPr>
        <p:spPr bwMode="auto">
          <a:xfrm>
            <a:off x="6174303" y="2491974"/>
            <a:ext cx="453745" cy="32216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7" name="Straight Connector 256"/>
          <p:cNvCxnSpPr/>
          <p:nvPr/>
        </p:nvCxnSpPr>
        <p:spPr bwMode="auto">
          <a:xfrm flipH="1">
            <a:off x="6162417" y="1933156"/>
            <a:ext cx="482298" cy="3151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8" name="Straight Connector 257"/>
          <p:cNvCxnSpPr/>
          <p:nvPr/>
        </p:nvCxnSpPr>
        <p:spPr bwMode="auto">
          <a:xfrm flipH="1" flipV="1">
            <a:off x="5412148" y="3178324"/>
            <a:ext cx="1295763" cy="64375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" name="Straight Connector 310"/>
          <p:cNvCxnSpPr/>
          <p:nvPr/>
        </p:nvCxnSpPr>
        <p:spPr bwMode="auto">
          <a:xfrm flipH="1" flipV="1">
            <a:off x="3046707" y="2561763"/>
            <a:ext cx="542552" cy="78120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2" name="Straight Connector 311"/>
          <p:cNvCxnSpPr/>
          <p:nvPr/>
        </p:nvCxnSpPr>
        <p:spPr bwMode="auto">
          <a:xfrm flipV="1">
            <a:off x="5523188" y="2502881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3" name="TextBox 312"/>
          <p:cNvSpPr txBox="1"/>
          <p:nvPr/>
        </p:nvSpPr>
        <p:spPr>
          <a:xfrm>
            <a:off x="3493291" y="2660085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AS2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5543950" y="1573383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AS3</a:t>
            </a:r>
          </a:p>
        </p:txBody>
      </p:sp>
      <p:sp>
        <p:nvSpPr>
          <p:cNvPr id="315" name="TextBox 314"/>
          <p:cNvSpPr txBox="1"/>
          <p:nvPr/>
        </p:nvSpPr>
        <p:spPr>
          <a:xfrm>
            <a:off x="707172" y="1784059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AS1</a:t>
            </a:r>
          </a:p>
        </p:txBody>
      </p:sp>
      <p:grpSp>
        <p:nvGrpSpPr>
          <p:cNvPr id="316" name="Group 315"/>
          <p:cNvGrpSpPr/>
          <p:nvPr/>
        </p:nvGrpSpPr>
        <p:grpSpPr>
          <a:xfrm>
            <a:off x="7070827" y="2634990"/>
            <a:ext cx="1701734" cy="616172"/>
            <a:chOff x="7073692" y="5469792"/>
            <a:chExt cx="1701734" cy="616172"/>
          </a:xfrm>
        </p:grpSpPr>
        <p:grpSp>
          <p:nvGrpSpPr>
            <p:cNvPr id="317" name="Group 316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1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grpSp>
            <p:nvGrpSpPr>
              <p:cNvPr id="32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24" name="Oval 32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25" name="Rectangle 32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26" name="Oval 32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27" name="Freeform 32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28" name="Freeform 32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29" name="Freeform 32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30" name="Freeform 32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1" name="Straight Connector 330"/>
                <p:cNvCxnSpPr>
                  <a:endCxn id="32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1" name="Group 32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22" name="Oval 32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23" name="TextBox 32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  X</a:t>
                  </a:r>
                </a:p>
              </p:txBody>
            </p:sp>
          </p:grpSp>
        </p:grpSp>
        <p:cxnSp>
          <p:nvCxnSpPr>
            <p:cNvPr id="318" name="Straight Connector 317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33" name="Group 332"/>
          <p:cNvGrpSpPr/>
          <p:nvPr/>
        </p:nvGrpSpPr>
        <p:grpSpPr>
          <a:xfrm>
            <a:off x="5713444" y="2600984"/>
            <a:ext cx="872159" cy="788717"/>
            <a:chOff x="5713444" y="2379268"/>
            <a:chExt cx="872159" cy="788717"/>
          </a:xfrm>
        </p:grpSpPr>
        <p:sp>
          <p:nvSpPr>
            <p:cNvPr id="334" name="AutoShape 118"/>
            <p:cNvSpPr>
              <a:spLocks noChangeArrowheads="1"/>
            </p:cNvSpPr>
            <p:nvPr/>
          </p:nvSpPr>
          <p:spPr bwMode="auto">
            <a:xfrm rot="17597965">
              <a:off x="5467382" y="2625330"/>
              <a:ext cx="768350" cy="276226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335" name="Text Box 119"/>
            <p:cNvSpPr txBox="1">
              <a:spLocks noChangeArrowheads="1"/>
            </p:cNvSpPr>
            <p:nvPr/>
          </p:nvSpPr>
          <p:spPr bwMode="auto">
            <a:xfrm>
              <a:off x="5848435" y="2887139"/>
              <a:ext cx="737168" cy="280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rPr>
                <a:t>AS3,X </a:t>
              </a: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2240503" y="2660320"/>
            <a:ext cx="1126397" cy="993049"/>
            <a:chOff x="2240503" y="2438604"/>
            <a:chExt cx="1126397" cy="993049"/>
          </a:xfrm>
        </p:grpSpPr>
        <p:sp>
          <p:nvSpPr>
            <p:cNvPr id="337" name="Text Box 119"/>
            <p:cNvSpPr txBox="1">
              <a:spLocks noChangeArrowheads="1"/>
            </p:cNvSpPr>
            <p:nvPr/>
          </p:nvSpPr>
          <p:spPr bwMode="auto">
            <a:xfrm>
              <a:off x="2240503" y="3150807"/>
              <a:ext cx="1126397" cy="280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rPr>
                <a:t>AS1,AS3,X </a:t>
              </a:r>
            </a:p>
          </p:txBody>
        </p:sp>
        <p:sp>
          <p:nvSpPr>
            <p:cNvPr id="338" name="AutoShape 118"/>
            <p:cNvSpPr>
              <a:spLocks noChangeArrowheads="1"/>
            </p:cNvSpPr>
            <p:nvPr/>
          </p:nvSpPr>
          <p:spPr bwMode="auto">
            <a:xfrm rot="14228333">
              <a:off x="2734864" y="2684666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</p:grpSp>
      <p:cxnSp>
        <p:nvCxnSpPr>
          <p:cNvPr id="340" name="Straight Arrow Connector 339"/>
          <p:cNvCxnSpPr/>
          <p:nvPr/>
        </p:nvCxnSpPr>
        <p:spPr bwMode="auto">
          <a:xfrm flipH="1">
            <a:off x="4912930" y="3654209"/>
            <a:ext cx="357050" cy="28859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2" name="Straight Arrow Connector 341"/>
          <p:cNvCxnSpPr/>
          <p:nvPr/>
        </p:nvCxnSpPr>
        <p:spPr bwMode="auto">
          <a:xfrm>
            <a:off x="3885547" y="3671141"/>
            <a:ext cx="413648" cy="2969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3" name="Straight Connector 342"/>
          <p:cNvCxnSpPr>
            <a:stCxn id="262" idx="1"/>
          </p:cNvCxnSpPr>
          <p:nvPr/>
        </p:nvCxnSpPr>
        <p:spPr bwMode="auto">
          <a:xfrm flipH="1">
            <a:off x="3046901" y="2381069"/>
            <a:ext cx="2716814" cy="1439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4" name="TextBox 353"/>
          <p:cNvSpPr txBox="1"/>
          <p:nvPr/>
        </p:nvSpPr>
        <p:spPr>
          <a:xfrm>
            <a:off x="6713852" y="3668010"/>
            <a:ext cx="1860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OSPF link weights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72921" y="3471742"/>
            <a:ext cx="527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201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60606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57" name="TextBox 356"/>
          <p:cNvSpPr txBox="1"/>
          <p:nvPr/>
        </p:nvSpPr>
        <p:spPr>
          <a:xfrm>
            <a:off x="4531886" y="3127836"/>
            <a:ext cx="527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152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60606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58" name="TextBox 357"/>
          <p:cNvSpPr txBox="1"/>
          <p:nvPr/>
        </p:nvSpPr>
        <p:spPr>
          <a:xfrm>
            <a:off x="5012749" y="2966393"/>
            <a:ext cx="514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112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60606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59" name="TextBox 358"/>
          <p:cNvSpPr txBox="1"/>
          <p:nvPr/>
        </p:nvSpPr>
        <p:spPr>
          <a:xfrm>
            <a:off x="4662388" y="3433508"/>
            <a:ext cx="527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263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60606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831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BGP route selection</a:t>
            </a:r>
          </a:p>
        </p:txBody>
      </p:sp>
      <p:sp>
        <p:nvSpPr>
          <p:cNvPr id="1208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433513"/>
            <a:ext cx="7772400" cy="4648200"/>
          </a:xfrm>
        </p:spPr>
        <p:txBody>
          <a:bodyPr/>
          <a:lstStyle/>
          <a:p>
            <a:pPr marL="346075" indent="-346075">
              <a:defRPr/>
            </a:pPr>
            <a:r>
              <a:rPr lang="en-US" dirty="0">
                <a:cs typeface="+mn-cs"/>
              </a:rPr>
              <a:t>router may learn about more than one route to destination AS, selects route based on:</a:t>
            </a:r>
          </a:p>
          <a:p>
            <a:pPr marL="1084263" lvl="1" indent="-457200">
              <a:buFont typeface="ZapfDingbats" charset="0"/>
              <a:buAutoNum type="arabicPeriod"/>
              <a:defRPr/>
            </a:pPr>
            <a:r>
              <a:rPr lang="en-US" dirty="0"/>
              <a:t>local preference value attribute (policy decision)</a:t>
            </a:r>
          </a:p>
          <a:p>
            <a:pPr marL="1084263" lvl="1" indent="-457200">
              <a:buFont typeface="ZapfDingbats" charset="0"/>
              <a:buAutoNum type="arabicPeriod"/>
              <a:defRPr/>
            </a:pPr>
            <a:r>
              <a:rPr lang="en-US" dirty="0"/>
              <a:t>shortest AS-PATH </a:t>
            </a:r>
          </a:p>
          <a:p>
            <a:pPr marL="1084263" lvl="1" indent="-457200">
              <a:buFont typeface="ZapfDingbats" charset="0"/>
              <a:buAutoNum type="arabicPeriod"/>
              <a:defRPr/>
            </a:pPr>
            <a:r>
              <a:rPr lang="en-US" dirty="0"/>
              <a:t>closest NEXT-HOP router (hot potato routing)</a:t>
            </a:r>
          </a:p>
        </p:txBody>
      </p:sp>
      <p:pic>
        <p:nvPicPr>
          <p:cNvPr id="165893" name="Picture 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1050925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7626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11" name="Picture 1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99060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41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1625"/>
            <a:ext cx="7772400" cy="914400"/>
          </a:xfrm>
        </p:spPr>
        <p:txBody>
          <a:bodyPr/>
          <a:lstStyle/>
          <a:p>
            <a:pPr algn="l"/>
            <a:r>
              <a:rPr lang="en-US" sz="4000" dirty="0">
                <a:latin typeface="Gill Sans MT" charset="0"/>
              </a:rPr>
              <a:t>DNS: Domain Name System</a:t>
            </a:r>
            <a:endParaRPr lang="en-US" dirty="0">
              <a:latin typeface="Gill Sans MT" charset="0"/>
            </a:endParaRPr>
          </a:p>
        </p:txBody>
      </p:sp>
      <p:sp>
        <p:nvSpPr>
          <p:cNvPr id="1454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11300"/>
            <a:ext cx="3810000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IP address (32 bit) - used for addressing datagrams</a:t>
            </a:r>
          </a:p>
          <a:p>
            <a:r>
              <a:rPr lang="en-US" altLang="ja-JP" dirty="0">
                <a:latin typeface="Gill Sans MT" charset="0"/>
              </a:rPr>
              <a:t>Domain</a:t>
            </a:r>
            <a:r>
              <a:rPr lang="ja-JP" altLang="en-US" dirty="0">
                <a:latin typeface="Gill Sans MT" charset="0"/>
              </a:rPr>
              <a:t> </a:t>
            </a:r>
            <a:r>
              <a:rPr lang="en-US" altLang="ja-JP" dirty="0">
                <a:latin typeface="Gill Sans MT" charset="0"/>
              </a:rPr>
              <a:t>name used by humans (e.g., www.yahoo.com)</a:t>
            </a:r>
          </a:p>
        </p:txBody>
      </p:sp>
      <p:sp>
        <p:nvSpPr>
          <p:cNvPr id="16999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489075"/>
            <a:ext cx="4495800" cy="500697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Domain Name System:</a:t>
            </a:r>
          </a:p>
          <a:p>
            <a:r>
              <a:rPr lang="en-US" sz="2400" i="1" dirty="0">
                <a:latin typeface="Gill Sans MT" charset="0"/>
              </a:rPr>
              <a:t>Maps between domain names and IP addresses</a:t>
            </a:r>
          </a:p>
          <a:p>
            <a:r>
              <a:rPr lang="en-US" sz="2400" i="1" dirty="0">
                <a:solidFill>
                  <a:srgbClr val="000099"/>
                </a:solidFill>
                <a:latin typeface="Gill Sans MT" charset="0"/>
              </a:rPr>
              <a:t>Distributed database</a:t>
            </a:r>
            <a:r>
              <a:rPr lang="en-US" sz="2400" dirty="0">
                <a:latin typeface="Gill Sans MT" charset="0"/>
              </a:rPr>
              <a:t> implemented in hierarchy of </a:t>
            </a:r>
            <a:r>
              <a:rPr lang="en-US" sz="2400" i="1" dirty="0">
                <a:solidFill>
                  <a:srgbClr val="000099"/>
                </a:solidFill>
                <a:latin typeface="Gill Sans MT" charset="0"/>
              </a:rPr>
              <a:t>name servers</a:t>
            </a:r>
            <a:endParaRPr lang="en-US" sz="2400" dirty="0">
              <a:solidFill>
                <a:srgbClr val="000099"/>
              </a:solidFill>
              <a:latin typeface="Gill Sans MT" charset="0"/>
            </a:endParaRPr>
          </a:p>
          <a:p>
            <a:r>
              <a:rPr lang="en-US" sz="2400" i="1" dirty="0">
                <a:solidFill>
                  <a:srgbClr val="000099"/>
                </a:solidFill>
                <a:latin typeface="Gill Sans MT" charset="0"/>
              </a:rPr>
              <a:t>Application-layer protocol:</a:t>
            </a:r>
            <a:r>
              <a:rPr lang="en-US" sz="2400" dirty="0">
                <a:latin typeface="Gill Sans MT" charset="0"/>
              </a:rPr>
              <a:t> hosts and name servers communicate to </a:t>
            </a:r>
            <a:r>
              <a:rPr lang="en-US" sz="2400" i="1" dirty="0">
                <a:solidFill>
                  <a:srgbClr val="000099"/>
                </a:solidFill>
                <a:latin typeface="Gill Sans MT" charset="0"/>
              </a:rPr>
              <a:t>resolve</a:t>
            </a:r>
            <a:r>
              <a:rPr lang="en-US" sz="2400" dirty="0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sz="2400" dirty="0">
                <a:latin typeface="Gill Sans MT" charset="0"/>
              </a:rPr>
              <a:t>domain names</a:t>
            </a:r>
          </a:p>
        </p:txBody>
      </p:sp>
    </p:spTree>
    <p:extLst>
      <p:ext uri="{BB962C8B-B14F-4D97-AF65-F5344CB8AC3E}">
        <p14:creationId xmlns:p14="http://schemas.microsoft.com/office/powerpoint/2010/main" val="135177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507" name="Group 23"/>
          <p:cNvGrpSpPr>
            <a:grpSpLocks/>
          </p:cNvGrpSpPr>
          <p:nvPr/>
        </p:nvGrpSpPr>
        <p:grpSpPr bwMode="auto">
          <a:xfrm>
            <a:off x="438150" y="1193800"/>
            <a:ext cx="8450292" cy="2444750"/>
            <a:chOff x="230" y="576"/>
            <a:chExt cx="5668" cy="1757"/>
          </a:xfrm>
        </p:grpSpPr>
        <p:sp>
          <p:nvSpPr>
            <p:cNvPr id="149513" name="Text Box 2"/>
            <p:cNvSpPr txBox="1">
              <a:spLocks noChangeArrowheads="1"/>
            </p:cNvSpPr>
            <p:nvPr/>
          </p:nvSpPr>
          <p:spPr bwMode="auto">
            <a:xfrm>
              <a:off x="2256" y="576"/>
              <a:ext cx="138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Root DNS Servers</a:t>
              </a:r>
            </a:p>
          </p:txBody>
        </p:sp>
        <p:sp>
          <p:nvSpPr>
            <p:cNvPr id="149514" name="Text Box 4"/>
            <p:cNvSpPr txBox="1">
              <a:spLocks noChangeArrowheads="1"/>
            </p:cNvSpPr>
            <p:nvPr/>
          </p:nvSpPr>
          <p:spPr bwMode="auto">
            <a:xfrm>
              <a:off x="528" y="1344"/>
              <a:ext cx="1325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com DNS servers</a:t>
              </a:r>
            </a:p>
          </p:txBody>
        </p:sp>
        <p:sp>
          <p:nvSpPr>
            <p:cNvPr id="149515" name="Text Box 5"/>
            <p:cNvSpPr txBox="1">
              <a:spLocks noChangeArrowheads="1"/>
            </p:cNvSpPr>
            <p:nvPr/>
          </p:nvSpPr>
          <p:spPr bwMode="auto">
            <a:xfrm>
              <a:off x="2304" y="1296"/>
              <a:ext cx="125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org DNS servers</a:t>
              </a:r>
            </a:p>
          </p:txBody>
        </p:sp>
        <p:sp>
          <p:nvSpPr>
            <p:cNvPr id="149516" name="Text Box 6"/>
            <p:cNvSpPr txBox="1">
              <a:spLocks noChangeArrowheads="1"/>
            </p:cNvSpPr>
            <p:nvPr/>
          </p:nvSpPr>
          <p:spPr bwMode="auto">
            <a:xfrm>
              <a:off x="4032" y="1296"/>
              <a:ext cx="1291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 err="1"/>
                <a:t>edu</a:t>
              </a:r>
              <a:r>
                <a:rPr lang="en-US" sz="1800" dirty="0"/>
                <a:t> DNS servers</a:t>
              </a:r>
            </a:p>
          </p:txBody>
        </p:sp>
        <p:sp>
          <p:nvSpPr>
            <p:cNvPr id="149517" name="Line 7"/>
            <p:cNvSpPr>
              <a:spLocks noChangeShapeType="1"/>
            </p:cNvSpPr>
            <p:nvPr/>
          </p:nvSpPr>
          <p:spPr bwMode="auto">
            <a:xfrm flipH="1">
              <a:off x="1344" y="864"/>
              <a:ext cx="1392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18" name="Line 8"/>
            <p:cNvSpPr>
              <a:spLocks noChangeShapeType="1"/>
            </p:cNvSpPr>
            <p:nvPr/>
          </p:nvSpPr>
          <p:spPr bwMode="auto">
            <a:xfrm>
              <a:off x="2928" y="816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19" name="Line 9"/>
            <p:cNvSpPr>
              <a:spLocks noChangeShapeType="1"/>
            </p:cNvSpPr>
            <p:nvPr/>
          </p:nvSpPr>
          <p:spPr bwMode="auto">
            <a:xfrm>
              <a:off x="3168" y="864"/>
              <a:ext cx="144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20" name="Text Box 10"/>
            <p:cNvSpPr txBox="1">
              <a:spLocks noChangeArrowheads="1"/>
            </p:cNvSpPr>
            <p:nvPr/>
          </p:nvSpPr>
          <p:spPr bwMode="auto">
            <a:xfrm>
              <a:off x="3878" y="1752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umd.edu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DNS servers</a:t>
              </a:r>
            </a:p>
          </p:txBody>
        </p:sp>
        <p:sp>
          <p:nvSpPr>
            <p:cNvPr id="149521" name="Text Box 11"/>
            <p:cNvSpPr txBox="1">
              <a:spLocks noChangeArrowheads="1"/>
            </p:cNvSpPr>
            <p:nvPr/>
          </p:nvSpPr>
          <p:spPr bwMode="auto">
            <a:xfrm>
              <a:off x="4906" y="1752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 err="1"/>
                <a:t>umass.edu</a:t>
              </a:r>
              <a:endParaRPr lang="en-US" sz="1800" dirty="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DNS servers</a:t>
              </a:r>
            </a:p>
          </p:txBody>
        </p:sp>
        <p:sp>
          <p:nvSpPr>
            <p:cNvPr id="149522" name="Line 12"/>
            <p:cNvSpPr>
              <a:spLocks noChangeShapeType="1"/>
            </p:cNvSpPr>
            <p:nvPr/>
          </p:nvSpPr>
          <p:spPr bwMode="auto">
            <a:xfrm flipH="1">
              <a:off x="4224" y="1536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23" name="Line 13"/>
            <p:cNvSpPr>
              <a:spLocks noChangeShapeType="1"/>
            </p:cNvSpPr>
            <p:nvPr/>
          </p:nvSpPr>
          <p:spPr bwMode="auto">
            <a:xfrm>
              <a:off x="4848" y="1536"/>
              <a:ext cx="39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24" name="Text Box 14"/>
            <p:cNvSpPr txBox="1">
              <a:spLocks noChangeArrowheads="1"/>
            </p:cNvSpPr>
            <p:nvPr/>
          </p:nvSpPr>
          <p:spPr bwMode="auto">
            <a:xfrm>
              <a:off x="230" y="1848"/>
              <a:ext cx="1010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 err="1"/>
                <a:t>yahoo.com</a:t>
              </a:r>
              <a:endParaRPr lang="en-US" sz="1800" dirty="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DNS servers</a:t>
              </a:r>
            </a:p>
          </p:txBody>
        </p:sp>
        <p:sp>
          <p:nvSpPr>
            <p:cNvPr id="149525" name="Text Box 15"/>
            <p:cNvSpPr txBox="1">
              <a:spLocks noChangeArrowheads="1"/>
            </p:cNvSpPr>
            <p:nvPr/>
          </p:nvSpPr>
          <p:spPr bwMode="auto">
            <a:xfrm>
              <a:off x="1248" y="1872"/>
              <a:ext cx="1001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 err="1"/>
                <a:t>amazon.com</a:t>
              </a:r>
              <a:endParaRPr lang="en-US" sz="1800" dirty="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DNS servers</a:t>
              </a:r>
            </a:p>
          </p:txBody>
        </p:sp>
        <p:sp>
          <p:nvSpPr>
            <p:cNvPr id="149526" name="Line 16"/>
            <p:cNvSpPr>
              <a:spLocks noChangeShapeType="1"/>
            </p:cNvSpPr>
            <p:nvPr/>
          </p:nvSpPr>
          <p:spPr bwMode="auto">
            <a:xfrm flipH="1">
              <a:off x="768" y="1584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27" name="Line 17"/>
            <p:cNvSpPr>
              <a:spLocks noChangeShapeType="1"/>
            </p:cNvSpPr>
            <p:nvPr/>
          </p:nvSpPr>
          <p:spPr bwMode="auto">
            <a:xfrm>
              <a:off x="1392" y="1584"/>
              <a:ext cx="24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28" name="Text Box 18"/>
            <p:cNvSpPr txBox="1">
              <a:spLocks noChangeArrowheads="1"/>
            </p:cNvSpPr>
            <p:nvPr/>
          </p:nvSpPr>
          <p:spPr bwMode="auto">
            <a:xfrm>
              <a:off x="2534" y="1799"/>
              <a:ext cx="993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 err="1"/>
                <a:t>pbs.org</a:t>
              </a:r>
              <a:endParaRPr lang="en-US" sz="1800" dirty="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DNS servers</a:t>
              </a:r>
            </a:p>
          </p:txBody>
        </p:sp>
        <p:sp>
          <p:nvSpPr>
            <p:cNvPr id="149529" name="Line 19"/>
            <p:cNvSpPr>
              <a:spLocks noChangeShapeType="1"/>
            </p:cNvSpPr>
            <p:nvPr/>
          </p:nvSpPr>
          <p:spPr bwMode="auto">
            <a:xfrm>
              <a:off x="2928" y="153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9508" name="Rectangle 20"/>
          <p:cNvSpPr>
            <a:spLocks noGrp="1" noChangeArrowheads="1"/>
          </p:cNvSpPr>
          <p:nvPr>
            <p:ph type="title"/>
          </p:nvPr>
        </p:nvSpPr>
        <p:spPr>
          <a:xfrm>
            <a:off x="468313" y="161925"/>
            <a:ext cx="8023225" cy="936625"/>
          </a:xfrm>
        </p:spPr>
        <p:txBody>
          <a:bodyPr/>
          <a:lstStyle/>
          <a:p>
            <a:r>
              <a:rPr lang="en-US" sz="3600">
                <a:latin typeface="Gill Sans MT" charset="0"/>
              </a:rPr>
              <a:t>DNS: a distributed, hierarchical database</a:t>
            </a:r>
          </a:p>
        </p:txBody>
      </p:sp>
      <p:sp>
        <p:nvSpPr>
          <p:cNvPr id="149509" name="Rectangle 22"/>
          <p:cNvSpPr>
            <a:spLocks noGrp="1" noChangeArrowheads="1"/>
          </p:cNvSpPr>
          <p:nvPr>
            <p:ph type="body" sz="half" idx="2"/>
          </p:nvPr>
        </p:nvSpPr>
        <p:spPr>
          <a:xfrm>
            <a:off x="520700" y="3971925"/>
            <a:ext cx="8172450" cy="21336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i="1" dirty="0">
                <a:solidFill>
                  <a:srgbClr val="000099"/>
                </a:solidFill>
                <a:latin typeface="Gill Sans MT" charset="0"/>
              </a:rPr>
              <a:t>client wants IP for www.amazon.com; 1</a:t>
            </a:r>
            <a:r>
              <a:rPr lang="en-US" sz="2400" i="1" baseline="30000" dirty="0">
                <a:solidFill>
                  <a:srgbClr val="000099"/>
                </a:solidFill>
                <a:latin typeface="Gill Sans MT" charset="0"/>
              </a:rPr>
              <a:t>st</a:t>
            </a:r>
            <a:r>
              <a:rPr lang="en-US" sz="2400" i="1" dirty="0">
                <a:solidFill>
                  <a:srgbClr val="000099"/>
                </a:solidFill>
                <a:latin typeface="Gill Sans MT" charset="0"/>
              </a:rPr>
              <a:t> approximation:</a:t>
            </a:r>
          </a:p>
          <a:p>
            <a:r>
              <a:rPr lang="en-US" sz="2200" dirty="0">
                <a:latin typeface="Gill Sans MT" charset="0"/>
              </a:rPr>
              <a:t>client queries root server to find .com DNS server</a:t>
            </a:r>
          </a:p>
          <a:p>
            <a:r>
              <a:rPr lang="en-US" sz="2200" dirty="0">
                <a:latin typeface="Gill Sans MT" charset="0"/>
              </a:rPr>
              <a:t>client queries .com DNS server to get amazon.com DNS server</a:t>
            </a:r>
          </a:p>
          <a:p>
            <a:r>
              <a:rPr lang="en-US" sz="2200" dirty="0">
                <a:latin typeface="Gill Sans MT" charset="0"/>
              </a:rPr>
              <a:t>client queries amazon.com DNS server to get  IP address for www.amazon.com</a:t>
            </a:r>
          </a:p>
        </p:txBody>
      </p:sp>
      <p:pic>
        <p:nvPicPr>
          <p:cNvPr id="149510" name="Picture 28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849313"/>
            <a:ext cx="8043863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511" name="Text Box 29"/>
          <p:cNvSpPr txBox="1">
            <a:spLocks noChangeArrowheads="1"/>
          </p:cNvSpPr>
          <p:nvPr/>
        </p:nvSpPr>
        <p:spPr bwMode="auto">
          <a:xfrm>
            <a:off x="3957638" y="1687513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…</a:t>
            </a:r>
          </a:p>
        </p:txBody>
      </p:sp>
      <p:sp>
        <p:nvSpPr>
          <p:cNvPr id="149512" name="Text Box 30"/>
          <p:cNvSpPr txBox="1">
            <a:spLocks noChangeArrowheads="1"/>
          </p:cNvSpPr>
          <p:nvPr/>
        </p:nvSpPr>
        <p:spPr bwMode="auto">
          <a:xfrm>
            <a:off x="4521200" y="16859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1114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2250"/>
            <a:ext cx="7772400" cy="882650"/>
          </a:xfrm>
        </p:spPr>
        <p:txBody>
          <a:bodyPr/>
          <a:lstStyle/>
          <a:p>
            <a:pPr algn="l"/>
            <a:r>
              <a:rPr lang="en-US" sz="4000" dirty="0">
                <a:latin typeface="Gill Sans MT" charset="0"/>
              </a:rPr>
              <a:t>DNS: root name servers</a:t>
            </a:r>
            <a:endParaRPr lang="en-US" dirty="0">
              <a:latin typeface="Gill Sans MT" charset="0"/>
            </a:endParaRPr>
          </a:p>
        </p:txBody>
      </p:sp>
      <p:sp>
        <p:nvSpPr>
          <p:cNvPr id="176133" name="Rectangle 20"/>
          <p:cNvSpPr>
            <a:spLocks noChangeArrowheads="1"/>
          </p:cNvSpPr>
          <p:nvPr/>
        </p:nvSpPr>
        <p:spPr bwMode="auto">
          <a:xfrm>
            <a:off x="6122987" y="3509963"/>
            <a:ext cx="2957513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i="1" dirty="0"/>
              <a:t> 13 logical root name </a:t>
            </a:r>
            <a:r>
              <a:rPr lang="ja-JP" altLang="en-US" i="1" dirty="0"/>
              <a:t>“</a:t>
            </a:r>
            <a:r>
              <a:rPr lang="en-US" altLang="ja-JP" i="1" dirty="0"/>
              <a:t>servers</a:t>
            </a:r>
            <a:r>
              <a:rPr lang="ja-JP" altLang="en-US" i="1" dirty="0"/>
              <a:t>”</a:t>
            </a:r>
            <a:r>
              <a:rPr lang="en-US" altLang="ja-JP" i="1" dirty="0"/>
              <a:t> worldwide</a:t>
            </a:r>
          </a:p>
          <a:p>
            <a:pPr marL="342900" indent="-176213">
              <a:lnSpc>
                <a:spcPct val="85000"/>
              </a:lnSpc>
              <a:buClr>
                <a:srgbClr val="000090"/>
              </a:buClr>
              <a:buSzPct val="100000"/>
              <a:buFont typeface="Arial"/>
              <a:buChar char="•"/>
              <a:defRPr/>
            </a:pPr>
            <a:r>
              <a:rPr lang="en-US" altLang="ja-JP" sz="1800" i="1" dirty="0"/>
              <a:t>each “server” replicated many times</a:t>
            </a:r>
          </a:p>
        </p:txBody>
      </p:sp>
      <p:sp>
        <p:nvSpPr>
          <p:cNvPr id="151558" name="AutoShape 22"/>
          <p:cNvSpPr>
            <a:spLocks noChangeAspect="1" noChangeArrowheads="1"/>
          </p:cNvSpPr>
          <p:nvPr/>
        </p:nvSpPr>
        <p:spPr bwMode="auto">
          <a:xfrm>
            <a:off x="508000" y="2098675"/>
            <a:ext cx="5784850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2400">
              <a:latin typeface="Comic Sans MS" charset="0"/>
            </a:endParaRPr>
          </a:p>
        </p:txBody>
      </p:sp>
      <p:pic>
        <p:nvPicPr>
          <p:cNvPr id="151559" name="Picture 23" descr="worl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95600"/>
            <a:ext cx="4319587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60" name="Text Box 25"/>
          <p:cNvSpPr txBox="1">
            <a:spLocks noChangeArrowheads="1"/>
          </p:cNvSpPr>
          <p:nvPr/>
        </p:nvSpPr>
        <p:spPr bwMode="auto">
          <a:xfrm>
            <a:off x="234950" y="3678238"/>
            <a:ext cx="2090737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a. Verisign, Los Angeles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    (5 other sites)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b. USC-ISI Marina del Rey,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l. ICANN Los Angeles,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   (41 other sites)</a:t>
            </a:r>
            <a:endParaRPr lang="en-US" sz="2400">
              <a:latin typeface="Times New Roman" charset="0"/>
            </a:endParaRPr>
          </a:p>
        </p:txBody>
      </p:sp>
      <p:sp>
        <p:nvSpPr>
          <p:cNvPr id="151561" name="Freeform 26"/>
          <p:cNvSpPr>
            <a:spLocks/>
          </p:cNvSpPr>
          <p:nvPr/>
        </p:nvSpPr>
        <p:spPr bwMode="auto">
          <a:xfrm>
            <a:off x="1784350" y="3630613"/>
            <a:ext cx="531812" cy="341312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2" name="Text Box 27"/>
          <p:cNvSpPr txBox="1">
            <a:spLocks noChangeArrowheads="1"/>
          </p:cNvSpPr>
          <p:nvPr/>
        </p:nvSpPr>
        <p:spPr bwMode="auto">
          <a:xfrm>
            <a:off x="231775" y="2851150"/>
            <a:ext cx="1949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e. NASA Mt View,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f. Internet Software C.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Palo Alto, CA (and 48 other   sites)</a:t>
            </a:r>
            <a:endParaRPr lang="en-US" sz="2400">
              <a:latin typeface="Times New Roman" charset="0"/>
            </a:endParaRPr>
          </a:p>
        </p:txBody>
      </p:sp>
      <p:sp>
        <p:nvSpPr>
          <p:cNvPr id="151563" name="Freeform 28"/>
          <p:cNvSpPr>
            <a:spLocks/>
          </p:cNvSpPr>
          <p:nvPr/>
        </p:nvSpPr>
        <p:spPr bwMode="auto">
          <a:xfrm flipV="1">
            <a:off x="1450975" y="3386138"/>
            <a:ext cx="817562" cy="184150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4" name="Text Box 29"/>
          <p:cNvSpPr txBox="1">
            <a:spLocks noChangeArrowheads="1"/>
          </p:cNvSpPr>
          <p:nvPr/>
        </p:nvSpPr>
        <p:spPr bwMode="auto">
          <a:xfrm>
            <a:off x="4324350" y="2490788"/>
            <a:ext cx="2278062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i. Netnod, Stockholm (37 other sites)</a:t>
            </a:r>
          </a:p>
        </p:txBody>
      </p:sp>
      <p:sp>
        <p:nvSpPr>
          <p:cNvPr id="151565" name="Freeform 30"/>
          <p:cNvSpPr>
            <a:spLocks/>
          </p:cNvSpPr>
          <p:nvPr/>
        </p:nvSpPr>
        <p:spPr bwMode="auto">
          <a:xfrm>
            <a:off x="3959225" y="2586038"/>
            <a:ext cx="446087" cy="654050"/>
          </a:xfrm>
          <a:custGeom>
            <a:avLst/>
            <a:gdLst>
              <a:gd name="T0" fmla="*/ 2147483647 w 666"/>
              <a:gd name="T1" fmla="*/ 0 h 1005"/>
              <a:gd name="T2" fmla="*/ 0 w 666"/>
              <a:gd name="T3" fmla="*/ 2147483647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6" name="Text Box 31"/>
          <p:cNvSpPr txBox="1">
            <a:spLocks noChangeArrowheads="1"/>
          </p:cNvSpPr>
          <p:nvPr/>
        </p:nvSpPr>
        <p:spPr bwMode="auto">
          <a:xfrm>
            <a:off x="4360862" y="2201863"/>
            <a:ext cx="25193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k. RIPE London (17 other sites)</a:t>
            </a:r>
            <a:endParaRPr lang="en-US" sz="2400">
              <a:latin typeface="Times New Roman" charset="0"/>
            </a:endParaRPr>
          </a:p>
        </p:txBody>
      </p:sp>
      <p:sp>
        <p:nvSpPr>
          <p:cNvPr id="151567" name="Freeform 32"/>
          <p:cNvSpPr>
            <a:spLocks/>
          </p:cNvSpPr>
          <p:nvPr/>
        </p:nvSpPr>
        <p:spPr bwMode="auto">
          <a:xfrm>
            <a:off x="3778250" y="2379663"/>
            <a:ext cx="615950" cy="946150"/>
          </a:xfrm>
          <a:custGeom>
            <a:avLst/>
            <a:gdLst>
              <a:gd name="T0" fmla="*/ 2147483647 w 922"/>
              <a:gd name="T1" fmla="*/ 0 h 1448"/>
              <a:gd name="T2" fmla="*/ 0 w 922"/>
              <a:gd name="T3" fmla="*/ 2147483647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8" name="Text Box 33"/>
          <p:cNvSpPr txBox="1">
            <a:spLocks noChangeArrowheads="1"/>
          </p:cNvSpPr>
          <p:nvPr/>
        </p:nvSpPr>
        <p:spPr bwMode="auto">
          <a:xfrm>
            <a:off x="5938837" y="2820988"/>
            <a:ext cx="1766888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m. WIDE Tokyo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(5 other sites)</a:t>
            </a:r>
            <a:endParaRPr lang="en-US" sz="2400">
              <a:latin typeface="Times New Roman" charset="0"/>
            </a:endParaRPr>
          </a:p>
        </p:txBody>
      </p:sp>
      <p:sp>
        <p:nvSpPr>
          <p:cNvPr id="151569" name="Freeform 34"/>
          <p:cNvSpPr>
            <a:spLocks/>
          </p:cNvSpPr>
          <p:nvPr/>
        </p:nvSpPr>
        <p:spPr bwMode="auto">
          <a:xfrm>
            <a:off x="5602287" y="3116263"/>
            <a:ext cx="400050" cy="431800"/>
          </a:xfrm>
          <a:custGeom>
            <a:avLst/>
            <a:gdLst>
              <a:gd name="T0" fmla="*/ 2147483647 w 252"/>
              <a:gd name="T1" fmla="*/ 0 h 462"/>
              <a:gd name="T2" fmla="*/ 0 w 252"/>
              <a:gd name="T3" fmla="*/ 2147483647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70" name="Text Box 35"/>
          <p:cNvSpPr txBox="1">
            <a:spLocks noChangeArrowheads="1"/>
          </p:cNvSpPr>
          <p:nvPr/>
        </p:nvSpPr>
        <p:spPr bwMode="auto">
          <a:xfrm>
            <a:off x="1624012" y="2058988"/>
            <a:ext cx="2598738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c. Cogent, Herndon, VA (5 other sites)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d. U Maryland College Park, MD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h. ARL Aberdeen, MD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j. Verisign, Dulles VA (69 other sites )</a:t>
            </a:r>
            <a:endParaRPr lang="en-US" sz="2400">
              <a:latin typeface="Times New Roman" charset="0"/>
            </a:endParaRPr>
          </a:p>
        </p:txBody>
      </p:sp>
      <p:pic>
        <p:nvPicPr>
          <p:cNvPr id="151571" name="Picture 24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884238"/>
            <a:ext cx="5484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1572" name="Straight Arrow Connector 2"/>
          <p:cNvCxnSpPr>
            <a:cxnSpLocks noChangeShapeType="1"/>
          </p:cNvCxnSpPr>
          <p:nvPr/>
        </p:nvCxnSpPr>
        <p:spPr bwMode="auto">
          <a:xfrm flipH="1">
            <a:off x="2905125" y="2795588"/>
            <a:ext cx="7937" cy="6905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51573" name="Text Box 35"/>
          <p:cNvSpPr txBox="1">
            <a:spLocks noChangeArrowheads="1"/>
          </p:cNvSpPr>
          <p:nvPr/>
        </p:nvSpPr>
        <p:spPr bwMode="auto">
          <a:xfrm>
            <a:off x="1577975" y="4406900"/>
            <a:ext cx="1470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g. US DoD Columbus, OH (5 other sites)</a:t>
            </a:r>
            <a:endParaRPr lang="en-US" sz="2400">
              <a:latin typeface="Times New Roman" charset="0"/>
            </a:endParaRPr>
          </a:p>
        </p:txBody>
      </p:sp>
      <p:cxnSp>
        <p:nvCxnSpPr>
          <p:cNvPr id="151574" name="Straight Arrow Connector 24"/>
          <p:cNvCxnSpPr>
            <a:cxnSpLocks noChangeShapeType="1"/>
            <a:stCxn id="151573" idx="0"/>
          </p:cNvCxnSpPr>
          <p:nvPr/>
        </p:nvCxnSpPr>
        <p:spPr bwMode="auto">
          <a:xfrm flipV="1">
            <a:off x="2312987" y="3462338"/>
            <a:ext cx="481013" cy="9445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892979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36538"/>
            <a:ext cx="7772400" cy="957262"/>
          </a:xfrm>
        </p:spPr>
        <p:txBody>
          <a:bodyPr/>
          <a:lstStyle/>
          <a:p>
            <a:pPr algn="l"/>
            <a:r>
              <a:rPr lang="en-US" dirty="0">
                <a:latin typeface="Gill Sans MT" charset="0"/>
              </a:rPr>
              <a:t>Local </a:t>
            </a:r>
            <a:r>
              <a:rPr lang="en-US" sz="4000" dirty="0">
                <a:latin typeface="Gill Sans MT" charset="0"/>
              </a:rPr>
              <a:t>DNS</a:t>
            </a:r>
            <a:r>
              <a:rPr lang="en-US" dirty="0">
                <a:latin typeface="Gill Sans MT" charset="0"/>
              </a:rPr>
              <a:t> name server</a:t>
            </a:r>
          </a:p>
        </p:txBody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01000" cy="4191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Each Internet Service Provider (ISP) has one</a:t>
            </a:r>
          </a:p>
          <a:p>
            <a:pPr lvl="1"/>
            <a:r>
              <a:rPr lang="en-US" dirty="0">
                <a:latin typeface="Gill Sans MT" charset="0"/>
              </a:rPr>
              <a:t>also called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default name server</a:t>
            </a:r>
            <a:r>
              <a:rPr lang="ja-JP" altLang="en-US" dirty="0">
                <a:latin typeface="Gill Sans MT" charset="0"/>
              </a:rPr>
              <a:t>”</a:t>
            </a:r>
            <a:endParaRPr lang="en-US" altLang="ja-JP" dirty="0">
              <a:latin typeface="Gill Sans MT" charset="0"/>
            </a:endParaRPr>
          </a:p>
          <a:p>
            <a:r>
              <a:rPr lang="en-US" dirty="0">
                <a:latin typeface="Gill Sans MT" charset="0"/>
              </a:rPr>
              <a:t>Hosts send DNS queries to their local DNS server</a:t>
            </a:r>
          </a:p>
          <a:p>
            <a:pPr lvl="1"/>
            <a:r>
              <a:rPr lang="en-US" dirty="0">
                <a:latin typeface="Gill Sans MT" charset="0"/>
              </a:rPr>
              <a:t>Answered from local cache of recent name-to-address translation pairs if possible</a:t>
            </a:r>
          </a:p>
          <a:p>
            <a:pPr lvl="1"/>
            <a:r>
              <a:rPr lang="en-US" dirty="0">
                <a:latin typeface="Gill Sans MT" charset="0"/>
              </a:rPr>
              <a:t>If not cached, obtains the translation from the DNS hierarchy</a:t>
            </a:r>
          </a:p>
        </p:txBody>
      </p:sp>
      <p:pic>
        <p:nvPicPr>
          <p:cNvPr id="155653" name="Picture 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969963"/>
            <a:ext cx="5548312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808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9" name="Picture 73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1287463"/>
            <a:ext cx="4113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700" name="Text Box 5"/>
          <p:cNvSpPr txBox="1">
            <a:spLocks noChangeArrowheads="1"/>
          </p:cNvSpPr>
          <p:nvPr/>
        </p:nvSpPr>
        <p:spPr bwMode="auto">
          <a:xfrm>
            <a:off x="4206875" y="4881563"/>
            <a:ext cx="174625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requesting host</a:t>
            </a:r>
            <a:endParaRPr lang="en-US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>
                <a:solidFill>
                  <a:srgbClr val="000099"/>
                </a:solidFill>
              </a:rPr>
              <a:t>cis.poly.edu</a:t>
            </a:r>
          </a:p>
        </p:txBody>
      </p:sp>
      <p:sp>
        <p:nvSpPr>
          <p:cNvPr id="157701" name="Text Box 6"/>
          <p:cNvSpPr txBox="1">
            <a:spLocks noChangeArrowheads="1"/>
          </p:cNvSpPr>
          <p:nvPr/>
        </p:nvSpPr>
        <p:spPr bwMode="auto">
          <a:xfrm>
            <a:off x="6683375" y="5775325"/>
            <a:ext cx="187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/>
              <a:t>gaia.cs.umass.edu</a:t>
            </a:r>
          </a:p>
        </p:txBody>
      </p:sp>
      <p:sp>
        <p:nvSpPr>
          <p:cNvPr id="157702" name="Text Box 17"/>
          <p:cNvSpPr txBox="1">
            <a:spLocks noChangeArrowheads="1"/>
          </p:cNvSpPr>
          <p:nvPr/>
        </p:nvSpPr>
        <p:spPr bwMode="auto">
          <a:xfrm>
            <a:off x="5791200" y="481013"/>
            <a:ext cx="2011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root DNS server</a:t>
            </a:r>
            <a:endParaRPr lang="en-US" sz="1600"/>
          </a:p>
        </p:txBody>
      </p:sp>
      <p:sp>
        <p:nvSpPr>
          <p:cNvPr id="202770" name="Line 18"/>
          <p:cNvSpPr>
            <a:spLocks noChangeShapeType="1"/>
          </p:cNvSpPr>
          <p:nvPr/>
        </p:nvSpPr>
        <p:spPr bwMode="auto">
          <a:xfrm flipH="1" flipV="1">
            <a:off x="5286375" y="2916238"/>
            <a:ext cx="0" cy="13144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1" name="Line 19"/>
          <p:cNvSpPr>
            <a:spLocks noChangeShapeType="1"/>
          </p:cNvSpPr>
          <p:nvPr/>
        </p:nvSpPr>
        <p:spPr bwMode="auto">
          <a:xfrm flipV="1">
            <a:off x="5400675" y="1220788"/>
            <a:ext cx="914400" cy="9715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2" name="Line 20"/>
          <p:cNvSpPr>
            <a:spLocks noChangeShapeType="1"/>
          </p:cNvSpPr>
          <p:nvPr/>
        </p:nvSpPr>
        <p:spPr bwMode="auto">
          <a:xfrm flipV="1">
            <a:off x="5686425" y="2382838"/>
            <a:ext cx="1485900" cy="95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3" name="Line 21"/>
          <p:cNvSpPr>
            <a:spLocks noChangeShapeType="1"/>
          </p:cNvSpPr>
          <p:nvPr/>
        </p:nvSpPr>
        <p:spPr bwMode="auto">
          <a:xfrm flipH="1" flipV="1">
            <a:off x="5686425" y="2554288"/>
            <a:ext cx="14192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4" name="Line 22"/>
          <p:cNvSpPr>
            <a:spLocks noChangeShapeType="1"/>
          </p:cNvSpPr>
          <p:nvPr/>
        </p:nvSpPr>
        <p:spPr bwMode="auto">
          <a:xfrm flipH="1">
            <a:off x="5610225" y="1449388"/>
            <a:ext cx="733425" cy="762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5" name="Line 23"/>
          <p:cNvSpPr>
            <a:spLocks noChangeShapeType="1"/>
          </p:cNvSpPr>
          <p:nvPr/>
        </p:nvSpPr>
        <p:spPr bwMode="auto">
          <a:xfrm>
            <a:off x="5476875" y="2933700"/>
            <a:ext cx="9525" cy="13239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7709" name="Group 24"/>
          <p:cNvGrpSpPr>
            <a:grpSpLocks/>
          </p:cNvGrpSpPr>
          <p:nvPr/>
        </p:nvGrpSpPr>
        <p:grpSpPr bwMode="auto">
          <a:xfrm>
            <a:off x="4179888" y="3062288"/>
            <a:ext cx="1898650" cy="611187"/>
            <a:chOff x="2831" y="2132"/>
            <a:chExt cx="1196" cy="385"/>
          </a:xfrm>
        </p:grpSpPr>
        <p:sp>
          <p:nvSpPr>
            <p:cNvPr id="157863" name="Rectangle 25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57864" name="Text Box 26"/>
            <p:cNvSpPr txBox="1">
              <a:spLocks noChangeArrowheads="1"/>
            </p:cNvSpPr>
            <p:nvPr/>
          </p:nvSpPr>
          <p:spPr bwMode="auto">
            <a:xfrm>
              <a:off x="2831" y="2132"/>
              <a:ext cx="1196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local DNS server</a:t>
              </a:r>
              <a:endParaRPr lang="en-US" sz="24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i="1">
                  <a:solidFill>
                    <a:srgbClr val="000099"/>
                  </a:solidFill>
                </a:rPr>
                <a:t>dns.poly.edu</a:t>
              </a:r>
            </a:p>
          </p:txBody>
        </p:sp>
      </p:grp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4997450" y="37719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1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02780" name="Text Box 28"/>
          <p:cNvSpPr txBox="1">
            <a:spLocks noChangeArrowheads="1"/>
          </p:cNvSpPr>
          <p:nvPr/>
        </p:nvSpPr>
        <p:spPr bwMode="auto">
          <a:xfrm>
            <a:off x="5540375" y="14382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2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02781" name="Text Box 29"/>
          <p:cNvSpPr txBox="1">
            <a:spLocks noChangeArrowheads="1"/>
          </p:cNvSpPr>
          <p:nvPr/>
        </p:nvSpPr>
        <p:spPr bwMode="auto">
          <a:xfrm>
            <a:off x="5978525" y="167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3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02782" name="Text Box 30"/>
          <p:cNvSpPr txBox="1">
            <a:spLocks noChangeArrowheads="1"/>
          </p:cNvSpPr>
          <p:nvPr/>
        </p:nvSpPr>
        <p:spPr bwMode="auto">
          <a:xfrm>
            <a:off x="6292850" y="20859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4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02783" name="Text Box 31"/>
          <p:cNvSpPr txBox="1">
            <a:spLocks noChangeArrowheads="1"/>
          </p:cNvSpPr>
          <p:nvPr/>
        </p:nvSpPr>
        <p:spPr bwMode="auto">
          <a:xfrm>
            <a:off x="6323013" y="25733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5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6919913" y="36131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6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157716" name="Text Box 60"/>
          <p:cNvSpPr txBox="1">
            <a:spLocks noChangeArrowheads="1"/>
          </p:cNvSpPr>
          <p:nvPr/>
        </p:nvSpPr>
        <p:spPr bwMode="auto">
          <a:xfrm>
            <a:off x="6353175" y="4429125"/>
            <a:ext cx="23971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authoritative DNS server</a:t>
            </a:r>
            <a:endParaRPr lang="en-US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/>
              <a:t>dns.cs.umass.edu</a:t>
            </a:r>
            <a:endParaRPr lang="en-US" sz="1600"/>
          </a:p>
        </p:txBody>
      </p:sp>
      <p:sp>
        <p:nvSpPr>
          <p:cNvPr id="202813" name="Text Box 61"/>
          <p:cNvSpPr txBox="1">
            <a:spLocks noChangeArrowheads="1"/>
          </p:cNvSpPr>
          <p:nvPr/>
        </p:nvSpPr>
        <p:spPr bwMode="auto">
          <a:xfrm>
            <a:off x="6292850" y="364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7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02814" name="Text Box 62"/>
          <p:cNvSpPr txBox="1">
            <a:spLocks noChangeArrowheads="1"/>
          </p:cNvSpPr>
          <p:nvPr/>
        </p:nvSpPr>
        <p:spPr bwMode="auto">
          <a:xfrm>
            <a:off x="5549900" y="37909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8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02815" name="Line 63"/>
          <p:cNvSpPr>
            <a:spLocks noChangeShapeType="1"/>
          </p:cNvSpPr>
          <p:nvPr/>
        </p:nvSpPr>
        <p:spPr bwMode="auto">
          <a:xfrm>
            <a:off x="5619750" y="2714625"/>
            <a:ext cx="1493838" cy="13144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816" name="Line 64"/>
          <p:cNvSpPr>
            <a:spLocks noChangeShapeType="1"/>
          </p:cNvSpPr>
          <p:nvPr/>
        </p:nvSpPr>
        <p:spPr bwMode="auto">
          <a:xfrm flipH="1" flipV="1">
            <a:off x="5580063" y="2840038"/>
            <a:ext cx="1493837" cy="13017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21" name="Text Box 65"/>
          <p:cNvSpPr txBox="1">
            <a:spLocks noChangeArrowheads="1"/>
          </p:cNvSpPr>
          <p:nvPr/>
        </p:nvSpPr>
        <p:spPr bwMode="auto">
          <a:xfrm>
            <a:off x="6551613" y="1852613"/>
            <a:ext cx="2011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TLD DNS server</a:t>
            </a:r>
            <a:endParaRPr lang="en-US" sz="1600"/>
          </a:p>
        </p:txBody>
      </p:sp>
      <p:sp>
        <p:nvSpPr>
          <p:cNvPr id="157722" name="Rectangle 66"/>
          <p:cNvSpPr>
            <a:spLocks noGrp="1" noChangeArrowheads="1"/>
          </p:cNvSpPr>
          <p:nvPr>
            <p:ph type="title"/>
          </p:nvPr>
        </p:nvSpPr>
        <p:spPr>
          <a:xfrm>
            <a:off x="533400" y="217488"/>
            <a:ext cx="4232275" cy="1143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4000" dirty="0">
                <a:latin typeface="Gill Sans MT" charset="0"/>
              </a:rPr>
              <a:t>DNS name </a:t>
            </a:r>
            <a:br>
              <a:rPr lang="en-US" sz="4000" dirty="0">
                <a:latin typeface="Gill Sans MT" charset="0"/>
              </a:rPr>
            </a:br>
            <a:r>
              <a:rPr lang="en-US" sz="4000" dirty="0">
                <a:latin typeface="Gill Sans MT" charset="0"/>
              </a:rPr>
              <a:t>resolution example</a:t>
            </a:r>
          </a:p>
        </p:txBody>
      </p:sp>
      <p:sp>
        <p:nvSpPr>
          <p:cNvPr id="157723" name="Rectangle 67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1725613"/>
            <a:ext cx="3565525" cy="4648200"/>
          </a:xfrm>
        </p:spPr>
        <p:txBody>
          <a:bodyPr/>
          <a:lstStyle/>
          <a:p>
            <a:r>
              <a:rPr lang="en-US" sz="2400">
                <a:latin typeface="Gill Sans MT" charset="0"/>
              </a:rPr>
              <a:t>host at cis.poly.edu wants IP address for gaia.cs.umass.edu</a:t>
            </a:r>
          </a:p>
        </p:txBody>
      </p:sp>
      <p:sp>
        <p:nvSpPr>
          <p:cNvPr id="157724" name="Rectangle 69"/>
          <p:cNvSpPr>
            <a:spLocks noChangeArrowheads="1"/>
          </p:cNvSpPr>
          <p:nvPr/>
        </p:nvSpPr>
        <p:spPr bwMode="auto">
          <a:xfrm>
            <a:off x="582613" y="3094038"/>
            <a:ext cx="3478212" cy="261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sz="2800" i="1" dirty="0">
                <a:solidFill>
                  <a:srgbClr val="CC0000"/>
                </a:solidFill>
                <a:latin typeface="Gill Sans MT" charset="0"/>
              </a:rPr>
              <a:t>iterated query: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100000"/>
              <a:buFont typeface="Wingdings" charset="0"/>
              <a:buChar char="§"/>
            </a:pPr>
            <a:r>
              <a:rPr lang="en-US" sz="2400" dirty="0">
                <a:latin typeface="Gill Sans MT" charset="0"/>
              </a:rPr>
              <a:t>contacted server replies with name of next server to contact</a:t>
            </a:r>
          </a:p>
        </p:txBody>
      </p:sp>
      <p:grpSp>
        <p:nvGrpSpPr>
          <p:cNvPr id="157725" name="Group 86"/>
          <p:cNvGrpSpPr>
            <a:grpSpLocks/>
          </p:cNvGrpSpPr>
          <p:nvPr/>
        </p:nvGrpSpPr>
        <p:grpSpPr bwMode="auto">
          <a:xfrm flipH="1">
            <a:off x="7226300" y="5091113"/>
            <a:ext cx="925513" cy="795337"/>
            <a:chOff x="-44" y="1473"/>
            <a:chExt cx="981" cy="1105"/>
          </a:xfrm>
        </p:grpSpPr>
        <p:pic>
          <p:nvPicPr>
            <p:cNvPr id="157861" name="Picture 87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7862" name="Freeform 8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7726" name="Group 89"/>
          <p:cNvGrpSpPr>
            <a:grpSpLocks/>
          </p:cNvGrpSpPr>
          <p:nvPr/>
        </p:nvGrpSpPr>
        <p:grpSpPr bwMode="auto">
          <a:xfrm>
            <a:off x="4765675" y="4244975"/>
            <a:ext cx="925513" cy="795338"/>
            <a:chOff x="-44" y="1473"/>
            <a:chExt cx="981" cy="1105"/>
          </a:xfrm>
        </p:grpSpPr>
        <p:pic>
          <p:nvPicPr>
            <p:cNvPr id="157859" name="Picture 90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7860" name="Freeform 9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7727" name="Group 125"/>
          <p:cNvGrpSpPr>
            <a:grpSpLocks/>
          </p:cNvGrpSpPr>
          <p:nvPr/>
        </p:nvGrpSpPr>
        <p:grpSpPr bwMode="auto">
          <a:xfrm>
            <a:off x="7226300" y="3743325"/>
            <a:ext cx="390525" cy="641350"/>
            <a:chOff x="4140" y="429"/>
            <a:chExt cx="1425" cy="2396"/>
          </a:xfrm>
        </p:grpSpPr>
        <p:sp>
          <p:nvSpPr>
            <p:cNvPr id="157827" name="Freeform 12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28" name="Rectangle 127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29" name="Freeform 12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30" name="Freeform 12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31" name="Rectangle 130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832" name="Group 13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57857" name="AutoShape 132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858" name="AutoShape 133"/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833" name="Rectangle 134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834" name="Group 13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57855" name="AutoShape 136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856" name="AutoShape 137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835" name="Rectangle 138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36" name="Rectangle 139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837" name="Group 14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57853" name="AutoShape 141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854" name="AutoShape 142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838" name="Freeform 14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7839" name="Group 14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57851" name="AutoShape 145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852" name="AutoShape 146"/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840" name="Rectangle 147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41" name="Freeform 14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42" name="Freeform 14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43" name="Oval 150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44" name="Freeform 15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45" name="AutoShape 152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46" name="AutoShape 153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47" name="Oval 154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48" name="Oval 155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57849" name="Oval 156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50" name="Rectangle 157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7728" name="Group 158"/>
          <p:cNvGrpSpPr>
            <a:grpSpLocks/>
          </p:cNvGrpSpPr>
          <p:nvPr/>
        </p:nvGrpSpPr>
        <p:grpSpPr bwMode="auto">
          <a:xfrm>
            <a:off x="5222875" y="2230438"/>
            <a:ext cx="390525" cy="641350"/>
            <a:chOff x="4140" y="429"/>
            <a:chExt cx="1425" cy="2396"/>
          </a:xfrm>
        </p:grpSpPr>
        <p:sp>
          <p:nvSpPr>
            <p:cNvPr id="157795" name="Freeform 159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96" name="Rectangle 160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97" name="Freeform 161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98" name="Freeform 162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99" name="Rectangle 163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800" name="Group 164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57825" name="AutoShape 165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826" name="AutoShape 166"/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801" name="Rectangle 167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802" name="Group 168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57823" name="AutoShape 169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824" name="AutoShape 170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803" name="Rectangle 171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04" name="Rectangle 172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805" name="Group 173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57821" name="AutoShape 174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822" name="AutoShape 175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806" name="Freeform 176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7807" name="Group 177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57819" name="AutoShape 178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820" name="AutoShape 179"/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808" name="Rectangle 180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09" name="Freeform 181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10" name="Freeform 182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11" name="Oval 183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12" name="Freeform 184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13" name="AutoShape 185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14" name="AutoShape 186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15" name="Oval 187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16" name="Oval 188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57817" name="Oval 189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18" name="Rectangle 190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7729" name="Group 224"/>
          <p:cNvGrpSpPr>
            <a:grpSpLocks/>
          </p:cNvGrpSpPr>
          <p:nvPr/>
        </p:nvGrpSpPr>
        <p:grpSpPr bwMode="auto">
          <a:xfrm>
            <a:off x="6376988" y="968375"/>
            <a:ext cx="390525" cy="641350"/>
            <a:chOff x="4140" y="429"/>
            <a:chExt cx="1425" cy="2396"/>
          </a:xfrm>
        </p:grpSpPr>
        <p:sp>
          <p:nvSpPr>
            <p:cNvPr id="157763" name="Freeform 225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64" name="Rectangle 226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65" name="Freeform 227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66" name="Freeform 228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67" name="Rectangle 229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768" name="Group 230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57793" name="AutoShape 231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794" name="AutoShape 232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769" name="Rectangle 233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770" name="Group 234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57791" name="AutoShape 235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792" name="AutoShape 236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771" name="Rectangle 237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72" name="Rectangle 238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773" name="Group 239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57789" name="AutoShape 240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790" name="AutoShape 241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774" name="Freeform 242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7775" name="Group 243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57787" name="AutoShape 244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788" name="AutoShape 245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776" name="Rectangle 246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77" name="Freeform 247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78" name="Freeform 248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79" name="Oval 249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80" name="Freeform 250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81" name="AutoShape 251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82" name="AutoShape 252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83" name="Oval 253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84" name="Oval 254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57785" name="Oval 255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86" name="Rectangle 256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7730" name="Group 257"/>
          <p:cNvGrpSpPr>
            <a:grpSpLocks/>
          </p:cNvGrpSpPr>
          <p:nvPr/>
        </p:nvGrpSpPr>
        <p:grpSpPr bwMode="auto">
          <a:xfrm>
            <a:off x="7192963" y="2220913"/>
            <a:ext cx="390525" cy="641350"/>
            <a:chOff x="4140" y="429"/>
            <a:chExt cx="1425" cy="2396"/>
          </a:xfrm>
        </p:grpSpPr>
        <p:sp>
          <p:nvSpPr>
            <p:cNvPr id="157731" name="Freeform 2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32" name="Rectangle 259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33" name="Freeform 2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34" name="Freeform 2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35" name="Rectangle 262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736" name="Group 2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57761" name="AutoShape 264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762" name="AutoShape 265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737" name="Rectangle 266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738" name="Group 2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57759" name="AutoShape 268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760" name="AutoShape 269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739" name="Rectangle 270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40" name="Rectangle 271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741" name="Group 2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57757" name="AutoShape 273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758" name="AutoShape 274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742" name="Freeform 2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7743" name="Group 2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57755" name="AutoShape 277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756" name="AutoShape 278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744" name="Rectangle 279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45" name="Freeform 2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46" name="Freeform 2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47" name="Oval 282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48" name="Freeform 2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49" name="AutoShape 284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50" name="AutoShape 285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51" name="Oval 286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52" name="Oval 287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57753" name="Oval 288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54" name="Rectangle 289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674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0" grpId="0" animBg="1"/>
      <p:bldP spid="202771" grpId="0" animBg="1"/>
      <p:bldP spid="202772" grpId="0" animBg="1"/>
      <p:bldP spid="202773" grpId="0" animBg="1"/>
      <p:bldP spid="202774" grpId="0" animBg="1"/>
      <p:bldP spid="202775" grpId="0" animBg="1"/>
      <p:bldP spid="202779" grpId="0"/>
      <p:bldP spid="202780" grpId="0"/>
      <p:bldP spid="202781" grpId="0"/>
      <p:bldP spid="202782" grpId="0"/>
      <p:bldP spid="202783" grpId="0"/>
      <p:bldP spid="202784" grpId="0"/>
      <p:bldP spid="202813" grpId="0"/>
      <p:bldP spid="202814" grpId="0"/>
      <p:bldP spid="202815" grpId="0" animBg="1"/>
      <p:bldP spid="2028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5" name="Picture 1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862013"/>
            <a:ext cx="6856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79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6050"/>
            <a:ext cx="7772400" cy="969963"/>
          </a:xfrm>
        </p:spPr>
        <p:txBody>
          <a:bodyPr/>
          <a:lstStyle/>
          <a:p>
            <a:pPr algn="l"/>
            <a:r>
              <a:rPr lang="en-US" sz="4000" dirty="0">
                <a:latin typeface="Gill Sans MT" charset="0"/>
              </a:rPr>
              <a:t>DNS: caching, updating records</a:t>
            </a:r>
          </a:p>
        </p:txBody>
      </p:sp>
      <p:sp>
        <p:nvSpPr>
          <p:cNvPr id="1617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9124" y="1438275"/>
            <a:ext cx="8067675" cy="4733925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once (any) name server learns mapping, it </a:t>
            </a:r>
            <a:r>
              <a:rPr lang="en-US" i="1" dirty="0">
                <a:solidFill>
                  <a:srgbClr val="000099"/>
                </a:solidFill>
                <a:latin typeface="Gill Sans MT" charset="0"/>
              </a:rPr>
              <a:t>caches</a:t>
            </a:r>
            <a:r>
              <a:rPr lang="en-US" dirty="0">
                <a:latin typeface="Gill Sans MT" charset="0"/>
              </a:rPr>
              <a:t> mapping</a:t>
            </a:r>
          </a:p>
          <a:p>
            <a:pPr lvl="1"/>
            <a:r>
              <a:rPr lang="en-US" dirty="0">
                <a:latin typeface="Gill Sans MT" charset="0"/>
              </a:rPr>
              <a:t>Cache entries timeout (disappear) after some time (TTL)</a:t>
            </a:r>
          </a:p>
          <a:p>
            <a:pPr lvl="1"/>
            <a:r>
              <a:rPr lang="en-US" dirty="0">
                <a:latin typeface="Gill Sans MT" charset="0"/>
              </a:rPr>
              <a:t>TLD servers are typically cached in local name servers</a:t>
            </a:r>
          </a:p>
          <a:p>
            <a:pPr lvl="2"/>
            <a:r>
              <a:rPr lang="en-US" dirty="0">
                <a:latin typeface="Gill Sans MT" charset="0"/>
              </a:rPr>
              <a:t>Thus root name servers are not often visited</a:t>
            </a:r>
            <a:endParaRPr lang="en-US" dirty="0">
              <a:latin typeface="Comic Sans MS" charset="0"/>
            </a:endParaRPr>
          </a:p>
          <a:p>
            <a:r>
              <a:rPr lang="en-US" dirty="0">
                <a:latin typeface="Gill Sans MT" charset="0"/>
              </a:rPr>
              <a:t>Cached entries may be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out-of-date</a:t>
            </a:r>
            <a:r>
              <a:rPr lang="en-US" dirty="0">
                <a:latin typeface="Gill Sans MT" charset="0"/>
              </a:rPr>
              <a:t> </a:t>
            </a:r>
          </a:p>
          <a:p>
            <a:pPr lvl="1"/>
            <a:r>
              <a:rPr lang="en-US" dirty="0">
                <a:latin typeface="Gill Sans MT" charset="0"/>
              </a:rPr>
              <a:t>if a DNS host changes IP address, that may not be known Internet-wide until all TTLs expire</a:t>
            </a:r>
          </a:p>
        </p:txBody>
      </p:sp>
    </p:spTree>
    <p:extLst>
      <p:ext uri="{BB962C8B-B14F-4D97-AF65-F5344CB8AC3E}">
        <p14:creationId xmlns:p14="http://schemas.microsoft.com/office/powerpoint/2010/main" val="147787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01613"/>
            <a:ext cx="7772400" cy="892175"/>
          </a:xfrm>
        </p:spPr>
        <p:txBody>
          <a:bodyPr/>
          <a:lstStyle/>
          <a:p>
            <a:pPr algn="l"/>
            <a:r>
              <a:rPr lang="en-US" sz="4000" dirty="0">
                <a:latin typeface="Gill Sans MT" charset="0"/>
              </a:rPr>
              <a:t>Resource Records</a:t>
            </a:r>
            <a:endParaRPr lang="en-US" dirty="0">
              <a:latin typeface="Gill Sans MT" charset="0"/>
            </a:endParaRPr>
          </a:p>
        </p:txBody>
      </p:sp>
      <p:sp>
        <p:nvSpPr>
          <p:cNvPr id="16384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60938" y="2501921"/>
            <a:ext cx="3514725" cy="19050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u="sng" dirty="0">
                <a:solidFill>
                  <a:srgbClr val="CC0000"/>
                </a:solidFill>
                <a:latin typeface="Gill Sans MT" charset="0"/>
              </a:rPr>
              <a:t>type=NS</a:t>
            </a:r>
          </a:p>
          <a:p>
            <a:pPr lvl="1"/>
            <a:r>
              <a:rPr lang="en-US" sz="2000" b="1" dirty="0">
                <a:latin typeface="Courier New" charset="0"/>
              </a:rPr>
              <a:t>name</a:t>
            </a:r>
            <a:r>
              <a:rPr lang="en-US" sz="2000" dirty="0">
                <a:latin typeface="Gill Sans MT" charset="0"/>
              </a:rPr>
              <a:t> is domain (e.g., foo.com)</a:t>
            </a:r>
          </a:p>
          <a:p>
            <a:pPr lvl="1"/>
            <a:r>
              <a:rPr lang="en-US" sz="2000" b="1" dirty="0">
                <a:latin typeface="Courier New" charset="0"/>
              </a:rPr>
              <a:t>value</a:t>
            </a:r>
            <a:r>
              <a:rPr lang="en-US" sz="2000" dirty="0">
                <a:latin typeface="Gill Sans MT" charset="0"/>
              </a:rPr>
              <a:t> is hostname of authoritative name server for this domain</a:t>
            </a:r>
          </a:p>
          <a:p>
            <a:endParaRPr lang="en-US" sz="2400" dirty="0">
              <a:latin typeface="Gill Sans MT" charset="0"/>
            </a:endParaRPr>
          </a:p>
        </p:txBody>
      </p:sp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1780382" y="1626350"/>
            <a:ext cx="5364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400"/>
              <a:t>RR format:</a:t>
            </a:r>
            <a:r>
              <a:rPr lang="en-US" sz="2400">
                <a:latin typeface="Comic Sans MS" charset="0"/>
              </a:rPr>
              <a:t> </a:t>
            </a:r>
            <a:r>
              <a:rPr lang="en-US" sz="1800" b="1">
                <a:latin typeface="Courier New" charset="0"/>
              </a:rPr>
              <a:t>(name, value, type, ttl)</a:t>
            </a:r>
            <a:endParaRPr lang="en-US" sz="2400">
              <a:latin typeface="Times New Roman" charset="0"/>
            </a:endParaRPr>
          </a:p>
        </p:txBody>
      </p:sp>
      <p:sp>
        <p:nvSpPr>
          <p:cNvPr id="163847" name="Rectangle 7"/>
          <p:cNvSpPr>
            <a:spLocks noChangeArrowheads="1"/>
          </p:cNvSpPr>
          <p:nvPr/>
        </p:nvSpPr>
        <p:spPr bwMode="auto">
          <a:xfrm>
            <a:off x="1828800" y="1559675"/>
            <a:ext cx="5267325" cy="571500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sz="2400">
              <a:solidFill>
                <a:schemeClr val="accent2"/>
              </a:solidFill>
              <a:latin typeface="Times New Roman" charset="0"/>
            </a:endParaRPr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446088" y="2514600"/>
            <a:ext cx="38100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buClr>
                <a:srgbClr val="000099"/>
              </a:buClr>
              <a:buSzPct val="75000"/>
              <a:buFont typeface="Wingdings" charset="0"/>
              <a:buNone/>
            </a:pPr>
            <a:r>
              <a:rPr lang="en-US" sz="2800" u="sng" dirty="0">
                <a:solidFill>
                  <a:srgbClr val="CC0000"/>
                </a:solidFill>
                <a:latin typeface="Gill Sans MT" charset="0"/>
              </a:rPr>
              <a:t>type=A</a:t>
            </a:r>
          </a:p>
          <a:p>
            <a:pPr marL="742950" lvl="1" indent="-285750">
              <a:buClr>
                <a:srgbClr val="000099"/>
              </a:buClr>
              <a:buSzTx/>
              <a:buFont typeface="Wingdings" charset="0"/>
              <a:buChar char="§"/>
            </a:pPr>
            <a:r>
              <a:rPr lang="en-US" b="1" dirty="0">
                <a:latin typeface="Courier New" charset="0"/>
              </a:rPr>
              <a:t>name</a:t>
            </a:r>
            <a:r>
              <a:rPr lang="en-US" dirty="0">
                <a:latin typeface="Comic Sans MS" charset="0"/>
              </a:rPr>
              <a:t> </a:t>
            </a:r>
            <a:r>
              <a:rPr lang="en-US" dirty="0">
                <a:latin typeface="Gill Sans MT" charset="0"/>
              </a:rPr>
              <a:t>is hostname</a:t>
            </a:r>
          </a:p>
          <a:p>
            <a:pPr marL="742950" lvl="1" indent="-285750">
              <a:buClr>
                <a:srgbClr val="000099"/>
              </a:buClr>
              <a:buSzTx/>
              <a:buFont typeface="Wingdings" charset="0"/>
              <a:buChar char="§"/>
            </a:pPr>
            <a:r>
              <a:rPr lang="en-US" b="1" dirty="0">
                <a:latin typeface="Courier New" charset="0"/>
              </a:rPr>
              <a:t>value</a:t>
            </a:r>
            <a:r>
              <a:rPr lang="en-US" dirty="0">
                <a:latin typeface="Comic Sans MS" charset="0"/>
              </a:rPr>
              <a:t> </a:t>
            </a:r>
            <a:r>
              <a:rPr lang="en-US" dirty="0">
                <a:latin typeface="Gill Sans MT" charset="0"/>
              </a:rPr>
              <a:t>is IP address</a:t>
            </a:r>
          </a:p>
          <a:p>
            <a:pPr marL="342900" indent="-342900">
              <a:buFont typeface="ZapfDingbats" charset="0"/>
              <a:buChar char="r"/>
            </a:pPr>
            <a:endParaRPr lang="en-US" sz="2400" dirty="0">
              <a:latin typeface="Gill Sans MT" charset="0"/>
            </a:endParaRPr>
          </a:p>
        </p:txBody>
      </p:sp>
      <p:sp>
        <p:nvSpPr>
          <p:cNvPr id="163849" name="Rectangle 9"/>
          <p:cNvSpPr>
            <a:spLocks noChangeArrowheads="1"/>
          </p:cNvSpPr>
          <p:nvPr/>
        </p:nvSpPr>
        <p:spPr bwMode="auto">
          <a:xfrm>
            <a:off x="446088" y="3902119"/>
            <a:ext cx="45148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sz="2800" u="sng" dirty="0">
                <a:solidFill>
                  <a:srgbClr val="CC0000"/>
                </a:solidFill>
                <a:latin typeface="Gill Sans MT" charset="0"/>
              </a:rPr>
              <a:t>type=CNAME</a:t>
            </a:r>
          </a:p>
          <a:p>
            <a:pPr marL="742950" lvl="1" indent="-285750">
              <a:buClr>
                <a:srgbClr val="000099"/>
              </a:buClr>
              <a:buSzTx/>
              <a:buFont typeface="Wingdings" charset="0"/>
              <a:buChar char="§"/>
            </a:pPr>
            <a:r>
              <a:rPr lang="en-US" b="1" dirty="0">
                <a:latin typeface="Courier New" charset="0"/>
              </a:rPr>
              <a:t>name</a:t>
            </a:r>
            <a:r>
              <a:rPr lang="en-US" dirty="0">
                <a:latin typeface="Comic Sans MS" charset="0"/>
              </a:rPr>
              <a:t> is </a:t>
            </a:r>
            <a:r>
              <a:rPr lang="en-US" dirty="0">
                <a:latin typeface="Gill Sans MT" charset="0"/>
              </a:rPr>
              <a:t>alias name for some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canonical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 (the real) name</a:t>
            </a:r>
          </a:p>
          <a:p>
            <a:pPr marL="742950" lvl="1" indent="-285750">
              <a:buClr>
                <a:srgbClr val="000099"/>
              </a:buClr>
              <a:buFont typeface="Wingdings" charset="0"/>
              <a:buChar char="§"/>
            </a:pPr>
            <a:r>
              <a:rPr lang="en-US" b="1" dirty="0">
                <a:latin typeface="Courier New" charset="0"/>
              </a:rPr>
              <a:t>value</a:t>
            </a:r>
            <a:r>
              <a:rPr lang="en-US" dirty="0">
                <a:latin typeface="Comic Sans MS" charset="0"/>
              </a:rPr>
              <a:t> </a:t>
            </a:r>
            <a:r>
              <a:rPr lang="en-US" dirty="0">
                <a:latin typeface="Gill Sans MT" charset="0"/>
              </a:rPr>
              <a:t>is canonical name</a:t>
            </a:r>
          </a:p>
          <a:p>
            <a:pPr marL="742950" lvl="1" indent="-285750">
              <a:buClr>
                <a:srgbClr val="000099"/>
              </a:buClr>
              <a:buSzTx/>
              <a:buFont typeface="Wingdings" charset="0"/>
              <a:buChar char="§"/>
            </a:pPr>
            <a:r>
              <a:rPr lang="en-US" sz="1800" b="1" dirty="0">
                <a:latin typeface="Courier New" charset="0"/>
              </a:rPr>
              <a:t>Example: www.ibm.com</a:t>
            </a:r>
            <a:r>
              <a:rPr lang="en-US" sz="1800" dirty="0">
                <a:latin typeface="Courier New" charset="0"/>
              </a:rPr>
              <a:t> </a:t>
            </a:r>
            <a:r>
              <a:rPr lang="en-US" sz="1800" dirty="0">
                <a:latin typeface="Gill Sans MT" charset="0"/>
              </a:rPr>
              <a:t>is really</a:t>
            </a:r>
            <a:r>
              <a:rPr lang="en-US" dirty="0">
                <a:latin typeface="Gill Sans MT" charset="0"/>
              </a:rPr>
              <a:t> </a:t>
            </a:r>
            <a:endParaRPr lang="en-US" sz="1800" dirty="0">
              <a:latin typeface="Gill Sans MT" charset="0"/>
            </a:endParaRPr>
          </a:p>
          <a:p>
            <a:pPr marL="742950" lvl="1" indent="-285750">
              <a:buClr>
                <a:srgbClr val="000099"/>
              </a:buClr>
              <a:buSzTx/>
              <a:buFont typeface="Wingdings" charset="0"/>
              <a:buNone/>
            </a:pPr>
            <a:r>
              <a:rPr lang="en-US" sz="1800" dirty="0">
                <a:latin typeface="Courier New" charset="0"/>
              </a:rPr>
              <a:t>  </a:t>
            </a:r>
            <a:r>
              <a:rPr lang="en-US" sz="1800" b="1" dirty="0">
                <a:latin typeface="Courier New" charset="0"/>
              </a:rPr>
              <a:t>servereast.backup2.ibm.com</a:t>
            </a:r>
          </a:p>
          <a:p>
            <a:pPr marL="342900" indent="-342900">
              <a:buFont typeface="ZapfDingbats" charset="0"/>
              <a:buChar char="r"/>
            </a:pPr>
            <a:endParaRPr lang="en-US" sz="2400" dirty="0">
              <a:latin typeface="Gill Sans MT" charset="0"/>
            </a:endParaRPr>
          </a:p>
        </p:txBody>
      </p:sp>
      <p:sp>
        <p:nvSpPr>
          <p:cNvPr id="163850" name="Rectangle 10"/>
          <p:cNvSpPr>
            <a:spLocks noChangeArrowheads="1"/>
          </p:cNvSpPr>
          <p:nvPr/>
        </p:nvSpPr>
        <p:spPr bwMode="auto">
          <a:xfrm>
            <a:off x="4940300" y="4782142"/>
            <a:ext cx="4408487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sz="2800" u="sng" dirty="0">
                <a:solidFill>
                  <a:srgbClr val="CC0000"/>
                </a:solidFill>
                <a:latin typeface="Gill Sans MT" charset="0"/>
              </a:rPr>
              <a:t>type=MX</a:t>
            </a:r>
          </a:p>
          <a:p>
            <a:pPr marL="742950" lvl="1" indent="-285750">
              <a:buClr>
                <a:srgbClr val="000099"/>
              </a:buClr>
              <a:buSzTx/>
              <a:buFont typeface="Wingdings" charset="0"/>
              <a:buChar char="§"/>
            </a:pPr>
            <a:r>
              <a:rPr lang="en-US" b="1" dirty="0">
                <a:latin typeface="Courier New" charset="0"/>
              </a:rPr>
              <a:t>value</a:t>
            </a:r>
            <a:r>
              <a:rPr lang="en-US" dirty="0">
                <a:latin typeface="Comic Sans MS" charset="0"/>
              </a:rPr>
              <a:t> </a:t>
            </a:r>
            <a:r>
              <a:rPr lang="en-US" dirty="0">
                <a:latin typeface="Gill Sans MT" charset="0"/>
              </a:rPr>
              <a:t>is name of </a:t>
            </a:r>
            <a:r>
              <a:rPr lang="en-US" dirty="0" err="1">
                <a:latin typeface="Gill Sans MT" charset="0"/>
              </a:rPr>
              <a:t>mailserver</a:t>
            </a:r>
            <a:r>
              <a:rPr lang="en-US" dirty="0">
                <a:latin typeface="Gill Sans MT" charset="0"/>
              </a:rPr>
              <a:t> associated with</a:t>
            </a:r>
            <a:r>
              <a:rPr lang="en-US" dirty="0">
                <a:latin typeface="Comic Sans MS" charset="0"/>
              </a:rPr>
              <a:t> </a:t>
            </a:r>
            <a:r>
              <a:rPr lang="en-US" b="1" dirty="0">
                <a:latin typeface="Courier New" charset="0"/>
              </a:rPr>
              <a:t>name</a:t>
            </a:r>
            <a:endParaRPr lang="en-US" dirty="0">
              <a:latin typeface="Comic Sans MS" charset="0"/>
            </a:endParaRPr>
          </a:p>
          <a:p>
            <a:pPr marL="342900" indent="-342900">
              <a:buFont typeface="ZapfDingbats" charset="0"/>
              <a:buChar char="r"/>
            </a:pPr>
            <a:endParaRPr lang="en-US" sz="2400" dirty="0">
              <a:latin typeface="Comic Sans MS" charset="0"/>
            </a:endParaRPr>
          </a:p>
        </p:txBody>
      </p:sp>
      <p:pic>
        <p:nvPicPr>
          <p:cNvPr id="163851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881063"/>
            <a:ext cx="3198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298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987" name="Picture 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8890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98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9388"/>
            <a:ext cx="7772400" cy="903287"/>
          </a:xfrm>
        </p:spPr>
        <p:txBody>
          <a:bodyPr/>
          <a:lstStyle/>
          <a:p>
            <a:r>
              <a:rPr lang="en-US">
                <a:latin typeface="Gill Sans MT" charset="0"/>
              </a:rPr>
              <a:t>Inserting records into </a:t>
            </a:r>
            <a:r>
              <a:rPr lang="en-US" sz="4000">
                <a:latin typeface="Gill Sans MT" charset="0"/>
              </a:rPr>
              <a:t>DNS</a:t>
            </a:r>
          </a:p>
        </p:txBody>
      </p:sp>
      <p:sp>
        <p:nvSpPr>
          <p:cNvPr id="16998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85150" cy="5334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example: new startup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Network Utopia</a:t>
            </a:r>
            <a:r>
              <a:rPr lang="ja-JP" altLang="en-US" dirty="0">
                <a:latin typeface="Gill Sans MT" charset="0"/>
              </a:rPr>
              <a:t>”</a:t>
            </a:r>
            <a:endParaRPr lang="en-US" altLang="ja-JP" dirty="0">
              <a:latin typeface="Gill Sans MT" charset="0"/>
            </a:endParaRPr>
          </a:p>
          <a:p>
            <a:r>
              <a:rPr lang="en-US" dirty="0">
                <a:latin typeface="Gill Sans MT" charset="0"/>
              </a:rPr>
              <a:t>register name </a:t>
            </a:r>
            <a:r>
              <a:rPr lang="en-US" dirty="0" err="1">
                <a:latin typeface="Gill Sans MT" charset="0"/>
              </a:rPr>
              <a:t>networkuptopia.com</a:t>
            </a:r>
            <a:r>
              <a:rPr lang="en-US" dirty="0">
                <a:latin typeface="Gill Sans MT" charset="0"/>
              </a:rPr>
              <a:t> at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DNS registrar</a:t>
            </a:r>
            <a:r>
              <a:rPr lang="en-US" dirty="0">
                <a:latin typeface="Gill Sans MT" charset="0"/>
              </a:rPr>
              <a:t> (e.g., Network Solutions)</a:t>
            </a:r>
          </a:p>
          <a:p>
            <a:pPr lvl="1"/>
            <a:r>
              <a:rPr lang="en-US" dirty="0">
                <a:latin typeface="Gill Sans MT" charset="0"/>
              </a:rPr>
              <a:t>provide names, IP addresses of authoritative name server (primary and secondary)</a:t>
            </a:r>
          </a:p>
          <a:p>
            <a:pPr lvl="1"/>
            <a:r>
              <a:rPr lang="en-US" dirty="0">
                <a:latin typeface="Gill Sans MT" charset="0"/>
              </a:rPr>
              <a:t>registrar inserts two RRs into .com TLD server:</a:t>
            </a:r>
            <a:br>
              <a:rPr lang="en-US" sz="2800" dirty="0">
                <a:latin typeface="Gill Sans MT" charset="0"/>
              </a:rPr>
            </a:br>
            <a:r>
              <a:rPr lang="en-US" sz="2000" b="1" dirty="0">
                <a:latin typeface="Courier New" charset="0"/>
              </a:rPr>
              <a:t>(</a:t>
            </a:r>
            <a:r>
              <a:rPr lang="en-US" sz="2000" b="1" dirty="0" err="1">
                <a:latin typeface="Courier New" charset="0"/>
              </a:rPr>
              <a:t>networkutopia.com</a:t>
            </a:r>
            <a:r>
              <a:rPr lang="en-US" sz="2000" b="1" dirty="0">
                <a:latin typeface="Courier New" charset="0"/>
              </a:rPr>
              <a:t>, dns1.networkutopia.com, NS)</a:t>
            </a:r>
          </a:p>
          <a:p>
            <a:pPr lvl="1">
              <a:buFont typeface="Wingdings" charset="0"/>
              <a:buNone/>
            </a:pPr>
            <a:r>
              <a:rPr lang="en-US" sz="2000" b="1" dirty="0">
                <a:latin typeface="Courier New" charset="0"/>
              </a:rPr>
              <a:t>  (dns1.networkutopia.com, 212.212.212.1, A)</a:t>
            </a:r>
            <a:endParaRPr lang="en-US" dirty="0">
              <a:solidFill>
                <a:schemeClr val="accent2"/>
              </a:solidFill>
              <a:latin typeface="Courier New" charset="0"/>
            </a:endParaRPr>
          </a:p>
          <a:p>
            <a:r>
              <a:rPr lang="en-US" dirty="0">
                <a:latin typeface="Gill Sans MT" charset="0"/>
              </a:rPr>
              <a:t>create authoritative server type A record for </a:t>
            </a:r>
            <a:r>
              <a:rPr lang="en-US" dirty="0" err="1">
                <a:latin typeface="Gill Sans MT" charset="0"/>
              </a:rPr>
              <a:t>www.networkuptopia.com</a:t>
            </a:r>
            <a:r>
              <a:rPr lang="en-US" dirty="0">
                <a:latin typeface="Gill Sans MT" charset="0"/>
              </a:rPr>
              <a:t>; type MX record for </a:t>
            </a:r>
            <a:r>
              <a:rPr lang="en-US" dirty="0" err="1">
                <a:latin typeface="Gill Sans MT" charset="0"/>
              </a:rPr>
              <a:t>networkutopia.com</a:t>
            </a:r>
            <a:endParaRPr lang="en-US" dirty="0">
              <a:latin typeface="Gill Sans MT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dirty="0"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82768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5457</TotalTime>
  <Words>1249</Words>
  <Application>Microsoft Office PowerPoint</Application>
  <PresentationFormat>On-screen Show (4:3)</PresentationFormat>
  <Paragraphs>254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ＭＳ Ｐゴシック</vt:lpstr>
      <vt:lpstr>Arial</vt:lpstr>
      <vt:lpstr>Comic Sans MS</vt:lpstr>
      <vt:lpstr>Courier New</vt:lpstr>
      <vt:lpstr>Gill Sans MT</vt:lpstr>
      <vt:lpstr>Times New Roman</vt:lpstr>
      <vt:lpstr>Wingdings</vt:lpstr>
      <vt:lpstr>ZapfDingbats</vt:lpstr>
      <vt:lpstr>Default Design</vt:lpstr>
      <vt:lpstr>1_Default Design</vt:lpstr>
      <vt:lpstr>DNS</vt:lpstr>
      <vt:lpstr>DNS: Domain Name System</vt:lpstr>
      <vt:lpstr>DNS: a distributed, hierarchical database</vt:lpstr>
      <vt:lpstr>DNS: root name servers</vt:lpstr>
      <vt:lpstr>Local DNS name server</vt:lpstr>
      <vt:lpstr>DNS name  resolution example</vt:lpstr>
      <vt:lpstr>DNS: caching, updating records</vt:lpstr>
      <vt:lpstr>Resource Records</vt:lpstr>
      <vt:lpstr>Inserting records into DNS</vt:lpstr>
      <vt:lpstr>Example DNS lookup</vt:lpstr>
      <vt:lpstr>Internet inter-AS routing: BGP</vt:lpstr>
      <vt:lpstr>eBGP, iBGP connections</vt:lpstr>
      <vt:lpstr>BGP basics</vt:lpstr>
      <vt:lpstr>BGP path advertisement</vt:lpstr>
      <vt:lpstr>BGP path advertisement</vt:lpstr>
      <vt:lpstr>Hot Potato Routing</vt:lpstr>
      <vt:lpstr>BGP route selection</vt:lpstr>
    </vt:vector>
  </TitlesOfParts>
  <Company>UMIACS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Douglas William Oard</cp:lastModifiedBy>
  <cp:revision>146</cp:revision>
  <dcterms:created xsi:type="dcterms:W3CDTF">2003-09-05T02:55:05Z</dcterms:created>
  <dcterms:modified xsi:type="dcterms:W3CDTF">2018-03-25T23:24:37Z</dcterms:modified>
</cp:coreProperties>
</file>