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</p:sldMasterIdLst>
  <p:notesMasterIdLst>
    <p:notesMasterId r:id="rId20"/>
  </p:notesMasterIdLst>
  <p:handoutMasterIdLst>
    <p:handoutMasterId r:id="rId21"/>
  </p:handoutMasterIdLst>
  <p:sldIdLst>
    <p:sldId id="285" r:id="rId3"/>
    <p:sldId id="456" r:id="rId4"/>
    <p:sldId id="458" r:id="rId5"/>
    <p:sldId id="459" r:id="rId6"/>
    <p:sldId id="461" r:id="rId7"/>
    <p:sldId id="462" r:id="rId8"/>
    <p:sldId id="465" r:id="rId9"/>
    <p:sldId id="464" r:id="rId10"/>
    <p:sldId id="468" r:id="rId11"/>
    <p:sldId id="470" r:id="rId12"/>
    <p:sldId id="471" r:id="rId13"/>
    <p:sldId id="472" r:id="rId14"/>
    <p:sldId id="473" r:id="rId15"/>
    <p:sldId id="474" r:id="rId16"/>
    <p:sldId id="475" r:id="rId17"/>
    <p:sldId id="476" r:id="rId18"/>
    <p:sldId id="47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86" d="100"/>
          <a:sy n="86" d="100"/>
        </p:scale>
        <p:origin x="489" y="4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CD5E27-021E-054B-84DE-C100B224ED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060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</a:rPr>
              <a:t>4 </a:t>
            </a:r>
            <a:r>
              <a:rPr lang="en-US" dirty="0" err="1">
                <a:latin typeface="Times New Roman" charset="0"/>
              </a:rPr>
              <a:t>octates</a:t>
            </a:r>
            <a:r>
              <a:rPr lang="en-US" baseline="0" dirty="0">
                <a:latin typeface="Times New Roman" charset="0"/>
              </a:rPr>
              <a:t> of base 10, </a:t>
            </a:r>
            <a:r>
              <a:rPr lang="en-US" dirty="0">
                <a:latin typeface="Times New Roman" charset="0"/>
              </a:rPr>
              <a:t>Phone</a:t>
            </a:r>
            <a:r>
              <a:rPr lang="en-US" baseline="0" dirty="0">
                <a:latin typeface="Times New Roman" charset="0"/>
              </a:rPr>
              <a:t> numbers to , domain names, names to numbers, app layer p</a:t>
            </a:r>
            <a:endParaRPr lang="en-US" dirty="0">
              <a:latin typeface="Times New Roman" charset="0"/>
            </a:endParaRPr>
          </a:p>
        </p:txBody>
      </p:sp>
      <p:sp>
        <p:nvSpPr>
          <p:cNvPr id="146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CE47D08-4894-AC45-B218-07FA157A5A52}" type="slidenum">
              <a:rPr lang="en-US" sz="1200">
                <a:latin typeface="Times New Roman" charset="0"/>
              </a:rPr>
              <a:pPr/>
              <a:t>2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11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0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DB81CBC-03DC-9944-8BAC-01EE11436760}" type="slidenum">
              <a:rPr lang="en-US" sz="1200">
                <a:latin typeface="Times New Roman" charset="0"/>
              </a:rPr>
              <a:pPr/>
              <a:t>3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00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2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B332A1-1268-C84F-BFBF-0932677D33B8}" type="slidenum">
              <a:rPr lang="en-US" sz="1200">
                <a:latin typeface="Times New Roman" charset="0"/>
              </a:rPr>
              <a:pPr/>
              <a:t>4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31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6558FEB-038D-9249-96DC-263B3B744B4C}" type="slidenum">
              <a:rPr lang="en-US" sz="1200">
                <a:latin typeface="Times New Roman" charset="0"/>
              </a:rPr>
              <a:pPr/>
              <a:t>5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669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8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1093BD3-90FA-7A4D-91D3-A213F7400D33}" type="slidenum">
              <a:rPr lang="en-US" sz="1200">
                <a:latin typeface="Times New Roman" charset="0"/>
              </a:rPr>
              <a:pPr/>
              <a:t>6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BCD9611-E1D5-9240-B055-6EA147552D7C}" type="slidenum">
              <a:rPr lang="en-US" sz="1200">
                <a:latin typeface="Times New Roman" charset="0"/>
              </a:rPr>
              <a:pPr/>
              <a:t>7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235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</a:rPr>
              <a:t>A </a:t>
            </a:r>
            <a:r>
              <a:rPr lang="en-US" dirty="0" err="1">
                <a:latin typeface="Times New Roman" charset="0"/>
              </a:rPr>
              <a:t>domian</a:t>
            </a:r>
            <a:r>
              <a:rPr lang="en-US" dirty="0">
                <a:latin typeface="Times New Roman" charset="0"/>
              </a:rPr>
              <a:t> can have the same alias for its web server and its mai</a:t>
            </a:r>
            <a:r>
              <a:rPr lang="en-US" baseline="0" dirty="0">
                <a:latin typeface="Times New Roman" charset="0"/>
              </a:rPr>
              <a:t>l server.</a:t>
            </a:r>
            <a:endParaRPr lang="en-US" dirty="0">
              <a:latin typeface="Times New Roman" charset="0"/>
            </a:endParaRPr>
          </a:p>
        </p:txBody>
      </p:sp>
      <p:sp>
        <p:nvSpPr>
          <p:cNvPr id="164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EF3021F-D91D-1B4F-85FD-102109E2417B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95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1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C19F2C-BF5D-9A4E-8B37-910C4C63F6A1}" type="slidenum">
              <a:rPr lang="en-US" sz="1200">
                <a:latin typeface="Times New Roman" charset="0"/>
              </a:rPr>
              <a:pPr/>
              <a:t>9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1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0F5DE-1313-E148-B115-DC36A8C4F87B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62339-7896-A248-B531-7D3930C6AED7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69A2E-0E74-AF47-BF00-DBE641B43E19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6A0E0C-5B96-C849-9D0E-F4D3F550036F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E17B-A147-C147-87A7-EC2177FB7EAB}" type="datetime1">
              <a:rPr lang="en-US" smtClean="0"/>
              <a:t>3/25/2018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9F75F160-22A5-964F-AFB2-1F8F36156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58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Network Layer: Control Plane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4-</a:t>
            </a:r>
            <a:fld id="{D498B073-F070-8F40-A264-45FE158B6770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26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ADD3BD-1F3E-CC41-AD43-50A9C7A6BABE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2CDBA-38C8-C94C-B3FF-ED4284E9F899}" type="datetime1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E1C88-E03A-C345-BA50-1A574C4AF6DA}" type="datetime1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DD89C4-BBBE-9E46-9994-59B0CC986435}" type="datetime1">
              <a:rPr lang="en-US" smtClean="0"/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7ACCD-1548-DD4B-AAE3-726D6FF12EFB}" type="datetime1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FF82D3-5190-EB4E-8E02-3BBC38FDECD9}" type="datetime1">
              <a:rPr lang="en-US" smtClean="0"/>
              <a:t>3/25/2018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2AB7A-1C22-4D40-9433-2C5C6A160EE0}" type="datetime1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D4328-6361-4F49-B37B-69E4BA753379}" type="datetime1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CAFC00-8482-F14C-8D02-D5DD0E0C5459}" type="datetime1">
              <a:rPr lang="en-US" smtClean="0"/>
              <a:t>3/25/2018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57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DNS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24</a:t>
            </a:r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DNS lookup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Try on your command line or terminal: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nslookup</a:t>
            </a:r>
            <a:r>
              <a:rPr lang="en-US" dirty="0"/>
              <a:t> www.umd.edu</a:t>
            </a:r>
          </a:p>
        </p:txBody>
      </p:sp>
    </p:spTree>
    <p:extLst>
      <p:ext uri="{BB962C8B-B14F-4D97-AF65-F5344CB8AC3E}">
        <p14:creationId xmlns:p14="http://schemas.microsoft.com/office/powerpoint/2010/main" val="2588996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144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Gill Sans MT" charset="0"/>
              </a:rPr>
              <a:t>Internet inter-AS routing: BGP</a:t>
            </a:r>
            <a:endParaRPr lang="en-US" sz="3200">
              <a:latin typeface="Gill Sans MT" charset="0"/>
            </a:endParaRP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7772400" cy="4927600"/>
          </a:xfrm>
        </p:spPr>
        <p:txBody>
          <a:bodyPr/>
          <a:lstStyle/>
          <a:p>
            <a:pPr marL="381000" indent="-381000"/>
            <a:r>
              <a:rPr lang="en-US" dirty="0">
                <a:solidFill>
                  <a:srgbClr val="CC0000"/>
                </a:solidFill>
                <a:latin typeface="Gill Sans MT" charset="0"/>
              </a:rPr>
              <a:t>BGP (Border Gateway Protocol):</a:t>
            </a:r>
            <a:r>
              <a:rPr lang="en-US" dirty="0">
                <a:latin typeface="Gill Sans MT" charset="0"/>
              </a:rPr>
              <a:t> </a:t>
            </a:r>
            <a:r>
              <a:rPr lang="en-US" i="1" dirty="0">
                <a:latin typeface="Gill Sans MT" charset="0"/>
              </a:rPr>
              <a:t>the</a:t>
            </a:r>
            <a:r>
              <a:rPr lang="en-US" dirty="0">
                <a:latin typeface="Gill Sans MT" charset="0"/>
              </a:rPr>
              <a:t> de facto inter-domain routing protocol</a:t>
            </a:r>
          </a:p>
          <a:p>
            <a:pPr marL="800100" lvl="1" indent="-342900"/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glue that holds the Internet together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BGP provides each AS a means to:</a:t>
            </a: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eBGP:</a:t>
            </a:r>
            <a:r>
              <a:rPr lang="en-US" dirty="0">
                <a:latin typeface="Gill Sans MT" charset="0"/>
              </a:rPr>
              <a:t> obtain subnet reachability information from neighboring </a:t>
            </a:r>
            <a:r>
              <a:rPr lang="en-US" dirty="0" err="1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iBGP:</a:t>
            </a:r>
            <a:r>
              <a:rPr lang="en-US" dirty="0">
                <a:latin typeface="Gill Sans MT" charset="0"/>
              </a:rPr>
              <a:t> propagate reachability information to all AS-internal routers.</a:t>
            </a:r>
          </a:p>
          <a:p>
            <a:pPr marL="800100" lvl="1" indent="-342900"/>
            <a:r>
              <a:rPr lang="en-US" dirty="0">
                <a:latin typeface="Gill Sans MT" charset="0"/>
              </a:rPr>
              <a:t>determine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good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routes to other networks based on reachability information and </a:t>
            </a:r>
            <a:r>
              <a:rPr lang="en-US" altLang="ja-JP" i="1" dirty="0">
                <a:solidFill>
                  <a:srgbClr val="000090"/>
                </a:solidFill>
                <a:latin typeface="Gill Sans MT" charset="0"/>
              </a:rPr>
              <a:t>policy</a:t>
            </a:r>
            <a:endParaRPr lang="en-US" altLang="ja-JP" dirty="0">
              <a:solidFill>
                <a:srgbClr val="000090"/>
              </a:solidFill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allows subnet to advertise its existence to rest of Internet: 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i="1" dirty="0">
                <a:solidFill>
                  <a:srgbClr val="000099"/>
                </a:solidFill>
                <a:latin typeface="Gill Sans MT" charset="0"/>
              </a:rPr>
              <a:t>I am here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”</a:t>
            </a:r>
            <a:endParaRPr lang="en-US" i="1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41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eBGP, iBGP connections</a:t>
            </a:r>
          </a:p>
        </p:txBody>
      </p:sp>
      <p:grpSp>
        <p:nvGrpSpPr>
          <p:cNvPr id="283" name="Group 282"/>
          <p:cNvGrpSpPr/>
          <p:nvPr/>
        </p:nvGrpSpPr>
        <p:grpSpPr>
          <a:xfrm>
            <a:off x="3374823" y="4578799"/>
            <a:ext cx="2923580" cy="635979"/>
            <a:chOff x="7493868" y="5383138"/>
            <a:chExt cx="2923580" cy="635979"/>
          </a:xfrm>
        </p:grpSpPr>
        <p:cxnSp>
          <p:nvCxnSpPr>
            <p:cNvPr id="273" name="Straight Connector 272"/>
            <p:cNvCxnSpPr/>
            <p:nvPr/>
          </p:nvCxnSpPr>
          <p:spPr bwMode="auto">
            <a:xfrm flipH="1" flipV="1">
              <a:off x="7493868" y="5589319"/>
              <a:ext cx="749784" cy="115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C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4" name="Straight Connector 273"/>
            <p:cNvCxnSpPr/>
            <p:nvPr/>
          </p:nvCxnSpPr>
          <p:spPr bwMode="auto">
            <a:xfrm flipV="1">
              <a:off x="7523346" y="5869497"/>
              <a:ext cx="699488" cy="69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1" name="TextBox 280"/>
            <p:cNvSpPr txBox="1"/>
            <p:nvPr/>
          </p:nvSpPr>
          <p:spPr>
            <a:xfrm>
              <a:off x="8347651" y="5383138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eBGP connectivity</a:t>
              </a: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8372607" y="5649785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iBGP connectivity</a:t>
              </a:r>
            </a:p>
          </p:txBody>
        </p:sp>
      </p:grpSp>
      <p:sp>
        <p:nvSpPr>
          <p:cNvPr id="135" name="Freeform 2"/>
          <p:cNvSpPr>
            <a:spLocks/>
          </p:cNvSpPr>
          <p:nvPr/>
        </p:nvSpPr>
        <p:spPr bwMode="auto">
          <a:xfrm>
            <a:off x="558931" y="2655625"/>
            <a:ext cx="2712783" cy="1853712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697092" y="2806487"/>
            <a:ext cx="565150" cy="369332"/>
            <a:chOff x="1736090" y="2873352"/>
            <a:chExt cx="565150" cy="369332"/>
          </a:xfrm>
        </p:grpSpPr>
        <p:grpSp>
          <p:nvGrpSpPr>
            <p:cNvPr id="26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" name="Oval 2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1" name="Freeform 3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34" name="Straight Connector 33"/>
              <p:cNvCxnSpPr>
                <a:endCxn id="2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69" name="Oval 68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1b</a:t>
                </a: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701322" y="4027804"/>
            <a:ext cx="565150" cy="369332"/>
            <a:chOff x="1736090" y="2873352"/>
            <a:chExt cx="565150" cy="369332"/>
          </a:xfrm>
        </p:grpSpPr>
        <p:grpSp>
          <p:nvGrpSpPr>
            <p:cNvPr id="7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79" name="Oval 7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3" name="Freeform 8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4" name="Freeform 8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5" name="Freeform 8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86" name="Straight Connector 85"/>
              <p:cNvCxnSpPr>
                <a:endCxn id="8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1d</a:t>
                </a: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2562808" y="3418207"/>
            <a:ext cx="565150" cy="369332"/>
            <a:chOff x="1736090" y="2873352"/>
            <a:chExt cx="565150" cy="369332"/>
          </a:xfrm>
        </p:grpSpPr>
        <p:grpSp>
          <p:nvGrpSpPr>
            <p:cNvPr id="8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93" name="Oval 9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7" name="Freeform 9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100" name="Straight Connector 99"/>
              <p:cNvCxnSpPr>
                <a:endCxn id="9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91" name="Oval 9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1c</a:t>
                </a: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94333" y="3411854"/>
            <a:ext cx="565150" cy="369332"/>
            <a:chOff x="1736090" y="2873352"/>
            <a:chExt cx="565150" cy="369332"/>
          </a:xfrm>
        </p:grpSpPr>
        <p:grpSp>
          <p:nvGrpSpPr>
            <p:cNvPr id="103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107" name="Oval 10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13" name="Freeform 11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114" name="Straight Connector 113"/>
              <p:cNvCxnSpPr>
                <a:endCxn id="10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105" name="Oval 104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1a</a:t>
                </a:r>
              </a:p>
            </p:txBody>
          </p:sp>
        </p:grpSp>
      </p:grpSp>
      <p:cxnSp>
        <p:nvCxnSpPr>
          <p:cNvPr id="117" name="Straight Connector 116"/>
          <p:cNvCxnSpPr>
            <a:stCxn id="66" idx="2"/>
            <a:endCxn id="78" idx="0"/>
          </p:cNvCxnSpPr>
          <p:nvPr/>
        </p:nvCxnSpPr>
        <p:spPr bwMode="auto">
          <a:xfrm>
            <a:off x="1952075" y="3175819"/>
            <a:ext cx="4230" cy="85198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>
            <a:off x="1368479" y="3581756"/>
            <a:ext cx="1204913" cy="635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>
            <a:stCxn id="27" idx="7"/>
          </p:cNvCxnSpPr>
          <p:nvPr/>
        </p:nvCxnSpPr>
        <p:spPr bwMode="auto">
          <a:xfrm>
            <a:off x="2179710" y="3087612"/>
            <a:ext cx="480042" cy="3697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>
            <a:off x="1261075" y="3719439"/>
            <a:ext cx="477927" cy="3570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H="1">
            <a:off x="2157044" y="3716677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flipH="1">
            <a:off x="1248555" y="3100081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3167773" y="1871068"/>
            <a:ext cx="2712783" cy="1853712"/>
            <a:chOff x="-2170772" y="2784954"/>
            <a:chExt cx="2712783" cy="1853712"/>
          </a:xfrm>
        </p:grpSpPr>
        <p:sp>
          <p:nvSpPr>
            <p:cNvPr id="138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40" name="Group 139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8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93" name="Oval 19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" name="Rectangle 19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6" name="Freeform 19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7" name="Freeform 19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8" name="Freeform 19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9" name="Freeform 19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00" name="Straight Connector 199"/>
                  <p:cNvCxnSpPr>
                    <a:endCxn id="19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91" name="Oval 19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2" name="TextBox 19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141" name="Group 140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80" name="Oval 1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2" name="Oval 18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" name="Freeform 18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5" name="Freeform 18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6" name="Freeform 18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87" name="Straight Connector 186"/>
                  <p:cNvCxnSpPr>
                    <a:endCxn id="18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7" name="Group 176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8" name="Oval 17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" name="TextBox 178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142" name="Group 141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7" name="Oval 16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9" name="Oval 16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1" name="Freeform 17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2" name="Freeform 17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3" name="Freeform 17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74" name="Straight Connector 173"/>
                  <p:cNvCxnSpPr>
                    <a:endCxn id="16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Group 163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65" name="Oval 16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143" name="Group 142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5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54" name="Oval 15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6" name="Oval 15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8" name="Freeform 15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9" name="Freeform 15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0" name="Freeform 15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61" name="Straight Connector 160"/>
                  <p:cNvCxnSpPr>
                    <a:endCxn id="15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1" name="Group 15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52" name="Oval 15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144" name="Straight Connector 143"/>
              <p:cNvCxnSpPr>
                <a:stCxn id="192" idx="2"/>
                <a:endCxn id="179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6" name="Straight Connector 145"/>
              <p:cNvCxnSpPr>
                <a:stCxn id="193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7" name="Straight Connector 146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02" name="Group 201"/>
          <p:cNvGrpSpPr/>
          <p:nvPr/>
        </p:nvGrpSpPr>
        <p:grpSpPr>
          <a:xfrm>
            <a:off x="5839067" y="2689747"/>
            <a:ext cx="2712783" cy="1853712"/>
            <a:chOff x="-2170772" y="2784954"/>
            <a:chExt cx="2712783" cy="1853712"/>
          </a:xfrm>
        </p:grpSpPr>
        <p:sp>
          <p:nvSpPr>
            <p:cNvPr id="203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04" name="Group 203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05" name="Group 204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54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8" name="Oval 257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9" name="Rectangle 258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0" name="Oval 259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1" name="Freeform 260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2" name="Freeform 261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3" name="Freeform 262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4" name="Freeform 263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65" name="Straight Connector 264"/>
                  <p:cNvCxnSpPr>
                    <a:endCxn id="260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Straight Connector 265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Group 254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6" name="Oval 255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TextBox 256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3b</a:t>
                    </a:r>
                  </a:p>
                </p:txBody>
              </p:sp>
            </p:grpSp>
          </p:grpSp>
          <p:grpSp>
            <p:nvGrpSpPr>
              <p:cNvPr id="206" name="Group 205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1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45" name="Oval 244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Oval 246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8" name="Freeform 247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9" name="Freeform 248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0" name="Freeform 249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Freeform 250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2" name="Straight Connector 251"/>
                  <p:cNvCxnSpPr>
                    <a:endCxn id="247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Straight Connector 252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Group 241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43" name="Oval 242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TextBox 243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3d</a:t>
                    </a:r>
                  </a:p>
                </p:txBody>
              </p:sp>
            </p:grpSp>
          </p:grpSp>
          <p:grpSp>
            <p:nvGrpSpPr>
              <p:cNvPr id="207" name="Group 206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2" name="Oval 23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3" name="Rectangle 23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4" name="Oval 23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5" name="Freeform 23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6" name="Freeform 23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7" name="Freeform 23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Freeform 23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9" name="Straight Connector 238"/>
                  <p:cNvCxnSpPr>
                    <a:endCxn id="23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0" name="Straight Connector 23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Group 228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30" name="Oval 22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TextBox 230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3c</a:t>
                    </a:r>
                  </a:p>
                </p:txBody>
              </p:sp>
            </p:grpSp>
          </p:grpSp>
          <p:grpSp>
            <p:nvGrpSpPr>
              <p:cNvPr id="208" name="Group 207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1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9" name="Oval 21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0" name="Rectangle 21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1" name="Oval 22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2" name="Freeform 22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3" name="Freeform 22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4" name="Freeform 22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Freeform 22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6" name="Straight Connector 225"/>
                  <p:cNvCxnSpPr>
                    <a:endCxn id="22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Straight Connector 22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6" name="Group 21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7" name="Oval 21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TextBox 21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3a</a:t>
                    </a:r>
                  </a:p>
                </p:txBody>
              </p:sp>
            </p:grpSp>
          </p:grpSp>
          <p:cxnSp>
            <p:nvCxnSpPr>
              <p:cNvPr id="209" name="Straight Connector 208"/>
              <p:cNvCxnSpPr>
                <a:stCxn id="257" idx="2"/>
                <a:endCxn id="244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1" name="Straight Connector 210"/>
              <p:cNvCxnSpPr>
                <a:stCxn id="258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68" name="Straight Connector 267"/>
          <p:cNvCxnSpPr/>
          <p:nvPr/>
        </p:nvCxnSpPr>
        <p:spPr bwMode="auto">
          <a:xfrm flipH="1">
            <a:off x="3020975" y="2930574"/>
            <a:ext cx="495463" cy="4954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Straight Connector 269"/>
          <p:cNvCxnSpPr>
            <a:endCxn id="167" idx="7"/>
          </p:cNvCxnSpPr>
          <p:nvPr/>
        </p:nvCxnSpPr>
        <p:spPr bwMode="auto">
          <a:xfrm flipH="1" flipV="1">
            <a:off x="5654268" y="2914775"/>
            <a:ext cx="498946" cy="5738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" name="TextBox 275"/>
          <p:cNvSpPr txBox="1"/>
          <p:nvPr/>
        </p:nvSpPr>
        <p:spPr>
          <a:xfrm>
            <a:off x="4235227" y="383336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2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6906520" y="458957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3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1625604" y="453376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1</a:t>
            </a:r>
          </a:p>
        </p:txBody>
      </p:sp>
      <p:pic>
        <p:nvPicPr>
          <p:cNvPr id="286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74881"/>
            <a:ext cx="5790370" cy="13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20408" y="2368720"/>
            <a:ext cx="6345022" cy="3959125"/>
            <a:chOff x="1020408" y="2368720"/>
            <a:chExt cx="6345022" cy="3959125"/>
          </a:xfrm>
        </p:grpSpPr>
        <p:grpSp>
          <p:nvGrpSpPr>
            <p:cNvPr id="4" name="Group 3"/>
            <p:cNvGrpSpPr/>
            <p:nvPr/>
          </p:nvGrpSpPr>
          <p:grpSpPr>
            <a:xfrm>
              <a:off x="1020408" y="2368720"/>
              <a:ext cx="5734325" cy="3959125"/>
              <a:chOff x="1020408" y="2368720"/>
              <a:chExt cx="5734325" cy="3959125"/>
            </a:xfrm>
          </p:grpSpPr>
          <p:grpSp>
            <p:nvGrpSpPr>
              <p:cNvPr id="271" name="Group 270"/>
              <p:cNvGrpSpPr/>
              <p:nvPr/>
            </p:nvGrpSpPr>
            <p:grpSpPr>
              <a:xfrm>
                <a:off x="1146544" y="5725901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80" name="Oval 2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7" name="Rectangle 28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8" name="Oval 28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Freeform 28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0" name="Freeform 28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Freeform 29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Freeform 29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3" name="Straight Connector 292"/>
                  <p:cNvCxnSpPr>
                    <a:endCxn id="28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Connector 29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TextBox 27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sp>
            <p:nvSpPr>
              <p:cNvPr id="3" name="Oval 2"/>
              <p:cNvSpPr/>
              <p:nvPr/>
            </p:nvSpPr>
            <p:spPr bwMode="auto">
              <a:xfrm>
                <a:off x="1020408" y="551134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>
                <a:off x="2442651" y="319158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>
                <a:off x="3252649" y="236872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 bwMode="auto">
              <a:xfrm>
                <a:off x="5037704" y="245307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rPr>
                  <a:t>∂</a:t>
                </a:r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>
                <a:off x="5915729" y="3217852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rPr>
                  <a:t>∂</a:t>
                </a: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018143" y="5692792"/>
              <a:ext cx="53472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gateway routers run both eBGP and iBGP </a:t>
              </a: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protools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80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BGP basics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9438" y="2478283"/>
            <a:ext cx="8505825" cy="1234021"/>
          </a:xfrm>
        </p:spPr>
        <p:txBody>
          <a:bodyPr/>
          <a:lstStyle/>
          <a:p>
            <a:pPr marL="282575" indent="-282575"/>
            <a:r>
              <a:rPr lang="en-US" sz="2400" dirty="0">
                <a:latin typeface="Gill Sans MT" charset="0"/>
              </a:rPr>
              <a:t>when AS3 gateway router 3a advertises path </a:t>
            </a:r>
            <a:r>
              <a:rPr lang="en-US" sz="2200" dirty="0">
                <a:solidFill>
                  <a:srgbClr val="CC0000"/>
                </a:solidFill>
                <a:latin typeface="Gill Sans MT" charset="0"/>
              </a:rPr>
              <a:t>AS3,X </a:t>
            </a:r>
            <a:r>
              <a:rPr lang="en-US" sz="2400" dirty="0">
                <a:latin typeface="Gill Sans MT" charset="0"/>
              </a:rPr>
              <a:t>to AS2 gateway router 2c:</a:t>
            </a:r>
          </a:p>
          <a:p>
            <a:pPr marL="685800" lvl="1" indent="-228600"/>
            <a:r>
              <a:rPr lang="en-US" dirty="0">
                <a:latin typeface="Gill Sans MT" charset="0"/>
              </a:rPr>
              <a:t>AS3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promises</a:t>
            </a:r>
            <a:r>
              <a:rPr lang="en-US" dirty="0">
                <a:latin typeface="Gill Sans MT" charset="0"/>
              </a:rPr>
              <a:t> to AS2 it will forward datagrams towards X</a:t>
            </a:r>
          </a:p>
          <a:p>
            <a:pPr marL="0" indent="0"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162846" name="Rectangle 116"/>
          <p:cNvSpPr>
            <a:spLocks noChangeArrowheads="1"/>
          </p:cNvSpPr>
          <p:nvPr/>
        </p:nvSpPr>
        <p:spPr bwMode="auto">
          <a:xfrm>
            <a:off x="554038" y="1069976"/>
            <a:ext cx="8505825" cy="12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marR="0" lvl="0" indent="-282575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BGP session: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two BGP routers 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“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peers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”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+mn-cs"/>
              </a:rPr>
              <a:t>) exchange BGP messages over semi-permanent TCP connection:</a:t>
            </a:r>
          </a:p>
          <a:p>
            <a:pPr marL="685800" marR="0" lvl="1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advertising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paths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to different destination network prefixes (BGP  is a 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“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path vector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”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  <a:cs typeface="Gill Sans MT"/>
              </a:rPr>
              <a:t> protocol)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 MT"/>
              <a:ea typeface="ＭＳ Ｐゴシック" charset="0"/>
              <a:cs typeface="Gill Sans MT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00100"/>
            <a:ext cx="2553558" cy="20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4010992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4938163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3869905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4006021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4899525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4840643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499784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391114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29020" y="412182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 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4972752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17"/>
          <p:cNvGrpSpPr>
            <a:grpSpLocks/>
          </p:cNvGrpSpPr>
          <p:nvPr/>
        </p:nvGrpSpPr>
        <p:grpSpPr bwMode="auto">
          <a:xfrm>
            <a:off x="5713440" y="4938746"/>
            <a:ext cx="2590803" cy="1117600"/>
            <a:chOff x="2244" y="2236"/>
            <a:chExt cx="1632" cy="704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2089" y="2391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2325" y="2614"/>
              <a:ext cx="155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BGP advertisement:</a:t>
              </a:r>
            </a:p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 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528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path advertisement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9869" y="4977429"/>
            <a:ext cx="8505825" cy="845038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>
                <a:latin typeface="Gill Sans MT" charset="0"/>
              </a:rPr>
              <a:t>Based on AS2 policy, AS2 router 2c accepts path AS3,X, propagates (via iBGP) to all AS2 routers</a:t>
            </a: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AS3,X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AS2,AS3,X </a:t>
              </a: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84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AS2 router 2c receives path advertisement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AS3,X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(via eBGP) from AS3 router 3a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  <p:sp>
        <p:nvSpPr>
          <p:cNvPr id="328" name="Rectangle 4"/>
          <p:cNvSpPr txBox="1">
            <a:spLocks noChangeArrowheads="1"/>
          </p:cNvSpPr>
          <p:nvPr/>
        </p:nvSpPr>
        <p:spPr bwMode="auto">
          <a:xfrm>
            <a:off x="411594" y="5663719"/>
            <a:ext cx="8505825" cy="51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Based on AS2 policy,  AS2 router 2a advertises (via eBGP)  path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AS2, AS3, X 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to AS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router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52000" y="2820739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8417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8" grpId="0" build="p"/>
      <p:bldP spid="326" grpId="0"/>
      <p:bldP spid="3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path advertisement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8175" y="4742967"/>
            <a:ext cx="8505825" cy="551956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>
                <a:latin typeface="Gill Sans MT" charset="0"/>
              </a:rPr>
              <a:t>AS</a:t>
            </a:r>
            <a:r>
              <a:rPr lang="en-US" sz="2200" dirty="0">
                <a:latin typeface="Arial"/>
                <a:cs typeface="Arial"/>
              </a:rPr>
              <a:t>1</a:t>
            </a:r>
            <a:r>
              <a:rPr lang="en-US" sz="2200" dirty="0">
                <a:latin typeface="Gill Sans MT" charset="0"/>
              </a:rPr>
              <a:t> gateway router</a:t>
            </a:r>
            <a:r>
              <a:rPr lang="en-US" sz="2200" dirty="0">
                <a:latin typeface="Arial"/>
                <a:cs typeface="Arial"/>
              </a:rPr>
              <a:t> 1c </a:t>
            </a:r>
            <a:r>
              <a:rPr lang="en-US" sz="2200" dirty="0">
                <a:latin typeface="Gill Sans MT" charset="0"/>
              </a:rPr>
              <a:t>learns path </a:t>
            </a:r>
            <a:r>
              <a:rPr lang="en-US" sz="2200" i="1" dirty="0">
                <a:solidFill>
                  <a:srgbClr val="CC0000"/>
                </a:solidFill>
                <a:latin typeface="Gill Sans MT" charset="0"/>
              </a:rPr>
              <a:t>AS2,AS3,X </a:t>
            </a:r>
            <a:r>
              <a:rPr lang="en-US" sz="2200" dirty="0">
                <a:latin typeface="Gill Sans MT" charset="0"/>
              </a:rPr>
              <a:t>from 2a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AS3,X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AS2,AS3,X </a:t>
              </a: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57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gateway router may learn about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multiple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paths to destination: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94769" y="1902431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5" name="Straight Connector 324"/>
          <p:cNvCxnSpPr/>
          <p:nvPr/>
        </p:nvCxnSpPr>
        <p:spPr bwMode="auto">
          <a:xfrm flipH="1">
            <a:off x="3142123" y="2168219"/>
            <a:ext cx="2534703" cy="1452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4617960" y="1621326"/>
            <a:ext cx="968155" cy="547957"/>
            <a:chOff x="4617960" y="1621326"/>
            <a:chExt cx="968155" cy="547957"/>
          </a:xfrm>
        </p:grpSpPr>
        <p:sp>
          <p:nvSpPr>
            <p:cNvPr id="329" name="AutoShape 118"/>
            <p:cNvSpPr>
              <a:spLocks noChangeArrowheads="1"/>
            </p:cNvSpPr>
            <p:nvPr/>
          </p:nvSpPr>
          <p:spPr bwMode="auto">
            <a:xfrm rot="21413181">
              <a:off x="4617960" y="1893058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21418560">
              <a:off x="4770795" y="1621326"/>
              <a:ext cx="8153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rPr>
                <a:t>AS3,X</a:t>
              </a:r>
            </a:p>
          </p:txBody>
        </p:sp>
      </p:grpSp>
      <p:sp>
        <p:nvSpPr>
          <p:cNvPr id="333" name="Rectangle 4"/>
          <p:cNvSpPr txBox="1">
            <a:spLocks noChangeArrowheads="1"/>
          </p:cNvSpPr>
          <p:nvPr/>
        </p:nvSpPr>
        <p:spPr bwMode="auto">
          <a:xfrm>
            <a:off x="673347" y="5110285"/>
            <a:ext cx="8505825" cy="55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ts val="214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gateway router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1c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learns path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AS3,X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from 3a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  <p:sp>
        <p:nvSpPr>
          <p:cNvPr id="334" name="Rectangle 4"/>
          <p:cNvSpPr txBox="1">
            <a:spLocks noChangeArrowheads="1"/>
          </p:cNvSpPr>
          <p:nvPr/>
        </p:nvSpPr>
        <p:spPr bwMode="auto">
          <a:xfrm>
            <a:off x="688981" y="5477602"/>
            <a:ext cx="8103327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marR="0" lvl="0" indent="-2936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Based on policy, AS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gateway router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 1c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chooses path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AS3,X, and advertises path within AS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t>1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/>
                <a:ea typeface="ＭＳ Ｐゴシック" charset="0"/>
              </a:rPr>
              <a:t> via iBGP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99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/>
      <p:bldP spid="3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/>
          <p:cNvSpPr>
            <a:spLocks noGrp="1"/>
          </p:cNvSpPr>
          <p:nvPr>
            <p:ph type="title"/>
          </p:nvPr>
        </p:nvSpPr>
        <p:spPr>
          <a:xfrm>
            <a:off x="533400" y="87508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Hot Potato Routing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914400" y="4747113"/>
            <a:ext cx="8229600" cy="82649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2d learns (via iBGP) it can route to X via 2a or 2c</a:t>
            </a:r>
          </a:p>
          <a:p>
            <a:pPr>
              <a:defRPr/>
            </a:pPr>
            <a:r>
              <a:rPr lang="en-US" sz="2400" i="1" dirty="0">
                <a:solidFill>
                  <a:srgbClr val="000090"/>
                </a:solidFill>
              </a:rPr>
              <a:t>hot potato routing: </a:t>
            </a:r>
            <a:r>
              <a:rPr lang="en-US" sz="2400" dirty="0"/>
              <a:t>choose local gateway that has least intra-domain cost (e.g., 2d chooses 2a, even though more AS hops to </a:t>
            </a:r>
            <a:r>
              <a:rPr lang="en-US" sz="2400" i="1" dirty="0"/>
              <a:t>X</a:t>
            </a:r>
            <a:r>
              <a:rPr lang="en-US" sz="2400" dirty="0"/>
              <a:t>): don’t worry about inter-domain cost!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3302" name="Picture 3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25708"/>
            <a:ext cx="457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" name="Group 120"/>
          <p:cNvGrpSpPr/>
          <p:nvPr/>
        </p:nvGrpSpPr>
        <p:grpSpPr>
          <a:xfrm>
            <a:off x="624887" y="1673230"/>
            <a:ext cx="2557336" cy="1719017"/>
            <a:chOff x="-2170772" y="2784954"/>
            <a:chExt cx="2712783" cy="1853712"/>
          </a:xfrm>
        </p:grpSpPr>
        <p:sp>
          <p:nvSpPr>
            <p:cNvPr id="122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77" name="Oval 1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8" name="Rectangle 1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9" name="Oval 1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0" name="Freeform 1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1" name="Freeform 1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2" name="Freeform 1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84" name="Straight Connector 183"/>
                  <p:cNvCxnSpPr>
                    <a:endCxn id="1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" name="Group 1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5" name="Oval 1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6" name="TextBox 1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125" name="Group 124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4" name="Oval 16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Oval 16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7" name="Freeform 16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8" name="Freeform 16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9" name="Freeform 16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71" name="Straight Connector 170"/>
                  <p:cNvCxnSpPr>
                    <a:endCxn id="16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1" name="Group 16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62" name="Oval 16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3" name="TextBox 16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126" name="Group 125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4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49" name="Oval 14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2" name="Freeform 15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" name="Freeform 15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4" name="Freeform 15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58" name="Straight Connector 157"/>
                  <p:cNvCxnSpPr>
                    <a:endCxn id="15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47" name="Oval 14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127" name="Group 126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3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36" name="Oval 13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8" name="Oval 13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9" name="Freeform 13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" name="Freeform 14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2" name="Freeform 14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43" name="Straight Connector 142"/>
                  <p:cNvCxnSpPr>
                    <a:endCxn id="13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 13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34" name="Oval 13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ill Sans M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ＭＳ Ｐゴシック" charset="0"/>
                        <a:cs typeface="+mn-cs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128" name="Straight Connector 127"/>
              <p:cNvCxnSpPr>
                <a:stCxn id="177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>
                <a:off x="1315140" y="3783345"/>
                <a:ext cx="489235" cy="3525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Straight Connector 130"/>
              <p:cNvCxnSpPr>
                <a:endCxn id="177" idx="2"/>
              </p:cNvCxnSpPr>
              <p:nvPr/>
            </p:nvCxnSpPr>
            <p:spPr bwMode="auto">
              <a:xfrm flipV="1">
                <a:off x="1319809" y="3078707"/>
                <a:ext cx="417868" cy="457019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86" name="Freeform 2"/>
          <p:cNvSpPr>
            <a:spLocks/>
          </p:cNvSpPr>
          <p:nvPr/>
        </p:nvSpPr>
        <p:spPr bwMode="auto">
          <a:xfrm>
            <a:off x="3285692" y="2600401"/>
            <a:ext cx="2545688" cy="1720535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3506594" y="2740425"/>
            <a:ext cx="2189884" cy="1476371"/>
            <a:chOff x="833331" y="2873352"/>
            <a:chExt cx="2333625" cy="1590649"/>
          </a:xfrm>
        </p:grpSpPr>
        <p:grpSp>
          <p:nvGrpSpPr>
            <p:cNvPr id="188" name="Group 187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23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39" name="Oval 23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46" name="Straight Connector 245"/>
                <p:cNvCxnSpPr>
                  <a:endCxn id="24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6" name="Group 23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37" name="Oval 23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2b</a:t>
                  </a:r>
                </a:p>
              </p:txBody>
            </p:sp>
          </p:grpSp>
        </p:grpSp>
        <p:grpSp>
          <p:nvGrpSpPr>
            <p:cNvPr id="189" name="Group 188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222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26" name="Oval 225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8" name="Oval 227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33" name="Straight Connector 232"/>
                <p:cNvCxnSpPr>
                  <a:endCxn id="228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Group 222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24" name="Oval 223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2d</a:t>
                  </a:r>
                </a:p>
              </p:txBody>
            </p:sp>
          </p:grpSp>
        </p:grpSp>
        <p:grpSp>
          <p:nvGrpSpPr>
            <p:cNvPr id="190" name="Group 189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209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13" name="Oval 212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4" name="Rectangle 213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20" name="Straight Connector 219"/>
                <p:cNvCxnSpPr>
                  <a:endCxn id="215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211" name="Oval 210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2c</a:t>
                  </a:r>
                </a:p>
              </p:txBody>
            </p:sp>
          </p:grpSp>
        </p:grpSp>
        <p:grpSp>
          <p:nvGrpSpPr>
            <p:cNvPr id="191" name="Group 190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96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00" name="Oval 199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1" name="Rectangle 200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2" name="Oval 201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3" name="Freeform 202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4" name="Freeform 203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5" name="Freeform 204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206" name="Freeform 205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07" name="Straight Connector 206"/>
                <p:cNvCxnSpPr>
                  <a:endCxn id="202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oup 196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98" name="Oval 197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2a</a:t>
                  </a:r>
                </a:p>
              </p:txBody>
            </p:sp>
          </p:grpSp>
        </p:grpSp>
        <p:cxnSp>
          <p:nvCxnSpPr>
            <p:cNvPr id="192" name="Straight Connector 191"/>
            <p:cNvCxnSpPr>
              <a:endCxn id="225" idx="0"/>
            </p:cNvCxnSpPr>
            <p:nvPr/>
          </p:nvCxnSpPr>
          <p:spPr bwMode="auto">
            <a:xfrm>
              <a:off x="1991073" y="3173114"/>
              <a:ext cx="4230" cy="92155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Straight Connector 192"/>
            <p:cNvCxnSpPr/>
            <p:nvPr/>
          </p:nvCxnSpPr>
          <p:spPr bwMode="auto">
            <a:xfrm>
              <a:off x="2280478" y="3145660"/>
              <a:ext cx="435814" cy="35947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Straight Connector 193"/>
            <p:cNvCxnSpPr/>
            <p:nvPr/>
          </p:nvCxnSpPr>
          <p:spPr bwMode="auto">
            <a:xfrm>
              <a:off x="1300073" y="3768911"/>
              <a:ext cx="527386" cy="3682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Straight Connector 194"/>
            <p:cNvCxnSpPr/>
            <p:nvPr/>
          </p:nvCxnSpPr>
          <p:spPr bwMode="auto">
            <a:xfrm flipH="1">
              <a:off x="2194462" y="3713972"/>
              <a:ext cx="509583" cy="4289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8" name="Freeform 2"/>
          <p:cNvSpPr>
            <a:spLocks/>
          </p:cNvSpPr>
          <p:nvPr/>
        </p:nvSpPr>
        <p:spPr bwMode="auto">
          <a:xfrm>
            <a:off x="5507686" y="1532143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250" name="Group 249"/>
          <p:cNvGrpSpPr/>
          <p:nvPr/>
        </p:nvGrpSpPr>
        <p:grpSpPr>
          <a:xfrm>
            <a:off x="6588258" y="1668259"/>
            <a:ext cx="536554" cy="333232"/>
            <a:chOff x="1736090" y="2873352"/>
            <a:chExt cx="565150" cy="369332"/>
          </a:xfrm>
        </p:grpSpPr>
        <p:grpSp>
          <p:nvGrpSpPr>
            <p:cNvPr id="298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302" name="Oval 301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5" name="Freeform 304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6" name="Freeform 305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7" name="Freeform 306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8" name="Freeform 307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309" name="Straight Connector 308"/>
              <p:cNvCxnSpPr>
                <a:endCxn id="304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298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300" name="Oval 299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3b</a:t>
                </a: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6592274" y="2770198"/>
            <a:ext cx="536554" cy="333232"/>
            <a:chOff x="1736090" y="2873352"/>
            <a:chExt cx="565150" cy="369332"/>
          </a:xfrm>
        </p:grpSpPr>
        <p:grpSp>
          <p:nvGrpSpPr>
            <p:cNvPr id="28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89" name="Oval 28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0" name="Rectangle 28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2" name="Freeform 29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3" name="Freeform 29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4" name="Freeform 29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95" name="Freeform 29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296" name="Straight Connector 295"/>
              <p:cNvCxnSpPr>
                <a:endCxn id="29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" name="Group 28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87" name="Oval 28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3d</a:t>
                </a:r>
              </a:p>
            </p:txBody>
          </p:sp>
        </p:grpSp>
      </p:grpSp>
      <p:grpSp>
        <p:nvGrpSpPr>
          <p:cNvPr id="252" name="Group 251"/>
          <p:cNvGrpSpPr/>
          <p:nvPr/>
        </p:nvGrpSpPr>
        <p:grpSpPr>
          <a:xfrm>
            <a:off x="7410171" y="2220186"/>
            <a:ext cx="536554" cy="333232"/>
            <a:chOff x="1736090" y="2873352"/>
            <a:chExt cx="565150" cy="369332"/>
          </a:xfrm>
        </p:grpSpPr>
        <p:grpSp>
          <p:nvGrpSpPr>
            <p:cNvPr id="272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6" name="Oval 275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9" name="Freeform 278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0" name="Freeform 279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1" name="Freeform 280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82" name="Freeform 281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283" name="Straight Connector 282"/>
              <p:cNvCxnSpPr>
                <a:endCxn id="278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Group 272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274" name="Oval 273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3c</a:t>
                </a:r>
              </a:p>
            </p:txBody>
          </p:sp>
        </p:grpSp>
      </p:grpSp>
      <p:grpSp>
        <p:nvGrpSpPr>
          <p:cNvPr id="253" name="Group 252"/>
          <p:cNvGrpSpPr/>
          <p:nvPr/>
        </p:nvGrpSpPr>
        <p:grpSpPr>
          <a:xfrm>
            <a:off x="5731177" y="2214454"/>
            <a:ext cx="536554" cy="333232"/>
            <a:chOff x="1736090" y="2873352"/>
            <a:chExt cx="565150" cy="369332"/>
          </a:xfrm>
        </p:grpSpPr>
        <p:grpSp>
          <p:nvGrpSpPr>
            <p:cNvPr id="25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63" name="Oval 26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4" name="Rectangle 26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7" name="Freeform 26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8" name="Freeform 26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cxnSp>
            <p:nvCxnSpPr>
              <p:cNvPr id="270" name="Straight Connector 269"/>
              <p:cNvCxnSpPr>
                <a:endCxn id="26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oup 259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61" name="Oval 26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charset="0"/>
                    <a:cs typeface="+mn-cs"/>
                  </a:rPr>
                  <a:t>3a</a:t>
                </a:r>
              </a:p>
            </p:txBody>
          </p:sp>
        </p:grpSp>
      </p:grpSp>
      <p:cxnSp>
        <p:nvCxnSpPr>
          <p:cNvPr id="254" name="Straight Connector 253"/>
          <p:cNvCxnSpPr/>
          <p:nvPr/>
        </p:nvCxnSpPr>
        <p:spPr bwMode="auto">
          <a:xfrm>
            <a:off x="6276273" y="2367749"/>
            <a:ext cx="1143946" cy="57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>
            <a:stCxn id="302" idx="7"/>
          </p:cNvCxnSpPr>
          <p:nvPr/>
        </p:nvCxnSpPr>
        <p:spPr bwMode="auto">
          <a:xfrm>
            <a:off x="7046457" y="1921905"/>
            <a:ext cx="455753" cy="3336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Straight Connector 255"/>
          <p:cNvCxnSpPr/>
          <p:nvPr/>
        </p:nvCxnSpPr>
        <p:spPr bwMode="auto">
          <a:xfrm>
            <a:off x="6174303" y="2491974"/>
            <a:ext cx="453745" cy="322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 flipH="1">
            <a:off x="6162417" y="1933156"/>
            <a:ext cx="482298" cy="31511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Straight Connector 257"/>
          <p:cNvCxnSpPr/>
          <p:nvPr/>
        </p:nvCxnSpPr>
        <p:spPr bwMode="auto">
          <a:xfrm flipH="1" flipV="1">
            <a:off x="5412148" y="3178324"/>
            <a:ext cx="1295763" cy="64375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 flipH="1" flipV="1">
            <a:off x="3046707" y="2561763"/>
            <a:ext cx="542552" cy="7812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" name="Straight Connector 311"/>
          <p:cNvCxnSpPr/>
          <p:nvPr/>
        </p:nvCxnSpPr>
        <p:spPr bwMode="auto">
          <a:xfrm flipV="1">
            <a:off x="5523188" y="2502881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" name="TextBox 312"/>
          <p:cNvSpPr txBox="1"/>
          <p:nvPr/>
        </p:nvSpPr>
        <p:spPr>
          <a:xfrm>
            <a:off x="3493291" y="2660085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AS2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543950" y="157338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AS3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707172" y="178405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AS1</a:t>
            </a:r>
          </a:p>
        </p:txBody>
      </p:sp>
      <p:grpSp>
        <p:nvGrpSpPr>
          <p:cNvPr id="316" name="Group 315"/>
          <p:cNvGrpSpPr/>
          <p:nvPr/>
        </p:nvGrpSpPr>
        <p:grpSpPr>
          <a:xfrm>
            <a:off x="7070827" y="2634990"/>
            <a:ext cx="1701734" cy="616172"/>
            <a:chOff x="7073692" y="5469792"/>
            <a:chExt cx="1701734" cy="616172"/>
          </a:xfrm>
        </p:grpSpPr>
        <p:grpSp>
          <p:nvGrpSpPr>
            <p:cNvPr id="317" name="Group 316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1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grpSp>
            <p:nvGrpSpPr>
              <p:cNvPr id="32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24" name="Oval 32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5" name="Rectangle 32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6" name="Oval 32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7" name="Freeform 32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8" name="Freeform 32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9" name="Freeform 32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30" name="Freeform 32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31" name="Straight Connector 330"/>
                <p:cNvCxnSpPr>
                  <a:endCxn id="32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1" name="Group 32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22" name="Oval 32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ill Sans MT"/>
                    <a:ea typeface="+mn-ea"/>
                    <a:cs typeface="+mn-cs"/>
                  </a:endParaRPr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charset="0"/>
                      <a:cs typeface="+mn-cs"/>
                    </a:rPr>
                    <a:t>  X</a:t>
                  </a:r>
                </a:p>
              </p:txBody>
            </p:sp>
          </p:grpSp>
        </p:grpSp>
        <p:cxnSp>
          <p:nvCxnSpPr>
            <p:cNvPr id="318" name="Straight Connector 317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3" name="Group 332"/>
          <p:cNvGrpSpPr/>
          <p:nvPr/>
        </p:nvGrpSpPr>
        <p:grpSpPr>
          <a:xfrm>
            <a:off x="5713444" y="2600984"/>
            <a:ext cx="872159" cy="788717"/>
            <a:chOff x="5713444" y="2379268"/>
            <a:chExt cx="872159" cy="788717"/>
          </a:xfrm>
        </p:grpSpPr>
        <p:sp>
          <p:nvSpPr>
            <p:cNvPr id="334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35" name="Text Box 119"/>
            <p:cNvSpPr txBox="1">
              <a:spLocks noChangeArrowheads="1"/>
            </p:cNvSpPr>
            <p:nvPr/>
          </p:nvSpPr>
          <p:spPr bwMode="auto">
            <a:xfrm>
              <a:off x="5848435" y="2887139"/>
              <a:ext cx="737168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AS3,X </a:t>
              </a: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240503" y="2660320"/>
            <a:ext cx="1126397" cy="993049"/>
            <a:chOff x="2240503" y="2438604"/>
            <a:chExt cx="1126397" cy="993049"/>
          </a:xfrm>
        </p:grpSpPr>
        <p:sp>
          <p:nvSpPr>
            <p:cNvPr id="337" name="Text Box 119"/>
            <p:cNvSpPr txBox="1">
              <a:spLocks noChangeArrowheads="1"/>
            </p:cNvSpPr>
            <p:nvPr/>
          </p:nvSpPr>
          <p:spPr bwMode="auto">
            <a:xfrm>
              <a:off x="2240503" y="3150807"/>
              <a:ext cx="1126397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charset="0"/>
                  <a:ea typeface="ＭＳ Ｐゴシック" charset="0"/>
                </a:rPr>
                <a:t>AS1,AS3,X </a:t>
              </a:r>
            </a:p>
          </p:txBody>
        </p:sp>
        <p:sp>
          <p:nvSpPr>
            <p:cNvPr id="338" name="AutoShape 118"/>
            <p:cNvSpPr>
              <a:spLocks noChangeArrowheads="1"/>
            </p:cNvSpPr>
            <p:nvPr/>
          </p:nvSpPr>
          <p:spPr bwMode="auto">
            <a:xfrm rot="14228333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cxnSp>
        <p:nvCxnSpPr>
          <p:cNvPr id="340" name="Straight Arrow Connector 339"/>
          <p:cNvCxnSpPr/>
          <p:nvPr/>
        </p:nvCxnSpPr>
        <p:spPr bwMode="auto">
          <a:xfrm flipH="1">
            <a:off x="4912930" y="3654209"/>
            <a:ext cx="357050" cy="2885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3885547" y="3671141"/>
            <a:ext cx="413648" cy="2969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Straight Connector 342"/>
          <p:cNvCxnSpPr>
            <a:stCxn id="262" idx="1"/>
          </p:cNvCxnSpPr>
          <p:nvPr/>
        </p:nvCxnSpPr>
        <p:spPr bwMode="auto">
          <a:xfrm flipH="1">
            <a:off x="3046901" y="2381069"/>
            <a:ext cx="2716814" cy="1439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4" name="TextBox 353"/>
          <p:cNvSpPr txBox="1"/>
          <p:nvPr/>
        </p:nvSpPr>
        <p:spPr>
          <a:xfrm>
            <a:off x="6713852" y="3668010"/>
            <a:ext cx="1860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OSPF link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2921" y="3471742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201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4531886" y="3127836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152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5012749" y="2966393"/>
            <a:ext cx="514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112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662388" y="3433508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t>263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831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route selection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7772400" cy="4648200"/>
          </a:xfrm>
        </p:spPr>
        <p:txBody>
          <a:bodyPr/>
          <a:lstStyle/>
          <a:p>
            <a:pPr marL="346075" indent="-346075">
              <a:defRPr/>
            </a:pPr>
            <a:r>
              <a:rPr lang="en-US" dirty="0">
                <a:cs typeface="+mn-cs"/>
              </a:rPr>
              <a:t>router may learn about more than one route to destination AS, selects route based on: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local preference value attribute (policy decision)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shortest AS-PATH 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closest NEXT-HOP router (hot potato routing)</a:t>
            </a:r>
          </a:p>
        </p:txBody>
      </p:sp>
      <p:pic>
        <p:nvPicPr>
          <p:cNvPr id="16589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62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1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1625"/>
            <a:ext cx="7772400" cy="914400"/>
          </a:xfrm>
        </p:spPr>
        <p:txBody>
          <a:bodyPr/>
          <a:lstStyle/>
          <a:p>
            <a:pPr algn="l"/>
            <a:r>
              <a:rPr lang="en-US" sz="4000" dirty="0">
                <a:latin typeface="Gill Sans MT" charset="0"/>
              </a:rPr>
              <a:t>DNS: Domain Name System</a:t>
            </a:r>
            <a:endParaRPr lang="en-US" dirty="0">
              <a:latin typeface="Gill Sans MT" charset="0"/>
            </a:endParaRPr>
          </a:p>
        </p:txBody>
      </p:sp>
      <p:sp>
        <p:nvSpPr>
          <p:cNvPr id="145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11300"/>
            <a:ext cx="38100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IP address (32 bit) - used for addressing datagrams</a:t>
            </a:r>
          </a:p>
          <a:p>
            <a:r>
              <a:rPr lang="en-US" altLang="ja-JP" dirty="0">
                <a:latin typeface="Gill Sans MT" charset="0"/>
              </a:rPr>
              <a:t>Domain</a:t>
            </a:r>
            <a:r>
              <a:rPr lang="ja-JP" altLang="en-US" dirty="0">
                <a:latin typeface="Gill Sans MT" charset="0"/>
              </a:rPr>
              <a:t> </a:t>
            </a:r>
            <a:r>
              <a:rPr lang="en-US" altLang="ja-JP" dirty="0">
                <a:latin typeface="Gill Sans MT" charset="0"/>
              </a:rPr>
              <a:t>name used by humans (e.g., www.yahoo.com)</a:t>
            </a:r>
          </a:p>
        </p:txBody>
      </p:sp>
      <p:sp>
        <p:nvSpPr>
          <p:cNvPr id="1699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489075"/>
            <a:ext cx="4495800" cy="500697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Domain Name System:</a:t>
            </a:r>
          </a:p>
          <a:p>
            <a:r>
              <a:rPr lang="en-US" sz="2400" i="1" dirty="0">
                <a:latin typeface="Gill Sans MT" charset="0"/>
              </a:rPr>
              <a:t>Maps between domain names and IP addresses</a:t>
            </a:r>
          </a:p>
          <a:p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Distributed database</a:t>
            </a:r>
            <a:r>
              <a:rPr lang="en-US" sz="2400" dirty="0">
                <a:latin typeface="Gill Sans MT" charset="0"/>
              </a:rPr>
              <a:t> implemented in hierarchy of </a:t>
            </a: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name servers</a:t>
            </a:r>
            <a:endParaRPr lang="en-US" sz="2400" dirty="0">
              <a:solidFill>
                <a:srgbClr val="000099"/>
              </a:solidFill>
              <a:latin typeface="Gill Sans MT" charset="0"/>
            </a:endParaRPr>
          </a:p>
          <a:p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Application-layer protocol:</a:t>
            </a:r>
            <a:r>
              <a:rPr lang="en-US" sz="2400" dirty="0">
                <a:latin typeface="Gill Sans MT" charset="0"/>
              </a:rPr>
              <a:t> hosts and name servers communicate to </a:t>
            </a: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resolve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domain names</a:t>
            </a:r>
          </a:p>
        </p:txBody>
      </p:sp>
    </p:spTree>
    <p:extLst>
      <p:ext uri="{BB962C8B-B14F-4D97-AF65-F5344CB8AC3E}">
        <p14:creationId xmlns:p14="http://schemas.microsoft.com/office/powerpoint/2010/main" val="13517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07" name="Group 23"/>
          <p:cNvGrpSpPr>
            <a:grpSpLocks/>
          </p:cNvGrpSpPr>
          <p:nvPr/>
        </p:nvGrpSpPr>
        <p:grpSpPr bwMode="auto">
          <a:xfrm>
            <a:off x="438150" y="1193800"/>
            <a:ext cx="8450292" cy="2444750"/>
            <a:chOff x="230" y="576"/>
            <a:chExt cx="5668" cy="1757"/>
          </a:xfrm>
        </p:grpSpPr>
        <p:sp>
          <p:nvSpPr>
            <p:cNvPr id="149513" name="Text Box 2"/>
            <p:cNvSpPr txBox="1">
              <a:spLocks noChangeArrowheads="1"/>
            </p:cNvSpPr>
            <p:nvPr/>
          </p:nvSpPr>
          <p:spPr bwMode="auto">
            <a:xfrm>
              <a:off x="2256" y="576"/>
              <a:ext cx="13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Root DNS Servers</a:t>
              </a:r>
            </a:p>
          </p:txBody>
        </p:sp>
        <p:sp>
          <p:nvSpPr>
            <p:cNvPr id="149514" name="Text Box 4"/>
            <p:cNvSpPr txBox="1">
              <a:spLocks noChangeArrowheads="1"/>
            </p:cNvSpPr>
            <p:nvPr/>
          </p:nvSpPr>
          <p:spPr bwMode="auto">
            <a:xfrm>
              <a:off x="528" y="1344"/>
              <a:ext cx="132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com DNS servers</a:t>
              </a:r>
            </a:p>
          </p:txBody>
        </p:sp>
        <p:sp>
          <p:nvSpPr>
            <p:cNvPr id="149515" name="Text Box 5"/>
            <p:cNvSpPr txBox="1">
              <a:spLocks noChangeArrowheads="1"/>
            </p:cNvSpPr>
            <p:nvPr/>
          </p:nvSpPr>
          <p:spPr bwMode="auto">
            <a:xfrm>
              <a:off x="2304" y="1296"/>
              <a:ext cx="125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org DNS servers</a:t>
              </a:r>
            </a:p>
          </p:txBody>
        </p:sp>
        <p:sp>
          <p:nvSpPr>
            <p:cNvPr id="149516" name="Text Box 6"/>
            <p:cNvSpPr txBox="1">
              <a:spLocks noChangeArrowheads="1"/>
            </p:cNvSpPr>
            <p:nvPr/>
          </p:nvSpPr>
          <p:spPr bwMode="auto">
            <a:xfrm>
              <a:off x="4032" y="1296"/>
              <a:ext cx="129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edu</a:t>
              </a:r>
              <a:r>
                <a:rPr lang="en-US" sz="1800" dirty="0"/>
                <a:t> DNS servers</a:t>
              </a:r>
            </a:p>
          </p:txBody>
        </p:sp>
        <p:sp>
          <p:nvSpPr>
            <p:cNvPr id="149517" name="Line 7"/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18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19" name="Line 9"/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0" name="Text Box 10"/>
            <p:cNvSpPr txBox="1">
              <a:spLocks noChangeArrowheads="1"/>
            </p:cNvSpPr>
            <p:nvPr/>
          </p:nvSpPr>
          <p:spPr bwMode="auto">
            <a:xfrm>
              <a:off x="3878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umd.edu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1" name="Text Box 11"/>
            <p:cNvSpPr txBox="1">
              <a:spLocks noChangeArrowheads="1"/>
            </p:cNvSpPr>
            <p:nvPr/>
          </p:nvSpPr>
          <p:spPr bwMode="auto">
            <a:xfrm>
              <a:off x="4906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umass.edu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2" name="Line 12"/>
            <p:cNvSpPr>
              <a:spLocks noChangeShapeType="1"/>
            </p:cNvSpPr>
            <p:nvPr/>
          </p:nvSpPr>
          <p:spPr bwMode="auto">
            <a:xfrm flipH="1">
              <a:off x="4224" y="1536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3" name="Line 13"/>
            <p:cNvSpPr>
              <a:spLocks noChangeShapeType="1"/>
            </p:cNvSpPr>
            <p:nvPr/>
          </p:nvSpPr>
          <p:spPr bwMode="auto">
            <a:xfrm>
              <a:off x="4848" y="1536"/>
              <a:ext cx="39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4" name="Text Box 14"/>
            <p:cNvSpPr txBox="1">
              <a:spLocks noChangeArrowheads="1"/>
            </p:cNvSpPr>
            <p:nvPr/>
          </p:nvSpPr>
          <p:spPr bwMode="auto">
            <a:xfrm>
              <a:off x="230" y="1848"/>
              <a:ext cx="10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yahoo.com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5" name="Text Box 15"/>
            <p:cNvSpPr txBox="1">
              <a:spLocks noChangeArrowheads="1"/>
            </p:cNvSpPr>
            <p:nvPr/>
          </p:nvSpPr>
          <p:spPr bwMode="auto">
            <a:xfrm>
              <a:off x="1248" y="1872"/>
              <a:ext cx="1001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amazon.com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6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7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528" name="Text Box 18"/>
            <p:cNvSpPr txBox="1">
              <a:spLocks noChangeArrowheads="1"/>
            </p:cNvSpPr>
            <p:nvPr/>
          </p:nvSpPr>
          <p:spPr bwMode="auto">
            <a:xfrm>
              <a:off x="2534" y="1799"/>
              <a:ext cx="993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err="1"/>
                <a:t>pbs.org</a:t>
              </a:r>
              <a:endParaRPr 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DNS servers</a:t>
              </a:r>
            </a:p>
          </p:txBody>
        </p:sp>
        <p:sp>
          <p:nvSpPr>
            <p:cNvPr id="149529" name="Line 19"/>
            <p:cNvSpPr>
              <a:spLocks noChangeShapeType="1"/>
            </p:cNvSpPr>
            <p:nvPr/>
          </p:nvSpPr>
          <p:spPr bwMode="auto">
            <a:xfrm>
              <a:off x="2928" y="15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508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161925"/>
            <a:ext cx="8023225" cy="936625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DNS: a distributed, hierarchical database</a:t>
            </a:r>
          </a:p>
        </p:txBody>
      </p:sp>
      <p:sp>
        <p:nvSpPr>
          <p:cNvPr id="149509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20700" y="3971925"/>
            <a:ext cx="8172450" cy="21336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client wants IP for www.amazon.com; 1</a:t>
            </a:r>
            <a:r>
              <a:rPr lang="en-US" sz="2400" i="1" baseline="30000" dirty="0">
                <a:solidFill>
                  <a:srgbClr val="000099"/>
                </a:solidFill>
                <a:latin typeface="Gill Sans MT" charset="0"/>
              </a:rPr>
              <a:t>st</a:t>
            </a: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 approximation:</a:t>
            </a:r>
          </a:p>
          <a:p>
            <a:r>
              <a:rPr lang="en-US" sz="2200" dirty="0">
                <a:latin typeface="Gill Sans MT" charset="0"/>
              </a:rPr>
              <a:t>client queries root server to find .com DNS server</a:t>
            </a:r>
          </a:p>
          <a:p>
            <a:r>
              <a:rPr lang="en-US" sz="2200" dirty="0">
                <a:latin typeface="Gill Sans MT" charset="0"/>
              </a:rPr>
              <a:t>client queries .com DNS server to get amazon.com DNS server</a:t>
            </a:r>
          </a:p>
          <a:p>
            <a:r>
              <a:rPr lang="en-US" sz="2200" dirty="0">
                <a:latin typeface="Gill Sans MT" charset="0"/>
              </a:rPr>
              <a:t>client queries amazon.com DNS server to get  IP address for www.amazon.com</a:t>
            </a:r>
          </a:p>
        </p:txBody>
      </p:sp>
      <p:pic>
        <p:nvPicPr>
          <p:cNvPr id="149510" name="Picture 28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849313"/>
            <a:ext cx="8043863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511" name="Text Box 29"/>
          <p:cNvSpPr txBox="1">
            <a:spLocks noChangeArrowheads="1"/>
          </p:cNvSpPr>
          <p:nvPr/>
        </p:nvSpPr>
        <p:spPr bwMode="auto">
          <a:xfrm>
            <a:off x="3957638" y="16875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…</a:t>
            </a:r>
          </a:p>
        </p:txBody>
      </p:sp>
      <p:sp>
        <p:nvSpPr>
          <p:cNvPr id="149512" name="Text Box 30"/>
          <p:cNvSpPr txBox="1">
            <a:spLocks noChangeArrowheads="1"/>
          </p:cNvSpPr>
          <p:nvPr/>
        </p:nvSpPr>
        <p:spPr bwMode="auto">
          <a:xfrm>
            <a:off x="4521200" y="1685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111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0"/>
            <a:ext cx="7772400" cy="882650"/>
          </a:xfrm>
        </p:spPr>
        <p:txBody>
          <a:bodyPr/>
          <a:lstStyle/>
          <a:p>
            <a:pPr algn="l"/>
            <a:r>
              <a:rPr lang="en-US" sz="4000" dirty="0">
                <a:latin typeface="Gill Sans MT" charset="0"/>
              </a:rPr>
              <a:t>DNS: root name servers</a:t>
            </a:r>
            <a:endParaRPr lang="en-US" dirty="0">
              <a:latin typeface="Gill Sans MT" charset="0"/>
            </a:endParaRPr>
          </a:p>
        </p:txBody>
      </p:sp>
      <p:sp>
        <p:nvSpPr>
          <p:cNvPr id="176133" name="Rectangle 20"/>
          <p:cNvSpPr>
            <a:spLocks noChangeArrowheads="1"/>
          </p:cNvSpPr>
          <p:nvPr/>
        </p:nvSpPr>
        <p:spPr bwMode="auto">
          <a:xfrm>
            <a:off x="6122987" y="3509963"/>
            <a:ext cx="295751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i="1" dirty="0"/>
              <a:t> 13 logical root name </a:t>
            </a:r>
            <a:r>
              <a:rPr lang="ja-JP" altLang="en-US" i="1" dirty="0"/>
              <a:t>“</a:t>
            </a:r>
            <a:r>
              <a:rPr lang="en-US" altLang="ja-JP" i="1" dirty="0"/>
              <a:t>servers</a:t>
            </a:r>
            <a:r>
              <a:rPr lang="ja-JP" altLang="en-US" i="1" dirty="0"/>
              <a:t>”</a:t>
            </a:r>
            <a:r>
              <a:rPr lang="en-US" altLang="ja-JP" i="1" dirty="0"/>
              <a:t> worldwide</a:t>
            </a:r>
          </a:p>
          <a:p>
            <a:pPr marL="342900" indent="-176213">
              <a:lnSpc>
                <a:spcPct val="85000"/>
              </a:lnSpc>
              <a:buClr>
                <a:srgbClr val="000090"/>
              </a:buClr>
              <a:buSzPct val="100000"/>
              <a:buFont typeface="Arial"/>
              <a:buChar char="•"/>
              <a:defRPr/>
            </a:pPr>
            <a:r>
              <a:rPr lang="en-US" altLang="ja-JP" sz="1800" i="1" dirty="0"/>
              <a:t>each “server” replicated many times</a:t>
            </a:r>
          </a:p>
        </p:txBody>
      </p:sp>
      <p:sp>
        <p:nvSpPr>
          <p:cNvPr id="151558" name="AutoShape 22"/>
          <p:cNvSpPr>
            <a:spLocks noChangeAspect="1" noChangeArrowheads="1"/>
          </p:cNvSpPr>
          <p:nvPr/>
        </p:nvSpPr>
        <p:spPr bwMode="auto">
          <a:xfrm>
            <a:off x="508000" y="2098675"/>
            <a:ext cx="5784850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>
              <a:latin typeface="Comic Sans MS" charset="0"/>
            </a:endParaRPr>
          </a:p>
        </p:txBody>
      </p:sp>
      <p:pic>
        <p:nvPicPr>
          <p:cNvPr id="151559" name="Picture 23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95600"/>
            <a:ext cx="4319587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Text Box 25"/>
          <p:cNvSpPr txBox="1">
            <a:spLocks noChangeArrowheads="1"/>
          </p:cNvSpPr>
          <p:nvPr/>
        </p:nvSpPr>
        <p:spPr bwMode="auto">
          <a:xfrm>
            <a:off x="234950" y="3678238"/>
            <a:ext cx="209073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a. Verisign, Los Angeles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   (5 other sites)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b. USC-ISI Marina del Rey,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l. ICANN Los Angeles,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  (41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1" name="Freeform 26"/>
          <p:cNvSpPr>
            <a:spLocks/>
          </p:cNvSpPr>
          <p:nvPr/>
        </p:nvSpPr>
        <p:spPr bwMode="auto">
          <a:xfrm>
            <a:off x="1784350" y="3630613"/>
            <a:ext cx="531812" cy="341312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2" name="Text Box 27"/>
          <p:cNvSpPr txBox="1">
            <a:spLocks noChangeArrowheads="1"/>
          </p:cNvSpPr>
          <p:nvPr/>
        </p:nvSpPr>
        <p:spPr bwMode="auto">
          <a:xfrm>
            <a:off x="231775" y="2851150"/>
            <a:ext cx="194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e. NASA Mt View,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f. Internet Software C.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Palo Alto, CA (and 48 other  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3" name="Freeform 28"/>
          <p:cNvSpPr>
            <a:spLocks/>
          </p:cNvSpPr>
          <p:nvPr/>
        </p:nvSpPr>
        <p:spPr bwMode="auto">
          <a:xfrm flipV="1">
            <a:off x="1450975" y="3386138"/>
            <a:ext cx="817562" cy="184150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4" name="Text Box 29"/>
          <p:cNvSpPr txBox="1">
            <a:spLocks noChangeArrowheads="1"/>
          </p:cNvSpPr>
          <p:nvPr/>
        </p:nvSpPr>
        <p:spPr bwMode="auto">
          <a:xfrm>
            <a:off x="4324350" y="2490788"/>
            <a:ext cx="2278062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i. Netnod, Stockholm (37 other sites)</a:t>
            </a:r>
          </a:p>
        </p:txBody>
      </p:sp>
      <p:sp>
        <p:nvSpPr>
          <p:cNvPr id="151565" name="Freeform 30"/>
          <p:cNvSpPr>
            <a:spLocks/>
          </p:cNvSpPr>
          <p:nvPr/>
        </p:nvSpPr>
        <p:spPr bwMode="auto">
          <a:xfrm>
            <a:off x="3959225" y="2586038"/>
            <a:ext cx="446087" cy="654050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6" name="Text Box 31"/>
          <p:cNvSpPr txBox="1">
            <a:spLocks noChangeArrowheads="1"/>
          </p:cNvSpPr>
          <p:nvPr/>
        </p:nvSpPr>
        <p:spPr bwMode="auto">
          <a:xfrm>
            <a:off x="4360862" y="2201863"/>
            <a:ext cx="25193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k. RIPE London (17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7" name="Freeform 32"/>
          <p:cNvSpPr>
            <a:spLocks/>
          </p:cNvSpPr>
          <p:nvPr/>
        </p:nvSpPr>
        <p:spPr bwMode="auto">
          <a:xfrm>
            <a:off x="3778250" y="2379663"/>
            <a:ext cx="615950" cy="946150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8" name="Text Box 33"/>
          <p:cNvSpPr txBox="1">
            <a:spLocks noChangeArrowheads="1"/>
          </p:cNvSpPr>
          <p:nvPr/>
        </p:nvSpPr>
        <p:spPr bwMode="auto">
          <a:xfrm>
            <a:off x="5938837" y="2820988"/>
            <a:ext cx="1766888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m. WIDE Tokyo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(5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51569" name="Freeform 34"/>
          <p:cNvSpPr>
            <a:spLocks/>
          </p:cNvSpPr>
          <p:nvPr/>
        </p:nvSpPr>
        <p:spPr bwMode="auto">
          <a:xfrm>
            <a:off x="5602287" y="3116263"/>
            <a:ext cx="400050" cy="431800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0" name="Text Box 35"/>
          <p:cNvSpPr txBox="1">
            <a:spLocks noChangeArrowheads="1"/>
          </p:cNvSpPr>
          <p:nvPr/>
        </p:nvSpPr>
        <p:spPr bwMode="auto">
          <a:xfrm>
            <a:off x="1624012" y="2058988"/>
            <a:ext cx="259873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c. Cogent, Herndon, VA (5 other sites)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d. U Maryland College Park,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h. ARL Aberdeen,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j. Verisign, Dulles VA (69 other sites )</a:t>
            </a:r>
            <a:endParaRPr lang="en-US" sz="2400">
              <a:latin typeface="Times New Roman" charset="0"/>
            </a:endParaRPr>
          </a:p>
        </p:txBody>
      </p:sp>
      <p:pic>
        <p:nvPicPr>
          <p:cNvPr id="151571" name="Picture 24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8423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1572" name="Straight Arrow Connector 2"/>
          <p:cNvCxnSpPr>
            <a:cxnSpLocks noChangeShapeType="1"/>
          </p:cNvCxnSpPr>
          <p:nvPr/>
        </p:nvCxnSpPr>
        <p:spPr bwMode="auto">
          <a:xfrm flipH="1">
            <a:off x="2905125" y="2795588"/>
            <a:ext cx="7937" cy="690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1573" name="Text Box 35"/>
          <p:cNvSpPr txBox="1">
            <a:spLocks noChangeArrowheads="1"/>
          </p:cNvSpPr>
          <p:nvPr/>
        </p:nvSpPr>
        <p:spPr bwMode="auto">
          <a:xfrm>
            <a:off x="1577975" y="4406900"/>
            <a:ext cx="1470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g. US DoD Columbus, OH (5 other sites)</a:t>
            </a:r>
            <a:endParaRPr lang="en-US" sz="2400">
              <a:latin typeface="Times New Roman" charset="0"/>
            </a:endParaRPr>
          </a:p>
        </p:txBody>
      </p:sp>
      <p:cxnSp>
        <p:nvCxnSpPr>
          <p:cNvPr id="151574" name="Straight Arrow Connector 24"/>
          <p:cNvCxnSpPr>
            <a:cxnSpLocks noChangeShapeType="1"/>
            <a:stCxn id="151573" idx="0"/>
          </p:cNvCxnSpPr>
          <p:nvPr/>
        </p:nvCxnSpPr>
        <p:spPr bwMode="auto">
          <a:xfrm flipV="1">
            <a:off x="2312987" y="3462338"/>
            <a:ext cx="481013" cy="944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9297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538"/>
            <a:ext cx="7772400" cy="957262"/>
          </a:xfrm>
        </p:spPr>
        <p:txBody>
          <a:bodyPr/>
          <a:lstStyle/>
          <a:p>
            <a:pPr algn="l"/>
            <a:r>
              <a:rPr lang="en-US" dirty="0">
                <a:latin typeface="Gill Sans MT" charset="0"/>
              </a:rPr>
              <a:t>Local </a:t>
            </a:r>
            <a:r>
              <a:rPr lang="en-US" sz="4000" dirty="0">
                <a:latin typeface="Gill Sans MT" charset="0"/>
              </a:rPr>
              <a:t>DNS</a:t>
            </a:r>
            <a:r>
              <a:rPr lang="en-US" dirty="0">
                <a:latin typeface="Gill Sans MT" charset="0"/>
              </a:rPr>
              <a:t> name server</a:t>
            </a: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01000" cy="4191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Each Internet Service Provider (ISP) has one</a:t>
            </a:r>
          </a:p>
          <a:p>
            <a:pPr lvl="1"/>
            <a:r>
              <a:rPr lang="en-US" dirty="0">
                <a:latin typeface="Gill Sans MT" charset="0"/>
              </a:rPr>
              <a:t>also called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default name server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Hosts send DNS queries to their local DNS server</a:t>
            </a:r>
          </a:p>
          <a:p>
            <a:pPr lvl="1"/>
            <a:r>
              <a:rPr lang="en-US" dirty="0">
                <a:latin typeface="Gill Sans MT" charset="0"/>
              </a:rPr>
              <a:t>Answered from local cache of recent name-to-address translation pairs if possible</a:t>
            </a:r>
          </a:p>
          <a:p>
            <a:pPr lvl="1"/>
            <a:r>
              <a:rPr lang="en-US" dirty="0">
                <a:latin typeface="Gill Sans MT" charset="0"/>
              </a:rPr>
              <a:t>If not cached, obtains the translation from the DNS hierarchy</a:t>
            </a:r>
          </a:p>
        </p:txBody>
      </p:sp>
      <p:pic>
        <p:nvPicPr>
          <p:cNvPr id="155653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969963"/>
            <a:ext cx="554831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80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9" name="Picture 7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87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0" name="Text Box 5"/>
          <p:cNvSpPr txBox="1">
            <a:spLocks noChangeArrowheads="1"/>
          </p:cNvSpPr>
          <p:nvPr/>
        </p:nvSpPr>
        <p:spPr bwMode="auto">
          <a:xfrm>
            <a:off x="4206875" y="4881563"/>
            <a:ext cx="17462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requesting host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000099"/>
                </a:solidFill>
              </a:rPr>
              <a:t>cis.poly.edu</a:t>
            </a:r>
          </a:p>
        </p:txBody>
      </p:sp>
      <p:sp>
        <p:nvSpPr>
          <p:cNvPr id="157701" name="Text Box 6"/>
          <p:cNvSpPr txBox="1">
            <a:spLocks noChangeArrowheads="1"/>
          </p:cNvSpPr>
          <p:nvPr/>
        </p:nvSpPr>
        <p:spPr bwMode="auto">
          <a:xfrm>
            <a:off x="6683375" y="577532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gaia.cs.umass.edu</a:t>
            </a:r>
          </a:p>
        </p:txBody>
      </p:sp>
      <p:sp>
        <p:nvSpPr>
          <p:cNvPr id="157702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root DNS server</a:t>
            </a:r>
            <a:endParaRPr lang="en-US" sz="1600"/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 flipV="1">
            <a:off x="5400675" y="12207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5686425" y="2382838"/>
            <a:ext cx="1485900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686425" y="2554288"/>
            <a:ext cx="1419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610225" y="14493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5476875" y="2933700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7709" name="Group 24"/>
          <p:cNvGrpSpPr>
            <a:grpSpLocks/>
          </p:cNvGrpSpPr>
          <p:nvPr/>
        </p:nvGrpSpPr>
        <p:grpSpPr bwMode="auto">
          <a:xfrm>
            <a:off x="4179888" y="3062288"/>
            <a:ext cx="1898650" cy="611187"/>
            <a:chOff x="2831" y="2132"/>
            <a:chExt cx="1196" cy="385"/>
          </a:xfrm>
        </p:grpSpPr>
        <p:sp>
          <p:nvSpPr>
            <p:cNvPr id="157863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57864" name="Text Box 26"/>
            <p:cNvSpPr txBox="1">
              <a:spLocks noChangeArrowheads="1"/>
            </p:cNvSpPr>
            <p:nvPr/>
          </p:nvSpPr>
          <p:spPr bwMode="auto">
            <a:xfrm>
              <a:off x="2831" y="2132"/>
              <a:ext cx="11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local DNS server</a:t>
              </a:r>
              <a:endParaRPr lang="en-US" sz="24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i="1">
                  <a:solidFill>
                    <a:srgbClr val="000099"/>
                  </a:solidFill>
                </a:rPr>
                <a:t>dns.poly.edu</a:t>
              </a:r>
            </a:p>
          </p:txBody>
        </p:sp>
      </p:grp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1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0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2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3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6292850" y="20859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4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6323013" y="2573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5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919913" y="3613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6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57716" name="Text Box 60"/>
          <p:cNvSpPr txBox="1">
            <a:spLocks noChangeArrowheads="1"/>
          </p:cNvSpPr>
          <p:nvPr/>
        </p:nvSpPr>
        <p:spPr bwMode="auto">
          <a:xfrm>
            <a:off x="6353175" y="4429125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authoritative DNS server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dns.cs.umass.edu</a:t>
            </a:r>
            <a:endParaRPr lang="en-US" sz="1600"/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6292850" y="3643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7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5549900" y="37909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8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5619750" y="2714625"/>
            <a:ext cx="1493838" cy="1314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 flipV="1">
            <a:off x="5580063" y="2840038"/>
            <a:ext cx="1493837" cy="13017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21" name="Text Box 65"/>
          <p:cNvSpPr txBox="1">
            <a:spLocks noChangeArrowheads="1"/>
          </p:cNvSpPr>
          <p:nvPr/>
        </p:nvSpPr>
        <p:spPr bwMode="auto">
          <a:xfrm>
            <a:off x="6551613" y="18526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TLD DNS server</a:t>
            </a:r>
            <a:endParaRPr lang="en-US" sz="1600"/>
          </a:p>
        </p:txBody>
      </p:sp>
      <p:sp>
        <p:nvSpPr>
          <p:cNvPr id="157722" name="Rectangle 66"/>
          <p:cNvSpPr>
            <a:spLocks noGrp="1" noChangeArrowheads="1"/>
          </p:cNvSpPr>
          <p:nvPr>
            <p:ph type="title"/>
          </p:nvPr>
        </p:nvSpPr>
        <p:spPr>
          <a:xfrm>
            <a:off x="533400" y="217488"/>
            <a:ext cx="4232275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000" dirty="0">
                <a:latin typeface="Gill Sans MT" charset="0"/>
              </a:rPr>
              <a:t>DNS name </a:t>
            </a:r>
            <a:br>
              <a:rPr lang="en-US" sz="4000" dirty="0">
                <a:latin typeface="Gill Sans MT" charset="0"/>
              </a:rPr>
            </a:br>
            <a:r>
              <a:rPr lang="en-US" sz="4000" dirty="0">
                <a:latin typeface="Gill Sans MT" charset="0"/>
              </a:rPr>
              <a:t>resolution example</a:t>
            </a:r>
          </a:p>
        </p:txBody>
      </p:sp>
      <p:sp>
        <p:nvSpPr>
          <p:cNvPr id="157723" name="Rectangle 67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725613"/>
            <a:ext cx="3565525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host at cis.poly.edu wants IP address for gaia.cs.umass.edu</a:t>
            </a:r>
          </a:p>
        </p:txBody>
      </p:sp>
      <p:sp>
        <p:nvSpPr>
          <p:cNvPr id="157724" name="Rectangle 69"/>
          <p:cNvSpPr>
            <a:spLocks noChangeArrowheads="1"/>
          </p:cNvSpPr>
          <p:nvPr/>
        </p:nvSpPr>
        <p:spPr bwMode="auto">
          <a:xfrm>
            <a:off x="582613" y="3094038"/>
            <a:ext cx="3478212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 dirty="0">
                <a:solidFill>
                  <a:srgbClr val="CC0000"/>
                </a:solidFill>
                <a:latin typeface="Gill Sans MT" charset="0"/>
              </a:rPr>
              <a:t>iterated query: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0"/>
              <a:buChar char="§"/>
            </a:pPr>
            <a:r>
              <a:rPr lang="en-US" sz="2400" dirty="0">
                <a:latin typeface="Gill Sans MT" charset="0"/>
              </a:rPr>
              <a:t>contacted server replies with name of next server to contact</a:t>
            </a:r>
          </a:p>
        </p:txBody>
      </p:sp>
      <p:grpSp>
        <p:nvGrpSpPr>
          <p:cNvPr id="157725" name="Group 86"/>
          <p:cNvGrpSpPr>
            <a:grpSpLocks/>
          </p:cNvGrpSpPr>
          <p:nvPr/>
        </p:nvGrpSpPr>
        <p:grpSpPr bwMode="auto">
          <a:xfrm flipH="1">
            <a:off x="7226300" y="5091113"/>
            <a:ext cx="925513" cy="795337"/>
            <a:chOff x="-44" y="1473"/>
            <a:chExt cx="981" cy="1105"/>
          </a:xfrm>
        </p:grpSpPr>
        <p:pic>
          <p:nvPicPr>
            <p:cNvPr id="157861" name="Picture 8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862" name="Freeform 8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7726" name="Group 89"/>
          <p:cNvGrpSpPr>
            <a:grpSpLocks/>
          </p:cNvGrpSpPr>
          <p:nvPr/>
        </p:nvGrpSpPr>
        <p:grpSpPr bwMode="auto">
          <a:xfrm>
            <a:off x="4765675" y="4244975"/>
            <a:ext cx="925513" cy="795338"/>
            <a:chOff x="-44" y="1473"/>
            <a:chExt cx="981" cy="1105"/>
          </a:xfrm>
        </p:grpSpPr>
        <p:pic>
          <p:nvPicPr>
            <p:cNvPr id="157859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860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7727" name="Group 125"/>
          <p:cNvGrpSpPr>
            <a:grpSpLocks/>
          </p:cNvGrpSpPr>
          <p:nvPr/>
        </p:nvGrpSpPr>
        <p:grpSpPr bwMode="auto">
          <a:xfrm>
            <a:off x="7226300" y="3743325"/>
            <a:ext cx="390525" cy="641350"/>
            <a:chOff x="4140" y="429"/>
            <a:chExt cx="1425" cy="2396"/>
          </a:xfrm>
        </p:grpSpPr>
        <p:sp>
          <p:nvSpPr>
            <p:cNvPr id="157827" name="Freeform 12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8" name="Rectangle 12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29" name="Freeform 12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0" name="Freeform 12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1" name="Rectangle 13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32" name="Group 13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857" name="AutoShape 13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8" name="AutoShape 133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33" name="Rectangle 13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34" name="Group 13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855" name="AutoShape 13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6" name="AutoShape 13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35" name="Rectangle 13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36" name="Rectangle 13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37" name="Group 14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853" name="AutoShape 1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4" name="AutoShape 14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38" name="Freeform 14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839" name="Group 14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851" name="AutoShape 14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52" name="AutoShape 146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40" name="Rectangle 14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1" name="Freeform 14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2" name="Freeform 14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3" name="Oval 15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4" name="Freeform 15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5" name="AutoShape 15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6" name="AutoShape 15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7" name="Oval 15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48" name="Oval 15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849" name="Oval 15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50" name="Rectangle 15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728" name="Group 158"/>
          <p:cNvGrpSpPr>
            <a:grpSpLocks/>
          </p:cNvGrpSpPr>
          <p:nvPr/>
        </p:nvGrpSpPr>
        <p:grpSpPr bwMode="auto">
          <a:xfrm>
            <a:off x="5222875" y="2230438"/>
            <a:ext cx="390525" cy="641350"/>
            <a:chOff x="4140" y="429"/>
            <a:chExt cx="1425" cy="2396"/>
          </a:xfrm>
        </p:grpSpPr>
        <p:sp>
          <p:nvSpPr>
            <p:cNvPr id="157795" name="Freeform 1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6" name="Rectangle 160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97" name="Freeform 1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8" name="Freeform 1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9" name="Rectangle 163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00" name="Group 1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825" name="AutoShape 16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6" name="AutoShape 166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1" name="Rectangle 167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02" name="Group 1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823" name="AutoShape 1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4" name="AutoShape 170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3" name="Rectangle 171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4" name="Rectangle 172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805" name="Group 1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821" name="AutoShape 17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2" name="AutoShape 175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6" name="Freeform 1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807" name="Group 1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819" name="AutoShape 178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820" name="AutoShape 179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808" name="Rectangle 180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09" name="Freeform 1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0" name="Freeform 1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1" name="Oval 183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2" name="Freeform 1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3" name="AutoShape 185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4" name="AutoShape 186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5" name="Oval 187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6" name="Oval 188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817" name="Oval 189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818" name="Rectangle 190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729" name="Group 224"/>
          <p:cNvGrpSpPr>
            <a:grpSpLocks/>
          </p:cNvGrpSpPr>
          <p:nvPr/>
        </p:nvGrpSpPr>
        <p:grpSpPr bwMode="auto">
          <a:xfrm>
            <a:off x="6376988" y="968375"/>
            <a:ext cx="390525" cy="641350"/>
            <a:chOff x="4140" y="429"/>
            <a:chExt cx="1425" cy="2396"/>
          </a:xfrm>
        </p:grpSpPr>
        <p:sp>
          <p:nvSpPr>
            <p:cNvPr id="157763" name="Freeform 22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64" name="Rectangle 226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65" name="Freeform 22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66" name="Freeform 22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67" name="Rectangle 229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68" name="Group 23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793" name="AutoShape 23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94" name="AutoShape 23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69" name="Rectangle 233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70" name="Group 23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791" name="AutoShape 235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92" name="AutoShape 236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71" name="Rectangle 237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72" name="Rectangle 238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73" name="Group 23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789" name="AutoShape 24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90" name="AutoShape 24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74" name="Freeform 24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775" name="Group 24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787" name="AutoShape 244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88" name="AutoShape 245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76" name="Rectangle 246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77" name="Freeform 24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78" name="Freeform 24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79" name="Oval 249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0" name="Freeform 25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81" name="AutoShape 251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2" name="AutoShape 252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3" name="Oval 253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4" name="Oval 254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785" name="Oval 255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86" name="Rectangle 256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730" name="Group 257"/>
          <p:cNvGrpSpPr>
            <a:grpSpLocks/>
          </p:cNvGrpSpPr>
          <p:nvPr/>
        </p:nvGrpSpPr>
        <p:grpSpPr bwMode="auto">
          <a:xfrm>
            <a:off x="7192963" y="2220913"/>
            <a:ext cx="390525" cy="641350"/>
            <a:chOff x="4140" y="429"/>
            <a:chExt cx="1425" cy="2396"/>
          </a:xfrm>
        </p:grpSpPr>
        <p:sp>
          <p:nvSpPr>
            <p:cNvPr id="157731" name="Freeform 2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32" name="Rectangle 259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33" name="Freeform 2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34" name="Freeform 2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35" name="Rectangle 262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36" name="Group 2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7761" name="AutoShape 26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62" name="AutoShape 265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37" name="Rectangle 266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38" name="Group 2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7759" name="AutoShape 268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60" name="AutoShape 26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39" name="Rectangle 270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40" name="Rectangle 271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7741" name="Group 2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7757" name="AutoShape 273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58" name="AutoShape 274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42" name="Freeform 2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7743" name="Group 2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7755" name="AutoShape 277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756" name="AutoShape 278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7744" name="Rectangle 279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45" name="Freeform 2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46" name="Freeform 2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47" name="Oval 282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48" name="Freeform 2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49" name="AutoShape 28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0" name="AutoShape 285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1" name="Oval 286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2" name="Oval 287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7753" name="Oval 288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54" name="Rectangle 289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674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0" grpId="0" animBg="1"/>
      <p:bldP spid="202771" grpId="0" animBg="1"/>
      <p:bldP spid="202772" grpId="0" animBg="1"/>
      <p:bldP spid="202773" grpId="0" animBg="1"/>
      <p:bldP spid="202774" grpId="0" animBg="1"/>
      <p:bldP spid="202775" grpId="0" animBg="1"/>
      <p:bldP spid="202779" grpId="0"/>
      <p:bldP spid="202780" grpId="0"/>
      <p:bldP spid="202781" grpId="0"/>
      <p:bldP spid="202782" grpId="0"/>
      <p:bldP spid="202783" grpId="0"/>
      <p:bldP spid="202784" grpId="0"/>
      <p:bldP spid="202813" grpId="0"/>
      <p:bldP spid="202814" grpId="0"/>
      <p:bldP spid="202815" grpId="0" animBg="1"/>
      <p:bldP spid="2028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620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6050"/>
            <a:ext cx="7772400" cy="969963"/>
          </a:xfrm>
        </p:spPr>
        <p:txBody>
          <a:bodyPr/>
          <a:lstStyle/>
          <a:p>
            <a:pPr algn="l"/>
            <a:r>
              <a:rPr lang="en-US" sz="4000" dirty="0">
                <a:latin typeface="Gill Sans MT" charset="0"/>
              </a:rPr>
              <a:t>DNS: caching, updating records</a:t>
            </a: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4" y="1438275"/>
            <a:ext cx="8067675" cy="4733925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once (any) name server learns mapping, it </a:t>
            </a: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caches</a:t>
            </a:r>
            <a:r>
              <a:rPr lang="en-US" dirty="0">
                <a:latin typeface="Gill Sans MT" charset="0"/>
              </a:rPr>
              <a:t> mapping</a:t>
            </a:r>
          </a:p>
          <a:p>
            <a:pPr lvl="1"/>
            <a:r>
              <a:rPr lang="en-US" dirty="0">
                <a:latin typeface="Gill Sans MT" charset="0"/>
              </a:rPr>
              <a:t>Cache entries timeout (disappear) after some time (TTL)</a:t>
            </a:r>
          </a:p>
          <a:p>
            <a:pPr lvl="1"/>
            <a:r>
              <a:rPr lang="en-US" dirty="0">
                <a:latin typeface="Gill Sans MT" charset="0"/>
              </a:rPr>
              <a:t>TLD servers are typically cached in local name servers</a:t>
            </a:r>
          </a:p>
          <a:p>
            <a:pPr lvl="2"/>
            <a:r>
              <a:rPr lang="en-US" dirty="0">
                <a:latin typeface="Gill Sans MT" charset="0"/>
              </a:rPr>
              <a:t>Thus root name servers are not often visited</a:t>
            </a:r>
            <a:endParaRPr lang="en-US" dirty="0">
              <a:latin typeface="Comic Sans MS" charset="0"/>
            </a:endParaRPr>
          </a:p>
          <a:p>
            <a:r>
              <a:rPr lang="en-US" dirty="0">
                <a:latin typeface="Gill Sans MT" charset="0"/>
              </a:rPr>
              <a:t>Cached entries may be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out-of-date</a:t>
            </a:r>
            <a:r>
              <a:rPr lang="en-US" dirty="0">
                <a:latin typeface="Gill Sans MT" charset="0"/>
              </a:rPr>
              <a:t> </a:t>
            </a:r>
          </a:p>
          <a:p>
            <a:pPr lvl="1"/>
            <a:r>
              <a:rPr lang="en-US" dirty="0">
                <a:latin typeface="Gill Sans MT" charset="0"/>
              </a:rPr>
              <a:t>if a DNS host changes IP address, that may not be known Internet-wide until all TTLs expire</a:t>
            </a:r>
          </a:p>
        </p:txBody>
      </p:sp>
    </p:spTree>
    <p:extLst>
      <p:ext uri="{BB962C8B-B14F-4D97-AF65-F5344CB8AC3E}">
        <p14:creationId xmlns:p14="http://schemas.microsoft.com/office/powerpoint/2010/main" val="147787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01613"/>
            <a:ext cx="7772400" cy="892175"/>
          </a:xfrm>
        </p:spPr>
        <p:txBody>
          <a:bodyPr/>
          <a:lstStyle/>
          <a:p>
            <a:pPr algn="l"/>
            <a:r>
              <a:rPr lang="en-US" sz="4000" dirty="0">
                <a:latin typeface="Gill Sans MT" charset="0"/>
              </a:rPr>
              <a:t>Resource Records</a:t>
            </a:r>
            <a:endParaRPr lang="en-US" dirty="0">
              <a:latin typeface="Gill Sans MT" charset="0"/>
            </a:endParaRPr>
          </a:p>
        </p:txBody>
      </p:sp>
      <p:sp>
        <p:nvSpPr>
          <p:cNvPr id="1638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60938" y="2501921"/>
            <a:ext cx="3514725" cy="1905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u="sng" dirty="0">
                <a:solidFill>
                  <a:srgbClr val="CC0000"/>
                </a:solidFill>
                <a:latin typeface="Gill Sans MT" charset="0"/>
              </a:rPr>
              <a:t>type=NS</a:t>
            </a:r>
          </a:p>
          <a:p>
            <a:pPr lvl="1"/>
            <a:r>
              <a:rPr lang="en-US" sz="2000" b="1" dirty="0">
                <a:latin typeface="Courier New" charset="0"/>
              </a:rPr>
              <a:t>name</a:t>
            </a:r>
            <a:r>
              <a:rPr lang="en-US" sz="2000" dirty="0">
                <a:latin typeface="Gill Sans MT" charset="0"/>
              </a:rPr>
              <a:t> is domain (e.g., foo.com)</a:t>
            </a:r>
          </a:p>
          <a:p>
            <a:pPr lvl="1"/>
            <a:r>
              <a:rPr lang="en-US" sz="2000" b="1" dirty="0">
                <a:latin typeface="Courier New" charset="0"/>
              </a:rPr>
              <a:t>value</a:t>
            </a:r>
            <a:r>
              <a:rPr lang="en-US" sz="2000" dirty="0">
                <a:latin typeface="Gill Sans MT" charset="0"/>
              </a:rPr>
              <a:t> is hostname of authoritative name server for this domain</a:t>
            </a: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1780382" y="1626350"/>
            <a:ext cx="536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/>
              <a:t>RR format:</a:t>
            </a:r>
            <a:r>
              <a:rPr lang="en-US" sz="2400">
                <a:latin typeface="Comic Sans MS" charset="0"/>
              </a:rPr>
              <a:t> </a:t>
            </a:r>
            <a:r>
              <a:rPr lang="en-US" sz="1800" b="1">
                <a:latin typeface="Courier New" charset="0"/>
              </a:rPr>
              <a:t>(name, value, type, ttl)</a:t>
            </a:r>
            <a:endParaRPr lang="en-US" sz="2400">
              <a:latin typeface="Times New Roman" charset="0"/>
            </a:endParaRP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828800" y="1559675"/>
            <a:ext cx="5267325" cy="5715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chemeClr val="accent2"/>
              </a:solidFill>
              <a:latin typeface="Times New Roman" charset="0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446088" y="2514600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sz="2800" u="sng" dirty="0">
                <a:solidFill>
                  <a:srgbClr val="CC0000"/>
                </a:solidFill>
                <a:latin typeface="Gill Sans MT" charset="0"/>
              </a:rPr>
              <a:t>type=A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name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Gill Sans MT" charset="0"/>
              </a:rPr>
              <a:t>is hostname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value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Gill Sans MT" charset="0"/>
              </a:rPr>
              <a:t>is IP address</a:t>
            </a:r>
          </a:p>
          <a:p>
            <a:pPr marL="342900" indent="-342900">
              <a:buFont typeface="ZapfDingbats" charset="0"/>
              <a:buChar char="r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446088" y="3902119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u="sng" dirty="0">
                <a:solidFill>
                  <a:srgbClr val="CC0000"/>
                </a:solidFill>
                <a:latin typeface="Gill Sans MT" charset="0"/>
              </a:rPr>
              <a:t>type=CNAME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name</a:t>
            </a:r>
            <a:r>
              <a:rPr lang="en-US" dirty="0">
                <a:latin typeface="Comic Sans MS" charset="0"/>
              </a:rPr>
              <a:t> is </a:t>
            </a:r>
            <a:r>
              <a:rPr lang="en-US" dirty="0">
                <a:latin typeface="Gill Sans MT" charset="0"/>
              </a:rPr>
              <a:t>alias name for some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canonical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(the real) name</a:t>
            </a:r>
          </a:p>
          <a:p>
            <a:pPr marL="742950" lvl="1" indent="-285750">
              <a:buClr>
                <a:srgbClr val="000099"/>
              </a:buClr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value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Gill Sans MT" charset="0"/>
              </a:rPr>
              <a:t>is canonical 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sz="1800" b="1" dirty="0">
                <a:latin typeface="Courier New" charset="0"/>
              </a:rPr>
              <a:t>Example: www.ibm.com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>
                <a:latin typeface="Gill Sans MT" charset="0"/>
              </a:rPr>
              <a:t>is really</a:t>
            </a:r>
            <a:r>
              <a:rPr lang="en-US" dirty="0">
                <a:latin typeface="Gill Sans MT" charset="0"/>
              </a:rPr>
              <a:t> </a:t>
            </a:r>
            <a:endParaRPr lang="en-US" sz="1800" dirty="0">
              <a:latin typeface="Gill Sans MT" charset="0"/>
            </a:endParaRP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None/>
            </a:pPr>
            <a:r>
              <a:rPr lang="en-US" sz="1800" dirty="0">
                <a:latin typeface="Courier New" charset="0"/>
              </a:rPr>
              <a:t>  </a:t>
            </a:r>
            <a:r>
              <a:rPr lang="en-US" sz="1800" b="1" dirty="0">
                <a:latin typeface="Courier New" charset="0"/>
              </a:rPr>
              <a:t>servereast.backup2.ibm.com</a:t>
            </a:r>
          </a:p>
          <a:p>
            <a:pPr marL="342900" indent="-342900">
              <a:buFont typeface="ZapfDingbats" charset="0"/>
              <a:buChar char="r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4940300" y="4782142"/>
            <a:ext cx="44084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u="sng" dirty="0">
                <a:solidFill>
                  <a:srgbClr val="CC0000"/>
                </a:solidFill>
                <a:latin typeface="Gill Sans MT" charset="0"/>
              </a:rPr>
              <a:t>type=MX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 dirty="0">
                <a:latin typeface="Courier New" charset="0"/>
              </a:rPr>
              <a:t>value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Gill Sans MT" charset="0"/>
              </a:rPr>
              <a:t>is name of </a:t>
            </a:r>
            <a:r>
              <a:rPr lang="en-US" dirty="0" err="1">
                <a:latin typeface="Gill Sans MT" charset="0"/>
              </a:rPr>
              <a:t>mailserver</a:t>
            </a:r>
            <a:r>
              <a:rPr lang="en-US" dirty="0">
                <a:latin typeface="Gill Sans MT" charset="0"/>
              </a:rPr>
              <a:t> associated with</a:t>
            </a:r>
            <a:r>
              <a:rPr lang="en-US" dirty="0">
                <a:latin typeface="Comic Sans MS" charset="0"/>
              </a:rPr>
              <a:t> </a:t>
            </a:r>
            <a:r>
              <a:rPr lang="en-US" b="1" dirty="0">
                <a:latin typeface="Courier New" charset="0"/>
              </a:rPr>
              <a:t>name</a:t>
            </a:r>
            <a:endParaRPr lang="en-US" dirty="0">
              <a:latin typeface="Comic Sans MS" charset="0"/>
            </a:endParaRPr>
          </a:p>
          <a:p>
            <a:pPr marL="342900" indent="-342900">
              <a:buFont typeface="ZapfDingbats" charset="0"/>
              <a:buChar char="r"/>
            </a:pPr>
            <a:endParaRPr lang="en-US" sz="2400" dirty="0">
              <a:latin typeface="Comic Sans MS" charset="0"/>
            </a:endParaRPr>
          </a:p>
        </p:txBody>
      </p:sp>
      <p:pic>
        <p:nvPicPr>
          <p:cNvPr id="163851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881063"/>
            <a:ext cx="3198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298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7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890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9388"/>
            <a:ext cx="7772400" cy="903287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Inserting records into </a:t>
            </a:r>
            <a:r>
              <a:rPr lang="en-US" sz="4000">
                <a:latin typeface="Gill Sans MT" charset="0"/>
              </a:rPr>
              <a:t>DNS</a:t>
            </a:r>
          </a:p>
        </p:txBody>
      </p:sp>
      <p:sp>
        <p:nvSpPr>
          <p:cNvPr id="1699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85150" cy="5334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example: new startup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Network Utopia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register name </a:t>
            </a:r>
            <a:r>
              <a:rPr lang="en-US" dirty="0" err="1">
                <a:latin typeface="Gill Sans MT" charset="0"/>
              </a:rPr>
              <a:t>networkuptopia.com</a:t>
            </a:r>
            <a:r>
              <a:rPr lang="en-US" dirty="0">
                <a:latin typeface="Gill Sans MT" charset="0"/>
              </a:rPr>
              <a:t> at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DNS registrar</a:t>
            </a:r>
            <a:r>
              <a:rPr lang="en-US" dirty="0">
                <a:latin typeface="Gill Sans MT" charset="0"/>
              </a:rPr>
              <a:t> (e.g., Network Solutions)</a:t>
            </a:r>
          </a:p>
          <a:p>
            <a:pPr lvl="1"/>
            <a:r>
              <a:rPr lang="en-US" dirty="0">
                <a:latin typeface="Gill Sans MT" charset="0"/>
              </a:rPr>
              <a:t>provide names, IP addresses of authoritative name server (primary and secondary)</a:t>
            </a:r>
          </a:p>
          <a:p>
            <a:pPr lvl="1"/>
            <a:r>
              <a:rPr lang="en-US" dirty="0">
                <a:latin typeface="Gill Sans MT" charset="0"/>
              </a:rPr>
              <a:t>registrar inserts two RRs into .com TLD server:</a:t>
            </a:r>
            <a:br>
              <a:rPr lang="en-US" sz="2800" dirty="0">
                <a:latin typeface="Gill Sans MT" charset="0"/>
              </a:rPr>
            </a:b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>
                <a:latin typeface="Courier New" charset="0"/>
              </a:rPr>
              <a:t>networkutopia.com</a:t>
            </a:r>
            <a:r>
              <a:rPr lang="en-US" sz="2000" b="1" dirty="0">
                <a:latin typeface="Courier New" charset="0"/>
              </a:rPr>
              <a:t>, dns1.networkutopia.com, NS)</a:t>
            </a:r>
          </a:p>
          <a:p>
            <a:pPr lvl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  (dns1.networkutopia.com, 212.212.212.1, A)</a:t>
            </a:r>
            <a:endParaRPr lang="en-US" dirty="0">
              <a:solidFill>
                <a:schemeClr val="accent2"/>
              </a:solidFill>
              <a:latin typeface="Courier New" charset="0"/>
            </a:endParaRPr>
          </a:p>
          <a:p>
            <a:r>
              <a:rPr lang="en-US" dirty="0">
                <a:latin typeface="Gill Sans MT" charset="0"/>
              </a:rPr>
              <a:t>create authoritative server type A record for </a:t>
            </a:r>
            <a:r>
              <a:rPr lang="en-US" dirty="0" err="1">
                <a:latin typeface="Gill Sans MT" charset="0"/>
              </a:rPr>
              <a:t>www.networkuptopia.com</a:t>
            </a:r>
            <a:r>
              <a:rPr lang="en-US" dirty="0">
                <a:latin typeface="Gill Sans MT" charset="0"/>
              </a:rPr>
              <a:t>; type MX record for </a:t>
            </a:r>
            <a:r>
              <a:rPr lang="en-US" dirty="0" err="1">
                <a:latin typeface="Gill Sans MT" charset="0"/>
              </a:rPr>
              <a:t>networkutopia.com</a:t>
            </a:r>
            <a:endParaRPr lang="en-US" dirty="0">
              <a:latin typeface="Gill Sans MT" charset="0"/>
            </a:endParaRP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2768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5457</TotalTime>
  <Words>1249</Words>
  <Application>Microsoft Office PowerPoint</Application>
  <PresentationFormat>On-screen Show (4:3)</PresentationFormat>
  <Paragraphs>254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ＭＳ Ｐゴシック</vt:lpstr>
      <vt:lpstr>Arial</vt:lpstr>
      <vt:lpstr>Comic Sans MS</vt:lpstr>
      <vt:lpstr>Courier New</vt:lpstr>
      <vt:lpstr>Gill Sans MT</vt:lpstr>
      <vt:lpstr>Times New Roman</vt:lpstr>
      <vt:lpstr>Wingdings</vt:lpstr>
      <vt:lpstr>ZapfDingbats</vt:lpstr>
      <vt:lpstr>Default Design</vt:lpstr>
      <vt:lpstr>1_Default Design</vt:lpstr>
      <vt:lpstr>DNS</vt:lpstr>
      <vt:lpstr>DNS: Domain Name System</vt:lpstr>
      <vt:lpstr>DNS: a distributed, hierarchical database</vt:lpstr>
      <vt:lpstr>DNS: root name servers</vt:lpstr>
      <vt:lpstr>Local DNS name server</vt:lpstr>
      <vt:lpstr>DNS name  resolution example</vt:lpstr>
      <vt:lpstr>DNS: caching, updating records</vt:lpstr>
      <vt:lpstr>Resource Records</vt:lpstr>
      <vt:lpstr>Inserting records into DNS</vt:lpstr>
      <vt:lpstr>Example DNS lookup</vt:lpstr>
      <vt:lpstr>Internet inter-AS routing: BGP</vt:lpstr>
      <vt:lpstr>eBGP, iBGP connections</vt:lpstr>
      <vt:lpstr>BGP basics</vt:lpstr>
      <vt:lpstr>BGP path advertisement</vt:lpstr>
      <vt:lpstr>BGP path advertisement</vt:lpstr>
      <vt:lpstr>Hot Potato Routing</vt:lpstr>
      <vt:lpstr>BGP route selection</vt:lpstr>
    </vt:vector>
  </TitlesOfParts>
  <Company>UMIACS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Douglas William Oard</cp:lastModifiedBy>
  <cp:revision>146</cp:revision>
  <dcterms:created xsi:type="dcterms:W3CDTF">2003-09-05T02:55:05Z</dcterms:created>
  <dcterms:modified xsi:type="dcterms:W3CDTF">2018-03-25T23:24:37Z</dcterms:modified>
</cp:coreProperties>
</file>