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49" r:id="rId2"/>
    <p:sldMasterId id="2147483751" r:id="rId3"/>
    <p:sldMasterId id="2147483788" r:id="rId4"/>
    <p:sldMasterId id="2147483792" r:id="rId5"/>
    <p:sldMasterId id="2147483808" r:id="rId6"/>
    <p:sldMasterId id="2147483812" r:id="rId7"/>
    <p:sldMasterId id="2147483814" r:id="rId8"/>
    <p:sldMasterId id="2147483820" r:id="rId9"/>
    <p:sldMasterId id="2147483822" r:id="rId10"/>
    <p:sldMasterId id="2147483824" r:id="rId11"/>
    <p:sldMasterId id="2147483826" r:id="rId12"/>
  </p:sldMasterIdLst>
  <p:notesMasterIdLst>
    <p:notesMasterId r:id="rId33"/>
  </p:notesMasterIdLst>
  <p:handoutMasterIdLst>
    <p:handoutMasterId r:id="rId34"/>
  </p:handoutMasterIdLst>
  <p:sldIdLst>
    <p:sldId id="285" r:id="rId13"/>
    <p:sldId id="684" r:id="rId14"/>
    <p:sldId id="729" r:id="rId15"/>
    <p:sldId id="730" r:id="rId16"/>
    <p:sldId id="749" r:id="rId17"/>
    <p:sldId id="765" r:id="rId18"/>
    <p:sldId id="759" r:id="rId19"/>
    <p:sldId id="751" r:id="rId20"/>
    <p:sldId id="761" r:id="rId21"/>
    <p:sldId id="762" r:id="rId22"/>
    <p:sldId id="767" r:id="rId23"/>
    <p:sldId id="766" r:id="rId24"/>
    <p:sldId id="780" r:id="rId25"/>
    <p:sldId id="770" r:id="rId26"/>
    <p:sldId id="771" r:id="rId27"/>
    <p:sldId id="772" r:id="rId28"/>
    <p:sldId id="774" r:id="rId29"/>
    <p:sldId id="775" r:id="rId30"/>
    <p:sldId id="779" r:id="rId31"/>
    <p:sldId id="77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890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21" Type="http://schemas.openxmlformats.org/officeDocument/2006/relationships/slide" Target="slides/slide9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D5E27-021E-054B-84DE-C100B224ED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1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87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99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41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78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55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56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8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219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23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865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D498B073-F070-8F40-A264-45FE158B6770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2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2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19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35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6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0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0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1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SSL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23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9436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charset="0"/>
              </a:rPr>
              <a:t>SSL</a:t>
            </a:r>
            <a:r>
              <a:rPr lang="en-US" dirty="0">
                <a:latin typeface="Gill Sans MT" charset="0"/>
              </a:rPr>
              <a:t>: </a:t>
            </a:r>
            <a:r>
              <a:rPr lang="en-US" dirty="0" smtClean="0">
                <a:latin typeface="Gill Sans MT" charset="0"/>
              </a:rPr>
              <a:t>handshake authentication</a:t>
            </a:r>
            <a:endParaRPr lang="en-US" dirty="0">
              <a:latin typeface="Gill Sans MT" charset="0"/>
            </a:endParaRP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last 2 steps protect handshake from tampering</a:t>
            </a:r>
          </a:p>
          <a:p>
            <a:r>
              <a:rPr lang="en-US" dirty="0">
                <a:latin typeface="Gill Sans MT" charset="0"/>
              </a:rPr>
              <a:t>client typically offers range of algorithms, some strong, some weak</a:t>
            </a:r>
          </a:p>
          <a:p>
            <a:r>
              <a:rPr lang="en-US" dirty="0">
                <a:latin typeface="Gill Sans MT" charset="0"/>
              </a:rPr>
              <a:t>man-in-the middle could delete stronger algorithms from list</a:t>
            </a:r>
          </a:p>
          <a:p>
            <a:r>
              <a:rPr lang="en-US" dirty="0">
                <a:latin typeface="Gill Sans MT" charset="0"/>
              </a:rPr>
              <a:t>last 2 steps prevent this</a:t>
            </a:r>
          </a:p>
          <a:p>
            <a:pPr lvl="1"/>
            <a:r>
              <a:rPr lang="en-US" dirty="0">
                <a:latin typeface="Gill Sans MT" charset="0"/>
              </a:rPr>
              <a:t>last two messages are encrypted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1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2513"/>
            <a:ext cx="35194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Key derivation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3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client nonce, server nonce, and pre-master secret input into pseudo random-number generator.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produces master secret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master secret and new nonces input into another random-number generator: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key block</a:t>
            </a:r>
            <a:r>
              <a:rPr lang="ja-JP" altLang="en-US" sz="2400" dirty="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Gill Sans MT" charset="0"/>
              </a:rPr>
              <a:t>key </a:t>
            </a:r>
            <a:r>
              <a:rPr lang="en-US" sz="2400" dirty="0">
                <a:latin typeface="Gill Sans MT" charset="0"/>
              </a:rPr>
              <a:t>block </a:t>
            </a:r>
            <a:r>
              <a:rPr lang="en-US" sz="2400" dirty="0" smtClean="0">
                <a:latin typeface="Gill Sans MT" charset="0"/>
              </a:rPr>
              <a:t>is then sliced </a:t>
            </a:r>
            <a:r>
              <a:rPr lang="en-US" sz="2400" dirty="0">
                <a:latin typeface="Gill Sans MT" charset="0"/>
              </a:rPr>
              <a:t>and diced: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initialization vector (IV)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initialization vector (IV)</a:t>
            </a:r>
          </a:p>
        </p:txBody>
      </p:sp>
    </p:spTree>
    <p:extLst>
      <p:ext uri="{BB962C8B-B14F-4D97-AF65-F5344CB8AC3E}">
        <p14:creationId xmlns:p14="http://schemas.microsoft.com/office/powerpoint/2010/main" val="6034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3502025" y="293688"/>
            <a:ext cx="3962400" cy="5954712"/>
            <a:chOff x="1152" y="233"/>
            <a:chExt cx="2496" cy="3751"/>
          </a:xfrm>
        </p:grpSpPr>
        <p:sp>
          <p:nvSpPr>
            <p:cNvPr id="116747" name="Line 3"/>
            <p:cNvSpPr>
              <a:spLocks noChangeShapeType="1"/>
            </p:cNvSpPr>
            <p:nvPr/>
          </p:nvSpPr>
          <p:spPr bwMode="auto">
            <a:xfrm>
              <a:off x="1152" y="384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48" name="Line 4"/>
            <p:cNvSpPr>
              <a:spLocks noChangeShapeType="1"/>
            </p:cNvSpPr>
            <p:nvPr/>
          </p:nvSpPr>
          <p:spPr bwMode="auto">
            <a:xfrm flipH="1">
              <a:off x="1152" y="67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49" name="Line 5"/>
            <p:cNvSpPr>
              <a:spLocks noChangeShapeType="1"/>
            </p:cNvSpPr>
            <p:nvPr/>
          </p:nvSpPr>
          <p:spPr bwMode="auto">
            <a:xfrm flipH="1">
              <a:off x="1152" y="91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0" name="Line 6"/>
            <p:cNvSpPr>
              <a:spLocks noChangeShapeType="1"/>
            </p:cNvSpPr>
            <p:nvPr/>
          </p:nvSpPr>
          <p:spPr bwMode="auto">
            <a:xfrm flipH="1">
              <a:off x="1152" y="115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1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2" name="Line 8"/>
            <p:cNvSpPr>
              <a:spLocks noChangeShapeType="1"/>
            </p:cNvSpPr>
            <p:nvPr/>
          </p:nvSpPr>
          <p:spPr bwMode="auto">
            <a:xfrm>
              <a:off x="1152" y="177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3" name="Line 9"/>
            <p:cNvSpPr>
              <a:spLocks noChangeShapeType="1"/>
            </p:cNvSpPr>
            <p:nvPr/>
          </p:nvSpPr>
          <p:spPr bwMode="auto">
            <a:xfrm>
              <a:off x="1152" y="206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4" name="Line 10"/>
            <p:cNvSpPr>
              <a:spLocks noChangeShapeType="1"/>
            </p:cNvSpPr>
            <p:nvPr/>
          </p:nvSpPr>
          <p:spPr bwMode="auto">
            <a:xfrm flipH="1">
              <a:off x="1152" y="2448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5" name="Line 11"/>
            <p:cNvSpPr>
              <a:spLocks noChangeShapeType="1"/>
            </p:cNvSpPr>
            <p:nvPr/>
          </p:nvSpPr>
          <p:spPr bwMode="auto">
            <a:xfrm flipH="1">
              <a:off x="1152" y="273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6" name="Line 12"/>
            <p:cNvSpPr>
              <a:spLocks noChangeShapeType="1"/>
            </p:cNvSpPr>
            <p:nvPr/>
          </p:nvSpPr>
          <p:spPr bwMode="auto">
            <a:xfrm>
              <a:off x="1152" y="312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7" name="Line 13"/>
            <p:cNvSpPr>
              <a:spLocks noChangeShapeType="1"/>
            </p:cNvSpPr>
            <p:nvPr/>
          </p:nvSpPr>
          <p:spPr bwMode="auto">
            <a:xfrm flipH="1">
              <a:off x="1152" y="3408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8" name="Line 14"/>
            <p:cNvSpPr>
              <a:spLocks noChangeShapeType="1"/>
            </p:cNvSpPr>
            <p:nvPr/>
          </p:nvSpPr>
          <p:spPr bwMode="auto">
            <a:xfrm>
              <a:off x="1152" y="384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9" name="Text Box 15"/>
            <p:cNvSpPr txBox="1">
              <a:spLocks noChangeArrowheads="1"/>
            </p:cNvSpPr>
            <p:nvPr/>
          </p:nvSpPr>
          <p:spPr bwMode="auto">
            <a:xfrm rot="194382">
              <a:off x="1574" y="233"/>
              <a:ext cx="1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ClientHello</a:t>
              </a:r>
            </a:p>
          </p:txBody>
        </p:sp>
        <p:sp>
          <p:nvSpPr>
            <p:cNvPr id="116760" name="Text Box 16"/>
            <p:cNvSpPr txBox="1">
              <a:spLocks noChangeArrowheads="1"/>
            </p:cNvSpPr>
            <p:nvPr/>
          </p:nvSpPr>
          <p:spPr bwMode="auto">
            <a:xfrm rot="-324987">
              <a:off x="1574" y="563"/>
              <a:ext cx="153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ServerHello</a:t>
              </a:r>
            </a:p>
          </p:txBody>
        </p:sp>
        <p:sp>
          <p:nvSpPr>
            <p:cNvPr id="116761" name="Text Box 17"/>
            <p:cNvSpPr txBox="1">
              <a:spLocks noChangeArrowheads="1"/>
            </p:cNvSpPr>
            <p:nvPr/>
          </p:nvSpPr>
          <p:spPr bwMode="auto">
            <a:xfrm rot="-324987">
              <a:off x="1647" y="805"/>
              <a:ext cx="14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Certificate</a:t>
              </a:r>
            </a:p>
          </p:txBody>
        </p:sp>
        <p:sp>
          <p:nvSpPr>
            <p:cNvPr id="116762" name="Text Box 18"/>
            <p:cNvSpPr txBox="1">
              <a:spLocks noChangeArrowheads="1"/>
            </p:cNvSpPr>
            <p:nvPr/>
          </p:nvSpPr>
          <p:spPr bwMode="auto">
            <a:xfrm rot="-324987">
              <a:off x="1574" y="1046"/>
              <a:ext cx="18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ServerHelloDone</a:t>
              </a:r>
            </a:p>
          </p:txBody>
        </p:sp>
        <p:sp>
          <p:nvSpPr>
            <p:cNvPr id="116763" name="Text Box 19"/>
            <p:cNvSpPr txBox="1">
              <a:spLocks noChangeArrowheads="1"/>
            </p:cNvSpPr>
            <p:nvPr/>
          </p:nvSpPr>
          <p:spPr bwMode="auto">
            <a:xfrm rot="226813">
              <a:off x="1606" y="1478"/>
              <a:ext cx="19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ClientKeyExchange</a:t>
              </a:r>
            </a:p>
          </p:txBody>
        </p:sp>
        <p:sp>
          <p:nvSpPr>
            <p:cNvPr id="116764" name="Text Box 20"/>
            <p:cNvSpPr txBox="1">
              <a:spLocks noChangeArrowheads="1"/>
            </p:cNvSpPr>
            <p:nvPr/>
          </p:nvSpPr>
          <p:spPr bwMode="auto">
            <a:xfrm rot="258961">
              <a:off x="1594" y="1655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5" name="Text Box 21"/>
            <p:cNvSpPr txBox="1">
              <a:spLocks noChangeArrowheads="1"/>
            </p:cNvSpPr>
            <p:nvPr/>
          </p:nvSpPr>
          <p:spPr bwMode="auto">
            <a:xfrm rot="226813">
              <a:off x="1606" y="1968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6" name="Text Box 22"/>
            <p:cNvSpPr txBox="1">
              <a:spLocks noChangeArrowheads="1"/>
            </p:cNvSpPr>
            <p:nvPr/>
          </p:nvSpPr>
          <p:spPr bwMode="auto">
            <a:xfrm rot="-260887">
              <a:off x="1658" y="2341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7" name="Text Box 23"/>
            <p:cNvSpPr txBox="1">
              <a:spLocks noChangeArrowheads="1"/>
            </p:cNvSpPr>
            <p:nvPr/>
          </p:nvSpPr>
          <p:spPr bwMode="auto">
            <a:xfrm rot="-387815">
              <a:off x="1670" y="2630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8" name="Text Box 24"/>
            <p:cNvSpPr txBox="1">
              <a:spLocks noChangeArrowheads="1"/>
            </p:cNvSpPr>
            <p:nvPr/>
          </p:nvSpPr>
          <p:spPr bwMode="auto">
            <a:xfrm rot="258755">
              <a:off x="1747" y="3013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69" name="Text Box 25"/>
            <p:cNvSpPr txBox="1">
              <a:spLocks noChangeArrowheads="1"/>
            </p:cNvSpPr>
            <p:nvPr/>
          </p:nvSpPr>
          <p:spPr bwMode="auto">
            <a:xfrm rot="-295858">
              <a:off x="1811" y="3301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70" name="Text Box 26"/>
            <p:cNvSpPr txBox="1">
              <a:spLocks noChangeArrowheads="1"/>
            </p:cNvSpPr>
            <p:nvPr/>
          </p:nvSpPr>
          <p:spPr bwMode="auto">
            <a:xfrm rot="194382">
              <a:off x="1827" y="3733"/>
              <a:ext cx="16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Alert: warning, close_notify</a:t>
              </a:r>
            </a:p>
          </p:txBody>
        </p:sp>
      </p:grpSp>
      <p:sp>
        <p:nvSpPr>
          <p:cNvPr id="116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2413" y="366713"/>
            <a:ext cx="3170237" cy="11430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dirty="0" smtClean="0">
                <a:latin typeface="Gill Sans MT" charset="0"/>
              </a:rPr>
              <a:t>SSL</a:t>
            </a:r>
            <a:r>
              <a:rPr lang="en-US" dirty="0">
                <a:latin typeface="Gill Sans MT" charset="0"/>
              </a:rPr>
              <a:t/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connection</a:t>
            </a:r>
          </a:p>
        </p:txBody>
      </p:sp>
      <p:sp>
        <p:nvSpPr>
          <p:cNvPr id="116740" name="Text Box 28"/>
          <p:cNvSpPr txBox="1">
            <a:spLocks noChangeArrowheads="1"/>
          </p:cNvSpPr>
          <p:nvPr/>
        </p:nvSpPr>
        <p:spPr bwMode="auto">
          <a:xfrm>
            <a:off x="1219200" y="6049963"/>
            <a:ext cx="191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C00000"/>
                </a:solidFill>
                <a:latin typeface="Gill Sans MT" charset="0"/>
              </a:rPr>
              <a:t>TCP FIN follows</a:t>
            </a:r>
          </a:p>
        </p:txBody>
      </p:sp>
      <p:pic>
        <p:nvPicPr>
          <p:cNvPr id="116741" name="Picture 2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98913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742" name="Picture 30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41513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3" name="Line 32"/>
          <p:cNvSpPr>
            <a:spLocks noChangeShapeType="1"/>
          </p:cNvSpPr>
          <p:nvPr/>
        </p:nvSpPr>
        <p:spPr bwMode="auto">
          <a:xfrm flipV="1">
            <a:off x="2635250" y="2743200"/>
            <a:ext cx="1122363" cy="59213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6744" name="Text Box 33"/>
          <p:cNvSpPr txBox="1">
            <a:spLocks noChangeArrowheads="1"/>
          </p:cNvSpPr>
          <p:nvPr/>
        </p:nvSpPr>
        <p:spPr bwMode="auto">
          <a:xfrm>
            <a:off x="1038225" y="2947988"/>
            <a:ext cx="1566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everything</a:t>
            </a:r>
          </a:p>
          <a:p>
            <a:pPr algn="r"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henceforth</a:t>
            </a:r>
          </a:p>
          <a:p>
            <a:pPr algn="r"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is encrypted</a:t>
            </a:r>
          </a:p>
        </p:txBody>
      </p:sp>
      <p:sp>
        <p:nvSpPr>
          <p:cNvPr id="116745" name="Line 34"/>
          <p:cNvSpPr>
            <a:spLocks noChangeShapeType="1"/>
          </p:cNvSpPr>
          <p:nvPr/>
        </p:nvSpPr>
        <p:spPr bwMode="auto">
          <a:xfrm>
            <a:off x="2603500" y="3592513"/>
            <a:ext cx="1392238" cy="38576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16746" name="Picture 24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1500188"/>
            <a:ext cx="26257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9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427"/>
            <a:ext cx="7772400" cy="1143000"/>
          </a:xfrm>
        </p:spPr>
        <p:txBody>
          <a:bodyPr/>
          <a:lstStyle/>
          <a:p>
            <a:r>
              <a:rPr lang="en-US" dirty="0" smtClean="0"/>
              <a:t>H7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440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Gill Sans MT" charset="0"/>
              </a:rPr>
              <a:t>Internet inter-AS routing: BGP</a:t>
            </a:r>
            <a:endParaRPr lang="en-US" sz="3200">
              <a:latin typeface="Gill Sans MT" charset="0"/>
            </a:endParaRP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7772400" cy="4927600"/>
          </a:xfrm>
        </p:spPr>
        <p:txBody>
          <a:bodyPr/>
          <a:lstStyle/>
          <a:p>
            <a:pPr marL="381000" indent="-381000"/>
            <a:r>
              <a:rPr lang="en-US" dirty="0">
                <a:solidFill>
                  <a:srgbClr val="CC0000"/>
                </a:solidFill>
                <a:latin typeface="Gill Sans MT" charset="0"/>
              </a:rPr>
              <a:t>BGP (Border Gateway Protocol):</a:t>
            </a:r>
            <a:r>
              <a:rPr lang="en-US" dirty="0">
                <a:latin typeface="Gill Sans MT" charset="0"/>
              </a:rPr>
              <a:t> </a:t>
            </a:r>
            <a:r>
              <a:rPr lang="en-US" i="1" dirty="0">
                <a:latin typeface="Gill Sans MT" charset="0"/>
              </a:rPr>
              <a:t>the</a:t>
            </a:r>
            <a:r>
              <a:rPr lang="en-US" dirty="0">
                <a:latin typeface="Gill Sans MT" charset="0"/>
              </a:rPr>
              <a:t> de facto inter-domain routing protocol</a:t>
            </a:r>
          </a:p>
          <a:p>
            <a:pPr marL="800100" lvl="1" indent="-342900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glue that holds the Internet together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BGP provides each AS a means to:</a:t>
            </a: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eBGP:</a:t>
            </a:r>
            <a:r>
              <a:rPr lang="en-US" dirty="0">
                <a:latin typeface="Gill Sans MT" charset="0"/>
              </a:rPr>
              <a:t> obtain subnet reachability information from neighboring </a:t>
            </a:r>
            <a:r>
              <a:rPr lang="en-US" dirty="0" err="1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iBGP:</a:t>
            </a:r>
            <a:r>
              <a:rPr lang="en-US" dirty="0">
                <a:latin typeface="Gill Sans MT" charset="0"/>
              </a:rPr>
              <a:t> propagate reachability information to all AS-internal routers.</a:t>
            </a:r>
          </a:p>
          <a:p>
            <a:pPr marL="800100" lvl="1" indent="-342900"/>
            <a:r>
              <a:rPr lang="en-US" dirty="0">
                <a:latin typeface="Gill Sans MT" charset="0"/>
              </a:rPr>
              <a:t>determine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good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routes to other networks based on reachability information and </a:t>
            </a:r>
            <a:r>
              <a:rPr lang="en-US" altLang="ja-JP" i="1" dirty="0">
                <a:solidFill>
                  <a:srgbClr val="000090"/>
                </a:solidFill>
                <a:latin typeface="Gill Sans MT" charset="0"/>
              </a:rPr>
              <a:t>policy</a:t>
            </a:r>
            <a:endParaRPr lang="en-US" altLang="ja-JP" dirty="0">
              <a:solidFill>
                <a:srgbClr val="000090"/>
              </a:solidFill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allows subnet to advertise its existence to rest of Internet: 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i="1" dirty="0">
                <a:solidFill>
                  <a:srgbClr val="000099"/>
                </a:solidFill>
                <a:latin typeface="Gill Sans MT" charset="0"/>
              </a:rPr>
              <a:t>I am here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”</a:t>
            </a:r>
            <a:endParaRPr lang="en-US" i="1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5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eBGP, iBGP connections</a:t>
            </a:r>
          </a:p>
        </p:txBody>
      </p:sp>
      <p:grpSp>
        <p:nvGrpSpPr>
          <p:cNvPr id="283" name="Group 282"/>
          <p:cNvGrpSpPr/>
          <p:nvPr/>
        </p:nvGrpSpPr>
        <p:grpSpPr>
          <a:xfrm>
            <a:off x="3374823" y="4578799"/>
            <a:ext cx="2923580" cy="635979"/>
            <a:chOff x="7493868" y="5383138"/>
            <a:chExt cx="2923580" cy="635979"/>
          </a:xfrm>
        </p:grpSpPr>
        <p:cxnSp>
          <p:nvCxnSpPr>
            <p:cNvPr id="273" name="Straight Connector 272"/>
            <p:cNvCxnSpPr/>
            <p:nvPr/>
          </p:nvCxnSpPr>
          <p:spPr bwMode="auto">
            <a:xfrm flipH="1" flipV="1">
              <a:off x="7493868" y="5589319"/>
              <a:ext cx="749784" cy="115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C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4" name="Straight Connector 273"/>
            <p:cNvCxnSpPr/>
            <p:nvPr/>
          </p:nvCxnSpPr>
          <p:spPr bwMode="auto">
            <a:xfrm flipV="1">
              <a:off x="7523346" y="5869497"/>
              <a:ext cx="699488" cy="69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1" name="TextBox 280"/>
            <p:cNvSpPr txBox="1"/>
            <p:nvPr/>
          </p:nvSpPr>
          <p:spPr>
            <a:xfrm>
              <a:off x="8347651" y="538313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eBGP connectivity</a:t>
              </a: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8372607" y="5649785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iBGP connectivity</a:t>
              </a:r>
            </a:p>
          </p:txBody>
        </p:sp>
      </p:grpSp>
      <p:sp>
        <p:nvSpPr>
          <p:cNvPr id="135" name="Freeform 2"/>
          <p:cNvSpPr>
            <a:spLocks/>
          </p:cNvSpPr>
          <p:nvPr/>
        </p:nvSpPr>
        <p:spPr bwMode="auto">
          <a:xfrm>
            <a:off x="558931" y="2655625"/>
            <a:ext cx="2712783" cy="1853712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697092" y="2806487"/>
            <a:ext cx="565150" cy="369332"/>
            <a:chOff x="1736090" y="2873352"/>
            <a:chExt cx="565150" cy="369332"/>
          </a:xfrm>
        </p:grpSpPr>
        <p:grpSp>
          <p:nvGrpSpPr>
            <p:cNvPr id="26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" name="Oval 2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" name="Straight Connector 33"/>
              <p:cNvCxnSpPr>
                <a:endCxn id="2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69" name="Oval 68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1b</a:t>
                </a: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701322" y="4027804"/>
            <a:ext cx="565150" cy="369332"/>
            <a:chOff x="1736090" y="2873352"/>
            <a:chExt cx="565150" cy="369332"/>
          </a:xfrm>
        </p:grpSpPr>
        <p:grpSp>
          <p:nvGrpSpPr>
            <p:cNvPr id="7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79" name="Oval 7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3" name="Freeform 8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Freeform 8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6" name="Straight Connector 85"/>
              <p:cNvCxnSpPr>
                <a:endCxn id="8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1d</a:t>
                </a: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2562808" y="3418207"/>
            <a:ext cx="565150" cy="369332"/>
            <a:chOff x="1736090" y="2873352"/>
            <a:chExt cx="565150" cy="369332"/>
          </a:xfrm>
        </p:grpSpPr>
        <p:grpSp>
          <p:nvGrpSpPr>
            <p:cNvPr id="8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93" name="Oval 9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Freeform 9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0" name="Straight Connector 99"/>
              <p:cNvCxnSpPr>
                <a:endCxn id="9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91" name="Oval 9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1c</a:t>
                </a: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94333" y="3411854"/>
            <a:ext cx="565150" cy="369332"/>
            <a:chOff x="1736090" y="2873352"/>
            <a:chExt cx="565150" cy="369332"/>
          </a:xfrm>
        </p:grpSpPr>
        <p:grpSp>
          <p:nvGrpSpPr>
            <p:cNvPr id="103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107" name="Oval 10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4" name="Straight Connector 113"/>
              <p:cNvCxnSpPr>
                <a:endCxn id="10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105" name="Oval 104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1a</a:t>
                </a:r>
              </a:p>
            </p:txBody>
          </p:sp>
        </p:grpSp>
      </p:grpSp>
      <p:cxnSp>
        <p:nvCxnSpPr>
          <p:cNvPr id="117" name="Straight Connector 116"/>
          <p:cNvCxnSpPr>
            <a:stCxn id="66" idx="2"/>
            <a:endCxn id="78" idx="0"/>
          </p:cNvCxnSpPr>
          <p:nvPr/>
        </p:nvCxnSpPr>
        <p:spPr bwMode="auto">
          <a:xfrm>
            <a:off x="1952075" y="3175819"/>
            <a:ext cx="4230" cy="85198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>
            <a:off x="1368479" y="3581756"/>
            <a:ext cx="1204913" cy="63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>
            <a:stCxn id="27" idx="7"/>
          </p:cNvCxnSpPr>
          <p:nvPr/>
        </p:nvCxnSpPr>
        <p:spPr bwMode="auto">
          <a:xfrm>
            <a:off x="2179710" y="3087612"/>
            <a:ext cx="480042" cy="3697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>
            <a:off x="1261075" y="3719439"/>
            <a:ext cx="477927" cy="357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H="1">
            <a:off x="2157044" y="3716677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1248555" y="3100081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167773" y="1871068"/>
            <a:ext cx="2712783" cy="1853712"/>
            <a:chOff x="-2170772" y="2784954"/>
            <a:chExt cx="2712783" cy="1853712"/>
          </a:xfrm>
        </p:grpSpPr>
        <p:sp>
          <p:nvSpPr>
            <p:cNvPr id="138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40" name="Group 139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8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93" name="Oval 19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6" name="Freeform 19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7" name="Freeform 19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8" name="Freeform 19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9" name="Freeform 19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00" name="Straight Connector 199"/>
                  <p:cNvCxnSpPr>
                    <a:endCxn id="19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91" name="Oval 19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2" name="TextBox 19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141" name="Group 140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80" name="Oval 1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2" name="Oval 18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87" name="Straight Connector 186"/>
                  <p:cNvCxnSpPr>
                    <a:endCxn id="18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7" name="Group 176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8" name="Oval 17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9" name="TextBox 178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142" name="Group 141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7" name="Oval 16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9" name="Oval 16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3" name="Freeform 17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74" name="Straight Connector 173"/>
                  <p:cNvCxnSpPr>
                    <a:endCxn id="16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 163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65" name="Oval 16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143" name="Group 142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5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54" name="Oval 15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6" name="Oval 15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8" name="Freeform 15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9" name="Freeform 15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0" name="Freeform 15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61" name="Straight Connector 160"/>
                  <p:cNvCxnSpPr>
                    <a:endCxn id="15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1" name="Group 15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52" name="Oval 15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144" name="Straight Connector 143"/>
              <p:cNvCxnSpPr>
                <a:stCxn id="192" idx="2"/>
                <a:endCxn id="179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Straight Connector 145"/>
              <p:cNvCxnSpPr>
                <a:stCxn id="193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02" name="Group 201"/>
          <p:cNvGrpSpPr/>
          <p:nvPr/>
        </p:nvGrpSpPr>
        <p:grpSpPr>
          <a:xfrm>
            <a:off x="5839067" y="2689747"/>
            <a:ext cx="2712783" cy="1853712"/>
            <a:chOff x="-2170772" y="2784954"/>
            <a:chExt cx="2712783" cy="1853712"/>
          </a:xfrm>
        </p:grpSpPr>
        <p:sp>
          <p:nvSpPr>
            <p:cNvPr id="203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04" name="Group 203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05" name="Group 204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54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8" name="Oval 257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9" name="Rectangle 258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0" name="Oval 259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1" name="Freeform 260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2" name="Freeform 261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3" name="Freeform 262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4" name="Freeform 263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65" name="Straight Connector 264"/>
                  <p:cNvCxnSpPr>
                    <a:endCxn id="260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Group 254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6" name="Oval 255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TextBox 256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3b</a:t>
                    </a:r>
                  </a:p>
                </p:txBody>
              </p:sp>
            </p:grpSp>
          </p:grpSp>
          <p:grpSp>
            <p:nvGrpSpPr>
              <p:cNvPr id="206" name="Group 205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1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45" name="Oval 244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8" name="Freeform 247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9" name="Freeform 248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0" name="Freeform 249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Freeform 250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2" name="Straight Connector 251"/>
                  <p:cNvCxnSpPr>
                    <a:endCxn id="24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Group 241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TextBox 243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3d</a:t>
                    </a:r>
                  </a:p>
                </p:txBody>
              </p:sp>
            </p:grpSp>
          </p:grpSp>
          <p:grpSp>
            <p:nvGrpSpPr>
              <p:cNvPr id="207" name="Group 206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2" name="Oval 23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3" name="Rectangle 23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4" name="Oval 23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9" name="Straight Connector 238"/>
                  <p:cNvCxnSpPr>
                    <a:endCxn id="23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0" name="Straight Connector 23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Group 228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30" name="Oval 22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3c</a:t>
                    </a:r>
                  </a:p>
                </p:txBody>
              </p:sp>
            </p:grpSp>
          </p:grpSp>
          <p:grpSp>
            <p:nvGrpSpPr>
              <p:cNvPr id="208" name="Group 207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1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9" name="Oval 21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0" name="Rectangle 21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1" name="Oval 22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2" name="Freeform 22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3" name="Freeform 22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4" name="Freeform 22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Freeform 22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6" name="Straight Connector 225"/>
                  <p:cNvCxnSpPr>
                    <a:endCxn id="22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Connector 22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6" name="Group 21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7" name="Oval 21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3a</a:t>
                    </a:r>
                  </a:p>
                </p:txBody>
              </p:sp>
            </p:grpSp>
          </p:grpSp>
          <p:cxnSp>
            <p:nvCxnSpPr>
              <p:cNvPr id="209" name="Straight Connector 208"/>
              <p:cNvCxnSpPr>
                <a:stCxn id="257" idx="2"/>
                <a:endCxn id="244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1" name="Straight Connector 210"/>
              <p:cNvCxnSpPr>
                <a:stCxn id="258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68" name="Straight Connector 267"/>
          <p:cNvCxnSpPr/>
          <p:nvPr/>
        </p:nvCxnSpPr>
        <p:spPr bwMode="auto">
          <a:xfrm flipH="1">
            <a:off x="3020975" y="2930574"/>
            <a:ext cx="495463" cy="4954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>
            <a:endCxn id="167" idx="7"/>
          </p:cNvCxnSpPr>
          <p:nvPr/>
        </p:nvCxnSpPr>
        <p:spPr bwMode="auto">
          <a:xfrm flipH="1" flipV="1">
            <a:off x="5654268" y="2914775"/>
            <a:ext cx="498946" cy="5738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" name="TextBox 275"/>
          <p:cNvSpPr txBox="1"/>
          <p:nvPr/>
        </p:nvSpPr>
        <p:spPr>
          <a:xfrm>
            <a:off x="4235227" y="383336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2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6906520" y="458957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3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1625604" y="453376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1</a:t>
            </a:r>
          </a:p>
        </p:txBody>
      </p:sp>
      <p:pic>
        <p:nvPicPr>
          <p:cNvPr id="286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74881"/>
            <a:ext cx="5790370" cy="1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20408" y="2368720"/>
            <a:ext cx="6345022" cy="3959125"/>
            <a:chOff x="1020408" y="2368720"/>
            <a:chExt cx="6345022" cy="3959125"/>
          </a:xfrm>
        </p:grpSpPr>
        <p:grpSp>
          <p:nvGrpSpPr>
            <p:cNvPr id="4" name="Group 3"/>
            <p:cNvGrpSpPr/>
            <p:nvPr/>
          </p:nvGrpSpPr>
          <p:grpSpPr>
            <a:xfrm>
              <a:off x="1020408" y="2368720"/>
              <a:ext cx="5734325" cy="3959125"/>
              <a:chOff x="1020408" y="2368720"/>
              <a:chExt cx="5734325" cy="3959125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1146544" y="5725901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80" name="Oval 2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8" name="Oval 28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Freeform 28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0" name="Freeform 28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Freeform 29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Freeform 29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3" name="Straight Connector 292"/>
                  <p:cNvCxnSpPr>
                    <a:endCxn id="2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Connector 29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TextBox 27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</a:p>
                </p:txBody>
              </p:sp>
            </p:grpSp>
          </p:grpSp>
          <p:sp>
            <p:nvSpPr>
              <p:cNvPr id="3" name="Oval 2"/>
              <p:cNvSpPr/>
              <p:nvPr/>
            </p:nvSpPr>
            <p:spPr bwMode="auto">
              <a:xfrm>
                <a:off x="1020408" y="551134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2442651" y="319158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3252649" y="236872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>
                <a:off x="5037704" y="245307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∂</a:t>
                </a: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5915729" y="3217852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∂</a:t>
                </a: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018143" y="5692792"/>
              <a:ext cx="5347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gateway routers run both eBGP and iBGP </a:t>
              </a:r>
              <a:r>
                <a:rPr lang="en-US" sz="1800" dirty="0" err="1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protools</a:t>
              </a: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40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478283"/>
            <a:ext cx="8505825" cy="1234021"/>
          </a:xfrm>
        </p:spPr>
        <p:txBody>
          <a:bodyPr/>
          <a:lstStyle/>
          <a:p>
            <a:pPr marL="282575" indent="-282575"/>
            <a:r>
              <a:rPr lang="en-US" sz="2400" dirty="0">
                <a:latin typeface="Gill Sans MT" charset="0"/>
              </a:rPr>
              <a:t>when AS3 gateway router 3a advertises path </a:t>
            </a:r>
            <a:r>
              <a:rPr lang="en-US" sz="2200" dirty="0">
                <a:solidFill>
                  <a:srgbClr val="CC0000"/>
                </a:solidFill>
                <a:latin typeface="Gill Sans MT" charset="0"/>
              </a:rPr>
              <a:t>AS3,X </a:t>
            </a:r>
            <a:r>
              <a:rPr lang="en-US" sz="2400" dirty="0">
                <a:latin typeface="Gill Sans MT" charset="0"/>
              </a:rPr>
              <a:t>to AS2 gateway router 2c:</a:t>
            </a:r>
          </a:p>
          <a:p>
            <a:pPr marL="685800" lvl="1" indent="-228600"/>
            <a:r>
              <a:rPr lang="en-US" dirty="0">
                <a:latin typeface="Gill Sans MT" charset="0"/>
              </a:rPr>
              <a:t>AS3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promises</a:t>
            </a:r>
            <a:r>
              <a:rPr lang="en-US" dirty="0">
                <a:latin typeface="Gill Sans MT" charset="0"/>
              </a:rPr>
              <a:t> to AS2 it will forward datagrams towards X</a:t>
            </a:r>
          </a:p>
          <a:p>
            <a:pPr marL="0" indent="0"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162846" name="Rectangle 116"/>
          <p:cNvSpPr>
            <a:spLocks noChangeArrowheads="1"/>
          </p:cNvSpPr>
          <p:nvPr/>
        </p:nvSpPr>
        <p:spPr bwMode="auto">
          <a:xfrm>
            <a:off x="554038" y="1069976"/>
            <a:ext cx="8505825" cy="12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BGP session:</a:t>
            </a: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two BGP routers (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) exchange BGP messages over semi-permanent TCP connection:</a:t>
            </a:r>
          </a:p>
          <a:p>
            <a:pPr marL="685800" lvl="1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advertising </a:t>
            </a:r>
            <a:r>
              <a:rPr lang="en-US" i="1" dirty="0">
                <a:solidFill>
                  <a:srgbClr val="CC0000"/>
                </a:solidFill>
                <a:latin typeface="Gill Sans MT"/>
                <a:ea typeface="ＭＳ Ｐゴシック" charset="0"/>
                <a:cs typeface="Gill Sans MT"/>
              </a:rPr>
              <a:t>paths</a:t>
            </a:r>
            <a:r>
              <a:rPr lang="en-US" dirty="0">
                <a:solidFill>
                  <a:srgbClr val="CC0000"/>
                </a:solidFill>
                <a:latin typeface="Gill Sans MT"/>
                <a:ea typeface="ＭＳ Ｐゴシック" charset="0"/>
                <a:cs typeface="Gill Sans MT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to different destination network prefixes (BGP  is a 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path vector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 protocol)</a:t>
            </a:r>
            <a:endParaRPr lang="en-US" dirty="0">
              <a:solidFill>
                <a:srgbClr val="FF0000"/>
              </a:solidFill>
              <a:latin typeface="Gill Sans MT"/>
              <a:ea typeface="ＭＳ Ｐゴシック" charset="0"/>
              <a:cs typeface="Gill Sans MT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00100"/>
            <a:ext cx="2553558" cy="2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401099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4938163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386990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4006021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4899525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484064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499784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391114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29020" y="412182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497275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5713440" y="4938746"/>
            <a:ext cx="2590803" cy="1117600"/>
            <a:chOff x="2244" y="2236"/>
            <a:chExt cx="1632" cy="704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2089" y="2391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2325" y="2614"/>
              <a:ext cx="155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600" i="1" dirty="0">
                  <a:solidFill>
                    <a:srgbClr val="CC0000"/>
                  </a:solidFill>
                </a:rPr>
                <a:t>BGP advertisement:</a:t>
              </a:r>
            </a:p>
            <a:p>
              <a:pPr eaLnBrk="0" hangingPunct="0">
                <a:lnSpc>
                  <a:spcPct val="85000"/>
                </a:lnSpc>
                <a:defRPr/>
              </a:pPr>
              <a:r>
                <a:rPr lang="en-US" sz="1600" i="1" dirty="0">
                  <a:solidFill>
                    <a:srgbClr val="CC0000"/>
                  </a:solidFill>
                </a:rPr>
                <a:t>AS3, 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938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path advertisement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9869" y="4977429"/>
            <a:ext cx="8505825" cy="845038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>
                <a:latin typeface="Gill Sans MT" charset="0"/>
              </a:rPr>
              <a:t>Based on AS2 policy, AS2 router 2c accepts path AS3,X, propagates (via iBGP) to all AS2 routers</a:t>
            </a: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600" i="1" dirty="0">
                  <a:solidFill>
                    <a:srgbClr val="CC0000"/>
                  </a:solidFill>
                </a:rPr>
                <a:t>AS3,X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600" i="1" dirty="0">
                  <a:solidFill>
                    <a:srgbClr val="CC0000"/>
                  </a:solidFill>
                </a:rPr>
                <a:t>AS2,AS3,X </a:t>
              </a: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84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  <a:defRPr/>
            </a:pPr>
            <a:r>
              <a:rPr lang="en-US" sz="2200" dirty="0">
                <a:solidFill>
                  <a:srgbClr val="000000"/>
                </a:solidFill>
              </a:rPr>
              <a:t>AS2 router 2c receives path advertisement </a:t>
            </a:r>
            <a:r>
              <a:rPr lang="en-US" sz="2000" dirty="0">
                <a:solidFill>
                  <a:srgbClr val="CC0000"/>
                </a:solidFill>
              </a:rPr>
              <a:t>AS3,X </a:t>
            </a:r>
            <a:r>
              <a:rPr lang="en-US" sz="2200" dirty="0">
                <a:solidFill>
                  <a:srgbClr val="000000"/>
                </a:solidFill>
              </a:rPr>
              <a:t>(via eBGP) from AS3 router 3a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28" name="Rectangle 4"/>
          <p:cNvSpPr txBox="1">
            <a:spLocks noChangeArrowheads="1"/>
          </p:cNvSpPr>
          <p:nvPr/>
        </p:nvSpPr>
        <p:spPr bwMode="auto">
          <a:xfrm>
            <a:off x="411594" y="5663719"/>
            <a:ext cx="8505825" cy="51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  <a:defRPr/>
            </a:pPr>
            <a:r>
              <a:rPr lang="en-US" sz="2200" dirty="0">
                <a:solidFill>
                  <a:srgbClr val="000000"/>
                </a:solidFill>
              </a:rPr>
              <a:t>Based on AS2 policy,  AS2 router 2a advertises (via eBGP)  path </a:t>
            </a:r>
            <a:r>
              <a:rPr lang="en-US" sz="2000" dirty="0">
                <a:solidFill>
                  <a:srgbClr val="CC0000"/>
                </a:solidFill>
              </a:rPr>
              <a:t>AS2, AS3, X  </a:t>
            </a:r>
            <a:r>
              <a:rPr lang="en-US" sz="2200" dirty="0">
                <a:solidFill>
                  <a:srgbClr val="000000"/>
                </a:solidFill>
              </a:rPr>
              <a:t> to AS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>
                <a:solidFill>
                  <a:srgbClr val="000000"/>
                </a:solidFill>
              </a:rPr>
              <a:t> router 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>
                <a:solidFill>
                  <a:srgbClr val="000000"/>
                </a:solidFill>
              </a:rPr>
              <a:t>c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52000" y="2820739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8564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8" grpId="0" build="p"/>
      <p:bldP spid="326" grpId="0"/>
      <p:bldP spid="3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path advertisement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8175" y="4742967"/>
            <a:ext cx="8505825" cy="551956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>
                <a:latin typeface="Gill Sans MT" charset="0"/>
              </a:rPr>
              <a:t>AS</a:t>
            </a:r>
            <a:r>
              <a:rPr lang="en-US" sz="2200" dirty="0">
                <a:latin typeface="Arial"/>
                <a:cs typeface="Arial"/>
              </a:rPr>
              <a:t>1</a:t>
            </a:r>
            <a:r>
              <a:rPr lang="en-US" sz="2200" dirty="0">
                <a:latin typeface="Gill Sans MT" charset="0"/>
              </a:rPr>
              <a:t> gateway router</a:t>
            </a:r>
            <a:r>
              <a:rPr lang="en-US" sz="2200" dirty="0">
                <a:latin typeface="Arial"/>
                <a:cs typeface="Arial"/>
              </a:rPr>
              <a:t> 1c </a:t>
            </a:r>
            <a:r>
              <a:rPr lang="en-US" sz="2200" dirty="0">
                <a:latin typeface="Gill Sans MT" charset="0"/>
              </a:rPr>
              <a:t>learns path </a:t>
            </a:r>
            <a:r>
              <a:rPr lang="en-US" sz="2200" i="1" dirty="0">
                <a:solidFill>
                  <a:srgbClr val="CC0000"/>
                </a:solidFill>
                <a:latin typeface="Gill Sans MT" charset="0"/>
              </a:rPr>
              <a:t>AS2,AS3,X </a:t>
            </a:r>
            <a:r>
              <a:rPr lang="en-US" sz="2200" dirty="0">
                <a:latin typeface="Gill Sans MT" charset="0"/>
              </a:rPr>
              <a:t>from 2a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2b</a:t>
                    </a: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2d</a:t>
                    </a: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2c</a:t>
                    </a: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2a</a:t>
                    </a: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3b</a:t>
                  </a: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3d</a:t>
                  </a: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3c</a:t>
                  </a: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3a</a:t>
                  </a: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600" i="1" dirty="0">
                  <a:solidFill>
                    <a:srgbClr val="CC0000"/>
                  </a:solidFill>
                </a:rPr>
                <a:t>AS3,X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600" i="1" dirty="0">
                  <a:solidFill>
                    <a:srgbClr val="CC0000"/>
                  </a:solidFill>
                </a:rPr>
                <a:t>AS2,AS3,X </a:t>
              </a: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57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ts val="2140"/>
              </a:lnSpc>
              <a:buFont typeface="Wingdings" charset="2"/>
              <a:buNone/>
              <a:defRPr/>
            </a:pPr>
            <a:r>
              <a:rPr lang="en-US" sz="2400" dirty="0">
                <a:solidFill>
                  <a:srgbClr val="000000"/>
                </a:solidFill>
              </a:rPr>
              <a:t>gateway router may learn about </a:t>
            </a:r>
            <a:r>
              <a:rPr lang="en-US" sz="2400" dirty="0">
                <a:solidFill>
                  <a:srgbClr val="000090"/>
                </a:solidFill>
              </a:rPr>
              <a:t>multiple</a:t>
            </a:r>
            <a:r>
              <a:rPr lang="en-US" sz="2400" dirty="0">
                <a:solidFill>
                  <a:srgbClr val="000000"/>
                </a:solidFill>
              </a:rPr>
              <a:t> paths to destination: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94769" y="1902431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5" name="Straight Connector 324"/>
          <p:cNvCxnSpPr/>
          <p:nvPr/>
        </p:nvCxnSpPr>
        <p:spPr bwMode="auto">
          <a:xfrm flipH="1">
            <a:off x="3142123" y="2168219"/>
            <a:ext cx="2534703" cy="1452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4617960" y="1621326"/>
            <a:ext cx="968155" cy="547957"/>
            <a:chOff x="4617960" y="1621326"/>
            <a:chExt cx="968155" cy="547957"/>
          </a:xfrm>
        </p:grpSpPr>
        <p:sp>
          <p:nvSpPr>
            <p:cNvPr id="329" name="AutoShape 118"/>
            <p:cNvSpPr>
              <a:spLocks noChangeArrowheads="1"/>
            </p:cNvSpPr>
            <p:nvPr/>
          </p:nvSpPr>
          <p:spPr bwMode="auto">
            <a:xfrm rot="21413181">
              <a:off x="4617960" y="1893058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21418560">
              <a:off x="4770795" y="1621326"/>
              <a:ext cx="815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>
                <a:defRPr/>
              </a:pPr>
              <a:r>
                <a:rPr lang="en-US" sz="1600" i="1" dirty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AS3,X</a:t>
              </a:r>
            </a:p>
          </p:txBody>
        </p:sp>
      </p:grpSp>
      <p:sp>
        <p:nvSpPr>
          <p:cNvPr id="333" name="Rectangle 4"/>
          <p:cNvSpPr txBox="1">
            <a:spLocks noChangeArrowheads="1"/>
          </p:cNvSpPr>
          <p:nvPr/>
        </p:nvSpPr>
        <p:spPr bwMode="auto">
          <a:xfrm>
            <a:off x="673347" y="5110285"/>
            <a:ext cx="8505825" cy="55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  <a:defRPr/>
            </a:pPr>
            <a:r>
              <a:rPr lang="en-US" sz="2200" dirty="0">
                <a:solidFill>
                  <a:srgbClr val="000000"/>
                </a:solidFill>
              </a:rPr>
              <a:t>AS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>
                <a:solidFill>
                  <a:srgbClr val="000000"/>
                </a:solidFill>
              </a:rPr>
              <a:t> gateway router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 1c </a:t>
            </a:r>
            <a:r>
              <a:rPr lang="en-US" sz="2200" dirty="0">
                <a:solidFill>
                  <a:srgbClr val="000000"/>
                </a:solidFill>
              </a:rPr>
              <a:t>learns path </a:t>
            </a:r>
            <a:r>
              <a:rPr lang="en-US" sz="2200" i="1" dirty="0">
                <a:solidFill>
                  <a:srgbClr val="CC0000"/>
                </a:solidFill>
              </a:rPr>
              <a:t>AS3,X </a:t>
            </a:r>
            <a:r>
              <a:rPr lang="en-US" sz="2200" dirty="0">
                <a:solidFill>
                  <a:srgbClr val="000000"/>
                </a:solidFill>
              </a:rPr>
              <a:t>from 3a</a:t>
            </a: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688981" y="5477602"/>
            <a:ext cx="8103327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ct val="100000"/>
              </a:lnSpc>
              <a:defRPr/>
            </a:pPr>
            <a:r>
              <a:rPr lang="en-US" sz="2200" dirty="0">
                <a:solidFill>
                  <a:srgbClr val="000000"/>
                </a:solidFill>
              </a:rPr>
              <a:t>Based on policy, AS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>
                <a:solidFill>
                  <a:srgbClr val="000000"/>
                </a:solidFill>
              </a:rPr>
              <a:t> gateway router</a:t>
            </a:r>
            <a:r>
              <a:rPr lang="en-US" sz="2200" dirty="0">
                <a:solidFill>
                  <a:srgbClr val="000000"/>
                </a:solidFill>
                <a:latin typeface="Arial"/>
                <a:cs typeface="Arial"/>
              </a:rPr>
              <a:t> 1c </a:t>
            </a:r>
            <a:r>
              <a:rPr lang="en-US" sz="2200" dirty="0">
                <a:solidFill>
                  <a:srgbClr val="000000"/>
                </a:solidFill>
              </a:rPr>
              <a:t>chooses path </a:t>
            </a:r>
            <a:r>
              <a:rPr lang="en-US" sz="2200" i="1" dirty="0">
                <a:solidFill>
                  <a:srgbClr val="CC0000"/>
                </a:solidFill>
              </a:rPr>
              <a:t>AS3,X, and advertises path within AS</a:t>
            </a:r>
            <a:r>
              <a:rPr lang="en-US" sz="2200" i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200" i="1" dirty="0">
                <a:solidFill>
                  <a:srgbClr val="CC0000"/>
                </a:solidFill>
              </a:rPr>
              <a:t> via iBGP</a:t>
            </a:r>
            <a:endParaRPr lang="en-US" sz="2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5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/>
      <p:bldP spid="3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/>
          <p:cNvSpPr>
            <a:spLocks noGrp="1"/>
          </p:cNvSpPr>
          <p:nvPr>
            <p:ph type="title"/>
          </p:nvPr>
        </p:nvSpPr>
        <p:spPr>
          <a:xfrm>
            <a:off x="533400" y="87508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Hot Potato Routing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914400" y="4747113"/>
            <a:ext cx="8229600" cy="82649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2d learns (via iBGP) it can route to X via 2a or 2c</a:t>
            </a:r>
          </a:p>
          <a:p>
            <a:pPr>
              <a:defRPr/>
            </a:pPr>
            <a:r>
              <a:rPr lang="en-US" sz="2400" i="1" dirty="0">
                <a:solidFill>
                  <a:srgbClr val="000090"/>
                </a:solidFill>
              </a:rPr>
              <a:t>hot potato routing: </a:t>
            </a:r>
            <a:r>
              <a:rPr lang="en-US" sz="2400" dirty="0"/>
              <a:t>choose local gateway that has least intra-domain cost (e.g., 2d chooses 2a, even though more AS hops to </a:t>
            </a:r>
            <a:r>
              <a:rPr lang="en-US" sz="2400" i="1" dirty="0"/>
              <a:t>X</a:t>
            </a:r>
            <a:r>
              <a:rPr lang="en-US" sz="2400" dirty="0"/>
              <a:t>): don’t worry about inter-domain cost!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3302" name="Picture 3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25708"/>
            <a:ext cx="457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" name="Group 120"/>
          <p:cNvGrpSpPr/>
          <p:nvPr/>
        </p:nvGrpSpPr>
        <p:grpSpPr>
          <a:xfrm>
            <a:off x="624887" y="1673230"/>
            <a:ext cx="2557336" cy="1719017"/>
            <a:chOff x="-2170772" y="2784954"/>
            <a:chExt cx="2712783" cy="1853712"/>
          </a:xfrm>
        </p:grpSpPr>
        <p:sp>
          <p:nvSpPr>
            <p:cNvPr id="122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77" name="Oval 1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8" name="Rectangle 1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9" name="Oval 1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0" name="Freeform 1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1" name="Freeform 1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2" name="Freeform 1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84" name="Straight Connector 183"/>
                  <p:cNvCxnSpPr>
                    <a:endCxn id="1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Group 1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5" name="Oval 1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</a:p>
                </p:txBody>
              </p:sp>
            </p:grpSp>
          </p:grpSp>
          <p:grpSp>
            <p:nvGrpSpPr>
              <p:cNvPr id="125" name="Group 124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4" name="Oval 16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6" name="Oval 16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7" name="Freeform 16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8" name="Freeform 16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9" name="Freeform 16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71" name="Straight Connector 170"/>
                  <p:cNvCxnSpPr>
                    <a:endCxn id="16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62" name="Oval 16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3" name="TextBox 16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</a:p>
                </p:txBody>
              </p:sp>
            </p:grpSp>
          </p:grpSp>
          <p:grpSp>
            <p:nvGrpSpPr>
              <p:cNvPr id="126" name="Group 125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4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49" name="Oval 14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3" name="Freeform 15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4" name="Freeform 15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58" name="Straight Connector 157"/>
                  <p:cNvCxnSpPr>
                    <a:endCxn id="1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47" name="Oval 14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</a:p>
                </p:txBody>
              </p:sp>
            </p:grpSp>
          </p:grpSp>
          <p:grpSp>
            <p:nvGrpSpPr>
              <p:cNvPr id="127" name="Group 126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3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36" name="Oval 13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8" name="Oval 13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9" name="Freeform 13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1" name="Freeform 14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2" name="Freeform 14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43" name="Straight Connector 142"/>
                  <p:cNvCxnSpPr>
                    <a:endCxn id="1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34" name="Oval 13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</a:p>
                </p:txBody>
              </p:sp>
            </p:grpSp>
          </p:grpSp>
          <p:cxnSp>
            <p:nvCxnSpPr>
              <p:cNvPr id="128" name="Straight Connector 127"/>
              <p:cNvCxnSpPr>
                <a:stCxn id="177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Straight Connector 130"/>
              <p:cNvCxnSpPr>
                <a:endCxn id="177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6" name="Freeform 2"/>
          <p:cNvSpPr>
            <a:spLocks/>
          </p:cNvSpPr>
          <p:nvPr/>
        </p:nvSpPr>
        <p:spPr bwMode="auto">
          <a:xfrm>
            <a:off x="3285692" y="2600401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3506594" y="2740425"/>
            <a:ext cx="2189884" cy="1476371"/>
            <a:chOff x="833331" y="2873352"/>
            <a:chExt cx="2333625" cy="1590649"/>
          </a:xfrm>
        </p:grpSpPr>
        <p:grpSp>
          <p:nvGrpSpPr>
            <p:cNvPr id="188" name="Group 187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2b</a:t>
                  </a:r>
                </a:p>
              </p:txBody>
            </p:sp>
          </p:grpSp>
        </p:grpSp>
        <p:grpSp>
          <p:nvGrpSpPr>
            <p:cNvPr id="189" name="Group 188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2d</a:t>
                  </a:r>
                </a:p>
              </p:txBody>
            </p:sp>
          </p:grpSp>
        </p:grpSp>
        <p:grpSp>
          <p:nvGrpSpPr>
            <p:cNvPr id="190" name="Group 189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2c</a:t>
                  </a:r>
                </a:p>
              </p:txBody>
            </p:sp>
          </p:grpSp>
        </p:grpSp>
        <p:grpSp>
          <p:nvGrpSpPr>
            <p:cNvPr id="191" name="Group 190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96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00" name="Oval 199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1" name="Rectangle 200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3" name="Freeform 202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" name="Freeform 204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6" name="Freeform 205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07" name="Straight Connector 206"/>
                <p:cNvCxnSpPr>
                  <a:endCxn id="202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oup 196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98" name="Oval 197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2a</a:t>
                  </a:r>
                </a:p>
              </p:txBody>
            </p:sp>
          </p:grpSp>
        </p:grpSp>
        <p:cxnSp>
          <p:nvCxnSpPr>
            <p:cNvPr id="192" name="Straight Connector 191"/>
            <p:cNvCxnSpPr>
              <a:endCxn id="225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Straight Connector 193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Straight Connector 194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8" name="Freeform 2"/>
          <p:cNvSpPr>
            <a:spLocks/>
          </p:cNvSpPr>
          <p:nvPr/>
        </p:nvSpPr>
        <p:spPr bwMode="auto">
          <a:xfrm>
            <a:off x="5507686" y="1532143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6588258" y="1668259"/>
            <a:ext cx="536554" cy="333232"/>
            <a:chOff x="1736090" y="2873352"/>
            <a:chExt cx="565150" cy="369332"/>
          </a:xfrm>
        </p:grpSpPr>
        <p:grpSp>
          <p:nvGrpSpPr>
            <p:cNvPr id="298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302" name="Oval 301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5" name="Freeform 304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6" name="Freeform 305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7" name="Freeform 306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8" name="Freeform 307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09" name="Straight Connector 308"/>
              <p:cNvCxnSpPr>
                <a:endCxn id="304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298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300" name="Oval 299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3b</a:t>
                </a: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6592274" y="2770198"/>
            <a:ext cx="536554" cy="333232"/>
            <a:chOff x="1736090" y="2873352"/>
            <a:chExt cx="565150" cy="369332"/>
          </a:xfrm>
        </p:grpSpPr>
        <p:grpSp>
          <p:nvGrpSpPr>
            <p:cNvPr id="28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89" name="Oval 28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92" name="Freeform 29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3" name="Freeform 29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4" name="Freeform 29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Freeform 29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96" name="Straight Connector 295"/>
              <p:cNvCxnSpPr>
                <a:endCxn id="29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" name="Group 28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87" name="Oval 28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3d</a:t>
                </a:r>
              </a:p>
            </p:txBody>
          </p:sp>
        </p:grpSp>
      </p:grpSp>
      <p:grpSp>
        <p:nvGrpSpPr>
          <p:cNvPr id="252" name="Group 251"/>
          <p:cNvGrpSpPr/>
          <p:nvPr/>
        </p:nvGrpSpPr>
        <p:grpSpPr>
          <a:xfrm>
            <a:off x="7410171" y="2220186"/>
            <a:ext cx="536554" cy="333232"/>
            <a:chOff x="1736090" y="2873352"/>
            <a:chExt cx="565150" cy="369332"/>
          </a:xfrm>
        </p:grpSpPr>
        <p:grpSp>
          <p:nvGrpSpPr>
            <p:cNvPr id="272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6" name="Oval 275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79" name="Freeform 278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0" name="Freeform 279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1" name="Freeform 280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2" name="Freeform 281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83" name="Straight Connector 282"/>
              <p:cNvCxnSpPr>
                <a:endCxn id="278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oup 272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274" name="Oval 273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3c</a:t>
                </a:r>
              </a:p>
            </p:txBody>
          </p:sp>
        </p:grpSp>
      </p:grpSp>
      <p:grpSp>
        <p:nvGrpSpPr>
          <p:cNvPr id="253" name="Group 252"/>
          <p:cNvGrpSpPr/>
          <p:nvPr/>
        </p:nvGrpSpPr>
        <p:grpSpPr>
          <a:xfrm>
            <a:off x="5731177" y="2214454"/>
            <a:ext cx="536554" cy="333232"/>
            <a:chOff x="1736090" y="2873352"/>
            <a:chExt cx="565150" cy="369332"/>
          </a:xfrm>
        </p:grpSpPr>
        <p:grpSp>
          <p:nvGrpSpPr>
            <p:cNvPr id="25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63" name="Oval 26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64" name="Rectangle 26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" name="Freeform 26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8" name="Freeform 26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70" name="Straight Connector 269"/>
              <p:cNvCxnSpPr>
                <a:endCxn id="26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259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61" name="Oval 26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>
                  <a:defRPr/>
                </a:pP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3a</a:t>
                </a:r>
              </a:p>
            </p:txBody>
          </p:sp>
        </p:grpSp>
      </p:grpSp>
      <p:cxnSp>
        <p:nvCxnSpPr>
          <p:cNvPr id="254" name="Straight Connector 253"/>
          <p:cNvCxnSpPr/>
          <p:nvPr/>
        </p:nvCxnSpPr>
        <p:spPr bwMode="auto">
          <a:xfrm>
            <a:off x="6276273" y="2367749"/>
            <a:ext cx="1143946" cy="57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>
            <a:stCxn id="302" idx="7"/>
          </p:cNvCxnSpPr>
          <p:nvPr/>
        </p:nvCxnSpPr>
        <p:spPr bwMode="auto">
          <a:xfrm>
            <a:off x="7046457" y="1921905"/>
            <a:ext cx="455753" cy="3336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>
            <a:off x="6174303" y="2491974"/>
            <a:ext cx="453745" cy="322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 flipH="1">
            <a:off x="6162417" y="1933156"/>
            <a:ext cx="482298" cy="315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 flipH="1" flipV="1">
            <a:off x="5412148" y="3178324"/>
            <a:ext cx="1295763" cy="6437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 flipH="1" flipV="1">
            <a:off x="3046707" y="2561763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Straight Connector 311"/>
          <p:cNvCxnSpPr/>
          <p:nvPr/>
        </p:nvCxnSpPr>
        <p:spPr bwMode="auto">
          <a:xfrm flipV="1">
            <a:off x="5523188" y="2502881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" name="TextBox 312"/>
          <p:cNvSpPr txBox="1"/>
          <p:nvPr/>
        </p:nvSpPr>
        <p:spPr>
          <a:xfrm>
            <a:off x="3493291" y="266008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5543950" y="157338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</a:p>
        </p:txBody>
      </p:sp>
      <p:sp>
        <p:nvSpPr>
          <p:cNvPr id="315" name="TextBox 314"/>
          <p:cNvSpPr txBox="1"/>
          <p:nvPr/>
        </p:nvSpPr>
        <p:spPr>
          <a:xfrm>
            <a:off x="707172" y="178405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</a:p>
        </p:txBody>
      </p:sp>
      <p:grpSp>
        <p:nvGrpSpPr>
          <p:cNvPr id="316" name="Group 315"/>
          <p:cNvGrpSpPr/>
          <p:nvPr/>
        </p:nvGrpSpPr>
        <p:grpSpPr>
          <a:xfrm>
            <a:off x="7070827" y="2634990"/>
            <a:ext cx="1701734" cy="616172"/>
            <a:chOff x="7073692" y="5469792"/>
            <a:chExt cx="1701734" cy="616172"/>
          </a:xfrm>
        </p:grpSpPr>
        <p:grpSp>
          <p:nvGrpSpPr>
            <p:cNvPr id="317" name="Group 316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1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2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24" name="Oval 32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5" name="Rectangle 32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6" name="Oval 32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7" name="Freeform 32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8" name="Freeform 32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9" name="Freeform 32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0" name="Freeform 32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31" name="Straight Connector 330"/>
                <p:cNvCxnSpPr>
                  <a:endCxn id="32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1" name="Group 32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22" name="Oval 32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</a:p>
              </p:txBody>
            </p:sp>
          </p:grpSp>
        </p:grpSp>
        <p:cxnSp>
          <p:nvCxnSpPr>
            <p:cNvPr id="318" name="Straight Connector 317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3" name="Group 332"/>
          <p:cNvGrpSpPr/>
          <p:nvPr/>
        </p:nvGrpSpPr>
        <p:grpSpPr>
          <a:xfrm>
            <a:off x="5713444" y="2600984"/>
            <a:ext cx="872159" cy="788717"/>
            <a:chOff x="5713444" y="2379268"/>
            <a:chExt cx="872159" cy="788717"/>
          </a:xfrm>
        </p:grpSpPr>
        <p:sp>
          <p:nvSpPr>
            <p:cNvPr id="334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5" name="Text Box 119"/>
            <p:cNvSpPr txBox="1">
              <a:spLocks noChangeArrowheads="1"/>
            </p:cNvSpPr>
            <p:nvPr/>
          </p:nvSpPr>
          <p:spPr bwMode="auto">
            <a:xfrm>
              <a:off x="5848435" y="2887139"/>
              <a:ext cx="737168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i="1" dirty="0">
                  <a:solidFill>
                    <a:srgbClr val="CC0000"/>
                  </a:solidFill>
                </a:rPr>
                <a:t>AS3,X </a:t>
              </a: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240503" y="2660320"/>
            <a:ext cx="1126397" cy="993049"/>
            <a:chOff x="2240503" y="2438604"/>
            <a:chExt cx="1126397" cy="993049"/>
          </a:xfrm>
        </p:grpSpPr>
        <p:sp>
          <p:nvSpPr>
            <p:cNvPr id="337" name="Text Box 119"/>
            <p:cNvSpPr txBox="1">
              <a:spLocks noChangeArrowheads="1"/>
            </p:cNvSpPr>
            <p:nvPr/>
          </p:nvSpPr>
          <p:spPr bwMode="auto">
            <a:xfrm>
              <a:off x="2240503" y="3150807"/>
              <a:ext cx="1126397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  <a:defRPr/>
              </a:pPr>
              <a:r>
                <a:rPr lang="en-US" sz="1400" i="1" dirty="0">
                  <a:solidFill>
                    <a:srgbClr val="CC0000"/>
                  </a:solidFill>
                </a:rPr>
                <a:t>AS1,AS3,X </a:t>
              </a:r>
            </a:p>
          </p:txBody>
        </p:sp>
        <p:sp>
          <p:nvSpPr>
            <p:cNvPr id="338" name="AutoShape 118"/>
            <p:cNvSpPr>
              <a:spLocks noChangeArrowheads="1"/>
            </p:cNvSpPr>
            <p:nvPr/>
          </p:nvSpPr>
          <p:spPr bwMode="auto">
            <a:xfrm rot="14228333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340" name="Straight Arrow Connector 339"/>
          <p:cNvCxnSpPr/>
          <p:nvPr/>
        </p:nvCxnSpPr>
        <p:spPr bwMode="auto">
          <a:xfrm flipH="1">
            <a:off x="4912930" y="3654209"/>
            <a:ext cx="357050" cy="2885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3885547" y="3671141"/>
            <a:ext cx="413648" cy="2969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>
            <a:stCxn id="262" idx="1"/>
          </p:cNvCxnSpPr>
          <p:nvPr/>
        </p:nvCxnSpPr>
        <p:spPr bwMode="auto">
          <a:xfrm flipH="1">
            <a:off x="3046901" y="2381069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TextBox 353"/>
          <p:cNvSpPr txBox="1"/>
          <p:nvPr/>
        </p:nvSpPr>
        <p:spPr>
          <a:xfrm>
            <a:off x="6713852" y="3668010"/>
            <a:ext cx="1860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solidFill>
                  <a:srgbClr val="808080">
                    <a:lumMod val="75000"/>
                  </a:srgbClr>
                </a:solidFill>
                <a:latin typeface="Arial" charset="0"/>
                <a:ea typeface="ＭＳ Ｐゴシック" charset="0"/>
              </a:rPr>
              <a:t>OSPF link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2921" y="3471742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rgbClr val="606060"/>
                </a:solidFill>
                <a:latin typeface="Arial" charset="0"/>
                <a:ea typeface="ＭＳ Ｐゴシック" charset="0"/>
              </a:rPr>
              <a:t>201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4531886" y="3127836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rgbClr val="606060"/>
                </a:solidFill>
                <a:latin typeface="Arial" charset="0"/>
                <a:ea typeface="ＭＳ Ｐゴシック" charset="0"/>
              </a:rPr>
              <a:t>152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5012749" y="2966393"/>
            <a:ext cx="514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rgbClr val="606060"/>
                </a:solidFill>
                <a:latin typeface="Arial" charset="0"/>
                <a:ea typeface="ＭＳ Ｐゴシック" charset="0"/>
              </a:rPr>
              <a:t>112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62388" y="3433508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rgbClr val="606060"/>
                </a:solidFill>
                <a:latin typeface="Arial" charset="0"/>
                <a:ea typeface="ＭＳ Ｐゴシック" charset="0"/>
              </a:rPr>
              <a:t>263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85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427"/>
            <a:ext cx="7772400" cy="1143000"/>
          </a:xfrm>
        </p:spPr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Certification Authorities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SSL</a:t>
            </a:r>
          </a:p>
          <a:p>
            <a:pPr lvl="3"/>
            <a:endParaRPr lang="en-US" dirty="0"/>
          </a:p>
          <a:p>
            <a:r>
              <a:rPr lang="en-US" dirty="0" smtClean="0"/>
              <a:t>H7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BGP?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Analysis Team 5</a:t>
            </a:r>
          </a:p>
        </p:txBody>
      </p:sp>
    </p:spTree>
    <p:extLst>
      <p:ext uri="{BB962C8B-B14F-4D97-AF65-F5344CB8AC3E}">
        <p14:creationId xmlns:p14="http://schemas.microsoft.com/office/powerpoint/2010/main" val="33673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route selection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>
              <a:defRPr/>
            </a:pPr>
            <a:r>
              <a:rPr lang="en-US" dirty="0">
                <a:cs typeface="+mn-cs"/>
              </a:rPr>
              <a:t>router may learn about more than one route to destination AS, selects route based on: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local preference value attribute (policy decision)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shortest AS-PATH 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closest NEXT-HOP router (hot potato routing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6589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702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certification authority (CA): </a:t>
            </a:r>
            <a:r>
              <a:rPr lang="en-US" sz="2400" dirty="0">
                <a:latin typeface="Gill Sans MT" charset="0"/>
              </a:rPr>
              <a:t>binds public key to particular entity, E.</a:t>
            </a:r>
          </a:p>
          <a:p>
            <a:r>
              <a:rPr lang="en-US" sz="2400" dirty="0">
                <a:latin typeface="Gill Sans MT" charset="0"/>
              </a:rPr>
              <a:t>E (person, router) registers its public key with CA.</a:t>
            </a:r>
          </a:p>
          <a:p>
            <a:pPr lvl="1"/>
            <a:r>
              <a:rPr lang="en-US" sz="2000" dirty="0">
                <a:latin typeface="Gill Sans MT" charset="0"/>
              </a:rPr>
              <a:t>E provides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proof of identity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 dirty="0">
                <a:latin typeface="Gill Sans MT" charset="0"/>
              </a:rPr>
              <a:t> to CA. </a:t>
            </a:r>
          </a:p>
          <a:p>
            <a:pPr lvl="1"/>
            <a:r>
              <a:rPr lang="en-US" sz="2000" dirty="0">
                <a:latin typeface="Gill Sans MT" charset="0"/>
              </a:rPr>
              <a:t>CA creates certificate binding E to its public key.</a:t>
            </a:r>
          </a:p>
          <a:p>
            <a:pPr lvl="1"/>
            <a:r>
              <a:rPr lang="en-US" sz="2000" dirty="0">
                <a:latin typeface="Gill Sans MT" charset="0"/>
              </a:rPr>
              <a:t>certificate containing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 digitally signed by CA – CA says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this is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</a:t>
            </a:r>
            <a:r>
              <a:rPr lang="ja-JP" altLang="en-US" sz="2000">
                <a:latin typeface="Gill Sans MT" charset="0"/>
              </a:rPr>
              <a:t>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83972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83973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75" name="Picture 7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84000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84002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4003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4001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78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identifying information </a:t>
            </a:r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private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82" name="Picture 2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83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83998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3999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86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87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3988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83991" name="Picture 29" descr="SO00109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992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3994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39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39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3995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3993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398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certificate for Bob</a:t>
            </a:r>
            <a:r>
              <a:rPr lang="ja-JP" altLang="en-US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cs typeface="Arial" charset="0"/>
              </a:rPr>
              <a:t>s public key, signed by CA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83990" name="Picture 20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2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Gill Sans MT" charset="0"/>
              </a:rPr>
              <a:t>when Alice wants Bob</a:t>
            </a:r>
            <a:r>
              <a:rPr lang="ja-JP" altLang="en-US" sz="2400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chemeClr val="tx2"/>
                </a:solidFill>
                <a:latin typeface="Gill Sans MT" charset="0"/>
              </a:rPr>
              <a:t>s public key: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gets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 (Bob or elsewhere).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apply CA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 to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certificate, get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</a:t>
            </a:r>
            <a:endParaRPr lang="en-US" dirty="0">
              <a:solidFill>
                <a:schemeClr val="tx2"/>
              </a:solidFill>
              <a:latin typeface="Gill Sans MT" charset="0"/>
            </a:endParaRPr>
          </a:p>
        </p:txBody>
      </p:sp>
      <p:pic>
        <p:nvPicPr>
          <p:cNvPr id="8499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4997" name="Picture 6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998" name="Group 7"/>
          <p:cNvGrpSpPr>
            <a:grpSpLocks/>
          </p:cNvGrpSpPr>
          <p:nvPr/>
        </p:nvGrpSpPr>
        <p:grpSpPr bwMode="auto">
          <a:xfrm>
            <a:off x="6383338" y="3830638"/>
            <a:ext cx="528637" cy="604837"/>
            <a:chOff x="2994" y="2073"/>
            <a:chExt cx="333" cy="381"/>
          </a:xfrm>
        </p:grpSpPr>
        <p:grpSp>
          <p:nvGrpSpPr>
            <p:cNvPr id="85019" name="Group 8"/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85021" name="Text Box 9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5022" name="Text Box 10"/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5020" name="Text Box 11"/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5304" name="Group 12"/>
          <p:cNvGrpSpPr>
            <a:grpSpLocks/>
          </p:cNvGrpSpPr>
          <p:nvPr/>
        </p:nvGrpSpPr>
        <p:grpSpPr bwMode="auto">
          <a:xfrm>
            <a:off x="4029075" y="3425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325" name="Text Box 14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85000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5001" name="Picture 16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02" name="Group 17"/>
          <p:cNvGrpSpPr>
            <a:grpSpLocks/>
          </p:cNvGrpSpPr>
          <p:nvPr/>
        </p:nvGrpSpPr>
        <p:grpSpPr bwMode="auto">
          <a:xfrm>
            <a:off x="4779963" y="4810125"/>
            <a:ext cx="690562" cy="479425"/>
            <a:chOff x="3770" y="3688"/>
            <a:chExt cx="435" cy="302"/>
          </a:xfrm>
        </p:grpSpPr>
        <p:sp>
          <p:nvSpPr>
            <p:cNvPr id="85017" name="Text Box 18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5018" name="Text Box 19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5003" name="Text Box 20"/>
          <p:cNvSpPr txBox="1">
            <a:spLocks noChangeArrowheads="1"/>
          </p:cNvSpPr>
          <p:nvPr/>
        </p:nvSpPr>
        <p:spPr bwMode="auto">
          <a:xfrm>
            <a:off x="4995863" y="4645025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8500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500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500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500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85010" name="Picture 25" descr="SO00109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5011" name="Group 26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5013" name="Group 27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501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50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5014" name="Text Box 30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5012" name="Picture 31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0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pic>
        <p:nvPicPr>
          <p:cNvPr id="85009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2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charset="0"/>
              </a:rPr>
              <a:t>Secure Sockets Layer</a:t>
            </a:r>
            <a:endParaRPr lang="en-US" dirty="0">
              <a:latin typeface="Gill Sans MT" charset="0"/>
            </a:endParaRP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1443038" y="1603375"/>
            <a:ext cx="2325687" cy="2709863"/>
            <a:chOff x="727" y="1773"/>
            <a:chExt cx="1465" cy="1707"/>
          </a:xfrm>
        </p:grpSpPr>
        <p:sp>
          <p:nvSpPr>
            <p:cNvPr id="99344" name="Rectangle 4"/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5" name="Text Box 5"/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46" name="Rectangle 6"/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7" name="Text Box 7"/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8" name="Rectangle 8"/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9" name="Text Box 9"/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50" name="Text Box 10"/>
            <p:cNvSpPr txBox="1">
              <a:spLocks noChangeArrowheads="1"/>
            </p:cNvSpPr>
            <p:nvPr/>
          </p:nvSpPr>
          <p:spPr bwMode="auto">
            <a:xfrm>
              <a:off x="727" y="3228"/>
              <a:ext cx="14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normal application</a:t>
              </a:r>
            </a:p>
          </p:txBody>
        </p:sp>
      </p:grpSp>
      <p:grpSp>
        <p:nvGrpSpPr>
          <p:cNvPr id="99332" name="Group 11"/>
          <p:cNvGrpSpPr>
            <a:grpSpLocks/>
          </p:cNvGrpSpPr>
          <p:nvPr/>
        </p:nvGrpSpPr>
        <p:grpSpPr bwMode="auto">
          <a:xfrm>
            <a:off x="4822825" y="1603375"/>
            <a:ext cx="2628900" cy="2709863"/>
            <a:chOff x="2524" y="1773"/>
            <a:chExt cx="1653" cy="1707"/>
          </a:xfrm>
        </p:grpSpPr>
        <p:sp>
          <p:nvSpPr>
            <p:cNvPr id="99335" name="Rectangle 12"/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36" name="Text Box 13"/>
            <p:cNvSpPr txBox="1">
              <a:spLocks noChangeArrowheads="1"/>
            </p:cNvSpPr>
            <p:nvPr/>
          </p:nvSpPr>
          <p:spPr bwMode="auto">
            <a:xfrm>
              <a:off x="2817" y="1875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37" name="Rectangle 14"/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38" name="Rectangle 15"/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39" name="Rectangle 16"/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0" name="Text Box 17"/>
            <p:cNvSpPr txBox="1">
              <a:spLocks noChangeArrowheads="1"/>
            </p:cNvSpPr>
            <p:nvPr/>
          </p:nvSpPr>
          <p:spPr bwMode="auto">
            <a:xfrm>
              <a:off x="3049" y="2218"/>
              <a:ext cx="4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SSL</a:t>
              </a:r>
            </a:p>
          </p:txBody>
        </p:sp>
        <p:sp>
          <p:nvSpPr>
            <p:cNvPr id="99341" name="Text Box 18"/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2" name="Text Box 19"/>
            <p:cNvSpPr txBox="1">
              <a:spLocks noChangeArrowheads="1"/>
            </p:cNvSpPr>
            <p:nvPr/>
          </p:nvSpPr>
          <p:spPr bwMode="auto">
            <a:xfrm>
              <a:off x="3158" y="2870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43" name="Text Box 20"/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application  with SSL</a:t>
              </a:r>
            </a:p>
          </p:txBody>
        </p:sp>
      </p:grpSp>
      <p:sp>
        <p:nvSpPr>
          <p:cNvPr id="99333" name="Text Box 21"/>
          <p:cNvSpPr txBox="1">
            <a:spLocks noChangeArrowheads="1"/>
          </p:cNvSpPr>
          <p:nvPr/>
        </p:nvSpPr>
        <p:spPr bwMode="auto">
          <a:xfrm>
            <a:off x="679450" y="4724400"/>
            <a:ext cx="77009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38138" indent="-338138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SSL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provides application programming interface (API) to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applications</a:t>
            </a:r>
            <a:endParaRPr lang="en-US" sz="2800" dirty="0">
              <a:solidFill>
                <a:srgbClr val="000000"/>
              </a:solidFill>
              <a:latin typeface="Gill Sans MT" charset="0"/>
            </a:endParaRPr>
          </a:p>
        </p:txBody>
      </p:sp>
      <p:pic>
        <p:nvPicPr>
          <p:cNvPr id="99334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03187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3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format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357313" y="1397000"/>
            <a:ext cx="6708775" cy="3744913"/>
            <a:chOff x="862" y="996"/>
            <a:chExt cx="4226" cy="2574"/>
          </a:xfrm>
        </p:grpSpPr>
        <p:grpSp>
          <p:nvGrpSpPr>
            <p:cNvPr id="115718" name="Group 4"/>
            <p:cNvGrpSpPr>
              <a:grpSpLocks/>
            </p:cNvGrpSpPr>
            <p:nvPr/>
          </p:nvGrpSpPr>
          <p:grpSpPr bwMode="auto">
            <a:xfrm>
              <a:off x="862" y="1246"/>
              <a:ext cx="4226" cy="2324"/>
              <a:chOff x="862" y="1139"/>
              <a:chExt cx="4226" cy="2324"/>
            </a:xfrm>
          </p:grpSpPr>
          <p:sp>
            <p:nvSpPr>
              <p:cNvPr id="115722" name="Rectangle 5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4224" cy="196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3" name="Rectangle 6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768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4" name="Rectangle 7"/>
              <p:cNvSpPr>
                <a:spLocks noChangeArrowheads="1"/>
              </p:cNvSpPr>
              <p:nvPr/>
            </p:nvSpPr>
            <p:spPr bwMode="auto">
              <a:xfrm>
                <a:off x="1632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5" name="Rectangle 8"/>
              <p:cNvSpPr>
                <a:spLocks noChangeArrowheads="1"/>
              </p:cNvSpPr>
              <p:nvPr/>
            </p:nvSpPr>
            <p:spPr bwMode="auto">
              <a:xfrm>
                <a:off x="3024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6" name="Rectangle 9"/>
              <p:cNvSpPr>
                <a:spLocks noChangeArrowheads="1"/>
              </p:cNvSpPr>
              <p:nvPr/>
            </p:nvSpPr>
            <p:spPr bwMode="auto">
              <a:xfrm>
                <a:off x="862" y="3004"/>
                <a:ext cx="4224" cy="45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7" name="Text Box 10"/>
              <p:cNvSpPr txBox="1">
                <a:spLocks noChangeArrowheads="1"/>
              </p:cNvSpPr>
              <p:nvPr/>
            </p:nvSpPr>
            <p:spPr bwMode="auto">
              <a:xfrm>
                <a:off x="958" y="1150"/>
                <a:ext cx="645" cy="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2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content</a:t>
                </a:r>
              </a:p>
              <a:p>
                <a:pPr algn="ctr" eaLnBrk="0" hangingPunct="0">
                  <a:lnSpc>
                    <a:spcPts val="2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type</a:t>
                </a:r>
              </a:p>
            </p:txBody>
          </p:sp>
          <p:sp>
            <p:nvSpPr>
              <p:cNvPr id="115728" name="Text Box 11"/>
              <p:cNvSpPr txBox="1">
                <a:spLocks noChangeArrowheads="1"/>
              </p:cNvSpPr>
              <p:nvPr/>
            </p:nvSpPr>
            <p:spPr bwMode="auto">
              <a:xfrm>
                <a:off x="1814" y="1246"/>
                <a:ext cx="982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SSL version</a:t>
                </a:r>
              </a:p>
            </p:txBody>
          </p:sp>
          <p:sp>
            <p:nvSpPr>
              <p:cNvPr id="115729" name="Text Box 12"/>
              <p:cNvSpPr txBox="1">
                <a:spLocks noChangeArrowheads="1"/>
              </p:cNvSpPr>
              <p:nvPr/>
            </p:nvSpPr>
            <p:spPr bwMode="auto">
              <a:xfrm>
                <a:off x="3441" y="1226"/>
                <a:ext cx="55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length</a:t>
                </a:r>
              </a:p>
            </p:txBody>
          </p:sp>
          <p:sp>
            <p:nvSpPr>
              <p:cNvPr id="115730" name="Text Box 13"/>
              <p:cNvSpPr txBox="1">
                <a:spLocks noChangeArrowheads="1"/>
              </p:cNvSpPr>
              <p:nvPr/>
            </p:nvSpPr>
            <p:spPr bwMode="auto">
              <a:xfrm>
                <a:off x="2553" y="3084"/>
                <a:ext cx="412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MIC</a:t>
                </a: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31" name="Text Box 14"/>
              <p:cNvSpPr txBox="1">
                <a:spLocks noChangeArrowheads="1"/>
              </p:cNvSpPr>
              <p:nvPr/>
            </p:nvSpPr>
            <p:spPr bwMode="auto">
              <a:xfrm>
                <a:off x="2576" y="1983"/>
                <a:ext cx="430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  <p:sp>
          <p:nvSpPr>
            <p:cNvPr id="115719" name="Text Box 15"/>
            <p:cNvSpPr txBox="1">
              <a:spLocks noChangeArrowheads="1"/>
            </p:cNvSpPr>
            <p:nvPr/>
          </p:nvSpPr>
          <p:spPr bwMode="auto">
            <a:xfrm>
              <a:off x="930" y="996"/>
              <a:ext cx="55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1 byte</a:t>
              </a:r>
            </a:p>
          </p:txBody>
        </p:sp>
        <p:sp>
          <p:nvSpPr>
            <p:cNvPr id="115720" name="Text Box 16"/>
            <p:cNvSpPr txBox="1">
              <a:spLocks noChangeArrowheads="1"/>
            </p:cNvSpPr>
            <p:nvPr/>
          </p:nvSpPr>
          <p:spPr bwMode="auto">
            <a:xfrm>
              <a:off x="201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2 bytes</a:t>
              </a:r>
            </a:p>
          </p:txBody>
        </p:sp>
        <p:sp>
          <p:nvSpPr>
            <p:cNvPr id="115721" name="Text Box 17"/>
            <p:cNvSpPr txBox="1">
              <a:spLocks noChangeArrowheads="1"/>
            </p:cNvSpPr>
            <p:nvPr/>
          </p:nvSpPr>
          <p:spPr bwMode="auto">
            <a:xfrm>
              <a:off x="335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3 bytes</a:t>
              </a:r>
            </a:p>
          </p:txBody>
        </p:sp>
      </p:grpSp>
      <p:sp>
        <p:nvSpPr>
          <p:cNvPr id="115716" name="Text Box 18"/>
          <p:cNvSpPr txBox="1">
            <a:spLocks noChangeArrowheads="1"/>
          </p:cNvSpPr>
          <p:nvPr/>
        </p:nvSpPr>
        <p:spPr bwMode="auto">
          <a:xfrm>
            <a:off x="1384300" y="5468938"/>
            <a:ext cx="66062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Message Integrity Code is a cryptographic hash 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ata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and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MIC are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encrypted (</a:t>
            </a:r>
            <a:r>
              <a:rPr lang="en-US" sz="2400" u="sng" dirty="0">
                <a:solidFill>
                  <a:srgbClr val="000000"/>
                </a:solidFill>
                <a:latin typeface="Gill Sans MT" charset="0"/>
              </a:rPr>
              <a:t>symmetric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algorithm)</a:t>
            </a:r>
          </a:p>
        </p:txBody>
      </p:sp>
      <p:pic>
        <p:nvPicPr>
          <p:cNvPr id="115717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7985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950913"/>
            <a:ext cx="36766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6388" y="13176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cipher suite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08100"/>
            <a:ext cx="4556125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cipher suite</a:t>
            </a:r>
          </a:p>
          <a:p>
            <a:pPr lvl="1"/>
            <a:r>
              <a:rPr lang="en-US" sz="2000" dirty="0">
                <a:latin typeface="Gill Sans MT" charset="0"/>
              </a:rPr>
              <a:t>public-key algorithm</a:t>
            </a:r>
          </a:p>
          <a:p>
            <a:pPr lvl="1"/>
            <a:r>
              <a:rPr lang="en-US" sz="2000" dirty="0">
                <a:latin typeface="Gill Sans MT" charset="0"/>
              </a:rPr>
              <a:t>symmetric encryption algorithm</a:t>
            </a:r>
          </a:p>
          <a:p>
            <a:pPr lvl="1"/>
            <a:r>
              <a:rPr lang="en-US" sz="2000" dirty="0" smtClean="0">
                <a:latin typeface="Gill Sans MT" charset="0"/>
              </a:rPr>
              <a:t>MIC  </a:t>
            </a:r>
            <a:r>
              <a:rPr lang="en-US" sz="2000" dirty="0">
                <a:latin typeface="Gill Sans MT" charset="0"/>
              </a:rPr>
              <a:t>algorithm</a:t>
            </a:r>
          </a:p>
          <a:p>
            <a:r>
              <a:rPr lang="en-US" dirty="0">
                <a:latin typeface="Gill Sans MT" charset="0"/>
              </a:rPr>
              <a:t>SSL supports several cipher suites</a:t>
            </a:r>
          </a:p>
          <a:p>
            <a:r>
              <a:rPr lang="en-US" dirty="0">
                <a:latin typeface="Gill Sans MT" charset="0"/>
              </a:rPr>
              <a:t>negotiation: client, server agree on cipher suite</a:t>
            </a:r>
          </a:p>
          <a:p>
            <a:pPr lvl="1"/>
            <a:r>
              <a:rPr lang="en-US" dirty="0">
                <a:latin typeface="Gill Sans MT" charset="0"/>
              </a:rPr>
              <a:t>client offers choice</a:t>
            </a:r>
          </a:p>
          <a:p>
            <a:pPr lvl="1"/>
            <a:r>
              <a:rPr lang="en-US" dirty="0">
                <a:latin typeface="Gill Sans MT" charset="0"/>
              </a:rPr>
              <a:t>server picks one</a:t>
            </a:r>
          </a:p>
        </p:txBody>
      </p:sp>
      <p:sp>
        <p:nvSpPr>
          <p:cNvPr id="109573" name="Rectangle 3"/>
          <p:cNvSpPr>
            <a:spLocks noChangeArrowheads="1"/>
          </p:cNvSpPr>
          <p:nvPr/>
        </p:nvSpPr>
        <p:spPr bwMode="auto">
          <a:xfrm>
            <a:off x="4822555" y="1462088"/>
            <a:ext cx="4010295" cy="39385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325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common SSL symmetric ciphers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DES – Data Encryption Standard: block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3DES – Triple strength: block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RC2 – Rivest Cipher 2: block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RC4 – Rivest Cipher 4: stream</a:t>
            </a:r>
          </a:p>
          <a:p>
            <a:pPr marL="119063" indent="-5873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SSL Public key encryption</a:t>
            </a:r>
          </a:p>
          <a:p>
            <a:pPr marL="461963" lvl="1" indent="-228600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RSA</a:t>
            </a:r>
          </a:p>
          <a:p>
            <a:pPr marL="119063" indent="-119063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32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0318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charset="0"/>
              </a:rPr>
              <a:t>SSL overview</a:t>
            </a:r>
            <a:endParaRPr lang="en-US" dirty="0">
              <a:latin typeface="Gill Sans MT" charset="0"/>
            </a:endParaRP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handshake: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Alice and Bob use their certificates, private keys to authenticate each other and exchange shared secret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key derivation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Alice and Bob use shared secret to derive set of keys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data transfer: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data to be transferred is broken up into series of records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connection closure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special messages to securely close connection</a:t>
            </a:r>
          </a:p>
        </p:txBody>
      </p:sp>
    </p:spTree>
    <p:extLst>
      <p:ext uri="{BB962C8B-B14F-4D97-AF65-F5344CB8AC3E}">
        <p14:creationId xmlns:p14="http://schemas.microsoft.com/office/powerpoint/2010/main" val="34030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charset="0"/>
              </a:rPr>
              <a:t>SSL</a:t>
            </a:r>
            <a:r>
              <a:rPr lang="en-US" dirty="0">
                <a:latin typeface="Gill Sans MT" charset="0"/>
              </a:rPr>
              <a:t>: </a:t>
            </a:r>
            <a:r>
              <a:rPr lang="en-US" dirty="0" smtClean="0">
                <a:latin typeface="Gill Sans MT" charset="0"/>
              </a:rPr>
              <a:t>Setup (“handshake”)</a:t>
            </a:r>
            <a:endParaRPr lang="en-US" dirty="0">
              <a:latin typeface="Gill Sans MT" charset="0"/>
            </a:endParaRP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7772400" cy="46482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 smtClean="0">
                <a:latin typeface="Gill Sans MT" charset="0"/>
              </a:rPr>
              <a:t>Server authentication</a:t>
            </a:r>
          </a:p>
          <a:p>
            <a:pPr marL="857250" lvl="1" indent="-457200">
              <a:buClr>
                <a:srgbClr val="C00000"/>
              </a:buClr>
            </a:pPr>
            <a:r>
              <a:rPr lang="en-US" sz="2200" dirty="0" smtClean="0">
                <a:latin typeface="Gill Sans MT" charset="0"/>
              </a:rPr>
              <a:t>client </a:t>
            </a:r>
            <a:r>
              <a:rPr lang="en-US" sz="2200" dirty="0">
                <a:latin typeface="Gill Sans MT" charset="0"/>
              </a:rPr>
              <a:t>sends list of algorithms it supports, along with client </a:t>
            </a:r>
            <a:r>
              <a:rPr lang="en-US" sz="2200" dirty="0" smtClean="0">
                <a:latin typeface="Gill Sans MT" charset="0"/>
              </a:rPr>
              <a:t>nonce (a random number, used only once)</a:t>
            </a:r>
            <a:endParaRPr lang="en-US" sz="2200" dirty="0">
              <a:latin typeface="Gill Sans MT" charset="0"/>
            </a:endParaRPr>
          </a:p>
          <a:p>
            <a:pPr marL="857250" lvl="1" indent="-457200">
              <a:buClr>
                <a:srgbClr val="C00000"/>
              </a:buClr>
            </a:pPr>
            <a:r>
              <a:rPr lang="en-US" sz="2200" dirty="0">
                <a:latin typeface="Gill Sans MT" charset="0"/>
              </a:rPr>
              <a:t>server chooses algorithms from list; sends back: choice + certificate + server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 smtClean="0">
                <a:latin typeface="Gill Sans MT" charset="0"/>
              </a:rPr>
              <a:t>Crypto negotiation</a:t>
            </a:r>
          </a:p>
          <a:p>
            <a:pPr marL="857250" lvl="1" indent="-457200">
              <a:buClr>
                <a:srgbClr val="C00000"/>
              </a:buClr>
            </a:pPr>
            <a:r>
              <a:rPr lang="en-US" sz="2200" dirty="0" smtClean="0">
                <a:latin typeface="Gill Sans MT" charset="0"/>
              </a:rPr>
              <a:t>client </a:t>
            </a:r>
            <a:r>
              <a:rPr lang="en-US" sz="2200" dirty="0">
                <a:latin typeface="Gill Sans MT" charset="0"/>
              </a:rPr>
              <a:t>verifies certificate, extracts server</a:t>
            </a:r>
            <a:r>
              <a:rPr lang="ja-JP" altLang="en-US" sz="2200" dirty="0">
                <a:latin typeface="Gill Sans MT" charset="0"/>
              </a:rPr>
              <a:t>’</a:t>
            </a:r>
            <a:r>
              <a:rPr lang="en-US" altLang="ja-JP" sz="2200" dirty="0">
                <a:latin typeface="Gill Sans MT" charset="0"/>
              </a:rPr>
              <a:t>s public </a:t>
            </a:r>
            <a:r>
              <a:rPr lang="en-US" altLang="ja-JP" sz="2200" dirty="0" smtClean="0">
                <a:latin typeface="Gill Sans MT" charset="0"/>
              </a:rPr>
              <a:t>key</a:t>
            </a:r>
          </a:p>
          <a:p>
            <a:pPr marL="857250" lvl="1" indent="-457200">
              <a:buClr>
                <a:srgbClr val="C00000"/>
              </a:buClr>
            </a:pPr>
            <a:r>
              <a:rPr lang="en-US" altLang="ja-JP" sz="2200" dirty="0" smtClean="0">
                <a:latin typeface="Gill Sans MT" charset="0"/>
              </a:rPr>
              <a:t>generates </a:t>
            </a:r>
            <a:r>
              <a:rPr lang="en-US" altLang="ja-JP" sz="2200" dirty="0">
                <a:latin typeface="Gill Sans MT" charset="0"/>
              </a:rPr>
              <a:t>pre_master_secret, encrypts with server</a:t>
            </a:r>
            <a:r>
              <a:rPr lang="ja-JP" altLang="en-US" sz="2200" dirty="0">
                <a:latin typeface="Gill Sans MT" charset="0"/>
              </a:rPr>
              <a:t>’</a:t>
            </a:r>
            <a:r>
              <a:rPr lang="en-US" altLang="ja-JP" sz="2200" dirty="0">
                <a:latin typeface="Gill Sans MT" charset="0"/>
              </a:rPr>
              <a:t>s public key, sends to server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 smtClean="0">
                <a:latin typeface="Gill Sans MT" charset="0"/>
              </a:rPr>
              <a:t>Establish keys</a:t>
            </a:r>
          </a:p>
          <a:p>
            <a:pPr marL="857250" lvl="1" indent="-457200">
              <a:buClr>
                <a:srgbClr val="C00000"/>
              </a:buClr>
            </a:pPr>
            <a:r>
              <a:rPr lang="en-US" sz="2200" dirty="0" smtClean="0">
                <a:latin typeface="Gill Sans MT" charset="0"/>
              </a:rPr>
              <a:t>Client </a:t>
            </a:r>
            <a:r>
              <a:rPr lang="en-US" sz="2200" dirty="0">
                <a:latin typeface="Gill Sans MT" charset="0"/>
              </a:rPr>
              <a:t>and server independently compute encryption and MAC keys from pre_master_secret and nonces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 smtClean="0">
                <a:latin typeface="Gill Sans MT" charset="0"/>
              </a:rPr>
              <a:t>Authentication</a:t>
            </a:r>
          </a:p>
          <a:p>
            <a:pPr marL="857250" lvl="1" indent="-457200">
              <a:buClr>
                <a:srgbClr val="C00000"/>
              </a:buClr>
            </a:pPr>
            <a:r>
              <a:rPr lang="en-US" sz="2200" dirty="0" smtClean="0">
                <a:latin typeface="Gill Sans MT" charset="0"/>
              </a:rPr>
              <a:t>client </a:t>
            </a:r>
            <a:r>
              <a:rPr lang="en-US" sz="2200" dirty="0">
                <a:latin typeface="Gill Sans MT" charset="0"/>
              </a:rPr>
              <a:t>sends a </a:t>
            </a:r>
            <a:r>
              <a:rPr lang="en-US" sz="2200" dirty="0" smtClean="0">
                <a:latin typeface="Gill Sans MT" charset="0"/>
              </a:rPr>
              <a:t>MIC </a:t>
            </a:r>
            <a:r>
              <a:rPr lang="en-US" sz="2200" dirty="0">
                <a:latin typeface="Gill Sans MT" charset="0"/>
              </a:rPr>
              <a:t>of all the handshake messages</a:t>
            </a:r>
          </a:p>
          <a:p>
            <a:pPr marL="857250" lvl="1" indent="-457200">
              <a:buClr>
                <a:srgbClr val="C00000"/>
              </a:buClr>
            </a:pPr>
            <a:r>
              <a:rPr lang="en-US" sz="2200" dirty="0">
                <a:latin typeface="Gill Sans MT" charset="0"/>
              </a:rPr>
              <a:t>server sends a </a:t>
            </a:r>
            <a:r>
              <a:rPr lang="en-US" sz="2200" dirty="0" smtClean="0">
                <a:latin typeface="Gill Sans MT" charset="0"/>
              </a:rPr>
              <a:t>MIC </a:t>
            </a:r>
            <a:r>
              <a:rPr lang="en-US" sz="2200" dirty="0">
                <a:latin typeface="Gill Sans MT" charset="0"/>
              </a:rPr>
              <a:t>of all the handshake messages</a:t>
            </a:r>
          </a:p>
          <a:p>
            <a:pPr marL="457200" indent="-457200">
              <a:lnSpc>
                <a:spcPct val="80000"/>
              </a:lnSpc>
              <a:buClr>
                <a:srgbClr val="C00000"/>
              </a:buClr>
              <a:buFont typeface="ZapfDingbats" charset="0"/>
              <a:buAutoNum type="arabicPeriod"/>
            </a:pPr>
            <a:endParaRPr lang="en-US" sz="2400" dirty="0">
              <a:latin typeface="Gill Sans MT" charset="0"/>
            </a:endParaRPr>
          </a:p>
          <a:p>
            <a:pPr marL="457200" indent="-457200">
              <a:lnSpc>
                <a:spcPct val="80000"/>
              </a:lnSpc>
            </a:pPr>
            <a:endParaRPr lang="en-US" sz="2400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6598</TotalTime>
  <Words>1101</Words>
  <Application>Microsoft Office PowerPoint</Application>
  <PresentationFormat>On-screen Show (4:3)</PresentationFormat>
  <Paragraphs>285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20</vt:i4>
      </vt:variant>
    </vt:vector>
  </HeadingPairs>
  <TitlesOfParts>
    <vt:vector size="40" baseType="lpstr">
      <vt:lpstr>ＭＳ Ｐゴシック</vt:lpstr>
      <vt:lpstr>Arial</vt:lpstr>
      <vt:lpstr>Comic Sans MS</vt:lpstr>
      <vt:lpstr>Gill Sans MT</vt:lpstr>
      <vt:lpstr>Tahoma</vt:lpstr>
      <vt:lpstr>Times New Roman</vt:lpstr>
      <vt:lpstr>Wingdings</vt:lpstr>
      <vt:lpstr>ZapfDingbats</vt:lpstr>
      <vt:lpstr>Default Design</vt:lpstr>
      <vt:lpstr>45_Default Design</vt:lpstr>
      <vt:lpstr>46_Default Design</vt:lpstr>
      <vt:lpstr>18_Default Design</vt:lpstr>
      <vt:lpstr>20_Default Design</vt:lpstr>
      <vt:lpstr>28_Default Design</vt:lpstr>
      <vt:lpstr>30_Default Design</vt:lpstr>
      <vt:lpstr>31_Default Design</vt:lpstr>
      <vt:lpstr>34_Default Design</vt:lpstr>
      <vt:lpstr>35_Default Design</vt:lpstr>
      <vt:lpstr>36_Default Design</vt:lpstr>
      <vt:lpstr>1_Default Design</vt:lpstr>
      <vt:lpstr>SSL</vt:lpstr>
      <vt:lpstr>Goals for Today</vt:lpstr>
      <vt:lpstr>Certification authorities</vt:lpstr>
      <vt:lpstr>Certification authorities</vt:lpstr>
      <vt:lpstr>Secure Sockets Layer</vt:lpstr>
      <vt:lpstr>SSL record format</vt:lpstr>
      <vt:lpstr>SSL cipher suite</vt:lpstr>
      <vt:lpstr>SSL overview</vt:lpstr>
      <vt:lpstr>SSL: Setup (“handshake”)</vt:lpstr>
      <vt:lpstr>SSL: handshake authentication</vt:lpstr>
      <vt:lpstr>Key derivation</vt:lpstr>
      <vt:lpstr>SSL connection</vt:lpstr>
      <vt:lpstr>H7</vt:lpstr>
      <vt:lpstr>Internet inter-AS routing: BGP</vt:lpstr>
      <vt:lpstr>eBGP, iBGP connections</vt:lpstr>
      <vt:lpstr>BGP basics</vt:lpstr>
      <vt:lpstr>BGP path advertisement</vt:lpstr>
      <vt:lpstr>BGP path advertisement</vt:lpstr>
      <vt:lpstr>Hot Potato Routing</vt:lpstr>
      <vt:lpstr>BGP route selection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264</cp:revision>
  <dcterms:created xsi:type="dcterms:W3CDTF">2003-09-05T02:55:05Z</dcterms:created>
  <dcterms:modified xsi:type="dcterms:W3CDTF">2018-03-16T03:42:39Z</dcterms:modified>
</cp:coreProperties>
</file>