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theme/theme8.xml" ContentType="application/vnd.openxmlformats-officedocument.theme+xml"/>
  <Override PartName="/ppt/slideLayouts/slideLayout22.xml" ContentType="application/vnd.openxmlformats-officedocument.presentationml.slideLayout+xml"/>
  <Override PartName="/ppt/theme/theme9.xml" ContentType="application/vnd.openxmlformats-officedocument.theme+xml"/>
  <Override PartName="/ppt/slideLayouts/slideLayout23.xml" ContentType="application/vnd.openxmlformats-officedocument.presentationml.slideLayout+xml"/>
  <Override PartName="/ppt/theme/theme10.xml" ContentType="application/vnd.openxmlformats-officedocument.theme+xml"/>
  <Override PartName="/ppt/slideLayouts/slideLayout24.xml" ContentType="application/vnd.openxmlformats-officedocument.presentationml.slideLayout+xml"/>
  <Override PartName="/ppt/theme/theme11.xml" ContentType="application/vnd.openxmlformats-officedocument.theme+xml"/>
  <Override PartName="/ppt/slideLayouts/slideLayout25.xml" ContentType="application/vnd.openxmlformats-officedocument.presentationml.slideLayout+xml"/>
  <Override PartName="/ppt/theme/theme1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71" r:id="rId2"/>
    <p:sldMasterId id="2147483773" r:id="rId3"/>
    <p:sldMasterId id="2147483775" r:id="rId4"/>
    <p:sldMasterId id="2147483779" r:id="rId5"/>
    <p:sldMasterId id="2147483781" r:id="rId6"/>
    <p:sldMasterId id="2147483783" r:id="rId7"/>
    <p:sldMasterId id="2147483797" r:id="rId8"/>
    <p:sldMasterId id="2147483799" r:id="rId9"/>
    <p:sldMasterId id="2147483801" r:id="rId10"/>
    <p:sldMasterId id="2147483803" r:id="rId11"/>
    <p:sldMasterId id="2147483805" r:id="rId12"/>
    <p:sldMasterId id="2147483809" r:id="rId13"/>
  </p:sldMasterIdLst>
  <p:notesMasterIdLst>
    <p:notesMasterId r:id="rId48"/>
  </p:notesMasterIdLst>
  <p:handoutMasterIdLst>
    <p:handoutMasterId r:id="rId49"/>
  </p:handoutMasterIdLst>
  <p:sldIdLst>
    <p:sldId id="285" r:id="rId14"/>
    <p:sldId id="525" r:id="rId15"/>
    <p:sldId id="452" r:id="rId16"/>
    <p:sldId id="508" r:id="rId17"/>
    <p:sldId id="509" r:id="rId18"/>
    <p:sldId id="528" r:id="rId19"/>
    <p:sldId id="529" r:id="rId20"/>
    <p:sldId id="533" r:id="rId21"/>
    <p:sldId id="510" r:id="rId22"/>
    <p:sldId id="531" r:id="rId23"/>
    <p:sldId id="535" r:id="rId24"/>
    <p:sldId id="536" r:id="rId25"/>
    <p:sldId id="537" r:id="rId26"/>
    <p:sldId id="521" r:id="rId27"/>
    <p:sldId id="522" r:id="rId28"/>
    <p:sldId id="512" r:id="rId29"/>
    <p:sldId id="513" r:id="rId30"/>
    <p:sldId id="514" r:id="rId31"/>
    <p:sldId id="523" r:id="rId32"/>
    <p:sldId id="524" r:id="rId33"/>
    <p:sldId id="526" r:id="rId34"/>
    <p:sldId id="527" r:id="rId35"/>
    <p:sldId id="538" r:id="rId36"/>
    <p:sldId id="539" r:id="rId37"/>
    <p:sldId id="540" r:id="rId38"/>
    <p:sldId id="541" r:id="rId39"/>
    <p:sldId id="542" r:id="rId40"/>
    <p:sldId id="543" r:id="rId41"/>
    <p:sldId id="544" r:id="rId42"/>
    <p:sldId id="545" r:id="rId43"/>
    <p:sldId id="546" r:id="rId44"/>
    <p:sldId id="547" r:id="rId45"/>
    <p:sldId id="548" r:id="rId46"/>
    <p:sldId id="549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86" d="100"/>
          <a:sy n="86" d="100"/>
        </p:scale>
        <p:origin x="375" y="4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slide" Target="slides/slide34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slide" Target="slides/slide32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49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slide" Target="slides/slide31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slide" Target="slides/slide30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1CE7DE8-EAF3-461F-B669-7710C764FE27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465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60A350E-34C7-4C7E-B803-B9F1B9348B6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198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11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CD5E27-021E-054B-84DE-C100B224ED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61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73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1ADEC396-DDB4-4631-997A-75B3595E8C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745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69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85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749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251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2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83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165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41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660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28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9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Network Layer: Data Plane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3-</a:t>
            </a:r>
            <a:fld id="{6B157CA3-E143-4A08-AC83-A801AFB3F6B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5379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Network Layer: Control Plane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4-</a:t>
            </a:r>
            <a:fld id="{D498B073-F070-8F40-A264-45FE158B6770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998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Network Layer: Control Plane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4-</a:t>
            </a:r>
            <a:fld id="{F735F25A-B97A-024B-B408-E1A4C1DF4143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371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3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4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5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1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10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Network Layer: Data Plane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62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51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51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807" r:id="rId2"/>
    <p:sldLayoutId id="2147483808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22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60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8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840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05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15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TCP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22</a:t>
            </a:r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5" name="Line 3"/>
          <p:cNvSpPr>
            <a:spLocks noChangeShapeType="1"/>
          </p:cNvSpPr>
          <p:nvPr/>
        </p:nvSpPr>
        <p:spPr bwMode="auto">
          <a:xfrm>
            <a:off x="3279775" y="4483100"/>
            <a:ext cx="2590800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46" name="Line 4"/>
          <p:cNvSpPr>
            <a:spLocks noChangeShapeType="1"/>
          </p:cNvSpPr>
          <p:nvPr/>
        </p:nvSpPr>
        <p:spPr bwMode="auto">
          <a:xfrm>
            <a:off x="3294063" y="2714625"/>
            <a:ext cx="2586037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47" name="Rectangle 5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</a:t>
            </a:r>
            <a:r>
              <a:rPr lang="en-US" sz="4000">
                <a:ea typeface="ＭＳ Ｐゴシック" charset="0"/>
                <a:cs typeface="+mj-cs"/>
              </a:rPr>
              <a:t>ACK</a:t>
            </a:r>
            <a:r>
              <a:rPr lang="en-US">
                <a:ea typeface="ＭＳ Ｐゴシック" charset="0"/>
                <a:cs typeface="+mj-cs"/>
              </a:rPr>
              <a:t>s</a:t>
            </a:r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2484438" y="2320925"/>
            <a:ext cx="80962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</a:rPr>
              <a:t>User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</a:rPr>
              <a:t>types</a:t>
            </a:r>
          </a:p>
          <a:p>
            <a:pPr algn="r" eaLnBrk="0" hangingPunct="0">
              <a:lnSpc>
                <a:spcPct val="90000"/>
              </a:lnSpc>
            </a:pPr>
            <a:r>
              <a:rPr lang="ja-JP" altLang="en-US">
                <a:solidFill>
                  <a:srgbClr val="000000"/>
                </a:solidFill>
              </a:rPr>
              <a:t>‘</a:t>
            </a:r>
            <a:r>
              <a:rPr lang="en-US" altLang="ja-JP">
                <a:solidFill>
                  <a:srgbClr val="000000"/>
                </a:solidFill>
              </a:rPr>
              <a:t>C</a:t>
            </a:r>
            <a:r>
              <a:rPr lang="ja-JP" altLang="en-US">
                <a:solidFill>
                  <a:srgbClr val="000000"/>
                </a:solidFill>
              </a:rPr>
              <a:t>’</a:t>
            </a:r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2233613" y="3933825"/>
            <a:ext cx="1084262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</a:rPr>
              <a:t>host ACKs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</a:rPr>
              <a:t>receipt 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>
                <a:solidFill>
                  <a:srgbClr val="000000"/>
                </a:solidFill>
              </a:rPr>
              <a:t>of echoed</a:t>
            </a:r>
          </a:p>
          <a:p>
            <a:pPr algn="r" eaLnBrk="0" hangingPunct="0">
              <a:lnSpc>
                <a:spcPct val="90000"/>
              </a:lnSpc>
            </a:pPr>
            <a:r>
              <a:rPr lang="ja-JP" altLang="en-US">
                <a:solidFill>
                  <a:srgbClr val="000000"/>
                </a:solidFill>
              </a:rPr>
              <a:t>‘</a:t>
            </a:r>
            <a:r>
              <a:rPr lang="en-US" altLang="ja-JP">
                <a:solidFill>
                  <a:srgbClr val="000000"/>
                </a:solidFill>
              </a:rPr>
              <a:t>C</a:t>
            </a:r>
            <a:r>
              <a:rPr lang="ja-JP" altLang="en-US">
                <a:solidFill>
                  <a:srgbClr val="000000"/>
                </a:solidFill>
              </a:rPr>
              <a:t>’</a:t>
            </a:r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5894388" y="3055938"/>
            <a:ext cx="11382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>
                <a:solidFill>
                  <a:srgbClr val="000000"/>
                </a:solidFill>
              </a:rPr>
              <a:t>host ACKs</a:t>
            </a:r>
          </a:p>
          <a:p>
            <a:pPr eaLnBrk="0" hangingPunct="0"/>
            <a:r>
              <a:rPr lang="en-US" altLang="en-US">
                <a:solidFill>
                  <a:srgbClr val="000000"/>
                </a:solidFill>
              </a:rPr>
              <a:t>receipt of</a:t>
            </a:r>
          </a:p>
          <a:p>
            <a:pPr eaLnBrk="0" hangingPunct="0"/>
            <a:r>
              <a:rPr lang="ja-JP" altLang="en-US">
                <a:solidFill>
                  <a:srgbClr val="000000"/>
                </a:solidFill>
              </a:rPr>
              <a:t>‘</a:t>
            </a:r>
            <a:r>
              <a:rPr lang="en-US" altLang="ja-JP">
                <a:solidFill>
                  <a:srgbClr val="000000"/>
                </a:solidFill>
              </a:rPr>
              <a:t>C</a:t>
            </a:r>
            <a:r>
              <a:rPr lang="ja-JP" altLang="en-US">
                <a:solidFill>
                  <a:srgbClr val="000000"/>
                </a:solidFill>
              </a:rPr>
              <a:t>’</a:t>
            </a:r>
            <a:r>
              <a:rPr lang="en-US" altLang="ja-JP">
                <a:solidFill>
                  <a:srgbClr val="000000"/>
                </a:solidFill>
              </a:rPr>
              <a:t>, echoes</a:t>
            </a:r>
          </a:p>
          <a:p>
            <a:pPr eaLnBrk="0" hangingPunct="0"/>
            <a:r>
              <a:rPr lang="en-US" altLang="en-US">
                <a:solidFill>
                  <a:srgbClr val="000000"/>
                </a:solidFill>
              </a:rPr>
              <a:t>back </a:t>
            </a:r>
            <a:r>
              <a:rPr lang="ja-JP" altLang="en-US">
                <a:solidFill>
                  <a:srgbClr val="000000"/>
                </a:solidFill>
              </a:rPr>
              <a:t>‘</a:t>
            </a:r>
            <a:r>
              <a:rPr lang="en-US" altLang="ja-JP">
                <a:solidFill>
                  <a:srgbClr val="000000"/>
                </a:solidFill>
              </a:rPr>
              <a:t>C</a:t>
            </a:r>
            <a:r>
              <a:rPr lang="ja-JP" altLang="en-US">
                <a:solidFill>
                  <a:srgbClr val="000000"/>
                </a:solidFill>
              </a:rPr>
              <a:t>’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 flipH="1">
            <a:off x="3284538" y="3487738"/>
            <a:ext cx="2554287" cy="80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2" name="Text Box 11"/>
          <p:cNvSpPr txBox="1">
            <a:spLocks noChangeArrowheads="1"/>
          </p:cNvSpPr>
          <p:nvPr/>
        </p:nvSpPr>
        <p:spPr bwMode="auto">
          <a:xfrm>
            <a:off x="3478213" y="5291138"/>
            <a:ext cx="2379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99"/>
                </a:solidFill>
              </a:rPr>
              <a:t>simple telnet scenario</a:t>
            </a:r>
            <a:endParaRPr lang="en-US" sz="1000">
              <a:solidFill>
                <a:srgbClr val="000099"/>
              </a:solidFill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468938" y="1430338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1454" name="Text Box 17"/>
          <p:cNvSpPr txBox="1">
            <a:spLocks noChangeArrowheads="1"/>
          </p:cNvSpPr>
          <p:nvPr/>
        </p:nvSpPr>
        <p:spPr bwMode="auto">
          <a:xfrm>
            <a:off x="2898775" y="1436688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1455" name="Rectangle 18"/>
          <p:cNvSpPr>
            <a:spLocks noChangeArrowheads="1"/>
          </p:cNvSpPr>
          <p:nvPr/>
        </p:nvSpPr>
        <p:spPr bwMode="auto">
          <a:xfrm>
            <a:off x="4106863" y="2806700"/>
            <a:ext cx="814387" cy="3794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6" name="Text Box 19"/>
          <p:cNvSpPr txBox="1">
            <a:spLocks noChangeArrowheads="1"/>
          </p:cNvSpPr>
          <p:nvPr/>
        </p:nvSpPr>
        <p:spPr bwMode="auto">
          <a:xfrm>
            <a:off x="3398838" y="2859088"/>
            <a:ext cx="2422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>
                <a:solidFill>
                  <a:srgbClr val="000000"/>
                </a:solidFill>
              </a:rPr>
              <a:t>Seq=42, ACK=79, data = </a:t>
            </a:r>
            <a:r>
              <a:rPr lang="ja-JP" altLang="en-US" sz="1400">
                <a:solidFill>
                  <a:srgbClr val="000000"/>
                </a:solidFill>
              </a:rPr>
              <a:t>‘</a:t>
            </a:r>
            <a:r>
              <a:rPr lang="en-US" altLang="ja-JP" sz="1400">
                <a:solidFill>
                  <a:srgbClr val="000000"/>
                </a:solidFill>
              </a:rPr>
              <a:t>C</a:t>
            </a:r>
            <a:r>
              <a:rPr lang="ja-JP" altLang="en-US" sz="1400">
                <a:solidFill>
                  <a:srgbClr val="000000"/>
                </a:solidFill>
              </a:rPr>
              <a:t>’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61457" name="Rectangle 20"/>
          <p:cNvSpPr>
            <a:spLocks noChangeArrowheads="1"/>
          </p:cNvSpPr>
          <p:nvPr/>
        </p:nvSpPr>
        <p:spPr bwMode="auto">
          <a:xfrm>
            <a:off x="4141788" y="3765550"/>
            <a:ext cx="823912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8" name="Text Box 21"/>
          <p:cNvSpPr txBox="1">
            <a:spLocks noChangeArrowheads="1"/>
          </p:cNvSpPr>
          <p:nvPr/>
        </p:nvSpPr>
        <p:spPr bwMode="auto">
          <a:xfrm>
            <a:off x="3402013" y="3754438"/>
            <a:ext cx="2417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Seq=79, ACK=43, data = 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‘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59" name="Rectangle 22"/>
          <p:cNvSpPr>
            <a:spLocks noChangeArrowheads="1"/>
          </p:cNvSpPr>
          <p:nvPr/>
        </p:nvSpPr>
        <p:spPr bwMode="auto">
          <a:xfrm>
            <a:off x="4208463" y="4613275"/>
            <a:ext cx="958850" cy="357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60" name="Text Box 23"/>
          <p:cNvSpPr txBox="1">
            <a:spLocks noChangeArrowheads="1"/>
          </p:cNvSpPr>
          <p:nvPr/>
        </p:nvSpPr>
        <p:spPr bwMode="auto">
          <a:xfrm>
            <a:off x="3887788" y="4627563"/>
            <a:ext cx="1565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Seq=43, ACK=80</a:t>
            </a:r>
            <a:endParaRPr lang="en-US" sz="10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461" name="Line 24"/>
          <p:cNvSpPr>
            <a:spLocks noChangeShapeType="1"/>
          </p:cNvSpPr>
          <p:nvPr/>
        </p:nvSpPr>
        <p:spPr bwMode="auto">
          <a:xfrm>
            <a:off x="3271838" y="2473325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62" name="Line 25"/>
          <p:cNvSpPr>
            <a:spLocks noChangeShapeType="1"/>
          </p:cNvSpPr>
          <p:nvPr/>
        </p:nvSpPr>
        <p:spPr bwMode="auto">
          <a:xfrm>
            <a:off x="5934075" y="2525713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6822" name="Group 27"/>
          <p:cNvGrpSpPr>
            <a:grpSpLocks/>
          </p:cNvGrpSpPr>
          <p:nvPr/>
        </p:nvGrpSpPr>
        <p:grpSpPr bwMode="auto">
          <a:xfrm>
            <a:off x="2763838" y="1652588"/>
            <a:ext cx="755650" cy="782637"/>
            <a:chOff x="-44" y="1473"/>
            <a:chExt cx="981" cy="1105"/>
          </a:xfrm>
        </p:grpSpPr>
        <p:pic>
          <p:nvPicPr>
            <p:cNvPr id="76826" name="Picture 2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27" name="Freeform 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76823" name="Group 30"/>
          <p:cNvGrpSpPr>
            <a:grpSpLocks/>
          </p:cNvGrpSpPr>
          <p:nvPr/>
        </p:nvGrpSpPr>
        <p:grpSpPr bwMode="auto">
          <a:xfrm flipH="1">
            <a:off x="5626100" y="1692275"/>
            <a:ext cx="788988" cy="862013"/>
            <a:chOff x="-44" y="1473"/>
            <a:chExt cx="981" cy="1105"/>
          </a:xfrm>
        </p:grpSpPr>
        <p:pic>
          <p:nvPicPr>
            <p:cNvPr id="76824" name="Picture 3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25" name="Freeform 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9401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7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TCP: retransmission scenarios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69637" name="Text Box 105"/>
          <p:cNvSpPr txBox="1">
            <a:spLocks noChangeArrowheads="1"/>
          </p:cNvSpPr>
          <p:nvPr/>
        </p:nvSpPr>
        <p:spPr bwMode="auto">
          <a:xfrm>
            <a:off x="1282700" y="5946775"/>
            <a:ext cx="1922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</a:rPr>
              <a:t>lost ACK scenario</a:t>
            </a:r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69638" name="Line 99"/>
          <p:cNvSpPr>
            <a:spLocks noChangeShapeType="1"/>
          </p:cNvSpPr>
          <p:nvPr/>
        </p:nvSpPr>
        <p:spPr bwMode="auto">
          <a:xfrm>
            <a:off x="1065213" y="4184650"/>
            <a:ext cx="2351087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39" name="Line 100"/>
          <p:cNvSpPr>
            <a:spLocks noChangeShapeType="1"/>
          </p:cNvSpPr>
          <p:nvPr/>
        </p:nvSpPr>
        <p:spPr bwMode="auto">
          <a:xfrm>
            <a:off x="1077913" y="241617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0" name="Line 104"/>
          <p:cNvSpPr>
            <a:spLocks noChangeShapeType="1"/>
          </p:cNvSpPr>
          <p:nvPr/>
        </p:nvSpPr>
        <p:spPr bwMode="auto">
          <a:xfrm flipH="1">
            <a:off x="2114550" y="3078163"/>
            <a:ext cx="1273175" cy="4270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1" name="Text Box 107"/>
          <p:cNvSpPr txBox="1">
            <a:spLocks noChangeArrowheads="1"/>
          </p:cNvSpPr>
          <p:nvPr/>
        </p:nvSpPr>
        <p:spPr bwMode="auto">
          <a:xfrm>
            <a:off x="3016250" y="125730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9642" name="Text Box 111"/>
          <p:cNvSpPr txBox="1">
            <a:spLocks noChangeArrowheads="1"/>
          </p:cNvSpPr>
          <p:nvPr/>
        </p:nvSpPr>
        <p:spPr bwMode="auto">
          <a:xfrm>
            <a:off x="682625" y="127476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9643" name="Rectangle 112"/>
          <p:cNvSpPr>
            <a:spLocks noChangeArrowheads="1"/>
          </p:cNvSpPr>
          <p:nvPr/>
        </p:nvSpPr>
        <p:spPr bwMode="auto">
          <a:xfrm>
            <a:off x="1781175" y="249713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4" name="Text Box 113"/>
          <p:cNvSpPr txBox="1">
            <a:spLocks noChangeArrowheads="1"/>
          </p:cNvSpPr>
          <p:nvPr/>
        </p:nvSpPr>
        <p:spPr bwMode="auto">
          <a:xfrm>
            <a:off x="1222375" y="254952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Seq=92, 8 bytes of data</a:t>
            </a:r>
          </a:p>
        </p:txBody>
      </p:sp>
      <p:sp>
        <p:nvSpPr>
          <p:cNvPr id="69645" name="Rectangle 114"/>
          <p:cNvSpPr>
            <a:spLocks noChangeArrowheads="1"/>
          </p:cNvSpPr>
          <p:nvPr/>
        </p:nvSpPr>
        <p:spPr bwMode="auto">
          <a:xfrm>
            <a:off x="2349500" y="3163888"/>
            <a:ext cx="747713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6" name="Text Box 115"/>
          <p:cNvSpPr txBox="1">
            <a:spLocks noChangeArrowheads="1"/>
          </p:cNvSpPr>
          <p:nvPr/>
        </p:nvSpPr>
        <p:spPr bwMode="auto">
          <a:xfrm>
            <a:off x="2270125" y="311943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ACK=100</a:t>
            </a:r>
            <a:endParaRPr lang="en-US" sz="10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9647" name="Line 118"/>
          <p:cNvSpPr>
            <a:spLocks noChangeShapeType="1"/>
          </p:cNvSpPr>
          <p:nvPr/>
        </p:nvSpPr>
        <p:spPr bwMode="auto">
          <a:xfrm>
            <a:off x="1057275" y="217487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8" name="Line 119"/>
          <p:cNvSpPr>
            <a:spLocks noChangeShapeType="1"/>
          </p:cNvSpPr>
          <p:nvPr/>
        </p:nvSpPr>
        <p:spPr bwMode="auto">
          <a:xfrm>
            <a:off x="3484563" y="217011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9" name="Rectangle 122"/>
          <p:cNvSpPr>
            <a:spLocks noChangeArrowheads="1"/>
          </p:cNvSpPr>
          <p:nvPr/>
        </p:nvSpPr>
        <p:spPr bwMode="auto">
          <a:xfrm>
            <a:off x="1674813" y="4178300"/>
            <a:ext cx="989012" cy="4302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0" name="Text Box 123"/>
          <p:cNvSpPr txBox="1">
            <a:spLocks noChangeArrowheads="1"/>
          </p:cNvSpPr>
          <p:nvPr/>
        </p:nvSpPr>
        <p:spPr bwMode="auto">
          <a:xfrm>
            <a:off x="1211263" y="4259263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Seq=92, 8 bytes of data</a:t>
            </a:r>
          </a:p>
        </p:txBody>
      </p:sp>
      <p:sp>
        <p:nvSpPr>
          <p:cNvPr id="69651" name="Text Box 124"/>
          <p:cNvSpPr txBox="1">
            <a:spLocks noChangeArrowheads="1"/>
          </p:cNvSpPr>
          <p:nvPr/>
        </p:nvSpPr>
        <p:spPr bwMode="auto">
          <a:xfrm>
            <a:off x="1903413" y="330993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9652" name="Text Box 126"/>
          <p:cNvSpPr txBox="1">
            <a:spLocks noChangeArrowheads="1"/>
          </p:cNvSpPr>
          <p:nvPr/>
        </p:nvSpPr>
        <p:spPr bwMode="auto">
          <a:xfrm rot="10800000">
            <a:off x="684213" y="296386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timeout</a:t>
            </a:r>
          </a:p>
        </p:txBody>
      </p:sp>
      <p:sp>
        <p:nvSpPr>
          <p:cNvPr id="69653" name="Line 127"/>
          <p:cNvSpPr>
            <a:spLocks noChangeShapeType="1"/>
          </p:cNvSpPr>
          <p:nvPr/>
        </p:nvSpPr>
        <p:spPr bwMode="auto">
          <a:xfrm flipH="1">
            <a:off x="1054100" y="4776788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4" name="Rectangle 128"/>
          <p:cNvSpPr>
            <a:spLocks noChangeArrowheads="1"/>
          </p:cNvSpPr>
          <p:nvPr/>
        </p:nvSpPr>
        <p:spPr bwMode="auto">
          <a:xfrm>
            <a:off x="1887538" y="50339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5" name="Text Box 129"/>
          <p:cNvSpPr txBox="1">
            <a:spLocks noChangeArrowheads="1"/>
          </p:cNvSpPr>
          <p:nvPr/>
        </p:nvSpPr>
        <p:spPr bwMode="auto">
          <a:xfrm>
            <a:off x="1808163" y="4989513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ACK=100</a:t>
            </a:r>
            <a:endParaRPr lang="en-US" sz="1000">
              <a:solidFill>
                <a:srgbClr val="000000"/>
              </a:solidFill>
              <a:latin typeface="Times New Roman" charset="0"/>
            </a:endParaRPr>
          </a:p>
        </p:txBody>
      </p:sp>
      <p:grpSp>
        <p:nvGrpSpPr>
          <p:cNvPr id="85015" name="Group 134"/>
          <p:cNvGrpSpPr>
            <a:grpSpLocks/>
          </p:cNvGrpSpPr>
          <p:nvPr/>
        </p:nvGrpSpPr>
        <p:grpSpPr bwMode="auto">
          <a:xfrm>
            <a:off x="825500" y="2420938"/>
            <a:ext cx="104775" cy="508000"/>
            <a:chOff x="3099" y="1749"/>
            <a:chExt cx="66" cy="320"/>
          </a:xfrm>
        </p:grpSpPr>
        <p:sp>
          <p:nvSpPr>
            <p:cNvPr id="69710" name="Line 132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11" name="Line 133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16" name="Group 135"/>
          <p:cNvGrpSpPr>
            <a:grpSpLocks/>
          </p:cNvGrpSpPr>
          <p:nvPr/>
        </p:nvGrpSpPr>
        <p:grpSpPr bwMode="auto">
          <a:xfrm rot="10800000">
            <a:off x="820738" y="3663950"/>
            <a:ext cx="104775" cy="508000"/>
            <a:chOff x="3099" y="1749"/>
            <a:chExt cx="66" cy="320"/>
          </a:xfrm>
        </p:grpSpPr>
        <p:sp>
          <p:nvSpPr>
            <p:cNvPr id="69708" name="Line 136"/>
            <p:cNvSpPr>
              <a:spLocks noChangeShapeType="1"/>
            </p:cNvSpPr>
            <p:nvPr/>
          </p:nvSpPr>
          <p:spPr bwMode="auto">
            <a:xfrm flipV="1">
              <a:off x="3136" y="1756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9" name="Line 137"/>
            <p:cNvSpPr>
              <a:spLocks noChangeShapeType="1"/>
            </p:cNvSpPr>
            <p:nvPr/>
          </p:nvSpPr>
          <p:spPr bwMode="auto">
            <a:xfrm>
              <a:off x="3106" y="1759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9658" name="Text Box 172"/>
          <p:cNvSpPr txBox="1">
            <a:spLocks noChangeArrowheads="1"/>
          </p:cNvSpPr>
          <p:nvPr/>
        </p:nvSpPr>
        <p:spPr bwMode="auto">
          <a:xfrm>
            <a:off x="5945188" y="5953125"/>
            <a:ext cx="2073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</a:rPr>
              <a:t>premature timeout</a:t>
            </a:r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69659" name="Line 173"/>
          <p:cNvSpPr>
            <a:spLocks noChangeShapeType="1"/>
          </p:cNvSpPr>
          <p:nvPr/>
        </p:nvSpPr>
        <p:spPr bwMode="auto">
          <a:xfrm>
            <a:off x="5781675" y="419100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0" name="Line 174"/>
          <p:cNvSpPr>
            <a:spLocks noChangeShapeType="1"/>
          </p:cNvSpPr>
          <p:nvPr/>
        </p:nvSpPr>
        <p:spPr bwMode="auto">
          <a:xfrm>
            <a:off x="5815013" y="242252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1" name="Line 175"/>
          <p:cNvSpPr>
            <a:spLocks noChangeShapeType="1"/>
          </p:cNvSpPr>
          <p:nvPr/>
        </p:nvSpPr>
        <p:spPr bwMode="auto">
          <a:xfrm flipH="1">
            <a:off x="5789613" y="3084513"/>
            <a:ext cx="2335212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2" name="Text Box 177"/>
          <p:cNvSpPr txBox="1">
            <a:spLocks noChangeArrowheads="1"/>
          </p:cNvSpPr>
          <p:nvPr/>
        </p:nvSpPr>
        <p:spPr bwMode="auto">
          <a:xfrm>
            <a:off x="7753350" y="126365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9663" name="Text Box 181"/>
          <p:cNvSpPr txBox="1">
            <a:spLocks noChangeArrowheads="1"/>
          </p:cNvSpPr>
          <p:nvPr/>
        </p:nvSpPr>
        <p:spPr bwMode="auto">
          <a:xfrm>
            <a:off x="5419725" y="128111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9664" name="Rectangle 182"/>
          <p:cNvSpPr>
            <a:spLocks noChangeArrowheads="1"/>
          </p:cNvSpPr>
          <p:nvPr/>
        </p:nvSpPr>
        <p:spPr bwMode="auto">
          <a:xfrm>
            <a:off x="6518275" y="250348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5" name="Text Box 183"/>
          <p:cNvSpPr txBox="1">
            <a:spLocks noChangeArrowheads="1"/>
          </p:cNvSpPr>
          <p:nvPr/>
        </p:nvSpPr>
        <p:spPr bwMode="auto">
          <a:xfrm>
            <a:off x="5959475" y="255587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85025" name="Group 202"/>
          <p:cNvGrpSpPr>
            <a:grpSpLocks/>
          </p:cNvGrpSpPr>
          <p:nvPr/>
        </p:nvGrpSpPr>
        <p:grpSpPr bwMode="auto">
          <a:xfrm>
            <a:off x="6691313" y="3576638"/>
            <a:ext cx="949325" cy="304800"/>
            <a:chOff x="4215" y="2253"/>
            <a:chExt cx="598" cy="192"/>
          </a:xfrm>
        </p:grpSpPr>
        <p:sp>
          <p:nvSpPr>
            <p:cNvPr id="69706" name="Rectangle 184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7" name="Text Box 185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69667" name="Line 186"/>
          <p:cNvSpPr>
            <a:spLocks noChangeShapeType="1"/>
          </p:cNvSpPr>
          <p:nvPr/>
        </p:nvSpPr>
        <p:spPr bwMode="auto">
          <a:xfrm>
            <a:off x="5794375" y="218122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8" name="Line 187"/>
          <p:cNvSpPr>
            <a:spLocks noChangeShapeType="1"/>
          </p:cNvSpPr>
          <p:nvPr/>
        </p:nvSpPr>
        <p:spPr bwMode="auto">
          <a:xfrm>
            <a:off x="8199438" y="217646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9" name="Rectangle 188"/>
          <p:cNvSpPr>
            <a:spLocks noChangeArrowheads="1"/>
          </p:cNvSpPr>
          <p:nvPr/>
        </p:nvSpPr>
        <p:spPr bwMode="auto">
          <a:xfrm>
            <a:off x="6807200" y="4308475"/>
            <a:ext cx="1057275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0" name="Text Box 189"/>
          <p:cNvSpPr txBox="1">
            <a:spLocks noChangeArrowheads="1"/>
          </p:cNvSpPr>
          <p:nvPr/>
        </p:nvSpPr>
        <p:spPr bwMode="auto">
          <a:xfrm>
            <a:off x="6727825" y="4341813"/>
            <a:ext cx="1212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Seq=92,  8</a:t>
            </a:r>
          </a:p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bytes of data</a:t>
            </a:r>
          </a:p>
        </p:txBody>
      </p:sp>
      <p:sp>
        <p:nvSpPr>
          <p:cNvPr id="69671" name="Text Box 191"/>
          <p:cNvSpPr txBox="1">
            <a:spLocks noChangeArrowheads="1"/>
          </p:cNvSpPr>
          <p:nvPr/>
        </p:nvSpPr>
        <p:spPr bwMode="auto">
          <a:xfrm rot="10800000">
            <a:off x="5421313" y="297021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timeout</a:t>
            </a:r>
          </a:p>
        </p:txBody>
      </p:sp>
      <p:sp>
        <p:nvSpPr>
          <p:cNvPr id="69672" name="Line 192"/>
          <p:cNvSpPr>
            <a:spLocks noChangeShapeType="1"/>
          </p:cNvSpPr>
          <p:nvPr/>
        </p:nvSpPr>
        <p:spPr bwMode="auto">
          <a:xfrm flipH="1">
            <a:off x="5813425" y="4894263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3" name="Rectangle 193"/>
          <p:cNvSpPr>
            <a:spLocks noChangeArrowheads="1"/>
          </p:cNvSpPr>
          <p:nvPr/>
        </p:nvSpPr>
        <p:spPr bwMode="auto">
          <a:xfrm>
            <a:off x="6646863" y="5151438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4" name="Text Box 194"/>
          <p:cNvSpPr txBox="1">
            <a:spLocks noChangeArrowheads="1"/>
          </p:cNvSpPr>
          <p:nvPr/>
        </p:nvSpPr>
        <p:spPr bwMode="auto">
          <a:xfrm>
            <a:off x="6567488" y="510698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ACK=120</a:t>
            </a:r>
            <a:endParaRPr lang="en-US" sz="1000">
              <a:solidFill>
                <a:srgbClr val="000000"/>
              </a:solidFill>
              <a:latin typeface="Times New Roman" charset="0"/>
            </a:endParaRPr>
          </a:p>
        </p:txBody>
      </p:sp>
      <p:grpSp>
        <p:nvGrpSpPr>
          <p:cNvPr id="85034" name="Group 195"/>
          <p:cNvGrpSpPr>
            <a:grpSpLocks/>
          </p:cNvGrpSpPr>
          <p:nvPr/>
        </p:nvGrpSpPr>
        <p:grpSpPr bwMode="auto">
          <a:xfrm>
            <a:off x="5562600" y="2427288"/>
            <a:ext cx="104775" cy="508000"/>
            <a:chOff x="3099" y="1749"/>
            <a:chExt cx="66" cy="320"/>
          </a:xfrm>
        </p:grpSpPr>
        <p:sp>
          <p:nvSpPr>
            <p:cNvPr id="69704" name="Line 196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5" name="Line 197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5" name="Group 198"/>
          <p:cNvGrpSpPr>
            <a:grpSpLocks/>
          </p:cNvGrpSpPr>
          <p:nvPr/>
        </p:nvGrpSpPr>
        <p:grpSpPr bwMode="auto">
          <a:xfrm rot="10800000">
            <a:off x="5557838" y="3670300"/>
            <a:ext cx="104775" cy="508000"/>
            <a:chOff x="3099" y="1749"/>
            <a:chExt cx="66" cy="320"/>
          </a:xfrm>
        </p:grpSpPr>
        <p:sp>
          <p:nvSpPr>
            <p:cNvPr id="69702" name="Line 199"/>
            <p:cNvSpPr>
              <a:spLocks noChangeShapeType="1"/>
            </p:cNvSpPr>
            <p:nvPr/>
          </p:nvSpPr>
          <p:spPr bwMode="auto">
            <a:xfrm flipV="1">
              <a:off x="3137" y="1756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3" name="Line 200"/>
            <p:cNvSpPr>
              <a:spLocks noChangeShapeType="1"/>
            </p:cNvSpPr>
            <p:nvPr/>
          </p:nvSpPr>
          <p:spPr bwMode="auto">
            <a:xfrm>
              <a:off x="3107" y="1759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6" name="Group 206"/>
          <p:cNvGrpSpPr>
            <a:grpSpLocks/>
          </p:cNvGrpSpPr>
          <p:nvPr/>
        </p:nvGrpSpPr>
        <p:grpSpPr bwMode="auto">
          <a:xfrm>
            <a:off x="5800725" y="2808288"/>
            <a:ext cx="2346325" cy="571500"/>
            <a:chOff x="3759" y="1622"/>
            <a:chExt cx="1478" cy="360"/>
          </a:xfrm>
        </p:grpSpPr>
        <p:sp>
          <p:nvSpPr>
            <p:cNvPr id="69699" name="Line 203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0" name="Rectangle 204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1" name="Text Box 205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</a:rPr>
                <a:t>Seq=100, 20 bytes of data</a:t>
              </a:r>
            </a:p>
          </p:txBody>
        </p:sp>
      </p:grpSp>
      <p:sp>
        <p:nvSpPr>
          <p:cNvPr id="69678" name="Line 207"/>
          <p:cNvSpPr>
            <a:spLocks noChangeShapeType="1"/>
          </p:cNvSpPr>
          <p:nvPr/>
        </p:nvSpPr>
        <p:spPr bwMode="auto">
          <a:xfrm flipH="1">
            <a:off x="5794375" y="3440113"/>
            <a:ext cx="2335213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5038" name="Group 208"/>
          <p:cNvGrpSpPr>
            <a:grpSpLocks/>
          </p:cNvGrpSpPr>
          <p:nvPr/>
        </p:nvGrpSpPr>
        <p:grpSpPr bwMode="auto">
          <a:xfrm>
            <a:off x="6931025" y="3852863"/>
            <a:ext cx="949325" cy="304800"/>
            <a:chOff x="4215" y="2253"/>
            <a:chExt cx="598" cy="192"/>
          </a:xfrm>
        </p:grpSpPr>
        <p:sp>
          <p:nvSpPr>
            <p:cNvPr id="69697" name="Rectangle 20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698" name="Text Box 21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ACK=120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69680" name="Text Box 211"/>
          <p:cNvSpPr txBox="1">
            <a:spLocks noChangeArrowheads="1"/>
          </p:cNvSpPr>
          <p:nvPr/>
        </p:nvSpPr>
        <p:spPr bwMode="auto">
          <a:xfrm>
            <a:off x="4427538" y="4495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SendBase=100</a:t>
            </a:r>
          </a:p>
        </p:txBody>
      </p:sp>
      <p:sp>
        <p:nvSpPr>
          <p:cNvPr id="69681" name="Text Box 212"/>
          <p:cNvSpPr txBox="1">
            <a:spLocks noChangeArrowheads="1"/>
          </p:cNvSpPr>
          <p:nvPr/>
        </p:nvSpPr>
        <p:spPr bwMode="auto">
          <a:xfrm>
            <a:off x="4446588" y="4837113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SendBase=120</a:t>
            </a:r>
          </a:p>
        </p:txBody>
      </p:sp>
      <p:sp>
        <p:nvSpPr>
          <p:cNvPr id="69682" name="Text Box 213"/>
          <p:cNvSpPr txBox="1">
            <a:spLocks noChangeArrowheads="1"/>
          </p:cNvSpPr>
          <p:nvPr/>
        </p:nvSpPr>
        <p:spPr bwMode="auto">
          <a:xfrm>
            <a:off x="4465638" y="5511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SendBase=120</a:t>
            </a:r>
          </a:p>
        </p:txBody>
      </p:sp>
      <p:sp>
        <p:nvSpPr>
          <p:cNvPr id="69683" name="Text Box 214"/>
          <p:cNvSpPr txBox="1">
            <a:spLocks noChangeArrowheads="1"/>
          </p:cNvSpPr>
          <p:nvPr/>
        </p:nvSpPr>
        <p:spPr bwMode="auto">
          <a:xfrm>
            <a:off x="4492625" y="2266950"/>
            <a:ext cx="126682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SendBase=92</a:t>
            </a:r>
          </a:p>
        </p:txBody>
      </p:sp>
      <p:pic>
        <p:nvPicPr>
          <p:cNvPr id="85043" name="Picture 2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44" name="Group 219"/>
          <p:cNvGrpSpPr>
            <a:grpSpLocks/>
          </p:cNvGrpSpPr>
          <p:nvPr/>
        </p:nvGrpSpPr>
        <p:grpSpPr bwMode="auto">
          <a:xfrm>
            <a:off x="5372100" y="1543050"/>
            <a:ext cx="630238" cy="533400"/>
            <a:chOff x="-44" y="1473"/>
            <a:chExt cx="981" cy="1105"/>
          </a:xfrm>
        </p:grpSpPr>
        <p:pic>
          <p:nvPicPr>
            <p:cNvPr id="85054" name="Picture 22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5" name="Freeform 2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5" name="Group 225"/>
          <p:cNvGrpSpPr>
            <a:grpSpLocks/>
          </p:cNvGrpSpPr>
          <p:nvPr/>
        </p:nvGrpSpPr>
        <p:grpSpPr bwMode="auto">
          <a:xfrm flipH="1">
            <a:off x="7939088" y="1549400"/>
            <a:ext cx="631825" cy="622300"/>
            <a:chOff x="-44" y="1473"/>
            <a:chExt cx="981" cy="1105"/>
          </a:xfrm>
        </p:grpSpPr>
        <p:pic>
          <p:nvPicPr>
            <p:cNvPr id="85052" name="Picture 226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3" name="Freeform 2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6" name="Group 228"/>
          <p:cNvGrpSpPr>
            <a:grpSpLocks/>
          </p:cNvGrpSpPr>
          <p:nvPr/>
        </p:nvGrpSpPr>
        <p:grpSpPr bwMode="auto">
          <a:xfrm>
            <a:off x="647700" y="1547813"/>
            <a:ext cx="630238" cy="533400"/>
            <a:chOff x="-44" y="1473"/>
            <a:chExt cx="981" cy="1105"/>
          </a:xfrm>
        </p:grpSpPr>
        <p:pic>
          <p:nvPicPr>
            <p:cNvPr id="85050" name="Picture 2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1" name="Freeform 2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7" name="Group 231"/>
          <p:cNvGrpSpPr>
            <a:grpSpLocks/>
          </p:cNvGrpSpPr>
          <p:nvPr/>
        </p:nvGrpSpPr>
        <p:grpSpPr bwMode="auto">
          <a:xfrm flipH="1">
            <a:off x="3225800" y="1531938"/>
            <a:ext cx="709613" cy="600075"/>
            <a:chOff x="-44" y="1473"/>
            <a:chExt cx="981" cy="1105"/>
          </a:xfrm>
        </p:grpSpPr>
        <p:pic>
          <p:nvPicPr>
            <p:cNvPr id="85048" name="Picture 232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49" name="Freeform 23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019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TCP: retransmission scenarios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70661" name="Text Box 22"/>
          <p:cNvSpPr txBox="1">
            <a:spLocks noChangeArrowheads="1"/>
          </p:cNvSpPr>
          <p:nvPr/>
        </p:nvSpPr>
        <p:spPr bwMode="auto">
          <a:xfrm>
            <a:off x="1958975" y="346868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0662" name="Text Box 34"/>
          <p:cNvSpPr txBox="1">
            <a:spLocks noChangeArrowheads="1"/>
          </p:cNvSpPr>
          <p:nvPr/>
        </p:nvSpPr>
        <p:spPr bwMode="auto">
          <a:xfrm>
            <a:off x="1639888" y="5975350"/>
            <a:ext cx="1751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</a:rPr>
              <a:t>cumulative ACK</a:t>
            </a:r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70663" name="Line 35"/>
          <p:cNvSpPr>
            <a:spLocks noChangeShapeType="1"/>
          </p:cNvSpPr>
          <p:nvPr/>
        </p:nvSpPr>
        <p:spPr bwMode="auto">
          <a:xfrm>
            <a:off x="1368425" y="454025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4" name="Line 36"/>
          <p:cNvSpPr>
            <a:spLocks noChangeShapeType="1"/>
          </p:cNvSpPr>
          <p:nvPr/>
        </p:nvSpPr>
        <p:spPr bwMode="auto">
          <a:xfrm>
            <a:off x="1344613" y="2444750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5" name="Line 37"/>
          <p:cNvSpPr>
            <a:spLocks noChangeShapeType="1"/>
          </p:cNvSpPr>
          <p:nvPr/>
        </p:nvSpPr>
        <p:spPr bwMode="auto">
          <a:xfrm flipH="1">
            <a:off x="2222500" y="3106738"/>
            <a:ext cx="1431925" cy="573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6" name="Text Box 39"/>
          <p:cNvSpPr txBox="1">
            <a:spLocks noChangeArrowheads="1"/>
          </p:cNvSpPr>
          <p:nvPr/>
        </p:nvSpPr>
        <p:spPr bwMode="auto">
          <a:xfrm>
            <a:off x="3270250" y="1273175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70667" name="Text Box 43"/>
          <p:cNvSpPr txBox="1">
            <a:spLocks noChangeArrowheads="1"/>
          </p:cNvSpPr>
          <p:nvPr/>
        </p:nvSpPr>
        <p:spPr bwMode="auto">
          <a:xfrm>
            <a:off x="949325" y="1303338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70668" name="Rectangle 44"/>
          <p:cNvSpPr>
            <a:spLocks noChangeArrowheads="1"/>
          </p:cNvSpPr>
          <p:nvPr/>
        </p:nvSpPr>
        <p:spPr bwMode="auto">
          <a:xfrm>
            <a:off x="2047875" y="2525713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9" name="Text Box 45"/>
          <p:cNvSpPr txBox="1">
            <a:spLocks noChangeArrowheads="1"/>
          </p:cNvSpPr>
          <p:nvPr/>
        </p:nvSpPr>
        <p:spPr bwMode="auto">
          <a:xfrm>
            <a:off x="1489075" y="2578100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87053" name="Group 46"/>
          <p:cNvGrpSpPr>
            <a:grpSpLocks/>
          </p:cNvGrpSpPr>
          <p:nvPr/>
        </p:nvGrpSpPr>
        <p:grpSpPr bwMode="auto">
          <a:xfrm>
            <a:off x="2244725" y="3306763"/>
            <a:ext cx="949325" cy="304800"/>
            <a:chOff x="4215" y="2253"/>
            <a:chExt cx="598" cy="192"/>
          </a:xfrm>
        </p:grpSpPr>
        <p:sp>
          <p:nvSpPr>
            <p:cNvPr id="70699" name="Rectangle 47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700" name="Text Box 48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70671" name="Line 49"/>
          <p:cNvSpPr>
            <a:spLocks noChangeShapeType="1"/>
          </p:cNvSpPr>
          <p:nvPr/>
        </p:nvSpPr>
        <p:spPr bwMode="auto">
          <a:xfrm>
            <a:off x="1323975" y="2203450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2" name="Line 50"/>
          <p:cNvSpPr>
            <a:spLocks noChangeShapeType="1"/>
          </p:cNvSpPr>
          <p:nvPr/>
        </p:nvSpPr>
        <p:spPr bwMode="auto">
          <a:xfrm>
            <a:off x="3729038" y="2198688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3" name="Rectangle 51"/>
          <p:cNvSpPr>
            <a:spLocks noChangeArrowheads="1"/>
          </p:cNvSpPr>
          <p:nvPr/>
        </p:nvSpPr>
        <p:spPr bwMode="auto">
          <a:xfrm>
            <a:off x="2065338" y="4613275"/>
            <a:ext cx="93345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4" name="Text Box 52"/>
          <p:cNvSpPr txBox="1">
            <a:spLocks noChangeArrowheads="1"/>
          </p:cNvSpPr>
          <p:nvPr/>
        </p:nvSpPr>
        <p:spPr bwMode="auto">
          <a:xfrm>
            <a:off x="1339850" y="4700588"/>
            <a:ext cx="2652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Seq=120,  15 bytes of data</a:t>
            </a:r>
          </a:p>
        </p:txBody>
      </p:sp>
      <p:sp>
        <p:nvSpPr>
          <p:cNvPr id="70675" name="Rectangle 55"/>
          <p:cNvSpPr>
            <a:spLocks noChangeArrowheads="1"/>
          </p:cNvSpPr>
          <p:nvPr/>
        </p:nvSpPr>
        <p:spPr bwMode="auto">
          <a:xfrm>
            <a:off x="2176463" y="51736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7059" name="Group 75"/>
          <p:cNvGrpSpPr>
            <a:grpSpLocks/>
          </p:cNvGrpSpPr>
          <p:nvPr/>
        </p:nvGrpSpPr>
        <p:grpSpPr bwMode="auto">
          <a:xfrm>
            <a:off x="949325" y="2449513"/>
            <a:ext cx="396875" cy="2406650"/>
            <a:chOff x="3414" y="1529"/>
            <a:chExt cx="250" cy="1103"/>
          </a:xfrm>
        </p:grpSpPr>
        <p:sp>
          <p:nvSpPr>
            <p:cNvPr id="70692" name="Text Box 53"/>
            <p:cNvSpPr txBox="1">
              <a:spLocks noChangeArrowheads="1"/>
            </p:cNvSpPr>
            <p:nvPr/>
          </p:nvSpPr>
          <p:spPr bwMode="auto">
            <a:xfrm rot="10800000">
              <a:off x="3414" y="1931"/>
              <a:ext cx="25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</a:rPr>
                <a:t>timeout</a:t>
              </a:r>
            </a:p>
          </p:txBody>
        </p:sp>
        <p:grpSp>
          <p:nvGrpSpPr>
            <p:cNvPr id="87076" name="Group 57"/>
            <p:cNvGrpSpPr>
              <a:grpSpLocks/>
            </p:cNvGrpSpPr>
            <p:nvPr/>
          </p:nvGrpSpPr>
          <p:grpSpPr bwMode="auto">
            <a:xfrm>
              <a:off x="3504" y="1529"/>
              <a:ext cx="66" cy="320"/>
              <a:chOff x="3099" y="1749"/>
              <a:chExt cx="66" cy="320"/>
            </a:xfrm>
          </p:grpSpPr>
          <p:sp>
            <p:nvSpPr>
              <p:cNvPr id="70697" name="Line 58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8" name="Line 59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87077" name="Group 60"/>
            <p:cNvGrpSpPr>
              <a:grpSpLocks/>
            </p:cNvGrpSpPr>
            <p:nvPr/>
          </p:nvGrpSpPr>
          <p:grpSpPr bwMode="auto">
            <a:xfrm rot="10800000">
              <a:off x="3501" y="2312"/>
              <a:ext cx="66" cy="320"/>
              <a:chOff x="3099" y="1749"/>
              <a:chExt cx="66" cy="320"/>
            </a:xfrm>
          </p:grpSpPr>
          <p:sp>
            <p:nvSpPr>
              <p:cNvPr id="70695" name="Line 61"/>
              <p:cNvSpPr>
                <a:spLocks noChangeShapeType="1"/>
              </p:cNvSpPr>
              <p:nvPr/>
            </p:nvSpPr>
            <p:spPr bwMode="auto">
              <a:xfrm flipV="1">
                <a:off x="3136" y="1750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6" name="Line 62"/>
              <p:cNvSpPr>
                <a:spLocks noChangeShapeType="1"/>
              </p:cNvSpPr>
              <p:nvPr/>
            </p:nvSpPr>
            <p:spPr bwMode="auto">
              <a:xfrm>
                <a:off x="3106" y="1758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7060" name="Group 63"/>
          <p:cNvGrpSpPr>
            <a:grpSpLocks/>
          </p:cNvGrpSpPr>
          <p:nvPr/>
        </p:nvGrpSpPr>
        <p:grpSpPr bwMode="auto">
          <a:xfrm>
            <a:off x="1330325" y="2830513"/>
            <a:ext cx="2346325" cy="571500"/>
            <a:chOff x="3759" y="1622"/>
            <a:chExt cx="1478" cy="360"/>
          </a:xfrm>
        </p:grpSpPr>
        <p:sp>
          <p:nvSpPr>
            <p:cNvPr id="70689" name="Line 64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0" name="Rectangle 65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1" name="Text Box 66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</a:rPr>
                <a:t>Seq=100, 20 bytes of data</a:t>
              </a:r>
            </a:p>
          </p:txBody>
        </p:sp>
      </p:grpSp>
      <p:sp>
        <p:nvSpPr>
          <p:cNvPr id="70678" name="Line 67"/>
          <p:cNvSpPr>
            <a:spLocks noChangeShapeType="1"/>
          </p:cNvSpPr>
          <p:nvPr/>
        </p:nvSpPr>
        <p:spPr bwMode="auto">
          <a:xfrm flipH="1">
            <a:off x="1335088" y="3462338"/>
            <a:ext cx="2324100" cy="1025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7062" name="Group 68"/>
          <p:cNvGrpSpPr>
            <a:grpSpLocks/>
          </p:cNvGrpSpPr>
          <p:nvPr/>
        </p:nvGrpSpPr>
        <p:grpSpPr bwMode="auto">
          <a:xfrm>
            <a:off x="1978025" y="3863975"/>
            <a:ext cx="949325" cy="304800"/>
            <a:chOff x="4215" y="2253"/>
            <a:chExt cx="598" cy="192"/>
          </a:xfrm>
        </p:grpSpPr>
        <p:sp>
          <p:nvSpPr>
            <p:cNvPr id="70687" name="Rectangle 6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88" name="Text Box 7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ACK=120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pic>
        <p:nvPicPr>
          <p:cNvPr id="87063" name="Picture 7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064" name="Group 84"/>
          <p:cNvGrpSpPr>
            <a:grpSpLocks/>
          </p:cNvGrpSpPr>
          <p:nvPr/>
        </p:nvGrpSpPr>
        <p:grpSpPr bwMode="auto">
          <a:xfrm>
            <a:off x="903288" y="1565275"/>
            <a:ext cx="630237" cy="533400"/>
            <a:chOff x="-44" y="1473"/>
            <a:chExt cx="981" cy="1105"/>
          </a:xfrm>
        </p:grpSpPr>
        <p:pic>
          <p:nvPicPr>
            <p:cNvPr id="87068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9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7065" name="Group 87"/>
          <p:cNvGrpSpPr>
            <a:grpSpLocks/>
          </p:cNvGrpSpPr>
          <p:nvPr/>
        </p:nvGrpSpPr>
        <p:grpSpPr bwMode="auto">
          <a:xfrm flipH="1">
            <a:off x="3481388" y="1560513"/>
            <a:ext cx="674687" cy="590550"/>
            <a:chOff x="-44" y="1473"/>
            <a:chExt cx="981" cy="1105"/>
          </a:xfrm>
        </p:grpSpPr>
        <p:pic>
          <p:nvPicPr>
            <p:cNvPr id="8706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1975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0838"/>
            <a:ext cx="7772400" cy="6699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ACK generation</a:t>
            </a:r>
            <a:r>
              <a:rPr lang="en-US">
                <a:ea typeface="ＭＳ Ｐゴシック" charset="0"/>
                <a:cs typeface="+mj-cs"/>
              </a:rPr>
              <a:t> </a:t>
            </a:r>
            <a:r>
              <a:rPr lang="en-US" sz="1800">
                <a:ea typeface="ＭＳ Ｐゴシック" charset="0"/>
                <a:cs typeface="+mj-cs"/>
              </a:rPr>
              <a:t>[RFC 1122, RFC 2581]</a:t>
            </a: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752475" y="1554163"/>
            <a:ext cx="33337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400" i="1">
                <a:solidFill>
                  <a:srgbClr val="CC0000"/>
                </a:solidFill>
                <a:latin typeface="Arial" charset="0"/>
              </a:rPr>
              <a:t>event at receiver</a:t>
            </a:r>
            <a:endParaRPr lang="en-US" sz="1800" i="1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i="1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arrival of in-order segment with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expected seq #. All data up to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expected seq # already ACKed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arrival of in-order segment with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expected seq #. One other 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segment has ACK pending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arrival of out-of-order segment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higher-than-expect seq. # .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Gap detected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arrival of segment that 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partially or completely fills gap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0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4514850" y="1544638"/>
            <a:ext cx="40703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400" i="1">
                <a:solidFill>
                  <a:srgbClr val="CC0000"/>
                </a:solidFill>
                <a:latin typeface="Arial" charset="0"/>
              </a:rPr>
              <a:t>TCP receiver action</a:t>
            </a:r>
            <a:endParaRPr lang="en-US" sz="1800" i="1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i="1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delayed ACK. Wait up to 500ms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for next segment. If no next segment,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send ACK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immediately send single cumulative 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ACK, ACKing both in-order segments 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immediately send </a:t>
            </a:r>
            <a:r>
              <a:rPr lang="en-US" sz="1800" i="1">
                <a:solidFill>
                  <a:srgbClr val="CC0000"/>
                </a:solidFill>
                <a:latin typeface="Arial" charset="0"/>
              </a:rPr>
              <a:t>duplicate ACK</a:t>
            </a:r>
            <a:r>
              <a:rPr lang="en-US" sz="1800">
                <a:solidFill>
                  <a:srgbClr val="CC0000"/>
                </a:solidFill>
                <a:latin typeface="Arial" charset="0"/>
              </a:rPr>
              <a:t>,</a:t>
            </a:r>
            <a:r>
              <a:rPr lang="en-US" sz="180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indicating seq. # of next expected byte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immediate send ACK, provided that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segment starts at lower end of gap</a:t>
            </a:r>
          </a:p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0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1687" name="Line 9"/>
          <p:cNvSpPr>
            <a:spLocks noChangeShapeType="1"/>
          </p:cNvSpPr>
          <p:nvPr/>
        </p:nvSpPr>
        <p:spPr bwMode="auto">
          <a:xfrm>
            <a:off x="4324350" y="1704975"/>
            <a:ext cx="0" cy="43529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89095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525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9" name="Line 11"/>
          <p:cNvSpPr>
            <a:spLocks noChangeShapeType="1"/>
          </p:cNvSpPr>
          <p:nvPr/>
        </p:nvSpPr>
        <p:spPr bwMode="auto">
          <a:xfrm>
            <a:off x="768350" y="21447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0" name="Line 12"/>
          <p:cNvSpPr>
            <a:spLocks noChangeShapeType="1"/>
          </p:cNvSpPr>
          <p:nvPr/>
        </p:nvSpPr>
        <p:spPr bwMode="auto">
          <a:xfrm>
            <a:off x="752475" y="31988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1" name="Line 13"/>
          <p:cNvSpPr>
            <a:spLocks noChangeShapeType="1"/>
          </p:cNvSpPr>
          <p:nvPr/>
        </p:nvSpPr>
        <p:spPr bwMode="auto">
          <a:xfrm>
            <a:off x="769938" y="4297363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2" name="Line 14"/>
          <p:cNvSpPr>
            <a:spLocks noChangeShapeType="1"/>
          </p:cNvSpPr>
          <p:nvPr/>
        </p:nvSpPr>
        <p:spPr bwMode="auto">
          <a:xfrm>
            <a:off x="763588" y="5386388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482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97000"/>
            <a:ext cx="38100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time-out period  often relatively long: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long delay before resending lost packet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detect lost segments via duplicate ACKs.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sender often sends many segments back-to-back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if segment is lost, there will likely be many duplicate ACKs.</a:t>
            </a:r>
          </a:p>
          <a:p>
            <a:pPr lvl="1">
              <a:buFont typeface="Arial"/>
              <a:buChar char="•"/>
              <a:defRPr/>
            </a:pPr>
            <a:endParaRPr lang="en-US">
              <a:ea typeface="ＭＳ Ｐゴシック" charset="0"/>
            </a:endParaRPr>
          </a:p>
          <a:p>
            <a:pPr lvl="1">
              <a:buFont typeface="Arial"/>
              <a:buChar char="•"/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4827588" y="2143125"/>
            <a:ext cx="3567112" cy="3813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463550" indent="-238125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if sender receives 3 ACKs for same data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triple duplicate ACKs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),</a:t>
            </a:r>
            <a:r>
              <a:rPr lang="en-US" altLang="ja-JP" sz="2800">
                <a:solidFill>
                  <a:srgbClr val="000000"/>
                </a:solidFill>
                <a:latin typeface="Gill Sans MT" panose="020B0502020104020203" pitchFamily="34" charset="0"/>
              </a:rPr>
              <a:t> resend unacked segment with smallest seq #</a:t>
            </a:r>
          </a:p>
          <a:p>
            <a:pPr lvl="1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likely that unacked segment lost, so don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t wait for timeout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4751388" y="1914525"/>
            <a:ext cx="3509962" cy="3681413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2712" name="Text Box 7"/>
          <p:cNvSpPr txBox="1">
            <a:spLocks noChangeArrowheads="1"/>
          </p:cNvSpPr>
          <p:nvPr/>
        </p:nvSpPr>
        <p:spPr bwMode="auto">
          <a:xfrm>
            <a:off x="4883150" y="1679575"/>
            <a:ext cx="27733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i="1">
                <a:solidFill>
                  <a:srgbClr val="CC0000"/>
                </a:solidFill>
              </a:rPr>
              <a:t>TCP fast retransmit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794250" y="2925763"/>
            <a:ext cx="3408363" cy="541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triple duplicate ACKs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),</a:t>
            </a:r>
            <a:r>
              <a:rPr lang="en-US" altLang="ja-JP" sz="280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endParaRPr lang="en-US" altLang="en-US" sz="28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9012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Line 3"/>
          <p:cNvSpPr>
            <a:spLocks noChangeShapeType="1"/>
          </p:cNvSpPr>
          <p:nvPr/>
        </p:nvSpPr>
        <p:spPr bwMode="auto">
          <a:xfrm>
            <a:off x="3068638" y="23193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3" name="Line 9"/>
          <p:cNvSpPr>
            <a:spLocks noChangeShapeType="1"/>
          </p:cNvSpPr>
          <p:nvPr/>
        </p:nvSpPr>
        <p:spPr bwMode="auto">
          <a:xfrm>
            <a:off x="3068638" y="2547938"/>
            <a:ext cx="1757362" cy="414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4" name="Line 10"/>
          <p:cNvSpPr>
            <a:spLocks noChangeShapeType="1"/>
          </p:cNvSpPr>
          <p:nvPr/>
        </p:nvSpPr>
        <p:spPr bwMode="auto">
          <a:xfrm flipH="1">
            <a:off x="3065463" y="2014538"/>
            <a:ext cx="3175" cy="399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5" name="Line 11"/>
          <p:cNvSpPr>
            <a:spLocks noChangeShapeType="1"/>
          </p:cNvSpPr>
          <p:nvPr/>
        </p:nvSpPr>
        <p:spPr bwMode="auto">
          <a:xfrm>
            <a:off x="5583238" y="2090738"/>
            <a:ext cx="11112" cy="390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6" name="Line 12"/>
          <p:cNvSpPr>
            <a:spLocks noChangeShapeType="1"/>
          </p:cNvSpPr>
          <p:nvPr/>
        </p:nvSpPr>
        <p:spPr bwMode="auto">
          <a:xfrm flipH="1">
            <a:off x="3032125" y="2962275"/>
            <a:ext cx="2519363" cy="8096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7" name="Line 14"/>
          <p:cNvSpPr>
            <a:spLocks noChangeShapeType="1"/>
          </p:cNvSpPr>
          <p:nvPr/>
        </p:nvSpPr>
        <p:spPr bwMode="auto">
          <a:xfrm>
            <a:off x="3068638" y="27765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8" name="Line 15"/>
          <p:cNvSpPr>
            <a:spLocks noChangeShapeType="1"/>
          </p:cNvSpPr>
          <p:nvPr/>
        </p:nvSpPr>
        <p:spPr bwMode="auto">
          <a:xfrm>
            <a:off x="3068638" y="32337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9" name="Line 16"/>
          <p:cNvSpPr>
            <a:spLocks noChangeShapeType="1"/>
          </p:cNvSpPr>
          <p:nvPr/>
        </p:nvSpPr>
        <p:spPr bwMode="auto">
          <a:xfrm>
            <a:off x="3068638" y="30051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0" name="Line 17"/>
          <p:cNvSpPr>
            <a:spLocks noChangeShapeType="1"/>
          </p:cNvSpPr>
          <p:nvPr/>
        </p:nvSpPr>
        <p:spPr bwMode="auto">
          <a:xfrm flipH="1">
            <a:off x="3033713" y="3386138"/>
            <a:ext cx="2530475" cy="8302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1" name="Line 18"/>
          <p:cNvSpPr>
            <a:spLocks noChangeShapeType="1"/>
          </p:cNvSpPr>
          <p:nvPr/>
        </p:nvSpPr>
        <p:spPr bwMode="auto">
          <a:xfrm flipH="1">
            <a:off x="3068638" y="3614738"/>
            <a:ext cx="2506662" cy="8874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2" name="Line 19"/>
          <p:cNvSpPr>
            <a:spLocks noChangeShapeType="1"/>
          </p:cNvSpPr>
          <p:nvPr/>
        </p:nvSpPr>
        <p:spPr bwMode="auto">
          <a:xfrm flipH="1">
            <a:off x="3068638" y="3843338"/>
            <a:ext cx="2495550" cy="9001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3" name="Text Box 20"/>
          <p:cNvSpPr txBox="1">
            <a:spLocks noChangeArrowheads="1"/>
          </p:cNvSpPr>
          <p:nvPr/>
        </p:nvSpPr>
        <p:spPr bwMode="auto">
          <a:xfrm>
            <a:off x="4741863" y="2714625"/>
            <a:ext cx="28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X</a:t>
            </a:r>
            <a:endParaRPr lang="en-US" sz="10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3744" name="Line 24"/>
          <p:cNvSpPr>
            <a:spLocks noChangeShapeType="1"/>
          </p:cNvSpPr>
          <p:nvPr/>
        </p:nvSpPr>
        <p:spPr bwMode="auto">
          <a:xfrm>
            <a:off x="3094038" y="478472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5" name="Text Box 29"/>
          <p:cNvSpPr txBox="1">
            <a:spLocks noChangeArrowheads="1"/>
          </p:cNvSpPr>
          <p:nvPr/>
        </p:nvSpPr>
        <p:spPr bwMode="auto">
          <a:xfrm>
            <a:off x="2806700" y="5986463"/>
            <a:ext cx="3178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</a:rPr>
              <a:t>fast retransmit after sender </a:t>
            </a:r>
          </a:p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</a:rPr>
              <a:t>receipt of triple duplicate ACK</a:t>
            </a:r>
            <a:endParaRPr lang="en-US" sz="1000">
              <a:solidFill>
                <a:srgbClr val="000000"/>
              </a:solidFill>
            </a:endParaRPr>
          </a:p>
        </p:txBody>
      </p:sp>
      <p:sp>
        <p:nvSpPr>
          <p:cNvPr id="73746" name="Text Box 34"/>
          <p:cNvSpPr txBox="1">
            <a:spLocks noChangeArrowheads="1"/>
          </p:cNvSpPr>
          <p:nvPr/>
        </p:nvSpPr>
        <p:spPr bwMode="auto">
          <a:xfrm>
            <a:off x="5110163" y="1139825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73747" name="Text Box 38"/>
          <p:cNvSpPr txBox="1">
            <a:spLocks noChangeArrowheads="1"/>
          </p:cNvSpPr>
          <p:nvPr/>
        </p:nvSpPr>
        <p:spPr bwMode="auto">
          <a:xfrm>
            <a:off x="2776538" y="1157288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73748" name="Text Box 40"/>
          <p:cNvSpPr txBox="1">
            <a:spLocks noChangeArrowheads="1"/>
          </p:cNvSpPr>
          <p:nvPr/>
        </p:nvSpPr>
        <p:spPr bwMode="auto">
          <a:xfrm>
            <a:off x="3216275" y="2239963"/>
            <a:ext cx="208597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91156" name="Group 41"/>
          <p:cNvGrpSpPr>
            <a:grpSpLocks/>
          </p:cNvGrpSpPr>
          <p:nvPr/>
        </p:nvGrpSpPr>
        <p:grpSpPr bwMode="auto">
          <a:xfrm>
            <a:off x="3170238" y="3489325"/>
            <a:ext cx="949325" cy="304800"/>
            <a:chOff x="4215" y="2253"/>
            <a:chExt cx="598" cy="192"/>
          </a:xfrm>
        </p:grpSpPr>
        <p:sp>
          <p:nvSpPr>
            <p:cNvPr id="73779" name="Rectangle 42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80" name="Text Box 43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57" name="Group 78"/>
          <p:cNvGrpSpPr>
            <a:grpSpLocks/>
          </p:cNvGrpSpPr>
          <p:nvPr/>
        </p:nvGrpSpPr>
        <p:grpSpPr bwMode="auto">
          <a:xfrm>
            <a:off x="2684463" y="2292350"/>
            <a:ext cx="396875" cy="3524250"/>
            <a:chOff x="397" y="868"/>
            <a:chExt cx="250" cy="2220"/>
          </a:xfrm>
        </p:grpSpPr>
        <p:sp>
          <p:nvSpPr>
            <p:cNvPr id="73772" name="Text Box 50"/>
            <p:cNvSpPr txBox="1">
              <a:spLocks noChangeArrowheads="1"/>
            </p:cNvSpPr>
            <p:nvPr/>
          </p:nvSpPr>
          <p:spPr bwMode="auto">
            <a:xfrm rot="10800000">
              <a:off x="397" y="1778"/>
              <a:ext cx="250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</a:rPr>
                <a:t>timeout</a:t>
              </a:r>
            </a:p>
          </p:txBody>
        </p:sp>
        <p:grpSp>
          <p:nvGrpSpPr>
            <p:cNvPr id="91180" name="Group 51"/>
            <p:cNvGrpSpPr>
              <a:grpSpLocks/>
            </p:cNvGrpSpPr>
            <p:nvPr/>
          </p:nvGrpSpPr>
          <p:grpSpPr bwMode="auto">
            <a:xfrm>
              <a:off x="488" y="868"/>
              <a:ext cx="66" cy="893"/>
              <a:chOff x="3099" y="1749"/>
              <a:chExt cx="66" cy="320"/>
            </a:xfrm>
          </p:grpSpPr>
          <p:sp>
            <p:nvSpPr>
              <p:cNvPr id="73777" name="Line 52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3778" name="Line 53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91181" name="Group 54"/>
            <p:cNvGrpSpPr>
              <a:grpSpLocks/>
            </p:cNvGrpSpPr>
            <p:nvPr/>
          </p:nvGrpSpPr>
          <p:grpSpPr bwMode="auto">
            <a:xfrm rot="10800000">
              <a:off x="485" y="2224"/>
              <a:ext cx="66" cy="864"/>
              <a:chOff x="3099" y="1749"/>
              <a:chExt cx="66" cy="320"/>
            </a:xfrm>
          </p:grpSpPr>
          <p:sp>
            <p:nvSpPr>
              <p:cNvPr id="73775" name="Line 55"/>
              <p:cNvSpPr>
                <a:spLocks noChangeShapeType="1"/>
              </p:cNvSpPr>
              <p:nvPr/>
            </p:nvSpPr>
            <p:spPr bwMode="auto">
              <a:xfrm flipV="1">
                <a:off x="3132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3776" name="Line 56"/>
              <p:cNvSpPr>
                <a:spLocks noChangeShapeType="1"/>
              </p:cNvSpPr>
              <p:nvPr/>
            </p:nvSpPr>
            <p:spPr bwMode="auto">
              <a:xfrm>
                <a:off x="3106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1158" name="Group 71"/>
          <p:cNvGrpSpPr>
            <a:grpSpLocks/>
          </p:cNvGrpSpPr>
          <p:nvPr/>
        </p:nvGrpSpPr>
        <p:grpSpPr bwMode="auto">
          <a:xfrm>
            <a:off x="3181350" y="3800475"/>
            <a:ext cx="949325" cy="304800"/>
            <a:chOff x="35" y="1825"/>
            <a:chExt cx="598" cy="192"/>
          </a:xfrm>
        </p:grpSpPr>
        <p:sp>
          <p:nvSpPr>
            <p:cNvPr id="73770" name="Rectangle 6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71" name="Text Box 6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59" name="Group 72"/>
          <p:cNvGrpSpPr>
            <a:grpSpLocks/>
          </p:cNvGrpSpPr>
          <p:nvPr/>
        </p:nvGrpSpPr>
        <p:grpSpPr bwMode="auto">
          <a:xfrm>
            <a:off x="3167063" y="4130675"/>
            <a:ext cx="949325" cy="304800"/>
            <a:chOff x="35" y="1825"/>
            <a:chExt cx="598" cy="192"/>
          </a:xfrm>
        </p:grpSpPr>
        <p:sp>
          <p:nvSpPr>
            <p:cNvPr id="73768" name="Rectangle 73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69" name="Text Box 74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60" name="Group 75"/>
          <p:cNvGrpSpPr>
            <a:grpSpLocks/>
          </p:cNvGrpSpPr>
          <p:nvPr/>
        </p:nvGrpSpPr>
        <p:grpSpPr bwMode="auto">
          <a:xfrm>
            <a:off x="3175000" y="4427538"/>
            <a:ext cx="949325" cy="304800"/>
            <a:chOff x="35" y="1825"/>
            <a:chExt cx="598" cy="192"/>
          </a:xfrm>
        </p:grpSpPr>
        <p:sp>
          <p:nvSpPr>
            <p:cNvPr id="73766" name="Rectangle 7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67" name="Text Box 7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73754" name="Rectangle 81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pic>
        <p:nvPicPr>
          <p:cNvPr id="91162" name="Picture 8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56" name="Rectangle 84"/>
          <p:cNvSpPr>
            <a:spLocks noChangeArrowheads="1"/>
          </p:cNvSpPr>
          <p:nvPr/>
        </p:nvSpPr>
        <p:spPr bwMode="auto">
          <a:xfrm>
            <a:off x="3284538" y="2562225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57" name="Text Box 83"/>
          <p:cNvSpPr txBox="1">
            <a:spLocks noChangeArrowheads="1"/>
          </p:cNvSpPr>
          <p:nvPr/>
        </p:nvSpPr>
        <p:spPr bwMode="auto">
          <a:xfrm>
            <a:off x="3192463" y="2506663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Seq=100, 20 bytes of data</a:t>
            </a:r>
          </a:p>
        </p:txBody>
      </p:sp>
      <p:sp>
        <p:nvSpPr>
          <p:cNvPr id="73758" name="Rectangle 85"/>
          <p:cNvSpPr>
            <a:spLocks noChangeArrowheads="1"/>
          </p:cNvSpPr>
          <p:nvPr/>
        </p:nvSpPr>
        <p:spPr bwMode="auto">
          <a:xfrm>
            <a:off x="3246438" y="4770438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59" name="Text Box 86"/>
          <p:cNvSpPr txBox="1">
            <a:spLocks noChangeArrowheads="1"/>
          </p:cNvSpPr>
          <p:nvPr/>
        </p:nvSpPr>
        <p:spPr bwMode="auto">
          <a:xfrm>
            <a:off x="3154363" y="4714875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Seq=100, 20 bytes of data</a:t>
            </a:r>
          </a:p>
        </p:txBody>
      </p:sp>
      <p:grpSp>
        <p:nvGrpSpPr>
          <p:cNvPr id="91167" name="Group 93"/>
          <p:cNvGrpSpPr>
            <a:grpSpLocks/>
          </p:cNvGrpSpPr>
          <p:nvPr/>
        </p:nvGrpSpPr>
        <p:grpSpPr bwMode="auto">
          <a:xfrm>
            <a:off x="2686050" y="1397000"/>
            <a:ext cx="630238" cy="533400"/>
            <a:chOff x="-44" y="1473"/>
            <a:chExt cx="981" cy="1105"/>
          </a:xfrm>
        </p:grpSpPr>
        <p:pic>
          <p:nvPicPr>
            <p:cNvPr id="91171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2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91168" name="Group 96"/>
          <p:cNvGrpSpPr>
            <a:grpSpLocks/>
          </p:cNvGrpSpPr>
          <p:nvPr/>
        </p:nvGrpSpPr>
        <p:grpSpPr bwMode="auto">
          <a:xfrm flipH="1">
            <a:off x="5264150" y="1423988"/>
            <a:ext cx="654050" cy="579437"/>
            <a:chOff x="-44" y="1473"/>
            <a:chExt cx="981" cy="1105"/>
          </a:xfrm>
        </p:grpSpPr>
        <p:pic>
          <p:nvPicPr>
            <p:cNvPr id="91169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0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10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  <a:endParaRPr lang="en-US" sz="4800">
              <a:ea typeface="ＭＳ Ｐゴシック" charset="0"/>
              <a:cs typeface="+mj-cs"/>
            </a:endParaRPr>
          </a:p>
        </p:txBody>
      </p:sp>
      <p:sp>
        <p:nvSpPr>
          <p:cNvPr id="6247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436688"/>
            <a:ext cx="3716338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u="sng">
                <a:solidFill>
                  <a:srgbClr val="FF0000"/>
                </a:solidFill>
                <a:ea typeface="ＭＳ Ｐゴシック" charset="0"/>
                <a:cs typeface="+mn-cs"/>
              </a:rPr>
              <a:t>Q:</a:t>
            </a:r>
            <a:r>
              <a:rPr lang="en-US" sz="3200">
                <a:ea typeface="ＭＳ Ｐゴシック" charset="0"/>
                <a:cs typeface="+mn-cs"/>
              </a:rPr>
              <a:t> how to set TCP timeout value?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longer than RTT</a:t>
            </a:r>
          </a:p>
          <a:p>
            <a:pPr lvl="1">
              <a:lnSpc>
                <a:spcPct val="90000"/>
              </a:lnSpc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but RTT varies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short:</a:t>
            </a:r>
            <a:r>
              <a:rPr lang="en-US">
                <a:ea typeface="ＭＳ Ｐゴシック" charset="0"/>
                <a:cs typeface="+mn-cs"/>
              </a:rPr>
              <a:t> premature timeout, unnecessary retransmissions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long:</a:t>
            </a:r>
            <a:r>
              <a:rPr lang="en-US">
                <a:ea typeface="ＭＳ Ｐゴシック" charset="0"/>
                <a:cs typeface="+mn-cs"/>
              </a:rPr>
              <a:t> slow reaction to segment loss</a:t>
            </a:r>
          </a:p>
        </p:txBody>
      </p:sp>
      <p:sp>
        <p:nvSpPr>
          <p:cNvPr id="62471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485900"/>
            <a:ext cx="4059237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>
                <a:solidFill>
                  <a:srgbClr val="FF0000"/>
                </a:solidFill>
              </a:rPr>
              <a:t>Q:</a:t>
            </a:r>
            <a:r>
              <a:rPr lang="en-US" altLang="en-US"/>
              <a:t> how to estimate RTT?</a:t>
            </a:r>
          </a:p>
          <a:p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</a:rPr>
              <a:t>SampleRTT</a:t>
            </a:r>
            <a:r>
              <a:rPr lang="en-US" altLang="en-US" sz="2400">
                <a:solidFill>
                  <a:srgbClr val="000099"/>
                </a:solidFill>
              </a:rPr>
              <a:t>:</a:t>
            </a:r>
            <a:r>
              <a:rPr lang="en-US" altLang="en-US" sz="2400"/>
              <a:t> measured time from segment transmission until ACK receipt</a:t>
            </a:r>
          </a:p>
          <a:p>
            <a:pPr lvl="1"/>
            <a:r>
              <a:rPr lang="en-US" altLang="en-US"/>
              <a:t>ignore retransmissions</a:t>
            </a:r>
          </a:p>
          <a:p>
            <a:r>
              <a:rPr lang="en-US" altLang="en-US" sz="2400" b="1">
                <a:latin typeface="Courier New" panose="02070309020205020404" pitchFamily="49" charset="0"/>
              </a:rPr>
              <a:t>SampleRTT</a:t>
            </a:r>
            <a:r>
              <a:rPr lang="en-US" altLang="en-US" sz="2400"/>
              <a:t> will vary, want estimated RTT </a:t>
            </a:r>
            <a:r>
              <a:rPr lang="ja-JP" altLang="en-US" sz="2400"/>
              <a:t>“</a:t>
            </a:r>
            <a:r>
              <a:rPr lang="en-US" altLang="ja-JP" sz="2400"/>
              <a:t>smoother</a:t>
            </a:r>
            <a:r>
              <a:rPr lang="ja-JP" altLang="en-US" sz="2400"/>
              <a:t>”</a:t>
            </a:r>
            <a:endParaRPr lang="en-US" altLang="ja-JP"/>
          </a:p>
          <a:p>
            <a:pPr lvl="1"/>
            <a:r>
              <a:rPr lang="en-US" altLang="en-US"/>
              <a:t>average several </a:t>
            </a:r>
            <a:r>
              <a:rPr lang="en-US" altLang="en-US" i="1"/>
              <a:t>recent</a:t>
            </a:r>
            <a:r>
              <a:rPr lang="en-US" altLang="en-US"/>
              <a:t> measurements, not just current </a:t>
            </a:r>
            <a:r>
              <a:rPr lang="en-US" altLang="en-US" b="1">
                <a:latin typeface="Courier New" panose="02070309020205020404" pitchFamily="49" charset="0"/>
              </a:rPr>
              <a:t>SampleRTT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1" name="Group 14"/>
          <p:cNvGrpSpPr>
            <a:grpSpLocks/>
          </p:cNvGrpSpPr>
          <p:nvPr/>
        </p:nvGrpSpPr>
        <p:grpSpPr bwMode="auto">
          <a:xfrm>
            <a:off x="1708150" y="2565400"/>
            <a:ext cx="6272213" cy="4292600"/>
            <a:chOff x="782" y="1865"/>
            <a:chExt cx="3951" cy="2704"/>
          </a:xfrm>
        </p:grpSpPr>
        <p:pic>
          <p:nvPicPr>
            <p:cNvPr id="78866" name="Picture 1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" y="1865"/>
              <a:ext cx="3951" cy="2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508" name="Rectangle 13"/>
            <p:cNvSpPr>
              <a:spLocks noChangeArrowheads="1"/>
            </p:cNvSpPr>
            <p:nvPr/>
          </p:nvSpPr>
          <p:spPr bwMode="auto">
            <a:xfrm>
              <a:off x="2070" y="1926"/>
              <a:ext cx="1404" cy="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533400" y="1362075"/>
            <a:ext cx="7515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EstimatedRTT = (1- </a:t>
            </a:r>
            <a:r>
              <a:rPr lang="en-US" sz="2000" b="1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)*EstimatedRTT + </a:t>
            </a:r>
            <a:r>
              <a:rPr lang="en-US" sz="2000" b="1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*SampleRTT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1163638" y="1836738"/>
            <a:ext cx="70675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exponential weighted moving average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influence of past sample decreases exponentially fast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typical value: 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  <a:sym typeface="Symbol" charset="0"/>
              </a:rPr>
              <a:t> =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0.125</a:t>
            </a:r>
          </a:p>
        </p:txBody>
      </p:sp>
      <p:pic>
        <p:nvPicPr>
          <p:cNvPr id="78854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3497" name="Text Box 18"/>
          <p:cNvSpPr txBox="1">
            <a:spLocks noChangeArrowheads="1"/>
          </p:cNvSpPr>
          <p:nvPr/>
        </p:nvSpPr>
        <p:spPr bwMode="auto">
          <a:xfrm rot="10800000">
            <a:off x="1531938" y="3535363"/>
            <a:ext cx="428625" cy="1747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RTT (milliseconds)</a:t>
            </a:r>
          </a:p>
        </p:txBody>
      </p:sp>
      <p:sp>
        <p:nvSpPr>
          <p:cNvPr id="63498" name="Text Box 19"/>
          <p:cNvSpPr txBox="1">
            <a:spLocks noChangeArrowheads="1"/>
          </p:cNvSpPr>
          <p:nvPr/>
        </p:nvSpPr>
        <p:spPr bwMode="auto">
          <a:xfrm>
            <a:off x="2265363" y="3168650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RTT:</a:t>
            </a:r>
            <a:r>
              <a:rPr lang="en-US" sz="140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gaia.cs.umass.edu</a:t>
            </a:r>
            <a:r>
              <a:rPr lang="en-US" sz="140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to</a:t>
            </a:r>
            <a:r>
              <a:rPr lang="en-US" sz="140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fantasia.eurecom.fr</a:t>
            </a:r>
          </a:p>
        </p:txBody>
      </p:sp>
      <p:sp>
        <p:nvSpPr>
          <p:cNvPr id="63499" name="Text Box 20"/>
          <p:cNvSpPr txBox="1">
            <a:spLocks noChangeArrowheads="1"/>
          </p:cNvSpPr>
          <p:nvPr/>
        </p:nvSpPr>
        <p:spPr bwMode="auto">
          <a:xfrm>
            <a:off x="6221413" y="5230813"/>
            <a:ext cx="1181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sampleRTT</a:t>
            </a:r>
          </a:p>
        </p:txBody>
      </p:sp>
      <p:sp>
        <p:nvSpPr>
          <p:cNvPr id="63500" name="Text Box 21"/>
          <p:cNvSpPr txBox="1">
            <a:spLocks noChangeArrowheads="1"/>
          </p:cNvSpPr>
          <p:nvPr/>
        </p:nvSpPr>
        <p:spPr bwMode="auto">
          <a:xfrm>
            <a:off x="6215063" y="5548313"/>
            <a:ext cx="1431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EstimatedRTT</a:t>
            </a:r>
          </a:p>
        </p:txBody>
      </p:sp>
      <p:sp>
        <p:nvSpPr>
          <p:cNvPr id="63501" name="AutoShape 22"/>
          <p:cNvSpPr>
            <a:spLocks noChangeArrowheads="1"/>
          </p:cNvSpPr>
          <p:nvPr/>
        </p:nvSpPr>
        <p:spPr bwMode="auto">
          <a:xfrm>
            <a:off x="6005513" y="5343525"/>
            <a:ext cx="147637" cy="142875"/>
          </a:xfrm>
          <a:prstGeom prst="diamond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2" name="AutoShape 23"/>
          <p:cNvSpPr>
            <a:spLocks noChangeArrowheads="1"/>
          </p:cNvSpPr>
          <p:nvPr/>
        </p:nvSpPr>
        <p:spPr bwMode="auto">
          <a:xfrm rot="2776382">
            <a:off x="6011069" y="5633244"/>
            <a:ext cx="147637" cy="142875"/>
          </a:xfrm>
          <a:prstGeom prst="diamond">
            <a:avLst/>
          </a:prstGeom>
          <a:solidFill>
            <a:srgbClr val="FF66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3" name="Rectangle 24"/>
          <p:cNvSpPr>
            <a:spLocks noChangeArrowheads="1"/>
          </p:cNvSpPr>
          <p:nvPr/>
        </p:nvSpPr>
        <p:spPr bwMode="auto">
          <a:xfrm>
            <a:off x="4108450" y="6389688"/>
            <a:ext cx="1863725" cy="468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8863" name="Group 15"/>
          <p:cNvGrpSpPr>
            <a:grpSpLocks/>
          </p:cNvGrpSpPr>
          <p:nvPr/>
        </p:nvGrpSpPr>
        <p:grpSpPr bwMode="auto">
          <a:xfrm>
            <a:off x="4041775" y="6386513"/>
            <a:ext cx="1512888" cy="336550"/>
            <a:chOff x="2343" y="3645"/>
            <a:chExt cx="953" cy="212"/>
          </a:xfrm>
        </p:grpSpPr>
        <p:sp>
          <p:nvSpPr>
            <p:cNvPr id="63505" name="Rectangle 16"/>
            <p:cNvSpPr>
              <a:spLocks noChangeArrowheads="1"/>
            </p:cNvSpPr>
            <p:nvPr/>
          </p:nvSpPr>
          <p:spPr bwMode="auto">
            <a:xfrm>
              <a:off x="2592" y="3695"/>
              <a:ext cx="527" cy="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506" name="Text Box 17"/>
            <p:cNvSpPr txBox="1">
              <a:spLocks noChangeArrowheads="1"/>
            </p:cNvSpPr>
            <p:nvPr/>
          </p:nvSpPr>
          <p:spPr bwMode="auto">
            <a:xfrm>
              <a:off x="2343" y="3645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time (seconds)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595438"/>
            <a:ext cx="7918450" cy="1495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99"/>
                </a:solidFill>
              </a:rPr>
              <a:t>timeout interval:</a:t>
            </a:r>
            <a:r>
              <a:rPr lang="en-US" altLang="en-US" sz="2400" b="1">
                <a:latin typeface="Courier New" panose="02070309020205020404" pitchFamily="49" charset="0"/>
              </a:rPr>
              <a:t> EstimatedRTT</a:t>
            </a:r>
            <a:r>
              <a:rPr lang="en-US" altLang="en-US" sz="2400"/>
              <a:t> plus </a:t>
            </a:r>
            <a:r>
              <a:rPr lang="ja-JP" altLang="en-US" sz="2400"/>
              <a:t>“</a:t>
            </a:r>
            <a:r>
              <a:rPr lang="en-US" altLang="ja-JP" sz="2400"/>
              <a:t>safety margin</a:t>
            </a:r>
            <a:r>
              <a:rPr lang="ja-JP" altLang="en-US" sz="2400"/>
              <a:t>”</a:t>
            </a:r>
            <a:endParaRPr lang="en-US" altLang="ja-JP" sz="2400"/>
          </a:p>
          <a:p>
            <a:pPr lvl="1">
              <a:lnSpc>
                <a:spcPct val="90000"/>
              </a:lnSpc>
            </a:pPr>
            <a:r>
              <a:rPr lang="en-US" altLang="en-US" sz="2000"/>
              <a:t>large variation in </a:t>
            </a:r>
            <a:r>
              <a:rPr lang="en-US" altLang="en-US" sz="2000" b="1">
                <a:latin typeface="Courier New" panose="02070309020205020404" pitchFamily="49" charset="0"/>
              </a:rPr>
              <a:t>EstimatedRTT -&gt;</a:t>
            </a:r>
            <a:r>
              <a:rPr lang="en-US" altLang="en-US" sz="2000"/>
              <a:t> larger safety margin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en-US" altLang="en-US" sz="2400"/>
              <a:t>estimate SampleRTT deviation from EstimatedRTT: 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1169988" y="2871788"/>
            <a:ext cx="697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DevRTT = (1-</a:t>
            </a:r>
            <a:r>
              <a:rPr lang="en-US" sz="2000" b="1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)*DevRTT +</a:t>
            </a:r>
          </a:p>
          <a:p>
            <a:pPr eaLnBrk="0" hangingPunct="0">
              <a:defRPr/>
            </a:pP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             </a:t>
            </a:r>
            <a:r>
              <a:rPr lang="en-US" sz="2000" b="1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*|SampleRTT-EstimatedRTT|</a:t>
            </a:r>
          </a:p>
        </p:txBody>
      </p:sp>
      <p:pic>
        <p:nvPicPr>
          <p:cNvPr id="79877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4520" name="Text Box 12"/>
          <p:cNvSpPr txBox="1">
            <a:spLocks noChangeArrowheads="1"/>
          </p:cNvSpPr>
          <p:nvPr/>
        </p:nvSpPr>
        <p:spPr bwMode="auto">
          <a:xfrm>
            <a:off x="3084513" y="3592513"/>
            <a:ext cx="3386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>
                <a:solidFill>
                  <a:srgbClr val="000000"/>
                </a:solidFill>
                <a:latin typeface="Courier New" charset="0"/>
              </a:rPr>
              <a:t>(typically, </a:t>
            </a:r>
            <a:r>
              <a:rPr lang="en-US" sz="2000" b="1">
                <a:solidFill>
                  <a:srgbClr val="000000"/>
                </a:solidFill>
                <a:latin typeface="Courier New" charset="0"/>
                <a:sym typeface="Symbol" charset="0"/>
              </a:rPr>
              <a:t> = 0.25)</a:t>
            </a:r>
          </a:p>
        </p:txBody>
      </p:sp>
      <p:sp>
        <p:nvSpPr>
          <p:cNvPr id="64521" name="Rectangle 13"/>
          <p:cNvSpPr>
            <a:spLocks noChangeArrowheads="1"/>
          </p:cNvSpPr>
          <p:nvPr/>
        </p:nvSpPr>
        <p:spPr bwMode="auto">
          <a:xfrm>
            <a:off x="565150" y="4368800"/>
            <a:ext cx="791845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defRPr/>
            </a:pPr>
            <a:r>
              <a:rPr lang="en-US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TimeoutInterval = EstimatedRTT + 4*DevRTT</a:t>
            </a:r>
          </a:p>
        </p:txBody>
      </p:sp>
      <p:sp>
        <p:nvSpPr>
          <p:cNvPr id="64522" name="Text Box 14"/>
          <p:cNvSpPr txBox="1">
            <a:spLocks noChangeArrowheads="1"/>
          </p:cNvSpPr>
          <p:nvPr/>
        </p:nvSpPr>
        <p:spPr bwMode="auto">
          <a:xfrm>
            <a:off x="4010025" y="5122863"/>
            <a:ext cx="1811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99"/>
                </a:solidFill>
              </a:rPr>
              <a:t>estimated RTT</a:t>
            </a:r>
          </a:p>
        </p:txBody>
      </p:sp>
      <p:sp>
        <p:nvSpPr>
          <p:cNvPr id="64523" name="Text Box 16"/>
          <p:cNvSpPr txBox="1">
            <a:spLocks noChangeArrowheads="1"/>
          </p:cNvSpPr>
          <p:nvPr/>
        </p:nvSpPr>
        <p:spPr bwMode="auto">
          <a:xfrm>
            <a:off x="6442075" y="5141913"/>
            <a:ext cx="191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ja-JP" altLang="en-US" sz="2000">
                <a:solidFill>
                  <a:srgbClr val="000099"/>
                </a:solidFill>
              </a:rPr>
              <a:t>“</a:t>
            </a:r>
            <a:r>
              <a:rPr lang="en-US" altLang="ja-JP" sz="2000">
                <a:solidFill>
                  <a:srgbClr val="000099"/>
                </a:solidFill>
              </a:rPr>
              <a:t>safety margin</a:t>
            </a:r>
            <a:r>
              <a:rPr lang="ja-JP" altLang="en-US" sz="2000">
                <a:solidFill>
                  <a:srgbClr val="000099"/>
                </a:solidFill>
              </a:rPr>
              <a:t>”</a:t>
            </a:r>
            <a:endParaRPr lang="en-US" altLang="en-US" sz="2000">
              <a:solidFill>
                <a:srgbClr val="000099"/>
              </a:solidFill>
            </a:endParaRPr>
          </a:p>
        </p:txBody>
      </p:sp>
      <p:sp>
        <p:nvSpPr>
          <p:cNvPr id="64524" name="Line 17"/>
          <p:cNvSpPr>
            <a:spLocks noChangeShapeType="1"/>
          </p:cNvSpPr>
          <p:nvPr/>
        </p:nvSpPr>
        <p:spPr bwMode="auto">
          <a:xfrm flipV="1">
            <a:off x="4806950" y="476250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4525" name="Line 19"/>
          <p:cNvSpPr>
            <a:spLocks noChangeShapeType="1"/>
          </p:cNvSpPr>
          <p:nvPr/>
        </p:nvSpPr>
        <p:spPr bwMode="auto">
          <a:xfrm flipV="1">
            <a:off x="7378700" y="476885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79885" name="Picture 20" descr="alarm_clock_ring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4773613"/>
            <a:ext cx="7524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6" name="TextBox 1"/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* Check out the online interactive exercises for more examples: h</a:t>
            </a: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ttp://gaia.cs.umass.edu/kurose_ross/interactive/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sp>
        <p:nvSpPr>
          <p:cNvPr id="75781" name="Rectangle 72"/>
          <p:cNvSpPr>
            <a:spLocks noChangeArrowheads="1"/>
          </p:cNvSpPr>
          <p:nvPr/>
        </p:nvSpPr>
        <p:spPr bwMode="auto">
          <a:xfrm>
            <a:off x="5410200" y="855663"/>
            <a:ext cx="2524125" cy="38544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3189" name="Freeform 32"/>
          <p:cNvSpPr>
            <a:spLocks/>
          </p:cNvSpPr>
          <p:nvPr/>
        </p:nvSpPr>
        <p:spPr bwMode="auto">
          <a:xfrm>
            <a:off x="7851775" y="849313"/>
            <a:ext cx="581025" cy="42068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83" name="Rectangle 40"/>
          <p:cNvSpPr>
            <a:spLocks noChangeArrowheads="1"/>
          </p:cNvSpPr>
          <p:nvPr/>
        </p:nvSpPr>
        <p:spPr bwMode="auto">
          <a:xfrm>
            <a:off x="5324475" y="957263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84" name="Oval 31"/>
          <p:cNvSpPr>
            <a:spLocks noChangeArrowheads="1"/>
          </p:cNvSpPr>
          <p:nvPr/>
        </p:nvSpPr>
        <p:spPr bwMode="auto">
          <a:xfrm>
            <a:off x="5864225" y="1014413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process</a:t>
            </a:r>
          </a:p>
        </p:txBody>
      </p:sp>
      <p:grpSp>
        <p:nvGrpSpPr>
          <p:cNvPr id="93192" name="Group 47"/>
          <p:cNvGrpSpPr>
            <a:grpSpLocks/>
          </p:cNvGrpSpPr>
          <p:nvPr/>
        </p:nvGrpSpPr>
        <p:grpSpPr bwMode="auto">
          <a:xfrm>
            <a:off x="5632450" y="2082800"/>
            <a:ext cx="1795463" cy="688975"/>
            <a:chOff x="1173" y="2345"/>
            <a:chExt cx="1131" cy="434"/>
          </a:xfrm>
        </p:grpSpPr>
        <p:sp>
          <p:nvSpPr>
            <p:cNvPr id="75832" name="Rectangle 44"/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3" name="Text Box 46"/>
            <p:cNvSpPr txBox="1">
              <a:spLocks noChangeArrowheads="1"/>
            </p:cNvSpPr>
            <p:nvPr/>
          </p:nvSpPr>
          <p:spPr bwMode="auto">
            <a:xfrm>
              <a:off x="1235" y="2368"/>
              <a:ext cx="99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TCP socket</a:t>
              </a:r>
            </a:p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receiver buffers</a:t>
              </a:r>
            </a:p>
          </p:txBody>
        </p:sp>
      </p:grpSp>
      <p:sp>
        <p:nvSpPr>
          <p:cNvPr id="75786" name="Oval 48"/>
          <p:cNvSpPr>
            <a:spLocks noChangeArrowheads="1"/>
          </p:cNvSpPr>
          <p:nvPr/>
        </p:nvSpPr>
        <p:spPr bwMode="auto">
          <a:xfrm>
            <a:off x="5800725" y="3106738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7" name="Text Box 64"/>
          <p:cNvSpPr txBox="1">
            <a:spLocks noChangeArrowheads="1"/>
          </p:cNvSpPr>
          <p:nvPr/>
        </p:nvSpPr>
        <p:spPr bwMode="auto">
          <a:xfrm>
            <a:off x="6704013" y="3130550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TCP</a:t>
            </a:r>
          </a:p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75788" name="Oval 65"/>
          <p:cNvSpPr>
            <a:spLocks noChangeArrowheads="1"/>
          </p:cNvSpPr>
          <p:nvPr/>
        </p:nvSpPr>
        <p:spPr bwMode="auto">
          <a:xfrm>
            <a:off x="5808663" y="4092575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9" name="Text Box 66"/>
          <p:cNvSpPr txBox="1">
            <a:spLocks noChangeArrowheads="1"/>
          </p:cNvSpPr>
          <p:nvPr/>
        </p:nvSpPr>
        <p:spPr bwMode="auto">
          <a:xfrm>
            <a:off x="6711950" y="4116388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IP</a:t>
            </a:r>
          </a:p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93197" name="Freeform 61"/>
          <p:cNvSpPr>
            <a:spLocks/>
          </p:cNvSpPr>
          <p:nvPr/>
        </p:nvSpPr>
        <p:spPr bwMode="auto">
          <a:xfrm>
            <a:off x="6310313" y="2649538"/>
            <a:ext cx="530225" cy="2505075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91" name="Line 68"/>
          <p:cNvSpPr>
            <a:spLocks noChangeShapeType="1"/>
          </p:cNvSpPr>
          <p:nvPr/>
        </p:nvSpPr>
        <p:spPr bwMode="auto">
          <a:xfrm>
            <a:off x="5318125" y="38417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2" name="Line 69"/>
          <p:cNvSpPr>
            <a:spLocks noChangeShapeType="1"/>
          </p:cNvSpPr>
          <p:nvPr/>
        </p:nvSpPr>
        <p:spPr bwMode="auto">
          <a:xfrm>
            <a:off x="5330825" y="1990725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0" name="Group 56"/>
          <p:cNvGrpSpPr>
            <a:grpSpLocks/>
          </p:cNvGrpSpPr>
          <p:nvPr/>
        </p:nvGrpSpPr>
        <p:grpSpPr bwMode="auto">
          <a:xfrm>
            <a:off x="6307138" y="1874838"/>
            <a:ext cx="533400" cy="206375"/>
            <a:chOff x="2003" y="1816"/>
            <a:chExt cx="336" cy="130"/>
          </a:xfrm>
        </p:grpSpPr>
        <p:sp>
          <p:nvSpPr>
            <p:cNvPr id="75828" name="Rectangle 16"/>
            <p:cNvSpPr>
              <a:spLocks noChangeArrowheads="1"/>
            </p:cNvSpPr>
            <p:nvPr/>
          </p:nvSpPr>
          <p:spPr bwMode="auto">
            <a:xfrm>
              <a:off x="2003" y="181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9" name="Rectangle 17"/>
            <p:cNvSpPr>
              <a:spLocks noChangeArrowheads="1"/>
            </p:cNvSpPr>
            <p:nvPr/>
          </p:nvSpPr>
          <p:spPr bwMode="auto">
            <a:xfrm>
              <a:off x="2105" y="183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0" name="Rectangle 18"/>
            <p:cNvSpPr>
              <a:spLocks noChangeArrowheads="1"/>
            </p:cNvSpPr>
            <p:nvPr/>
          </p:nvSpPr>
          <p:spPr bwMode="auto">
            <a:xfrm>
              <a:off x="2229" y="189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1" name="Rectangle 19"/>
            <p:cNvSpPr>
              <a:spLocks noChangeArrowheads="1"/>
            </p:cNvSpPr>
            <p:nvPr/>
          </p:nvSpPr>
          <p:spPr bwMode="auto">
            <a:xfrm>
              <a:off x="2058" y="189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3201" name="Freeform 63"/>
          <p:cNvSpPr>
            <a:spLocks/>
          </p:cNvSpPr>
          <p:nvPr/>
        </p:nvSpPr>
        <p:spPr bwMode="auto">
          <a:xfrm rot="10800000">
            <a:off x="6299200" y="1544638"/>
            <a:ext cx="530225" cy="595312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93202" name="Group 77"/>
          <p:cNvGrpSpPr>
            <a:grpSpLocks/>
          </p:cNvGrpSpPr>
          <p:nvPr/>
        </p:nvGrpSpPr>
        <p:grpSpPr bwMode="auto">
          <a:xfrm>
            <a:off x="5489575" y="4827588"/>
            <a:ext cx="1006475" cy="211137"/>
            <a:chOff x="314" y="1591"/>
            <a:chExt cx="634" cy="133"/>
          </a:xfrm>
        </p:grpSpPr>
        <p:sp>
          <p:nvSpPr>
            <p:cNvPr id="75825" name="Rectangle 74"/>
            <p:cNvSpPr>
              <a:spLocks noChangeArrowheads="1"/>
            </p:cNvSpPr>
            <p:nvPr/>
          </p:nvSpPr>
          <p:spPr bwMode="auto">
            <a:xfrm>
              <a:off x="314" y="1591"/>
              <a:ext cx="634" cy="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6" name="Line 75"/>
            <p:cNvSpPr>
              <a:spLocks noChangeShapeType="1"/>
            </p:cNvSpPr>
            <p:nvPr/>
          </p:nvSpPr>
          <p:spPr bwMode="auto">
            <a:xfrm>
              <a:off x="388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7" name="Line 76"/>
            <p:cNvSpPr>
              <a:spLocks noChangeShapeType="1"/>
            </p:cNvSpPr>
            <p:nvPr/>
          </p:nvSpPr>
          <p:spPr bwMode="auto">
            <a:xfrm>
              <a:off x="484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796" name="Rectangle 80"/>
          <p:cNvSpPr>
            <a:spLocks noChangeArrowheads="1"/>
          </p:cNvSpPr>
          <p:nvPr/>
        </p:nvSpPr>
        <p:spPr bwMode="auto">
          <a:xfrm>
            <a:off x="5608638" y="3892550"/>
            <a:ext cx="8763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7" name="Rectangle 86"/>
          <p:cNvSpPr>
            <a:spLocks noChangeArrowheads="1"/>
          </p:cNvSpPr>
          <p:nvPr/>
        </p:nvSpPr>
        <p:spPr bwMode="auto">
          <a:xfrm>
            <a:off x="5765800" y="28511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8" name="Rectangle 91"/>
          <p:cNvSpPr>
            <a:spLocks noChangeArrowheads="1"/>
          </p:cNvSpPr>
          <p:nvPr/>
        </p:nvSpPr>
        <p:spPr bwMode="auto">
          <a:xfrm>
            <a:off x="5773738" y="38925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9" name="Rectangle 92"/>
          <p:cNvSpPr>
            <a:spLocks noChangeArrowheads="1"/>
          </p:cNvSpPr>
          <p:nvPr/>
        </p:nvSpPr>
        <p:spPr bwMode="auto">
          <a:xfrm>
            <a:off x="5768975" y="4824413"/>
            <a:ext cx="733425" cy="2127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7" name="Group 99"/>
          <p:cNvGrpSpPr>
            <a:grpSpLocks/>
          </p:cNvGrpSpPr>
          <p:nvPr/>
        </p:nvGrpSpPr>
        <p:grpSpPr bwMode="auto">
          <a:xfrm>
            <a:off x="8002588" y="1657350"/>
            <a:ext cx="1146175" cy="703263"/>
            <a:chOff x="638" y="1651"/>
            <a:chExt cx="722" cy="443"/>
          </a:xfrm>
        </p:grpSpPr>
        <p:sp>
          <p:nvSpPr>
            <p:cNvPr id="75822" name="Text Box 95"/>
            <p:cNvSpPr txBox="1">
              <a:spLocks noChangeArrowheads="1"/>
            </p:cNvSpPr>
            <p:nvPr/>
          </p:nvSpPr>
          <p:spPr bwMode="auto">
            <a:xfrm>
              <a:off x="638" y="1651"/>
              <a:ext cx="7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application</a:t>
              </a:r>
            </a:p>
          </p:txBody>
        </p:sp>
        <p:sp>
          <p:nvSpPr>
            <p:cNvPr id="75823" name="Text Box 96"/>
            <p:cNvSpPr txBox="1">
              <a:spLocks noChangeArrowheads="1"/>
            </p:cNvSpPr>
            <p:nvPr/>
          </p:nvSpPr>
          <p:spPr bwMode="auto">
            <a:xfrm>
              <a:off x="647" y="1882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OS</a:t>
              </a:r>
            </a:p>
          </p:txBody>
        </p:sp>
        <p:sp>
          <p:nvSpPr>
            <p:cNvPr id="75824" name="Line 98"/>
            <p:cNvSpPr>
              <a:spLocks noChangeShapeType="1"/>
            </p:cNvSpPr>
            <p:nvPr/>
          </p:nvSpPr>
          <p:spPr bwMode="auto">
            <a:xfrm>
              <a:off x="711" y="1870"/>
              <a:ext cx="5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1" name="Text Box 103"/>
          <p:cNvSpPr txBox="1">
            <a:spLocks noChangeArrowheads="1"/>
          </p:cNvSpPr>
          <p:nvPr/>
        </p:nvSpPr>
        <p:spPr bwMode="auto">
          <a:xfrm>
            <a:off x="5305425" y="5637213"/>
            <a:ext cx="271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</a:rPr>
              <a:t>receiver protocol stack</a:t>
            </a:r>
          </a:p>
        </p:txBody>
      </p:sp>
      <p:sp>
        <p:nvSpPr>
          <p:cNvPr id="75802" name="Text Box 104"/>
          <p:cNvSpPr txBox="1">
            <a:spLocks noChangeArrowheads="1"/>
          </p:cNvSpPr>
          <p:nvPr/>
        </p:nvSpPr>
        <p:spPr bwMode="auto">
          <a:xfrm>
            <a:off x="2014538" y="1314450"/>
            <a:ext cx="31924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>
                <a:solidFill>
                  <a:srgbClr val="000000"/>
                </a:solidFill>
              </a:rPr>
              <a:t>application may </a:t>
            </a:r>
          </a:p>
          <a:p>
            <a:pPr algn="r" eaLnBrk="0" hangingPunct="0"/>
            <a:r>
              <a:rPr lang="en-US" altLang="en-US">
                <a:solidFill>
                  <a:srgbClr val="000000"/>
                </a:solidFill>
              </a:rPr>
              <a:t>remove data from </a:t>
            </a:r>
          </a:p>
          <a:p>
            <a:pPr algn="r" eaLnBrk="0" hangingPunct="0"/>
            <a:r>
              <a:rPr lang="en-US" altLang="en-US">
                <a:solidFill>
                  <a:srgbClr val="000000"/>
                </a:solidFill>
              </a:rPr>
              <a:t>TCP socket buffers …. </a:t>
            </a:r>
          </a:p>
        </p:txBody>
      </p:sp>
      <p:sp>
        <p:nvSpPr>
          <p:cNvPr id="75803" name="Line 105"/>
          <p:cNvSpPr>
            <a:spLocks noChangeShapeType="1"/>
          </p:cNvSpPr>
          <p:nvPr/>
        </p:nvSpPr>
        <p:spPr bwMode="auto">
          <a:xfrm>
            <a:off x="5224463" y="1730375"/>
            <a:ext cx="1041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4" name="Text Box 106"/>
          <p:cNvSpPr txBox="1">
            <a:spLocks noChangeArrowheads="1"/>
          </p:cNvSpPr>
          <p:nvPr/>
        </p:nvSpPr>
        <p:spPr bwMode="auto">
          <a:xfrm>
            <a:off x="3098800" y="2525713"/>
            <a:ext cx="20812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>
                <a:solidFill>
                  <a:srgbClr val="000000"/>
                </a:solidFill>
              </a:rPr>
              <a:t>… slower than TCP </a:t>
            </a:r>
          </a:p>
          <a:p>
            <a:pPr algn="r" eaLnBrk="0" hangingPunct="0"/>
            <a:r>
              <a:rPr lang="en-US" altLang="en-US">
                <a:solidFill>
                  <a:srgbClr val="000000"/>
                </a:solidFill>
              </a:rPr>
              <a:t>receiver is delivering</a:t>
            </a:r>
          </a:p>
          <a:p>
            <a:pPr algn="r" eaLnBrk="0" hangingPunct="0"/>
            <a:r>
              <a:rPr lang="en-US" altLang="en-US">
                <a:solidFill>
                  <a:srgbClr val="000000"/>
                </a:solidFill>
              </a:rPr>
              <a:t>(sender is sending)</a:t>
            </a:r>
          </a:p>
        </p:txBody>
      </p:sp>
      <p:sp>
        <p:nvSpPr>
          <p:cNvPr id="75805" name="Line 108"/>
          <p:cNvSpPr>
            <a:spLocks noChangeShapeType="1"/>
          </p:cNvSpPr>
          <p:nvPr/>
        </p:nvSpPr>
        <p:spPr bwMode="auto">
          <a:xfrm>
            <a:off x="5145088" y="2935288"/>
            <a:ext cx="544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6" name="Line 115"/>
          <p:cNvSpPr>
            <a:spLocks noChangeShapeType="1"/>
          </p:cNvSpPr>
          <p:nvPr/>
        </p:nvSpPr>
        <p:spPr bwMode="auto">
          <a:xfrm>
            <a:off x="6383338" y="5189538"/>
            <a:ext cx="0" cy="3492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7" name="Text Box 116"/>
          <p:cNvSpPr txBox="1">
            <a:spLocks noChangeArrowheads="1"/>
          </p:cNvSpPr>
          <p:nvPr/>
        </p:nvSpPr>
        <p:spPr bwMode="auto">
          <a:xfrm>
            <a:off x="5291138" y="5249863"/>
            <a:ext cx="113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from sender</a:t>
            </a:r>
          </a:p>
        </p:txBody>
      </p:sp>
      <p:grpSp>
        <p:nvGrpSpPr>
          <p:cNvPr id="384123" name="Group 123"/>
          <p:cNvGrpSpPr>
            <a:grpSpLocks/>
          </p:cNvGrpSpPr>
          <p:nvPr/>
        </p:nvGrpSpPr>
        <p:grpSpPr bwMode="auto">
          <a:xfrm>
            <a:off x="363538" y="4194175"/>
            <a:ext cx="5395912" cy="1755775"/>
            <a:chOff x="221" y="2091"/>
            <a:chExt cx="3399" cy="1106"/>
          </a:xfrm>
        </p:grpSpPr>
        <p:sp>
          <p:nvSpPr>
            <p:cNvPr id="75815" name="Line 82"/>
            <p:cNvSpPr>
              <a:spLocks noChangeShapeType="1"/>
            </p:cNvSpPr>
            <p:nvPr/>
          </p:nvSpPr>
          <p:spPr bwMode="auto">
            <a:xfrm>
              <a:off x="3620" y="2455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6" name="Rectangle 110"/>
            <p:cNvSpPr>
              <a:spLocks noChangeArrowheads="1"/>
            </p:cNvSpPr>
            <p:nvPr/>
          </p:nvSpPr>
          <p:spPr bwMode="auto">
            <a:xfrm>
              <a:off x="221" y="2219"/>
              <a:ext cx="2295" cy="9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7" name="Text Box 111"/>
            <p:cNvSpPr txBox="1">
              <a:spLocks noChangeArrowheads="1"/>
            </p:cNvSpPr>
            <p:nvPr/>
          </p:nvSpPr>
          <p:spPr bwMode="auto">
            <a:xfrm>
              <a:off x="279" y="2315"/>
              <a:ext cx="226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>
                  <a:solidFill>
                    <a:srgbClr val="000000"/>
                  </a:solidFill>
                  <a:latin typeface="Gill Sans MT" panose="020B0502020104020203" pitchFamily="34" charset="0"/>
                </a:rPr>
                <a:t>receiver controls sender, so sender won</a:t>
              </a:r>
              <a:r>
                <a:rPr lang="ja-JP" altLang="en-US" sz="200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>
                  <a:solidFill>
                    <a:srgbClr val="000000"/>
                  </a:solidFill>
                  <a:latin typeface="Gill Sans MT" panose="020B0502020104020203" pitchFamily="34" charset="0"/>
                </a:rPr>
                <a:t>t overflow receiver</a:t>
              </a:r>
              <a:r>
                <a:rPr lang="ja-JP" altLang="en-US" sz="200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>
                  <a:solidFill>
                    <a:srgbClr val="000000"/>
                  </a:solidFill>
                  <a:latin typeface="Gill Sans MT" panose="020B0502020104020203" pitchFamily="34" charset="0"/>
                </a:rPr>
                <a:t>s buffer by transmitting too much, too fast</a:t>
              </a:r>
              <a:endParaRPr lang="en-US" altLang="en-US" sz="1000">
                <a:solidFill>
                  <a:srgbClr val="000000"/>
                </a:solidFill>
                <a:latin typeface="Gill Sans MT" panose="020B0502020104020203" pitchFamily="34" charset="0"/>
              </a:endParaRPr>
            </a:p>
          </p:txBody>
        </p:sp>
        <p:grpSp>
          <p:nvGrpSpPr>
            <p:cNvPr id="93224" name="Group 112"/>
            <p:cNvGrpSpPr>
              <a:grpSpLocks/>
            </p:cNvGrpSpPr>
            <p:nvPr/>
          </p:nvGrpSpPr>
          <p:grpSpPr bwMode="auto">
            <a:xfrm>
              <a:off x="510" y="2091"/>
              <a:ext cx="1217" cy="327"/>
              <a:chOff x="3486" y="272"/>
              <a:chExt cx="1134" cy="327"/>
            </a:xfrm>
          </p:grpSpPr>
          <p:sp>
            <p:nvSpPr>
              <p:cNvPr id="75820" name="Rectangle 113"/>
              <p:cNvSpPr>
                <a:spLocks noChangeArrowheads="1"/>
              </p:cNvSpPr>
              <p:nvPr/>
            </p:nvSpPr>
            <p:spPr bwMode="auto">
              <a:xfrm>
                <a:off x="3486" y="330"/>
                <a:ext cx="1134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5821" name="Text Box 114"/>
              <p:cNvSpPr txBox="1">
                <a:spLocks noChangeArrowheads="1"/>
              </p:cNvSpPr>
              <p:nvPr/>
            </p:nvSpPr>
            <p:spPr bwMode="auto">
              <a:xfrm>
                <a:off x="3539" y="272"/>
                <a:ext cx="101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800" i="1">
                    <a:solidFill>
                      <a:srgbClr val="CC0000"/>
                    </a:solidFill>
                    <a:latin typeface="Gill Sans MT" charset="0"/>
                  </a:rPr>
                  <a:t>flow control</a:t>
                </a:r>
              </a:p>
            </p:txBody>
          </p:sp>
        </p:grpSp>
        <p:sp>
          <p:nvSpPr>
            <p:cNvPr id="75819" name="Line 117"/>
            <p:cNvSpPr>
              <a:spLocks noChangeShapeType="1"/>
            </p:cNvSpPr>
            <p:nvPr/>
          </p:nvSpPr>
          <p:spPr bwMode="auto">
            <a:xfrm>
              <a:off x="3445" y="2578"/>
              <a:ext cx="0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9" name="Line 118"/>
          <p:cNvSpPr>
            <a:spLocks noChangeShapeType="1"/>
          </p:cNvSpPr>
          <p:nvPr/>
        </p:nvSpPr>
        <p:spPr bwMode="auto">
          <a:xfrm>
            <a:off x="7847013" y="4767263"/>
            <a:ext cx="0" cy="46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93217" name="Picture 1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18" name="Group 124"/>
          <p:cNvGrpSpPr>
            <a:grpSpLocks/>
          </p:cNvGrpSpPr>
          <p:nvPr/>
        </p:nvGrpSpPr>
        <p:grpSpPr bwMode="auto">
          <a:xfrm flipH="1">
            <a:off x="8085138" y="4360863"/>
            <a:ext cx="869950" cy="906462"/>
            <a:chOff x="-44" y="1473"/>
            <a:chExt cx="981" cy="1105"/>
          </a:xfrm>
        </p:grpSpPr>
        <p:pic>
          <p:nvPicPr>
            <p:cNvPr id="93219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20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31497-CBCF-4B8A-8888-EF7FB82CB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Improving Support for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42C80-3C5D-4506-A849-45A438145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/>
              <a:t>Less lecture, more discussion, slow down</a:t>
            </a:r>
          </a:p>
          <a:p>
            <a:r>
              <a:rPr lang="en-US" dirty="0"/>
              <a:t>More examples and lab-style homework</a:t>
            </a:r>
          </a:p>
          <a:p>
            <a:r>
              <a:rPr lang="en-US" dirty="0"/>
              <a:t>In-class activities</a:t>
            </a:r>
          </a:p>
          <a:p>
            <a:r>
              <a:rPr lang="en-US" dirty="0"/>
              <a:t>Discuss homework and quizzes in class</a:t>
            </a:r>
          </a:p>
          <a:p>
            <a:r>
              <a:rPr lang="en-US" dirty="0"/>
              <a:t>Solicit topics in advance for exam review</a:t>
            </a:r>
          </a:p>
          <a:p>
            <a:r>
              <a:rPr lang="en-US" dirty="0"/>
              <a:t>More readings (!)</a:t>
            </a:r>
          </a:p>
          <a:p>
            <a:r>
              <a:rPr lang="en-US" dirty="0"/>
              <a:t>Jump around less on the slides</a:t>
            </a:r>
          </a:p>
          <a:p>
            <a:r>
              <a:rPr lang="en-US" dirty="0"/>
              <a:t>More extensive exam study guide</a:t>
            </a:r>
          </a:p>
          <a:p>
            <a:r>
              <a:rPr lang="en-US" dirty="0"/>
              <a:t>More quiz questions (!)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86734B-B775-4F77-890B-87D46AA36947}"/>
              </a:ext>
            </a:extLst>
          </p:cNvPr>
          <p:cNvCxnSpPr>
            <a:cxnSpLocks/>
          </p:cNvCxnSpPr>
          <p:nvPr/>
        </p:nvCxnSpPr>
        <p:spPr>
          <a:xfrm>
            <a:off x="381000" y="4572000"/>
            <a:ext cx="8610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07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pic>
        <p:nvPicPr>
          <p:cNvPr id="94212" name="Picture 5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3" name="Group 72"/>
          <p:cNvGrpSpPr>
            <a:grpSpLocks/>
          </p:cNvGrpSpPr>
          <p:nvPr/>
        </p:nvGrpSpPr>
        <p:grpSpPr bwMode="auto">
          <a:xfrm>
            <a:off x="5995988" y="2230438"/>
            <a:ext cx="2578100" cy="2155825"/>
            <a:chOff x="512" y="1294"/>
            <a:chExt cx="1888" cy="1358"/>
          </a:xfrm>
        </p:grpSpPr>
        <p:grpSp>
          <p:nvGrpSpPr>
            <p:cNvPr id="94227" name="Group 17"/>
            <p:cNvGrpSpPr>
              <a:grpSpLocks/>
            </p:cNvGrpSpPr>
            <p:nvPr/>
          </p:nvGrpSpPr>
          <p:grpSpPr bwMode="auto">
            <a:xfrm>
              <a:off x="1232" y="1410"/>
              <a:ext cx="336" cy="130"/>
              <a:chOff x="2003" y="1816"/>
              <a:chExt cx="336" cy="130"/>
            </a:xfrm>
          </p:grpSpPr>
          <p:sp>
            <p:nvSpPr>
              <p:cNvPr id="76829" name="Rectangle 18"/>
              <p:cNvSpPr>
                <a:spLocks noChangeArrowheads="1"/>
              </p:cNvSpPr>
              <p:nvPr/>
            </p:nvSpPr>
            <p:spPr bwMode="auto">
              <a:xfrm>
                <a:off x="2003" y="1816"/>
                <a:ext cx="336" cy="13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0" name="Rectangle 19"/>
              <p:cNvSpPr>
                <a:spLocks noChangeArrowheads="1"/>
              </p:cNvSpPr>
              <p:nvPr/>
            </p:nvSpPr>
            <p:spPr bwMode="auto">
              <a:xfrm>
                <a:off x="2105" y="1833"/>
                <a:ext cx="108" cy="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1" name="Rectangle 20"/>
              <p:cNvSpPr>
                <a:spLocks noChangeArrowheads="1"/>
              </p:cNvSpPr>
              <p:nvPr/>
            </p:nvSpPr>
            <p:spPr bwMode="auto">
              <a:xfrm>
                <a:off x="2228" y="1891"/>
                <a:ext cx="28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2" name="Rectangle 21"/>
              <p:cNvSpPr>
                <a:spLocks noChangeArrowheads="1"/>
              </p:cNvSpPr>
              <p:nvPr/>
            </p:nvSpPr>
            <p:spPr bwMode="auto">
              <a:xfrm>
                <a:off x="2056" y="1892"/>
                <a:ext cx="29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6821" name="Rectangle 52"/>
            <p:cNvSpPr>
              <a:spLocks noChangeArrowheads="1"/>
            </p:cNvSpPr>
            <p:nvPr/>
          </p:nvSpPr>
          <p:spPr bwMode="auto">
            <a:xfrm>
              <a:off x="526" y="1522"/>
              <a:ext cx="1871" cy="8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2" name="Line 53"/>
            <p:cNvSpPr>
              <a:spLocks noChangeShapeType="1"/>
            </p:cNvSpPr>
            <p:nvPr/>
          </p:nvSpPr>
          <p:spPr bwMode="auto">
            <a:xfrm>
              <a:off x="512" y="1863"/>
              <a:ext cx="18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3" name="AutoShape 54"/>
            <p:cNvSpPr>
              <a:spLocks noChangeArrowheads="1"/>
            </p:cNvSpPr>
            <p:nvPr/>
          </p:nvSpPr>
          <p:spPr bwMode="auto">
            <a:xfrm>
              <a:off x="1310" y="129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4" name="Rectangle 55" descr="Dark upward diagonal"/>
            <p:cNvSpPr>
              <a:spLocks noChangeArrowheads="1"/>
            </p:cNvSpPr>
            <p:nvPr/>
          </p:nvSpPr>
          <p:spPr bwMode="auto">
            <a:xfrm>
              <a:off x="534" y="1856"/>
              <a:ext cx="1848" cy="555"/>
            </a:xfrm>
            <a:prstGeom prst="rect">
              <a:avLst/>
            </a:prstGeom>
            <a:pattFill prst="dkUp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5" name="AutoShape 56"/>
            <p:cNvSpPr>
              <a:spLocks noChangeArrowheads="1"/>
            </p:cNvSpPr>
            <p:nvPr/>
          </p:nvSpPr>
          <p:spPr bwMode="auto">
            <a:xfrm>
              <a:off x="1312" y="236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6" name="Text Box 57"/>
            <p:cNvSpPr txBox="1">
              <a:spLocks noChangeArrowheads="1"/>
            </p:cNvSpPr>
            <p:nvPr/>
          </p:nvSpPr>
          <p:spPr bwMode="auto">
            <a:xfrm>
              <a:off x="814" y="1568"/>
              <a:ext cx="12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</a:rPr>
                <a:t>buffered data</a:t>
              </a:r>
            </a:p>
          </p:txBody>
        </p:sp>
        <p:sp>
          <p:nvSpPr>
            <p:cNvPr id="76827" name="Line 58"/>
            <p:cNvSpPr>
              <a:spLocks noChangeShapeType="1"/>
            </p:cNvSpPr>
            <p:nvPr/>
          </p:nvSpPr>
          <p:spPr bwMode="auto">
            <a:xfrm>
              <a:off x="522" y="1857"/>
              <a:ext cx="1878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8" name="Text Box 59"/>
            <p:cNvSpPr txBox="1">
              <a:spLocks noChangeArrowheads="1"/>
            </p:cNvSpPr>
            <p:nvPr/>
          </p:nvSpPr>
          <p:spPr bwMode="auto">
            <a:xfrm>
              <a:off x="653" y="2020"/>
              <a:ext cx="15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</a:rPr>
                <a:t>free buffer space</a:t>
              </a:r>
            </a:p>
          </p:txBody>
        </p:sp>
      </p:grpSp>
      <p:sp>
        <p:nvSpPr>
          <p:cNvPr id="76807" name="Text Box 62"/>
          <p:cNvSpPr txBox="1">
            <a:spLocks noChangeArrowheads="1"/>
          </p:cNvSpPr>
          <p:nvPr/>
        </p:nvSpPr>
        <p:spPr bwMode="auto">
          <a:xfrm>
            <a:off x="5108575" y="3375025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>
                <a:solidFill>
                  <a:srgbClr val="000000"/>
                </a:solidFill>
                <a:latin typeface="Courier New" charset="0"/>
              </a:rPr>
              <a:t>rwnd</a:t>
            </a:r>
          </a:p>
        </p:txBody>
      </p:sp>
      <p:sp>
        <p:nvSpPr>
          <p:cNvPr id="76808" name="Line 64"/>
          <p:cNvSpPr>
            <a:spLocks noChangeShapeType="1"/>
          </p:cNvSpPr>
          <p:nvPr/>
        </p:nvSpPr>
        <p:spPr bwMode="auto">
          <a:xfrm>
            <a:off x="5619750" y="3108325"/>
            <a:ext cx="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09" name="Line 65"/>
          <p:cNvSpPr>
            <a:spLocks noChangeShapeType="1"/>
          </p:cNvSpPr>
          <p:nvPr/>
        </p:nvSpPr>
        <p:spPr bwMode="auto">
          <a:xfrm flipV="1">
            <a:off x="5619750" y="3633788"/>
            <a:ext cx="0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0" name="Line 66"/>
          <p:cNvSpPr>
            <a:spLocks noChangeShapeType="1"/>
          </p:cNvSpPr>
          <p:nvPr/>
        </p:nvSpPr>
        <p:spPr bwMode="auto">
          <a:xfrm>
            <a:off x="5465763" y="39655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1" name="Line 67"/>
          <p:cNvSpPr>
            <a:spLocks noChangeShapeType="1"/>
          </p:cNvSpPr>
          <p:nvPr/>
        </p:nvSpPr>
        <p:spPr bwMode="auto">
          <a:xfrm>
            <a:off x="5514975" y="3097213"/>
            <a:ext cx="196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2" name="Line 68"/>
          <p:cNvSpPr>
            <a:spLocks noChangeShapeType="1"/>
          </p:cNvSpPr>
          <p:nvPr/>
        </p:nvSpPr>
        <p:spPr bwMode="auto">
          <a:xfrm>
            <a:off x="5487988" y="2571750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3" name="Line 69"/>
          <p:cNvSpPr>
            <a:spLocks noChangeShapeType="1"/>
          </p:cNvSpPr>
          <p:nvPr/>
        </p:nvSpPr>
        <p:spPr bwMode="auto">
          <a:xfrm>
            <a:off x="5876925" y="25765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4" name="Line 70"/>
          <p:cNvSpPr>
            <a:spLocks noChangeShapeType="1"/>
          </p:cNvSpPr>
          <p:nvPr/>
        </p:nvSpPr>
        <p:spPr bwMode="auto">
          <a:xfrm flipH="1">
            <a:off x="5875338" y="3000375"/>
            <a:ext cx="0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5" name="Text Box 71"/>
          <p:cNvSpPr txBox="1">
            <a:spLocks noChangeArrowheads="1"/>
          </p:cNvSpPr>
          <p:nvPr/>
        </p:nvSpPr>
        <p:spPr bwMode="auto">
          <a:xfrm>
            <a:off x="4722813" y="273685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b="1">
                <a:solidFill>
                  <a:srgbClr val="000000"/>
                </a:solidFill>
                <a:latin typeface="Courier New" charset="0"/>
              </a:rPr>
              <a:t>RcvBuffer</a:t>
            </a:r>
          </a:p>
        </p:txBody>
      </p:sp>
      <p:sp>
        <p:nvSpPr>
          <p:cNvPr id="76816" name="Text Box 73"/>
          <p:cNvSpPr txBox="1">
            <a:spLocks noChangeArrowheads="1"/>
          </p:cNvSpPr>
          <p:nvPr/>
        </p:nvSpPr>
        <p:spPr bwMode="auto">
          <a:xfrm>
            <a:off x="6153150" y="4365625"/>
            <a:ext cx="222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>
                <a:solidFill>
                  <a:srgbClr val="000000"/>
                </a:solidFill>
              </a:rPr>
              <a:t>TCP segment payloads</a:t>
            </a:r>
          </a:p>
        </p:txBody>
      </p:sp>
      <p:sp>
        <p:nvSpPr>
          <p:cNvPr id="76817" name="Text Box 74"/>
          <p:cNvSpPr txBox="1">
            <a:spLocks noChangeArrowheads="1"/>
          </p:cNvSpPr>
          <p:nvPr/>
        </p:nvSpPr>
        <p:spPr bwMode="auto">
          <a:xfrm>
            <a:off x="6226175" y="1865313"/>
            <a:ext cx="2130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>
                <a:solidFill>
                  <a:srgbClr val="000000"/>
                </a:solidFill>
              </a:rPr>
              <a:t>to application process</a:t>
            </a:r>
          </a:p>
        </p:txBody>
      </p:sp>
      <p:sp>
        <p:nvSpPr>
          <p:cNvPr id="76818" name="Rectangle 75"/>
          <p:cNvSpPr>
            <a:spLocks noGrp="1" noChangeArrowheads="1"/>
          </p:cNvSpPr>
          <p:nvPr>
            <p:ph type="body" sz="half" idx="2"/>
          </p:nvPr>
        </p:nvSpPr>
        <p:spPr>
          <a:xfrm>
            <a:off x="493713" y="1549400"/>
            <a:ext cx="4054475" cy="4906963"/>
          </a:xfrm>
        </p:spPr>
        <p:txBody>
          <a:bodyPr/>
          <a:lstStyle/>
          <a:p>
            <a:r>
              <a:rPr lang="en-US" altLang="en-US" sz="2400"/>
              <a:t>receiver </a:t>
            </a:r>
            <a:r>
              <a:rPr lang="ja-JP" altLang="en-US" sz="2400"/>
              <a:t>“</a:t>
            </a:r>
            <a:r>
              <a:rPr lang="en-US" altLang="ja-JP" sz="2400"/>
              <a:t>advertises</a:t>
            </a:r>
            <a:r>
              <a:rPr lang="ja-JP" altLang="en-US" sz="2400"/>
              <a:t>”</a:t>
            </a:r>
            <a:r>
              <a:rPr lang="en-US" altLang="ja-JP" sz="2400"/>
              <a:t> free buffer space by including </a:t>
            </a:r>
            <a:r>
              <a:rPr lang="en-US" altLang="ja-JP" sz="2400" b="1">
                <a:latin typeface="Courier New" panose="02070309020205020404" pitchFamily="49" charset="0"/>
              </a:rPr>
              <a:t>rwnd</a:t>
            </a:r>
            <a:r>
              <a:rPr lang="en-US" altLang="ja-JP" sz="2400"/>
              <a:t> value in TCP header of receiver-to-sender segments</a:t>
            </a:r>
          </a:p>
          <a:p>
            <a:pPr lvl="1"/>
            <a:r>
              <a:rPr lang="en-US" altLang="en-US" sz="2000" b="1">
                <a:latin typeface="Courier New" panose="02070309020205020404" pitchFamily="49" charset="0"/>
              </a:rPr>
              <a:t>RcvBuffer </a:t>
            </a:r>
            <a:r>
              <a:rPr lang="en-US" altLang="en-US" sz="2000"/>
              <a:t>size set via socket options (typical default is 4096 bytes)</a:t>
            </a:r>
          </a:p>
          <a:p>
            <a:pPr lvl="1"/>
            <a:r>
              <a:rPr lang="en-US" altLang="en-US" sz="2000"/>
              <a:t>many operating systems autoadjust </a:t>
            </a:r>
            <a:r>
              <a:rPr lang="en-US" altLang="en-US" sz="2000" b="1">
                <a:latin typeface="Courier New" panose="02070309020205020404" pitchFamily="49" charset="0"/>
              </a:rPr>
              <a:t>RcvBuffer</a:t>
            </a:r>
            <a:endParaRPr lang="en-US" altLang="en-US" sz="2000"/>
          </a:p>
          <a:p>
            <a:r>
              <a:rPr lang="en-US" altLang="en-US" sz="2400"/>
              <a:t>sender limits amount of unacked (</a:t>
            </a:r>
            <a:r>
              <a:rPr lang="ja-JP" altLang="en-US" sz="2400"/>
              <a:t>“</a:t>
            </a:r>
            <a:r>
              <a:rPr lang="en-US" altLang="ja-JP" sz="2400"/>
              <a:t>in-flight</a:t>
            </a:r>
            <a:r>
              <a:rPr lang="ja-JP" altLang="en-US" sz="2400"/>
              <a:t>”</a:t>
            </a:r>
            <a:r>
              <a:rPr lang="en-US" altLang="ja-JP" sz="2400"/>
              <a:t>) data to receiver</a:t>
            </a:r>
            <a:r>
              <a:rPr lang="ja-JP" altLang="en-US" sz="2400"/>
              <a:t>’</a:t>
            </a:r>
            <a:r>
              <a:rPr lang="en-US" altLang="ja-JP" sz="2400"/>
              <a:t>s </a:t>
            </a:r>
            <a:r>
              <a:rPr lang="en-US" altLang="ja-JP" sz="2400" b="1">
                <a:latin typeface="Courier New" panose="02070309020205020404" pitchFamily="49" charset="0"/>
              </a:rPr>
              <a:t>rwnd </a:t>
            </a:r>
            <a:r>
              <a:rPr lang="en-US" altLang="ja-JP" sz="2400"/>
              <a:t>value </a:t>
            </a:r>
          </a:p>
          <a:p>
            <a:r>
              <a:rPr lang="en-US" altLang="en-US" sz="2400"/>
              <a:t>guarantees receive buffer will not overflow</a:t>
            </a:r>
          </a:p>
        </p:txBody>
      </p:sp>
      <p:sp>
        <p:nvSpPr>
          <p:cNvPr id="76819" name="Text Box 76"/>
          <p:cNvSpPr txBox="1">
            <a:spLocks noChangeArrowheads="1"/>
          </p:cNvSpPr>
          <p:nvPr/>
        </p:nvSpPr>
        <p:spPr bwMode="auto">
          <a:xfrm>
            <a:off x="5837238" y="5018088"/>
            <a:ext cx="269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>
                <a:solidFill>
                  <a:srgbClr val="000000"/>
                </a:solidFill>
              </a:rPr>
              <a:t>receiver-side buffering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Rectangle 45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sp>
        <p:nvSpPr>
          <p:cNvPr id="83974" name="Rectangle 47"/>
          <p:cNvSpPr>
            <a:spLocks noGrp="1" noChangeArrowheads="1"/>
          </p:cNvSpPr>
          <p:nvPr>
            <p:ph type="body" sz="half" idx="2"/>
          </p:nvPr>
        </p:nvSpPr>
        <p:spPr>
          <a:xfrm>
            <a:off x="736600" y="1328738"/>
            <a:ext cx="76835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client, server each close their side of connection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 TCP segment with FIN bit = 1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respond to received FIN with ACK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on receiving FIN, ACK can be combined with own FIN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simultaneous FIN exchanges can be handled</a:t>
            </a:r>
          </a:p>
        </p:txBody>
      </p:sp>
    </p:spTree>
    <p:extLst>
      <p:ext uri="{BB962C8B-B14F-4D97-AF65-F5344CB8AC3E}">
        <p14:creationId xmlns:p14="http://schemas.microsoft.com/office/powerpoint/2010/main" val="2041235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3" name="Picture 6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7" name="Line 4"/>
          <p:cNvSpPr>
            <a:spLocks noChangeShapeType="1"/>
          </p:cNvSpPr>
          <p:nvPr/>
        </p:nvSpPr>
        <p:spPr bwMode="auto">
          <a:xfrm flipH="1">
            <a:off x="3471863" y="2081213"/>
            <a:ext cx="1587" cy="3948112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84998" name="Line 10"/>
          <p:cNvSpPr>
            <a:spLocks noChangeShapeType="1"/>
          </p:cNvSpPr>
          <p:nvPr/>
        </p:nvSpPr>
        <p:spPr bwMode="auto">
          <a:xfrm flipH="1">
            <a:off x="6061075" y="2151063"/>
            <a:ext cx="1588" cy="3417887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396362" name="Group 74"/>
          <p:cNvGrpSpPr>
            <a:grpSpLocks/>
          </p:cNvGrpSpPr>
          <p:nvPr/>
        </p:nvGrpSpPr>
        <p:grpSpPr bwMode="auto">
          <a:xfrm>
            <a:off x="544513" y="2762250"/>
            <a:ext cx="1335087" cy="854075"/>
            <a:chOff x="343" y="1740"/>
            <a:chExt cx="841" cy="538"/>
          </a:xfrm>
        </p:grpSpPr>
        <p:sp>
          <p:nvSpPr>
            <p:cNvPr id="85085" name="Text Box 34"/>
            <p:cNvSpPr txBox="1">
              <a:spLocks noChangeArrowheads="1"/>
            </p:cNvSpPr>
            <p:nvPr/>
          </p:nvSpPr>
          <p:spPr bwMode="auto">
            <a:xfrm>
              <a:off x="343" y="2066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FIN_WAIT_2</a:t>
              </a:r>
            </a:p>
          </p:txBody>
        </p:sp>
        <p:sp>
          <p:nvSpPr>
            <p:cNvPr id="85086" name="Line 35"/>
            <p:cNvSpPr>
              <a:spLocks noChangeShapeType="1"/>
            </p:cNvSpPr>
            <p:nvPr/>
          </p:nvSpPr>
          <p:spPr bwMode="auto">
            <a:xfrm>
              <a:off x="634" y="1740"/>
              <a:ext cx="0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96361" name="Group 73"/>
          <p:cNvGrpSpPr>
            <a:grpSpLocks/>
          </p:cNvGrpSpPr>
          <p:nvPr/>
        </p:nvGrpSpPr>
        <p:grpSpPr bwMode="auto">
          <a:xfrm>
            <a:off x="7175500" y="2101850"/>
            <a:ext cx="1390650" cy="960438"/>
            <a:chOff x="4520" y="1324"/>
            <a:chExt cx="876" cy="605"/>
          </a:xfrm>
        </p:grpSpPr>
        <p:sp>
          <p:nvSpPr>
            <p:cNvPr id="85083" name="Text Box 37"/>
            <p:cNvSpPr txBox="1">
              <a:spLocks noChangeArrowheads="1"/>
            </p:cNvSpPr>
            <p:nvPr/>
          </p:nvSpPr>
          <p:spPr bwMode="auto">
            <a:xfrm>
              <a:off x="4520" y="1717"/>
              <a:ext cx="8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CLOSE_WAIT</a:t>
              </a:r>
            </a:p>
          </p:txBody>
        </p:sp>
        <p:sp>
          <p:nvSpPr>
            <p:cNvPr id="85084" name="Line 38"/>
            <p:cNvSpPr>
              <a:spLocks noChangeShapeType="1"/>
            </p:cNvSpPr>
            <p:nvPr/>
          </p:nvSpPr>
          <p:spPr bwMode="auto">
            <a:xfrm>
              <a:off x="5171" y="1324"/>
              <a:ext cx="0" cy="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96363" name="Group 75"/>
          <p:cNvGrpSpPr>
            <a:grpSpLocks/>
          </p:cNvGrpSpPr>
          <p:nvPr/>
        </p:nvGrpSpPr>
        <p:grpSpPr bwMode="auto">
          <a:xfrm>
            <a:off x="3513138" y="3870325"/>
            <a:ext cx="2495550" cy="579438"/>
            <a:chOff x="2213" y="2438"/>
            <a:chExt cx="1572" cy="365"/>
          </a:xfrm>
        </p:grpSpPr>
        <p:sp>
          <p:nvSpPr>
            <p:cNvPr id="85080" name="Line 41"/>
            <p:cNvSpPr>
              <a:spLocks noChangeShapeType="1"/>
            </p:cNvSpPr>
            <p:nvPr/>
          </p:nvSpPr>
          <p:spPr bwMode="auto">
            <a:xfrm flipH="1">
              <a:off x="2213" y="2483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81" name="Rectangle 42"/>
            <p:cNvSpPr>
              <a:spLocks noChangeArrowheads="1"/>
            </p:cNvSpPr>
            <p:nvPr/>
          </p:nvSpPr>
          <p:spPr bwMode="auto">
            <a:xfrm>
              <a:off x="2669" y="2438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82" name="Text Box 43"/>
            <p:cNvSpPr txBox="1">
              <a:spLocks noChangeArrowheads="1"/>
            </p:cNvSpPr>
            <p:nvPr/>
          </p:nvSpPr>
          <p:spPr bwMode="auto">
            <a:xfrm>
              <a:off x="2455" y="2562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FINbit=1, seq=y</a:t>
              </a:r>
            </a:p>
          </p:txBody>
        </p:sp>
      </p:grpSp>
      <p:grpSp>
        <p:nvGrpSpPr>
          <p:cNvPr id="396368" name="Group 80"/>
          <p:cNvGrpSpPr>
            <a:grpSpLocks/>
          </p:cNvGrpSpPr>
          <p:nvPr/>
        </p:nvGrpSpPr>
        <p:grpSpPr bwMode="auto">
          <a:xfrm>
            <a:off x="3543300" y="4578350"/>
            <a:ext cx="2508250" cy="582613"/>
            <a:chOff x="2232" y="2884"/>
            <a:chExt cx="1580" cy="367"/>
          </a:xfrm>
        </p:grpSpPr>
        <p:sp>
          <p:nvSpPr>
            <p:cNvPr id="85077" name="Line 44"/>
            <p:cNvSpPr>
              <a:spLocks noChangeShapeType="1"/>
            </p:cNvSpPr>
            <p:nvPr/>
          </p:nvSpPr>
          <p:spPr bwMode="auto">
            <a:xfrm>
              <a:off x="2232" y="2884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78" name="Rectangle 46"/>
            <p:cNvSpPr>
              <a:spLocks noChangeArrowheads="1"/>
            </p:cNvSpPr>
            <p:nvPr/>
          </p:nvSpPr>
          <p:spPr bwMode="auto">
            <a:xfrm>
              <a:off x="2553" y="2995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79" name="Text Box 47"/>
            <p:cNvSpPr txBox="1">
              <a:spLocks noChangeArrowheads="1"/>
            </p:cNvSpPr>
            <p:nvPr/>
          </p:nvSpPr>
          <p:spPr bwMode="auto">
            <a:xfrm>
              <a:off x="2246" y="2958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ACKbit=1; ACKnum=y+1</a:t>
              </a:r>
            </a:p>
          </p:txBody>
        </p:sp>
      </p:grpSp>
      <p:grpSp>
        <p:nvGrpSpPr>
          <p:cNvPr id="396360" name="Group 72"/>
          <p:cNvGrpSpPr>
            <a:grpSpLocks/>
          </p:cNvGrpSpPr>
          <p:nvPr/>
        </p:nvGrpSpPr>
        <p:grpSpPr bwMode="auto">
          <a:xfrm>
            <a:off x="2090738" y="2901950"/>
            <a:ext cx="4930775" cy="854075"/>
            <a:chOff x="1317" y="1828"/>
            <a:chExt cx="3106" cy="538"/>
          </a:xfrm>
        </p:grpSpPr>
        <p:sp>
          <p:nvSpPr>
            <p:cNvPr id="85072" name="Line 13"/>
            <p:cNvSpPr>
              <a:spLocks noChangeShapeType="1"/>
            </p:cNvSpPr>
            <p:nvPr/>
          </p:nvSpPr>
          <p:spPr bwMode="auto">
            <a:xfrm flipH="1">
              <a:off x="2186" y="1828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73" name="Rectangle 14"/>
            <p:cNvSpPr>
              <a:spLocks noChangeArrowheads="1"/>
            </p:cNvSpPr>
            <p:nvPr/>
          </p:nvSpPr>
          <p:spPr bwMode="auto">
            <a:xfrm>
              <a:off x="2507" y="1912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74" name="Text Box 15"/>
            <p:cNvSpPr txBox="1">
              <a:spLocks noChangeArrowheads="1"/>
            </p:cNvSpPr>
            <p:nvPr/>
          </p:nvSpPr>
          <p:spPr bwMode="auto">
            <a:xfrm>
              <a:off x="2200" y="1875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ACKbit=1; ACKnum=x+1</a:t>
              </a:r>
            </a:p>
          </p:txBody>
        </p:sp>
        <p:sp>
          <p:nvSpPr>
            <p:cNvPr id="85075" name="Text Box 21"/>
            <p:cNvSpPr txBox="1">
              <a:spLocks noChangeArrowheads="1"/>
            </p:cNvSpPr>
            <p:nvPr/>
          </p:nvSpPr>
          <p:spPr bwMode="auto">
            <a:xfrm>
              <a:off x="1317" y="2066"/>
              <a:ext cx="867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 wait for server</a:t>
              </a:r>
            </a:p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close</a:t>
              </a:r>
            </a:p>
          </p:txBody>
        </p:sp>
        <p:sp>
          <p:nvSpPr>
            <p:cNvPr id="85076" name="Text Box 49"/>
            <p:cNvSpPr txBox="1">
              <a:spLocks noChangeArrowheads="1"/>
            </p:cNvSpPr>
            <p:nvPr/>
          </p:nvSpPr>
          <p:spPr bwMode="auto">
            <a:xfrm>
              <a:off x="3822" y="1979"/>
              <a:ext cx="60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can still</a:t>
              </a:r>
            </a:p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send data</a:t>
              </a:r>
            </a:p>
          </p:txBody>
        </p:sp>
      </p:grpSp>
      <p:grpSp>
        <p:nvGrpSpPr>
          <p:cNvPr id="396366" name="Group 78"/>
          <p:cNvGrpSpPr>
            <a:grpSpLocks/>
          </p:cNvGrpSpPr>
          <p:nvPr/>
        </p:nvGrpSpPr>
        <p:grpSpPr bwMode="auto">
          <a:xfrm>
            <a:off x="6059488" y="3032125"/>
            <a:ext cx="2501900" cy="1735138"/>
            <a:chOff x="3817" y="1910"/>
            <a:chExt cx="1576" cy="1093"/>
          </a:xfrm>
        </p:grpSpPr>
        <p:sp>
          <p:nvSpPr>
            <p:cNvPr id="85068" name="Text Box 50"/>
            <p:cNvSpPr txBox="1">
              <a:spLocks noChangeArrowheads="1"/>
            </p:cNvSpPr>
            <p:nvPr/>
          </p:nvSpPr>
          <p:spPr bwMode="auto">
            <a:xfrm>
              <a:off x="3817" y="2703"/>
              <a:ext cx="792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can no longer</a:t>
              </a:r>
            </a:p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send data</a:t>
              </a:r>
            </a:p>
          </p:txBody>
        </p:sp>
        <p:grpSp>
          <p:nvGrpSpPr>
            <p:cNvPr id="102476" name="Group 76"/>
            <p:cNvGrpSpPr>
              <a:grpSpLocks/>
            </p:cNvGrpSpPr>
            <p:nvPr/>
          </p:nvGrpSpPr>
          <p:grpSpPr bwMode="auto">
            <a:xfrm>
              <a:off x="4691" y="1910"/>
              <a:ext cx="702" cy="723"/>
              <a:chOff x="4691" y="1910"/>
              <a:chExt cx="702" cy="723"/>
            </a:xfrm>
          </p:grpSpPr>
          <p:sp>
            <p:nvSpPr>
              <p:cNvPr id="85070" name="Line 39"/>
              <p:cNvSpPr>
                <a:spLocks noChangeShapeType="1"/>
              </p:cNvSpPr>
              <p:nvPr/>
            </p:nvSpPr>
            <p:spPr bwMode="auto">
              <a:xfrm>
                <a:off x="5167" y="1910"/>
                <a:ext cx="0" cy="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85071" name="Text Box 55"/>
              <p:cNvSpPr txBox="1">
                <a:spLocks noChangeArrowheads="1"/>
              </p:cNvSpPr>
              <p:nvPr/>
            </p:nvSpPr>
            <p:spPr bwMode="auto">
              <a:xfrm>
                <a:off x="4691" y="2421"/>
                <a:ext cx="7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charset="0"/>
                    <a:ea typeface="ＭＳ Ｐゴシック" charset="0"/>
                    <a:cs typeface="+mn-cs"/>
                  </a:rPr>
                  <a:t>LAST_ACK</a:t>
                </a:r>
              </a:p>
            </p:txBody>
          </p:sp>
        </p:grpSp>
      </p:grpSp>
      <p:grpSp>
        <p:nvGrpSpPr>
          <p:cNvPr id="396370" name="Group 82"/>
          <p:cNvGrpSpPr>
            <a:grpSpLocks/>
          </p:cNvGrpSpPr>
          <p:nvPr/>
        </p:nvGrpSpPr>
        <p:grpSpPr bwMode="auto">
          <a:xfrm>
            <a:off x="7642225" y="4213225"/>
            <a:ext cx="917575" cy="1223963"/>
            <a:chOff x="4814" y="2654"/>
            <a:chExt cx="578" cy="771"/>
          </a:xfrm>
        </p:grpSpPr>
        <p:sp>
          <p:nvSpPr>
            <p:cNvPr id="85066" name="Text Box 11"/>
            <p:cNvSpPr txBox="1">
              <a:spLocks noChangeArrowheads="1"/>
            </p:cNvSpPr>
            <p:nvPr/>
          </p:nvSpPr>
          <p:spPr bwMode="auto">
            <a:xfrm>
              <a:off x="4814" y="3213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CLOSED</a:t>
              </a:r>
            </a:p>
          </p:txBody>
        </p:sp>
        <p:sp>
          <p:nvSpPr>
            <p:cNvPr id="85067" name="Line 57"/>
            <p:cNvSpPr>
              <a:spLocks noChangeShapeType="1"/>
            </p:cNvSpPr>
            <p:nvPr/>
          </p:nvSpPr>
          <p:spPr bwMode="auto">
            <a:xfrm>
              <a:off x="5173" y="265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96365" name="Group 77"/>
          <p:cNvGrpSpPr>
            <a:grpSpLocks/>
          </p:cNvGrpSpPr>
          <p:nvPr/>
        </p:nvGrpSpPr>
        <p:grpSpPr bwMode="auto">
          <a:xfrm>
            <a:off x="585788" y="3605213"/>
            <a:ext cx="1400175" cy="1044575"/>
            <a:chOff x="369" y="2271"/>
            <a:chExt cx="882" cy="658"/>
          </a:xfrm>
        </p:grpSpPr>
        <p:sp>
          <p:nvSpPr>
            <p:cNvPr id="85064" name="Text Box 58"/>
            <p:cNvSpPr txBox="1">
              <a:spLocks noChangeArrowheads="1"/>
            </p:cNvSpPr>
            <p:nvPr/>
          </p:nvSpPr>
          <p:spPr bwMode="auto">
            <a:xfrm>
              <a:off x="369" y="2717"/>
              <a:ext cx="8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TIMED_WAIT</a:t>
              </a:r>
            </a:p>
          </p:txBody>
        </p:sp>
        <p:sp>
          <p:nvSpPr>
            <p:cNvPr id="85065" name="Line 60"/>
            <p:cNvSpPr>
              <a:spLocks noChangeShapeType="1"/>
            </p:cNvSpPr>
            <p:nvPr/>
          </p:nvSpPr>
          <p:spPr bwMode="auto">
            <a:xfrm>
              <a:off x="638" y="2271"/>
              <a:ext cx="0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96369" name="Group 81"/>
          <p:cNvGrpSpPr>
            <a:grpSpLocks/>
          </p:cNvGrpSpPr>
          <p:nvPr/>
        </p:nvGrpSpPr>
        <p:grpSpPr bwMode="auto">
          <a:xfrm>
            <a:off x="674688" y="4486275"/>
            <a:ext cx="2743200" cy="1768475"/>
            <a:chOff x="425" y="2826"/>
            <a:chExt cx="1728" cy="1114"/>
          </a:xfrm>
        </p:grpSpPr>
        <p:sp>
          <p:nvSpPr>
            <p:cNvPr id="85058" name="Line 52"/>
            <p:cNvSpPr>
              <a:spLocks noChangeShapeType="1"/>
            </p:cNvSpPr>
            <p:nvPr/>
          </p:nvSpPr>
          <p:spPr bwMode="auto">
            <a:xfrm>
              <a:off x="1820" y="2833"/>
              <a:ext cx="7" cy="1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59" name="Text Box 51"/>
            <p:cNvSpPr txBox="1">
              <a:spLocks noChangeArrowheads="1"/>
            </p:cNvSpPr>
            <p:nvPr/>
          </p:nvSpPr>
          <p:spPr bwMode="auto">
            <a:xfrm>
              <a:off x="1216" y="3093"/>
              <a:ext cx="937" cy="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 timed wait </a:t>
              </a:r>
            </a:p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for 2*max </a:t>
              </a:r>
            </a:p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segment lifetime</a:t>
              </a:r>
            </a:p>
          </p:txBody>
        </p:sp>
        <p:sp>
          <p:nvSpPr>
            <p:cNvPr id="85060" name="Line 53"/>
            <p:cNvSpPr>
              <a:spLocks noChangeShapeType="1"/>
            </p:cNvSpPr>
            <p:nvPr/>
          </p:nvSpPr>
          <p:spPr bwMode="auto">
            <a:xfrm>
              <a:off x="1742" y="2826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61" name="Line 54"/>
            <p:cNvSpPr>
              <a:spLocks noChangeShapeType="1"/>
            </p:cNvSpPr>
            <p:nvPr/>
          </p:nvSpPr>
          <p:spPr bwMode="auto">
            <a:xfrm>
              <a:off x="1759" y="3889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62" name="Text Box 59"/>
            <p:cNvSpPr txBox="1">
              <a:spLocks noChangeArrowheads="1"/>
            </p:cNvSpPr>
            <p:nvPr/>
          </p:nvSpPr>
          <p:spPr bwMode="auto">
            <a:xfrm>
              <a:off x="425" y="3728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CLOSED</a:t>
              </a:r>
            </a:p>
          </p:txBody>
        </p:sp>
        <p:sp>
          <p:nvSpPr>
            <p:cNvPr id="85063" name="Line 61"/>
            <p:cNvSpPr>
              <a:spLocks noChangeShapeType="1"/>
            </p:cNvSpPr>
            <p:nvPr/>
          </p:nvSpPr>
          <p:spPr bwMode="auto">
            <a:xfrm>
              <a:off x="631" y="2918"/>
              <a:ext cx="0" cy="8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85008" name="Rectangle 62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grpSp>
        <p:nvGrpSpPr>
          <p:cNvPr id="396359" name="Group 71"/>
          <p:cNvGrpSpPr>
            <a:grpSpLocks/>
          </p:cNvGrpSpPr>
          <p:nvPr/>
        </p:nvGrpSpPr>
        <p:grpSpPr bwMode="auto">
          <a:xfrm>
            <a:off x="550863" y="2046288"/>
            <a:ext cx="1335087" cy="700087"/>
            <a:chOff x="347" y="1289"/>
            <a:chExt cx="841" cy="441"/>
          </a:xfrm>
        </p:grpSpPr>
        <p:sp>
          <p:nvSpPr>
            <p:cNvPr id="85056" name="Text Box 31"/>
            <p:cNvSpPr txBox="1">
              <a:spLocks noChangeArrowheads="1"/>
            </p:cNvSpPr>
            <p:nvPr/>
          </p:nvSpPr>
          <p:spPr bwMode="auto">
            <a:xfrm>
              <a:off x="347" y="1518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FIN_WAIT_1</a:t>
              </a:r>
            </a:p>
          </p:txBody>
        </p:sp>
        <p:sp>
          <p:nvSpPr>
            <p:cNvPr id="85057" name="Line 32"/>
            <p:cNvSpPr>
              <a:spLocks noChangeShapeType="1"/>
            </p:cNvSpPr>
            <p:nvPr/>
          </p:nvSpPr>
          <p:spPr bwMode="auto">
            <a:xfrm>
              <a:off x="630" y="1289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96358" name="Group 70"/>
          <p:cNvGrpSpPr>
            <a:grpSpLocks/>
          </p:cNvGrpSpPr>
          <p:nvPr/>
        </p:nvGrpSpPr>
        <p:grpSpPr bwMode="auto">
          <a:xfrm>
            <a:off x="1204913" y="2100263"/>
            <a:ext cx="4775200" cy="1014412"/>
            <a:chOff x="759" y="1323"/>
            <a:chExt cx="3008" cy="639"/>
          </a:xfrm>
        </p:grpSpPr>
        <p:sp>
          <p:nvSpPr>
            <p:cNvPr id="85051" name="Line 6"/>
            <p:cNvSpPr>
              <a:spLocks noChangeShapeType="1"/>
            </p:cNvSpPr>
            <p:nvPr/>
          </p:nvSpPr>
          <p:spPr bwMode="auto">
            <a:xfrm>
              <a:off x="2195" y="1442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52" name="Rectangle 7"/>
            <p:cNvSpPr>
              <a:spLocks noChangeArrowheads="1"/>
            </p:cNvSpPr>
            <p:nvPr/>
          </p:nvSpPr>
          <p:spPr bwMode="auto">
            <a:xfrm>
              <a:off x="2644" y="1369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53" name="Text Box 8"/>
            <p:cNvSpPr txBox="1">
              <a:spLocks noChangeArrowheads="1"/>
            </p:cNvSpPr>
            <p:nvPr/>
          </p:nvSpPr>
          <p:spPr bwMode="auto">
            <a:xfrm>
              <a:off x="2430" y="1493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FINbit=1, seq=x</a:t>
              </a:r>
            </a:p>
          </p:txBody>
        </p:sp>
        <p:sp>
          <p:nvSpPr>
            <p:cNvPr id="85054" name="Text Box 9"/>
            <p:cNvSpPr txBox="1">
              <a:spLocks noChangeArrowheads="1"/>
            </p:cNvSpPr>
            <p:nvPr/>
          </p:nvSpPr>
          <p:spPr bwMode="auto">
            <a:xfrm>
              <a:off x="1209" y="1541"/>
              <a:ext cx="913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can no longer</a:t>
              </a:r>
            </a:p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send but can</a:t>
              </a:r>
            </a:p>
            <a:p>
              <a:pPr marL="0" marR="0" lvl="0" indent="0" algn="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 receive data</a:t>
              </a:r>
            </a:p>
          </p:txBody>
        </p:sp>
        <p:sp>
          <p:nvSpPr>
            <p:cNvPr id="85055" name="Text Box 67"/>
            <p:cNvSpPr txBox="1">
              <a:spLocks noChangeArrowheads="1"/>
            </p:cNvSpPr>
            <p:nvPr/>
          </p:nvSpPr>
          <p:spPr bwMode="auto">
            <a:xfrm>
              <a:off x="759" y="1323"/>
              <a:ext cx="14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charset="0"/>
                  <a:ea typeface="ＭＳ Ｐゴシック" charset="0"/>
                  <a:cs typeface="+mn-cs"/>
                </a:rPr>
                <a:t>clientSocket.close()</a:t>
              </a:r>
            </a:p>
          </p:txBody>
        </p:sp>
      </p:grpSp>
      <p:sp>
        <p:nvSpPr>
          <p:cNvPr id="85011" name="Text Box 84"/>
          <p:cNvSpPr txBox="1">
            <a:spLocks noChangeArrowheads="1"/>
          </p:cNvSpPr>
          <p:nvPr/>
        </p:nvSpPr>
        <p:spPr bwMode="auto">
          <a:xfrm>
            <a:off x="498475" y="1368425"/>
            <a:ext cx="11604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client state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85012" name="Text Box 85"/>
          <p:cNvSpPr txBox="1">
            <a:spLocks noChangeArrowheads="1"/>
          </p:cNvSpPr>
          <p:nvPr/>
        </p:nvSpPr>
        <p:spPr bwMode="auto">
          <a:xfrm>
            <a:off x="7353300" y="1385888"/>
            <a:ext cx="1238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server state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85013" name="Text Box 86"/>
          <p:cNvSpPr txBox="1">
            <a:spLocks noChangeArrowheads="1"/>
          </p:cNvSpPr>
          <p:nvPr/>
        </p:nvSpPr>
        <p:spPr bwMode="auto">
          <a:xfrm>
            <a:off x="7769225" y="17684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ESTAB</a:t>
            </a:r>
          </a:p>
        </p:txBody>
      </p:sp>
      <p:sp>
        <p:nvSpPr>
          <p:cNvPr id="85014" name="Text Box 87"/>
          <p:cNvSpPr txBox="1">
            <a:spLocks noChangeArrowheads="1"/>
          </p:cNvSpPr>
          <p:nvPr/>
        </p:nvSpPr>
        <p:spPr bwMode="auto">
          <a:xfrm>
            <a:off x="533400" y="175101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ESTAB</a:t>
            </a:r>
          </a:p>
        </p:txBody>
      </p:sp>
      <p:grpSp>
        <p:nvGrpSpPr>
          <p:cNvPr id="102422" name="Group 88"/>
          <p:cNvGrpSpPr>
            <a:grpSpLocks/>
          </p:cNvGrpSpPr>
          <p:nvPr/>
        </p:nvGrpSpPr>
        <p:grpSpPr bwMode="auto">
          <a:xfrm>
            <a:off x="3140075" y="1443038"/>
            <a:ext cx="642938" cy="600075"/>
            <a:chOff x="-44" y="1473"/>
            <a:chExt cx="981" cy="1105"/>
          </a:xfrm>
        </p:grpSpPr>
        <p:pic>
          <p:nvPicPr>
            <p:cNvPr id="102456" name="Picture 8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57" name="Freeform 9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102423" name="Group 91"/>
          <p:cNvGrpSpPr>
            <a:grpSpLocks/>
          </p:cNvGrpSpPr>
          <p:nvPr/>
        </p:nvGrpSpPr>
        <p:grpSpPr bwMode="auto">
          <a:xfrm>
            <a:off x="5772150" y="1446213"/>
            <a:ext cx="336550" cy="512762"/>
            <a:chOff x="4140" y="429"/>
            <a:chExt cx="1425" cy="2396"/>
          </a:xfrm>
        </p:grpSpPr>
        <p:sp>
          <p:nvSpPr>
            <p:cNvPr id="102424" name="Freeform 9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5018" name="Rectangle 93"/>
            <p:cNvSpPr>
              <a:spLocks noChangeArrowheads="1"/>
            </p:cNvSpPr>
            <p:nvPr/>
          </p:nvSpPr>
          <p:spPr bwMode="auto">
            <a:xfrm>
              <a:off x="4207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2426" name="Freeform 9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2427" name="Freeform 9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5021" name="Rectangle 96"/>
            <p:cNvSpPr>
              <a:spLocks noChangeArrowheads="1"/>
            </p:cNvSpPr>
            <p:nvPr/>
          </p:nvSpPr>
          <p:spPr bwMode="auto">
            <a:xfrm>
              <a:off x="4214" y="696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02429" name="Group 9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5047" name="AutoShape 98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85048" name="AutoShape 99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88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85023" name="Rectangle 100"/>
            <p:cNvSpPr>
              <a:spLocks noChangeArrowheads="1"/>
            </p:cNvSpPr>
            <p:nvPr/>
          </p:nvSpPr>
          <p:spPr bwMode="auto">
            <a:xfrm>
              <a:off x="4221" y="1022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02431" name="Group 10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5045" name="AutoShape 102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85046" name="AutoShape 103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85025" name="Rectangle 104"/>
            <p:cNvSpPr>
              <a:spLocks noChangeArrowheads="1"/>
            </p:cNvSpPr>
            <p:nvPr/>
          </p:nvSpPr>
          <p:spPr bwMode="auto">
            <a:xfrm>
              <a:off x="4214" y="1356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26" name="Rectangle 105"/>
            <p:cNvSpPr>
              <a:spLocks noChangeArrowheads="1"/>
            </p:cNvSpPr>
            <p:nvPr/>
          </p:nvSpPr>
          <p:spPr bwMode="auto">
            <a:xfrm>
              <a:off x="4227" y="1653"/>
              <a:ext cx="59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02434" name="Group 10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5043" name="AutoShape 107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0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85044" name="AutoShape 108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102435" name="Freeform 10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102436" name="Group 11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5041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85042" name="AutoShape 11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85030" name="Rectangle 113"/>
            <p:cNvSpPr>
              <a:spLocks noChangeArrowheads="1"/>
            </p:cNvSpPr>
            <p:nvPr/>
          </p:nvSpPr>
          <p:spPr bwMode="auto">
            <a:xfrm>
              <a:off x="5249" y="429"/>
              <a:ext cx="67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2438" name="Freeform 11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2439" name="Freeform 11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5033" name="Oval 116"/>
            <p:cNvSpPr>
              <a:spLocks noChangeArrowheads="1"/>
            </p:cNvSpPr>
            <p:nvPr/>
          </p:nvSpPr>
          <p:spPr bwMode="auto">
            <a:xfrm>
              <a:off x="5518" y="2610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2441" name="Freeform 11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5035" name="AutoShape 118"/>
            <p:cNvSpPr>
              <a:spLocks noChangeArrowheads="1"/>
            </p:cNvSpPr>
            <p:nvPr/>
          </p:nvSpPr>
          <p:spPr bwMode="auto">
            <a:xfrm>
              <a:off x="4140" y="2677"/>
              <a:ext cx="1196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36" name="AutoShape 119"/>
            <p:cNvSpPr>
              <a:spLocks noChangeArrowheads="1"/>
            </p:cNvSpPr>
            <p:nvPr/>
          </p:nvSpPr>
          <p:spPr bwMode="auto">
            <a:xfrm>
              <a:off x="4207" y="2714"/>
              <a:ext cx="1069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37" name="Oval 120"/>
            <p:cNvSpPr>
              <a:spLocks noChangeArrowheads="1"/>
            </p:cNvSpPr>
            <p:nvPr/>
          </p:nvSpPr>
          <p:spPr bwMode="auto">
            <a:xfrm>
              <a:off x="4308" y="2380"/>
              <a:ext cx="155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38" name="Oval 121"/>
            <p:cNvSpPr>
              <a:spLocks noChangeArrowheads="1"/>
            </p:cNvSpPr>
            <p:nvPr/>
          </p:nvSpPr>
          <p:spPr bwMode="auto">
            <a:xfrm>
              <a:off x="4483" y="2387"/>
              <a:ext cx="161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85039" name="Oval 122"/>
            <p:cNvSpPr>
              <a:spLocks noChangeArrowheads="1"/>
            </p:cNvSpPr>
            <p:nvPr/>
          </p:nvSpPr>
          <p:spPr bwMode="auto">
            <a:xfrm>
              <a:off x="4664" y="2380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5040" name="Rectangle 123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364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9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>
                <a:cs typeface="+mj-cs"/>
              </a:rPr>
              <a:t>Inter-AS routing is different</a:t>
            </a:r>
            <a:r>
              <a:rPr lang="en-US" sz="4800" dirty="0">
                <a:cs typeface="+mj-cs"/>
              </a:rPr>
              <a:t> </a:t>
            </a:r>
          </a:p>
        </p:txBody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93825"/>
            <a:ext cx="8229600" cy="4572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policy:</a:t>
            </a:r>
            <a:r>
              <a:rPr lang="en-US" dirty="0">
                <a:latin typeface="Gill Sans MT" charset="0"/>
              </a:rPr>
              <a:t> </a:t>
            </a:r>
          </a:p>
          <a:p>
            <a:r>
              <a:rPr lang="en-US" dirty="0">
                <a:latin typeface="Gill Sans MT" charset="0"/>
              </a:rPr>
              <a:t>intra-AS: single admin, so single consistent policy</a:t>
            </a:r>
          </a:p>
          <a:p>
            <a:r>
              <a:rPr lang="en-US" dirty="0">
                <a:latin typeface="Gill Sans MT" charset="0"/>
              </a:rPr>
              <a:t>inter-AS: each admin wants control over how its traffic routed and who routes through its AS </a:t>
            </a:r>
          </a:p>
          <a:p>
            <a:pPr>
              <a:buFont typeface="Wingdings" charset="0"/>
              <a:buNone/>
            </a:pPr>
            <a:endParaRPr lang="en-US" i="1" dirty="0">
              <a:solidFill>
                <a:srgbClr val="CC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performance: </a:t>
            </a:r>
          </a:p>
          <a:p>
            <a:r>
              <a:rPr lang="en-US" dirty="0">
                <a:latin typeface="Gill Sans MT" charset="0"/>
              </a:rPr>
              <a:t>intra-AS: can focus on performance</a:t>
            </a:r>
          </a:p>
          <a:p>
            <a:r>
              <a:rPr lang="en-US" dirty="0">
                <a:latin typeface="Gill Sans MT" charset="0"/>
              </a:rPr>
              <a:t>inter-AS: policy may dominate over performance</a:t>
            </a:r>
          </a:p>
        </p:txBody>
      </p:sp>
      <p:pic>
        <p:nvPicPr>
          <p:cNvPr id="18739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0493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225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Inter-AS tasks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3" y="1195388"/>
            <a:ext cx="3810000" cy="29210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suppose router in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 receives datagram destined outside of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:</a:t>
            </a:r>
          </a:p>
          <a:p>
            <a:pPr lvl="1">
              <a:defRPr/>
            </a:pPr>
            <a:r>
              <a:rPr lang="en-US" dirty="0"/>
              <a:t>router should forward packet to gateway router, but which one?</a:t>
            </a:r>
          </a:p>
        </p:txBody>
      </p:sp>
      <p:sp>
        <p:nvSpPr>
          <p:cNvPr id="10138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195388"/>
            <a:ext cx="3810000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AS</a:t>
            </a:r>
            <a:r>
              <a:rPr lang="en-US" sz="2400" i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r>
              <a:rPr lang="en-US" sz="2400" i="1" dirty="0">
                <a:solidFill>
                  <a:srgbClr val="CC0000"/>
                </a:solidFill>
                <a:cs typeface="+mn-cs"/>
              </a:rPr>
              <a:t> must: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learn which </a:t>
            </a:r>
            <a:r>
              <a:rPr lang="en-US" sz="2400" dirty="0" err="1">
                <a:cs typeface="+mn-cs"/>
              </a:rPr>
              <a:t>dests</a:t>
            </a:r>
            <a:r>
              <a:rPr lang="en-US" sz="2400" dirty="0">
                <a:cs typeface="+mn-cs"/>
              </a:rPr>
              <a:t> are reachable through AS2, which through AS3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propagate this reachability info to all routers in AS</a:t>
            </a:r>
            <a:r>
              <a:rPr lang="en-US" sz="2400" dirty="0">
                <a:latin typeface="Arial"/>
                <a:cs typeface="Arial"/>
              </a:rPr>
              <a:t>1</a:t>
            </a:r>
          </a:p>
        </p:txBody>
      </p:sp>
      <p:sp>
        <p:nvSpPr>
          <p:cNvPr id="146438" name="Freeform 5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39" name="Freeform 6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40" name="Freeform 7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41" name="Freeform 8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42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AS3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46443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AS2</a:t>
            </a:r>
          </a:p>
        </p:txBody>
      </p:sp>
      <p:sp>
        <p:nvSpPr>
          <p:cNvPr id="146444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45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46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46447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46545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46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47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48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49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50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51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3b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46448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46537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38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39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40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541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46542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46543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44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3c</a:t>
                </a: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6449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46529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46531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32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33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34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35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36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146530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3a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46450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46486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59 w 1583"/>
                <a:gd name="T1" fmla="*/ 310 h 682"/>
                <a:gd name="T2" fmla="*/ 681 w 1583"/>
                <a:gd name="T3" fmla="*/ 102 h 682"/>
                <a:gd name="T4" fmla="*/ 1313 w 1583"/>
                <a:gd name="T5" fmla="*/ 29 h 682"/>
                <a:gd name="T6" fmla="*/ 1933 w 1583"/>
                <a:gd name="T7" fmla="*/ 268 h 682"/>
                <a:gd name="T8" fmla="*/ 2613 w 1583"/>
                <a:gd name="T9" fmla="*/ 591 h 682"/>
                <a:gd name="T10" fmla="*/ 2126 w 1583"/>
                <a:gd name="T11" fmla="*/ 888 h 682"/>
                <a:gd name="T12" fmla="*/ 1153 w 1583"/>
                <a:gd name="T13" fmla="*/ 908 h 682"/>
                <a:gd name="T14" fmla="*/ 149 w 1583"/>
                <a:gd name="T15" fmla="*/ 823 h 682"/>
                <a:gd name="T16" fmla="*/ 259 w 1583"/>
                <a:gd name="T17" fmla="*/ 310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7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AS1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8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9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90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91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92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93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46494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46521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22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23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24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25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146526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46527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14652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1c</a:t>
                  </a:r>
                </a:p>
              </p:txBody>
            </p:sp>
          </p:grpSp>
        </p:grpSp>
        <p:grpSp>
          <p:nvGrpSpPr>
            <p:cNvPr id="146495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46514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15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16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17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18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19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20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rPr>
                  <a:t>1a</a:t>
                </a: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46496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46506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07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08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09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10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146511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46512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146513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1d</a:t>
                  </a:r>
                </a:p>
              </p:txBody>
            </p:sp>
          </p:grpSp>
        </p:grpSp>
        <p:grpSp>
          <p:nvGrpSpPr>
            <p:cNvPr id="146497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46498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499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00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01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6502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146503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46504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146505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</a:rPr>
                    <a:t>1b</a:t>
                  </a: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</p:grpSp>
      <p:grpSp>
        <p:nvGrpSpPr>
          <p:cNvPr id="146451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46479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0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1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2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3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4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85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2a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6452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53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54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55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46456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46472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3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4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5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6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7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8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2c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46457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46465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66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67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68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69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0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46471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2b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6458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other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networks</a:t>
            </a:r>
          </a:p>
        </p:txBody>
      </p:sp>
      <p:sp>
        <p:nvSpPr>
          <p:cNvPr id="146459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60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other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networks</a:t>
            </a:r>
          </a:p>
        </p:txBody>
      </p:sp>
      <p:sp>
        <p:nvSpPr>
          <p:cNvPr id="146461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62" name="Freeform 116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6463" name="Freeform 117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pic>
        <p:nvPicPr>
          <p:cNvPr id="146464" name="Picture 1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0010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528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144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Gill Sans MT" charset="0"/>
              </a:rPr>
              <a:t>Internet inter-AS routing: BGP</a:t>
            </a:r>
            <a:endParaRPr lang="en-US" sz="3200">
              <a:latin typeface="Gill Sans MT" charset="0"/>
            </a:endParaRP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7772400" cy="4927600"/>
          </a:xfrm>
        </p:spPr>
        <p:txBody>
          <a:bodyPr/>
          <a:lstStyle/>
          <a:p>
            <a:pPr marL="381000" indent="-381000"/>
            <a:r>
              <a:rPr lang="en-US" dirty="0">
                <a:solidFill>
                  <a:srgbClr val="CC0000"/>
                </a:solidFill>
                <a:latin typeface="Gill Sans MT" charset="0"/>
              </a:rPr>
              <a:t>BGP (Border Gateway Protocol):</a:t>
            </a:r>
            <a:r>
              <a:rPr lang="en-US" dirty="0">
                <a:latin typeface="Gill Sans MT" charset="0"/>
              </a:rPr>
              <a:t> </a:t>
            </a:r>
            <a:r>
              <a:rPr lang="en-US" i="1" dirty="0">
                <a:latin typeface="Gill Sans MT" charset="0"/>
              </a:rPr>
              <a:t>the</a:t>
            </a:r>
            <a:r>
              <a:rPr lang="en-US" dirty="0">
                <a:latin typeface="Gill Sans MT" charset="0"/>
              </a:rPr>
              <a:t> de facto inter-domain routing protocol</a:t>
            </a:r>
          </a:p>
          <a:p>
            <a:pPr marL="800100" lvl="1" indent="-342900"/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glue that holds the Internet together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BGP provides each AS a means to:</a:t>
            </a: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eBGP:</a:t>
            </a:r>
            <a:r>
              <a:rPr lang="en-US" dirty="0">
                <a:latin typeface="Gill Sans MT" charset="0"/>
              </a:rPr>
              <a:t> obtain subnet reachability information from neighboring </a:t>
            </a:r>
            <a:r>
              <a:rPr lang="en-US" dirty="0" err="1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iBGP:</a:t>
            </a:r>
            <a:r>
              <a:rPr lang="en-US" dirty="0">
                <a:latin typeface="Gill Sans MT" charset="0"/>
              </a:rPr>
              <a:t> propagate reachability information to all AS-internal routers.</a:t>
            </a:r>
          </a:p>
          <a:p>
            <a:pPr marL="800100" lvl="1" indent="-342900"/>
            <a:r>
              <a:rPr lang="en-US" dirty="0">
                <a:latin typeface="Gill Sans MT" charset="0"/>
              </a:rPr>
              <a:t>determine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good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routes to other networks based on reachability information and </a:t>
            </a:r>
            <a:r>
              <a:rPr lang="en-US" altLang="ja-JP" i="1" dirty="0">
                <a:solidFill>
                  <a:srgbClr val="000090"/>
                </a:solidFill>
                <a:latin typeface="Gill Sans MT" charset="0"/>
              </a:rPr>
              <a:t>policy</a:t>
            </a:r>
            <a:endParaRPr lang="en-US" altLang="ja-JP" dirty="0">
              <a:solidFill>
                <a:srgbClr val="000090"/>
              </a:solidFill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allows subnet to advertise its existence to rest of Internet: 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i="1" dirty="0">
                <a:solidFill>
                  <a:srgbClr val="000099"/>
                </a:solidFill>
                <a:latin typeface="Gill Sans MT" charset="0"/>
              </a:rPr>
              <a:t>I am here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”</a:t>
            </a:r>
            <a:endParaRPr lang="en-US" i="1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5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eBGP, iBGP connections</a:t>
            </a:r>
          </a:p>
        </p:txBody>
      </p:sp>
      <p:grpSp>
        <p:nvGrpSpPr>
          <p:cNvPr id="283" name="Group 282"/>
          <p:cNvGrpSpPr/>
          <p:nvPr/>
        </p:nvGrpSpPr>
        <p:grpSpPr>
          <a:xfrm>
            <a:off x="3374823" y="4578799"/>
            <a:ext cx="2923580" cy="635979"/>
            <a:chOff x="7493868" y="5383138"/>
            <a:chExt cx="2923580" cy="635979"/>
          </a:xfrm>
        </p:grpSpPr>
        <p:cxnSp>
          <p:nvCxnSpPr>
            <p:cNvPr id="273" name="Straight Connector 272"/>
            <p:cNvCxnSpPr/>
            <p:nvPr/>
          </p:nvCxnSpPr>
          <p:spPr bwMode="auto">
            <a:xfrm flipH="1" flipV="1">
              <a:off x="7493868" y="5589319"/>
              <a:ext cx="749784" cy="115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C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4" name="Straight Connector 273"/>
            <p:cNvCxnSpPr/>
            <p:nvPr/>
          </p:nvCxnSpPr>
          <p:spPr bwMode="auto">
            <a:xfrm flipV="1">
              <a:off x="7523346" y="5869497"/>
              <a:ext cx="699488" cy="69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1" name="TextBox 280"/>
            <p:cNvSpPr txBox="1"/>
            <p:nvPr/>
          </p:nvSpPr>
          <p:spPr>
            <a:xfrm>
              <a:off x="8347651" y="5383138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eBGP connectivity</a:t>
              </a: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8372607" y="5649785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iBGP connectivity</a:t>
              </a:r>
            </a:p>
          </p:txBody>
        </p:sp>
      </p:grpSp>
      <p:sp>
        <p:nvSpPr>
          <p:cNvPr id="135" name="Freeform 2"/>
          <p:cNvSpPr>
            <a:spLocks/>
          </p:cNvSpPr>
          <p:nvPr/>
        </p:nvSpPr>
        <p:spPr bwMode="auto">
          <a:xfrm>
            <a:off x="558931" y="2655625"/>
            <a:ext cx="2712783" cy="1853712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697092" y="2806487"/>
            <a:ext cx="565150" cy="369332"/>
            <a:chOff x="1736090" y="2873352"/>
            <a:chExt cx="565150" cy="369332"/>
          </a:xfrm>
        </p:grpSpPr>
        <p:grpSp>
          <p:nvGrpSpPr>
            <p:cNvPr id="26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" name="Oval 2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1" name="Freeform 3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34" name="Straight Connector 33"/>
              <p:cNvCxnSpPr>
                <a:endCxn id="2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69" name="Oval 68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1b</a:t>
                </a: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701322" y="4027804"/>
            <a:ext cx="565150" cy="369332"/>
            <a:chOff x="1736090" y="2873352"/>
            <a:chExt cx="565150" cy="369332"/>
          </a:xfrm>
        </p:grpSpPr>
        <p:grpSp>
          <p:nvGrpSpPr>
            <p:cNvPr id="7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79" name="Oval 7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3" name="Freeform 8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4" name="Freeform 8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5" name="Freeform 8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86" name="Straight Connector 85"/>
              <p:cNvCxnSpPr>
                <a:endCxn id="8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1d</a:t>
                </a: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2562808" y="3418207"/>
            <a:ext cx="565150" cy="369332"/>
            <a:chOff x="1736090" y="2873352"/>
            <a:chExt cx="565150" cy="369332"/>
          </a:xfrm>
        </p:grpSpPr>
        <p:grpSp>
          <p:nvGrpSpPr>
            <p:cNvPr id="8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93" name="Oval 9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7" name="Freeform 9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100" name="Straight Connector 99"/>
              <p:cNvCxnSpPr>
                <a:endCxn id="9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91" name="Oval 9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1c</a:t>
                </a: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94333" y="3411854"/>
            <a:ext cx="565150" cy="369332"/>
            <a:chOff x="1736090" y="2873352"/>
            <a:chExt cx="565150" cy="369332"/>
          </a:xfrm>
        </p:grpSpPr>
        <p:grpSp>
          <p:nvGrpSpPr>
            <p:cNvPr id="103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107" name="Oval 10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3" name="Freeform 11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114" name="Straight Connector 113"/>
              <p:cNvCxnSpPr>
                <a:endCxn id="10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105" name="Oval 104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1a</a:t>
                </a:r>
              </a:p>
            </p:txBody>
          </p:sp>
        </p:grpSp>
      </p:grpSp>
      <p:cxnSp>
        <p:nvCxnSpPr>
          <p:cNvPr id="117" name="Straight Connector 116"/>
          <p:cNvCxnSpPr>
            <a:stCxn id="66" idx="2"/>
            <a:endCxn id="78" idx="0"/>
          </p:cNvCxnSpPr>
          <p:nvPr/>
        </p:nvCxnSpPr>
        <p:spPr bwMode="auto">
          <a:xfrm>
            <a:off x="1952075" y="3175819"/>
            <a:ext cx="4230" cy="85198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>
            <a:off x="1368479" y="3581756"/>
            <a:ext cx="1204913" cy="635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>
            <a:stCxn id="27" idx="7"/>
          </p:cNvCxnSpPr>
          <p:nvPr/>
        </p:nvCxnSpPr>
        <p:spPr bwMode="auto">
          <a:xfrm>
            <a:off x="2179710" y="3087612"/>
            <a:ext cx="480042" cy="3697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>
            <a:off x="1261075" y="3719439"/>
            <a:ext cx="477927" cy="3570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H="1">
            <a:off x="2157044" y="3716677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flipH="1">
            <a:off x="1248555" y="3100081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3167773" y="1871068"/>
            <a:ext cx="2712783" cy="1853712"/>
            <a:chOff x="-2170772" y="2784954"/>
            <a:chExt cx="2712783" cy="1853712"/>
          </a:xfrm>
        </p:grpSpPr>
        <p:sp>
          <p:nvSpPr>
            <p:cNvPr id="138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40" name="Group 139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8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93" name="Oval 19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" name="Rectangle 19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6" name="Freeform 19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7" name="Freeform 19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8" name="Freeform 19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9" name="Freeform 19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00" name="Straight Connector 199"/>
                  <p:cNvCxnSpPr>
                    <a:endCxn id="19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91" name="Oval 19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2" name="TextBox 19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141" name="Group 140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80" name="Oval 1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2" name="Oval 18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" name="Freeform 18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5" name="Freeform 18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6" name="Freeform 18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87" name="Straight Connector 186"/>
                  <p:cNvCxnSpPr>
                    <a:endCxn id="18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7" name="Group 176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8" name="Oval 17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" name="TextBox 178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142" name="Group 141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7" name="Oval 16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9" name="Oval 16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1" name="Freeform 17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2" name="Freeform 17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3" name="Freeform 17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74" name="Straight Connector 173"/>
                  <p:cNvCxnSpPr>
                    <a:endCxn id="16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Group 163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65" name="Oval 16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143" name="Group 142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5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54" name="Oval 15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6" name="Oval 15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8" name="Freeform 15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9" name="Freeform 15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0" name="Freeform 15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61" name="Straight Connector 160"/>
                  <p:cNvCxnSpPr>
                    <a:endCxn id="15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1" name="Group 15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52" name="Oval 15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144" name="Straight Connector 143"/>
              <p:cNvCxnSpPr>
                <a:stCxn id="192" idx="2"/>
                <a:endCxn id="179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6" name="Straight Connector 145"/>
              <p:cNvCxnSpPr>
                <a:stCxn id="193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7" name="Straight Connector 146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02" name="Group 201"/>
          <p:cNvGrpSpPr/>
          <p:nvPr/>
        </p:nvGrpSpPr>
        <p:grpSpPr>
          <a:xfrm>
            <a:off x="5839067" y="2689747"/>
            <a:ext cx="2712783" cy="1853712"/>
            <a:chOff x="-2170772" y="2784954"/>
            <a:chExt cx="2712783" cy="1853712"/>
          </a:xfrm>
        </p:grpSpPr>
        <p:sp>
          <p:nvSpPr>
            <p:cNvPr id="203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04" name="Group 203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05" name="Group 204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54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8" name="Oval 257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9" name="Rectangle 258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0" name="Oval 259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1" name="Freeform 260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2" name="Freeform 261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3" name="Freeform 262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4" name="Freeform 263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65" name="Straight Connector 264"/>
                  <p:cNvCxnSpPr>
                    <a:endCxn id="260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Straight Connector 265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Group 254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6" name="Oval 255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TextBox 256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3b</a:t>
                    </a:r>
                  </a:p>
                </p:txBody>
              </p:sp>
            </p:grpSp>
          </p:grpSp>
          <p:grpSp>
            <p:nvGrpSpPr>
              <p:cNvPr id="206" name="Group 205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1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45" name="Oval 244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Oval 246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8" name="Freeform 247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9" name="Freeform 248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0" name="Freeform 249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Freeform 250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2" name="Straight Connector 251"/>
                  <p:cNvCxnSpPr>
                    <a:endCxn id="247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Straight Connector 252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Group 241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43" name="Oval 242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TextBox 243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3d</a:t>
                    </a:r>
                  </a:p>
                </p:txBody>
              </p:sp>
            </p:grpSp>
          </p:grpSp>
          <p:grpSp>
            <p:nvGrpSpPr>
              <p:cNvPr id="207" name="Group 206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2" name="Oval 23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3" name="Rectangle 23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4" name="Oval 23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5" name="Freeform 23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6" name="Freeform 23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7" name="Freeform 23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Freeform 23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9" name="Straight Connector 238"/>
                  <p:cNvCxnSpPr>
                    <a:endCxn id="23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0" name="Straight Connector 23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Group 228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30" name="Oval 22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TextBox 230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3c</a:t>
                    </a:r>
                  </a:p>
                </p:txBody>
              </p:sp>
            </p:grpSp>
          </p:grpSp>
          <p:grpSp>
            <p:nvGrpSpPr>
              <p:cNvPr id="208" name="Group 207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1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9" name="Oval 21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0" name="Rectangle 21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1" name="Oval 22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2" name="Freeform 22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3" name="Freeform 22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4" name="Freeform 22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Freeform 22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6" name="Straight Connector 225"/>
                  <p:cNvCxnSpPr>
                    <a:endCxn id="22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Straight Connector 22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6" name="Group 21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7" name="Oval 21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TextBox 21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3a</a:t>
                    </a:r>
                  </a:p>
                </p:txBody>
              </p:sp>
            </p:grpSp>
          </p:grpSp>
          <p:cxnSp>
            <p:nvCxnSpPr>
              <p:cNvPr id="209" name="Straight Connector 208"/>
              <p:cNvCxnSpPr>
                <a:stCxn id="257" idx="2"/>
                <a:endCxn id="244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1" name="Straight Connector 210"/>
              <p:cNvCxnSpPr>
                <a:stCxn id="258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68" name="Straight Connector 267"/>
          <p:cNvCxnSpPr/>
          <p:nvPr/>
        </p:nvCxnSpPr>
        <p:spPr bwMode="auto">
          <a:xfrm flipH="1">
            <a:off x="3020975" y="2930574"/>
            <a:ext cx="495463" cy="4954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Straight Connector 269"/>
          <p:cNvCxnSpPr>
            <a:endCxn id="167" idx="7"/>
          </p:cNvCxnSpPr>
          <p:nvPr/>
        </p:nvCxnSpPr>
        <p:spPr bwMode="auto">
          <a:xfrm flipH="1" flipV="1">
            <a:off x="5654268" y="2914775"/>
            <a:ext cx="498946" cy="5738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" name="TextBox 275"/>
          <p:cNvSpPr txBox="1"/>
          <p:nvPr/>
        </p:nvSpPr>
        <p:spPr>
          <a:xfrm>
            <a:off x="4235227" y="383336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2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6906520" y="458957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3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1625604" y="453376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1</a:t>
            </a:r>
          </a:p>
        </p:txBody>
      </p:sp>
      <p:pic>
        <p:nvPicPr>
          <p:cNvPr id="286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74881"/>
            <a:ext cx="5790370" cy="13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20408" y="2368720"/>
            <a:ext cx="6345022" cy="3959125"/>
            <a:chOff x="1020408" y="2368720"/>
            <a:chExt cx="6345022" cy="3959125"/>
          </a:xfrm>
        </p:grpSpPr>
        <p:grpSp>
          <p:nvGrpSpPr>
            <p:cNvPr id="4" name="Group 3"/>
            <p:cNvGrpSpPr/>
            <p:nvPr/>
          </p:nvGrpSpPr>
          <p:grpSpPr>
            <a:xfrm>
              <a:off x="1020408" y="2368720"/>
              <a:ext cx="5734325" cy="3959125"/>
              <a:chOff x="1020408" y="2368720"/>
              <a:chExt cx="5734325" cy="3959125"/>
            </a:xfrm>
          </p:grpSpPr>
          <p:grpSp>
            <p:nvGrpSpPr>
              <p:cNvPr id="271" name="Group 270"/>
              <p:cNvGrpSpPr/>
              <p:nvPr/>
            </p:nvGrpSpPr>
            <p:grpSpPr>
              <a:xfrm>
                <a:off x="1146544" y="5725901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80" name="Oval 2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7" name="Rectangle 28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8" name="Oval 28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Freeform 28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0" name="Freeform 28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Freeform 29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Freeform 29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3" name="Straight Connector 292"/>
                  <p:cNvCxnSpPr>
                    <a:endCxn id="28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Connector 29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TextBox 27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sp>
            <p:nvSpPr>
              <p:cNvPr id="3" name="Oval 2"/>
              <p:cNvSpPr/>
              <p:nvPr/>
            </p:nvSpPr>
            <p:spPr bwMode="auto">
              <a:xfrm>
                <a:off x="1020408" y="551134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>
                <a:off x="2442651" y="319158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>
                <a:off x="3252649" y="236872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 bwMode="auto">
              <a:xfrm>
                <a:off x="5037704" y="245307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rPr>
                  <a:t>∂</a:t>
                </a:r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>
                <a:off x="5915729" y="3217852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rPr>
                  <a:t>∂</a:t>
                </a: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018143" y="5692792"/>
              <a:ext cx="53472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gateway routers run both eBGP and iBGP </a:t>
              </a: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protools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40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BGP basics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9438" y="2478283"/>
            <a:ext cx="8505825" cy="1234021"/>
          </a:xfrm>
        </p:spPr>
        <p:txBody>
          <a:bodyPr/>
          <a:lstStyle/>
          <a:p>
            <a:pPr marL="282575" indent="-282575"/>
            <a:r>
              <a:rPr lang="en-US" sz="2400" dirty="0">
                <a:latin typeface="Gill Sans MT" charset="0"/>
              </a:rPr>
              <a:t>when AS3 gateway router 3a advertises path </a:t>
            </a:r>
            <a:r>
              <a:rPr lang="en-US" sz="2200" dirty="0">
                <a:solidFill>
                  <a:srgbClr val="CC0000"/>
                </a:solidFill>
                <a:latin typeface="Gill Sans MT" charset="0"/>
              </a:rPr>
              <a:t>AS3,X </a:t>
            </a:r>
            <a:r>
              <a:rPr lang="en-US" sz="2400" dirty="0">
                <a:latin typeface="Gill Sans MT" charset="0"/>
              </a:rPr>
              <a:t>to AS2 gateway router 2c:</a:t>
            </a:r>
          </a:p>
          <a:p>
            <a:pPr marL="685800" lvl="1" indent="-228600"/>
            <a:r>
              <a:rPr lang="en-US" dirty="0">
                <a:latin typeface="Gill Sans MT" charset="0"/>
              </a:rPr>
              <a:t>AS3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promises</a:t>
            </a:r>
            <a:r>
              <a:rPr lang="en-US" dirty="0">
                <a:latin typeface="Gill Sans MT" charset="0"/>
              </a:rPr>
              <a:t> to AS2 it will forward datagrams towards X</a:t>
            </a:r>
          </a:p>
          <a:p>
            <a:pPr marL="0" indent="0"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162846" name="Rectangle 116"/>
          <p:cNvSpPr>
            <a:spLocks noChangeArrowheads="1"/>
          </p:cNvSpPr>
          <p:nvPr/>
        </p:nvSpPr>
        <p:spPr bwMode="auto">
          <a:xfrm>
            <a:off x="554038" y="1069976"/>
            <a:ext cx="8505825" cy="12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marR="0" lvl="0" indent="-282575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BGP session: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two BGP routers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“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peers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”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) exchange BGP messages over semi-permanent TCP connection:</a:t>
            </a:r>
          </a:p>
          <a:p>
            <a:pPr marL="685800" marR="0" lvl="1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advertising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paths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to different destination network prefixes (BGP  is a 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“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path vector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”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 protocol)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 MT"/>
              <a:ea typeface="ＭＳ Ｐゴシック" charset="0"/>
              <a:cs typeface="Gill Sans MT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00100"/>
            <a:ext cx="2553558" cy="20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4010992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4938163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3869905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4006021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4899525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4840643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499784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391114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29020" y="412182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4972752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17"/>
          <p:cNvGrpSpPr>
            <a:grpSpLocks/>
          </p:cNvGrpSpPr>
          <p:nvPr/>
        </p:nvGrpSpPr>
        <p:grpSpPr bwMode="auto">
          <a:xfrm>
            <a:off x="5713440" y="4938746"/>
            <a:ext cx="2590803" cy="1117600"/>
            <a:chOff x="2244" y="2236"/>
            <a:chExt cx="1632" cy="704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2089" y="2391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2325" y="2614"/>
              <a:ext cx="155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BGP advertisement:</a:t>
              </a:r>
            </a:p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 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938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150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Path attributes and BGP routes</a:t>
            </a:r>
          </a:p>
        </p:txBody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422400"/>
            <a:ext cx="8247063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advertised prefix includes BGP attributes </a:t>
            </a:r>
          </a:p>
          <a:p>
            <a:pPr lvl="1"/>
            <a:r>
              <a:rPr lang="en-US" dirty="0">
                <a:latin typeface="Gill Sans MT" charset="0"/>
              </a:rPr>
              <a:t>prefix + attributes =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route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two important attributes:</a:t>
            </a:r>
          </a:p>
          <a:p>
            <a:pPr lvl="1"/>
            <a:r>
              <a:rPr lang="en-US" dirty="0">
                <a:solidFill>
                  <a:srgbClr val="000090"/>
                </a:solidFill>
                <a:latin typeface="Gill Sans MT" charset="0"/>
              </a:rPr>
              <a:t>AS-PATH: </a:t>
            </a:r>
            <a:r>
              <a:rPr lang="en-US" dirty="0">
                <a:latin typeface="Gill Sans MT" charset="0"/>
              </a:rPr>
              <a:t>list of </a:t>
            </a:r>
            <a:r>
              <a:rPr lang="en-US" dirty="0" err="1">
                <a:latin typeface="Gill Sans MT" charset="0"/>
              </a:rPr>
              <a:t>ASes</a:t>
            </a:r>
            <a:r>
              <a:rPr lang="en-US" dirty="0">
                <a:latin typeface="Gill Sans MT" charset="0"/>
              </a:rPr>
              <a:t> through which prefix advertisement has passed</a:t>
            </a:r>
          </a:p>
          <a:p>
            <a:pPr lvl="1"/>
            <a:r>
              <a:rPr lang="en-US" dirty="0">
                <a:solidFill>
                  <a:srgbClr val="000090"/>
                </a:solidFill>
                <a:latin typeface="Gill Sans MT" charset="0"/>
              </a:rPr>
              <a:t>NEXT-HOP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indicates specific internal-AS router to next-hop AS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Policy-based routing:</a:t>
            </a:r>
          </a:p>
          <a:p>
            <a:pPr lvl="1"/>
            <a:r>
              <a:rPr lang="en-US" dirty="0">
                <a:latin typeface="Gill Sans MT" charset="0"/>
              </a:rPr>
              <a:t>gateway receiving route advertisement uses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import policy</a:t>
            </a:r>
            <a:r>
              <a:rPr lang="en-US" i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to accept/decline path (e.g., never route through AS Y).</a:t>
            </a:r>
          </a:p>
          <a:p>
            <a:pPr lvl="1"/>
            <a:r>
              <a:rPr lang="en-US" dirty="0">
                <a:latin typeface="Gill Sans MT" charset="0"/>
              </a:rPr>
              <a:t>AS policy also determines whether to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advertise</a:t>
            </a:r>
            <a:r>
              <a:rPr lang="en-US" dirty="0">
                <a:latin typeface="Gill Sans MT" charset="0"/>
              </a:rPr>
              <a:t> path to other other neighboring </a:t>
            </a:r>
            <a:r>
              <a:rPr lang="en-US" dirty="0" err="1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lvl="1"/>
            <a:endParaRPr lang="en-US" dirty="0">
              <a:latin typeface="Gill Sans MT" charset="0"/>
            </a:endParaRPr>
          </a:p>
        </p:txBody>
      </p:sp>
      <p:pic>
        <p:nvPicPr>
          <p:cNvPr id="164869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9937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129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path advertisement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9869" y="4977429"/>
            <a:ext cx="8505825" cy="845038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>
                <a:latin typeface="Gill Sans MT" charset="0"/>
              </a:rPr>
              <a:t>Based on AS2 policy, AS2 router 2c accepts path AS3,X, propagates (via iBGP) to all AS2 routers</a:t>
            </a: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AS3,X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AS2,AS3,X </a:t>
              </a: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84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AS2 router 2c receives path advertisement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AS3,X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(via eBGP) from AS3 router 3a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  <p:sp>
        <p:nvSpPr>
          <p:cNvPr id="328" name="Rectangle 4"/>
          <p:cNvSpPr txBox="1">
            <a:spLocks noChangeArrowheads="1"/>
          </p:cNvSpPr>
          <p:nvPr/>
        </p:nvSpPr>
        <p:spPr bwMode="auto">
          <a:xfrm>
            <a:off x="411594" y="5663719"/>
            <a:ext cx="8505825" cy="51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Based on AS2 policy,  AS2 router 2a advertises (via eBGP)  path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AS2, AS3, X 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to AS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router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52000" y="2820739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8564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8" grpId="0" build="p"/>
      <p:bldP spid="326" grpId="0"/>
      <p:bldP spid="3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/>
              <a:t>TCP </a:t>
            </a:r>
          </a:p>
          <a:p>
            <a:pPr lvl="1"/>
            <a:r>
              <a:rPr lang="en-US" dirty="0"/>
              <a:t>Connection Setup</a:t>
            </a:r>
          </a:p>
          <a:p>
            <a:pPr lvl="1"/>
            <a:r>
              <a:rPr lang="en-US" dirty="0"/>
              <a:t>Reliable Transfer</a:t>
            </a:r>
          </a:p>
          <a:p>
            <a:pPr lvl="1"/>
            <a:r>
              <a:rPr lang="en-US"/>
              <a:t>Timeout Setting</a:t>
            </a:r>
          </a:p>
          <a:p>
            <a:pPr lvl="1"/>
            <a:r>
              <a:rPr lang="en-US" dirty="0"/>
              <a:t>Flow Control</a:t>
            </a:r>
          </a:p>
          <a:p>
            <a:pPr lvl="1"/>
            <a:r>
              <a:rPr lang="en-US" dirty="0"/>
              <a:t>Disconnection</a:t>
            </a:r>
          </a:p>
          <a:p>
            <a:endParaRPr lang="en-US" dirty="0"/>
          </a:p>
          <a:p>
            <a:r>
              <a:rPr lang="en-US" dirty="0"/>
              <a:t>Maybe: BGP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path advertisement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8175" y="4742967"/>
            <a:ext cx="8505825" cy="551956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>
                <a:latin typeface="Gill Sans MT" charset="0"/>
              </a:rPr>
              <a:t>AS</a:t>
            </a:r>
            <a:r>
              <a:rPr lang="en-US" sz="2200" dirty="0">
                <a:latin typeface="Arial"/>
                <a:cs typeface="Arial"/>
              </a:rPr>
              <a:t>1</a:t>
            </a:r>
            <a:r>
              <a:rPr lang="en-US" sz="2200" dirty="0">
                <a:latin typeface="Gill Sans MT" charset="0"/>
              </a:rPr>
              <a:t> gateway router</a:t>
            </a:r>
            <a:r>
              <a:rPr lang="en-US" sz="2200" dirty="0">
                <a:latin typeface="Arial"/>
                <a:cs typeface="Arial"/>
              </a:rPr>
              <a:t> 1c </a:t>
            </a:r>
            <a:r>
              <a:rPr lang="en-US" sz="2200" dirty="0">
                <a:latin typeface="Gill Sans MT" charset="0"/>
              </a:rPr>
              <a:t>learns path </a:t>
            </a:r>
            <a:r>
              <a:rPr lang="en-US" sz="2200" i="1" dirty="0">
                <a:solidFill>
                  <a:srgbClr val="CC0000"/>
                </a:solidFill>
                <a:latin typeface="Gill Sans MT" charset="0"/>
              </a:rPr>
              <a:t>AS2,AS3,X </a:t>
            </a:r>
            <a:r>
              <a:rPr lang="en-US" sz="2200" dirty="0">
                <a:latin typeface="Gill Sans MT" charset="0"/>
              </a:rPr>
              <a:t>from 2a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AS3,X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AS2,AS3,X </a:t>
              </a: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57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gateway router may learn about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multiple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paths to destination: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94769" y="1902431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5" name="Straight Connector 324"/>
          <p:cNvCxnSpPr/>
          <p:nvPr/>
        </p:nvCxnSpPr>
        <p:spPr bwMode="auto">
          <a:xfrm flipH="1">
            <a:off x="3142123" y="2168219"/>
            <a:ext cx="2534703" cy="1452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4617960" y="1621326"/>
            <a:ext cx="968155" cy="547957"/>
            <a:chOff x="4617960" y="1621326"/>
            <a:chExt cx="968155" cy="547957"/>
          </a:xfrm>
        </p:grpSpPr>
        <p:sp>
          <p:nvSpPr>
            <p:cNvPr id="329" name="AutoShape 118"/>
            <p:cNvSpPr>
              <a:spLocks noChangeArrowheads="1"/>
            </p:cNvSpPr>
            <p:nvPr/>
          </p:nvSpPr>
          <p:spPr bwMode="auto">
            <a:xfrm rot="21413181">
              <a:off x="4617960" y="1893058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21418560">
              <a:off x="4770795" y="1621326"/>
              <a:ext cx="8153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AS3,X</a:t>
              </a:r>
            </a:p>
          </p:txBody>
        </p:sp>
      </p:grpSp>
      <p:sp>
        <p:nvSpPr>
          <p:cNvPr id="333" name="Rectangle 4"/>
          <p:cNvSpPr txBox="1">
            <a:spLocks noChangeArrowheads="1"/>
          </p:cNvSpPr>
          <p:nvPr/>
        </p:nvSpPr>
        <p:spPr bwMode="auto">
          <a:xfrm>
            <a:off x="673347" y="5110285"/>
            <a:ext cx="8505825" cy="55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gateway router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1c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learns path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AS3,X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from 3a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  <p:sp>
        <p:nvSpPr>
          <p:cNvPr id="334" name="Rectangle 4"/>
          <p:cNvSpPr txBox="1">
            <a:spLocks noChangeArrowheads="1"/>
          </p:cNvSpPr>
          <p:nvPr/>
        </p:nvSpPr>
        <p:spPr bwMode="auto">
          <a:xfrm>
            <a:off x="688981" y="5477602"/>
            <a:ext cx="8103327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Based on policy, AS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gateway router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1c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chooses path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AS3,X, and advertises path within AS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via iBGP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15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/>
      <p:bldP spid="3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631940" y="4371320"/>
            <a:ext cx="8229600" cy="205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A advertises path Aw to B and to 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B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chooses not to advertise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BAw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 to C:  </a:t>
            </a:r>
          </a:p>
          <a:p>
            <a:pPr marL="800100" marR="0" lvl="1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B gets no 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“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revenue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”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 for routing </a:t>
            </a:r>
            <a:r>
              <a:rPr kumimoji="0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CBAw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, since none of  C, A, w are B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’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s customers</a:t>
            </a:r>
          </a:p>
          <a:p>
            <a:pPr marL="800100" marR="0" lvl="1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C does not learn about </a:t>
            </a:r>
            <a:r>
              <a:rPr kumimoji="0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CBAw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 path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C will route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CAw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rPr>
              <a:t> (not using B) to get to w</a:t>
            </a: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legend</a:t>
              </a:r>
              <a:r>
                <a:rPr kumimoji="0" lang="en-US" sz="17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: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customer </a:t>
              </a: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network:</a:t>
              </a: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provider</a:t>
              </a: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network</a:t>
              </a: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8017" y="3604926"/>
            <a:ext cx="7997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Suppose an ISP only wants to route traffic to/from its customer networks (does not want to carry transit traffic between other ISPs)</a:t>
            </a:r>
          </a:p>
        </p:txBody>
      </p:sp>
      <p:pic>
        <p:nvPicPr>
          <p:cNvPr id="49" name="Picture 4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5" y="801925"/>
            <a:ext cx="8301892" cy="2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8746" y="6884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BGP: achieving policy via advertisements</a:t>
            </a:r>
          </a:p>
        </p:txBody>
      </p:sp>
    </p:spTree>
    <p:extLst>
      <p:ext uri="{BB962C8B-B14F-4D97-AF65-F5344CB8AC3E}">
        <p14:creationId xmlns:p14="http://schemas.microsoft.com/office/powerpoint/2010/main" val="835267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7" name="Picture 4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5" y="801925"/>
            <a:ext cx="8301892" cy="2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5" name="Rectangle 2"/>
          <p:cNvSpPr>
            <a:spLocks noGrp="1" noChangeArrowheads="1"/>
          </p:cNvSpPr>
          <p:nvPr>
            <p:ph type="title"/>
          </p:nvPr>
        </p:nvSpPr>
        <p:spPr>
          <a:xfrm>
            <a:off x="368746" y="6884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BGP: achieving policy via advertisements</a:t>
            </a:r>
          </a:p>
        </p:txBody>
      </p:sp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682740" y="4513560"/>
            <a:ext cx="8229600" cy="205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marR="0" lvl="0" indent="-282575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A,B,C are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provider networks</a:t>
            </a:r>
          </a:p>
          <a:p>
            <a:pPr marL="282575" marR="0" lvl="0" indent="-282575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X,W,Y are customer (of provider networks)</a:t>
            </a:r>
          </a:p>
          <a:p>
            <a:pPr marL="282575" marR="0" lvl="0" indent="-282575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X is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dual-homed: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 attached to two networks</a:t>
            </a:r>
          </a:p>
          <a:p>
            <a:pPr marL="228600" marR="0" lvl="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policy to enforce: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X does not want to route from B to C via X </a:t>
            </a:r>
          </a:p>
          <a:p>
            <a:pPr marL="685800" marR="0" lvl="1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.. so X will not advertise to B a route to 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charset="0"/>
              <a:ea typeface="ＭＳ Ｐゴシック" charset="0"/>
              <a:cs typeface="+mn-cs"/>
            </a:endParaRP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legend</a:t>
              </a:r>
              <a:r>
                <a:rPr kumimoji="0" lang="en-US" sz="17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: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customer </a:t>
              </a: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network:</a:t>
              </a: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provider</a:t>
              </a: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network</a:t>
              </a: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</a:t>
              </a:r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8017" y="3604926"/>
            <a:ext cx="7997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Suppose an ISP only wants to route traffic to/from its customer networks (does not want to carry transit traffic between other ISPs)</a:t>
            </a:r>
          </a:p>
        </p:txBody>
      </p:sp>
    </p:spTree>
    <p:extLst>
      <p:ext uri="{BB962C8B-B14F-4D97-AF65-F5344CB8AC3E}">
        <p14:creationId xmlns:p14="http://schemas.microsoft.com/office/powerpoint/2010/main" val="3173255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route selection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7772400" cy="4648200"/>
          </a:xfrm>
        </p:spPr>
        <p:txBody>
          <a:bodyPr/>
          <a:lstStyle/>
          <a:p>
            <a:pPr marL="346075" indent="-346075">
              <a:defRPr/>
            </a:pPr>
            <a:r>
              <a:rPr lang="en-US" dirty="0">
                <a:cs typeface="+mn-cs"/>
              </a:rPr>
              <a:t>router may learn about more than one route to destination AS, selects route based on: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local preference value attribute (policy decision)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shortest AS-PATH 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closest NEXT-HOP router (hot potato routing)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additional criteria </a:t>
            </a:r>
          </a:p>
        </p:txBody>
      </p:sp>
      <p:pic>
        <p:nvPicPr>
          <p:cNvPr id="16589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7024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/>
          <p:cNvSpPr>
            <a:spLocks noGrp="1"/>
          </p:cNvSpPr>
          <p:nvPr>
            <p:ph type="title"/>
          </p:nvPr>
        </p:nvSpPr>
        <p:spPr>
          <a:xfrm>
            <a:off x="533400" y="87508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Hot Potato Routing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914400" y="4747113"/>
            <a:ext cx="8229600" cy="82649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2d learns (via iBGP) it can route to X via 2a or 2c</a:t>
            </a:r>
          </a:p>
          <a:p>
            <a:pPr>
              <a:defRPr/>
            </a:pPr>
            <a:r>
              <a:rPr lang="en-US" sz="2400" i="1" dirty="0">
                <a:solidFill>
                  <a:srgbClr val="000090"/>
                </a:solidFill>
              </a:rPr>
              <a:t>hot potato routing: </a:t>
            </a:r>
            <a:r>
              <a:rPr lang="en-US" sz="2400" dirty="0"/>
              <a:t>choose local gateway that has least intra-domain cost (e.g., 2d chooses 2a, even though more AS hops to </a:t>
            </a:r>
            <a:r>
              <a:rPr lang="en-US" sz="2400" i="1" dirty="0"/>
              <a:t>X</a:t>
            </a:r>
            <a:r>
              <a:rPr lang="en-US" sz="2400" dirty="0"/>
              <a:t>): don’t worry about inter-domain cost!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3302" name="Picture 3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25708"/>
            <a:ext cx="457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" name="Group 120"/>
          <p:cNvGrpSpPr/>
          <p:nvPr/>
        </p:nvGrpSpPr>
        <p:grpSpPr>
          <a:xfrm>
            <a:off x="624887" y="1673230"/>
            <a:ext cx="2557336" cy="1719017"/>
            <a:chOff x="-2170772" y="2784954"/>
            <a:chExt cx="2712783" cy="1853712"/>
          </a:xfrm>
        </p:grpSpPr>
        <p:sp>
          <p:nvSpPr>
            <p:cNvPr id="122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77" name="Oval 1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8" name="Rectangle 1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" name="Oval 1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" name="Freeform 1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1" name="Freeform 1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2" name="Freeform 1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84" name="Straight Connector 183"/>
                  <p:cNvCxnSpPr>
                    <a:endCxn id="1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" name="Group 1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5" name="Oval 1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6" name="TextBox 1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125" name="Group 124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4" name="Oval 16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Oval 16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7" name="Freeform 16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8" name="Freeform 16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9" name="Freeform 16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71" name="Straight Connector 170"/>
                  <p:cNvCxnSpPr>
                    <a:endCxn id="16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1" name="Group 16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62" name="Oval 16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3" name="TextBox 16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126" name="Group 125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4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49" name="Oval 14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2" name="Freeform 15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" name="Freeform 15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4" name="Freeform 15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58" name="Straight Connector 157"/>
                  <p:cNvCxnSpPr>
                    <a:endCxn id="15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47" name="Oval 14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127" name="Group 126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3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36" name="Oval 13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Oval 13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9" name="Freeform 13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" name="Freeform 14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2" name="Freeform 14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43" name="Straight Connector 142"/>
                  <p:cNvCxnSpPr>
                    <a:endCxn id="13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 13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34" name="Oval 13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128" name="Straight Connector 127"/>
              <p:cNvCxnSpPr>
                <a:stCxn id="177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>
                <a:off x="1315140" y="3783345"/>
                <a:ext cx="489235" cy="3525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Straight Connector 130"/>
              <p:cNvCxnSpPr>
                <a:endCxn id="177" idx="2"/>
              </p:cNvCxnSpPr>
              <p:nvPr/>
            </p:nvCxnSpPr>
            <p:spPr bwMode="auto">
              <a:xfrm flipV="1">
                <a:off x="1319809" y="3078707"/>
                <a:ext cx="417868" cy="457019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86" name="Freeform 2"/>
          <p:cNvSpPr>
            <a:spLocks/>
          </p:cNvSpPr>
          <p:nvPr/>
        </p:nvSpPr>
        <p:spPr bwMode="auto">
          <a:xfrm>
            <a:off x="3285692" y="2600401"/>
            <a:ext cx="2545688" cy="1720535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3506594" y="2740425"/>
            <a:ext cx="2189884" cy="1476371"/>
            <a:chOff x="833331" y="2873352"/>
            <a:chExt cx="2333625" cy="1590649"/>
          </a:xfrm>
        </p:grpSpPr>
        <p:grpSp>
          <p:nvGrpSpPr>
            <p:cNvPr id="188" name="Group 187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23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39" name="Oval 23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46" name="Straight Connector 245"/>
                <p:cNvCxnSpPr>
                  <a:endCxn id="24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6" name="Group 23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37" name="Oval 23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2b</a:t>
                  </a:r>
                </a:p>
              </p:txBody>
            </p:sp>
          </p:grpSp>
        </p:grpSp>
        <p:grpSp>
          <p:nvGrpSpPr>
            <p:cNvPr id="189" name="Group 188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222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26" name="Oval 225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8" name="Oval 227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33" name="Straight Connector 232"/>
                <p:cNvCxnSpPr>
                  <a:endCxn id="228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Group 222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24" name="Oval 223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2d</a:t>
                  </a:r>
                </a:p>
              </p:txBody>
            </p:sp>
          </p:grpSp>
        </p:grpSp>
        <p:grpSp>
          <p:nvGrpSpPr>
            <p:cNvPr id="190" name="Group 189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209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13" name="Oval 212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4" name="Rectangle 213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20" name="Straight Connector 219"/>
                <p:cNvCxnSpPr>
                  <a:endCxn id="215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211" name="Oval 210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2c</a:t>
                  </a:r>
                </a:p>
              </p:txBody>
            </p:sp>
          </p:grpSp>
        </p:grpSp>
        <p:grpSp>
          <p:nvGrpSpPr>
            <p:cNvPr id="191" name="Group 190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96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00" name="Oval 199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1" name="Rectangle 200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2" name="Oval 201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3" name="Freeform 202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4" name="Freeform 203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5" name="Freeform 204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6" name="Freeform 205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07" name="Straight Connector 206"/>
                <p:cNvCxnSpPr>
                  <a:endCxn id="202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oup 196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98" name="Oval 197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2a</a:t>
                  </a:r>
                </a:p>
              </p:txBody>
            </p:sp>
          </p:grpSp>
        </p:grpSp>
        <p:cxnSp>
          <p:nvCxnSpPr>
            <p:cNvPr id="192" name="Straight Connector 191"/>
            <p:cNvCxnSpPr>
              <a:endCxn id="225" idx="0"/>
            </p:cNvCxnSpPr>
            <p:nvPr/>
          </p:nvCxnSpPr>
          <p:spPr bwMode="auto">
            <a:xfrm>
              <a:off x="1991073" y="3173114"/>
              <a:ext cx="4230" cy="92155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Straight Connector 192"/>
            <p:cNvCxnSpPr/>
            <p:nvPr/>
          </p:nvCxnSpPr>
          <p:spPr bwMode="auto">
            <a:xfrm>
              <a:off x="2280478" y="3145660"/>
              <a:ext cx="435814" cy="35947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Straight Connector 193"/>
            <p:cNvCxnSpPr/>
            <p:nvPr/>
          </p:nvCxnSpPr>
          <p:spPr bwMode="auto">
            <a:xfrm>
              <a:off x="1300073" y="3768911"/>
              <a:ext cx="527386" cy="3682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Straight Connector 194"/>
            <p:cNvCxnSpPr/>
            <p:nvPr/>
          </p:nvCxnSpPr>
          <p:spPr bwMode="auto">
            <a:xfrm flipH="1">
              <a:off x="2194462" y="3713972"/>
              <a:ext cx="509583" cy="4289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8" name="Freeform 2"/>
          <p:cNvSpPr>
            <a:spLocks/>
          </p:cNvSpPr>
          <p:nvPr/>
        </p:nvSpPr>
        <p:spPr bwMode="auto">
          <a:xfrm>
            <a:off x="5507686" y="1532143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250" name="Group 249"/>
          <p:cNvGrpSpPr/>
          <p:nvPr/>
        </p:nvGrpSpPr>
        <p:grpSpPr>
          <a:xfrm>
            <a:off x="6588258" y="1668259"/>
            <a:ext cx="536554" cy="333232"/>
            <a:chOff x="1736090" y="2873352"/>
            <a:chExt cx="565150" cy="369332"/>
          </a:xfrm>
        </p:grpSpPr>
        <p:grpSp>
          <p:nvGrpSpPr>
            <p:cNvPr id="298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302" name="Oval 301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5" name="Freeform 304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6" name="Freeform 305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7" name="Freeform 306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8" name="Freeform 307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309" name="Straight Connector 308"/>
              <p:cNvCxnSpPr>
                <a:endCxn id="304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298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300" name="Oval 299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3b</a:t>
                </a: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6592274" y="2770198"/>
            <a:ext cx="536554" cy="333232"/>
            <a:chOff x="1736090" y="2873352"/>
            <a:chExt cx="565150" cy="369332"/>
          </a:xfrm>
        </p:grpSpPr>
        <p:grpSp>
          <p:nvGrpSpPr>
            <p:cNvPr id="28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89" name="Oval 28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0" name="Rectangle 28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2" name="Freeform 29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3" name="Freeform 29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4" name="Freeform 29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5" name="Freeform 29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296" name="Straight Connector 295"/>
              <p:cNvCxnSpPr>
                <a:endCxn id="29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" name="Group 28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87" name="Oval 28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3d</a:t>
                </a:r>
              </a:p>
            </p:txBody>
          </p:sp>
        </p:grpSp>
      </p:grpSp>
      <p:grpSp>
        <p:nvGrpSpPr>
          <p:cNvPr id="252" name="Group 251"/>
          <p:cNvGrpSpPr/>
          <p:nvPr/>
        </p:nvGrpSpPr>
        <p:grpSpPr>
          <a:xfrm>
            <a:off x="7410171" y="2220186"/>
            <a:ext cx="536554" cy="333232"/>
            <a:chOff x="1736090" y="2873352"/>
            <a:chExt cx="565150" cy="369332"/>
          </a:xfrm>
        </p:grpSpPr>
        <p:grpSp>
          <p:nvGrpSpPr>
            <p:cNvPr id="272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6" name="Oval 275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9" name="Freeform 278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0" name="Freeform 279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1" name="Freeform 280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2" name="Freeform 281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283" name="Straight Connector 282"/>
              <p:cNvCxnSpPr>
                <a:endCxn id="278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Group 272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274" name="Oval 273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3c</a:t>
                </a:r>
              </a:p>
            </p:txBody>
          </p:sp>
        </p:grpSp>
      </p:grpSp>
      <p:grpSp>
        <p:nvGrpSpPr>
          <p:cNvPr id="253" name="Group 252"/>
          <p:cNvGrpSpPr/>
          <p:nvPr/>
        </p:nvGrpSpPr>
        <p:grpSpPr>
          <a:xfrm>
            <a:off x="5731177" y="2214454"/>
            <a:ext cx="536554" cy="333232"/>
            <a:chOff x="1736090" y="2873352"/>
            <a:chExt cx="565150" cy="369332"/>
          </a:xfrm>
        </p:grpSpPr>
        <p:grpSp>
          <p:nvGrpSpPr>
            <p:cNvPr id="25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63" name="Oval 26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4" name="Rectangle 26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7" name="Freeform 26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8" name="Freeform 26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270" name="Straight Connector 269"/>
              <p:cNvCxnSpPr>
                <a:endCxn id="26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oup 259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61" name="Oval 26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3a</a:t>
                </a:r>
              </a:p>
            </p:txBody>
          </p:sp>
        </p:grpSp>
      </p:grpSp>
      <p:cxnSp>
        <p:nvCxnSpPr>
          <p:cNvPr id="254" name="Straight Connector 253"/>
          <p:cNvCxnSpPr/>
          <p:nvPr/>
        </p:nvCxnSpPr>
        <p:spPr bwMode="auto">
          <a:xfrm>
            <a:off x="6276273" y="2367749"/>
            <a:ext cx="1143946" cy="57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>
            <a:stCxn id="302" idx="7"/>
          </p:cNvCxnSpPr>
          <p:nvPr/>
        </p:nvCxnSpPr>
        <p:spPr bwMode="auto">
          <a:xfrm>
            <a:off x="7046457" y="1921905"/>
            <a:ext cx="455753" cy="3336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Straight Connector 255"/>
          <p:cNvCxnSpPr/>
          <p:nvPr/>
        </p:nvCxnSpPr>
        <p:spPr bwMode="auto">
          <a:xfrm>
            <a:off x="6174303" y="2491974"/>
            <a:ext cx="453745" cy="322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 flipH="1">
            <a:off x="6162417" y="1933156"/>
            <a:ext cx="482298" cy="31511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Straight Connector 257"/>
          <p:cNvCxnSpPr/>
          <p:nvPr/>
        </p:nvCxnSpPr>
        <p:spPr bwMode="auto">
          <a:xfrm flipH="1" flipV="1">
            <a:off x="5412148" y="3178324"/>
            <a:ext cx="1295763" cy="64375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 flipH="1" flipV="1">
            <a:off x="3046707" y="2561763"/>
            <a:ext cx="542552" cy="7812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" name="Straight Connector 311"/>
          <p:cNvCxnSpPr/>
          <p:nvPr/>
        </p:nvCxnSpPr>
        <p:spPr bwMode="auto">
          <a:xfrm flipV="1">
            <a:off x="5523188" y="2502881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" name="TextBox 312"/>
          <p:cNvSpPr txBox="1"/>
          <p:nvPr/>
        </p:nvSpPr>
        <p:spPr>
          <a:xfrm>
            <a:off x="3493291" y="2660085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AS2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543950" y="157338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AS3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707172" y="178405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AS1</a:t>
            </a:r>
          </a:p>
        </p:txBody>
      </p:sp>
      <p:grpSp>
        <p:nvGrpSpPr>
          <p:cNvPr id="316" name="Group 315"/>
          <p:cNvGrpSpPr/>
          <p:nvPr/>
        </p:nvGrpSpPr>
        <p:grpSpPr>
          <a:xfrm>
            <a:off x="7070827" y="2634990"/>
            <a:ext cx="1701734" cy="616172"/>
            <a:chOff x="7073692" y="5469792"/>
            <a:chExt cx="1701734" cy="616172"/>
          </a:xfrm>
        </p:grpSpPr>
        <p:grpSp>
          <p:nvGrpSpPr>
            <p:cNvPr id="317" name="Group 316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1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2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24" name="Oval 32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5" name="Rectangle 32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6" name="Oval 32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7" name="Freeform 32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8" name="Freeform 32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9" name="Freeform 32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30" name="Freeform 32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31" name="Straight Connector 330"/>
                <p:cNvCxnSpPr>
                  <a:endCxn id="32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1" name="Group 32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22" name="Oval 32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318" name="Straight Connector 317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3" name="Group 332"/>
          <p:cNvGrpSpPr/>
          <p:nvPr/>
        </p:nvGrpSpPr>
        <p:grpSpPr>
          <a:xfrm>
            <a:off x="5713444" y="2600984"/>
            <a:ext cx="872159" cy="788717"/>
            <a:chOff x="5713444" y="2379268"/>
            <a:chExt cx="872159" cy="788717"/>
          </a:xfrm>
        </p:grpSpPr>
        <p:sp>
          <p:nvSpPr>
            <p:cNvPr id="334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35" name="Text Box 119"/>
            <p:cNvSpPr txBox="1">
              <a:spLocks noChangeArrowheads="1"/>
            </p:cNvSpPr>
            <p:nvPr/>
          </p:nvSpPr>
          <p:spPr bwMode="auto">
            <a:xfrm>
              <a:off x="5848435" y="2887139"/>
              <a:ext cx="737168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AS3,X </a:t>
              </a: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240503" y="2660320"/>
            <a:ext cx="1126397" cy="993049"/>
            <a:chOff x="2240503" y="2438604"/>
            <a:chExt cx="1126397" cy="993049"/>
          </a:xfrm>
        </p:grpSpPr>
        <p:sp>
          <p:nvSpPr>
            <p:cNvPr id="337" name="Text Box 119"/>
            <p:cNvSpPr txBox="1">
              <a:spLocks noChangeArrowheads="1"/>
            </p:cNvSpPr>
            <p:nvPr/>
          </p:nvSpPr>
          <p:spPr bwMode="auto">
            <a:xfrm>
              <a:off x="2240503" y="3150807"/>
              <a:ext cx="1126397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AS1,AS3,X </a:t>
              </a:r>
            </a:p>
          </p:txBody>
        </p:sp>
        <p:sp>
          <p:nvSpPr>
            <p:cNvPr id="338" name="AutoShape 118"/>
            <p:cNvSpPr>
              <a:spLocks noChangeArrowheads="1"/>
            </p:cNvSpPr>
            <p:nvPr/>
          </p:nvSpPr>
          <p:spPr bwMode="auto">
            <a:xfrm rot="14228333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cxnSp>
        <p:nvCxnSpPr>
          <p:cNvPr id="340" name="Straight Arrow Connector 339"/>
          <p:cNvCxnSpPr/>
          <p:nvPr/>
        </p:nvCxnSpPr>
        <p:spPr bwMode="auto">
          <a:xfrm flipH="1">
            <a:off x="4912930" y="3654209"/>
            <a:ext cx="357050" cy="2885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3885547" y="3671141"/>
            <a:ext cx="413648" cy="2969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Straight Connector 342"/>
          <p:cNvCxnSpPr>
            <a:stCxn id="262" idx="1"/>
          </p:cNvCxnSpPr>
          <p:nvPr/>
        </p:nvCxnSpPr>
        <p:spPr bwMode="auto">
          <a:xfrm flipH="1">
            <a:off x="3046901" y="2381069"/>
            <a:ext cx="2716814" cy="1439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4" name="TextBox 353"/>
          <p:cNvSpPr txBox="1"/>
          <p:nvPr/>
        </p:nvSpPr>
        <p:spPr>
          <a:xfrm>
            <a:off x="6713852" y="3668010"/>
            <a:ext cx="1860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OSPF link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2921" y="3471742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201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4531886" y="3127836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152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5012749" y="2966393"/>
            <a:ext cx="514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112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662388" y="3433508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263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85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52413"/>
            <a:ext cx="8243888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Overview  </a:t>
            </a:r>
            <a:r>
              <a:rPr lang="en-US" sz="2400">
                <a:ea typeface="ＭＳ Ｐゴシック" charset="0"/>
                <a:cs typeface="+mj-cs"/>
              </a:rPr>
              <a:t>RFCs: 793,1122,1323, 2018, 2581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10125" y="1552575"/>
            <a:ext cx="3895725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full duplex data: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bi-directional data flow in same connection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MSS: maximum segment size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connection-oriented:</a:t>
            </a:r>
            <a:r>
              <a:rPr lang="en-US">
                <a:ea typeface="ＭＳ Ｐゴシック" charset="0"/>
                <a:cs typeface="+mn-cs"/>
              </a:rPr>
              <a:t> 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handshaking (exchange of control msgs) inits sender, receiver state before data exchange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flow controlled: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sender will not overwhelm receiver</a:t>
            </a:r>
          </a:p>
        </p:txBody>
      </p:sp>
      <p:sp>
        <p:nvSpPr>
          <p:cNvPr id="583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543050"/>
            <a:ext cx="3981450" cy="4648200"/>
          </a:xfrm>
        </p:spPr>
        <p:txBody>
          <a:bodyPr/>
          <a:lstStyle/>
          <a:p>
            <a:r>
              <a:rPr lang="en-US" altLang="en-US">
                <a:solidFill>
                  <a:srgbClr val="CC0000"/>
                </a:solidFill>
              </a:rPr>
              <a:t>point-to-point:</a:t>
            </a:r>
          </a:p>
          <a:p>
            <a:pPr lvl="1"/>
            <a:r>
              <a:rPr lang="en-US" altLang="en-US"/>
              <a:t>one sender, one receiver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  <a:p>
            <a:r>
              <a:rPr lang="en-US" altLang="en-US">
                <a:solidFill>
                  <a:srgbClr val="CC0000"/>
                </a:solidFill>
              </a:rPr>
              <a:t>reliable, in-order </a:t>
            </a:r>
            <a:r>
              <a:rPr lang="en-US" altLang="en-US" i="1">
                <a:solidFill>
                  <a:srgbClr val="CC0000"/>
                </a:solidFill>
              </a:rPr>
              <a:t>byte steam:</a:t>
            </a:r>
          </a:p>
          <a:p>
            <a:pPr lvl="1"/>
            <a:r>
              <a:rPr lang="en-US" altLang="en-US"/>
              <a:t>no </a:t>
            </a:r>
            <a:r>
              <a:rPr lang="ja-JP" altLang="en-US"/>
              <a:t>“</a:t>
            </a:r>
            <a:r>
              <a:rPr lang="en-US" altLang="ja-JP"/>
              <a:t>message boundaries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 altLang="en-US">
                <a:solidFill>
                  <a:srgbClr val="CC0000"/>
                </a:solidFill>
              </a:rPr>
              <a:t>pipelined:</a:t>
            </a:r>
          </a:p>
          <a:p>
            <a:pPr lvl="1"/>
            <a:r>
              <a:rPr lang="en-US" altLang="en-US"/>
              <a:t>TCP congestion and flow control set window size</a:t>
            </a:r>
            <a:endParaRPr lang="en-US" altLang="en-US" i="1"/>
          </a:p>
          <a:p>
            <a:endParaRPr lang="en-US" altLang="en-US"/>
          </a:p>
        </p:txBody>
      </p:sp>
      <p:pic>
        <p:nvPicPr>
          <p:cNvPr id="73734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925513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5" name="Picture 5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7731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segment structure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2955925" y="1587500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source port #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5056188" y="1592263"/>
            <a:ext cx="1381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dest port #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 flipV="1">
            <a:off x="2808288" y="2382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 flipV="1">
            <a:off x="4754563" y="1628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4297363" y="10985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32 bits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6" name="Line 12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rot="10800000">
            <a:off x="2789238" y="135572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8" name="Text Box 14"/>
          <p:cNvSpPr txBox="1">
            <a:spLocks noChangeArrowheads="1"/>
          </p:cNvSpPr>
          <p:nvPr/>
        </p:nvSpPr>
        <p:spPr bwMode="auto">
          <a:xfrm>
            <a:off x="3863975" y="4567238"/>
            <a:ext cx="200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data </a:t>
            </a:r>
          </a:p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(variable length)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9" name="Text Box 15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sequence number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10" name="Line 16"/>
          <p:cNvSpPr>
            <a:spLocks noChangeShapeType="1"/>
          </p:cNvSpPr>
          <p:nvPr/>
        </p:nvSpPr>
        <p:spPr bwMode="auto">
          <a:xfrm flipV="1">
            <a:off x="2817813" y="2763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1" name="Text Box 17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acknowledgement number</a:t>
            </a:r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2813050" y="3159125"/>
            <a:ext cx="3951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 flipV="1">
            <a:off x="2808288" y="354965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V="1">
            <a:off x="2808288" y="41116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4768850" y="2767013"/>
            <a:ext cx="4763" cy="777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6" name="Text Box 22"/>
          <p:cNvSpPr txBox="1">
            <a:spLocks noChangeArrowheads="1"/>
          </p:cNvSpPr>
          <p:nvPr/>
        </p:nvSpPr>
        <p:spPr bwMode="auto">
          <a:xfrm>
            <a:off x="4870450" y="2770188"/>
            <a:ext cx="174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receive window</a:t>
            </a:r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4895850" y="316547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Urg data pointer</a:t>
            </a: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3179763" y="3146425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59419" name="Text Box 25"/>
          <p:cNvSpPr txBox="1">
            <a:spLocks noChangeArrowheads="1"/>
          </p:cNvSpPr>
          <p:nvPr/>
        </p:nvSpPr>
        <p:spPr bwMode="auto">
          <a:xfrm>
            <a:off x="4532313" y="279876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0" name="Line 26"/>
          <p:cNvSpPr>
            <a:spLocks noChangeShapeType="1"/>
          </p:cNvSpPr>
          <p:nvPr/>
        </p:nvSpPr>
        <p:spPr bwMode="auto">
          <a:xfrm flipV="1">
            <a:off x="4611688" y="2757488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1" name="Line 27"/>
          <p:cNvSpPr>
            <a:spLocks noChangeShapeType="1"/>
          </p:cNvSpPr>
          <p:nvPr/>
        </p:nvSpPr>
        <p:spPr bwMode="auto">
          <a:xfrm flipV="1">
            <a:off x="444976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2" name="Line 28"/>
          <p:cNvSpPr>
            <a:spLocks noChangeShapeType="1"/>
          </p:cNvSpPr>
          <p:nvPr/>
        </p:nvSpPr>
        <p:spPr bwMode="auto">
          <a:xfrm flipV="1">
            <a:off x="4283075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3" name="Line 29"/>
          <p:cNvSpPr>
            <a:spLocks noChangeShapeType="1"/>
          </p:cNvSpPr>
          <p:nvPr/>
        </p:nvSpPr>
        <p:spPr bwMode="auto">
          <a:xfrm flipV="1">
            <a:off x="4121150" y="2767013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4" name="Line 30"/>
          <p:cNvSpPr>
            <a:spLocks noChangeShapeType="1"/>
          </p:cNvSpPr>
          <p:nvPr/>
        </p:nvSpPr>
        <p:spPr bwMode="auto">
          <a:xfrm flipV="1">
            <a:off x="3963988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5" name="Line 31"/>
          <p:cNvSpPr>
            <a:spLocks noChangeShapeType="1"/>
          </p:cNvSpPr>
          <p:nvPr/>
        </p:nvSpPr>
        <p:spPr bwMode="auto">
          <a:xfrm flipV="1">
            <a:off x="3792538" y="2771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6" name="Text Box 32"/>
          <p:cNvSpPr txBox="1">
            <a:spLocks noChangeArrowheads="1"/>
          </p:cNvSpPr>
          <p:nvPr/>
        </p:nvSpPr>
        <p:spPr bwMode="auto">
          <a:xfrm>
            <a:off x="4365625" y="27940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7" name="Text Box 33"/>
          <p:cNvSpPr txBox="1">
            <a:spLocks noChangeArrowheads="1"/>
          </p:cNvSpPr>
          <p:nvPr/>
        </p:nvSpPr>
        <p:spPr bwMode="auto">
          <a:xfrm>
            <a:off x="4192588" y="2794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9" name="Text Box 35"/>
          <p:cNvSpPr txBox="1">
            <a:spLocks noChangeArrowheads="1"/>
          </p:cNvSpPr>
          <p:nvPr/>
        </p:nvSpPr>
        <p:spPr bwMode="auto">
          <a:xfrm>
            <a:off x="38782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1" name="Text Box 37"/>
          <p:cNvSpPr txBox="1">
            <a:spLocks noChangeArrowheads="1"/>
          </p:cNvSpPr>
          <p:nvPr/>
        </p:nvSpPr>
        <p:spPr bwMode="auto">
          <a:xfrm>
            <a:off x="2759075" y="2697163"/>
            <a:ext cx="577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head</a:t>
            </a:r>
          </a:p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len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3" name="Line 39"/>
          <p:cNvSpPr>
            <a:spLocks noChangeShapeType="1"/>
          </p:cNvSpPr>
          <p:nvPr/>
        </p:nvSpPr>
        <p:spPr bwMode="auto">
          <a:xfrm flipV="1">
            <a:off x="328771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34" name="Text Box 40"/>
          <p:cNvSpPr txBox="1">
            <a:spLocks noChangeArrowheads="1"/>
          </p:cNvSpPr>
          <p:nvPr/>
        </p:nvSpPr>
        <p:spPr bwMode="auto">
          <a:xfrm>
            <a:off x="3317875" y="3648075"/>
            <a:ext cx="289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options (variable length)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6" name="Text Box 42"/>
          <p:cNvSpPr txBox="1">
            <a:spLocks noChangeArrowheads="1"/>
          </p:cNvSpPr>
          <p:nvPr/>
        </p:nvSpPr>
        <p:spPr bwMode="auto">
          <a:xfrm>
            <a:off x="976313" y="215106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ACK: ACK #</a:t>
            </a:r>
          </a:p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valid</a:t>
            </a:r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8" name="Text Box 44"/>
          <p:cNvSpPr txBox="1">
            <a:spLocks noChangeArrowheads="1"/>
          </p:cNvSpPr>
          <p:nvPr/>
        </p:nvSpPr>
        <p:spPr bwMode="auto">
          <a:xfrm>
            <a:off x="544513" y="3627438"/>
            <a:ext cx="1911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RST, SYN, FIN:</a:t>
            </a:r>
          </a:p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connection estab</a:t>
            </a:r>
          </a:p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(setup, teardown</a:t>
            </a:r>
          </a:p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commands)</a:t>
            </a:r>
          </a:p>
        </p:txBody>
      </p:sp>
      <p:sp>
        <p:nvSpPr>
          <p:cNvPr id="59440" name="Line 46"/>
          <p:cNvSpPr>
            <a:spLocks noChangeShapeType="1"/>
          </p:cNvSpPr>
          <p:nvPr/>
        </p:nvSpPr>
        <p:spPr bwMode="auto">
          <a:xfrm>
            <a:off x="2376488" y="2487613"/>
            <a:ext cx="1658937" cy="4413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4801" name="Freeform 48"/>
          <p:cNvSpPr>
            <a:spLocks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43" name="Text Box 49"/>
          <p:cNvSpPr txBox="1">
            <a:spLocks noChangeArrowheads="1"/>
          </p:cNvSpPr>
          <p:nvPr/>
        </p:nvSpPr>
        <p:spPr bwMode="auto">
          <a:xfrm>
            <a:off x="7439025" y="3008313"/>
            <a:ext cx="1250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# bytes 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rcvr willing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to accept</a:t>
            </a:r>
          </a:p>
        </p:txBody>
      </p:sp>
      <p:sp>
        <p:nvSpPr>
          <p:cNvPr id="59444" name="Text Box 50"/>
          <p:cNvSpPr txBox="1">
            <a:spLocks noChangeArrowheads="1"/>
          </p:cNvSpPr>
          <p:nvPr/>
        </p:nvSpPr>
        <p:spPr bwMode="auto">
          <a:xfrm>
            <a:off x="7132638" y="1522413"/>
            <a:ext cx="110799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counting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by bytes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of data</a:t>
            </a:r>
          </a:p>
        </p:txBody>
      </p:sp>
      <p:sp>
        <p:nvSpPr>
          <p:cNvPr id="59445" name="Text Box 51"/>
          <p:cNvSpPr txBox="1">
            <a:spLocks noChangeArrowheads="1"/>
          </p:cNvSpPr>
          <p:nvPr/>
        </p:nvSpPr>
        <p:spPr bwMode="auto">
          <a:xfrm>
            <a:off x="982663" y="4960938"/>
            <a:ext cx="1365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Internet</a:t>
            </a:r>
          </a:p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checksum</a:t>
            </a:r>
          </a:p>
          <a:p>
            <a:pPr algn="r"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(as in UDP)</a:t>
            </a:r>
          </a:p>
        </p:txBody>
      </p:sp>
      <p:sp>
        <p:nvSpPr>
          <p:cNvPr id="59446" name="Line 52"/>
          <p:cNvSpPr>
            <a:spLocks noChangeShapeType="1"/>
          </p:cNvSpPr>
          <p:nvPr/>
        </p:nvSpPr>
        <p:spPr bwMode="auto">
          <a:xfrm flipV="1">
            <a:off x="2266950" y="3429000"/>
            <a:ext cx="2105025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7" name="Line 53"/>
          <p:cNvSpPr>
            <a:spLocks noChangeShapeType="1"/>
          </p:cNvSpPr>
          <p:nvPr/>
        </p:nvSpPr>
        <p:spPr bwMode="auto">
          <a:xfrm flipH="1" flipV="1">
            <a:off x="6686550" y="3019425"/>
            <a:ext cx="809625" cy="4667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8" name="Line 54"/>
          <p:cNvSpPr>
            <a:spLocks noChangeShapeType="1"/>
          </p:cNvSpPr>
          <p:nvPr/>
        </p:nvSpPr>
        <p:spPr bwMode="auto">
          <a:xfrm flipH="1">
            <a:off x="6619875" y="1724025"/>
            <a:ext cx="552450" cy="885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9" name="Line 55"/>
          <p:cNvSpPr>
            <a:spLocks noChangeShapeType="1"/>
          </p:cNvSpPr>
          <p:nvPr/>
        </p:nvSpPr>
        <p:spPr bwMode="auto">
          <a:xfrm flipH="1">
            <a:off x="6581775" y="1714500"/>
            <a:ext cx="571500" cy="523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9" name="Picture 8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833438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Rectangle 62"/>
          <p:cNvSpPr>
            <a:spLocks noChangeArrowheads="1"/>
          </p:cNvSpPr>
          <p:nvPr/>
        </p:nvSpPr>
        <p:spPr bwMode="auto">
          <a:xfrm>
            <a:off x="1249363" y="293687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54" name="Rectangle 45"/>
          <p:cNvSpPr>
            <a:spLocks noChangeArrowheads="1"/>
          </p:cNvSpPr>
          <p:nvPr/>
        </p:nvSpPr>
        <p:spPr bwMode="auto">
          <a:xfrm>
            <a:off x="1209675" y="299085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55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193675"/>
            <a:ext cx="7772400" cy="9112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Connection Management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78856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0400" y="1073150"/>
            <a:ext cx="8335963" cy="21875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before exchanging data, sender/receiver </a:t>
            </a:r>
            <a:r>
              <a:rPr lang="ja-JP" altLang="en-US" sz="2800"/>
              <a:t>“</a:t>
            </a:r>
            <a:r>
              <a:rPr lang="en-US" altLang="ja-JP" sz="2800"/>
              <a:t>handshake</a:t>
            </a:r>
            <a:r>
              <a:rPr lang="ja-JP" altLang="en-US" sz="2800"/>
              <a:t>”</a:t>
            </a:r>
            <a:r>
              <a:rPr lang="en-US" altLang="ja-JP" sz="2800"/>
              <a:t>:</a:t>
            </a:r>
          </a:p>
          <a:p>
            <a:r>
              <a:rPr lang="en-US" altLang="en-US" sz="2400"/>
              <a:t>agree to establish connection (each knowing the other willing to establish connection)</a:t>
            </a:r>
          </a:p>
          <a:p>
            <a:r>
              <a:rPr lang="en-US" altLang="en-US" sz="2400"/>
              <a:t>agree on connection parameters</a:t>
            </a:r>
          </a:p>
        </p:txBody>
      </p:sp>
      <p:sp>
        <p:nvSpPr>
          <p:cNvPr id="78857" name="Line 55"/>
          <p:cNvSpPr>
            <a:spLocks noChangeShapeType="1"/>
          </p:cNvSpPr>
          <p:nvPr/>
        </p:nvSpPr>
        <p:spPr bwMode="auto">
          <a:xfrm>
            <a:off x="1209675" y="343217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58" name="Text Box 6"/>
          <p:cNvSpPr txBox="1">
            <a:spLocks noChangeArrowheads="1"/>
          </p:cNvSpPr>
          <p:nvPr/>
        </p:nvSpPr>
        <p:spPr bwMode="auto">
          <a:xfrm>
            <a:off x="1223963" y="354488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connection state: ESTAB</a:t>
            </a:r>
          </a:p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connection variables: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 # client-to-server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         server-to-client</a:t>
            </a:r>
          </a:p>
          <a:p>
            <a:pPr lvl="1" eaLnBrk="0" hangingPunct="0">
              <a:defRPr/>
            </a:pP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>
                <a:solidFill>
                  <a:srgbClr val="000000"/>
                </a:solidFill>
              </a:rPr>
              <a:t> size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   at server,client 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96266" name="Group 46"/>
          <p:cNvGrpSpPr>
            <a:grpSpLocks/>
          </p:cNvGrpSpPr>
          <p:nvPr/>
        </p:nvGrpSpPr>
        <p:grpSpPr bwMode="auto">
          <a:xfrm>
            <a:off x="2157413" y="3346450"/>
            <a:ext cx="438150" cy="206375"/>
            <a:chOff x="344" y="1846"/>
            <a:chExt cx="336" cy="130"/>
          </a:xfrm>
        </p:grpSpPr>
        <p:sp>
          <p:nvSpPr>
            <p:cNvPr id="78921" name="Rectangle 47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2" name="Rectangle 48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3" name="Rectangle 49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4" name="Rectangle 50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8860" name="Text Box 54"/>
          <p:cNvSpPr txBox="1">
            <a:spLocks noChangeArrowheads="1"/>
          </p:cNvSpPr>
          <p:nvPr/>
        </p:nvSpPr>
        <p:spPr bwMode="auto">
          <a:xfrm>
            <a:off x="1154113" y="304800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78861" name="Line 56"/>
          <p:cNvSpPr>
            <a:spLocks noChangeShapeType="1"/>
          </p:cNvSpPr>
          <p:nvPr/>
        </p:nvSpPr>
        <p:spPr bwMode="auto">
          <a:xfrm>
            <a:off x="1216025" y="492760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2" name="Text Box 57"/>
          <p:cNvSpPr txBox="1">
            <a:spLocks noChangeArrowheads="1"/>
          </p:cNvSpPr>
          <p:nvPr/>
        </p:nvSpPr>
        <p:spPr bwMode="auto">
          <a:xfrm>
            <a:off x="1168400" y="499586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78863" name="Rectangle 58"/>
          <p:cNvSpPr>
            <a:spLocks noChangeArrowheads="1"/>
          </p:cNvSpPr>
          <p:nvPr/>
        </p:nvSpPr>
        <p:spPr bwMode="auto">
          <a:xfrm>
            <a:off x="1181100" y="534987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4" name="Line 59"/>
          <p:cNvSpPr>
            <a:spLocks noChangeShapeType="1"/>
          </p:cNvSpPr>
          <p:nvPr/>
        </p:nvSpPr>
        <p:spPr bwMode="auto">
          <a:xfrm>
            <a:off x="1209675" y="533876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5" name="Line 60"/>
          <p:cNvSpPr>
            <a:spLocks noChangeShapeType="1"/>
          </p:cNvSpPr>
          <p:nvPr/>
        </p:nvSpPr>
        <p:spPr bwMode="auto">
          <a:xfrm>
            <a:off x="3473450" y="531018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6273" name="Freeform 8"/>
          <p:cNvSpPr>
            <a:spLocks/>
          </p:cNvSpPr>
          <p:nvPr/>
        </p:nvSpPr>
        <p:spPr bwMode="auto">
          <a:xfrm flipH="1">
            <a:off x="736600" y="2994025"/>
            <a:ext cx="468313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8867" name="Rectangle 63"/>
          <p:cNvSpPr>
            <a:spLocks noChangeArrowheads="1"/>
          </p:cNvSpPr>
          <p:nvPr/>
        </p:nvSpPr>
        <p:spPr bwMode="auto">
          <a:xfrm>
            <a:off x="5551488" y="294322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8" name="Rectangle 64"/>
          <p:cNvSpPr>
            <a:spLocks noChangeArrowheads="1"/>
          </p:cNvSpPr>
          <p:nvPr/>
        </p:nvSpPr>
        <p:spPr bwMode="auto">
          <a:xfrm>
            <a:off x="5511800" y="299720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9" name="Line 65"/>
          <p:cNvSpPr>
            <a:spLocks noChangeShapeType="1"/>
          </p:cNvSpPr>
          <p:nvPr/>
        </p:nvSpPr>
        <p:spPr bwMode="auto">
          <a:xfrm>
            <a:off x="5511800" y="343852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0" name="Text Box 66"/>
          <p:cNvSpPr txBox="1">
            <a:spLocks noChangeArrowheads="1"/>
          </p:cNvSpPr>
          <p:nvPr/>
        </p:nvSpPr>
        <p:spPr bwMode="auto">
          <a:xfrm>
            <a:off x="5526088" y="355123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connection state: ESTAB</a:t>
            </a:r>
          </a:p>
          <a:p>
            <a:pPr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connection Variables: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seq # client-to-server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          server-to-client</a:t>
            </a:r>
          </a:p>
          <a:p>
            <a:pPr lvl="1" eaLnBrk="0" hangingPunct="0">
              <a:defRPr/>
            </a:pP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>
                <a:solidFill>
                  <a:srgbClr val="000000"/>
                </a:solidFill>
              </a:rPr>
              <a:t> size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   at server,client </a:t>
            </a:r>
          </a:p>
          <a:p>
            <a:pPr lvl="1" eaLnBrk="0" hangingPunct="0">
              <a:defRPr/>
            </a:pPr>
            <a:r>
              <a:rPr lang="en-US" sz="140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96278" name="Group 67"/>
          <p:cNvGrpSpPr>
            <a:grpSpLocks/>
          </p:cNvGrpSpPr>
          <p:nvPr/>
        </p:nvGrpSpPr>
        <p:grpSpPr bwMode="auto">
          <a:xfrm>
            <a:off x="6459538" y="3352800"/>
            <a:ext cx="438150" cy="206375"/>
            <a:chOff x="344" y="1846"/>
            <a:chExt cx="336" cy="130"/>
          </a:xfrm>
        </p:grpSpPr>
        <p:sp>
          <p:nvSpPr>
            <p:cNvPr id="78917" name="Rectangle 68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18" name="Rectangle 69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19" name="Rectangle 70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0" name="Rectangle 71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8872" name="Text Box 72"/>
          <p:cNvSpPr txBox="1">
            <a:spLocks noChangeArrowheads="1"/>
          </p:cNvSpPr>
          <p:nvPr/>
        </p:nvSpPr>
        <p:spPr bwMode="auto">
          <a:xfrm>
            <a:off x="5456238" y="305435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78873" name="Line 73"/>
          <p:cNvSpPr>
            <a:spLocks noChangeShapeType="1"/>
          </p:cNvSpPr>
          <p:nvPr/>
        </p:nvSpPr>
        <p:spPr bwMode="auto">
          <a:xfrm>
            <a:off x="5518150" y="493395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4" name="Text Box 74"/>
          <p:cNvSpPr txBox="1">
            <a:spLocks noChangeArrowheads="1"/>
          </p:cNvSpPr>
          <p:nvPr/>
        </p:nvSpPr>
        <p:spPr bwMode="auto">
          <a:xfrm>
            <a:off x="5470525" y="500221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78875" name="Rectangle 75"/>
          <p:cNvSpPr>
            <a:spLocks noChangeArrowheads="1"/>
          </p:cNvSpPr>
          <p:nvPr/>
        </p:nvSpPr>
        <p:spPr bwMode="auto">
          <a:xfrm>
            <a:off x="5483225" y="535622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6" name="Line 76"/>
          <p:cNvSpPr>
            <a:spLocks noChangeShapeType="1"/>
          </p:cNvSpPr>
          <p:nvPr/>
        </p:nvSpPr>
        <p:spPr bwMode="auto">
          <a:xfrm>
            <a:off x="5511800" y="534511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7" name="Line 77"/>
          <p:cNvSpPr>
            <a:spLocks noChangeShapeType="1"/>
          </p:cNvSpPr>
          <p:nvPr/>
        </p:nvSpPr>
        <p:spPr bwMode="auto">
          <a:xfrm>
            <a:off x="7775575" y="531653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6285" name="Freeform 78"/>
          <p:cNvSpPr>
            <a:spLocks/>
          </p:cNvSpPr>
          <p:nvPr/>
        </p:nvSpPr>
        <p:spPr bwMode="auto">
          <a:xfrm>
            <a:off x="7793038" y="2933700"/>
            <a:ext cx="468312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8879" name="Text Box 83"/>
          <p:cNvSpPr txBox="1">
            <a:spLocks noChangeArrowheads="1"/>
          </p:cNvSpPr>
          <p:nvPr/>
        </p:nvSpPr>
        <p:spPr bwMode="auto">
          <a:xfrm>
            <a:off x="1087438" y="5815013"/>
            <a:ext cx="2894012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200" b="1">
                <a:solidFill>
                  <a:srgbClr val="000000"/>
                </a:solidFill>
                <a:latin typeface="Courier New" charset="0"/>
              </a:rPr>
              <a:t>Socket clientSocket =   </a:t>
            </a:r>
          </a:p>
          <a:p>
            <a:pPr eaLnBrk="0" hangingPunct="0">
              <a:defRPr/>
            </a:pPr>
            <a:r>
              <a:rPr lang="en-US" sz="1200" b="1">
                <a:solidFill>
                  <a:srgbClr val="000000"/>
                </a:solidFill>
                <a:latin typeface="Courier New" charset="0"/>
              </a:rPr>
              <a:t>  newSocket("hostname","port number");</a:t>
            </a:r>
          </a:p>
        </p:txBody>
      </p:sp>
      <p:sp>
        <p:nvSpPr>
          <p:cNvPr id="78880" name="Text Box 85"/>
          <p:cNvSpPr txBox="1">
            <a:spLocks noChangeArrowheads="1"/>
          </p:cNvSpPr>
          <p:nvPr/>
        </p:nvSpPr>
        <p:spPr bwMode="auto">
          <a:xfrm>
            <a:off x="5387975" y="5829300"/>
            <a:ext cx="289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200" b="1">
                <a:solidFill>
                  <a:srgbClr val="000000"/>
                </a:solidFill>
                <a:latin typeface="Courier New" charset="0"/>
              </a:rPr>
              <a:t>Socket connectionSocket = welcomeSocket.accept();</a:t>
            </a:r>
          </a:p>
        </p:txBody>
      </p:sp>
      <p:grpSp>
        <p:nvGrpSpPr>
          <p:cNvPr id="96288" name="Group 89"/>
          <p:cNvGrpSpPr>
            <a:grpSpLocks/>
          </p:cNvGrpSpPr>
          <p:nvPr/>
        </p:nvGrpSpPr>
        <p:grpSpPr bwMode="auto">
          <a:xfrm>
            <a:off x="260350" y="5026025"/>
            <a:ext cx="698500" cy="612775"/>
            <a:chOff x="-44" y="1473"/>
            <a:chExt cx="981" cy="1105"/>
          </a:xfrm>
        </p:grpSpPr>
        <p:pic>
          <p:nvPicPr>
            <p:cNvPr id="96322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323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96289" name="Group 92"/>
          <p:cNvGrpSpPr>
            <a:grpSpLocks/>
          </p:cNvGrpSpPr>
          <p:nvPr/>
        </p:nvGrpSpPr>
        <p:grpSpPr bwMode="auto">
          <a:xfrm>
            <a:off x="8075613" y="4924425"/>
            <a:ext cx="415925" cy="627063"/>
            <a:chOff x="4140" y="429"/>
            <a:chExt cx="1425" cy="2396"/>
          </a:xfrm>
        </p:grpSpPr>
        <p:sp>
          <p:nvSpPr>
            <p:cNvPr id="96290" name="Freeform 9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884" name="Rectangle 94"/>
            <p:cNvSpPr>
              <a:spLocks noChangeArrowheads="1"/>
            </p:cNvSpPr>
            <p:nvPr/>
          </p:nvSpPr>
          <p:spPr bwMode="auto">
            <a:xfrm>
              <a:off x="4205" y="429"/>
              <a:ext cx="1050" cy="228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6292" name="Freeform 9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6293" name="Freeform 9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887" name="Rectangle 97"/>
            <p:cNvSpPr>
              <a:spLocks noChangeArrowheads="1"/>
            </p:cNvSpPr>
            <p:nvPr/>
          </p:nvSpPr>
          <p:spPr bwMode="auto">
            <a:xfrm>
              <a:off x="4211" y="696"/>
              <a:ext cx="598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6295" name="Group 9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8913" name="AutoShape 99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14" name="AutoShape 100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8889" name="Rectangle 101"/>
            <p:cNvSpPr>
              <a:spLocks noChangeArrowheads="1"/>
            </p:cNvSpPr>
            <p:nvPr/>
          </p:nvSpPr>
          <p:spPr bwMode="auto">
            <a:xfrm>
              <a:off x="4222" y="101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6297" name="Group 10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8911" name="AutoShape 103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12" name="AutoShape 10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7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8891" name="Rectangle 105"/>
            <p:cNvSpPr>
              <a:spLocks noChangeArrowheads="1"/>
            </p:cNvSpPr>
            <p:nvPr/>
          </p:nvSpPr>
          <p:spPr bwMode="auto">
            <a:xfrm>
              <a:off x="4216" y="135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892" name="Rectangle 106"/>
            <p:cNvSpPr>
              <a:spLocks noChangeArrowheads="1"/>
            </p:cNvSpPr>
            <p:nvPr/>
          </p:nvSpPr>
          <p:spPr bwMode="auto">
            <a:xfrm>
              <a:off x="4227" y="1654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6300" name="Group 10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8909" name="AutoShape 108"/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25" cy="12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10" name="AutoShape 109"/>
              <p:cNvSpPr>
                <a:spLocks noChangeArrowheads="1"/>
              </p:cNvSpPr>
              <p:nvPr/>
            </p:nvSpPr>
            <p:spPr bwMode="auto">
              <a:xfrm>
                <a:off x="625" y="2588"/>
                <a:ext cx="691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96301" name="Freeform 11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96302" name="Group 11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8907" name="AutoShape 11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08" name="AutoShape 113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8896" name="Rectangle 114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6304" name="Freeform 11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6305" name="Freeform 11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899" name="Oval 117"/>
            <p:cNvSpPr>
              <a:spLocks noChangeArrowheads="1"/>
            </p:cNvSpPr>
            <p:nvPr/>
          </p:nvSpPr>
          <p:spPr bwMode="auto">
            <a:xfrm>
              <a:off x="5516" y="2613"/>
              <a:ext cx="49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6307" name="Freeform 11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901" name="AutoShape 119"/>
            <p:cNvSpPr>
              <a:spLocks noChangeArrowheads="1"/>
            </p:cNvSpPr>
            <p:nvPr/>
          </p:nvSpPr>
          <p:spPr bwMode="auto">
            <a:xfrm>
              <a:off x="4140" y="2679"/>
              <a:ext cx="1197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2" name="AutoShape 120"/>
            <p:cNvSpPr>
              <a:spLocks noChangeArrowheads="1"/>
            </p:cNvSpPr>
            <p:nvPr/>
          </p:nvSpPr>
          <p:spPr bwMode="auto">
            <a:xfrm>
              <a:off x="4205" y="2710"/>
              <a:ext cx="1071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3" name="Oval 121"/>
            <p:cNvSpPr>
              <a:spLocks noChangeArrowheads="1"/>
            </p:cNvSpPr>
            <p:nvPr/>
          </p:nvSpPr>
          <p:spPr bwMode="auto">
            <a:xfrm>
              <a:off x="4309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4" name="Oval 122"/>
            <p:cNvSpPr>
              <a:spLocks noChangeArrowheads="1"/>
            </p:cNvSpPr>
            <p:nvPr/>
          </p:nvSpPr>
          <p:spPr bwMode="auto">
            <a:xfrm>
              <a:off x="4488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8905" name="Oval 123"/>
            <p:cNvSpPr>
              <a:spLocks noChangeArrowheads="1"/>
            </p:cNvSpPr>
            <p:nvPr/>
          </p:nvSpPr>
          <p:spPr bwMode="auto">
            <a:xfrm>
              <a:off x="4662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6" name="Rectangle 124"/>
            <p:cNvSpPr>
              <a:spLocks noChangeArrowheads="1"/>
            </p:cNvSpPr>
            <p:nvPr/>
          </p:nvSpPr>
          <p:spPr bwMode="auto">
            <a:xfrm>
              <a:off x="5065" y="1836"/>
              <a:ext cx="82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907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1" name="Picture 8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794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5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166688"/>
            <a:ext cx="5356225" cy="849312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TCP 3-way handshake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81926" name="Line 5"/>
          <p:cNvSpPr>
            <a:spLocks noChangeShapeType="1"/>
          </p:cNvSpPr>
          <p:nvPr/>
        </p:nvSpPr>
        <p:spPr bwMode="auto">
          <a:xfrm flipH="1">
            <a:off x="3282950" y="2314575"/>
            <a:ext cx="1588" cy="247015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94342" name="Group 102"/>
          <p:cNvGrpSpPr>
            <a:grpSpLocks/>
          </p:cNvGrpSpPr>
          <p:nvPr/>
        </p:nvGrpSpPr>
        <p:grpSpPr bwMode="auto">
          <a:xfrm>
            <a:off x="1296988" y="2241550"/>
            <a:ext cx="4494212" cy="955675"/>
            <a:chOff x="810" y="1363"/>
            <a:chExt cx="2831" cy="602"/>
          </a:xfrm>
        </p:grpSpPr>
        <p:sp>
          <p:nvSpPr>
            <p:cNvPr id="81992" name="Line 10"/>
            <p:cNvSpPr>
              <a:spLocks noChangeShapeType="1"/>
            </p:cNvSpPr>
            <p:nvPr/>
          </p:nvSpPr>
          <p:spPr bwMode="auto">
            <a:xfrm>
              <a:off x="2062" y="1502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93" name="Rectangle 12"/>
            <p:cNvSpPr>
              <a:spLocks noChangeArrowheads="1"/>
            </p:cNvSpPr>
            <p:nvPr/>
          </p:nvSpPr>
          <p:spPr bwMode="auto">
            <a:xfrm>
              <a:off x="2518" y="1565"/>
              <a:ext cx="590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94" name="Text Box 13"/>
            <p:cNvSpPr txBox="1">
              <a:spLocks noChangeArrowheads="1"/>
            </p:cNvSpPr>
            <p:nvPr/>
          </p:nvSpPr>
          <p:spPr bwMode="auto">
            <a:xfrm>
              <a:off x="2310" y="1624"/>
              <a:ext cx="10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SYNbit=1, Seq=x</a:t>
              </a:r>
            </a:p>
          </p:txBody>
        </p:sp>
        <p:sp>
          <p:nvSpPr>
            <p:cNvPr id="81995" name="Text Box 21"/>
            <p:cNvSpPr txBox="1">
              <a:spLocks noChangeArrowheads="1"/>
            </p:cNvSpPr>
            <p:nvPr/>
          </p:nvSpPr>
          <p:spPr bwMode="auto">
            <a:xfrm>
              <a:off x="810" y="1363"/>
              <a:ext cx="1230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choose init seq num, x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send TCP SYN msg</a:t>
              </a:r>
            </a:p>
          </p:txBody>
        </p:sp>
      </p:grpSp>
      <p:sp>
        <p:nvSpPr>
          <p:cNvPr id="81928" name="Line 22"/>
          <p:cNvSpPr>
            <a:spLocks noChangeShapeType="1"/>
          </p:cNvSpPr>
          <p:nvPr/>
        </p:nvSpPr>
        <p:spPr bwMode="auto">
          <a:xfrm flipH="1">
            <a:off x="5872163" y="2384425"/>
            <a:ext cx="1587" cy="3417888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94332" name="Text Box 92"/>
          <p:cNvSpPr txBox="1">
            <a:spLocks noChangeArrowheads="1"/>
          </p:cNvSpPr>
          <p:nvPr/>
        </p:nvSpPr>
        <p:spPr bwMode="auto">
          <a:xfrm>
            <a:off x="8058150" y="52228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>
                <a:solidFill>
                  <a:srgbClr val="CC0000"/>
                </a:solidFill>
              </a:rPr>
              <a:t>ESTAB</a:t>
            </a:r>
          </a:p>
        </p:txBody>
      </p:sp>
      <p:grpSp>
        <p:nvGrpSpPr>
          <p:cNvPr id="394349" name="Group 109"/>
          <p:cNvGrpSpPr>
            <a:grpSpLocks/>
          </p:cNvGrpSpPr>
          <p:nvPr/>
        </p:nvGrpSpPr>
        <p:grpSpPr bwMode="auto">
          <a:xfrm>
            <a:off x="3281363" y="2911475"/>
            <a:ext cx="4519612" cy="1425575"/>
            <a:chOff x="2060" y="1785"/>
            <a:chExt cx="2847" cy="898"/>
          </a:xfrm>
        </p:grpSpPr>
        <p:sp>
          <p:nvSpPr>
            <p:cNvPr id="81988" name="Line 11"/>
            <p:cNvSpPr>
              <a:spLocks noChangeShapeType="1"/>
            </p:cNvSpPr>
            <p:nvPr/>
          </p:nvSpPr>
          <p:spPr bwMode="auto">
            <a:xfrm flipH="1">
              <a:off x="2060" y="2031"/>
              <a:ext cx="1580" cy="65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9" name="Rectangle 14"/>
            <p:cNvSpPr>
              <a:spLocks noChangeArrowheads="1"/>
            </p:cNvSpPr>
            <p:nvPr/>
          </p:nvSpPr>
          <p:spPr bwMode="auto">
            <a:xfrm>
              <a:off x="2381" y="2206"/>
              <a:ext cx="896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90" name="Text Box 83"/>
            <p:cNvSpPr txBox="1">
              <a:spLocks noChangeArrowheads="1"/>
            </p:cNvSpPr>
            <p:nvPr/>
          </p:nvSpPr>
          <p:spPr bwMode="auto">
            <a:xfrm>
              <a:off x="2159" y="2169"/>
              <a:ext cx="15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SYNbit=1, Seq=y</a:t>
              </a:r>
            </a:p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1991" name="Text Box 93"/>
            <p:cNvSpPr txBox="1">
              <a:spLocks noChangeArrowheads="1"/>
            </p:cNvSpPr>
            <p:nvPr/>
          </p:nvSpPr>
          <p:spPr bwMode="auto">
            <a:xfrm>
              <a:off x="3676" y="1785"/>
              <a:ext cx="1231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choose init seq num, y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send TCP SYNACK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msg, acking SYN</a:t>
              </a:r>
            </a:p>
          </p:txBody>
        </p:sp>
      </p:grpSp>
      <p:grpSp>
        <p:nvGrpSpPr>
          <p:cNvPr id="394350" name="Group 110"/>
          <p:cNvGrpSpPr>
            <a:grpSpLocks/>
          </p:cNvGrpSpPr>
          <p:nvPr/>
        </p:nvGrpSpPr>
        <p:grpSpPr bwMode="auto">
          <a:xfrm>
            <a:off x="998538" y="4010025"/>
            <a:ext cx="6630987" cy="1373188"/>
            <a:chOff x="622" y="2477"/>
            <a:chExt cx="4177" cy="865"/>
          </a:xfrm>
        </p:grpSpPr>
        <p:sp>
          <p:nvSpPr>
            <p:cNvPr id="81983" name="Line 84"/>
            <p:cNvSpPr>
              <a:spLocks noChangeShapeType="1"/>
            </p:cNvSpPr>
            <p:nvPr/>
          </p:nvSpPr>
          <p:spPr bwMode="auto">
            <a:xfrm>
              <a:off x="2073" y="2728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4" name="Rectangle 89"/>
            <p:cNvSpPr>
              <a:spLocks noChangeArrowheads="1"/>
            </p:cNvSpPr>
            <p:nvPr/>
          </p:nvSpPr>
          <p:spPr bwMode="auto">
            <a:xfrm>
              <a:off x="2486" y="2806"/>
              <a:ext cx="775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5" name="Text Box 90"/>
            <p:cNvSpPr txBox="1">
              <a:spLocks noChangeArrowheads="1"/>
            </p:cNvSpPr>
            <p:nvPr/>
          </p:nvSpPr>
          <p:spPr bwMode="auto">
            <a:xfrm>
              <a:off x="2092" y="285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ACKbit=1, ACKnum=y+1</a:t>
              </a:r>
            </a:p>
          </p:txBody>
        </p:sp>
        <p:sp>
          <p:nvSpPr>
            <p:cNvPr id="81986" name="Text Box 94"/>
            <p:cNvSpPr txBox="1">
              <a:spLocks noChangeArrowheads="1"/>
            </p:cNvSpPr>
            <p:nvPr/>
          </p:nvSpPr>
          <p:spPr bwMode="auto">
            <a:xfrm>
              <a:off x="622" y="2477"/>
              <a:ext cx="1422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received SYNACK(x)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indicates server is live;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send ACK for SYNACK;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this segment may contain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client-to-server data</a:t>
              </a:r>
            </a:p>
          </p:txBody>
        </p:sp>
        <p:sp>
          <p:nvSpPr>
            <p:cNvPr id="81987" name="Text Box 95"/>
            <p:cNvSpPr txBox="1">
              <a:spLocks noChangeArrowheads="1"/>
            </p:cNvSpPr>
            <p:nvPr/>
          </p:nvSpPr>
          <p:spPr bwMode="auto">
            <a:xfrm>
              <a:off x="3640" y="3042"/>
              <a:ext cx="1159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received ACK(y) 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>
                  <a:solidFill>
                    <a:srgbClr val="000000"/>
                  </a:solidFill>
                </a:rPr>
                <a:t>indicates client is live</a:t>
              </a:r>
            </a:p>
          </p:txBody>
        </p:sp>
      </p:grpSp>
      <p:grpSp>
        <p:nvGrpSpPr>
          <p:cNvPr id="394345" name="Group 105"/>
          <p:cNvGrpSpPr>
            <a:grpSpLocks/>
          </p:cNvGrpSpPr>
          <p:nvPr/>
        </p:nvGrpSpPr>
        <p:grpSpPr bwMode="auto">
          <a:xfrm>
            <a:off x="300038" y="2279650"/>
            <a:ext cx="1030287" cy="700088"/>
            <a:chOff x="182" y="1387"/>
            <a:chExt cx="649" cy="441"/>
          </a:xfrm>
        </p:grpSpPr>
        <p:sp>
          <p:nvSpPr>
            <p:cNvPr id="81981" name="Text Box 91"/>
            <p:cNvSpPr txBox="1">
              <a:spLocks noChangeArrowheads="1"/>
            </p:cNvSpPr>
            <p:nvPr/>
          </p:nvSpPr>
          <p:spPr bwMode="auto">
            <a:xfrm>
              <a:off x="182" y="1616"/>
              <a:ext cx="64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SYNSENT</a:t>
              </a:r>
            </a:p>
          </p:txBody>
        </p:sp>
        <p:sp>
          <p:nvSpPr>
            <p:cNvPr id="81982" name="Line 103"/>
            <p:cNvSpPr>
              <a:spLocks noChangeShapeType="1"/>
            </p:cNvSpPr>
            <p:nvPr/>
          </p:nvSpPr>
          <p:spPr bwMode="auto">
            <a:xfrm>
              <a:off x="462" y="1387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4351" name="Group 111"/>
          <p:cNvGrpSpPr>
            <a:grpSpLocks/>
          </p:cNvGrpSpPr>
          <p:nvPr/>
        </p:nvGrpSpPr>
        <p:grpSpPr bwMode="auto">
          <a:xfrm>
            <a:off x="301625" y="2940050"/>
            <a:ext cx="771525" cy="1622425"/>
            <a:chOff x="183" y="1803"/>
            <a:chExt cx="486" cy="1022"/>
          </a:xfrm>
        </p:grpSpPr>
        <p:sp>
          <p:nvSpPr>
            <p:cNvPr id="81979" name="Text Box 16"/>
            <p:cNvSpPr txBox="1">
              <a:spLocks noChangeArrowheads="1"/>
            </p:cNvSpPr>
            <p:nvPr/>
          </p:nvSpPr>
          <p:spPr bwMode="auto">
            <a:xfrm>
              <a:off x="183" y="2613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1980" name="Line 104"/>
            <p:cNvSpPr>
              <a:spLocks noChangeShapeType="1"/>
            </p:cNvSpPr>
            <p:nvPr/>
          </p:nvSpPr>
          <p:spPr bwMode="auto">
            <a:xfrm>
              <a:off x="465" y="1803"/>
              <a:ext cx="0" cy="7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4348" name="Group 108"/>
          <p:cNvGrpSpPr>
            <a:grpSpLocks/>
          </p:cNvGrpSpPr>
          <p:nvPr/>
        </p:nvGrpSpPr>
        <p:grpSpPr bwMode="auto">
          <a:xfrm>
            <a:off x="7754938" y="2335213"/>
            <a:ext cx="1119187" cy="1192212"/>
            <a:chOff x="4878" y="1422"/>
            <a:chExt cx="705" cy="751"/>
          </a:xfrm>
        </p:grpSpPr>
        <p:sp>
          <p:nvSpPr>
            <p:cNvPr id="81977" name="Text Box 99"/>
            <p:cNvSpPr txBox="1">
              <a:spLocks noChangeArrowheads="1"/>
            </p:cNvSpPr>
            <p:nvPr/>
          </p:nvSpPr>
          <p:spPr bwMode="auto">
            <a:xfrm>
              <a:off x="4878" y="1961"/>
              <a:ext cx="7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SYN RCVD</a:t>
              </a:r>
            </a:p>
          </p:txBody>
        </p:sp>
        <p:sp>
          <p:nvSpPr>
            <p:cNvPr id="81978" name="Line 106"/>
            <p:cNvSpPr>
              <a:spLocks noChangeShapeType="1"/>
            </p:cNvSpPr>
            <p:nvPr/>
          </p:nvSpPr>
          <p:spPr bwMode="auto">
            <a:xfrm>
              <a:off x="5339" y="1422"/>
              <a:ext cx="0" cy="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94347" name="Line 107"/>
          <p:cNvSpPr>
            <a:spLocks noChangeShapeType="1"/>
          </p:cNvSpPr>
          <p:nvPr/>
        </p:nvSpPr>
        <p:spPr bwMode="auto">
          <a:xfrm>
            <a:off x="8469313" y="3536950"/>
            <a:ext cx="0" cy="170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9343" name="Group 113"/>
          <p:cNvGrpSpPr>
            <a:grpSpLocks/>
          </p:cNvGrpSpPr>
          <p:nvPr/>
        </p:nvGrpSpPr>
        <p:grpSpPr bwMode="auto">
          <a:xfrm>
            <a:off x="306388" y="1590675"/>
            <a:ext cx="8551862" cy="736600"/>
            <a:chOff x="193" y="1002"/>
            <a:chExt cx="5387" cy="464"/>
          </a:xfrm>
        </p:grpSpPr>
        <p:sp>
          <p:nvSpPr>
            <p:cNvPr id="81937" name="Text Box 114"/>
            <p:cNvSpPr txBox="1">
              <a:spLocks noChangeArrowheads="1"/>
            </p:cNvSpPr>
            <p:nvPr/>
          </p:nvSpPr>
          <p:spPr bwMode="auto">
            <a:xfrm>
              <a:off x="195" y="1002"/>
              <a:ext cx="73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defRPr/>
              </a:pPr>
              <a:r>
                <a:rPr lang="en-US" i="1">
                  <a:solidFill>
                    <a:srgbClr val="000099"/>
                  </a:solidFill>
                </a:rPr>
                <a:t>client state</a:t>
              </a:r>
            </a:p>
            <a:p>
              <a:pPr algn="r" eaLnBrk="0" hangingPunct="0">
                <a:defRPr/>
              </a:pP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1938" name="Text Box 115"/>
            <p:cNvSpPr txBox="1">
              <a:spLocks noChangeArrowheads="1"/>
            </p:cNvSpPr>
            <p:nvPr/>
          </p:nvSpPr>
          <p:spPr bwMode="auto">
            <a:xfrm>
              <a:off x="193" y="1243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LISTEN</a:t>
              </a:r>
            </a:p>
          </p:txBody>
        </p:sp>
        <p:sp>
          <p:nvSpPr>
            <p:cNvPr id="81939" name="Text Box 116"/>
            <p:cNvSpPr txBox="1">
              <a:spLocks noChangeArrowheads="1"/>
            </p:cNvSpPr>
            <p:nvPr/>
          </p:nvSpPr>
          <p:spPr bwMode="auto">
            <a:xfrm>
              <a:off x="4800" y="1013"/>
              <a:ext cx="78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defRPr/>
              </a:pPr>
              <a:r>
                <a:rPr lang="en-US" i="1">
                  <a:solidFill>
                    <a:srgbClr val="000099"/>
                  </a:solidFill>
                </a:rPr>
                <a:t>server state</a:t>
              </a:r>
            </a:p>
            <a:p>
              <a:pPr algn="r" eaLnBrk="0" hangingPunct="0">
                <a:defRPr/>
              </a:pP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1940" name="Text Box 117"/>
            <p:cNvSpPr txBox="1">
              <a:spLocks noChangeArrowheads="1"/>
            </p:cNvSpPr>
            <p:nvPr/>
          </p:nvSpPr>
          <p:spPr bwMode="auto">
            <a:xfrm>
              <a:off x="5038" y="1254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LISTEN</a:t>
              </a:r>
            </a:p>
          </p:txBody>
        </p:sp>
        <p:grpSp>
          <p:nvGrpSpPr>
            <p:cNvPr id="99348" name="Group 118"/>
            <p:cNvGrpSpPr>
              <a:grpSpLocks/>
            </p:cNvGrpSpPr>
            <p:nvPr/>
          </p:nvGrpSpPr>
          <p:grpSpPr bwMode="auto">
            <a:xfrm>
              <a:off x="1914" y="1049"/>
              <a:ext cx="405" cy="378"/>
              <a:chOff x="-44" y="1473"/>
              <a:chExt cx="981" cy="1105"/>
            </a:xfrm>
          </p:grpSpPr>
          <p:pic>
            <p:nvPicPr>
              <p:cNvPr id="99382" name="Picture 11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83" name="Freeform 12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99349" name="Group 121"/>
            <p:cNvGrpSpPr>
              <a:grpSpLocks/>
            </p:cNvGrpSpPr>
            <p:nvPr/>
          </p:nvGrpSpPr>
          <p:grpSpPr bwMode="auto">
            <a:xfrm>
              <a:off x="3572" y="1051"/>
              <a:ext cx="212" cy="323"/>
              <a:chOff x="4140" y="429"/>
              <a:chExt cx="1425" cy="2396"/>
            </a:xfrm>
          </p:grpSpPr>
          <p:sp>
            <p:nvSpPr>
              <p:cNvPr id="99350" name="Freeform 12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44" name="Rectangle 123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99352" name="Freeform 12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99353" name="Freeform 12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47" name="Rectangle 126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99355" name="Group 12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1973" name="AutoShape 128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74" name="AutoShape 129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1949" name="Rectangle 130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99357" name="Group 13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1971" name="AutoShape 132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72" name="AutoShape 133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1951" name="Rectangle 134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52" name="Rectangle 135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99360" name="Group 13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1969" name="AutoShape 137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70" name="AutoShape 138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99361" name="Freeform 13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99362" name="Group 14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1967" name="AutoShape 141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68" name="AutoShape 142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1956" name="Rectangle 14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99364" name="Freeform 14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99365" name="Freeform 14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8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59" name="Oval 146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99367" name="Freeform 14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61" name="AutoShape 148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2" name="AutoShape 149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3" name="Oval 150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4" name="Oval 151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1965" name="Oval 152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6" name="Rectangle 153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877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9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9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3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sender events: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668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data rcvd from app: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create segment with seq #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seq # is byte-stream number of first data byte in  segment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start timer if not already running 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think of timer as for oldest unacked segment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expiration interval: </a:t>
            </a:r>
            <a:r>
              <a:rPr lang="en-US" sz="2000" b="1">
                <a:latin typeface="Courier New" charset="0"/>
                <a:ea typeface="ＭＳ Ｐゴシック" charset="0"/>
              </a:rPr>
              <a:t>TimeOutInterval</a:t>
            </a:r>
            <a:r>
              <a:rPr lang="en-US">
                <a:latin typeface="Courier New" charset="0"/>
                <a:ea typeface="ＭＳ Ｐゴシック" charset="0"/>
              </a:rPr>
              <a:t> </a:t>
            </a:r>
            <a:endParaRPr lang="en-US">
              <a:ea typeface="ＭＳ Ｐゴシック" charset="0"/>
            </a:endParaRPr>
          </a:p>
        </p:txBody>
      </p:sp>
      <p:sp>
        <p:nvSpPr>
          <p:cNvPr id="675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1668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timeout: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retransmit segment that caused timeout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restart timer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 </a:t>
            </a: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ack rcvd: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if ack acknowledges previously unacked segments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update what is known to be ACKed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start timer if there are  still unacked segments</a:t>
            </a:r>
          </a:p>
          <a:p>
            <a:pPr lvl="1">
              <a:buFont typeface="Wingdings" charset="0"/>
              <a:buNone/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8295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08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23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9" name="Picture 3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ACKs</a:t>
            </a: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339850"/>
            <a:ext cx="3927475" cy="4648200"/>
          </a:xfrm>
        </p:spPr>
        <p:txBody>
          <a:bodyPr/>
          <a:lstStyle/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u="sng">
                <a:solidFill>
                  <a:srgbClr val="CC0000"/>
                </a:solidFill>
              </a:rPr>
              <a:t>sequence numbers:</a:t>
            </a:r>
            <a:endParaRPr lang="en-US" altLang="en-US" sz="2400">
              <a:solidFill>
                <a:srgbClr val="CC0000"/>
              </a:solidFill>
            </a:endParaRPr>
          </a:p>
          <a:p>
            <a:pPr marL="512763" lvl="1" indent="-163513"/>
            <a:r>
              <a:rPr lang="en-US" altLang="en-US"/>
              <a:t>byte stream </a:t>
            </a:r>
            <a:r>
              <a:rPr lang="ja-JP" altLang="en-US"/>
              <a:t>“</a:t>
            </a:r>
            <a:r>
              <a:rPr lang="en-US" altLang="ja-JP"/>
              <a:t>number</a:t>
            </a:r>
            <a:r>
              <a:rPr lang="ja-JP" altLang="en-US"/>
              <a:t>”</a:t>
            </a:r>
            <a:r>
              <a:rPr lang="en-US" altLang="ja-JP"/>
              <a:t> of first byte in segment</a:t>
            </a:r>
            <a:r>
              <a:rPr lang="ja-JP" altLang="en-US"/>
              <a:t>’</a:t>
            </a:r>
            <a:r>
              <a:rPr lang="en-US" altLang="ja-JP"/>
              <a:t>s data</a:t>
            </a:r>
            <a:endParaRPr lang="en-US" altLang="ja-JP" sz="2000"/>
          </a:p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u="sng">
                <a:solidFill>
                  <a:srgbClr val="CC0000"/>
                </a:solidFill>
              </a:rPr>
              <a:t>acknowledgements:</a:t>
            </a:r>
            <a:endParaRPr lang="en-US" altLang="en-US" sz="2400">
              <a:solidFill>
                <a:srgbClr val="CC0000"/>
              </a:solidFill>
            </a:endParaRPr>
          </a:p>
          <a:p>
            <a:pPr marL="512763" lvl="1" indent="-163513"/>
            <a:r>
              <a:rPr lang="en-US" altLang="en-US"/>
              <a:t>seq # of next byte expected from other side</a:t>
            </a:r>
          </a:p>
          <a:p>
            <a:pPr marL="512763" lvl="1" indent="-163513"/>
            <a:r>
              <a:rPr lang="en-US" altLang="en-US"/>
              <a:t>cumulative ACK</a:t>
            </a:r>
          </a:p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C0000"/>
                </a:solidFill>
              </a:rPr>
              <a:t>Q:</a:t>
            </a:r>
            <a:r>
              <a:rPr lang="en-US" altLang="en-US" sz="2400"/>
              <a:t> how receiver handles out-of-order segments</a:t>
            </a:r>
          </a:p>
          <a:p>
            <a:pPr marL="512763" lvl="1" indent="-163513"/>
            <a:r>
              <a:rPr lang="en-US" altLang="en-US"/>
              <a:t>A: TCP spec doesn</a:t>
            </a:r>
            <a:r>
              <a:rPr lang="ja-JP" altLang="en-US"/>
              <a:t>’</a:t>
            </a:r>
            <a:r>
              <a:rPr lang="en-US" altLang="ja-JP"/>
              <a:t>t say, - up to implementor</a:t>
            </a:r>
            <a:endParaRPr lang="en-US" altLang="en-US"/>
          </a:p>
        </p:txBody>
      </p:sp>
      <p:grpSp>
        <p:nvGrpSpPr>
          <p:cNvPr id="187584" name="Group 192"/>
          <p:cNvGrpSpPr>
            <a:grpSpLocks/>
          </p:cNvGrpSpPr>
          <p:nvPr/>
        </p:nvGrpSpPr>
        <p:grpSpPr bwMode="auto">
          <a:xfrm>
            <a:off x="5770563" y="3816350"/>
            <a:ext cx="2897187" cy="2541588"/>
            <a:chOff x="3599" y="2404"/>
            <a:chExt cx="1825" cy="1601"/>
          </a:xfrm>
        </p:grpSpPr>
        <p:sp>
          <p:nvSpPr>
            <p:cNvPr id="60505" name="Rectangle 167"/>
            <p:cNvSpPr>
              <a:spLocks noChangeArrowheads="1"/>
            </p:cNvSpPr>
            <p:nvPr/>
          </p:nvSpPr>
          <p:spPr bwMode="auto">
            <a:xfrm>
              <a:off x="3753" y="3587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5865" name="Group 148"/>
            <p:cNvGrpSpPr>
              <a:grpSpLocks/>
            </p:cNvGrpSpPr>
            <p:nvPr/>
          </p:nvGrpSpPr>
          <p:grpSpPr bwMode="auto">
            <a:xfrm>
              <a:off x="3733" y="3291"/>
              <a:ext cx="1252" cy="714"/>
              <a:chOff x="1976" y="2984"/>
              <a:chExt cx="1252" cy="714"/>
            </a:xfrm>
          </p:grpSpPr>
          <p:sp>
            <p:nvSpPr>
              <p:cNvPr id="60509" name="Rectangle 149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0" name="Text Box 150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511" name="Text Box 151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512" name="Text Box 152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513" name="Text Box 153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>
                    <a:solidFill>
                      <a:srgbClr val="FFFFFF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514" name="Text Box 154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515" name="Line 155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6" name="Line 156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7" name="Line 157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8" name="Line 158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9" name="Line 159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0" name="Line 160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1" name="Text Box 161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0522" name="Text Box 162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0523" name="Line 163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4" name="Line 164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507" name="Text Box 166"/>
            <p:cNvSpPr txBox="1">
              <a:spLocks noChangeArrowheads="1"/>
            </p:cNvSpPr>
            <p:nvPr/>
          </p:nvSpPr>
          <p:spPr bwMode="auto">
            <a:xfrm>
              <a:off x="3704" y="3092"/>
              <a:ext cx="172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incoming segment to sender</a:t>
              </a:r>
            </a:p>
          </p:txBody>
        </p:sp>
        <p:sp>
          <p:nvSpPr>
            <p:cNvPr id="75867" name="Freeform 168"/>
            <p:cNvSpPr>
              <a:spLocks/>
            </p:cNvSpPr>
            <p:nvPr/>
          </p:nvSpPr>
          <p:spPr bwMode="auto">
            <a:xfrm flipH="1" flipV="1">
              <a:off x="3599" y="2404"/>
              <a:ext cx="107" cy="119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13768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87587" name="Group 195"/>
          <p:cNvGrpSpPr>
            <a:grpSpLocks/>
          </p:cNvGrpSpPr>
          <p:nvPr/>
        </p:nvGrpSpPr>
        <p:grpSpPr bwMode="auto">
          <a:xfrm>
            <a:off x="6546850" y="5849938"/>
            <a:ext cx="358775" cy="304800"/>
            <a:chOff x="5144" y="3677"/>
            <a:chExt cx="226" cy="192"/>
          </a:xfrm>
        </p:grpSpPr>
        <p:sp>
          <p:nvSpPr>
            <p:cNvPr id="60503" name="Rectangle 194"/>
            <p:cNvSpPr>
              <a:spLocks noChangeArrowheads="1"/>
            </p:cNvSpPr>
            <p:nvPr/>
          </p:nvSpPr>
          <p:spPr bwMode="auto">
            <a:xfrm>
              <a:off x="5212" y="3716"/>
              <a:ext cx="88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4" name="Text Box 193"/>
            <p:cNvSpPr txBox="1">
              <a:spLocks noChangeArrowheads="1"/>
            </p:cNvSpPr>
            <p:nvPr/>
          </p:nvSpPr>
          <p:spPr bwMode="auto">
            <a:xfrm>
              <a:off x="5144" y="3677"/>
              <a:ext cx="2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400">
                  <a:solidFill>
                    <a:srgbClr val="FFFFFF"/>
                  </a:solidFill>
                  <a:latin typeface="Arial Narrow" charset="0"/>
                </a:rPr>
                <a:t>A</a:t>
              </a:r>
            </a:p>
          </p:txBody>
        </p:sp>
      </p:grpSp>
      <p:sp>
        <p:nvSpPr>
          <p:cNvPr id="60425" name="Rectangle 37"/>
          <p:cNvSpPr>
            <a:spLocks noChangeArrowheads="1"/>
          </p:cNvSpPr>
          <p:nvPr/>
        </p:nvSpPr>
        <p:spPr bwMode="auto">
          <a:xfrm>
            <a:off x="46974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6" name="Rectangle 39"/>
          <p:cNvSpPr>
            <a:spLocks noChangeArrowheads="1"/>
          </p:cNvSpPr>
          <p:nvPr/>
        </p:nvSpPr>
        <p:spPr bwMode="auto">
          <a:xfrm>
            <a:off x="4794250" y="304006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7" name="Rectangle 40"/>
          <p:cNvSpPr>
            <a:spLocks noChangeArrowheads="1"/>
          </p:cNvSpPr>
          <p:nvPr/>
        </p:nvSpPr>
        <p:spPr bwMode="auto">
          <a:xfrm>
            <a:off x="4892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8" name="Rectangle 41"/>
          <p:cNvSpPr>
            <a:spLocks noChangeArrowheads="1"/>
          </p:cNvSpPr>
          <p:nvPr/>
        </p:nvSpPr>
        <p:spPr bwMode="auto">
          <a:xfrm>
            <a:off x="498951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9" name="Rectangle 42"/>
          <p:cNvSpPr>
            <a:spLocks noChangeArrowheads="1"/>
          </p:cNvSpPr>
          <p:nvPr/>
        </p:nvSpPr>
        <p:spPr bwMode="auto">
          <a:xfrm>
            <a:off x="508476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0" name="Rectangle 43"/>
          <p:cNvSpPr>
            <a:spLocks noChangeArrowheads="1"/>
          </p:cNvSpPr>
          <p:nvPr/>
        </p:nvSpPr>
        <p:spPr bwMode="auto">
          <a:xfrm>
            <a:off x="5181600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1" name="Rectangle 45"/>
          <p:cNvSpPr>
            <a:spLocks noChangeArrowheads="1"/>
          </p:cNvSpPr>
          <p:nvPr/>
        </p:nvSpPr>
        <p:spPr bwMode="auto">
          <a:xfrm>
            <a:off x="5273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2" name="Rectangle 46"/>
          <p:cNvSpPr>
            <a:spLocks noChangeArrowheads="1"/>
          </p:cNvSpPr>
          <p:nvPr/>
        </p:nvSpPr>
        <p:spPr bwMode="auto">
          <a:xfrm>
            <a:off x="536892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3" name="Rectangle 47"/>
          <p:cNvSpPr>
            <a:spLocks noChangeArrowheads="1"/>
          </p:cNvSpPr>
          <p:nvPr/>
        </p:nvSpPr>
        <p:spPr bwMode="auto">
          <a:xfrm>
            <a:off x="54641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4" name="Rectangle 50"/>
          <p:cNvSpPr>
            <a:spLocks noChangeArrowheads="1"/>
          </p:cNvSpPr>
          <p:nvPr/>
        </p:nvSpPr>
        <p:spPr bwMode="auto">
          <a:xfrm>
            <a:off x="5570538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5" name="Rectangle 51"/>
          <p:cNvSpPr>
            <a:spLocks noChangeArrowheads="1"/>
          </p:cNvSpPr>
          <p:nvPr/>
        </p:nvSpPr>
        <p:spPr bwMode="auto">
          <a:xfrm>
            <a:off x="5668963" y="304006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6" name="Rectangle 52"/>
          <p:cNvSpPr>
            <a:spLocks noChangeArrowheads="1"/>
          </p:cNvSpPr>
          <p:nvPr/>
        </p:nvSpPr>
        <p:spPr bwMode="auto">
          <a:xfrm>
            <a:off x="5765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7" name="Rectangle 53"/>
          <p:cNvSpPr>
            <a:spLocks noChangeArrowheads="1"/>
          </p:cNvSpPr>
          <p:nvPr/>
        </p:nvSpPr>
        <p:spPr bwMode="auto">
          <a:xfrm>
            <a:off x="58626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8" name="Rectangle 54"/>
          <p:cNvSpPr>
            <a:spLocks noChangeArrowheads="1"/>
          </p:cNvSpPr>
          <p:nvPr/>
        </p:nvSpPr>
        <p:spPr bwMode="auto">
          <a:xfrm>
            <a:off x="595947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9" name="Rectangle 55"/>
          <p:cNvSpPr>
            <a:spLocks noChangeArrowheads="1"/>
          </p:cNvSpPr>
          <p:nvPr/>
        </p:nvSpPr>
        <p:spPr bwMode="auto">
          <a:xfrm>
            <a:off x="605472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0" name="Rectangle 56"/>
          <p:cNvSpPr>
            <a:spLocks noChangeArrowheads="1"/>
          </p:cNvSpPr>
          <p:nvPr/>
        </p:nvSpPr>
        <p:spPr bwMode="auto">
          <a:xfrm>
            <a:off x="6146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1" name="Rectangle 57"/>
          <p:cNvSpPr>
            <a:spLocks noChangeArrowheads="1"/>
          </p:cNvSpPr>
          <p:nvPr/>
        </p:nvSpPr>
        <p:spPr bwMode="auto">
          <a:xfrm>
            <a:off x="624205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2" name="Rectangle 58"/>
          <p:cNvSpPr>
            <a:spLocks noChangeArrowheads="1"/>
          </p:cNvSpPr>
          <p:nvPr/>
        </p:nvSpPr>
        <p:spPr bwMode="auto">
          <a:xfrm>
            <a:off x="63388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3" name="Rectangle 59"/>
          <p:cNvSpPr>
            <a:spLocks noChangeArrowheads="1"/>
          </p:cNvSpPr>
          <p:nvPr/>
        </p:nvSpPr>
        <p:spPr bwMode="auto">
          <a:xfrm>
            <a:off x="64277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4" name="Rectangle 60"/>
          <p:cNvSpPr>
            <a:spLocks noChangeArrowheads="1"/>
          </p:cNvSpPr>
          <p:nvPr/>
        </p:nvSpPr>
        <p:spPr bwMode="auto">
          <a:xfrm>
            <a:off x="65230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5" name="Rectangle 61"/>
          <p:cNvSpPr>
            <a:spLocks noChangeArrowheads="1"/>
          </p:cNvSpPr>
          <p:nvPr/>
        </p:nvSpPr>
        <p:spPr bwMode="auto">
          <a:xfrm>
            <a:off x="6616700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6" name="Rectangle 62"/>
          <p:cNvSpPr>
            <a:spLocks noChangeArrowheads="1"/>
          </p:cNvSpPr>
          <p:nvPr/>
        </p:nvSpPr>
        <p:spPr bwMode="auto">
          <a:xfrm>
            <a:off x="6708775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7" name="Rectangle 63"/>
          <p:cNvSpPr>
            <a:spLocks noChangeArrowheads="1"/>
          </p:cNvSpPr>
          <p:nvPr/>
        </p:nvSpPr>
        <p:spPr bwMode="auto">
          <a:xfrm>
            <a:off x="68056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8" name="Rectangle 64"/>
          <p:cNvSpPr>
            <a:spLocks noChangeArrowheads="1"/>
          </p:cNvSpPr>
          <p:nvPr/>
        </p:nvSpPr>
        <p:spPr bwMode="auto">
          <a:xfrm>
            <a:off x="69008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9" name="Rectangle 65"/>
          <p:cNvSpPr>
            <a:spLocks noChangeArrowheads="1"/>
          </p:cNvSpPr>
          <p:nvPr/>
        </p:nvSpPr>
        <p:spPr bwMode="auto">
          <a:xfrm>
            <a:off x="69897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0" name="Rectangle 66"/>
          <p:cNvSpPr>
            <a:spLocks noChangeArrowheads="1"/>
          </p:cNvSpPr>
          <p:nvPr/>
        </p:nvSpPr>
        <p:spPr bwMode="auto">
          <a:xfrm>
            <a:off x="70850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1" name="Rectangle 68"/>
          <p:cNvSpPr>
            <a:spLocks noChangeArrowheads="1"/>
          </p:cNvSpPr>
          <p:nvPr/>
        </p:nvSpPr>
        <p:spPr bwMode="auto">
          <a:xfrm>
            <a:off x="71818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2" name="Rectangle 69"/>
          <p:cNvSpPr>
            <a:spLocks noChangeArrowheads="1"/>
          </p:cNvSpPr>
          <p:nvPr/>
        </p:nvSpPr>
        <p:spPr bwMode="auto">
          <a:xfrm>
            <a:off x="7278688" y="304006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3" name="Rectangle 70"/>
          <p:cNvSpPr>
            <a:spLocks noChangeArrowheads="1"/>
          </p:cNvSpPr>
          <p:nvPr/>
        </p:nvSpPr>
        <p:spPr bwMode="auto">
          <a:xfrm>
            <a:off x="7375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4" name="Rectangle 71"/>
          <p:cNvSpPr>
            <a:spLocks noChangeArrowheads="1"/>
          </p:cNvSpPr>
          <p:nvPr/>
        </p:nvSpPr>
        <p:spPr bwMode="auto">
          <a:xfrm>
            <a:off x="74739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5" name="Rectangle 72"/>
          <p:cNvSpPr>
            <a:spLocks noChangeArrowheads="1"/>
          </p:cNvSpPr>
          <p:nvPr/>
        </p:nvSpPr>
        <p:spPr bwMode="auto">
          <a:xfrm>
            <a:off x="756920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6" name="Rectangle 73"/>
          <p:cNvSpPr>
            <a:spLocks noChangeArrowheads="1"/>
          </p:cNvSpPr>
          <p:nvPr/>
        </p:nvSpPr>
        <p:spPr bwMode="auto">
          <a:xfrm>
            <a:off x="76644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7" name="Rectangle 74"/>
          <p:cNvSpPr>
            <a:spLocks noChangeArrowheads="1"/>
          </p:cNvSpPr>
          <p:nvPr/>
        </p:nvSpPr>
        <p:spPr bwMode="auto">
          <a:xfrm>
            <a:off x="7756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8" name="Rectangle 75"/>
          <p:cNvSpPr>
            <a:spLocks noChangeArrowheads="1"/>
          </p:cNvSpPr>
          <p:nvPr/>
        </p:nvSpPr>
        <p:spPr bwMode="auto">
          <a:xfrm>
            <a:off x="7853363" y="3038475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9" name="Rectangle 76"/>
          <p:cNvSpPr>
            <a:spLocks noChangeArrowheads="1"/>
          </p:cNvSpPr>
          <p:nvPr/>
        </p:nvSpPr>
        <p:spPr bwMode="auto">
          <a:xfrm>
            <a:off x="79486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0" name="Rectangle 78"/>
          <p:cNvSpPr>
            <a:spLocks noChangeArrowheads="1"/>
          </p:cNvSpPr>
          <p:nvPr/>
        </p:nvSpPr>
        <p:spPr bwMode="auto">
          <a:xfrm>
            <a:off x="4654550" y="3776663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1" name="Rectangle 79"/>
          <p:cNvSpPr>
            <a:spLocks noChangeArrowheads="1"/>
          </p:cNvSpPr>
          <p:nvPr/>
        </p:nvSpPr>
        <p:spPr bwMode="auto">
          <a:xfrm>
            <a:off x="4740275" y="2928938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2" name="Line 80"/>
          <p:cNvSpPr>
            <a:spLocks noChangeShapeType="1"/>
          </p:cNvSpPr>
          <p:nvPr/>
        </p:nvSpPr>
        <p:spPr bwMode="auto">
          <a:xfrm>
            <a:off x="4762500" y="3890963"/>
            <a:ext cx="8683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3" name="Line 82"/>
          <p:cNvSpPr>
            <a:spLocks noChangeShapeType="1"/>
          </p:cNvSpPr>
          <p:nvPr/>
        </p:nvSpPr>
        <p:spPr bwMode="auto">
          <a:xfrm>
            <a:off x="5697538" y="3892550"/>
            <a:ext cx="86836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4" name="Line 83"/>
          <p:cNvSpPr>
            <a:spLocks noChangeShapeType="1"/>
          </p:cNvSpPr>
          <p:nvPr/>
        </p:nvSpPr>
        <p:spPr bwMode="auto">
          <a:xfrm>
            <a:off x="7191375" y="3890963"/>
            <a:ext cx="8016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5" name="Line 84"/>
          <p:cNvSpPr>
            <a:spLocks noChangeShapeType="1"/>
          </p:cNvSpPr>
          <p:nvPr/>
        </p:nvSpPr>
        <p:spPr bwMode="auto">
          <a:xfrm>
            <a:off x="6621463" y="3892550"/>
            <a:ext cx="5286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6" name="Line 87"/>
          <p:cNvSpPr>
            <a:spLocks noChangeShapeType="1"/>
          </p:cNvSpPr>
          <p:nvPr/>
        </p:nvSpPr>
        <p:spPr bwMode="auto">
          <a:xfrm>
            <a:off x="4854575" y="3914775"/>
            <a:ext cx="0" cy="2333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7" name="Line 88"/>
          <p:cNvSpPr>
            <a:spLocks noChangeShapeType="1"/>
          </p:cNvSpPr>
          <p:nvPr/>
        </p:nvSpPr>
        <p:spPr bwMode="auto">
          <a:xfrm>
            <a:off x="608330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8" name="Line 89"/>
          <p:cNvSpPr>
            <a:spLocks noChangeShapeType="1"/>
          </p:cNvSpPr>
          <p:nvPr/>
        </p:nvSpPr>
        <p:spPr bwMode="auto">
          <a:xfrm>
            <a:off x="690245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9" name="Line 90"/>
          <p:cNvSpPr>
            <a:spLocks noChangeShapeType="1"/>
          </p:cNvSpPr>
          <p:nvPr/>
        </p:nvSpPr>
        <p:spPr bwMode="auto">
          <a:xfrm>
            <a:off x="7559675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70" name="Text Box 91"/>
          <p:cNvSpPr txBox="1">
            <a:spLocks noChangeArrowheads="1"/>
          </p:cNvSpPr>
          <p:nvPr/>
        </p:nvSpPr>
        <p:spPr bwMode="auto">
          <a:xfrm>
            <a:off x="4730750" y="4138613"/>
            <a:ext cx="6937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sent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ACKed</a:t>
            </a:r>
          </a:p>
        </p:txBody>
      </p:sp>
      <p:sp>
        <p:nvSpPr>
          <p:cNvPr id="60471" name="Text Box 92"/>
          <p:cNvSpPr txBox="1">
            <a:spLocks noChangeArrowheads="1"/>
          </p:cNvSpPr>
          <p:nvPr/>
        </p:nvSpPr>
        <p:spPr bwMode="auto">
          <a:xfrm>
            <a:off x="5711825" y="4144963"/>
            <a:ext cx="1066800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sent, not-yet ACKed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400">
                <a:solidFill>
                  <a:srgbClr val="000000"/>
                </a:solidFill>
              </a:rPr>
              <a:t>(</a:t>
            </a:r>
            <a:r>
              <a:rPr lang="ja-JP" altLang="en-US" sz="1400">
                <a:solidFill>
                  <a:srgbClr val="000000"/>
                </a:solidFill>
              </a:rPr>
              <a:t>“</a:t>
            </a:r>
            <a:r>
              <a:rPr lang="en-US" altLang="ja-JP" sz="1400">
                <a:solidFill>
                  <a:srgbClr val="000000"/>
                </a:solidFill>
              </a:rPr>
              <a:t>in-flight</a:t>
            </a:r>
            <a:r>
              <a:rPr lang="ja-JP" altLang="en-US" sz="1400">
                <a:solidFill>
                  <a:srgbClr val="000000"/>
                </a:solidFill>
              </a:rPr>
              <a:t>”</a:t>
            </a:r>
            <a:r>
              <a:rPr lang="en-US" altLang="ja-JP" sz="1400">
                <a:solidFill>
                  <a:srgbClr val="000000"/>
                </a:solidFill>
              </a:rPr>
              <a:t>)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60472" name="Text Box 93"/>
          <p:cNvSpPr txBox="1">
            <a:spLocks noChangeArrowheads="1"/>
          </p:cNvSpPr>
          <p:nvPr/>
        </p:nvSpPr>
        <p:spPr bwMode="auto">
          <a:xfrm>
            <a:off x="6691313" y="4140200"/>
            <a:ext cx="1066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usable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but not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yet sent</a:t>
            </a:r>
          </a:p>
        </p:txBody>
      </p:sp>
      <p:sp>
        <p:nvSpPr>
          <p:cNvPr id="60473" name="Text Box 94"/>
          <p:cNvSpPr txBox="1">
            <a:spLocks noChangeArrowheads="1"/>
          </p:cNvSpPr>
          <p:nvPr/>
        </p:nvSpPr>
        <p:spPr bwMode="auto">
          <a:xfrm>
            <a:off x="7448550" y="4144963"/>
            <a:ext cx="819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not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usable</a:t>
            </a:r>
          </a:p>
        </p:txBody>
      </p:sp>
      <p:sp>
        <p:nvSpPr>
          <p:cNvPr id="60474" name="Text Box 96"/>
          <p:cNvSpPr txBox="1">
            <a:spLocks noChangeArrowheads="1"/>
          </p:cNvSpPr>
          <p:nvPr/>
        </p:nvSpPr>
        <p:spPr bwMode="auto">
          <a:xfrm>
            <a:off x="5791200" y="2573338"/>
            <a:ext cx="11318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sz="1400">
                <a:solidFill>
                  <a:srgbClr val="000000"/>
                </a:solidFill>
              </a:rPr>
              <a:t>window size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i="1">
                <a:solidFill>
                  <a:srgbClr val="000000"/>
                </a:solidFill>
              </a:rPr>
              <a:t> N</a:t>
            </a:r>
          </a:p>
        </p:txBody>
      </p:sp>
      <p:grpSp>
        <p:nvGrpSpPr>
          <p:cNvPr id="75834" name="Group 99"/>
          <p:cNvGrpSpPr>
            <a:grpSpLocks/>
          </p:cNvGrpSpPr>
          <p:nvPr/>
        </p:nvGrpSpPr>
        <p:grpSpPr bwMode="auto">
          <a:xfrm>
            <a:off x="6557963" y="2797175"/>
            <a:ext cx="593725" cy="136525"/>
            <a:chOff x="4250" y="1692"/>
            <a:chExt cx="374" cy="86"/>
          </a:xfrm>
        </p:grpSpPr>
        <p:sp>
          <p:nvSpPr>
            <p:cNvPr id="60501" name="Line 97"/>
            <p:cNvSpPr>
              <a:spLocks noChangeShapeType="1"/>
            </p:cNvSpPr>
            <p:nvPr/>
          </p:nvSpPr>
          <p:spPr bwMode="auto">
            <a:xfrm>
              <a:off x="4250" y="1738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2" name="Line 98"/>
            <p:cNvSpPr>
              <a:spLocks noChangeShapeType="1"/>
            </p:cNvSpPr>
            <p:nvPr/>
          </p:nvSpPr>
          <p:spPr bwMode="auto">
            <a:xfrm>
              <a:off x="4622" y="1692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75835" name="Group 100"/>
          <p:cNvGrpSpPr>
            <a:grpSpLocks/>
          </p:cNvGrpSpPr>
          <p:nvPr/>
        </p:nvGrpSpPr>
        <p:grpSpPr bwMode="auto">
          <a:xfrm rot="10800000">
            <a:off x="5665788" y="2822575"/>
            <a:ext cx="593725" cy="136525"/>
            <a:chOff x="4250" y="1692"/>
            <a:chExt cx="374" cy="86"/>
          </a:xfrm>
        </p:grpSpPr>
        <p:sp>
          <p:nvSpPr>
            <p:cNvPr id="60499" name="Line 101"/>
            <p:cNvSpPr>
              <a:spLocks noChangeShapeType="1"/>
            </p:cNvSpPr>
            <p:nvPr/>
          </p:nvSpPr>
          <p:spPr bwMode="auto">
            <a:xfrm>
              <a:off x="4257" y="1745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0" name="Line 102"/>
            <p:cNvSpPr>
              <a:spLocks noChangeShapeType="1"/>
            </p:cNvSpPr>
            <p:nvPr/>
          </p:nvSpPr>
          <p:spPr bwMode="auto">
            <a:xfrm>
              <a:off x="4629" y="1699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0477" name="Text Box 196"/>
          <p:cNvSpPr txBox="1">
            <a:spLocks noChangeArrowheads="1"/>
          </p:cNvSpPr>
          <p:nvPr/>
        </p:nvSpPr>
        <p:spPr bwMode="auto">
          <a:xfrm>
            <a:off x="4946650" y="3592513"/>
            <a:ext cx="3178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lvl="1" algn="ctr" eaLnBrk="0" hangingPunct="0">
              <a:defRPr/>
            </a:pPr>
            <a:r>
              <a:rPr lang="en-US" sz="1400" i="1">
                <a:solidFill>
                  <a:srgbClr val="000000"/>
                </a:solidFill>
              </a:rPr>
              <a:t>sender sequence number space </a:t>
            </a:r>
          </a:p>
        </p:txBody>
      </p:sp>
      <p:grpSp>
        <p:nvGrpSpPr>
          <p:cNvPr id="187591" name="Group 199"/>
          <p:cNvGrpSpPr>
            <a:grpSpLocks/>
          </p:cNvGrpSpPr>
          <p:nvPr/>
        </p:nvGrpSpPr>
        <p:grpSpPr bwMode="auto">
          <a:xfrm>
            <a:off x="4449763" y="1068388"/>
            <a:ext cx="2952750" cy="1954212"/>
            <a:chOff x="2768" y="673"/>
            <a:chExt cx="1860" cy="1231"/>
          </a:xfrm>
        </p:grpSpPr>
        <p:sp>
          <p:nvSpPr>
            <p:cNvPr id="60479" name="Rectangle 171"/>
            <p:cNvSpPr>
              <a:spLocks noChangeArrowheads="1"/>
            </p:cNvSpPr>
            <p:nvPr/>
          </p:nvSpPr>
          <p:spPr bwMode="auto">
            <a:xfrm>
              <a:off x="2840" y="1028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5839" name="Group 172"/>
            <p:cNvGrpSpPr>
              <a:grpSpLocks/>
            </p:cNvGrpSpPr>
            <p:nvPr/>
          </p:nvGrpSpPr>
          <p:grpSpPr bwMode="auto">
            <a:xfrm>
              <a:off x="2820" y="872"/>
              <a:ext cx="1252" cy="714"/>
              <a:chOff x="1976" y="2984"/>
              <a:chExt cx="1252" cy="714"/>
            </a:xfrm>
          </p:grpSpPr>
          <p:sp>
            <p:nvSpPr>
              <p:cNvPr id="60483" name="Rectangle 173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84" name="Text Box 174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485" name="Text Box 175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486" name="Text Box 176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>
                    <a:solidFill>
                      <a:srgbClr val="FFFFFF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487" name="Text Box 177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488" name="Text Box 178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489" name="Line 179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0" name="Line 180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1" name="Line 181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2" name="Line 182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3" name="Line 183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4" name="Line 184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5" name="Text Box 185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0496" name="Text Box 186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0497" name="Line 187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8" name="Line 188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481" name="Text Box 189"/>
            <p:cNvSpPr txBox="1">
              <a:spLocks noChangeArrowheads="1"/>
            </p:cNvSpPr>
            <p:nvPr/>
          </p:nvSpPr>
          <p:spPr bwMode="auto">
            <a:xfrm>
              <a:off x="2768" y="673"/>
              <a:ext cx="18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>
                  <a:solidFill>
                    <a:srgbClr val="000000"/>
                  </a:solidFill>
                </a:rPr>
                <a:t>outgoing segment from sender</a:t>
              </a:r>
            </a:p>
          </p:txBody>
        </p:sp>
        <p:sp>
          <p:nvSpPr>
            <p:cNvPr id="75841" name="Freeform 190"/>
            <p:cNvSpPr>
              <a:spLocks/>
            </p:cNvSpPr>
            <p:nvPr/>
          </p:nvSpPr>
          <p:spPr bwMode="auto">
            <a:xfrm>
              <a:off x="4050" y="1080"/>
              <a:ext cx="107" cy="82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337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5529</TotalTime>
  <Words>2511</Words>
  <Application>Microsoft Office PowerPoint</Application>
  <PresentationFormat>On-screen Show (4:3)</PresentationFormat>
  <Paragraphs>609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34</vt:i4>
      </vt:variant>
    </vt:vector>
  </HeadingPairs>
  <TitlesOfParts>
    <vt:vector size="59" baseType="lpstr">
      <vt:lpstr>ＭＳ Ｐゴシック</vt:lpstr>
      <vt:lpstr>ＭＳ Ｐゴシック</vt:lpstr>
      <vt:lpstr>Arial</vt:lpstr>
      <vt:lpstr>Arial Narrow</vt:lpstr>
      <vt:lpstr>Comic Sans MS</vt:lpstr>
      <vt:lpstr>Courier New</vt:lpstr>
      <vt:lpstr>Gill Sans MT</vt:lpstr>
      <vt:lpstr>Symbol</vt:lpstr>
      <vt:lpstr>Tahoma</vt:lpstr>
      <vt:lpstr>Times New Roman</vt:lpstr>
      <vt:lpstr>Wingdings</vt:lpstr>
      <vt:lpstr>ZapfDingbats</vt:lpstr>
      <vt:lpstr>Default Design</vt:lpstr>
      <vt:lpstr>13_Default Design</vt:lpstr>
      <vt:lpstr>14_Default Design</vt:lpstr>
      <vt:lpstr>15_Default Design</vt:lpstr>
      <vt:lpstr>17_Default Design</vt:lpstr>
      <vt:lpstr>18_Default Design</vt:lpstr>
      <vt:lpstr>19_Default Design</vt:lpstr>
      <vt:lpstr>27_Default Design</vt:lpstr>
      <vt:lpstr>28_Default Design</vt:lpstr>
      <vt:lpstr>29_Default Design</vt:lpstr>
      <vt:lpstr>30_Default Design</vt:lpstr>
      <vt:lpstr>6_Default Design</vt:lpstr>
      <vt:lpstr>1_Default Design</vt:lpstr>
      <vt:lpstr>TCP</vt:lpstr>
      <vt:lpstr>Improving Support for Learning</vt:lpstr>
      <vt:lpstr>Goals</vt:lpstr>
      <vt:lpstr>TCP: Overview  RFCs: 793,1122,1323, 2018, 2581</vt:lpstr>
      <vt:lpstr>TCP segment structure</vt:lpstr>
      <vt:lpstr>Connection Management</vt:lpstr>
      <vt:lpstr>TCP 3-way handshake</vt:lpstr>
      <vt:lpstr>TCP sender events:</vt:lpstr>
      <vt:lpstr>TCP seq. numbers, ACKs</vt:lpstr>
      <vt:lpstr>TCP seq. numbers, ACKs</vt:lpstr>
      <vt:lpstr>TCP: retransmission scenarios</vt:lpstr>
      <vt:lpstr>TCP: retransmission scenarios</vt:lpstr>
      <vt:lpstr>TCP ACK generation [RFC 1122, RFC 2581]</vt:lpstr>
      <vt:lpstr>TCP fast retransmit</vt:lpstr>
      <vt:lpstr>TCP fast retransmit</vt:lpstr>
      <vt:lpstr>TCP round trip time, timeout</vt:lpstr>
      <vt:lpstr>TCP round trip time, timeout</vt:lpstr>
      <vt:lpstr>TCP round trip time, timeout</vt:lpstr>
      <vt:lpstr>TCP flow control</vt:lpstr>
      <vt:lpstr>TCP flow control</vt:lpstr>
      <vt:lpstr>TCP: closing a connection</vt:lpstr>
      <vt:lpstr>TCP: closing a connection</vt:lpstr>
      <vt:lpstr>Inter-AS routing is different </vt:lpstr>
      <vt:lpstr>Inter-AS tasks</vt:lpstr>
      <vt:lpstr>Internet inter-AS routing: BGP</vt:lpstr>
      <vt:lpstr>eBGP, iBGP connections</vt:lpstr>
      <vt:lpstr>BGP basics</vt:lpstr>
      <vt:lpstr>Path attributes and BGP routes</vt:lpstr>
      <vt:lpstr>BGP path advertisement</vt:lpstr>
      <vt:lpstr>BGP path advertisement</vt:lpstr>
      <vt:lpstr>BGP: achieving policy via advertisements</vt:lpstr>
      <vt:lpstr>BGP: achieving policy via advertisements</vt:lpstr>
      <vt:lpstr>BGP route selection</vt:lpstr>
      <vt:lpstr>Hot Potato Routing</vt:lpstr>
    </vt:vector>
  </TitlesOfParts>
  <Company>UMIACS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Douglas William Oard</cp:lastModifiedBy>
  <cp:revision>166</cp:revision>
  <dcterms:created xsi:type="dcterms:W3CDTF">2003-09-05T02:55:05Z</dcterms:created>
  <dcterms:modified xsi:type="dcterms:W3CDTF">2018-03-13T21:40:38Z</dcterms:modified>
</cp:coreProperties>
</file>