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slideLayouts/slideLayout35.xml" ContentType="application/vnd.openxmlformats-officedocument.presentationml.slideLayout+xml"/>
  <Override PartName="/ppt/theme/theme24.xml" ContentType="application/vnd.openxmlformats-officedocument.theme+xml"/>
  <Override PartName="/ppt/slideLayouts/slideLayout36.xml" ContentType="application/vnd.openxmlformats-officedocument.presentationml.slideLayout+xml"/>
  <Override PartName="/ppt/theme/theme25.xml" ContentType="application/vnd.openxmlformats-officedocument.theme+xml"/>
  <Override PartName="/ppt/slideLayouts/slideLayout37.xml" ContentType="application/vnd.openxmlformats-officedocument.presentationml.slideLayout+xml"/>
  <Override PartName="/ppt/theme/theme26.xml" ContentType="application/vnd.openxmlformats-officedocument.theme+xml"/>
  <Override PartName="/ppt/slideLayouts/slideLayout38.xml" ContentType="application/vnd.openxmlformats-officedocument.presentationml.slideLayout+xml"/>
  <Override PartName="/ppt/theme/theme27.xml" ContentType="application/vnd.openxmlformats-officedocument.theme+xml"/>
  <Override PartName="/ppt/slideLayouts/slideLayout39.xml" ContentType="application/vnd.openxmlformats-officedocument.presentationml.slideLayout+xml"/>
  <Override PartName="/ppt/theme/theme28.xml" ContentType="application/vnd.openxmlformats-officedocument.theme+xml"/>
  <Override PartName="/ppt/slideLayouts/slideLayout40.xml" ContentType="application/vnd.openxmlformats-officedocument.presentationml.slideLayout+xml"/>
  <Override PartName="/ppt/theme/theme29.xml" ContentType="application/vnd.openxmlformats-officedocument.theme+xml"/>
  <Override PartName="/ppt/slideLayouts/slideLayout41.xml" ContentType="application/vnd.openxmlformats-officedocument.presentationml.slideLayout+xml"/>
  <Override PartName="/ppt/theme/theme30.xml" ContentType="application/vnd.openxmlformats-officedocument.theme+xml"/>
  <Override PartName="/ppt/slideLayouts/slideLayout42.xml" ContentType="application/vnd.openxmlformats-officedocument.presentationml.slideLayout+xml"/>
  <Override PartName="/ppt/theme/theme31.xml" ContentType="application/vnd.openxmlformats-officedocument.theme+xml"/>
  <Override PartName="/ppt/slideLayouts/slideLayout43.xml" ContentType="application/vnd.openxmlformats-officedocument.presentationml.slideLayout+xml"/>
  <Override PartName="/ppt/theme/theme32.xml" ContentType="application/vnd.openxmlformats-officedocument.theme+xml"/>
  <Override PartName="/ppt/slideLayouts/slideLayout44.xml" ContentType="application/vnd.openxmlformats-officedocument.presentationml.slideLayout+xml"/>
  <Override PartName="/ppt/theme/theme33.xml" ContentType="application/vnd.openxmlformats-officedocument.theme+xml"/>
  <Override PartName="/ppt/slideLayouts/slideLayout45.xml" ContentType="application/vnd.openxmlformats-officedocument.presentationml.slideLayout+xml"/>
  <Override PartName="/ppt/theme/theme34.xml" ContentType="application/vnd.openxmlformats-officedocument.theme+xml"/>
  <Override PartName="/ppt/slideLayouts/slideLayout46.xml" ContentType="application/vnd.openxmlformats-officedocument.presentationml.slideLayout+xml"/>
  <Override PartName="/ppt/theme/theme35.xml" ContentType="application/vnd.openxmlformats-officedocument.theme+xml"/>
  <Override PartName="/ppt/slideLayouts/slideLayout47.xml" ContentType="application/vnd.openxmlformats-officedocument.presentationml.slideLayout+xml"/>
  <Override PartName="/ppt/theme/theme36.xml" ContentType="application/vnd.openxmlformats-officedocument.theme+xml"/>
  <Override PartName="/ppt/slideLayouts/slideLayout48.xml" ContentType="application/vnd.openxmlformats-officedocument.presentationml.slideLayout+xml"/>
  <Override PartName="/ppt/theme/theme37.xml" ContentType="application/vnd.openxmlformats-officedocument.theme+xml"/>
  <Override PartName="/ppt/slideLayouts/slideLayout49.xml" ContentType="application/vnd.openxmlformats-officedocument.presentationml.slideLayout+xml"/>
  <Override PartName="/ppt/theme/theme38.xml" ContentType="application/vnd.openxmlformats-officedocument.theme+xml"/>
  <Override PartName="/ppt/slideLayouts/slideLayout50.xml" ContentType="application/vnd.openxmlformats-officedocument.presentationml.slideLayout+xml"/>
  <Override PartName="/ppt/theme/theme39.xml" ContentType="application/vnd.openxmlformats-officedocument.theme+xml"/>
  <Override PartName="/ppt/slideLayouts/slideLayout51.xml" ContentType="application/vnd.openxmlformats-officedocument.presentationml.slideLayout+xml"/>
  <Override PartName="/ppt/theme/theme40.xml" ContentType="application/vnd.openxmlformats-officedocument.theme+xml"/>
  <Override PartName="/ppt/slideLayouts/slideLayout52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69" r:id="rId3"/>
    <p:sldMasterId id="2147483675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7" r:id="rId10"/>
    <p:sldMasterId id="2147483691" r:id="rId11"/>
    <p:sldMasterId id="2147483693" r:id="rId12"/>
    <p:sldMasterId id="2147483701" r:id="rId13"/>
    <p:sldMasterId id="2147483703" r:id="rId14"/>
    <p:sldMasterId id="2147483705" r:id="rId15"/>
    <p:sldMasterId id="2147483707" r:id="rId16"/>
    <p:sldMasterId id="2147483709" r:id="rId17"/>
    <p:sldMasterId id="2147483711" r:id="rId18"/>
    <p:sldMasterId id="2147483713" r:id="rId19"/>
    <p:sldMasterId id="2147483715" r:id="rId20"/>
    <p:sldMasterId id="2147483717" r:id="rId21"/>
    <p:sldMasterId id="2147483719" r:id="rId22"/>
    <p:sldMasterId id="2147483721" r:id="rId23"/>
    <p:sldMasterId id="2147483723" r:id="rId24"/>
    <p:sldMasterId id="2147483725" r:id="rId25"/>
    <p:sldMasterId id="2147483727" r:id="rId26"/>
    <p:sldMasterId id="2147483729" r:id="rId27"/>
    <p:sldMasterId id="2147483731" r:id="rId28"/>
    <p:sldMasterId id="2147483733" r:id="rId29"/>
    <p:sldMasterId id="2147483735" r:id="rId30"/>
    <p:sldMasterId id="2147483737" r:id="rId31"/>
    <p:sldMasterId id="2147483739" r:id="rId32"/>
    <p:sldMasterId id="2147483741" r:id="rId33"/>
    <p:sldMasterId id="2147483743" r:id="rId34"/>
    <p:sldMasterId id="2147483745" r:id="rId35"/>
    <p:sldMasterId id="2147483747" r:id="rId36"/>
    <p:sldMasterId id="2147483753" r:id="rId37"/>
    <p:sldMasterId id="2147483755" r:id="rId38"/>
    <p:sldMasterId id="2147483757" r:id="rId39"/>
    <p:sldMasterId id="2147483761" r:id="rId40"/>
    <p:sldMasterId id="2147483763" r:id="rId41"/>
  </p:sldMasterIdLst>
  <p:notesMasterIdLst>
    <p:notesMasterId r:id="rId86"/>
  </p:notesMasterIdLst>
  <p:handoutMasterIdLst>
    <p:handoutMasterId r:id="rId87"/>
  </p:handoutMasterIdLst>
  <p:sldIdLst>
    <p:sldId id="285" r:id="rId42"/>
    <p:sldId id="496" r:id="rId43"/>
    <p:sldId id="452" r:id="rId44"/>
    <p:sldId id="501" r:id="rId45"/>
    <p:sldId id="502" r:id="rId46"/>
    <p:sldId id="497" r:id="rId47"/>
    <p:sldId id="500" r:id="rId48"/>
    <p:sldId id="504" r:id="rId49"/>
    <p:sldId id="505" r:id="rId50"/>
    <p:sldId id="456" r:id="rId51"/>
    <p:sldId id="457" r:id="rId52"/>
    <p:sldId id="460" r:id="rId53"/>
    <p:sldId id="461" r:id="rId54"/>
    <p:sldId id="462" r:id="rId55"/>
    <p:sldId id="463" r:id="rId56"/>
    <p:sldId id="468" r:id="rId57"/>
    <p:sldId id="469" r:id="rId58"/>
    <p:sldId id="464" r:id="rId59"/>
    <p:sldId id="465" r:id="rId60"/>
    <p:sldId id="466" r:id="rId61"/>
    <p:sldId id="473" r:id="rId62"/>
    <p:sldId id="474" r:id="rId63"/>
    <p:sldId id="475" r:id="rId64"/>
    <p:sldId id="476" r:id="rId65"/>
    <p:sldId id="477" r:id="rId66"/>
    <p:sldId id="478" r:id="rId67"/>
    <p:sldId id="479" r:id="rId68"/>
    <p:sldId id="480" r:id="rId69"/>
    <p:sldId id="481" r:id="rId70"/>
    <p:sldId id="482" r:id="rId71"/>
    <p:sldId id="483" r:id="rId72"/>
    <p:sldId id="484" r:id="rId73"/>
    <p:sldId id="485" r:id="rId74"/>
    <p:sldId id="486" r:id="rId75"/>
    <p:sldId id="487" r:id="rId76"/>
    <p:sldId id="488" r:id="rId77"/>
    <p:sldId id="489" r:id="rId78"/>
    <p:sldId id="490" r:id="rId79"/>
    <p:sldId id="491" r:id="rId80"/>
    <p:sldId id="492" r:id="rId81"/>
    <p:sldId id="493" r:id="rId82"/>
    <p:sldId id="494" r:id="rId83"/>
    <p:sldId id="495" r:id="rId84"/>
    <p:sldId id="506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1303" autoAdjust="0"/>
    <p:restoredTop sz="96754" autoAdjust="0"/>
  </p:normalViewPr>
  <p:slideViewPr>
    <p:cSldViewPr>
      <p:cViewPr varScale="1">
        <p:scale>
          <a:sx n="116" d="100"/>
          <a:sy n="116" d="100"/>
        </p:scale>
        <p:origin x="1416" y="108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slide" Target="slides/slide43.xml"/><Relationship Id="rId89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90" Type="http://schemas.openxmlformats.org/officeDocument/2006/relationships/theme" Target="theme/theme1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66" Type="http://schemas.openxmlformats.org/officeDocument/2006/relationships/slide" Target="slides/slide2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19" Type="http://schemas.openxmlformats.org/officeDocument/2006/relationships/slideMaster" Target="slideMasters/slideMaster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val>
            <c:numRef>
              <c:f>'346F18MidtermGrades'!$X$3:$X$56</c:f>
              <c:numCache>
                <c:formatCode>0</c:formatCode>
                <c:ptCount val="5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98.888888888888886</c:v>
                </c:pt>
                <c:pt idx="4">
                  <c:v>97.5</c:v>
                </c:pt>
                <c:pt idx="5">
                  <c:v>97.5</c:v>
                </c:pt>
                <c:pt idx="6">
                  <c:v>97.5</c:v>
                </c:pt>
                <c:pt idx="7">
                  <c:v>96.388888888888886</c:v>
                </c:pt>
                <c:pt idx="8">
                  <c:v>96.388888888888886</c:v>
                </c:pt>
                <c:pt idx="9">
                  <c:v>95.555555555555557</c:v>
                </c:pt>
                <c:pt idx="10">
                  <c:v>94.444444444444443</c:v>
                </c:pt>
                <c:pt idx="11">
                  <c:v>94.266666666666666</c:v>
                </c:pt>
                <c:pt idx="12">
                  <c:v>94.166666666666657</c:v>
                </c:pt>
                <c:pt idx="13">
                  <c:v>93.888888888888886</c:v>
                </c:pt>
                <c:pt idx="14">
                  <c:v>93.888888888888886</c:v>
                </c:pt>
                <c:pt idx="15">
                  <c:v>92.777777777777771</c:v>
                </c:pt>
                <c:pt idx="16">
                  <c:v>92.5</c:v>
                </c:pt>
                <c:pt idx="17">
                  <c:v>91.644444444444446</c:v>
                </c:pt>
                <c:pt idx="18">
                  <c:v>91.333333333333343</c:v>
                </c:pt>
                <c:pt idx="19">
                  <c:v>90.777777777777771</c:v>
                </c:pt>
                <c:pt idx="20">
                  <c:v>89.166666666666657</c:v>
                </c:pt>
                <c:pt idx="21">
                  <c:v>87.777777777777771</c:v>
                </c:pt>
                <c:pt idx="22">
                  <c:v>87.166666666666657</c:v>
                </c:pt>
                <c:pt idx="23">
                  <c:v>86.388888888888886</c:v>
                </c:pt>
                <c:pt idx="24">
                  <c:v>86.266666666666666</c:v>
                </c:pt>
                <c:pt idx="25">
                  <c:v>86.166666666666657</c:v>
                </c:pt>
                <c:pt idx="26">
                  <c:v>85.366666666666674</c:v>
                </c:pt>
                <c:pt idx="27">
                  <c:v>85</c:v>
                </c:pt>
                <c:pt idx="28">
                  <c:v>84.87777777777778</c:v>
                </c:pt>
                <c:pt idx="29">
                  <c:v>83.8</c:v>
                </c:pt>
                <c:pt idx="30">
                  <c:v>83</c:v>
                </c:pt>
                <c:pt idx="31">
                  <c:v>82.5</c:v>
                </c:pt>
                <c:pt idx="32">
                  <c:v>82.5</c:v>
                </c:pt>
                <c:pt idx="33">
                  <c:v>81.944444444444443</c:v>
                </c:pt>
                <c:pt idx="34">
                  <c:v>80.588888888888889</c:v>
                </c:pt>
                <c:pt idx="35">
                  <c:v>80</c:v>
                </c:pt>
                <c:pt idx="36">
                  <c:v>79.166666666666657</c:v>
                </c:pt>
                <c:pt idx="37">
                  <c:v>78.86666666666666</c:v>
                </c:pt>
                <c:pt idx="38">
                  <c:v>78.333333333333343</c:v>
                </c:pt>
                <c:pt idx="39">
                  <c:v>77.811111111111117</c:v>
                </c:pt>
                <c:pt idx="40">
                  <c:v>77.777777777777771</c:v>
                </c:pt>
                <c:pt idx="41">
                  <c:v>77.766666666666666</c:v>
                </c:pt>
                <c:pt idx="42">
                  <c:v>76.722222222222229</c:v>
                </c:pt>
                <c:pt idx="43">
                  <c:v>76.144444444444446</c:v>
                </c:pt>
                <c:pt idx="44">
                  <c:v>74.277777777777771</c:v>
                </c:pt>
                <c:pt idx="45">
                  <c:v>73.644444444444446</c:v>
                </c:pt>
                <c:pt idx="46">
                  <c:v>73.366666666666674</c:v>
                </c:pt>
                <c:pt idx="47">
                  <c:v>73.366666666666674</c:v>
                </c:pt>
                <c:pt idx="48">
                  <c:v>72.5</c:v>
                </c:pt>
                <c:pt idx="49">
                  <c:v>69.455555555555549</c:v>
                </c:pt>
                <c:pt idx="50">
                  <c:v>67.777777777777771</c:v>
                </c:pt>
                <c:pt idx="51">
                  <c:v>65.944444444444443</c:v>
                </c:pt>
                <c:pt idx="52">
                  <c:v>61.577777777777776</c:v>
                </c:pt>
                <c:pt idx="53">
                  <c:v>47.733333333333334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52517920"/>
        <c:axId val="-1452516832"/>
      </c:lineChart>
      <c:catAx>
        <c:axId val="-1452517920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52516832"/>
        <c:crosses val="autoZero"/>
        <c:auto val="1"/>
        <c:lblAlgn val="ctr"/>
        <c:lblOffset val="100"/>
        <c:noMultiLvlLbl val="0"/>
      </c:catAx>
      <c:valAx>
        <c:axId val="-1452516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251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69A1-F44B-5B42-8A5A-0113EB6C338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BF1A-F635-624A-96DB-F05BDBB91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A2E4E-2CCB-47AC-81A9-5ABAF65C1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7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4C89-6E04-41E4-B9E2-439558A5CB73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="" xmlns:a16="http://schemas.microsoft.com/office/drawing/2014/main" id="{E09AD4C4-719F-47EA-BC83-4D400ADBD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5583D6-3876-4841-B2F7-CA3D7F7F6A09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="" xmlns:a16="http://schemas.microsoft.com/office/drawing/2014/main" id="{07940653-8A39-4D22-BEBF-FCD853A0A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="" xmlns:a16="http://schemas.microsoft.com/office/drawing/2014/main" id="{AEC3D200-C9F0-4E18-A6EE-90566364C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97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="" xmlns:a16="http://schemas.microsoft.com/office/drawing/2014/main" id="{ADF186EF-5D20-4058-8557-952E5F83CC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0" hangingPunct="0"/>
            <a:fld id="{BD2E0F57-0588-43B9-9C3A-A313FE165622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hangingPunct="0"/>
              <a:t>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="" xmlns:a16="http://schemas.microsoft.com/office/drawing/2014/main" id="{53A8AA8A-DFDA-4B2C-87E5-417F79583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="" xmlns:a16="http://schemas.microsoft.com/office/drawing/2014/main" id="{F4F0D813-F4C5-469D-8365-74890F2F6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9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="" xmlns:a16="http://schemas.microsoft.com/office/drawing/2014/main" id="{D59CF5BB-0C9E-4818-A417-1A38145EF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DFC99C-343B-4B3A-83E4-9A08C454CE06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="" xmlns:a16="http://schemas.microsoft.com/office/drawing/2014/main" id="{1435BB26-A6BC-44AB-81A7-E47ACD170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="" xmlns:a16="http://schemas.microsoft.com/office/drawing/2014/main" id="{191D6564-C993-4B40-9079-D5CCEADDA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3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="" xmlns:a16="http://schemas.microsoft.com/office/drawing/2014/main" id="{6849FEE7-52A2-45FA-A97F-B479F54AA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802577-D390-47B5-B597-8A8CBA4D3D9B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="" xmlns:a16="http://schemas.microsoft.com/office/drawing/2014/main" id="{A84C28C8-BA57-4A48-A0A9-DFE713F4D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="" xmlns:a16="http://schemas.microsoft.com/office/drawing/2014/main" id="{506F2E6F-8725-4851-A194-B5D574884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2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="" xmlns:a16="http://schemas.microsoft.com/office/drawing/2014/main" id="{09765A97-6B20-48D1-B8EF-F614EDD22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CCF162-16B6-4599-963C-BBFEC32AF48B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B03EC588-BDE6-4B32-9149-1AA213C64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7B6355DD-23A5-4BC6-AABF-6B367A254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5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82E5-93D4-4BD3-A257-16E3D4AB0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AE6-2E7D-48F9-8B7B-F7D7FB20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376-4F2C-4D5E-98D6-8D289B4D3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B5478-28A3-43F0-B860-7BA2D5A0D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17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5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6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0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1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2541DB58-F469-48B0-B6C1-9D36953B73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9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1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2541DB58-F469-48B0-B6C1-9D36953B73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85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2541DB58-F469-48B0-B6C1-9D36953B73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08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23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4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4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66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84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29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52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0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7C85-6131-45EB-98E7-43CE5F007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00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77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A27A4611-4000-449A-ADAC-83D6FE3A3B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98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A27A4611-4000-449A-ADAC-83D6FE3A3B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38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A27A4611-4000-449A-ADAC-83D6FE3A3B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24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3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33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A27A4611-4000-449A-ADAC-83D6FE3A3B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71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27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4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BCB8-27AA-4929-BF26-24FFD899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2541DB58-F469-48B0-B6C1-9D36953B73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4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A27A4611-4000-449A-ADAC-83D6FE3A3B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10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A27A4611-4000-449A-ADAC-83D6FE3A3B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47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A27A4611-4000-449A-ADAC-83D6FE3A3B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88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CC0897C9-1BCD-466E-AFE8-469D5AA21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11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3-</a:t>
            </a:r>
            <a:fld id="{2541DB58-F469-48B0-B6C1-9D36953B73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4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A0CBFE-3888-4B27-98AD-BE9715C8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E28F9-A34A-41ED-8B22-788598AA01C5}" type="datetime1">
              <a:rPr lang="en-US" altLang="en-US" smtClean="0">
                <a:solidFill>
                  <a:srgbClr val="000000"/>
                </a:solidFill>
              </a:rPr>
              <a:pPr/>
              <a:t>3/11/2018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0AC8A-63D1-474F-8A82-903056B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06F1B-E497-49DD-A616-AAE084FD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3B248EC9-47B6-42D2-A7CE-BFFCC985A4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40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A0CBFE-3888-4B27-98AD-BE9715C8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E28F9-A34A-41ED-8B22-788598AA01C5}" type="datetime1">
              <a:rPr lang="en-US" altLang="en-US" smtClean="0">
                <a:solidFill>
                  <a:srgbClr val="000000"/>
                </a:solidFill>
              </a:rPr>
              <a:pPr/>
              <a:t>3/11/2018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0AC8A-63D1-474F-8A82-903056B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06F1B-E497-49DD-A616-AAE084FD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3B248EC9-47B6-42D2-A7CE-BFFCC985A4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987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A0CBFE-3888-4B27-98AD-BE9715C8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E28F9-A34A-41ED-8B22-788598AA01C5}" type="datetime1">
              <a:rPr lang="en-US" altLang="en-US" smtClean="0">
                <a:solidFill>
                  <a:srgbClr val="000000"/>
                </a:solidFill>
              </a:rPr>
              <a:pPr/>
              <a:t>3/11/2018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0AC8A-63D1-474F-8A82-903056B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06F1B-E497-49DD-A616-AAE084FD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3B248EC9-47B6-42D2-A7CE-BFFCC985A4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C30-335B-42F3-9A51-62529C85F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A0CBFE-3888-4B27-98AD-BE9715C8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E28F9-A34A-41ED-8B22-788598AA01C5}" type="datetime1">
              <a:rPr lang="en-US" altLang="en-US" smtClean="0">
                <a:solidFill>
                  <a:srgbClr val="000000"/>
                </a:solidFill>
              </a:rPr>
              <a:pPr/>
              <a:t>3/11/2018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0AC8A-63D1-474F-8A82-903056B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06F1B-E497-49DD-A616-AAE084FD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3B248EC9-47B6-42D2-A7CE-BFFCC985A4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86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A0CBFE-3888-4B27-98AD-BE9715C8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E28F9-A34A-41ED-8B22-788598AA01C5}" type="datetime1">
              <a:rPr lang="en-US" altLang="en-US" smtClean="0">
                <a:solidFill>
                  <a:srgbClr val="000000"/>
                </a:solidFill>
              </a:rPr>
              <a:pPr/>
              <a:t>3/11/2018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0AC8A-63D1-474F-8A82-903056B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06F1B-E497-49DD-A616-AAE084FD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3B248EC9-47B6-42D2-A7CE-BFFCC985A4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0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A0CBFE-3888-4B27-98AD-BE9715C8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E28F9-A34A-41ED-8B22-788598AA01C5}" type="datetime1">
              <a:rPr lang="en-US" altLang="en-US" smtClean="0">
                <a:solidFill>
                  <a:srgbClr val="000000"/>
                </a:solidFill>
              </a:rPr>
              <a:pPr/>
              <a:t>3/11/2018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0AC8A-63D1-474F-8A82-903056B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06F1B-E497-49DD-A616-AAE084FD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3B248EC9-47B6-42D2-A7CE-BFFCC985A4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7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8A6-7165-4AF8-943A-F32FA24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FD0-07A4-4A22-87C0-04244896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8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9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1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2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3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4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5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6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7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8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9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1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5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7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11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1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2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1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95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9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24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41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1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78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35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29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26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23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71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41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18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0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7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07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85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27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51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86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00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BFD0236-CE7A-428F-87CD-77F388F61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EDB5258-D203-438B-B747-BA7F23A03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BA17C3F-110D-4D5D-B2EB-1A1D8C8C0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9308C05D-2AD7-4707-B5E4-1557F00F82A1}" type="datetime1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3/11/2018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="" xmlns:a16="http://schemas.microsoft.com/office/drawing/2014/main" id="{F0269AD4-4E14-4EC7-9DBD-77D656582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="" xmlns:a16="http://schemas.microsoft.com/office/drawing/2014/main" id="{0BC5974E-66EB-4E44-A42F-935ABDB8A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2-</a:t>
            </a:r>
            <a:fld id="{7DE2AAC3-1813-4E28-BE10-314834CCE59A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3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BFD0236-CE7A-428F-87CD-77F388F61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EDB5258-D203-438B-B747-BA7F23A03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BA17C3F-110D-4D5D-B2EB-1A1D8C8C0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9308C05D-2AD7-4707-B5E4-1557F00F82A1}" type="datetime1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3/11/2018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="" xmlns:a16="http://schemas.microsoft.com/office/drawing/2014/main" id="{F0269AD4-4E14-4EC7-9DBD-77D656582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="" xmlns:a16="http://schemas.microsoft.com/office/drawing/2014/main" id="{0BC5974E-66EB-4E44-A42F-935ABDB8A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2-</a:t>
            </a:r>
            <a:fld id="{7DE2AAC3-1813-4E28-BE10-314834CCE59A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BFD0236-CE7A-428F-87CD-77F388F61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EDB5258-D203-438B-B747-BA7F23A03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BA17C3F-110D-4D5D-B2EB-1A1D8C8C0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9308C05D-2AD7-4707-B5E4-1557F00F82A1}" type="datetime1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3/11/2018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="" xmlns:a16="http://schemas.microsoft.com/office/drawing/2014/main" id="{F0269AD4-4E14-4EC7-9DBD-77D656582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="" xmlns:a16="http://schemas.microsoft.com/office/drawing/2014/main" id="{0BC5974E-66EB-4E44-A42F-935ABDB8A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2-</a:t>
            </a:r>
            <a:fld id="{7DE2AAC3-1813-4E28-BE10-314834CCE59A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93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BFD0236-CE7A-428F-87CD-77F388F61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EDB5258-D203-438B-B747-BA7F23A03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BA17C3F-110D-4D5D-B2EB-1A1D8C8C0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9308C05D-2AD7-4707-B5E4-1557F00F82A1}" type="datetime1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3/11/2018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="" xmlns:a16="http://schemas.microsoft.com/office/drawing/2014/main" id="{F0269AD4-4E14-4EC7-9DBD-77D656582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="" xmlns:a16="http://schemas.microsoft.com/office/drawing/2014/main" id="{0BC5974E-66EB-4E44-A42F-935ABDB8A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2-</a:t>
            </a:r>
            <a:fld id="{7DE2AAC3-1813-4E28-BE10-314834CCE59A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1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15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BFD0236-CE7A-428F-87CD-77F388F61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EDB5258-D203-438B-B747-BA7F23A03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BA17C3F-110D-4D5D-B2EB-1A1D8C8C0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9308C05D-2AD7-4707-B5E4-1557F00F82A1}" type="datetime1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3/11/2018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="" xmlns:a16="http://schemas.microsoft.com/office/drawing/2014/main" id="{F0269AD4-4E14-4EC7-9DBD-77D656582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="" xmlns:a16="http://schemas.microsoft.com/office/drawing/2014/main" id="{0BC5974E-66EB-4E44-A42F-935ABDB8A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2-</a:t>
            </a:r>
            <a:fld id="{7DE2AAC3-1813-4E28-BE10-314834CCE59A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03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BFD0236-CE7A-428F-87CD-77F388F61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EDB5258-D203-438B-B747-BA7F23A03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BA17C3F-110D-4D5D-B2EB-1A1D8C8C0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9308C05D-2AD7-4707-B5E4-1557F00F82A1}" type="datetime1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3/11/2018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95589" name="Rectangle 5">
            <a:extLst>
              <a:ext uri="{FF2B5EF4-FFF2-40B4-BE49-F238E27FC236}">
                <a16:creationId xmlns="" xmlns:a16="http://schemas.microsoft.com/office/drawing/2014/main" id="{F0269AD4-4E14-4EC7-9DBD-77D656582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="" xmlns:a16="http://schemas.microsoft.com/office/drawing/2014/main" id="{0BC5974E-66EB-4E44-A42F-935ABDB8A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2-</a:t>
            </a:r>
            <a:fld id="{7DE2AAC3-1813-4E28-BE10-314834CCE59A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2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7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2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40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9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3-</a:t>
            </a:r>
            <a:fld id="{1B648019-FC7B-4CF1-AF51-B1B9387ACB63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</a:t>
            </a:r>
            <a:r>
              <a:rPr lang="en-US" dirty="0" smtClean="0"/>
              <a:t>21</a:t>
            </a:r>
            <a:endParaRPr lang="en-US" dirty="0"/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18464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8465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466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81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8841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2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483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1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8824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25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26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27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28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29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0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1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2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3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4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5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6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7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838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18840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02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816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7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8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19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8822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823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3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8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10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13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814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4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87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02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05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806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5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87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94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97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98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6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87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86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9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90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7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87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78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1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82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9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87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70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73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74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0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87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62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65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66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1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87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54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57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58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2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87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46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9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50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3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87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38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1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42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4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87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30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33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34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5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8713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15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16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17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18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19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20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21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22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23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24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25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26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pic>
            <p:nvPicPr>
              <p:cNvPr id="18714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6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8699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01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02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03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04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05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06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07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08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09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10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11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712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pic>
            <p:nvPicPr>
              <p:cNvPr id="18700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18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8697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8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8519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8695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6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8520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8693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4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8521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8691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2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pic>
          <p:nvPicPr>
            <p:cNvPr id="18522" name="Picture 1107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8689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24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8657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59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60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2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4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7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68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8669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1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72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4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5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8625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27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28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0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2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5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36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8637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39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40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42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6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8602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4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pic>
            <p:nvPicPr>
              <p:cNvPr id="18605" name="Picture 1181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6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07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08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09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10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11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8612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619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0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1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2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3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4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8613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14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15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16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17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618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8527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8579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1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pic>
            <p:nvPicPr>
              <p:cNvPr id="18582" name="Picture 1205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3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84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85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86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87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88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8589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96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7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8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9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0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1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8590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91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92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93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94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95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8528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8556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8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pic>
            <p:nvPicPr>
              <p:cNvPr id="18559" name="Picture 1229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60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61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62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63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64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65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8566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73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4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5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6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7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8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8567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68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69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70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71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72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8529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8554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5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8530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8531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3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pic>
            <p:nvPicPr>
              <p:cNvPr id="18534" name="Picture 1256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5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36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37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38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39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40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8541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48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9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0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1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2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3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en-US" sz="1600" smtClean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8542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43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44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45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46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547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pic>
        <p:nvPicPr>
          <p:cNvPr id="18436" name="Picture 864" descr="underline_bas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Transport services and protocols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511300"/>
            <a:ext cx="4086225" cy="51149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provide</a:t>
            </a:r>
            <a:r>
              <a:rPr lang="en-US" sz="2400" i="1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i="1">
                <a:solidFill>
                  <a:srgbClr val="CC0000"/>
                </a:solidFill>
                <a:ea typeface="ＭＳ Ｐゴシック" charset="0"/>
                <a:cs typeface="+mn-cs"/>
              </a:rPr>
              <a:t>logical communication</a:t>
            </a:r>
            <a:r>
              <a:rPr lang="en-US" sz="2400">
                <a:ea typeface="ＭＳ Ｐゴシック" charset="0"/>
                <a:cs typeface="+mn-cs"/>
              </a:rPr>
              <a:t> between app processes running on different hosts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 side: breaks app messages into </a:t>
            </a:r>
            <a:r>
              <a:rPr lang="en-US" i="1">
                <a:solidFill>
                  <a:srgbClr val="CC0000"/>
                </a:solidFill>
                <a:ea typeface="ＭＳ Ｐゴシック" charset="0"/>
              </a:rPr>
              <a:t>segments</a:t>
            </a:r>
            <a:r>
              <a:rPr lang="en-US">
                <a:ea typeface="ＭＳ Ｐゴシック" charset="0"/>
              </a:rPr>
              <a:t>, passes to  network layer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rcv side: reassembles segments into messages, passes to app layer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more 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Internet: TCP and UDP</a:t>
            </a:r>
          </a:p>
        </p:txBody>
      </p: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8455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000000"/>
                    </a:solidFill>
                  </a:rPr>
                  <a:t>application</a:t>
                </a:r>
              </a:p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FFFFFF"/>
                    </a:solidFill>
                  </a:rPr>
                  <a:t>transport</a:t>
                </a:r>
                <a:endParaRPr lang="en-US" sz="1000" smtClean="0">
                  <a:solidFill>
                    <a:srgbClr val="000000"/>
                  </a:solidFill>
                </a:endParaRPr>
              </a:p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000000"/>
                    </a:solidFill>
                  </a:rPr>
                  <a:t>network</a:t>
                </a:r>
              </a:p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000000"/>
                    </a:solidFill>
                  </a:rPr>
                  <a:t>physical</a:t>
                </a: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56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FFFFFF"/>
                  </a:solidFill>
                </a:rPr>
                <a:t>logical end-end transport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53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454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8442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000000"/>
                    </a:solidFill>
                  </a:rPr>
                  <a:t>application</a:t>
                </a:r>
              </a:p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FFFFFF"/>
                    </a:solidFill>
                  </a:rPr>
                  <a:t>transport</a:t>
                </a:r>
                <a:endParaRPr lang="en-US" sz="1000" smtClean="0">
                  <a:solidFill>
                    <a:srgbClr val="000000"/>
                  </a:solidFill>
                </a:endParaRPr>
              </a:p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000000"/>
                    </a:solidFill>
                  </a:rPr>
                  <a:t>network</a:t>
                </a:r>
              </a:p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 eaLnBrk="0" hangingPunct="0">
                  <a:defRPr/>
                </a:pPr>
                <a:r>
                  <a:rPr lang="en-US" sz="1000" smtClean="0">
                    <a:solidFill>
                      <a:srgbClr val="000000"/>
                    </a:solidFill>
                  </a:rPr>
                  <a:t>physical</a:t>
                </a: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43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Transport vs. network layer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ea typeface="ＭＳ Ｐゴシック" charset="0"/>
                <a:cs typeface="+mn-cs"/>
              </a:rPr>
              <a:t>network layer:</a:t>
            </a:r>
            <a:r>
              <a:rPr lang="en-US" sz="3200">
                <a:ea typeface="ＭＳ Ｐゴシック" charset="0"/>
                <a:cs typeface="+mn-cs"/>
              </a:rPr>
              <a:t> logical communication between hosts</a:t>
            </a:r>
          </a:p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ea typeface="ＭＳ Ｐゴシック" charset="0"/>
                <a:cs typeface="+mn-cs"/>
              </a:rPr>
              <a:t>transport layer:</a:t>
            </a:r>
            <a:r>
              <a:rPr lang="en-US" sz="3200">
                <a:ea typeface="ＭＳ Ｐゴシック" charset="0"/>
                <a:cs typeface="+mn-cs"/>
              </a:rPr>
              <a:t> logical communication between processes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relies on, enhances, network layer services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30438"/>
            <a:ext cx="3967162" cy="4249737"/>
          </a:xfrm>
          <a:extLst>
            <a:ext uri="{91240B29-F687-4f45-9708-019B960494DF}">
              <a14:hiddenLine xmlns:a14="http://schemas.microsoft.com/office/drawing/2010/main" xmlns="" w="190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400" i="1" smtClean="0"/>
              <a:t>12 kids in Ann</a:t>
            </a:r>
            <a:r>
              <a:rPr lang="ja-JP" altLang="en-US" sz="2400" i="1" smtClean="0"/>
              <a:t>’</a:t>
            </a:r>
            <a:r>
              <a:rPr lang="en-US" altLang="ja-JP" sz="2400" i="1" smtClean="0"/>
              <a:t>s house sending letters to 12 kids in Bill</a:t>
            </a:r>
            <a:r>
              <a:rPr lang="ja-JP" altLang="en-US" sz="2400" i="1" smtClean="0"/>
              <a:t>’</a:t>
            </a:r>
            <a:r>
              <a:rPr lang="en-US" altLang="ja-JP" sz="2400" i="1" smtClean="0"/>
              <a:t>s house:</a:t>
            </a:r>
            <a:endParaRPr lang="en-US" altLang="ja-JP" sz="2400" smtClean="0"/>
          </a:p>
          <a:p>
            <a:pPr>
              <a:lnSpc>
                <a:spcPct val="70000"/>
              </a:lnSpc>
            </a:pPr>
            <a:r>
              <a:rPr lang="en-US" altLang="en-US" sz="2400" smtClean="0"/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 smtClean="0"/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 smtClean="0"/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 smtClean="0"/>
              <a:t>transport protocol = Ann and Bill who demux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400" smtClean="0"/>
              <a:t>network-layer protocol = postal service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900613" y="1724025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smtClean="0">
                <a:solidFill>
                  <a:srgbClr val="000099"/>
                </a:solidFill>
                <a:latin typeface="Gill Sans MT" charset="0"/>
              </a:rPr>
              <a:t>household analogy:</a:t>
            </a:r>
            <a:endParaRPr lang="en-US" sz="2800" i="1" smtClean="0">
              <a:solidFill>
                <a:srgbClr val="000000"/>
              </a:solidFill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Multiplexing/demultiplexing</a:t>
            </a: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process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</a:rPr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908550" y="1571625"/>
            <a:ext cx="3808413" cy="1468438"/>
            <a:chOff x="3092" y="990"/>
            <a:chExt cx="2399" cy="925"/>
          </a:xfrm>
        </p:grpSpPr>
        <p:sp>
          <p:nvSpPr>
            <p:cNvPr id="8323" name="Rectangle 41"/>
            <p:cNvSpPr>
              <a:spLocks noChangeArrowheads="1"/>
            </p:cNvSpPr>
            <p:nvPr/>
          </p:nvSpPr>
          <p:spPr bwMode="auto">
            <a:xfrm>
              <a:off x="3092" y="116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use header info to deliver</a:t>
              </a:r>
            </a:p>
            <a:p>
              <a:pPr eaLnBrk="0" hangingPunct="0">
                <a:lnSpc>
                  <a:spcPct val="8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received segments to correct </a:t>
              </a:r>
            </a:p>
            <a:p>
              <a:pPr eaLnBrk="0" hangingPunct="0">
                <a:lnSpc>
                  <a:spcPct val="8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socket</a:t>
              </a:r>
            </a:p>
          </p:txBody>
        </p:sp>
        <p:grpSp>
          <p:nvGrpSpPr>
            <p:cNvPr id="22659" name="Group 42"/>
            <p:cNvGrpSpPr>
              <a:grpSpLocks/>
            </p:cNvGrpSpPr>
            <p:nvPr/>
          </p:nvGrpSpPr>
          <p:grpSpPr bwMode="auto">
            <a:xfrm>
              <a:off x="3188" y="990"/>
              <a:ext cx="1994" cy="288"/>
              <a:chOff x="1136" y="3681"/>
              <a:chExt cx="1600" cy="288"/>
            </a:xfrm>
          </p:grpSpPr>
          <p:sp>
            <p:nvSpPr>
              <p:cNvPr id="8325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6" name="Text Box 44"/>
              <p:cNvSpPr txBox="1">
                <a:spLocks noChangeArrowheads="1"/>
              </p:cNvSpPr>
              <p:nvPr/>
            </p:nvSpPr>
            <p:spPr bwMode="auto">
              <a:xfrm>
                <a:off x="1136" y="3681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2400" i="1" smtClean="0">
                    <a:solidFill>
                      <a:srgbClr val="CC0000"/>
                    </a:solidFill>
                    <a:latin typeface="Gill Sans MT" charset="0"/>
                  </a:rPr>
                  <a:t>demultiplexing at receiver: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8318" name="Text Box 45"/>
            <p:cNvSpPr txBox="1">
              <a:spLocks noChangeArrowheads="1"/>
            </p:cNvSpPr>
            <p:nvPr/>
          </p:nvSpPr>
          <p:spPr bwMode="auto">
            <a:xfrm>
              <a:off x="264" y="1068"/>
              <a:ext cx="2533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0000"/>
                </a:lnSpc>
                <a:defRPr/>
              </a:pPr>
              <a:r>
                <a:rPr lang="en-US" sz="2400" smtClean="0">
                  <a:solidFill>
                    <a:srgbClr val="000000"/>
                  </a:solidFill>
                  <a:latin typeface="Gill Sans MT" charset="0"/>
                </a:rPr>
                <a:t>handle data from multiple</a:t>
              </a:r>
            </a:p>
            <a:p>
              <a:pPr eaLnBrk="0" hangingPunct="0">
                <a:lnSpc>
                  <a:spcPct val="80000"/>
                </a:lnSpc>
                <a:defRPr/>
              </a:pPr>
              <a:r>
                <a:rPr lang="en-US" sz="2400" smtClean="0">
                  <a:solidFill>
                    <a:srgbClr val="000000"/>
                  </a:solidFill>
                  <a:latin typeface="Gill Sans MT" charset="0"/>
                </a:rPr>
                <a:t>sockets, add transport header (later used for demultiplexing)</a:t>
              </a:r>
            </a:p>
          </p:txBody>
        </p:sp>
        <p:sp>
          <p:nvSpPr>
            <p:cNvPr id="8319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55" name="Group 47"/>
            <p:cNvGrpSpPr>
              <a:grpSpLocks/>
            </p:cNvGrpSpPr>
            <p:nvPr/>
          </p:nvGrpSpPr>
          <p:grpSpPr bwMode="auto">
            <a:xfrm>
              <a:off x="332" y="841"/>
              <a:ext cx="1742" cy="288"/>
              <a:chOff x="1101" y="3681"/>
              <a:chExt cx="1673" cy="288"/>
            </a:xfrm>
          </p:grpSpPr>
          <p:sp>
            <p:nvSpPr>
              <p:cNvPr id="8321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2" name="Text Box 49"/>
              <p:cNvSpPr txBox="1">
                <a:spLocks noChangeArrowheads="1"/>
              </p:cNvSpPr>
              <p:nvPr/>
            </p:nvSpPr>
            <p:spPr bwMode="auto">
              <a:xfrm>
                <a:off x="1101" y="3681"/>
                <a:ext cx="1673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2400" i="1" smtClean="0">
                    <a:solidFill>
                      <a:srgbClr val="CC0000"/>
                    </a:solidFill>
                    <a:latin typeface="Gill Sans MT" charset="0"/>
                  </a:rPr>
                  <a:t>multiplexing at sender:</a:t>
                </a:r>
              </a:p>
            </p:txBody>
          </p:sp>
        </p:grpSp>
      </p:grpSp>
      <p:grpSp>
        <p:nvGrpSpPr>
          <p:cNvPr id="22538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8314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5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6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7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1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42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2543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8213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50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8216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22552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831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53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8306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7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8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9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54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55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7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8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59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2560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61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62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63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2564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2565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2566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823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22568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69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70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1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2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73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2574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75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76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77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2578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2579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2580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824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22582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8302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3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4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5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83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298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9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0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1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84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85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8251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8295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6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32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8293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29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2589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2626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259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2624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2591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2592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258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4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2595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261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7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87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8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3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9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85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6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5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6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02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83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4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2603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22604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81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2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70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6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2607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273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9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275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6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7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8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279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280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How demultiplexing works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2790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host receives IP datagrams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datagram has source IP address, destination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datagram carries one transport-layer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segment has source, destination port number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host uses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IP addresses &amp; port numbers</a:t>
            </a:r>
            <a:r>
              <a:rPr lang="en-US">
                <a:ea typeface="ＭＳ Ｐゴシック" charset="0"/>
                <a:cs typeface="+mn-cs"/>
              </a:rPr>
              <a:t> to direct segment to appropriate socket</a:t>
            </a:r>
          </a:p>
        </p:txBody>
      </p:sp>
      <p:sp>
        <p:nvSpPr>
          <p:cNvPr id="9225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CC0000"/>
                </a:solidFill>
              </a:rPr>
              <a:t>source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6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CC0000"/>
                </a:solidFill>
              </a:rPr>
              <a:t>dest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32 bits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application</a:t>
            </a:r>
          </a:p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data </a:t>
            </a:r>
          </a:p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(payload)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23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other header fields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235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TCP/UDP segment format</a:t>
            </a:r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Connectionless </a:t>
            </a:r>
            <a:r>
              <a:rPr lang="en-US" dirty="0" err="1">
                <a:ea typeface="ＭＳ Ｐゴシック" charset="0"/>
                <a:cs typeface="+mj-cs"/>
              </a:rPr>
              <a:t>demultiplexing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8125"/>
            <a:ext cx="4940300" cy="1858963"/>
          </a:xfrm>
        </p:spPr>
        <p:txBody>
          <a:bodyPr/>
          <a:lstStyle/>
          <a:p>
            <a:pPr marL="347663" indent="-290513"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created </a:t>
            </a:r>
            <a:r>
              <a:rPr lang="en-US" dirty="0">
                <a:ea typeface="ＭＳ Ｐゴシック" charset="0"/>
                <a:cs typeface="+mn-cs"/>
              </a:rPr>
              <a:t>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mySocket1        = new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(</a:t>
            </a:r>
            <a:r>
              <a:rPr lang="en-US" sz="2000" b="1" dirty="0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12534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 dirty="0"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185738" y="3875088"/>
            <a:ext cx="4114800" cy="2368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when host receives UDP segment: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 destination port # in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directs UDP segment to socket with that port #</a:t>
            </a: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5019993" y="1281430"/>
            <a:ext cx="3886200" cy="20161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when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creating datagram to send into UDP socket, must specify</a:t>
            </a:r>
          </a:p>
          <a:p>
            <a:pPr marL="858838" lvl="1" indent="-239713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8838" lvl="1" indent="-239713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383212" y="3876675"/>
            <a:ext cx="3432175" cy="2295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IP datagrams with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destination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port #,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but different source IP addresses and/or source port numbers will be directed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socket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at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destination</a:t>
            </a:r>
            <a:endParaRPr lang="en-US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400175" y="3644900"/>
            <a:ext cx="584517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Connectionless demux: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800"/>
            <a:ext cx="3211513" cy="725488"/>
          </a:xfrm>
        </p:spPr>
        <p:txBody>
          <a:bodyPr/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6428</a:t>
            </a: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73038" indent="-173038">
              <a:buFont typeface="Wingdings" charset="2"/>
              <a:buChar char="§"/>
              <a:defRPr/>
            </a:pPr>
            <a:endParaRPr lang="en-US" sz="4000">
              <a:ea typeface="ＭＳ Ｐゴシック" charset="0"/>
              <a:cs typeface="+mn-cs"/>
            </a:endParaRPr>
          </a:p>
        </p:txBody>
      </p:sp>
      <p:sp>
        <p:nvSpPr>
          <p:cNvPr id="25606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7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8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5612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4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5616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5618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5628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25630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31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34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5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6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37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5638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39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40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41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5642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5643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5644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5646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port: 9157</a:t>
              </a:r>
            </a:p>
            <a:p>
              <a:pPr algn="r"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port: 6428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port: ?</a:t>
              </a:r>
            </a:p>
            <a:p>
              <a:pPr algn="r"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port: ?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port: ?</a:t>
              </a:r>
            </a:p>
          </p:txBody>
        </p:sp>
      </p:grpSp>
      <p:grpSp>
        <p:nvGrpSpPr>
          <p:cNvPr id="25666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5703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4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5667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5701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2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5668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5669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1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672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4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6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5680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25681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3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684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6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10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UDP: User Datagram Protocol </a:t>
            </a:r>
            <a:r>
              <a:rPr lang="en-US" sz="3200">
                <a:ea typeface="ＭＳ Ｐゴシック" charset="0"/>
                <a:cs typeface="+mj-cs"/>
              </a:rPr>
              <a:t>[RFC 768]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2"/>
            <a:ext cx="3810000" cy="4922837"/>
          </a:xfrm>
        </p:spPr>
        <p:txBody>
          <a:bodyPr/>
          <a:lstStyle/>
          <a:p>
            <a:r>
              <a:rPr lang="ja-JP" altLang="en-US" sz="2400" dirty="0" smtClean="0"/>
              <a:t>“</a:t>
            </a:r>
            <a:r>
              <a:rPr lang="en-US" altLang="ja-JP" sz="2400" dirty="0" smtClean="0"/>
              <a:t>no frills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Internet transport protocol</a:t>
            </a:r>
          </a:p>
          <a:p>
            <a:r>
              <a:rPr lang="ja-JP" altLang="en-US" sz="2400" dirty="0" smtClean="0"/>
              <a:t>“</a:t>
            </a:r>
            <a:r>
              <a:rPr lang="en-US" altLang="ja-JP" sz="2400" dirty="0" smtClean="0"/>
              <a:t>best effort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service, UDP segments may be:</a:t>
            </a:r>
          </a:p>
          <a:p>
            <a:pPr lvl="1"/>
            <a:r>
              <a:rPr lang="en-US" altLang="en-US" dirty="0" smtClean="0"/>
              <a:t>lost</a:t>
            </a:r>
          </a:p>
          <a:p>
            <a:pPr lvl="1"/>
            <a:r>
              <a:rPr lang="en-US" altLang="en-US" dirty="0" smtClean="0"/>
              <a:t>delivered out-of-order to app</a:t>
            </a:r>
          </a:p>
          <a:p>
            <a:r>
              <a:rPr lang="en-US" altLang="en-US" sz="2400" i="1" dirty="0" smtClean="0">
                <a:solidFill>
                  <a:srgbClr val="CC0000"/>
                </a:solidFill>
              </a:rPr>
              <a:t>connectionless:</a:t>
            </a:r>
            <a:endParaRPr lang="en-US" altLang="en-US" dirty="0" smtClean="0">
              <a:solidFill>
                <a:srgbClr val="CC0000"/>
              </a:solidFill>
            </a:endParaRPr>
          </a:p>
          <a:p>
            <a:pPr lvl="1"/>
            <a:r>
              <a:rPr lang="en-US" altLang="en-US" dirty="0" smtClean="0"/>
              <a:t>no handshaking between UDP sender, receiver</a:t>
            </a:r>
          </a:p>
          <a:p>
            <a:pPr lvl="1"/>
            <a:r>
              <a:rPr lang="en-US" altLang="en-US" dirty="0" smtClean="0"/>
              <a:t>each UDP segment handled independently of others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745038" y="1271588"/>
            <a:ext cx="405288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UDP use:</a:t>
            </a:r>
          </a:p>
          <a:p>
            <a:pPr marL="688975" lvl="1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streaming multimedia apps (loss tolerant, rate sensitive)</a:t>
            </a:r>
          </a:p>
          <a:p>
            <a:pPr marL="688975" lvl="1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DNS</a:t>
            </a:r>
          </a:p>
          <a:p>
            <a:pPr marL="688975" lvl="1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VoIP</a:t>
            </a:r>
            <a:endParaRPr lang="en-US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marL="292100" indent="-2921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reliable transfer over UDP: </a:t>
            </a:r>
          </a:p>
          <a:p>
            <a:pPr marL="688975" lvl="1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add reliability at application layer</a:t>
            </a:r>
          </a:p>
          <a:p>
            <a:pPr marL="688975" lvl="1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application-specific error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recovery</a:t>
            </a:r>
            <a:endParaRPr lang="en-US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UDP: segment header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source port #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application</a:t>
            </a:r>
          </a:p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data </a:t>
            </a:r>
          </a:p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(payload)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UDP segment format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length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checksum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length, in bytes of UDP segment, including header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no connection establishment (which can add delay)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simple: no connection state at sender, receiver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small header size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935538" y="2643188"/>
            <a:ext cx="31305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smtClean="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 smtClean="0">
              <a:solidFill>
                <a:srgbClr val="000000"/>
              </a:solidFill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Connection-oriented demux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TCP socket identified by 4-tuple: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port number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port number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demux: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server host may support many simultaneous TCP sockets: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socket identified by its own 4-tuple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web servers have different sockets for each connecting client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non-persistent HTTP will have different socket for each request</a:t>
            </a:r>
          </a:p>
        </p:txBody>
      </p:sp>
      <p:pic>
        <p:nvPicPr>
          <p:cNvPr id="26630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5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Connection-oriented demux: example</a:t>
            </a: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6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6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7667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7675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6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7680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7681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7683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7684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IP,port: A,9157</a:t>
              </a:r>
            </a:p>
            <a:p>
              <a:pPr algn="r"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IP, port: B,80</a:t>
              </a:r>
            </a:p>
          </p:txBody>
        </p:sp>
      </p:grpSp>
      <p:grpSp>
        <p:nvGrpSpPr>
          <p:cNvPr id="27685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IP,port: B,80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769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27693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27696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697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27702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03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7705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706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707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7708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IP,port: C,5775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IP,port: B,80</a:t>
              </a:r>
            </a:p>
          </p:txBody>
        </p:sp>
      </p:grpSp>
      <p:grpSp>
        <p:nvGrpSpPr>
          <p:cNvPr id="27709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source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IP,port</a:t>
              </a:r>
              <a:r>
                <a:rPr lang="en-US" sz="1400" dirty="0" smtClean="0">
                  <a:solidFill>
                    <a:srgbClr val="000000"/>
                  </a:solidFill>
                </a:rPr>
                <a:t>: C,9157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dirty="0" err="1" smtClean="0">
                  <a:solidFill>
                    <a:srgbClr val="000000"/>
                  </a:solidFill>
                </a:rPr>
                <a:t>dest</a:t>
              </a:r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IP,port</a:t>
              </a:r>
              <a:r>
                <a:rPr lang="en-US" sz="1400" dirty="0" smtClean="0">
                  <a:solidFill>
                    <a:srgbClr val="000000"/>
                  </a:solidFill>
                </a:rPr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CC0000"/>
                </a:solidFill>
              </a:rPr>
              <a:t>three segments, all destined to IP address: B,</a:t>
            </a:r>
          </a:p>
          <a:p>
            <a:pPr algn="ctr" eaLnBrk="0" hangingPunct="0">
              <a:defRPr/>
            </a:pPr>
            <a:r>
              <a:rPr lang="en-US" smtClean="0">
                <a:solidFill>
                  <a:srgbClr val="CC0000"/>
                </a:solidFill>
              </a:rPr>
              <a:t> dest port: 80 are demultiplexed to </a:t>
            </a:r>
            <a:r>
              <a:rPr lang="en-US" i="1" smtClean="0">
                <a:solidFill>
                  <a:srgbClr val="CC0000"/>
                </a:solidFill>
              </a:rPr>
              <a:t>different </a:t>
            </a:r>
            <a:r>
              <a:rPr lang="en-US" smtClean="0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server: IP address B</a:t>
            </a:r>
          </a:p>
        </p:txBody>
      </p:sp>
      <p:grpSp>
        <p:nvGrpSpPr>
          <p:cNvPr id="2771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22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24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725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7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9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32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7733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27734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6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737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9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16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20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1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7717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18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9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708097"/>
              </p:ext>
            </p:extLst>
          </p:nvPr>
        </p:nvGraphicFramePr>
        <p:xfrm>
          <a:off x="1371600" y="1447800"/>
          <a:ext cx="6629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6933" y="76200"/>
            <a:ext cx="7772400" cy="1143000"/>
          </a:xfrm>
        </p:spPr>
        <p:txBody>
          <a:bodyPr/>
          <a:lstStyle/>
          <a:p>
            <a:r>
              <a:rPr lang="en-US" dirty="0" smtClean="0"/>
              <a:t>Midterm Grades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76" y="5867400"/>
            <a:ext cx="9469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best 4 of 5 </a:t>
            </a:r>
            <a:r>
              <a:rPr lang="en-US" dirty="0" err="1" smtClean="0"/>
              <a:t>homeworks</a:t>
            </a:r>
            <a:r>
              <a:rPr lang="en-US" dirty="0" smtClean="0"/>
              <a:t>, best 4.5 of 5 quizzes, best 1 of 1 exams</a:t>
            </a:r>
          </a:p>
          <a:p>
            <a:r>
              <a:rPr lang="en-US" dirty="0" smtClean="0"/>
              <a:t>Assumes full remaining analysis team presentation and comment credit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2318951" cy="3810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20 A’s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350" y="1447800"/>
            <a:ext cx="1795849" cy="381000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16 B’s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5914" y="1447800"/>
            <a:ext cx="1474572" cy="3810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13 C’s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Connection-oriented demux: example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78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81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8682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85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8686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8688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8690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3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8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8700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8701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28702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28703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8705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8706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IP,port: A,9157</a:t>
              </a:r>
            </a:p>
            <a:p>
              <a:pPr algn="r"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IP, port: B,80</a:t>
              </a:r>
            </a:p>
          </p:txBody>
        </p:sp>
      </p:grpSp>
      <p:grpSp>
        <p:nvGrpSpPr>
          <p:cNvPr id="28707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IP,port: B,80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8713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28716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7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8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28723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24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8726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727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728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8729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source IP,port: C,5775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dest IP,port: B,80</a:t>
              </a:r>
            </a:p>
          </p:txBody>
        </p:sp>
      </p:grpSp>
      <p:grpSp>
        <p:nvGrpSpPr>
          <p:cNvPr id="28730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source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IP,port</a:t>
              </a:r>
              <a:r>
                <a:rPr lang="en-US" sz="1400" dirty="0" smtClean="0">
                  <a:solidFill>
                    <a:srgbClr val="000000"/>
                  </a:solidFill>
                </a:rPr>
                <a:t>: C,9157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1400" dirty="0" err="1" smtClean="0">
                  <a:solidFill>
                    <a:srgbClr val="000000"/>
                  </a:solidFill>
                </a:rPr>
                <a:t>dest</a:t>
              </a:r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IP,port</a:t>
              </a:r>
              <a:r>
                <a:rPr lang="en-US" sz="1400" dirty="0" smtClean="0">
                  <a:solidFill>
                    <a:srgbClr val="000000"/>
                  </a:solidFill>
                </a:rPr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28734" name="Picture 103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35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8772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3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8736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8770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1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8737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873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4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74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874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2875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75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  <a:endParaRPr lang="en-US" sz="4800">
              <a:ea typeface="ＭＳ Ｐゴシック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marL="0" indent="0">
              <a:buNone/>
              <a:defRPr/>
            </a:pPr>
            <a:endParaRPr lang="en-US" sz="3200" dirty="0">
              <a:ea typeface="ＭＳ Ｐゴシック" charset="0"/>
              <a:cs typeface="+mn-cs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7892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3789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</a:p>
        </p:txBody>
      </p:sp>
      <p:sp>
        <p:nvSpPr>
          <p:cNvPr id="225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8916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pic>
        <p:nvPicPr>
          <p:cNvPr id="38918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Reliable data transfer: getting started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 algn="ctr" eaLnBrk="0" hangingPunct="0"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 algn="ctr" eaLnBrk="0" hangingPunct="0"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sz="1800" smtClean="0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lang="en-US" sz="1800" smtClean="0">
                  <a:solidFill>
                    <a:srgbClr val="000000"/>
                  </a:solidFill>
                </a:rPr>
                <a:t>called from above, (e.g., by app.). Passed data to </a:t>
              </a:r>
            </a:p>
            <a:p>
              <a:pPr algn="ctr" eaLnBrk="0" hangingPunct="0"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deliver to receiver upper layer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 smtClean="0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lang="en-US" sz="1800" smtClean="0">
                  <a:solidFill>
                    <a:srgbClr val="000000"/>
                  </a:solidFill>
                </a:rPr>
                <a:t>called by rdt,</a:t>
              </a:r>
            </a:p>
            <a:p>
              <a:pPr algn="ctr" eaLnBrk="0" hangingPunct="0"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to transfer packet over </a:t>
              </a:r>
            </a:p>
            <a:p>
              <a:pPr algn="ctr" eaLnBrk="0" hangingPunct="0"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unreliable channel to receiver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sz="1800" smtClean="0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lang="en-US" sz="1800" smtClean="0">
                  <a:solidFill>
                    <a:srgbClr val="000000"/>
                  </a:solidFill>
                </a:rPr>
                <a:t>called when packet arrives on rcv-side of channel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sz="1800" smtClean="0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lang="en-US" sz="1800" smtClean="0">
                  <a:solidFill>
                    <a:srgbClr val="000000"/>
                  </a:solidFill>
                </a:rPr>
                <a:t>called by </a:t>
              </a:r>
              <a:r>
                <a:rPr lang="en-US" sz="1800" b="1" smtClean="0">
                  <a:solidFill>
                    <a:srgbClr val="000000"/>
                  </a:solidFill>
                </a:rPr>
                <a:t>rdt</a:t>
              </a:r>
              <a:r>
                <a:rPr lang="en-US" sz="1800" smtClean="0">
                  <a:solidFill>
                    <a:srgbClr val="000000"/>
                  </a:solidFill>
                </a:rPr>
                <a:t> to deliver data to upper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CC0000"/>
                </a:solidFill>
              </a:rPr>
              <a:t>we</a:t>
            </a:r>
            <a:r>
              <a:rPr lang="ja-JP" altLang="en-US" smtClean="0">
                <a:solidFill>
                  <a:srgbClr val="CC0000"/>
                </a:solidFill>
              </a:rPr>
              <a:t>’</a:t>
            </a:r>
            <a:r>
              <a:rPr lang="en-US" altLang="ja-JP" smtClean="0">
                <a:solidFill>
                  <a:srgbClr val="CC0000"/>
                </a:solidFill>
              </a:rPr>
              <a:t>ll:</a:t>
            </a:r>
          </a:p>
          <a:p>
            <a:r>
              <a:rPr lang="en-US" altLang="en-US" smtClean="0"/>
              <a:t>incrementally develop sender, receiver sides of </a:t>
            </a:r>
            <a:r>
              <a:rPr lang="en-US" altLang="en-US" u="sng" smtClean="0">
                <a:solidFill>
                  <a:srgbClr val="CC0000"/>
                </a:solidFill>
              </a:rPr>
              <a:t>r</a:t>
            </a:r>
            <a:r>
              <a:rPr lang="en-US" altLang="en-US" smtClean="0"/>
              <a:t>eliable </a:t>
            </a:r>
            <a:r>
              <a:rPr lang="en-US" altLang="en-US" u="sng" smtClean="0">
                <a:solidFill>
                  <a:srgbClr val="CC0000"/>
                </a:solidFill>
              </a:rPr>
              <a:t>d</a:t>
            </a:r>
            <a:r>
              <a:rPr lang="en-US" altLang="en-US" smtClean="0"/>
              <a:t>ata </a:t>
            </a:r>
            <a:r>
              <a:rPr lang="en-US" altLang="en-US" u="sng" smtClean="0">
                <a:solidFill>
                  <a:srgbClr val="CC0000"/>
                </a:solidFill>
              </a:rPr>
              <a:t>t</a:t>
            </a:r>
            <a:r>
              <a:rPr lang="en-US" altLang="en-US" smtClean="0"/>
              <a:t>ransfer protocol (rdt)</a:t>
            </a:r>
          </a:p>
          <a:p>
            <a:r>
              <a:rPr lang="en-US" altLang="en-US" smtClean="0"/>
              <a:t>consider only unidirectional data transfer</a:t>
            </a:r>
          </a:p>
          <a:p>
            <a:pPr lvl="1"/>
            <a:r>
              <a:rPr lang="en-US" altLang="en-US" smtClean="0"/>
              <a:t>but control info will flow on both directions!</a:t>
            </a:r>
          </a:p>
          <a:p>
            <a:r>
              <a:rPr lang="en-US" altLang="en-US" smtClean="0"/>
              <a:t>use finite state machines (FSM) 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state</a:t>
            </a:r>
          </a:p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0967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state</a:t>
            </a:r>
          </a:p>
          <a:p>
            <a:pPr algn="ctr" eaLnBrk="0" hangingPunct="0">
              <a:defRPr/>
            </a:pPr>
            <a:r>
              <a:rPr lang="en-US" sz="2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CC0000"/>
                </a:solidFill>
              </a:rPr>
              <a:t>event causing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CC0000"/>
                </a:solidFill>
              </a:rPr>
              <a:t>actions taken on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CC0000"/>
                </a:solidFill>
              </a:rPr>
              <a:t>state:</a:t>
            </a:r>
            <a:r>
              <a:rPr lang="en-US" altLang="en-US" sz="1800" smtClean="0">
                <a:solidFill>
                  <a:srgbClr val="000000"/>
                </a:solidFill>
              </a:rPr>
              <a:t> when in this </a:t>
            </a:r>
            <a:r>
              <a:rPr lang="ja-JP" altLang="en-US" sz="1800" smtClean="0">
                <a:solidFill>
                  <a:srgbClr val="000000"/>
                </a:solidFill>
              </a:rPr>
              <a:t>“</a:t>
            </a:r>
            <a:r>
              <a:rPr lang="en-US" altLang="ja-JP" sz="1800" smtClean="0">
                <a:solidFill>
                  <a:srgbClr val="000000"/>
                </a:solidFill>
              </a:rPr>
              <a:t>state</a:t>
            </a:r>
            <a:r>
              <a:rPr lang="ja-JP" altLang="en-US" sz="1800" smtClean="0">
                <a:solidFill>
                  <a:srgbClr val="000000"/>
                </a:solidFill>
              </a:rPr>
              <a:t>”</a:t>
            </a:r>
            <a:r>
              <a:rPr lang="en-US" altLang="ja-JP" sz="1800" smtClean="0">
                <a:solidFill>
                  <a:srgbClr val="000000"/>
                </a:solidFill>
              </a:rPr>
              <a:t> next state uniquely determined by next event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40975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6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CC0000"/>
                </a:solidFill>
              </a:rPr>
              <a:t>event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CC0000"/>
                </a:solidFill>
              </a:rPr>
              <a:t>actions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40981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Reliable data transfer: 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rdt1.0: </a:t>
            </a:r>
            <a:r>
              <a:rPr lang="en-US" sz="3200">
                <a:ea typeface="ＭＳ Ｐゴシック" charset="0"/>
                <a:cs typeface="+mj-cs"/>
              </a:rPr>
              <a:t>reliable transfer over a 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underlying channel perfectly reliable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no bit errors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no loss of packets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separate FSMs for sender, receiver: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sends data into underlying channel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receiver reads data from underlying channel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Wait for call from above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packet = make_pkt(data)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udt_send(packet)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rdt_send(data)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extract (packet,data)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deliver_data(data)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Wait for call from below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9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  <p:pic>
        <p:nvPicPr>
          <p:cNvPr id="42006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 dirty="0">
                <a:ea typeface="ＭＳ Ｐゴシック" charset="0"/>
                <a:cs typeface="+mn-cs"/>
              </a:rPr>
              <a:t>the question</a:t>
            </a:r>
            <a:r>
              <a:rPr lang="en-US" dirty="0">
                <a:ea typeface="ＭＳ Ｐゴシック" charset="0"/>
                <a:cs typeface="+mn-cs"/>
              </a:rPr>
              <a:t>: how to recover from errors: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 dirty="0">
                <a:ea typeface="ＭＳ Ｐゴシック" charset="0"/>
              </a:rPr>
              <a:t> receiver explicitly tells sender that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received OK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 dirty="0">
                <a:ea typeface="ＭＳ Ｐゴシック" charset="0"/>
              </a:rPr>
              <a:t> receiver explicitly tells sender that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had errors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sender retransmits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 dirty="0">
                <a:ea typeface="ＭＳ Ｐゴシック" charset="0"/>
                <a:cs typeface="+mn-cs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 dirty="0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receiver feedback: control </a:t>
            </a:r>
            <a:r>
              <a:rPr lang="en-US" dirty="0" err="1">
                <a:ea typeface="ＭＳ Ｐゴシック" charset="0"/>
              </a:rPr>
              <a:t>msgs</a:t>
            </a:r>
            <a:r>
              <a:rPr lang="en-US" dirty="0">
                <a:ea typeface="ＭＳ Ｐゴシック" charset="0"/>
              </a:rPr>
              <a:t> (ACK,NAK) </a:t>
            </a:r>
            <a:r>
              <a:rPr lang="en-US" dirty="0" err="1">
                <a:ea typeface="ＭＳ Ｐゴシック" charset="0"/>
              </a:rPr>
              <a:t>rcvr</a:t>
            </a:r>
            <a:r>
              <a:rPr lang="en-US" dirty="0">
                <a:ea typeface="ＭＳ Ｐゴシック" charset="0"/>
              </a:rPr>
              <a:t>-&gt;sender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rdt2.0: channel with bit errors</a:t>
            </a:r>
          </a:p>
        </p:txBody>
      </p:sp>
      <p:pic>
        <p:nvPicPr>
          <p:cNvPr id="43013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32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How do humans recover from </a:t>
            </a:r>
            <a:r>
              <a:rPr lang="ja-JP" altLang="en-US" sz="32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32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errors</a:t>
            </a:r>
            <a:r>
              <a:rPr lang="ja-JP" altLang="en-US" sz="32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endParaRPr lang="en-US" altLang="ja-JP" sz="3200" i="1" smtClean="0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pPr algn="ctr" eaLnBrk="0" hangingPunct="0"/>
            <a:r>
              <a:rPr lang="en-US" altLang="en-US" sz="32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during conversation?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the</a:t>
            </a:r>
            <a:r>
              <a:rPr lang="en-US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>
                <a:ea typeface="ＭＳ Ｐゴシック" charset="0"/>
              </a:rPr>
              <a:t> receiver explicitly tells sender that pkt received OK</a:t>
            </a:r>
          </a:p>
          <a:p>
            <a:pPr lvl="1"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>
                <a:ea typeface="ＭＳ Ｐゴシック" charset="0"/>
              </a:rPr>
              <a:t> receiver explicitly tells sender that pkt had errors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>
                <a:ea typeface="ＭＳ Ｐゴシック" charset="0"/>
                <a:cs typeface="+mn-cs"/>
              </a:rPr>
              <a:t> (beyond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feedback: control msgs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rdt2.0: channel with bit errors</a:t>
            </a:r>
          </a:p>
        </p:txBody>
      </p:sp>
      <p:pic>
        <p:nvPicPr>
          <p:cNvPr id="4403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FSM specification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Wait for call from above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make_pkt(data, checksum)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extract(rcvpkt,data)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deliver_data(data)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udt_send(ACK)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  notcorrupt(rcvpkt)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isACK(rcvpkt)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  isNAK(rcvpkt)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09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udt_send(NAK)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9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rdt_rcv(rcvpkt) &amp;&amp; 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  corrupt(rcvpkt)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9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089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090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ACK or NAK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078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79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5080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508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088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call from below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081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45084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85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rdt_send(data)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Goals for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Delays (finishing up the Network Layer)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Transport layer</a:t>
            </a:r>
          </a:p>
          <a:p>
            <a:endParaRPr lang="en-US" dirty="0"/>
          </a:p>
          <a:p>
            <a:r>
              <a:rPr lang="en-US" dirty="0" smtClean="0"/>
              <a:t>UDP</a:t>
            </a:r>
          </a:p>
          <a:p>
            <a:endParaRPr lang="en-US" dirty="0"/>
          </a:p>
          <a:p>
            <a:r>
              <a:rPr lang="en-US" dirty="0" err="1" smtClean="0"/>
              <a:t>Getahead</a:t>
            </a:r>
            <a:r>
              <a:rPr lang="en-US" dirty="0" smtClean="0"/>
              <a:t>: 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operation with no errors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Wait for call from above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snkpkt = make_pkt(data, checksum)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extract(rcvpkt,data)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deliver_data(data)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udt_send(ACK)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  notcorrupt(rcvpkt)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isACK(rcvpkt)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  isNAK(rcvpkt)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6100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28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udt_send(NAK)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29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rdt_rcv(rcvpkt) &amp;&amp; 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  corrupt(rcvpkt)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30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6101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6127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ACK or NAK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Wait for call from below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4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6125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2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6123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6108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rdt_send(data)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0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6121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18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6119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error scenario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Wait for call from above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snkpkt = make_pkt(data, checksum)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extract(rcvpkt,data)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deliver_data(data)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udt_send(ACK)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  notcorrupt(rcvpkt)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15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16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isACK(rcvpkt)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19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  isNAK(rcvpkt)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7123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7156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udt_send(NAK)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57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rdt_rcv(rcvpkt) &amp;&amp; 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  corrupt(rcvpkt)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58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7124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715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155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ACK or NAK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125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26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Wait for call from below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8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7152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7153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7150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7151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7131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rdt_send(data)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8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7149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6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7147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  <p:pic>
        <p:nvPicPr>
          <p:cNvPr id="47145" name="Picture 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 has a fatal flaw!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CC0000"/>
                </a:solidFill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sender doesn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t know what happened at receiver!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can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t just retransmit: possible duplicate</a:t>
            </a:r>
            <a:endParaRPr lang="en-US" altLang="ja-JP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solidFill>
                  <a:srgbClr val="CC0000"/>
                </a:solidFill>
              </a:rPr>
              <a:t>handling duplicates</a:t>
            </a:r>
            <a:r>
              <a:rPr lang="en-US" altLang="en-US" sz="3200" smtClean="0">
                <a:solidFill>
                  <a:srgbClr val="FF0000"/>
                </a:solidFill>
              </a:rPr>
              <a:t>: </a:t>
            </a:r>
          </a:p>
          <a:p>
            <a:r>
              <a:rPr lang="en-US" altLang="en-US" sz="2400" smtClean="0"/>
              <a:t>sender retransmits current pkt if ACK/NAK corrupted</a:t>
            </a:r>
          </a:p>
          <a:p>
            <a:r>
              <a:rPr lang="en-US" altLang="en-US" sz="2400" smtClean="0"/>
              <a:t>sender adds </a:t>
            </a:r>
            <a:r>
              <a:rPr lang="en-US" altLang="en-US" sz="2400" i="1" smtClean="0">
                <a:solidFill>
                  <a:srgbClr val="000099"/>
                </a:solidFill>
              </a:rPr>
              <a:t>sequence number</a:t>
            </a:r>
            <a:r>
              <a:rPr lang="en-US" altLang="en-US" sz="2400" smtClean="0"/>
              <a:t> to each pkt</a:t>
            </a:r>
          </a:p>
          <a:p>
            <a:r>
              <a:rPr lang="en-US" altLang="en-US" sz="2400" smtClean="0"/>
              <a:t>receiver discards (doesn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t deliver up) duplicate pkt</a:t>
            </a:r>
            <a:endParaRPr lang="en-US" altLang="en-US" sz="2400" smtClean="0"/>
          </a:p>
        </p:txBody>
      </p:sp>
      <p:pic>
        <p:nvPicPr>
          <p:cNvPr id="48134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800" smtClean="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defRPr/>
              </a:pPr>
              <a:r>
                <a:rPr lang="en-US" sz="2800" smtClean="0">
                  <a:solidFill>
                    <a:srgbClr val="000000"/>
                  </a:solidFill>
                  <a:latin typeface="Gill Sans MT" charset="0"/>
                </a:rPr>
                <a:t>sender sends one packet, 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2800" smtClean="0">
                  <a:solidFill>
                    <a:srgbClr val="000000"/>
                  </a:solidFill>
                  <a:latin typeface="Gill Sans MT" charset="0"/>
                </a:rPr>
                <a:t>then waits for receiver </a:t>
              </a:r>
            </a:p>
            <a:p>
              <a:pPr eaLnBrk="0" hangingPunct="0">
                <a:lnSpc>
                  <a:spcPct val="85000"/>
                </a:lnSpc>
                <a:defRPr/>
              </a:pPr>
              <a:r>
                <a:rPr lang="en-US" sz="2800" smtClean="0">
                  <a:solidFill>
                    <a:srgbClr val="000000"/>
                  </a:solidFill>
                  <a:latin typeface="Gill Sans MT" charset="0"/>
                </a:rPr>
                <a:t>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rdt2.1: sender, handles garbled ACK/NAKs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Wait for call 0 from above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make_pkt(0, data, checksum)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rdt_send(data)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ACK or NAK 0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( corrupt(rcvpkt) ||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isNAK(rcvpkt) 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make_pkt(1, data, checksum)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rdt_send(data)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 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&amp;&amp; notcorrupt(rcvpkt)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&amp;&amp; isACK(rcvpkt) 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( corrupt(rcvpkt) ||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isNAK(rcvpkt) )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 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&amp;&amp; notcorrupt(rcvpkt) </a:t>
            </a:r>
          </a:p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&amp;&amp; isACK(rcvpkt)</a:t>
            </a:r>
            <a:r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</a:t>
              </a:r>
            </a:p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call 1 from above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ACK or NAK 1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</a:t>
              </a:r>
            </a:p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0 from below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make_pkt(NAK, chksum)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   not corrupt(rcvpkt) &amp;&amp;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   has_seq0(rcvpkt)</a:t>
            </a:r>
          </a:p>
          <a:p>
            <a:pPr algn="ctr" eaLnBrk="0" hangingPunct="0"/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notcorrupt(rcvpkt)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  &amp;&amp; has_seq1(rcvpkt)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extract(rcvpkt,data)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deliver_data(data)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make_pkt(ACK, chksum)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</a:t>
              </a:r>
            </a:p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1 from below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notcorrupt(rcvpkt)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  &amp;&amp; has_seq0(rcvpkt) 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extract(rcvpkt,data)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deliver_data(data)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make_pkt(ACK, chksum)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make_pkt(ACK, chksum)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   not corrupt(rcvpkt) &amp;&amp;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   has_seq1(rcvpkt)</a:t>
            </a:r>
          </a:p>
          <a:p>
            <a:pPr algn="ctr" eaLnBrk="0" hangingPunct="0"/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make_pkt(ACK, chksum)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make_pkt(NAK, chksum)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rdt2.1: receiver, handles garbled </a:t>
            </a:r>
            <a:r>
              <a:rPr lang="en-US" sz="3200">
                <a:ea typeface="ＭＳ Ｐゴシック" charset="0"/>
                <a:cs typeface="+mj-cs"/>
              </a:rPr>
              <a:t>ACK/NAKs</a:t>
            </a:r>
            <a:endParaRPr lang="en-US" sz="3600">
              <a:ea typeface="ＭＳ Ｐゴシック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rdt2.1: discussion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 smtClean="0">
                <a:solidFill>
                  <a:srgbClr val="CC0000"/>
                </a:solidFill>
              </a:rPr>
              <a:t>sender:</a:t>
            </a:r>
            <a:endParaRPr lang="en-US" altLang="en-US" smtClean="0">
              <a:solidFill>
                <a:srgbClr val="CC0000"/>
              </a:solidFill>
            </a:endParaRPr>
          </a:p>
          <a:p>
            <a:r>
              <a:rPr lang="en-US" altLang="en-US" smtClean="0"/>
              <a:t>seq # added to pkt</a:t>
            </a:r>
          </a:p>
          <a:p>
            <a:r>
              <a:rPr lang="en-US" altLang="en-US" smtClean="0"/>
              <a:t>two seq. #</a:t>
            </a:r>
            <a:r>
              <a:rPr lang="ja-JP" altLang="en-US" smtClean="0"/>
              <a:t>’</a:t>
            </a:r>
            <a:r>
              <a:rPr lang="en-US" altLang="ja-JP" smtClean="0"/>
              <a:t>s (0,1) will suffice.  Why?</a:t>
            </a:r>
          </a:p>
          <a:p>
            <a:r>
              <a:rPr lang="en-US" altLang="en-US" smtClean="0"/>
              <a:t>must check if received ACK/NAK corrupted </a:t>
            </a:r>
          </a:p>
          <a:p>
            <a:r>
              <a:rPr lang="en-US" altLang="en-US" smtClean="0"/>
              <a:t>twice as many states</a:t>
            </a:r>
          </a:p>
          <a:p>
            <a:pPr lvl="1"/>
            <a:r>
              <a:rPr lang="en-US" altLang="en-US" smtClean="0"/>
              <a:t>state must </a:t>
            </a:r>
            <a:r>
              <a:rPr lang="ja-JP" altLang="en-US" smtClean="0"/>
              <a:t>“</a:t>
            </a:r>
            <a:r>
              <a:rPr lang="en-US" altLang="ja-JP" smtClean="0"/>
              <a:t>remember</a:t>
            </a:r>
            <a:r>
              <a:rPr lang="ja-JP" altLang="en-US" smtClean="0"/>
              <a:t>”</a:t>
            </a:r>
            <a:r>
              <a:rPr lang="en-US" altLang="ja-JP" smtClean="0"/>
              <a:t> whether </a:t>
            </a:r>
            <a:r>
              <a:rPr lang="ja-JP" altLang="en-US" smtClean="0"/>
              <a:t>“</a:t>
            </a:r>
            <a:r>
              <a:rPr lang="en-US" altLang="ja-JP" smtClean="0"/>
              <a:t>expected</a:t>
            </a:r>
            <a:r>
              <a:rPr lang="ja-JP" altLang="en-US" smtClean="0"/>
              <a:t>”</a:t>
            </a:r>
            <a:r>
              <a:rPr lang="en-US" altLang="ja-JP" smtClean="0"/>
              <a:t> pkt should have seq # of 0 or 1 </a:t>
            </a:r>
          </a:p>
          <a:p>
            <a:endParaRPr lang="en-US" altLang="en-US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ea typeface="ＭＳ Ｐゴシック" charset="0"/>
                <a:cs typeface="+mn-cs"/>
              </a:rPr>
              <a:t>receiver: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must check if received packet is duplicate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state indicates whether 0 or 1 is expected pkt seq #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note: receiver can </a:t>
            </a:r>
            <a:r>
              <a:rPr lang="en-US" i="1">
                <a:ea typeface="ＭＳ Ｐゴシック" charset="0"/>
                <a:cs typeface="+mn-cs"/>
              </a:rPr>
              <a:t>not</a:t>
            </a:r>
            <a:r>
              <a:rPr lang="en-US">
                <a:ea typeface="ＭＳ Ｐゴシック" charset="0"/>
                <a:cs typeface="+mn-cs"/>
              </a:rPr>
              <a:t> know if its last ACK/NAK received OK at sender</a:t>
            </a:r>
          </a:p>
        </p:txBody>
      </p:sp>
      <p:pic>
        <p:nvPicPr>
          <p:cNvPr id="5120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rdt2.2: a NAK-free protocol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same functionality as rdt2.1, using ACKs only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instead of NAK, receiver sends ACK for last pkt received OK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receiver must </a:t>
            </a:r>
            <a:r>
              <a:rPr lang="en-US" i="1">
                <a:ea typeface="ＭＳ Ｐゴシック" charset="0"/>
              </a:rPr>
              <a:t>explicitly</a:t>
            </a:r>
            <a:r>
              <a:rPr lang="en-US">
                <a:ea typeface="ＭＳ Ｐゴシック" charset="0"/>
              </a:rPr>
              <a:t> include seq # of pkt being ACKed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duplicate ACK at sender results in same action as NAK: </a:t>
            </a:r>
            <a:r>
              <a:rPr lang="en-US" i="1">
                <a:ea typeface="ＭＳ Ｐゴシック" charset="0"/>
                <a:cs typeface="+mn-cs"/>
              </a:rPr>
              <a:t>retransmit current pkt</a:t>
            </a: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rdt2.2: sender, receiver fragments</a:t>
            </a:r>
          </a:p>
        </p:txBody>
      </p:sp>
      <p:grpSp>
        <p:nvGrpSpPr>
          <p:cNvPr id="53253" name="Group 3"/>
          <p:cNvGrpSpPr>
            <a:grpSpLocks/>
          </p:cNvGrpSpPr>
          <p:nvPr/>
        </p:nvGrpSpPr>
        <p:grpSpPr bwMode="auto">
          <a:xfrm>
            <a:off x="2427288" y="1238250"/>
            <a:ext cx="6508750" cy="2841625"/>
            <a:chOff x="1529" y="780"/>
            <a:chExt cx="4100" cy="1790"/>
          </a:xfrm>
        </p:grpSpPr>
        <p:grpSp>
          <p:nvGrpSpPr>
            <p:cNvPr id="53271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3288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289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Wait for call 0 from above</a:t>
                </a:r>
                <a:endParaRPr lang="en-US" altLang="en-US" sz="1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3272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sndpkt = make_pkt(0, data, checksum)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udt_send(sndpkt)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73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rdt_send(data)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74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275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276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277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278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udt_send(sndpkt)</a:t>
              </a:r>
              <a:endPara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79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rdt_rcv(rcvpkt) &amp;&amp;  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( corrupt(rcvpkt) ||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isACK(rcvpkt,1)</a:t>
              </a:r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 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80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281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282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rdt_rcv(rcvpkt)   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&amp;&amp; notcorrupt(rcvpkt) 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&amp;&amp; </a:t>
              </a:r>
              <a:r>
                <a:rPr lang="en-US" altLang="en-US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isACK(rcvpkt,0)</a:t>
              </a:r>
              <a:r>
                <a:rPr lang="en-US" altLang="en-US" sz="1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83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53284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3286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287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Wait for ACK</a:t>
                </a:r>
              </a:p>
              <a:p>
                <a:pPr algn="ctr" eaLnBrk="0" hangingPunct="0"/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7926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000" smtClean="0">
                  <a:solidFill>
                    <a:srgbClr val="000099"/>
                  </a:solidFill>
                </a:rPr>
                <a:t>sender FSM</a:t>
              </a:r>
            </a:p>
            <a:p>
              <a:pPr algn="ctr" eaLnBrk="0" hangingPunct="0">
                <a:defRPr/>
              </a:pPr>
              <a:r>
                <a:rPr lang="en-US" sz="2000" smtClean="0">
                  <a:solidFill>
                    <a:srgbClr val="000099"/>
                  </a:solidFill>
                </a:rPr>
                <a:t>fragment</a:t>
              </a:r>
            </a:p>
          </p:txBody>
        </p:sp>
      </p:grpSp>
      <p:sp>
        <p:nvSpPr>
          <p:cNvPr id="37895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3256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rdt_rcv(rcvpkt) &amp;&amp; notcorrupt(rcvpkt) 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  &amp;&amp; has_seq1(rcvpkt) 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57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extract(rcvpkt,data)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deliver_data(data)</a:t>
              </a:r>
            </a:p>
            <a:p>
              <a:pPr eaLnBrk="0" hangingPunct="0"/>
              <a:r>
                <a:rPr lang="en-US" altLang="en-US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sndpkt = make_pkt(ACK1, chksum)</a:t>
              </a:r>
            </a:p>
            <a:p>
              <a:pPr eaLnBrk="0" hangingPunct="0"/>
              <a:r>
                <a:rPr lang="en-US" altLang="en-US" smtClean="0">
                  <a:solidFill>
                    <a:srgbClr val="000000"/>
                  </a:solidFill>
                  <a:latin typeface="Arial" panose="020B0604020202020204" pitchFamily="34" charset="0"/>
                </a:rPr>
                <a:t>udt_send(sndpkt)</a:t>
              </a:r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3258" name="Group 27"/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53260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3269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0" hangingPunct="0"/>
                  <a:r>
                    <a:rPr lang="en-US" altLang="en-US" sz="140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Wait for </a:t>
                  </a:r>
                </a:p>
                <a:p>
                  <a:pPr algn="ctr" eaLnBrk="0" hangingPunct="0"/>
                  <a:r>
                    <a:rPr lang="en-US" altLang="en-US" sz="140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0 from below</a:t>
                  </a:r>
                  <a:endParaRPr lang="en-US" altLang="en-US" sz="14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261" name="Freeform 31"/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3262" name="Freeform 32"/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3263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3264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3265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600" smtClean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3266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rdt_rcv(rcvpkt) &amp;&amp; </a:t>
                </a:r>
              </a:p>
              <a:p>
                <a:pPr eaLnBrk="0" hangingPunct="0"/>
                <a:r>
                  <a:rPr lang="en-US" altLang="en-US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(corrupt(rcvpkt) ||</a:t>
                </a:r>
              </a:p>
              <a:p>
                <a:pPr eaLnBrk="0" hangingPunct="0"/>
                <a:r>
                  <a:rPr lang="en-US" altLang="en-US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 </a:t>
                </a:r>
                <a:r>
                  <a:rPr lang="en-US" altLang="en-US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has_seq1(rcvpkt))</a:t>
                </a:r>
                <a:endParaRPr lang="en-US" altLang="en-US" b="1" smtClean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7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udt_send(sndpkt)</a:t>
                </a:r>
                <a:endParaRPr lang="en-US" altLang="en-US" b="1" smtClean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09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2000" smtClean="0">
                    <a:solidFill>
                      <a:srgbClr val="000099"/>
                    </a:solidFill>
                  </a:rPr>
                  <a:t>receiver FSM</a:t>
                </a:r>
              </a:p>
              <a:p>
                <a:pPr algn="ctr" eaLnBrk="0" hangingPunct="0">
                  <a:defRPr/>
                </a:pPr>
                <a:r>
                  <a:rPr lang="en-US" sz="2000" smtClean="0">
                    <a:solidFill>
                      <a:srgbClr val="000099"/>
                    </a:solidFill>
                  </a:rPr>
                  <a:t>fragment</a:t>
                </a:r>
              </a:p>
            </p:txBody>
          </p:sp>
        </p:grpSp>
        <p:sp>
          <p:nvSpPr>
            <p:cNvPr id="37900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00"/>
                  </a:solidFill>
                  <a:latin typeface="Symbol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rdt3.0: channels with errors </a:t>
            </a:r>
            <a:r>
              <a:rPr lang="en-US" sz="3600" i="1">
                <a:ea typeface="ＭＳ Ｐゴシック" charset="0"/>
                <a:cs typeface="+mj-cs"/>
              </a:rPr>
              <a:t>and</a:t>
            </a:r>
            <a:r>
              <a:rPr lang="en-US" sz="3600">
                <a:ea typeface="ＭＳ Ｐゴシック" charset="0"/>
                <a:cs typeface="+mj-cs"/>
              </a:rPr>
              <a:t> loss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 smtClean="0">
                <a:solidFill>
                  <a:srgbClr val="CC0000"/>
                </a:solidFill>
              </a:rPr>
              <a:t>new assumption:</a:t>
            </a:r>
            <a:r>
              <a:rPr lang="en-US" altLang="en-US" smtClean="0"/>
              <a:t> underlying channel can also lose packets (data, ACKs)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checksum, seq. #, ACKs, retransmissions will be of help … 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 smtClean="0">
                <a:solidFill>
                  <a:srgbClr val="CC0000"/>
                </a:solidFill>
              </a:rPr>
              <a:t>approach:</a:t>
            </a:r>
            <a:r>
              <a:rPr lang="en-US" altLang="en-US" smtClean="0"/>
              <a:t> sender waits </a:t>
            </a:r>
            <a:r>
              <a:rPr lang="ja-JP" altLang="en-US" smtClean="0"/>
              <a:t>“</a:t>
            </a:r>
            <a:r>
              <a:rPr lang="en-US" altLang="ja-JP" smtClean="0"/>
              <a:t>reasonable</a:t>
            </a:r>
            <a:r>
              <a:rPr lang="ja-JP" altLang="en-US" smtClean="0"/>
              <a:t>”</a:t>
            </a:r>
            <a:r>
              <a:rPr lang="en-US" altLang="ja-JP" smtClean="0"/>
              <a:t> amount of time for ACK 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retransmits if no ACK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 smtClean="0"/>
              <a:t>if pkt (or ACK) just delayed (not lost):</a:t>
            </a:r>
          </a:p>
          <a:p>
            <a:pPr lvl="1"/>
            <a:r>
              <a:rPr lang="en-US" altLang="en-US" smtClean="0"/>
              <a:t>retransmission will be  duplicate, but seq. #</a:t>
            </a:r>
            <a:r>
              <a:rPr lang="ja-JP" altLang="en-US" smtClean="0"/>
              <a:t>’</a:t>
            </a:r>
            <a:r>
              <a:rPr lang="en-US" altLang="ja-JP" smtClean="0"/>
              <a:t>s already handles this</a:t>
            </a:r>
            <a:endParaRPr lang="en-US" altLang="ja-JP" sz="2000" smtClean="0"/>
          </a:p>
          <a:p>
            <a:pPr lvl="1"/>
            <a:r>
              <a:rPr lang="en-US" altLang="en-US" smtClean="0"/>
              <a:t>receiver must specify seq # of pkt being ACKed</a:t>
            </a:r>
            <a:endParaRPr lang="en-US" altLang="en-US" sz="2000" smtClean="0"/>
          </a:p>
          <a:p>
            <a:pPr>
              <a:lnSpc>
                <a:spcPct val="70000"/>
              </a:lnSpc>
            </a:pPr>
            <a:r>
              <a:rPr lang="en-US" altLang="en-US" sz="2400" smtClean="0"/>
              <a:t>requires countdown timer</a:t>
            </a:r>
          </a:p>
        </p:txBody>
      </p:sp>
      <p:pic>
        <p:nvPicPr>
          <p:cNvPr id="5427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sender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make_pkt(0, data, checksum)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start_timer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rdt_send(data)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5304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55352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353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ACK0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5305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06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( corrupt(rcvpkt) ||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isACK(rcvpkt,1) 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5309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55350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351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</a:t>
              </a:r>
            </a:p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call 1 from above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5310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12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13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sndpkt = make_pkt(1, data, checksum)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start_timer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4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rdt_send(data)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5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16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 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&amp;&amp; notcorrupt(rcvpkt)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&amp;&amp; isACK(rcvpkt,0)</a:t>
            </a:r>
            <a:r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7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18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&amp;&amp; 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( corrupt(rcvpkt) ||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isACK(rcvpkt,0) 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9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20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  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&amp;&amp; notcorrupt(rcvpkt) 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&amp;&amp; isACK(rcvpkt,1)</a:t>
            </a:r>
            <a:r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21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22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stop_timer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23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stop_timer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25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start_timer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26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timeout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27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30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udt_send(sndpkt)</a:t>
            </a:r>
          </a:p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start_timer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31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timeout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32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34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5335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55348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349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</a:t>
              </a:r>
            </a:p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call 0from above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5336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5337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55346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347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Wait for ACK1</a:t>
              </a:r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5338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  <p:sp>
        <p:nvSpPr>
          <p:cNvPr id="55340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rdt_rcv(rcvpkt)</a:t>
            </a:r>
            <a:endParaRPr lang="en-US" altLang="en-US" sz="1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41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83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  <p:sp>
        <p:nvSpPr>
          <p:cNvPr id="39985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Symbol" charset="0"/>
              </a:rPr>
              <a:t>L</a:t>
            </a:r>
          </a:p>
        </p:txBody>
      </p:sp>
      <p:pic>
        <p:nvPicPr>
          <p:cNvPr id="55345" name="Picture 5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5" descr="underline_base">
            <a:extLst>
              <a:ext uri="{FF2B5EF4-FFF2-40B4-BE49-F238E27FC236}">
                <a16:creationId xmlns="" xmlns:a16="http://schemas.microsoft.com/office/drawing/2014/main" id="{4C016C51-F733-4901-A1A3-20C0B8F2B3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286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>
            <a:extLst>
              <a:ext uri="{FF2B5EF4-FFF2-40B4-BE49-F238E27FC236}">
                <a16:creationId xmlns="" xmlns:a16="http://schemas.microsoft.com/office/drawing/2014/main" id="{1D95821E-A77A-4F70-86C3-7720A05481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200025"/>
            <a:ext cx="7772400" cy="811213"/>
          </a:xfrm>
        </p:spPr>
        <p:txBody>
          <a:bodyPr/>
          <a:lstStyle/>
          <a:p>
            <a:pPr eaLnBrk="1" hangingPunct="1"/>
            <a:r>
              <a:rPr lang="en-US" altLang="en-US"/>
              <a:t>Four sources of packet delay</a:t>
            </a:r>
            <a:endParaRPr lang="en-US" altLang="en-US" sz="4800"/>
          </a:p>
        </p:txBody>
      </p:sp>
      <p:sp>
        <p:nvSpPr>
          <p:cNvPr id="110596" name="Rectangle 4">
            <a:extLst>
              <a:ext uri="{FF2B5EF4-FFF2-40B4-BE49-F238E27FC236}">
                <a16:creationId xmlns="" xmlns:a16="http://schemas.microsoft.com/office/drawing/2014/main" id="{25FD511B-284F-4885-9D88-173B5D0ADD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013" y="4491038"/>
            <a:ext cx="3810000" cy="163671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ea typeface="ＭＳ Ｐゴシック" charset="0"/>
              </a:rPr>
              <a:t>proc</a:t>
            </a: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: nodal processing</a:t>
            </a:r>
            <a:r>
              <a:rPr lang="en-US" dirty="0">
                <a:ea typeface="ＭＳ Ｐゴシック" charset="0"/>
              </a:rPr>
              <a:t> 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</a:rPr>
              <a:t>check bit errors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</a:rPr>
              <a:t>determine output link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</a:rPr>
              <a:t>typically &lt; msec</a:t>
            </a:r>
          </a:p>
        </p:txBody>
      </p:sp>
      <p:sp>
        <p:nvSpPr>
          <p:cNvPr id="110627" name="Rectangle 58">
            <a:extLst>
              <a:ext uri="{FF2B5EF4-FFF2-40B4-BE49-F238E27FC236}">
                <a16:creationId xmlns="" xmlns:a16="http://schemas.microsoft.com/office/drawing/2014/main" id="{EA43E4EA-C0AA-4F59-A4CE-878C60A5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4492625"/>
            <a:ext cx="3810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indent="-344488" eaLnBrk="0" hangingPunct="0"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800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queue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queueing delay</a:t>
            </a:r>
          </a:p>
          <a:p>
            <a:pPr marL="231775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time waiting at output link for transmission </a:t>
            </a:r>
          </a:p>
          <a:p>
            <a:pPr marL="231775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depends on congestion level of router</a:t>
            </a:r>
          </a:p>
        </p:txBody>
      </p:sp>
      <p:grpSp>
        <p:nvGrpSpPr>
          <p:cNvPr id="97287" name="Group 70">
            <a:extLst>
              <a:ext uri="{FF2B5EF4-FFF2-40B4-BE49-F238E27FC236}">
                <a16:creationId xmlns="" xmlns:a16="http://schemas.microsoft.com/office/drawing/2014/main" id="{F4640FF8-616E-409A-9AEC-05156B0F5B3F}"/>
              </a:ext>
            </a:extLst>
          </p:cNvPr>
          <p:cNvGrpSpPr>
            <a:grpSpLocks/>
          </p:cNvGrpSpPr>
          <p:nvPr/>
        </p:nvGrpSpPr>
        <p:grpSpPr bwMode="auto">
          <a:xfrm>
            <a:off x="1743075" y="1249363"/>
            <a:ext cx="5894388" cy="2935287"/>
            <a:chOff x="1743075" y="1249363"/>
            <a:chExt cx="5894066" cy="2935287"/>
          </a:xfrm>
        </p:grpSpPr>
        <p:sp>
          <p:nvSpPr>
            <p:cNvPr id="97288" name="Line 24">
              <a:extLst>
                <a:ext uri="{FF2B5EF4-FFF2-40B4-BE49-F238E27FC236}">
                  <a16:creationId xmlns="" xmlns:a16="http://schemas.microsoft.com/office/drawing/2014/main" id="{FC06BFC2-671A-4E89-97C9-D271D60F2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0963" y="1857375"/>
              <a:ext cx="741362" cy="35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97289" name="Group 347">
              <a:extLst>
                <a:ext uri="{FF2B5EF4-FFF2-40B4-BE49-F238E27FC236}">
                  <a16:creationId xmlns="" xmlns:a16="http://schemas.microsoft.com/office/drawing/2014/main" id="{57DEDA1A-CC78-472A-A131-E467ECB80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6378" y="1905474"/>
              <a:ext cx="1162562" cy="715538"/>
              <a:chOff x="1871277" y="1576300"/>
              <a:chExt cx="1128371" cy="437861"/>
            </a:xfrm>
          </p:grpSpPr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53FF3A3A-21DD-47B8-9A48-6B7CE1634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MS PGothic" panose="020B0600070205080204" pitchFamily="34" charset="-128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EA8FB479-6AEF-445B-BDCF-B470E6C549FE}"/>
                  </a:ext>
                </a:extLst>
              </p:cNvPr>
              <p:cNvSpPr/>
              <p:nvPr/>
            </p:nvSpPr>
            <p:spPr bwMode="auto">
              <a:xfrm>
                <a:off x="1871723" y="1739212"/>
                <a:ext cx="1127812" cy="1165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BFA64AB3-16C5-46A9-9B0F-DA110575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MS PGothic" panose="020B0600070205080204" pitchFamily="34" charset="-128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="" xmlns:a16="http://schemas.microsoft.com/office/drawing/2014/main" id="{8C228D32-6BF0-437D-BA1A-82D280803969}"/>
                  </a:ext>
                </a:extLst>
              </p:cNvPr>
              <p:cNvSpPr/>
              <p:nvPr/>
            </p:nvSpPr>
            <p:spPr bwMode="auto">
              <a:xfrm>
                <a:off x="2159840" y="1673154"/>
                <a:ext cx="548499" cy="16126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="" xmlns:a16="http://schemas.microsoft.com/office/drawing/2014/main" id="{18F509B0-342B-4262-B801-C710EF0BD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="" xmlns:a16="http://schemas.microsoft.com/office/drawing/2014/main" id="{DF620FF0-2D57-459B-9637-194A8206D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="" xmlns:a16="http://schemas.microsoft.com/office/drawing/2014/main" id="{93F84CC3-23BC-4947-BC18-1016CC879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A41D7666-0BD2-4216-8340-8A97C03886C0}"/>
                  </a:ext>
                </a:extLst>
              </p:cNvPr>
              <p:cNvCxnSpPr>
                <a:cxnSpLocks noChangeShapeType="1"/>
                <a:endCxn id="11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F35F415A-0701-419D-B4A0-1AD8CE5149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7290" name="Line 26">
              <a:extLst>
                <a:ext uri="{FF2B5EF4-FFF2-40B4-BE49-F238E27FC236}">
                  <a16:creationId xmlns="" xmlns:a16="http://schemas.microsoft.com/office/drawing/2014/main" id="{D99B50DA-FEF5-4B7E-AE71-1B7DF33AD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013" y="2276475"/>
              <a:ext cx="193357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291" name="Rectangle 29">
              <a:extLst>
                <a:ext uri="{FF2B5EF4-FFF2-40B4-BE49-F238E27FC236}">
                  <a16:creationId xmlns="" xmlns:a16="http://schemas.microsoft.com/office/drawing/2014/main" id="{1AF00A2C-0B47-43E2-9FBB-92843413A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175" y="2076450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2" name="Rectangle 30">
              <a:extLst>
                <a:ext uri="{FF2B5EF4-FFF2-40B4-BE49-F238E27FC236}">
                  <a16:creationId xmlns="" xmlns:a16="http://schemas.microsoft.com/office/drawing/2014/main" id="{28323947-74C3-4BF7-ADEA-C6AE794DC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2147888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3" name="Rectangle 31">
              <a:extLst>
                <a:ext uri="{FF2B5EF4-FFF2-40B4-BE49-F238E27FC236}">
                  <a16:creationId xmlns="" xmlns:a16="http://schemas.microsoft.com/office/drawing/2014/main" id="{11BC527C-63E6-4B5D-A162-4C45469EB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563" y="2147888"/>
              <a:ext cx="147637" cy="2000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4" name="Line 35">
              <a:extLst>
                <a:ext uri="{FF2B5EF4-FFF2-40B4-BE49-F238E27FC236}">
                  <a16:creationId xmlns="" xmlns:a16="http://schemas.microsoft.com/office/drawing/2014/main" id="{DC563274-9F68-4EFA-A2F9-7FF8BFBAB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5700" y="1876425"/>
              <a:ext cx="366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295" name="Rectangle 38">
              <a:extLst>
                <a:ext uri="{FF2B5EF4-FFF2-40B4-BE49-F238E27FC236}">
                  <a16:creationId xmlns="" xmlns:a16="http://schemas.microsoft.com/office/drawing/2014/main" id="{5C349821-7155-4DE7-920B-2CAB7C3C6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2085975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6" name="Text Box 39">
              <a:extLst>
                <a:ext uri="{FF2B5EF4-FFF2-40B4-BE49-F238E27FC236}">
                  <a16:creationId xmlns="" xmlns:a16="http://schemas.microsoft.com/office/drawing/2014/main" id="{18AC9F14-2318-47D3-A978-3B281EF43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1088" y="1689100"/>
              <a:ext cx="1390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>
                  <a:solidFill>
                    <a:srgbClr val="CC0000"/>
                  </a:solidFill>
                </a:rPr>
                <a:t>propagation</a:t>
              </a:r>
            </a:p>
          </p:txBody>
        </p:sp>
        <p:sp>
          <p:nvSpPr>
            <p:cNvPr id="97297" name="Line 40">
              <a:extLst>
                <a:ext uri="{FF2B5EF4-FFF2-40B4-BE49-F238E27FC236}">
                  <a16:creationId xmlns="" xmlns:a16="http://schemas.microsoft.com/office/drawing/2014/main" id="{785642A4-249F-432D-88C9-71D56B8148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645025" y="1876425"/>
              <a:ext cx="319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298" name="Text Box 43">
              <a:extLst>
                <a:ext uri="{FF2B5EF4-FFF2-40B4-BE49-F238E27FC236}">
                  <a16:creationId xmlns="" xmlns:a16="http://schemas.microsoft.com/office/drawing/2014/main" id="{53FF9BCC-F778-47DB-A607-9CA19CEA2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7375" y="2803525"/>
              <a:ext cx="1289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>
                  <a:solidFill>
                    <a:srgbClr val="CC0000"/>
                  </a:solidFill>
                </a:rPr>
                <a:t>nodal</a:t>
              </a:r>
            </a:p>
            <a:p>
              <a:pPr algn="ctr" eaLnBrk="0" hangingPunct="0"/>
              <a:r>
                <a:rPr lang="en-US" altLang="en-US" sz="1800">
                  <a:solidFill>
                    <a:srgbClr val="CC0000"/>
                  </a:solidFill>
                </a:rPr>
                <a:t>processing</a:t>
              </a:r>
            </a:p>
          </p:txBody>
        </p:sp>
        <p:sp>
          <p:nvSpPr>
            <p:cNvPr id="97299" name="Line 44">
              <a:extLst>
                <a:ext uri="{FF2B5EF4-FFF2-40B4-BE49-F238E27FC236}">
                  <a16:creationId xmlns="" xmlns:a16="http://schemas.microsoft.com/office/drawing/2014/main" id="{0A6F7766-D3A5-4B1C-A0C9-8E33FDF162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378200" y="2847975"/>
              <a:ext cx="833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300" name="Line 45">
              <a:extLst>
                <a:ext uri="{FF2B5EF4-FFF2-40B4-BE49-F238E27FC236}">
                  <a16:creationId xmlns="" xmlns:a16="http://schemas.microsoft.com/office/drawing/2014/main" id="{D9CD1BF1-7771-4101-828E-AFAE70296A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187825" y="2609850"/>
              <a:ext cx="385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301" name="Text Box 46">
              <a:extLst>
                <a:ext uri="{FF2B5EF4-FFF2-40B4-BE49-F238E27FC236}">
                  <a16:creationId xmlns="" xmlns:a16="http://schemas.microsoft.com/office/drawing/2014/main" id="{EF90494F-85A7-4070-8B0C-A3E8E4119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813" y="3060700"/>
              <a:ext cx="1123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>
                  <a:solidFill>
                    <a:srgbClr val="CC0000"/>
                  </a:solidFill>
                </a:rPr>
                <a:t>queueing</a:t>
              </a:r>
            </a:p>
          </p:txBody>
        </p:sp>
        <p:sp>
          <p:nvSpPr>
            <p:cNvPr id="97302" name="Line 47">
              <a:extLst>
                <a:ext uri="{FF2B5EF4-FFF2-40B4-BE49-F238E27FC236}">
                  <a16:creationId xmlns="" xmlns:a16="http://schemas.microsoft.com/office/drawing/2014/main" id="{3314C711-C95D-4332-8B59-0F497B881F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49750" y="2609850"/>
              <a:ext cx="595313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303" name="Rectangle 3">
              <a:extLst>
                <a:ext uri="{FF2B5EF4-FFF2-40B4-BE49-F238E27FC236}">
                  <a16:creationId xmlns="" xmlns:a16="http://schemas.microsoft.com/office/drawing/2014/main" id="{F68B50E5-1E4A-49EF-85B1-EAB57142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138" y="3630613"/>
              <a:ext cx="4943475" cy="5540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2857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nodal</a:t>
              </a:r>
              <a:r>
                <a:rPr lang="en-US" altLang="en-US">
                  <a:solidFill>
                    <a:srgbClr val="000000"/>
                  </a:solidFill>
                  <a:latin typeface="Gill Sans MT" panose="020B0502020104020203" pitchFamily="34" charset="0"/>
                </a:rPr>
                <a:t> = </a:t>
              </a: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proc</a:t>
              </a:r>
              <a:r>
                <a:rPr lang="en-US" altLang="en-US">
                  <a:solidFill>
                    <a:srgbClr val="000000"/>
                  </a:solidFill>
                  <a:latin typeface="Gill Sans MT" panose="020B0502020104020203" pitchFamily="34" charset="0"/>
                </a:rPr>
                <a:t> + </a:t>
              </a: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queue</a:t>
              </a:r>
              <a:r>
                <a:rPr lang="en-US" altLang="en-US">
                  <a:solidFill>
                    <a:srgbClr val="000000"/>
                  </a:solidFill>
                  <a:latin typeface="Gill Sans MT" panose="020B0502020104020203" pitchFamily="34" charset="0"/>
                </a:rPr>
                <a:t> + </a:t>
              </a: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trans</a:t>
              </a:r>
              <a:r>
                <a:rPr lang="en-US" altLang="en-US">
                  <a:solidFill>
                    <a:srgbClr val="000000"/>
                  </a:solidFill>
                  <a:latin typeface="Gill Sans MT" panose="020B0502020104020203" pitchFamily="34" charset="0"/>
                </a:rPr>
                <a:t> +  </a:t>
              </a: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prop</a:t>
              </a:r>
              <a:endParaRPr lang="en-US" altLang="en-US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7304" name="Line 25">
              <a:extLst>
                <a:ext uri="{FF2B5EF4-FFF2-40B4-BE49-F238E27FC236}">
                  <a16:creationId xmlns="" xmlns:a16="http://schemas.microsoft.com/office/drawing/2014/main" id="{D74DF91D-2E29-499D-80FE-AD9796275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083" y="2397124"/>
              <a:ext cx="735306" cy="5499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305" name="Rectangle 32">
              <a:extLst>
                <a:ext uri="{FF2B5EF4-FFF2-40B4-BE49-F238E27FC236}">
                  <a16:creationId xmlns="" xmlns:a16="http://schemas.microsoft.com/office/drawing/2014/main" id="{7B75A3F0-FE4D-44FE-ACCD-A90A15AB2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25" y="2047875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306" name="Line 33">
              <a:extLst>
                <a:ext uri="{FF2B5EF4-FFF2-40B4-BE49-F238E27FC236}">
                  <a16:creationId xmlns="" xmlns:a16="http://schemas.microsoft.com/office/drawing/2014/main" id="{1BF8D2F0-13C6-4205-9AA7-A219509CD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1984375"/>
              <a:ext cx="211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307" name="Text Box 36">
              <a:extLst>
                <a:ext uri="{FF2B5EF4-FFF2-40B4-BE49-F238E27FC236}">
                  <a16:creationId xmlns="" xmlns:a16="http://schemas.microsoft.com/office/drawing/2014/main" id="{882D7FE3-292E-4E54-BE8F-96F42B0FE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075" y="1541463"/>
              <a:ext cx="402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7308" name="Text Box 37">
              <a:extLst>
                <a:ext uri="{FF2B5EF4-FFF2-40B4-BE49-F238E27FC236}">
                  <a16:creationId xmlns="" xmlns:a16="http://schemas.microsoft.com/office/drawing/2014/main" id="{ECA56F75-3CF1-4308-ACE9-6DF55BE36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288" y="2493963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>
                  <a:solidFill>
                    <a:srgbClr val="000000"/>
                  </a:solidFill>
                </a:rPr>
                <a:t>B</a:t>
              </a:r>
            </a:p>
          </p:txBody>
        </p:sp>
        <p:grpSp>
          <p:nvGrpSpPr>
            <p:cNvPr id="97309" name="Group 66">
              <a:extLst>
                <a:ext uri="{FF2B5EF4-FFF2-40B4-BE49-F238E27FC236}">
                  <a16:creationId xmlns="" xmlns:a16="http://schemas.microsoft.com/office/drawing/2014/main" id="{CCE953F4-CD11-49A4-8AC7-78A2E5DED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3888" y="1541463"/>
              <a:ext cx="779462" cy="679450"/>
              <a:chOff x="-44" y="1473"/>
              <a:chExt cx="981" cy="1105"/>
            </a:xfrm>
          </p:grpSpPr>
          <p:pic>
            <p:nvPicPr>
              <p:cNvPr id="97327" name="Picture 67" descr="desktop_computer_stylized_medium">
                <a:extLst>
                  <a:ext uri="{FF2B5EF4-FFF2-40B4-BE49-F238E27FC236}">
                    <a16:creationId xmlns="" xmlns:a16="http://schemas.microsoft.com/office/drawing/2014/main" id="{3A3A55A4-626E-429F-8035-AC2B33149B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8" name="Freeform 68">
                <a:extLst>
                  <a:ext uri="{FF2B5EF4-FFF2-40B4-BE49-F238E27FC236}">
                    <a16:creationId xmlns="" xmlns:a16="http://schemas.microsoft.com/office/drawing/2014/main" id="{C6343182-24A7-4E80-8BBB-D0D5CBF07F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97310" name="Group 69">
              <a:extLst>
                <a:ext uri="{FF2B5EF4-FFF2-40B4-BE49-F238E27FC236}">
                  <a16:creationId xmlns="" xmlns:a16="http://schemas.microsoft.com/office/drawing/2014/main" id="{F4A19855-CE64-46AE-8F74-30D920164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3685" y="2548431"/>
              <a:ext cx="779463" cy="679450"/>
              <a:chOff x="-44" y="1473"/>
              <a:chExt cx="981" cy="1105"/>
            </a:xfrm>
          </p:grpSpPr>
          <p:pic>
            <p:nvPicPr>
              <p:cNvPr id="97325" name="Picture 70" descr="desktop_computer_stylized_medium">
                <a:extLst>
                  <a:ext uri="{FF2B5EF4-FFF2-40B4-BE49-F238E27FC236}">
                    <a16:creationId xmlns="" xmlns:a16="http://schemas.microsoft.com/office/drawing/2014/main" id="{B66B040D-A556-4690-A0A4-BF5C8EE2D9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6" name="Freeform 71">
                <a:extLst>
                  <a:ext uri="{FF2B5EF4-FFF2-40B4-BE49-F238E27FC236}">
                    <a16:creationId xmlns="" xmlns:a16="http://schemas.microsoft.com/office/drawing/2014/main" id="{27027E1F-2B31-4B3C-A7A8-5607880E823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97311" name="Text Box 41">
              <a:extLst>
                <a:ext uri="{FF2B5EF4-FFF2-40B4-BE49-F238E27FC236}">
                  <a16:creationId xmlns="" xmlns:a16="http://schemas.microsoft.com/office/drawing/2014/main" id="{F1EB84FC-93A5-4C57-8D02-84B0CD5D4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675" y="1249363"/>
              <a:ext cx="146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>
                  <a:solidFill>
                    <a:srgbClr val="CC0000"/>
                  </a:solidFill>
                </a:rPr>
                <a:t>transmission</a:t>
              </a:r>
            </a:p>
          </p:txBody>
        </p:sp>
        <p:sp>
          <p:nvSpPr>
            <p:cNvPr id="97312" name="Line 42">
              <a:extLst>
                <a:ext uri="{FF2B5EF4-FFF2-40B4-BE49-F238E27FC236}">
                  <a16:creationId xmlns="" xmlns:a16="http://schemas.microsoft.com/office/drawing/2014/main" id="{DB096ADE-B08A-43E1-B403-5800CC547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038600" y="1517650"/>
              <a:ext cx="528638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97313" name="Group 347">
              <a:extLst>
                <a:ext uri="{FF2B5EF4-FFF2-40B4-BE49-F238E27FC236}">
                  <a16:creationId xmlns="" xmlns:a16="http://schemas.microsoft.com/office/drawing/2014/main" id="{5C2D8D26-EF2F-4262-9879-9B3152F29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4579" y="1949848"/>
              <a:ext cx="1162562" cy="715538"/>
              <a:chOff x="1871277" y="1576300"/>
              <a:chExt cx="1128371" cy="437861"/>
            </a:xfrm>
          </p:grpSpPr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8CCD22BB-34D3-4E12-9BF9-4DB367CCA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MS PGothic" panose="020B0600070205080204" pitchFamily="34" charset="-128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D9F49898-867C-41A6-9C58-71BF937F1265}"/>
                  </a:ext>
                </a:extLst>
              </p:cNvPr>
              <p:cNvSpPr/>
              <p:nvPr/>
            </p:nvSpPr>
            <p:spPr bwMode="auto">
              <a:xfrm>
                <a:off x="1871836" y="1739259"/>
                <a:ext cx="1127812" cy="1165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="" xmlns:a16="http://schemas.microsoft.com/office/drawing/2014/main" id="{EB343851-9456-440A-BEDE-2391021F5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MS PGothic" panose="020B0600070205080204" pitchFamily="34" charset="-128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="" xmlns:a16="http://schemas.microsoft.com/office/drawing/2014/main" id="{80F82C1F-D650-48FC-8F29-B963EFF18507}"/>
                  </a:ext>
                </a:extLst>
              </p:cNvPr>
              <p:cNvSpPr/>
              <p:nvPr/>
            </p:nvSpPr>
            <p:spPr bwMode="auto">
              <a:xfrm>
                <a:off x="2159951" y="1673201"/>
                <a:ext cx="548499" cy="16126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="" xmlns:a16="http://schemas.microsoft.com/office/drawing/2014/main" id="{7AE00A87-B908-4111-9B97-7B479357C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="" xmlns:a16="http://schemas.microsoft.com/office/drawing/2014/main" id="{032387D9-98AB-4CEE-80F8-67DA3E49B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="" xmlns:a16="http://schemas.microsoft.com/office/drawing/2014/main" id="{3B543387-6570-4705-AA55-E87EE345E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2D43653F-B2B9-4CCC-8A3E-9EF0551A941F}"/>
                  </a:ext>
                </a:extLst>
              </p:cNvPr>
              <p:cNvCxnSpPr>
                <a:cxnSpLocks noChangeShapeType="1"/>
                <a:endCxn id="1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E318BD70-FAE5-43D9-9A47-DD99F4D4E8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7314" name="Rectangle 31">
              <a:extLst>
                <a:ext uri="{FF2B5EF4-FFF2-40B4-BE49-F238E27FC236}">
                  <a16:creationId xmlns="" xmlns:a16="http://schemas.microsoft.com/office/drawing/2014/main" id="{0DFD8A6B-9CC5-40AE-BC3E-825EBD9F1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387" y="2704007"/>
              <a:ext cx="139765" cy="1851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315" name="Line 33">
              <a:extLst>
                <a:ext uri="{FF2B5EF4-FFF2-40B4-BE49-F238E27FC236}">
                  <a16:creationId xmlns="" xmlns:a16="http://schemas.microsoft.com/office/drawing/2014/main" id="{C1A64B9F-4E30-4575-963C-AC5342852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708" y="2673625"/>
              <a:ext cx="219668" cy="161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i="1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56368" name="Picture 87" descr="alarm_clock_ring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rdt3.0 in action</a:t>
            </a:r>
          </a:p>
        </p:txBody>
      </p:sp>
      <p:pic>
        <p:nvPicPr>
          <p:cNvPr id="56367" name="Picture 9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in action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57348" name="Picture 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400" smtClean="0">
                <a:solidFill>
                  <a:srgbClr val="000000"/>
                </a:solidFill>
              </a:rPr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i="1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57441" name="Picture 78" descr="alarm_clock_ring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400" smtClean="0">
                <a:solidFill>
                  <a:srgbClr val="000000"/>
                </a:solidFill>
              </a:rPr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800" smtClean="0">
                <a:solidFill>
                  <a:srgbClr val="000000"/>
                </a:solidFill>
              </a:rPr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57428" name="Picture 130" descr="alarm_clock_ring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smtClean="0">
                  <a:solidFill>
                    <a:srgbClr val="000000"/>
                  </a:solidFill>
                </a:rPr>
                <a:t>rcv ack1</a:t>
              </a:r>
            </a:p>
          </p:txBody>
        </p:sp>
        <p:grpSp>
          <p:nvGrpSpPr>
            <p:cNvPr id="57400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1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7402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3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800" smtClean="0">
                    <a:solidFill>
                      <a:srgbClr val="000000"/>
                    </a:solidFill>
                  </a:rPr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800" smtClean="0">
                    <a:solidFill>
                      <a:srgbClr val="000000"/>
                    </a:solidFill>
                  </a:rPr>
                  <a:t>rcv ack1</a:t>
                </a:r>
              </a:p>
            </p:txBody>
          </p:sp>
        </p:grpSp>
        <p:grpSp>
          <p:nvGrpSpPr>
            <p:cNvPr id="57404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5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800" smtClean="0">
                    <a:solidFill>
                      <a:srgbClr val="000000"/>
                    </a:solidFill>
                  </a:rPr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800" smtClean="0">
                    <a:solidFill>
                      <a:srgbClr val="000000"/>
                    </a:solidFill>
                  </a:rPr>
                  <a:t>send ack0</a:t>
                </a:r>
              </a:p>
            </p:txBody>
          </p:sp>
        </p:grpSp>
        <p:grpSp>
          <p:nvGrpSpPr>
            <p:cNvPr id="57406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7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800" smtClean="0">
                    <a:solidFill>
                      <a:srgbClr val="000000"/>
                    </a:solidFill>
                  </a:rPr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800" smtClean="0">
                    <a:solidFill>
                      <a:srgbClr val="000000"/>
                    </a:solidFill>
                  </a:rPr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400" smtClean="0">
                    <a:solidFill>
                      <a:srgbClr val="000000"/>
                    </a:solidFill>
                  </a:rPr>
                  <a:t>(detect duplicate)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Performance of rdt3.0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rdt3.0 is correct, but </a:t>
            </a:r>
            <a:r>
              <a:rPr lang="en-US" dirty="0" smtClean="0">
                <a:ea typeface="ＭＳ Ｐゴシック" charset="0"/>
                <a:cs typeface="+mn-cs"/>
              </a:rPr>
              <a:t>way too slow to use in practice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e.g.: 1 </a:t>
            </a:r>
            <a:r>
              <a:rPr lang="en-US" dirty="0" err="1">
                <a:ea typeface="ＭＳ Ｐゴシック" charset="0"/>
                <a:cs typeface="+mn-cs"/>
              </a:rPr>
              <a:t>Gbps</a:t>
            </a:r>
            <a:r>
              <a:rPr lang="en-US" dirty="0">
                <a:ea typeface="ＭＳ Ｐゴシック" charset="0"/>
                <a:cs typeface="+mn-cs"/>
              </a:rPr>
              <a:t> link, 15 </a:t>
            </a:r>
            <a:r>
              <a:rPr lang="en-US" dirty="0" err="1">
                <a:ea typeface="ＭＳ Ｐゴシック" charset="0"/>
                <a:cs typeface="+mn-cs"/>
              </a:rPr>
              <a:t>ms</a:t>
            </a:r>
            <a:r>
              <a:rPr lang="en-US" dirty="0">
                <a:ea typeface="ＭＳ Ｐゴシック" charset="0"/>
                <a:cs typeface="+mn-cs"/>
              </a:rPr>
              <a:t> prop. delay, 8000 bit packet: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U </a:t>
            </a:r>
            <a:r>
              <a:rPr lang="en-US" altLang="en-US" sz="2400" baseline="-25000" smtClean="0">
                <a:solidFill>
                  <a:srgbClr val="000000"/>
                </a:solidFill>
                <a:latin typeface="Gill Sans MT" panose="020B0502020104020203" pitchFamily="34" charset="0"/>
              </a:rPr>
              <a:t>sender</a:t>
            </a:r>
            <a:r>
              <a:rPr lang="en-US" altLang="en-US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: </a:t>
            </a:r>
            <a:r>
              <a:rPr lang="en-US" altLang="en-US" sz="24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utilization</a:t>
            </a:r>
            <a:r>
              <a:rPr lang="en-US" altLang="en-US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 – fraction of time sender busy sending</a:t>
            </a:r>
          </a:p>
        </p:txBody>
      </p:sp>
      <p:graphicFrame>
        <p:nvGraphicFramePr>
          <p:cNvPr id="58374" name="Object 5"/>
          <p:cNvGraphicFramePr>
            <a:graphicFrameLocks noChangeAspect="1"/>
          </p:cNvGraphicFramePr>
          <p:nvPr/>
        </p:nvGraphicFramePr>
        <p:xfrm>
          <a:off x="1690688" y="3970338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0338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533400" y="49609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8975" lvl="1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if RTT=30 msec, 1KB </a:t>
            </a:r>
            <a:r>
              <a:rPr lang="en-US" dirty="0" err="1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every 30 msec: 33kB/sec </a:t>
            </a:r>
            <a:r>
              <a:rPr lang="en-US" dirty="0" err="1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thruput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over 1 Gbps link</a:t>
            </a:r>
          </a:p>
          <a:p>
            <a:pPr marL="292100" indent="-2921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network protocol limits use of physical resources!</a:t>
            </a:r>
          </a:p>
        </p:txBody>
      </p:sp>
      <p:pic>
        <p:nvPicPr>
          <p:cNvPr id="58376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06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7" name="Group 24"/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400" i="1" baseline="-25000" smtClean="0">
                  <a:solidFill>
                    <a:srgbClr val="000000"/>
                  </a:solidFill>
                  <a:latin typeface="Arial" charset="0"/>
                </a:rPr>
                <a:t>trans</a:t>
              </a: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 =</a:t>
              </a:r>
            </a:p>
          </p:txBody>
        </p:sp>
        <p:grpSp>
          <p:nvGrpSpPr>
            <p:cNvPr id="58379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/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2400" i="1" smtClean="0">
                    <a:solidFill>
                      <a:srgbClr val="000000"/>
                    </a:solidFill>
                  </a:rPr>
                  <a:t>L</a:t>
                </a:r>
              </a:p>
            </p:txBody>
          </p:sp>
          <p:sp>
            <p:nvSpPr>
              <p:cNvPr id="4303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2400" i="1" smtClean="0">
                    <a:solidFill>
                      <a:srgbClr val="000000"/>
                    </a:solidFill>
                    <a:latin typeface="Arial" charset="0"/>
                  </a:rPr>
                  <a:t>R</a:t>
                </a:r>
              </a:p>
            </p:txBody>
          </p:sp>
          <p:sp>
            <p:nvSpPr>
              <p:cNvPr id="4303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58380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43025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2000" smtClean="0">
                    <a:solidFill>
                      <a:srgbClr val="000000"/>
                    </a:solidFill>
                    <a:latin typeface="Comic Sans MS" charset="0"/>
                  </a:rPr>
                  <a:t> </a:t>
                </a:r>
                <a:endParaRPr 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3026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2400" i="1" smtClean="0">
                    <a:solidFill>
                      <a:srgbClr val="000000"/>
                    </a:solidFill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43027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2400" i="1" smtClean="0">
                    <a:solidFill>
                      <a:srgbClr val="000000"/>
                    </a:solidFill>
                  </a:rPr>
                  <a:t>10</a:t>
                </a:r>
                <a:r>
                  <a:rPr lang="en-US" sz="2400" i="1" baseline="30000" smtClean="0">
                    <a:solidFill>
                      <a:srgbClr val="000000"/>
                    </a:solidFill>
                  </a:rPr>
                  <a:t>9 </a:t>
                </a:r>
                <a:r>
                  <a:rPr lang="en-US" sz="2400" i="1" smtClean="0">
                    <a:solidFill>
                      <a:srgbClr val="000000"/>
                    </a:solidFill>
                  </a:rPr>
                  <a:t>bits/sec</a:t>
                </a:r>
              </a:p>
            </p:txBody>
          </p:sp>
          <p:sp>
            <p:nvSpPr>
              <p:cNvPr id="43028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3022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43024" name="Text Box 23"/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8 microsecs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rdt3.0: stop-and-wait operation</a:t>
            </a:r>
          </a:p>
        </p:txBody>
      </p:sp>
      <p:sp>
        <p:nvSpPr>
          <p:cNvPr id="59397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first packet bit transmitted, t = 0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sender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2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receiver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06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0" hangingPunct="0"/>
            <a:r>
              <a:rPr lang="en-US" altLang="en-US" smtClean="0">
                <a:solidFill>
                  <a:srgbClr val="CC0000"/>
                </a:solidFill>
                <a:latin typeface="Arial" panose="020B0604020202020204" pitchFamily="34" charset="0"/>
              </a:rPr>
              <a:t>RTT</a:t>
            </a:r>
            <a:r>
              <a:rPr lang="en-US" alt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13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last packet bit transmitted, </a:t>
            </a:r>
            <a:r>
              <a:rPr lang="en-US" altLang="en-US" smtClean="0">
                <a:solidFill>
                  <a:srgbClr val="CC0000"/>
                </a:solidFill>
                <a:latin typeface="Arial" panose="020B0604020202020204" pitchFamily="34" charset="0"/>
              </a:rPr>
              <a:t>t = L / R</a:t>
            </a:r>
            <a:endParaRPr lang="en-US" altLang="en-US" smtClean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15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first packet bit arrives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last packet bit arrives, send ACK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ACK arrives, send next </a:t>
            </a:r>
          </a:p>
          <a:p>
            <a:pPr algn="r" eaLnBrk="0" hangingPunct="0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packet, </a:t>
            </a:r>
            <a:r>
              <a:rPr lang="en-US" altLang="en-US" smtClean="0">
                <a:solidFill>
                  <a:srgbClr val="CC0000"/>
                </a:solidFill>
                <a:latin typeface="Arial" panose="020B0604020202020204" pitchFamily="34" charset="0"/>
              </a:rPr>
              <a:t>t = RTT + L / R</a:t>
            </a:r>
            <a:endParaRPr lang="en-US" altLang="en-US" smtClean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9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9420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59424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600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600" smtClean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59423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You Go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On a sheet of paper, answer the following (ungraded) question (no names, please):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4000" dirty="0"/>
              <a:t>What </a:t>
            </a:r>
            <a:r>
              <a:rPr lang="en-US" sz="4000" dirty="0" smtClean="0"/>
              <a:t>one thing could the instructor change to improve your learning?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>
            <a:extLst>
              <a:ext uri="{FF2B5EF4-FFF2-40B4-BE49-F238E27FC236}">
                <a16:creationId xmlns="" xmlns:a16="http://schemas.microsoft.com/office/drawing/2014/main" id="{52B1F8DE-E48F-45C9-A122-47809C52D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4459288"/>
            <a:ext cx="38100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trans</a:t>
            </a: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transmission delay: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packet length (bits) 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link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bandwidth (bps)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i="1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trans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= L/R</a:t>
            </a:r>
          </a:p>
        </p:txBody>
      </p:sp>
      <p:sp>
        <p:nvSpPr>
          <p:cNvPr id="112643" name="Rectangle 4">
            <a:extLst>
              <a:ext uri="{FF2B5EF4-FFF2-40B4-BE49-F238E27FC236}">
                <a16:creationId xmlns="" xmlns:a16="http://schemas.microsoft.com/office/drawing/2014/main" id="{BE210728-63A0-498B-A7DE-40CE88406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4467225"/>
            <a:ext cx="4152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prop</a:t>
            </a: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propagation delay: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length of physical link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propagation speed (~2x10</a:t>
            </a:r>
            <a:r>
              <a:rPr lang="en-US" sz="2000" baseline="30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m/sec)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prop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99332" name="Picture 64" descr="underline_base">
            <a:extLst>
              <a:ext uri="{FF2B5EF4-FFF2-40B4-BE49-F238E27FC236}">
                <a16:creationId xmlns="" xmlns:a16="http://schemas.microsoft.com/office/drawing/2014/main" id="{13B3DBE2-64BC-4991-8BD0-3FE0DB98396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55663"/>
            <a:ext cx="67373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2">
            <a:extLst>
              <a:ext uri="{FF2B5EF4-FFF2-40B4-BE49-F238E27FC236}">
                <a16:creationId xmlns="" xmlns:a16="http://schemas.microsoft.com/office/drawing/2014/main" id="{6BE98A62-8241-429F-8344-25E0F6C07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200025"/>
            <a:ext cx="7772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Four sources of packet delay</a:t>
            </a:r>
            <a:endParaRPr lang="en-US" altLang="en-US" sz="48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99335" name="TextBox 1">
            <a:extLst>
              <a:ext uri="{FF2B5EF4-FFF2-40B4-BE49-F238E27FC236}">
                <a16:creationId xmlns="" xmlns:a16="http://schemas.microsoft.com/office/drawing/2014/main" id="{8F366DD6-50A4-497E-A8AE-FF82D239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370638"/>
            <a:ext cx="643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>
                <a:solidFill>
                  <a:srgbClr val="000000"/>
                </a:solidFill>
              </a:rPr>
              <a:t>* Check out the Java applet for an interactive animation on trans vs. prop delay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872F994-B058-4C7F-A499-54F2D3BEA873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5413375"/>
            <a:ext cx="2692400" cy="701675"/>
            <a:chOff x="2271473" y="5377200"/>
            <a:chExt cx="2692148" cy="701675"/>
          </a:xfrm>
        </p:grpSpPr>
        <p:sp>
          <p:nvSpPr>
            <p:cNvPr id="99388" name="Text Box 62">
              <a:extLst>
                <a:ext uri="{FF2B5EF4-FFF2-40B4-BE49-F238E27FC236}">
                  <a16:creationId xmlns="" xmlns:a16="http://schemas.microsoft.com/office/drawing/2014/main" id="{E526D2B5-5AA2-4E3E-B112-7EB1C4444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578" y="5377200"/>
              <a:ext cx="21050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2000" i="1">
                  <a:solidFill>
                    <a:srgbClr val="CC0000"/>
                  </a:solidFill>
                </a:rPr>
                <a:t>d</a:t>
              </a:r>
              <a:r>
                <a:rPr lang="en-US" altLang="en-US" sz="2000" baseline="-25000">
                  <a:solidFill>
                    <a:srgbClr val="CC0000"/>
                  </a:solidFill>
                </a:rPr>
                <a:t>trans </a:t>
              </a:r>
              <a:r>
                <a:rPr lang="en-US" altLang="en-US" sz="2000">
                  <a:solidFill>
                    <a:srgbClr val="CC0000"/>
                  </a:solidFill>
                </a:rPr>
                <a:t>and </a:t>
              </a:r>
              <a:r>
                <a:rPr lang="en-US" altLang="en-US" sz="2000" i="1">
                  <a:solidFill>
                    <a:srgbClr val="CC0000"/>
                  </a:solidFill>
                </a:rPr>
                <a:t>d</a:t>
              </a:r>
              <a:r>
                <a:rPr lang="en-US" altLang="en-US" sz="2000" baseline="-25000">
                  <a:solidFill>
                    <a:srgbClr val="CC0000"/>
                  </a:solidFill>
                </a:rPr>
                <a:t>prop</a:t>
              </a:r>
            </a:p>
            <a:p>
              <a:pPr algn="ctr" eaLnBrk="0" hangingPunct="0"/>
              <a:r>
                <a:rPr lang="en-US" altLang="en-US" sz="2000" i="1">
                  <a:solidFill>
                    <a:srgbClr val="CC0000"/>
                  </a:solidFill>
                </a:rPr>
                <a:t>very </a:t>
              </a:r>
              <a:r>
                <a:rPr lang="en-US" altLang="en-US" sz="2000">
                  <a:solidFill>
                    <a:srgbClr val="CC0000"/>
                  </a:solidFill>
                </a:rPr>
                <a:t>different</a:t>
              </a:r>
            </a:p>
          </p:txBody>
        </p:sp>
        <p:cxnSp>
          <p:nvCxnSpPr>
            <p:cNvPr id="99389" name="Straight Arrow Connector 3">
              <a:extLst>
                <a:ext uri="{FF2B5EF4-FFF2-40B4-BE49-F238E27FC236}">
                  <a16:creationId xmlns="" xmlns:a16="http://schemas.microsoft.com/office/drawing/2014/main" id="{EF67CEA0-B45B-4C6C-8B2B-BA763A2A8B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1473" y="5616983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390" name="Straight Arrow Connector 72">
              <a:extLst>
                <a:ext uri="{FF2B5EF4-FFF2-40B4-BE49-F238E27FC236}">
                  <a16:creationId xmlns="" xmlns:a16="http://schemas.microsoft.com/office/drawing/2014/main" id="{995EB6E1-DBB9-43C3-9970-E8FDD4EEED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09173" y="5608388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9337" name="TextBox 1">
            <a:extLst>
              <a:ext uri="{FF2B5EF4-FFF2-40B4-BE49-F238E27FC236}">
                <a16:creationId xmlns="" xmlns:a16="http://schemas.microsoft.com/office/drawing/2014/main" id="{5D696AE1-C82E-4D67-B10A-E4CD1F530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6145213"/>
            <a:ext cx="914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>
                <a:solidFill>
                  <a:srgbClr val="000000"/>
                </a:solidFill>
              </a:rPr>
              <a:t>* Check out the online interactive exercises for more examples: h</a:t>
            </a:r>
            <a:r>
              <a:rPr lang="en-US" altLang="en-US" sz="1200">
                <a:solidFill>
                  <a:srgbClr val="000000"/>
                </a:solidFill>
              </a:rPr>
              <a:t>ttp://gaia.cs.umass.edu/kurose_ross/interactive/</a:t>
            </a:r>
          </a:p>
        </p:txBody>
      </p:sp>
      <p:sp>
        <p:nvSpPr>
          <p:cNvPr id="99338" name="Line 24">
            <a:extLst>
              <a:ext uri="{FF2B5EF4-FFF2-40B4-BE49-F238E27FC236}">
                <a16:creationId xmlns="" xmlns:a16="http://schemas.microsoft.com/office/drawing/2014/main" id="{8B3CB48C-6795-4C24-A372-A6DDC708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99339" name="Group 347">
            <a:extLst>
              <a:ext uri="{FF2B5EF4-FFF2-40B4-BE49-F238E27FC236}">
                <a16:creationId xmlns="" xmlns:a16="http://schemas.microsoft.com/office/drawing/2014/main" id="{F18803C2-139E-4CE7-B92D-AD1EFC10FCDD}"/>
              </a:ext>
            </a:extLst>
          </p:cNvPr>
          <p:cNvGrpSpPr>
            <a:grpSpLocks/>
          </p:cNvGrpSpPr>
          <p:nvPr/>
        </p:nvGrpSpPr>
        <p:grpSpPr bwMode="auto">
          <a:xfrm>
            <a:off x="3336925" y="1905000"/>
            <a:ext cx="1162050" cy="715963"/>
            <a:chOff x="1871277" y="1576300"/>
            <a:chExt cx="1128371" cy="437861"/>
          </a:xfrm>
        </p:grpSpPr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1920CE20-2850-4FD8-B344-53E837B6C4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43517B25-FEBD-4E12-A34B-2830FDC7A5D9}"/>
                </a:ext>
              </a:extLst>
            </p:cNvPr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8AD61259-BC2A-4440-99FD-E9C06DAE7A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="" xmlns:a16="http://schemas.microsoft.com/office/drawing/2014/main" id="{D7F7B1A2-4BF7-42B4-9BBA-8FB879ECB90D}"/>
                </a:ext>
              </a:extLst>
            </p:cNvPr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="" xmlns:a16="http://schemas.microsoft.com/office/drawing/2014/main" id="{C4A595E2-DE20-4C87-BDE0-A8556EED3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="" xmlns:a16="http://schemas.microsoft.com/office/drawing/2014/main" id="{6CA639E8-D591-4B71-8B2B-22FB9629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="" xmlns:a16="http://schemas.microsoft.com/office/drawing/2014/main" id="{77AFC034-242B-4068-AFE8-197B3EB2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DBC0E9BE-190A-4499-9DB3-848A891996CC}"/>
                </a:ext>
              </a:extLst>
            </p:cNvPr>
            <p:cNvCxnSpPr>
              <a:cxnSpLocks noChangeShapeType="1"/>
              <a:endCxn id="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FE2E0BAA-7198-4BC1-A016-00D256660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9340" name="Line 26">
            <a:extLst>
              <a:ext uri="{FF2B5EF4-FFF2-40B4-BE49-F238E27FC236}">
                <a16:creationId xmlns="" xmlns:a16="http://schemas.microsoft.com/office/drawing/2014/main" id="{7C7447EC-EA48-4B04-B856-22A132BA1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41" name="Rectangle 29">
            <a:extLst>
              <a:ext uri="{FF2B5EF4-FFF2-40B4-BE49-F238E27FC236}">
                <a16:creationId xmlns="" xmlns:a16="http://schemas.microsoft.com/office/drawing/2014/main" id="{DDB25EF6-7DB3-4CC6-B2E9-36724F953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2" name="Rectangle 30">
            <a:extLst>
              <a:ext uri="{FF2B5EF4-FFF2-40B4-BE49-F238E27FC236}">
                <a16:creationId xmlns="" xmlns:a16="http://schemas.microsoft.com/office/drawing/2014/main" id="{E83B919A-8F9B-442D-A065-0378DA70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3" name="Rectangle 31">
            <a:extLst>
              <a:ext uri="{FF2B5EF4-FFF2-40B4-BE49-F238E27FC236}">
                <a16:creationId xmlns="" xmlns:a16="http://schemas.microsoft.com/office/drawing/2014/main" id="{67D09D03-13ED-48F0-9184-86B32124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4" name="Line 35">
            <a:extLst>
              <a:ext uri="{FF2B5EF4-FFF2-40B4-BE49-F238E27FC236}">
                <a16:creationId xmlns="" xmlns:a16="http://schemas.microsoft.com/office/drawing/2014/main" id="{FA4AB59B-F795-47D7-82B1-BF8D6E162D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45" name="Rectangle 38">
            <a:extLst>
              <a:ext uri="{FF2B5EF4-FFF2-40B4-BE49-F238E27FC236}">
                <a16:creationId xmlns="" xmlns:a16="http://schemas.microsoft.com/office/drawing/2014/main" id="{C6302887-6FD9-4FD4-A205-7F2B968C8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6" name="Text Box 39">
            <a:extLst>
              <a:ext uri="{FF2B5EF4-FFF2-40B4-BE49-F238E27FC236}">
                <a16:creationId xmlns="" xmlns:a16="http://schemas.microsoft.com/office/drawing/2014/main" id="{0F20ED00-245F-48B3-8745-CEEB9BE1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99347" name="Line 40">
            <a:extLst>
              <a:ext uri="{FF2B5EF4-FFF2-40B4-BE49-F238E27FC236}">
                <a16:creationId xmlns="" xmlns:a16="http://schemas.microsoft.com/office/drawing/2014/main" id="{2A6F53D1-8402-43DB-B1F8-46CA709324F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48" name="Text Box 43">
            <a:extLst>
              <a:ext uri="{FF2B5EF4-FFF2-40B4-BE49-F238E27FC236}">
                <a16:creationId xmlns="" xmlns:a16="http://schemas.microsoft.com/office/drawing/2014/main" id="{126DE990-1F0F-4D5A-BBEF-5306902C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nodal</a:t>
            </a:r>
          </a:p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99349" name="Line 44">
            <a:extLst>
              <a:ext uri="{FF2B5EF4-FFF2-40B4-BE49-F238E27FC236}">
                <a16:creationId xmlns="" xmlns:a16="http://schemas.microsoft.com/office/drawing/2014/main" id="{0E5A645D-5B1C-4745-97F4-6F7AC65EC8E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50" name="Line 45">
            <a:extLst>
              <a:ext uri="{FF2B5EF4-FFF2-40B4-BE49-F238E27FC236}">
                <a16:creationId xmlns="" xmlns:a16="http://schemas.microsoft.com/office/drawing/2014/main" id="{E2FB8D45-6BF4-4200-85B7-69581004E97F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51" name="Text Box 46">
            <a:extLst>
              <a:ext uri="{FF2B5EF4-FFF2-40B4-BE49-F238E27FC236}">
                <a16:creationId xmlns="" xmlns:a16="http://schemas.microsoft.com/office/drawing/2014/main" id="{40C71D7F-DD89-4A2E-B061-6DD259CB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99352" name="Line 47">
            <a:extLst>
              <a:ext uri="{FF2B5EF4-FFF2-40B4-BE49-F238E27FC236}">
                <a16:creationId xmlns="" xmlns:a16="http://schemas.microsoft.com/office/drawing/2014/main" id="{1166786E-3E35-4995-AD9B-442B5FB539B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53" name="Rectangle 3">
            <a:extLst>
              <a:ext uri="{FF2B5EF4-FFF2-40B4-BE49-F238E27FC236}">
                <a16:creationId xmlns="" xmlns:a16="http://schemas.microsoft.com/office/drawing/2014/main" id="{B1190CF3-17D8-4408-9703-7F3741254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nodal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proc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queue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prop</a:t>
            </a:r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9354" name="Line 25">
            <a:extLst>
              <a:ext uri="{FF2B5EF4-FFF2-40B4-BE49-F238E27FC236}">
                <a16:creationId xmlns="" xmlns:a16="http://schemas.microsoft.com/office/drawing/2014/main" id="{855E103B-B25F-4073-91DD-DAF7E96408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375" y="2397125"/>
            <a:ext cx="735013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55" name="Rectangle 32">
            <a:extLst>
              <a:ext uri="{FF2B5EF4-FFF2-40B4-BE49-F238E27FC236}">
                <a16:creationId xmlns="" xmlns:a16="http://schemas.microsoft.com/office/drawing/2014/main" id="{DD806D76-14BF-4F44-B8DF-3550660F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56" name="Line 33">
            <a:extLst>
              <a:ext uri="{FF2B5EF4-FFF2-40B4-BE49-F238E27FC236}">
                <a16:creationId xmlns="" xmlns:a16="http://schemas.microsoft.com/office/drawing/2014/main" id="{F3117D23-3E2D-4FB2-BB8A-B66F7FC99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57" name="Text Box 36">
            <a:extLst>
              <a:ext uri="{FF2B5EF4-FFF2-40B4-BE49-F238E27FC236}">
                <a16:creationId xmlns="" xmlns:a16="http://schemas.microsoft.com/office/drawing/2014/main" id="{43C2E2AB-43D7-40F7-B525-0656F477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154146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358" name="Text Box 37">
            <a:extLst>
              <a:ext uri="{FF2B5EF4-FFF2-40B4-BE49-F238E27FC236}">
                <a16:creationId xmlns="" xmlns:a16="http://schemas.microsoft.com/office/drawing/2014/main" id="{CFB10DAD-20B1-423D-A4F1-FBC072B2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</a:rPr>
              <a:t>B</a:t>
            </a:r>
          </a:p>
        </p:txBody>
      </p:sp>
      <p:grpSp>
        <p:nvGrpSpPr>
          <p:cNvPr id="99359" name="Group 66">
            <a:extLst>
              <a:ext uri="{FF2B5EF4-FFF2-40B4-BE49-F238E27FC236}">
                <a16:creationId xmlns="" xmlns:a16="http://schemas.microsoft.com/office/drawing/2014/main" id="{04682BEE-10A4-47D4-ADFD-AFE851260726}"/>
              </a:ext>
            </a:extLst>
          </p:cNvPr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99377" name="Picture 67" descr="desktop_computer_stylized_medium">
              <a:extLst>
                <a:ext uri="{FF2B5EF4-FFF2-40B4-BE49-F238E27FC236}">
                  <a16:creationId xmlns="" xmlns:a16="http://schemas.microsoft.com/office/drawing/2014/main" id="{E19F7229-2BF9-4021-8B24-68D3CA714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8" name="Freeform 68">
              <a:extLst>
                <a:ext uri="{FF2B5EF4-FFF2-40B4-BE49-F238E27FC236}">
                  <a16:creationId xmlns="" xmlns:a16="http://schemas.microsoft.com/office/drawing/2014/main" id="{213349CC-0C2F-4B80-80DB-CC9FFDC15D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99360" name="Group 69">
            <a:extLst>
              <a:ext uri="{FF2B5EF4-FFF2-40B4-BE49-F238E27FC236}">
                <a16:creationId xmlns="" xmlns:a16="http://schemas.microsoft.com/office/drawing/2014/main" id="{8DD8B3F4-6948-4970-8A9E-D1EAB0AEBAB2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2547938"/>
            <a:ext cx="779463" cy="679450"/>
            <a:chOff x="-44" y="1473"/>
            <a:chExt cx="981" cy="1105"/>
          </a:xfrm>
        </p:grpSpPr>
        <p:pic>
          <p:nvPicPr>
            <p:cNvPr id="99375" name="Picture 70" descr="desktop_computer_stylized_medium">
              <a:extLst>
                <a:ext uri="{FF2B5EF4-FFF2-40B4-BE49-F238E27FC236}">
                  <a16:creationId xmlns="" xmlns:a16="http://schemas.microsoft.com/office/drawing/2014/main" id="{8492B7E8-F169-4E30-8BC8-0EDE93376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6" name="Freeform 71">
              <a:extLst>
                <a:ext uri="{FF2B5EF4-FFF2-40B4-BE49-F238E27FC236}">
                  <a16:creationId xmlns="" xmlns:a16="http://schemas.microsoft.com/office/drawing/2014/main" id="{A8E9E111-70E2-4552-9DFB-4C35835EAA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99361" name="Text Box 41">
            <a:extLst>
              <a:ext uri="{FF2B5EF4-FFF2-40B4-BE49-F238E27FC236}">
                <a16:creationId xmlns="" xmlns:a16="http://schemas.microsoft.com/office/drawing/2014/main" id="{DDB22179-5958-4AD8-8959-A78C9B6E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99362" name="Line 42">
            <a:extLst>
              <a:ext uri="{FF2B5EF4-FFF2-40B4-BE49-F238E27FC236}">
                <a16:creationId xmlns="" xmlns:a16="http://schemas.microsoft.com/office/drawing/2014/main" id="{1853812A-24E0-4233-AA67-7730A4156B98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99363" name="Group 347">
            <a:extLst>
              <a:ext uri="{FF2B5EF4-FFF2-40B4-BE49-F238E27FC236}">
                <a16:creationId xmlns="" xmlns:a16="http://schemas.microsoft.com/office/drawing/2014/main" id="{51E7BA91-84EA-4094-8F4B-E751D32FA8FA}"/>
              </a:ext>
            </a:extLst>
          </p:cNvPr>
          <p:cNvGrpSpPr>
            <a:grpSpLocks/>
          </p:cNvGrpSpPr>
          <p:nvPr/>
        </p:nvGrpSpPr>
        <p:grpSpPr bwMode="auto">
          <a:xfrm>
            <a:off x="6473825" y="1949450"/>
            <a:ext cx="1163638" cy="715963"/>
            <a:chOff x="1871277" y="1576300"/>
            <a:chExt cx="1128371" cy="43786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3FE1E1FD-8635-4E82-8466-DBB5812D78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5E9438C3-181F-46FD-9359-B19C47DE8E56}"/>
                </a:ext>
              </a:extLst>
            </p:cNvPr>
            <p:cNvSpPr/>
            <p:nvPr/>
          </p:nvSpPr>
          <p:spPr bwMode="auto">
            <a:xfrm>
              <a:off x="1871277" y="1739405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94DCE3D6-21A2-45DB-9655-3C715EB89E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="" xmlns:a16="http://schemas.microsoft.com/office/drawing/2014/main" id="{04AC48E1-A988-422D-9E14-31EA70BF132D}"/>
                </a:ext>
              </a:extLst>
            </p:cNvPr>
            <p:cNvSpPr/>
            <p:nvPr/>
          </p:nvSpPr>
          <p:spPr bwMode="auto">
            <a:xfrm>
              <a:off x="2159143" y="1673386"/>
              <a:ext cx="549561" cy="1611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="" xmlns:a16="http://schemas.microsoft.com/office/drawing/2014/main" id="{6B7857EF-3EA2-402C-99C8-FD57118E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="" xmlns:a16="http://schemas.microsoft.com/office/drawing/2014/main" id="{3CA303E0-EA1A-4369-B7C9-F3C7ADEF2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="" xmlns:a16="http://schemas.microsoft.com/office/drawing/2014/main" id="{2E7D4DEF-98F4-43CB-8893-5289C0D72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544BC14A-EFDE-4A8C-BE1E-DB9A7B6280D1}"/>
                </a:ext>
              </a:extLst>
            </p:cNvPr>
            <p:cNvCxnSpPr>
              <a:cxnSpLocks noChangeShapeType="1"/>
              <a:endCxn id="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B21C3F54-6956-4B24-8F37-9E6AA893BD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9364" name="Rectangle 31">
            <a:extLst>
              <a:ext uri="{FF2B5EF4-FFF2-40B4-BE49-F238E27FC236}">
                <a16:creationId xmlns="" xmlns:a16="http://schemas.microsoft.com/office/drawing/2014/main" id="{C1FEF8A7-BEE4-4B34-8F12-E1725762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2703513"/>
            <a:ext cx="139700" cy="185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65" name="Line 33">
            <a:extLst>
              <a:ext uri="{FF2B5EF4-FFF2-40B4-BE49-F238E27FC236}">
                <a16:creationId xmlns="" xmlns:a16="http://schemas.microsoft.com/office/drawing/2014/main" id="{EF95B1B3-0D41-46F2-BCA9-6D121146EE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7188" y="2673350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327">
            <a:extLst>
              <a:ext uri="{FF2B5EF4-FFF2-40B4-BE49-F238E27FC236}">
                <a16:creationId xmlns="" xmlns:a16="http://schemas.microsoft.com/office/drawing/2014/main" id="{27344D7F-C38B-41B7-AEE1-AC1420694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3667" name="Group 64">
            <a:extLst>
              <a:ext uri="{FF2B5EF4-FFF2-40B4-BE49-F238E27FC236}">
                <a16:creationId xmlns="" xmlns:a16="http://schemas.microsoft.com/office/drawing/2014/main" id="{F01C3A66-738D-4E89-BBE1-4852634874D9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13713" name="Freeform 65">
              <a:extLst>
                <a:ext uri="{FF2B5EF4-FFF2-40B4-BE49-F238E27FC236}">
                  <a16:creationId xmlns="" xmlns:a16="http://schemas.microsoft.com/office/drawing/2014/main" id="{928FEF81-68C4-46D9-8C68-64ECB994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714" name="Rectangle 66">
              <a:extLst>
                <a:ext uri="{FF2B5EF4-FFF2-40B4-BE49-F238E27FC236}">
                  <a16:creationId xmlns="" xmlns:a16="http://schemas.microsoft.com/office/drawing/2014/main" id="{A5E4ED3F-1E70-4D9F-9B09-BDDFD08C9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715" name="Freeform 67">
              <a:extLst>
                <a:ext uri="{FF2B5EF4-FFF2-40B4-BE49-F238E27FC236}">
                  <a16:creationId xmlns="" xmlns:a16="http://schemas.microsoft.com/office/drawing/2014/main" id="{6F94E2EA-5E25-489F-930F-0A4AF4FA2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716" name="Freeform 68">
              <a:extLst>
                <a:ext uri="{FF2B5EF4-FFF2-40B4-BE49-F238E27FC236}">
                  <a16:creationId xmlns="" xmlns:a16="http://schemas.microsoft.com/office/drawing/2014/main" id="{91CB1C4B-EFBF-4786-9AE2-6ADEE96C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717" name="Rectangle 69">
              <a:extLst>
                <a:ext uri="{FF2B5EF4-FFF2-40B4-BE49-F238E27FC236}">
                  <a16:creationId xmlns="" xmlns:a16="http://schemas.microsoft.com/office/drawing/2014/main" id="{DC047616-70F5-47CE-945D-9204263EC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3718" name="Group 70">
              <a:extLst>
                <a:ext uri="{FF2B5EF4-FFF2-40B4-BE49-F238E27FC236}">
                  <a16:creationId xmlns="" xmlns:a16="http://schemas.microsoft.com/office/drawing/2014/main" id="{6E346938-B1AE-4F2A-83ED-864963228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43" name="AutoShape 71">
                <a:extLst>
                  <a:ext uri="{FF2B5EF4-FFF2-40B4-BE49-F238E27FC236}">
                    <a16:creationId xmlns="" xmlns:a16="http://schemas.microsoft.com/office/drawing/2014/main" id="{3C5CBBC1-7D5F-4EFF-ABF9-528AC82B5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44" name="AutoShape 72">
                <a:extLst>
                  <a:ext uri="{FF2B5EF4-FFF2-40B4-BE49-F238E27FC236}">
                    <a16:creationId xmlns="" xmlns:a16="http://schemas.microsoft.com/office/drawing/2014/main" id="{D012562F-6B76-4B48-BFF5-DAA5D26FC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719" name="Rectangle 73">
              <a:extLst>
                <a:ext uri="{FF2B5EF4-FFF2-40B4-BE49-F238E27FC236}">
                  <a16:creationId xmlns="" xmlns:a16="http://schemas.microsoft.com/office/drawing/2014/main" id="{7F18C02C-4645-45AF-A46D-D519A7A7F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3720" name="Group 74">
              <a:extLst>
                <a:ext uri="{FF2B5EF4-FFF2-40B4-BE49-F238E27FC236}">
                  <a16:creationId xmlns="" xmlns:a16="http://schemas.microsoft.com/office/drawing/2014/main" id="{F317E100-25A7-4FF2-BA26-84E71EAA4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41" name="AutoShape 75">
                <a:extLst>
                  <a:ext uri="{FF2B5EF4-FFF2-40B4-BE49-F238E27FC236}">
                    <a16:creationId xmlns="" xmlns:a16="http://schemas.microsoft.com/office/drawing/2014/main" id="{C28C114B-D0B4-459A-A495-34E878054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42" name="AutoShape 76">
                <a:extLst>
                  <a:ext uri="{FF2B5EF4-FFF2-40B4-BE49-F238E27FC236}">
                    <a16:creationId xmlns="" xmlns:a16="http://schemas.microsoft.com/office/drawing/2014/main" id="{E694DF3A-172D-49E8-9B51-8B5BFC411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721" name="Rectangle 77">
              <a:extLst>
                <a:ext uri="{FF2B5EF4-FFF2-40B4-BE49-F238E27FC236}">
                  <a16:creationId xmlns="" xmlns:a16="http://schemas.microsoft.com/office/drawing/2014/main" id="{0B394B0B-5127-4A1C-B957-15891FD3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722" name="Rectangle 78">
              <a:extLst>
                <a:ext uri="{FF2B5EF4-FFF2-40B4-BE49-F238E27FC236}">
                  <a16:creationId xmlns="" xmlns:a16="http://schemas.microsoft.com/office/drawing/2014/main" id="{0372329C-95F2-4939-9E8B-211570538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3723" name="Group 79">
              <a:extLst>
                <a:ext uri="{FF2B5EF4-FFF2-40B4-BE49-F238E27FC236}">
                  <a16:creationId xmlns="" xmlns:a16="http://schemas.microsoft.com/office/drawing/2014/main" id="{2F887B7C-471C-4CB2-B308-6124E2EE5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39" name="AutoShape 80">
                <a:extLst>
                  <a:ext uri="{FF2B5EF4-FFF2-40B4-BE49-F238E27FC236}">
                    <a16:creationId xmlns="" xmlns:a16="http://schemas.microsoft.com/office/drawing/2014/main" id="{121AB6B1-7E1B-4F23-BC96-7B2C2BF75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40" name="AutoShape 81">
                <a:extLst>
                  <a:ext uri="{FF2B5EF4-FFF2-40B4-BE49-F238E27FC236}">
                    <a16:creationId xmlns="" xmlns:a16="http://schemas.microsoft.com/office/drawing/2014/main" id="{83B44772-AF67-4F88-92D6-7AC288EAE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724" name="Freeform 82">
              <a:extLst>
                <a:ext uri="{FF2B5EF4-FFF2-40B4-BE49-F238E27FC236}">
                  <a16:creationId xmlns="" xmlns:a16="http://schemas.microsoft.com/office/drawing/2014/main" id="{47F40954-6D06-425A-A9F9-C24E0183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13725" name="Group 83">
              <a:extLst>
                <a:ext uri="{FF2B5EF4-FFF2-40B4-BE49-F238E27FC236}">
                  <a16:creationId xmlns="" xmlns:a16="http://schemas.microsoft.com/office/drawing/2014/main" id="{1B5C67B6-A9D7-4E7A-ACDC-DFD7D6371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37" name="AutoShape 84">
                <a:extLst>
                  <a:ext uri="{FF2B5EF4-FFF2-40B4-BE49-F238E27FC236}">
                    <a16:creationId xmlns="" xmlns:a16="http://schemas.microsoft.com/office/drawing/2014/main" id="{D4121B4E-FEFC-4769-9B6E-637F6269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38" name="AutoShape 85">
                <a:extLst>
                  <a:ext uri="{FF2B5EF4-FFF2-40B4-BE49-F238E27FC236}">
                    <a16:creationId xmlns="" xmlns:a16="http://schemas.microsoft.com/office/drawing/2014/main" id="{E4120D74-F494-4A17-8E92-3C4E8B4CE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726" name="Rectangle 86">
              <a:extLst>
                <a:ext uri="{FF2B5EF4-FFF2-40B4-BE49-F238E27FC236}">
                  <a16:creationId xmlns="" xmlns:a16="http://schemas.microsoft.com/office/drawing/2014/main" id="{09BF9E49-0294-41E6-A249-D00173B71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727" name="Freeform 87">
              <a:extLst>
                <a:ext uri="{FF2B5EF4-FFF2-40B4-BE49-F238E27FC236}">
                  <a16:creationId xmlns="" xmlns:a16="http://schemas.microsoft.com/office/drawing/2014/main" id="{B2864823-EB31-4E39-A987-0B75982B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728" name="Freeform 88">
              <a:extLst>
                <a:ext uri="{FF2B5EF4-FFF2-40B4-BE49-F238E27FC236}">
                  <a16:creationId xmlns="" xmlns:a16="http://schemas.microsoft.com/office/drawing/2014/main" id="{990765DA-D547-4A41-8828-AADD566E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729" name="Oval 89">
              <a:extLst>
                <a:ext uri="{FF2B5EF4-FFF2-40B4-BE49-F238E27FC236}">
                  <a16:creationId xmlns="" xmlns:a16="http://schemas.microsoft.com/office/drawing/2014/main" id="{387A88AE-4873-4A5E-9E4B-E5E03E6CB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730" name="Freeform 90">
              <a:extLst>
                <a:ext uri="{FF2B5EF4-FFF2-40B4-BE49-F238E27FC236}">
                  <a16:creationId xmlns="" xmlns:a16="http://schemas.microsoft.com/office/drawing/2014/main" id="{990B3772-5AAC-4ABC-B48F-914D81CAF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731" name="AutoShape 91">
              <a:extLst>
                <a:ext uri="{FF2B5EF4-FFF2-40B4-BE49-F238E27FC236}">
                  <a16:creationId xmlns="" xmlns:a16="http://schemas.microsoft.com/office/drawing/2014/main" id="{A711607F-4880-4001-A8CE-C1753EB4C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732" name="AutoShape 92">
              <a:extLst>
                <a:ext uri="{FF2B5EF4-FFF2-40B4-BE49-F238E27FC236}">
                  <a16:creationId xmlns="" xmlns:a16="http://schemas.microsoft.com/office/drawing/2014/main" id="{2EFE423B-3CD1-452B-9B64-DA7145468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733" name="Oval 93">
              <a:extLst>
                <a:ext uri="{FF2B5EF4-FFF2-40B4-BE49-F238E27FC236}">
                  <a16:creationId xmlns="" xmlns:a16="http://schemas.microsoft.com/office/drawing/2014/main" id="{6E8D6433-27A5-400D-AA01-DDC7106AB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734" name="Oval 94">
              <a:extLst>
                <a:ext uri="{FF2B5EF4-FFF2-40B4-BE49-F238E27FC236}">
                  <a16:creationId xmlns="" xmlns:a16="http://schemas.microsoft.com/office/drawing/2014/main" id="{251331CC-D6AC-47D8-A207-CB074D6F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735" name="Oval 95">
              <a:extLst>
                <a:ext uri="{FF2B5EF4-FFF2-40B4-BE49-F238E27FC236}">
                  <a16:creationId xmlns="" xmlns:a16="http://schemas.microsoft.com/office/drawing/2014/main" id="{D249DF23-CE4A-410F-A8A9-206EA4164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736" name="Rectangle 96">
              <a:extLst>
                <a:ext uri="{FF2B5EF4-FFF2-40B4-BE49-F238E27FC236}">
                  <a16:creationId xmlns="" xmlns:a16="http://schemas.microsoft.com/office/drawing/2014/main" id="{47C2E428-44B6-492E-8792-4D6FAA3EA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3668" name="Group 61">
            <a:extLst>
              <a:ext uri="{FF2B5EF4-FFF2-40B4-BE49-F238E27FC236}">
                <a16:creationId xmlns="" xmlns:a16="http://schemas.microsoft.com/office/drawing/2014/main" id="{4A0BC052-2195-4EEE-804F-39B2169DF4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13711" name="Picture 62" descr="desktop_computer_stylized_medium">
              <a:extLst>
                <a:ext uri="{FF2B5EF4-FFF2-40B4-BE49-F238E27FC236}">
                  <a16:creationId xmlns="" xmlns:a16="http://schemas.microsoft.com/office/drawing/2014/main" id="{252ED335-72FB-4D47-AA2A-E51D945C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12" name="Freeform 63">
              <a:extLst>
                <a:ext uri="{FF2B5EF4-FFF2-40B4-BE49-F238E27FC236}">
                  <a16:creationId xmlns="" xmlns:a16="http://schemas.microsoft.com/office/drawing/2014/main" id="{27620A1B-5BC9-4D2D-BF1D-C287950C84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13669" name="Rectangle 2">
            <a:extLst>
              <a:ext uri="{FF2B5EF4-FFF2-40B4-BE49-F238E27FC236}">
                <a16:creationId xmlns="" xmlns:a16="http://schemas.microsoft.com/office/drawing/2014/main" id="{6F3189C5-19A5-405D-8FDF-284875598C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Throughput</a:t>
            </a:r>
          </a:p>
        </p:txBody>
      </p:sp>
      <p:sp>
        <p:nvSpPr>
          <p:cNvPr id="113670" name="Rectangle 3">
            <a:extLst>
              <a:ext uri="{FF2B5EF4-FFF2-40B4-BE49-F238E27FC236}">
                <a16:creationId xmlns="" xmlns:a16="http://schemas.microsoft.com/office/drawing/2014/main" id="{44485505-24B0-4C12-9BAE-A2A60D7F94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marL="287338" indent="-287338" eaLnBrk="1" hangingPunct="1"/>
            <a:r>
              <a:rPr lang="en-US" altLang="en-US" i="1">
                <a:solidFill>
                  <a:srgbClr val="CC0000"/>
                </a:solidFill>
              </a:rPr>
              <a:t>throughput:</a:t>
            </a:r>
            <a:r>
              <a:rPr lang="en-US" altLang="en-US"/>
              <a:t> rate (bits/time unit) at which bits transferred between sender/receiver</a:t>
            </a:r>
          </a:p>
          <a:p>
            <a:pPr marL="682625" lvl="1" indent="-225425" eaLnBrk="1" hangingPunct="1"/>
            <a:r>
              <a:rPr lang="en-US" altLang="en-US" i="1">
                <a:solidFill>
                  <a:srgbClr val="CC0000"/>
                </a:solidFill>
                <a:ea typeface="Arial" panose="020B0604020202020204" pitchFamily="34" charset="0"/>
              </a:rPr>
              <a:t>instantaneous:</a:t>
            </a:r>
            <a:r>
              <a:rPr lang="en-US" altLang="en-US">
                <a:ea typeface="Arial" panose="020B0604020202020204" pitchFamily="34" charset="0"/>
              </a:rPr>
              <a:t> rate at given point in time</a:t>
            </a:r>
          </a:p>
          <a:p>
            <a:pPr marL="682625" lvl="1" indent="-225425" eaLnBrk="1" hangingPunct="1"/>
            <a:r>
              <a:rPr lang="en-US" altLang="en-US" i="1">
                <a:solidFill>
                  <a:srgbClr val="CC0000"/>
                </a:solidFill>
                <a:ea typeface="Arial" panose="020B0604020202020204" pitchFamily="34" charset="0"/>
              </a:rPr>
              <a:t>average:</a:t>
            </a:r>
            <a:r>
              <a:rPr lang="en-US" altLang="en-US">
                <a:ea typeface="Arial" panose="020B0604020202020204" pitchFamily="34" charset="0"/>
              </a:rPr>
              <a:t> rate over longer period of time</a:t>
            </a:r>
          </a:p>
        </p:txBody>
      </p:sp>
      <p:sp>
        <p:nvSpPr>
          <p:cNvPr id="113671" name="Text Box 325">
            <a:extLst>
              <a:ext uri="{FF2B5EF4-FFF2-40B4-BE49-F238E27FC236}">
                <a16:creationId xmlns="" xmlns:a16="http://schemas.microsoft.com/office/drawing/2014/main" id="{AB0904A7-76F4-45ED-8095-E68F8154A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server, with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file of F bits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to send to client</a:t>
            </a:r>
          </a:p>
        </p:txBody>
      </p:sp>
      <p:sp>
        <p:nvSpPr>
          <p:cNvPr id="113672" name="Text Box 328">
            <a:extLst>
              <a:ext uri="{FF2B5EF4-FFF2-40B4-BE49-F238E27FC236}">
                <a16:creationId xmlns="" xmlns:a16="http://schemas.microsoft.com/office/drawing/2014/main" id="{C2460AC0-A406-412B-A63B-90CBD450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link capacity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 R</a:t>
            </a:r>
            <a:r>
              <a:rPr lang="en-US" altLang="en-US" sz="2800" baseline="-25000">
                <a:solidFill>
                  <a:srgbClr val="000000"/>
                </a:solidFill>
                <a:latin typeface="Gill Sans MT" panose="020B0502020104020203" pitchFamily="34" charset="0"/>
              </a:rPr>
              <a:t>s</a:t>
            </a:r>
            <a:r>
              <a:rPr lang="en-US" altLang="en-US" sz="2000" baseline="-2500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bits/sec</a:t>
            </a:r>
          </a:p>
        </p:txBody>
      </p:sp>
      <p:sp>
        <p:nvSpPr>
          <p:cNvPr id="113673" name="Text Box 329">
            <a:extLst>
              <a:ext uri="{FF2B5EF4-FFF2-40B4-BE49-F238E27FC236}">
                <a16:creationId xmlns="" xmlns:a16="http://schemas.microsoft.com/office/drawing/2014/main" id="{FC84B26F-43C1-4B73-8218-2633C63E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link capacity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 R</a:t>
            </a:r>
            <a:r>
              <a:rPr lang="en-US" altLang="en-US" sz="2800" baseline="-25000">
                <a:solidFill>
                  <a:srgbClr val="000000"/>
                </a:solidFill>
                <a:latin typeface="Gill Sans MT" panose="020B0502020104020203" pitchFamily="34" charset="0"/>
              </a:rPr>
              <a:t>c</a:t>
            </a:r>
            <a:r>
              <a:rPr lang="en-US" altLang="en-US" sz="2000" baseline="-2500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bits/sec</a:t>
            </a:r>
          </a:p>
        </p:txBody>
      </p:sp>
      <p:sp>
        <p:nvSpPr>
          <p:cNvPr id="113674" name="Line 337">
            <a:extLst>
              <a:ext uri="{FF2B5EF4-FFF2-40B4-BE49-F238E27FC236}">
                <a16:creationId xmlns="" xmlns:a16="http://schemas.microsoft.com/office/drawing/2014/main" id="{B507C1E4-9A65-4040-923F-2AB625C454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3675" name="Line 347">
            <a:extLst>
              <a:ext uri="{FF2B5EF4-FFF2-40B4-BE49-F238E27FC236}">
                <a16:creationId xmlns="" xmlns:a16="http://schemas.microsoft.com/office/drawing/2014/main" id="{29295EC0-5BB9-43B6-8182-DA549766F1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3676" name="Line 352">
            <a:extLst>
              <a:ext uri="{FF2B5EF4-FFF2-40B4-BE49-F238E27FC236}">
                <a16:creationId xmlns="" xmlns:a16="http://schemas.microsoft.com/office/drawing/2014/main" id="{3917F78F-D2B8-479D-AFDF-7DDDD952BC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3677" name="Line 321">
            <a:extLst>
              <a:ext uri="{FF2B5EF4-FFF2-40B4-BE49-F238E27FC236}">
                <a16:creationId xmlns="" xmlns:a16="http://schemas.microsoft.com/office/drawing/2014/main" id="{653E2375-E4FD-4EB6-AD85-0A6B6F24A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13678" name="Group 246">
            <a:extLst>
              <a:ext uri="{FF2B5EF4-FFF2-40B4-BE49-F238E27FC236}">
                <a16:creationId xmlns="" xmlns:a16="http://schemas.microsoft.com/office/drawing/2014/main" id="{947F6B80-74DF-4AE7-844F-26EDD2588E0D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13698" name="Oval 247">
              <a:extLst>
                <a:ext uri="{FF2B5EF4-FFF2-40B4-BE49-F238E27FC236}">
                  <a16:creationId xmlns="" xmlns:a16="http://schemas.microsoft.com/office/drawing/2014/main" id="{A5B26921-F177-40E6-BE27-AA584720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699" name="Line 248">
              <a:extLst>
                <a:ext uri="{FF2B5EF4-FFF2-40B4-BE49-F238E27FC236}">
                  <a16:creationId xmlns="" xmlns:a16="http://schemas.microsoft.com/office/drawing/2014/main" id="{A938177F-A39D-4A47-B3A1-C1A764BDF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700" name="Line 249">
              <a:extLst>
                <a:ext uri="{FF2B5EF4-FFF2-40B4-BE49-F238E27FC236}">
                  <a16:creationId xmlns="" xmlns:a16="http://schemas.microsoft.com/office/drawing/2014/main" id="{6C277428-BCC3-432D-B296-87E3FC5A5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701" name="Rectangle 250">
              <a:extLst>
                <a:ext uri="{FF2B5EF4-FFF2-40B4-BE49-F238E27FC236}">
                  <a16:creationId xmlns="" xmlns:a16="http://schemas.microsoft.com/office/drawing/2014/main" id="{C1EB9076-A026-43B7-BA48-679FC475A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702" name="Oval 251">
              <a:extLst>
                <a:ext uri="{FF2B5EF4-FFF2-40B4-BE49-F238E27FC236}">
                  <a16:creationId xmlns="" xmlns:a16="http://schemas.microsoft.com/office/drawing/2014/main" id="{C6EFEF3B-73BE-401F-A945-2D0AC6CF7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3703" name="Group 252">
              <a:extLst>
                <a:ext uri="{FF2B5EF4-FFF2-40B4-BE49-F238E27FC236}">
                  <a16:creationId xmlns="" xmlns:a16="http://schemas.microsoft.com/office/drawing/2014/main" id="{B9438923-8FB6-475F-8B72-0F762D713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708" name="Line 253">
                <a:extLst>
                  <a:ext uri="{FF2B5EF4-FFF2-40B4-BE49-F238E27FC236}">
                    <a16:creationId xmlns="" xmlns:a16="http://schemas.microsoft.com/office/drawing/2014/main" id="{5055C8DB-CCA9-4DF1-9DCC-82670532B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3709" name="Line 254">
                <a:extLst>
                  <a:ext uri="{FF2B5EF4-FFF2-40B4-BE49-F238E27FC236}">
                    <a16:creationId xmlns="" xmlns:a16="http://schemas.microsoft.com/office/drawing/2014/main" id="{1E33875D-AF2B-4648-B2FD-5A95295A5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3710" name="Line 255">
                <a:extLst>
                  <a:ext uri="{FF2B5EF4-FFF2-40B4-BE49-F238E27FC236}">
                    <a16:creationId xmlns="" xmlns:a16="http://schemas.microsoft.com/office/drawing/2014/main" id="{C603BEA1-7D82-4D67-9A1A-75D3436B0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13704" name="Group 256">
              <a:extLst>
                <a:ext uri="{FF2B5EF4-FFF2-40B4-BE49-F238E27FC236}">
                  <a16:creationId xmlns="" xmlns:a16="http://schemas.microsoft.com/office/drawing/2014/main" id="{D9A36239-5336-483F-A2DD-1F086729BD6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705" name="Line 257">
                <a:extLst>
                  <a:ext uri="{FF2B5EF4-FFF2-40B4-BE49-F238E27FC236}">
                    <a16:creationId xmlns="" xmlns:a16="http://schemas.microsoft.com/office/drawing/2014/main" id="{722A7793-852E-475F-8907-ACD70C72E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3706" name="Line 258">
                <a:extLst>
                  <a:ext uri="{FF2B5EF4-FFF2-40B4-BE49-F238E27FC236}">
                    <a16:creationId xmlns="" xmlns:a16="http://schemas.microsoft.com/office/drawing/2014/main" id="{CFC4D9C5-EC22-47D7-B589-3B1675BA4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3707" name="Line 259">
                <a:extLst>
                  <a:ext uri="{FF2B5EF4-FFF2-40B4-BE49-F238E27FC236}">
                    <a16:creationId xmlns="" xmlns:a16="http://schemas.microsoft.com/office/drawing/2014/main" id="{DA938123-4455-4DEC-A317-337A78006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113679" name="AutoShape 350">
            <a:extLst>
              <a:ext uri="{FF2B5EF4-FFF2-40B4-BE49-F238E27FC236}">
                <a16:creationId xmlns="" xmlns:a16="http://schemas.microsoft.com/office/drawing/2014/main" id="{9BCFF4E4-5261-430E-8EA5-2EE77D74B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3680" name="Group 335">
            <a:extLst>
              <a:ext uri="{FF2B5EF4-FFF2-40B4-BE49-F238E27FC236}">
                <a16:creationId xmlns="" xmlns:a16="http://schemas.microsoft.com/office/drawing/2014/main" id="{6D9E7F8F-5C42-48D4-8994-0BDB5C1FDF8E}"/>
              </a:ext>
            </a:extLst>
          </p:cNvPr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>
              <a:extLst>
                <a:ext uri="{FF2B5EF4-FFF2-40B4-BE49-F238E27FC236}">
                  <a16:creationId xmlns="" xmlns:a16="http://schemas.microsoft.com/office/drawing/2014/main" id="{00D76DD8-0792-49A9-835E-BE203A021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08" name="Rectangle 332">
              <a:extLst>
                <a:ext uri="{FF2B5EF4-FFF2-40B4-BE49-F238E27FC236}">
                  <a16:creationId xmlns="" xmlns:a16="http://schemas.microsoft.com/office/drawing/2014/main" id="{21842A0C-142F-483D-8E4D-FA5D8A8E7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6" name="Oval 331">
              <a:extLst>
                <a:ext uri="{FF2B5EF4-FFF2-40B4-BE49-F238E27FC236}">
                  <a16:creationId xmlns="" xmlns:a16="http://schemas.microsoft.com/office/drawing/2014/main" id="{6223F9ED-B93C-4FD5-987F-99295CFC4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310" name="Rectangle 334">
              <a:extLst>
                <a:ext uri="{FF2B5EF4-FFF2-40B4-BE49-F238E27FC236}">
                  <a16:creationId xmlns="" xmlns:a16="http://schemas.microsoft.com/office/drawing/2014/main" id="{0A4E56A4-729D-4610-A9CE-81265004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3681" name="Group 341">
            <a:extLst>
              <a:ext uri="{FF2B5EF4-FFF2-40B4-BE49-F238E27FC236}">
                <a16:creationId xmlns="" xmlns:a16="http://schemas.microsoft.com/office/drawing/2014/main" id="{D6CE7E0C-F4F0-4A78-BFB6-0846D67A3B20}"/>
              </a:ext>
            </a:extLst>
          </p:cNvPr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>
              <a:extLst>
                <a:ext uri="{FF2B5EF4-FFF2-40B4-BE49-F238E27FC236}">
                  <a16:creationId xmlns="" xmlns:a16="http://schemas.microsoft.com/office/drawing/2014/main" id="{0C579897-A7E2-447B-BAAA-02265535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19" name="Rectangle 343">
              <a:extLst>
                <a:ext uri="{FF2B5EF4-FFF2-40B4-BE49-F238E27FC236}">
                  <a16:creationId xmlns="" xmlns:a16="http://schemas.microsoft.com/office/drawing/2014/main" id="{6AF7B325-7142-485A-A5BB-35E4D6412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2" name="Oval 344">
              <a:extLst>
                <a:ext uri="{FF2B5EF4-FFF2-40B4-BE49-F238E27FC236}">
                  <a16:creationId xmlns="" xmlns:a16="http://schemas.microsoft.com/office/drawing/2014/main" id="{5AEBC380-D6E1-4878-92DC-06DBFA68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321" name="Rectangle 345">
              <a:extLst>
                <a:ext uri="{FF2B5EF4-FFF2-40B4-BE49-F238E27FC236}">
                  <a16:creationId xmlns="" xmlns:a16="http://schemas.microsoft.com/office/drawing/2014/main" id="{7B8A2A43-190A-480E-BB92-06EBC2AC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99">
            <a:extLst>
              <a:ext uri="{FF2B5EF4-FFF2-40B4-BE49-F238E27FC236}">
                <a16:creationId xmlns="" xmlns:a16="http://schemas.microsoft.com/office/drawing/2014/main" id="{06634CBB-8B71-43B3-83DF-E54A0BEB76DD}"/>
              </a:ext>
            </a:extLst>
          </p:cNvPr>
          <p:cNvGrpSpPr>
            <a:grpSpLocks/>
          </p:cNvGrpSpPr>
          <p:nvPr/>
        </p:nvGrpSpPr>
        <p:grpSpPr bwMode="auto">
          <a:xfrm>
            <a:off x="239713" y="5111750"/>
            <a:ext cx="8235950" cy="898525"/>
            <a:chOff x="0" y="3803"/>
            <a:chExt cx="5188" cy="566"/>
          </a:xfrm>
        </p:grpSpPr>
        <p:sp>
          <p:nvSpPr>
            <p:cNvPr id="113687" name="Text Box 353">
              <a:extLst>
                <a:ext uri="{FF2B5EF4-FFF2-40B4-BE49-F238E27FC236}">
                  <a16:creationId xmlns="" xmlns:a16="http://schemas.microsoft.com/office/drawing/2014/main" id="{D8CF206A-9D1C-489B-9866-87277D140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server sends bits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(fluid) into pipe</a:t>
              </a:r>
            </a:p>
            <a:p>
              <a:pPr algn="ctr" eaLnBrk="0" hangingPunct="0">
                <a:lnSpc>
                  <a:spcPct val="85000"/>
                </a:lnSpc>
              </a:pPr>
              <a:endParaRPr lang="en-US" altLang="en-US" sz="200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3688" name="Text Box 336">
              <a:extLst>
                <a:ext uri="{FF2B5EF4-FFF2-40B4-BE49-F238E27FC236}">
                  <a16:creationId xmlns="" xmlns:a16="http://schemas.microsoft.com/office/drawing/2014/main" id="{45D4BBC0-C6DC-4065-9E58-0619FE4B3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 pipe that can carry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fluid at rate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2000" i="1">
                  <a:solidFill>
                    <a:srgbClr val="000000"/>
                  </a:solidFill>
                  <a:latin typeface="Gill Sans MT" panose="020B0502020104020203" pitchFamily="34" charset="0"/>
                </a:rPr>
                <a:t>R</a:t>
              </a:r>
              <a:r>
                <a:rPr lang="en-US" altLang="en-US" sz="2800" i="1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s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bits/sec)</a:t>
              </a:r>
            </a:p>
          </p:txBody>
        </p:sp>
        <p:sp>
          <p:nvSpPr>
            <p:cNvPr id="113689" name="Text Box 346">
              <a:extLst>
                <a:ext uri="{FF2B5EF4-FFF2-40B4-BE49-F238E27FC236}">
                  <a16:creationId xmlns="" xmlns:a16="http://schemas.microsoft.com/office/drawing/2014/main" id="{D0E9E34F-AB67-4555-B5E3-4341DCC89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 pipe that can carry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fluid at rate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2000" i="1">
                  <a:solidFill>
                    <a:srgbClr val="000000"/>
                  </a:solidFill>
                  <a:latin typeface="Gill Sans MT" panose="020B0502020104020203" pitchFamily="34" charset="0"/>
                </a:rPr>
                <a:t> R</a:t>
              </a:r>
              <a:r>
                <a:rPr lang="en-US" altLang="en-US" sz="2800" i="1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c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Gill Sans MT" panose="020B0502020104020203" pitchFamily="34" charset="0"/>
                </a:rPr>
                <a:t>bits/sec)</a:t>
              </a:r>
            </a:p>
          </p:txBody>
        </p:sp>
      </p:grpSp>
      <p:pic>
        <p:nvPicPr>
          <p:cNvPr id="113683" name="Picture 60" descr="underline_base">
            <a:extLst>
              <a:ext uri="{FF2B5EF4-FFF2-40B4-BE49-F238E27FC236}">
                <a16:creationId xmlns="" xmlns:a16="http://schemas.microsoft.com/office/drawing/2014/main" id="{E19FC71F-5832-459B-A2A5-D19D09E9AF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4" name="AutoShape 351">
            <a:extLst>
              <a:ext uri="{FF2B5EF4-FFF2-40B4-BE49-F238E27FC236}">
                <a16:creationId xmlns="" xmlns:a16="http://schemas.microsoft.com/office/drawing/2014/main" id="{B12B08A5-B5DA-4345-9DF2-A914D7DB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85" name="AutoShape 349">
            <a:extLst>
              <a:ext uri="{FF2B5EF4-FFF2-40B4-BE49-F238E27FC236}">
                <a16:creationId xmlns="" xmlns:a16="http://schemas.microsoft.com/office/drawing/2014/main" id="{3E4BF097-CB48-43A7-A4C8-EE21081AC9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0" descr="queueDelay">
            <a:extLst>
              <a:ext uri="{FF2B5EF4-FFF2-40B4-BE49-F238E27FC236}">
                <a16:creationId xmlns="" xmlns:a16="http://schemas.microsoft.com/office/drawing/2014/main" id="{7C5F1E0D-E6CC-4A2D-8CFF-93F62CD9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="" xmlns:a16="http://schemas.microsoft.com/office/drawing/2014/main" id="{8DD45CD0-4EF9-4D3D-B967-80601E920F3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806575"/>
            <a:ext cx="3810000" cy="1781175"/>
          </a:xfrm>
        </p:spPr>
        <p:txBody>
          <a:bodyPr/>
          <a:lstStyle/>
          <a:p>
            <a:pPr marL="231775" indent="-231775" eaLnBrk="1" hangingPunct="1"/>
            <a:r>
              <a:rPr lang="en-US" altLang="en-US" sz="2400" i="1"/>
              <a:t>R:</a:t>
            </a:r>
            <a:r>
              <a:rPr lang="en-US" altLang="en-US" sz="2400"/>
              <a:t> link bandwidth (bps)</a:t>
            </a:r>
          </a:p>
          <a:p>
            <a:pPr marL="231775" indent="-231775" eaLnBrk="1" hangingPunct="1"/>
            <a:r>
              <a:rPr lang="en-US" altLang="en-US" sz="2400" i="1"/>
              <a:t>L:</a:t>
            </a:r>
            <a:r>
              <a:rPr lang="en-US" altLang="en-US" sz="2400"/>
              <a:t> packet length (bits)</a:t>
            </a:r>
          </a:p>
          <a:p>
            <a:pPr marL="231775" indent="-231775" eaLnBrk="1" hangingPunct="1"/>
            <a:r>
              <a:rPr lang="en-US" altLang="en-US" sz="2400"/>
              <a:t>a: average packet arrival rate</a:t>
            </a:r>
          </a:p>
        </p:txBody>
      </p:sp>
      <p:sp>
        <p:nvSpPr>
          <p:cNvPr id="105476" name="Rectangle 61">
            <a:extLst>
              <a:ext uri="{FF2B5EF4-FFF2-40B4-BE49-F238E27FC236}">
                <a16:creationId xmlns="" xmlns:a16="http://schemas.microsoft.com/office/drawing/2014/main" id="{035D4135-8BD8-4A25-9359-A95E4655B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  <a:buClr>
                <a:srgbClr val="3333CC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traffic intensity </a:t>
            </a:r>
          </a:p>
          <a:p>
            <a:pPr algn="ctr" eaLnBrk="0" hangingPunct="0">
              <a:lnSpc>
                <a:spcPct val="85000"/>
              </a:lnSpc>
              <a:buClr>
                <a:srgbClr val="3333CC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= </a:t>
            </a:r>
            <a:r>
              <a:rPr lang="en-US" altLang="en-US" sz="2000" i="1">
                <a:solidFill>
                  <a:srgbClr val="000099"/>
                </a:solidFill>
              </a:rPr>
              <a:t>La/R</a:t>
            </a:r>
          </a:p>
        </p:txBody>
      </p:sp>
      <p:sp>
        <p:nvSpPr>
          <p:cNvPr id="118790" name="Rectangle 62">
            <a:extLst>
              <a:ext uri="{FF2B5EF4-FFF2-40B4-BE49-F238E27FC236}">
                <a16:creationId xmlns="" xmlns:a16="http://schemas.microsoft.com/office/drawing/2014/main" id="{73852AFD-894B-4C37-A3B1-AF73FAE2F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4113213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La/R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~ 0: avg. queueing delay small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La/R 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-&gt; 1: avg. queueing delay large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La/R 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&gt; 1: more </a:t>
            </a:r>
            <a:r>
              <a:rPr lang="ja-JP" altLang="en-US">
                <a:solidFill>
                  <a:srgbClr val="00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latin typeface="Gill Sans MT" panose="020B0502020104020203" pitchFamily="34" charset="0"/>
              </a:rPr>
              <a:t>work</a:t>
            </a:r>
            <a:r>
              <a:rPr lang="ja-JP" altLang="en-US">
                <a:solidFill>
                  <a:srgbClr val="00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>
                <a:solidFill>
                  <a:srgbClr val="000000"/>
                </a:solidFill>
                <a:latin typeface="Gill Sans MT" panose="020B0502020104020203" pitchFamily="34" charset="0"/>
              </a:rPr>
              <a:t> arriving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</a:pP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  than can be serviced, average delay infinite!</a:t>
            </a:r>
          </a:p>
        </p:txBody>
      </p:sp>
      <p:sp>
        <p:nvSpPr>
          <p:cNvPr id="105478" name="Rectangle 61">
            <a:extLst>
              <a:ext uri="{FF2B5EF4-FFF2-40B4-BE49-F238E27FC236}">
                <a16:creationId xmlns="" xmlns:a16="http://schemas.microsoft.com/office/drawing/2014/main" id="{2D782C27-C5CD-4CD1-AAD5-B0A6D0D27DA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96482" y="2180431"/>
            <a:ext cx="2433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  <a:buClr>
                <a:srgbClr val="3333CC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average  queueing delay</a:t>
            </a:r>
          </a:p>
        </p:txBody>
      </p:sp>
      <p:pic>
        <p:nvPicPr>
          <p:cNvPr id="105479" name="Picture 13">
            <a:extLst>
              <a:ext uri="{FF2B5EF4-FFF2-40B4-BE49-F238E27FC236}">
                <a16:creationId xmlns="" xmlns:a16="http://schemas.microsoft.com/office/drawing/2014/main" id="{9285A10D-5522-4A74-B4F0-88468B81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14">
            <a:extLst>
              <a:ext uri="{FF2B5EF4-FFF2-40B4-BE49-F238E27FC236}">
                <a16:creationId xmlns="" xmlns:a16="http://schemas.microsoft.com/office/drawing/2014/main" id="{79E3410E-DD92-48B7-A387-692CD163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Text Box 15">
            <a:extLst>
              <a:ext uri="{FF2B5EF4-FFF2-40B4-BE49-F238E27FC236}">
                <a16:creationId xmlns="" xmlns:a16="http://schemas.microsoft.com/office/drawing/2014/main" id="{84606836-E833-4F1C-9878-62C4E259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4141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i="1">
                <a:solidFill>
                  <a:srgbClr val="000000"/>
                </a:solidFill>
              </a:rPr>
              <a:t>La/R </a:t>
            </a:r>
            <a:r>
              <a:rPr lang="en-US" altLang="en-US" sz="1800">
                <a:solidFill>
                  <a:srgbClr val="000000"/>
                </a:solidFill>
              </a:rPr>
              <a:t>~ 0</a:t>
            </a:r>
          </a:p>
        </p:txBody>
      </p:sp>
      <p:sp>
        <p:nvSpPr>
          <p:cNvPr id="105482" name="Text Box 16">
            <a:extLst>
              <a:ext uri="{FF2B5EF4-FFF2-40B4-BE49-F238E27FC236}">
                <a16:creationId xmlns="" xmlns:a16="http://schemas.microsoft.com/office/drawing/2014/main" id="{C8C0E3F6-D023-45CA-8724-EF9C941C4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6110288"/>
            <a:ext cx="1195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i="1">
                <a:solidFill>
                  <a:srgbClr val="000000"/>
                </a:solidFill>
              </a:rPr>
              <a:t>La/R -&gt; 1</a:t>
            </a:r>
          </a:p>
        </p:txBody>
      </p:sp>
      <p:sp>
        <p:nvSpPr>
          <p:cNvPr id="105484" name="TextBox 1">
            <a:extLst>
              <a:ext uri="{FF2B5EF4-FFF2-40B4-BE49-F238E27FC236}">
                <a16:creationId xmlns="" xmlns:a16="http://schemas.microsoft.com/office/drawing/2014/main" id="{BEE459D4-54E0-425C-AB33-7B2F945A6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6348413"/>
            <a:ext cx="469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>
                <a:solidFill>
                  <a:srgbClr val="000000"/>
                </a:solidFill>
              </a:rPr>
              <a:t>* Check online interactive animation on queuing and loss</a:t>
            </a:r>
          </a:p>
        </p:txBody>
      </p:sp>
      <p:sp>
        <p:nvSpPr>
          <p:cNvPr id="105485" name="Rectangle 11">
            <a:extLst>
              <a:ext uri="{FF2B5EF4-FFF2-40B4-BE49-F238E27FC236}">
                <a16:creationId xmlns="" xmlns:a16="http://schemas.microsoft.com/office/drawing/2014/main" id="{ED228E1A-2746-412E-AA52-C07768AF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5486" name="Picture 18" descr="underline_base">
            <a:extLst>
              <a:ext uri="{FF2B5EF4-FFF2-40B4-BE49-F238E27FC236}">
                <a16:creationId xmlns="" xmlns:a16="http://schemas.microsoft.com/office/drawing/2014/main" id="{9739EB50-7021-45C2-B9BA-5D2D27F6EC0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175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7" name="Rectangle 2">
            <a:extLst>
              <a:ext uri="{FF2B5EF4-FFF2-40B4-BE49-F238E27FC236}">
                <a16:creationId xmlns="" xmlns:a16="http://schemas.microsoft.com/office/drawing/2014/main" id="{D7B2474A-E8E1-47D4-BB1A-76BDFA1303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Queueing delay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99" descr="underline_base">
            <a:extLst>
              <a:ext uri="{FF2B5EF4-FFF2-40B4-BE49-F238E27FC236}">
                <a16:creationId xmlns="" xmlns:a16="http://schemas.microsoft.com/office/drawing/2014/main" id="{E54F661B-89EE-44F3-A872-6B53B0D5911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112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>
            <a:extLst>
              <a:ext uri="{FF2B5EF4-FFF2-40B4-BE49-F238E27FC236}">
                <a16:creationId xmlns="" xmlns:a16="http://schemas.microsoft.com/office/drawing/2014/main" id="{E704CA94-32AA-4608-B45D-072A2AE1D6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8588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“</a:t>
            </a:r>
            <a:r>
              <a:rPr lang="en-US" altLang="ja-JP" sz="4000"/>
              <a:t>Real</a:t>
            </a:r>
            <a:r>
              <a:rPr lang="ja-JP" altLang="en-US" sz="4000"/>
              <a:t>”</a:t>
            </a:r>
            <a:r>
              <a:rPr lang="en-US" altLang="ja-JP" sz="4000"/>
              <a:t> Internet delays and routes</a:t>
            </a:r>
            <a:endParaRPr lang="en-US" altLang="en-US" sz="4000"/>
          </a:p>
        </p:txBody>
      </p:sp>
      <p:sp>
        <p:nvSpPr>
          <p:cNvPr id="107524" name="Rectangle 5">
            <a:extLst>
              <a:ext uri="{FF2B5EF4-FFF2-40B4-BE49-F238E27FC236}">
                <a16:creationId xmlns="" xmlns:a16="http://schemas.microsoft.com/office/drawing/2014/main" id="{89DD4969-1431-4089-A0B9-05D0719DDE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70000"/>
            <a:ext cx="7772400" cy="3098800"/>
          </a:xfrm>
        </p:spPr>
        <p:txBody>
          <a:bodyPr/>
          <a:lstStyle/>
          <a:p>
            <a:pPr marL="287338" indent="-287338" eaLnBrk="1" hangingPunct="1"/>
            <a:r>
              <a:rPr lang="en-US" altLang="en-US"/>
              <a:t>what do </a:t>
            </a:r>
            <a:r>
              <a:rPr lang="ja-JP" altLang="en-US"/>
              <a:t>“</a:t>
            </a:r>
            <a:r>
              <a:rPr lang="en-US" altLang="ja-JP"/>
              <a:t>real</a:t>
            </a:r>
            <a:r>
              <a:rPr lang="ja-JP" altLang="en-US"/>
              <a:t>”</a:t>
            </a:r>
            <a:r>
              <a:rPr lang="en-US" altLang="ja-JP"/>
              <a:t> Internet delay &amp; loss look like? </a:t>
            </a:r>
          </a:p>
          <a:p>
            <a:pPr marL="287338" indent="-287338" eaLnBrk="1" hangingPunct="1"/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traceroute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program: </a:t>
            </a:r>
            <a:r>
              <a:rPr lang="en-US" altLang="en-US"/>
              <a:t>provides delay measurement from source to router along end-end Internet path towards destination.  For all </a:t>
            </a:r>
            <a:r>
              <a:rPr lang="en-US" altLang="en-US" i="1"/>
              <a:t>i:</a:t>
            </a:r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sends three packets that will reach router </a:t>
            </a:r>
            <a:r>
              <a:rPr lang="en-US" altLang="en-US" i="1">
                <a:ea typeface="Arial" panose="020B0604020202020204" pitchFamily="34" charset="0"/>
              </a:rPr>
              <a:t>i</a:t>
            </a:r>
            <a:r>
              <a:rPr lang="en-US" altLang="en-US">
                <a:ea typeface="Arial" panose="020B0604020202020204" pitchFamily="34" charset="0"/>
              </a:rPr>
              <a:t> on path towards destination</a:t>
            </a:r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router </a:t>
            </a:r>
            <a:r>
              <a:rPr lang="en-US" altLang="en-US" i="1">
                <a:ea typeface="Arial" panose="020B0604020202020204" pitchFamily="34" charset="0"/>
              </a:rPr>
              <a:t>i</a:t>
            </a:r>
            <a:r>
              <a:rPr lang="en-US" altLang="en-US">
                <a:ea typeface="Arial" panose="020B0604020202020204" pitchFamily="34" charset="0"/>
              </a:rPr>
              <a:t> will return packets to sender</a:t>
            </a:r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sender times interval between transmission and reply.</a:t>
            </a:r>
            <a:endParaRPr lang="en-US" altLang="en-US" sz="2800">
              <a:ea typeface="Arial" panose="020B0604020202020204" pitchFamily="34" charset="0"/>
            </a:endParaRPr>
          </a:p>
        </p:txBody>
      </p:sp>
      <p:sp>
        <p:nvSpPr>
          <p:cNvPr id="107525" name="Line 38">
            <a:extLst>
              <a:ext uri="{FF2B5EF4-FFF2-40B4-BE49-F238E27FC236}">
                <a16:creationId xmlns="" xmlns:a16="http://schemas.microsoft.com/office/drawing/2014/main" id="{39E13951-93F0-4319-AC7D-D13944C76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26" name="Line 105">
            <a:extLst>
              <a:ext uri="{FF2B5EF4-FFF2-40B4-BE49-F238E27FC236}">
                <a16:creationId xmlns="" xmlns:a16="http://schemas.microsoft.com/office/drawing/2014/main" id="{379D722B-FEFB-4EEE-8ED9-83C84ACC0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27" name="Line 106">
            <a:extLst>
              <a:ext uri="{FF2B5EF4-FFF2-40B4-BE49-F238E27FC236}">
                <a16:creationId xmlns="" xmlns:a16="http://schemas.microsoft.com/office/drawing/2014/main" id="{EB01D529-FBAD-4BDB-8388-E2B7364D3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28" name="Line 108">
            <a:extLst>
              <a:ext uri="{FF2B5EF4-FFF2-40B4-BE49-F238E27FC236}">
                <a16:creationId xmlns="" xmlns:a16="http://schemas.microsoft.com/office/drawing/2014/main" id="{26743173-BB02-4A15-BAFB-AD047CFAF2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29" name="Line 113">
            <a:extLst>
              <a:ext uri="{FF2B5EF4-FFF2-40B4-BE49-F238E27FC236}">
                <a16:creationId xmlns="" xmlns:a16="http://schemas.microsoft.com/office/drawing/2014/main" id="{81B52D69-CFC2-4453-8204-6F70E92C8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30" name="Line 260">
            <a:extLst>
              <a:ext uri="{FF2B5EF4-FFF2-40B4-BE49-F238E27FC236}">
                <a16:creationId xmlns="" xmlns:a16="http://schemas.microsoft.com/office/drawing/2014/main" id="{01CF8862-2A6F-43A0-BEBD-AB5B90CD2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31" name="Line 261">
            <a:extLst>
              <a:ext uri="{FF2B5EF4-FFF2-40B4-BE49-F238E27FC236}">
                <a16:creationId xmlns="" xmlns:a16="http://schemas.microsoft.com/office/drawing/2014/main" id="{DDD47B3B-A35D-4687-A03C-C98EB3A2CE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32" name="Line 291">
            <a:extLst>
              <a:ext uri="{FF2B5EF4-FFF2-40B4-BE49-F238E27FC236}">
                <a16:creationId xmlns="" xmlns:a16="http://schemas.microsoft.com/office/drawing/2014/main" id="{5E0C8B14-3361-438D-9165-5BB241F6D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33" name="Line 292">
            <a:extLst>
              <a:ext uri="{FF2B5EF4-FFF2-40B4-BE49-F238E27FC236}">
                <a16:creationId xmlns="" xmlns:a16="http://schemas.microsoft.com/office/drawing/2014/main" id="{05F9320B-43D5-4266-8DF6-E81E0185E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34" name="Line 294">
            <a:extLst>
              <a:ext uri="{FF2B5EF4-FFF2-40B4-BE49-F238E27FC236}">
                <a16:creationId xmlns="" xmlns:a16="http://schemas.microsoft.com/office/drawing/2014/main" id="{5BEFCC14-AB40-4449-9C9A-B41960D18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35" name="Line 295">
            <a:extLst>
              <a:ext uri="{FF2B5EF4-FFF2-40B4-BE49-F238E27FC236}">
                <a16:creationId xmlns="" xmlns:a16="http://schemas.microsoft.com/office/drawing/2014/main" id="{DD8678FB-34F8-4354-8B39-FE70BCAB9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3244" name="Text Box 300">
            <a:extLst>
              <a:ext uri="{FF2B5EF4-FFF2-40B4-BE49-F238E27FC236}">
                <a16:creationId xmlns="" xmlns:a16="http://schemas.microsoft.com/office/drawing/2014/main" id="{15545043-199C-4257-8328-E62E13C2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50387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6" name="Text Box 302">
            <a:extLst>
              <a:ext uri="{FF2B5EF4-FFF2-40B4-BE49-F238E27FC236}">
                <a16:creationId xmlns="" xmlns:a16="http://schemas.microsoft.com/office/drawing/2014/main" id="{C843EBAB-2EEF-46FC-B24B-36EDEDC4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559911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8" name="Text Box 304">
            <a:extLst>
              <a:ext uri="{FF2B5EF4-FFF2-40B4-BE49-F238E27FC236}">
                <a16:creationId xmlns="" xmlns:a16="http://schemas.microsoft.com/office/drawing/2014/main" id="{0211A048-479E-4607-BD70-1BA1BBE4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50133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grpSp>
        <p:nvGrpSpPr>
          <p:cNvPr id="107539" name="Group 100">
            <a:extLst>
              <a:ext uri="{FF2B5EF4-FFF2-40B4-BE49-F238E27FC236}">
                <a16:creationId xmlns="" xmlns:a16="http://schemas.microsoft.com/office/drawing/2014/main" id="{342594DF-343F-46A7-B45B-FECA9AD84B16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4975225"/>
            <a:ext cx="820738" cy="688975"/>
            <a:chOff x="-44" y="1473"/>
            <a:chExt cx="981" cy="1105"/>
          </a:xfrm>
        </p:grpSpPr>
        <p:pic>
          <p:nvPicPr>
            <p:cNvPr id="107642" name="Picture 101" descr="desktop_computer_stylized_medium">
              <a:extLst>
                <a:ext uri="{FF2B5EF4-FFF2-40B4-BE49-F238E27FC236}">
                  <a16:creationId xmlns="" xmlns:a16="http://schemas.microsoft.com/office/drawing/2014/main" id="{12FCE854-516E-4F18-A11A-099DCE7FB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43" name="Freeform 102">
              <a:extLst>
                <a:ext uri="{FF2B5EF4-FFF2-40B4-BE49-F238E27FC236}">
                  <a16:creationId xmlns="" xmlns:a16="http://schemas.microsoft.com/office/drawing/2014/main" id="{5810BA43-96C5-4D8B-A41C-FA4AE7F053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7540" name="Group 103">
            <a:extLst>
              <a:ext uri="{FF2B5EF4-FFF2-40B4-BE49-F238E27FC236}">
                <a16:creationId xmlns="" xmlns:a16="http://schemas.microsoft.com/office/drawing/2014/main" id="{3B87454C-AF58-449D-9AA7-86DC48BBDB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65900" y="5013325"/>
            <a:ext cx="754063" cy="669925"/>
            <a:chOff x="-44" y="1473"/>
            <a:chExt cx="981" cy="1105"/>
          </a:xfrm>
        </p:grpSpPr>
        <p:pic>
          <p:nvPicPr>
            <p:cNvPr id="107640" name="Picture 104" descr="desktop_computer_stylized_medium">
              <a:extLst>
                <a:ext uri="{FF2B5EF4-FFF2-40B4-BE49-F238E27FC236}">
                  <a16:creationId xmlns="" xmlns:a16="http://schemas.microsoft.com/office/drawing/2014/main" id="{A1AB70A6-DD9B-4CB4-B293-49575B63C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41" name="Freeform 105">
              <a:extLst>
                <a:ext uri="{FF2B5EF4-FFF2-40B4-BE49-F238E27FC236}">
                  <a16:creationId xmlns="" xmlns:a16="http://schemas.microsoft.com/office/drawing/2014/main" id="{F526AEB2-6CEF-43A6-A6E7-8AA3F72F2A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7541" name="Group 124">
            <a:extLst>
              <a:ext uri="{FF2B5EF4-FFF2-40B4-BE49-F238E27FC236}">
                <a16:creationId xmlns="" xmlns:a16="http://schemas.microsoft.com/office/drawing/2014/main" id="{F25FD587-1046-468A-BC59-CEA4037E5548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5513388"/>
            <a:ext cx="617537" cy="250825"/>
            <a:chOff x="2356" y="1300"/>
            <a:chExt cx="555" cy="194"/>
          </a:xfrm>
        </p:grpSpPr>
        <p:sp>
          <p:nvSpPr>
            <p:cNvPr id="107632" name="Oval 407">
              <a:extLst>
                <a:ext uri="{FF2B5EF4-FFF2-40B4-BE49-F238E27FC236}">
                  <a16:creationId xmlns="" xmlns:a16="http://schemas.microsoft.com/office/drawing/2014/main" id="{D4006C46-37F8-4F76-AE7C-B42F67B23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33" name="Rectangle 410">
              <a:extLst>
                <a:ext uri="{FF2B5EF4-FFF2-40B4-BE49-F238E27FC236}">
                  <a16:creationId xmlns="" xmlns:a16="http://schemas.microsoft.com/office/drawing/2014/main" id="{3596DA84-245E-4116-836C-493109454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34" name="Oval 411">
              <a:extLst>
                <a:ext uri="{FF2B5EF4-FFF2-40B4-BE49-F238E27FC236}">
                  <a16:creationId xmlns="" xmlns:a16="http://schemas.microsoft.com/office/drawing/2014/main" id="{43016549-FBF2-4DDA-BDFC-546A4C2C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7635" name="Group 128">
              <a:extLst>
                <a:ext uri="{FF2B5EF4-FFF2-40B4-BE49-F238E27FC236}">
                  <a16:creationId xmlns="" xmlns:a16="http://schemas.microsoft.com/office/drawing/2014/main" id="{8C1EE281-FD81-49BB-904C-1F56C41BB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38" name="Freeform 129">
                <a:extLst>
                  <a:ext uri="{FF2B5EF4-FFF2-40B4-BE49-F238E27FC236}">
                    <a16:creationId xmlns="" xmlns:a16="http://schemas.microsoft.com/office/drawing/2014/main" id="{E5D3576F-DD9D-41C7-B571-9964BBA9C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7639" name="Freeform 130">
                <a:extLst>
                  <a:ext uri="{FF2B5EF4-FFF2-40B4-BE49-F238E27FC236}">
                    <a16:creationId xmlns="" xmlns:a16="http://schemas.microsoft.com/office/drawing/2014/main" id="{E99E2EC5-712E-47BB-A894-B2506F52C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7636" name="Line 131">
              <a:extLst>
                <a:ext uri="{FF2B5EF4-FFF2-40B4-BE49-F238E27FC236}">
                  <a16:creationId xmlns="" xmlns:a16="http://schemas.microsoft.com/office/drawing/2014/main" id="{311F350B-37A1-4397-A6C4-568132C9A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7637" name="Line 132">
              <a:extLst>
                <a:ext uri="{FF2B5EF4-FFF2-40B4-BE49-F238E27FC236}">
                  <a16:creationId xmlns="" xmlns:a16="http://schemas.microsoft.com/office/drawing/2014/main" id="{3E7DEE2A-F139-47DA-9B55-2017F6BFC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7542" name="Group 133">
            <a:extLst>
              <a:ext uri="{FF2B5EF4-FFF2-40B4-BE49-F238E27FC236}">
                <a16:creationId xmlns="" xmlns:a16="http://schemas.microsoft.com/office/drawing/2014/main" id="{0CC9AF89-F769-4F20-BC81-AB120396A176}"/>
              </a:ext>
            </a:extLst>
          </p:cNvPr>
          <p:cNvGrpSpPr>
            <a:grpSpLocks/>
          </p:cNvGrpSpPr>
          <p:nvPr/>
        </p:nvGrpSpPr>
        <p:grpSpPr bwMode="auto">
          <a:xfrm>
            <a:off x="4545013" y="5241925"/>
            <a:ext cx="617537" cy="250825"/>
            <a:chOff x="2356" y="1300"/>
            <a:chExt cx="555" cy="194"/>
          </a:xfrm>
        </p:grpSpPr>
        <p:sp>
          <p:nvSpPr>
            <p:cNvPr id="107624" name="Oval 407">
              <a:extLst>
                <a:ext uri="{FF2B5EF4-FFF2-40B4-BE49-F238E27FC236}">
                  <a16:creationId xmlns="" xmlns:a16="http://schemas.microsoft.com/office/drawing/2014/main" id="{88D3D3A0-416B-4BB7-8B70-1DEFBEA4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25" name="Rectangle 410">
              <a:extLst>
                <a:ext uri="{FF2B5EF4-FFF2-40B4-BE49-F238E27FC236}">
                  <a16:creationId xmlns="" xmlns:a16="http://schemas.microsoft.com/office/drawing/2014/main" id="{A5AE0EBA-AB90-41FD-A631-E82BB6641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26" name="Oval 411">
              <a:extLst>
                <a:ext uri="{FF2B5EF4-FFF2-40B4-BE49-F238E27FC236}">
                  <a16:creationId xmlns="" xmlns:a16="http://schemas.microsoft.com/office/drawing/2014/main" id="{6DB8D490-4679-4111-B202-833F61223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7627" name="Group 137">
              <a:extLst>
                <a:ext uri="{FF2B5EF4-FFF2-40B4-BE49-F238E27FC236}">
                  <a16:creationId xmlns="" xmlns:a16="http://schemas.microsoft.com/office/drawing/2014/main" id="{A6CA0EFE-B458-4800-B7B2-104F9FD07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30" name="Freeform 138">
                <a:extLst>
                  <a:ext uri="{FF2B5EF4-FFF2-40B4-BE49-F238E27FC236}">
                    <a16:creationId xmlns="" xmlns:a16="http://schemas.microsoft.com/office/drawing/2014/main" id="{A0567ACB-34E9-4658-9C61-66E0D3029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7631" name="Freeform 139">
                <a:extLst>
                  <a:ext uri="{FF2B5EF4-FFF2-40B4-BE49-F238E27FC236}">
                    <a16:creationId xmlns="" xmlns:a16="http://schemas.microsoft.com/office/drawing/2014/main" id="{61E28A73-9463-4D5D-9DFE-06DC113EE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7628" name="Line 140">
              <a:extLst>
                <a:ext uri="{FF2B5EF4-FFF2-40B4-BE49-F238E27FC236}">
                  <a16:creationId xmlns="" xmlns:a16="http://schemas.microsoft.com/office/drawing/2014/main" id="{8C3577A9-D3DD-4AC1-98FD-3AE93B431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7629" name="Line 141">
              <a:extLst>
                <a:ext uri="{FF2B5EF4-FFF2-40B4-BE49-F238E27FC236}">
                  <a16:creationId xmlns="" xmlns:a16="http://schemas.microsoft.com/office/drawing/2014/main" id="{0EFB2AFE-7177-41F1-95A0-1B10DDC9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7543" name="Group 142">
            <a:extLst>
              <a:ext uri="{FF2B5EF4-FFF2-40B4-BE49-F238E27FC236}">
                <a16:creationId xmlns="" xmlns:a16="http://schemas.microsoft.com/office/drawing/2014/main" id="{A4BBBC22-2BC8-44AE-9F2C-8D3895B46EFD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5451475"/>
            <a:ext cx="617538" cy="250825"/>
            <a:chOff x="2356" y="1300"/>
            <a:chExt cx="555" cy="194"/>
          </a:xfrm>
        </p:grpSpPr>
        <p:sp>
          <p:nvSpPr>
            <p:cNvPr id="107616" name="Oval 407">
              <a:extLst>
                <a:ext uri="{FF2B5EF4-FFF2-40B4-BE49-F238E27FC236}">
                  <a16:creationId xmlns="" xmlns:a16="http://schemas.microsoft.com/office/drawing/2014/main" id="{63B6AF11-1D40-47D5-B5F3-D82A7961E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17" name="Rectangle 410">
              <a:extLst>
                <a:ext uri="{FF2B5EF4-FFF2-40B4-BE49-F238E27FC236}">
                  <a16:creationId xmlns="" xmlns:a16="http://schemas.microsoft.com/office/drawing/2014/main" id="{20F1397B-EDDF-4DD3-A621-3A7B27CA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18" name="Oval 411">
              <a:extLst>
                <a:ext uri="{FF2B5EF4-FFF2-40B4-BE49-F238E27FC236}">
                  <a16:creationId xmlns="" xmlns:a16="http://schemas.microsoft.com/office/drawing/2014/main" id="{0EB25667-D975-4F95-A2BA-B5C0A8F06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7619" name="Group 146">
              <a:extLst>
                <a:ext uri="{FF2B5EF4-FFF2-40B4-BE49-F238E27FC236}">
                  <a16:creationId xmlns="" xmlns:a16="http://schemas.microsoft.com/office/drawing/2014/main" id="{05C610E9-3D57-4CA3-B3E9-37A3C0C74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22" name="Freeform 147">
                <a:extLst>
                  <a:ext uri="{FF2B5EF4-FFF2-40B4-BE49-F238E27FC236}">
                    <a16:creationId xmlns="" xmlns:a16="http://schemas.microsoft.com/office/drawing/2014/main" id="{E498E6B1-FFE7-4898-AF02-C826CD80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7623" name="Freeform 148">
                <a:extLst>
                  <a:ext uri="{FF2B5EF4-FFF2-40B4-BE49-F238E27FC236}">
                    <a16:creationId xmlns="" xmlns:a16="http://schemas.microsoft.com/office/drawing/2014/main" id="{CA57E501-FE4F-4D93-A7DC-70267704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7620" name="Line 149">
              <a:extLst>
                <a:ext uri="{FF2B5EF4-FFF2-40B4-BE49-F238E27FC236}">
                  <a16:creationId xmlns="" xmlns:a16="http://schemas.microsoft.com/office/drawing/2014/main" id="{87290527-DB02-4A28-9B5B-F91E895F6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7621" name="Line 150">
              <a:extLst>
                <a:ext uri="{FF2B5EF4-FFF2-40B4-BE49-F238E27FC236}">
                  <a16:creationId xmlns="" xmlns:a16="http://schemas.microsoft.com/office/drawing/2014/main" id="{C54ABBDC-6423-46A2-9D7E-015E90779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7544" name="Group 151">
            <a:extLst>
              <a:ext uri="{FF2B5EF4-FFF2-40B4-BE49-F238E27FC236}">
                <a16:creationId xmlns="" xmlns:a16="http://schemas.microsoft.com/office/drawing/2014/main" id="{7BBF8689-C3AF-4A56-AE0D-A6C46E3882C1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5205413"/>
            <a:ext cx="617537" cy="250825"/>
            <a:chOff x="2356" y="1300"/>
            <a:chExt cx="555" cy="194"/>
          </a:xfrm>
        </p:grpSpPr>
        <p:sp>
          <p:nvSpPr>
            <p:cNvPr id="107608" name="Oval 407">
              <a:extLst>
                <a:ext uri="{FF2B5EF4-FFF2-40B4-BE49-F238E27FC236}">
                  <a16:creationId xmlns="" xmlns:a16="http://schemas.microsoft.com/office/drawing/2014/main" id="{E343DB7D-FD01-4D64-BC04-9CDAB092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09" name="Rectangle 410">
              <a:extLst>
                <a:ext uri="{FF2B5EF4-FFF2-40B4-BE49-F238E27FC236}">
                  <a16:creationId xmlns="" xmlns:a16="http://schemas.microsoft.com/office/drawing/2014/main" id="{B0B48D5D-3CDB-4809-955D-904B6DDF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10" name="Oval 411">
              <a:extLst>
                <a:ext uri="{FF2B5EF4-FFF2-40B4-BE49-F238E27FC236}">
                  <a16:creationId xmlns="" xmlns:a16="http://schemas.microsoft.com/office/drawing/2014/main" id="{FA511055-0E72-48EE-8E91-4DAEC07F5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7611" name="Group 155">
              <a:extLst>
                <a:ext uri="{FF2B5EF4-FFF2-40B4-BE49-F238E27FC236}">
                  <a16:creationId xmlns="" xmlns:a16="http://schemas.microsoft.com/office/drawing/2014/main" id="{900D7D49-5E7F-45AE-8873-4EEEDA362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14" name="Freeform 156">
                <a:extLst>
                  <a:ext uri="{FF2B5EF4-FFF2-40B4-BE49-F238E27FC236}">
                    <a16:creationId xmlns="" xmlns:a16="http://schemas.microsoft.com/office/drawing/2014/main" id="{33A36BB5-CB6B-4E89-A974-99967E9CE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7615" name="Freeform 157">
                <a:extLst>
                  <a:ext uri="{FF2B5EF4-FFF2-40B4-BE49-F238E27FC236}">
                    <a16:creationId xmlns="" xmlns:a16="http://schemas.microsoft.com/office/drawing/2014/main" id="{E79DCC1E-04CD-4377-AEF2-CE6F7D292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7612" name="Line 158">
              <a:extLst>
                <a:ext uri="{FF2B5EF4-FFF2-40B4-BE49-F238E27FC236}">
                  <a16:creationId xmlns="" xmlns:a16="http://schemas.microsoft.com/office/drawing/2014/main" id="{2A1DC981-0049-4235-9D9E-F1B816FBF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7613" name="Line 159">
              <a:extLst>
                <a:ext uri="{FF2B5EF4-FFF2-40B4-BE49-F238E27FC236}">
                  <a16:creationId xmlns="" xmlns:a16="http://schemas.microsoft.com/office/drawing/2014/main" id="{C6571005-5044-40C0-9D76-18994B24C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7545" name="Group 160">
            <a:extLst>
              <a:ext uri="{FF2B5EF4-FFF2-40B4-BE49-F238E27FC236}">
                <a16:creationId xmlns="" xmlns:a16="http://schemas.microsoft.com/office/drawing/2014/main" id="{B6976D88-E44E-4698-8494-F269A2E7E845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472113"/>
            <a:ext cx="617538" cy="250825"/>
            <a:chOff x="2356" y="1300"/>
            <a:chExt cx="555" cy="194"/>
          </a:xfrm>
        </p:grpSpPr>
        <p:sp>
          <p:nvSpPr>
            <p:cNvPr id="107600" name="Oval 407">
              <a:extLst>
                <a:ext uri="{FF2B5EF4-FFF2-40B4-BE49-F238E27FC236}">
                  <a16:creationId xmlns="" xmlns:a16="http://schemas.microsoft.com/office/drawing/2014/main" id="{922F0C97-8FC1-4875-A829-C1315F2FA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01" name="Rectangle 410">
              <a:extLst>
                <a:ext uri="{FF2B5EF4-FFF2-40B4-BE49-F238E27FC236}">
                  <a16:creationId xmlns="" xmlns:a16="http://schemas.microsoft.com/office/drawing/2014/main" id="{0D077004-2AF2-43B8-BA05-7EBF09A86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02" name="Oval 411">
              <a:extLst>
                <a:ext uri="{FF2B5EF4-FFF2-40B4-BE49-F238E27FC236}">
                  <a16:creationId xmlns="" xmlns:a16="http://schemas.microsoft.com/office/drawing/2014/main" id="{2A5BDE39-0237-494D-BD91-E4EBEBFAD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7603" name="Group 164">
              <a:extLst>
                <a:ext uri="{FF2B5EF4-FFF2-40B4-BE49-F238E27FC236}">
                  <a16:creationId xmlns="" xmlns:a16="http://schemas.microsoft.com/office/drawing/2014/main" id="{44677E6A-168F-4B93-AA0A-67BD79DA5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06" name="Freeform 165">
                <a:extLst>
                  <a:ext uri="{FF2B5EF4-FFF2-40B4-BE49-F238E27FC236}">
                    <a16:creationId xmlns="" xmlns:a16="http://schemas.microsoft.com/office/drawing/2014/main" id="{769E5ABB-17D6-4B2A-B277-E438982A3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7607" name="Freeform 166">
                <a:extLst>
                  <a:ext uri="{FF2B5EF4-FFF2-40B4-BE49-F238E27FC236}">
                    <a16:creationId xmlns="" xmlns:a16="http://schemas.microsoft.com/office/drawing/2014/main" id="{A22CD5DC-D276-45C0-917C-41097196C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7604" name="Line 167">
              <a:extLst>
                <a:ext uri="{FF2B5EF4-FFF2-40B4-BE49-F238E27FC236}">
                  <a16:creationId xmlns="" xmlns:a16="http://schemas.microsoft.com/office/drawing/2014/main" id="{41E4917F-7706-4281-A87A-118936D14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7605" name="Line 168">
              <a:extLst>
                <a:ext uri="{FF2B5EF4-FFF2-40B4-BE49-F238E27FC236}">
                  <a16:creationId xmlns="" xmlns:a16="http://schemas.microsoft.com/office/drawing/2014/main" id="{2710BE10-ACBF-4161-99D3-C92D258AD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7547" name="Group 347">
            <a:extLst>
              <a:ext uri="{FF2B5EF4-FFF2-40B4-BE49-F238E27FC236}">
                <a16:creationId xmlns="" xmlns:a16="http://schemas.microsoft.com/office/drawing/2014/main" id="{BA5737D0-7611-4ED1-ADB6-64627A11313F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5454650"/>
            <a:ext cx="649288" cy="303213"/>
            <a:chOff x="1871277" y="1576300"/>
            <a:chExt cx="1128371" cy="437861"/>
          </a:xfrm>
        </p:grpSpPr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A9A7CACF-B99F-4557-BC09-B61DB92B41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D99897A-E9EF-4D14-AF7E-0F7B7AB60940}"/>
                </a:ext>
              </a:extLst>
            </p:cNvPr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2943E13F-8137-4B90-95B5-7F1CB8BA79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="" xmlns:a16="http://schemas.microsoft.com/office/drawing/2014/main" id="{16E008B1-8374-48A0-84EF-B622FB0EEE9C}"/>
                </a:ext>
              </a:extLst>
            </p:cNvPr>
            <p:cNvSpPr/>
            <p:nvPr/>
          </p:nvSpPr>
          <p:spPr bwMode="auto">
            <a:xfrm>
              <a:off x="2160957" y="1672583"/>
              <a:ext cx="546253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="" xmlns:a16="http://schemas.microsoft.com/office/drawing/2014/main" id="{62448439-2AFE-4D7F-BEC2-6E4DC61D8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="" xmlns:a16="http://schemas.microsoft.com/office/drawing/2014/main" id="{2D84D5B0-675B-434D-AF93-35EB7C830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="" xmlns:a16="http://schemas.microsoft.com/office/drawing/2014/main" id="{03A02138-825B-47B1-B40D-02BDE3B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D204B4BC-E8A8-4619-9387-836BDE5A709A}"/>
                </a:ext>
              </a:extLst>
            </p:cNvPr>
            <p:cNvCxnSpPr>
              <a:cxnSpLocks noChangeShapeType="1"/>
              <a:endCxn id="7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6D692885-28B4-4207-9316-4CECDB1302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548" name="Group 347">
            <a:extLst>
              <a:ext uri="{FF2B5EF4-FFF2-40B4-BE49-F238E27FC236}">
                <a16:creationId xmlns="" xmlns:a16="http://schemas.microsoft.com/office/drawing/2014/main" id="{251A065A-5EC9-4D13-95C2-8EEE5C6BF900}"/>
              </a:ext>
            </a:extLst>
          </p:cNvPr>
          <p:cNvGrpSpPr>
            <a:grpSpLocks/>
          </p:cNvGrpSpPr>
          <p:nvPr/>
        </p:nvGrpSpPr>
        <p:grpSpPr bwMode="auto">
          <a:xfrm>
            <a:off x="2382838" y="5189538"/>
            <a:ext cx="649287" cy="301625"/>
            <a:chOff x="1871277" y="1576300"/>
            <a:chExt cx="1128371" cy="437861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4930278-3E21-4E51-BC6C-68EBC20FFF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B4DBDF64-FF5D-43D9-B946-E67CA0375097}"/>
                </a:ext>
              </a:extLst>
            </p:cNvPr>
            <p:cNvSpPr/>
            <p:nvPr/>
          </p:nvSpPr>
          <p:spPr bwMode="auto">
            <a:xfrm>
              <a:off x="1871277" y="1739921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84B6E3B1-44DC-4CDC-989F-C9F36AAC5A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="" xmlns:a16="http://schemas.microsoft.com/office/drawing/2014/main" id="{1AFB7EA6-38FD-4F66-9FC4-56CA017342B9}"/>
                </a:ext>
              </a:extLst>
            </p:cNvPr>
            <p:cNvSpPr/>
            <p:nvPr/>
          </p:nvSpPr>
          <p:spPr bwMode="auto">
            <a:xfrm>
              <a:off x="2160956" y="1673090"/>
              <a:ext cx="546253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="" xmlns:a16="http://schemas.microsoft.com/office/drawing/2014/main" id="{1F2D6310-9016-4A21-9631-DAAB3C2FE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="" xmlns:a16="http://schemas.microsoft.com/office/drawing/2014/main" id="{119D5CC9-D77D-4A3C-9D17-B529127B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="" xmlns:a16="http://schemas.microsoft.com/office/drawing/2014/main" id="{E9A2DC02-411D-401B-A8EA-6A6FF9EB1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7805D1AF-B9F4-49D1-9E80-AC9DC163DFD0}"/>
                </a:ext>
              </a:extLst>
            </p:cNvPr>
            <p:cNvCxnSpPr>
              <a:cxnSpLocks noChangeShapeType="1"/>
              <a:endCxn id="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2DCAAE92-A83C-47C2-838B-02B8B5F866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549" name="Group 347">
            <a:extLst>
              <a:ext uri="{FF2B5EF4-FFF2-40B4-BE49-F238E27FC236}">
                <a16:creationId xmlns="" xmlns:a16="http://schemas.microsoft.com/office/drawing/2014/main" id="{1ED2BD3E-CCE8-498B-8C84-EE4B9C8C285A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5438775"/>
            <a:ext cx="650875" cy="303213"/>
            <a:chOff x="1871277" y="1576300"/>
            <a:chExt cx="1128371" cy="437861"/>
          </a:xfrm>
        </p:grpSpPr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B5778C91-F47C-41EE-A174-8383D813BE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74DAD220-7C87-484C-B8C7-E4F58AE64D01}"/>
                </a:ext>
              </a:extLst>
            </p:cNvPr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DDACCD2D-AFE4-4D93-ABE2-2C04D24AAD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="" xmlns:a16="http://schemas.microsoft.com/office/drawing/2014/main" id="{B84D60E0-272C-4512-9895-E519BB1801CD}"/>
                </a:ext>
              </a:extLst>
            </p:cNvPr>
            <p:cNvSpPr/>
            <p:nvPr/>
          </p:nvSpPr>
          <p:spPr bwMode="auto">
            <a:xfrm>
              <a:off x="2160251" y="1672583"/>
              <a:ext cx="547672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="" xmlns:a16="http://schemas.microsoft.com/office/drawing/2014/main" id="{4EDBC176-8D42-4A3F-868F-31344BBB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="" xmlns:a16="http://schemas.microsoft.com/office/drawing/2014/main" id="{D7AEB18B-29BF-4E38-A1FB-F68E2619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="" xmlns:a16="http://schemas.microsoft.com/office/drawing/2014/main" id="{13297FE3-70D6-452C-A3A4-D7FDFA5A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96E1488A-8181-46D2-9F4F-5F991A6F08D3}"/>
                </a:ext>
              </a:extLst>
            </p:cNvPr>
            <p:cNvCxnSpPr>
              <a:cxnSpLocks noChangeShapeType="1"/>
              <a:endCxn id="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16C418B6-4807-408D-B89E-36C60BAAE1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550" name="Group 347">
            <a:extLst>
              <a:ext uri="{FF2B5EF4-FFF2-40B4-BE49-F238E27FC236}">
                <a16:creationId xmlns="" xmlns:a16="http://schemas.microsoft.com/office/drawing/2014/main" id="{383724A5-E12B-4D3A-B579-6CF122E0BAEA}"/>
              </a:ext>
            </a:extLst>
          </p:cNvPr>
          <p:cNvGrpSpPr>
            <a:grpSpLocks/>
          </p:cNvGrpSpPr>
          <p:nvPr/>
        </p:nvGrpSpPr>
        <p:grpSpPr bwMode="auto">
          <a:xfrm>
            <a:off x="4529138" y="5214938"/>
            <a:ext cx="650875" cy="301625"/>
            <a:chOff x="1871277" y="1576300"/>
            <a:chExt cx="1128371" cy="437861"/>
          </a:xfrm>
        </p:grpSpPr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72A56D49-C757-44EB-935B-B74749EBF3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9C82AA49-9E70-490D-B5D7-20FB40A36F94}"/>
                </a:ext>
              </a:extLst>
            </p:cNvPr>
            <p:cNvSpPr/>
            <p:nvPr/>
          </p:nvSpPr>
          <p:spPr bwMode="auto">
            <a:xfrm>
              <a:off x="1871277" y="1739921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ADE3B231-A139-4D18-BBA8-12406E8489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="" xmlns:a16="http://schemas.microsoft.com/office/drawing/2014/main" id="{2112481F-DAFA-4F9C-8AAC-9629DF4B60A4}"/>
                </a:ext>
              </a:extLst>
            </p:cNvPr>
            <p:cNvSpPr/>
            <p:nvPr/>
          </p:nvSpPr>
          <p:spPr bwMode="auto">
            <a:xfrm>
              <a:off x="2160249" y="1673090"/>
              <a:ext cx="547674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="" xmlns:a16="http://schemas.microsoft.com/office/drawing/2014/main" id="{78098D26-F73D-4CC3-AAE2-965D5A04E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="" xmlns:a16="http://schemas.microsoft.com/office/drawing/2014/main" id="{BF602ADD-9BB5-4910-87FF-6DFE36574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="" xmlns:a16="http://schemas.microsoft.com/office/drawing/2014/main" id="{E2457202-7054-436A-8AED-880541723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84350B6B-4DFC-409C-A298-6634593B46FF}"/>
                </a:ext>
              </a:extLst>
            </p:cNvPr>
            <p:cNvCxnSpPr>
              <a:cxnSpLocks noChangeShapeType="1"/>
              <a:endCxn id="10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B924E341-B250-4D88-B492-F7B1EA5021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551" name="Group 347">
            <a:extLst>
              <a:ext uri="{FF2B5EF4-FFF2-40B4-BE49-F238E27FC236}">
                <a16:creationId xmlns="" xmlns:a16="http://schemas.microsoft.com/office/drawing/2014/main" id="{4E8B0A87-87D4-4FD7-8C22-1C889B101EEF}"/>
              </a:ext>
            </a:extLst>
          </p:cNvPr>
          <p:cNvGrpSpPr>
            <a:grpSpLocks/>
          </p:cNvGrpSpPr>
          <p:nvPr/>
        </p:nvGrpSpPr>
        <p:grpSpPr bwMode="auto">
          <a:xfrm>
            <a:off x="5497513" y="5486400"/>
            <a:ext cx="649287" cy="303213"/>
            <a:chOff x="1871277" y="1576300"/>
            <a:chExt cx="1128371" cy="437861"/>
          </a:xfrm>
        </p:grpSpPr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1BE6EAC2-67E3-4F77-8F56-4EB6BFF5B1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B1BA2722-051E-4A22-9640-321FA4C71F49}"/>
                </a:ext>
              </a:extLst>
            </p:cNvPr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3A722A1E-B2B7-4CD1-88C3-A6E4ED79A9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Gill Sans MT"/>
                <a:ea typeface="MS PGothic" panose="020B0600070205080204" pitchFamily="34" charset="-128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="" xmlns:a16="http://schemas.microsoft.com/office/drawing/2014/main" id="{28EB2C39-33C5-4483-ACDC-93B5807662D6}"/>
                </a:ext>
              </a:extLst>
            </p:cNvPr>
            <p:cNvSpPr/>
            <p:nvPr/>
          </p:nvSpPr>
          <p:spPr bwMode="auto">
            <a:xfrm>
              <a:off x="2160956" y="1672583"/>
              <a:ext cx="546253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="" xmlns:a16="http://schemas.microsoft.com/office/drawing/2014/main" id="{EF32B697-8991-4211-B17A-E8FA1EF10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="" xmlns:a16="http://schemas.microsoft.com/office/drawing/2014/main" id="{74CF37F8-4A23-4F69-96BB-EF88A807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="" xmlns:a16="http://schemas.microsoft.com/office/drawing/2014/main" id="{A1FEE8AC-74E9-4849-98CB-6428636C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CC291424-44F7-42A9-B8F5-B19F2BC03428}"/>
                </a:ext>
              </a:extLst>
            </p:cNvPr>
            <p:cNvCxnSpPr>
              <a:cxnSpLocks noChangeShapeType="1"/>
              <a:endCxn id="11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EE8CA44B-80EE-4261-B1B9-1CDDFEE6BF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3247" name="Freeform 303">
            <a:extLst>
              <a:ext uri="{FF2B5EF4-FFF2-40B4-BE49-F238E27FC236}">
                <a16:creationId xmlns="" xmlns:a16="http://schemas.microsoft.com/office/drawing/2014/main" id="{CA474297-2205-4D87-AB6A-109F18368878}"/>
              </a:ext>
            </a:extLst>
          </p:cNvPr>
          <p:cNvSpPr>
            <a:spLocks/>
          </p:cNvSpPr>
          <p:nvPr/>
        </p:nvSpPr>
        <p:spPr bwMode="auto">
          <a:xfrm>
            <a:off x="1257300" y="5259388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3243" name="Freeform 299">
            <a:extLst>
              <a:ext uri="{FF2B5EF4-FFF2-40B4-BE49-F238E27FC236}">
                <a16:creationId xmlns="" xmlns:a16="http://schemas.microsoft.com/office/drawing/2014/main" id="{64C8F8AA-C774-4803-97D2-CDB08E11A55A}"/>
              </a:ext>
            </a:extLst>
          </p:cNvPr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3245" name="Freeform 301">
            <a:extLst>
              <a:ext uri="{FF2B5EF4-FFF2-40B4-BE49-F238E27FC236}">
                <a16:creationId xmlns="" xmlns:a16="http://schemas.microsoft.com/office/drawing/2014/main" id="{CD9E947D-9F1F-4D60-86C3-C88498AF579A}"/>
              </a:ext>
            </a:extLst>
          </p:cNvPr>
          <p:cNvSpPr>
            <a:spLocks/>
          </p:cNvSpPr>
          <p:nvPr/>
        </p:nvSpPr>
        <p:spPr bwMode="auto">
          <a:xfrm>
            <a:off x="1282700" y="52101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="" xmlns:a16="http://schemas.microsoft.com/office/drawing/2014/main" id="{43E7F28C-37CE-4C06-A7E5-4C1AFDA0FD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66688"/>
            <a:ext cx="7772400" cy="892175"/>
          </a:xfrm>
        </p:spPr>
        <p:txBody>
          <a:bodyPr/>
          <a:lstStyle/>
          <a:p>
            <a:pPr eaLnBrk="1" hangingPunct="1"/>
            <a:r>
              <a:rPr lang="ja-JP" altLang="en-US" sz="4000"/>
              <a:t>“</a:t>
            </a:r>
            <a:r>
              <a:rPr lang="en-US" altLang="ja-JP" sz="4000"/>
              <a:t>Real</a:t>
            </a:r>
            <a:r>
              <a:rPr lang="ja-JP" altLang="en-US" sz="4000"/>
              <a:t>”</a:t>
            </a:r>
            <a:r>
              <a:rPr lang="en-US" altLang="ja-JP" sz="4000"/>
              <a:t> Internet delays, routes</a:t>
            </a:r>
            <a:endParaRPr lang="en-US" altLang="en-US" sz="4000"/>
          </a:p>
        </p:txBody>
      </p:sp>
      <p:sp>
        <p:nvSpPr>
          <p:cNvPr id="109571" name="Text Box 4">
            <a:extLst>
              <a:ext uri="{FF2B5EF4-FFF2-40B4-BE49-F238E27FC236}">
                <a16:creationId xmlns="" xmlns:a16="http://schemas.microsoft.com/office/drawing/2014/main" id="{A0FB7DEC-7FFA-47AE-90CB-ED53C3F1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338388"/>
            <a:ext cx="82296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  cs-gw (128.119.240.254)  1 ms  1 ms  2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2  border1-rt-fa5-1-0.gw.umass.edu (128.119.3.145)  1 ms  1 ms  2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3  cht-vbns.gw.umass.edu (128.119.3.130)  6 ms 5 ms 5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4  jn1-at1-0-0-19.wor.vbns.net (204.147.132.129)  16 ms 11 ms 13 ms 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5  jn1-so7-0-0-0.wae.vbns.net (204.147.136.136)  21 ms 18 ms 18 ms 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6  abilene-vbns.abilene.ucaid.edu (198.32.11.9)  22 ms  18 ms  22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7  nycm-wash.abilene.ucaid.edu (198.32.8.46)  22 ms  22 ms  22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8  62.40.103.253 (62.40.103.253)  104 ms 109 ms 106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9  de2-1.de1.de.geant.net (62.40.96.129)  109 ms 102 ms 104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10  de.fr1.fr.geant.net (62.40.96.50)  113 ms 121 ms 114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11  renater-gw.fr1.fr.geant.net (62.40.103.54)  112 ms  114 ms  112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12  nio-n2.cssi.renater.fr (193.51.206.13)  111 ms  114 ms  116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13  nice.cssi.renater.fr (195.220.98.102)  123 ms  125 ms  124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14  r3t2-nice.cssi.renater.fr (195.220.98.110)  126 ms  126 ms  124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15  eurecom-valbonne.r3t2.ft.net (193.48.50.54)  135 ms  128 ms  133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16  194.214.211.25 (194.214.211.25)  126 ms  128 ms  126 ms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17  * * *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18  * * *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1600">
                <a:solidFill>
                  <a:srgbClr val="000000"/>
                </a:solidFill>
              </a:rPr>
              <a:t>19  fantasia.eurecom.fr (193.55.113.142)  132 ms  128 ms  136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ms</a:t>
            </a:r>
          </a:p>
        </p:txBody>
      </p:sp>
      <p:sp>
        <p:nvSpPr>
          <p:cNvPr id="109572" name="Text Box 5">
            <a:extLst>
              <a:ext uri="{FF2B5EF4-FFF2-40B4-BE49-F238E27FC236}">
                <a16:creationId xmlns="" xmlns:a16="http://schemas.microsoft.com/office/drawing/2014/main" id="{63ABD76A-F1C3-4A8D-82F1-6995CEFA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235075"/>
            <a:ext cx="819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>
                <a:solidFill>
                  <a:srgbClr val="CC0000"/>
                </a:solidFill>
              </a:rPr>
              <a:t>traceroute:</a:t>
            </a:r>
            <a:r>
              <a:rPr lang="en-US" altLang="en-US">
                <a:solidFill>
                  <a:srgbClr val="000000"/>
                </a:solidFill>
              </a:rPr>
              <a:t> gaia.cs.umass.edu to www.eurecom.fr</a:t>
            </a:r>
          </a:p>
        </p:txBody>
      </p:sp>
      <p:sp>
        <p:nvSpPr>
          <p:cNvPr id="109573" name="Line 6">
            <a:extLst>
              <a:ext uri="{FF2B5EF4-FFF2-40B4-BE49-F238E27FC236}">
                <a16:creationId xmlns="" xmlns:a16="http://schemas.microsoft.com/office/drawing/2014/main" id="{158A8A9D-0DAB-4AD0-A774-757674146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1313" y="5634038"/>
            <a:ext cx="968375" cy="26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9574" name="Text Box 7">
            <a:extLst>
              <a:ext uri="{FF2B5EF4-FFF2-40B4-BE49-F238E27FC236}">
                <a16:creationId xmlns="" xmlns:a16="http://schemas.microsoft.com/office/drawing/2014/main" id="{B493E8E4-8941-4FD4-AE77-BE12C8FB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>
                <a:solidFill>
                  <a:srgbClr val="CC0000"/>
                </a:solidFill>
              </a:rPr>
              <a:t>3 delay measurements from </a:t>
            </a:r>
          </a:p>
          <a:p>
            <a:pPr eaLnBrk="0" hangingPunct="0"/>
            <a:r>
              <a:rPr lang="en-US" altLang="en-US" sz="1800">
                <a:solidFill>
                  <a:srgbClr val="CC0000"/>
                </a:solidFill>
              </a:rPr>
              <a:t>gaia.cs.umass.edu to cs-gw.cs.umass.edu </a:t>
            </a:r>
          </a:p>
        </p:txBody>
      </p:sp>
      <p:sp>
        <p:nvSpPr>
          <p:cNvPr id="109575" name="Line 8">
            <a:extLst>
              <a:ext uri="{FF2B5EF4-FFF2-40B4-BE49-F238E27FC236}">
                <a16:creationId xmlns="" xmlns:a16="http://schemas.microsoft.com/office/drawing/2014/main" id="{A3EB3962-CDEA-4243-8057-C6277FDF96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9576" name="Line 9">
            <a:extLst>
              <a:ext uri="{FF2B5EF4-FFF2-40B4-BE49-F238E27FC236}">
                <a16:creationId xmlns="" xmlns:a16="http://schemas.microsoft.com/office/drawing/2014/main" id="{65319C0A-A6E7-4DBF-847A-5F24D1FE3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9577" name="Line 10">
            <a:extLst>
              <a:ext uri="{FF2B5EF4-FFF2-40B4-BE49-F238E27FC236}">
                <a16:creationId xmlns="" xmlns:a16="http://schemas.microsoft.com/office/drawing/2014/main" id="{5BA595AD-1CCE-4CDB-9679-F16040A93D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9578" name="Line 11">
            <a:extLst>
              <a:ext uri="{FF2B5EF4-FFF2-40B4-BE49-F238E27FC236}">
                <a16:creationId xmlns="" xmlns:a16="http://schemas.microsoft.com/office/drawing/2014/main" id="{14B106BE-C6BE-46F3-86FF-03E848B140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9579" name="Text Box 12">
            <a:extLst>
              <a:ext uri="{FF2B5EF4-FFF2-40B4-BE49-F238E27FC236}">
                <a16:creationId xmlns="" xmlns:a16="http://schemas.microsoft.com/office/drawing/2014/main" id="{8BA3CA57-A496-42D8-9805-B5A41BB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>
                <a:solidFill>
                  <a:srgbClr val="CC0000"/>
                </a:solidFill>
              </a:rPr>
              <a:t>* means no response (probe lost, router not replying)</a:t>
            </a:r>
          </a:p>
        </p:txBody>
      </p:sp>
      <p:sp>
        <p:nvSpPr>
          <p:cNvPr id="109580" name="Freeform 14">
            <a:extLst>
              <a:ext uri="{FF2B5EF4-FFF2-40B4-BE49-F238E27FC236}">
                <a16:creationId xmlns="" xmlns:a16="http://schemas.microsoft.com/office/drawing/2014/main" id="{0DE2D7CC-6295-4937-9A52-4B7BC715B471}"/>
              </a:ext>
            </a:extLst>
          </p:cNvPr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9581" name="Text Box 15">
            <a:extLst>
              <a:ext uri="{FF2B5EF4-FFF2-40B4-BE49-F238E27FC236}">
                <a16:creationId xmlns="" xmlns:a16="http://schemas.microsoft.com/office/drawing/2014/main" id="{4E81DD63-F14C-48B1-8C32-EACCD7B0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3436938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2000">
                <a:solidFill>
                  <a:srgbClr val="CC0000"/>
                </a:solidFill>
              </a:rPr>
              <a:t>trans-oceanic</a:t>
            </a:r>
          </a:p>
          <a:p>
            <a:pPr eaLnBrk="0" hangingPunct="0"/>
            <a:r>
              <a:rPr lang="en-US" altLang="en-US" sz="2000">
                <a:solidFill>
                  <a:srgbClr val="CC0000"/>
                </a:solidFill>
              </a:rPr>
              <a:t>link</a:t>
            </a:r>
          </a:p>
        </p:txBody>
      </p:sp>
      <p:pic>
        <p:nvPicPr>
          <p:cNvPr id="109582" name="Picture 19" descr="underline_base">
            <a:extLst>
              <a:ext uri="{FF2B5EF4-FFF2-40B4-BE49-F238E27FC236}">
                <a16:creationId xmlns="" xmlns:a16="http://schemas.microsoft.com/office/drawing/2014/main" id="{B2B16075-C876-4DEE-A442-104D82C459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15975"/>
            <a:ext cx="61896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4" name="TextBox 1">
            <a:extLst>
              <a:ext uri="{FF2B5EF4-FFF2-40B4-BE49-F238E27FC236}">
                <a16:creationId xmlns="" xmlns:a16="http://schemas.microsoft.com/office/drawing/2014/main" id="{B6A5D59B-A3E2-4703-BA65-399D415D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6315075"/>
            <a:ext cx="54578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>
                <a:solidFill>
                  <a:srgbClr val="000000"/>
                </a:solidFill>
              </a:rPr>
              <a:t>* Do some traceroutes from exotic countries at www.traceroute.org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4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5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5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6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7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9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0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3223</Words>
  <Application>Microsoft Office PowerPoint</Application>
  <PresentationFormat>On-screen Show (4:3)</PresentationFormat>
  <Paragraphs>803</Paragraphs>
  <Slides>44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96" baseType="lpstr">
      <vt:lpstr>ＭＳ Ｐゴシック</vt:lpstr>
      <vt:lpstr>ＭＳ Ｐゴシック</vt:lpstr>
      <vt:lpstr>Arial</vt:lpstr>
      <vt:lpstr>Comic Sans MS</vt:lpstr>
      <vt:lpstr>Courier New</vt:lpstr>
      <vt:lpstr>Gill Sans MT</vt:lpstr>
      <vt:lpstr>Symbol</vt:lpstr>
      <vt:lpstr>Tahoma</vt:lpstr>
      <vt:lpstr>Times New Roman</vt:lpstr>
      <vt:lpstr>Wingdings</vt:lpstr>
      <vt:lpstr>Default Design</vt:lpstr>
      <vt:lpstr>4_Default Design</vt:lpstr>
      <vt:lpstr>5_Default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16_Default Design</vt:lpstr>
      <vt:lpstr>17_Default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43_Default Design</vt:lpstr>
      <vt:lpstr>15_Default Design</vt:lpstr>
      <vt:lpstr>45_Default Design</vt:lpstr>
      <vt:lpstr>46_Default Design</vt:lpstr>
      <vt:lpstr>47_Default Design</vt:lpstr>
      <vt:lpstr>49_Default Design</vt:lpstr>
      <vt:lpstr>50_Default Design</vt:lpstr>
      <vt:lpstr>Picture</vt:lpstr>
      <vt:lpstr>UDP</vt:lpstr>
      <vt:lpstr>Midterm Grades</vt:lpstr>
      <vt:lpstr>Goals for Today</vt:lpstr>
      <vt:lpstr>Four sources of packet delay</vt:lpstr>
      <vt:lpstr>PowerPoint Presentation</vt:lpstr>
      <vt:lpstr>Throughput</vt:lpstr>
      <vt:lpstr>Queueing delay</vt:lpstr>
      <vt:lpstr>“Real” Internet delays and routes</vt:lpstr>
      <vt:lpstr>“Real” Internet delays, routes</vt:lpstr>
      <vt:lpstr>Transport services and protocols</vt:lpstr>
      <vt:lpstr>Transport vs. network layer</vt:lpstr>
      <vt:lpstr>Multiplexing/demultiplexing</vt:lpstr>
      <vt:lpstr>How demultiplexing works</vt:lpstr>
      <vt:lpstr>Connectionless demultiplexing</vt:lpstr>
      <vt:lpstr>Connectionless demux: example</vt:lpstr>
      <vt:lpstr>UDP: User Datagram Protocol [RFC 768]</vt:lpstr>
      <vt:lpstr>UDP: segment header</vt:lpstr>
      <vt:lpstr>Connection-oriented demux</vt:lpstr>
      <vt:lpstr>Connection-oriented demux: example</vt:lpstr>
      <vt:lpstr>Connection-oriented demux: example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Before You Go</vt:lpstr>
    </vt:vector>
  </TitlesOfParts>
  <Company>UMIACS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Internet</dc:title>
  <dc:creator>DAQING HE</dc:creator>
  <cp:lastModifiedBy>gg</cp:lastModifiedBy>
  <cp:revision>158</cp:revision>
  <dcterms:created xsi:type="dcterms:W3CDTF">2003-09-05T02:55:05Z</dcterms:created>
  <dcterms:modified xsi:type="dcterms:W3CDTF">2018-03-12T01:51:01Z</dcterms:modified>
</cp:coreProperties>
</file>