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Layouts/slideLayout20.xml" ContentType="application/vnd.openxmlformats-officedocument.presentationml.slideLayout+xml"/>
  <Override PartName="/ppt/theme/theme6.xml" ContentType="application/vnd.openxmlformats-officedocument.theme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slideLayouts/slideLayout23.xml" ContentType="application/vnd.openxmlformats-officedocument.presentationml.slideLayout+xml"/>
  <Override PartName="/ppt/theme/theme9.xml" ContentType="application/vnd.openxmlformats-officedocument.theme+xml"/>
  <Override PartName="/ppt/slideLayouts/slideLayout24.xml" ContentType="application/vnd.openxmlformats-officedocument.presentationml.slideLayout+xml"/>
  <Override PartName="/ppt/theme/theme10.xml" ContentType="application/vnd.openxmlformats-officedocument.theme+xml"/>
  <Override PartName="/ppt/slideLayouts/slideLayout25.xml" ContentType="application/vnd.openxmlformats-officedocument.presentationml.slideLayout+xml"/>
  <Override PartName="/ppt/theme/theme11.xml" ContentType="application/vnd.openxmlformats-officedocument.theme+xml"/>
  <Override PartName="/ppt/slideLayouts/slideLayout26.xml" ContentType="application/vnd.openxmlformats-officedocument.presentationml.slideLayout+xml"/>
  <Override PartName="/ppt/theme/theme12.xml" ContentType="application/vnd.openxmlformats-officedocument.theme+xml"/>
  <Override PartName="/ppt/slideLayouts/slideLayout27.xml" ContentType="application/vnd.openxmlformats-officedocument.presentationml.slideLayout+xml"/>
  <Override PartName="/ppt/theme/theme13.xml" ContentType="application/vnd.openxmlformats-officedocument.theme+xml"/>
  <Override PartName="/ppt/slideLayouts/slideLayout28.xml" ContentType="application/vnd.openxmlformats-officedocument.presentationml.slideLayout+xml"/>
  <Override PartName="/ppt/theme/theme14.xml" ContentType="application/vnd.openxmlformats-officedocument.theme+xml"/>
  <Override PartName="/ppt/slideLayouts/slideLayout29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933" r:id="rId2"/>
    <p:sldMasterId id="2147483938" r:id="rId3"/>
    <p:sldMasterId id="2147483949" r:id="rId4"/>
    <p:sldMasterId id="2147483965" r:id="rId5"/>
    <p:sldMasterId id="2147483967" r:id="rId6"/>
    <p:sldMasterId id="2147483969" r:id="rId7"/>
    <p:sldMasterId id="2147483971" r:id="rId8"/>
    <p:sldMasterId id="2147483975" r:id="rId9"/>
    <p:sldMasterId id="2147483977" r:id="rId10"/>
    <p:sldMasterId id="2147483979" r:id="rId11"/>
    <p:sldMasterId id="2147483981" r:id="rId12"/>
    <p:sldMasterId id="2147483983" r:id="rId13"/>
    <p:sldMasterId id="2147483985" r:id="rId14"/>
    <p:sldMasterId id="2147483987" r:id="rId15"/>
  </p:sldMasterIdLst>
  <p:notesMasterIdLst>
    <p:notesMasterId r:id="rId54"/>
  </p:notesMasterIdLst>
  <p:handoutMasterIdLst>
    <p:handoutMasterId r:id="rId55"/>
  </p:handoutMasterIdLst>
  <p:sldIdLst>
    <p:sldId id="285" r:id="rId16"/>
    <p:sldId id="452" r:id="rId17"/>
    <p:sldId id="646" r:id="rId18"/>
    <p:sldId id="647" r:id="rId19"/>
    <p:sldId id="649" r:id="rId20"/>
    <p:sldId id="650" r:id="rId21"/>
    <p:sldId id="638" r:id="rId22"/>
    <p:sldId id="639" r:id="rId23"/>
    <p:sldId id="640" r:id="rId24"/>
    <p:sldId id="641" r:id="rId25"/>
    <p:sldId id="614" r:id="rId26"/>
    <p:sldId id="675" r:id="rId27"/>
    <p:sldId id="683" r:id="rId28"/>
    <p:sldId id="689" r:id="rId29"/>
    <p:sldId id="688" r:id="rId30"/>
    <p:sldId id="684" r:id="rId31"/>
    <p:sldId id="685" r:id="rId32"/>
    <p:sldId id="686" r:id="rId33"/>
    <p:sldId id="690" r:id="rId34"/>
    <p:sldId id="691" r:id="rId35"/>
    <p:sldId id="692" r:id="rId36"/>
    <p:sldId id="693" r:id="rId37"/>
    <p:sldId id="694" r:id="rId38"/>
    <p:sldId id="652" r:id="rId39"/>
    <p:sldId id="653" r:id="rId40"/>
    <p:sldId id="668" r:id="rId41"/>
    <p:sldId id="648" r:id="rId42"/>
    <p:sldId id="655" r:id="rId43"/>
    <p:sldId id="656" r:id="rId44"/>
    <p:sldId id="657" r:id="rId45"/>
    <p:sldId id="658" r:id="rId46"/>
    <p:sldId id="659" r:id="rId47"/>
    <p:sldId id="660" r:id="rId48"/>
    <p:sldId id="666" r:id="rId49"/>
    <p:sldId id="667" r:id="rId50"/>
    <p:sldId id="664" r:id="rId51"/>
    <p:sldId id="665" r:id="rId52"/>
    <p:sldId id="670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1324" autoAdjust="0"/>
    <p:restoredTop sz="94799" autoAdjust="0"/>
  </p:normalViewPr>
  <p:slideViewPr>
    <p:cSldViewPr>
      <p:cViewPr varScale="1">
        <p:scale>
          <a:sx n="110" d="100"/>
          <a:sy n="110" d="100"/>
        </p:scale>
        <p:origin x="1158" y="10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59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slide" Target="slides/slide35.xml"/><Relationship Id="rId55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9" Type="http://schemas.openxmlformats.org/officeDocument/2006/relationships/slide" Target="slides/slide14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3" Type="http://schemas.openxmlformats.org/officeDocument/2006/relationships/slide" Target="slides/slide38.xml"/><Relationship Id="rId58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slide" Target="slides/slide33.xml"/><Relationship Id="rId56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6.xml"/><Relationship Id="rId9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59" Type="http://schemas.openxmlformats.org/officeDocument/2006/relationships/tableStyles" Target="tableStyles.xml"/><Relationship Id="rId20" Type="http://schemas.openxmlformats.org/officeDocument/2006/relationships/slide" Target="slides/slide5.xml"/><Relationship Id="rId41" Type="http://schemas.openxmlformats.org/officeDocument/2006/relationships/slide" Target="slides/slide26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slide" Target="slides/slide34.xml"/><Relationship Id="rId57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A69A1-F44B-5B42-8A5A-0113EB6C3382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1BF1A-F635-624A-96DB-F05BDBB91F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192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577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451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1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7A2E4E-2CCB-47AC-81A9-5ABAF65C1EF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05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E9EB741-B3B3-46CB-BEDA-54077FCBECDA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22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0563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5BFC33D-9E7F-4753-ABBA-CC21D6658D4E}" type="slidenum">
              <a:rPr lang="en-US" altLang="en-US" sz="1300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23</a:t>
            </a:fld>
            <a:endParaRPr lang="en-US" altLang="en-US" sz="13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1965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CD5E27-021E-054B-84DE-C100B224ED6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53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7EFC9773-7379-5049-A6C9-0C8EEEC5C54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096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F735F25A-B97A-024B-B408-E1A4C1DF4143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3154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0DCF9BDD-CFA9-4940-A134-4E3EBF4AC9F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673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7EFC9773-7379-5049-A6C9-0C8EEEC5C544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791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 smtClean="0">
                <a:solidFill>
                  <a:srgbClr val="000000"/>
                </a:solidFill>
                <a:latin typeface="Arial" charset="0"/>
                <a:ea typeface="ＭＳ Ｐゴシック" charset="0"/>
              </a:rPr>
              <a:t>Network Layer: Control Plane</a:t>
            </a:r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324850" y="6462713"/>
            <a:ext cx="676275" cy="2762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0" hangingPunct="0">
              <a:defRPr/>
            </a:pPr>
            <a:r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t>4-</a:t>
            </a:r>
            <a:fld id="{D498B073-F070-8F40-A264-45FE158B6770}" type="slidenum">
              <a:rPr lang="en-US" sz="1800">
                <a:solidFill>
                  <a:srgbClr val="000000"/>
                </a:solidFill>
                <a:latin typeface="Arial" charset="0"/>
                <a:ea typeface="ＭＳ Ｐゴシック" charset="0"/>
              </a:rPr>
              <a:pPr eaLnBrk="0" hangingPunct="0">
                <a:defRPr/>
              </a:pPr>
              <a:t>‹#›</a:t>
            </a:fld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496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098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62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6039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231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6997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480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617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3-</a:t>
            </a:r>
            <a:fld id="{D9316C8B-D4B1-47A8-827C-DF4255DCD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9822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6060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4714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546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5532438" y="6467475"/>
            <a:ext cx="2895600" cy="287338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Network Layer: Data Plane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>
                <a:solidFill>
                  <a:srgbClr val="000000"/>
                </a:solidFill>
              </a:rPr>
              <a:t>4-</a:t>
            </a:r>
            <a:fld id="{B676106D-2A1F-464B-A754-20781450E685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93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4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5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6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7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8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8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20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1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2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Network Layer: Control Plane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327543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rgbClr val="000000"/>
                </a:solidFill>
                <a:latin typeface="Times New Roman" pitchFamily="-109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45250"/>
            <a:ext cx="2895600" cy="28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Tahoma" pitchFamily="34" charset="0"/>
                <a:ea typeface="+mn-ea"/>
                <a:cs typeface="+mn-cs"/>
              </a:defRPr>
            </a:lvl1pPr>
          </a:lstStyle>
          <a:p>
            <a:pPr eaLnBrk="0" hangingPunct="0">
              <a:defRPr/>
            </a:pPr>
            <a:r>
              <a:rPr lang="en-US" smtClean="0"/>
              <a:t>Network Layer: Data Plane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ea typeface="ＭＳ Ｐゴシック" panose="020B0600070205080204" pitchFamily="34" charset="-128"/>
              </a:rPr>
              <a:t>3-</a:t>
            </a:r>
            <a:fld id="{69DC069E-1CC1-4181-A44C-4C6CC2D999C8}" type="slidenum">
              <a:rPr lang="en-US" altLang="en-US" smtClean="0"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118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0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26258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211784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4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936104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04716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89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755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/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Comic Sans MS" pitchFamily="66" charset="0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419464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080348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57050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114762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405826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2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ＭＳ Ｐゴシック" charset="0"/>
                <a:cs typeface="ＭＳ Ｐゴシック" charset="0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8176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anose="020B0604030504040204" pitchFamily="34" charset="0"/>
              </a:defRPr>
            </a:lvl1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t>4-</a:t>
            </a:r>
            <a:fld id="{D89ACEA7-8465-42C7-A932-87B25C39F5FB}" type="slidenum">
              <a:rPr lang="en-US" altLang="en-US" smtClean="0">
                <a:solidFill>
                  <a:srgbClr val="000000"/>
                </a:solidFill>
                <a:ea typeface="ＭＳ Ｐゴシック" panose="020B0600070205080204" pitchFamily="34" charset="-128"/>
              </a:rPr>
              <a:pPr eaLnBrk="0" hangingPunct="0"/>
              <a:t>‹#›</a:t>
            </a:fld>
            <a:endParaRPr lang="en-US" altLang="en-US" smtClean="0">
              <a:solidFill>
                <a:srgbClr val="00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369050" y="6475413"/>
            <a:ext cx="2089150" cy="38258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rgbClr val="000000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defRPr/>
            </a:pPr>
            <a:r>
              <a:rPr lang="en-US"/>
              <a:t>Network Layer: Data Plane</a:t>
            </a:r>
          </a:p>
        </p:txBody>
      </p:sp>
    </p:spTree>
    <p:extLst>
      <p:ext uri="{BB962C8B-B14F-4D97-AF65-F5344CB8AC3E}">
        <p14:creationId xmlns:p14="http://schemas.microsoft.com/office/powerpoint/2010/main" val="317656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8975" indent="-231775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/>
          <a:ea typeface="ＭＳ Ｐゴシック" charset="0"/>
          <a:cs typeface="Gill Sans M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Gill Sans MT"/>
          <a:ea typeface="Gill Sans MT" charset="0"/>
          <a:cs typeface="Gill Sans M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Gill Sans MT" charset="0"/>
          <a:cs typeface="Gill Sans MT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 smtClean="0"/>
              <a:t>Routing</a:t>
            </a: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</a:t>
            </a:r>
            <a:r>
              <a:rPr lang="en-US" dirty="0" smtClean="0"/>
              <a:t>20</a:t>
            </a:r>
            <a:endParaRPr lang="en-US" dirty="0"/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852488"/>
          </a:xfrm>
        </p:spPr>
        <p:txBody>
          <a:bodyPr/>
          <a:lstStyle/>
          <a:p>
            <a:r>
              <a:rPr lang="en-US" sz="4000" dirty="0">
                <a:latin typeface="Gill Sans MT" charset="0"/>
              </a:rPr>
              <a:t>Dijkstra</a:t>
            </a:r>
            <a:r>
              <a:rPr lang="ja-JP" altLang="en-US" sz="4000" dirty="0">
                <a:latin typeface="Gill Sans MT" charset="0"/>
              </a:rPr>
              <a:t>’</a:t>
            </a:r>
            <a:r>
              <a:rPr lang="en-US" altLang="ja-JP" sz="4000" dirty="0">
                <a:latin typeface="Gill Sans MT" charset="0"/>
              </a:rPr>
              <a:t>s algorithm: </a:t>
            </a:r>
            <a:r>
              <a:rPr lang="en-US" altLang="ja-JP" sz="4000" dirty="0" smtClean="0">
                <a:latin typeface="Gill Sans MT" charset="0"/>
              </a:rPr>
              <a:t>solution </a:t>
            </a:r>
            <a:endParaRPr lang="en-US" sz="4000" dirty="0">
              <a:latin typeface="Gill Sans MT" charset="0"/>
            </a:endParaRPr>
          </a:p>
        </p:txBody>
      </p:sp>
      <p:grpSp>
        <p:nvGrpSpPr>
          <p:cNvPr id="129028" name="Group 3"/>
          <p:cNvGrpSpPr>
            <a:grpSpLocks/>
          </p:cNvGrpSpPr>
          <p:nvPr/>
        </p:nvGrpSpPr>
        <p:grpSpPr bwMode="auto">
          <a:xfrm>
            <a:off x="2198688" y="2036763"/>
            <a:ext cx="3244850" cy="1500187"/>
            <a:chOff x="1385" y="1283"/>
            <a:chExt cx="2044" cy="945"/>
          </a:xfrm>
        </p:grpSpPr>
        <p:sp>
          <p:nvSpPr>
            <p:cNvPr id="129047" name="Freeform 4"/>
            <p:cNvSpPr>
              <a:spLocks/>
            </p:cNvSpPr>
            <p:nvPr/>
          </p:nvSpPr>
          <p:spPr bwMode="auto">
            <a:xfrm>
              <a:off x="1648" y="1465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48" name="Oval 5"/>
            <p:cNvSpPr>
              <a:spLocks noChangeArrowheads="1"/>
            </p:cNvSpPr>
            <p:nvPr/>
          </p:nvSpPr>
          <p:spPr bwMode="auto">
            <a:xfrm>
              <a:off x="1388" y="1707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49" name="Line 6"/>
            <p:cNvSpPr>
              <a:spLocks noChangeShapeType="1"/>
            </p:cNvSpPr>
            <p:nvPr/>
          </p:nvSpPr>
          <p:spPr bwMode="auto">
            <a:xfrm>
              <a:off x="1388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0" name="Line 7"/>
            <p:cNvSpPr>
              <a:spLocks noChangeShapeType="1"/>
            </p:cNvSpPr>
            <p:nvPr/>
          </p:nvSpPr>
          <p:spPr bwMode="auto">
            <a:xfrm>
              <a:off x="1701" y="1700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1" name="Rectangle 8"/>
            <p:cNvSpPr>
              <a:spLocks noChangeArrowheads="1"/>
            </p:cNvSpPr>
            <p:nvPr/>
          </p:nvSpPr>
          <p:spPr bwMode="auto">
            <a:xfrm>
              <a:off x="1388" y="1700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2" name="Oval 9"/>
            <p:cNvSpPr>
              <a:spLocks noChangeArrowheads="1"/>
            </p:cNvSpPr>
            <p:nvPr/>
          </p:nvSpPr>
          <p:spPr bwMode="auto">
            <a:xfrm>
              <a:off x="1385" y="1641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3" name="Oval 10"/>
            <p:cNvSpPr>
              <a:spLocks noChangeArrowheads="1"/>
            </p:cNvSpPr>
            <p:nvPr/>
          </p:nvSpPr>
          <p:spPr bwMode="auto">
            <a:xfrm>
              <a:off x="1862" y="209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4" name="Line 11"/>
            <p:cNvSpPr>
              <a:spLocks noChangeShapeType="1"/>
            </p:cNvSpPr>
            <p:nvPr/>
          </p:nvSpPr>
          <p:spPr bwMode="auto">
            <a:xfrm>
              <a:off x="1862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5" name="Line 12"/>
            <p:cNvSpPr>
              <a:spLocks noChangeShapeType="1"/>
            </p:cNvSpPr>
            <p:nvPr/>
          </p:nvSpPr>
          <p:spPr bwMode="auto">
            <a:xfrm>
              <a:off x="2175" y="208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6" name="Rectangle 13"/>
            <p:cNvSpPr>
              <a:spLocks noChangeArrowheads="1"/>
            </p:cNvSpPr>
            <p:nvPr/>
          </p:nvSpPr>
          <p:spPr bwMode="auto">
            <a:xfrm>
              <a:off x="1862" y="208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7" name="Oval 14"/>
            <p:cNvSpPr>
              <a:spLocks noChangeArrowheads="1"/>
            </p:cNvSpPr>
            <p:nvPr/>
          </p:nvSpPr>
          <p:spPr bwMode="auto">
            <a:xfrm>
              <a:off x="1859" y="202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8" name="Oval 15"/>
            <p:cNvSpPr>
              <a:spLocks noChangeArrowheads="1"/>
            </p:cNvSpPr>
            <p:nvPr/>
          </p:nvSpPr>
          <p:spPr bwMode="auto">
            <a:xfrm>
              <a:off x="1858" y="140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59" name="Line 16"/>
            <p:cNvSpPr>
              <a:spLocks noChangeShapeType="1"/>
            </p:cNvSpPr>
            <p:nvPr/>
          </p:nvSpPr>
          <p:spPr bwMode="auto">
            <a:xfrm>
              <a:off x="1858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0" name="Line 17"/>
            <p:cNvSpPr>
              <a:spLocks noChangeShapeType="1"/>
            </p:cNvSpPr>
            <p:nvPr/>
          </p:nvSpPr>
          <p:spPr bwMode="auto">
            <a:xfrm>
              <a:off x="2171" y="139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1" name="Rectangle 18"/>
            <p:cNvSpPr>
              <a:spLocks noChangeArrowheads="1"/>
            </p:cNvSpPr>
            <p:nvPr/>
          </p:nvSpPr>
          <p:spPr bwMode="auto">
            <a:xfrm>
              <a:off x="1858" y="139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2" name="Oval 19"/>
            <p:cNvSpPr>
              <a:spLocks noChangeArrowheads="1"/>
            </p:cNvSpPr>
            <p:nvPr/>
          </p:nvSpPr>
          <p:spPr bwMode="auto">
            <a:xfrm>
              <a:off x="1855" y="133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3" name="Oval 20"/>
            <p:cNvSpPr>
              <a:spLocks noChangeArrowheads="1"/>
            </p:cNvSpPr>
            <p:nvPr/>
          </p:nvSpPr>
          <p:spPr bwMode="auto">
            <a:xfrm>
              <a:off x="2541" y="1400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4" name="Line 21"/>
            <p:cNvSpPr>
              <a:spLocks noChangeShapeType="1"/>
            </p:cNvSpPr>
            <p:nvPr/>
          </p:nvSpPr>
          <p:spPr bwMode="auto">
            <a:xfrm>
              <a:off x="2541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5" name="Line 22"/>
            <p:cNvSpPr>
              <a:spLocks noChangeShapeType="1"/>
            </p:cNvSpPr>
            <p:nvPr/>
          </p:nvSpPr>
          <p:spPr bwMode="auto">
            <a:xfrm>
              <a:off x="2853" y="139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6" name="Rectangle 23"/>
            <p:cNvSpPr>
              <a:spLocks noChangeArrowheads="1"/>
            </p:cNvSpPr>
            <p:nvPr/>
          </p:nvSpPr>
          <p:spPr bwMode="auto">
            <a:xfrm>
              <a:off x="2541" y="1393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7" name="Oval 24"/>
            <p:cNvSpPr>
              <a:spLocks noChangeArrowheads="1"/>
            </p:cNvSpPr>
            <p:nvPr/>
          </p:nvSpPr>
          <p:spPr bwMode="auto">
            <a:xfrm>
              <a:off x="2544" y="1337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8" name="Oval 25"/>
            <p:cNvSpPr>
              <a:spLocks noChangeArrowheads="1"/>
            </p:cNvSpPr>
            <p:nvPr/>
          </p:nvSpPr>
          <p:spPr bwMode="auto">
            <a:xfrm>
              <a:off x="2551" y="209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69" name="Line 26"/>
            <p:cNvSpPr>
              <a:spLocks noChangeShapeType="1"/>
            </p:cNvSpPr>
            <p:nvPr/>
          </p:nvSpPr>
          <p:spPr bwMode="auto">
            <a:xfrm>
              <a:off x="2551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0" name="Line 27"/>
            <p:cNvSpPr>
              <a:spLocks noChangeShapeType="1"/>
            </p:cNvSpPr>
            <p:nvPr/>
          </p:nvSpPr>
          <p:spPr bwMode="auto">
            <a:xfrm>
              <a:off x="2864" y="208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1" name="Rectangle 28"/>
            <p:cNvSpPr>
              <a:spLocks noChangeArrowheads="1"/>
            </p:cNvSpPr>
            <p:nvPr/>
          </p:nvSpPr>
          <p:spPr bwMode="auto">
            <a:xfrm>
              <a:off x="2551" y="208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2" name="Oval 29"/>
            <p:cNvSpPr>
              <a:spLocks noChangeArrowheads="1"/>
            </p:cNvSpPr>
            <p:nvPr/>
          </p:nvSpPr>
          <p:spPr bwMode="auto">
            <a:xfrm>
              <a:off x="2548" y="202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3" name="Oval 30"/>
            <p:cNvSpPr>
              <a:spLocks noChangeArrowheads="1"/>
            </p:cNvSpPr>
            <p:nvPr/>
          </p:nvSpPr>
          <p:spPr bwMode="auto">
            <a:xfrm>
              <a:off x="3116" y="175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4" name="Line 31"/>
            <p:cNvSpPr>
              <a:spLocks noChangeShapeType="1"/>
            </p:cNvSpPr>
            <p:nvPr/>
          </p:nvSpPr>
          <p:spPr bwMode="auto">
            <a:xfrm>
              <a:off x="3116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5" name="Line 32"/>
            <p:cNvSpPr>
              <a:spLocks noChangeShapeType="1"/>
            </p:cNvSpPr>
            <p:nvPr/>
          </p:nvSpPr>
          <p:spPr bwMode="auto">
            <a:xfrm>
              <a:off x="3429" y="174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6" name="Rectangle 33"/>
            <p:cNvSpPr>
              <a:spLocks noChangeArrowheads="1"/>
            </p:cNvSpPr>
            <p:nvPr/>
          </p:nvSpPr>
          <p:spPr bwMode="auto">
            <a:xfrm>
              <a:off x="3116" y="1743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7" name="Oval 34"/>
            <p:cNvSpPr>
              <a:spLocks noChangeArrowheads="1"/>
            </p:cNvSpPr>
            <p:nvPr/>
          </p:nvSpPr>
          <p:spPr bwMode="auto">
            <a:xfrm>
              <a:off x="3113" y="168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8" name="Freeform 35"/>
            <p:cNvSpPr>
              <a:spLocks/>
            </p:cNvSpPr>
            <p:nvPr/>
          </p:nvSpPr>
          <p:spPr bwMode="auto">
            <a:xfrm>
              <a:off x="2707" y="1492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79" name="Freeform 36"/>
            <p:cNvSpPr>
              <a:spLocks/>
            </p:cNvSpPr>
            <p:nvPr/>
          </p:nvSpPr>
          <p:spPr bwMode="auto">
            <a:xfrm>
              <a:off x="2866" y="1831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80" name="Freeform 37"/>
            <p:cNvSpPr>
              <a:spLocks/>
            </p:cNvSpPr>
            <p:nvPr/>
          </p:nvSpPr>
          <p:spPr bwMode="auto">
            <a:xfrm>
              <a:off x="2185" y="2113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81" name="Freeform 38"/>
            <p:cNvSpPr>
              <a:spLocks/>
            </p:cNvSpPr>
            <p:nvPr/>
          </p:nvSpPr>
          <p:spPr bwMode="auto">
            <a:xfrm>
              <a:off x="1594" y="1789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9082" name="Group 39"/>
            <p:cNvGrpSpPr>
              <a:grpSpLocks/>
            </p:cNvGrpSpPr>
            <p:nvPr/>
          </p:nvGrpSpPr>
          <p:grpSpPr bwMode="auto">
            <a:xfrm>
              <a:off x="1437" y="1589"/>
              <a:ext cx="205" cy="250"/>
              <a:chOff x="2954" y="2425"/>
              <a:chExt cx="208" cy="250"/>
            </a:xfrm>
          </p:grpSpPr>
          <p:sp>
            <p:nvSpPr>
              <p:cNvPr id="129098" name="Rectangle 4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9" name="Text Box 41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9083" name="Group 42"/>
            <p:cNvGrpSpPr>
              <a:grpSpLocks/>
            </p:cNvGrpSpPr>
            <p:nvPr/>
          </p:nvGrpSpPr>
          <p:grpSpPr bwMode="auto">
            <a:xfrm>
              <a:off x="2611" y="1973"/>
              <a:ext cx="196" cy="250"/>
              <a:chOff x="2958" y="2425"/>
              <a:chExt cx="199" cy="250"/>
            </a:xfrm>
          </p:grpSpPr>
          <p:sp>
            <p:nvSpPr>
              <p:cNvPr id="129096" name="Rectangle 43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7" name="Text Box 44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y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9084" name="Group 45"/>
            <p:cNvGrpSpPr>
              <a:grpSpLocks/>
            </p:cNvGrpSpPr>
            <p:nvPr/>
          </p:nvGrpSpPr>
          <p:grpSpPr bwMode="auto">
            <a:xfrm>
              <a:off x="1922" y="1940"/>
              <a:ext cx="212" cy="288"/>
              <a:chOff x="2951" y="2395"/>
              <a:chExt cx="213" cy="288"/>
            </a:xfrm>
          </p:grpSpPr>
          <p:sp>
            <p:nvSpPr>
              <p:cNvPr id="129094" name="Rectangle 4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5" name="Text Box 47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x</a:t>
                </a:r>
              </a:p>
            </p:txBody>
          </p:sp>
        </p:grpSp>
        <p:grpSp>
          <p:nvGrpSpPr>
            <p:cNvPr id="129085" name="Group 48"/>
            <p:cNvGrpSpPr>
              <a:grpSpLocks/>
            </p:cNvGrpSpPr>
            <p:nvPr/>
          </p:nvGrpSpPr>
          <p:grpSpPr bwMode="auto">
            <a:xfrm>
              <a:off x="2588" y="1283"/>
              <a:ext cx="232" cy="250"/>
              <a:chOff x="2941" y="2425"/>
              <a:chExt cx="235" cy="250"/>
            </a:xfrm>
          </p:grpSpPr>
          <p:sp>
            <p:nvSpPr>
              <p:cNvPr id="129092" name="Rectangle 4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3" name="Text Box 50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w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9086" name="Group 51"/>
            <p:cNvGrpSpPr>
              <a:grpSpLocks/>
            </p:cNvGrpSpPr>
            <p:nvPr/>
          </p:nvGrpSpPr>
          <p:grpSpPr bwMode="auto">
            <a:xfrm>
              <a:off x="1921" y="1283"/>
              <a:ext cx="196" cy="250"/>
              <a:chOff x="2958" y="2425"/>
              <a:chExt cx="199" cy="250"/>
            </a:xfrm>
          </p:grpSpPr>
          <p:sp>
            <p:nvSpPr>
              <p:cNvPr id="129090" name="Rectangle 5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91" name="Text Box 5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v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9087" name="Group 54"/>
            <p:cNvGrpSpPr>
              <a:grpSpLocks/>
            </p:cNvGrpSpPr>
            <p:nvPr/>
          </p:nvGrpSpPr>
          <p:grpSpPr bwMode="auto">
            <a:xfrm>
              <a:off x="3175" y="1601"/>
              <a:ext cx="212" cy="288"/>
              <a:chOff x="2949" y="2395"/>
              <a:chExt cx="214" cy="288"/>
            </a:xfrm>
          </p:grpSpPr>
          <p:sp>
            <p:nvSpPr>
              <p:cNvPr id="129088" name="Rectangle 5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9089" name="Text Box 56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z</a:t>
                </a:r>
              </a:p>
            </p:txBody>
          </p:sp>
        </p:grpSp>
      </p:grpSp>
      <p:sp>
        <p:nvSpPr>
          <p:cNvPr id="129029" name="Text Box 57"/>
          <p:cNvSpPr txBox="1">
            <a:spLocks noChangeArrowheads="1"/>
          </p:cNvSpPr>
          <p:nvPr/>
        </p:nvSpPr>
        <p:spPr bwMode="auto">
          <a:xfrm>
            <a:off x="577850" y="1220788"/>
            <a:ext cx="4568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>
                <a:solidFill>
                  <a:srgbClr val="000000"/>
                </a:solidFill>
                <a:latin typeface="Gill Sans MT" charset="0"/>
              </a:rPr>
              <a:t>resulting shortest-path tree from u:</a:t>
            </a:r>
          </a:p>
        </p:txBody>
      </p:sp>
      <p:grpSp>
        <p:nvGrpSpPr>
          <p:cNvPr id="129030" name="Group 58"/>
          <p:cNvGrpSpPr>
            <a:grpSpLocks/>
          </p:cNvGrpSpPr>
          <p:nvPr/>
        </p:nvGrpSpPr>
        <p:grpSpPr bwMode="auto">
          <a:xfrm>
            <a:off x="2268538" y="4224338"/>
            <a:ext cx="2319337" cy="2276475"/>
            <a:chOff x="259" y="2768"/>
            <a:chExt cx="1461" cy="1434"/>
          </a:xfrm>
        </p:grpSpPr>
        <p:sp>
          <p:nvSpPr>
            <p:cNvPr id="129033" name="Line 59"/>
            <p:cNvSpPr>
              <a:spLocks noChangeShapeType="1"/>
            </p:cNvSpPr>
            <p:nvPr/>
          </p:nvSpPr>
          <p:spPr bwMode="auto">
            <a:xfrm>
              <a:off x="1152" y="2880"/>
              <a:ext cx="8" cy="1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4" name="Line 60"/>
            <p:cNvSpPr>
              <a:spLocks noChangeShapeType="1"/>
            </p:cNvSpPr>
            <p:nvPr/>
          </p:nvSpPr>
          <p:spPr bwMode="auto">
            <a:xfrm>
              <a:off x="357" y="3058"/>
              <a:ext cx="13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9035" name="Text Box 61"/>
            <p:cNvSpPr txBox="1">
              <a:spLocks noChangeArrowheads="1"/>
            </p:cNvSpPr>
            <p:nvPr/>
          </p:nvSpPr>
          <p:spPr bwMode="auto">
            <a:xfrm>
              <a:off x="883" y="3060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v</a:t>
              </a:r>
            </a:p>
          </p:txBody>
        </p:sp>
        <p:sp>
          <p:nvSpPr>
            <p:cNvPr id="129036" name="Text Box 62"/>
            <p:cNvSpPr txBox="1">
              <a:spLocks noChangeArrowheads="1"/>
            </p:cNvSpPr>
            <p:nvPr/>
          </p:nvSpPr>
          <p:spPr bwMode="auto">
            <a:xfrm>
              <a:off x="876" y="3247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29037" name="Text Box 63"/>
            <p:cNvSpPr txBox="1">
              <a:spLocks noChangeArrowheads="1"/>
            </p:cNvSpPr>
            <p:nvPr/>
          </p:nvSpPr>
          <p:spPr bwMode="auto">
            <a:xfrm>
              <a:off x="890" y="3482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29038" name="Text Box 64"/>
            <p:cNvSpPr txBox="1">
              <a:spLocks noChangeArrowheads="1"/>
            </p:cNvSpPr>
            <p:nvPr/>
          </p:nvSpPr>
          <p:spPr bwMode="auto">
            <a:xfrm>
              <a:off x="875" y="3717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w</a:t>
              </a:r>
            </a:p>
          </p:txBody>
        </p:sp>
        <p:sp>
          <p:nvSpPr>
            <p:cNvPr id="129039" name="Text Box 65"/>
            <p:cNvSpPr txBox="1">
              <a:spLocks noChangeArrowheads="1"/>
            </p:cNvSpPr>
            <p:nvPr/>
          </p:nvSpPr>
          <p:spPr bwMode="auto">
            <a:xfrm>
              <a:off x="884" y="394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z</a:t>
              </a:r>
            </a:p>
          </p:txBody>
        </p:sp>
        <p:sp>
          <p:nvSpPr>
            <p:cNvPr id="129040" name="Text Box 66"/>
            <p:cNvSpPr txBox="1">
              <a:spLocks noChangeArrowheads="1"/>
            </p:cNvSpPr>
            <p:nvPr/>
          </p:nvSpPr>
          <p:spPr bwMode="auto">
            <a:xfrm>
              <a:off x="1248" y="3044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(u,v)</a:t>
              </a:r>
            </a:p>
          </p:txBody>
        </p:sp>
        <p:sp>
          <p:nvSpPr>
            <p:cNvPr id="129041" name="Text Box 67"/>
            <p:cNvSpPr txBox="1">
              <a:spLocks noChangeArrowheads="1"/>
            </p:cNvSpPr>
            <p:nvPr/>
          </p:nvSpPr>
          <p:spPr bwMode="auto">
            <a:xfrm>
              <a:off x="1249" y="3246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(u,x)</a:t>
              </a:r>
            </a:p>
          </p:txBody>
        </p:sp>
        <p:sp>
          <p:nvSpPr>
            <p:cNvPr id="129042" name="Text Box 68"/>
            <p:cNvSpPr txBox="1">
              <a:spLocks noChangeArrowheads="1"/>
            </p:cNvSpPr>
            <p:nvPr/>
          </p:nvSpPr>
          <p:spPr bwMode="auto">
            <a:xfrm>
              <a:off x="1248" y="3497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(u,x)</a:t>
              </a:r>
            </a:p>
          </p:txBody>
        </p:sp>
        <p:sp>
          <p:nvSpPr>
            <p:cNvPr id="129043" name="Text Box 69"/>
            <p:cNvSpPr txBox="1">
              <a:spLocks noChangeArrowheads="1"/>
            </p:cNvSpPr>
            <p:nvPr/>
          </p:nvSpPr>
          <p:spPr bwMode="auto">
            <a:xfrm>
              <a:off x="1264" y="3715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(u,x)</a:t>
              </a:r>
            </a:p>
          </p:txBody>
        </p:sp>
        <p:sp>
          <p:nvSpPr>
            <p:cNvPr id="129044" name="Text Box 70"/>
            <p:cNvSpPr txBox="1">
              <a:spLocks noChangeArrowheads="1"/>
            </p:cNvSpPr>
            <p:nvPr/>
          </p:nvSpPr>
          <p:spPr bwMode="auto">
            <a:xfrm>
              <a:off x="1254" y="3949"/>
              <a:ext cx="40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(u,x)</a:t>
              </a:r>
            </a:p>
          </p:txBody>
        </p:sp>
        <p:sp>
          <p:nvSpPr>
            <p:cNvPr id="129045" name="Text Box 71"/>
            <p:cNvSpPr txBox="1">
              <a:spLocks noChangeArrowheads="1"/>
            </p:cNvSpPr>
            <p:nvPr/>
          </p:nvSpPr>
          <p:spPr bwMode="auto">
            <a:xfrm>
              <a:off x="259" y="2768"/>
              <a:ext cx="8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destination</a:t>
              </a:r>
            </a:p>
          </p:txBody>
        </p:sp>
        <p:sp>
          <p:nvSpPr>
            <p:cNvPr id="129046" name="Text Box 72"/>
            <p:cNvSpPr txBox="1">
              <a:spLocks noChangeArrowheads="1"/>
            </p:cNvSpPr>
            <p:nvPr/>
          </p:nvSpPr>
          <p:spPr bwMode="auto">
            <a:xfrm>
              <a:off x="1232" y="2791"/>
              <a:ext cx="3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link</a:t>
              </a:r>
            </a:p>
          </p:txBody>
        </p:sp>
      </p:grpSp>
      <p:sp>
        <p:nvSpPr>
          <p:cNvPr id="129031" name="Text Box 73"/>
          <p:cNvSpPr txBox="1">
            <a:spLocks noChangeArrowheads="1"/>
          </p:cNvSpPr>
          <p:nvPr/>
        </p:nvSpPr>
        <p:spPr bwMode="auto">
          <a:xfrm>
            <a:off x="525463" y="3743325"/>
            <a:ext cx="3949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>
                <a:solidFill>
                  <a:srgbClr val="000000"/>
                </a:solidFill>
                <a:latin typeface="Gill Sans MT" charset="0"/>
              </a:rPr>
              <a:t>resulting forwarding table in u:</a:t>
            </a:r>
          </a:p>
        </p:txBody>
      </p:sp>
      <p:pic>
        <p:nvPicPr>
          <p:cNvPr id="129032" name="Picture 7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860425"/>
            <a:ext cx="7313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62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453484" y="2021024"/>
            <a:ext cx="6027737" cy="1440135"/>
            <a:chOff x="1492879" y="2061336"/>
            <a:chExt cx="6027737" cy="1440135"/>
          </a:xfrm>
        </p:grpSpPr>
        <p:sp>
          <p:nvSpPr>
            <p:cNvPr id="388" name="Rectangle 387"/>
            <p:cNvSpPr/>
            <p:nvPr/>
          </p:nvSpPr>
          <p:spPr bwMode="auto">
            <a:xfrm>
              <a:off x="1929251" y="2064703"/>
              <a:ext cx="5043488" cy="10175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175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96" name="Freeform 395"/>
            <p:cNvSpPr/>
            <p:nvPr/>
          </p:nvSpPr>
          <p:spPr bwMode="auto">
            <a:xfrm>
              <a:off x="1739747" y="2067585"/>
              <a:ext cx="198437" cy="1385888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9855" h="1385496">
                  <a:moveTo>
                    <a:pt x="0" y="745656"/>
                  </a:moveTo>
                  <a:lnTo>
                    <a:pt x="193920" y="0"/>
                  </a:lnTo>
                  <a:cubicBezTo>
                    <a:pt x="195898" y="342623"/>
                    <a:pt x="197877" y="685246"/>
                    <a:pt x="199855" y="1027869"/>
                  </a:cubicBezTo>
                  <a:lnTo>
                    <a:pt x="4471" y="1385496"/>
                  </a:lnTo>
                  <a:cubicBezTo>
                    <a:pt x="2981" y="1172216"/>
                    <a:pt x="1490" y="958936"/>
                    <a:pt x="0" y="745656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sp>
          <p:nvSpPr>
            <p:cNvPr id="398" name="Freeform 397"/>
            <p:cNvSpPr/>
            <p:nvPr/>
          </p:nvSpPr>
          <p:spPr bwMode="auto">
            <a:xfrm flipH="1">
              <a:off x="6969078" y="2061336"/>
              <a:ext cx="220427" cy="1370587"/>
            </a:xfrm>
            <a:custGeom>
              <a:avLst/>
              <a:gdLst>
                <a:gd name="connsiteX0" fmla="*/ 0 w 312616"/>
                <a:gd name="connsiteY0" fmla="*/ 644770 h 1367693"/>
                <a:gd name="connsiteX1" fmla="*/ 312616 w 312616"/>
                <a:gd name="connsiteY1" fmla="*/ 0 h 1367693"/>
                <a:gd name="connsiteX2" fmla="*/ 312616 w 312616"/>
                <a:gd name="connsiteY2" fmla="*/ 1016000 h 1367693"/>
                <a:gd name="connsiteX3" fmla="*/ 117231 w 312616"/>
                <a:gd name="connsiteY3" fmla="*/ 1367693 h 1367693"/>
                <a:gd name="connsiteX4" fmla="*/ 0 w 312616"/>
                <a:gd name="connsiteY4" fmla="*/ 644770 h 1367693"/>
                <a:gd name="connsiteX0" fmla="*/ 0 w 199855"/>
                <a:gd name="connsiteY0" fmla="*/ 733787 h 1367693"/>
                <a:gd name="connsiteX1" fmla="*/ 199855 w 199855"/>
                <a:gd name="connsiteY1" fmla="*/ 0 h 1367693"/>
                <a:gd name="connsiteX2" fmla="*/ 199855 w 199855"/>
                <a:gd name="connsiteY2" fmla="*/ 1016000 h 1367693"/>
                <a:gd name="connsiteX3" fmla="*/ 4470 w 199855"/>
                <a:gd name="connsiteY3" fmla="*/ 1367693 h 1367693"/>
                <a:gd name="connsiteX4" fmla="*/ 0 w 199855"/>
                <a:gd name="connsiteY4" fmla="*/ 733787 h 1367693"/>
                <a:gd name="connsiteX0" fmla="*/ 25203 w 225058"/>
                <a:gd name="connsiteY0" fmla="*/ 733787 h 1361758"/>
                <a:gd name="connsiteX1" fmla="*/ 225058 w 225058"/>
                <a:gd name="connsiteY1" fmla="*/ 0 h 1361758"/>
                <a:gd name="connsiteX2" fmla="*/ 225058 w 225058"/>
                <a:gd name="connsiteY2" fmla="*/ 1016000 h 1361758"/>
                <a:gd name="connsiteX3" fmla="*/ 0 w 225058"/>
                <a:gd name="connsiteY3" fmla="*/ 1361758 h 1361758"/>
                <a:gd name="connsiteX4" fmla="*/ 25203 w 225058"/>
                <a:gd name="connsiteY4" fmla="*/ 733787 h 1361758"/>
                <a:gd name="connsiteX0" fmla="*/ 25203 w 230992"/>
                <a:gd name="connsiteY0" fmla="*/ 787197 h 1415168"/>
                <a:gd name="connsiteX1" fmla="*/ 230992 w 230992"/>
                <a:gd name="connsiteY1" fmla="*/ 0 h 1415168"/>
                <a:gd name="connsiteX2" fmla="*/ 225058 w 230992"/>
                <a:gd name="connsiteY2" fmla="*/ 1069410 h 1415168"/>
                <a:gd name="connsiteX3" fmla="*/ 0 w 230992"/>
                <a:gd name="connsiteY3" fmla="*/ 1415168 h 1415168"/>
                <a:gd name="connsiteX4" fmla="*/ 25203 w 230992"/>
                <a:gd name="connsiteY4" fmla="*/ 787197 h 1415168"/>
                <a:gd name="connsiteX0" fmla="*/ 0 w 205789"/>
                <a:gd name="connsiteY0" fmla="*/ 787197 h 1427037"/>
                <a:gd name="connsiteX1" fmla="*/ 205789 w 205789"/>
                <a:gd name="connsiteY1" fmla="*/ 0 h 1427037"/>
                <a:gd name="connsiteX2" fmla="*/ 199855 w 205789"/>
                <a:gd name="connsiteY2" fmla="*/ 1069410 h 1427037"/>
                <a:gd name="connsiteX3" fmla="*/ 4471 w 205789"/>
                <a:gd name="connsiteY3" fmla="*/ 1427037 h 1427037"/>
                <a:gd name="connsiteX4" fmla="*/ 0 w 205789"/>
                <a:gd name="connsiteY4" fmla="*/ 787197 h 1427037"/>
                <a:gd name="connsiteX0" fmla="*/ 0 w 199855"/>
                <a:gd name="connsiteY0" fmla="*/ 745656 h 1385496"/>
                <a:gd name="connsiteX1" fmla="*/ 193920 w 199855"/>
                <a:gd name="connsiteY1" fmla="*/ 0 h 1385496"/>
                <a:gd name="connsiteX2" fmla="*/ 199855 w 199855"/>
                <a:gd name="connsiteY2" fmla="*/ 1027869 h 1385496"/>
                <a:gd name="connsiteX3" fmla="*/ 4471 w 199855"/>
                <a:gd name="connsiteY3" fmla="*/ 1385496 h 1385496"/>
                <a:gd name="connsiteX4" fmla="*/ 0 w 199855"/>
                <a:gd name="connsiteY4" fmla="*/ 745656 h 1385496"/>
                <a:gd name="connsiteX0" fmla="*/ 0 w 219519"/>
                <a:gd name="connsiteY0" fmla="*/ 730359 h 1370199"/>
                <a:gd name="connsiteX1" fmla="*/ 219401 w 219519"/>
                <a:gd name="connsiteY1" fmla="*/ 0 h 1370199"/>
                <a:gd name="connsiteX2" fmla="*/ 199855 w 219519"/>
                <a:gd name="connsiteY2" fmla="*/ 1012572 h 1370199"/>
                <a:gd name="connsiteX3" fmla="*/ 4471 w 219519"/>
                <a:gd name="connsiteY3" fmla="*/ 1370199 h 1370199"/>
                <a:gd name="connsiteX4" fmla="*/ 0 w 219519"/>
                <a:gd name="connsiteY4" fmla="*/ 730359 h 1370199"/>
                <a:gd name="connsiteX0" fmla="*/ 0 w 219602"/>
                <a:gd name="connsiteY0" fmla="*/ 730359 h 1370199"/>
                <a:gd name="connsiteX1" fmla="*/ 219401 w 219602"/>
                <a:gd name="connsiteY1" fmla="*/ 0 h 1370199"/>
                <a:gd name="connsiteX2" fmla="*/ 210047 w 219602"/>
                <a:gd name="connsiteY2" fmla="*/ 1007473 h 1370199"/>
                <a:gd name="connsiteX3" fmla="*/ 4471 w 219602"/>
                <a:gd name="connsiteY3" fmla="*/ 1370199 h 1370199"/>
                <a:gd name="connsiteX4" fmla="*/ 0 w 219602"/>
                <a:gd name="connsiteY4" fmla="*/ 730359 h 1370199"/>
                <a:gd name="connsiteX0" fmla="*/ 0 w 220239"/>
                <a:gd name="connsiteY0" fmla="*/ 730359 h 1370199"/>
                <a:gd name="connsiteX1" fmla="*/ 219401 w 220239"/>
                <a:gd name="connsiteY1" fmla="*/ 0 h 1370199"/>
                <a:gd name="connsiteX2" fmla="*/ 220239 w 220239"/>
                <a:gd name="connsiteY2" fmla="*/ 1007473 h 1370199"/>
                <a:gd name="connsiteX3" fmla="*/ 4471 w 220239"/>
                <a:gd name="connsiteY3" fmla="*/ 1370199 h 1370199"/>
                <a:gd name="connsiteX4" fmla="*/ 0 w 220239"/>
                <a:gd name="connsiteY4" fmla="*/ 730359 h 1370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0239" h="1370199">
                  <a:moveTo>
                    <a:pt x="0" y="730359"/>
                  </a:moveTo>
                  <a:cubicBezTo>
                    <a:pt x="64640" y="481807"/>
                    <a:pt x="154761" y="248552"/>
                    <a:pt x="219401" y="0"/>
                  </a:cubicBezTo>
                  <a:cubicBezTo>
                    <a:pt x="221379" y="342623"/>
                    <a:pt x="218261" y="664850"/>
                    <a:pt x="220239" y="1007473"/>
                  </a:cubicBezTo>
                  <a:lnTo>
                    <a:pt x="4471" y="1370199"/>
                  </a:lnTo>
                  <a:cubicBezTo>
                    <a:pt x="2981" y="1156919"/>
                    <a:pt x="1490" y="943639"/>
                    <a:pt x="0" y="730359"/>
                  </a:cubicBezTo>
                  <a:close/>
                </a:path>
              </a:pathLst>
            </a:custGeom>
            <a:gradFill>
              <a:gsLst>
                <a:gs pos="0">
                  <a:schemeClr val="accent6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10800000" scaled="0"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FFFFFF"/>
                </a:solidFill>
              </a:endParaRPr>
            </a:p>
          </p:txBody>
        </p:sp>
        <p:grpSp>
          <p:nvGrpSpPr>
            <p:cNvPr id="48316" name="Group 950"/>
            <p:cNvGrpSpPr>
              <a:grpSpLocks/>
            </p:cNvGrpSpPr>
            <p:nvPr/>
          </p:nvGrpSpPr>
          <p:grpSpPr bwMode="auto">
            <a:xfrm>
              <a:off x="1492879" y="2820676"/>
              <a:ext cx="338137" cy="653816"/>
              <a:chOff x="4140" y="429"/>
              <a:chExt cx="1425" cy="2396"/>
            </a:xfrm>
          </p:grpSpPr>
          <p:sp>
            <p:nvSpPr>
              <p:cNvPr id="48350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1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2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3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4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55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80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81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56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57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78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79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58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59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60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76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77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61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62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74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75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63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4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5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6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7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8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69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70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71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80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72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73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grpSp>
          <p:nvGrpSpPr>
            <p:cNvPr id="48317" name="Group 950"/>
            <p:cNvGrpSpPr>
              <a:grpSpLocks/>
            </p:cNvGrpSpPr>
            <p:nvPr/>
          </p:nvGrpSpPr>
          <p:grpSpPr bwMode="auto">
            <a:xfrm>
              <a:off x="7182479" y="2847655"/>
              <a:ext cx="338137" cy="653816"/>
              <a:chOff x="4140" y="429"/>
              <a:chExt cx="1425" cy="2396"/>
            </a:xfrm>
          </p:grpSpPr>
          <p:sp>
            <p:nvSpPr>
              <p:cNvPr id="48318" name="Freeform 951"/>
              <p:cNvSpPr>
                <a:spLocks/>
              </p:cNvSpPr>
              <p:nvPr/>
            </p:nvSpPr>
            <p:spPr bwMode="auto">
              <a:xfrm>
                <a:off x="5268" y="433"/>
                <a:ext cx="283" cy="2286"/>
              </a:xfrm>
              <a:custGeom>
                <a:avLst/>
                <a:gdLst>
                  <a:gd name="T0" fmla="*/ 3 w 354"/>
                  <a:gd name="T1" fmla="*/ 0 h 2742"/>
                  <a:gd name="T2" fmla="*/ 15 w 354"/>
                  <a:gd name="T3" fmla="*/ 27 h 2742"/>
                  <a:gd name="T4" fmla="*/ 15 w 354"/>
                  <a:gd name="T5" fmla="*/ 205 h 2742"/>
                  <a:gd name="T6" fmla="*/ 0 w 354"/>
                  <a:gd name="T7" fmla="*/ 215 h 2742"/>
                  <a:gd name="T8" fmla="*/ 3 w 354"/>
                  <a:gd name="T9" fmla="*/ 0 h 274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4"/>
                  <a:gd name="T16" fmla="*/ 0 h 2742"/>
                  <a:gd name="T17" fmla="*/ 354 w 354"/>
                  <a:gd name="T18" fmla="*/ 2742 h 274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4" h="2742">
                    <a:moveTo>
                      <a:pt x="63" y="0"/>
                    </a:moveTo>
                    <a:lnTo>
                      <a:pt x="354" y="339"/>
                    </a:lnTo>
                    <a:lnTo>
                      <a:pt x="346" y="2624"/>
                    </a:lnTo>
                    <a:lnTo>
                      <a:pt x="0" y="2742"/>
                    </a:lnTo>
                    <a:lnTo>
                      <a:pt x="63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19" name="Rectangle 952"/>
              <p:cNvSpPr>
                <a:spLocks noChangeArrowheads="1"/>
              </p:cNvSpPr>
              <p:nvPr/>
            </p:nvSpPr>
            <p:spPr bwMode="auto">
              <a:xfrm>
                <a:off x="4210" y="429"/>
                <a:ext cx="1046" cy="2285"/>
              </a:xfrm>
              <a:prstGeom prst="rect">
                <a:avLst/>
              </a:pr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20" name="Freeform 953"/>
              <p:cNvSpPr>
                <a:spLocks/>
              </p:cNvSpPr>
              <p:nvPr/>
            </p:nvSpPr>
            <p:spPr bwMode="auto">
              <a:xfrm>
                <a:off x="5321" y="570"/>
                <a:ext cx="169" cy="2115"/>
              </a:xfrm>
              <a:custGeom>
                <a:avLst/>
                <a:gdLst>
                  <a:gd name="T0" fmla="*/ 2 w 211"/>
                  <a:gd name="T1" fmla="*/ 0 h 2537"/>
                  <a:gd name="T2" fmla="*/ 9 w 211"/>
                  <a:gd name="T3" fmla="*/ 18 h 2537"/>
                  <a:gd name="T4" fmla="*/ 2 w 211"/>
                  <a:gd name="T5" fmla="*/ 196 h 2537"/>
                  <a:gd name="T6" fmla="*/ 2 w 211"/>
                  <a:gd name="T7" fmla="*/ 0 h 25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11"/>
                  <a:gd name="T13" fmla="*/ 0 h 2537"/>
                  <a:gd name="T14" fmla="*/ 211 w 211"/>
                  <a:gd name="T15" fmla="*/ 2537 h 25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1" h="2537">
                    <a:moveTo>
                      <a:pt x="7" y="0"/>
                    </a:moveTo>
                    <a:cubicBezTo>
                      <a:pt x="7" y="0"/>
                      <a:pt x="57" y="28"/>
                      <a:pt x="211" y="218"/>
                    </a:cubicBezTo>
                    <a:cubicBezTo>
                      <a:pt x="0" y="1229"/>
                      <a:pt x="41" y="2537"/>
                      <a:pt x="7" y="2501"/>
                    </a:cubicBezTo>
                    <a:lnTo>
                      <a:pt x="7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08080"/>
                  </a:gs>
                  <a:gs pos="100000">
                    <a:srgbClr val="F8F8F8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21" name="Freeform 954"/>
              <p:cNvSpPr>
                <a:spLocks/>
              </p:cNvSpPr>
              <p:nvPr/>
            </p:nvSpPr>
            <p:spPr bwMode="auto">
              <a:xfrm>
                <a:off x="5284" y="1640"/>
                <a:ext cx="263" cy="189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1 h 226"/>
                  <a:gd name="T4" fmla="*/ 14 w 328"/>
                  <a:gd name="T5" fmla="*/ 19 h 226"/>
                  <a:gd name="T6" fmla="*/ 0 w 328"/>
                  <a:gd name="T7" fmla="*/ 8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22" name="Rectangle 955"/>
              <p:cNvSpPr>
                <a:spLocks noChangeArrowheads="1"/>
              </p:cNvSpPr>
              <p:nvPr/>
            </p:nvSpPr>
            <p:spPr bwMode="auto">
              <a:xfrm>
                <a:off x="4210" y="690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23" name="Group 956"/>
              <p:cNvGrpSpPr>
                <a:grpSpLocks/>
              </p:cNvGrpSpPr>
              <p:nvPr/>
            </p:nvGrpSpPr>
            <p:grpSpPr bwMode="auto">
              <a:xfrm>
                <a:off x="4749" y="668"/>
                <a:ext cx="581" cy="145"/>
                <a:chOff x="614" y="2568"/>
                <a:chExt cx="725" cy="139"/>
              </a:xfrm>
            </p:grpSpPr>
            <p:sp>
              <p:nvSpPr>
                <p:cNvPr id="48348" name="AutoShape 957"/>
                <p:cNvSpPr>
                  <a:spLocks noChangeArrowheads="1"/>
                </p:cNvSpPr>
                <p:nvPr/>
              </p:nvSpPr>
              <p:spPr bwMode="auto">
                <a:xfrm>
                  <a:off x="613" y="2566"/>
                  <a:ext cx="721" cy="1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49" name="AutoShape 958"/>
                <p:cNvSpPr>
                  <a:spLocks noChangeArrowheads="1"/>
                </p:cNvSpPr>
                <p:nvPr/>
              </p:nvSpPr>
              <p:spPr bwMode="auto">
                <a:xfrm>
                  <a:off x="625" y="2581"/>
                  <a:ext cx="696" cy="114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24" name="Rectangle 959"/>
              <p:cNvSpPr>
                <a:spLocks noChangeArrowheads="1"/>
              </p:cNvSpPr>
              <p:nvPr/>
            </p:nvSpPr>
            <p:spPr bwMode="auto">
              <a:xfrm>
                <a:off x="4220" y="1022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25" name="Group 960"/>
              <p:cNvGrpSpPr>
                <a:grpSpLocks/>
              </p:cNvGrpSpPr>
              <p:nvPr/>
            </p:nvGrpSpPr>
            <p:grpSpPr bwMode="auto">
              <a:xfrm>
                <a:off x="4747" y="994"/>
                <a:ext cx="581" cy="134"/>
                <a:chOff x="614" y="2568"/>
                <a:chExt cx="725" cy="139"/>
              </a:xfrm>
            </p:grpSpPr>
            <p:sp>
              <p:nvSpPr>
                <p:cNvPr id="48346" name="AutoShape 961"/>
                <p:cNvSpPr>
                  <a:spLocks noChangeArrowheads="1"/>
                </p:cNvSpPr>
                <p:nvPr/>
              </p:nvSpPr>
              <p:spPr bwMode="auto">
                <a:xfrm>
                  <a:off x="615" y="2564"/>
                  <a:ext cx="721" cy="139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47" name="AutoShape 962"/>
                <p:cNvSpPr>
                  <a:spLocks noChangeArrowheads="1"/>
                </p:cNvSpPr>
                <p:nvPr/>
              </p:nvSpPr>
              <p:spPr bwMode="auto">
                <a:xfrm>
                  <a:off x="628" y="2581"/>
                  <a:ext cx="696" cy="107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26" name="Rectangle 963"/>
              <p:cNvSpPr>
                <a:spLocks noChangeArrowheads="1"/>
              </p:cNvSpPr>
              <p:nvPr/>
            </p:nvSpPr>
            <p:spPr bwMode="auto">
              <a:xfrm>
                <a:off x="4220" y="1354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27" name="Rectangle 964"/>
              <p:cNvSpPr>
                <a:spLocks noChangeArrowheads="1"/>
              </p:cNvSpPr>
              <p:nvPr/>
            </p:nvSpPr>
            <p:spPr bwMode="auto">
              <a:xfrm>
                <a:off x="4230" y="1655"/>
                <a:ext cx="598" cy="47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28" name="Group 965"/>
              <p:cNvGrpSpPr>
                <a:grpSpLocks/>
              </p:cNvGrpSpPr>
              <p:nvPr/>
            </p:nvGrpSpPr>
            <p:grpSpPr bwMode="auto">
              <a:xfrm>
                <a:off x="4735" y="1627"/>
                <a:ext cx="582" cy="151"/>
                <a:chOff x="614" y="2568"/>
                <a:chExt cx="725" cy="139"/>
              </a:xfrm>
            </p:grpSpPr>
            <p:sp>
              <p:nvSpPr>
                <p:cNvPr id="48344" name="AutoShape 966"/>
                <p:cNvSpPr>
                  <a:spLocks noChangeArrowheads="1"/>
                </p:cNvSpPr>
                <p:nvPr/>
              </p:nvSpPr>
              <p:spPr bwMode="auto">
                <a:xfrm>
                  <a:off x="618" y="2586"/>
                  <a:ext cx="720" cy="12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45" name="AutoShape 967"/>
                <p:cNvSpPr>
                  <a:spLocks noChangeArrowheads="1"/>
                </p:cNvSpPr>
                <p:nvPr/>
              </p:nvSpPr>
              <p:spPr bwMode="auto">
                <a:xfrm>
                  <a:off x="630" y="2586"/>
                  <a:ext cx="695" cy="109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29" name="Freeform 968"/>
              <p:cNvSpPr>
                <a:spLocks/>
              </p:cNvSpPr>
              <p:nvPr/>
            </p:nvSpPr>
            <p:spPr bwMode="auto">
              <a:xfrm>
                <a:off x="5288" y="1354"/>
                <a:ext cx="263" cy="188"/>
              </a:xfrm>
              <a:custGeom>
                <a:avLst/>
                <a:gdLst>
                  <a:gd name="T0" fmla="*/ 2 w 328"/>
                  <a:gd name="T1" fmla="*/ 0 h 226"/>
                  <a:gd name="T2" fmla="*/ 14 w 328"/>
                  <a:gd name="T3" fmla="*/ 10 h 226"/>
                  <a:gd name="T4" fmla="*/ 14 w 328"/>
                  <a:gd name="T5" fmla="*/ 17 h 226"/>
                  <a:gd name="T6" fmla="*/ 0 w 328"/>
                  <a:gd name="T7" fmla="*/ 7 h 226"/>
                  <a:gd name="T8" fmla="*/ 2 w 328"/>
                  <a:gd name="T9" fmla="*/ 0 h 2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28"/>
                  <a:gd name="T16" fmla="*/ 0 h 226"/>
                  <a:gd name="T17" fmla="*/ 328 w 328"/>
                  <a:gd name="T18" fmla="*/ 226 h 2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28" h="226">
                    <a:moveTo>
                      <a:pt x="4" y="0"/>
                    </a:moveTo>
                    <a:cubicBezTo>
                      <a:pt x="60" y="10"/>
                      <a:pt x="182" y="74"/>
                      <a:pt x="328" y="128"/>
                    </a:cubicBezTo>
                    <a:cubicBezTo>
                      <a:pt x="326" y="162"/>
                      <a:pt x="326" y="158"/>
                      <a:pt x="326" y="226"/>
                    </a:cubicBezTo>
                    <a:cubicBezTo>
                      <a:pt x="326" y="226"/>
                      <a:pt x="169" y="155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48330" name="Group 969"/>
              <p:cNvGrpSpPr>
                <a:grpSpLocks/>
              </p:cNvGrpSpPr>
              <p:nvPr/>
            </p:nvGrpSpPr>
            <p:grpSpPr bwMode="auto">
              <a:xfrm>
                <a:off x="4739" y="1327"/>
                <a:ext cx="582" cy="139"/>
                <a:chOff x="614" y="2568"/>
                <a:chExt cx="725" cy="139"/>
              </a:xfrm>
            </p:grpSpPr>
            <p:sp>
              <p:nvSpPr>
                <p:cNvPr id="48342" name="AutoShape 970"/>
                <p:cNvSpPr>
                  <a:spLocks noChangeArrowheads="1"/>
                </p:cNvSpPr>
                <p:nvPr/>
              </p:nvSpPr>
              <p:spPr bwMode="auto">
                <a:xfrm>
                  <a:off x="613" y="2571"/>
                  <a:ext cx="732" cy="13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48343" name="AutoShape 971"/>
                <p:cNvSpPr>
                  <a:spLocks noChangeArrowheads="1"/>
                </p:cNvSpPr>
                <p:nvPr/>
              </p:nvSpPr>
              <p:spPr bwMode="auto">
                <a:xfrm>
                  <a:off x="625" y="2587"/>
                  <a:ext cx="720" cy="103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0000FF"/>
                    </a:gs>
                    <a:gs pos="50000">
                      <a:srgbClr val="99CCFF"/>
                    </a:gs>
                    <a:gs pos="100000">
                      <a:srgbClr val="0000FF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  <p:sp>
            <p:nvSpPr>
              <p:cNvPr id="48331" name="Rectangle 972"/>
              <p:cNvSpPr>
                <a:spLocks noChangeArrowheads="1"/>
              </p:cNvSpPr>
              <p:nvPr/>
            </p:nvSpPr>
            <p:spPr bwMode="auto">
              <a:xfrm>
                <a:off x="5246" y="429"/>
                <a:ext cx="70" cy="2285"/>
              </a:xfrm>
              <a:prstGeom prst="rect">
                <a:avLst/>
              </a:prstGeom>
              <a:gradFill rotWithShape="1">
                <a:gsLst>
                  <a:gs pos="0">
                    <a:srgbClr val="333333"/>
                  </a:gs>
                  <a:gs pos="50000">
                    <a:srgbClr val="DDDDDD"/>
                  </a:gs>
                  <a:gs pos="100000">
                    <a:srgbClr val="333333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2" name="Freeform 973"/>
              <p:cNvSpPr>
                <a:spLocks/>
              </p:cNvSpPr>
              <p:nvPr/>
            </p:nvSpPr>
            <p:spPr bwMode="auto">
              <a:xfrm>
                <a:off x="5312" y="1007"/>
                <a:ext cx="237" cy="213"/>
              </a:xfrm>
              <a:custGeom>
                <a:avLst/>
                <a:gdLst>
                  <a:gd name="T0" fmla="*/ 2 w 296"/>
                  <a:gd name="T1" fmla="*/ 0 h 256"/>
                  <a:gd name="T2" fmla="*/ 14 w 296"/>
                  <a:gd name="T3" fmla="*/ 10 h 256"/>
                  <a:gd name="T4" fmla="*/ 14 w 296"/>
                  <a:gd name="T5" fmla="*/ 19 h 256"/>
                  <a:gd name="T6" fmla="*/ 0 w 296"/>
                  <a:gd name="T7" fmla="*/ 7 h 256"/>
                  <a:gd name="T8" fmla="*/ 2 w 296"/>
                  <a:gd name="T9" fmla="*/ 0 h 2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96"/>
                  <a:gd name="T16" fmla="*/ 0 h 256"/>
                  <a:gd name="T17" fmla="*/ 296 w 296"/>
                  <a:gd name="T18" fmla="*/ 256 h 2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96" h="256">
                    <a:moveTo>
                      <a:pt x="4" y="0"/>
                    </a:moveTo>
                    <a:cubicBezTo>
                      <a:pt x="55" y="10"/>
                      <a:pt x="144" y="68"/>
                      <a:pt x="292" y="144"/>
                    </a:cubicBezTo>
                    <a:cubicBezTo>
                      <a:pt x="290" y="178"/>
                      <a:pt x="296" y="188"/>
                      <a:pt x="296" y="256"/>
                    </a:cubicBezTo>
                    <a:cubicBezTo>
                      <a:pt x="296" y="256"/>
                      <a:pt x="160" y="176"/>
                      <a:pt x="0" y="100"/>
                    </a:cubicBezTo>
                    <a:cubicBezTo>
                      <a:pt x="0" y="48"/>
                      <a:pt x="4" y="17"/>
                      <a:pt x="4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3" name="Freeform 974"/>
              <p:cNvSpPr>
                <a:spLocks/>
              </p:cNvSpPr>
              <p:nvPr/>
            </p:nvSpPr>
            <p:spPr bwMode="auto">
              <a:xfrm>
                <a:off x="5315" y="680"/>
                <a:ext cx="244" cy="240"/>
              </a:xfrm>
              <a:custGeom>
                <a:avLst/>
                <a:gdLst>
                  <a:gd name="T0" fmla="*/ 0 w 304"/>
                  <a:gd name="T1" fmla="*/ 0 h 288"/>
                  <a:gd name="T2" fmla="*/ 14 w 304"/>
                  <a:gd name="T3" fmla="*/ 13 h 288"/>
                  <a:gd name="T4" fmla="*/ 13 w 304"/>
                  <a:gd name="T5" fmla="*/ 23 h 288"/>
                  <a:gd name="T6" fmla="*/ 2 w 304"/>
                  <a:gd name="T7" fmla="*/ 10 h 288"/>
                  <a:gd name="T8" fmla="*/ 0 w 304"/>
                  <a:gd name="T9" fmla="*/ 0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4"/>
                  <a:gd name="T16" fmla="*/ 0 h 288"/>
                  <a:gd name="T17" fmla="*/ 304 w 304"/>
                  <a:gd name="T18" fmla="*/ 288 h 28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4" h="288">
                    <a:moveTo>
                      <a:pt x="0" y="0"/>
                    </a:moveTo>
                    <a:cubicBezTo>
                      <a:pt x="51" y="10"/>
                      <a:pt x="148" y="76"/>
                      <a:pt x="304" y="164"/>
                    </a:cubicBezTo>
                    <a:cubicBezTo>
                      <a:pt x="302" y="198"/>
                      <a:pt x="284" y="220"/>
                      <a:pt x="284" y="288"/>
                    </a:cubicBezTo>
                    <a:cubicBezTo>
                      <a:pt x="284" y="288"/>
                      <a:pt x="163" y="179"/>
                      <a:pt x="8" y="124"/>
                    </a:cubicBezTo>
                    <a:cubicBezTo>
                      <a:pt x="8" y="72"/>
                      <a:pt x="0" y="17"/>
                      <a:pt x="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292929"/>
                  </a:gs>
                  <a:gs pos="100000">
                    <a:srgbClr val="808080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4" name="Oval 975"/>
              <p:cNvSpPr>
                <a:spLocks noChangeArrowheads="1"/>
              </p:cNvSpPr>
              <p:nvPr/>
            </p:nvSpPr>
            <p:spPr bwMode="auto">
              <a:xfrm>
                <a:off x="5515" y="2611"/>
                <a:ext cx="50" cy="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5" name="Freeform 976"/>
              <p:cNvSpPr>
                <a:spLocks/>
              </p:cNvSpPr>
              <p:nvPr/>
            </p:nvSpPr>
            <p:spPr bwMode="auto">
              <a:xfrm>
                <a:off x="5302" y="2614"/>
                <a:ext cx="245" cy="200"/>
              </a:xfrm>
              <a:custGeom>
                <a:avLst/>
                <a:gdLst>
                  <a:gd name="T0" fmla="*/ 0 w 306"/>
                  <a:gd name="T1" fmla="*/ 9 h 240"/>
                  <a:gd name="T2" fmla="*/ 2 w 306"/>
                  <a:gd name="T3" fmla="*/ 19 h 240"/>
                  <a:gd name="T4" fmla="*/ 14 w 306"/>
                  <a:gd name="T5" fmla="*/ 9 h 240"/>
                  <a:gd name="T6" fmla="*/ 14 w 306"/>
                  <a:gd name="T7" fmla="*/ 0 h 240"/>
                  <a:gd name="T8" fmla="*/ 0 w 306"/>
                  <a:gd name="T9" fmla="*/ 9 h 24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6"/>
                  <a:gd name="T16" fmla="*/ 0 h 240"/>
                  <a:gd name="T17" fmla="*/ 306 w 306"/>
                  <a:gd name="T18" fmla="*/ 240 h 24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6" h="240">
                    <a:moveTo>
                      <a:pt x="0" y="106"/>
                    </a:moveTo>
                    <a:lnTo>
                      <a:pt x="2" y="240"/>
                    </a:lnTo>
                    <a:lnTo>
                      <a:pt x="306" y="110"/>
                    </a:lnTo>
                    <a:lnTo>
                      <a:pt x="300" y="0"/>
                    </a:lnTo>
                    <a:lnTo>
                      <a:pt x="0" y="106"/>
                    </a:lnTo>
                    <a:close/>
                  </a:path>
                </a:pathLst>
              </a:custGeom>
              <a:solidFill>
                <a:srgbClr val="3333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6" name="AutoShape 977"/>
              <p:cNvSpPr>
                <a:spLocks noChangeArrowheads="1"/>
              </p:cNvSpPr>
              <p:nvPr/>
            </p:nvSpPr>
            <p:spPr bwMode="auto">
              <a:xfrm>
                <a:off x="4140" y="2675"/>
                <a:ext cx="1196" cy="150"/>
              </a:xfrm>
              <a:prstGeom prst="roundRect">
                <a:avLst>
                  <a:gd name="adj" fmla="val 50000"/>
                </a:avLst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7" name="AutoShape 978"/>
              <p:cNvSpPr>
                <a:spLocks noChangeArrowheads="1"/>
              </p:cNvSpPr>
              <p:nvPr/>
            </p:nvSpPr>
            <p:spPr bwMode="auto">
              <a:xfrm>
                <a:off x="4210" y="2714"/>
                <a:ext cx="1066" cy="7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8" name="Oval 979"/>
              <p:cNvSpPr>
                <a:spLocks noChangeArrowheads="1"/>
              </p:cNvSpPr>
              <p:nvPr/>
            </p:nvSpPr>
            <p:spPr bwMode="auto">
              <a:xfrm>
                <a:off x="4309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39" name="Oval 980"/>
              <p:cNvSpPr>
                <a:spLocks noChangeArrowheads="1"/>
              </p:cNvSpPr>
              <p:nvPr/>
            </p:nvSpPr>
            <p:spPr bwMode="auto">
              <a:xfrm>
                <a:off x="4489" y="2382"/>
                <a:ext cx="159" cy="142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800">
                  <a:solidFill>
                    <a:srgbClr val="FF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40" name="Oval 981"/>
              <p:cNvSpPr>
                <a:spLocks noChangeArrowheads="1"/>
              </p:cNvSpPr>
              <p:nvPr/>
            </p:nvSpPr>
            <p:spPr bwMode="auto">
              <a:xfrm>
                <a:off x="4658" y="2382"/>
                <a:ext cx="159" cy="142"/>
              </a:xfrm>
              <a:prstGeom prst="ellipse">
                <a:avLst/>
              </a:prstGeom>
              <a:solidFill>
                <a:srgbClr val="33CC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48341" name="Rectangle 982"/>
              <p:cNvSpPr>
                <a:spLocks noChangeArrowheads="1"/>
              </p:cNvSpPr>
              <p:nvPr/>
            </p:nvSpPr>
            <p:spPr bwMode="auto">
              <a:xfrm>
                <a:off x="5067" y="1837"/>
                <a:ext cx="80" cy="759"/>
              </a:xfrm>
              <a:prstGeom prst="rect">
                <a:avLst/>
              </a:prstGeom>
              <a:solidFill>
                <a:srgbClr val="29292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sp>
        <p:nvSpPr>
          <p:cNvPr id="48129" name="Freeform 2"/>
          <p:cNvSpPr>
            <a:spLocks/>
          </p:cNvSpPr>
          <p:nvPr/>
        </p:nvSpPr>
        <p:spPr bwMode="auto">
          <a:xfrm>
            <a:off x="2592388" y="5749925"/>
            <a:ext cx="4027487" cy="939800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0001" h="10125">
                <a:moveTo>
                  <a:pt x="4" y="4039"/>
                </a:moveTo>
                <a:cubicBezTo>
                  <a:pt x="-29" y="2271"/>
                  <a:pt x="194" y="2100"/>
                  <a:pt x="715" y="1595"/>
                </a:cubicBezTo>
                <a:cubicBezTo>
                  <a:pt x="1236" y="1089"/>
                  <a:pt x="2417" y="1272"/>
                  <a:pt x="3130" y="1006"/>
                </a:cubicBezTo>
                <a:cubicBezTo>
                  <a:pt x="3843" y="740"/>
                  <a:pt x="4397" y="0"/>
                  <a:pt x="4995" y="0"/>
                </a:cubicBezTo>
                <a:cubicBezTo>
                  <a:pt x="5593" y="1"/>
                  <a:pt x="6206" y="926"/>
                  <a:pt x="6720" y="1009"/>
                </a:cubicBezTo>
                <a:cubicBezTo>
                  <a:pt x="7234" y="1092"/>
                  <a:pt x="7536" y="241"/>
                  <a:pt x="8082" y="497"/>
                </a:cubicBezTo>
                <a:cubicBezTo>
                  <a:pt x="8628" y="756"/>
                  <a:pt x="9854" y="442"/>
                  <a:pt x="9989" y="2989"/>
                </a:cubicBezTo>
                <a:cubicBezTo>
                  <a:pt x="10124" y="5536"/>
                  <a:pt x="9098" y="5742"/>
                  <a:pt x="8599" y="6797"/>
                </a:cubicBezTo>
                <a:cubicBezTo>
                  <a:pt x="8100" y="7852"/>
                  <a:pt x="7544" y="8981"/>
                  <a:pt x="6995" y="9322"/>
                </a:cubicBezTo>
                <a:cubicBezTo>
                  <a:pt x="6446" y="9663"/>
                  <a:pt x="5793" y="8957"/>
                  <a:pt x="5307" y="8843"/>
                </a:cubicBezTo>
                <a:cubicBezTo>
                  <a:pt x="4819" y="8726"/>
                  <a:pt x="4628" y="10048"/>
                  <a:pt x="4371" y="9912"/>
                </a:cubicBezTo>
                <a:cubicBezTo>
                  <a:pt x="4114" y="9775"/>
                  <a:pt x="3505" y="10355"/>
                  <a:pt x="3140" y="10019"/>
                </a:cubicBezTo>
                <a:cubicBezTo>
                  <a:pt x="2774" y="9683"/>
                  <a:pt x="2820" y="8138"/>
                  <a:pt x="2179" y="7895"/>
                </a:cubicBezTo>
                <a:cubicBezTo>
                  <a:pt x="1586" y="6800"/>
                  <a:pt x="1549" y="8137"/>
                  <a:pt x="1187" y="7495"/>
                </a:cubicBezTo>
                <a:cubicBezTo>
                  <a:pt x="825" y="6852"/>
                  <a:pt x="-7" y="6157"/>
                  <a:pt x="4" y="4039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148" name="Straight Connector 147"/>
          <p:cNvCxnSpPr/>
          <p:nvPr/>
        </p:nvCxnSpPr>
        <p:spPr>
          <a:xfrm flipV="1">
            <a:off x="3262941" y="5900738"/>
            <a:ext cx="1316038" cy="131762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3151816" y="6088063"/>
            <a:ext cx="2259013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3164516" y="6192838"/>
            <a:ext cx="714375" cy="2762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Straight Connector 156"/>
          <p:cNvCxnSpPr/>
          <p:nvPr/>
        </p:nvCxnSpPr>
        <p:spPr>
          <a:xfrm flipV="1">
            <a:off x="4182104" y="6386513"/>
            <a:ext cx="1247775" cy="825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/>
          <p:cNvCxnSpPr/>
          <p:nvPr/>
        </p:nvCxnSpPr>
        <p:spPr>
          <a:xfrm>
            <a:off x="4842504" y="5934075"/>
            <a:ext cx="1057275" cy="1238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V="1">
            <a:off x="4126541" y="6088063"/>
            <a:ext cx="1790700" cy="298450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V="1">
            <a:off x="5453691" y="6116638"/>
            <a:ext cx="588963" cy="26987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4596441" y="5900738"/>
            <a:ext cx="814388" cy="401637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8261" name="Group 48260"/>
          <p:cNvGrpSpPr/>
          <p:nvPr/>
        </p:nvGrpSpPr>
        <p:grpSpPr>
          <a:xfrm>
            <a:off x="1526216" y="3003498"/>
            <a:ext cx="6978041" cy="1096962"/>
            <a:chOff x="1526216" y="3003498"/>
            <a:chExt cx="6978041" cy="1096962"/>
          </a:xfrm>
        </p:grpSpPr>
        <p:sp>
          <p:nvSpPr>
            <p:cNvPr id="48156" name="TextBox 399"/>
            <p:cNvSpPr txBox="1">
              <a:spLocks noChangeArrowheads="1"/>
            </p:cNvSpPr>
            <p:nvPr/>
          </p:nvSpPr>
          <p:spPr bwMode="auto">
            <a:xfrm>
              <a:off x="7714291" y="3628973"/>
              <a:ext cx="595313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>
                <a:lnSpc>
                  <a:spcPts val="1463"/>
                </a:lnSpc>
              </a:pPr>
              <a:r>
                <a:rPr lang="en-US" sz="1400">
                  <a:solidFill>
                    <a:srgbClr val="000000"/>
                  </a:solidFill>
                </a:rPr>
                <a:t>data</a:t>
              </a:r>
            </a:p>
            <a:p>
              <a:pPr algn="ctr" eaLnBrk="0" hangingPunct="0">
                <a:lnSpc>
                  <a:spcPts val="1463"/>
                </a:lnSpc>
              </a:pPr>
              <a:r>
                <a:rPr lang="en-US" sz="1400">
                  <a:solidFill>
                    <a:srgbClr val="000000"/>
                  </a:solidFill>
                </a:rPr>
                <a:t>plane</a:t>
              </a:r>
            </a:p>
          </p:txBody>
        </p:sp>
        <p:sp>
          <p:nvSpPr>
            <p:cNvPr id="48157" name="TextBox 400"/>
            <p:cNvSpPr txBox="1">
              <a:spLocks noChangeArrowheads="1"/>
            </p:cNvSpPr>
            <p:nvPr/>
          </p:nvSpPr>
          <p:spPr bwMode="auto">
            <a:xfrm>
              <a:off x="7728579" y="3003498"/>
              <a:ext cx="709612" cy="47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>
                <a:lnSpc>
                  <a:spcPts val="1463"/>
                </a:lnSpc>
              </a:pPr>
              <a:r>
                <a:rPr lang="en-US" sz="1400">
                  <a:solidFill>
                    <a:srgbClr val="000000"/>
                  </a:solidFill>
                </a:rPr>
                <a:t>control</a:t>
              </a:r>
            </a:p>
            <a:p>
              <a:pPr algn="ctr" eaLnBrk="0" hangingPunct="0">
                <a:lnSpc>
                  <a:spcPts val="1463"/>
                </a:lnSpc>
              </a:pPr>
              <a:r>
                <a:rPr lang="en-US" sz="1400">
                  <a:solidFill>
                    <a:srgbClr val="000000"/>
                  </a:solidFill>
                </a:rPr>
                <a:t>plane</a:t>
              </a:r>
            </a:p>
          </p:txBody>
        </p:sp>
        <p:cxnSp>
          <p:nvCxnSpPr>
            <p:cNvPr id="302" name="Straight Connector 301"/>
            <p:cNvCxnSpPr/>
            <p:nvPr/>
          </p:nvCxnSpPr>
          <p:spPr bwMode="auto">
            <a:xfrm flipV="1">
              <a:off x="1526216" y="3579342"/>
              <a:ext cx="6978041" cy="12155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26"/>
          <p:cNvGrpSpPr/>
          <p:nvPr/>
        </p:nvGrpSpPr>
        <p:grpSpPr>
          <a:xfrm>
            <a:off x="2436115" y="2735108"/>
            <a:ext cx="4296530" cy="320561"/>
            <a:chOff x="2433511" y="2792111"/>
            <a:chExt cx="4296530" cy="320561"/>
          </a:xfrm>
        </p:grpSpPr>
        <p:grpSp>
          <p:nvGrpSpPr>
            <p:cNvPr id="48311" name="Group 401"/>
            <p:cNvGrpSpPr>
              <a:grpSpLocks/>
            </p:cNvGrpSpPr>
            <p:nvPr/>
          </p:nvGrpSpPr>
          <p:grpSpPr bwMode="auto">
            <a:xfrm>
              <a:off x="2433511" y="2794083"/>
              <a:ext cx="349250" cy="317387"/>
              <a:chOff x="2931664" y="3912603"/>
              <a:chExt cx="430450" cy="329314"/>
            </a:xfrm>
          </p:grpSpPr>
          <p:sp>
            <p:nvSpPr>
              <p:cNvPr id="403" name="Rectangle 402"/>
              <p:cNvSpPr/>
              <p:nvPr/>
            </p:nvSpPr>
            <p:spPr>
              <a:xfrm>
                <a:off x="2937534" y="3912858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04" name="Straight Connector 403"/>
              <p:cNvCxnSpPr/>
              <p:nvPr/>
            </p:nvCxnSpPr>
            <p:spPr>
              <a:xfrm>
                <a:off x="2931664" y="4005099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Straight Connector 404"/>
              <p:cNvCxnSpPr/>
              <p:nvPr/>
            </p:nvCxnSpPr>
            <p:spPr>
              <a:xfrm>
                <a:off x="2931664" y="4067691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Straight Connector 405"/>
              <p:cNvCxnSpPr>
                <a:stCxn id="403" idx="2"/>
              </p:cNvCxnSpPr>
              <p:nvPr/>
            </p:nvCxnSpPr>
            <p:spPr>
              <a:xfrm flipH="1" flipV="1">
                <a:off x="3148846" y="4005099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2" name="Group 406"/>
            <p:cNvGrpSpPr>
              <a:grpSpLocks/>
            </p:cNvGrpSpPr>
            <p:nvPr/>
          </p:nvGrpSpPr>
          <p:grpSpPr bwMode="auto">
            <a:xfrm>
              <a:off x="3348666" y="2792111"/>
              <a:ext cx="350838" cy="317387"/>
              <a:chOff x="2931664" y="3912603"/>
              <a:chExt cx="430450" cy="329314"/>
            </a:xfrm>
          </p:grpSpPr>
          <p:sp>
            <p:nvSpPr>
              <p:cNvPr id="408" name="Rectangle 407"/>
              <p:cNvSpPr/>
              <p:nvPr/>
            </p:nvSpPr>
            <p:spPr>
              <a:xfrm>
                <a:off x="2937508" y="3912861"/>
                <a:ext cx="424606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09" name="Straight Connector 408"/>
              <p:cNvCxnSpPr/>
              <p:nvPr/>
            </p:nvCxnSpPr>
            <p:spPr>
              <a:xfrm>
                <a:off x="2931664" y="4005102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0" name="Straight Connector 409"/>
              <p:cNvCxnSpPr/>
              <p:nvPr/>
            </p:nvCxnSpPr>
            <p:spPr>
              <a:xfrm>
                <a:off x="2931664" y="4067694"/>
                <a:ext cx="42460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1" name="Straight Connector 410"/>
              <p:cNvCxnSpPr>
                <a:stCxn id="408" idx="2"/>
              </p:cNvCxnSpPr>
              <p:nvPr/>
            </p:nvCxnSpPr>
            <p:spPr>
              <a:xfrm flipH="1" flipV="1">
                <a:off x="3147863" y="4005102"/>
                <a:ext cx="1947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3" name="Group 411"/>
            <p:cNvGrpSpPr>
              <a:grpSpLocks/>
            </p:cNvGrpSpPr>
            <p:nvPr/>
          </p:nvGrpSpPr>
          <p:grpSpPr bwMode="auto">
            <a:xfrm>
              <a:off x="4182104" y="2792111"/>
              <a:ext cx="350837" cy="317387"/>
              <a:chOff x="2931664" y="3912603"/>
              <a:chExt cx="430450" cy="329314"/>
            </a:xfrm>
          </p:grpSpPr>
          <p:sp>
            <p:nvSpPr>
              <p:cNvPr id="413" name="Rectangle 41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14" name="Straight Connector 41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5" name="Straight Connector 41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6" name="Straight Connector 415"/>
              <p:cNvCxnSpPr>
                <a:stCxn id="41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4" name="Group 416"/>
            <p:cNvGrpSpPr>
              <a:grpSpLocks/>
            </p:cNvGrpSpPr>
            <p:nvPr/>
          </p:nvGrpSpPr>
          <p:grpSpPr bwMode="auto">
            <a:xfrm>
              <a:off x="5374316" y="2795285"/>
              <a:ext cx="349250" cy="317387"/>
              <a:chOff x="2931664" y="3912603"/>
              <a:chExt cx="430450" cy="329314"/>
            </a:xfrm>
          </p:grpSpPr>
          <p:sp>
            <p:nvSpPr>
              <p:cNvPr id="418" name="Rectangle 417"/>
              <p:cNvSpPr/>
              <p:nvPr/>
            </p:nvSpPr>
            <p:spPr>
              <a:xfrm>
                <a:off x="2937534" y="3912862"/>
                <a:ext cx="424580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19" name="Straight Connector 418"/>
              <p:cNvCxnSpPr/>
              <p:nvPr/>
            </p:nvCxnSpPr>
            <p:spPr>
              <a:xfrm>
                <a:off x="2931664" y="4005103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0" name="Straight Connector 419"/>
              <p:cNvCxnSpPr/>
              <p:nvPr/>
            </p:nvCxnSpPr>
            <p:spPr>
              <a:xfrm>
                <a:off x="2931664" y="4067695"/>
                <a:ext cx="424581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/>
              <p:cNvCxnSpPr>
                <a:stCxn id="418" idx="2"/>
              </p:cNvCxnSpPr>
              <p:nvPr/>
            </p:nvCxnSpPr>
            <p:spPr>
              <a:xfrm flipH="1" flipV="1">
                <a:off x="3148846" y="4005103"/>
                <a:ext cx="0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315" name="Group 421"/>
            <p:cNvGrpSpPr>
              <a:grpSpLocks/>
            </p:cNvGrpSpPr>
            <p:nvPr/>
          </p:nvGrpSpPr>
          <p:grpSpPr bwMode="auto">
            <a:xfrm>
              <a:off x="6379204" y="2792111"/>
              <a:ext cx="350837" cy="317387"/>
              <a:chOff x="2931664" y="3912603"/>
              <a:chExt cx="430450" cy="329314"/>
            </a:xfrm>
          </p:grpSpPr>
          <p:sp>
            <p:nvSpPr>
              <p:cNvPr id="423" name="Rectangle 422"/>
              <p:cNvSpPr/>
              <p:nvPr/>
            </p:nvSpPr>
            <p:spPr>
              <a:xfrm>
                <a:off x="2937507" y="3912861"/>
                <a:ext cx="424607" cy="329431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424" name="Straight Connector 423"/>
              <p:cNvCxnSpPr/>
              <p:nvPr/>
            </p:nvCxnSpPr>
            <p:spPr>
              <a:xfrm>
                <a:off x="2931664" y="4005102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5" name="Straight Connector 424"/>
              <p:cNvCxnSpPr/>
              <p:nvPr/>
            </p:nvCxnSpPr>
            <p:spPr>
              <a:xfrm>
                <a:off x="2931664" y="4067694"/>
                <a:ext cx="424607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6" name="Straight Connector 425"/>
              <p:cNvCxnSpPr>
                <a:stCxn id="423" idx="2"/>
              </p:cNvCxnSpPr>
              <p:nvPr/>
            </p:nvCxnSpPr>
            <p:spPr>
              <a:xfrm flipH="1" flipV="1">
                <a:off x="3147863" y="4005102"/>
                <a:ext cx="1948" cy="23719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260" name="Group 48259"/>
          <p:cNvGrpSpPr/>
          <p:nvPr/>
        </p:nvGrpSpPr>
        <p:grpSpPr>
          <a:xfrm>
            <a:off x="1856416" y="3709935"/>
            <a:ext cx="5211763" cy="2739614"/>
            <a:chOff x="1856416" y="3709935"/>
            <a:chExt cx="5211763" cy="2739614"/>
          </a:xfrm>
        </p:grpSpPr>
        <p:sp>
          <p:nvSpPr>
            <p:cNvPr id="268" name="Freeform 267"/>
            <p:cNvSpPr/>
            <p:nvPr/>
          </p:nvSpPr>
          <p:spPr>
            <a:xfrm>
              <a:off x="1876731" y="5330139"/>
              <a:ext cx="1280789" cy="75908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363082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569478 w 1040633"/>
                <a:gd name="connsiteY3" fmla="*/ 1158121 h 1160935"/>
                <a:gd name="connsiteX4" fmla="*/ 448507 w 1040633"/>
                <a:gd name="connsiteY4" fmla="*/ 1160935 h 1160935"/>
                <a:gd name="connsiteX0" fmla="*/ 448507 w 1325315"/>
                <a:gd name="connsiteY0" fmla="*/ 1160935 h 1160935"/>
                <a:gd name="connsiteX1" fmla="*/ 0 w 1325315"/>
                <a:gd name="connsiteY1" fmla="*/ 0 h 1160935"/>
                <a:gd name="connsiteX2" fmla="*/ 1040633 w 1325315"/>
                <a:gd name="connsiteY2" fmla="*/ 16785 h 1160935"/>
                <a:gd name="connsiteX3" fmla="*/ 1214315 w 1325315"/>
                <a:gd name="connsiteY3" fmla="*/ 1064597 h 1160935"/>
                <a:gd name="connsiteX4" fmla="*/ 448507 w 1325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448507 w 1214315"/>
                <a:gd name="connsiteY0" fmla="*/ 1160935 h 1160935"/>
                <a:gd name="connsiteX1" fmla="*/ 0 w 1214315"/>
                <a:gd name="connsiteY1" fmla="*/ 0 h 1160935"/>
                <a:gd name="connsiteX2" fmla="*/ 1040633 w 1214315"/>
                <a:gd name="connsiteY2" fmla="*/ 16785 h 1160935"/>
                <a:gd name="connsiteX3" fmla="*/ 1214315 w 1214315"/>
                <a:gd name="connsiteY3" fmla="*/ 1064597 h 1160935"/>
                <a:gd name="connsiteX4" fmla="*/ 448507 w 1214315"/>
                <a:gd name="connsiteY4" fmla="*/ 1160935 h 1160935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53964 w 1214315"/>
                <a:gd name="connsiteY0" fmla="*/ 1136323 h 1136323"/>
                <a:gd name="connsiteX1" fmla="*/ 0 w 1214315"/>
                <a:gd name="connsiteY1" fmla="*/ 0 h 1136323"/>
                <a:gd name="connsiteX2" fmla="*/ 1040633 w 1214315"/>
                <a:gd name="connsiteY2" fmla="*/ 16785 h 1136323"/>
                <a:gd name="connsiteX3" fmla="*/ 1214315 w 1214315"/>
                <a:gd name="connsiteY3" fmla="*/ 1064597 h 1136323"/>
                <a:gd name="connsiteX4" fmla="*/ 1053964 w 1214315"/>
                <a:gd name="connsiteY4" fmla="*/ 1136323 h 1136323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1119627 h 1119627"/>
                <a:gd name="connsiteX1" fmla="*/ 0 w 1220510"/>
                <a:gd name="connsiteY1" fmla="*/ 249694 h 1119627"/>
                <a:gd name="connsiteX2" fmla="*/ 1046828 w 1220510"/>
                <a:gd name="connsiteY2" fmla="*/ 89 h 1119627"/>
                <a:gd name="connsiteX3" fmla="*/ 1220510 w 1220510"/>
                <a:gd name="connsiteY3" fmla="*/ 1047901 h 1119627"/>
                <a:gd name="connsiteX4" fmla="*/ 1060159 w 1220510"/>
                <a:gd name="connsiteY4" fmla="*/ 1119627 h 1119627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220510"/>
                <a:gd name="connsiteY0" fmla="*/ 921649 h 921649"/>
                <a:gd name="connsiteX1" fmla="*/ 0 w 1220510"/>
                <a:gd name="connsiteY1" fmla="*/ 51716 h 921649"/>
                <a:gd name="connsiteX2" fmla="*/ 1059218 w 1220510"/>
                <a:gd name="connsiteY2" fmla="*/ 355 h 921649"/>
                <a:gd name="connsiteX3" fmla="*/ 1220510 w 1220510"/>
                <a:gd name="connsiteY3" fmla="*/ 849923 h 921649"/>
                <a:gd name="connsiteX4" fmla="*/ 1060159 w 1220510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60159 w 1340486"/>
                <a:gd name="connsiteY0" fmla="*/ 921649 h 921649"/>
                <a:gd name="connsiteX1" fmla="*/ 0 w 1340486"/>
                <a:gd name="connsiteY1" fmla="*/ 51716 h 921649"/>
                <a:gd name="connsiteX2" fmla="*/ 1059218 w 1340486"/>
                <a:gd name="connsiteY2" fmla="*/ 355 h 921649"/>
                <a:gd name="connsiteX3" fmla="*/ 1340486 w 1340486"/>
                <a:gd name="connsiteY3" fmla="*/ 709789 h 921649"/>
                <a:gd name="connsiteX4" fmla="*/ 1060159 w 1340486"/>
                <a:gd name="connsiteY4" fmla="*/ 921649 h 921649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1025166 w 1340486"/>
                <a:gd name="connsiteY0" fmla="*/ 746482 h 746482"/>
                <a:gd name="connsiteX1" fmla="*/ 0 w 1340486"/>
                <a:gd name="connsiteY1" fmla="*/ 51716 h 746482"/>
                <a:gd name="connsiteX2" fmla="*/ 1059218 w 1340486"/>
                <a:gd name="connsiteY2" fmla="*/ 355 h 746482"/>
                <a:gd name="connsiteX3" fmla="*/ 1340486 w 1340486"/>
                <a:gd name="connsiteY3" fmla="*/ 709789 h 746482"/>
                <a:gd name="connsiteX4" fmla="*/ 1025166 w 1340486"/>
                <a:gd name="connsiteY4" fmla="*/ 746482 h 746482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  <a:gd name="connsiteX0" fmla="*/ 965179 w 1280499"/>
                <a:gd name="connsiteY0" fmla="*/ 759828 h 759828"/>
                <a:gd name="connsiteX1" fmla="*/ 0 w 1280499"/>
                <a:gd name="connsiteY1" fmla="*/ 0 h 759828"/>
                <a:gd name="connsiteX2" fmla="*/ 999231 w 1280499"/>
                <a:gd name="connsiteY2" fmla="*/ 13701 h 759828"/>
                <a:gd name="connsiteX3" fmla="*/ 1280499 w 1280499"/>
                <a:gd name="connsiteY3" fmla="*/ 723135 h 759828"/>
                <a:gd name="connsiteX4" fmla="*/ 965179 w 1280499"/>
                <a:gd name="connsiteY4" fmla="*/ 759828 h 759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0499" h="759828">
                  <a:moveTo>
                    <a:pt x="965179" y="759828"/>
                  </a:moveTo>
                  <a:cubicBezTo>
                    <a:pt x="301565" y="231725"/>
                    <a:pt x="628999" y="498939"/>
                    <a:pt x="0" y="0"/>
                  </a:cubicBezTo>
                  <a:lnTo>
                    <a:pt x="999231" y="13701"/>
                  </a:lnTo>
                  <a:cubicBezTo>
                    <a:pt x="1112985" y="379881"/>
                    <a:pt x="1055867" y="236107"/>
                    <a:pt x="1280499" y="723135"/>
                  </a:cubicBezTo>
                  <a:cubicBezTo>
                    <a:pt x="1186079" y="728668"/>
                    <a:pt x="1127207" y="701414"/>
                    <a:pt x="965179" y="759828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6202668" y="5429198"/>
              <a:ext cx="865511" cy="553828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3004 w 954755"/>
                <a:gd name="connsiteY0" fmla="*/ 943771 h 976186"/>
                <a:gd name="connsiteX1" fmla="*/ 455145 w 954755"/>
                <a:gd name="connsiteY1" fmla="*/ 11688 h 976186"/>
                <a:gd name="connsiteX2" fmla="*/ 954755 w 954755"/>
                <a:gd name="connsiteY2" fmla="*/ 0 h 976186"/>
                <a:gd name="connsiteX3" fmla="*/ 728484 w 954755"/>
                <a:gd name="connsiteY3" fmla="*/ 976186 h 976186"/>
                <a:gd name="connsiteX4" fmla="*/ 23004 w 954755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76186"/>
                <a:gd name="connsiteX1" fmla="*/ 432141 w 931751"/>
                <a:gd name="connsiteY1" fmla="*/ 11688 h 976186"/>
                <a:gd name="connsiteX2" fmla="*/ 931751 w 931751"/>
                <a:gd name="connsiteY2" fmla="*/ 0 h 976186"/>
                <a:gd name="connsiteX3" fmla="*/ 705480 w 931751"/>
                <a:gd name="connsiteY3" fmla="*/ 976186 h 976186"/>
                <a:gd name="connsiteX4" fmla="*/ 0 w 931751"/>
                <a:gd name="connsiteY4" fmla="*/ 943771 h 976186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31751"/>
                <a:gd name="connsiteY0" fmla="*/ 943771 h 966342"/>
                <a:gd name="connsiteX1" fmla="*/ 432141 w 931751"/>
                <a:gd name="connsiteY1" fmla="*/ 11688 h 966342"/>
                <a:gd name="connsiteX2" fmla="*/ 931751 w 931751"/>
                <a:gd name="connsiteY2" fmla="*/ 0 h 966342"/>
                <a:gd name="connsiteX3" fmla="*/ 183705 w 931751"/>
                <a:gd name="connsiteY3" fmla="*/ 966342 h 966342"/>
                <a:gd name="connsiteX4" fmla="*/ 0 w 931751"/>
                <a:gd name="connsiteY4" fmla="*/ 943771 h 966342"/>
                <a:gd name="connsiteX0" fmla="*/ 0 w 956363"/>
                <a:gd name="connsiteY0" fmla="*/ 932083 h 954654"/>
                <a:gd name="connsiteX1" fmla="*/ 432141 w 956363"/>
                <a:gd name="connsiteY1" fmla="*/ 0 h 954654"/>
                <a:gd name="connsiteX2" fmla="*/ 956363 w 956363"/>
                <a:gd name="connsiteY2" fmla="*/ 12924 h 954654"/>
                <a:gd name="connsiteX3" fmla="*/ 183705 w 956363"/>
                <a:gd name="connsiteY3" fmla="*/ 954654 h 954654"/>
                <a:gd name="connsiteX4" fmla="*/ 0 w 956363"/>
                <a:gd name="connsiteY4" fmla="*/ 932083 h 954654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56363"/>
                <a:gd name="connsiteY0" fmla="*/ 919226 h 941797"/>
                <a:gd name="connsiteX1" fmla="*/ 405840 w 956363"/>
                <a:gd name="connsiteY1" fmla="*/ 197551 h 941797"/>
                <a:gd name="connsiteX2" fmla="*/ 956363 w 956363"/>
                <a:gd name="connsiteY2" fmla="*/ 67 h 941797"/>
                <a:gd name="connsiteX3" fmla="*/ 183705 w 956363"/>
                <a:gd name="connsiteY3" fmla="*/ 941797 h 941797"/>
                <a:gd name="connsiteX4" fmla="*/ 0 w 956363"/>
                <a:gd name="connsiteY4" fmla="*/ 919226 h 941797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926304"/>
                <a:gd name="connsiteY0" fmla="*/ 735614 h 758185"/>
                <a:gd name="connsiteX1" fmla="*/ 405840 w 926304"/>
                <a:gd name="connsiteY1" fmla="*/ 13939 h 758185"/>
                <a:gd name="connsiteX2" fmla="*/ 926304 w 926304"/>
                <a:gd name="connsiteY2" fmla="*/ 563 h 758185"/>
                <a:gd name="connsiteX3" fmla="*/ 183705 w 926304"/>
                <a:gd name="connsiteY3" fmla="*/ 758185 h 758185"/>
                <a:gd name="connsiteX4" fmla="*/ 0 w 926304"/>
                <a:gd name="connsiteY4" fmla="*/ 735614 h 758185"/>
                <a:gd name="connsiteX0" fmla="*/ 0 w 1011379"/>
                <a:gd name="connsiteY0" fmla="*/ 605727 h 758185"/>
                <a:gd name="connsiteX1" fmla="*/ 490915 w 1011379"/>
                <a:gd name="connsiteY1" fmla="*/ 13939 h 758185"/>
                <a:gd name="connsiteX2" fmla="*/ 1011379 w 1011379"/>
                <a:gd name="connsiteY2" fmla="*/ 563 h 758185"/>
                <a:gd name="connsiteX3" fmla="*/ 268780 w 1011379"/>
                <a:gd name="connsiteY3" fmla="*/ 758185 h 758185"/>
                <a:gd name="connsiteX4" fmla="*/ 0 w 1011379"/>
                <a:gd name="connsiteY4" fmla="*/ 605727 h 758185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48280"/>
                <a:gd name="connsiteX1" fmla="*/ 490915 w 1011379"/>
                <a:gd name="connsiteY1" fmla="*/ 13939 h 648280"/>
                <a:gd name="connsiteX2" fmla="*/ 1011379 w 1011379"/>
                <a:gd name="connsiteY2" fmla="*/ 563 h 648280"/>
                <a:gd name="connsiteX3" fmla="*/ 198718 w 1011379"/>
                <a:gd name="connsiteY3" fmla="*/ 648280 h 648280"/>
                <a:gd name="connsiteX4" fmla="*/ 0 w 1011379"/>
                <a:gd name="connsiteY4" fmla="*/ 605727 h 648280"/>
                <a:gd name="connsiteX0" fmla="*/ 0 w 1011379"/>
                <a:gd name="connsiteY0" fmla="*/ 605727 h 605727"/>
                <a:gd name="connsiteX1" fmla="*/ 490915 w 1011379"/>
                <a:gd name="connsiteY1" fmla="*/ 13939 h 605727"/>
                <a:gd name="connsiteX2" fmla="*/ 1011379 w 1011379"/>
                <a:gd name="connsiteY2" fmla="*/ 563 h 605727"/>
                <a:gd name="connsiteX3" fmla="*/ 318823 w 1011379"/>
                <a:gd name="connsiteY3" fmla="*/ 553361 h 605727"/>
                <a:gd name="connsiteX4" fmla="*/ 0 w 1011379"/>
                <a:gd name="connsiteY4" fmla="*/ 605727 h 605727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  <a:gd name="connsiteX0" fmla="*/ 0 w 866251"/>
                <a:gd name="connsiteY0" fmla="*/ 540783 h 553361"/>
                <a:gd name="connsiteX1" fmla="*/ 345787 w 866251"/>
                <a:gd name="connsiteY1" fmla="*/ 13939 h 553361"/>
                <a:gd name="connsiteX2" fmla="*/ 866251 w 866251"/>
                <a:gd name="connsiteY2" fmla="*/ 563 h 553361"/>
                <a:gd name="connsiteX3" fmla="*/ 173695 w 866251"/>
                <a:gd name="connsiteY3" fmla="*/ 553361 h 553361"/>
                <a:gd name="connsiteX4" fmla="*/ 0 w 866251"/>
                <a:gd name="connsiteY4" fmla="*/ 540783 h 553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251" h="553361">
                  <a:moveTo>
                    <a:pt x="0" y="540783"/>
                  </a:moveTo>
                  <a:cubicBezTo>
                    <a:pt x="274887" y="134762"/>
                    <a:pt x="159176" y="337938"/>
                    <a:pt x="345787" y="13939"/>
                  </a:cubicBezTo>
                  <a:cubicBezTo>
                    <a:pt x="520528" y="18247"/>
                    <a:pt x="691510" y="-3745"/>
                    <a:pt x="866251" y="563"/>
                  </a:cubicBezTo>
                  <a:cubicBezTo>
                    <a:pt x="252709" y="502795"/>
                    <a:pt x="640047" y="209256"/>
                    <a:pt x="173695" y="553361"/>
                  </a:cubicBezTo>
                  <a:cubicBezTo>
                    <a:pt x="39410" y="524725"/>
                    <a:pt x="196198" y="539317"/>
                    <a:pt x="0" y="54078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5378281" y="5449835"/>
              <a:ext cx="675485" cy="896777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27977 w 802211"/>
                <a:gd name="connsiteY0" fmla="*/ 815791 h 976186"/>
                <a:gd name="connsiteX1" fmla="*/ 302601 w 802211"/>
                <a:gd name="connsiteY1" fmla="*/ 11688 h 976186"/>
                <a:gd name="connsiteX2" fmla="*/ 802211 w 802211"/>
                <a:gd name="connsiteY2" fmla="*/ 0 h 976186"/>
                <a:gd name="connsiteX3" fmla="*/ 575940 w 802211"/>
                <a:gd name="connsiteY3" fmla="*/ 976186 h 976186"/>
                <a:gd name="connsiteX4" fmla="*/ 27977 w 802211"/>
                <a:gd name="connsiteY4" fmla="*/ 815791 h 976186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15791 h 815791"/>
                <a:gd name="connsiteX1" fmla="*/ 302601 w 802211"/>
                <a:gd name="connsiteY1" fmla="*/ 11688 h 815791"/>
                <a:gd name="connsiteX2" fmla="*/ 802211 w 802211"/>
                <a:gd name="connsiteY2" fmla="*/ 0 h 815791"/>
                <a:gd name="connsiteX3" fmla="*/ 236294 w 802211"/>
                <a:gd name="connsiteY3" fmla="*/ 808828 h 815791"/>
                <a:gd name="connsiteX4" fmla="*/ 27977 w 802211"/>
                <a:gd name="connsiteY4" fmla="*/ 815791 h 815791"/>
                <a:gd name="connsiteX0" fmla="*/ 27977 w 802211"/>
                <a:gd name="connsiteY0" fmla="*/ 828714 h 828714"/>
                <a:gd name="connsiteX1" fmla="*/ 302601 w 802211"/>
                <a:gd name="connsiteY1" fmla="*/ 0 h 828714"/>
                <a:gd name="connsiteX2" fmla="*/ 802211 w 802211"/>
                <a:gd name="connsiteY2" fmla="*/ 12923 h 828714"/>
                <a:gd name="connsiteX3" fmla="*/ 236294 w 802211"/>
                <a:gd name="connsiteY3" fmla="*/ 821751 h 828714"/>
                <a:gd name="connsiteX4" fmla="*/ 27977 w 802211"/>
                <a:gd name="connsiteY4" fmla="*/ 828714 h 828714"/>
                <a:gd name="connsiteX0" fmla="*/ 56213 w 830447"/>
                <a:gd name="connsiteY0" fmla="*/ 828714 h 828714"/>
                <a:gd name="connsiteX1" fmla="*/ 330837 w 830447"/>
                <a:gd name="connsiteY1" fmla="*/ 0 h 828714"/>
                <a:gd name="connsiteX2" fmla="*/ 830447 w 830447"/>
                <a:gd name="connsiteY2" fmla="*/ 12923 h 828714"/>
                <a:gd name="connsiteX3" fmla="*/ 264530 w 830447"/>
                <a:gd name="connsiteY3" fmla="*/ 821751 h 828714"/>
                <a:gd name="connsiteX4" fmla="*/ 56213 w 830447"/>
                <a:gd name="connsiteY4" fmla="*/ 828714 h 828714"/>
                <a:gd name="connsiteX0" fmla="*/ 64130 w 789139"/>
                <a:gd name="connsiteY0" fmla="*/ 794258 h 821751"/>
                <a:gd name="connsiteX1" fmla="*/ 289529 w 789139"/>
                <a:gd name="connsiteY1" fmla="*/ 0 h 821751"/>
                <a:gd name="connsiteX2" fmla="*/ 789139 w 789139"/>
                <a:gd name="connsiteY2" fmla="*/ 12923 h 821751"/>
                <a:gd name="connsiteX3" fmla="*/ 223222 w 789139"/>
                <a:gd name="connsiteY3" fmla="*/ 821751 h 821751"/>
                <a:gd name="connsiteX4" fmla="*/ 64130 w 789139"/>
                <a:gd name="connsiteY4" fmla="*/ 794258 h 821751"/>
                <a:gd name="connsiteX0" fmla="*/ 0 w 725009"/>
                <a:gd name="connsiteY0" fmla="*/ 794258 h 821751"/>
                <a:gd name="connsiteX1" fmla="*/ 225399 w 725009"/>
                <a:gd name="connsiteY1" fmla="*/ 0 h 821751"/>
                <a:gd name="connsiteX2" fmla="*/ 725009 w 725009"/>
                <a:gd name="connsiteY2" fmla="*/ 12923 h 821751"/>
                <a:gd name="connsiteX3" fmla="*/ 159092 w 725009"/>
                <a:gd name="connsiteY3" fmla="*/ 821751 h 821751"/>
                <a:gd name="connsiteX4" fmla="*/ 0 w 725009"/>
                <a:gd name="connsiteY4" fmla="*/ 794258 h 82175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422433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17334 h 1244827"/>
                <a:gd name="connsiteX1" fmla="*/ 225399 w 725009"/>
                <a:gd name="connsiteY1" fmla="*/ 13566 h 1244827"/>
                <a:gd name="connsiteX2" fmla="*/ 725009 w 725009"/>
                <a:gd name="connsiteY2" fmla="*/ 571 h 1244827"/>
                <a:gd name="connsiteX3" fmla="*/ 159092 w 725009"/>
                <a:gd name="connsiteY3" fmla="*/ 1244827 h 1244827"/>
                <a:gd name="connsiteX4" fmla="*/ 0 w 725009"/>
                <a:gd name="connsiteY4" fmla="*/ 1217334 h 1244827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009"/>
                <a:gd name="connsiteY0" fmla="*/ 1203768 h 1231261"/>
                <a:gd name="connsiteX1" fmla="*/ 225399 w 725009"/>
                <a:gd name="connsiteY1" fmla="*/ 0 h 1231261"/>
                <a:gd name="connsiteX2" fmla="*/ 725009 w 725009"/>
                <a:gd name="connsiteY2" fmla="*/ 129782 h 1231261"/>
                <a:gd name="connsiteX3" fmla="*/ 159092 w 725009"/>
                <a:gd name="connsiteY3" fmla="*/ 1231261 h 1231261"/>
                <a:gd name="connsiteX4" fmla="*/ 0 w 725009"/>
                <a:gd name="connsiteY4" fmla="*/ 1203768 h 1231261"/>
                <a:gd name="connsiteX0" fmla="*/ 0 w 725497"/>
                <a:gd name="connsiteY0" fmla="*/ 1279028 h 1306521"/>
                <a:gd name="connsiteX1" fmla="*/ 225399 w 725497"/>
                <a:gd name="connsiteY1" fmla="*/ 75260 h 1306521"/>
                <a:gd name="connsiteX2" fmla="*/ 396193 w 725497"/>
                <a:gd name="connsiteY2" fmla="*/ 156799 h 1306521"/>
                <a:gd name="connsiteX3" fmla="*/ 725009 w 725497"/>
                <a:gd name="connsiteY3" fmla="*/ 205042 h 1306521"/>
                <a:gd name="connsiteX4" fmla="*/ 159092 w 725497"/>
                <a:gd name="connsiteY4" fmla="*/ 1306521 h 1306521"/>
                <a:gd name="connsiteX5" fmla="*/ 0 w 725497"/>
                <a:gd name="connsiteY5" fmla="*/ 1279028 h 1306521"/>
                <a:gd name="connsiteX0" fmla="*/ 0 w 725239"/>
                <a:gd name="connsiteY0" fmla="*/ 1295668 h 1323161"/>
                <a:gd name="connsiteX1" fmla="*/ 225399 w 725239"/>
                <a:gd name="connsiteY1" fmla="*/ 91900 h 1323161"/>
                <a:gd name="connsiteX2" fmla="*/ 725009 w 725239"/>
                <a:gd name="connsiteY2" fmla="*/ 221682 h 1323161"/>
                <a:gd name="connsiteX3" fmla="*/ 159092 w 725239"/>
                <a:gd name="connsiteY3" fmla="*/ 1323161 h 1323161"/>
                <a:gd name="connsiteX4" fmla="*/ 0 w 725239"/>
                <a:gd name="connsiteY4" fmla="*/ 1295668 h 1323161"/>
                <a:gd name="connsiteX0" fmla="*/ 0 w 725221"/>
                <a:gd name="connsiteY0" fmla="*/ 1210552 h 1238045"/>
                <a:gd name="connsiteX1" fmla="*/ 191583 w 725221"/>
                <a:gd name="connsiteY1" fmla="*/ 153319 h 1238045"/>
                <a:gd name="connsiteX2" fmla="*/ 725009 w 725221"/>
                <a:gd name="connsiteY2" fmla="*/ 136566 h 1238045"/>
                <a:gd name="connsiteX3" fmla="*/ 159092 w 725221"/>
                <a:gd name="connsiteY3" fmla="*/ 1238045 h 1238045"/>
                <a:gd name="connsiteX4" fmla="*/ 0 w 725221"/>
                <a:gd name="connsiteY4" fmla="*/ 1210552 h 1238045"/>
                <a:gd name="connsiteX0" fmla="*/ 0 w 725305"/>
                <a:gd name="connsiteY0" fmla="*/ 1158512 h 1186005"/>
                <a:gd name="connsiteX1" fmla="*/ 191583 w 725305"/>
                <a:gd name="connsiteY1" fmla="*/ 101279 h 1186005"/>
                <a:gd name="connsiteX2" fmla="*/ 725009 w 725305"/>
                <a:gd name="connsiteY2" fmla="*/ 84526 h 1186005"/>
                <a:gd name="connsiteX3" fmla="*/ 159092 w 725305"/>
                <a:gd name="connsiteY3" fmla="*/ 1186005 h 1186005"/>
                <a:gd name="connsiteX4" fmla="*/ 0 w 725305"/>
                <a:gd name="connsiteY4" fmla="*/ 1158512 h 1186005"/>
                <a:gd name="connsiteX0" fmla="*/ 0 w 725009"/>
                <a:gd name="connsiteY0" fmla="*/ 1073986 h 1101479"/>
                <a:gd name="connsiteX1" fmla="*/ 191583 w 725009"/>
                <a:gd name="connsiteY1" fmla="*/ 16753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101479"/>
                <a:gd name="connsiteX1" fmla="*/ 206612 w 725009"/>
                <a:gd name="connsiteY1" fmla="*/ 1724 h 1101479"/>
                <a:gd name="connsiteX2" fmla="*/ 725009 w 725009"/>
                <a:gd name="connsiteY2" fmla="*/ 0 h 1101479"/>
                <a:gd name="connsiteX3" fmla="*/ 159092 w 725009"/>
                <a:gd name="connsiteY3" fmla="*/ 1101479 h 1101479"/>
                <a:gd name="connsiteX4" fmla="*/ 0 w 725009"/>
                <a:gd name="connsiteY4" fmla="*/ 1073986 h 1101479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725009"/>
                <a:gd name="connsiteY0" fmla="*/ 1073986 h 1074607"/>
                <a:gd name="connsiteX1" fmla="*/ 206612 w 725009"/>
                <a:gd name="connsiteY1" fmla="*/ 1724 h 1074607"/>
                <a:gd name="connsiteX2" fmla="*/ 725009 w 725009"/>
                <a:gd name="connsiteY2" fmla="*/ 0 h 1074607"/>
                <a:gd name="connsiteX3" fmla="*/ 229048 w 725009"/>
                <a:gd name="connsiteY3" fmla="*/ 886531 h 1074607"/>
                <a:gd name="connsiteX4" fmla="*/ 0 w 725009"/>
                <a:gd name="connsiteY4" fmla="*/ 1073986 h 1074607"/>
                <a:gd name="connsiteX0" fmla="*/ 0 w 675040"/>
                <a:gd name="connsiteY0" fmla="*/ 894029 h 896577"/>
                <a:gd name="connsiteX1" fmla="*/ 15664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  <a:gd name="connsiteX0" fmla="*/ 0 w 675040"/>
                <a:gd name="connsiteY0" fmla="*/ 894029 h 896577"/>
                <a:gd name="connsiteX1" fmla="*/ 186623 w 675040"/>
                <a:gd name="connsiteY1" fmla="*/ 1724 h 896577"/>
                <a:gd name="connsiteX2" fmla="*/ 675040 w 675040"/>
                <a:gd name="connsiteY2" fmla="*/ 0 h 896577"/>
                <a:gd name="connsiteX3" fmla="*/ 179079 w 675040"/>
                <a:gd name="connsiteY3" fmla="*/ 886531 h 896577"/>
                <a:gd name="connsiteX4" fmla="*/ 0 w 675040"/>
                <a:gd name="connsiteY4" fmla="*/ 894029 h 896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5040" h="896577">
                  <a:moveTo>
                    <a:pt x="0" y="894029"/>
                  </a:moveTo>
                  <a:cubicBezTo>
                    <a:pt x="95638" y="409857"/>
                    <a:pt x="76811" y="618448"/>
                    <a:pt x="186623" y="1724"/>
                  </a:cubicBezTo>
                  <a:cubicBezTo>
                    <a:pt x="431451" y="14348"/>
                    <a:pt x="449377" y="35256"/>
                    <a:pt x="675040" y="0"/>
                  </a:cubicBezTo>
                  <a:cubicBezTo>
                    <a:pt x="276172" y="749497"/>
                    <a:pt x="462801" y="344746"/>
                    <a:pt x="179079" y="886531"/>
                  </a:cubicBezTo>
                  <a:cubicBezTo>
                    <a:pt x="44794" y="857895"/>
                    <a:pt x="92525" y="908114"/>
                    <a:pt x="0" y="89402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4340854" y="5470471"/>
              <a:ext cx="514350" cy="401843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503138"/>
                <a:gd name="connsiteY0" fmla="*/ 961687 h 964568"/>
                <a:gd name="connsiteX1" fmla="*/ 0 w 503138"/>
                <a:gd name="connsiteY1" fmla="*/ 70 h 964568"/>
                <a:gd name="connsiteX2" fmla="*/ 503138 w 503138"/>
                <a:gd name="connsiteY2" fmla="*/ 154187 h 964568"/>
                <a:gd name="connsiteX3" fmla="*/ 273339 w 503138"/>
                <a:gd name="connsiteY3" fmla="*/ 964568 h 964568"/>
                <a:gd name="connsiteX4" fmla="*/ 197928 w 503138"/>
                <a:gd name="connsiteY4" fmla="*/ 961687 h 964568"/>
                <a:gd name="connsiteX0" fmla="*/ 201456 w 506666"/>
                <a:gd name="connsiteY0" fmla="*/ 807500 h 810381"/>
                <a:gd name="connsiteX1" fmla="*/ 0 w 506666"/>
                <a:gd name="connsiteY1" fmla="*/ 15216 h 810381"/>
                <a:gd name="connsiteX2" fmla="*/ 506666 w 506666"/>
                <a:gd name="connsiteY2" fmla="*/ 0 h 810381"/>
                <a:gd name="connsiteX3" fmla="*/ 276867 w 506666"/>
                <a:gd name="connsiteY3" fmla="*/ 810381 h 810381"/>
                <a:gd name="connsiteX4" fmla="*/ 201456 w 506666"/>
                <a:gd name="connsiteY4" fmla="*/ 807500 h 810381"/>
                <a:gd name="connsiteX0" fmla="*/ 201456 w 506666"/>
                <a:gd name="connsiteY0" fmla="*/ 807500 h 811593"/>
                <a:gd name="connsiteX1" fmla="*/ 0 w 506666"/>
                <a:gd name="connsiteY1" fmla="*/ 15216 h 811593"/>
                <a:gd name="connsiteX2" fmla="*/ 506666 w 506666"/>
                <a:gd name="connsiteY2" fmla="*/ 0 h 811593"/>
                <a:gd name="connsiteX3" fmla="*/ 276867 w 506666"/>
                <a:gd name="connsiteY3" fmla="*/ 810381 h 811593"/>
                <a:gd name="connsiteX4" fmla="*/ 201456 w 506666"/>
                <a:gd name="connsiteY4" fmla="*/ 807500 h 811593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276867 w 506666"/>
                <a:gd name="connsiteY3" fmla="*/ 81038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1521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135576 w 506666"/>
                <a:gd name="connsiteY0" fmla="*/ 818480 h 818480"/>
                <a:gd name="connsiteX1" fmla="*/ 0 w 506666"/>
                <a:gd name="connsiteY1" fmla="*/ 7896 h 818480"/>
                <a:gd name="connsiteX2" fmla="*/ 506666 w 506666"/>
                <a:gd name="connsiteY2" fmla="*/ 0 h 818480"/>
                <a:gd name="connsiteX3" fmla="*/ 331766 w 506666"/>
                <a:gd name="connsiteY3" fmla="*/ 803061 h 818480"/>
                <a:gd name="connsiteX4" fmla="*/ 135576 w 506666"/>
                <a:gd name="connsiteY4" fmla="*/ 818480 h 818480"/>
                <a:gd name="connsiteX0" fmla="*/ 45472 w 559302"/>
                <a:gd name="connsiteY0" fmla="*/ 807500 h 807500"/>
                <a:gd name="connsiteX1" fmla="*/ 52636 w 559302"/>
                <a:gd name="connsiteY1" fmla="*/ 7896 h 807500"/>
                <a:gd name="connsiteX2" fmla="*/ 559302 w 559302"/>
                <a:gd name="connsiteY2" fmla="*/ 0 h 807500"/>
                <a:gd name="connsiteX3" fmla="*/ 384402 w 559302"/>
                <a:gd name="connsiteY3" fmla="*/ 803061 h 807500"/>
                <a:gd name="connsiteX4" fmla="*/ 45472 w 559302"/>
                <a:gd name="connsiteY4" fmla="*/ 807500 h 807500"/>
                <a:gd name="connsiteX0" fmla="*/ 21974 w 535804"/>
                <a:gd name="connsiteY0" fmla="*/ 807500 h 807500"/>
                <a:gd name="connsiteX1" fmla="*/ 29138 w 535804"/>
                <a:gd name="connsiteY1" fmla="*/ 7896 h 807500"/>
                <a:gd name="connsiteX2" fmla="*/ 535804 w 535804"/>
                <a:gd name="connsiteY2" fmla="*/ 0 h 807500"/>
                <a:gd name="connsiteX3" fmla="*/ 360904 w 535804"/>
                <a:gd name="connsiteY3" fmla="*/ 803061 h 807500"/>
                <a:gd name="connsiteX4" fmla="*/ 21974 w 535804"/>
                <a:gd name="connsiteY4" fmla="*/ 807500 h 807500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29461"/>
                <a:gd name="connsiteX1" fmla="*/ 0 w 506666"/>
                <a:gd name="connsiteY1" fmla="*/ 7896 h 829461"/>
                <a:gd name="connsiteX2" fmla="*/ 506666 w 506666"/>
                <a:gd name="connsiteY2" fmla="*/ 0 h 829461"/>
                <a:gd name="connsiteX3" fmla="*/ 331766 w 506666"/>
                <a:gd name="connsiteY3" fmla="*/ 803061 h 829461"/>
                <a:gd name="connsiteX4" fmla="*/ 128256 w 506666"/>
                <a:gd name="connsiteY4" fmla="*/ 829461 h 829461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9461 h 830473"/>
                <a:gd name="connsiteX1" fmla="*/ 0 w 506666"/>
                <a:gd name="connsiteY1" fmla="*/ 7896 h 830473"/>
                <a:gd name="connsiteX2" fmla="*/ 506666 w 506666"/>
                <a:gd name="connsiteY2" fmla="*/ 0 h 830473"/>
                <a:gd name="connsiteX3" fmla="*/ 331766 w 506666"/>
                <a:gd name="connsiteY3" fmla="*/ 828681 h 830473"/>
                <a:gd name="connsiteX4" fmla="*/ 128256 w 506666"/>
                <a:gd name="connsiteY4" fmla="*/ 829461 h 830473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28256 w 506666"/>
                <a:gd name="connsiteY0" fmla="*/ 821565 h 822577"/>
                <a:gd name="connsiteX1" fmla="*/ 0 w 506666"/>
                <a:gd name="connsiteY1" fmla="*/ 0 h 822577"/>
                <a:gd name="connsiteX2" fmla="*/ 506666 w 506666"/>
                <a:gd name="connsiteY2" fmla="*/ 255115 h 822577"/>
                <a:gd name="connsiteX3" fmla="*/ 331766 w 506666"/>
                <a:gd name="connsiteY3" fmla="*/ 820785 h 822577"/>
                <a:gd name="connsiteX4" fmla="*/ 128256 w 506666"/>
                <a:gd name="connsiteY4" fmla="*/ 821565 h 822577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8353"/>
                <a:gd name="connsiteX1" fmla="*/ 0 w 514180"/>
                <a:gd name="connsiteY1" fmla="*/ 0 h 578353"/>
                <a:gd name="connsiteX2" fmla="*/ 514180 w 514180"/>
                <a:gd name="connsiteY2" fmla="*/ 10891 h 578353"/>
                <a:gd name="connsiteX3" fmla="*/ 339280 w 514180"/>
                <a:gd name="connsiteY3" fmla="*/ 576561 h 578353"/>
                <a:gd name="connsiteX4" fmla="*/ 135770 w 514180"/>
                <a:gd name="connsiteY4" fmla="*/ 577341 h 578353"/>
                <a:gd name="connsiteX0" fmla="*/ 135770 w 514180"/>
                <a:gd name="connsiteY0" fmla="*/ 577341 h 577341"/>
                <a:gd name="connsiteX1" fmla="*/ 0 w 514180"/>
                <a:gd name="connsiteY1" fmla="*/ 0 h 577341"/>
                <a:gd name="connsiteX2" fmla="*/ 514180 w 514180"/>
                <a:gd name="connsiteY2" fmla="*/ 10891 h 577341"/>
                <a:gd name="connsiteX3" fmla="*/ 404259 w 514180"/>
                <a:gd name="connsiteY3" fmla="*/ 386400 h 577341"/>
                <a:gd name="connsiteX4" fmla="*/ 135770 w 514180"/>
                <a:gd name="connsiteY4" fmla="*/ 577341 h 577341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32218 h 432218"/>
                <a:gd name="connsiteX1" fmla="*/ 0 w 514180"/>
                <a:gd name="connsiteY1" fmla="*/ 0 h 432218"/>
                <a:gd name="connsiteX2" fmla="*/ 514180 w 514180"/>
                <a:gd name="connsiteY2" fmla="*/ 10891 h 432218"/>
                <a:gd name="connsiteX3" fmla="*/ 404259 w 514180"/>
                <a:gd name="connsiteY3" fmla="*/ 386400 h 432218"/>
                <a:gd name="connsiteX4" fmla="*/ 100781 w 514180"/>
                <a:gd name="connsiteY4" fmla="*/ 432218 h 432218"/>
                <a:gd name="connsiteX0" fmla="*/ 100781 w 514180"/>
                <a:gd name="connsiteY0" fmla="*/ 402193 h 402193"/>
                <a:gd name="connsiteX1" fmla="*/ 0 w 514180"/>
                <a:gd name="connsiteY1" fmla="*/ 0 h 402193"/>
                <a:gd name="connsiteX2" fmla="*/ 514180 w 514180"/>
                <a:gd name="connsiteY2" fmla="*/ 10891 h 402193"/>
                <a:gd name="connsiteX3" fmla="*/ 404259 w 514180"/>
                <a:gd name="connsiteY3" fmla="*/ 386400 h 402193"/>
                <a:gd name="connsiteX4" fmla="*/ 100781 w 514180"/>
                <a:gd name="connsiteY4" fmla="*/ 402193 h 402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14180" h="402193">
                  <a:moveTo>
                    <a:pt x="100781" y="402193"/>
                  </a:moveTo>
                  <a:cubicBezTo>
                    <a:pt x="60584" y="194221"/>
                    <a:pt x="96631" y="442038"/>
                    <a:pt x="0" y="0"/>
                  </a:cubicBezTo>
                  <a:lnTo>
                    <a:pt x="514180" y="10891"/>
                  </a:lnTo>
                  <a:cubicBezTo>
                    <a:pt x="417353" y="348331"/>
                    <a:pt x="491637" y="89943"/>
                    <a:pt x="404259" y="386400"/>
                  </a:cubicBezTo>
                  <a:cubicBezTo>
                    <a:pt x="357814" y="390704"/>
                    <a:pt x="168880" y="400727"/>
                    <a:pt x="100781" y="402193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3561391" y="5433960"/>
              <a:ext cx="573725" cy="1015589"/>
            </a:xfrm>
            <a:custGeom>
              <a:avLst/>
              <a:gdLst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418712 w 1040633"/>
                <a:gd name="connsiteY4" fmla="*/ 1189324 h 1219697"/>
                <a:gd name="connsiteX5" fmla="*/ 139870 w 1040633"/>
                <a:gd name="connsiteY5" fmla="*/ 1191723 h 1219697"/>
                <a:gd name="connsiteX0" fmla="*/ 139870 w 1040633"/>
                <a:gd name="connsiteY0" fmla="*/ 1191723 h 1355926"/>
                <a:gd name="connsiteX1" fmla="*/ 0 w 1040633"/>
                <a:gd name="connsiteY1" fmla="*/ 0 h 1355926"/>
                <a:gd name="connsiteX2" fmla="*/ 1040633 w 1040633"/>
                <a:gd name="connsiteY2" fmla="*/ 16785 h 1355926"/>
                <a:gd name="connsiteX3" fmla="*/ 833625 w 1040633"/>
                <a:gd name="connsiteY3" fmla="*/ 1219697 h 1355926"/>
                <a:gd name="connsiteX4" fmla="*/ 139870 w 1040633"/>
                <a:gd name="connsiteY4" fmla="*/ 1191723 h 1355926"/>
                <a:gd name="connsiteX0" fmla="*/ 139870 w 1040633"/>
                <a:gd name="connsiteY0" fmla="*/ 1191723 h 1289901"/>
                <a:gd name="connsiteX1" fmla="*/ 0 w 1040633"/>
                <a:gd name="connsiteY1" fmla="*/ 0 h 1289901"/>
                <a:gd name="connsiteX2" fmla="*/ 1040633 w 1040633"/>
                <a:gd name="connsiteY2" fmla="*/ 16785 h 1289901"/>
                <a:gd name="connsiteX3" fmla="*/ 833625 w 1040633"/>
                <a:gd name="connsiteY3" fmla="*/ 1219697 h 1289901"/>
                <a:gd name="connsiteX4" fmla="*/ 139870 w 1040633"/>
                <a:gd name="connsiteY4" fmla="*/ 1191723 h 1289901"/>
                <a:gd name="connsiteX0" fmla="*/ 139870 w 1040633"/>
                <a:gd name="connsiteY0" fmla="*/ 1191723 h 1219697"/>
                <a:gd name="connsiteX1" fmla="*/ 0 w 1040633"/>
                <a:gd name="connsiteY1" fmla="*/ 0 h 1219697"/>
                <a:gd name="connsiteX2" fmla="*/ 1040633 w 1040633"/>
                <a:gd name="connsiteY2" fmla="*/ 16785 h 1219697"/>
                <a:gd name="connsiteX3" fmla="*/ 833625 w 1040633"/>
                <a:gd name="connsiteY3" fmla="*/ 1219697 h 1219697"/>
                <a:gd name="connsiteX4" fmla="*/ 139870 w 1040633"/>
                <a:gd name="connsiteY4" fmla="*/ 1191723 h 1219697"/>
                <a:gd name="connsiteX0" fmla="*/ 139870 w 1040633"/>
                <a:gd name="connsiteY0" fmla="*/ 1191723 h 1191723"/>
                <a:gd name="connsiteX1" fmla="*/ 0 w 1040633"/>
                <a:gd name="connsiteY1" fmla="*/ 0 h 1191723"/>
                <a:gd name="connsiteX2" fmla="*/ 1040633 w 1040633"/>
                <a:gd name="connsiteY2" fmla="*/ 16785 h 1191723"/>
                <a:gd name="connsiteX3" fmla="*/ 671988 w 1040633"/>
                <a:gd name="connsiteY3" fmla="*/ 1158121 h 1191723"/>
                <a:gd name="connsiteX4" fmla="*/ 139870 w 1040633"/>
                <a:gd name="connsiteY4" fmla="*/ 1191723 h 1191723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1040633"/>
                <a:gd name="connsiteY0" fmla="*/ 1160935 h 1160935"/>
                <a:gd name="connsiteX1" fmla="*/ 0 w 1040633"/>
                <a:gd name="connsiteY1" fmla="*/ 0 h 1160935"/>
                <a:gd name="connsiteX2" fmla="*/ 1040633 w 1040633"/>
                <a:gd name="connsiteY2" fmla="*/ 16785 h 1160935"/>
                <a:gd name="connsiteX3" fmla="*/ 671988 w 1040633"/>
                <a:gd name="connsiteY3" fmla="*/ 1158121 h 1160935"/>
                <a:gd name="connsiteX4" fmla="*/ 363082 w 1040633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71988 w 778664"/>
                <a:gd name="connsiteY3" fmla="*/ 1158121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63082 w 778664"/>
                <a:gd name="connsiteY0" fmla="*/ 1160935 h 1160935"/>
                <a:gd name="connsiteX1" fmla="*/ 0 w 778664"/>
                <a:gd name="connsiteY1" fmla="*/ 0 h 1160935"/>
                <a:gd name="connsiteX2" fmla="*/ 778664 w 778664"/>
                <a:gd name="connsiteY2" fmla="*/ 130682 h 1160935"/>
                <a:gd name="connsiteX3" fmla="*/ 694768 w 778664"/>
                <a:gd name="connsiteY3" fmla="*/ 1112562 h 1160935"/>
                <a:gd name="connsiteX4" fmla="*/ 363082 w 778664"/>
                <a:gd name="connsiteY4" fmla="*/ 1160935 h 1160935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397252 w 778664"/>
                <a:gd name="connsiteY0" fmla="*/ 1103987 h 1112562"/>
                <a:gd name="connsiteX1" fmla="*/ 0 w 778664"/>
                <a:gd name="connsiteY1" fmla="*/ 0 h 1112562"/>
                <a:gd name="connsiteX2" fmla="*/ 778664 w 778664"/>
                <a:gd name="connsiteY2" fmla="*/ 130682 h 1112562"/>
                <a:gd name="connsiteX3" fmla="*/ 694768 w 778664"/>
                <a:gd name="connsiteY3" fmla="*/ 1112562 h 1112562"/>
                <a:gd name="connsiteX4" fmla="*/ 397252 w 778664"/>
                <a:gd name="connsiteY4" fmla="*/ 1103987 h 1112562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23893 w 505305"/>
                <a:gd name="connsiteY0" fmla="*/ 973305 h 981880"/>
                <a:gd name="connsiteX1" fmla="*/ 0 w 505305"/>
                <a:gd name="connsiteY1" fmla="*/ 28773 h 981880"/>
                <a:gd name="connsiteX2" fmla="*/ 505305 w 505305"/>
                <a:gd name="connsiteY2" fmla="*/ 0 h 981880"/>
                <a:gd name="connsiteX3" fmla="*/ 421409 w 505305"/>
                <a:gd name="connsiteY3" fmla="*/ 981880 h 981880"/>
                <a:gd name="connsiteX4" fmla="*/ 123893 w 505305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81880"/>
                <a:gd name="connsiteX1" fmla="*/ 0 w 499610"/>
                <a:gd name="connsiteY1" fmla="*/ 11688 h 981880"/>
                <a:gd name="connsiteX2" fmla="*/ 499610 w 499610"/>
                <a:gd name="connsiteY2" fmla="*/ 0 h 981880"/>
                <a:gd name="connsiteX3" fmla="*/ 415714 w 499610"/>
                <a:gd name="connsiteY3" fmla="*/ 981880 h 981880"/>
                <a:gd name="connsiteX4" fmla="*/ 118198 w 499610"/>
                <a:gd name="connsiteY4" fmla="*/ 973305 h 981880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1819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1819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499610"/>
                <a:gd name="connsiteY0" fmla="*/ 973305 h 976186"/>
                <a:gd name="connsiteX1" fmla="*/ 0 w 499610"/>
                <a:gd name="connsiteY1" fmla="*/ 11688 h 976186"/>
                <a:gd name="connsiteX2" fmla="*/ 499610 w 499610"/>
                <a:gd name="connsiteY2" fmla="*/ 0 h 976186"/>
                <a:gd name="connsiteX3" fmla="*/ 273339 w 499610"/>
                <a:gd name="connsiteY3" fmla="*/ 976186 h 976186"/>
                <a:gd name="connsiteX4" fmla="*/ 197928 w 499610"/>
                <a:gd name="connsiteY4" fmla="*/ 973305 h 976186"/>
                <a:gd name="connsiteX0" fmla="*/ 197928 w 621064"/>
                <a:gd name="connsiteY0" fmla="*/ 973305 h 973305"/>
                <a:gd name="connsiteX1" fmla="*/ 0 w 621064"/>
                <a:gd name="connsiteY1" fmla="*/ 11688 h 973305"/>
                <a:gd name="connsiteX2" fmla="*/ 499610 w 621064"/>
                <a:gd name="connsiteY2" fmla="*/ 0 h 973305"/>
                <a:gd name="connsiteX3" fmla="*/ 558839 w 621064"/>
                <a:gd name="connsiteY3" fmla="*/ 754682 h 973305"/>
                <a:gd name="connsiteX4" fmla="*/ 197928 w 621064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197928 w 558839"/>
                <a:gd name="connsiteY0" fmla="*/ 973305 h 973305"/>
                <a:gd name="connsiteX1" fmla="*/ 0 w 558839"/>
                <a:gd name="connsiteY1" fmla="*/ 11688 h 973305"/>
                <a:gd name="connsiteX2" fmla="*/ 499610 w 558839"/>
                <a:gd name="connsiteY2" fmla="*/ 0 h 973305"/>
                <a:gd name="connsiteX3" fmla="*/ 558839 w 558839"/>
                <a:gd name="connsiteY3" fmla="*/ 754682 h 973305"/>
                <a:gd name="connsiteX4" fmla="*/ 197928 w 558839"/>
                <a:gd name="connsiteY4" fmla="*/ 973305 h 973305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796102 h 796102"/>
                <a:gd name="connsiteX1" fmla="*/ 0 w 558839"/>
                <a:gd name="connsiteY1" fmla="*/ 11688 h 796102"/>
                <a:gd name="connsiteX2" fmla="*/ 499610 w 558839"/>
                <a:gd name="connsiteY2" fmla="*/ 0 h 796102"/>
                <a:gd name="connsiteX3" fmla="*/ 558839 w 558839"/>
                <a:gd name="connsiteY3" fmla="*/ 754682 h 796102"/>
                <a:gd name="connsiteX4" fmla="*/ 370213 w 558839"/>
                <a:gd name="connsiteY4" fmla="*/ 796102 h 796102"/>
                <a:gd name="connsiteX0" fmla="*/ 370213 w 558839"/>
                <a:gd name="connsiteY0" fmla="*/ 1315828 h 1315828"/>
                <a:gd name="connsiteX1" fmla="*/ 0 w 558839"/>
                <a:gd name="connsiteY1" fmla="*/ 531414 h 1315828"/>
                <a:gd name="connsiteX2" fmla="*/ 506930 w 558839"/>
                <a:gd name="connsiteY2" fmla="*/ 0 h 1315828"/>
                <a:gd name="connsiteX3" fmla="*/ 558839 w 558839"/>
                <a:gd name="connsiteY3" fmla="*/ 1274408 h 1315828"/>
                <a:gd name="connsiteX4" fmla="*/ 370213 w 558839"/>
                <a:gd name="connsiteY4" fmla="*/ 1315828 h 1315828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73479"/>
                <a:gd name="connsiteY0" fmla="*/ 1326654 h 1326654"/>
                <a:gd name="connsiteX1" fmla="*/ 0 w 573479"/>
                <a:gd name="connsiteY1" fmla="*/ 554 h 1326654"/>
                <a:gd name="connsiteX2" fmla="*/ 521570 w 573479"/>
                <a:gd name="connsiteY2" fmla="*/ 10826 h 1326654"/>
                <a:gd name="connsiteX3" fmla="*/ 573479 w 573479"/>
                <a:gd name="connsiteY3" fmla="*/ 1285234 h 1326654"/>
                <a:gd name="connsiteX4" fmla="*/ 384853 w 57347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654 h 1326654"/>
                <a:gd name="connsiteX1" fmla="*/ 0 w 588119"/>
                <a:gd name="connsiteY1" fmla="*/ 554 h 1326654"/>
                <a:gd name="connsiteX2" fmla="*/ 521570 w 588119"/>
                <a:gd name="connsiteY2" fmla="*/ 10826 h 1326654"/>
                <a:gd name="connsiteX3" fmla="*/ 588119 w 588119"/>
                <a:gd name="connsiteY3" fmla="*/ 1321835 h 1326654"/>
                <a:gd name="connsiteX4" fmla="*/ 384853 w 588119"/>
                <a:gd name="connsiteY4" fmla="*/ 1326654 h 1326654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84853 w 588119"/>
                <a:gd name="connsiteY0" fmla="*/ 1326148 h 1326148"/>
                <a:gd name="connsiteX1" fmla="*/ 0 w 588119"/>
                <a:gd name="connsiteY1" fmla="*/ 48 h 1326148"/>
                <a:gd name="connsiteX2" fmla="*/ 521570 w 588119"/>
                <a:gd name="connsiteY2" fmla="*/ 228243 h 1326148"/>
                <a:gd name="connsiteX3" fmla="*/ 588119 w 588119"/>
                <a:gd name="connsiteY3" fmla="*/ 1321329 h 1326148"/>
                <a:gd name="connsiteX4" fmla="*/ 384853 w 588119"/>
                <a:gd name="connsiteY4" fmla="*/ 1326148 h 1326148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69332"/>
                <a:gd name="connsiteY0" fmla="*/ 1097905 h 1097905"/>
                <a:gd name="connsiteX1" fmla="*/ 0 w 569332"/>
                <a:gd name="connsiteY1" fmla="*/ 4757 h 1097905"/>
                <a:gd name="connsiteX2" fmla="*/ 502783 w 569332"/>
                <a:gd name="connsiteY2" fmla="*/ 0 h 1097905"/>
                <a:gd name="connsiteX3" fmla="*/ 569332 w 569332"/>
                <a:gd name="connsiteY3" fmla="*/ 1093086 h 1097905"/>
                <a:gd name="connsiteX4" fmla="*/ 366066 w 569332"/>
                <a:gd name="connsiteY4" fmla="*/ 1097905 h 1097905"/>
                <a:gd name="connsiteX0" fmla="*/ 366066 w 594113"/>
                <a:gd name="connsiteY0" fmla="*/ 1097905 h 1179971"/>
                <a:gd name="connsiteX1" fmla="*/ 0 w 594113"/>
                <a:gd name="connsiteY1" fmla="*/ 4757 h 1179971"/>
                <a:gd name="connsiteX2" fmla="*/ 502783 w 594113"/>
                <a:gd name="connsiteY2" fmla="*/ 0 h 1179971"/>
                <a:gd name="connsiteX3" fmla="*/ 594113 w 594113"/>
                <a:gd name="connsiteY3" fmla="*/ 1179818 h 1179971"/>
                <a:gd name="connsiteX4" fmla="*/ 366066 w 594113"/>
                <a:gd name="connsiteY4" fmla="*/ 1097905 h 1179971"/>
                <a:gd name="connsiteX0" fmla="*/ 403236 w 594113"/>
                <a:gd name="connsiteY0" fmla="*/ 1215612 h 1215612"/>
                <a:gd name="connsiteX1" fmla="*/ 0 w 594113"/>
                <a:gd name="connsiteY1" fmla="*/ 4757 h 1215612"/>
                <a:gd name="connsiteX2" fmla="*/ 502783 w 594113"/>
                <a:gd name="connsiteY2" fmla="*/ 0 h 1215612"/>
                <a:gd name="connsiteX3" fmla="*/ 594113 w 594113"/>
                <a:gd name="connsiteY3" fmla="*/ 1179818 h 1215612"/>
                <a:gd name="connsiteX4" fmla="*/ 403236 w 594113"/>
                <a:gd name="connsiteY4" fmla="*/ 1215612 h 1215612"/>
                <a:gd name="connsiteX0" fmla="*/ 403236 w 574100"/>
                <a:gd name="connsiteY0" fmla="*/ 1215612 h 1215612"/>
                <a:gd name="connsiteX1" fmla="*/ 0 w 574100"/>
                <a:gd name="connsiteY1" fmla="*/ 4757 h 1215612"/>
                <a:gd name="connsiteX2" fmla="*/ 502783 w 574100"/>
                <a:gd name="connsiteY2" fmla="*/ 0 h 1215612"/>
                <a:gd name="connsiteX3" fmla="*/ 574100 w 574100"/>
                <a:gd name="connsiteY3" fmla="*/ 1014877 h 1215612"/>
                <a:gd name="connsiteX4" fmla="*/ 403236 w 574100"/>
                <a:gd name="connsiteY4" fmla="*/ 1215612 h 1215612"/>
                <a:gd name="connsiteX0" fmla="*/ 333190 w 574100"/>
                <a:gd name="connsiteY0" fmla="*/ 985695 h 1015244"/>
                <a:gd name="connsiteX1" fmla="*/ 0 w 574100"/>
                <a:gd name="connsiteY1" fmla="*/ 4757 h 1015244"/>
                <a:gd name="connsiteX2" fmla="*/ 502783 w 574100"/>
                <a:gd name="connsiteY2" fmla="*/ 0 h 1015244"/>
                <a:gd name="connsiteX3" fmla="*/ 574100 w 574100"/>
                <a:gd name="connsiteY3" fmla="*/ 1014877 h 1015244"/>
                <a:gd name="connsiteX4" fmla="*/ 333190 w 574100"/>
                <a:gd name="connsiteY4" fmla="*/ 985695 h 1015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4100" h="1015244">
                  <a:moveTo>
                    <a:pt x="333190" y="985695"/>
                  </a:moveTo>
                  <a:cubicBezTo>
                    <a:pt x="153901" y="433090"/>
                    <a:pt x="295574" y="908506"/>
                    <a:pt x="0" y="4757"/>
                  </a:cubicBezTo>
                  <a:cubicBezTo>
                    <a:pt x="166537" y="861"/>
                    <a:pt x="336246" y="3896"/>
                    <a:pt x="502783" y="0"/>
                  </a:cubicBezTo>
                  <a:cubicBezTo>
                    <a:pt x="555943" y="995541"/>
                    <a:pt x="537473" y="350120"/>
                    <a:pt x="574100" y="1014877"/>
                  </a:cubicBezTo>
                  <a:cubicBezTo>
                    <a:pt x="476415" y="1019182"/>
                    <a:pt x="529388" y="984229"/>
                    <a:pt x="333190" y="985695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95000"/>
                    <a:alpha val="5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</a:gradFill>
            <a:ln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1856416" y="3709935"/>
              <a:ext cx="1049338" cy="1739900"/>
              <a:chOff x="1856416" y="3709935"/>
              <a:chExt cx="1049338" cy="1739900"/>
            </a:xfrm>
          </p:grpSpPr>
          <p:sp>
            <p:nvSpPr>
              <p:cNvPr id="496" name="Rectangle 495"/>
              <p:cNvSpPr/>
              <p:nvPr/>
            </p:nvSpPr>
            <p:spPr bwMode="auto">
              <a:xfrm rot="10800000">
                <a:off x="1867529" y="3957585"/>
                <a:ext cx="1027112" cy="61109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48285" name="Group 498"/>
              <p:cNvGrpSpPr>
                <a:grpSpLocks/>
              </p:cNvGrpSpPr>
              <p:nvPr/>
            </p:nvGrpSpPr>
            <p:grpSpPr bwMode="auto">
              <a:xfrm>
                <a:off x="1858805" y="5088863"/>
                <a:ext cx="1035373" cy="360972"/>
                <a:chOff x="4128636" y="3606589"/>
                <a:chExt cx="568145" cy="338667"/>
              </a:xfrm>
            </p:grpSpPr>
            <p:sp>
              <p:nvSpPr>
                <p:cNvPr id="515" name="Oval 514"/>
                <p:cNvSpPr/>
                <p:nvPr/>
              </p:nvSpPr>
              <p:spPr>
                <a:xfrm>
                  <a:off x="4129067" y="3720356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6" name="Rectangle 515"/>
                <p:cNvSpPr/>
                <p:nvPr/>
              </p:nvSpPr>
              <p:spPr>
                <a:xfrm>
                  <a:off x="4129067" y="3720356"/>
                  <a:ext cx="567968" cy="111705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7" name="Oval 516"/>
                <p:cNvSpPr/>
                <p:nvPr/>
              </p:nvSpPr>
              <p:spPr>
                <a:xfrm>
                  <a:off x="4129067" y="3607161"/>
                  <a:ext cx="567968" cy="2249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18" name="Straight Connector 517"/>
                <p:cNvCxnSpPr/>
                <p:nvPr/>
              </p:nvCxnSpPr>
              <p:spPr>
                <a:xfrm>
                  <a:off x="4697035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9" name="Straight Connector 518"/>
                <p:cNvCxnSpPr/>
                <p:nvPr/>
              </p:nvCxnSpPr>
              <p:spPr>
                <a:xfrm>
                  <a:off x="4129067" y="3720356"/>
                  <a:ext cx="0" cy="111705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00" name="Rectangle 499"/>
              <p:cNvSpPr/>
              <p:nvPr/>
            </p:nvSpPr>
            <p:spPr bwMode="auto">
              <a:xfrm>
                <a:off x="1877054" y="4704509"/>
                <a:ext cx="1028700" cy="52307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60000"/>
                      <a:lumOff val="40000"/>
                      <a:alpha val="62000"/>
                    </a:schemeClr>
                  </a:gs>
                  <a:gs pos="54000">
                    <a:schemeClr val="accent2">
                      <a:lumMod val="40000"/>
                      <a:lumOff val="6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02" name="Straight Connector 501"/>
              <p:cNvCxnSpPr/>
              <p:nvPr/>
            </p:nvCxnSpPr>
            <p:spPr bwMode="auto">
              <a:xfrm>
                <a:off x="1861179" y="3981398"/>
                <a:ext cx="17462" cy="13017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 bwMode="auto">
              <a:xfrm flipH="1">
                <a:off x="2894641" y="3971873"/>
                <a:ext cx="6350" cy="127000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90" name="Group 504"/>
              <p:cNvGrpSpPr>
                <a:grpSpLocks/>
              </p:cNvGrpSpPr>
              <p:nvPr/>
            </p:nvGrpSpPr>
            <p:grpSpPr bwMode="auto">
              <a:xfrm>
                <a:off x="1856416" y="3709935"/>
                <a:ext cx="1044712" cy="399063"/>
                <a:chOff x="2183302" y="1574638"/>
                <a:chExt cx="1200154" cy="430218"/>
              </a:xfrm>
            </p:grpSpPr>
            <p:sp>
              <p:nvSpPr>
                <p:cNvPr id="506" name="Oval 505"/>
                <p:cNvSpPr/>
                <p:nvPr/>
              </p:nvSpPr>
              <p:spPr bwMode="auto">
                <a:xfrm flipV="1">
                  <a:off x="2185126" y="1689305"/>
                  <a:ext cx="1196349" cy="314904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20000"/>
                        <a:lumOff val="80000"/>
                      </a:schemeClr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07" name="Rectangle 506"/>
                <p:cNvSpPr/>
                <p:nvPr/>
              </p:nvSpPr>
              <p:spPr bwMode="auto">
                <a:xfrm>
                  <a:off x="2183302" y="1735513"/>
                  <a:ext cx="1198173" cy="11295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08" name="Oval 507"/>
                <p:cNvSpPr/>
                <p:nvPr/>
              </p:nvSpPr>
              <p:spPr bwMode="auto">
                <a:xfrm flipV="1">
                  <a:off x="2183302" y="1574638"/>
                  <a:ext cx="1196349" cy="314904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09" name="Freeform 508"/>
                <p:cNvSpPr/>
                <p:nvPr/>
              </p:nvSpPr>
              <p:spPr bwMode="auto">
                <a:xfrm>
                  <a:off x="2489684" y="1670478"/>
                  <a:ext cx="581762" cy="157452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0" name="Freeform 509"/>
                <p:cNvSpPr/>
                <p:nvPr/>
              </p:nvSpPr>
              <p:spPr bwMode="auto">
                <a:xfrm>
                  <a:off x="2429502" y="1629404"/>
                  <a:ext cx="703949" cy="11124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1" name="Freeform 510"/>
                <p:cNvSpPr/>
                <p:nvPr/>
              </p:nvSpPr>
              <p:spPr bwMode="auto">
                <a:xfrm>
                  <a:off x="2892723" y="1723534"/>
                  <a:ext cx="257142" cy="95840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12" name="Freeform 511"/>
                <p:cNvSpPr/>
                <p:nvPr/>
              </p:nvSpPr>
              <p:spPr bwMode="auto">
                <a:xfrm>
                  <a:off x="2416736" y="1725244"/>
                  <a:ext cx="255318" cy="94130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13" name="Straight Connector 512"/>
                <p:cNvCxnSpPr>
                  <a:endCxn id="508" idx="2"/>
                </p:cNvCxnSpPr>
                <p:nvPr/>
              </p:nvCxnSpPr>
              <p:spPr bwMode="auto">
                <a:xfrm flipH="1" flipV="1">
                  <a:off x="2183302" y="1732090"/>
                  <a:ext cx="1824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4" name="Straight Connector 513"/>
                <p:cNvCxnSpPr/>
                <p:nvPr/>
              </p:nvCxnSpPr>
              <p:spPr bwMode="auto">
                <a:xfrm flipH="1" flipV="1">
                  <a:off x="3381475" y="1728667"/>
                  <a:ext cx="1823" cy="12151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" name="Group 29"/>
            <p:cNvGrpSpPr/>
            <p:nvPr/>
          </p:nvGrpSpPr>
          <p:grpSpPr>
            <a:xfrm>
              <a:off x="3566154" y="3862335"/>
              <a:ext cx="514350" cy="1670050"/>
              <a:chOff x="3566154" y="3862335"/>
              <a:chExt cx="514350" cy="1670050"/>
            </a:xfrm>
          </p:grpSpPr>
          <p:sp>
            <p:nvSpPr>
              <p:cNvPr id="549" name="Rectangle 548"/>
              <p:cNvSpPr/>
              <p:nvPr/>
            </p:nvSpPr>
            <p:spPr bwMode="auto">
              <a:xfrm rot="10800000">
                <a:off x="3569201" y="39460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50" name="Straight Connector 549"/>
              <p:cNvCxnSpPr/>
              <p:nvPr/>
            </p:nvCxnSpPr>
            <p:spPr bwMode="auto">
              <a:xfrm flipH="1">
                <a:off x="4078916" y="4019498"/>
                <a:ext cx="1588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71" name="Group 552"/>
              <p:cNvGrpSpPr>
                <a:grpSpLocks/>
              </p:cNvGrpSpPr>
              <p:nvPr/>
            </p:nvGrpSpPr>
            <p:grpSpPr bwMode="auto">
              <a:xfrm>
                <a:off x="3571302" y="5310688"/>
                <a:ext cx="507588" cy="221697"/>
                <a:chOff x="4128636" y="3606589"/>
                <a:chExt cx="568145" cy="338667"/>
              </a:xfrm>
            </p:grpSpPr>
            <p:sp>
              <p:nvSpPr>
                <p:cNvPr id="562" name="Oval 561"/>
                <p:cNvSpPr/>
                <p:nvPr/>
              </p:nvSpPr>
              <p:spPr>
                <a:xfrm>
                  <a:off x="4128204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63" name="Rectangle 562"/>
                <p:cNvSpPr/>
                <p:nvPr/>
              </p:nvSpPr>
              <p:spPr>
                <a:xfrm>
                  <a:off x="4128204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64" name="Oval 563"/>
                <p:cNvSpPr/>
                <p:nvPr/>
              </p:nvSpPr>
              <p:spPr>
                <a:xfrm>
                  <a:off x="4128204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65" name="Straight Connector 564"/>
                <p:cNvCxnSpPr/>
                <p:nvPr/>
              </p:nvCxnSpPr>
              <p:spPr>
                <a:xfrm>
                  <a:off x="4696810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6" name="Straight Connector 565"/>
                <p:cNvCxnSpPr/>
                <p:nvPr/>
              </p:nvCxnSpPr>
              <p:spPr>
                <a:xfrm>
                  <a:off x="4128204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54" name="Rectangle 553"/>
              <p:cNvSpPr/>
              <p:nvPr/>
            </p:nvSpPr>
            <p:spPr bwMode="auto">
              <a:xfrm>
                <a:off x="3572504" y="4575123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57" name="Straight Connector 556"/>
              <p:cNvCxnSpPr/>
              <p:nvPr/>
            </p:nvCxnSpPr>
            <p:spPr bwMode="auto">
              <a:xfrm flipH="1">
                <a:off x="3566154" y="40274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57" name="Group 538"/>
              <p:cNvGrpSpPr>
                <a:grpSpLocks/>
              </p:cNvGrpSpPr>
              <p:nvPr/>
            </p:nvGrpSpPr>
            <p:grpSpPr bwMode="auto">
              <a:xfrm>
                <a:off x="3568667" y="38623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40" name="Oval 539"/>
                <p:cNvSpPr/>
                <p:nvPr/>
              </p:nvSpPr>
              <p:spPr bwMode="auto">
                <a:xfrm flipV="1">
                  <a:off x="2188659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1" name="Rectangle 540"/>
                <p:cNvSpPr/>
                <p:nvPr/>
              </p:nvSpPr>
              <p:spPr bwMode="auto">
                <a:xfrm>
                  <a:off x="2184879" y="1736302"/>
                  <a:ext cx="1198746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" name="Oval 541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" name="Freeform 542"/>
                <p:cNvSpPr/>
                <p:nvPr/>
              </p:nvSpPr>
              <p:spPr bwMode="auto">
                <a:xfrm>
                  <a:off x="2491182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4" name="Freeform 543"/>
                <p:cNvSpPr/>
                <p:nvPr/>
              </p:nvSpPr>
              <p:spPr bwMode="auto">
                <a:xfrm>
                  <a:off x="2430678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5" name="Freeform 544"/>
                <p:cNvSpPr/>
                <p:nvPr/>
              </p:nvSpPr>
              <p:spPr bwMode="auto">
                <a:xfrm>
                  <a:off x="2892025" y="1722222"/>
                  <a:ext cx="260927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6" name="Freeform 545"/>
                <p:cNvSpPr/>
                <p:nvPr/>
              </p:nvSpPr>
              <p:spPr bwMode="auto">
                <a:xfrm>
                  <a:off x="2419334" y="1725039"/>
                  <a:ext cx="253362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47" name="Straight Connector 546"/>
                <p:cNvCxnSpPr>
                  <a:endCxn id="542" idx="2"/>
                </p:cNvCxnSpPr>
                <p:nvPr/>
              </p:nvCxnSpPr>
              <p:spPr bwMode="auto">
                <a:xfrm flipH="1" flipV="1">
                  <a:off x="2184879" y="1722222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8" name="Straight Connector 547"/>
                <p:cNvCxnSpPr/>
                <p:nvPr/>
              </p:nvCxnSpPr>
              <p:spPr bwMode="auto">
                <a:xfrm flipH="1" flipV="1">
                  <a:off x="3379845" y="1727853"/>
                  <a:ext cx="3780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" name="Group 30"/>
            <p:cNvGrpSpPr/>
            <p:nvPr/>
          </p:nvGrpSpPr>
          <p:grpSpPr>
            <a:xfrm>
              <a:off x="4348791" y="3867098"/>
              <a:ext cx="514350" cy="1670050"/>
              <a:chOff x="4348791" y="3867098"/>
              <a:chExt cx="514350" cy="1670050"/>
            </a:xfrm>
          </p:grpSpPr>
          <p:sp>
            <p:nvSpPr>
              <p:cNvPr id="579" name="Rectangle 578"/>
              <p:cNvSpPr/>
              <p:nvPr/>
            </p:nvSpPr>
            <p:spPr bwMode="auto">
              <a:xfrm rot="10800000">
                <a:off x="4351838" y="3950855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80" name="Straight Connector 579"/>
              <p:cNvCxnSpPr/>
              <p:nvPr/>
            </p:nvCxnSpPr>
            <p:spPr bwMode="auto">
              <a:xfrm flipH="1">
                <a:off x="4861554" y="4024260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43" name="Group 580"/>
              <p:cNvGrpSpPr>
                <a:grpSpLocks/>
              </p:cNvGrpSpPr>
              <p:nvPr/>
            </p:nvGrpSpPr>
            <p:grpSpPr bwMode="auto">
              <a:xfrm>
                <a:off x="4353939" y="5315451"/>
                <a:ext cx="507588" cy="221697"/>
                <a:chOff x="4128636" y="3606589"/>
                <a:chExt cx="568145" cy="338667"/>
              </a:xfrm>
            </p:grpSpPr>
            <p:sp>
              <p:nvSpPr>
                <p:cNvPr id="589" name="Oval 588"/>
                <p:cNvSpPr/>
                <p:nvPr/>
              </p:nvSpPr>
              <p:spPr>
                <a:xfrm>
                  <a:off x="4128205" y="3719722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0" name="Rectangle 589"/>
                <p:cNvSpPr/>
                <p:nvPr/>
              </p:nvSpPr>
              <p:spPr>
                <a:xfrm>
                  <a:off x="4128205" y="3719722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1" name="Oval 590"/>
                <p:cNvSpPr/>
                <p:nvPr/>
              </p:nvSpPr>
              <p:spPr>
                <a:xfrm>
                  <a:off x="4128205" y="360574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92" name="Straight Connector 591"/>
                <p:cNvCxnSpPr/>
                <p:nvPr/>
              </p:nvCxnSpPr>
              <p:spPr>
                <a:xfrm>
                  <a:off x="4696811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3" name="Straight Connector 592"/>
                <p:cNvCxnSpPr/>
                <p:nvPr/>
              </p:nvCxnSpPr>
              <p:spPr>
                <a:xfrm>
                  <a:off x="4128205" y="3719722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2" name="Rectangle 581"/>
              <p:cNvSpPr/>
              <p:nvPr/>
            </p:nvSpPr>
            <p:spPr bwMode="auto">
              <a:xfrm>
                <a:off x="4355141" y="4579885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84" name="Straight Connector 583"/>
              <p:cNvCxnSpPr/>
              <p:nvPr/>
            </p:nvCxnSpPr>
            <p:spPr bwMode="auto">
              <a:xfrm flipH="1">
                <a:off x="4348791" y="4032198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29" name="Group 568"/>
              <p:cNvGrpSpPr>
                <a:grpSpLocks/>
              </p:cNvGrpSpPr>
              <p:nvPr/>
            </p:nvGrpSpPr>
            <p:grpSpPr bwMode="auto">
              <a:xfrm>
                <a:off x="4351304" y="3867098"/>
                <a:ext cx="503828" cy="248249"/>
                <a:chOff x="2183302" y="1564542"/>
                <a:chExt cx="1200154" cy="440314"/>
              </a:xfrm>
            </p:grpSpPr>
            <p:sp>
              <p:nvSpPr>
                <p:cNvPr id="570" name="Oval 569"/>
                <p:cNvSpPr/>
                <p:nvPr/>
              </p:nvSpPr>
              <p:spPr bwMode="auto">
                <a:xfrm flipV="1">
                  <a:off x="2188662" y="1691248"/>
                  <a:ext cx="1194966" cy="312545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1" name="Rectangle 570"/>
                <p:cNvSpPr/>
                <p:nvPr/>
              </p:nvSpPr>
              <p:spPr bwMode="auto">
                <a:xfrm>
                  <a:off x="2184879" y="1736300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2" name="Oval 571"/>
                <p:cNvSpPr/>
                <p:nvPr/>
              </p:nvSpPr>
              <p:spPr bwMode="auto">
                <a:xfrm flipV="1">
                  <a:off x="2184879" y="1564542"/>
                  <a:ext cx="1194966" cy="312543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3" name="Freeform 572"/>
                <p:cNvSpPr/>
                <p:nvPr/>
              </p:nvSpPr>
              <p:spPr bwMode="auto">
                <a:xfrm>
                  <a:off x="2491185" y="1671539"/>
                  <a:ext cx="582357" cy="154863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4" name="Freeform 573"/>
                <p:cNvSpPr/>
                <p:nvPr/>
              </p:nvSpPr>
              <p:spPr bwMode="auto">
                <a:xfrm>
                  <a:off x="2430680" y="1629303"/>
                  <a:ext cx="703366" cy="109814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5" name="Freeform 574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6" name="Freeform 575"/>
                <p:cNvSpPr/>
                <p:nvPr/>
              </p:nvSpPr>
              <p:spPr bwMode="auto">
                <a:xfrm>
                  <a:off x="2419334" y="1725037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577" name="Straight Connector 576"/>
                <p:cNvCxnSpPr>
                  <a:endCxn id="572" idx="2"/>
                </p:cNvCxnSpPr>
                <p:nvPr/>
              </p:nvCxnSpPr>
              <p:spPr bwMode="auto">
                <a:xfrm flipH="1" flipV="1">
                  <a:off x="2184879" y="1722222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8" name="Straight Connector 577"/>
                <p:cNvCxnSpPr/>
                <p:nvPr/>
              </p:nvCxnSpPr>
              <p:spPr bwMode="auto">
                <a:xfrm flipH="1" flipV="1">
                  <a:off x="3379845" y="1727853"/>
                  <a:ext cx="3783" cy="121075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8" name="Group 48257"/>
            <p:cNvGrpSpPr/>
            <p:nvPr/>
          </p:nvGrpSpPr>
          <p:grpSpPr>
            <a:xfrm>
              <a:off x="5552116" y="3849635"/>
              <a:ext cx="514350" cy="1670050"/>
              <a:chOff x="5552116" y="3849635"/>
              <a:chExt cx="514350" cy="1670050"/>
            </a:xfrm>
          </p:grpSpPr>
          <p:sp>
            <p:nvSpPr>
              <p:cNvPr id="606" name="Rectangle 605"/>
              <p:cNvSpPr/>
              <p:nvPr/>
            </p:nvSpPr>
            <p:spPr bwMode="auto">
              <a:xfrm rot="10800000">
                <a:off x="5555163" y="3933392"/>
                <a:ext cx="498084" cy="628647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07" name="Straight Connector 606"/>
              <p:cNvCxnSpPr/>
              <p:nvPr/>
            </p:nvCxnSpPr>
            <p:spPr bwMode="auto">
              <a:xfrm flipH="1">
                <a:off x="6064879" y="4006798"/>
                <a:ext cx="1587" cy="136525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15" name="Group 607"/>
              <p:cNvGrpSpPr>
                <a:grpSpLocks/>
              </p:cNvGrpSpPr>
              <p:nvPr/>
            </p:nvGrpSpPr>
            <p:grpSpPr bwMode="auto">
              <a:xfrm>
                <a:off x="5557264" y="5297988"/>
                <a:ext cx="507588" cy="221697"/>
                <a:chOff x="4128636" y="3606589"/>
                <a:chExt cx="568145" cy="338667"/>
              </a:xfrm>
            </p:grpSpPr>
            <p:sp>
              <p:nvSpPr>
                <p:cNvPr id="616" name="Oval 615"/>
                <p:cNvSpPr/>
                <p:nvPr/>
              </p:nvSpPr>
              <p:spPr>
                <a:xfrm>
                  <a:off x="4128205" y="3719724"/>
                  <a:ext cx="568606" cy="225532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7" name="Rectangle 616"/>
                <p:cNvSpPr/>
                <p:nvPr/>
              </p:nvSpPr>
              <p:spPr>
                <a:xfrm>
                  <a:off x="4128205" y="3719724"/>
                  <a:ext cx="568606" cy="111554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8" name="Oval 617"/>
                <p:cNvSpPr/>
                <p:nvPr/>
              </p:nvSpPr>
              <p:spPr>
                <a:xfrm>
                  <a:off x="4128205" y="3605744"/>
                  <a:ext cx="568606" cy="225534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619" name="Straight Connector 618"/>
                <p:cNvCxnSpPr/>
                <p:nvPr/>
              </p:nvCxnSpPr>
              <p:spPr>
                <a:xfrm>
                  <a:off x="4696811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0" name="Straight Connector 619"/>
                <p:cNvCxnSpPr/>
                <p:nvPr/>
              </p:nvCxnSpPr>
              <p:spPr>
                <a:xfrm>
                  <a:off x="4128205" y="3719724"/>
                  <a:ext cx="0" cy="111554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09" name="Rectangle 608"/>
              <p:cNvSpPr/>
              <p:nvPr/>
            </p:nvSpPr>
            <p:spPr bwMode="auto">
              <a:xfrm>
                <a:off x="5558466" y="4562423"/>
                <a:ext cx="496888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11" name="Straight Connector 610"/>
              <p:cNvCxnSpPr/>
              <p:nvPr/>
            </p:nvCxnSpPr>
            <p:spPr bwMode="auto">
              <a:xfrm flipH="1">
                <a:off x="5552116" y="4014735"/>
                <a:ext cx="3175" cy="1450975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201" name="Group 595"/>
              <p:cNvGrpSpPr>
                <a:grpSpLocks/>
              </p:cNvGrpSpPr>
              <p:nvPr/>
            </p:nvGrpSpPr>
            <p:grpSpPr bwMode="auto">
              <a:xfrm>
                <a:off x="5554629" y="3849635"/>
                <a:ext cx="503828" cy="248249"/>
                <a:chOff x="2183302" y="1564542"/>
                <a:chExt cx="1200154" cy="440314"/>
              </a:xfrm>
            </p:grpSpPr>
            <p:sp>
              <p:nvSpPr>
                <p:cNvPr id="597" name="Oval 596"/>
                <p:cNvSpPr/>
                <p:nvPr/>
              </p:nvSpPr>
              <p:spPr bwMode="auto">
                <a:xfrm flipV="1">
                  <a:off x="2188662" y="1691250"/>
                  <a:ext cx="1194966" cy="31254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8" name="Rectangle 597"/>
                <p:cNvSpPr/>
                <p:nvPr/>
              </p:nvSpPr>
              <p:spPr bwMode="auto">
                <a:xfrm>
                  <a:off x="2184879" y="1736302"/>
                  <a:ext cx="1198749" cy="112629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9" name="Oval 598"/>
                <p:cNvSpPr/>
                <p:nvPr/>
              </p:nvSpPr>
              <p:spPr bwMode="auto">
                <a:xfrm flipV="1">
                  <a:off x="2184879" y="1564542"/>
                  <a:ext cx="1194966" cy="312545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0" name="Freeform 599"/>
                <p:cNvSpPr/>
                <p:nvPr/>
              </p:nvSpPr>
              <p:spPr bwMode="auto">
                <a:xfrm>
                  <a:off x="2491185" y="1671539"/>
                  <a:ext cx="582357" cy="154865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1" name="Freeform 600"/>
                <p:cNvSpPr/>
                <p:nvPr/>
              </p:nvSpPr>
              <p:spPr bwMode="auto">
                <a:xfrm>
                  <a:off x="2430680" y="1629304"/>
                  <a:ext cx="703366" cy="10981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2" name="Freeform 601"/>
                <p:cNvSpPr/>
                <p:nvPr/>
              </p:nvSpPr>
              <p:spPr bwMode="auto">
                <a:xfrm>
                  <a:off x="2892028" y="1722222"/>
                  <a:ext cx="260925" cy="95734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3" name="Freeform 602"/>
                <p:cNvSpPr/>
                <p:nvPr/>
              </p:nvSpPr>
              <p:spPr bwMode="auto">
                <a:xfrm>
                  <a:off x="2419334" y="1725039"/>
                  <a:ext cx="253364" cy="95734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604" name="Straight Connector 603"/>
                <p:cNvCxnSpPr>
                  <a:endCxn id="599" idx="2"/>
                </p:cNvCxnSpPr>
                <p:nvPr/>
              </p:nvCxnSpPr>
              <p:spPr bwMode="auto">
                <a:xfrm flipH="1" flipV="1">
                  <a:off x="2184879" y="1722222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5" name="Straight Connector 604"/>
                <p:cNvCxnSpPr/>
                <p:nvPr/>
              </p:nvCxnSpPr>
              <p:spPr bwMode="auto">
                <a:xfrm flipH="1" flipV="1">
                  <a:off x="3379845" y="1727853"/>
                  <a:ext cx="3783" cy="121077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259" name="Group 48258"/>
            <p:cNvGrpSpPr/>
            <p:nvPr/>
          </p:nvGrpSpPr>
          <p:grpSpPr>
            <a:xfrm>
              <a:off x="6547479" y="3836935"/>
              <a:ext cx="514350" cy="1671638"/>
              <a:chOff x="6547479" y="3836935"/>
              <a:chExt cx="514350" cy="1671638"/>
            </a:xfrm>
          </p:grpSpPr>
          <p:sp>
            <p:nvSpPr>
              <p:cNvPr id="633" name="Rectangle 632"/>
              <p:cNvSpPr/>
              <p:nvPr/>
            </p:nvSpPr>
            <p:spPr bwMode="auto">
              <a:xfrm rot="10800000">
                <a:off x="6550526" y="3920772"/>
                <a:ext cx="498084" cy="629245"/>
              </a:xfrm>
              <a:prstGeom prst="rect">
                <a:avLst/>
              </a:prstGeom>
              <a:gradFill>
                <a:gsLst>
                  <a:gs pos="100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34" name="Straight Connector 633"/>
              <p:cNvCxnSpPr/>
              <p:nvPr/>
            </p:nvCxnSpPr>
            <p:spPr bwMode="auto">
              <a:xfrm flipH="1">
                <a:off x="7060241" y="3994098"/>
                <a:ext cx="1588" cy="1366837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87" name="Group 634"/>
              <p:cNvGrpSpPr>
                <a:grpSpLocks/>
              </p:cNvGrpSpPr>
              <p:nvPr/>
            </p:nvGrpSpPr>
            <p:grpSpPr bwMode="auto">
              <a:xfrm>
                <a:off x="6552627" y="5286665"/>
                <a:ext cx="507588" cy="221908"/>
                <a:chOff x="4128636" y="3606589"/>
                <a:chExt cx="568145" cy="338667"/>
              </a:xfrm>
            </p:grpSpPr>
            <p:sp>
              <p:nvSpPr>
                <p:cNvPr id="643" name="Oval 642"/>
                <p:cNvSpPr/>
                <p:nvPr/>
              </p:nvSpPr>
              <p:spPr>
                <a:xfrm>
                  <a:off x="4128204" y="3719937"/>
                  <a:ext cx="568606" cy="225319"/>
                </a:xfrm>
                <a:prstGeom prst="ellipse">
                  <a:avLst/>
                </a:prstGeom>
                <a:solidFill>
                  <a:schemeClr val="accent2">
                    <a:lumMod val="75000"/>
                  </a:schemeClr>
                </a:solidFill>
                <a:ln w="635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44" name="Rectangle 643"/>
                <p:cNvSpPr/>
                <p:nvPr/>
              </p:nvSpPr>
              <p:spPr>
                <a:xfrm>
                  <a:off x="4128204" y="3719937"/>
                  <a:ext cx="568606" cy="111448"/>
                </a:xfrm>
                <a:prstGeom prst="rect">
                  <a:avLst/>
                </a:pr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45" name="Oval 644"/>
                <p:cNvSpPr/>
                <p:nvPr/>
              </p:nvSpPr>
              <p:spPr>
                <a:xfrm>
                  <a:off x="4128204" y="3606067"/>
                  <a:ext cx="568606" cy="225318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5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646" name="Straight Connector 645"/>
                <p:cNvCxnSpPr/>
                <p:nvPr/>
              </p:nvCxnSpPr>
              <p:spPr>
                <a:xfrm>
                  <a:off x="4696810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7" name="Straight Connector 646"/>
                <p:cNvCxnSpPr/>
                <p:nvPr/>
              </p:nvCxnSpPr>
              <p:spPr>
                <a:xfrm>
                  <a:off x="4128204" y="3719937"/>
                  <a:ext cx="0" cy="111448"/>
                </a:xfrm>
                <a:prstGeom prst="line">
                  <a:avLst/>
                </a:prstGeom>
                <a:ln w="6350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6" name="Rectangle 635"/>
              <p:cNvSpPr/>
              <p:nvPr/>
            </p:nvSpPr>
            <p:spPr bwMode="auto">
              <a:xfrm>
                <a:off x="6553829" y="4551310"/>
                <a:ext cx="496887" cy="812800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  <a:alpha val="62000"/>
                    </a:schemeClr>
                  </a:gs>
                  <a:gs pos="54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38" name="Straight Connector 637"/>
              <p:cNvCxnSpPr/>
              <p:nvPr/>
            </p:nvCxnSpPr>
            <p:spPr bwMode="auto">
              <a:xfrm flipH="1">
                <a:off x="6547479" y="4002035"/>
                <a:ext cx="3175" cy="1452563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173" name="Group 622"/>
              <p:cNvGrpSpPr>
                <a:grpSpLocks/>
              </p:cNvGrpSpPr>
              <p:nvPr/>
            </p:nvGrpSpPr>
            <p:grpSpPr bwMode="auto">
              <a:xfrm>
                <a:off x="6549992" y="3836935"/>
                <a:ext cx="503828" cy="248485"/>
                <a:chOff x="2183302" y="1564542"/>
                <a:chExt cx="1200154" cy="440314"/>
              </a:xfrm>
            </p:grpSpPr>
            <p:sp>
              <p:nvSpPr>
                <p:cNvPr id="624" name="Oval 623"/>
                <p:cNvSpPr/>
                <p:nvPr/>
              </p:nvSpPr>
              <p:spPr bwMode="auto">
                <a:xfrm flipV="1">
                  <a:off x="2188659" y="1691130"/>
                  <a:ext cx="1194966" cy="315061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31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16200000" scaled="0"/>
                  <a:tileRect/>
                </a:gradFill>
                <a:ln w="63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5" name="Rectangle 624"/>
                <p:cNvSpPr/>
                <p:nvPr/>
              </p:nvSpPr>
              <p:spPr bwMode="auto">
                <a:xfrm>
                  <a:off x="2184879" y="1736138"/>
                  <a:ext cx="1198746" cy="112522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40000"/>
                        <a:lumOff val="60000"/>
                      </a:schemeClr>
                    </a:gs>
                    <a:gs pos="54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62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6" name="Oval 625"/>
                <p:cNvSpPr/>
                <p:nvPr/>
              </p:nvSpPr>
              <p:spPr bwMode="auto">
                <a:xfrm flipV="1">
                  <a:off x="2184879" y="1564542"/>
                  <a:ext cx="1194966" cy="31506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7" name="Freeform 626"/>
                <p:cNvSpPr/>
                <p:nvPr/>
              </p:nvSpPr>
              <p:spPr bwMode="auto">
                <a:xfrm>
                  <a:off x="2491182" y="1671438"/>
                  <a:ext cx="582357" cy="157530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8" name="Freeform 627"/>
                <p:cNvSpPr/>
                <p:nvPr/>
              </p:nvSpPr>
              <p:spPr bwMode="auto">
                <a:xfrm>
                  <a:off x="2430678" y="1629243"/>
                  <a:ext cx="703366" cy="112522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9" name="Freeform 628"/>
                <p:cNvSpPr/>
                <p:nvPr/>
              </p:nvSpPr>
              <p:spPr bwMode="auto">
                <a:xfrm>
                  <a:off x="2892025" y="1724886"/>
                  <a:ext cx="260927" cy="95643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30" name="Freeform 629"/>
                <p:cNvSpPr/>
                <p:nvPr/>
              </p:nvSpPr>
              <p:spPr bwMode="auto">
                <a:xfrm>
                  <a:off x="2419334" y="1727698"/>
                  <a:ext cx="253362" cy="92831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631" name="Straight Connector 630"/>
                <p:cNvCxnSpPr>
                  <a:endCxn id="626" idx="2"/>
                </p:cNvCxnSpPr>
                <p:nvPr/>
              </p:nvCxnSpPr>
              <p:spPr bwMode="auto">
                <a:xfrm flipH="1" flipV="1">
                  <a:off x="2184879" y="1722072"/>
                  <a:ext cx="3780" cy="120962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2" name="Straight Connector 631"/>
                <p:cNvCxnSpPr/>
                <p:nvPr/>
              </p:nvCxnSpPr>
              <p:spPr bwMode="auto">
                <a:xfrm flipH="1" flipV="1">
                  <a:off x="3379845" y="1730512"/>
                  <a:ext cx="3780" cy="120960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28" name="Group 27"/>
          <p:cNvGrpSpPr/>
          <p:nvPr/>
        </p:nvGrpSpPr>
        <p:grpSpPr>
          <a:xfrm>
            <a:off x="2381956" y="2475925"/>
            <a:ext cx="4415330" cy="2315048"/>
            <a:chOff x="2381956" y="2435173"/>
            <a:chExt cx="4415330" cy="2315048"/>
          </a:xfrm>
        </p:grpSpPr>
        <p:sp>
          <p:nvSpPr>
            <p:cNvPr id="391" name="Freeform 390"/>
            <p:cNvSpPr/>
            <p:nvPr/>
          </p:nvSpPr>
          <p:spPr>
            <a:xfrm>
              <a:off x="2381956" y="2439629"/>
              <a:ext cx="297540" cy="1743187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015941"/>
                <a:gd name="connsiteX1" fmla="*/ 0 w 307275"/>
                <a:gd name="connsiteY1" fmla="*/ 0 h 2015941"/>
                <a:gd name="connsiteX2" fmla="*/ 0 w 307275"/>
                <a:gd name="connsiteY2" fmla="*/ 2015941 h 2015941"/>
                <a:gd name="connsiteX0" fmla="*/ 228538 w 228538"/>
                <a:gd name="connsiteY0" fmla="*/ 0 h 2022548"/>
                <a:gd name="connsiteX1" fmla="*/ 0 w 228538"/>
                <a:gd name="connsiteY1" fmla="*/ 6607 h 2022548"/>
                <a:gd name="connsiteX2" fmla="*/ 0 w 228538"/>
                <a:gd name="connsiteY2" fmla="*/ 2022548 h 202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538" h="2022548">
                  <a:moveTo>
                    <a:pt x="228538" y="0"/>
                  </a:moveTo>
                  <a:lnTo>
                    <a:pt x="0" y="6607"/>
                  </a:lnTo>
                  <a:lnTo>
                    <a:pt x="0" y="2022548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CC0000"/>
                </a:solidFill>
              </a:endParaRPr>
            </a:p>
          </p:txBody>
        </p:sp>
        <p:sp>
          <p:nvSpPr>
            <p:cNvPr id="392" name="Freeform 391"/>
            <p:cNvSpPr/>
            <p:nvPr/>
          </p:nvSpPr>
          <p:spPr>
            <a:xfrm flipH="1">
              <a:off x="6411524" y="2435173"/>
              <a:ext cx="385762" cy="2300562"/>
            </a:xfrm>
            <a:custGeom>
              <a:avLst/>
              <a:gdLst>
                <a:gd name="connsiteX0" fmla="*/ 307275 w 307275"/>
                <a:gd name="connsiteY0" fmla="*/ 0 h 1659441"/>
                <a:gd name="connsiteX1" fmla="*/ 0 w 307275"/>
                <a:gd name="connsiteY1" fmla="*/ 0 h 1659441"/>
                <a:gd name="connsiteX2" fmla="*/ 0 w 307275"/>
                <a:gd name="connsiteY2" fmla="*/ 1659441 h 1659441"/>
                <a:gd name="connsiteX0" fmla="*/ 307275 w 307275"/>
                <a:gd name="connsiteY0" fmla="*/ 0 h 2117725"/>
                <a:gd name="connsiteX1" fmla="*/ 0 w 307275"/>
                <a:gd name="connsiteY1" fmla="*/ 0 h 2117725"/>
                <a:gd name="connsiteX2" fmla="*/ 0 w 307275"/>
                <a:gd name="connsiteY2" fmla="*/ 2117725 h 2117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7275" h="2117725">
                  <a:moveTo>
                    <a:pt x="307275" y="0"/>
                  </a:moveTo>
                  <a:lnTo>
                    <a:pt x="0" y="0"/>
                  </a:lnTo>
                  <a:lnTo>
                    <a:pt x="0" y="2117725"/>
                  </a:lnTo>
                </a:path>
              </a:pathLst>
            </a:cu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solidFill>
                  <a:srgbClr val="000000"/>
                </a:solidFill>
              </a:endParaRPr>
            </a:p>
          </p:txBody>
        </p:sp>
        <p:cxnSp>
          <p:nvCxnSpPr>
            <p:cNvPr id="393" name="Straight Arrow Connector 392"/>
            <p:cNvCxnSpPr/>
            <p:nvPr/>
          </p:nvCxnSpPr>
          <p:spPr>
            <a:xfrm flipV="1">
              <a:off x="5791457" y="2687586"/>
              <a:ext cx="8309" cy="2062635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Straight Arrow Connector 393"/>
            <p:cNvCxnSpPr/>
            <p:nvPr/>
          </p:nvCxnSpPr>
          <p:spPr>
            <a:xfrm flipV="1">
              <a:off x="4598735" y="2708225"/>
              <a:ext cx="18344" cy="2037167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Straight Arrow Connector 394"/>
            <p:cNvCxnSpPr/>
            <p:nvPr/>
          </p:nvCxnSpPr>
          <p:spPr>
            <a:xfrm flipH="1" flipV="1">
              <a:off x="3807455" y="2762199"/>
              <a:ext cx="9009" cy="1983193"/>
            </a:xfrm>
            <a:prstGeom prst="straightConnector1">
              <a:avLst/>
            </a:prstGeom>
            <a:ln w="31750">
              <a:solidFill>
                <a:srgbClr val="CC0000"/>
              </a:solidFill>
              <a:headEnd type="triangle"/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169" name="Text Box 167"/>
          <p:cNvSpPr txBox="1">
            <a:spLocks noChangeArrowheads="1"/>
          </p:cNvSpPr>
          <p:nvPr/>
        </p:nvSpPr>
        <p:spPr bwMode="auto">
          <a:xfrm>
            <a:off x="542925" y="236538"/>
            <a:ext cx="65370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L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</a:rPr>
              <a:t>ogically </a:t>
            </a:r>
            <a:r>
              <a:rPr lang="en-US" sz="3600" dirty="0">
                <a:solidFill>
                  <a:srgbClr val="000099"/>
                </a:solidFill>
                <a:latin typeface="Gill Sans MT" charset="0"/>
              </a:rPr>
              <a:t>centralized </a:t>
            </a:r>
            <a:r>
              <a:rPr lang="en-US" sz="3600" dirty="0" smtClean="0">
                <a:solidFill>
                  <a:srgbClr val="000099"/>
                </a:solidFill>
                <a:latin typeface="Gill Sans MT" charset="0"/>
              </a:rPr>
              <a:t>control plane</a:t>
            </a:r>
            <a:endParaRPr lang="en-US" sz="3600" dirty="0">
              <a:solidFill>
                <a:srgbClr val="000099"/>
              </a:solidFill>
              <a:latin typeface="Gill Sans MT" charset="0"/>
            </a:endParaRPr>
          </a:p>
        </p:txBody>
      </p:sp>
      <p:pic>
        <p:nvPicPr>
          <p:cNvPr id="48170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776288"/>
            <a:ext cx="6422481" cy="20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71" name="TextBox 335"/>
          <p:cNvSpPr txBox="1">
            <a:spLocks noChangeArrowheads="1"/>
          </p:cNvSpPr>
          <p:nvPr/>
        </p:nvSpPr>
        <p:spPr bwMode="auto">
          <a:xfrm>
            <a:off x="394448" y="1039914"/>
            <a:ext cx="845661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dirty="0" smtClean="0">
                <a:solidFill>
                  <a:srgbClr val="000000"/>
                </a:solidFill>
              </a:rPr>
              <a:t>A distinct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(typically remote) controller </a:t>
            </a:r>
            <a:r>
              <a:rPr lang="en-US" dirty="0">
                <a:solidFill>
                  <a:srgbClr val="000000"/>
                </a:solidFill>
              </a:rPr>
              <a:t>interacts with local control agents (</a:t>
            </a:r>
            <a:r>
              <a:rPr lang="en-US" dirty="0" smtClean="0">
                <a:solidFill>
                  <a:srgbClr val="000000"/>
                </a:solidFill>
              </a:rPr>
              <a:t>CAs) in routers to compute forwarding tables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055910" y="4687854"/>
            <a:ext cx="4956877" cy="694339"/>
            <a:chOff x="2055070" y="4690247"/>
            <a:chExt cx="4956877" cy="694339"/>
          </a:xfrm>
        </p:grpSpPr>
        <p:grpSp>
          <p:nvGrpSpPr>
            <p:cNvPr id="48273" name="Group 554"/>
            <p:cNvGrpSpPr>
              <a:grpSpLocks/>
            </p:cNvGrpSpPr>
            <p:nvPr/>
          </p:nvGrpSpPr>
          <p:grpSpPr bwMode="auto">
            <a:xfrm>
              <a:off x="3605320" y="5055434"/>
              <a:ext cx="430131" cy="329152"/>
              <a:chOff x="2931664" y="3912603"/>
              <a:chExt cx="430450" cy="329314"/>
            </a:xfrm>
          </p:grpSpPr>
          <p:sp>
            <p:nvSpPr>
              <p:cNvPr id="558" name="Rectangle 5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59" name="Straight Connector 5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>
                <a:stCxn id="5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45" name="Group 582"/>
            <p:cNvGrpSpPr>
              <a:grpSpLocks/>
            </p:cNvGrpSpPr>
            <p:nvPr/>
          </p:nvGrpSpPr>
          <p:grpSpPr bwMode="auto">
            <a:xfrm>
              <a:off x="4387957" y="5055368"/>
              <a:ext cx="430131" cy="329152"/>
              <a:chOff x="2931664" y="3912603"/>
              <a:chExt cx="430450" cy="329314"/>
            </a:xfrm>
          </p:grpSpPr>
          <p:sp>
            <p:nvSpPr>
              <p:cNvPr id="585" name="Rectangle 584"/>
              <p:cNvSpPr/>
              <p:nvPr/>
            </p:nvSpPr>
            <p:spPr>
              <a:xfrm>
                <a:off x="2936952" y="3913304"/>
                <a:ext cx="425766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586" name="Straight Connector 585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7" name="Straight Connector 586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8" name="Straight Connector 587"/>
              <p:cNvCxnSpPr>
                <a:stCxn id="585" idx="2"/>
              </p:cNvCxnSpPr>
              <p:nvPr/>
            </p:nvCxnSpPr>
            <p:spPr>
              <a:xfrm flipH="1" flipV="1">
                <a:off x="3148247" y="4005425"/>
                <a:ext cx="1588" cy="236653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217" name="Group 609"/>
            <p:cNvGrpSpPr>
              <a:grpSpLocks/>
            </p:cNvGrpSpPr>
            <p:nvPr/>
          </p:nvGrpSpPr>
          <p:grpSpPr bwMode="auto">
            <a:xfrm>
              <a:off x="5591804" y="5053093"/>
              <a:ext cx="430212" cy="328614"/>
              <a:chOff x="2932186" y="3913304"/>
              <a:chExt cx="430531" cy="328775"/>
            </a:xfrm>
          </p:grpSpPr>
          <p:sp>
            <p:nvSpPr>
              <p:cNvPr id="612" name="Rectangle 611"/>
              <p:cNvSpPr/>
              <p:nvPr/>
            </p:nvSpPr>
            <p:spPr>
              <a:xfrm>
                <a:off x="2936952" y="3913304"/>
                <a:ext cx="425765" cy="32877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13" name="Straight Connector 612"/>
              <p:cNvCxnSpPr/>
              <p:nvPr/>
            </p:nvCxnSpPr>
            <p:spPr>
              <a:xfrm>
                <a:off x="2932186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4" name="Straight Connector 613"/>
              <p:cNvCxnSpPr/>
              <p:nvPr/>
            </p:nvCxnSpPr>
            <p:spPr>
              <a:xfrm>
                <a:off x="2932186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5" name="Straight Connector 614"/>
              <p:cNvCxnSpPr>
                <a:stCxn id="612" idx="2"/>
              </p:cNvCxnSpPr>
              <p:nvPr/>
            </p:nvCxnSpPr>
            <p:spPr>
              <a:xfrm flipH="1" flipV="1">
                <a:off x="3148247" y="4005425"/>
                <a:ext cx="1588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189" name="Group 636"/>
            <p:cNvGrpSpPr>
              <a:grpSpLocks/>
            </p:cNvGrpSpPr>
            <p:nvPr/>
          </p:nvGrpSpPr>
          <p:grpSpPr bwMode="auto">
            <a:xfrm>
              <a:off x="6581816" y="5045656"/>
              <a:ext cx="430131" cy="329465"/>
              <a:chOff x="2931664" y="3912603"/>
              <a:chExt cx="430450" cy="329314"/>
            </a:xfrm>
          </p:grpSpPr>
          <p:sp>
            <p:nvSpPr>
              <p:cNvPr id="639" name="Rectangle 638"/>
              <p:cNvSpPr/>
              <p:nvPr/>
            </p:nvSpPr>
            <p:spPr>
              <a:xfrm>
                <a:off x="2936952" y="3912169"/>
                <a:ext cx="425766" cy="330049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640" name="Straight Connector 639"/>
              <p:cNvCxnSpPr/>
              <p:nvPr/>
            </p:nvCxnSpPr>
            <p:spPr>
              <a:xfrm>
                <a:off x="2932185" y="4004202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1" name="Straight Connector 640"/>
              <p:cNvCxnSpPr/>
              <p:nvPr/>
            </p:nvCxnSpPr>
            <p:spPr>
              <a:xfrm>
                <a:off x="2932185" y="4067673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2" name="Straight Connector 641"/>
              <p:cNvCxnSpPr>
                <a:stCxn id="639" idx="2"/>
              </p:cNvCxnSpPr>
              <p:nvPr/>
            </p:nvCxnSpPr>
            <p:spPr>
              <a:xfrm flipH="1" flipV="1">
                <a:off x="3148246" y="4004202"/>
                <a:ext cx="1589" cy="238016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7" name="Group 554"/>
            <p:cNvGrpSpPr>
              <a:grpSpLocks/>
            </p:cNvGrpSpPr>
            <p:nvPr/>
          </p:nvGrpSpPr>
          <p:grpSpPr bwMode="auto">
            <a:xfrm>
              <a:off x="2055070" y="4690247"/>
              <a:ext cx="675320" cy="521222"/>
              <a:chOff x="2931664" y="3912603"/>
              <a:chExt cx="430450" cy="329314"/>
            </a:xfrm>
          </p:grpSpPr>
          <p:sp>
            <p:nvSpPr>
              <p:cNvPr id="358" name="Rectangle 357"/>
              <p:cNvSpPr/>
              <p:nvPr/>
            </p:nvSpPr>
            <p:spPr>
              <a:xfrm>
                <a:off x="2936952" y="3913304"/>
                <a:ext cx="425766" cy="328775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59" name="Straight Connector 358"/>
              <p:cNvCxnSpPr/>
              <p:nvPr/>
            </p:nvCxnSpPr>
            <p:spPr>
              <a:xfrm>
                <a:off x="2932185" y="4005425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0" name="Straight Connector 359"/>
              <p:cNvCxnSpPr/>
              <p:nvPr/>
            </p:nvCxnSpPr>
            <p:spPr>
              <a:xfrm>
                <a:off x="2932185" y="4068956"/>
                <a:ext cx="425766" cy="0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Straight Connector 360"/>
              <p:cNvCxnSpPr>
                <a:stCxn id="358" idx="2"/>
              </p:cNvCxnSpPr>
              <p:nvPr/>
            </p:nvCxnSpPr>
            <p:spPr>
              <a:xfrm flipH="1" flipV="1">
                <a:off x="3148246" y="4005425"/>
                <a:ext cx="1589" cy="236654"/>
              </a:xfrm>
              <a:prstGeom prst="line">
                <a:avLst/>
              </a:prstGeom>
              <a:ln w="3175">
                <a:solidFill>
                  <a:srgbClr val="CC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62" name="Group 347"/>
          <p:cNvGrpSpPr>
            <a:grpSpLocks/>
          </p:cNvGrpSpPr>
          <p:nvPr/>
        </p:nvGrpSpPr>
        <p:grpSpPr bwMode="auto">
          <a:xfrm>
            <a:off x="5856401" y="5944266"/>
            <a:ext cx="588970" cy="242608"/>
            <a:chOff x="1871277" y="1576300"/>
            <a:chExt cx="1128371" cy="437861"/>
          </a:xfrm>
        </p:grpSpPr>
        <p:sp>
          <p:nvSpPr>
            <p:cNvPr id="363" name="Oval 36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64" name="Rectangle 36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65" name="Oval 36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66" name="Freeform 36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67" name="Freeform 36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68" name="Freeform 36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69" name="Freeform 36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370" name="Straight Connector 369"/>
            <p:cNvCxnSpPr>
              <a:endCxn id="36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1" name="Straight Connector 37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2" name="Group 347"/>
          <p:cNvGrpSpPr>
            <a:grpSpLocks/>
          </p:cNvGrpSpPr>
          <p:nvPr/>
        </p:nvGrpSpPr>
        <p:grpSpPr bwMode="auto">
          <a:xfrm>
            <a:off x="4375328" y="5802169"/>
            <a:ext cx="588970" cy="242608"/>
            <a:chOff x="1871277" y="1576300"/>
            <a:chExt cx="1128371" cy="437861"/>
          </a:xfrm>
        </p:grpSpPr>
        <p:sp>
          <p:nvSpPr>
            <p:cNvPr id="373" name="Oval 37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74" name="Rectangle 37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75" name="Oval 37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76" name="Freeform 37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77" name="Freeform 37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78" name="Freeform 377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79" name="Freeform 378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380" name="Straight Connector 379"/>
            <p:cNvCxnSpPr>
              <a:endCxn id="37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2" name="Group 347"/>
          <p:cNvGrpSpPr>
            <a:grpSpLocks/>
          </p:cNvGrpSpPr>
          <p:nvPr/>
        </p:nvGrpSpPr>
        <p:grpSpPr bwMode="auto">
          <a:xfrm>
            <a:off x="2848241" y="5995982"/>
            <a:ext cx="588970" cy="242608"/>
            <a:chOff x="1871277" y="1576300"/>
            <a:chExt cx="1128371" cy="437861"/>
          </a:xfrm>
        </p:grpSpPr>
        <p:sp>
          <p:nvSpPr>
            <p:cNvPr id="383" name="Oval 382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84" name="Rectangle 383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85" name="Oval 384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386" name="Freeform 385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87" name="Freeform 386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90" name="Freeform 389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397" name="Freeform 396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399" name="Straight Connector 398"/>
            <p:cNvCxnSpPr>
              <a:endCxn id="385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Straight Connector 39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1" name="Group 347"/>
          <p:cNvGrpSpPr>
            <a:grpSpLocks/>
          </p:cNvGrpSpPr>
          <p:nvPr/>
        </p:nvGrpSpPr>
        <p:grpSpPr bwMode="auto">
          <a:xfrm>
            <a:off x="5166757" y="6262321"/>
            <a:ext cx="588970" cy="242608"/>
            <a:chOff x="1871277" y="1576300"/>
            <a:chExt cx="1128371" cy="437861"/>
          </a:xfrm>
        </p:grpSpPr>
        <p:sp>
          <p:nvSpPr>
            <p:cNvPr id="402" name="Oval 40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07" name="Rectangle 406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12" name="Oval 411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17" name="Freeform 416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22" name="Freeform 421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27" name="Freeform 42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28" name="Freeform 42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429" name="Straight Connector 428"/>
            <p:cNvCxnSpPr>
              <a:endCxn id="412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1" name="Group 347"/>
          <p:cNvGrpSpPr>
            <a:grpSpLocks/>
          </p:cNvGrpSpPr>
          <p:nvPr/>
        </p:nvGrpSpPr>
        <p:grpSpPr bwMode="auto">
          <a:xfrm>
            <a:off x="3704088" y="6354901"/>
            <a:ext cx="588970" cy="242608"/>
            <a:chOff x="1871277" y="1576300"/>
            <a:chExt cx="1128371" cy="437861"/>
          </a:xfrm>
        </p:grpSpPr>
        <p:sp>
          <p:nvSpPr>
            <p:cNvPr id="432" name="Oval 431"/>
            <p:cNvSpPr/>
            <p:nvPr/>
          </p:nvSpPr>
          <p:spPr bwMode="auto">
            <a:xfrm flipV="1">
              <a:off x="1874446" y="1694641"/>
              <a:ext cx="1125202" cy="319520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0" scaled="1"/>
              <a:tileRect/>
            </a:gra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33" name="Rectangle 432"/>
            <p:cNvSpPr/>
            <p:nvPr/>
          </p:nvSpPr>
          <p:spPr bwMode="auto">
            <a:xfrm>
              <a:off x="1871277" y="1739611"/>
              <a:ext cx="1128371" cy="115973"/>
            </a:xfrm>
            <a:prstGeom prst="rect">
              <a:avLst/>
            </a:prstGeom>
            <a:gradFill>
              <a:gsLst>
                <a:gs pos="0">
                  <a:schemeClr val="accent2">
                    <a:lumMod val="75000"/>
                  </a:schemeClr>
                </a:gs>
                <a:gs pos="53000">
                  <a:schemeClr val="accent2">
                    <a:lumMod val="60000"/>
                    <a:lumOff val="40000"/>
                  </a:schemeClr>
                </a:gs>
                <a:gs pos="100000">
                  <a:schemeClr val="accent2">
                    <a:lumMod val="75000"/>
                  </a:schemeClr>
                </a:gs>
              </a:gsLst>
              <a:lin ang="10800000" scaled="0"/>
            </a:gra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34" name="Oval 433"/>
            <p:cNvSpPr/>
            <p:nvPr/>
          </p:nvSpPr>
          <p:spPr bwMode="auto">
            <a:xfrm flipV="1">
              <a:off x="1871277" y="1576300"/>
              <a:ext cx="1125200" cy="3195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 w="6350" cmpd="sng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endParaRPr>
            </a:p>
          </p:txBody>
        </p:sp>
        <p:sp>
          <p:nvSpPr>
            <p:cNvPr id="435" name="Freeform 434"/>
            <p:cNvSpPr/>
            <p:nvPr/>
          </p:nvSpPr>
          <p:spPr bwMode="auto">
            <a:xfrm>
              <a:off x="2159708" y="1673340"/>
              <a:ext cx="548339" cy="160943"/>
            </a:xfrm>
            <a:custGeom>
              <a:avLst/>
              <a:gdLst>
                <a:gd name="connsiteX0" fmla="*/ 1486231 w 2944854"/>
                <a:gd name="connsiteY0" fmla="*/ 727041 h 1302232"/>
                <a:gd name="connsiteX1" fmla="*/ 257675 w 2944854"/>
                <a:gd name="connsiteY1" fmla="*/ 1302232 h 1302232"/>
                <a:gd name="connsiteX2" fmla="*/ 0 w 2944854"/>
                <a:gd name="connsiteY2" fmla="*/ 1228607 h 1302232"/>
                <a:gd name="connsiteX3" fmla="*/ 911064 w 2944854"/>
                <a:gd name="connsiteY3" fmla="*/ 837478 h 1302232"/>
                <a:gd name="connsiteX4" fmla="*/ 883456 w 2944854"/>
                <a:gd name="connsiteY4" fmla="*/ 450949 h 1302232"/>
                <a:gd name="connsiteX5" fmla="*/ 161047 w 2944854"/>
                <a:gd name="connsiteY5" fmla="*/ 119640 h 1302232"/>
                <a:gd name="connsiteX6" fmla="*/ 404917 w 2944854"/>
                <a:gd name="connsiteY6" fmla="*/ 50617 h 1302232"/>
                <a:gd name="connsiteX7" fmla="*/ 1477028 w 2944854"/>
                <a:gd name="connsiteY7" fmla="*/ 501566 h 1302232"/>
                <a:gd name="connsiteX8" fmla="*/ 2572146 w 2944854"/>
                <a:gd name="connsiteY8" fmla="*/ 0 h 1302232"/>
                <a:gd name="connsiteX9" fmla="*/ 2875834 w 2944854"/>
                <a:gd name="connsiteY9" fmla="*/ 96632 h 1302232"/>
                <a:gd name="connsiteX10" fmla="*/ 2079803 w 2944854"/>
                <a:gd name="connsiteY10" fmla="*/ 432543 h 1302232"/>
                <a:gd name="connsiteX11" fmla="*/ 2240850 w 2944854"/>
                <a:gd name="connsiteY11" fmla="*/ 920305 h 1302232"/>
                <a:gd name="connsiteX12" fmla="*/ 2944854 w 2944854"/>
                <a:gd name="connsiteY12" fmla="*/ 1228607 h 1302232"/>
                <a:gd name="connsiteX13" fmla="*/ 2733192 w 2944854"/>
                <a:gd name="connsiteY13" fmla="*/ 1297630 h 1302232"/>
                <a:gd name="connsiteX14" fmla="*/ 1486231 w 2944854"/>
                <a:gd name="connsiteY14" fmla="*/ 727041 h 1302232"/>
                <a:gd name="connsiteX0" fmla="*/ 1486231 w 2944854"/>
                <a:gd name="connsiteY0" fmla="*/ 727041 h 1316375"/>
                <a:gd name="connsiteX1" fmla="*/ 257675 w 2944854"/>
                <a:gd name="connsiteY1" fmla="*/ 1302232 h 1316375"/>
                <a:gd name="connsiteX2" fmla="*/ 0 w 2944854"/>
                <a:gd name="connsiteY2" fmla="*/ 1228607 h 1316375"/>
                <a:gd name="connsiteX3" fmla="*/ 911064 w 2944854"/>
                <a:gd name="connsiteY3" fmla="*/ 837478 h 1316375"/>
                <a:gd name="connsiteX4" fmla="*/ 883456 w 2944854"/>
                <a:gd name="connsiteY4" fmla="*/ 450949 h 1316375"/>
                <a:gd name="connsiteX5" fmla="*/ 161047 w 2944854"/>
                <a:gd name="connsiteY5" fmla="*/ 119640 h 1316375"/>
                <a:gd name="connsiteX6" fmla="*/ 404917 w 2944854"/>
                <a:gd name="connsiteY6" fmla="*/ 50617 h 1316375"/>
                <a:gd name="connsiteX7" fmla="*/ 1477028 w 2944854"/>
                <a:gd name="connsiteY7" fmla="*/ 501566 h 1316375"/>
                <a:gd name="connsiteX8" fmla="*/ 2572146 w 2944854"/>
                <a:gd name="connsiteY8" fmla="*/ 0 h 1316375"/>
                <a:gd name="connsiteX9" fmla="*/ 2875834 w 2944854"/>
                <a:gd name="connsiteY9" fmla="*/ 96632 h 1316375"/>
                <a:gd name="connsiteX10" fmla="*/ 2079803 w 2944854"/>
                <a:gd name="connsiteY10" fmla="*/ 432543 h 1316375"/>
                <a:gd name="connsiteX11" fmla="*/ 2240850 w 2944854"/>
                <a:gd name="connsiteY11" fmla="*/ 920305 h 1316375"/>
                <a:gd name="connsiteX12" fmla="*/ 2944854 w 2944854"/>
                <a:gd name="connsiteY12" fmla="*/ 1228607 h 1316375"/>
                <a:gd name="connsiteX13" fmla="*/ 2756623 w 2944854"/>
                <a:gd name="connsiteY13" fmla="*/ 1316375 h 1316375"/>
                <a:gd name="connsiteX14" fmla="*/ 1486231 w 2944854"/>
                <a:gd name="connsiteY14" fmla="*/ 727041 h 1316375"/>
                <a:gd name="connsiteX0" fmla="*/ 1486231 w 3024520"/>
                <a:gd name="connsiteY0" fmla="*/ 727041 h 1316375"/>
                <a:gd name="connsiteX1" fmla="*/ 257675 w 3024520"/>
                <a:gd name="connsiteY1" fmla="*/ 1302232 h 1316375"/>
                <a:gd name="connsiteX2" fmla="*/ 0 w 3024520"/>
                <a:gd name="connsiteY2" fmla="*/ 1228607 h 1316375"/>
                <a:gd name="connsiteX3" fmla="*/ 911064 w 3024520"/>
                <a:gd name="connsiteY3" fmla="*/ 837478 h 1316375"/>
                <a:gd name="connsiteX4" fmla="*/ 883456 w 3024520"/>
                <a:gd name="connsiteY4" fmla="*/ 450949 h 1316375"/>
                <a:gd name="connsiteX5" fmla="*/ 161047 w 3024520"/>
                <a:gd name="connsiteY5" fmla="*/ 119640 h 1316375"/>
                <a:gd name="connsiteX6" fmla="*/ 404917 w 3024520"/>
                <a:gd name="connsiteY6" fmla="*/ 50617 h 1316375"/>
                <a:gd name="connsiteX7" fmla="*/ 1477028 w 3024520"/>
                <a:gd name="connsiteY7" fmla="*/ 501566 h 1316375"/>
                <a:gd name="connsiteX8" fmla="*/ 2572146 w 3024520"/>
                <a:gd name="connsiteY8" fmla="*/ 0 h 1316375"/>
                <a:gd name="connsiteX9" fmla="*/ 2875834 w 3024520"/>
                <a:gd name="connsiteY9" fmla="*/ 96632 h 1316375"/>
                <a:gd name="connsiteX10" fmla="*/ 2079803 w 3024520"/>
                <a:gd name="connsiteY10" fmla="*/ 432543 h 1316375"/>
                <a:gd name="connsiteX11" fmla="*/ 2240850 w 3024520"/>
                <a:gd name="connsiteY11" fmla="*/ 920305 h 1316375"/>
                <a:gd name="connsiteX12" fmla="*/ 3024520 w 3024520"/>
                <a:gd name="connsiteY12" fmla="*/ 1228607 h 1316375"/>
                <a:gd name="connsiteX13" fmla="*/ 2756623 w 3024520"/>
                <a:gd name="connsiteY13" fmla="*/ 1316375 h 1316375"/>
                <a:gd name="connsiteX14" fmla="*/ 1486231 w 3024520"/>
                <a:gd name="connsiteY14" fmla="*/ 727041 h 1316375"/>
                <a:gd name="connsiteX0" fmla="*/ 1537780 w 3076069"/>
                <a:gd name="connsiteY0" fmla="*/ 727041 h 1316375"/>
                <a:gd name="connsiteX1" fmla="*/ 309224 w 3076069"/>
                <a:gd name="connsiteY1" fmla="*/ 1302232 h 1316375"/>
                <a:gd name="connsiteX2" fmla="*/ 0 w 3076069"/>
                <a:gd name="connsiteY2" fmla="*/ 1228607 h 1316375"/>
                <a:gd name="connsiteX3" fmla="*/ 962613 w 3076069"/>
                <a:gd name="connsiteY3" fmla="*/ 837478 h 1316375"/>
                <a:gd name="connsiteX4" fmla="*/ 935005 w 3076069"/>
                <a:gd name="connsiteY4" fmla="*/ 450949 h 1316375"/>
                <a:gd name="connsiteX5" fmla="*/ 212596 w 3076069"/>
                <a:gd name="connsiteY5" fmla="*/ 119640 h 1316375"/>
                <a:gd name="connsiteX6" fmla="*/ 456466 w 3076069"/>
                <a:gd name="connsiteY6" fmla="*/ 50617 h 1316375"/>
                <a:gd name="connsiteX7" fmla="*/ 1528577 w 3076069"/>
                <a:gd name="connsiteY7" fmla="*/ 501566 h 1316375"/>
                <a:gd name="connsiteX8" fmla="*/ 2623695 w 3076069"/>
                <a:gd name="connsiteY8" fmla="*/ 0 h 1316375"/>
                <a:gd name="connsiteX9" fmla="*/ 2927383 w 3076069"/>
                <a:gd name="connsiteY9" fmla="*/ 96632 h 1316375"/>
                <a:gd name="connsiteX10" fmla="*/ 2131352 w 3076069"/>
                <a:gd name="connsiteY10" fmla="*/ 432543 h 1316375"/>
                <a:gd name="connsiteX11" fmla="*/ 2292399 w 3076069"/>
                <a:gd name="connsiteY11" fmla="*/ 920305 h 1316375"/>
                <a:gd name="connsiteX12" fmla="*/ 3076069 w 3076069"/>
                <a:gd name="connsiteY12" fmla="*/ 1228607 h 1316375"/>
                <a:gd name="connsiteX13" fmla="*/ 2808172 w 3076069"/>
                <a:gd name="connsiteY13" fmla="*/ 1316375 h 1316375"/>
                <a:gd name="connsiteX14" fmla="*/ 1537780 w 3076069"/>
                <a:gd name="connsiteY14" fmla="*/ 727041 h 1316375"/>
                <a:gd name="connsiteX0" fmla="*/ 1537780 w 3076069"/>
                <a:gd name="connsiteY0" fmla="*/ 727041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27041 h 1321259"/>
                <a:gd name="connsiteX0" fmla="*/ 1537780 w 3076069"/>
                <a:gd name="connsiteY0" fmla="*/ 750825 h 1321259"/>
                <a:gd name="connsiteX1" fmla="*/ 313981 w 3076069"/>
                <a:gd name="connsiteY1" fmla="*/ 1321259 h 1321259"/>
                <a:gd name="connsiteX2" fmla="*/ 0 w 3076069"/>
                <a:gd name="connsiteY2" fmla="*/ 1228607 h 1321259"/>
                <a:gd name="connsiteX3" fmla="*/ 962613 w 3076069"/>
                <a:gd name="connsiteY3" fmla="*/ 837478 h 1321259"/>
                <a:gd name="connsiteX4" fmla="*/ 935005 w 3076069"/>
                <a:gd name="connsiteY4" fmla="*/ 450949 h 1321259"/>
                <a:gd name="connsiteX5" fmla="*/ 212596 w 3076069"/>
                <a:gd name="connsiteY5" fmla="*/ 119640 h 1321259"/>
                <a:gd name="connsiteX6" fmla="*/ 456466 w 3076069"/>
                <a:gd name="connsiteY6" fmla="*/ 50617 h 1321259"/>
                <a:gd name="connsiteX7" fmla="*/ 1528577 w 3076069"/>
                <a:gd name="connsiteY7" fmla="*/ 501566 h 1321259"/>
                <a:gd name="connsiteX8" fmla="*/ 2623695 w 3076069"/>
                <a:gd name="connsiteY8" fmla="*/ 0 h 1321259"/>
                <a:gd name="connsiteX9" fmla="*/ 2927383 w 3076069"/>
                <a:gd name="connsiteY9" fmla="*/ 96632 h 1321259"/>
                <a:gd name="connsiteX10" fmla="*/ 2131352 w 3076069"/>
                <a:gd name="connsiteY10" fmla="*/ 432543 h 1321259"/>
                <a:gd name="connsiteX11" fmla="*/ 2292399 w 3076069"/>
                <a:gd name="connsiteY11" fmla="*/ 920305 h 1321259"/>
                <a:gd name="connsiteX12" fmla="*/ 3076069 w 3076069"/>
                <a:gd name="connsiteY12" fmla="*/ 1228607 h 1321259"/>
                <a:gd name="connsiteX13" fmla="*/ 2808172 w 3076069"/>
                <a:gd name="connsiteY13" fmla="*/ 1316375 h 1321259"/>
                <a:gd name="connsiteX14" fmla="*/ 1537780 w 3076069"/>
                <a:gd name="connsiteY14" fmla="*/ 750825 h 132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76069" h="1321259">
                  <a:moveTo>
                    <a:pt x="1537780" y="750825"/>
                  </a:moveTo>
                  <a:lnTo>
                    <a:pt x="313981" y="1321259"/>
                  </a:lnTo>
                  <a:lnTo>
                    <a:pt x="0" y="1228607"/>
                  </a:lnTo>
                  <a:lnTo>
                    <a:pt x="962613" y="837478"/>
                  </a:lnTo>
                  <a:lnTo>
                    <a:pt x="935005" y="450949"/>
                  </a:lnTo>
                  <a:lnTo>
                    <a:pt x="212596" y="119640"/>
                  </a:lnTo>
                  <a:lnTo>
                    <a:pt x="456466" y="50617"/>
                  </a:lnTo>
                  <a:lnTo>
                    <a:pt x="1528577" y="501566"/>
                  </a:lnTo>
                  <a:lnTo>
                    <a:pt x="2623695" y="0"/>
                  </a:lnTo>
                  <a:lnTo>
                    <a:pt x="2927383" y="96632"/>
                  </a:lnTo>
                  <a:lnTo>
                    <a:pt x="2131352" y="432543"/>
                  </a:lnTo>
                  <a:lnTo>
                    <a:pt x="2292399" y="920305"/>
                  </a:lnTo>
                  <a:lnTo>
                    <a:pt x="3076069" y="1228607"/>
                  </a:lnTo>
                  <a:lnTo>
                    <a:pt x="2808172" y="1316375"/>
                  </a:lnTo>
                  <a:lnTo>
                    <a:pt x="1537780" y="75082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36" name="Freeform 435"/>
            <p:cNvSpPr/>
            <p:nvPr/>
          </p:nvSpPr>
          <p:spPr bwMode="auto">
            <a:xfrm>
              <a:off x="2102655" y="1633103"/>
              <a:ext cx="662444" cy="111241"/>
            </a:xfrm>
            <a:custGeom>
              <a:avLst/>
              <a:gdLst>
                <a:gd name="connsiteX0" fmla="*/ 0 w 3645229"/>
                <a:gd name="connsiteY0" fmla="*/ 214441 h 923747"/>
                <a:gd name="connsiteX1" fmla="*/ 659770 w 3645229"/>
                <a:gd name="connsiteY1" fmla="*/ 16495 h 923747"/>
                <a:gd name="connsiteX2" fmla="*/ 1814367 w 3645229"/>
                <a:gd name="connsiteY2" fmla="*/ 511360 h 923747"/>
                <a:gd name="connsiteX3" fmla="*/ 2968965 w 3645229"/>
                <a:gd name="connsiteY3" fmla="*/ 0 h 923747"/>
                <a:gd name="connsiteX4" fmla="*/ 3645229 w 3645229"/>
                <a:gd name="connsiteY4" fmla="*/ 197946 h 923747"/>
                <a:gd name="connsiteX5" fmla="*/ 3199884 w 3645229"/>
                <a:gd name="connsiteY5" fmla="*/ 461874 h 923747"/>
                <a:gd name="connsiteX6" fmla="*/ 2985459 w 3645229"/>
                <a:gd name="connsiteY6" fmla="*/ 379396 h 923747"/>
                <a:gd name="connsiteX7" fmla="*/ 1830861 w 3645229"/>
                <a:gd name="connsiteY7" fmla="*/ 923747 h 923747"/>
                <a:gd name="connsiteX8" fmla="*/ 676264 w 3645229"/>
                <a:gd name="connsiteY8" fmla="*/ 412387 h 923747"/>
                <a:gd name="connsiteX9" fmla="*/ 527816 w 3645229"/>
                <a:gd name="connsiteY9" fmla="*/ 478369 h 923747"/>
                <a:gd name="connsiteX10" fmla="*/ 0 w 3645229"/>
                <a:gd name="connsiteY10" fmla="*/ 21444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78369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71662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23747"/>
                <a:gd name="connsiteX1" fmla="*/ 655168 w 3640627"/>
                <a:gd name="connsiteY1" fmla="*/ 16495 h 923747"/>
                <a:gd name="connsiteX2" fmla="*/ 1809765 w 3640627"/>
                <a:gd name="connsiteY2" fmla="*/ 511360 h 923747"/>
                <a:gd name="connsiteX3" fmla="*/ 2964363 w 3640627"/>
                <a:gd name="connsiteY3" fmla="*/ 0 h 923747"/>
                <a:gd name="connsiteX4" fmla="*/ 3640627 w 3640627"/>
                <a:gd name="connsiteY4" fmla="*/ 197946 h 923747"/>
                <a:gd name="connsiteX5" fmla="*/ 3195282 w 3640627"/>
                <a:gd name="connsiteY5" fmla="*/ 461874 h 923747"/>
                <a:gd name="connsiteX6" fmla="*/ 2980857 w 3640627"/>
                <a:gd name="connsiteY6" fmla="*/ 379396 h 923747"/>
                <a:gd name="connsiteX7" fmla="*/ 1826259 w 3640627"/>
                <a:gd name="connsiteY7" fmla="*/ 923747 h 923747"/>
                <a:gd name="connsiteX8" fmla="*/ 690067 w 3640627"/>
                <a:gd name="connsiteY8" fmla="*/ 412387 h 923747"/>
                <a:gd name="connsiteX9" fmla="*/ 523214 w 3640627"/>
                <a:gd name="connsiteY9" fmla="*/ 482971 h 923747"/>
                <a:gd name="connsiteX10" fmla="*/ 0 w 3640627"/>
                <a:gd name="connsiteY10" fmla="*/ 242051 h 923747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09765 w 3640627"/>
                <a:gd name="connsiteY2" fmla="*/ 511360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2980857 w 3640627"/>
                <a:gd name="connsiteY6" fmla="*/ 379396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640627"/>
                <a:gd name="connsiteY0" fmla="*/ 242051 h 946755"/>
                <a:gd name="connsiteX1" fmla="*/ 655168 w 3640627"/>
                <a:gd name="connsiteY1" fmla="*/ 16495 h 946755"/>
                <a:gd name="connsiteX2" fmla="*/ 1855778 w 3640627"/>
                <a:gd name="connsiteY2" fmla="*/ 534367 h 946755"/>
                <a:gd name="connsiteX3" fmla="*/ 2964363 w 3640627"/>
                <a:gd name="connsiteY3" fmla="*/ 0 h 946755"/>
                <a:gd name="connsiteX4" fmla="*/ 3640627 w 3640627"/>
                <a:gd name="connsiteY4" fmla="*/ 197946 h 946755"/>
                <a:gd name="connsiteX5" fmla="*/ 3195282 w 3640627"/>
                <a:gd name="connsiteY5" fmla="*/ 461874 h 946755"/>
                <a:gd name="connsiteX6" fmla="*/ 3008465 w 3640627"/>
                <a:gd name="connsiteY6" fmla="*/ 402404 h 946755"/>
                <a:gd name="connsiteX7" fmla="*/ 1876873 w 3640627"/>
                <a:gd name="connsiteY7" fmla="*/ 946755 h 946755"/>
                <a:gd name="connsiteX8" fmla="*/ 690067 w 3640627"/>
                <a:gd name="connsiteY8" fmla="*/ 412387 h 946755"/>
                <a:gd name="connsiteX9" fmla="*/ 523214 w 3640627"/>
                <a:gd name="connsiteY9" fmla="*/ 482971 h 946755"/>
                <a:gd name="connsiteX10" fmla="*/ 0 w 3640627"/>
                <a:gd name="connsiteY10" fmla="*/ 242051 h 946755"/>
                <a:gd name="connsiteX0" fmla="*/ 0 w 3723451"/>
                <a:gd name="connsiteY0" fmla="*/ 242051 h 946755"/>
                <a:gd name="connsiteX1" fmla="*/ 655168 w 3723451"/>
                <a:gd name="connsiteY1" fmla="*/ 16495 h 946755"/>
                <a:gd name="connsiteX2" fmla="*/ 1855778 w 3723451"/>
                <a:gd name="connsiteY2" fmla="*/ 534367 h 946755"/>
                <a:gd name="connsiteX3" fmla="*/ 2964363 w 3723451"/>
                <a:gd name="connsiteY3" fmla="*/ 0 h 946755"/>
                <a:gd name="connsiteX4" fmla="*/ 3723451 w 3723451"/>
                <a:gd name="connsiteY4" fmla="*/ 220954 h 946755"/>
                <a:gd name="connsiteX5" fmla="*/ 3195282 w 3723451"/>
                <a:gd name="connsiteY5" fmla="*/ 461874 h 946755"/>
                <a:gd name="connsiteX6" fmla="*/ 3008465 w 3723451"/>
                <a:gd name="connsiteY6" fmla="*/ 402404 h 946755"/>
                <a:gd name="connsiteX7" fmla="*/ 1876873 w 3723451"/>
                <a:gd name="connsiteY7" fmla="*/ 946755 h 946755"/>
                <a:gd name="connsiteX8" fmla="*/ 690067 w 3723451"/>
                <a:gd name="connsiteY8" fmla="*/ 412387 h 946755"/>
                <a:gd name="connsiteX9" fmla="*/ 523214 w 3723451"/>
                <a:gd name="connsiteY9" fmla="*/ 482971 h 946755"/>
                <a:gd name="connsiteX10" fmla="*/ 0 w 3723451"/>
                <a:gd name="connsiteY10" fmla="*/ 242051 h 946755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08465 w 3723451"/>
                <a:gd name="connsiteY6" fmla="*/ 388599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95282 w 3723451"/>
                <a:gd name="connsiteY5" fmla="*/ 448069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690067 w 3723451"/>
                <a:gd name="connsiteY8" fmla="*/ 398582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  <a:gd name="connsiteX0" fmla="*/ 0 w 3723451"/>
                <a:gd name="connsiteY0" fmla="*/ 228246 h 932950"/>
                <a:gd name="connsiteX1" fmla="*/ 655168 w 3723451"/>
                <a:gd name="connsiteY1" fmla="*/ 2690 h 932950"/>
                <a:gd name="connsiteX2" fmla="*/ 1855778 w 3723451"/>
                <a:gd name="connsiteY2" fmla="*/ 520562 h 932950"/>
                <a:gd name="connsiteX3" fmla="*/ 3001174 w 3723451"/>
                <a:gd name="connsiteY3" fmla="*/ 0 h 932950"/>
                <a:gd name="connsiteX4" fmla="*/ 3723451 w 3723451"/>
                <a:gd name="connsiteY4" fmla="*/ 207149 h 932950"/>
                <a:gd name="connsiteX5" fmla="*/ 3186079 w 3723451"/>
                <a:gd name="connsiteY5" fmla="*/ 461874 h 932950"/>
                <a:gd name="connsiteX6" fmla="*/ 3013067 w 3723451"/>
                <a:gd name="connsiteY6" fmla="*/ 393200 h 932950"/>
                <a:gd name="connsiteX7" fmla="*/ 1876873 w 3723451"/>
                <a:gd name="connsiteY7" fmla="*/ 932950 h 932950"/>
                <a:gd name="connsiteX8" fmla="*/ 711613 w 3723451"/>
                <a:gd name="connsiteY8" fmla="*/ 413055 h 932950"/>
                <a:gd name="connsiteX9" fmla="*/ 523214 w 3723451"/>
                <a:gd name="connsiteY9" fmla="*/ 469166 h 932950"/>
                <a:gd name="connsiteX10" fmla="*/ 0 w 3723451"/>
                <a:gd name="connsiteY10" fmla="*/ 228246 h 93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23451" h="932950">
                  <a:moveTo>
                    <a:pt x="0" y="228246"/>
                  </a:moveTo>
                  <a:lnTo>
                    <a:pt x="655168" y="2690"/>
                  </a:lnTo>
                  <a:lnTo>
                    <a:pt x="1855778" y="520562"/>
                  </a:lnTo>
                  <a:lnTo>
                    <a:pt x="3001174" y="0"/>
                  </a:lnTo>
                  <a:lnTo>
                    <a:pt x="3723451" y="207149"/>
                  </a:lnTo>
                  <a:lnTo>
                    <a:pt x="3186079" y="461874"/>
                  </a:lnTo>
                  <a:lnTo>
                    <a:pt x="3013067" y="393200"/>
                  </a:lnTo>
                  <a:lnTo>
                    <a:pt x="1876873" y="932950"/>
                  </a:lnTo>
                  <a:lnTo>
                    <a:pt x="711613" y="413055"/>
                  </a:lnTo>
                  <a:lnTo>
                    <a:pt x="523214" y="469166"/>
                  </a:lnTo>
                  <a:lnTo>
                    <a:pt x="0" y="22824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37" name="Freeform 436"/>
            <p:cNvSpPr/>
            <p:nvPr/>
          </p:nvSpPr>
          <p:spPr bwMode="auto">
            <a:xfrm>
              <a:off x="2536889" y="1727776"/>
              <a:ext cx="244057" cy="97040"/>
            </a:xfrm>
            <a:custGeom>
              <a:avLst/>
              <a:gdLst>
                <a:gd name="connsiteX0" fmla="*/ 55216 w 1421812"/>
                <a:gd name="connsiteY0" fmla="*/ 0 h 800665"/>
                <a:gd name="connsiteX1" fmla="*/ 1421812 w 1421812"/>
                <a:gd name="connsiteY1" fmla="*/ 625807 h 800665"/>
                <a:gd name="connsiteX2" fmla="*/ 947874 w 1421812"/>
                <a:gd name="connsiteY2" fmla="*/ 800665 h 800665"/>
                <a:gd name="connsiteX3" fmla="*/ 50614 w 1421812"/>
                <a:gd name="connsiteY3" fmla="*/ 404934 h 800665"/>
                <a:gd name="connsiteX4" fmla="*/ 0 w 1421812"/>
                <a:gd name="connsiteY4" fmla="*/ 404934 h 800665"/>
                <a:gd name="connsiteX5" fmla="*/ 55216 w 1421812"/>
                <a:gd name="connsiteY5" fmla="*/ 0 h 800665"/>
                <a:gd name="connsiteX0" fmla="*/ 4602 w 1371198"/>
                <a:gd name="connsiteY0" fmla="*/ 0 h 800665"/>
                <a:gd name="connsiteX1" fmla="*/ 1371198 w 1371198"/>
                <a:gd name="connsiteY1" fmla="*/ 625807 h 800665"/>
                <a:gd name="connsiteX2" fmla="*/ 897260 w 1371198"/>
                <a:gd name="connsiteY2" fmla="*/ 800665 h 800665"/>
                <a:gd name="connsiteX3" fmla="*/ 0 w 1371198"/>
                <a:gd name="connsiteY3" fmla="*/ 404934 h 800665"/>
                <a:gd name="connsiteX4" fmla="*/ 4602 w 1371198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0665"/>
                <a:gd name="connsiteX1" fmla="*/ 1366596 w 1366596"/>
                <a:gd name="connsiteY1" fmla="*/ 625807 h 800665"/>
                <a:gd name="connsiteX2" fmla="*/ 892658 w 1366596"/>
                <a:gd name="connsiteY2" fmla="*/ 800665 h 800665"/>
                <a:gd name="connsiteX3" fmla="*/ 4601 w 1366596"/>
                <a:gd name="connsiteY3" fmla="*/ 427942 h 800665"/>
                <a:gd name="connsiteX4" fmla="*/ 0 w 1366596"/>
                <a:gd name="connsiteY4" fmla="*/ 0 h 800665"/>
                <a:gd name="connsiteX0" fmla="*/ 0 w 1366596"/>
                <a:gd name="connsiteY0" fmla="*/ 0 h 809868"/>
                <a:gd name="connsiteX1" fmla="*/ 1366596 w 1366596"/>
                <a:gd name="connsiteY1" fmla="*/ 625807 h 809868"/>
                <a:gd name="connsiteX2" fmla="*/ 865050 w 1366596"/>
                <a:gd name="connsiteY2" fmla="*/ 809868 h 809868"/>
                <a:gd name="connsiteX3" fmla="*/ 4601 w 1366596"/>
                <a:gd name="connsiteY3" fmla="*/ 427942 h 809868"/>
                <a:gd name="connsiteX4" fmla="*/ 0 w 1366596"/>
                <a:gd name="connsiteY4" fmla="*/ 0 h 809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6596" h="809868">
                  <a:moveTo>
                    <a:pt x="0" y="0"/>
                  </a:moveTo>
                  <a:lnTo>
                    <a:pt x="1366596" y="625807"/>
                  </a:lnTo>
                  <a:lnTo>
                    <a:pt x="865050" y="809868"/>
                  </a:lnTo>
                  <a:lnTo>
                    <a:pt x="4601" y="427942"/>
                  </a:lnTo>
                  <a:cubicBezTo>
                    <a:pt x="-1535" y="105836"/>
                    <a:pt x="1534" y="142647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sp>
          <p:nvSpPr>
            <p:cNvPr id="438" name="Freeform 437"/>
            <p:cNvSpPr/>
            <p:nvPr/>
          </p:nvSpPr>
          <p:spPr bwMode="auto">
            <a:xfrm>
              <a:off x="2089977" y="1730144"/>
              <a:ext cx="240888" cy="97039"/>
            </a:xfrm>
            <a:custGeom>
              <a:avLst/>
              <a:gdLst>
                <a:gd name="connsiteX0" fmla="*/ 1329786 w 1348191"/>
                <a:gd name="connsiteY0" fmla="*/ 0 h 809869"/>
                <a:gd name="connsiteX1" fmla="*/ 1348191 w 1348191"/>
                <a:gd name="connsiteY1" fmla="*/ 400333 h 809869"/>
                <a:gd name="connsiteX2" fmla="*/ 487742 w 1348191"/>
                <a:gd name="connsiteY2" fmla="*/ 809869 h 809869"/>
                <a:gd name="connsiteX3" fmla="*/ 0 w 1348191"/>
                <a:gd name="connsiteY3" fmla="*/ 630409 h 809869"/>
                <a:gd name="connsiteX4" fmla="*/ 1329786 w 1348191"/>
                <a:gd name="connsiteY4" fmla="*/ 0 h 809869"/>
                <a:gd name="connsiteX0" fmla="*/ 1329786 w 1348191"/>
                <a:gd name="connsiteY0" fmla="*/ 0 h 791462"/>
                <a:gd name="connsiteX1" fmla="*/ 1348191 w 1348191"/>
                <a:gd name="connsiteY1" fmla="*/ 381926 h 791462"/>
                <a:gd name="connsiteX2" fmla="*/ 487742 w 1348191"/>
                <a:gd name="connsiteY2" fmla="*/ 791462 h 791462"/>
                <a:gd name="connsiteX3" fmla="*/ 0 w 1348191"/>
                <a:gd name="connsiteY3" fmla="*/ 612002 h 791462"/>
                <a:gd name="connsiteX4" fmla="*/ 1329786 w 1348191"/>
                <a:gd name="connsiteY4" fmla="*/ 0 h 791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8191" h="791462">
                  <a:moveTo>
                    <a:pt x="1329786" y="0"/>
                  </a:moveTo>
                  <a:lnTo>
                    <a:pt x="1348191" y="381926"/>
                  </a:lnTo>
                  <a:lnTo>
                    <a:pt x="487742" y="791462"/>
                  </a:lnTo>
                  <a:lnTo>
                    <a:pt x="0" y="612002"/>
                  </a:lnTo>
                  <a:lnTo>
                    <a:pt x="1329786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en-US" sz="1800">
                <a:solidFill>
                  <a:srgbClr val="FFFFFF"/>
                </a:solidFill>
              </a:endParaRPr>
            </a:p>
          </p:txBody>
        </p:sp>
        <p:cxnSp>
          <p:nvCxnSpPr>
            <p:cNvPr id="439" name="Straight Connector 438"/>
            <p:cNvCxnSpPr>
              <a:endCxn id="434" idx="2"/>
            </p:cNvCxnSpPr>
            <p:nvPr/>
          </p:nvCxnSpPr>
          <p:spPr bwMode="auto">
            <a:xfrm flipH="1" flipV="1">
              <a:off x="1871277" y="1737243"/>
              <a:ext cx="3169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Straight Connector 439"/>
            <p:cNvCxnSpPr/>
            <p:nvPr/>
          </p:nvCxnSpPr>
          <p:spPr bwMode="auto">
            <a:xfrm flipH="1" flipV="1">
              <a:off x="2996477" y="1734877"/>
              <a:ext cx="3171" cy="123074"/>
            </a:xfrm>
            <a:prstGeom prst="line">
              <a:avLst/>
            </a:prstGeom>
            <a:ln w="6350" cmpd="sng">
              <a:solidFill>
                <a:schemeClr val="tx1"/>
              </a:solidFill>
            </a:ln>
            <a:effectLst>
              <a:outerShdw blurRad="40005" dist="19939" dir="5400000" algn="tl" rotWithShape="0">
                <a:srgbClr val="000000">
                  <a:alpha val="38000"/>
                </a:srgb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1925875" y="2220187"/>
            <a:ext cx="5095391" cy="2833288"/>
            <a:chOff x="1925876" y="2212958"/>
            <a:chExt cx="5095391" cy="2833288"/>
          </a:xfrm>
        </p:grpSpPr>
        <p:grpSp>
          <p:nvGrpSpPr>
            <p:cNvPr id="12" name="Group 11"/>
            <p:cNvGrpSpPr/>
            <p:nvPr/>
          </p:nvGrpSpPr>
          <p:grpSpPr>
            <a:xfrm>
              <a:off x="2745416" y="2212958"/>
              <a:ext cx="3597533" cy="493677"/>
              <a:chOff x="2705100" y="2011398"/>
              <a:chExt cx="3597533" cy="493677"/>
            </a:xfrm>
          </p:grpSpPr>
          <p:sp>
            <p:nvSpPr>
              <p:cNvPr id="342" name="Oval 341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89" name="Oval 388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8308" name="TextBox 389"/>
              <p:cNvSpPr txBox="1">
                <a:spLocks noChangeArrowheads="1"/>
              </p:cNvSpPr>
              <p:nvPr/>
            </p:nvSpPr>
            <p:spPr bwMode="auto">
              <a:xfrm>
                <a:off x="3452664" y="2127167"/>
                <a:ext cx="2057700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800" dirty="0">
                    <a:solidFill>
                      <a:srgbClr val="FFFFFF"/>
                    </a:solidFill>
                  </a:rPr>
                  <a:t>Remote Controller</a:t>
                </a:r>
              </a:p>
            </p:txBody>
          </p:sp>
        </p:grpSp>
        <p:grpSp>
          <p:nvGrpSpPr>
            <p:cNvPr id="442" name="Group 441"/>
            <p:cNvGrpSpPr/>
            <p:nvPr/>
          </p:nvGrpSpPr>
          <p:grpSpPr>
            <a:xfrm>
              <a:off x="1925876" y="4223509"/>
              <a:ext cx="923540" cy="405953"/>
              <a:chOff x="2705100" y="2011398"/>
              <a:chExt cx="3597533" cy="493677"/>
            </a:xfrm>
          </p:grpSpPr>
          <p:sp>
            <p:nvSpPr>
              <p:cNvPr id="443" name="Oval 442"/>
              <p:cNvSpPr/>
              <p:nvPr/>
            </p:nvSpPr>
            <p:spPr bwMode="auto">
              <a:xfrm>
                <a:off x="2722820" y="2011398"/>
                <a:ext cx="3579813" cy="492125"/>
              </a:xfrm>
              <a:prstGeom prst="ellipse">
                <a:avLst/>
              </a:prstGeom>
              <a:solidFill>
                <a:schemeClr val="bg1">
                  <a:alpha val="42000"/>
                </a:schemeClr>
              </a:solidFill>
              <a:ln w="31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44" name="Oval 443"/>
              <p:cNvSpPr/>
              <p:nvPr/>
            </p:nvSpPr>
            <p:spPr bwMode="auto">
              <a:xfrm>
                <a:off x="2705100" y="2012950"/>
                <a:ext cx="3579813" cy="492125"/>
              </a:xfrm>
              <a:prstGeom prst="ellipse">
                <a:avLst/>
              </a:prstGeom>
              <a:solidFill>
                <a:srgbClr val="CC0000">
                  <a:alpha val="42000"/>
                </a:srgbClr>
              </a:solidFill>
              <a:ln w="3175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45" name="TextBox 389"/>
              <p:cNvSpPr txBox="1">
                <a:spLocks noChangeArrowheads="1"/>
              </p:cNvSpPr>
              <p:nvPr/>
            </p:nvSpPr>
            <p:spPr bwMode="auto">
              <a:xfrm>
                <a:off x="3901810" y="2127167"/>
                <a:ext cx="1159411" cy="2961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8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589508" y="4760377"/>
              <a:ext cx="463568" cy="285869"/>
              <a:chOff x="3558850" y="4573304"/>
              <a:chExt cx="463568" cy="285869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47" name="Oval 446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48" name="Oval 447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49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51" name="Group 450"/>
            <p:cNvGrpSpPr/>
            <p:nvPr/>
          </p:nvGrpSpPr>
          <p:grpSpPr>
            <a:xfrm>
              <a:off x="4369656" y="4758258"/>
              <a:ext cx="463568" cy="285869"/>
              <a:chOff x="3558850" y="4573304"/>
              <a:chExt cx="463568" cy="285869"/>
            </a:xfrm>
          </p:grpSpPr>
          <p:grpSp>
            <p:nvGrpSpPr>
              <p:cNvPr id="452" name="Group 45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4" name="Oval 45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55" name="Oval 45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5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56" name="Group 455"/>
            <p:cNvGrpSpPr/>
            <p:nvPr/>
          </p:nvGrpSpPr>
          <p:grpSpPr>
            <a:xfrm>
              <a:off x="5569912" y="4756140"/>
              <a:ext cx="463568" cy="285869"/>
              <a:chOff x="3558850" y="4573304"/>
              <a:chExt cx="463568" cy="285869"/>
            </a:xfrm>
          </p:grpSpPr>
          <p:grpSp>
            <p:nvGrpSpPr>
              <p:cNvPr id="457" name="Group 456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59" name="Oval 458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60" name="Oval 459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58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61" name="Group 460"/>
            <p:cNvGrpSpPr/>
            <p:nvPr/>
          </p:nvGrpSpPr>
          <p:grpSpPr>
            <a:xfrm>
              <a:off x="6557699" y="4754022"/>
              <a:ext cx="463568" cy="285869"/>
              <a:chOff x="3558850" y="4573304"/>
              <a:chExt cx="463568" cy="285869"/>
            </a:xfrm>
          </p:grpSpPr>
          <p:grpSp>
            <p:nvGrpSpPr>
              <p:cNvPr id="462" name="Group 461"/>
              <p:cNvGrpSpPr/>
              <p:nvPr/>
            </p:nvGrpSpPr>
            <p:grpSpPr>
              <a:xfrm>
                <a:off x="3558850" y="4577634"/>
                <a:ext cx="463568" cy="262710"/>
                <a:chOff x="3558850" y="4577634"/>
                <a:chExt cx="463568" cy="262710"/>
              </a:xfrm>
            </p:grpSpPr>
            <p:sp>
              <p:nvSpPr>
                <p:cNvPr id="464" name="Oval 463"/>
                <p:cNvSpPr/>
                <p:nvPr/>
              </p:nvSpPr>
              <p:spPr bwMode="auto">
                <a:xfrm>
                  <a:off x="3573337" y="4577634"/>
                  <a:ext cx="439424" cy="261732"/>
                </a:xfrm>
                <a:prstGeom prst="ellipse">
                  <a:avLst/>
                </a:prstGeom>
                <a:solidFill>
                  <a:schemeClr val="bg1">
                    <a:alpha val="42000"/>
                  </a:schemeClr>
                </a:solidFill>
                <a:ln w="3175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465" name="Oval 464"/>
                <p:cNvSpPr/>
                <p:nvPr/>
              </p:nvSpPr>
              <p:spPr bwMode="auto">
                <a:xfrm>
                  <a:off x="3558850" y="4587291"/>
                  <a:ext cx="463568" cy="253053"/>
                </a:xfrm>
                <a:prstGeom prst="ellipse">
                  <a:avLst/>
                </a:prstGeom>
                <a:solidFill>
                  <a:srgbClr val="CC0000">
                    <a:alpha val="42000"/>
                  </a:srgbClr>
                </a:solidFill>
                <a:ln w="3175">
                  <a:solidFill>
                    <a:srgbClr val="CC00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63" name="TextBox 389"/>
              <p:cNvSpPr txBox="1">
                <a:spLocks noChangeArrowheads="1"/>
              </p:cNvSpPr>
              <p:nvPr/>
            </p:nvSpPr>
            <p:spPr bwMode="auto">
              <a:xfrm>
                <a:off x="3565935" y="4573304"/>
                <a:ext cx="434071" cy="2858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>
                  <a:lnSpc>
                    <a:spcPts val="1475"/>
                  </a:lnSpc>
                </a:pPr>
                <a:r>
                  <a:rPr lang="en-US" sz="1400" dirty="0" smtClean="0">
                    <a:solidFill>
                      <a:srgbClr val="FFFFFF"/>
                    </a:solidFill>
                  </a:rPr>
                  <a:t>CA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2651760" y="3017520"/>
            <a:ext cx="3972560" cy="2032000"/>
            <a:chOff x="2651760" y="3017520"/>
            <a:chExt cx="3972560" cy="2032000"/>
          </a:xfrm>
        </p:grpSpPr>
        <p:cxnSp>
          <p:nvCxnSpPr>
            <p:cNvPr id="338" name="Straight Arrow Connector 337"/>
            <p:cNvCxnSpPr/>
            <p:nvPr/>
          </p:nvCxnSpPr>
          <p:spPr bwMode="auto">
            <a:xfrm>
              <a:off x="2651760" y="3017520"/>
              <a:ext cx="0" cy="166624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Straight Arrow Connector 342"/>
            <p:cNvCxnSpPr/>
            <p:nvPr/>
          </p:nvCxnSpPr>
          <p:spPr bwMode="auto">
            <a:xfrm>
              <a:off x="36474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Straight Arrow Connector 346"/>
            <p:cNvCxnSpPr/>
            <p:nvPr/>
          </p:nvCxnSpPr>
          <p:spPr bwMode="auto">
            <a:xfrm>
              <a:off x="446024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8" name="Straight Arrow Connector 347"/>
            <p:cNvCxnSpPr/>
            <p:nvPr/>
          </p:nvCxnSpPr>
          <p:spPr bwMode="auto">
            <a:xfrm>
              <a:off x="56591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9" name="Straight Arrow Connector 348"/>
            <p:cNvCxnSpPr/>
            <p:nvPr/>
          </p:nvCxnSpPr>
          <p:spPr bwMode="auto">
            <a:xfrm>
              <a:off x="6624320" y="3017520"/>
              <a:ext cx="0" cy="2032000"/>
            </a:xfrm>
            <a:prstGeom prst="straightConnector1">
              <a:avLst/>
            </a:prstGeom>
            <a:ln w="12700">
              <a:solidFill>
                <a:srgbClr val="CC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4483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Router architecture overview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grpSp>
        <p:nvGrpSpPr>
          <p:cNvPr id="52226" name="Group 60"/>
          <p:cNvGrpSpPr>
            <a:grpSpLocks/>
          </p:cNvGrpSpPr>
          <p:nvPr/>
        </p:nvGrpSpPr>
        <p:grpSpPr bwMode="auto">
          <a:xfrm>
            <a:off x="2787650" y="3333750"/>
            <a:ext cx="1609725" cy="2343150"/>
            <a:chOff x="2418" y="1882"/>
            <a:chExt cx="1014" cy="1476"/>
          </a:xfrm>
        </p:grpSpPr>
        <p:sp>
          <p:nvSpPr>
            <p:cNvPr id="52278" name="Rectangle 45"/>
            <p:cNvSpPr>
              <a:spLocks noChangeArrowheads="1"/>
            </p:cNvSpPr>
            <p:nvPr/>
          </p:nvSpPr>
          <p:spPr bwMode="auto">
            <a:xfrm>
              <a:off x="2418" y="1882"/>
              <a:ext cx="1014" cy="147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9" name="Text Box 48"/>
            <p:cNvSpPr txBox="1">
              <a:spLocks noChangeArrowheads="1"/>
            </p:cNvSpPr>
            <p:nvPr/>
          </p:nvSpPr>
          <p:spPr bwMode="auto">
            <a:xfrm>
              <a:off x="2533" y="2418"/>
              <a:ext cx="779" cy="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00"/>
                  </a:solidFill>
                </a:rPr>
                <a:t>high-seed 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00"/>
                  </a:solidFill>
                </a:rPr>
                <a:t>switching</a:t>
              </a:r>
            </a:p>
            <a:p>
              <a:pPr algn="ctr" eaLnBrk="0" hangingPunct="0">
                <a:lnSpc>
                  <a:spcPct val="85000"/>
                </a:lnSpc>
              </a:pPr>
              <a:r>
                <a:rPr lang="en-US" altLang="en-US" sz="1800" smtClean="0">
                  <a:solidFill>
                    <a:srgbClr val="000000"/>
                  </a:solidFill>
                </a:rPr>
                <a:t>fabric</a:t>
              </a:r>
            </a:p>
          </p:txBody>
        </p:sp>
      </p:grpSp>
      <p:sp>
        <p:nvSpPr>
          <p:cNvPr id="52227" name="Rectangle 46"/>
          <p:cNvSpPr>
            <a:spLocks noChangeArrowheads="1"/>
          </p:cNvSpPr>
          <p:nvPr/>
        </p:nvSpPr>
        <p:spPr bwMode="auto">
          <a:xfrm>
            <a:off x="2805113" y="2371725"/>
            <a:ext cx="1590675" cy="64770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2228" name="Text Box 47"/>
          <p:cNvSpPr txBox="1">
            <a:spLocks noChangeArrowheads="1"/>
          </p:cNvSpPr>
          <p:nvPr/>
        </p:nvSpPr>
        <p:spPr bwMode="auto">
          <a:xfrm>
            <a:off x="2982913" y="2413000"/>
            <a:ext cx="1187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routing </a:t>
            </a:r>
          </a:p>
          <a:p>
            <a:pPr algn="ctr" eaLnBrk="0" hangingPunct="0">
              <a:lnSpc>
                <a:spcPct val="85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processor</a:t>
            </a:r>
          </a:p>
        </p:txBody>
      </p:sp>
      <p:sp>
        <p:nvSpPr>
          <p:cNvPr id="52229" name="Line 50"/>
          <p:cNvSpPr>
            <a:spLocks noChangeShapeType="1"/>
          </p:cNvSpPr>
          <p:nvPr/>
        </p:nvSpPr>
        <p:spPr bwMode="auto">
          <a:xfrm>
            <a:off x="3533775" y="2890838"/>
            <a:ext cx="19050" cy="571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52230" name="Group 17"/>
          <p:cNvGrpSpPr>
            <a:grpSpLocks/>
          </p:cNvGrpSpPr>
          <p:nvPr/>
        </p:nvGrpSpPr>
        <p:grpSpPr bwMode="auto">
          <a:xfrm>
            <a:off x="744538" y="3348038"/>
            <a:ext cx="2033587" cy="566737"/>
            <a:chOff x="930" y="1989"/>
            <a:chExt cx="1482" cy="357"/>
          </a:xfrm>
        </p:grpSpPr>
        <p:sp>
          <p:nvSpPr>
            <p:cNvPr id="52273" name="Rectangle 9"/>
            <p:cNvSpPr>
              <a:spLocks noChangeArrowheads="1"/>
            </p:cNvSpPr>
            <p:nvPr/>
          </p:nvSpPr>
          <p:spPr bwMode="auto">
            <a:xfrm>
              <a:off x="1152" y="1989"/>
              <a:ext cx="1086" cy="35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4" name="Rectangle 5"/>
            <p:cNvSpPr>
              <a:spLocks noChangeArrowheads="1"/>
            </p:cNvSpPr>
            <p:nvPr/>
          </p:nvSpPr>
          <p:spPr bwMode="auto">
            <a:xfrm>
              <a:off x="1197" y="2089"/>
              <a:ext cx="337" cy="1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5" name="Rectangle 6"/>
            <p:cNvSpPr>
              <a:spLocks noChangeArrowheads="1"/>
            </p:cNvSpPr>
            <p:nvPr/>
          </p:nvSpPr>
          <p:spPr bwMode="auto">
            <a:xfrm>
              <a:off x="1582" y="2025"/>
              <a:ext cx="273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6" name="Rectangle 8"/>
            <p:cNvSpPr>
              <a:spLocks noChangeArrowheads="1"/>
            </p:cNvSpPr>
            <p:nvPr/>
          </p:nvSpPr>
          <p:spPr bwMode="auto">
            <a:xfrm>
              <a:off x="1904" y="2023"/>
              <a:ext cx="274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7" name="Line 16"/>
            <p:cNvSpPr>
              <a:spLocks noChangeShapeType="1"/>
            </p:cNvSpPr>
            <p:nvPr/>
          </p:nvSpPr>
          <p:spPr bwMode="auto">
            <a:xfrm>
              <a:off x="930" y="2169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2231" name="Group 18"/>
          <p:cNvGrpSpPr>
            <a:grpSpLocks/>
          </p:cNvGrpSpPr>
          <p:nvPr/>
        </p:nvGrpSpPr>
        <p:grpSpPr bwMode="auto">
          <a:xfrm>
            <a:off x="733425" y="5086350"/>
            <a:ext cx="2058988" cy="566738"/>
            <a:chOff x="930" y="1989"/>
            <a:chExt cx="1482" cy="357"/>
          </a:xfrm>
        </p:grpSpPr>
        <p:sp>
          <p:nvSpPr>
            <p:cNvPr id="52268" name="Rectangle 19"/>
            <p:cNvSpPr>
              <a:spLocks noChangeArrowheads="1"/>
            </p:cNvSpPr>
            <p:nvPr/>
          </p:nvSpPr>
          <p:spPr bwMode="auto">
            <a:xfrm>
              <a:off x="1152" y="1989"/>
              <a:ext cx="1088" cy="357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69" name="Rectangle 20"/>
            <p:cNvSpPr>
              <a:spLocks noChangeArrowheads="1"/>
            </p:cNvSpPr>
            <p:nvPr/>
          </p:nvSpPr>
          <p:spPr bwMode="auto">
            <a:xfrm>
              <a:off x="1197" y="2089"/>
              <a:ext cx="337" cy="1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0" name="Rectangle 21"/>
            <p:cNvSpPr>
              <a:spLocks noChangeArrowheads="1"/>
            </p:cNvSpPr>
            <p:nvPr/>
          </p:nvSpPr>
          <p:spPr bwMode="auto">
            <a:xfrm>
              <a:off x="1582" y="2025"/>
              <a:ext cx="273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1" name="Rectangle 22"/>
            <p:cNvSpPr>
              <a:spLocks noChangeArrowheads="1"/>
            </p:cNvSpPr>
            <p:nvPr/>
          </p:nvSpPr>
          <p:spPr bwMode="auto">
            <a:xfrm>
              <a:off x="1904" y="2023"/>
              <a:ext cx="274" cy="27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72" name="Line 23"/>
            <p:cNvSpPr>
              <a:spLocks noChangeShapeType="1"/>
            </p:cNvSpPr>
            <p:nvPr/>
          </p:nvSpPr>
          <p:spPr bwMode="auto">
            <a:xfrm>
              <a:off x="930" y="2169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2232" name="Group 29"/>
          <p:cNvGrpSpPr>
            <a:grpSpLocks/>
          </p:cNvGrpSpPr>
          <p:nvPr/>
        </p:nvGrpSpPr>
        <p:grpSpPr bwMode="auto">
          <a:xfrm rot="2656396">
            <a:off x="1363663" y="4238625"/>
            <a:ext cx="546100" cy="546100"/>
            <a:chOff x="354" y="2715"/>
            <a:chExt cx="344" cy="344"/>
          </a:xfrm>
        </p:grpSpPr>
        <p:sp>
          <p:nvSpPr>
            <p:cNvPr id="52264" name="Oval 25"/>
            <p:cNvSpPr>
              <a:spLocks noChangeArrowheads="1"/>
            </p:cNvSpPr>
            <p:nvPr/>
          </p:nvSpPr>
          <p:spPr bwMode="auto">
            <a:xfrm>
              <a:off x="352" y="271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65" name="Oval 26"/>
            <p:cNvSpPr>
              <a:spLocks noChangeArrowheads="1"/>
            </p:cNvSpPr>
            <p:nvPr/>
          </p:nvSpPr>
          <p:spPr bwMode="auto">
            <a:xfrm>
              <a:off x="450" y="281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66" name="Oval 27"/>
            <p:cNvSpPr>
              <a:spLocks noChangeArrowheads="1"/>
            </p:cNvSpPr>
            <p:nvPr/>
          </p:nvSpPr>
          <p:spPr bwMode="auto">
            <a:xfrm>
              <a:off x="545" y="2907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67" name="Oval 28"/>
            <p:cNvSpPr>
              <a:spLocks noChangeArrowheads="1"/>
            </p:cNvSpPr>
            <p:nvPr/>
          </p:nvSpPr>
          <p:spPr bwMode="auto">
            <a:xfrm>
              <a:off x="640" y="3003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2233" name="Text Box 57"/>
          <p:cNvSpPr txBox="1">
            <a:spLocks noChangeArrowheads="1"/>
          </p:cNvSpPr>
          <p:nvPr/>
        </p:nvSpPr>
        <p:spPr bwMode="auto">
          <a:xfrm>
            <a:off x="639763" y="5732463"/>
            <a:ext cx="191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router input ports</a:t>
            </a:r>
          </a:p>
        </p:txBody>
      </p:sp>
      <p:grpSp>
        <p:nvGrpSpPr>
          <p:cNvPr id="52234" name="Group 37"/>
          <p:cNvGrpSpPr>
            <a:grpSpLocks/>
          </p:cNvGrpSpPr>
          <p:nvPr/>
        </p:nvGrpSpPr>
        <p:grpSpPr bwMode="auto">
          <a:xfrm>
            <a:off x="4344988" y="3352800"/>
            <a:ext cx="1957387" cy="566738"/>
            <a:chOff x="-51" y="2454"/>
            <a:chExt cx="1482" cy="357"/>
          </a:xfrm>
        </p:grpSpPr>
        <p:grpSp>
          <p:nvGrpSpPr>
            <p:cNvPr id="52258" name="Group 36"/>
            <p:cNvGrpSpPr>
              <a:grpSpLocks/>
            </p:cNvGrpSpPr>
            <p:nvPr/>
          </p:nvGrpSpPr>
          <p:grpSpPr bwMode="auto">
            <a:xfrm flipH="1">
              <a:off x="171" y="2454"/>
              <a:ext cx="1086" cy="357"/>
              <a:chOff x="171" y="2454"/>
              <a:chExt cx="1086" cy="357"/>
            </a:xfrm>
          </p:grpSpPr>
          <p:sp>
            <p:nvSpPr>
              <p:cNvPr id="52260" name="Rectangle 31"/>
              <p:cNvSpPr>
                <a:spLocks noChangeArrowheads="1"/>
              </p:cNvSpPr>
              <p:nvPr/>
            </p:nvSpPr>
            <p:spPr bwMode="auto">
              <a:xfrm>
                <a:off x="171" y="2454"/>
                <a:ext cx="1084" cy="3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61" name="Rectangle 32"/>
              <p:cNvSpPr>
                <a:spLocks noChangeArrowheads="1"/>
              </p:cNvSpPr>
              <p:nvPr/>
            </p:nvSpPr>
            <p:spPr bwMode="auto">
              <a:xfrm>
                <a:off x="216" y="2554"/>
                <a:ext cx="338" cy="16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62" name="Rectangle 33"/>
              <p:cNvSpPr>
                <a:spLocks noChangeArrowheads="1"/>
              </p:cNvSpPr>
              <p:nvPr/>
            </p:nvSpPr>
            <p:spPr bwMode="auto">
              <a:xfrm>
                <a:off x="602" y="2490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63" name="Rectangle 34"/>
              <p:cNvSpPr>
                <a:spLocks noChangeArrowheads="1"/>
              </p:cNvSpPr>
              <p:nvPr/>
            </p:nvSpPr>
            <p:spPr bwMode="auto">
              <a:xfrm>
                <a:off x="921" y="2488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2259" name="Line 35"/>
            <p:cNvSpPr>
              <a:spLocks noChangeShapeType="1"/>
            </p:cNvSpPr>
            <p:nvPr/>
          </p:nvSpPr>
          <p:spPr bwMode="auto">
            <a:xfrm>
              <a:off x="-51" y="2634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2235" name="Group 38"/>
          <p:cNvGrpSpPr>
            <a:grpSpLocks/>
          </p:cNvGrpSpPr>
          <p:nvPr/>
        </p:nvGrpSpPr>
        <p:grpSpPr bwMode="auto">
          <a:xfrm>
            <a:off x="4364038" y="5086350"/>
            <a:ext cx="2011362" cy="566738"/>
            <a:chOff x="-51" y="2454"/>
            <a:chExt cx="1482" cy="357"/>
          </a:xfrm>
        </p:grpSpPr>
        <p:grpSp>
          <p:nvGrpSpPr>
            <p:cNvPr id="52252" name="Group 39"/>
            <p:cNvGrpSpPr>
              <a:grpSpLocks/>
            </p:cNvGrpSpPr>
            <p:nvPr/>
          </p:nvGrpSpPr>
          <p:grpSpPr bwMode="auto">
            <a:xfrm flipH="1">
              <a:off x="171" y="2454"/>
              <a:ext cx="1086" cy="357"/>
              <a:chOff x="171" y="2454"/>
              <a:chExt cx="1086" cy="357"/>
            </a:xfrm>
          </p:grpSpPr>
          <p:sp>
            <p:nvSpPr>
              <p:cNvPr id="52254" name="Rectangle 40"/>
              <p:cNvSpPr>
                <a:spLocks noChangeArrowheads="1"/>
              </p:cNvSpPr>
              <p:nvPr/>
            </p:nvSpPr>
            <p:spPr bwMode="auto">
              <a:xfrm>
                <a:off x="171" y="2454"/>
                <a:ext cx="1084" cy="357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5F5F5F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55" name="Rectangle 41"/>
              <p:cNvSpPr>
                <a:spLocks noChangeArrowheads="1"/>
              </p:cNvSpPr>
              <p:nvPr/>
            </p:nvSpPr>
            <p:spPr bwMode="auto">
              <a:xfrm>
                <a:off x="216" y="2554"/>
                <a:ext cx="337" cy="161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00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56" name="Rectangle 42"/>
              <p:cNvSpPr>
                <a:spLocks noChangeArrowheads="1"/>
              </p:cNvSpPr>
              <p:nvPr/>
            </p:nvSpPr>
            <p:spPr bwMode="auto">
              <a:xfrm>
                <a:off x="602" y="2490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2257" name="Rectangle 43"/>
              <p:cNvSpPr>
                <a:spLocks noChangeArrowheads="1"/>
              </p:cNvSpPr>
              <p:nvPr/>
            </p:nvSpPr>
            <p:spPr bwMode="auto">
              <a:xfrm>
                <a:off x="923" y="2488"/>
                <a:ext cx="274" cy="274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2253" name="Line 44"/>
            <p:cNvSpPr>
              <a:spLocks noChangeShapeType="1"/>
            </p:cNvSpPr>
            <p:nvPr/>
          </p:nvSpPr>
          <p:spPr bwMode="auto">
            <a:xfrm>
              <a:off x="-51" y="2634"/>
              <a:ext cx="14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52236" name="Group 51"/>
          <p:cNvGrpSpPr>
            <a:grpSpLocks/>
          </p:cNvGrpSpPr>
          <p:nvPr/>
        </p:nvGrpSpPr>
        <p:grpSpPr bwMode="auto">
          <a:xfrm rot="2656396">
            <a:off x="5230813" y="4229100"/>
            <a:ext cx="546100" cy="546100"/>
            <a:chOff x="354" y="2715"/>
            <a:chExt cx="344" cy="344"/>
          </a:xfrm>
        </p:grpSpPr>
        <p:sp>
          <p:nvSpPr>
            <p:cNvPr id="52248" name="Oval 52"/>
            <p:cNvSpPr>
              <a:spLocks noChangeArrowheads="1"/>
            </p:cNvSpPr>
            <p:nvPr/>
          </p:nvSpPr>
          <p:spPr bwMode="auto">
            <a:xfrm>
              <a:off x="352" y="2715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49" name="Oval 53"/>
            <p:cNvSpPr>
              <a:spLocks noChangeArrowheads="1"/>
            </p:cNvSpPr>
            <p:nvPr/>
          </p:nvSpPr>
          <p:spPr bwMode="auto">
            <a:xfrm>
              <a:off x="450" y="2811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50" name="Oval 54"/>
            <p:cNvSpPr>
              <a:spLocks noChangeArrowheads="1"/>
            </p:cNvSpPr>
            <p:nvPr/>
          </p:nvSpPr>
          <p:spPr bwMode="auto">
            <a:xfrm>
              <a:off x="545" y="2907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2251" name="Oval 55"/>
            <p:cNvSpPr>
              <a:spLocks noChangeArrowheads="1"/>
            </p:cNvSpPr>
            <p:nvPr/>
          </p:nvSpPr>
          <p:spPr bwMode="auto">
            <a:xfrm>
              <a:off x="640" y="3003"/>
              <a:ext cx="56" cy="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2237" name="Text Box 58"/>
          <p:cNvSpPr txBox="1">
            <a:spLocks noChangeArrowheads="1"/>
          </p:cNvSpPr>
          <p:nvPr/>
        </p:nvSpPr>
        <p:spPr bwMode="auto">
          <a:xfrm>
            <a:off x="4664075" y="5773738"/>
            <a:ext cx="2051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router output ports</a:t>
            </a:r>
          </a:p>
        </p:txBody>
      </p:sp>
      <p:pic>
        <p:nvPicPr>
          <p:cNvPr id="52238" name="Picture 63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842963"/>
            <a:ext cx="63531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733425" y="3143250"/>
            <a:ext cx="7802563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640513" y="3179763"/>
            <a:ext cx="218598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z="1600" i="1" smtClean="0">
                <a:solidFill>
                  <a:srgbClr val="CC0000"/>
                </a:solidFill>
              </a:rPr>
              <a:t>forwarding data plane  </a:t>
            </a:r>
            <a:r>
              <a:rPr lang="en-US" altLang="en-US" sz="1600" smtClean="0">
                <a:solidFill>
                  <a:srgbClr val="000000"/>
                </a:solidFill>
              </a:rPr>
              <a:t>(hardware) operttes in nanosecond timeframe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953125" y="2076450"/>
            <a:ext cx="2879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z="1600" i="1" smtClean="0">
                <a:solidFill>
                  <a:srgbClr val="CC0000"/>
                </a:solidFill>
              </a:rPr>
              <a:t>routing, management</a:t>
            </a:r>
          </a:p>
          <a:p>
            <a:pPr algn="r" eaLnBrk="0" hangingPunct="0"/>
            <a:r>
              <a:rPr lang="en-US" altLang="en-US" sz="1600" i="1" smtClean="0">
                <a:solidFill>
                  <a:srgbClr val="CC0000"/>
                </a:solidFill>
              </a:rPr>
              <a:t>control plane </a:t>
            </a:r>
            <a:r>
              <a:rPr lang="en-US" altLang="en-US" sz="1600" smtClean="0">
                <a:solidFill>
                  <a:srgbClr val="000000"/>
                </a:solidFill>
              </a:rPr>
              <a:t>(software)</a:t>
            </a:r>
          </a:p>
          <a:p>
            <a:pPr algn="r" eaLnBrk="0" hangingPunct="0"/>
            <a:r>
              <a:rPr lang="en-US" altLang="en-US" sz="1600" smtClean="0">
                <a:solidFill>
                  <a:srgbClr val="000000"/>
                </a:solidFill>
              </a:rPr>
              <a:t>operates in millisecond </a:t>
            </a:r>
          </a:p>
          <a:p>
            <a:pPr algn="r" eaLnBrk="0" hangingPunct="0"/>
            <a:r>
              <a:rPr lang="en-US" altLang="en-US" sz="1600" smtClean="0">
                <a:solidFill>
                  <a:srgbClr val="000000"/>
                </a:solidFill>
              </a:rPr>
              <a:t>time frame</a:t>
            </a:r>
          </a:p>
        </p:txBody>
      </p:sp>
      <p:sp>
        <p:nvSpPr>
          <p:cNvPr id="52242" name="Freeform 10"/>
          <p:cNvSpPr>
            <a:spLocks/>
          </p:cNvSpPr>
          <p:nvPr/>
        </p:nvSpPr>
        <p:spPr bwMode="auto">
          <a:xfrm>
            <a:off x="2198688" y="2667000"/>
            <a:ext cx="512762" cy="73025"/>
          </a:xfrm>
          <a:custGeom>
            <a:avLst/>
            <a:gdLst>
              <a:gd name="T0" fmla="*/ 487003 w 512919"/>
              <a:gd name="T1" fmla="*/ 70891 h 73266"/>
              <a:gd name="T2" fmla="*/ 511349 w 512919"/>
              <a:gd name="T3" fmla="*/ 0 h 73266"/>
              <a:gd name="T4" fmla="*/ 146098 w 512919"/>
              <a:gd name="T5" fmla="*/ 11815 h 73266"/>
              <a:gd name="T6" fmla="*/ 97399 w 512919"/>
              <a:gd name="T7" fmla="*/ 23630 h 73266"/>
              <a:gd name="T8" fmla="*/ 0 w 512919"/>
              <a:gd name="T9" fmla="*/ 11815 h 73266"/>
              <a:gd name="T10" fmla="*/ 0 w 512919"/>
              <a:gd name="T11" fmla="*/ 11815 h 73266"/>
              <a:gd name="T12" fmla="*/ 511349 w 512919"/>
              <a:gd name="T13" fmla="*/ 11815 h 7326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12919"/>
              <a:gd name="T22" fmla="*/ 0 h 73266"/>
              <a:gd name="T23" fmla="*/ 512919 w 512919"/>
              <a:gd name="T24" fmla="*/ 73266 h 7326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12919" h="73266">
                <a:moveTo>
                  <a:pt x="488494" y="73266"/>
                </a:moveTo>
                <a:lnTo>
                  <a:pt x="512919" y="0"/>
                </a:lnTo>
                <a:cubicBezTo>
                  <a:pt x="390795" y="4070"/>
                  <a:pt x="268529" y="5036"/>
                  <a:pt x="146548" y="12211"/>
                </a:cubicBezTo>
                <a:cubicBezTo>
                  <a:pt x="129793" y="13196"/>
                  <a:pt x="114483" y="24422"/>
                  <a:pt x="97699" y="24422"/>
                </a:cubicBezTo>
                <a:cubicBezTo>
                  <a:pt x="64879" y="24422"/>
                  <a:pt x="0" y="12211"/>
                  <a:pt x="0" y="12211"/>
                </a:cubicBezTo>
                <a:lnTo>
                  <a:pt x="512919" y="122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2243" name="Freeform 11"/>
          <p:cNvSpPr>
            <a:spLocks/>
          </p:cNvSpPr>
          <p:nvPr/>
        </p:nvSpPr>
        <p:spPr bwMode="auto">
          <a:xfrm>
            <a:off x="-144463" y="647700"/>
            <a:ext cx="8802688" cy="2197100"/>
          </a:xfrm>
          <a:custGeom>
            <a:avLst/>
            <a:gdLst>
              <a:gd name="T0" fmla="*/ 8252106 w 8802811"/>
              <a:gd name="T1" fmla="*/ 0 h 2197979"/>
              <a:gd name="T2" fmla="*/ 8288733 w 8802811"/>
              <a:gd name="T3" fmla="*/ 352707 h 2197979"/>
              <a:gd name="T4" fmla="*/ 8300945 w 8802811"/>
              <a:gd name="T5" fmla="*/ 985142 h 2197979"/>
              <a:gd name="T6" fmla="*/ 8313157 w 8802811"/>
              <a:gd name="T7" fmla="*/ 1204063 h 2197979"/>
              <a:gd name="T8" fmla="*/ 8337573 w 8802811"/>
              <a:gd name="T9" fmla="*/ 1374335 h 2197979"/>
              <a:gd name="T10" fmla="*/ 8313157 w 8802811"/>
              <a:gd name="T11" fmla="*/ 1301360 h 2197979"/>
              <a:gd name="T12" fmla="*/ 8300945 w 8802811"/>
              <a:gd name="T13" fmla="*/ 1216224 h 2197979"/>
              <a:gd name="T14" fmla="*/ 8288733 w 8802811"/>
              <a:gd name="T15" fmla="*/ 1167577 h 2197979"/>
              <a:gd name="T16" fmla="*/ 8252106 w 8802811"/>
              <a:gd name="T17" fmla="*/ 985142 h 2197979"/>
              <a:gd name="T18" fmla="*/ 8239894 w 8802811"/>
              <a:gd name="T19" fmla="*/ 851357 h 2197979"/>
              <a:gd name="T20" fmla="*/ 8215466 w 8802811"/>
              <a:gd name="T21" fmla="*/ 681086 h 2197979"/>
              <a:gd name="T22" fmla="*/ 8203254 w 8802811"/>
              <a:gd name="T23" fmla="*/ 547302 h 2197979"/>
              <a:gd name="T24" fmla="*/ 8178839 w 8802811"/>
              <a:gd name="T25" fmla="*/ 547302 h 2197979"/>
              <a:gd name="T26" fmla="*/ 8178839 w 8802811"/>
              <a:gd name="T27" fmla="*/ 547302 h 2197979"/>
              <a:gd name="T28" fmla="*/ 8410838 w 8802811"/>
              <a:gd name="T29" fmla="*/ 620274 h 2197979"/>
              <a:gd name="T30" fmla="*/ 8471893 w 8802811"/>
              <a:gd name="T31" fmla="*/ 681086 h 2197979"/>
              <a:gd name="T32" fmla="*/ 8557363 w 8802811"/>
              <a:gd name="T33" fmla="*/ 790546 h 2197979"/>
              <a:gd name="T34" fmla="*/ 8581787 w 8802811"/>
              <a:gd name="T35" fmla="*/ 863520 h 2197979"/>
              <a:gd name="T36" fmla="*/ 8618427 w 8802811"/>
              <a:gd name="T37" fmla="*/ 948655 h 2197979"/>
              <a:gd name="T38" fmla="*/ 8691690 w 8802811"/>
              <a:gd name="T39" fmla="*/ 1179738 h 2197979"/>
              <a:gd name="T40" fmla="*/ 8703889 w 8802811"/>
              <a:gd name="T41" fmla="*/ 1252712 h 2197979"/>
              <a:gd name="T42" fmla="*/ 8716105 w 8802811"/>
              <a:gd name="T43" fmla="*/ 1337848 h 2197979"/>
              <a:gd name="T44" fmla="*/ 8740529 w 8802811"/>
              <a:gd name="T45" fmla="*/ 1398658 h 2197979"/>
              <a:gd name="T46" fmla="*/ 8801584 w 8802811"/>
              <a:gd name="T47" fmla="*/ 1398658 h 2197979"/>
              <a:gd name="T48" fmla="*/ 8801584 w 8802811"/>
              <a:gd name="T49" fmla="*/ 1398658 h 2197979"/>
              <a:gd name="T50" fmla="*/ 8789368 w 8802811"/>
              <a:gd name="T51" fmla="*/ 1666229 h 2197979"/>
              <a:gd name="T52" fmla="*/ 8789368 w 8802811"/>
              <a:gd name="T53" fmla="*/ 1666229 h 2197979"/>
              <a:gd name="T54" fmla="*/ 8703889 w 8802811"/>
              <a:gd name="T55" fmla="*/ 1568931 h 2197979"/>
              <a:gd name="T56" fmla="*/ 8642842 w 8802811"/>
              <a:gd name="T57" fmla="*/ 1508118 h 2197979"/>
              <a:gd name="T58" fmla="*/ 8581787 w 8802811"/>
              <a:gd name="T59" fmla="*/ 1410821 h 2197979"/>
              <a:gd name="T60" fmla="*/ 8508524 w 8802811"/>
              <a:gd name="T61" fmla="*/ 1325685 h 2197979"/>
              <a:gd name="T62" fmla="*/ 8435261 w 8802811"/>
              <a:gd name="T63" fmla="*/ 1228387 h 2197979"/>
              <a:gd name="T64" fmla="*/ 8300945 w 8802811"/>
              <a:gd name="T65" fmla="*/ 1033790 h 2197979"/>
              <a:gd name="T66" fmla="*/ 8227678 w 8802811"/>
              <a:gd name="T67" fmla="*/ 912168 h 2197979"/>
              <a:gd name="T68" fmla="*/ 8215466 w 8802811"/>
              <a:gd name="T69" fmla="*/ 875682 h 2197979"/>
              <a:gd name="T70" fmla="*/ 8191051 w 8802811"/>
              <a:gd name="T71" fmla="*/ 839194 h 2197979"/>
              <a:gd name="T72" fmla="*/ 8178839 w 8802811"/>
              <a:gd name="T73" fmla="*/ 790546 h 2197979"/>
              <a:gd name="T74" fmla="*/ 8129991 w 8802811"/>
              <a:gd name="T75" fmla="*/ 717572 h 2197979"/>
              <a:gd name="T76" fmla="*/ 8117788 w 8802811"/>
              <a:gd name="T77" fmla="*/ 705410 h 2197979"/>
              <a:gd name="T78" fmla="*/ 8215466 w 8802811"/>
              <a:gd name="T79" fmla="*/ 778383 h 2197979"/>
              <a:gd name="T80" fmla="*/ 8252106 w 8802811"/>
              <a:gd name="T81" fmla="*/ 814870 h 2197979"/>
              <a:gd name="T82" fmla="*/ 8361996 w 8802811"/>
              <a:gd name="T83" fmla="*/ 912168 h 2197979"/>
              <a:gd name="T84" fmla="*/ 8435261 w 8802811"/>
              <a:gd name="T85" fmla="*/ 1009466 h 2197979"/>
              <a:gd name="T86" fmla="*/ 8471893 w 8802811"/>
              <a:gd name="T87" fmla="*/ 1045954 h 2197979"/>
              <a:gd name="T88" fmla="*/ 8459685 w 8802811"/>
              <a:gd name="T89" fmla="*/ 1033790 h 2197979"/>
              <a:gd name="T90" fmla="*/ 632656 w 8802811"/>
              <a:gd name="T91" fmla="*/ 2152719 h 2197979"/>
              <a:gd name="T92" fmla="*/ 1524038 w 8802811"/>
              <a:gd name="T93" fmla="*/ 2189205 h 2197979"/>
              <a:gd name="T94" fmla="*/ 1035614 w 8802811"/>
              <a:gd name="T95" fmla="*/ 2152719 h 2197979"/>
              <a:gd name="T96" fmla="*/ 547181 w 8802811"/>
              <a:gd name="T97" fmla="*/ 2104070 h 2197979"/>
              <a:gd name="T98" fmla="*/ 70968 w 8802811"/>
              <a:gd name="T99" fmla="*/ 2079746 h 219797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8802811"/>
              <a:gd name="T151" fmla="*/ 0 h 2197979"/>
              <a:gd name="T152" fmla="*/ 8802811 w 8802811"/>
              <a:gd name="T153" fmla="*/ 2197979 h 219797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8802811" h="2197979">
                <a:moveTo>
                  <a:pt x="8253255" y="0"/>
                </a:moveTo>
                <a:lnTo>
                  <a:pt x="8289892" y="354119"/>
                </a:lnTo>
                <a:cubicBezTo>
                  <a:pt x="8293963" y="565776"/>
                  <a:pt x="8296057" y="777480"/>
                  <a:pt x="8302104" y="989090"/>
                </a:cubicBezTo>
                <a:cubicBezTo>
                  <a:pt x="8304200" y="1062439"/>
                  <a:pt x="8308222" y="1135763"/>
                  <a:pt x="8314317" y="1208888"/>
                </a:cubicBezTo>
                <a:cubicBezTo>
                  <a:pt x="8316142" y="1230787"/>
                  <a:pt x="8344376" y="1368573"/>
                  <a:pt x="8338741" y="1379842"/>
                </a:cubicBezTo>
                <a:cubicBezTo>
                  <a:pt x="8327228" y="1402867"/>
                  <a:pt x="8314317" y="1306576"/>
                  <a:pt x="8314317" y="1306576"/>
                </a:cubicBezTo>
                <a:cubicBezTo>
                  <a:pt x="8310246" y="1278084"/>
                  <a:pt x="8307253" y="1249416"/>
                  <a:pt x="8302104" y="1221099"/>
                </a:cubicBezTo>
                <a:cubicBezTo>
                  <a:pt x="8299101" y="1204587"/>
                  <a:pt x="8292894" y="1188767"/>
                  <a:pt x="8289892" y="1172255"/>
                </a:cubicBezTo>
                <a:cubicBezTo>
                  <a:pt x="8255975" y="985729"/>
                  <a:pt x="8304437" y="1193793"/>
                  <a:pt x="8253255" y="989090"/>
                </a:cubicBezTo>
                <a:cubicBezTo>
                  <a:pt x="8249184" y="944316"/>
                  <a:pt x="8246400" y="899407"/>
                  <a:pt x="8241043" y="854769"/>
                </a:cubicBezTo>
                <a:cubicBezTo>
                  <a:pt x="8234184" y="797616"/>
                  <a:pt x="8221830" y="741142"/>
                  <a:pt x="8216618" y="683815"/>
                </a:cubicBezTo>
                <a:cubicBezTo>
                  <a:pt x="8212547" y="639041"/>
                  <a:pt x="8216237" y="592868"/>
                  <a:pt x="8204406" y="549494"/>
                </a:cubicBezTo>
                <a:cubicBezTo>
                  <a:pt x="8202264" y="541639"/>
                  <a:pt x="8188123" y="549494"/>
                  <a:pt x="8179981" y="549494"/>
                </a:cubicBezTo>
                <a:cubicBezTo>
                  <a:pt x="8254412" y="566668"/>
                  <a:pt x="8345942" y="574712"/>
                  <a:pt x="8412016" y="622760"/>
                </a:cubicBezTo>
                <a:cubicBezTo>
                  <a:pt x="8435295" y="639688"/>
                  <a:pt x="8454344" y="661962"/>
                  <a:pt x="8473077" y="683815"/>
                </a:cubicBezTo>
                <a:cubicBezTo>
                  <a:pt x="8503283" y="719051"/>
                  <a:pt x="8558564" y="793714"/>
                  <a:pt x="8558564" y="793714"/>
                </a:cubicBezTo>
                <a:cubicBezTo>
                  <a:pt x="8566706" y="818136"/>
                  <a:pt x="8573747" y="842953"/>
                  <a:pt x="8582989" y="866980"/>
                </a:cubicBezTo>
                <a:cubicBezTo>
                  <a:pt x="8594118" y="895913"/>
                  <a:pt x="8610878" y="922718"/>
                  <a:pt x="8619626" y="952457"/>
                </a:cubicBezTo>
                <a:cubicBezTo>
                  <a:pt x="8696833" y="1214937"/>
                  <a:pt x="8583806" y="939035"/>
                  <a:pt x="8692900" y="1184466"/>
                </a:cubicBezTo>
                <a:cubicBezTo>
                  <a:pt x="8696971" y="1208888"/>
                  <a:pt x="8701347" y="1233261"/>
                  <a:pt x="8705112" y="1257732"/>
                </a:cubicBezTo>
                <a:cubicBezTo>
                  <a:pt x="8709489" y="1286179"/>
                  <a:pt x="8710343" y="1315287"/>
                  <a:pt x="8717324" y="1343209"/>
                </a:cubicBezTo>
                <a:cubicBezTo>
                  <a:pt x="8722641" y="1364474"/>
                  <a:pt x="8723911" y="1391524"/>
                  <a:pt x="8741749" y="1404264"/>
                </a:cubicBezTo>
                <a:cubicBezTo>
                  <a:pt x="8758312" y="1416094"/>
                  <a:pt x="8782457" y="1404264"/>
                  <a:pt x="8802811" y="1404264"/>
                </a:cubicBezTo>
                <a:lnTo>
                  <a:pt x="8790599" y="1672906"/>
                </a:lnTo>
                <a:cubicBezTo>
                  <a:pt x="8762103" y="1640343"/>
                  <a:pt x="8734463" y="1607012"/>
                  <a:pt x="8705112" y="1575218"/>
                </a:cubicBezTo>
                <a:cubicBezTo>
                  <a:pt x="8685588" y="1554069"/>
                  <a:pt x="8661601" y="1536976"/>
                  <a:pt x="8644050" y="1514163"/>
                </a:cubicBezTo>
                <a:cubicBezTo>
                  <a:pt x="8620635" y="1483727"/>
                  <a:pt x="8605699" y="1447440"/>
                  <a:pt x="8582989" y="1416475"/>
                </a:cubicBezTo>
                <a:cubicBezTo>
                  <a:pt x="8560794" y="1386213"/>
                  <a:pt x="8533160" y="1360302"/>
                  <a:pt x="8509714" y="1330998"/>
                </a:cubicBezTo>
                <a:cubicBezTo>
                  <a:pt x="8484284" y="1299214"/>
                  <a:pt x="8459970" y="1266525"/>
                  <a:pt x="8436440" y="1233310"/>
                </a:cubicBezTo>
                <a:cubicBezTo>
                  <a:pt x="8390753" y="1168818"/>
                  <a:pt x="8331459" y="1111315"/>
                  <a:pt x="8302104" y="1037934"/>
                </a:cubicBezTo>
                <a:cubicBezTo>
                  <a:pt x="8267999" y="952679"/>
                  <a:pt x="8291374" y="993995"/>
                  <a:pt x="8228830" y="915824"/>
                </a:cubicBezTo>
                <a:cubicBezTo>
                  <a:pt x="8224759" y="903613"/>
                  <a:pt x="8222375" y="890703"/>
                  <a:pt x="8216618" y="879191"/>
                </a:cubicBezTo>
                <a:cubicBezTo>
                  <a:pt x="8210054" y="866064"/>
                  <a:pt x="8197975" y="856047"/>
                  <a:pt x="8192193" y="842558"/>
                </a:cubicBezTo>
                <a:cubicBezTo>
                  <a:pt x="8185581" y="827133"/>
                  <a:pt x="8185874" y="809428"/>
                  <a:pt x="8179981" y="793714"/>
                </a:cubicBezTo>
                <a:cubicBezTo>
                  <a:pt x="8162237" y="746401"/>
                  <a:pt x="8160946" y="750260"/>
                  <a:pt x="8131131" y="720448"/>
                </a:cubicBezTo>
                <a:lnTo>
                  <a:pt x="8118919" y="708237"/>
                </a:lnTo>
                <a:cubicBezTo>
                  <a:pt x="8151485" y="732659"/>
                  <a:pt x="8185112" y="755728"/>
                  <a:pt x="8216618" y="781503"/>
                </a:cubicBezTo>
                <a:cubicBezTo>
                  <a:pt x="8229985" y="792438"/>
                  <a:pt x="8240257" y="806764"/>
                  <a:pt x="8253255" y="818136"/>
                </a:cubicBezTo>
                <a:cubicBezTo>
                  <a:pt x="8303675" y="862248"/>
                  <a:pt x="8321173" y="865438"/>
                  <a:pt x="8363166" y="915824"/>
                </a:cubicBezTo>
                <a:cubicBezTo>
                  <a:pt x="8389226" y="947093"/>
                  <a:pt x="8407656" y="984731"/>
                  <a:pt x="8436440" y="1013512"/>
                </a:cubicBezTo>
                <a:lnTo>
                  <a:pt x="8473077" y="1050145"/>
                </a:lnTo>
                <a:lnTo>
                  <a:pt x="8460865" y="1037934"/>
                </a:lnTo>
                <a:lnTo>
                  <a:pt x="632746" y="2161346"/>
                </a:lnTo>
                <a:lnTo>
                  <a:pt x="1524248" y="2197979"/>
                </a:lnTo>
                <a:lnTo>
                  <a:pt x="1035754" y="2161346"/>
                </a:lnTo>
                <a:cubicBezTo>
                  <a:pt x="712856" y="2131451"/>
                  <a:pt x="1008547" y="2123752"/>
                  <a:pt x="547260" y="2112502"/>
                </a:cubicBezTo>
                <a:cubicBezTo>
                  <a:pt x="37453" y="2100069"/>
                  <a:pt x="-102777" y="2174947"/>
                  <a:pt x="70978" y="2088080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cxnSp>
        <p:nvCxnSpPr>
          <p:cNvPr id="14" name="Elbow Connector 13"/>
          <p:cNvCxnSpPr>
            <a:cxnSpLocks noChangeShapeType="1"/>
            <a:endCxn id="52271" idx="0"/>
          </p:cNvCxnSpPr>
          <p:nvPr/>
        </p:nvCxnSpPr>
        <p:spPr bwMode="auto">
          <a:xfrm rot="5400000">
            <a:off x="1215231" y="3729832"/>
            <a:ext cx="2473325" cy="347662"/>
          </a:xfrm>
          <a:prstGeom prst="bentConnector3">
            <a:avLst>
              <a:gd name="adj1" fmla="val -60"/>
            </a:avLst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45" name="Content Placeholder 1"/>
          <p:cNvSpPr>
            <a:spLocks noGrp="1"/>
          </p:cNvSpPr>
          <p:nvPr>
            <p:ph idx="1"/>
          </p:nvPr>
        </p:nvSpPr>
        <p:spPr>
          <a:xfrm>
            <a:off x="533400" y="1287463"/>
            <a:ext cx="7772400" cy="585787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high-level view of generic router architecture: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5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814388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0" name="Rectangle 12"/>
          <p:cNvSpPr>
            <a:spLocks noChangeArrowheads="1"/>
          </p:cNvSpPr>
          <p:nvPr/>
        </p:nvSpPr>
        <p:spPr bwMode="auto">
          <a:xfrm>
            <a:off x="1917700" y="1306513"/>
            <a:ext cx="4568825" cy="1836737"/>
          </a:xfrm>
          <a:prstGeom prst="rect">
            <a:avLst/>
          </a:prstGeom>
          <a:solidFill>
            <a:schemeClr val="bg1"/>
          </a:solidFill>
          <a:ln w="19050">
            <a:solidFill>
              <a:srgbClr val="5F5F5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3251" name="Rectangle 13"/>
          <p:cNvSpPr>
            <a:spLocks noChangeArrowheads="1"/>
          </p:cNvSpPr>
          <p:nvPr/>
        </p:nvSpPr>
        <p:spPr bwMode="auto">
          <a:xfrm>
            <a:off x="2073275" y="1820863"/>
            <a:ext cx="1417638" cy="828675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line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termination</a:t>
            </a:r>
          </a:p>
        </p:txBody>
      </p:sp>
      <p:sp>
        <p:nvSpPr>
          <p:cNvPr id="53252" name="Rectangle 14"/>
          <p:cNvSpPr>
            <a:spLocks noChangeArrowheads="1"/>
          </p:cNvSpPr>
          <p:nvPr/>
        </p:nvSpPr>
        <p:spPr bwMode="auto">
          <a:xfrm>
            <a:off x="3697288" y="1492250"/>
            <a:ext cx="1152525" cy="1409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3253" name="Rectangle 15"/>
          <p:cNvSpPr>
            <a:spLocks noChangeArrowheads="1"/>
          </p:cNvSpPr>
          <p:nvPr/>
        </p:nvSpPr>
        <p:spPr bwMode="auto">
          <a:xfrm>
            <a:off x="5048250" y="1443038"/>
            <a:ext cx="1247775" cy="150495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3254" name="Line 16"/>
          <p:cNvSpPr>
            <a:spLocks noChangeShapeType="1"/>
          </p:cNvSpPr>
          <p:nvPr/>
        </p:nvSpPr>
        <p:spPr bwMode="auto">
          <a:xfrm>
            <a:off x="1641475" y="2232025"/>
            <a:ext cx="423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5" name="Line 30"/>
          <p:cNvSpPr>
            <a:spLocks noChangeShapeType="1"/>
          </p:cNvSpPr>
          <p:nvPr/>
        </p:nvSpPr>
        <p:spPr bwMode="auto">
          <a:xfrm>
            <a:off x="3509963" y="2211388"/>
            <a:ext cx="1905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6" name="Line 31"/>
          <p:cNvSpPr>
            <a:spLocks noChangeShapeType="1"/>
          </p:cNvSpPr>
          <p:nvPr/>
        </p:nvSpPr>
        <p:spPr bwMode="auto">
          <a:xfrm>
            <a:off x="4852988" y="2168525"/>
            <a:ext cx="1905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7" name="Line 32"/>
          <p:cNvSpPr>
            <a:spLocks noChangeShapeType="1"/>
          </p:cNvSpPr>
          <p:nvPr/>
        </p:nvSpPr>
        <p:spPr bwMode="auto">
          <a:xfrm flipV="1">
            <a:off x="6243638" y="2209800"/>
            <a:ext cx="7366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8" name="Rectangle 33"/>
          <p:cNvSpPr>
            <a:spLocks noChangeArrowheads="1"/>
          </p:cNvSpPr>
          <p:nvPr/>
        </p:nvSpPr>
        <p:spPr bwMode="auto">
          <a:xfrm>
            <a:off x="3730625" y="1801813"/>
            <a:ext cx="1055688" cy="828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link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layer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protocol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(receive)</a:t>
            </a:r>
          </a:p>
        </p:txBody>
      </p:sp>
      <p:sp>
        <p:nvSpPr>
          <p:cNvPr id="53259" name="Text Box 35"/>
          <p:cNvSpPr txBox="1">
            <a:spLocks noChangeArrowheads="1"/>
          </p:cNvSpPr>
          <p:nvPr/>
        </p:nvSpPr>
        <p:spPr bwMode="auto">
          <a:xfrm>
            <a:off x="5080000" y="1455738"/>
            <a:ext cx="12509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lookup,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forwarding</a:t>
            </a:r>
          </a:p>
          <a:p>
            <a:pPr algn="ctr" eaLnBrk="0" hangingPunct="0"/>
            <a:endParaRPr lang="en-US" altLang="en-US" sz="1800" smtClean="0">
              <a:solidFill>
                <a:srgbClr val="000000"/>
              </a:solidFill>
            </a:endParaRPr>
          </a:p>
          <a:p>
            <a:pPr algn="ctr" eaLnBrk="0" hangingPunct="0"/>
            <a:endParaRPr lang="en-US" altLang="en-US" sz="1800" smtClean="0">
              <a:solidFill>
                <a:srgbClr val="000000"/>
              </a:solidFill>
            </a:endParaRP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</a:rPr>
              <a:t>queueing</a:t>
            </a:r>
          </a:p>
        </p:txBody>
      </p:sp>
      <p:sp>
        <p:nvSpPr>
          <p:cNvPr id="53260" name="Rectangle 3"/>
          <p:cNvSpPr>
            <a:spLocks noGrp="1" noChangeArrowheads="1"/>
          </p:cNvSpPr>
          <p:nvPr>
            <p:ph type="title"/>
          </p:nvPr>
        </p:nvSpPr>
        <p:spPr>
          <a:xfrm>
            <a:off x="422275" y="293688"/>
            <a:ext cx="7772400" cy="6096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Input port functions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5326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394075" y="3746500"/>
            <a:ext cx="5456238" cy="2667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decentralized switching</a:t>
            </a:r>
            <a:r>
              <a:rPr lang="en-US" altLang="en-US" sz="2400" i="1" dirty="0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:</a:t>
            </a:r>
            <a:r>
              <a:rPr lang="en-US" altLang="en-US" sz="2400" dirty="0" smtClean="0">
                <a:solidFill>
                  <a:srgbClr val="000099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using header field values, lookup output port using forwarding table in input port memory </a:t>
            </a:r>
          </a:p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goal: complete input port processing at </a:t>
            </a:r>
            <a:r>
              <a:rPr lang="ja-JP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‘</a:t>
            </a:r>
            <a:r>
              <a:rPr lang="en-US" altLang="ja-JP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line speed</a:t>
            </a:r>
            <a:r>
              <a:rPr lang="ja-JP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’</a:t>
            </a:r>
            <a:endParaRPr lang="en-US" altLang="ja-JP" sz="2200" dirty="0" smtClean="0"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queuing: if datagrams arrive faster than forwarding rate into switch fabric</a:t>
            </a:r>
          </a:p>
        </p:txBody>
      </p:sp>
      <p:sp>
        <p:nvSpPr>
          <p:cNvPr id="53262" name="Text Box 5"/>
          <p:cNvSpPr txBox="1">
            <a:spLocks noChangeArrowheads="1"/>
          </p:cNvSpPr>
          <p:nvPr/>
        </p:nvSpPr>
        <p:spPr bwMode="auto">
          <a:xfrm>
            <a:off x="201613" y="3054350"/>
            <a:ext cx="2174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z="2000" smtClean="0">
                <a:solidFill>
                  <a:srgbClr val="000099"/>
                </a:solidFill>
              </a:rPr>
              <a:t>physical layer:</a:t>
            </a:r>
          </a:p>
          <a:p>
            <a:pPr algn="r" eaLnBrk="0" hangingPunct="0"/>
            <a:r>
              <a:rPr lang="en-US" altLang="en-US" sz="2000" smtClean="0">
                <a:solidFill>
                  <a:srgbClr val="000000"/>
                </a:solidFill>
              </a:rPr>
              <a:t>bit-level reception</a:t>
            </a:r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3263" name="Text Box 6"/>
          <p:cNvSpPr txBox="1">
            <a:spLocks noChangeArrowheads="1"/>
          </p:cNvSpPr>
          <p:nvPr/>
        </p:nvSpPr>
        <p:spPr bwMode="auto">
          <a:xfrm>
            <a:off x="553413" y="3783013"/>
            <a:ext cx="18373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0" hangingPunct="0"/>
            <a:r>
              <a:rPr lang="en-US" altLang="en-US" sz="2000" dirty="0" smtClean="0">
                <a:solidFill>
                  <a:srgbClr val="000099"/>
                </a:solidFill>
              </a:rPr>
              <a:t>data link layer:</a:t>
            </a:r>
          </a:p>
          <a:p>
            <a:pPr algn="r" eaLnBrk="0" hangingPunct="0"/>
            <a:r>
              <a:rPr lang="en-US" altLang="en-US" sz="2000" dirty="0" smtClean="0">
                <a:solidFill>
                  <a:srgbClr val="000000"/>
                </a:solidFill>
              </a:rPr>
              <a:t>e.g., Ethernet</a:t>
            </a:r>
          </a:p>
        </p:txBody>
      </p:sp>
      <p:sp>
        <p:nvSpPr>
          <p:cNvPr id="53264" name="Line 45"/>
          <p:cNvSpPr>
            <a:spLocks noChangeShapeType="1"/>
          </p:cNvSpPr>
          <p:nvPr/>
        </p:nvSpPr>
        <p:spPr bwMode="auto">
          <a:xfrm>
            <a:off x="6969125" y="690563"/>
            <a:ext cx="11113" cy="286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65" name="Rectangle 46"/>
          <p:cNvSpPr>
            <a:spLocks noChangeArrowheads="1"/>
          </p:cNvSpPr>
          <p:nvPr/>
        </p:nvSpPr>
        <p:spPr bwMode="auto">
          <a:xfrm>
            <a:off x="7061200" y="1819275"/>
            <a:ext cx="1055688" cy="828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switch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fabric</a:t>
            </a:r>
          </a:p>
        </p:txBody>
      </p:sp>
      <p:grpSp>
        <p:nvGrpSpPr>
          <p:cNvPr id="53266" name="Group 56"/>
          <p:cNvGrpSpPr>
            <a:grpSpLocks/>
          </p:cNvGrpSpPr>
          <p:nvPr/>
        </p:nvGrpSpPr>
        <p:grpSpPr bwMode="auto">
          <a:xfrm>
            <a:off x="5175250" y="2062163"/>
            <a:ext cx="993775" cy="468312"/>
            <a:chOff x="310" y="3526"/>
            <a:chExt cx="1040" cy="457"/>
          </a:xfrm>
        </p:grpSpPr>
        <p:sp>
          <p:nvSpPr>
            <p:cNvPr id="53272" name="Rectangle 47"/>
            <p:cNvSpPr>
              <a:spLocks noChangeArrowheads="1"/>
            </p:cNvSpPr>
            <p:nvPr/>
          </p:nvSpPr>
          <p:spPr bwMode="auto">
            <a:xfrm>
              <a:off x="310" y="3526"/>
              <a:ext cx="1040" cy="457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53273" name="Line 48"/>
            <p:cNvSpPr>
              <a:spLocks noChangeShapeType="1"/>
            </p:cNvSpPr>
            <p:nvPr/>
          </p:nvSpPr>
          <p:spPr bwMode="auto">
            <a:xfrm>
              <a:off x="446" y="3535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4" name="Line 49"/>
            <p:cNvSpPr>
              <a:spLocks noChangeShapeType="1"/>
            </p:cNvSpPr>
            <p:nvPr/>
          </p:nvSpPr>
          <p:spPr bwMode="auto">
            <a:xfrm>
              <a:off x="558" y="3538"/>
              <a:ext cx="2" cy="43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5" name="Line 50"/>
            <p:cNvSpPr>
              <a:spLocks noChangeShapeType="1"/>
            </p:cNvSpPr>
            <p:nvPr/>
          </p:nvSpPr>
          <p:spPr bwMode="auto">
            <a:xfrm>
              <a:off x="671" y="3534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6" name="Line 51"/>
            <p:cNvSpPr>
              <a:spLocks noChangeShapeType="1"/>
            </p:cNvSpPr>
            <p:nvPr/>
          </p:nvSpPr>
          <p:spPr bwMode="auto">
            <a:xfrm>
              <a:off x="782" y="3535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7" name="Line 52"/>
            <p:cNvSpPr>
              <a:spLocks noChangeShapeType="1"/>
            </p:cNvSpPr>
            <p:nvPr/>
          </p:nvSpPr>
          <p:spPr bwMode="auto">
            <a:xfrm>
              <a:off x="895" y="3534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8" name="Line 53"/>
            <p:cNvSpPr>
              <a:spLocks noChangeShapeType="1"/>
            </p:cNvSpPr>
            <p:nvPr/>
          </p:nvSpPr>
          <p:spPr bwMode="auto">
            <a:xfrm>
              <a:off x="1006" y="3534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79" name="Line 54"/>
            <p:cNvSpPr>
              <a:spLocks noChangeShapeType="1"/>
            </p:cNvSpPr>
            <p:nvPr/>
          </p:nvSpPr>
          <p:spPr bwMode="auto">
            <a:xfrm>
              <a:off x="1121" y="3535"/>
              <a:ext cx="2" cy="437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53280" name="Line 55"/>
            <p:cNvSpPr>
              <a:spLocks noChangeShapeType="1"/>
            </p:cNvSpPr>
            <p:nvPr/>
          </p:nvSpPr>
          <p:spPr bwMode="auto">
            <a:xfrm>
              <a:off x="1229" y="3538"/>
              <a:ext cx="2" cy="435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53267" name="Line 58"/>
          <p:cNvSpPr>
            <a:spLocks noChangeShapeType="1"/>
          </p:cNvSpPr>
          <p:nvPr/>
        </p:nvSpPr>
        <p:spPr bwMode="auto">
          <a:xfrm flipV="1">
            <a:off x="2386013" y="2743200"/>
            <a:ext cx="446087" cy="490538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68" name="Line 59"/>
          <p:cNvSpPr>
            <a:spLocks noChangeShapeType="1"/>
          </p:cNvSpPr>
          <p:nvPr/>
        </p:nvSpPr>
        <p:spPr bwMode="auto">
          <a:xfrm flipV="1">
            <a:off x="2405063" y="2940050"/>
            <a:ext cx="1193800" cy="1338263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69" name="Line 60"/>
          <p:cNvSpPr>
            <a:spLocks noChangeShapeType="1"/>
          </p:cNvSpPr>
          <p:nvPr/>
        </p:nvSpPr>
        <p:spPr bwMode="auto">
          <a:xfrm flipV="1">
            <a:off x="4910138" y="3070225"/>
            <a:ext cx="669925" cy="7905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Picture 7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13" y="711200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92100"/>
            <a:ext cx="7772400" cy="457200"/>
          </a:xfrm>
        </p:spPr>
        <p:txBody>
          <a:bodyPr/>
          <a:lstStyle/>
          <a:p>
            <a:r>
              <a:rPr lang="en-US" altLang="en-US" sz="3600" smtClean="0">
                <a:ea typeface="ＭＳ Ｐゴシック" panose="020B0600070205080204" pitchFamily="34" charset="-128"/>
              </a:rPr>
              <a:t>Input port queuing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1127125"/>
            <a:ext cx="8101012" cy="2649538"/>
          </a:xfrm>
        </p:spPr>
        <p:txBody>
          <a:bodyPr/>
          <a:lstStyle/>
          <a:p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fabric slower than input ports combined -&gt; queueing may occur at input queues </a:t>
            </a:r>
          </a:p>
          <a:p>
            <a:pPr lvl="1"/>
            <a:r>
              <a:rPr lang="en-US" altLang="en-US" i="1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queueing delay and loss due to input buffer overflow!</a:t>
            </a:r>
            <a:endParaRPr lang="en-US" altLang="en-US" smtClean="0">
              <a:solidFill>
                <a:srgbClr val="CC0000"/>
              </a:solidFill>
              <a:latin typeface="Gill Sans MT" panose="020B0502020104020203" pitchFamily="34" charset="0"/>
              <a:ea typeface="ＭＳ Ｐゴシック" panose="020B0600070205080204" pitchFamily="34" charset="-128"/>
            </a:endParaRPr>
          </a:p>
          <a:p>
            <a:r>
              <a:rPr lang="en-US" altLang="en-US" sz="2400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Head-of-the-Line (HOL) blocking:</a:t>
            </a:r>
            <a:r>
              <a:rPr lang="en-US" altLang="en-US" sz="240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queued datagram at front of queue prevents others in queue from moving forward</a:t>
            </a:r>
          </a:p>
        </p:txBody>
      </p:sp>
      <p:grpSp>
        <p:nvGrpSpPr>
          <p:cNvPr id="62468" name="Group 7"/>
          <p:cNvGrpSpPr>
            <a:grpSpLocks/>
          </p:cNvGrpSpPr>
          <p:nvPr/>
        </p:nvGrpSpPr>
        <p:grpSpPr bwMode="auto">
          <a:xfrm>
            <a:off x="1389063" y="3194050"/>
            <a:ext cx="3027362" cy="1809750"/>
            <a:chOff x="523" y="976"/>
            <a:chExt cx="2099" cy="1356"/>
          </a:xfrm>
        </p:grpSpPr>
        <p:sp>
          <p:nvSpPr>
            <p:cNvPr id="62515" name="Rectangle 8"/>
            <p:cNvSpPr>
              <a:spLocks noChangeArrowheads="1"/>
            </p:cNvSpPr>
            <p:nvPr/>
          </p:nvSpPr>
          <p:spPr bwMode="auto">
            <a:xfrm>
              <a:off x="1208" y="976"/>
              <a:ext cx="745" cy="13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grpSp>
          <p:nvGrpSpPr>
            <p:cNvPr id="62516" name="Group 9"/>
            <p:cNvGrpSpPr>
              <a:grpSpLocks/>
            </p:cNvGrpSpPr>
            <p:nvPr/>
          </p:nvGrpSpPr>
          <p:grpSpPr bwMode="auto">
            <a:xfrm>
              <a:off x="804" y="997"/>
              <a:ext cx="249" cy="1295"/>
              <a:chOff x="748" y="997"/>
              <a:chExt cx="249" cy="1295"/>
            </a:xfrm>
          </p:grpSpPr>
          <p:sp>
            <p:nvSpPr>
              <p:cNvPr id="62535" name="Rectangle 10"/>
              <p:cNvSpPr>
                <a:spLocks noChangeArrowheads="1"/>
              </p:cNvSpPr>
              <p:nvPr/>
            </p:nvSpPr>
            <p:spPr bwMode="auto">
              <a:xfrm>
                <a:off x="759" y="997"/>
                <a:ext cx="240" cy="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536" name="Rectangle 11"/>
              <p:cNvSpPr>
                <a:spLocks noChangeArrowheads="1"/>
              </p:cNvSpPr>
              <p:nvPr/>
            </p:nvSpPr>
            <p:spPr bwMode="auto">
              <a:xfrm>
                <a:off x="750" y="1472"/>
                <a:ext cx="240" cy="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537" name="Rectangle 12"/>
              <p:cNvSpPr>
                <a:spLocks noChangeArrowheads="1"/>
              </p:cNvSpPr>
              <p:nvPr/>
            </p:nvSpPr>
            <p:spPr bwMode="auto">
              <a:xfrm>
                <a:off x="748" y="1938"/>
                <a:ext cx="240" cy="3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2517" name="Group 13"/>
            <p:cNvGrpSpPr>
              <a:grpSpLocks/>
            </p:cNvGrpSpPr>
            <p:nvPr/>
          </p:nvGrpSpPr>
          <p:grpSpPr bwMode="auto">
            <a:xfrm>
              <a:off x="2109" y="1002"/>
              <a:ext cx="249" cy="1295"/>
              <a:chOff x="748" y="997"/>
              <a:chExt cx="249" cy="1295"/>
            </a:xfrm>
          </p:grpSpPr>
          <p:sp>
            <p:nvSpPr>
              <p:cNvPr id="62532" name="Rectangle 14"/>
              <p:cNvSpPr>
                <a:spLocks noChangeArrowheads="1"/>
              </p:cNvSpPr>
              <p:nvPr/>
            </p:nvSpPr>
            <p:spPr bwMode="auto">
              <a:xfrm>
                <a:off x="759" y="997"/>
                <a:ext cx="238" cy="35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533" name="Rectangle 15"/>
              <p:cNvSpPr>
                <a:spLocks noChangeArrowheads="1"/>
              </p:cNvSpPr>
              <p:nvPr/>
            </p:nvSpPr>
            <p:spPr bwMode="auto">
              <a:xfrm>
                <a:off x="750" y="1472"/>
                <a:ext cx="238" cy="35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2534" name="Rectangle 16"/>
              <p:cNvSpPr>
                <a:spLocks noChangeArrowheads="1"/>
              </p:cNvSpPr>
              <p:nvPr/>
            </p:nvSpPr>
            <p:spPr bwMode="auto">
              <a:xfrm>
                <a:off x="748" y="1940"/>
                <a:ext cx="238" cy="352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2518" name="Line 17"/>
            <p:cNvSpPr>
              <a:spLocks noChangeShapeType="1"/>
            </p:cNvSpPr>
            <p:nvPr/>
          </p:nvSpPr>
          <p:spPr bwMode="auto">
            <a:xfrm>
              <a:off x="1946" y="1181"/>
              <a:ext cx="1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19" name="Line 18"/>
            <p:cNvSpPr>
              <a:spLocks noChangeShapeType="1"/>
            </p:cNvSpPr>
            <p:nvPr/>
          </p:nvSpPr>
          <p:spPr bwMode="auto">
            <a:xfrm>
              <a:off x="1940" y="1644"/>
              <a:ext cx="1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20" name="Line 19"/>
            <p:cNvSpPr>
              <a:spLocks noChangeShapeType="1"/>
            </p:cNvSpPr>
            <p:nvPr/>
          </p:nvSpPr>
          <p:spPr bwMode="auto">
            <a:xfrm>
              <a:off x="1940" y="2119"/>
              <a:ext cx="1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21" name="Line 20"/>
            <p:cNvSpPr>
              <a:spLocks noChangeShapeType="1"/>
            </p:cNvSpPr>
            <p:nvPr/>
          </p:nvSpPr>
          <p:spPr bwMode="auto">
            <a:xfrm>
              <a:off x="1044" y="1164"/>
              <a:ext cx="16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22" name="Line 21"/>
            <p:cNvSpPr>
              <a:spLocks noChangeShapeType="1"/>
            </p:cNvSpPr>
            <p:nvPr/>
          </p:nvSpPr>
          <p:spPr bwMode="auto">
            <a:xfrm>
              <a:off x="1038" y="1629"/>
              <a:ext cx="1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523" name="Line 22"/>
            <p:cNvSpPr>
              <a:spLocks noChangeShapeType="1"/>
            </p:cNvSpPr>
            <p:nvPr/>
          </p:nvSpPr>
          <p:spPr bwMode="auto">
            <a:xfrm>
              <a:off x="1038" y="2102"/>
              <a:ext cx="1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grpSp>
          <p:nvGrpSpPr>
            <p:cNvPr id="62524" name="Group 23"/>
            <p:cNvGrpSpPr>
              <a:grpSpLocks/>
            </p:cNvGrpSpPr>
            <p:nvPr/>
          </p:nvGrpSpPr>
          <p:grpSpPr bwMode="auto">
            <a:xfrm>
              <a:off x="523" y="1169"/>
              <a:ext cx="288" cy="939"/>
              <a:chOff x="-60" y="1148"/>
              <a:chExt cx="168" cy="939"/>
            </a:xfrm>
          </p:grpSpPr>
          <p:sp>
            <p:nvSpPr>
              <p:cNvPr id="62529" name="Line 24"/>
              <p:cNvSpPr>
                <a:spLocks noChangeShapeType="1"/>
              </p:cNvSpPr>
              <p:nvPr/>
            </p:nvSpPr>
            <p:spPr bwMode="auto">
              <a:xfrm>
                <a:off x="-54" y="1148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30" name="Line 25"/>
              <p:cNvSpPr>
                <a:spLocks noChangeShapeType="1"/>
              </p:cNvSpPr>
              <p:nvPr/>
            </p:nvSpPr>
            <p:spPr bwMode="auto">
              <a:xfrm>
                <a:off x="-60" y="1613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31" name="Line 26"/>
              <p:cNvSpPr>
                <a:spLocks noChangeShapeType="1"/>
              </p:cNvSpPr>
              <p:nvPr/>
            </p:nvSpPr>
            <p:spPr bwMode="auto">
              <a:xfrm>
                <a:off x="-60" y="2087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  <p:grpSp>
          <p:nvGrpSpPr>
            <p:cNvPr id="62525" name="Group 27"/>
            <p:cNvGrpSpPr>
              <a:grpSpLocks/>
            </p:cNvGrpSpPr>
            <p:nvPr/>
          </p:nvGrpSpPr>
          <p:grpSpPr bwMode="auto">
            <a:xfrm>
              <a:off x="2334" y="1173"/>
              <a:ext cx="288" cy="939"/>
              <a:chOff x="-60" y="1148"/>
              <a:chExt cx="168" cy="939"/>
            </a:xfrm>
          </p:grpSpPr>
          <p:sp>
            <p:nvSpPr>
              <p:cNvPr id="62526" name="Line 28"/>
              <p:cNvSpPr>
                <a:spLocks noChangeShapeType="1"/>
              </p:cNvSpPr>
              <p:nvPr/>
            </p:nvSpPr>
            <p:spPr bwMode="auto">
              <a:xfrm>
                <a:off x="-54" y="1148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27" name="Line 29"/>
              <p:cNvSpPr>
                <a:spLocks noChangeShapeType="1"/>
              </p:cNvSpPr>
              <p:nvPr/>
            </p:nvSpPr>
            <p:spPr bwMode="auto">
              <a:xfrm>
                <a:off x="-60" y="1615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28" name="Line 30"/>
              <p:cNvSpPr>
                <a:spLocks noChangeShapeType="1"/>
              </p:cNvSpPr>
              <p:nvPr/>
            </p:nvSpPr>
            <p:spPr bwMode="auto">
              <a:xfrm>
                <a:off x="-60" y="2087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62469" name="Rectangle 55"/>
          <p:cNvSpPr>
            <a:spLocks noChangeArrowheads="1"/>
          </p:cNvSpPr>
          <p:nvPr/>
        </p:nvSpPr>
        <p:spPr bwMode="auto">
          <a:xfrm>
            <a:off x="1841500" y="3190875"/>
            <a:ext cx="252413" cy="1301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0" name="Rectangle 56"/>
          <p:cNvSpPr>
            <a:spLocks noChangeArrowheads="1"/>
          </p:cNvSpPr>
          <p:nvPr/>
        </p:nvSpPr>
        <p:spPr bwMode="auto">
          <a:xfrm>
            <a:off x="1827213" y="3922713"/>
            <a:ext cx="252412" cy="1317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1" name="Rectangle 57"/>
          <p:cNvSpPr>
            <a:spLocks noChangeArrowheads="1"/>
          </p:cNvSpPr>
          <p:nvPr/>
        </p:nvSpPr>
        <p:spPr bwMode="auto">
          <a:xfrm>
            <a:off x="1825625" y="4557713"/>
            <a:ext cx="252413" cy="1301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2" name="Rectangle 58"/>
          <p:cNvSpPr>
            <a:spLocks noChangeArrowheads="1"/>
          </p:cNvSpPr>
          <p:nvPr/>
        </p:nvSpPr>
        <p:spPr bwMode="auto">
          <a:xfrm>
            <a:off x="1482725" y="3186113"/>
            <a:ext cx="252413" cy="1317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3" name="Rectangle 59"/>
          <p:cNvSpPr>
            <a:spLocks noChangeArrowheads="1"/>
          </p:cNvSpPr>
          <p:nvPr/>
        </p:nvSpPr>
        <p:spPr bwMode="auto">
          <a:xfrm>
            <a:off x="1477963" y="4546600"/>
            <a:ext cx="252412" cy="131763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62474" name="Line 60"/>
          <p:cNvSpPr>
            <a:spLocks noChangeShapeType="1"/>
          </p:cNvSpPr>
          <p:nvPr/>
        </p:nvSpPr>
        <p:spPr bwMode="auto">
          <a:xfrm>
            <a:off x="2133600" y="3246438"/>
            <a:ext cx="1479550" cy="1587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2475" name="Freeform 61"/>
          <p:cNvSpPr>
            <a:spLocks/>
          </p:cNvSpPr>
          <p:nvPr/>
        </p:nvSpPr>
        <p:spPr bwMode="auto">
          <a:xfrm>
            <a:off x="2178050" y="3644900"/>
            <a:ext cx="1395413" cy="979488"/>
          </a:xfrm>
          <a:custGeom>
            <a:avLst/>
            <a:gdLst>
              <a:gd name="T0" fmla="*/ 0 w 967"/>
              <a:gd name="T1" fmla="*/ 2147483647 h 735"/>
              <a:gd name="T2" fmla="*/ 2147483647 w 967"/>
              <a:gd name="T3" fmla="*/ 2147483647 h 735"/>
              <a:gd name="T4" fmla="*/ 2147483647 w 967"/>
              <a:gd name="T5" fmla="*/ 0 h 735"/>
              <a:gd name="T6" fmla="*/ 0 60000 65536"/>
              <a:gd name="T7" fmla="*/ 0 60000 65536"/>
              <a:gd name="T8" fmla="*/ 0 60000 65536"/>
              <a:gd name="T9" fmla="*/ 0 w 967"/>
              <a:gd name="T10" fmla="*/ 0 h 735"/>
              <a:gd name="T11" fmla="*/ 967 w 967"/>
              <a:gd name="T12" fmla="*/ 735 h 7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7" h="735">
                <a:moveTo>
                  <a:pt x="0" y="733"/>
                </a:moveTo>
                <a:lnTo>
                  <a:pt x="522" y="735"/>
                </a:lnTo>
                <a:lnTo>
                  <a:pt x="967" y="0"/>
                </a:lnTo>
              </a:path>
            </a:pathLst>
          </a:custGeom>
          <a:noFill/>
          <a:ln w="28575" cap="flat" cmpd="sng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2476" name="Text Box 62"/>
          <p:cNvSpPr txBox="1">
            <a:spLocks noChangeArrowheads="1"/>
          </p:cNvSpPr>
          <p:nvPr/>
        </p:nvSpPr>
        <p:spPr bwMode="auto">
          <a:xfrm>
            <a:off x="1349375" y="5100638"/>
            <a:ext cx="33909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  <a:latin typeface="Gill Sans MT" panose="020B0502020104020203" pitchFamily="34" charset="0"/>
              </a:rPr>
              <a:t>output port contention:</a:t>
            </a:r>
          </a:p>
          <a:p>
            <a:pPr algn="ctr" eaLnBrk="0" hangingPunct="0"/>
            <a:r>
              <a:rPr lang="en-US" altLang="en-US" sz="1800" smtClean="0">
                <a:solidFill>
                  <a:srgbClr val="000000"/>
                </a:solidFill>
                <a:latin typeface="Gill Sans MT" panose="020B0502020104020203" pitchFamily="34" charset="0"/>
              </a:rPr>
              <a:t>only one red datagram can be transferred.</a:t>
            </a:r>
            <a:br>
              <a:rPr lang="en-US" altLang="en-US" sz="1800" smtClean="0">
                <a:solidFill>
                  <a:srgbClr val="000000"/>
                </a:solidFill>
                <a:latin typeface="Gill Sans MT" panose="020B0502020104020203" pitchFamily="34" charset="0"/>
              </a:rPr>
            </a:br>
            <a:r>
              <a:rPr lang="en-US" altLang="en-US" sz="1800" i="1" smtClean="0">
                <a:solidFill>
                  <a:srgbClr val="000000"/>
                </a:solidFill>
                <a:latin typeface="Gill Sans MT" panose="020B0502020104020203" pitchFamily="34" charset="0"/>
              </a:rPr>
              <a:t>lower red packet is blocked</a:t>
            </a:r>
          </a:p>
        </p:txBody>
      </p:sp>
      <p:sp>
        <p:nvSpPr>
          <p:cNvPr id="62477" name="Text Box 64"/>
          <p:cNvSpPr txBox="1">
            <a:spLocks noChangeArrowheads="1"/>
          </p:cNvSpPr>
          <p:nvPr/>
        </p:nvSpPr>
        <p:spPr bwMode="auto">
          <a:xfrm>
            <a:off x="2527300" y="3990975"/>
            <a:ext cx="74771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switch</a:t>
            </a:r>
          </a:p>
          <a:p>
            <a:pPr eaLnBrk="0" hangingPunct="0"/>
            <a:r>
              <a:rPr lang="en-US" altLang="en-US" sz="1600" smtClean="0">
                <a:solidFill>
                  <a:srgbClr val="000000"/>
                </a:solidFill>
              </a:rPr>
              <a:t>fabric</a:t>
            </a:r>
          </a:p>
        </p:txBody>
      </p:sp>
      <p:sp>
        <p:nvSpPr>
          <p:cNvPr id="62478" name="Line 73"/>
          <p:cNvSpPr>
            <a:spLocks noChangeShapeType="1"/>
          </p:cNvSpPr>
          <p:nvPr/>
        </p:nvSpPr>
        <p:spPr bwMode="auto">
          <a:xfrm>
            <a:off x="2124075" y="3990975"/>
            <a:ext cx="1458913" cy="1905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7" name="Group 79"/>
          <p:cNvGrpSpPr>
            <a:grpSpLocks/>
          </p:cNvGrpSpPr>
          <p:nvPr/>
        </p:nvGrpSpPr>
        <p:grpSpPr bwMode="auto">
          <a:xfrm>
            <a:off x="4879975" y="3214688"/>
            <a:ext cx="3027363" cy="3086100"/>
            <a:chOff x="3074" y="2025"/>
            <a:chExt cx="1907" cy="1944"/>
          </a:xfrm>
        </p:grpSpPr>
        <p:grpSp>
          <p:nvGrpSpPr>
            <p:cNvPr id="62482" name="Group 31"/>
            <p:cNvGrpSpPr>
              <a:grpSpLocks/>
            </p:cNvGrpSpPr>
            <p:nvPr/>
          </p:nvGrpSpPr>
          <p:grpSpPr bwMode="auto">
            <a:xfrm>
              <a:off x="3074" y="2047"/>
              <a:ext cx="1907" cy="1140"/>
              <a:chOff x="523" y="976"/>
              <a:chExt cx="2099" cy="1356"/>
            </a:xfrm>
          </p:grpSpPr>
          <p:sp>
            <p:nvSpPr>
              <p:cNvPr id="62492" name="Rectangle 32"/>
              <p:cNvSpPr>
                <a:spLocks noChangeArrowheads="1"/>
              </p:cNvSpPr>
              <p:nvPr/>
            </p:nvSpPr>
            <p:spPr bwMode="auto">
              <a:xfrm>
                <a:off x="1208" y="976"/>
                <a:ext cx="745" cy="13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2493" name="Group 33"/>
              <p:cNvGrpSpPr>
                <a:grpSpLocks/>
              </p:cNvGrpSpPr>
              <p:nvPr/>
            </p:nvGrpSpPr>
            <p:grpSpPr bwMode="auto">
              <a:xfrm>
                <a:off x="804" y="997"/>
                <a:ext cx="249" cy="1295"/>
                <a:chOff x="748" y="997"/>
                <a:chExt cx="249" cy="1295"/>
              </a:xfrm>
            </p:grpSpPr>
            <p:sp>
              <p:nvSpPr>
                <p:cNvPr id="62512" name="Rectangle 34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40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2513" name="Rectangle 35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40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2514" name="Rectangle 36"/>
                <p:cNvSpPr>
                  <a:spLocks noChangeArrowheads="1"/>
                </p:cNvSpPr>
                <p:nvPr/>
              </p:nvSpPr>
              <p:spPr bwMode="auto">
                <a:xfrm>
                  <a:off x="748" y="1938"/>
                  <a:ext cx="240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62494" name="Group 37"/>
              <p:cNvGrpSpPr>
                <a:grpSpLocks/>
              </p:cNvGrpSpPr>
              <p:nvPr/>
            </p:nvGrpSpPr>
            <p:grpSpPr bwMode="auto">
              <a:xfrm>
                <a:off x="2109" y="1002"/>
                <a:ext cx="249" cy="1295"/>
                <a:chOff x="748" y="997"/>
                <a:chExt cx="249" cy="1295"/>
              </a:xfrm>
            </p:grpSpPr>
            <p:sp>
              <p:nvSpPr>
                <p:cNvPr id="62509" name="Rectangle 38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2510" name="Rectangle 39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2511" name="Rectangle 40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62495" name="Line 41"/>
              <p:cNvSpPr>
                <a:spLocks noChangeShapeType="1"/>
              </p:cNvSpPr>
              <p:nvPr/>
            </p:nvSpPr>
            <p:spPr bwMode="auto">
              <a:xfrm>
                <a:off x="1946" y="1181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496" name="Line 42"/>
              <p:cNvSpPr>
                <a:spLocks noChangeShapeType="1"/>
              </p:cNvSpPr>
              <p:nvPr/>
            </p:nvSpPr>
            <p:spPr bwMode="auto">
              <a:xfrm>
                <a:off x="1940" y="1644"/>
                <a:ext cx="1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497" name="Line 43"/>
              <p:cNvSpPr>
                <a:spLocks noChangeShapeType="1"/>
              </p:cNvSpPr>
              <p:nvPr/>
            </p:nvSpPr>
            <p:spPr bwMode="auto">
              <a:xfrm>
                <a:off x="1940" y="2119"/>
                <a:ext cx="1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498" name="Line 44"/>
              <p:cNvSpPr>
                <a:spLocks noChangeShapeType="1"/>
              </p:cNvSpPr>
              <p:nvPr/>
            </p:nvSpPr>
            <p:spPr bwMode="auto">
              <a:xfrm>
                <a:off x="1044" y="1164"/>
                <a:ext cx="163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499" name="Line 45"/>
              <p:cNvSpPr>
                <a:spLocks noChangeShapeType="1"/>
              </p:cNvSpPr>
              <p:nvPr/>
            </p:nvSpPr>
            <p:spPr bwMode="auto">
              <a:xfrm>
                <a:off x="1038" y="162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2500" name="Line 46"/>
              <p:cNvSpPr>
                <a:spLocks noChangeShapeType="1"/>
              </p:cNvSpPr>
              <p:nvPr/>
            </p:nvSpPr>
            <p:spPr bwMode="auto">
              <a:xfrm>
                <a:off x="1038" y="2102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62501" name="Group 47"/>
              <p:cNvGrpSpPr>
                <a:grpSpLocks/>
              </p:cNvGrpSpPr>
              <p:nvPr/>
            </p:nvGrpSpPr>
            <p:grpSpPr bwMode="auto">
              <a:xfrm>
                <a:off x="523" y="1169"/>
                <a:ext cx="288" cy="939"/>
                <a:chOff x="-60" y="1148"/>
                <a:chExt cx="168" cy="939"/>
              </a:xfrm>
            </p:grpSpPr>
            <p:sp>
              <p:nvSpPr>
                <p:cNvPr id="62506" name="Line 48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2507" name="Line 49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2508" name="Line 50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62502" name="Group 51"/>
              <p:cNvGrpSpPr>
                <a:grpSpLocks/>
              </p:cNvGrpSpPr>
              <p:nvPr/>
            </p:nvGrpSpPr>
            <p:grpSpPr bwMode="auto">
              <a:xfrm>
                <a:off x="2334" y="1173"/>
                <a:ext cx="288" cy="939"/>
                <a:chOff x="-60" y="1148"/>
                <a:chExt cx="168" cy="939"/>
              </a:xfrm>
            </p:grpSpPr>
            <p:sp>
              <p:nvSpPr>
                <p:cNvPr id="62503" name="Line 52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2504" name="Line 53"/>
                <p:cNvSpPr>
                  <a:spLocks noChangeShapeType="1"/>
                </p:cNvSpPr>
                <p:nvPr/>
              </p:nvSpPr>
              <p:spPr bwMode="auto">
                <a:xfrm>
                  <a:off x="-60" y="1615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2505" name="Line 54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62483" name="Text Box 63"/>
            <p:cNvSpPr txBox="1">
              <a:spLocks noChangeArrowheads="1"/>
            </p:cNvSpPr>
            <p:nvPr/>
          </p:nvSpPr>
          <p:spPr bwMode="auto">
            <a:xfrm>
              <a:off x="3287" y="3219"/>
              <a:ext cx="1407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one packet time later: green packet experiences HOL blocking</a:t>
              </a:r>
              <a:endParaRPr lang="en-US" altLang="en-US" sz="1800" i="1" smtClean="0">
                <a:solidFill>
                  <a:srgbClr val="000000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62484" name="Text Box 65"/>
            <p:cNvSpPr txBox="1">
              <a:spLocks noChangeArrowheads="1"/>
            </p:cNvSpPr>
            <p:nvPr/>
          </p:nvSpPr>
          <p:spPr bwMode="auto">
            <a:xfrm>
              <a:off x="3778" y="2507"/>
              <a:ext cx="471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switch</a:t>
              </a:r>
            </a:p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fabric</a:t>
              </a:r>
            </a:p>
          </p:txBody>
        </p:sp>
        <p:sp>
          <p:nvSpPr>
            <p:cNvPr id="62485" name="Rectangle 66"/>
            <p:cNvSpPr>
              <a:spLocks noChangeArrowheads="1"/>
            </p:cNvSpPr>
            <p:nvPr/>
          </p:nvSpPr>
          <p:spPr bwMode="auto">
            <a:xfrm>
              <a:off x="4551" y="2025"/>
              <a:ext cx="159" cy="8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2486" name="Rectangle 69"/>
            <p:cNvSpPr>
              <a:spLocks noChangeArrowheads="1"/>
            </p:cNvSpPr>
            <p:nvPr/>
          </p:nvSpPr>
          <p:spPr bwMode="auto">
            <a:xfrm>
              <a:off x="3363" y="2050"/>
              <a:ext cx="159" cy="82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2487" name="Rectangle 70"/>
            <p:cNvSpPr>
              <a:spLocks noChangeArrowheads="1"/>
            </p:cNvSpPr>
            <p:nvPr/>
          </p:nvSpPr>
          <p:spPr bwMode="auto">
            <a:xfrm>
              <a:off x="3360" y="2916"/>
              <a:ext cx="159" cy="8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2488" name="Freeform 71"/>
            <p:cNvSpPr>
              <a:spLocks/>
            </p:cNvSpPr>
            <p:nvPr/>
          </p:nvSpPr>
          <p:spPr bwMode="auto">
            <a:xfrm>
              <a:off x="3585" y="2324"/>
              <a:ext cx="878" cy="618"/>
            </a:xfrm>
            <a:custGeom>
              <a:avLst/>
              <a:gdLst>
                <a:gd name="T0" fmla="*/ 0 w 967"/>
                <a:gd name="T1" fmla="*/ 65 h 735"/>
                <a:gd name="T2" fmla="*/ 134 w 967"/>
                <a:gd name="T3" fmla="*/ 65 h 735"/>
                <a:gd name="T4" fmla="*/ 251 w 967"/>
                <a:gd name="T5" fmla="*/ 0 h 735"/>
                <a:gd name="T6" fmla="*/ 0 60000 65536"/>
                <a:gd name="T7" fmla="*/ 0 60000 65536"/>
                <a:gd name="T8" fmla="*/ 0 60000 65536"/>
                <a:gd name="T9" fmla="*/ 0 w 967"/>
                <a:gd name="T10" fmla="*/ 0 h 735"/>
                <a:gd name="T11" fmla="*/ 967 w 967"/>
                <a:gd name="T12" fmla="*/ 735 h 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735">
                  <a:moveTo>
                    <a:pt x="0" y="733"/>
                  </a:moveTo>
                  <a:lnTo>
                    <a:pt x="522" y="735"/>
                  </a:lnTo>
                  <a:lnTo>
                    <a:pt x="967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489" name="Freeform 72"/>
            <p:cNvSpPr>
              <a:spLocks/>
            </p:cNvSpPr>
            <p:nvPr/>
          </p:nvSpPr>
          <p:spPr bwMode="auto">
            <a:xfrm>
              <a:off x="3573" y="2134"/>
              <a:ext cx="860" cy="437"/>
            </a:xfrm>
            <a:custGeom>
              <a:avLst/>
              <a:gdLst>
                <a:gd name="T0" fmla="*/ 0 w 860"/>
                <a:gd name="T1" fmla="*/ 3 h 437"/>
                <a:gd name="T2" fmla="*/ 468 w 860"/>
                <a:gd name="T3" fmla="*/ 0 h 437"/>
                <a:gd name="T4" fmla="*/ 860 w 860"/>
                <a:gd name="T5" fmla="*/ 437 h 437"/>
                <a:gd name="T6" fmla="*/ 0 60000 65536"/>
                <a:gd name="T7" fmla="*/ 0 60000 65536"/>
                <a:gd name="T8" fmla="*/ 0 60000 65536"/>
                <a:gd name="T9" fmla="*/ 0 w 860"/>
                <a:gd name="T10" fmla="*/ 0 h 437"/>
                <a:gd name="T11" fmla="*/ 860 w 860"/>
                <a:gd name="T12" fmla="*/ 437 h 43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0" h="437">
                  <a:moveTo>
                    <a:pt x="0" y="3"/>
                  </a:moveTo>
                  <a:lnTo>
                    <a:pt x="468" y="0"/>
                  </a:lnTo>
                  <a:lnTo>
                    <a:pt x="860" y="437"/>
                  </a:lnTo>
                </a:path>
              </a:pathLst>
            </a:custGeom>
            <a:noFill/>
            <a:ln w="28575" cap="flat" cmpd="sng">
              <a:solidFill>
                <a:srgbClr val="000099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2490" name="Rectangle 76"/>
            <p:cNvSpPr>
              <a:spLocks noChangeArrowheads="1"/>
            </p:cNvSpPr>
            <p:nvPr/>
          </p:nvSpPr>
          <p:spPr bwMode="auto">
            <a:xfrm>
              <a:off x="3141" y="2890"/>
              <a:ext cx="159" cy="83"/>
            </a:xfrm>
            <a:prstGeom prst="rect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2491" name="Rectangle 77"/>
            <p:cNvSpPr>
              <a:spLocks noChangeArrowheads="1"/>
            </p:cNvSpPr>
            <p:nvPr/>
          </p:nvSpPr>
          <p:spPr bwMode="auto">
            <a:xfrm>
              <a:off x="4542" y="2518"/>
              <a:ext cx="159" cy="83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7" name="Picture 47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965200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8" name="Rectangle 6"/>
          <p:cNvSpPr>
            <a:spLocks noGrp="1" noChangeArrowheads="1"/>
          </p:cNvSpPr>
          <p:nvPr>
            <p:ph type="title"/>
          </p:nvPr>
        </p:nvSpPr>
        <p:spPr>
          <a:xfrm>
            <a:off x="449263" y="385763"/>
            <a:ext cx="7772400" cy="68580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Switching via a bus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2663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31825" y="1530350"/>
            <a:ext cx="5608638" cy="4071938"/>
          </a:xfrm>
        </p:spPr>
        <p:txBody>
          <a:bodyPr/>
          <a:lstStyle/>
          <a:p>
            <a:pPr>
              <a:buFont typeface="Wingdings" charset="2"/>
              <a:buChar char="§"/>
              <a:defRPr/>
            </a:pPr>
            <a:r>
              <a:rPr lang="en-US">
                <a:cs typeface="+mn-cs"/>
              </a:rPr>
              <a:t>datagram from input port memory</a:t>
            </a:r>
          </a:p>
          <a:p>
            <a:pPr>
              <a:buFont typeface="Wingdings" charset="0"/>
              <a:buNone/>
              <a:defRPr/>
            </a:pPr>
            <a:r>
              <a:rPr lang="en-US">
                <a:cs typeface="+mn-cs"/>
              </a:rPr>
              <a:t>    to output port memory via a shared bus</a:t>
            </a:r>
          </a:p>
          <a:p>
            <a:pPr>
              <a:buFont typeface="Wingdings" charset="2"/>
              <a:buChar char="§"/>
              <a:defRPr/>
            </a:pPr>
            <a:r>
              <a:rPr lang="en-US" i="1">
                <a:solidFill>
                  <a:srgbClr val="CC0000"/>
                </a:solidFill>
                <a:cs typeface="+mn-cs"/>
              </a:rPr>
              <a:t>bus contention:</a:t>
            </a:r>
            <a:r>
              <a:rPr lang="en-US">
                <a:cs typeface="+mn-cs"/>
              </a:rPr>
              <a:t>  switching speed limited by bus bandwidth</a:t>
            </a:r>
          </a:p>
          <a:p>
            <a:pPr>
              <a:buFont typeface="Wingdings" charset="2"/>
              <a:buChar char="§"/>
              <a:defRPr/>
            </a:pPr>
            <a:r>
              <a:rPr lang="en-US">
                <a:cs typeface="+mn-cs"/>
              </a:rPr>
              <a:t>32 Gbps bus, Cisco 5600: sufficient speed for access and enterprise routers</a:t>
            </a:r>
          </a:p>
        </p:txBody>
      </p:sp>
      <p:grpSp>
        <p:nvGrpSpPr>
          <p:cNvPr id="60420" name="Group 8"/>
          <p:cNvGrpSpPr>
            <a:grpSpLocks/>
          </p:cNvGrpSpPr>
          <p:nvPr/>
        </p:nvGrpSpPr>
        <p:grpSpPr bwMode="auto">
          <a:xfrm>
            <a:off x="6408738" y="2435225"/>
            <a:ext cx="890587" cy="215900"/>
            <a:chOff x="876" y="2800"/>
            <a:chExt cx="642" cy="175"/>
          </a:xfrm>
        </p:grpSpPr>
        <p:sp>
          <p:nvSpPr>
            <p:cNvPr id="60456" name="Rectangle 9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7" name="Rectangle 10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8" name="Rectangle 11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9" name="Rectangle 12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60" name="Line 13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0421" name="Group 14"/>
          <p:cNvGrpSpPr>
            <a:grpSpLocks/>
          </p:cNvGrpSpPr>
          <p:nvPr/>
        </p:nvGrpSpPr>
        <p:grpSpPr bwMode="auto">
          <a:xfrm>
            <a:off x="6407150" y="2830513"/>
            <a:ext cx="890588" cy="215900"/>
            <a:chOff x="876" y="2800"/>
            <a:chExt cx="642" cy="175"/>
          </a:xfrm>
        </p:grpSpPr>
        <p:sp>
          <p:nvSpPr>
            <p:cNvPr id="60451" name="Rectangle 15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2" name="Rectangle 16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3" name="Rectangle 17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4" name="Rectangle 18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5" name="Line 19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0422" name="Group 20"/>
          <p:cNvGrpSpPr>
            <a:grpSpLocks/>
          </p:cNvGrpSpPr>
          <p:nvPr/>
        </p:nvGrpSpPr>
        <p:grpSpPr bwMode="auto">
          <a:xfrm>
            <a:off x="6402388" y="3257550"/>
            <a:ext cx="890587" cy="215900"/>
            <a:chOff x="876" y="2800"/>
            <a:chExt cx="642" cy="175"/>
          </a:xfrm>
        </p:grpSpPr>
        <p:sp>
          <p:nvSpPr>
            <p:cNvPr id="60446" name="Rectangle 21"/>
            <p:cNvSpPr>
              <a:spLocks noChangeArrowheads="1"/>
            </p:cNvSpPr>
            <p:nvPr/>
          </p:nvSpPr>
          <p:spPr bwMode="auto">
            <a:xfrm>
              <a:off x="925" y="2800"/>
              <a:ext cx="485" cy="17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7" name="Rectangle 22"/>
            <p:cNvSpPr>
              <a:spLocks noChangeArrowheads="1"/>
            </p:cNvSpPr>
            <p:nvPr/>
          </p:nvSpPr>
          <p:spPr bwMode="auto">
            <a:xfrm>
              <a:off x="945" y="2849"/>
              <a:ext cx="151" cy="7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8" name="Rectangle 23"/>
            <p:cNvSpPr>
              <a:spLocks noChangeArrowheads="1"/>
            </p:cNvSpPr>
            <p:nvPr/>
          </p:nvSpPr>
          <p:spPr bwMode="auto">
            <a:xfrm>
              <a:off x="1117" y="2818"/>
              <a:ext cx="124" cy="13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9" name="Rectangle 24"/>
            <p:cNvSpPr>
              <a:spLocks noChangeArrowheads="1"/>
            </p:cNvSpPr>
            <p:nvPr/>
          </p:nvSpPr>
          <p:spPr bwMode="auto">
            <a:xfrm>
              <a:off x="1263" y="2815"/>
              <a:ext cx="125" cy="13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50" name="Line 25"/>
            <p:cNvSpPr>
              <a:spLocks noChangeShapeType="1"/>
            </p:cNvSpPr>
            <p:nvPr/>
          </p:nvSpPr>
          <p:spPr bwMode="auto">
            <a:xfrm flipV="1">
              <a:off x="876" y="2882"/>
              <a:ext cx="642" cy="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60423" name="Line 26"/>
          <p:cNvSpPr>
            <a:spLocks noChangeShapeType="1"/>
          </p:cNvSpPr>
          <p:nvPr/>
        </p:nvSpPr>
        <p:spPr bwMode="auto">
          <a:xfrm>
            <a:off x="7310438" y="2438400"/>
            <a:ext cx="0" cy="10033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pSp>
        <p:nvGrpSpPr>
          <p:cNvPr id="60424" name="Group 27"/>
          <p:cNvGrpSpPr>
            <a:grpSpLocks/>
          </p:cNvGrpSpPr>
          <p:nvPr/>
        </p:nvGrpSpPr>
        <p:grpSpPr bwMode="auto">
          <a:xfrm>
            <a:off x="7364413" y="2422525"/>
            <a:ext cx="890587" cy="215900"/>
            <a:chOff x="455" y="3463"/>
            <a:chExt cx="561" cy="136"/>
          </a:xfrm>
        </p:grpSpPr>
        <p:sp>
          <p:nvSpPr>
            <p:cNvPr id="60441" name="Rectangle 28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2" name="Rectangle 29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3" name="Rectangle 30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4" name="Rectangle 31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5" name="Line 32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0425" name="Group 33"/>
          <p:cNvGrpSpPr>
            <a:grpSpLocks/>
          </p:cNvGrpSpPr>
          <p:nvPr/>
        </p:nvGrpSpPr>
        <p:grpSpPr bwMode="auto">
          <a:xfrm>
            <a:off x="7369175" y="2814638"/>
            <a:ext cx="890588" cy="215900"/>
            <a:chOff x="455" y="3463"/>
            <a:chExt cx="561" cy="136"/>
          </a:xfrm>
        </p:grpSpPr>
        <p:sp>
          <p:nvSpPr>
            <p:cNvPr id="60436" name="Rectangle 34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7" name="Rectangle 35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8" name="Rectangle 36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9" name="Rectangle 37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40" name="Line 38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grpSp>
        <p:nvGrpSpPr>
          <p:cNvPr id="60426" name="Group 39"/>
          <p:cNvGrpSpPr>
            <a:grpSpLocks/>
          </p:cNvGrpSpPr>
          <p:nvPr/>
        </p:nvGrpSpPr>
        <p:grpSpPr bwMode="auto">
          <a:xfrm>
            <a:off x="7364413" y="3241675"/>
            <a:ext cx="890587" cy="215900"/>
            <a:chOff x="455" y="3463"/>
            <a:chExt cx="561" cy="136"/>
          </a:xfrm>
        </p:grpSpPr>
        <p:sp>
          <p:nvSpPr>
            <p:cNvPr id="60431" name="Rectangle 40"/>
            <p:cNvSpPr>
              <a:spLocks noChangeArrowheads="1"/>
            </p:cNvSpPr>
            <p:nvPr/>
          </p:nvSpPr>
          <p:spPr bwMode="auto">
            <a:xfrm>
              <a:off x="498" y="3463"/>
              <a:ext cx="424" cy="136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5F5F5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2" name="Rectangle 41"/>
            <p:cNvSpPr>
              <a:spLocks noChangeArrowheads="1"/>
            </p:cNvSpPr>
            <p:nvPr/>
          </p:nvSpPr>
          <p:spPr bwMode="auto">
            <a:xfrm>
              <a:off x="771" y="3500"/>
              <a:ext cx="132" cy="61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00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3" name="Rectangle 42"/>
            <p:cNvSpPr>
              <a:spLocks noChangeArrowheads="1"/>
            </p:cNvSpPr>
            <p:nvPr/>
          </p:nvSpPr>
          <p:spPr bwMode="auto">
            <a:xfrm>
              <a:off x="644" y="3477"/>
              <a:ext cx="108" cy="10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4" name="Rectangle 43"/>
            <p:cNvSpPr>
              <a:spLocks noChangeArrowheads="1"/>
            </p:cNvSpPr>
            <p:nvPr/>
          </p:nvSpPr>
          <p:spPr bwMode="auto">
            <a:xfrm>
              <a:off x="517" y="3480"/>
              <a:ext cx="108" cy="105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0435" name="Line 44"/>
            <p:cNvSpPr>
              <a:spLocks noChangeShapeType="1"/>
            </p:cNvSpPr>
            <p:nvPr/>
          </p:nvSpPr>
          <p:spPr bwMode="auto">
            <a:xfrm flipV="1">
              <a:off x="455" y="3527"/>
              <a:ext cx="561" cy="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  <p:sp>
        <p:nvSpPr>
          <p:cNvPr id="60427" name="Text Box 45"/>
          <p:cNvSpPr txBox="1">
            <a:spLocks noChangeArrowheads="1"/>
          </p:cNvSpPr>
          <p:nvPr/>
        </p:nvSpPr>
        <p:spPr bwMode="auto">
          <a:xfrm>
            <a:off x="7046913" y="3678238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mtClean="0">
                <a:solidFill>
                  <a:srgbClr val="000000"/>
                </a:solidFill>
              </a:rPr>
              <a:t>bus</a:t>
            </a:r>
          </a:p>
        </p:txBody>
      </p:sp>
      <p:sp>
        <p:nvSpPr>
          <p:cNvPr id="60428" name="Freeform 46"/>
          <p:cNvSpPr>
            <a:spLocks/>
          </p:cNvSpPr>
          <p:nvPr/>
        </p:nvSpPr>
        <p:spPr bwMode="auto">
          <a:xfrm>
            <a:off x="6402388" y="2463800"/>
            <a:ext cx="2006600" cy="400050"/>
          </a:xfrm>
          <a:custGeom>
            <a:avLst/>
            <a:gdLst>
              <a:gd name="T0" fmla="*/ 0 w 1264"/>
              <a:gd name="T1" fmla="*/ 2147483647 h 252"/>
              <a:gd name="T2" fmla="*/ 2147483647 w 1264"/>
              <a:gd name="T3" fmla="*/ 0 h 252"/>
              <a:gd name="T4" fmla="*/ 2147483647 w 1264"/>
              <a:gd name="T5" fmla="*/ 2147483647 h 252"/>
              <a:gd name="T6" fmla="*/ 2147483647 w 1264"/>
              <a:gd name="T7" fmla="*/ 2147483647 h 252"/>
              <a:gd name="T8" fmla="*/ 0 60000 65536"/>
              <a:gd name="T9" fmla="*/ 0 60000 65536"/>
              <a:gd name="T10" fmla="*/ 0 60000 65536"/>
              <a:gd name="T11" fmla="*/ 0 60000 65536"/>
              <a:gd name="T12" fmla="*/ 0 w 1264"/>
              <a:gd name="T13" fmla="*/ 0 h 252"/>
              <a:gd name="T14" fmla="*/ 1264 w 1264"/>
              <a:gd name="T15" fmla="*/ 252 h 25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64" h="252">
                <a:moveTo>
                  <a:pt x="0" y="2"/>
                </a:moveTo>
                <a:lnTo>
                  <a:pt x="622" y="0"/>
                </a:lnTo>
                <a:lnTo>
                  <a:pt x="616" y="246"/>
                </a:lnTo>
                <a:lnTo>
                  <a:pt x="1264" y="252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/>
          <p:cNvSpPr>
            <a:spLocks noChangeArrowheads="1"/>
          </p:cNvSpPr>
          <p:nvPr/>
        </p:nvSpPr>
        <p:spPr bwMode="auto">
          <a:xfrm>
            <a:off x="628650" y="1555750"/>
            <a:ext cx="5235575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cs typeface="Times New Roman" panose="02020603050405020304" pitchFamily="18" charset="0"/>
              </a:rPr>
              <a:t>Destination Address Range</a:t>
            </a:r>
          </a:p>
          <a:p>
            <a:pPr algn="just" eaLnBrk="0" hangingPunct="0"/>
            <a:endParaRPr lang="en-US" altLang="en-US" sz="1800" b="1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11001000 00010111 00010000 00000000</a:t>
            </a:r>
            <a:endParaRPr lang="en-US" altLang="en-US" sz="2000" b="1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through</a:t>
            </a:r>
            <a:r>
              <a:rPr lang="en-US" altLang="en-US" sz="1800" smtClean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                                 </a:t>
            </a:r>
            <a:endParaRPr lang="en-US" altLang="en-US" sz="200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11001000 00010111 00010111 11111111</a:t>
            </a:r>
          </a:p>
          <a:p>
            <a:pPr algn="just" eaLnBrk="0" hangingPunct="0"/>
            <a:endParaRPr lang="en-US" altLang="en-US" sz="1800" b="1" smtClean="0">
              <a:solidFill>
                <a:srgbClr val="000000"/>
              </a:solidFill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11001000 00010111 00011000 00000000</a:t>
            </a:r>
            <a:endParaRPr lang="en-US" altLang="en-US" sz="2000" b="1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through</a:t>
            </a:r>
            <a:endParaRPr lang="en-US" altLang="en-US" sz="2000" smtClean="0">
              <a:solidFill>
                <a:srgbClr val="000000"/>
              </a:solidFill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11001000 00010111 00011000 11111111  </a:t>
            </a:r>
          </a:p>
          <a:p>
            <a:pPr algn="just" eaLnBrk="0" hangingPunct="0"/>
            <a:endParaRPr lang="en-US" altLang="en-US" sz="2000" b="1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11001000 00010111 00011001 00000000</a:t>
            </a:r>
            <a:endParaRPr lang="en-US" altLang="en-US" sz="2000" b="1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through</a:t>
            </a:r>
            <a:endParaRPr lang="en-US" altLang="en-US" sz="2000" smtClean="0">
              <a:solidFill>
                <a:srgbClr val="000000"/>
              </a:solidFill>
            </a:endParaRPr>
          </a:p>
          <a:p>
            <a:pPr algn="just" eaLnBrk="0" hangingPunct="0"/>
            <a:r>
              <a:rPr lang="en-US" altLang="en-US" sz="1800" b="1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11001000 00010111 00011111 11111111  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otherwise</a:t>
            </a:r>
          </a:p>
        </p:txBody>
      </p:sp>
      <p:sp>
        <p:nvSpPr>
          <p:cNvPr id="55298" name="Rectangle 5"/>
          <p:cNvSpPr>
            <a:spLocks noChangeArrowheads="1"/>
          </p:cNvSpPr>
          <p:nvPr/>
        </p:nvSpPr>
        <p:spPr bwMode="auto">
          <a:xfrm>
            <a:off x="6053138" y="1557338"/>
            <a:ext cx="155575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Link Interface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u="sng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0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1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2</a:t>
            </a: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endParaRPr lang="en-US" altLang="en-US" sz="1800" smtClean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0" hangingPunct="0"/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3  </a:t>
            </a:r>
            <a:endParaRPr lang="en-US" altLang="en-US" sz="2000" smtClean="0">
              <a:solidFill>
                <a:srgbClr val="000000"/>
              </a:solidFill>
            </a:endParaRPr>
          </a:p>
          <a:p>
            <a:pPr algn="just" eaLnBrk="0" hangingPunct="0"/>
            <a:endParaRPr lang="en-US" altLang="en-US" sz="1800" b="1" smtClean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5299" name="Rectangle 6"/>
          <p:cNvSpPr>
            <a:spLocks noChangeArrowheads="1"/>
          </p:cNvSpPr>
          <p:nvPr/>
        </p:nvSpPr>
        <p:spPr bwMode="auto">
          <a:xfrm>
            <a:off x="636588" y="1266825"/>
            <a:ext cx="7223125" cy="4525963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5300" name="Line 7"/>
          <p:cNvSpPr>
            <a:spLocks noChangeShapeType="1"/>
          </p:cNvSpPr>
          <p:nvPr/>
        </p:nvSpPr>
        <p:spPr bwMode="auto">
          <a:xfrm>
            <a:off x="625475" y="2084388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1" name="Line 8"/>
          <p:cNvSpPr>
            <a:spLocks noChangeShapeType="1"/>
          </p:cNvSpPr>
          <p:nvPr/>
        </p:nvSpPr>
        <p:spPr bwMode="auto">
          <a:xfrm>
            <a:off x="652463" y="3119438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2" name="Line 9"/>
          <p:cNvSpPr>
            <a:spLocks noChangeShapeType="1"/>
          </p:cNvSpPr>
          <p:nvPr/>
        </p:nvSpPr>
        <p:spPr bwMode="auto">
          <a:xfrm>
            <a:off x="646113" y="4241800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3" name="Line 10"/>
          <p:cNvSpPr>
            <a:spLocks noChangeShapeType="1"/>
          </p:cNvSpPr>
          <p:nvPr/>
        </p:nvSpPr>
        <p:spPr bwMode="auto">
          <a:xfrm>
            <a:off x="639763" y="5343525"/>
            <a:ext cx="722312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4" name="Line 11"/>
          <p:cNvSpPr>
            <a:spLocks noChangeShapeType="1"/>
          </p:cNvSpPr>
          <p:nvPr/>
        </p:nvSpPr>
        <p:spPr bwMode="auto">
          <a:xfrm>
            <a:off x="5929313" y="1277938"/>
            <a:ext cx="0" cy="451485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5" name="Text Box 12"/>
          <p:cNvSpPr txBox="1">
            <a:spLocks noChangeArrowheads="1"/>
          </p:cNvSpPr>
          <p:nvPr/>
        </p:nvSpPr>
        <p:spPr bwMode="auto">
          <a:xfrm>
            <a:off x="565150" y="6007100"/>
            <a:ext cx="7081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i="1" smtClean="0">
                <a:solidFill>
                  <a:srgbClr val="CC0000"/>
                </a:solidFill>
                <a:latin typeface="Gill Sans MT" panose="020B0502020104020203" pitchFamily="34" charset="0"/>
              </a:rPr>
              <a:t>Q:</a:t>
            </a:r>
            <a:r>
              <a:rPr lang="en-US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 but what happens if ranges don</a:t>
            </a:r>
            <a:r>
              <a:rPr lang="ja-JP" altLang="en-US" smtClean="0">
                <a:solidFill>
                  <a:srgbClr val="000000"/>
                </a:solidFill>
                <a:latin typeface="Gill Sans MT" panose="020B0502020104020203" pitchFamily="34" charset="0"/>
              </a:rPr>
              <a:t>’</a:t>
            </a:r>
            <a:r>
              <a:rPr lang="en-US" altLang="ja-JP" smtClean="0">
                <a:solidFill>
                  <a:srgbClr val="000000"/>
                </a:solidFill>
                <a:latin typeface="Gill Sans MT" panose="020B0502020104020203" pitchFamily="34" charset="0"/>
              </a:rPr>
              <a:t>t divide up so nicely? </a:t>
            </a:r>
            <a:endParaRPr lang="en-US" altLang="en-US" smtClean="0">
              <a:solidFill>
                <a:srgbClr val="000000"/>
              </a:solidFill>
              <a:latin typeface="Gill Sans MT" panose="020B0502020104020203" pitchFamily="34" charset="0"/>
            </a:endParaRPr>
          </a:p>
        </p:txBody>
      </p:sp>
      <p:pic>
        <p:nvPicPr>
          <p:cNvPr id="55306" name="Picture 1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8" y="7715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6" name="Rectangle 17"/>
          <p:cNvSpPr>
            <a:spLocks noGrp="1" noChangeArrowheads="1"/>
          </p:cNvSpPr>
          <p:nvPr>
            <p:ph type="title"/>
          </p:nvPr>
        </p:nvSpPr>
        <p:spPr>
          <a:xfrm>
            <a:off x="533400" y="107950"/>
            <a:ext cx="6378575" cy="8636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Destination-based forwarding</a:t>
            </a:r>
            <a:endParaRPr lang="en-US" sz="4000" dirty="0">
              <a:cs typeface="+mj-cs"/>
            </a:endParaRPr>
          </a:p>
        </p:txBody>
      </p:sp>
      <p:sp>
        <p:nvSpPr>
          <p:cNvPr id="55308" name="TextBox 1"/>
          <p:cNvSpPr txBox="1">
            <a:spLocks noChangeArrowheads="1"/>
          </p:cNvSpPr>
          <p:nvPr/>
        </p:nvSpPr>
        <p:spPr bwMode="auto">
          <a:xfrm>
            <a:off x="3405188" y="1036638"/>
            <a:ext cx="207168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i="1" smtClean="0">
                <a:solidFill>
                  <a:srgbClr val="CC0000"/>
                </a:solidFill>
              </a:rPr>
              <a:t>forwarding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3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77787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2" name="Rectangle 20"/>
          <p:cNvSpPr>
            <a:spLocks noChangeArrowheads="1"/>
          </p:cNvSpPr>
          <p:nvPr/>
        </p:nvSpPr>
        <p:spPr bwMode="auto">
          <a:xfrm>
            <a:off x="434975" y="1335088"/>
            <a:ext cx="8001000" cy="1371600"/>
          </a:xfrm>
          <a:prstGeom prst="rect">
            <a:avLst/>
          </a:prstGeom>
          <a:solidFill>
            <a:schemeClr val="bg1"/>
          </a:solidFill>
          <a:ln w="1905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6323" name="Rectangle 18"/>
          <p:cNvSpPr>
            <a:spLocks noChangeArrowheads="1"/>
          </p:cNvSpPr>
          <p:nvPr/>
        </p:nvSpPr>
        <p:spPr bwMode="auto">
          <a:xfrm>
            <a:off x="4276725" y="5673725"/>
            <a:ext cx="1636713" cy="269875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6324" name="Rectangle 17"/>
          <p:cNvSpPr>
            <a:spLocks noChangeArrowheads="1"/>
          </p:cNvSpPr>
          <p:nvPr/>
        </p:nvSpPr>
        <p:spPr bwMode="auto">
          <a:xfrm>
            <a:off x="4283075" y="6069013"/>
            <a:ext cx="1636713" cy="269875"/>
          </a:xfrm>
          <a:prstGeom prst="rect">
            <a:avLst/>
          </a:prstGeom>
          <a:solidFill>
            <a:srgbClr val="33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95250"/>
            <a:ext cx="7772400" cy="90963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Longest prefix matching</a:t>
            </a:r>
          </a:p>
        </p:txBody>
      </p:sp>
      <p:sp>
        <p:nvSpPr>
          <p:cNvPr id="56326" name="Rectangle 5"/>
          <p:cNvSpPr>
            <a:spLocks noChangeArrowheads="1"/>
          </p:cNvSpPr>
          <p:nvPr/>
        </p:nvSpPr>
        <p:spPr bwMode="auto">
          <a:xfrm>
            <a:off x="1065213" y="2989263"/>
            <a:ext cx="5235575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Destination Address Range                        </a:t>
            </a:r>
          </a:p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00010*** ********* </a:t>
            </a:r>
            <a:endParaRPr lang="en-US" altLang="en-US" sz="200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00011000 *********</a:t>
            </a:r>
            <a:endParaRPr lang="en-US" altLang="en-US" sz="200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11001000 00010111 00011*** *********</a:t>
            </a:r>
            <a:endParaRPr lang="en-US" altLang="en-US" sz="2000" smtClean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  <a:cs typeface="Times New Roman" panose="02020603050405020304" pitchFamily="18" charset="0"/>
              </a:rPr>
              <a:t>otherwise  </a:t>
            </a:r>
            <a:r>
              <a:rPr lang="en-US" altLang="en-US" sz="1800" smtClean="0">
                <a:solidFill>
                  <a:srgbClr val="000000"/>
                </a:solidFill>
                <a:latin typeface="Times" panose="02020603050405020304" pitchFamily="18" charset="0"/>
                <a:cs typeface="Times New Roman" panose="02020603050405020304" pitchFamily="18" charset="0"/>
              </a:rPr>
              <a:t>           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958850" y="6026150"/>
            <a:ext cx="51419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DA: 11001000  00010111  00011000  10101010</a:t>
            </a:r>
            <a:r>
              <a:rPr lang="en-US" altLang="en-US" sz="1800" smtClean="0">
                <a:solidFill>
                  <a:srgbClr val="000000"/>
                </a:solidFill>
                <a:latin typeface="Comic Sans MS" panose="030F0702030302020204" pitchFamily="66" charset="0"/>
              </a:rPr>
              <a:t> </a:t>
            </a:r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80988" y="5272088"/>
            <a:ext cx="1341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smtClean="0">
                <a:solidFill>
                  <a:srgbClr val="000099"/>
                </a:solidFill>
              </a:rPr>
              <a:t>examples: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944563" y="5641975"/>
            <a:ext cx="5137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1800" smtClean="0">
                <a:solidFill>
                  <a:srgbClr val="000000"/>
                </a:solidFill>
              </a:rPr>
              <a:t>DA: 11001000  00010111  00010110  10100001 </a:t>
            </a:r>
          </a:p>
        </p:txBody>
      </p: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6262688" y="5640388"/>
            <a:ext cx="183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smtClean="0">
                <a:solidFill>
                  <a:srgbClr val="CC0000"/>
                </a:solidFill>
                <a:latin typeface="Gill Sans MT" panose="020B0502020104020203" pitchFamily="34" charset="0"/>
              </a:rPr>
              <a:t>which interface?</a:t>
            </a:r>
          </a:p>
        </p:txBody>
      </p:sp>
      <p:sp>
        <p:nvSpPr>
          <p:cNvPr id="56331" name="Text Box 16"/>
          <p:cNvSpPr txBox="1">
            <a:spLocks noChangeArrowheads="1"/>
          </p:cNvSpPr>
          <p:nvPr/>
        </p:nvSpPr>
        <p:spPr bwMode="auto">
          <a:xfrm>
            <a:off x="6310313" y="5991225"/>
            <a:ext cx="1835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000" smtClean="0">
                <a:solidFill>
                  <a:srgbClr val="CC0000"/>
                </a:solidFill>
                <a:latin typeface="Gill Sans MT" panose="020B0502020104020203" pitchFamily="34" charset="0"/>
              </a:rPr>
              <a:t>which interface?</a:t>
            </a:r>
          </a:p>
        </p:txBody>
      </p:sp>
      <p:sp>
        <p:nvSpPr>
          <p:cNvPr id="56332" name="Text Box 19"/>
          <p:cNvSpPr txBox="1">
            <a:spLocks noChangeArrowheads="1"/>
          </p:cNvSpPr>
          <p:nvPr/>
        </p:nvSpPr>
        <p:spPr bwMode="auto">
          <a:xfrm>
            <a:off x="571500" y="1490663"/>
            <a:ext cx="7799388" cy="1141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80000"/>
              </a:lnSpc>
            </a:pP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when looking for forwarding table entry for given destination address, use </a:t>
            </a:r>
            <a:r>
              <a:rPr lang="en-US" altLang="en-US" sz="2800" i="1" smtClean="0">
                <a:solidFill>
                  <a:srgbClr val="000099"/>
                </a:solidFill>
                <a:latin typeface="Gill Sans MT" panose="020B0502020104020203" pitchFamily="34" charset="0"/>
              </a:rPr>
              <a:t>longest</a:t>
            </a:r>
            <a:r>
              <a:rPr lang="en-US" altLang="en-US" sz="2800" smtClean="0">
                <a:solidFill>
                  <a:srgbClr val="000000"/>
                </a:solidFill>
                <a:latin typeface="Gill Sans MT" panose="020B0502020104020203" pitchFamily="34" charset="0"/>
              </a:rPr>
              <a:t> address prefix that matches destination address.</a:t>
            </a:r>
          </a:p>
        </p:txBody>
      </p:sp>
      <p:sp>
        <p:nvSpPr>
          <p:cNvPr id="56333" name="Text Box 22"/>
          <p:cNvSpPr txBox="1">
            <a:spLocks noChangeArrowheads="1"/>
          </p:cNvSpPr>
          <p:nvPr/>
        </p:nvSpPr>
        <p:spPr bwMode="auto">
          <a:xfrm>
            <a:off x="558800" y="1036638"/>
            <a:ext cx="3282950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r>
              <a:rPr lang="en-US" altLang="en-US" sz="2800" i="1" smtClean="0">
                <a:solidFill>
                  <a:srgbClr val="CC0000"/>
                </a:solidFill>
                <a:latin typeface="Gill Sans MT" panose="020B0502020104020203" pitchFamily="34" charset="0"/>
              </a:rPr>
              <a:t>longest prefix matching</a:t>
            </a:r>
          </a:p>
        </p:txBody>
      </p:sp>
      <p:sp>
        <p:nvSpPr>
          <p:cNvPr id="56334" name="Rectangle 24"/>
          <p:cNvSpPr>
            <a:spLocks noChangeArrowheads="1"/>
          </p:cNvSpPr>
          <p:nvPr/>
        </p:nvSpPr>
        <p:spPr bwMode="auto">
          <a:xfrm>
            <a:off x="992188" y="3022600"/>
            <a:ext cx="7459662" cy="2106613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sp>
        <p:nvSpPr>
          <p:cNvPr id="56335" name="Line 25"/>
          <p:cNvSpPr>
            <a:spLocks noChangeShapeType="1"/>
          </p:cNvSpPr>
          <p:nvPr/>
        </p:nvSpPr>
        <p:spPr bwMode="auto">
          <a:xfrm>
            <a:off x="992188" y="3457575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36" name="Line 26"/>
          <p:cNvSpPr>
            <a:spLocks noChangeShapeType="1"/>
          </p:cNvSpPr>
          <p:nvPr/>
        </p:nvSpPr>
        <p:spPr bwMode="auto">
          <a:xfrm>
            <a:off x="1022350" y="3887788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37" name="Line 27"/>
          <p:cNvSpPr>
            <a:spLocks noChangeShapeType="1"/>
          </p:cNvSpPr>
          <p:nvPr/>
        </p:nvSpPr>
        <p:spPr bwMode="auto">
          <a:xfrm>
            <a:off x="996950" y="4306888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38" name="Line 28"/>
          <p:cNvSpPr>
            <a:spLocks noChangeShapeType="1"/>
          </p:cNvSpPr>
          <p:nvPr/>
        </p:nvSpPr>
        <p:spPr bwMode="auto">
          <a:xfrm>
            <a:off x="993775" y="4737100"/>
            <a:ext cx="7448550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39" name="Line 29"/>
          <p:cNvSpPr>
            <a:spLocks noChangeShapeType="1"/>
          </p:cNvSpPr>
          <p:nvPr/>
        </p:nvSpPr>
        <p:spPr bwMode="auto">
          <a:xfrm>
            <a:off x="6176963" y="3022600"/>
            <a:ext cx="0" cy="2117725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6340" name="Text Box 30"/>
          <p:cNvSpPr txBox="1">
            <a:spLocks noChangeArrowheads="1"/>
          </p:cNvSpPr>
          <p:nvPr/>
        </p:nvSpPr>
        <p:spPr bwMode="auto">
          <a:xfrm>
            <a:off x="6475413" y="2965450"/>
            <a:ext cx="1543050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Link interface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0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1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2</a:t>
            </a:r>
          </a:p>
          <a:p>
            <a:pPr eaLnBrk="0" hangingPunct="0">
              <a:lnSpc>
                <a:spcPct val="150000"/>
              </a:lnSpc>
            </a:pPr>
            <a:r>
              <a:rPr lang="en-US" altLang="en-US" sz="1800" smtClean="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4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-68263"/>
            <a:ext cx="7772400" cy="1143001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Longest prefix matching</a:t>
            </a:r>
          </a:p>
        </p:txBody>
      </p:sp>
      <p:sp>
        <p:nvSpPr>
          <p:cNvPr id="57346" name="Content Placeholder 1"/>
          <p:cNvSpPr>
            <a:spLocks noGrp="1"/>
          </p:cNvSpPr>
          <p:nvPr>
            <p:ph idx="1"/>
          </p:nvPr>
        </p:nvSpPr>
        <p:spPr>
          <a:xfrm>
            <a:off x="512763" y="1366838"/>
            <a:ext cx="7772400" cy="46482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longest prefix matching: often performed using ternary content addressable memories (TCAMs)</a:t>
            </a:r>
          </a:p>
          <a:p>
            <a:pPr lvl="1"/>
            <a:r>
              <a:rPr lang="en-US" altLang="en-US" i="1" dirty="0" smtClean="0">
                <a:solidFill>
                  <a:srgbClr val="CC0000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content addressable: </a:t>
            </a:r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present address to TCAM: retrieve address in one clock cycle, regardless of table size</a:t>
            </a:r>
          </a:p>
          <a:p>
            <a:pPr lvl="1"/>
            <a:r>
              <a:rPr lang="en-US" altLang="en-US" dirty="0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Cisco Catalyst: can up ~1M routing table entries in TCAM</a:t>
            </a:r>
          </a:p>
        </p:txBody>
      </p:sp>
      <p:pic>
        <p:nvPicPr>
          <p:cNvPr id="57347" name="Picture 3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" y="777875"/>
            <a:ext cx="54848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Picture 29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822325"/>
            <a:ext cx="2970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>
          <a:xfrm>
            <a:off x="503238" y="255588"/>
            <a:ext cx="7772400" cy="6858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r>
              <a:rPr lang="en-US" sz="4000">
                <a:cs typeface="+mj-cs"/>
              </a:rPr>
              <a:t>Output ports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3946525"/>
            <a:ext cx="7772400" cy="914400"/>
          </a:xfrm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buSzPct val="100000"/>
              <a:buFont typeface="Wingdings" charset="2"/>
              <a:buChar char="§"/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buffering</a:t>
            </a:r>
            <a:r>
              <a:rPr lang="en-US" dirty="0">
                <a:cs typeface="+mn-cs"/>
              </a:rPr>
              <a:t> required when datagrams arrive from fabric faster than the transmission rate</a:t>
            </a:r>
          </a:p>
          <a:p>
            <a:pPr>
              <a:buSzPct val="100000"/>
              <a:buFont typeface="Wingdings" charset="2"/>
              <a:buChar char="§"/>
              <a:defRPr/>
            </a:pPr>
            <a:r>
              <a:rPr lang="en-US" i="1" dirty="0">
                <a:solidFill>
                  <a:srgbClr val="CC0000"/>
                </a:solidFill>
                <a:cs typeface="+mn-cs"/>
              </a:rPr>
              <a:t>scheduling discipline</a:t>
            </a:r>
            <a:r>
              <a:rPr lang="en-US" dirty="0">
                <a:cs typeface="+mn-cs"/>
              </a:rPr>
              <a:t> chooses among queued datagrams for transmission</a:t>
            </a:r>
          </a:p>
        </p:txBody>
      </p:sp>
      <p:sp>
        <p:nvSpPr>
          <p:cNvPr id="63492" name="Rectangle 5"/>
          <p:cNvSpPr>
            <a:spLocks noChangeArrowheads="1"/>
          </p:cNvSpPr>
          <p:nvPr/>
        </p:nvSpPr>
        <p:spPr bwMode="auto">
          <a:xfrm>
            <a:off x="2406650" y="1473200"/>
            <a:ext cx="4568825" cy="1836738"/>
          </a:xfrm>
          <a:prstGeom prst="rect">
            <a:avLst/>
          </a:prstGeom>
          <a:solidFill>
            <a:schemeClr val="bg1"/>
          </a:solidFill>
          <a:ln w="19050">
            <a:solidFill>
              <a:srgbClr val="5F5F5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endParaRPr lang="en-US" altLang="en-US" sz="16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63493" name="Rectangle 6"/>
          <p:cNvSpPr>
            <a:spLocks noChangeArrowheads="1"/>
          </p:cNvSpPr>
          <p:nvPr/>
        </p:nvSpPr>
        <p:spPr bwMode="auto">
          <a:xfrm>
            <a:off x="5329238" y="1931988"/>
            <a:ext cx="1417637" cy="828675"/>
          </a:xfrm>
          <a:prstGeom prst="rect">
            <a:avLst/>
          </a:prstGeom>
          <a:solidFill>
            <a:schemeClr val="bg1"/>
          </a:solidFill>
          <a:ln w="28575">
            <a:solidFill>
              <a:srgbClr val="0066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line</a:t>
            </a:r>
          </a:p>
          <a:p>
            <a:pPr algn="ctr" eaLnBrk="0" hangingPunct="0"/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termination</a:t>
            </a:r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4019550" y="1658938"/>
            <a:ext cx="1152525" cy="14097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endParaRPr lang="en-US" altLang="en-US" sz="1600" smtClean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sp>
        <p:nvSpPr>
          <p:cNvPr id="63495" name="Line 10"/>
          <p:cNvSpPr>
            <a:spLocks noChangeShapeType="1"/>
          </p:cNvSpPr>
          <p:nvPr/>
        </p:nvSpPr>
        <p:spPr bwMode="auto">
          <a:xfrm>
            <a:off x="3841750" y="2378075"/>
            <a:ext cx="190500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496" name="Line 11"/>
          <p:cNvSpPr>
            <a:spLocks noChangeShapeType="1"/>
          </p:cNvSpPr>
          <p:nvPr/>
        </p:nvSpPr>
        <p:spPr bwMode="auto">
          <a:xfrm>
            <a:off x="5175250" y="2335213"/>
            <a:ext cx="1905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497" name="Line 12"/>
          <p:cNvSpPr>
            <a:spLocks noChangeShapeType="1"/>
          </p:cNvSpPr>
          <p:nvPr/>
        </p:nvSpPr>
        <p:spPr bwMode="auto">
          <a:xfrm flipV="1">
            <a:off x="6732588" y="2376488"/>
            <a:ext cx="7366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498" name="Rectangle 13"/>
          <p:cNvSpPr>
            <a:spLocks noChangeArrowheads="1"/>
          </p:cNvSpPr>
          <p:nvPr/>
        </p:nvSpPr>
        <p:spPr bwMode="auto">
          <a:xfrm>
            <a:off x="4052888" y="1968500"/>
            <a:ext cx="1055687" cy="828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link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layer 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protocol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(send)</a:t>
            </a:r>
          </a:p>
        </p:txBody>
      </p:sp>
      <p:sp>
        <p:nvSpPr>
          <p:cNvPr id="63499" name="Rectangle 16"/>
          <p:cNvSpPr>
            <a:spLocks noChangeArrowheads="1"/>
          </p:cNvSpPr>
          <p:nvPr/>
        </p:nvSpPr>
        <p:spPr bwMode="auto">
          <a:xfrm>
            <a:off x="847725" y="1762125"/>
            <a:ext cx="1055688" cy="828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switch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rPr>
              <a:t>fabric</a:t>
            </a:r>
          </a:p>
        </p:txBody>
      </p:sp>
      <p:grpSp>
        <p:nvGrpSpPr>
          <p:cNvPr id="63500" name="Group 28"/>
          <p:cNvGrpSpPr>
            <a:grpSpLocks/>
          </p:cNvGrpSpPr>
          <p:nvPr/>
        </p:nvGrpSpPr>
        <p:grpSpPr bwMode="auto">
          <a:xfrm>
            <a:off x="2559050" y="1609725"/>
            <a:ext cx="1247775" cy="1504950"/>
            <a:chOff x="3180" y="909"/>
            <a:chExt cx="786" cy="948"/>
          </a:xfrm>
        </p:grpSpPr>
        <p:sp>
          <p:nvSpPr>
            <p:cNvPr id="63508" name="Rectangle 8"/>
            <p:cNvSpPr>
              <a:spLocks noChangeArrowheads="1"/>
            </p:cNvSpPr>
            <p:nvPr/>
          </p:nvSpPr>
          <p:spPr bwMode="auto">
            <a:xfrm>
              <a:off x="3180" y="909"/>
              <a:ext cx="786" cy="9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  <p:sp>
          <p:nvSpPr>
            <p:cNvPr id="63509" name="Text Box 14"/>
            <p:cNvSpPr txBox="1">
              <a:spLocks noChangeArrowheads="1"/>
            </p:cNvSpPr>
            <p:nvPr/>
          </p:nvSpPr>
          <p:spPr bwMode="auto">
            <a:xfrm>
              <a:off x="3232" y="917"/>
              <a:ext cx="724" cy="9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datagram</a:t>
              </a: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buffer</a:t>
              </a:r>
            </a:p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</a:endParaRPr>
            </a:p>
            <a:p>
              <a:pPr algn="ctr" eaLnBrk="0" hangingPunct="0"/>
              <a:endParaRPr lang="en-US" altLang="en-US" sz="1600" smtClean="0">
                <a:solidFill>
                  <a:srgbClr val="000000"/>
                </a:solidFill>
              </a:endParaRPr>
            </a:p>
            <a:p>
              <a:pPr algn="ctr"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queueing</a:t>
              </a:r>
            </a:p>
          </p:txBody>
        </p:sp>
        <p:grpSp>
          <p:nvGrpSpPr>
            <p:cNvPr id="63510" name="Group 17"/>
            <p:cNvGrpSpPr>
              <a:grpSpLocks/>
            </p:cNvGrpSpPr>
            <p:nvPr/>
          </p:nvGrpSpPr>
          <p:grpSpPr bwMode="auto">
            <a:xfrm>
              <a:off x="3260" y="1299"/>
              <a:ext cx="626" cy="295"/>
              <a:chOff x="310" y="3526"/>
              <a:chExt cx="1040" cy="457"/>
            </a:xfrm>
          </p:grpSpPr>
          <p:sp>
            <p:nvSpPr>
              <p:cNvPr id="63511" name="Rectangle 18"/>
              <p:cNvSpPr>
                <a:spLocks noChangeArrowheads="1"/>
              </p:cNvSpPr>
              <p:nvPr/>
            </p:nvSpPr>
            <p:spPr bwMode="auto">
              <a:xfrm>
                <a:off x="310" y="3526"/>
                <a:ext cx="1040" cy="457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0" hangingPunct="0"/>
                <a:endParaRPr lang="en-US" altLang="en-US" sz="1600" smtClean="0">
                  <a:solidFill>
                    <a:srgbClr val="000000"/>
                  </a:solidFill>
                  <a:latin typeface="Tahoma" panose="020B0604030504040204" pitchFamily="34" charset="0"/>
                </a:endParaRPr>
              </a:p>
            </p:txBody>
          </p:sp>
          <p:sp>
            <p:nvSpPr>
              <p:cNvPr id="63512" name="Line 19"/>
              <p:cNvSpPr>
                <a:spLocks noChangeShapeType="1"/>
              </p:cNvSpPr>
              <p:nvPr/>
            </p:nvSpPr>
            <p:spPr bwMode="auto">
              <a:xfrm>
                <a:off x="446" y="3535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3" name="Line 20"/>
              <p:cNvSpPr>
                <a:spLocks noChangeShapeType="1"/>
              </p:cNvSpPr>
              <p:nvPr/>
            </p:nvSpPr>
            <p:spPr bwMode="auto">
              <a:xfrm>
                <a:off x="558" y="3538"/>
                <a:ext cx="2" cy="43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4" name="Line 21"/>
              <p:cNvSpPr>
                <a:spLocks noChangeShapeType="1"/>
              </p:cNvSpPr>
              <p:nvPr/>
            </p:nvSpPr>
            <p:spPr bwMode="auto">
              <a:xfrm>
                <a:off x="671" y="3534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5" name="Line 22"/>
              <p:cNvSpPr>
                <a:spLocks noChangeShapeType="1"/>
              </p:cNvSpPr>
              <p:nvPr/>
            </p:nvSpPr>
            <p:spPr bwMode="auto">
              <a:xfrm>
                <a:off x="782" y="3535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6" name="Line 23"/>
              <p:cNvSpPr>
                <a:spLocks noChangeShapeType="1"/>
              </p:cNvSpPr>
              <p:nvPr/>
            </p:nvSpPr>
            <p:spPr bwMode="auto">
              <a:xfrm>
                <a:off x="895" y="3534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7" name="Line 24"/>
              <p:cNvSpPr>
                <a:spLocks noChangeShapeType="1"/>
              </p:cNvSpPr>
              <p:nvPr/>
            </p:nvSpPr>
            <p:spPr bwMode="auto">
              <a:xfrm>
                <a:off x="1006" y="3534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8" name="Line 25"/>
              <p:cNvSpPr>
                <a:spLocks noChangeShapeType="1"/>
              </p:cNvSpPr>
              <p:nvPr/>
            </p:nvSpPr>
            <p:spPr bwMode="auto">
              <a:xfrm>
                <a:off x="1121" y="3535"/>
                <a:ext cx="2" cy="437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3519" name="Line 26"/>
              <p:cNvSpPr>
                <a:spLocks noChangeShapeType="1"/>
              </p:cNvSpPr>
              <p:nvPr/>
            </p:nvSpPr>
            <p:spPr bwMode="auto">
              <a:xfrm>
                <a:off x="1229" y="3538"/>
                <a:ext cx="2" cy="435"/>
              </a:xfrm>
              <a:prstGeom prst="line">
                <a:avLst/>
              </a:prstGeom>
              <a:noFill/>
              <a:ln w="38100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</p:grpSp>
      </p:grpSp>
      <p:sp>
        <p:nvSpPr>
          <p:cNvPr id="63501" name="Line 27"/>
          <p:cNvSpPr>
            <a:spLocks noChangeShapeType="1"/>
          </p:cNvSpPr>
          <p:nvPr/>
        </p:nvSpPr>
        <p:spPr bwMode="auto">
          <a:xfrm>
            <a:off x="1770063" y="1338263"/>
            <a:ext cx="11112" cy="2195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502" name="Line 9"/>
          <p:cNvSpPr>
            <a:spLocks noChangeShapeType="1"/>
          </p:cNvSpPr>
          <p:nvPr/>
        </p:nvSpPr>
        <p:spPr bwMode="auto">
          <a:xfrm flipV="1">
            <a:off x="1762125" y="2420938"/>
            <a:ext cx="925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 smtClean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3503" name="TextBox 1"/>
          <p:cNvSpPr txBox="1">
            <a:spLocks noChangeArrowheads="1"/>
          </p:cNvSpPr>
          <p:nvPr/>
        </p:nvSpPr>
        <p:spPr bwMode="auto">
          <a:xfrm>
            <a:off x="4222750" y="293688"/>
            <a:ext cx="45878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i="1" smtClean="0">
                <a:solidFill>
                  <a:srgbClr val="CC0000"/>
                </a:solidFill>
                <a:latin typeface="Tahoma" panose="020B0604030504040204" pitchFamily="34" charset="0"/>
              </a:rPr>
              <a:t>This slide in HUGELY important!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7638" y="4049713"/>
            <a:ext cx="4822825" cy="830262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</a:rPr>
              <a:t>Datagram (packets) can be lost due to congestion, lack of buffers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2674938" y="5341938"/>
            <a:ext cx="6124575" cy="831850"/>
          </a:xfrm>
          <a:prstGeom prst="rect">
            <a:avLst/>
          </a:prstGeom>
          <a:solidFill>
            <a:schemeClr val="bg1"/>
          </a:solidFill>
          <a:ln w="254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mtClean="0">
                <a:solidFill>
                  <a:srgbClr val="000000"/>
                </a:solidFill>
                <a:latin typeface="Tahoma" panose="020B0604030504040204" pitchFamily="34" charset="0"/>
              </a:rPr>
              <a:t>Priority scheduling – who gets best performance, network neutrality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Shortest-Path Routing</a:t>
            </a:r>
            <a:endParaRPr lang="en-US" dirty="0" smtClean="0"/>
          </a:p>
          <a:p>
            <a:pPr lvl="3"/>
            <a:endParaRPr lang="en-US" dirty="0"/>
          </a:p>
          <a:p>
            <a:r>
              <a:rPr lang="en-US" dirty="0" smtClean="0"/>
              <a:t>Routers</a:t>
            </a:r>
          </a:p>
          <a:p>
            <a:pPr lvl="3"/>
            <a:endParaRPr lang="en-US" dirty="0"/>
          </a:p>
          <a:p>
            <a:r>
              <a:rPr lang="en-US" dirty="0" smtClean="0"/>
              <a:t>Border Gateway Protocol</a:t>
            </a:r>
          </a:p>
          <a:p>
            <a:pPr lvl="3"/>
            <a:endParaRPr lang="en-US" dirty="0"/>
          </a:p>
          <a:p>
            <a:r>
              <a:rPr lang="en-US" dirty="0" smtClean="0"/>
              <a:t>Analysis Group 4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08855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0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784225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6850"/>
            <a:ext cx="7772400" cy="730250"/>
          </a:xfrm>
        </p:spPr>
        <p:txBody>
          <a:bodyPr/>
          <a:lstStyle/>
          <a:p>
            <a:r>
              <a:rPr lang="en-US" altLang="en-US" sz="4000" smtClean="0">
                <a:ea typeface="ＭＳ Ｐゴシック" panose="020B0600070205080204" pitchFamily="34" charset="-128"/>
              </a:rPr>
              <a:t>Output port queueing</a:t>
            </a: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6125" y="4602163"/>
            <a:ext cx="7772400" cy="1190625"/>
          </a:xfrm>
        </p:spPr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buffering when arrival rate via switch exceeds output line speed</a:t>
            </a:r>
          </a:p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queueing (delay) and loss due to output port buffer overflow!</a:t>
            </a:r>
            <a:endParaRPr lang="en-US" altLang="en-US" smtClean="0">
              <a:solidFill>
                <a:srgbClr val="CC0000"/>
              </a:solidFill>
              <a:ea typeface="ＭＳ Ｐゴシック" panose="020B0600070205080204" pitchFamily="34" charset="-128"/>
              <a:cs typeface="ＭＳ Ｐゴシック" panose="020B0600070205080204" pitchFamily="34" charset="-128"/>
            </a:endParaRPr>
          </a:p>
        </p:txBody>
      </p:sp>
      <p:grpSp>
        <p:nvGrpSpPr>
          <p:cNvPr id="64516" name="Group 78"/>
          <p:cNvGrpSpPr>
            <a:grpSpLocks/>
          </p:cNvGrpSpPr>
          <p:nvPr/>
        </p:nvGrpSpPr>
        <p:grpSpPr bwMode="auto">
          <a:xfrm>
            <a:off x="884238" y="1477963"/>
            <a:ext cx="7412037" cy="2870200"/>
            <a:chOff x="550" y="931"/>
            <a:chExt cx="4669" cy="1808"/>
          </a:xfrm>
        </p:grpSpPr>
        <p:grpSp>
          <p:nvGrpSpPr>
            <p:cNvPr id="64519" name="Group 29"/>
            <p:cNvGrpSpPr>
              <a:grpSpLocks/>
            </p:cNvGrpSpPr>
            <p:nvPr/>
          </p:nvGrpSpPr>
          <p:grpSpPr bwMode="auto">
            <a:xfrm>
              <a:off x="699" y="948"/>
              <a:ext cx="2099" cy="1356"/>
              <a:chOff x="523" y="976"/>
              <a:chExt cx="2099" cy="1356"/>
            </a:xfrm>
          </p:grpSpPr>
          <p:sp>
            <p:nvSpPr>
              <p:cNvPr id="64565" name="Rectangle 6"/>
              <p:cNvSpPr>
                <a:spLocks noChangeArrowheads="1"/>
              </p:cNvSpPr>
              <p:nvPr/>
            </p:nvSpPr>
            <p:spPr bwMode="auto">
              <a:xfrm>
                <a:off x="1208" y="976"/>
                <a:ext cx="745" cy="13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4566" name="Group 10"/>
              <p:cNvGrpSpPr>
                <a:grpSpLocks/>
              </p:cNvGrpSpPr>
              <p:nvPr/>
            </p:nvGrpSpPr>
            <p:grpSpPr bwMode="auto">
              <a:xfrm>
                <a:off x="804" y="997"/>
                <a:ext cx="249" cy="1295"/>
                <a:chOff x="748" y="997"/>
                <a:chExt cx="249" cy="1295"/>
              </a:xfrm>
            </p:grpSpPr>
            <p:sp>
              <p:nvSpPr>
                <p:cNvPr id="64585" name="Rectangle 7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86" name="Rectangle 8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87" name="Rectangle 9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64567" name="Group 11"/>
              <p:cNvGrpSpPr>
                <a:grpSpLocks/>
              </p:cNvGrpSpPr>
              <p:nvPr/>
            </p:nvGrpSpPr>
            <p:grpSpPr bwMode="auto">
              <a:xfrm>
                <a:off x="2109" y="1002"/>
                <a:ext cx="249" cy="1295"/>
                <a:chOff x="748" y="997"/>
                <a:chExt cx="249" cy="1295"/>
              </a:xfrm>
            </p:grpSpPr>
            <p:sp>
              <p:nvSpPr>
                <p:cNvPr id="64582" name="Rectangle 12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83" name="Rectangle 13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84" name="Rectangle 14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64568" name="Line 15"/>
              <p:cNvSpPr>
                <a:spLocks noChangeShapeType="1"/>
              </p:cNvSpPr>
              <p:nvPr/>
            </p:nvSpPr>
            <p:spPr bwMode="auto">
              <a:xfrm>
                <a:off x="1946" y="1180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69" name="Line 16"/>
              <p:cNvSpPr>
                <a:spLocks noChangeShapeType="1"/>
              </p:cNvSpPr>
              <p:nvPr/>
            </p:nvSpPr>
            <p:spPr bwMode="auto">
              <a:xfrm>
                <a:off x="1940" y="1645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70" name="Line 17"/>
              <p:cNvSpPr>
                <a:spLocks noChangeShapeType="1"/>
              </p:cNvSpPr>
              <p:nvPr/>
            </p:nvSpPr>
            <p:spPr bwMode="auto">
              <a:xfrm>
                <a:off x="1940" y="211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71" name="Line 18"/>
              <p:cNvSpPr>
                <a:spLocks noChangeShapeType="1"/>
              </p:cNvSpPr>
              <p:nvPr/>
            </p:nvSpPr>
            <p:spPr bwMode="auto">
              <a:xfrm>
                <a:off x="1044" y="1164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72" name="Line 19"/>
              <p:cNvSpPr>
                <a:spLocks noChangeShapeType="1"/>
              </p:cNvSpPr>
              <p:nvPr/>
            </p:nvSpPr>
            <p:spPr bwMode="auto">
              <a:xfrm>
                <a:off x="1038" y="162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73" name="Line 20"/>
              <p:cNvSpPr>
                <a:spLocks noChangeShapeType="1"/>
              </p:cNvSpPr>
              <p:nvPr/>
            </p:nvSpPr>
            <p:spPr bwMode="auto">
              <a:xfrm>
                <a:off x="1038" y="2103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64574" name="Group 24"/>
              <p:cNvGrpSpPr>
                <a:grpSpLocks/>
              </p:cNvGrpSpPr>
              <p:nvPr/>
            </p:nvGrpSpPr>
            <p:grpSpPr bwMode="auto">
              <a:xfrm>
                <a:off x="523" y="1169"/>
                <a:ext cx="288" cy="939"/>
                <a:chOff x="-60" y="1148"/>
                <a:chExt cx="168" cy="939"/>
              </a:xfrm>
            </p:grpSpPr>
            <p:sp>
              <p:nvSpPr>
                <p:cNvPr id="64579" name="Line 21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80" name="Line 22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81" name="Line 23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64575" name="Group 25"/>
              <p:cNvGrpSpPr>
                <a:grpSpLocks/>
              </p:cNvGrpSpPr>
              <p:nvPr/>
            </p:nvGrpSpPr>
            <p:grpSpPr bwMode="auto">
              <a:xfrm>
                <a:off x="2334" y="1173"/>
                <a:ext cx="288" cy="939"/>
                <a:chOff x="-60" y="1148"/>
                <a:chExt cx="168" cy="939"/>
              </a:xfrm>
            </p:grpSpPr>
            <p:sp>
              <p:nvSpPr>
                <p:cNvPr id="64576" name="Line 26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77" name="Line 27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78" name="Line 28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grpSp>
          <p:nvGrpSpPr>
            <p:cNvPr id="64520" name="Group 30"/>
            <p:cNvGrpSpPr>
              <a:grpSpLocks/>
            </p:cNvGrpSpPr>
            <p:nvPr/>
          </p:nvGrpSpPr>
          <p:grpSpPr bwMode="auto">
            <a:xfrm>
              <a:off x="3120" y="931"/>
              <a:ext cx="2099" cy="1356"/>
              <a:chOff x="523" y="976"/>
              <a:chExt cx="2099" cy="1356"/>
            </a:xfrm>
          </p:grpSpPr>
          <p:sp>
            <p:nvSpPr>
              <p:cNvPr id="64542" name="Rectangle 31"/>
              <p:cNvSpPr>
                <a:spLocks noChangeArrowheads="1"/>
              </p:cNvSpPr>
              <p:nvPr/>
            </p:nvSpPr>
            <p:spPr bwMode="auto">
              <a:xfrm>
                <a:off x="1208" y="976"/>
                <a:ext cx="745" cy="13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64543" name="Group 32"/>
              <p:cNvGrpSpPr>
                <a:grpSpLocks/>
              </p:cNvGrpSpPr>
              <p:nvPr/>
            </p:nvGrpSpPr>
            <p:grpSpPr bwMode="auto">
              <a:xfrm>
                <a:off x="804" y="997"/>
                <a:ext cx="249" cy="1295"/>
                <a:chOff x="748" y="997"/>
                <a:chExt cx="249" cy="1295"/>
              </a:xfrm>
            </p:grpSpPr>
            <p:sp>
              <p:nvSpPr>
                <p:cNvPr id="64562" name="Rectangle 33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63" name="Rectangle 34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64" name="Rectangle 35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64544" name="Group 36"/>
              <p:cNvGrpSpPr>
                <a:grpSpLocks/>
              </p:cNvGrpSpPr>
              <p:nvPr/>
            </p:nvGrpSpPr>
            <p:grpSpPr bwMode="auto">
              <a:xfrm>
                <a:off x="2109" y="1002"/>
                <a:ext cx="249" cy="1295"/>
                <a:chOff x="748" y="997"/>
                <a:chExt cx="249" cy="1295"/>
              </a:xfrm>
            </p:grpSpPr>
            <p:sp>
              <p:nvSpPr>
                <p:cNvPr id="64559" name="Rectangle 37"/>
                <p:cNvSpPr>
                  <a:spLocks noChangeArrowheads="1"/>
                </p:cNvSpPr>
                <p:nvPr/>
              </p:nvSpPr>
              <p:spPr bwMode="auto">
                <a:xfrm>
                  <a:off x="759" y="997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FF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60" name="Rectangle 38"/>
                <p:cNvSpPr>
                  <a:spLocks noChangeArrowheads="1"/>
                </p:cNvSpPr>
                <p:nvPr/>
              </p:nvSpPr>
              <p:spPr bwMode="auto">
                <a:xfrm>
                  <a:off x="750" y="1472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64561" name="Rectangle 39"/>
                <p:cNvSpPr>
                  <a:spLocks noChangeArrowheads="1"/>
                </p:cNvSpPr>
                <p:nvPr/>
              </p:nvSpPr>
              <p:spPr bwMode="auto">
                <a:xfrm>
                  <a:off x="748" y="1940"/>
                  <a:ext cx="238" cy="352"/>
                </a:xfrm>
                <a:prstGeom prst="rect">
                  <a:avLst/>
                </a:prstGeom>
                <a:solidFill>
                  <a:schemeClr val="bg1"/>
                </a:solidFill>
                <a:ln w="19050">
                  <a:solidFill>
                    <a:srgbClr val="008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0" hangingPunct="0"/>
                  <a:endParaRPr lang="en-US" altLang="en-US" sz="1800" smtClean="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64545" name="Line 40"/>
              <p:cNvSpPr>
                <a:spLocks noChangeShapeType="1"/>
              </p:cNvSpPr>
              <p:nvPr/>
            </p:nvSpPr>
            <p:spPr bwMode="auto">
              <a:xfrm>
                <a:off x="1946" y="1180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46" name="Line 41"/>
              <p:cNvSpPr>
                <a:spLocks noChangeShapeType="1"/>
              </p:cNvSpPr>
              <p:nvPr/>
            </p:nvSpPr>
            <p:spPr bwMode="auto">
              <a:xfrm>
                <a:off x="1940" y="1645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47" name="Line 42"/>
              <p:cNvSpPr>
                <a:spLocks noChangeShapeType="1"/>
              </p:cNvSpPr>
              <p:nvPr/>
            </p:nvSpPr>
            <p:spPr bwMode="auto">
              <a:xfrm>
                <a:off x="1940" y="211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48" name="Line 43"/>
              <p:cNvSpPr>
                <a:spLocks noChangeShapeType="1"/>
              </p:cNvSpPr>
              <p:nvPr/>
            </p:nvSpPr>
            <p:spPr bwMode="auto">
              <a:xfrm>
                <a:off x="1044" y="1164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49" name="Line 44"/>
              <p:cNvSpPr>
                <a:spLocks noChangeShapeType="1"/>
              </p:cNvSpPr>
              <p:nvPr/>
            </p:nvSpPr>
            <p:spPr bwMode="auto">
              <a:xfrm>
                <a:off x="1038" y="1629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sp>
            <p:nvSpPr>
              <p:cNvPr id="64550" name="Line 45"/>
              <p:cNvSpPr>
                <a:spLocks noChangeShapeType="1"/>
              </p:cNvSpPr>
              <p:nvPr/>
            </p:nvSpPr>
            <p:spPr bwMode="auto">
              <a:xfrm>
                <a:off x="1038" y="2103"/>
                <a:ext cx="16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pPr eaLnBrk="0" hangingPunct="0"/>
                <a:endParaRPr lang="en-US" sz="1800" smtClean="0">
                  <a:solidFill>
                    <a:srgbClr val="000000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endParaRPr>
              </a:p>
            </p:txBody>
          </p:sp>
          <p:grpSp>
            <p:nvGrpSpPr>
              <p:cNvPr id="64551" name="Group 46"/>
              <p:cNvGrpSpPr>
                <a:grpSpLocks/>
              </p:cNvGrpSpPr>
              <p:nvPr/>
            </p:nvGrpSpPr>
            <p:grpSpPr bwMode="auto">
              <a:xfrm>
                <a:off x="523" y="1169"/>
                <a:ext cx="288" cy="939"/>
                <a:chOff x="-60" y="1148"/>
                <a:chExt cx="168" cy="939"/>
              </a:xfrm>
            </p:grpSpPr>
            <p:sp>
              <p:nvSpPr>
                <p:cNvPr id="64556" name="Line 47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57" name="Line 48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58" name="Line 49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  <p:grpSp>
            <p:nvGrpSpPr>
              <p:cNvPr id="64552" name="Group 50"/>
              <p:cNvGrpSpPr>
                <a:grpSpLocks/>
              </p:cNvGrpSpPr>
              <p:nvPr/>
            </p:nvGrpSpPr>
            <p:grpSpPr bwMode="auto">
              <a:xfrm>
                <a:off x="2334" y="1173"/>
                <a:ext cx="288" cy="939"/>
                <a:chOff x="-60" y="1148"/>
                <a:chExt cx="168" cy="939"/>
              </a:xfrm>
            </p:grpSpPr>
            <p:sp>
              <p:nvSpPr>
                <p:cNvPr id="64553" name="Line 51"/>
                <p:cNvSpPr>
                  <a:spLocks noChangeShapeType="1"/>
                </p:cNvSpPr>
                <p:nvPr/>
              </p:nvSpPr>
              <p:spPr bwMode="auto">
                <a:xfrm>
                  <a:off x="-54" y="1148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54" name="Line 52"/>
                <p:cNvSpPr>
                  <a:spLocks noChangeShapeType="1"/>
                </p:cNvSpPr>
                <p:nvPr/>
              </p:nvSpPr>
              <p:spPr bwMode="auto">
                <a:xfrm>
                  <a:off x="-60" y="1613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  <p:sp>
              <p:nvSpPr>
                <p:cNvPr id="64555" name="Line 53"/>
                <p:cNvSpPr>
                  <a:spLocks noChangeShapeType="1"/>
                </p:cNvSpPr>
                <p:nvPr/>
              </p:nvSpPr>
              <p:spPr bwMode="auto">
                <a:xfrm>
                  <a:off x="-60" y="2087"/>
                  <a:ext cx="162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pPr eaLnBrk="0" hangingPunct="0"/>
                  <a:endParaRPr lang="en-US" sz="1800" smtClean="0">
                    <a:solidFill>
                      <a:srgbClr val="000000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endParaRPr>
                </a:p>
              </p:txBody>
            </p:sp>
          </p:grpSp>
        </p:grpSp>
        <p:sp>
          <p:nvSpPr>
            <p:cNvPr id="64521" name="Rectangle 54"/>
            <p:cNvSpPr>
              <a:spLocks noChangeArrowheads="1"/>
            </p:cNvSpPr>
            <p:nvPr/>
          </p:nvSpPr>
          <p:spPr bwMode="auto">
            <a:xfrm>
              <a:off x="1012" y="1012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2" name="Rectangle 55"/>
            <p:cNvSpPr>
              <a:spLocks noChangeArrowheads="1"/>
            </p:cNvSpPr>
            <p:nvPr/>
          </p:nvSpPr>
          <p:spPr bwMode="auto">
            <a:xfrm>
              <a:off x="1003" y="1494"/>
              <a:ext cx="175" cy="98"/>
            </a:xfrm>
            <a:prstGeom prst="rect">
              <a:avLst/>
            </a:prstGeom>
            <a:solidFill>
              <a:srgbClr val="0000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3" name="Rectangle 56"/>
            <p:cNvSpPr>
              <a:spLocks noChangeArrowheads="1"/>
            </p:cNvSpPr>
            <p:nvPr/>
          </p:nvSpPr>
          <p:spPr bwMode="auto">
            <a:xfrm>
              <a:off x="994" y="1969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4" name="Rectangle 57"/>
            <p:cNvSpPr>
              <a:spLocks noChangeArrowheads="1"/>
            </p:cNvSpPr>
            <p:nvPr/>
          </p:nvSpPr>
          <p:spPr bwMode="auto">
            <a:xfrm>
              <a:off x="764" y="1017"/>
              <a:ext cx="175" cy="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5" name="Rectangle 58"/>
            <p:cNvSpPr>
              <a:spLocks noChangeArrowheads="1"/>
            </p:cNvSpPr>
            <p:nvPr/>
          </p:nvSpPr>
          <p:spPr bwMode="auto">
            <a:xfrm>
              <a:off x="760" y="1953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26" name="Line 60"/>
            <p:cNvSpPr>
              <a:spLocks noChangeShapeType="1"/>
            </p:cNvSpPr>
            <p:nvPr/>
          </p:nvSpPr>
          <p:spPr bwMode="auto">
            <a:xfrm>
              <a:off x="1215" y="1054"/>
              <a:ext cx="1026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27" name="Freeform 62"/>
            <p:cNvSpPr>
              <a:spLocks/>
            </p:cNvSpPr>
            <p:nvPr/>
          </p:nvSpPr>
          <p:spPr bwMode="auto">
            <a:xfrm>
              <a:off x="1246" y="1285"/>
              <a:ext cx="967" cy="735"/>
            </a:xfrm>
            <a:custGeom>
              <a:avLst/>
              <a:gdLst>
                <a:gd name="T0" fmla="*/ 0 w 967"/>
                <a:gd name="T1" fmla="*/ 733 h 735"/>
                <a:gd name="T2" fmla="*/ 522 w 967"/>
                <a:gd name="T3" fmla="*/ 735 h 735"/>
                <a:gd name="T4" fmla="*/ 967 w 967"/>
                <a:gd name="T5" fmla="*/ 0 h 735"/>
                <a:gd name="T6" fmla="*/ 0 60000 65536"/>
                <a:gd name="T7" fmla="*/ 0 60000 65536"/>
                <a:gd name="T8" fmla="*/ 0 60000 65536"/>
                <a:gd name="T9" fmla="*/ 0 w 967"/>
                <a:gd name="T10" fmla="*/ 0 h 735"/>
                <a:gd name="T11" fmla="*/ 967 w 967"/>
                <a:gd name="T12" fmla="*/ 735 h 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735">
                  <a:moveTo>
                    <a:pt x="0" y="733"/>
                  </a:moveTo>
                  <a:lnTo>
                    <a:pt x="522" y="735"/>
                  </a:lnTo>
                  <a:lnTo>
                    <a:pt x="967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28" name="Text Box 63"/>
            <p:cNvSpPr txBox="1">
              <a:spLocks noChangeArrowheads="1"/>
            </p:cNvSpPr>
            <p:nvPr/>
          </p:nvSpPr>
          <p:spPr bwMode="auto">
            <a:xfrm>
              <a:off x="933" y="2335"/>
              <a:ext cx="1549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at </a:t>
              </a:r>
              <a:r>
                <a:rPr lang="en-US" altLang="en-US" sz="1800" i="1" smtClean="0">
                  <a:solidFill>
                    <a:srgbClr val="000000"/>
                  </a:solidFill>
                </a:rPr>
                <a:t>t,</a:t>
              </a:r>
              <a:r>
                <a:rPr lang="en-US" altLang="en-US" sz="1800" smtClean="0">
                  <a:solidFill>
                    <a:srgbClr val="000000"/>
                  </a:solidFill>
                </a:rPr>
                <a:t> packets more</a:t>
              </a:r>
            </a:p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from input to output</a:t>
              </a:r>
              <a:endParaRPr lang="en-US" altLang="en-US" sz="1800" i="1" smtClean="0">
                <a:solidFill>
                  <a:srgbClr val="000000"/>
                </a:solidFill>
              </a:endParaRPr>
            </a:p>
          </p:txBody>
        </p:sp>
        <p:sp>
          <p:nvSpPr>
            <p:cNvPr id="64529" name="Text Box 64"/>
            <p:cNvSpPr txBox="1">
              <a:spLocks noChangeArrowheads="1"/>
            </p:cNvSpPr>
            <p:nvPr/>
          </p:nvSpPr>
          <p:spPr bwMode="auto">
            <a:xfrm>
              <a:off x="3354" y="2325"/>
              <a:ext cx="15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0" hangingPunct="0"/>
              <a:r>
                <a:rPr lang="en-US" altLang="en-US" sz="1800" smtClean="0">
                  <a:solidFill>
                    <a:srgbClr val="000000"/>
                  </a:solidFill>
                </a:rPr>
                <a:t>one packet time later</a:t>
              </a:r>
              <a:endParaRPr lang="en-US" altLang="en-US" sz="1800" i="1" smtClean="0">
                <a:solidFill>
                  <a:srgbClr val="000000"/>
                </a:solidFill>
              </a:endParaRPr>
            </a:p>
          </p:txBody>
        </p:sp>
        <p:sp>
          <p:nvSpPr>
            <p:cNvPr id="64530" name="Text Box 66"/>
            <p:cNvSpPr txBox="1">
              <a:spLocks noChangeArrowheads="1"/>
            </p:cNvSpPr>
            <p:nvPr/>
          </p:nvSpPr>
          <p:spPr bwMode="auto">
            <a:xfrm>
              <a:off x="1488" y="1545"/>
              <a:ext cx="471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switch</a:t>
              </a:r>
            </a:p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fabric</a:t>
              </a:r>
            </a:p>
          </p:txBody>
        </p:sp>
        <p:sp>
          <p:nvSpPr>
            <p:cNvPr id="64531" name="Text Box 67"/>
            <p:cNvSpPr txBox="1">
              <a:spLocks noChangeArrowheads="1"/>
            </p:cNvSpPr>
            <p:nvPr/>
          </p:nvSpPr>
          <p:spPr bwMode="auto">
            <a:xfrm>
              <a:off x="3895" y="1479"/>
              <a:ext cx="471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switch</a:t>
              </a:r>
            </a:p>
            <a:p>
              <a:pPr eaLnBrk="0" hangingPunct="0"/>
              <a:r>
                <a:rPr lang="en-US" altLang="en-US" sz="1600" smtClean="0">
                  <a:solidFill>
                    <a:srgbClr val="000000"/>
                  </a:solidFill>
                </a:rPr>
                <a:t>fabric</a:t>
              </a:r>
            </a:p>
          </p:txBody>
        </p:sp>
        <p:sp>
          <p:nvSpPr>
            <p:cNvPr id="64532" name="Rectangle 68"/>
            <p:cNvSpPr>
              <a:spLocks noChangeArrowheads="1"/>
            </p:cNvSpPr>
            <p:nvPr/>
          </p:nvSpPr>
          <p:spPr bwMode="auto">
            <a:xfrm>
              <a:off x="4746" y="972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3" name="Rectangle 69"/>
            <p:cNvSpPr>
              <a:spLocks noChangeArrowheads="1"/>
            </p:cNvSpPr>
            <p:nvPr/>
          </p:nvSpPr>
          <p:spPr bwMode="auto">
            <a:xfrm>
              <a:off x="4746" y="1497"/>
              <a:ext cx="175" cy="9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4" name="Rectangle 70"/>
            <p:cNvSpPr>
              <a:spLocks noChangeArrowheads="1"/>
            </p:cNvSpPr>
            <p:nvPr/>
          </p:nvSpPr>
          <p:spPr bwMode="auto">
            <a:xfrm>
              <a:off x="4743" y="1099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5" name="Rectangle 71"/>
            <p:cNvSpPr>
              <a:spLocks noChangeArrowheads="1"/>
            </p:cNvSpPr>
            <p:nvPr/>
          </p:nvSpPr>
          <p:spPr bwMode="auto">
            <a:xfrm>
              <a:off x="3445" y="1001"/>
              <a:ext cx="175" cy="9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6" name="Rectangle 72"/>
            <p:cNvSpPr>
              <a:spLocks noChangeArrowheads="1"/>
            </p:cNvSpPr>
            <p:nvPr/>
          </p:nvSpPr>
          <p:spPr bwMode="auto">
            <a:xfrm>
              <a:off x="3434" y="1965"/>
              <a:ext cx="175" cy="9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37" name="Freeform 73"/>
            <p:cNvSpPr>
              <a:spLocks/>
            </p:cNvSpPr>
            <p:nvPr/>
          </p:nvSpPr>
          <p:spPr bwMode="auto">
            <a:xfrm>
              <a:off x="3682" y="1261"/>
              <a:ext cx="967" cy="735"/>
            </a:xfrm>
            <a:custGeom>
              <a:avLst/>
              <a:gdLst>
                <a:gd name="T0" fmla="*/ 0 w 967"/>
                <a:gd name="T1" fmla="*/ 733 h 735"/>
                <a:gd name="T2" fmla="*/ 522 w 967"/>
                <a:gd name="T3" fmla="*/ 735 h 735"/>
                <a:gd name="T4" fmla="*/ 967 w 967"/>
                <a:gd name="T5" fmla="*/ 0 h 735"/>
                <a:gd name="T6" fmla="*/ 0 60000 65536"/>
                <a:gd name="T7" fmla="*/ 0 60000 65536"/>
                <a:gd name="T8" fmla="*/ 0 60000 65536"/>
                <a:gd name="T9" fmla="*/ 0 w 967"/>
                <a:gd name="T10" fmla="*/ 0 h 735"/>
                <a:gd name="T11" fmla="*/ 967 w 967"/>
                <a:gd name="T12" fmla="*/ 735 h 7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7" h="735">
                  <a:moveTo>
                    <a:pt x="0" y="733"/>
                  </a:moveTo>
                  <a:lnTo>
                    <a:pt x="522" y="735"/>
                  </a:lnTo>
                  <a:lnTo>
                    <a:pt x="967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38" name="Freeform 74"/>
            <p:cNvSpPr>
              <a:spLocks/>
            </p:cNvSpPr>
            <p:nvPr/>
          </p:nvSpPr>
          <p:spPr bwMode="auto">
            <a:xfrm>
              <a:off x="3669" y="1051"/>
              <a:ext cx="988" cy="951"/>
            </a:xfrm>
            <a:custGeom>
              <a:avLst/>
              <a:gdLst>
                <a:gd name="T0" fmla="*/ 0 w 1002"/>
                <a:gd name="T1" fmla="*/ 29707 h 480"/>
                <a:gd name="T2" fmla="*/ 429 w 1002"/>
                <a:gd name="T3" fmla="*/ 0 h 480"/>
                <a:gd name="T4" fmla="*/ 822 w 1002"/>
                <a:gd name="T5" fmla="*/ 6892561 h 480"/>
                <a:gd name="T6" fmla="*/ 0 60000 65536"/>
                <a:gd name="T7" fmla="*/ 0 60000 65536"/>
                <a:gd name="T8" fmla="*/ 0 60000 65536"/>
                <a:gd name="T9" fmla="*/ 0 w 1002"/>
                <a:gd name="T10" fmla="*/ 0 h 480"/>
                <a:gd name="T11" fmla="*/ 1002 w 1002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2" h="480">
                  <a:moveTo>
                    <a:pt x="0" y="2"/>
                  </a:moveTo>
                  <a:lnTo>
                    <a:pt x="522" y="0"/>
                  </a:lnTo>
                  <a:lnTo>
                    <a:pt x="1002" y="480"/>
                  </a:lnTo>
                </a:path>
              </a:pathLst>
            </a:custGeom>
            <a:noFill/>
            <a:ln w="28575" cap="flat" cmpd="sng">
              <a:solidFill>
                <a:srgbClr val="008000"/>
              </a:solidFill>
              <a:prstDash val="dash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39" name="Line 75"/>
            <p:cNvSpPr>
              <a:spLocks noChangeShapeType="1"/>
            </p:cNvSpPr>
            <p:nvPr/>
          </p:nvSpPr>
          <p:spPr bwMode="auto">
            <a:xfrm>
              <a:off x="1208" y="1545"/>
              <a:ext cx="1012" cy="1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4540" name="Rectangle 76"/>
            <p:cNvSpPr>
              <a:spLocks noChangeArrowheads="1"/>
            </p:cNvSpPr>
            <p:nvPr/>
          </p:nvSpPr>
          <p:spPr bwMode="auto">
            <a:xfrm>
              <a:off x="550" y="1010"/>
              <a:ext cx="175" cy="9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  <p:sp>
          <p:nvSpPr>
            <p:cNvPr id="64541" name="Rectangle 77"/>
            <p:cNvSpPr>
              <a:spLocks noChangeArrowheads="1"/>
            </p:cNvSpPr>
            <p:nvPr/>
          </p:nvSpPr>
          <p:spPr bwMode="auto">
            <a:xfrm>
              <a:off x="3194" y="997"/>
              <a:ext cx="175" cy="98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Picture 1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00" y="1039813"/>
            <a:ext cx="5027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How much buffering?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RFC 3439 rule of thumb: average buffering equal to </a:t>
            </a:r>
            <a:r>
              <a:rPr lang="ja-JP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“</a:t>
            </a:r>
            <a:r>
              <a:rPr lang="en-US" altLang="ja-JP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typical</a:t>
            </a:r>
            <a:r>
              <a:rPr lang="ja-JP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”</a:t>
            </a:r>
            <a:r>
              <a:rPr lang="en-US" altLang="ja-JP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RTT (say 250 msec) times link capacity C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e.g., C = 10 Gpbs link: 2.5 Gbit buffer</a:t>
            </a:r>
          </a:p>
          <a:p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recent recommendation: with </a:t>
            </a:r>
            <a:r>
              <a:rPr lang="en-US" altLang="en-US" i="1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N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 flows, buffering equal to </a:t>
            </a:r>
          </a:p>
        </p:txBody>
      </p:sp>
      <p:grpSp>
        <p:nvGrpSpPr>
          <p:cNvPr id="65540" name="Group 9"/>
          <p:cNvGrpSpPr>
            <a:grpSpLocks/>
          </p:cNvGrpSpPr>
          <p:nvPr/>
        </p:nvGrpSpPr>
        <p:grpSpPr bwMode="auto">
          <a:xfrm>
            <a:off x="4167188" y="3717925"/>
            <a:ext cx="1165225" cy="1109663"/>
            <a:chOff x="1923" y="2801"/>
            <a:chExt cx="734" cy="699"/>
          </a:xfrm>
        </p:grpSpPr>
        <p:sp>
          <p:nvSpPr>
            <p:cNvPr id="65543" name="Text Box 4"/>
            <p:cNvSpPr txBox="1">
              <a:spLocks noChangeArrowheads="1"/>
            </p:cNvSpPr>
            <p:nvPr/>
          </p:nvSpPr>
          <p:spPr bwMode="auto">
            <a:xfrm>
              <a:off x="1923" y="2918"/>
              <a:ext cx="7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</a:rPr>
                <a:t>RTT  C</a:t>
              </a:r>
            </a:p>
          </p:txBody>
        </p:sp>
        <p:sp>
          <p:nvSpPr>
            <p:cNvPr id="65544" name="Text Box 5"/>
            <p:cNvSpPr txBox="1">
              <a:spLocks noChangeArrowheads="1"/>
            </p:cNvSpPr>
            <p:nvPr/>
          </p:nvSpPr>
          <p:spPr bwMode="auto">
            <a:xfrm>
              <a:off x="2309" y="2801"/>
              <a:ext cx="1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z="3200" smtClean="0">
                  <a:solidFill>
                    <a:srgbClr val="000000"/>
                  </a:solidFill>
                </a:rPr>
                <a:t>.</a:t>
              </a:r>
            </a:p>
          </p:txBody>
        </p:sp>
        <p:sp>
          <p:nvSpPr>
            <p:cNvPr id="65545" name="Line 6"/>
            <p:cNvSpPr>
              <a:spLocks noChangeShapeType="1"/>
            </p:cNvSpPr>
            <p:nvPr/>
          </p:nvSpPr>
          <p:spPr bwMode="auto">
            <a:xfrm>
              <a:off x="1929" y="3168"/>
              <a:ext cx="61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65546" name="Text Box 7"/>
            <p:cNvSpPr txBox="1">
              <a:spLocks noChangeArrowheads="1"/>
            </p:cNvSpPr>
            <p:nvPr/>
          </p:nvSpPr>
          <p:spPr bwMode="auto">
            <a:xfrm>
              <a:off x="2091" y="321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r>
                <a:rPr lang="en-US" altLang="en-US" smtClean="0">
                  <a:solidFill>
                    <a:srgbClr val="000000"/>
                  </a:solidFill>
                </a:rPr>
                <a:t>N</a:t>
              </a:r>
            </a:p>
          </p:txBody>
        </p:sp>
        <p:sp>
          <p:nvSpPr>
            <p:cNvPr id="65547" name="Freeform 8"/>
            <p:cNvSpPr>
              <a:spLocks/>
            </p:cNvSpPr>
            <p:nvPr/>
          </p:nvSpPr>
          <p:spPr bwMode="auto">
            <a:xfrm>
              <a:off x="2062" y="3218"/>
              <a:ext cx="279" cy="209"/>
            </a:xfrm>
            <a:custGeom>
              <a:avLst/>
              <a:gdLst>
                <a:gd name="T0" fmla="*/ 0 w 279"/>
                <a:gd name="T1" fmla="*/ 148 h 209"/>
                <a:gd name="T2" fmla="*/ 26 w 279"/>
                <a:gd name="T3" fmla="*/ 105 h 209"/>
                <a:gd name="T4" fmla="*/ 44 w 279"/>
                <a:gd name="T5" fmla="*/ 209 h 209"/>
                <a:gd name="T6" fmla="*/ 61 w 279"/>
                <a:gd name="T7" fmla="*/ 0 h 209"/>
                <a:gd name="T8" fmla="*/ 279 w 279"/>
                <a:gd name="T9" fmla="*/ 0 h 2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9"/>
                <a:gd name="T16" fmla="*/ 0 h 209"/>
                <a:gd name="T17" fmla="*/ 279 w 279"/>
                <a:gd name="T18" fmla="*/ 209 h 20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9" h="209">
                  <a:moveTo>
                    <a:pt x="0" y="148"/>
                  </a:moveTo>
                  <a:lnTo>
                    <a:pt x="26" y="105"/>
                  </a:lnTo>
                  <a:lnTo>
                    <a:pt x="44" y="209"/>
                  </a:lnTo>
                  <a:lnTo>
                    <a:pt x="61" y="0"/>
                  </a:lnTo>
                  <a:lnTo>
                    <a:pt x="279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pPr eaLnBrk="0" hangingPunct="0"/>
              <a:endParaRPr lang="en-US" sz="1800" smtClean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4288"/>
            <a:ext cx="7772400" cy="1143001"/>
          </a:xfrm>
        </p:spPr>
        <p:txBody>
          <a:bodyPr/>
          <a:lstStyle/>
          <a:p>
            <a:r>
              <a:rPr lang="en-US" altLang="en-US" sz="4000" dirty="0" smtClean="0">
                <a:ea typeface="ＭＳ Ｐゴシック" panose="020B0600070205080204" pitchFamily="34" charset="-128"/>
              </a:rPr>
              <a:t>Scheduling policies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39850"/>
            <a:ext cx="8262938" cy="3582988"/>
          </a:xfrm>
        </p:spPr>
        <p:txBody>
          <a:bodyPr/>
          <a:lstStyle/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scheduling: 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choose next packet to send on link</a:t>
            </a:r>
          </a:p>
          <a:p>
            <a:r>
              <a:rPr lang="en-US" altLang="en-US" i="1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FIFO (first in first out) scheduling: </a:t>
            </a:r>
            <a:r>
              <a:rPr lang="en-US" altLang="en-US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send in order of arrival to queue</a:t>
            </a:r>
          </a:p>
          <a:p>
            <a:pPr lvl="1"/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real-world example?</a:t>
            </a:r>
          </a:p>
          <a:p>
            <a:pPr lvl="1"/>
            <a:r>
              <a:rPr lang="en-US" altLang="en-US" i="1" smtClean="0">
                <a:solidFill>
                  <a:srgbClr val="000099"/>
                </a:solidFill>
                <a:latin typeface="Gill Sans MT" panose="020B0502020104020203" pitchFamily="34" charset="0"/>
                <a:ea typeface="ＭＳ Ｐゴシック" panose="020B0600070205080204" pitchFamily="34" charset="-128"/>
              </a:rPr>
              <a:t>discard policy: </a:t>
            </a:r>
            <a:r>
              <a:rPr lang="en-US" altLang="en-US" smtClean="0">
                <a:latin typeface="Gill Sans MT" panose="020B0502020104020203" pitchFamily="34" charset="0"/>
                <a:ea typeface="ＭＳ Ｐゴシック" panose="020B0600070205080204" pitchFamily="34" charset="-128"/>
              </a:rPr>
              <a:t>if packet arrives to full queue: who to discard?</a:t>
            </a:r>
          </a:p>
          <a:p>
            <a:pPr lvl="2">
              <a:lnSpc>
                <a:spcPts val="2275"/>
              </a:lnSpc>
            </a:pPr>
            <a:r>
              <a:rPr lang="en-US" altLang="en-US" sz="2400" i="1" smtClean="0">
                <a:solidFill>
                  <a:srgbClr val="000099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tail drop: </a:t>
            </a:r>
            <a:r>
              <a:rPr lang="en-US" altLang="en-US" sz="2400" smtClean="0"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drop arriving packet</a:t>
            </a:r>
          </a:p>
          <a:p>
            <a:pPr lvl="2">
              <a:lnSpc>
                <a:spcPts val="2275"/>
              </a:lnSpc>
            </a:pPr>
            <a:r>
              <a:rPr lang="en-US" altLang="en-US" sz="2400" i="1" smtClean="0">
                <a:solidFill>
                  <a:srgbClr val="000099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priority: </a:t>
            </a:r>
            <a:r>
              <a:rPr lang="en-US" altLang="en-US" sz="2400" smtClean="0"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drop/remove on priority basis</a:t>
            </a:r>
          </a:p>
          <a:p>
            <a:pPr lvl="2">
              <a:lnSpc>
                <a:spcPts val="2275"/>
              </a:lnSpc>
            </a:pPr>
            <a:r>
              <a:rPr lang="en-US" altLang="en-US" sz="2400" i="1" smtClean="0">
                <a:solidFill>
                  <a:srgbClr val="000099"/>
                </a:solidFill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random: </a:t>
            </a:r>
            <a:r>
              <a:rPr lang="en-US" altLang="en-US" sz="2400" smtClean="0">
                <a:latin typeface="Gill Sans MT" panose="020B0502020104020203" pitchFamily="34" charset="0"/>
                <a:ea typeface="Gill Sans MT" panose="020B0502020104020203" pitchFamily="34" charset="0"/>
                <a:cs typeface="Gill Sans MT" panose="020B0502020104020203" pitchFamily="34" charset="0"/>
              </a:rPr>
              <a:t>drop/remove randomly</a:t>
            </a:r>
          </a:p>
        </p:txBody>
      </p:sp>
      <p:pic>
        <p:nvPicPr>
          <p:cNvPr id="66563" name="Picture 16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8" y="78263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6564" name="Group 25"/>
          <p:cNvGrpSpPr>
            <a:grpSpLocks/>
          </p:cNvGrpSpPr>
          <p:nvPr/>
        </p:nvGrpSpPr>
        <p:grpSpPr bwMode="auto">
          <a:xfrm>
            <a:off x="3771900" y="5132388"/>
            <a:ext cx="939800" cy="565150"/>
            <a:chOff x="1670312" y="2562997"/>
            <a:chExt cx="940317" cy="565219"/>
          </a:xfrm>
        </p:grpSpPr>
        <p:grpSp>
          <p:nvGrpSpPr>
            <p:cNvPr id="66575" name="Group 28"/>
            <p:cNvGrpSpPr>
              <a:grpSpLocks/>
            </p:cNvGrpSpPr>
            <p:nvPr/>
          </p:nvGrpSpPr>
          <p:grpSpPr bwMode="auto">
            <a:xfrm>
              <a:off x="1670312" y="2562997"/>
              <a:ext cx="929822" cy="565219"/>
              <a:chOff x="1670312" y="2562997"/>
              <a:chExt cx="929822" cy="565219"/>
            </a:xfrm>
          </p:grpSpPr>
          <p:sp>
            <p:nvSpPr>
              <p:cNvPr id="66577" name="Rectangle 30"/>
              <p:cNvSpPr>
                <a:spLocks noChangeArrowheads="1"/>
              </p:cNvSpPr>
              <p:nvPr/>
            </p:nvSpPr>
            <p:spPr bwMode="auto">
              <a:xfrm>
                <a:off x="1670312" y="2562997"/>
                <a:ext cx="929822" cy="56315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0" hangingPunct="0"/>
                <a:endParaRPr lang="en-US" altLang="en-US" sz="1800" smtClean="0">
                  <a:solidFill>
                    <a:srgbClr val="000000"/>
                  </a:solidFill>
                </a:endParaRPr>
              </a:p>
            </p:txBody>
          </p:sp>
          <p:cxnSp>
            <p:nvCxnSpPr>
              <p:cNvPr id="66578" name="Straight Connector 31"/>
              <p:cNvCxnSpPr>
                <a:cxnSpLocks noChangeShapeType="1"/>
              </p:cNvCxnSpPr>
              <p:nvPr/>
            </p:nvCxnSpPr>
            <p:spPr bwMode="auto">
              <a:xfrm flipH="1">
                <a:off x="1786358" y="256753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79" name="Straight Connector 32"/>
              <p:cNvCxnSpPr>
                <a:cxnSpLocks noChangeShapeType="1"/>
              </p:cNvCxnSpPr>
              <p:nvPr/>
            </p:nvCxnSpPr>
            <p:spPr bwMode="auto">
              <a:xfrm flipH="1">
                <a:off x="1911544" y="2566974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0" name="Straight Connector 33"/>
              <p:cNvCxnSpPr>
                <a:cxnSpLocks noChangeShapeType="1"/>
              </p:cNvCxnSpPr>
              <p:nvPr/>
            </p:nvCxnSpPr>
            <p:spPr bwMode="auto">
              <a:xfrm flipH="1">
                <a:off x="2027659" y="257032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1" name="Straight Connector 34"/>
              <p:cNvCxnSpPr>
                <a:cxnSpLocks noChangeShapeType="1"/>
              </p:cNvCxnSpPr>
              <p:nvPr/>
            </p:nvCxnSpPr>
            <p:spPr bwMode="auto">
              <a:xfrm flipH="1">
                <a:off x="2134843" y="2564600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2" name="Straight Connector 35"/>
              <p:cNvCxnSpPr>
                <a:cxnSpLocks noChangeShapeType="1"/>
              </p:cNvCxnSpPr>
              <p:nvPr/>
            </p:nvCxnSpPr>
            <p:spPr bwMode="auto">
              <a:xfrm flipH="1">
                <a:off x="2244397" y="2566693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3" name="Straight Connector 36"/>
              <p:cNvCxnSpPr>
                <a:cxnSpLocks noChangeShapeType="1"/>
              </p:cNvCxnSpPr>
              <p:nvPr/>
            </p:nvCxnSpPr>
            <p:spPr bwMode="auto">
              <a:xfrm flipH="1">
                <a:off x="2365675" y="2568786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66584" name="Straight Connector 37"/>
              <p:cNvCxnSpPr>
                <a:cxnSpLocks noChangeShapeType="1"/>
              </p:cNvCxnSpPr>
              <p:nvPr/>
            </p:nvCxnSpPr>
            <p:spPr bwMode="auto">
              <a:xfrm flipH="1">
                <a:off x="2483045" y="2566971"/>
                <a:ext cx="4536" cy="55789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6576" name="Rectangle 29"/>
            <p:cNvSpPr>
              <a:spLocks noChangeArrowheads="1"/>
            </p:cNvSpPr>
            <p:nvPr/>
          </p:nvSpPr>
          <p:spPr bwMode="auto">
            <a:xfrm>
              <a:off x="1916862" y="2571262"/>
              <a:ext cx="693767" cy="547076"/>
            </a:xfrm>
            <a:prstGeom prst="rect">
              <a:avLst/>
            </a:prstGeom>
            <a:solidFill>
              <a:srgbClr val="000099">
                <a:alpha val="7097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58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0" hangingPunct="0"/>
              <a:endParaRPr lang="en-US" altLang="en-US" sz="18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66565" name="Oval 27"/>
          <p:cNvSpPr>
            <a:spLocks noChangeArrowheads="1"/>
          </p:cNvSpPr>
          <p:nvPr/>
        </p:nvSpPr>
        <p:spPr bwMode="auto">
          <a:xfrm>
            <a:off x="4799013" y="5103813"/>
            <a:ext cx="631825" cy="62865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endParaRPr lang="en-US" altLang="en-US" sz="1800" smtClean="0">
              <a:solidFill>
                <a:srgbClr val="000000"/>
              </a:solidFill>
            </a:endParaRPr>
          </a:p>
        </p:txBody>
      </p:sp>
      <p:cxnSp>
        <p:nvCxnSpPr>
          <p:cNvPr id="66566" name="Straight Arrow Connector 11"/>
          <p:cNvCxnSpPr>
            <a:cxnSpLocks noChangeShapeType="1"/>
          </p:cNvCxnSpPr>
          <p:nvPr/>
        </p:nvCxnSpPr>
        <p:spPr bwMode="auto">
          <a:xfrm>
            <a:off x="2532063" y="5414963"/>
            <a:ext cx="1054100" cy="0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67" name="TextBox 17"/>
          <p:cNvSpPr txBox="1">
            <a:spLocks noChangeArrowheads="1"/>
          </p:cNvSpPr>
          <p:nvPr/>
        </p:nvSpPr>
        <p:spPr bwMode="auto">
          <a:xfrm>
            <a:off x="3514725" y="5699125"/>
            <a:ext cx="12731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queue</a:t>
            </a:r>
          </a:p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(waiting area)</a:t>
            </a:r>
          </a:p>
        </p:txBody>
      </p:sp>
      <p:sp>
        <p:nvSpPr>
          <p:cNvPr id="66568" name="TextBox 18"/>
          <p:cNvSpPr txBox="1">
            <a:spLocks noChangeArrowheads="1"/>
          </p:cNvSpPr>
          <p:nvPr/>
        </p:nvSpPr>
        <p:spPr bwMode="auto">
          <a:xfrm>
            <a:off x="2673350" y="5459413"/>
            <a:ext cx="76358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packet</a:t>
            </a:r>
          </a:p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arrivals</a:t>
            </a:r>
          </a:p>
        </p:txBody>
      </p:sp>
      <p:cxnSp>
        <p:nvCxnSpPr>
          <p:cNvPr id="66569" name="Straight Arrow Connector 20"/>
          <p:cNvCxnSpPr>
            <a:cxnSpLocks noChangeShapeType="1"/>
          </p:cNvCxnSpPr>
          <p:nvPr/>
        </p:nvCxnSpPr>
        <p:spPr bwMode="auto">
          <a:xfrm>
            <a:off x="5632450" y="5400675"/>
            <a:ext cx="906463" cy="4763"/>
          </a:xfrm>
          <a:prstGeom prst="straightConnector1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570" name="TextBox 22"/>
          <p:cNvSpPr txBox="1">
            <a:spLocks noChangeArrowheads="1"/>
          </p:cNvSpPr>
          <p:nvPr/>
        </p:nvSpPr>
        <p:spPr bwMode="auto">
          <a:xfrm>
            <a:off x="5724525" y="5508625"/>
            <a:ext cx="104298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packet</a:t>
            </a:r>
          </a:p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departures</a:t>
            </a:r>
          </a:p>
        </p:txBody>
      </p:sp>
      <p:sp>
        <p:nvSpPr>
          <p:cNvPr id="66571" name="TextBox 23"/>
          <p:cNvSpPr txBox="1">
            <a:spLocks noChangeArrowheads="1"/>
          </p:cNvSpPr>
          <p:nvPr/>
        </p:nvSpPr>
        <p:spPr bwMode="auto">
          <a:xfrm>
            <a:off x="4714875" y="5703888"/>
            <a:ext cx="852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link</a:t>
            </a:r>
          </a:p>
          <a:p>
            <a:pPr algn="ctr" eaLnBrk="0" hangingPunct="0"/>
            <a:r>
              <a:rPr lang="en-US" altLang="en-US" sz="1400" smtClean="0">
                <a:solidFill>
                  <a:srgbClr val="000000"/>
                </a:solidFill>
                <a:cs typeface="Arial" panose="020B0604020202020204" pitchFamily="34" charset="0"/>
              </a:rPr>
              <a:t> (server)</a:t>
            </a:r>
          </a:p>
        </p:txBody>
      </p:sp>
      <p:cxnSp>
        <p:nvCxnSpPr>
          <p:cNvPr id="66572" name="Straight Arrow Connector 52"/>
          <p:cNvCxnSpPr>
            <a:cxnSpLocks noChangeShapeType="1"/>
            <a:stCxn id="66576" idx="3"/>
            <a:endCxn id="66565" idx="2"/>
          </p:cNvCxnSpPr>
          <p:nvPr/>
        </p:nvCxnSpPr>
        <p:spPr bwMode="auto">
          <a:xfrm>
            <a:off x="4711700" y="5414963"/>
            <a:ext cx="87313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76350"/>
            <a:ext cx="7772400" cy="490855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dirty="0" smtClean="0">
                <a:solidFill>
                  <a:srgbClr val="CC0000"/>
                </a:solidFill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Weighted Fair Queuing (WFQ): 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generalized Round Robin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  <a:cs typeface="ＭＳ Ｐゴシック" panose="020B0600070205080204" pitchFamily="34" charset="-128"/>
              </a:rPr>
              <a:t>each class gets weighted amount of service in each cycle</a:t>
            </a:r>
          </a:p>
        </p:txBody>
      </p:sp>
      <p:pic>
        <p:nvPicPr>
          <p:cNvPr id="72706" name="Picture 4" descr="666 WF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600" y="3844925"/>
            <a:ext cx="5243513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707" name="Picture 17" descr="underline_bas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846138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938"/>
            <a:ext cx="7772400" cy="1143000"/>
          </a:xfrm>
        </p:spPr>
        <p:txBody>
          <a:bodyPr/>
          <a:lstStyle/>
          <a:p>
            <a:r>
              <a:rPr lang="en-US" altLang="en-US" dirty="0" smtClean="0">
                <a:ea typeface="ＭＳ Ｐゴシック" panose="020B0600070205080204" pitchFamily="34" charset="-128"/>
              </a:rPr>
              <a:t>Scheduling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7" name="Freeform 2"/>
          <p:cNvSpPr>
            <a:spLocks/>
          </p:cNvSpPr>
          <p:nvPr/>
        </p:nvSpPr>
        <p:spPr bwMode="auto">
          <a:xfrm>
            <a:off x="2027238" y="1652588"/>
            <a:ext cx="6010275" cy="2206625"/>
          </a:xfrm>
          <a:custGeom>
            <a:avLst/>
            <a:gdLst>
              <a:gd name="T0" fmla="*/ 2147483647 w 3786"/>
              <a:gd name="T1" fmla="*/ 2147483647 h 1390"/>
              <a:gd name="T2" fmla="*/ 2147483647 w 3786"/>
              <a:gd name="T3" fmla="*/ 2147483647 h 1390"/>
              <a:gd name="T4" fmla="*/ 2147483647 w 3786"/>
              <a:gd name="T5" fmla="*/ 2147483647 h 1390"/>
              <a:gd name="T6" fmla="*/ 2147483647 w 3786"/>
              <a:gd name="T7" fmla="*/ 2147483647 h 1390"/>
              <a:gd name="T8" fmla="*/ 2147483647 w 3786"/>
              <a:gd name="T9" fmla="*/ 2147483647 h 1390"/>
              <a:gd name="T10" fmla="*/ 2147483647 w 3786"/>
              <a:gd name="T11" fmla="*/ 2147483647 h 1390"/>
              <a:gd name="T12" fmla="*/ 2147483647 w 3786"/>
              <a:gd name="T13" fmla="*/ 2147483647 h 1390"/>
              <a:gd name="T14" fmla="*/ 2147483647 w 3786"/>
              <a:gd name="T15" fmla="*/ 2147483647 h 1390"/>
              <a:gd name="T16" fmla="*/ 2147483647 w 3786"/>
              <a:gd name="T17" fmla="*/ 2147483647 h 1390"/>
              <a:gd name="T18" fmla="*/ 2147483647 w 3786"/>
              <a:gd name="T19" fmla="*/ 2147483647 h 1390"/>
              <a:gd name="T20" fmla="*/ 2147483647 w 3786"/>
              <a:gd name="T21" fmla="*/ 2147483647 h 1390"/>
              <a:gd name="T22" fmla="*/ 2147483647 w 3786"/>
              <a:gd name="T23" fmla="*/ 2147483647 h 1390"/>
              <a:gd name="T24" fmla="*/ 2147483647 w 3786"/>
              <a:gd name="T25" fmla="*/ 2147483647 h 1390"/>
              <a:gd name="T26" fmla="*/ 2147483647 w 3786"/>
              <a:gd name="T27" fmla="*/ 2147483647 h 13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786"/>
              <a:gd name="T43" fmla="*/ 0 h 1390"/>
              <a:gd name="T44" fmla="*/ 3786 w 3786"/>
              <a:gd name="T45" fmla="*/ 1390 h 139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786" h="1390">
                <a:moveTo>
                  <a:pt x="408" y="575"/>
                </a:moveTo>
                <a:cubicBezTo>
                  <a:pt x="689" y="273"/>
                  <a:pt x="1286" y="110"/>
                  <a:pt x="1693" y="55"/>
                </a:cubicBezTo>
                <a:cubicBezTo>
                  <a:pt x="2100" y="0"/>
                  <a:pt x="2585" y="164"/>
                  <a:pt x="2852" y="245"/>
                </a:cubicBezTo>
                <a:cubicBezTo>
                  <a:pt x="3119" y="326"/>
                  <a:pt x="3163" y="420"/>
                  <a:pt x="3295" y="540"/>
                </a:cubicBezTo>
                <a:cubicBezTo>
                  <a:pt x="3427" y="660"/>
                  <a:pt x="3786" y="870"/>
                  <a:pt x="3702" y="1130"/>
                </a:cubicBezTo>
                <a:cubicBezTo>
                  <a:pt x="3618" y="1390"/>
                  <a:pt x="3209" y="1190"/>
                  <a:pt x="3035" y="1214"/>
                </a:cubicBezTo>
                <a:cubicBezTo>
                  <a:pt x="2870" y="1266"/>
                  <a:pt x="2655" y="1277"/>
                  <a:pt x="2655" y="1277"/>
                </a:cubicBezTo>
                <a:cubicBezTo>
                  <a:pt x="2655" y="1277"/>
                  <a:pt x="2160" y="1316"/>
                  <a:pt x="1918" y="1326"/>
                </a:cubicBezTo>
                <a:cubicBezTo>
                  <a:pt x="1676" y="1336"/>
                  <a:pt x="1387" y="1353"/>
                  <a:pt x="1201" y="1340"/>
                </a:cubicBezTo>
                <a:cubicBezTo>
                  <a:pt x="1015" y="1327"/>
                  <a:pt x="913" y="1278"/>
                  <a:pt x="801" y="1249"/>
                </a:cubicBezTo>
                <a:lnTo>
                  <a:pt x="527" y="1165"/>
                </a:lnTo>
                <a:cubicBezTo>
                  <a:pt x="404" y="1140"/>
                  <a:pt x="126" y="1159"/>
                  <a:pt x="63" y="1102"/>
                </a:cubicBezTo>
                <a:cubicBezTo>
                  <a:pt x="0" y="1045"/>
                  <a:pt x="85" y="919"/>
                  <a:pt x="148" y="821"/>
                </a:cubicBezTo>
                <a:cubicBezTo>
                  <a:pt x="205" y="733"/>
                  <a:pt x="127" y="877"/>
                  <a:pt x="408" y="575"/>
                </a:cubicBezTo>
                <a:close/>
              </a:path>
            </a:pathLst>
          </a:custGeom>
          <a:solidFill>
            <a:srgbClr val="3399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48" name="Rectangle 3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Hierarchical OSPF</a:t>
            </a:r>
            <a:endParaRPr lang="en-US">
              <a:latin typeface="Gill Sans MT" charset="0"/>
            </a:endParaRPr>
          </a:p>
        </p:txBody>
      </p:sp>
      <p:sp>
        <p:nvSpPr>
          <p:cNvPr id="159749" name="Line 4"/>
          <p:cNvSpPr>
            <a:spLocks noChangeShapeType="1"/>
          </p:cNvSpPr>
          <p:nvPr/>
        </p:nvSpPr>
        <p:spPr bwMode="auto">
          <a:xfrm flipV="1">
            <a:off x="3679825" y="2039938"/>
            <a:ext cx="1058863" cy="346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0" name="Line 5"/>
          <p:cNvSpPr>
            <a:spLocks noChangeShapeType="1"/>
          </p:cNvSpPr>
          <p:nvPr/>
        </p:nvSpPr>
        <p:spPr bwMode="auto">
          <a:xfrm>
            <a:off x="4957763" y="2036763"/>
            <a:ext cx="1169987" cy="3444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1" name="Line 6"/>
          <p:cNvSpPr>
            <a:spLocks noChangeShapeType="1"/>
          </p:cNvSpPr>
          <p:nvPr/>
        </p:nvSpPr>
        <p:spPr bwMode="auto">
          <a:xfrm>
            <a:off x="6369050" y="2435225"/>
            <a:ext cx="803275" cy="801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2" name="Line 7"/>
          <p:cNvSpPr>
            <a:spLocks noChangeShapeType="1"/>
          </p:cNvSpPr>
          <p:nvPr/>
        </p:nvSpPr>
        <p:spPr bwMode="auto">
          <a:xfrm flipV="1">
            <a:off x="4948238" y="2330450"/>
            <a:ext cx="1271587" cy="11826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3" name="Line 8"/>
          <p:cNvSpPr>
            <a:spLocks noChangeShapeType="1"/>
          </p:cNvSpPr>
          <p:nvPr/>
        </p:nvSpPr>
        <p:spPr bwMode="auto">
          <a:xfrm>
            <a:off x="3683000" y="2471738"/>
            <a:ext cx="1138238" cy="9921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4" name="Line 9"/>
          <p:cNvSpPr>
            <a:spLocks noChangeShapeType="1"/>
          </p:cNvSpPr>
          <p:nvPr/>
        </p:nvSpPr>
        <p:spPr bwMode="auto">
          <a:xfrm flipH="1">
            <a:off x="6780213" y="3236913"/>
            <a:ext cx="400050" cy="8810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5" name="Line 10"/>
          <p:cNvSpPr>
            <a:spLocks noChangeShapeType="1"/>
          </p:cNvSpPr>
          <p:nvPr/>
        </p:nvSpPr>
        <p:spPr bwMode="auto">
          <a:xfrm>
            <a:off x="6808788" y="4090988"/>
            <a:ext cx="893762" cy="836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6" name="Line 11"/>
          <p:cNvSpPr>
            <a:spLocks noChangeShapeType="1"/>
          </p:cNvSpPr>
          <p:nvPr/>
        </p:nvSpPr>
        <p:spPr bwMode="auto">
          <a:xfrm>
            <a:off x="4841875" y="3405188"/>
            <a:ext cx="547688" cy="13382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7" name="Line 12"/>
          <p:cNvSpPr>
            <a:spLocks noChangeShapeType="1"/>
          </p:cNvSpPr>
          <p:nvPr/>
        </p:nvSpPr>
        <p:spPr bwMode="auto">
          <a:xfrm>
            <a:off x="4403725" y="4268788"/>
            <a:ext cx="246063" cy="971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8" name="Line 13"/>
          <p:cNvSpPr>
            <a:spLocks noChangeShapeType="1"/>
          </p:cNvSpPr>
          <p:nvPr/>
        </p:nvSpPr>
        <p:spPr bwMode="auto">
          <a:xfrm flipH="1">
            <a:off x="4646613" y="4775200"/>
            <a:ext cx="7239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59" name="Line 14"/>
          <p:cNvSpPr>
            <a:spLocks noChangeShapeType="1"/>
          </p:cNvSpPr>
          <p:nvPr/>
        </p:nvSpPr>
        <p:spPr bwMode="auto">
          <a:xfrm flipH="1">
            <a:off x="4454525" y="3519488"/>
            <a:ext cx="388938" cy="779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0" name="Line 15"/>
          <p:cNvSpPr>
            <a:spLocks noChangeShapeType="1"/>
          </p:cNvSpPr>
          <p:nvPr/>
        </p:nvSpPr>
        <p:spPr bwMode="auto">
          <a:xfrm flipH="1">
            <a:off x="2689225" y="2319338"/>
            <a:ext cx="857250" cy="846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1" name="Line 16"/>
          <p:cNvSpPr>
            <a:spLocks noChangeShapeType="1"/>
          </p:cNvSpPr>
          <p:nvPr/>
        </p:nvSpPr>
        <p:spPr bwMode="auto">
          <a:xfrm flipH="1">
            <a:off x="2084388" y="3171825"/>
            <a:ext cx="577850" cy="790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2" name="Line 17"/>
          <p:cNvSpPr>
            <a:spLocks noChangeShapeType="1"/>
          </p:cNvSpPr>
          <p:nvPr/>
        </p:nvSpPr>
        <p:spPr bwMode="auto">
          <a:xfrm flipH="1">
            <a:off x="1435100" y="4024313"/>
            <a:ext cx="622300" cy="600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3" name="Line 18"/>
          <p:cNvSpPr>
            <a:spLocks noChangeShapeType="1"/>
          </p:cNvSpPr>
          <p:nvPr/>
        </p:nvSpPr>
        <p:spPr bwMode="auto">
          <a:xfrm flipH="1">
            <a:off x="2290763" y="4552950"/>
            <a:ext cx="433387" cy="677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4" name="Line 19"/>
          <p:cNvSpPr>
            <a:spLocks noChangeShapeType="1"/>
          </p:cNvSpPr>
          <p:nvPr/>
        </p:nvSpPr>
        <p:spPr bwMode="auto">
          <a:xfrm>
            <a:off x="2163763" y="3981450"/>
            <a:ext cx="636587" cy="5207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5" name="Freeform 20"/>
          <p:cNvSpPr>
            <a:spLocks/>
          </p:cNvSpPr>
          <p:nvPr/>
        </p:nvSpPr>
        <p:spPr bwMode="auto">
          <a:xfrm>
            <a:off x="1087438" y="2833688"/>
            <a:ext cx="2185987" cy="2820987"/>
          </a:xfrm>
          <a:custGeom>
            <a:avLst/>
            <a:gdLst>
              <a:gd name="T0" fmla="*/ 2147483647 w 1377"/>
              <a:gd name="T1" fmla="*/ 2147483647 h 1777"/>
              <a:gd name="T2" fmla="*/ 2147483647 w 1377"/>
              <a:gd name="T3" fmla="*/ 2147483647 h 1777"/>
              <a:gd name="T4" fmla="*/ 2147483647 w 1377"/>
              <a:gd name="T5" fmla="*/ 2147483647 h 1777"/>
              <a:gd name="T6" fmla="*/ 2147483647 w 1377"/>
              <a:gd name="T7" fmla="*/ 2147483647 h 1777"/>
              <a:gd name="T8" fmla="*/ 2147483647 w 1377"/>
              <a:gd name="T9" fmla="*/ 2147483647 h 1777"/>
              <a:gd name="T10" fmla="*/ 2147483647 w 1377"/>
              <a:gd name="T11" fmla="*/ 2147483647 h 1777"/>
              <a:gd name="T12" fmla="*/ 2147483647 w 1377"/>
              <a:gd name="T13" fmla="*/ 2147483647 h 1777"/>
              <a:gd name="T14" fmla="*/ 2147483647 w 1377"/>
              <a:gd name="T15" fmla="*/ 2147483647 h 1777"/>
              <a:gd name="T16" fmla="*/ 2147483647 w 1377"/>
              <a:gd name="T17" fmla="*/ 2147483647 h 1777"/>
              <a:gd name="T18" fmla="*/ 2147483647 w 1377"/>
              <a:gd name="T19" fmla="*/ 2147483647 h 1777"/>
              <a:gd name="T20" fmla="*/ 2147483647 w 1377"/>
              <a:gd name="T21" fmla="*/ 2147483647 h 1777"/>
              <a:gd name="T22" fmla="*/ 2147483647 w 1377"/>
              <a:gd name="T23" fmla="*/ 2147483647 h 1777"/>
              <a:gd name="T24" fmla="*/ 2147483647 w 1377"/>
              <a:gd name="T25" fmla="*/ 2147483647 h 1777"/>
              <a:gd name="T26" fmla="*/ 2147483647 w 1377"/>
              <a:gd name="T27" fmla="*/ 2147483647 h 1777"/>
              <a:gd name="T28" fmla="*/ 2147483647 w 1377"/>
              <a:gd name="T29" fmla="*/ 2147483647 h 1777"/>
              <a:gd name="T30" fmla="*/ 2147483647 w 1377"/>
              <a:gd name="T31" fmla="*/ 2147483647 h 1777"/>
              <a:gd name="T32" fmla="*/ 2147483647 w 1377"/>
              <a:gd name="T33" fmla="*/ 2147483647 h 177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377"/>
              <a:gd name="T52" fmla="*/ 0 h 1777"/>
              <a:gd name="T53" fmla="*/ 1377 w 1377"/>
              <a:gd name="T54" fmla="*/ 1777 h 177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377" h="1777">
                <a:moveTo>
                  <a:pt x="671" y="245"/>
                </a:moveTo>
                <a:cubicBezTo>
                  <a:pt x="604" y="317"/>
                  <a:pt x="533" y="382"/>
                  <a:pt x="474" y="463"/>
                </a:cubicBezTo>
                <a:cubicBezTo>
                  <a:pt x="415" y="544"/>
                  <a:pt x="366" y="663"/>
                  <a:pt x="319" y="730"/>
                </a:cubicBezTo>
                <a:cubicBezTo>
                  <a:pt x="272" y="797"/>
                  <a:pt x="242" y="800"/>
                  <a:pt x="193" y="863"/>
                </a:cubicBezTo>
                <a:cubicBezTo>
                  <a:pt x="144" y="926"/>
                  <a:pt x="48" y="1027"/>
                  <a:pt x="24" y="1109"/>
                </a:cubicBezTo>
                <a:cubicBezTo>
                  <a:pt x="0" y="1191"/>
                  <a:pt x="10" y="1295"/>
                  <a:pt x="46" y="1355"/>
                </a:cubicBezTo>
                <a:cubicBezTo>
                  <a:pt x="82" y="1415"/>
                  <a:pt x="172" y="1437"/>
                  <a:pt x="242" y="1467"/>
                </a:cubicBezTo>
                <a:cubicBezTo>
                  <a:pt x="312" y="1497"/>
                  <a:pt x="404" y="1499"/>
                  <a:pt x="467" y="1538"/>
                </a:cubicBezTo>
                <a:cubicBezTo>
                  <a:pt x="530" y="1577"/>
                  <a:pt x="518" y="1669"/>
                  <a:pt x="622" y="1699"/>
                </a:cubicBezTo>
                <a:cubicBezTo>
                  <a:pt x="726" y="1729"/>
                  <a:pt x="986" y="1777"/>
                  <a:pt x="1092" y="1720"/>
                </a:cubicBezTo>
                <a:cubicBezTo>
                  <a:pt x="1198" y="1663"/>
                  <a:pt x="1219" y="1471"/>
                  <a:pt x="1261" y="1355"/>
                </a:cubicBezTo>
                <a:cubicBezTo>
                  <a:pt x="1303" y="1239"/>
                  <a:pt x="1377" y="1150"/>
                  <a:pt x="1345" y="1025"/>
                </a:cubicBezTo>
                <a:cubicBezTo>
                  <a:pt x="1313" y="900"/>
                  <a:pt x="1084" y="727"/>
                  <a:pt x="1071" y="603"/>
                </a:cubicBezTo>
                <a:cubicBezTo>
                  <a:pt x="1058" y="479"/>
                  <a:pt x="1237" y="374"/>
                  <a:pt x="1268" y="280"/>
                </a:cubicBezTo>
                <a:cubicBezTo>
                  <a:pt x="1299" y="186"/>
                  <a:pt x="1320" y="82"/>
                  <a:pt x="1254" y="41"/>
                </a:cubicBezTo>
                <a:cubicBezTo>
                  <a:pt x="1188" y="0"/>
                  <a:pt x="970" y="2"/>
                  <a:pt x="874" y="34"/>
                </a:cubicBezTo>
                <a:cubicBezTo>
                  <a:pt x="778" y="66"/>
                  <a:pt x="738" y="173"/>
                  <a:pt x="671" y="245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6" name="Freeform 21"/>
          <p:cNvSpPr>
            <a:spLocks/>
          </p:cNvSpPr>
          <p:nvPr/>
        </p:nvSpPr>
        <p:spPr bwMode="auto">
          <a:xfrm>
            <a:off x="3951288" y="3068638"/>
            <a:ext cx="1903412" cy="2730500"/>
          </a:xfrm>
          <a:custGeom>
            <a:avLst/>
            <a:gdLst>
              <a:gd name="T0" fmla="*/ 2147483647 w 1199"/>
              <a:gd name="T1" fmla="*/ 2147483647 h 1720"/>
              <a:gd name="T2" fmla="*/ 2147483647 w 1199"/>
              <a:gd name="T3" fmla="*/ 2147483647 h 1720"/>
              <a:gd name="T4" fmla="*/ 2147483647 w 1199"/>
              <a:gd name="T5" fmla="*/ 2147483647 h 1720"/>
              <a:gd name="T6" fmla="*/ 2147483647 w 1199"/>
              <a:gd name="T7" fmla="*/ 2147483647 h 1720"/>
              <a:gd name="T8" fmla="*/ 2147483647 w 1199"/>
              <a:gd name="T9" fmla="*/ 2147483647 h 1720"/>
              <a:gd name="T10" fmla="*/ 2147483647 w 1199"/>
              <a:gd name="T11" fmla="*/ 2147483647 h 1720"/>
              <a:gd name="T12" fmla="*/ 2147483647 w 1199"/>
              <a:gd name="T13" fmla="*/ 2147483647 h 1720"/>
              <a:gd name="T14" fmla="*/ 2147483647 w 1199"/>
              <a:gd name="T15" fmla="*/ 2147483647 h 1720"/>
              <a:gd name="T16" fmla="*/ 2147483647 w 1199"/>
              <a:gd name="T17" fmla="*/ 2147483647 h 1720"/>
              <a:gd name="T18" fmla="*/ 2147483647 w 1199"/>
              <a:gd name="T19" fmla="*/ 2147483647 h 1720"/>
              <a:gd name="T20" fmla="*/ 2147483647 w 1199"/>
              <a:gd name="T21" fmla="*/ 2147483647 h 1720"/>
              <a:gd name="T22" fmla="*/ 2147483647 w 1199"/>
              <a:gd name="T23" fmla="*/ 2147483647 h 1720"/>
              <a:gd name="T24" fmla="*/ 2147483647 w 1199"/>
              <a:gd name="T25" fmla="*/ 2147483647 h 1720"/>
              <a:gd name="T26" fmla="*/ 2147483647 w 1199"/>
              <a:gd name="T27" fmla="*/ 2147483647 h 1720"/>
              <a:gd name="T28" fmla="*/ 2147483647 w 1199"/>
              <a:gd name="T29" fmla="*/ 2147483647 h 172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199"/>
              <a:gd name="T46" fmla="*/ 0 h 1720"/>
              <a:gd name="T47" fmla="*/ 1199 w 1199"/>
              <a:gd name="T48" fmla="*/ 1720 h 172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199" h="1720">
                <a:moveTo>
                  <a:pt x="651" y="20"/>
                </a:moveTo>
                <a:cubicBezTo>
                  <a:pt x="595" y="0"/>
                  <a:pt x="643" y="10"/>
                  <a:pt x="609" y="20"/>
                </a:cubicBezTo>
                <a:cubicBezTo>
                  <a:pt x="575" y="30"/>
                  <a:pt x="499" y="45"/>
                  <a:pt x="447" y="83"/>
                </a:cubicBezTo>
                <a:cubicBezTo>
                  <a:pt x="395" y="121"/>
                  <a:pt x="354" y="178"/>
                  <a:pt x="300" y="245"/>
                </a:cubicBezTo>
                <a:cubicBezTo>
                  <a:pt x="246" y="312"/>
                  <a:pt x="173" y="379"/>
                  <a:pt x="124" y="483"/>
                </a:cubicBezTo>
                <a:cubicBezTo>
                  <a:pt x="75" y="587"/>
                  <a:pt x="10" y="742"/>
                  <a:pt x="5" y="870"/>
                </a:cubicBezTo>
                <a:cubicBezTo>
                  <a:pt x="0" y="998"/>
                  <a:pt x="50" y="1122"/>
                  <a:pt x="96" y="1249"/>
                </a:cubicBezTo>
                <a:cubicBezTo>
                  <a:pt x="142" y="1376"/>
                  <a:pt x="153" y="1564"/>
                  <a:pt x="279" y="1635"/>
                </a:cubicBezTo>
                <a:cubicBezTo>
                  <a:pt x="405" y="1706"/>
                  <a:pt x="711" y="1720"/>
                  <a:pt x="855" y="1678"/>
                </a:cubicBezTo>
                <a:cubicBezTo>
                  <a:pt x="999" y="1636"/>
                  <a:pt x="1089" y="1492"/>
                  <a:pt x="1143" y="1383"/>
                </a:cubicBezTo>
                <a:cubicBezTo>
                  <a:pt x="1197" y="1274"/>
                  <a:pt x="1199" y="1129"/>
                  <a:pt x="1178" y="1024"/>
                </a:cubicBezTo>
                <a:cubicBezTo>
                  <a:pt x="1157" y="919"/>
                  <a:pt x="1057" y="854"/>
                  <a:pt x="1016" y="750"/>
                </a:cubicBezTo>
                <a:cubicBezTo>
                  <a:pt x="975" y="646"/>
                  <a:pt x="944" y="501"/>
                  <a:pt x="932" y="399"/>
                </a:cubicBezTo>
                <a:cubicBezTo>
                  <a:pt x="920" y="297"/>
                  <a:pt x="994" y="203"/>
                  <a:pt x="946" y="139"/>
                </a:cubicBezTo>
                <a:cubicBezTo>
                  <a:pt x="898" y="75"/>
                  <a:pt x="707" y="40"/>
                  <a:pt x="651" y="20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7" name="Freeform 22"/>
          <p:cNvSpPr>
            <a:spLocks/>
          </p:cNvSpPr>
          <p:nvPr/>
        </p:nvSpPr>
        <p:spPr bwMode="auto">
          <a:xfrm>
            <a:off x="6380163" y="2774950"/>
            <a:ext cx="2079625" cy="2720975"/>
          </a:xfrm>
          <a:custGeom>
            <a:avLst/>
            <a:gdLst>
              <a:gd name="T0" fmla="*/ 2147483647 w 1310"/>
              <a:gd name="T1" fmla="*/ 2147483647 h 1714"/>
              <a:gd name="T2" fmla="*/ 2147483647 w 1310"/>
              <a:gd name="T3" fmla="*/ 2147483647 h 1714"/>
              <a:gd name="T4" fmla="*/ 2147483647 w 1310"/>
              <a:gd name="T5" fmla="*/ 2147483647 h 1714"/>
              <a:gd name="T6" fmla="*/ 2147483647 w 1310"/>
              <a:gd name="T7" fmla="*/ 2147483647 h 1714"/>
              <a:gd name="T8" fmla="*/ 2147483647 w 1310"/>
              <a:gd name="T9" fmla="*/ 2147483647 h 1714"/>
              <a:gd name="T10" fmla="*/ 2147483647 w 1310"/>
              <a:gd name="T11" fmla="*/ 2147483647 h 1714"/>
              <a:gd name="T12" fmla="*/ 2147483647 w 1310"/>
              <a:gd name="T13" fmla="*/ 2147483647 h 1714"/>
              <a:gd name="T14" fmla="*/ 2147483647 w 1310"/>
              <a:gd name="T15" fmla="*/ 2147483647 h 1714"/>
              <a:gd name="T16" fmla="*/ 2147483647 w 1310"/>
              <a:gd name="T17" fmla="*/ 2147483647 h 1714"/>
              <a:gd name="T18" fmla="*/ 2147483647 w 1310"/>
              <a:gd name="T19" fmla="*/ 2147483647 h 1714"/>
              <a:gd name="T20" fmla="*/ 2147483647 w 1310"/>
              <a:gd name="T21" fmla="*/ 2147483647 h 1714"/>
              <a:gd name="T22" fmla="*/ 2147483647 w 1310"/>
              <a:gd name="T23" fmla="*/ 2147483647 h 1714"/>
              <a:gd name="T24" fmla="*/ 2147483647 w 1310"/>
              <a:gd name="T25" fmla="*/ 2147483647 h 171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310"/>
              <a:gd name="T40" fmla="*/ 0 h 1714"/>
              <a:gd name="T41" fmla="*/ 1310 w 1310"/>
              <a:gd name="T42" fmla="*/ 1714 h 171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310" h="1714">
                <a:moveTo>
                  <a:pt x="470" y="29"/>
                </a:moveTo>
                <a:cubicBezTo>
                  <a:pt x="373" y="0"/>
                  <a:pt x="308" y="123"/>
                  <a:pt x="245" y="198"/>
                </a:cubicBezTo>
                <a:cubicBezTo>
                  <a:pt x="182" y="273"/>
                  <a:pt x="130" y="385"/>
                  <a:pt x="90" y="479"/>
                </a:cubicBezTo>
                <a:cubicBezTo>
                  <a:pt x="50" y="573"/>
                  <a:pt x="12" y="651"/>
                  <a:pt x="6" y="760"/>
                </a:cubicBezTo>
                <a:cubicBezTo>
                  <a:pt x="0" y="869"/>
                  <a:pt x="7" y="1042"/>
                  <a:pt x="55" y="1132"/>
                </a:cubicBezTo>
                <a:cubicBezTo>
                  <a:pt x="103" y="1222"/>
                  <a:pt x="191" y="1232"/>
                  <a:pt x="294" y="1301"/>
                </a:cubicBezTo>
                <a:cubicBezTo>
                  <a:pt x="397" y="1370"/>
                  <a:pt x="536" y="1479"/>
                  <a:pt x="673" y="1546"/>
                </a:cubicBezTo>
                <a:cubicBezTo>
                  <a:pt x="810" y="1613"/>
                  <a:pt x="1018" y="1714"/>
                  <a:pt x="1116" y="1701"/>
                </a:cubicBezTo>
                <a:cubicBezTo>
                  <a:pt x="1214" y="1688"/>
                  <a:pt x="1310" y="1559"/>
                  <a:pt x="1263" y="1469"/>
                </a:cubicBezTo>
                <a:cubicBezTo>
                  <a:pt x="1216" y="1379"/>
                  <a:pt x="925" y="1270"/>
                  <a:pt x="835" y="1160"/>
                </a:cubicBezTo>
                <a:cubicBezTo>
                  <a:pt x="745" y="1050"/>
                  <a:pt x="723" y="940"/>
                  <a:pt x="722" y="809"/>
                </a:cubicBezTo>
                <a:cubicBezTo>
                  <a:pt x="721" y="678"/>
                  <a:pt x="871" y="504"/>
                  <a:pt x="828" y="373"/>
                </a:cubicBezTo>
                <a:cubicBezTo>
                  <a:pt x="785" y="242"/>
                  <a:pt x="567" y="58"/>
                  <a:pt x="470" y="29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68" name="Text Box 23"/>
          <p:cNvSpPr txBox="1">
            <a:spLocks noChangeArrowheads="1"/>
          </p:cNvSpPr>
          <p:nvPr/>
        </p:nvSpPr>
        <p:spPr bwMode="auto">
          <a:xfrm>
            <a:off x="5092700" y="1293813"/>
            <a:ext cx="1797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CC0000"/>
                </a:solidFill>
              </a:rPr>
              <a:t>boundary router</a:t>
            </a:r>
          </a:p>
        </p:txBody>
      </p:sp>
      <p:sp>
        <p:nvSpPr>
          <p:cNvPr id="159769" name="Text Box 24"/>
          <p:cNvSpPr txBox="1">
            <a:spLocks noChangeArrowheads="1"/>
          </p:cNvSpPr>
          <p:nvPr/>
        </p:nvSpPr>
        <p:spPr bwMode="auto">
          <a:xfrm>
            <a:off x="6616700" y="1714500"/>
            <a:ext cx="183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CC0000"/>
                </a:solidFill>
              </a:rPr>
              <a:t>backbone router</a:t>
            </a:r>
          </a:p>
        </p:txBody>
      </p:sp>
      <p:sp>
        <p:nvSpPr>
          <p:cNvPr id="159770" name="Text Box 25"/>
          <p:cNvSpPr txBox="1">
            <a:spLocks noChangeArrowheads="1"/>
          </p:cNvSpPr>
          <p:nvPr/>
        </p:nvSpPr>
        <p:spPr bwMode="auto">
          <a:xfrm>
            <a:off x="936625" y="5357813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area 1</a:t>
            </a:r>
          </a:p>
        </p:txBody>
      </p:sp>
      <p:sp>
        <p:nvSpPr>
          <p:cNvPr id="159771" name="Text Box 26"/>
          <p:cNvSpPr txBox="1">
            <a:spLocks noChangeArrowheads="1"/>
          </p:cNvSpPr>
          <p:nvPr/>
        </p:nvSpPr>
        <p:spPr bwMode="auto">
          <a:xfrm>
            <a:off x="4502150" y="5734050"/>
            <a:ext cx="83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area 2</a:t>
            </a:r>
          </a:p>
        </p:txBody>
      </p:sp>
      <p:sp>
        <p:nvSpPr>
          <p:cNvPr id="159772" name="Text Box 27"/>
          <p:cNvSpPr txBox="1">
            <a:spLocks noChangeArrowheads="1"/>
          </p:cNvSpPr>
          <p:nvPr/>
        </p:nvSpPr>
        <p:spPr bwMode="auto">
          <a:xfrm>
            <a:off x="7586663" y="4113213"/>
            <a:ext cx="83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area 3</a:t>
            </a:r>
          </a:p>
        </p:txBody>
      </p:sp>
      <p:sp>
        <p:nvSpPr>
          <p:cNvPr id="159773" name="Text Box 28"/>
          <p:cNvSpPr txBox="1">
            <a:spLocks noChangeArrowheads="1"/>
          </p:cNvSpPr>
          <p:nvPr/>
        </p:nvSpPr>
        <p:spPr bwMode="auto">
          <a:xfrm>
            <a:off x="4394200" y="2411413"/>
            <a:ext cx="1285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>
                <a:solidFill>
                  <a:srgbClr val="FFFFFF"/>
                </a:solidFill>
              </a:rPr>
              <a:t>backbone</a:t>
            </a:r>
          </a:p>
        </p:txBody>
      </p:sp>
      <p:sp>
        <p:nvSpPr>
          <p:cNvPr id="159774" name="Text Box 29"/>
          <p:cNvSpPr txBox="1">
            <a:spLocks noChangeArrowheads="1"/>
          </p:cNvSpPr>
          <p:nvPr/>
        </p:nvSpPr>
        <p:spPr bwMode="auto">
          <a:xfrm>
            <a:off x="3219450" y="2822575"/>
            <a:ext cx="8953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FFFFFF"/>
                </a:solidFill>
              </a:rPr>
              <a:t>area</a:t>
            </a:r>
          </a:p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FFFFFF"/>
                </a:solidFill>
              </a:rPr>
              <a:t>border</a:t>
            </a:r>
          </a:p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FFFFFF"/>
                </a:solidFill>
              </a:rPr>
              <a:t>routers</a:t>
            </a:r>
          </a:p>
        </p:txBody>
      </p:sp>
      <p:sp>
        <p:nvSpPr>
          <p:cNvPr id="159775" name="Text Box 30"/>
          <p:cNvSpPr txBox="1">
            <a:spLocks noChangeArrowheads="1"/>
          </p:cNvSpPr>
          <p:nvPr/>
        </p:nvSpPr>
        <p:spPr bwMode="auto">
          <a:xfrm>
            <a:off x="5969000" y="5048250"/>
            <a:ext cx="9334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CC0000"/>
                </a:solidFill>
              </a:rPr>
              <a:t>internal</a:t>
            </a:r>
          </a:p>
          <a:p>
            <a:pPr eaLnBrk="0" hangingPunct="0">
              <a:lnSpc>
                <a:spcPct val="85000"/>
              </a:lnSpc>
            </a:pPr>
            <a:r>
              <a:rPr lang="en-US" sz="1800">
                <a:solidFill>
                  <a:srgbClr val="CC0000"/>
                </a:solidFill>
              </a:rPr>
              <a:t>routers</a:t>
            </a:r>
          </a:p>
        </p:txBody>
      </p:sp>
      <p:sp>
        <p:nvSpPr>
          <p:cNvPr id="159776" name="Line 242"/>
          <p:cNvSpPr>
            <a:spLocks noChangeShapeType="1"/>
          </p:cNvSpPr>
          <p:nvPr/>
        </p:nvSpPr>
        <p:spPr bwMode="auto">
          <a:xfrm flipV="1">
            <a:off x="6946900" y="5018088"/>
            <a:ext cx="490538" cy="200025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77" name="Line 243"/>
          <p:cNvSpPr>
            <a:spLocks noChangeShapeType="1"/>
          </p:cNvSpPr>
          <p:nvPr/>
        </p:nvSpPr>
        <p:spPr bwMode="auto">
          <a:xfrm flipH="1" flipV="1">
            <a:off x="5559425" y="4892675"/>
            <a:ext cx="481013" cy="300038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78" name="Line 244"/>
          <p:cNvSpPr>
            <a:spLocks noChangeShapeType="1"/>
          </p:cNvSpPr>
          <p:nvPr/>
        </p:nvSpPr>
        <p:spPr bwMode="auto">
          <a:xfrm flipV="1">
            <a:off x="4862513" y="1081088"/>
            <a:ext cx="0" cy="7921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79" name="Line 245"/>
          <p:cNvSpPr>
            <a:spLocks noChangeShapeType="1"/>
          </p:cNvSpPr>
          <p:nvPr/>
        </p:nvSpPr>
        <p:spPr bwMode="auto">
          <a:xfrm flipH="1">
            <a:off x="6534150" y="2039938"/>
            <a:ext cx="312738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80" name="Line 246"/>
          <p:cNvSpPr>
            <a:spLocks noChangeShapeType="1"/>
          </p:cNvSpPr>
          <p:nvPr/>
        </p:nvSpPr>
        <p:spPr bwMode="auto">
          <a:xfrm flipH="1">
            <a:off x="5024438" y="1646238"/>
            <a:ext cx="312737" cy="201612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81" name="Line 247"/>
          <p:cNvSpPr>
            <a:spLocks noChangeShapeType="1"/>
          </p:cNvSpPr>
          <p:nvPr/>
        </p:nvSpPr>
        <p:spPr bwMode="auto">
          <a:xfrm>
            <a:off x="4154488" y="3463925"/>
            <a:ext cx="334962" cy="555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59782" name="Line 248"/>
          <p:cNvSpPr>
            <a:spLocks noChangeShapeType="1"/>
          </p:cNvSpPr>
          <p:nvPr/>
        </p:nvSpPr>
        <p:spPr bwMode="auto">
          <a:xfrm flipH="1" flipV="1">
            <a:off x="2968625" y="3270250"/>
            <a:ext cx="257175" cy="15716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59783" name="Group 249"/>
          <p:cNvGrpSpPr>
            <a:grpSpLocks/>
          </p:cNvGrpSpPr>
          <p:nvPr/>
        </p:nvGrpSpPr>
        <p:grpSpPr bwMode="auto">
          <a:xfrm>
            <a:off x="5902325" y="2276475"/>
            <a:ext cx="644525" cy="282575"/>
            <a:chOff x="4396" y="1245"/>
            <a:chExt cx="672" cy="248"/>
          </a:xfrm>
        </p:grpSpPr>
        <p:sp>
          <p:nvSpPr>
            <p:cNvPr id="15991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91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91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914" name="Group 25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917" name="Freeform 25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918" name="Freeform 25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915" name="Line 256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916" name="Line 25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4" name="Group 258"/>
          <p:cNvGrpSpPr>
            <a:grpSpLocks/>
          </p:cNvGrpSpPr>
          <p:nvPr/>
        </p:nvGrpSpPr>
        <p:grpSpPr bwMode="auto">
          <a:xfrm>
            <a:off x="6824663" y="3119438"/>
            <a:ext cx="644525" cy="282575"/>
            <a:chOff x="4396" y="1245"/>
            <a:chExt cx="672" cy="248"/>
          </a:xfrm>
        </p:grpSpPr>
        <p:sp>
          <p:nvSpPr>
            <p:cNvPr id="15990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90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90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906" name="Group 26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909" name="Freeform 26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910" name="Freeform 26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907" name="Line 265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908" name="Line 26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5" name="Group 267"/>
          <p:cNvGrpSpPr>
            <a:grpSpLocks/>
          </p:cNvGrpSpPr>
          <p:nvPr/>
        </p:nvGrpSpPr>
        <p:grpSpPr bwMode="auto">
          <a:xfrm>
            <a:off x="6608763" y="3952875"/>
            <a:ext cx="644525" cy="282575"/>
            <a:chOff x="4396" y="1245"/>
            <a:chExt cx="672" cy="248"/>
          </a:xfrm>
        </p:grpSpPr>
        <p:sp>
          <p:nvSpPr>
            <p:cNvPr id="15989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9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9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98" name="Group 27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901" name="Freeform 2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902" name="Freeform 2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99" name="Line 274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900" name="Line 27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6" name="Group 276"/>
          <p:cNvGrpSpPr>
            <a:grpSpLocks/>
          </p:cNvGrpSpPr>
          <p:nvPr/>
        </p:nvGrpSpPr>
        <p:grpSpPr bwMode="auto">
          <a:xfrm>
            <a:off x="7418388" y="4797425"/>
            <a:ext cx="644525" cy="282575"/>
            <a:chOff x="4396" y="1245"/>
            <a:chExt cx="672" cy="248"/>
          </a:xfrm>
        </p:grpSpPr>
        <p:sp>
          <p:nvSpPr>
            <p:cNvPr id="15988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8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8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90" name="Group 28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93" name="Freeform 28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94" name="Freeform 28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91" name="Line 283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92" name="Line 28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7" name="Group 285"/>
          <p:cNvGrpSpPr>
            <a:grpSpLocks/>
          </p:cNvGrpSpPr>
          <p:nvPr/>
        </p:nvGrpSpPr>
        <p:grpSpPr bwMode="auto">
          <a:xfrm>
            <a:off x="4548188" y="1871663"/>
            <a:ext cx="644525" cy="282575"/>
            <a:chOff x="4396" y="1245"/>
            <a:chExt cx="672" cy="248"/>
          </a:xfrm>
        </p:grpSpPr>
        <p:sp>
          <p:nvSpPr>
            <p:cNvPr id="15987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8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8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82" name="Group 28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85" name="Freeform 29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86" name="Freeform 29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83" name="Line 292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84" name="Line 29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8" name="Group 294"/>
          <p:cNvGrpSpPr>
            <a:grpSpLocks/>
          </p:cNvGrpSpPr>
          <p:nvPr/>
        </p:nvGrpSpPr>
        <p:grpSpPr bwMode="auto">
          <a:xfrm>
            <a:off x="4567238" y="3273425"/>
            <a:ext cx="644525" cy="282575"/>
            <a:chOff x="4396" y="1245"/>
            <a:chExt cx="672" cy="248"/>
          </a:xfrm>
        </p:grpSpPr>
        <p:sp>
          <p:nvSpPr>
            <p:cNvPr id="15987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7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7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74" name="Group 298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77" name="Freeform 29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78" name="Freeform 30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75" name="Line 301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76" name="Line 302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89" name="Group 303"/>
          <p:cNvGrpSpPr>
            <a:grpSpLocks/>
          </p:cNvGrpSpPr>
          <p:nvPr/>
        </p:nvGrpSpPr>
        <p:grpSpPr bwMode="auto">
          <a:xfrm>
            <a:off x="3314700" y="2276475"/>
            <a:ext cx="644525" cy="282575"/>
            <a:chOff x="4396" y="1245"/>
            <a:chExt cx="672" cy="248"/>
          </a:xfrm>
        </p:grpSpPr>
        <p:sp>
          <p:nvSpPr>
            <p:cNvPr id="15986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6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6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66" name="Group 307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69" name="Freeform 308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70" name="Freeform 309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67" name="Line 310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68" name="Line 311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0" name="Group 312"/>
          <p:cNvGrpSpPr>
            <a:grpSpLocks/>
          </p:cNvGrpSpPr>
          <p:nvPr/>
        </p:nvGrpSpPr>
        <p:grpSpPr bwMode="auto">
          <a:xfrm>
            <a:off x="2330450" y="3063875"/>
            <a:ext cx="644525" cy="282575"/>
            <a:chOff x="4396" y="1245"/>
            <a:chExt cx="672" cy="248"/>
          </a:xfrm>
        </p:grpSpPr>
        <p:sp>
          <p:nvSpPr>
            <p:cNvPr id="15985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5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5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58" name="Group 316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61" name="Freeform 317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62" name="Freeform 318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59" name="Line 319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60" name="Line 320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1" name="Group 321"/>
          <p:cNvGrpSpPr>
            <a:grpSpLocks/>
          </p:cNvGrpSpPr>
          <p:nvPr/>
        </p:nvGrpSpPr>
        <p:grpSpPr bwMode="auto">
          <a:xfrm>
            <a:off x="1781175" y="3841750"/>
            <a:ext cx="644525" cy="282575"/>
            <a:chOff x="4396" y="1245"/>
            <a:chExt cx="672" cy="248"/>
          </a:xfrm>
        </p:grpSpPr>
        <p:sp>
          <p:nvSpPr>
            <p:cNvPr id="15984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4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4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50" name="Group 325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53" name="Freeform 32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54" name="Freeform 32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51" name="Line 328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52" name="Line 329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2" name="Group 330"/>
          <p:cNvGrpSpPr>
            <a:grpSpLocks/>
          </p:cNvGrpSpPr>
          <p:nvPr/>
        </p:nvGrpSpPr>
        <p:grpSpPr bwMode="auto">
          <a:xfrm>
            <a:off x="2368550" y="4362450"/>
            <a:ext cx="644525" cy="282575"/>
            <a:chOff x="4396" y="1245"/>
            <a:chExt cx="672" cy="248"/>
          </a:xfrm>
        </p:grpSpPr>
        <p:sp>
          <p:nvSpPr>
            <p:cNvPr id="15983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4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4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42" name="Group 334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45" name="Freeform 33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46" name="Freeform 33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43" name="Line 337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44" name="Line 338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3" name="Group 339"/>
          <p:cNvGrpSpPr>
            <a:grpSpLocks/>
          </p:cNvGrpSpPr>
          <p:nvPr/>
        </p:nvGrpSpPr>
        <p:grpSpPr bwMode="auto">
          <a:xfrm>
            <a:off x="2019300" y="5095875"/>
            <a:ext cx="644525" cy="282575"/>
            <a:chOff x="4396" y="1245"/>
            <a:chExt cx="672" cy="248"/>
          </a:xfrm>
        </p:grpSpPr>
        <p:sp>
          <p:nvSpPr>
            <p:cNvPr id="159831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32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33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34" name="Group 343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37" name="Freeform 34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38" name="Freeform 34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35" name="Line 346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36" name="Line 347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4" name="Group 348"/>
          <p:cNvGrpSpPr>
            <a:grpSpLocks/>
          </p:cNvGrpSpPr>
          <p:nvPr/>
        </p:nvGrpSpPr>
        <p:grpSpPr bwMode="auto">
          <a:xfrm>
            <a:off x="1189038" y="4511675"/>
            <a:ext cx="644525" cy="282575"/>
            <a:chOff x="4396" y="1245"/>
            <a:chExt cx="672" cy="248"/>
          </a:xfrm>
        </p:grpSpPr>
        <p:sp>
          <p:nvSpPr>
            <p:cNvPr id="159823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24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25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26" name="Group 352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29" name="Freeform 35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30" name="Freeform 35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27" name="Line 355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28" name="Line 356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5" name="Group 357"/>
          <p:cNvGrpSpPr>
            <a:grpSpLocks/>
          </p:cNvGrpSpPr>
          <p:nvPr/>
        </p:nvGrpSpPr>
        <p:grpSpPr bwMode="auto">
          <a:xfrm>
            <a:off x="4149725" y="4191000"/>
            <a:ext cx="644525" cy="282575"/>
            <a:chOff x="4396" y="1245"/>
            <a:chExt cx="672" cy="248"/>
          </a:xfrm>
        </p:grpSpPr>
        <p:sp>
          <p:nvSpPr>
            <p:cNvPr id="159815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16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17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18" name="Group 361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21" name="Freeform 36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22" name="Freeform 36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19" name="Line 364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20" name="Line 365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6" name="Group 366"/>
          <p:cNvGrpSpPr>
            <a:grpSpLocks/>
          </p:cNvGrpSpPr>
          <p:nvPr/>
        </p:nvGrpSpPr>
        <p:grpSpPr bwMode="auto">
          <a:xfrm>
            <a:off x="4960938" y="4610100"/>
            <a:ext cx="644525" cy="282575"/>
            <a:chOff x="4396" y="1245"/>
            <a:chExt cx="672" cy="248"/>
          </a:xfrm>
        </p:grpSpPr>
        <p:sp>
          <p:nvSpPr>
            <p:cNvPr id="159807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08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09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10" name="Group 370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13" name="Freeform 37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14" name="Freeform 37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11" name="Line 373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12" name="Line 374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grpSp>
        <p:nvGrpSpPr>
          <p:cNvPr id="159797" name="Group 375"/>
          <p:cNvGrpSpPr>
            <a:grpSpLocks/>
          </p:cNvGrpSpPr>
          <p:nvPr/>
        </p:nvGrpSpPr>
        <p:grpSpPr bwMode="auto">
          <a:xfrm>
            <a:off x="4376738" y="5051425"/>
            <a:ext cx="644525" cy="282575"/>
            <a:chOff x="4396" y="1245"/>
            <a:chExt cx="672" cy="248"/>
          </a:xfrm>
        </p:grpSpPr>
        <p:sp>
          <p:nvSpPr>
            <p:cNvPr id="159799" name="Oval 407"/>
            <p:cNvSpPr>
              <a:spLocks noChangeArrowheads="1"/>
            </p:cNvSpPr>
            <p:nvPr/>
          </p:nvSpPr>
          <p:spPr bwMode="auto">
            <a:xfrm>
              <a:off x="4399" y="1355"/>
              <a:ext cx="666" cy="138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00" name="Rectangle 410"/>
            <p:cNvSpPr>
              <a:spLocks noChangeArrowheads="1"/>
            </p:cNvSpPr>
            <p:nvPr/>
          </p:nvSpPr>
          <p:spPr bwMode="auto">
            <a:xfrm>
              <a:off x="4399" y="1339"/>
              <a:ext cx="669" cy="86"/>
            </a:xfrm>
            <a:prstGeom prst="rect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sp>
          <p:nvSpPr>
            <p:cNvPr id="159801" name="Oval 411"/>
            <p:cNvSpPr>
              <a:spLocks noChangeArrowheads="1"/>
            </p:cNvSpPr>
            <p:nvPr/>
          </p:nvSpPr>
          <p:spPr bwMode="auto">
            <a:xfrm>
              <a:off x="4396" y="1245"/>
              <a:ext cx="667" cy="162"/>
            </a:xfrm>
            <a:prstGeom prst="ellipse">
              <a:avLst/>
            </a:prstGeom>
            <a:gradFill rotWithShape="1">
              <a:gsLst>
                <a:gs pos="0">
                  <a:srgbClr val="CCCCFF"/>
                </a:gs>
                <a:gs pos="100000">
                  <a:srgbClr val="FFFFFF"/>
                </a:gs>
              </a:gsLst>
              <a:lin ang="0" scaled="1"/>
            </a:gra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>
                <a:solidFill>
                  <a:srgbClr val="000000"/>
                </a:solidFill>
                <a:ea typeface="ＭＳ Ｐゴシック" charset="0"/>
                <a:cs typeface="Arial" charset="0"/>
              </a:endParaRPr>
            </a:p>
          </p:txBody>
        </p:sp>
        <p:grpSp>
          <p:nvGrpSpPr>
            <p:cNvPr id="159802" name="Group 379"/>
            <p:cNvGrpSpPr>
              <a:grpSpLocks/>
            </p:cNvGrpSpPr>
            <p:nvPr/>
          </p:nvGrpSpPr>
          <p:grpSpPr bwMode="auto">
            <a:xfrm>
              <a:off x="4530" y="1287"/>
              <a:ext cx="377" cy="75"/>
              <a:chOff x="2468" y="1332"/>
              <a:chExt cx="310" cy="60"/>
            </a:xfrm>
          </p:grpSpPr>
          <p:sp>
            <p:nvSpPr>
              <p:cNvPr id="159805" name="Freeform 38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59806" name="Freeform 38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9050" cmpd="sng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59803" name="Line 382"/>
            <p:cNvSpPr>
              <a:spLocks noChangeShapeType="1"/>
            </p:cNvSpPr>
            <p:nvPr/>
          </p:nvSpPr>
          <p:spPr bwMode="auto">
            <a:xfrm>
              <a:off x="4399" y="1322"/>
              <a:ext cx="0" cy="11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59804" name="Line 383"/>
            <p:cNvSpPr>
              <a:spLocks noChangeShapeType="1"/>
            </p:cNvSpPr>
            <p:nvPr/>
          </p:nvSpPr>
          <p:spPr bwMode="auto">
            <a:xfrm>
              <a:off x="5063" y="1326"/>
              <a:ext cx="0" cy="107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pic>
        <p:nvPicPr>
          <p:cNvPr id="159798" name="Picture 38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211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0700" y="1468438"/>
            <a:ext cx="8229600" cy="4008437"/>
          </a:xfrm>
        </p:spPr>
        <p:txBody>
          <a:bodyPr/>
          <a:lstStyle/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two-level hierarchy:</a:t>
            </a:r>
            <a:r>
              <a:rPr lang="en-US" dirty="0">
                <a:latin typeface="Gill Sans MT" charset="0"/>
              </a:rPr>
              <a:t> local area, backbone.</a:t>
            </a:r>
          </a:p>
          <a:p>
            <a:pPr lvl="1"/>
            <a:r>
              <a:rPr lang="en-US" sz="2800" dirty="0">
                <a:latin typeface="Gill Sans MT" charset="0"/>
              </a:rPr>
              <a:t>link-state advertisements only in area </a:t>
            </a:r>
          </a:p>
          <a:p>
            <a:pPr lvl="1"/>
            <a:r>
              <a:rPr lang="en-US" sz="2800" dirty="0">
                <a:latin typeface="Gill Sans MT" charset="0"/>
              </a:rPr>
              <a:t>each nodes has detailed area topology; only know direction (shortest path) to nets in other areas.</a:t>
            </a:r>
            <a:endParaRPr lang="en-US" dirty="0">
              <a:latin typeface="Gill Sans MT" charset="0"/>
            </a:endParaRP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area border routers:</a:t>
            </a:r>
            <a:r>
              <a:rPr lang="en-US" b="1" dirty="0">
                <a:solidFill>
                  <a:schemeClr val="accent2"/>
                </a:solidFill>
                <a:latin typeface="Gill Sans MT" charset="0"/>
              </a:rPr>
              <a:t>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summarize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distances  to nets in own area, advertise to other Area Border routers.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backbone routers:</a:t>
            </a:r>
            <a:r>
              <a:rPr lang="en-US" dirty="0">
                <a:latin typeface="Gill Sans MT" charset="0"/>
              </a:rPr>
              <a:t> run OSPF routing limited to backbone.</a:t>
            </a:r>
          </a:p>
          <a:p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boundary routers:</a:t>
            </a:r>
            <a:r>
              <a:rPr lang="en-US" dirty="0">
                <a:latin typeface="Gill Sans MT" charset="0"/>
              </a:rPr>
              <a:t> connect to other AS</a:t>
            </a:r>
            <a:r>
              <a:rPr lang="ja-JP" altLang="en-US" dirty="0" smtClean="0">
                <a:latin typeface="Gill Sans MT" charset="0"/>
              </a:rPr>
              <a:t>’</a:t>
            </a:r>
            <a:r>
              <a:rPr lang="en-US" altLang="ja-JP" dirty="0" err="1" smtClean="0">
                <a:latin typeface="Gill Sans MT" charset="0"/>
              </a:rPr>
              <a:t>es</a:t>
            </a:r>
            <a:r>
              <a:rPr lang="en-US" altLang="ja-JP" dirty="0">
                <a:latin typeface="Gill Sans MT" charset="0"/>
              </a:rPr>
              <a:t>.</a:t>
            </a:r>
            <a:endParaRPr lang="en-US" altLang="ja-JP" sz="2400" dirty="0">
              <a:latin typeface="Gill Sans MT" charset="0"/>
            </a:endParaRPr>
          </a:p>
          <a:p>
            <a:endParaRPr lang="en-US" sz="2400" dirty="0">
              <a:latin typeface="Gill Sans MT" charset="0"/>
            </a:endParaRP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title"/>
          </p:nvPr>
        </p:nvSpPr>
        <p:spPr>
          <a:xfrm>
            <a:off x="427038" y="169863"/>
            <a:ext cx="443865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Hierarchical OSPF</a:t>
            </a:r>
          </a:p>
        </p:txBody>
      </p:sp>
      <p:pic>
        <p:nvPicPr>
          <p:cNvPr id="160773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976313"/>
            <a:ext cx="41132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4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>
                <a:cs typeface="+mj-cs"/>
              </a:rPr>
              <a:t>Inter-AS </a:t>
            </a:r>
            <a:r>
              <a:rPr lang="en-US" sz="3600" dirty="0">
                <a:cs typeface="+mj-cs"/>
              </a:rPr>
              <a:t>routing </a:t>
            </a:r>
            <a:r>
              <a:rPr lang="en-US" sz="3600" dirty="0" smtClean="0">
                <a:cs typeface="+mj-cs"/>
              </a:rPr>
              <a:t>is different</a:t>
            </a:r>
            <a:r>
              <a:rPr lang="en-US" sz="4800" dirty="0" smtClean="0">
                <a:cs typeface="+mj-cs"/>
              </a:rPr>
              <a:t> </a:t>
            </a:r>
            <a:endParaRPr lang="en-US" sz="4800" dirty="0">
              <a:cs typeface="+mj-cs"/>
            </a:endParaRPr>
          </a:p>
        </p:txBody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7213" y="1393825"/>
            <a:ext cx="8229600" cy="4572000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sz="3200" i="1" dirty="0">
                <a:solidFill>
                  <a:srgbClr val="CC0000"/>
                </a:solidFill>
                <a:latin typeface="Gill Sans MT" charset="0"/>
              </a:rPr>
              <a:t>policy:</a:t>
            </a:r>
            <a:r>
              <a:rPr lang="en-US" dirty="0">
                <a:latin typeface="Gill Sans MT" charset="0"/>
              </a:rPr>
              <a:t> </a:t>
            </a:r>
          </a:p>
          <a:p>
            <a:r>
              <a:rPr lang="en-US" dirty="0">
                <a:latin typeface="Gill Sans MT" charset="0"/>
              </a:rPr>
              <a:t>intra-AS: single admin, so </a:t>
            </a:r>
            <a:r>
              <a:rPr lang="en-US" dirty="0" smtClean="0">
                <a:latin typeface="Gill Sans MT" charset="0"/>
              </a:rPr>
              <a:t>single consistent policy</a:t>
            </a:r>
            <a:endParaRPr lang="en-US" dirty="0">
              <a:latin typeface="Gill Sans MT" charset="0"/>
            </a:endParaRPr>
          </a:p>
          <a:p>
            <a:r>
              <a:rPr lang="en-US" dirty="0" smtClean="0">
                <a:latin typeface="Gill Sans MT" charset="0"/>
              </a:rPr>
              <a:t>inter-AS</a:t>
            </a:r>
            <a:r>
              <a:rPr lang="en-US" dirty="0">
                <a:latin typeface="Gill Sans MT" charset="0"/>
              </a:rPr>
              <a:t>: </a:t>
            </a:r>
            <a:r>
              <a:rPr lang="en-US" dirty="0" smtClean="0">
                <a:latin typeface="Gill Sans MT" charset="0"/>
              </a:rPr>
              <a:t>each admin wants </a:t>
            </a:r>
            <a:r>
              <a:rPr lang="en-US" dirty="0">
                <a:latin typeface="Gill Sans MT" charset="0"/>
              </a:rPr>
              <a:t>control over how its traffic </a:t>
            </a:r>
            <a:r>
              <a:rPr lang="en-US" dirty="0" smtClean="0">
                <a:latin typeface="Gill Sans MT" charset="0"/>
              </a:rPr>
              <a:t>routed and </a:t>
            </a:r>
            <a:r>
              <a:rPr lang="en-US" dirty="0">
                <a:latin typeface="Gill Sans MT" charset="0"/>
              </a:rPr>
              <a:t>who routes through its </a:t>
            </a:r>
            <a:r>
              <a:rPr lang="en-US" dirty="0" smtClean="0">
                <a:latin typeface="Gill Sans MT" charset="0"/>
              </a:rPr>
              <a:t>AS </a:t>
            </a:r>
            <a:endParaRPr lang="en-US" dirty="0">
              <a:latin typeface="Gill Sans MT" charset="0"/>
            </a:endParaRPr>
          </a:p>
          <a:p>
            <a:pPr>
              <a:buFont typeface="Wingdings" charset="0"/>
              <a:buNone/>
            </a:pPr>
            <a:endParaRPr lang="en-US" i="1" dirty="0" smtClean="0">
              <a:solidFill>
                <a:srgbClr val="CC0000"/>
              </a:solidFill>
              <a:latin typeface="Gill Sans MT" charset="0"/>
            </a:endParaRPr>
          </a:p>
          <a:p>
            <a:pPr>
              <a:buFont typeface="Wingdings" charset="0"/>
              <a:buNone/>
            </a:pP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performance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: </a:t>
            </a:r>
          </a:p>
          <a:p>
            <a:r>
              <a:rPr lang="en-US" dirty="0">
                <a:latin typeface="Gill Sans MT" charset="0"/>
              </a:rPr>
              <a:t>intra-AS: can focus on performance</a:t>
            </a:r>
          </a:p>
          <a:p>
            <a:r>
              <a:rPr lang="en-US" dirty="0">
                <a:latin typeface="Gill Sans MT" charset="0"/>
              </a:rPr>
              <a:t>inter-AS: policy may dominate over performance</a:t>
            </a:r>
          </a:p>
        </p:txBody>
      </p:sp>
      <p:pic>
        <p:nvPicPr>
          <p:cNvPr id="18739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1049338"/>
            <a:ext cx="731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7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>
          <a:xfrm>
            <a:off x="557213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Inter-AS tasks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1813" y="1195388"/>
            <a:ext cx="3810000" cy="29210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suppose router in AS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cs typeface="+mn-cs"/>
              </a:rPr>
              <a:t> receives datagram destined outside of AS</a:t>
            </a:r>
            <a:r>
              <a:rPr lang="en-US" sz="2400" dirty="0">
                <a:latin typeface="Arial"/>
                <a:cs typeface="Arial"/>
              </a:rPr>
              <a:t>1</a:t>
            </a:r>
            <a:r>
              <a:rPr lang="en-US" sz="2400" dirty="0">
                <a:cs typeface="+mn-cs"/>
              </a:rPr>
              <a:t>:</a:t>
            </a:r>
          </a:p>
          <a:p>
            <a:pPr lvl="1">
              <a:defRPr/>
            </a:pPr>
            <a:r>
              <a:rPr lang="en-US" dirty="0"/>
              <a:t>router should forward packet to gateway router, but which one?</a:t>
            </a:r>
          </a:p>
        </p:txBody>
      </p:sp>
      <p:sp>
        <p:nvSpPr>
          <p:cNvPr id="10138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38675" y="1195388"/>
            <a:ext cx="3810000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sz="2400" i="1" dirty="0">
                <a:solidFill>
                  <a:srgbClr val="CC0000"/>
                </a:solidFill>
                <a:cs typeface="+mn-cs"/>
              </a:rPr>
              <a:t>AS</a:t>
            </a:r>
            <a:r>
              <a:rPr lang="en-US" sz="2400" i="1" dirty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r>
              <a:rPr lang="en-US" sz="2400" i="1" dirty="0">
                <a:solidFill>
                  <a:srgbClr val="CC0000"/>
                </a:solidFill>
                <a:cs typeface="+mn-cs"/>
              </a:rPr>
              <a:t> must: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 dirty="0">
                <a:cs typeface="+mn-cs"/>
              </a:rPr>
              <a:t>learn which </a:t>
            </a:r>
            <a:r>
              <a:rPr lang="en-US" sz="2400" dirty="0" err="1">
                <a:cs typeface="+mn-cs"/>
              </a:rPr>
              <a:t>dests</a:t>
            </a:r>
            <a:r>
              <a:rPr lang="en-US" sz="2400" dirty="0">
                <a:cs typeface="+mn-cs"/>
              </a:rPr>
              <a:t> are reachable through AS2, which through AS3</a:t>
            </a:r>
          </a:p>
          <a:p>
            <a:pPr marL="457200" indent="-457200">
              <a:buFont typeface="ZapfDingbats" charset="0"/>
              <a:buAutoNum type="arabicPeriod"/>
              <a:defRPr/>
            </a:pPr>
            <a:r>
              <a:rPr lang="en-US" sz="2400" dirty="0">
                <a:cs typeface="+mn-cs"/>
              </a:rPr>
              <a:t>propagate this reachability info to all routers in </a:t>
            </a:r>
            <a:r>
              <a:rPr lang="en-US" sz="2400" dirty="0" smtClean="0">
                <a:cs typeface="+mn-cs"/>
              </a:rPr>
              <a:t>AS</a:t>
            </a:r>
            <a:r>
              <a:rPr lang="en-US" sz="2400" dirty="0" smtClean="0">
                <a:latin typeface="Arial"/>
                <a:cs typeface="Arial"/>
              </a:rPr>
              <a:t>1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146438" name="Freeform 5"/>
          <p:cNvSpPr>
            <a:spLocks/>
          </p:cNvSpPr>
          <p:nvPr/>
        </p:nvSpPr>
        <p:spPr bwMode="auto">
          <a:xfrm>
            <a:off x="7277100" y="456247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39" name="Freeform 6"/>
          <p:cNvSpPr>
            <a:spLocks/>
          </p:cNvSpPr>
          <p:nvPr/>
        </p:nvSpPr>
        <p:spPr bwMode="auto">
          <a:xfrm>
            <a:off x="5230813" y="4872038"/>
            <a:ext cx="1944687" cy="1292225"/>
          </a:xfrm>
          <a:custGeom>
            <a:avLst/>
            <a:gdLst>
              <a:gd name="T0" fmla="*/ 2147483647 w 1162"/>
              <a:gd name="T1" fmla="*/ 2147483647 h 543"/>
              <a:gd name="T2" fmla="*/ 2147483647 w 1162"/>
              <a:gd name="T3" fmla="*/ 2147483647 h 543"/>
              <a:gd name="T4" fmla="*/ 2147483647 w 1162"/>
              <a:gd name="T5" fmla="*/ 2147483647 h 543"/>
              <a:gd name="T6" fmla="*/ 2147483647 w 1162"/>
              <a:gd name="T7" fmla="*/ 2147483647 h 543"/>
              <a:gd name="T8" fmla="*/ 2147483647 w 1162"/>
              <a:gd name="T9" fmla="*/ 2147483647 h 543"/>
              <a:gd name="T10" fmla="*/ 2147483647 w 1162"/>
              <a:gd name="T11" fmla="*/ 2147483647 h 543"/>
              <a:gd name="T12" fmla="*/ 2147483647 w 1162"/>
              <a:gd name="T13" fmla="*/ 2147483647 h 543"/>
              <a:gd name="T14" fmla="*/ 2147483647 w 1162"/>
              <a:gd name="T15" fmla="*/ 2147483647 h 54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62"/>
              <a:gd name="T25" fmla="*/ 0 h 543"/>
              <a:gd name="T26" fmla="*/ 1162 w 1162"/>
              <a:gd name="T27" fmla="*/ 543 h 54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62" h="543">
                <a:moveTo>
                  <a:pt x="56" y="162"/>
                </a:moveTo>
                <a:cubicBezTo>
                  <a:pt x="115" y="100"/>
                  <a:pt x="221" y="28"/>
                  <a:pt x="368" y="14"/>
                </a:cubicBezTo>
                <a:cubicBezTo>
                  <a:pt x="515" y="0"/>
                  <a:pt x="811" y="42"/>
                  <a:pt x="940" y="79"/>
                </a:cubicBezTo>
                <a:cubicBezTo>
                  <a:pt x="1069" y="116"/>
                  <a:pt x="1126" y="177"/>
                  <a:pt x="1144" y="239"/>
                </a:cubicBezTo>
                <a:cubicBezTo>
                  <a:pt x="1162" y="301"/>
                  <a:pt x="1141" y="401"/>
                  <a:pt x="1048" y="451"/>
                </a:cubicBezTo>
                <a:cubicBezTo>
                  <a:pt x="955" y="501"/>
                  <a:pt x="746" y="543"/>
                  <a:pt x="586" y="541"/>
                </a:cubicBezTo>
                <a:cubicBezTo>
                  <a:pt x="426" y="539"/>
                  <a:pt x="176" y="502"/>
                  <a:pt x="88" y="439"/>
                </a:cubicBezTo>
                <a:cubicBezTo>
                  <a:pt x="0" y="376"/>
                  <a:pt x="63" y="220"/>
                  <a:pt x="56" y="162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0" name="Freeform 7"/>
          <p:cNvSpPr>
            <a:spLocks/>
          </p:cNvSpPr>
          <p:nvPr/>
        </p:nvSpPr>
        <p:spPr bwMode="auto">
          <a:xfrm>
            <a:off x="1477963" y="4164013"/>
            <a:ext cx="1679575" cy="1411287"/>
          </a:xfrm>
          <a:custGeom>
            <a:avLst/>
            <a:gdLst>
              <a:gd name="T0" fmla="*/ 2147483647 w 1198"/>
              <a:gd name="T1" fmla="*/ 2147483647 h 451"/>
              <a:gd name="T2" fmla="*/ 2147483647 w 1198"/>
              <a:gd name="T3" fmla="*/ 2147483647 h 451"/>
              <a:gd name="T4" fmla="*/ 2147483647 w 1198"/>
              <a:gd name="T5" fmla="*/ 2147483647 h 451"/>
              <a:gd name="T6" fmla="*/ 2147483647 w 1198"/>
              <a:gd name="T7" fmla="*/ 2147483647 h 451"/>
              <a:gd name="T8" fmla="*/ 2147483647 w 1198"/>
              <a:gd name="T9" fmla="*/ 2147483647 h 451"/>
              <a:gd name="T10" fmla="*/ 2147483647 w 1198"/>
              <a:gd name="T11" fmla="*/ 2147483647 h 451"/>
              <a:gd name="T12" fmla="*/ 2147483647 w 1198"/>
              <a:gd name="T13" fmla="*/ 2147483647 h 451"/>
              <a:gd name="T14" fmla="*/ 2147483647 w 1198"/>
              <a:gd name="T15" fmla="*/ 2147483647 h 451"/>
              <a:gd name="T16" fmla="*/ 2147483647 w 1198"/>
              <a:gd name="T17" fmla="*/ 2147483647 h 45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198"/>
              <a:gd name="T28" fmla="*/ 0 h 451"/>
              <a:gd name="T29" fmla="*/ 1198 w 1198"/>
              <a:gd name="T30" fmla="*/ 451 h 45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198" h="451">
                <a:moveTo>
                  <a:pt x="88" y="181"/>
                </a:moveTo>
                <a:cubicBezTo>
                  <a:pt x="159" y="143"/>
                  <a:pt x="120" y="111"/>
                  <a:pt x="180" y="89"/>
                </a:cubicBezTo>
                <a:cubicBezTo>
                  <a:pt x="240" y="67"/>
                  <a:pt x="313" y="60"/>
                  <a:pt x="448" y="49"/>
                </a:cubicBezTo>
                <a:cubicBezTo>
                  <a:pt x="583" y="38"/>
                  <a:pt x="866" y="0"/>
                  <a:pt x="988" y="25"/>
                </a:cubicBezTo>
                <a:cubicBezTo>
                  <a:pt x="1110" y="50"/>
                  <a:pt x="1198" y="132"/>
                  <a:pt x="1181" y="197"/>
                </a:cubicBezTo>
                <a:cubicBezTo>
                  <a:pt x="1164" y="262"/>
                  <a:pt x="1034" y="375"/>
                  <a:pt x="889" y="413"/>
                </a:cubicBezTo>
                <a:cubicBezTo>
                  <a:pt x="744" y="451"/>
                  <a:pt x="449" y="438"/>
                  <a:pt x="307" y="425"/>
                </a:cubicBezTo>
                <a:cubicBezTo>
                  <a:pt x="165" y="412"/>
                  <a:pt x="72" y="378"/>
                  <a:pt x="36" y="337"/>
                </a:cubicBezTo>
                <a:cubicBezTo>
                  <a:pt x="0" y="296"/>
                  <a:pt x="77" y="213"/>
                  <a:pt x="88" y="181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1" name="Freeform 8"/>
          <p:cNvSpPr>
            <a:spLocks/>
          </p:cNvSpPr>
          <p:nvPr/>
        </p:nvSpPr>
        <p:spPr bwMode="auto">
          <a:xfrm>
            <a:off x="2108200" y="4908550"/>
            <a:ext cx="400050" cy="180975"/>
          </a:xfrm>
          <a:custGeom>
            <a:avLst/>
            <a:gdLst>
              <a:gd name="T0" fmla="*/ 0 w 252"/>
              <a:gd name="T1" fmla="*/ 2147483647 h 114"/>
              <a:gd name="T2" fmla="*/ 2147483647 w 252"/>
              <a:gd name="T3" fmla="*/ 0 h 114"/>
              <a:gd name="T4" fmla="*/ 0 60000 65536"/>
              <a:gd name="T5" fmla="*/ 0 60000 65536"/>
              <a:gd name="T6" fmla="*/ 0 w 252"/>
              <a:gd name="T7" fmla="*/ 0 h 114"/>
              <a:gd name="T8" fmla="*/ 252 w 252"/>
              <a:gd name="T9" fmla="*/ 114 h 11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2" h="114">
                <a:moveTo>
                  <a:pt x="0" y="114"/>
                </a:moveTo>
                <a:lnTo>
                  <a:pt x="252" y="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2" name="Text Box 9"/>
          <p:cNvSpPr txBox="1">
            <a:spLocks noChangeArrowheads="1"/>
          </p:cNvSpPr>
          <p:nvPr/>
        </p:nvSpPr>
        <p:spPr bwMode="auto">
          <a:xfrm>
            <a:off x="2052638" y="5129213"/>
            <a:ext cx="6651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>
                <a:solidFill>
                  <a:srgbClr val="000000"/>
                </a:solidFill>
              </a:rPr>
              <a:t>AS3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46443" name="Text Box 10"/>
          <p:cNvSpPr txBox="1">
            <a:spLocks noChangeArrowheads="1"/>
          </p:cNvSpPr>
          <p:nvPr/>
        </p:nvSpPr>
        <p:spPr bwMode="auto">
          <a:xfrm>
            <a:off x="5867400" y="5794375"/>
            <a:ext cx="615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800">
                <a:solidFill>
                  <a:srgbClr val="000000"/>
                </a:solidFill>
              </a:rPr>
              <a:t>AS2</a:t>
            </a:r>
          </a:p>
        </p:txBody>
      </p:sp>
      <p:sp>
        <p:nvSpPr>
          <p:cNvPr id="146444" name="Line 11"/>
          <p:cNvSpPr>
            <a:spLocks noChangeShapeType="1"/>
          </p:cNvSpPr>
          <p:nvPr/>
        </p:nvSpPr>
        <p:spPr bwMode="auto">
          <a:xfrm flipV="1">
            <a:off x="5746750" y="5283200"/>
            <a:ext cx="434975" cy="1920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5" name="Line 12"/>
          <p:cNvSpPr>
            <a:spLocks noChangeShapeType="1"/>
          </p:cNvSpPr>
          <p:nvPr/>
        </p:nvSpPr>
        <p:spPr bwMode="auto">
          <a:xfrm flipH="1" flipV="1">
            <a:off x="2324100" y="4641850"/>
            <a:ext cx="241300" cy="174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46" name="Line 13"/>
          <p:cNvSpPr>
            <a:spLocks noChangeShapeType="1"/>
          </p:cNvSpPr>
          <p:nvPr/>
        </p:nvSpPr>
        <p:spPr bwMode="auto">
          <a:xfrm flipH="1">
            <a:off x="1882775" y="4635500"/>
            <a:ext cx="147638" cy="3762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6447" name="Group 14"/>
          <p:cNvGrpSpPr>
            <a:grpSpLocks/>
          </p:cNvGrpSpPr>
          <p:nvPr/>
        </p:nvGrpSpPr>
        <p:grpSpPr bwMode="auto">
          <a:xfrm>
            <a:off x="1619250" y="4903788"/>
            <a:ext cx="501650" cy="396875"/>
            <a:chOff x="873" y="3243"/>
            <a:chExt cx="316" cy="250"/>
          </a:xfrm>
        </p:grpSpPr>
        <p:sp>
          <p:nvSpPr>
            <p:cNvPr id="146545" name="Oval 15"/>
            <p:cNvSpPr>
              <a:spLocks noChangeArrowheads="1"/>
            </p:cNvSpPr>
            <p:nvPr/>
          </p:nvSpPr>
          <p:spPr bwMode="auto">
            <a:xfrm>
              <a:off x="876" y="3361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6" name="Line 16"/>
            <p:cNvSpPr>
              <a:spLocks noChangeShapeType="1"/>
            </p:cNvSpPr>
            <p:nvPr/>
          </p:nvSpPr>
          <p:spPr bwMode="auto">
            <a:xfrm>
              <a:off x="876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7" name="Line 17"/>
            <p:cNvSpPr>
              <a:spLocks noChangeShapeType="1"/>
            </p:cNvSpPr>
            <p:nvPr/>
          </p:nvSpPr>
          <p:spPr bwMode="auto">
            <a:xfrm>
              <a:off x="1189" y="3354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8" name="Rectangle 18"/>
            <p:cNvSpPr>
              <a:spLocks noChangeArrowheads="1"/>
            </p:cNvSpPr>
            <p:nvPr/>
          </p:nvSpPr>
          <p:spPr bwMode="auto">
            <a:xfrm>
              <a:off x="876" y="3354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9" name="Oval 19"/>
            <p:cNvSpPr>
              <a:spLocks noChangeArrowheads="1"/>
            </p:cNvSpPr>
            <p:nvPr/>
          </p:nvSpPr>
          <p:spPr bwMode="auto">
            <a:xfrm>
              <a:off x="873" y="3295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50" name="Rectangle 20"/>
            <p:cNvSpPr>
              <a:spLocks noChangeArrowheads="1"/>
            </p:cNvSpPr>
            <p:nvPr/>
          </p:nvSpPr>
          <p:spPr bwMode="auto">
            <a:xfrm>
              <a:off x="960" y="3308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51" name="Text Box 21"/>
            <p:cNvSpPr txBox="1">
              <a:spLocks noChangeArrowheads="1"/>
            </p:cNvSpPr>
            <p:nvPr/>
          </p:nvSpPr>
          <p:spPr bwMode="auto">
            <a:xfrm>
              <a:off x="887" y="3243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3b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46448" name="Group 22"/>
          <p:cNvGrpSpPr>
            <a:grpSpLocks/>
          </p:cNvGrpSpPr>
          <p:nvPr/>
        </p:nvGrpSpPr>
        <p:grpSpPr bwMode="auto">
          <a:xfrm>
            <a:off x="1889125" y="4327525"/>
            <a:ext cx="501650" cy="396875"/>
            <a:chOff x="2016" y="1976"/>
            <a:chExt cx="316" cy="250"/>
          </a:xfrm>
        </p:grpSpPr>
        <p:sp>
          <p:nvSpPr>
            <p:cNvPr id="146537" name="Oval 23"/>
            <p:cNvSpPr>
              <a:spLocks noChangeArrowheads="1"/>
            </p:cNvSpPr>
            <p:nvPr/>
          </p:nvSpPr>
          <p:spPr bwMode="auto">
            <a:xfrm>
              <a:off x="2019" y="21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38" name="Line 24"/>
            <p:cNvSpPr>
              <a:spLocks noChangeShapeType="1"/>
            </p:cNvSpPr>
            <p:nvPr/>
          </p:nvSpPr>
          <p:spPr bwMode="auto">
            <a:xfrm>
              <a:off x="2019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39" name="Line 25"/>
            <p:cNvSpPr>
              <a:spLocks noChangeShapeType="1"/>
            </p:cNvSpPr>
            <p:nvPr/>
          </p:nvSpPr>
          <p:spPr bwMode="auto">
            <a:xfrm>
              <a:off x="2332" y="209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0" name="Rectangle 26"/>
            <p:cNvSpPr>
              <a:spLocks noChangeArrowheads="1"/>
            </p:cNvSpPr>
            <p:nvPr/>
          </p:nvSpPr>
          <p:spPr bwMode="auto">
            <a:xfrm>
              <a:off x="2019" y="209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541" name="Oval 27"/>
            <p:cNvSpPr>
              <a:spLocks noChangeArrowheads="1"/>
            </p:cNvSpPr>
            <p:nvPr/>
          </p:nvSpPr>
          <p:spPr bwMode="auto">
            <a:xfrm>
              <a:off x="2016" y="20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6542" name="Group 28"/>
            <p:cNvGrpSpPr>
              <a:grpSpLocks/>
            </p:cNvGrpSpPr>
            <p:nvPr/>
          </p:nvGrpSpPr>
          <p:grpSpPr bwMode="auto">
            <a:xfrm>
              <a:off x="2032" y="1976"/>
              <a:ext cx="285" cy="250"/>
              <a:chOff x="2912" y="2425"/>
              <a:chExt cx="290" cy="250"/>
            </a:xfrm>
          </p:grpSpPr>
          <p:sp>
            <p:nvSpPr>
              <p:cNvPr id="146543" name="Rectangle 2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44" name="Text Box 30"/>
              <p:cNvSpPr txBox="1">
                <a:spLocks noChangeArrowheads="1"/>
              </p:cNvSpPr>
              <p:nvPr/>
            </p:nvSpPr>
            <p:spPr bwMode="auto">
              <a:xfrm>
                <a:off x="2912" y="2425"/>
                <a:ext cx="29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3c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46449" name="Group 31"/>
          <p:cNvGrpSpPr>
            <a:grpSpLocks/>
          </p:cNvGrpSpPr>
          <p:nvPr/>
        </p:nvGrpSpPr>
        <p:grpSpPr bwMode="auto">
          <a:xfrm>
            <a:off x="2466975" y="4702175"/>
            <a:ext cx="501650" cy="396875"/>
            <a:chOff x="1434" y="3104"/>
            <a:chExt cx="316" cy="250"/>
          </a:xfrm>
        </p:grpSpPr>
        <p:grpSp>
          <p:nvGrpSpPr>
            <p:cNvPr id="146529" name="Group 32"/>
            <p:cNvGrpSpPr>
              <a:grpSpLocks/>
            </p:cNvGrpSpPr>
            <p:nvPr/>
          </p:nvGrpSpPr>
          <p:grpSpPr bwMode="auto">
            <a:xfrm>
              <a:off x="1434" y="3163"/>
              <a:ext cx="316" cy="147"/>
              <a:chOff x="1434" y="3163"/>
              <a:chExt cx="316" cy="147"/>
            </a:xfrm>
          </p:grpSpPr>
          <p:sp>
            <p:nvSpPr>
              <p:cNvPr id="146531" name="Oval 33"/>
              <p:cNvSpPr>
                <a:spLocks noChangeArrowheads="1"/>
              </p:cNvSpPr>
              <p:nvPr/>
            </p:nvSpPr>
            <p:spPr bwMode="auto">
              <a:xfrm>
                <a:off x="1437" y="322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2" name="Line 34"/>
              <p:cNvSpPr>
                <a:spLocks noChangeShapeType="1"/>
              </p:cNvSpPr>
              <p:nvPr/>
            </p:nvSpPr>
            <p:spPr bwMode="auto">
              <a:xfrm>
                <a:off x="1437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3" name="Line 35"/>
              <p:cNvSpPr>
                <a:spLocks noChangeShapeType="1"/>
              </p:cNvSpPr>
              <p:nvPr/>
            </p:nvSpPr>
            <p:spPr bwMode="auto">
              <a:xfrm>
                <a:off x="1750" y="322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4" name="Rectangle 36"/>
              <p:cNvSpPr>
                <a:spLocks noChangeArrowheads="1"/>
              </p:cNvSpPr>
              <p:nvPr/>
            </p:nvSpPr>
            <p:spPr bwMode="auto">
              <a:xfrm>
                <a:off x="1437" y="322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5" name="Oval 37"/>
              <p:cNvSpPr>
                <a:spLocks noChangeArrowheads="1"/>
              </p:cNvSpPr>
              <p:nvPr/>
            </p:nvSpPr>
            <p:spPr bwMode="auto">
              <a:xfrm>
                <a:off x="1434" y="316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36" name="Rectangle 38"/>
              <p:cNvSpPr>
                <a:spLocks noChangeArrowheads="1"/>
              </p:cNvSpPr>
              <p:nvPr/>
            </p:nvSpPr>
            <p:spPr bwMode="auto">
              <a:xfrm>
                <a:off x="1521" y="3176"/>
                <a:ext cx="142" cy="11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146530" name="Text Box 39"/>
            <p:cNvSpPr txBox="1">
              <a:spLocks noChangeArrowheads="1"/>
            </p:cNvSpPr>
            <p:nvPr/>
          </p:nvSpPr>
          <p:spPr bwMode="auto">
            <a:xfrm>
              <a:off x="1448" y="3104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3a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46450" name="Group 40"/>
          <p:cNvGrpSpPr>
            <a:grpSpLocks/>
          </p:cNvGrpSpPr>
          <p:nvPr/>
        </p:nvGrpSpPr>
        <p:grpSpPr bwMode="auto">
          <a:xfrm>
            <a:off x="2495550" y="5227638"/>
            <a:ext cx="2660650" cy="1122362"/>
            <a:chOff x="1572" y="3293"/>
            <a:chExt cx="1676" cy="707"/>
          </a:xfrm>
        </p:grpSpPr>
        <p:sp>
          <p:nvSpPr>
            <p:cNvPr id="146486" name="Freeform 41"/>
            <p:cNvSpPr>
              <a:spLocks/>
            </p:cNvSpPr>
            <p:nvPr/>
          </p:nvSpPr>
          <p:spPr bwMode="auto">
            <a:xfrm>
              <a:off x="1572" y="3293"/>
              <a:ext cx="1676" cy="707"/>
            </a:xfrm>
            <a:custGeom>
              <a:avLst/>
              <a:gdLst>
                <a:gd name="T0" fmla="*/ 259 w 1583"/>
                <a:gd name="T1" fmla="*/ 310 h 682"/>
                <a:gd name="T2" fmla="*/ 681 w 1583"/>
                <a:gd name="T3" fmla="*/ 102 h 682"/>
                <a:gd name="T4" fmla="*/ 1313 w 1583"/>
                <a:gd name="T5" fmla="*/ 29 h 682"/>
                <a:gd name="T6" fmla="*/ 1933 w 1583"/>
                <a:gd name="T7" fmla="*/ 268 h 682"/>
                <a:gd name="T8" fmla="*/ 2613 w 1583"/>
                <a:gd name="T9" fmla="*/ 591 h 682"/>
                <a:gd name="T10" fmla="*/ 2126 w 1583"/>
                <a:gd name="T11" fmla="*/ 888 h 682"/>
                <a:gd name="T12" fmla="*/ 1153 w 1583"/>
                <a:gd name="T13" fmla="*/ 908 h 682"/>
                <a:gd name="T14" fmla="*/ 149 w 1583"/>
                <a:gd name="T15" fmla="*/ 823 h 682"/>
                <a:gd name="T16" fmla="*/ 259 w 1583"/>
                <a:gd name="T17" fmla="*/ 310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7" name="Text Box 42"/>
            <p:cNvSpPr txBox="1">
              <a:spLocks noChangeArrowheads="1"/>
            </p:cNvSpPr>
            <p:nvPr/>
          </p:nvSpPr>
          <p:spPr bwMode="auto">
            <a:xfrm>
              <a:off x="1719" y="3724"/>
              <a:ext cx="41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AS1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46488" name="Line 43"/>
            <p:cNvSpPr>
              <a:spLocks noChangeShapeType="1"/>
            </p:cNvSpPr>
            <p:nvPr/>
          </p:nvSpPr>
          <p:spPr bwMode="auto">
            <a:xfrm flipH="1">
              <a:off x="2134" y="3469"/>
              <a:ext cx="93" cy="1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9" name="Line 44"/>
            <p:cNvSpPr>
              <a:spLocks noChangeShapeType="1"/>
            </p:cNvSpPr>
            <p:nvPr/>
          </p:nvSpPr>
          <p:spPr bwMode="auto">
            <a:xfrm>
              <a:off x="2388" y="3491"/>
              <a:ext cx="3" cy="2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90" name="Line 45"/>
            <p:cNvSpPr>
              <a:spLocks noChangeShapeType="1"/>
            </p:cNvSpPr>
            <p:nvPr/>
          </p:nvSpPr>
          <p:spPr bwMode="auto">
            <a:xfrm>
              <a:off x="2490" y="3461"/>
              <a:ext cx="313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91" name="Line 46"/>
            <p:cNvSpPr>
              <a:spLocks noChangeShapeType="1"/>
            </p:cNvSpPr>
            <p:nvPr/>
          </p:nvSpPr>
          <p:spPr bwMode="auto">
            <a:xfrm flipH="1">
              <a:off x="2566" y="3749"/>
              <a:ext cx="237" cy="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92" name="Line 47"/>
            <p:cNvSpPr>
              <a:spLocks noChangeShapeType="1"/>
            </p:cNvSpPr>
            <p:nvPr/>
          </p:nvSpPr>
          <p:spPr bwMode="auto">
            <a:xfrm flipH="1" flipV="1">
              <a:off x="2202" y="3638"/>
              <a:ext cx="568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93" name="Line 48"/>
            <p:cNvSpPr>
              <a:spLocks noChangeShapeType="1"/>
            </p:cNvSpPr>
            <p:nvPr/>
          </p:nvSpPr>
          <p:spPr bwMode="auto">
            <a:xfrm>
              <a:off x="2143" y="3689"/>
              <a:ext cx="12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6494" name="Group 49"/>
            <p:cNvGrpSpPr>
              <a:grpSpLocks/>
            </p:cNvGrpSpPr>
            <p:nvPr/>
          </p:nvGrpSpPr>
          <p:grpSpPr bwMode="auto">
            <a:xfrm>
              <a:off x="2202" y="3293"/>
              <a:ext cx="316" cy="250"/>
              <a:chOff x="2055" y="3447"/>
              <a:chExt cx="316" cy="250"/>
            </a:xfrm>
          </p:grpSpPr>
          <p:sp>
            <p:nvSpPr>
              <p:cNvPr id="146521" name="Oval 50"/>
              <p:cNvSpPr>
                <a:spLocks noChangeArrowheads="1"/>
              </p:cNvSpPr>
              <p:nvPr/>
            </p:nvSpPr>
            <p:spPr bwMode="auto">
              <a:xfrm>
                <a:off x="2058" y="357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2" name="Line 51"/>
              <p:cNvSpPr>
                <a:spLocks noChangeShapeType="1"/>
              </p:cNvSpPr>
              <p:nvPr/>
            </p:nvSpPr>
            <p:spPr bwMode="auto">
              <a:xfrm>
                <a:off x="2058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3" name="Line 52"/>
              <p:cNvSpPr>
                <a:spLocks noChangeShapeType="1"/>
              </p:cNvSpPr>
              <p:nvPr/>
            </p:nvSpPr>
            <p:spPr bwMode="auto">
              <a:xfrm>
                <a:off x="2371" y="356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4" name="Rectangle 53"/>
              <p:cNvSpPr>
                <a:spLocks noChangeArrowheads="1"/>
              </p:cNvSpPr>
              <p:nvPr/>
            </p:nvSpPr>
            <p:spPr bwMode="auto">
              <a:xfrm>
                <a:off x="2058" y="356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5" name="Oval 54"/>
              <p:cNvSpPr>
                <a:spLocks noChangeArrowheads="1"/>
              </p:cNvSpPr>
              <p:nvPr/>
            </p:nvSpPr>
            <p:spPr bwMode="auto">
              <a:xfrm>
                <a:off x="2055" y="3505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6526" name="Group 55"/>
              <p:cNvGrpSpPr>
                <a:grpSpLocks/>
              </p:cNvGrpSpPr>
              <p:nvPr/>
            </p:nvGrpSpPr>
            <p:grpSpPr bwMode="auto">
              <a:xfrm>
                <a:off x="2072" y="3447"/>
                <a:ext cx="285" cy="250"/>
                <a:chOff x="2912" y="2425"/>
                <a:chExt cx="292" cy="250"/>
              </a:xfrm>
            </p:grpSpPr>
            <p:sp>
              <p:nvSpPr>
                <p:cNvPr id="146527" name="Rectangle 5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6528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912" y="2425"/>
                  <a:ext cx="292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1c</a:t>
                  </a:r>
                </a:p>
              </p:txBody>
            </p:sp>
          </p:grpSp>
        </p:grpSp>
        <p:grpSp>
          <p:nvGrpSpPr>
            <p:cNvPr id="146495" name="Group 58"/>
            <p:cNvGrpSpPr>
              <a:grpSpLocks/>
            </p:cNvGrpSpPr>
            <p:nvPr/>
          </p:nvGrpSpPr>
          <p:grpSpPr bwMode="auto">
            <a:xfrm>
              <a:off x="1896" y="3507"/>
              <a:ext cx="316" cy="250"/>
              <a:chOff x="1749" y="3661"/>
              <a:chExt cx="316" cy="250"/>
            </a:xfrm>
          </p:grpSpPr>
          <p:sp>
            <p:nvSpPr>
              <p:cNvPr id="146514" name="Oval 59"/>
              <p:cNvSpPr>
                <a:spLocks noChangeArrowheads="1"/>
              </p:cNvSpPr>
              <p:nvPr/>
            </p:nvSpPr>
            <p:spPr bwMode="auto">
              <a:xfrm>
                <a:off x="1752" y="3781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5" name="Line 60"/>
              <p:cNvSpPr>
                <a:spLocks noChangeShapeType="1"/>
              </p:cNvSpPr>
              <p:nvPr/>
            </p:nvSpPr>
            <p:spPr bwMode="auto">
              <a:xfrm>
                <a:off x="1752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6" name="Line 61"/>
              <p:cNvSpPr>
                <a:spLocks noChangeShapeType="1"/>
              </p:cNvSpPr>
              <p:nvPr/>
            </p:nvSpPr>
            <p:spPr bwMode="auto">
              <a:xfrm>
                <a:off x="2065" y="3774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7" name="Rectangle 62"/>
              <p:cNvSpPr>
                <a:spLocks noChangeArrowheads="1"/>
              </p:cNvSpPr>
              <p:nvPr/>
            </p:nvSpPr>
            <p:spPr bwMode="auto">
              <a:xfrm>
                <a:off x="1752" y="3774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8" name="Oval 63"/>
              <p:cNvSpPr>
                <a:spLocks noChangeArrowheads="1"/>
              </p:cNvSpPr>
              <p:nvPr/>
            </p:nvSpPr>
            <p:spPr bwMode="auto">
              <a:xfrm>
                <a:off x="1749" y="3719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9" name="Rectangle 64"/>
              <p:cNvSpPr>
                <a:spLocks noChangeArrowheads="1"/>
              </p:cNvSpPr>
              <p:nvPr/>
            </p:nvSpPr>
            <p:spPr bwMode="auto">
              <a:xfrm>
                <a:off x="1834" y="3746"/>
                <a:ext cx="142" cy="96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20" name="Text Box 65"/>
              <p:cNvSpPr txBox="1">
                <a:spLocks noChangeArrowheads="1"/>
              </p:cNvSpPr>
              <p:nvPr/>
            </p:nvSpPr>
            <p:spPr bwMode="auto">
              <a:xfrm>
                <a:off x="1765" y="3661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1a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6496" name="Group 66"/>
            <p:cNvGrpSpPr>
              <a:grpSpLocks/>
            </p:cNvGrpSpPr>
            <p:nvPr/>
          </p:nvGrpSpPr>
          <p:grpSpPr bwMode="auto">
            <a:xfrm>
              <a:off x="2238" y="3689"/>
              <a:ext cx="316" cy="250"/>
              <a:chOff x="2091" y="3843"/>
              <a:chExt cx="316" cy="250"/>
            </a:xfrm>
          </p:grpSpPr>
          <p:sp>
            <p:nvSpPr>
              <p:cNvPr id="146506" name="Oval 67"/>
              <p:cNvSpPr>
                <a:spLocks noChangeArrowheads="1"/>
              </p:cNvSpPr>
              <p:nvPr/>
            </p:nvSpPr>
            <p:spPr bwMode="auto">
              <a:xfrm>
                <a:off x="2094" y="3967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7" name="Line 68"/>
              <p:cNvSpPr>
                <a:spLocks noChangeShapeType="1"/>
              </p:cNvSpPr>
              <p:nvPr/>
            </p:nvSpPr>
            <p:spPr bwMode="auto">
              <a:xfrm>
                <a:off x="2094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8" name="Line 69"/>
              <p:cNvSpPr>
                <a:spLocks noChangeShapeType="1"/>
              </p:cNvSpPr>
              <p:nvPr/>
            </p:nvSpPr>
            <p:spPr bwMode="auto">
              <a:xfrm>
                <a:off x="2407" y="3960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9" name="Rectangle 70"/>
              <p:cNvSpPr>
                <a:spLocks noChangeArrowheads="1"/>
              </p:cNvSpPr>
              <p:nvPr/>
            </p:nvSpPr>
            <p:spPr bwMode="auto">
              <a:xfrm>
                <a:off x="2094" y="3960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10" name="Oval 71"/>
              <p:cNvSpPr>
                <a:spLocks noChangeArrowheads="1"/>
              </p:cNvSpPr>
              <p:nvPr/>
            </p:nvSpPr>
            <p:spPr bwMode="auto">
              <a:xfrm>
                <a:off x="2091" y="3901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6511" name="Group 72"/>
              <p:cNvGrpSpPr>
                <a:grpSpLocks/>
              </p:cNvGrpSpPr>
              <p:nvPr/>
            </p:nvGrpSpPr>
            <p:grpSpPr bwMode="auto">
              <a:xfrm>
                <a:off x="2106" y="3843"/>
                <a:ext cx="294" cy="250"/>
                <a:chOff x="2910" y="2425"/>
                <a:chExt cx="296" cy="250"/>
              </a:xfrm>
            </p:grpSpPr>
            <p:sp>
              <p:nvSpPr>
                <p:cNvPr id="146512" name="Rectangle 73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6513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2910" y="2425"/>
                  <a:ext cx="296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1d</a:t>
                  </a:r>
                </a:p>
              </p:txBody>
            </p:sp>
          </p:grpSp>
        </p:grpSp>
        <p:grpSp>
          <p:nvGrpSpPr>
            <p:cNvPr id="146497" name="Group 75"/>
            <p:cNvGrpSpPr>
              <a:grpSpLocks/>
            </p:cNvGrpSpPr>
            <p:nvPr/>
          </p:nvGrpSpPr>
          <p:grpSpPr bwMode="auto">
            <a:xfrm>
              <a:off x="2778" y="3573"/>
              <a:ext cx="316" cy="250"/>
              <a:chOff x="2016" y="1976"/>
              <a:chExt cx="316" cy="250"/>
            </a:xfrm>
          </p:grpSpPr>
          <p:sp>
            <p:nvSpPr>
              <p:cNvPr id="146498" name="Oval 76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499" name="Line 77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0" name="Line 78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1" name="Rectangle 79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6502" name="Oval 80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6503" name="Group 81"/>
              <p:cNvGrpSpPr>
                <a:grpSpLocks/>
              </p:cNvGrpSpPr>
              <p:nvPr/>
            </p:nvGrpSpPr>
            <p:grpSpPr bwMode="auto">
              <a:xfrm>
                <a:off x="2029" y="1976"/>
                <a:ext cx="294" cy="250"/>
                <a:chOff x="2909" y="2425"/>
                <a:chExt cx="299" cy="250"/>
              </a:xfrm>
            </p:grpSpPr>
            <p:sp>
              <p:nvSpPr>
                <p:cNvPr id="146504" name="Rectangle 82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6505" name="Text Box 83"/>
                <p:cNvSpPr txBox="1">
                  <a:spLocks noChangeArrowheads="1"/>
                </p:cNvSpPr>
                <p:nvPr/>
              </p:nvSpPr>
              <p:spPr bwMode="auto">
                <a:xfrm>
                  <a:off x="2909" y="2425"/>
                  <a:ext cx="299" cy="2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1b</a:t>
                  </a: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46451" name="Group 84"/>
          <p:cNvGrpSpPr>
            <a:grpSpLocks/>
          </p:cNvGrpSpPr>
          <p:nvPr/>
        </p:nvGrpSpPr>
        <p:grpSpPr bwMode="auto">
          <a:xfrm>
            <a:off x="5414963" y="5324475"/>
            <a:ext cx="501650" cy="396875"/>
            <a:chOff x="3537" y="3473"/>
            <a:chExt cx="316" cy="250"/>
          </a:xfrm>
        </p:grpSpPr>
        <p:sp>
          <p:nvSpPr>
            <p:cNvPr id="146479" name="Oval 85"/>
            <p:cNvSpPr>
              <a:spLocks noChangeArrowheads="1"/>
            </p:cNvSpPr>
            <p:nvPr/>
          </p:nvSpPr>
          <p:spPr bwMode="auto">
            <a:xfrm>
              <a:off x="3540" y="3598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0" name="Line 86"/>
            <p:cNvSpPr>
              <a:spLocks noChangeShapeType="1"/>
            </p:cNvSpPr>
            <p:nvPr/>
          </p:nvSpPr>
          <p:spPr bwMode="auto">
            <a:xfrm>
              <a:off x="3540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1" name="Line 87"/>
            <p:cNvSpPr>
              <a:spLocks noChangeShapeType="1"/>
            </p:cNvSpPr>
            <p:nvPr/>
          </p:nvSpPr>
          <p:spPr bwMode="auto">
            <a:xfrm>
              <a:off x="3853" y="359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2" name="Rectangle 88"/>
            <p:cNvSpPr>
              <a:spLocks noChangeArrowheads="1"/>
            </p:cNvSpPr>
            <p:nvPr/>
          </p:nvSpPr>
          <p:spPr bwMode="auto">
            <a:xfrm>
              <a:off x="3540" y="3591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3" name="Oval 89"/>
            <p:cNvSpPr>
              <a:spLocks noChangeArrowheads="1"/>
            </p:cNvSpPr>
            <p:nvPr/>
          </p:nvSpPr>
          <p:spPr bwMode="auto">
            <a:xfrm>
              <a:off x="3537" y="353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4" name="Rectangle 90"/>
            <p:cNvSpPr>
              <a:spLocks noChangeArrowheads="1"/>
            </p:cNvSpPr>
            <p:nvPr/>
          </p:nvSpPr>
          <p:spPr bwMode="auto">
            <a:xfrm>
              <a:off x="3624" y="3545"/>
              <a:ext cx="141" cy="12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85" name="Text Box 91"/>
            <p:cNvSpPr txBox="1">
              <a:spLocks noChangeArrowheads="1"/>
            </p:cNvSpPr>
            <p:nvPr/>
          </p:nvSpPr>
          <p:spPr bwMode="auto">
            <a:xfrm>
              <a:off x="3551" y="3473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2a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46452" name="Line 92"/>
          <p:cNvSpPr>
            <a:spLocks noChangeShapeType="1"/>
          </p:cNvSpPr>
          <p:nvPr/>
        </p:nvSpPr>
        <p:spPr bwMode="auto">
          <a:xfrm>
            <a:off x="6635750" y="5241925"/>
            <a:ext cx="85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53" name="Line 93"/>
          <p:cNvSpPr>
            <a:spLocks noChangeShapeType="1"/>
          </p:cNvSpPr>
          <p:nvPr/>
        </p:nvSpPr>
        <p:spPr bwMode="auto">
          <a:xfrm>
            <a:off x="6889750" y="5707063"/>
            <a:ext cx="735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54" name="Line 94"/>
          <p:cNvSpPr>
            <a:spLocks noChangeShapeType="1"/>
          </p:cNvSpPr>
          <p:nvPr/>
        </p:nvSpPr>
        <p:spPr bwMode="auto">
          <a:xfrm>
            <a:off x="5921375" y="5553075"/>
            <a:ext cx="48895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55" name="Line 95"/>
          <p:cNvSpPr>
            <a:spLocks noChangeShapeType="1"/>
          </p:cNvSpPr>
          <p:nvPr/>
        </p:nvSpPr>
        <p:spPr bwMode="auto">
          <a:xfrm>
            <a:off x="6530975" y="5351463"/>
            <a:ext cx="68263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46456" name="Group 96"/>
          <p:cNvGrpSpPr>
            <a:grpSpLocks/>
          </p:cNvGrpSpPr>
          <p:nvPr/>
        </p:nvGrpSpPr>
        <p:grpSpPr bwMode="auto">
          <a:xfrm>
            <a:off x="6142038" y="5046663"/>
            <a:ext cx="501650" cy="396875"/>
            <a:chOff x="4320" y="1936"/>
            <a:chExt cx="316" cy="250"/>
          </a:xfrm>
        </p:grpSpPr>
        <p:sp>
          <p:nvSpPr>
            <p:cNvPr id="146472" name="Oval 97"/>
            <p:cNvSpPr>
              <a:spLocks noChangeArrowheads="1"/>
            </p:cNvSpPr>
            <p:nvPr/>
          </p:nvSpPr>
          <p:spPr bwMode="auto">
            <a:xfrm>
              <a:off x="4323" y="2054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3" name="Line 98"/>
            <p:cNvSpPr>
              <a:spLocks noChangeShapeType="1"/>
            </p:cNvSpPr>
            <p:nvPr/>
          </p:nvSpPr>
          <p:spPr bwMode="auto">
            <a:xfrm>
              <a:off x="4323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4" name="Line 99"/>
            <p:cNvSpPr>
              <a:spLocks noChangeShapeType="1"/>
            </p:cNvSpPr>
            <p:nvPr/>
          </p:nvSpPr>
          <p:spPr bwMode="auto">
            <a:xfrm>
              <a:off x="4636" y="2047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5" name="Rectangle 100"/>
            <p:cNvSpPr>
              <a:spLocks noChangeArrowheads="1"/>
            </p:cNvSpPr>
            <p:nvPr/>
          </p:nvSpPr>
          <p:spPr bwMode="auto">
            <a:xfrm>
              <a:off x="4323" y="2047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6" name="Oval 101"/>
            <p:cNvSpPr>
              <a:spLocks noChangeArrowheads="1"/>
            </p:cNvSpPr>
            <p:nvPr/>
          </p:nvSpPr>
          <p:spPr bwMode="auto">
            <a:xfrm>
              <a:off x="4320" y="1988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7" name="Rectangle 102"/>
            <p:cNvSpPr>
              <a:spLocks noChangeArrowheads="1"/>
            </p:cNvSpPr>
            <p:nvPr/>
          </p:nvSpPr>
          <p:spPr bwMode="auto">
            <a:xfrm>
              <a:off x="4407" y="2001"/>
              <a:ext cx="141" cy="11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8" name="Text Box 103"/>
            <p:cNvSpPr txBox="1">
              <a:spLocks noChangeArrowheads="1"/>
            </p:cNvSpPr>
            <p:nvPr/>
          </p:nvSpPr>
          <p:spPr bwMode="auto">
            <a:xfrm>
              <a:off x="4338" y="1936"/>
              <a:ext cx="28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2c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grpSp>
        <p:nvGrpSpPr>
          <p:cNvPr id="146457" name="Group 104"/>
          <p:cNvGrpSpPr>
            <a:grpSpLocks/>
          </p:cNvGrpSpPr>
          <p:nvPr/>
        </p:nvGrpSpPr>
        <p:grpSpPr bwMode="auto">
          <a:xfrm>
            <a:off x="6405563" y="5502275"/>
            <a:ext cx="501650" cy="396875"/>
            <a:chOff x="4596" y="2158"/>
            <a:chExt cx="316" cy="250"/>
          </a:xfrm>
        </p:grpSpPr>
        <p:sp>
          <p:nvSpPr>
            <p:cNvPr id="146465" name="Oval 105"/>
            <p:cNvSpPr>
              <a:spLocks noChangeArrowheads="1"/>
            </p:cNvSpPr>
            <p:nvPr/>
          </p:nvSpPr>
          <p:spPr bwMode="auto">
            <a:xfrm>
              <a:off x="4599" y="227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66" name="Line 106"/>
            <p:cNvSpPr>
              <a:spLocks noChangeShapeType="1"/>
            </p:cNvSpPr>
            <p:nvPr/>
          </p:nvSpPr>
          <p:spPr bwMode="auto">
            <a:xfrm>
              <a:off x="4599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67" name="Line 107"/>
            <p:cNvSpPr>
              <a:spLocks noChangeShapeType="1"/>
            </p:cNvSpPr>
            <p:nvPr/>
          </p:nvSpPr>
          <p:spPr bwMode="auto">
            <a:xfrm>
              <a:off x="4912" y="226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68" name="Rectangle 108"/>
            <p:cNvSpPr>
              <a:spLocks noChangeArrowheads="1"/>
            </p:cNvSpPr>
            <p:nvPr/>
          </p:nvSpPr>
          <p:spPr bwMode="auto">
            <a:xfrm>
              <a:off x="4599" y="226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69" name="Oval 109"/>
            <p:cNvSpPr>
              <a:spLocks noChangeArrowheads="1"/>
            </p:cNvSpPr>
            <p:nvPr/>
          </p:nvSpPr>
          <p:spPr bwMode="auto">
            <a:xfrm>
              <a:off x="4596" y="221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0" name="Rectangle 110"/>
            <p:cNvSpPr>
              <a:spLocks noChangeArrowheads="1"/>
            </p:cNvSpPr>
            <p:nvPr/>
          </p:nvSpPr>
          <p:spPr bwMode="auto">
            <a:xfrm>
              <a:off x="4683" y="2223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71" name="Text Box 111"/>
            <p:cNvSpPr txBox="1">
              <a:spLocks noChangeArrowheads="1"/>
            </p:cNvSpPr>
            <p:nvPr/>
          </p:nvSpPr>
          <p:spPr bwMode="auto">
            <a:xfrm>
              <a:off x="4610" y="2158"/>
              <a:ext cx="29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2b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46458" name="Text Box 112"/>
          <p:cNvSpPr txBox="1">
            <a:spLocks noChangeArrowheads="1"/>
          </p:cNvSpPr>
          <p:nvPr/>
        </p:nvSpPr>
        <p:spPr bwMode="auto">
          <a:xfrm>
            <a:off x="7656513" y="5159375"/>
            <a:ext cx="8937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>
                <a:solidFill>
                  <a:srgbClr val="000000"/>
                </a:solidFill>
              </a:rPr>
              <a:t>other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</a:rPr>
              <a:t>networks</a:t>
            </a:r>
          </a:p>
        </p:txBody>
      </p:sp>
      <p:sp>
        <p:nvSpPr>
          <p:cNvPr id="146459" name="Freeform 113"/>
          <p:cNvSpPr>
            <a:spLocks/>
          </p:cNvSpPr>
          <p:nvPr/>
        </p:nvSpPr>
        <p:spPr bwMode="auto">
          <a:xfrm flipH="1">
            <a:off x="292100" y="4772025"/>
            <a:ext cx="1171575" cy="1758950"/>
          </a:xfrm>
          <a:custGeom>
            <a:avLst/>
            <a:gdLst>
              <a:gd name="T0" fmla="*/ 2147483647 w 738"/>
              <a:gd name="T1" fmla="*/ 2147483647 h 1108"/>
              <a:gd name="T2" fmla="*/ 2147483647 w 738"/>
              <a:gd name="T3" fmla="*/ 2147483647 h 1108"/>
              <a:gd name="T4" fmla="*/ 2147483647 w 738"/>
              <a:gd name="T5" fmla="*/ 2147483647 h 1108"/>
              <a:gd name="T6" fmla="*/ 2147483647 w 738"/>
              <a:gd name="T7" fmla="*/ 2147483647 h 1108"/>
              <a:gd name="T8" fmla="*/ 2147483647 w 738"/>
              <a:gd name="T9" fmla="*/ 2147483647 h 1108"/>
              <a:gd name="T10" fmla="*/ 2147483647 w 738"/>
              <a:gd name="T11" fmla="*/ 2147483647 h 1108"/>
              <a:gd name="T12" fmla="*/ 2147483647 w 738"/>
              <a:gd name="T13" fmla="*/ 2147483647 h 1108"/>
              <a:gd name="T14" fmla="*/ 2147483647 w 738"/>
              <a:gd name="T15" fmla="*/ 2147483647 h 110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38"/>
              <a:gd name="T25" fmla="*/ 0 h 1108"/>
              <a:gd name="T26" fmla="*/ 738 w 738"/>
              <a:gd name="T27" fmla="*/ 1108 h 110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38" h="1108">
                <a:moveTo>
                  <a:pt x="32" y="394"/>
                </a:moveTo>
                <a:cubicBezTo>
                  <a:pt x="66" y="301"/>
                  <a:pt x="108" y="228"/>
                  <a:pt x="213" y="172"/>
                </a:cubicBezTo>
                <a:cubicBezTo>
                  <a:pt x="318" y="116"/>
                  <a:pt x="588" y="0"/>
                  <a:pt x="663" y="56"/>
                </a:cubicBezTo>
                <a:cubicBezTo>
                  <a:pt x="738" y="112"/>
                  <a:pt x="659" y="346"/>
                  <a:pt x="661" y="509"/>
                </a:cubicBezTo>
                <a:cubicBezTo>
                  <a:pt x="663" y="672"/>
                  <a:pt x="731" y="956"/>
                  <a:pt x="677" y="1032"/>
                </a:cubicBezTo>
                <a:cubicBezTo>
                  <a:pt x="623" y="1108"/>
                  <a:pt x="442" y="999"/>
                  <a:pt x="338" y="962"/>
                </a:cubicBezTo>
                <a:cubicBezTo>
                  <a:pt x="234" y="925"/>
                  <a:pt x="102" y="904"/>
                  <a:pt x="51" y="809"/>
                </a:cubicBezTo>
                <a:cubicBezTo>
                  <a:pt x="0" y="715"/>
                  <a:pt x="36" y="481"/>
                  <a:pt x="32" y="394"/>
                </a:cubicBezTo>
                <a:close/>
              </a:path>
            </a:pathLst>
          </a:custGeom>
          <a:gradFill rotWithShape="1">
            <a:gsLst>
              <a:gs pos="0">
                <a:srgbClr val="66CCFF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60" name="Text Box 114"/>
          <p:cNvSpPr txBox="1">
            <a:spLocks noChangeArrowheads="1"/>
          </p:cNvSpPr>
          <p:nvPr/>
        </p:nvSpPr>
        <p:spPr bwMode="auto">
          <a:xfrm>
            <a:off x="349250" y="5556250"/>
            <a:ext cx="8937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1400">
                <a:solidFill>
                  <a:srgbClr val="000000"/>
                </a:solidFill>
              </a:rPr>
              <a:t>other</a:t>
            </a:r>
          </a:p>
          <a:p>
            <a:pPr eaLnBrk="0" hangingPunct="0"/>
            <a:r>
              <a:rPr lang="en-US" sz="1400">
                <a:solidFill>
                  <a:srgbClr val="000000"/>
                </a:solidFill>
              </a:rPr>
              <a:t>networks</a:t>
            </a:r>
          </a:p>
        </p:txBody>
      </p:sp>
      <p:sp>
        <p:nvSpPr>
          <p:cNvPr id="146461" name="Line 115"/>
          <p:cNvSpPr>
            <a:spLocks noChangeShapeType="1"/>
          </p:cNvSpPr>
          <p:nvPr/>
        </p:nvSpPr>
        <p:spPr bwMode="auto">
          <a:xfrm flipH="1">
            <a:off x="1149350" y="5118100"/>
            <a:ext cx="468313" cy="268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62" name="Freeform 116"/>
          <p:cNvSpPr>
            <a:spLocks/>
          </p:cNvSpPr>
          <p:nvPr/>
        </p:nvSpPr>
        <p:spPr bwMode="auto">
          <a:xfrm>
            <a:off x="4913313" y="5607050"/>
            <a:ext cx="523875" cy="261938"/>
          </a:xfrm>
          <a:custGeom>
            <a:avLst/>
            <a:gdLst>
              <a:gd name="T0" fmla="*/ 0 w 654"/>
              <a:gd name="T1" fmla="*/ 2147483647 h 420"/>
              <a:gd name="T2" fmla="*/ 2147483647 w 654"/>
              <a:gd name="T3" fmla="*/ 0 h 420"/>
              <a:gd name="T4" fmla="*/ 0 60000 65536"/>
              <a:gd name="T5" fmla="*/ 0 60000 65536"/>
              <a:gd name="T6" fmla="*/ 0 w 654"/>
              <a:gd name="T7" fmla="*/ 0 h 420"/>
              <a:gd name="T8" fmla="*/ 654 w 654"/>
              <a:gd name="T9" fmla="*/ 420 h 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54" h="420">
                <a:moveTo>
                  <a:pt x="0" y="420"/>
                </a:moveTo>
                <a:lnTo>
                  <a:pt x="654" y="0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46463" name="Freeform 117"/>
          <p:cNvSpPr>
            <a:spLocks/>
          </p:cNvSpPr>
          <p:nvPr/>
        </p:nvSpPr>
        <p:spPr bwMode="auto">
          <a:xfrm>
            <a:off x="2800350" y="5014913"/>
            <a:ext cx="704850" cy="409575"/>
          </a:xfrm>
          <a:custGeom>
            <a:avLst/>
            <a:gdLst>
              <a:gd name="T0" fmla="*/ 0 w 444"/>
              <a:gd name="T1" fmla="*/ 0 h 258"/>
              <a:gd name="T2" fmla="*/ 2147483647 w 444"/>
              <a:gd name="T3" fmla="*/ 2147483647 h 258"/>
              <a:gd name="T4" fmla="*/ 0 60000 65536"/>
              <a:gd name="T5" fmla="*/ 0 60000 65536"/>
              <a:gd name="T6" fmla="*/ 0 w 444"/>
              <a:gd name="T7" fmla="*/ 0 h 258"/>
              <a:gd name="T8" fmla="*/ 444 w 444"/>
              <a:gd name="T9" fmla="*/ 258 h 25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44" h="258">
                <a:moveTo>
                  <a:pt x="0" y="0"/>
                </a:moveTo>
                <a:lnTo>
                  <a:pt x="444" y="258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146464" name="Picture 118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625" y="80010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8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5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14413"/>
            <a:ext cx="6856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1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Gill Sans MT" charset="0"/>
              </a:rPr>
              <a:t>Internet inter-AS routing: BGP</a:t>
            </a:r>
            <a:endParaRPr lang="en-US" sz="3200">
              <a:latin typeface="Gill Sans MT" charset="0"/>
            </a:endParaRPr>
          </a:p>
        </p:txBody>
      </p:sp>
      <p:sp>
        <p:nvSpPr>
          <p:cNvPr id="161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22400"/>
            <a:ext cx="7772400" cy="4927600"/>
          </a:xfrm>
        </p:spPr>
        <p:txBody>
          <a:bodyPr/>
          <a:lstStyle/>
          <a:p>
            <a:pPr marL="381000" indent="-381000"/>
            <a:r>
              <a:rPr lang="en-US" dirty="0">
                <a:solidFill>
                  <a:srgbClr val="CC0000"/>
                </a:solidFill>
                <a:latin typeface="Gill Sans MT" charset="0"/>
              </a:rPr>
              <a:t>BGP (Border Gateway Protocol):</a:t>
            </a:r>
            <a:r>
              <a:rPr lang="en-US" dirty="0">
                <a:latin typeface="Gill Sans MT" charset="0"/>
              </a:rPr>
              <a:t> </a:t>
            </a:r>
            <a:r>
              <a:rPr lang="en-US" i="1" dirty="0">
                <a:latin typeface="Gill Sans MT" charset="0"/>
              </a:rPr>
              <a:t>the</a:t>
            </a:r>
            <a:r>
              <a:rPr lang="en-US" dirty="0">
                <a:latin typeface="Gill Sans MT" charset="0"/>
              </a:rPr>
              <a:t> de facto inter-domain routing protocol</a:t>
            </a:r>
          </a:p>
          <a:p>
            <a:pPr marL="800100" lvl="1" indent="-342900"/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glue that holds the Internet together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BGP provides each AS a means to:</a:t>
            </a: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eBGP:</a:t>
            </a:r>
            <a:r>
              <a:rPr lang="en-US" dirty="0">
                <a:latin typeface="Gill Sans MT" charset="0"/>
              </a:rPr>
              <a:t> obtain subnet reachability information from neighboring </a:t>
            </a:r>
            <a:r>
              <a:rPr lang="en-US" dirty="0" err="1" smtClean="0">
                <a:latin typeface="Gill Sans MT" charset="0"/>
              </a:rPr>
              <a:t>ASes</a:t>
            </a:r>
            <a:endParaRPr lang="en-US" dirty="0">
              <a:latin typeface="Gill Sans MT" charset="0"/>
            </a:endParaRPr>
          </a:p>
          <a:p>
            <a:pPr marL="800100" lvl="1" indent="-342900"/>
            <a:r>
              <a:rPr lang="en-US" sz="2800" dirty="0">
                <a:solidFill>
                  <a:srgbClr val="CC0000"/>
                </a:solidFill>
                <a:latin typeface="Gill Sans MT" charset="0"/>
              </a:rPr>
              <a:t>iBGP:</a:t>
            </a:r>
            <a:r>
              <a:rPr lang="en-US" dirty="0">
                <a:latin typeface="Gill Sans MT" charset="0"/>
              </a:rPr>
              <a:t> propagate reachability information to all AS-internal routers.</a:t>
            </a:r>
          </a:p>
          <a:p>
            <a:pPr marL="800100" lvl="1" indent="-342900"/>
            <a:r>
              <a:rPr lang="en-US" dirty="0">
                <a:latin typeface="Gill Sans MT" charset="0"/>
              </a:rPr>
              <a:t>determine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good</a:t>
            </a:r>
            <a:r>
              <a:rPr lang="ja-JP" altLang="en-US" dirty="0">
                <a:latin typeface="Gill Sans MT" charset="0"/>
              </a:rPr>
              <a:t>”</a:t>
            </a:r>
            <a:r>
              <a:rPr lang="en-US" altLang="ja-JP" dirty="0">
                <a:latin typeface="Gill Sans MT" charset="0"/>
              </a:rPr>
              <a:t> routes to other networks based on reachability information and </a:t>
            </a:r>
            <a:r>
              <a:rPr lang="en-US" altLang="ja-JP" i="1" dirty="0" smtClean="0">
                <a:solidFill>
                  <a:srgbClr val="000090"/>
                </a:solidFill>
                <a:latin typeface="Gill Sans MT" charset="0"/>
              </a:rPr>
              <a:t>policy</a:t>
            </a:r>
            <a:endParaRPr lang="en-US" altLang="ja-JP" dirty="0">
              <a:solidFill>
                <a:srgbClr val="000090"/>
              </a:solidFill>
              <a:latin typeface="Gill Sans MT" charset="0"/>
            </a:endParaRPr>
          </a:p>
          <a:p>
            <a:pPr marL="381000" indent="-381000"/>
            <a:r>
              <a:rPr lang="en-US" dirty="0">
                <a:latin typeface="Gill Sans MT" charset="0"/>
              </a:rPr>
              <a:t>allows subnet to advertise its existence to rest of Internet: 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“</a:t>
            </a:r>
            <a:r>
              <a:rPr lang="en-US" altLang="ja-JP" i="1" dirty="0">
                <a:solidFill>
                  <a:srgbClr val="000099"/>
                </a:solidFill>
                <a:latin typeface="Gill Sans MT" charset="0"/>
              </a:rPr>
              <a:t>I am here</a:t>
            </a:r>
            <a:r>
              <a:rPr lang="ja-JP" altLang="en-US" i="1" dirty="0">
                <a:solidFill>
                  <a:srgbClr val="000099"/>
                </a:solidFill>
                <a:latin typeface="Gill Sans MT" charset="0"/>
              </a:rPr>
              <a:t>”</a:t>
            </a:r>
            <a:endParaRPr lang="en-US" i="1" dirty="0">
              <a:solidFill>
                <a:srgbClr val="000099"/>
              </a:solidFill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eBGP, iBGP connections</a:t>
            </a:r>
            <a:endParaRPr lang="en-US" dirty="0"/>
          </a:p>
        </p:txBody>
      </p:sp>
      <p:grpSp>
        <p:nvGrpSpPr>
          <p:cNvPr id="283" name="Group 282"/>
          <p:cNvGrpSpPr/>
          <p:nvPr/>
        </p:nvGrpSpPr>
        <p:grpSpPr>
          <a:xfrm>
            <a:off x="3374823" y="4578799"/>
            <a:ext cx="2923580" cy="635979"/>
            <a:chOff x="7493868" y="5383138"/>
            <a:chExt cx="2923580" cy="635979"/>
          </a:xfrm>
        </p:grpSpPr>
        <p:cxnSp>
          <p:nvCxnSpPr>
            <p:cNvPr id="273" name="Straight Connector 272"/>
            <p:cNvCxnSpPr/>
            <p:nvPr/>
          </p:nvCxnSpPr>
          <p:spPr bwMode="auto">
            <a:xfrm flipH="1" flipV="1">
              <a:off x="7493868" y="5589319"/>
              <a:ext cx="749784" cy="1159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CC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4" name="Straight Connector 273"/>
            <p:cNvCxnSpPr/>
            <p:nvPr/>
          </p:nvCxnSpPr>
          <p:spPr bwMode="auto">
            <a:xfrm flipV="1">
              <a:off x="7523346" y="5869497"/>
              <a:ext cx="699488" cy="69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81" name="TextBox 280"/>
            <p:cNvSpPr txBox="1"/>
            <p:nvPr/>
          </p:nvSpPr>
          <p:spPr>
            <a:xfrm>
              <a:off x="8347651" y="5383138"/>
              <a:ext cx="2069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eBGP connectivity</a:t>
              </a:r>
              <a:endParaRPr lang="en-US" sz="1800" dirty="0">
                <a:solidFill>
                  <a:srgbClr val="CC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82" name="TextBox 281"/>
            <p:cNvSpPr txBox="1"/>
            <p:nvPr/>
          </p:nvSpPr>
          <p:spPr>
            <a:xfrm>
              <a:off x="8372607" y="5649785"/>
              <a:ext cx="1992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000090"/>
                  </a:solidFill>
                  <a:latin typeface="Arial" charset="0"/>
                  <a:ea typeface="ＭＳ Ｐゴシック" charset="0"/>
                </a:rPr>
                <a:t>iBGP connectivity</a:t>
              </a:r>
              <a:endParaRPr lang="en-US" sz="1800" dirty="0">
                <a:solidFill>
                  <a:srgbClr val="00009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35" name="Freeform 2"/>
          <p:cNvSpPr>
            <a:spLocks/>
          </p:cNvSpPr>
          <p:nvPr/>
        </p:nvSpPr>
        <p:spPr bwMode="auto">
          <a:xfrm>
            <a:off x="558931" y="2655625"/>
            <a:ext cx="2712783" cy="1853712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1697092" y="2806487"/>
            <a:ext cx="565150" cy="369332"/>
            <a:chOff x="1736090" y="2873352"/>
            <a:chExt cx="565150" cy="369332"/>
          </a:xfrm>
        </p:grpSpPr>
        <p:grpSp>
          <p:nvGrpSpPr>
            <p:cNvPr id="26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" name="Oval 2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2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3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Freeform 3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4" name="Straight Connector 33"/>
              <p:cNvCxnSpPr>
                <a:endCxn id="2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2" name="Group 71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69" name="Oval 68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1b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1701322" y="4027804"/>
            <a:ext cx="565150" cy="369332"/>
            <a:chOff x="1736090" y="2873352"/>
            <a:chExt cx="565150" cy="369332"/>
          </a:xfrm>
        </p:grpSpPr>
        <p:grpSp>
          <p:nvGrpSpPr>
            <p:cNvPr id="7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79" name="Oval 7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82" name="Freeform 8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3" name="Freeform 8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" name="Freeform 8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85" name="Freeform 8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86" name="Straight Connector 85"/>
              <p:cNvCxnSpPr>
                <a:endCxn id="8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Group 7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77" name="Oval 7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1d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88" name="Group 87"/>
          <p:cNvGrpSpPr/>
          <p:nvPr/>
        </p:nvGrpSpPr>
        <p:grpSpPr>
          <a:xfrm>
            <a:off x="2562808" y="3418207"/>
            <a:ext cx="565150" cy="369332"/>
            <a:chOff x="1736090" y="2873352"/>
            <a:chExt cx="565150" cy="369332"/>
          </a:xfrm>
        </p:grpSpPr>
        <p:grpSp>
          <p:nvGrpSpPr>
            <p:cNvPr id="8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93" name="Oval 9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96" name="Freeform 9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7" name="Freeform 9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8" name="Freeform 9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99" name="Freeform 9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00" name="Straight Connector 99"/>
              <p:cNvCxnSpPr>
                <a:endCxn id="9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0" name="Group 89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91" name="Oval 9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1c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102" name="Group 101"/>
          <p:cNvGrpSpPr/>
          <p:nvPr/>
        </p:nvGrpSpPr>
        <p:grpSpPr>
          <a:xfrm>
            <a:off x="794333" y="3411854"/>
            <a:ext cx="565150" cy="369332"/>
            <a:chOff x="1736090" y="2873352"/>
            <a:chExt cx="565150" cy="369332"/>
          </a:xfrm>
        </p:grpSpPr>
        <p:grpSp>
          <p:nvGrpSpPr>
            <p:cNvPr id="103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107" name="Oval 106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110" name="Freeform 109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1" name="Freeform 110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2" name="Freeform 111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13" name="Freeform 112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114" name="Straight Connector 113"/>
              <p:cNvCxnSpPr>
                <a:endCxn id="109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4" name="Group 103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105" name="Oval 104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1a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cxnSp>
        <p:nvCxnSpPr>
          <p:cNvPr id="117" name="Straight Connector 116"/>
          <p:cNvCxnSpPr>
            <a:stCxn id="66" idx="2"/>
            <a:endCxn id="78" idx="0"/>
          </p:cNvCxnSpPr>
          <p:nvPr/>
        </p:nvCxnSpPr>
        <p:spPr bwMode="auto">
          <a:xfrm>
            <a:off x="1952075" y="3175819"/>
            <a:ext cx="4230" cy="85198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>
            <a:off x="1368479" y="3581756"/>
            <a:ext cx="1204913" cy="635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>
            <a:stCxn id="27" idx="7"/>
          </p:cNvCxnSpPr>
          <p:nvPr/>
        </p:nvCxnSpPr>
        <p:spPr bwMode="auto">
          <a:xfrm>
            <a:off x="2179710" y="3087612"/>
            <a:ext cx="480042" cy="36977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>
            <a:off x="1261075" y="3719439"/>
            <a:ext cx="477927" cy="35707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H="1">
            <a:off x="2157044" y="3716677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flipH="1">
            <a:off x="1248555" y="3100081"/>
            <a:ext cx="508002" cy="34925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9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7" name="Group 136"/>
          <p:cNvGrpSpPr/>
          <p:nvPr/>
        </p:nvGrpSpPr>
        <p:grpSpPr>
          <a:xfrm>
            <a:off x="3167773" y="1871068"/>
            <a:ext cx="2712783" cy="1853712"/>
            <a:chOff x="-2170772" y="2784954"/>
            <a:chExt cx="2712783" cy="1853712"/>
          </a:xfrm>
        </p:grpSpPr>
        <p:sp>
          <p:nvSpPr>
            <p:cNvPr id="138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39" name="Group 138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40" name="Group 139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8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93" name="Oval 19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4" name="Rectangle 19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5" name="Oval 19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6" name="Freeform 19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7" name="Freeform 19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8" name="Freeform 19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9" name="Freeform 19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00" name="Straight Connector 199"/>
                  <p:cNvCxnSpPr>
                    <a:endCxn id="19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90" name="Group 18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91" name="Oval 19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92" name="TextBox 19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41" name="Group 140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80" name="Oval 1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1" name="Rectangle 18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2" name="Oval 18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4" name="Freeform 18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5" name="Freeform 18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6" name="Freeform 18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87" name="Straight Connector 186"/>
                  <p:cNvCxnSpPr>
                    <a:endCxn id="18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Straight Connector 18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7" name="Group 176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8" name="Oval 17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9" name="TextBox 178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42" name="Group 141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7" name="Oval 16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8" name="Rectangle 16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9" name="Oval 16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1" name="Freeform 17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2" name="Freeform 17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3" name="Freeform 17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74" name="Straight Connector 173"/>
                  <p:cNvCxnSpPr>
                    <a:endCxn id="16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Straight Connector 17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Group 163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65" name="Oval 16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6" name="TextBox 165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43" name="Group 142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5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54" name="Oval 15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6" name="Oval 15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8" name="Freeform 15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9" name="Freeform 15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0" name="Freeform 15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61" name="Straight Connector 160"/>
                  <p:cNvCxnSpPr>
                    <a:endCxn id="15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Straight Connector 16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1" name="Group 15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52" name="Oval 15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144" name="Straight Connector 143"/>
              <p:cNvCxnSpPr>
                <a:stCxn id="192" idx="2"/>
                <a:endCxn id="179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5" name="Straight Connector 144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6" name="Straight Connector 145"/>
              <p:cNvCxnSpPr>
                <a:stCxn id="193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7" name="Straight Connector 146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8" name="Straight Connector 147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49" name="Straight Connector 148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202" name="Group 201"/>
          <p:cNvGrpSpPr/>
          <p:nvPr/>
        </p:nvGrpSpPr>
        <p:grpSpPr>
          <a:xfrm>
            <a:off x="5839067" y="2689747"/>
            <a:ext cx="2712783" cy="1853712"/>
            <a:chOff x="-2170772" y="2784954"/>
            <a:chExt cx="2712783" cy="1853712"/>
          </a:xfrm>
        </p:grpSpPr>
        <p:sp>
          <p:nvSpPr>
            <p:cNvPr id="203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04" name="Group 203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05" name="Group 204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54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8" name="Oval 257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9" name="Rectangle 258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0" name="Oval 259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1" name="Freeform 260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2" name="Freeform 261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3" name="Freeform 262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64" name="Freeform 263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65" name="Straight Connector 264"/>
                  <p:cNvCxnSpPr>
                    <a:endCxn id="260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6" name="Straight Connector 265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5" name="Group 254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6" name="Oval 255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TextBox 256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6" name="Group 205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1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45" name="Oval 244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6" name="Rectangle 245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7" name="Oval 246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8" name="Freeform 247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9" name="Freeform 248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0" name="Freeform 249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Freeform 250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2" name="Straight Connector 251"/>
                  <p:cNvCxnSpPr>
                    <a:endCxn id="247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Straight Connector 252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2" name="Group 241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43" name="Oval 242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TextBox 243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7" name="Group 206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2" name="Oval 23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3" name="Rectangle 23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4" name="Oval 23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5" name="Freeform 23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6" name="Freeform 23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7" name="Freeform 23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Freeform 23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9" name="Straight Connector 238"/>
                  <p:cNvCxnSpPr>
                    <a:endCxn id="23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0" name="Straight Connector 23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9" name="Group 228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30" name="Oval 22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TextBox 230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8" name="Group 207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1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9" name="Oval 21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0" name="Rectangle 21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1" name="Oval 22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2" name="Freeform 22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3" name="Freeform 22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4" name="Freeform 22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Freeform 22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6" name="Straight Connector 225"/>
                  <p:cNvCxnSpPr>
                    <a:endCxn id="22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Straight Connector 22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6" name="Group 21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7" name="Oval 21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TextBox 21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3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09" name="Straight Connector 208"/>
              <p:cNvCxnSpPr>
                <a:stCxn id="257" idx="2"/>
                <a:endCxn id="244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0" name="Straight Connector 209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1" name="Straight Connector 210"/>
              <p:cNvCxnSpPr>
                <a:stCxn id="258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2" name="Straight Connector 211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3" name="Straight Connector 212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14" name="Straight Connector 213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cxnSp>
        <p:nvCxnSpPr>
          <p:cNvPr id="268" name="Straight Connector 267"/>
          <p:cNvCxnSpPr/>
          <p:nvPr/>
        </p:nvCxnSpPr>
        <p:spPr bwMode="auto">
          <a:xfrm flipH="1">
            <a:off x="3020975" y="2930574"/>
            <a:ext cx="495463" cy="49545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Straight Connector 269"/>
          <p:cNvCxnSpPr>
            <a:endCxn id="167" idx="7"/>
          </p:cNvCxnSpPr>
          <p:nvPr/>
        </p:nvCxnSpPr>
        <p:spPr bwMode="auto">
          <a:xfrm flipH="1" flipV="1">
            <a:off x="5654268" y="2914775"/>
            <a:ext cx="498946" cy="57389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6" name="TextBox 275"/>
          <p:cNvSpPr txBox="1"/>
          <p:nvPr/>
        </p:nvSpPr>
        <p:spPr>
          <a:xfrm>
            <a:off x="4235227" y="383336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6906520" y="458957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84" name="TextBox 283"/>
          <p:cNvSpPr txBox="1"/>
          <p:nvPr/>
        </p:nvSpPr>
        <p:spPr>
          <a:xfrm>
            <a:off x="1625604" y="453376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286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074881"/>
            <a:ext cx="5790370" cy="1344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1020408" y="2368720"/>
            <a:ext cx="6345022" cy="3959125"/>
            <a:chOff x="1020408" y="2368720"/>
            <a:chExt cx="6345022" cy="3959125"/>
          </a:xfrm>
        </p:grpSpPr>
        <p:grpSp>
          <p:nvGrpSpPr>
            <p:cNvPr id="4" name="Group 3"/>
            <p:cNvGrpSpPr/>
            <p:nvPr/>
          </p:nvGrpSpPr>
          <p:grpSpPr>
            <a:xfrm>
              <a:off x="1020408" y="2368720"/>
              <a:ext cx="5734325" cy="3959125"/>
              <a:chOff x="1020408" y="2368720"/>
              <a:chExt cx="5734325" cy="3959125"/>
            </a:xfrm>
          </p:grpSpPr>
          <p:grpSp>
            <p:nvGrpSpPr>
              <p:cNvPr id="271" name="Group 270"/>
              <p:cNvGrpSpPr/>
              <p:nvPr/>
            </p:nvGrpSpPr>
            <p:grpSpPr>
              <a:xfrm>
                <a:off x="1146544" y="5725901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80" name="Oval 27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7" name="Rectangle 28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8" name="Oval 28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Freeform 28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0" name="Freeform 28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Freeform 29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Freeform 29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3" name="Straight Connector 292"/>
                  <p:cNvCxnSpPr>
                    <a:endCxn id="28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4" name="Straight Connector 29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5" name="Group 274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TextBox 27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sp>
            <p:nvSpPr>
              <p:cNvPr id="3" name="Oval 2"/>
              <p:cNvSpPr/>
              <p:nvPr/>
            </p:nvSpPr>
            <p:spPr bwMode="auto">
              <a:xfrm>
                <a:off x="1020408" y="551134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 bwMode="auto">
              <a:xfrm>
                <a:off x="2442651" y="319158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 bwMode="auto">
              <a:xfrm>
                <a:off x="3252649" y="2368720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7" name="Oval 296"/>
              <p:cNvSpPr/>
              <p:nvPr/>
            </p:nvSpPr>
            <p:spPr bwMode="auto">
              <a:xfrm>
                <a:off x="5037704" y="2453079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800" dirty="0" smtClean="0">
                    <a:solidFill>
                      <a:srgbClr val="FFFFFF"/>
                    </a:solidFill>
                  </a:rPr>
                  <a:t>∂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98" name="Oval 297"/>
              <p:cNvSpPr/>
              <p:nvPr/>
            </p:nvSpPr>
            <p:spPr bwMode="auto">
              <a:xfrm>
                <a:off x="5915729" y="3217852"/>
                <a:ext cx="839004" cy="816496"/>
              </a:xfrm>
              <a:prstGeom prst="ellipse">
                <a:avLst/>
              </a:prstGeom>
              <a:noFill/>
              <a:ln w="19050">
                <a:solidFill>
                  <a:srgbClr val="CC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r>
                  <a:rPr lang="en-US" sz="1800" dirty="0" smtClean="0">
                    <a:solidFill>
                      <a:srgbClr val="FFFFFF"/>
                    </a:solidFill>
                  </a:rPr>
                  <a:t>∂</a:t>
                </a:r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2018143" y="5692792"/>
              <a:ext cx="53472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800" dirty="0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gateway routers run both eBGP and iBGP </a:t>
              </a:r>
              <a:r>
                <a:rPr lang="en-US" sz="1800" dirty="0" err="1" smtClean="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protools</a:t>
              </a:r>
              <a:endParaRPr lang="en-US" sz="1800" dirty="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078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17100" y="1302987"/>
            <a:ext cx="8192217" cy="910047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latin typeface="Gill Sans MT"/>
                <a:cs typeface="Gill Sans MT"/>
              </a:rPr>
              <a:t>aggregate routers into </a:t>
            </a:r>
            <a:r>
              <a:rPr lang="en-US" dirty="0" smtClean="0">
                <a:latin typeface="Gill Sans MT"/>
                <a:cs typeface="Gill Sans MT"/>
              </a:rPr>
              <a:t>regions known as</a:t>
            </a:r>
            <a:r>
              <a:rPr lang="en-US" dirty="0" smtClean="0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lang="ja-JP" altLang="en-US" dirty="0">
                <a:solidFill>
                  <a:srgbClr val="CC0000"/>
                </a:solidFill>
                <a:latin typeface="Gill Sans MT"/>
                <a:cs typeface="Gill Sans MT"/>
              </a:rPr>
              <a:t>“</a:t>
            </a:r>
            <a:r>
              <a:rPr lang="en-US" altLang="ja-JP" dirty="0">
                <a:solidFill>
                  <a:srgbClr val="CC0000"/>
                </a:solidFill>
                <a:latin typeface="Gill Sans MT"/>
                <a:cs typeface="Gill Sans MT"/>
              </a:rPr>
              <a:t>autonomous systems</a:t>
            </a:r>
            <a:r>
              <a:rPr lang="ja-JP" altLang="en-US" dirty="0">
                <a:solidFill>
                  <a:srgbClr val="CC0000"/>
                </a:solidFill>
                <a:latin typeface="Gill Sans MT"/>
                <a:cs typeface="Gill Sans MT"/>
              </a:rPr>
              <a:t>”</a:t>
            </a:r>
            <a:r>
              <a:rPr lang="en-US" altLang="ja-JP" dirty="0">
                <a:solidFill>
                  <a:srgbClr val="CC0000"/>
                </a:solidFill>
                <a:latin typeface="Gill Sans MT"/>
                <a:cs typeface="Gill Sans MT"/>
              </a:rPr>
              <a:t> (AS</a:t>
            </a:r>
            <a:r>
              <a:rPr lang="en-US" altLang="ja-JP" dirty="0" smtClean="0">
                <a:solidFill>
                  <a:srgbClr val="CC0000"/>
                </a:solidFill>
                <a:latin typeface="Gill Sans MT"/>
                <a:cs typeface="Gill Sans MT"/>
              </a:rPr>
              <a:t>) (a.k.a. “domains”)</a:t>
            </a:r>
            <a:endParaRPr lang="en-US" dirty="0">
              <a:latin typeface="Gill Sans MT" charset="0"/>
            </a:endParaRP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06150" y="2636395"/>
            <a:ext cx="3748232" cy="1934001"/>
          </a:xfrm>
        </p:spPr>
        <p:txBody>
          <a:bodyPr/>
          <a:lstStyle/>
          <a:p>
            <a:pPr>
              <a:buFont typeface="Wingdings" charset="0"/>
              <a:buNone/>
            </a:pPr>
            <a:r>
              <a:rPr lang="en-US" dirty="0" smtClean="0">
                <a:solidFill>
                  <a:srgbClr val="000090"/>
                </a:solidFill>
                <a:latin typeface="Gill Sans MT" charset="0"/>
              </a:rPr>
              <a:t>inter-AS routing</a:t>
            </a:r>
          </a:p>
          <a:p>
            <a:r>
              <a:rPr lang="en-US" sz="2400" dirty="0" smtClean="0">
                <a:latin typeface="Gill Sans MT" charset="0"/>
              </a:rPr>
              <a:t>routing among </a:t>
            </a:r>
            <a:r>
              <a:rPr lang="en-US" sz="2400" dirty="0" err="1" smtClean="0">
                <a:latin typeface="Gill Sans MT" charset="0"/>
              </a:rPr>
              <a:t>AS’es</a:t>
            </a:r>
            <a:endParaRPr lang="en-US" sz="2400" dirty="0" smtClean="0">
              <a:latin typeface="Gill Sans MT" charset="0"/>
            </a:endParaRPr>
          </a:p>
          <a:p>
            <a:r>
              <a:rPr lang="en-US" sz="2400" dirty="0" smtClean="0">
                <a:latin typeface="Gill Sans MT" charset="0"/>
              </a:rPr>
              <a:t>gateways perform inter-domain routing (as well as intra-domain routing)</a:t>
            </a:r>
            <a:endParaRPr lang="en-US" sz="2400" dirty="0">
              <a:latin typeface="Gill Sans MT" charset="0"/>
            </a:endParaRPr>
          </a:p>
        </p:txBody>
      </p:sp>
      <p:pic>
        <p:nvPicPr>
          <p:cNvPr id="144389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903288"/>
            <a:ext cx="7831792" cy="212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335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241300"/>
            <a:ext cx="8144020" cy="8858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Internet approach to scalable </a:t>
            </a:r>
            <a:r>
              <a:rPr lang="en-US" sz="4000" dirty="0">
                <a:cs typeface="+mj-cs"/>
              </a:rPr>
              <a:t>routing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74560" y="2540178"/>
            <a:ext cx="4246080" cy="3912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90000"/>
              </a:lnSpc>
              <a:buFont typeface="Wingdings" charset="2"/>
              <a:buNone/>
            </a:pPr>
            <a:r>
              <a:rPr lang="en-US" altLang="ja-JP" dirty="0" smtClean="0">
                <a:solidFill>
                  <a:srgbClr val="000090"/>
                </a:solidFill>
                <a:cs typeface="Gill Sans MT"/>
              </a:rPr>
              <a:t>intra-AS routing</a:t>
            </a:r>
          </a:p>
          <a:p>
            <a:pPr>
              <a:lnSpc>
                <a:spcPct val="90000"/>
              </a:lnSpc>
            </a:pPr>
            <a:r>
              <a:rPr lang="en-US" altLang="ja-JP" sz="2400" dirty="0" smtClean="0">
                <a:solidFill>
                  <a:srgbClr val="000000"/>
                </a:solidFill>
              </a:rPr>
              <a:t>routing among hosts, routers in same AS (“network”)</a:t>
            </a:r>
          </a:p>
          <a:p>
            <a:pPr>
              <a:lnSpc>
                <a:spcPct val="90000"/>
              </a:lnSpc>
            </a:pPr>
            <a:r>
              <a:rPr lang="en-US" altLang="ja-JP" sz="2400" dirty="0" smtClean="0">
                <a:solidFill>
                  <a:srgbClr val="000000"/>
                </a:solidFill>
              </a:rPr>
              <a:t>all routers in AS must run </a:t>
            </a:r>
            <a:r>
              <a:rPr lang="en-US" altLang="ja-JP" sz="2400" i="1" dirty="0" smtClean="0">
                <a:solidFill>
                  <a:srgbClr val="000090"/>
                </a:solidFill>
              </a:rPr>
              <a:t>same</a:t>
            </a:r>
            <a:r>
              <a:rPr lang="en-US" altLang="ja-JP" sz="2400" dirty="0" smtClean="0">
                <a:solidFill>
                  <a:srgbClr val="000000"/>
                </a:solidFill>
              </a:rPr>
              <a:t> intra-domain protocol</a:t>
            </a:r>
            <a:endParaRPr lang="en-US" altLang="ja-JP" sz="24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routers in </a:t>
            </a:r>
            <a:r>
              <a:rPr lang="en-US" sz="2400" i="1" dirty="0" smtClean="0">
                <a:solidFill>
                  <a:srgbClr val="000000"/>
                </a:solidFill>
              </a:rPr>
              <a:t>different</a:t>
            </a:r>
            <a:r>
              <a:rPr lang="en-US" sz="2400" dirty="0" smtClean="0">
                <a:solidFill>
                  <a:srgbClr val="000000"/>
                </a:solidFill>
              </a:rPr>
              <a:t> AS can run </a:t>
            </a:r>
            <a:r>
              <a:rPr lang="en-US" sz="2400" i="1" dirty="0" smtClean="0">
                <a:solidFill>
                  <a:srgbClr val="000000"/>
                </a:solidFill>
              </a:rPr>
              <a:t>different</a:t>
            </a:r>
            <a:r>
              <a:rPr lang="en-US" sz="2400" dirty="0" smtClean="0">
                <a:solidFill>
                  <a:srgbClr val="000000"/>
                </a:solidFill>
              </a:rPr>
              <a:t> intra-domain routing protocol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0000"/>
                </a:solidFill>
              </a:rPr>
              <a:t>gateway router: at “edge” of its own AS, has link(s) to router(s) in other </a:t>
            </a:r>
            <a:r>
              <a:rPr lang="en-US" sz="2400" dirty="0" err="1" smtClean="0">
                <a:solidFill>
                  <a:srgbClr val="000000"/>
                </a:solidFill>
              </a:rPr>
              <a:t>AS’es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33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BGP basics</a:t>
            </a: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79438" y="2478283"/>
            <a:ext cx="8505825" cy="1234021"/>
          </a:xfrm>
        </p:spPr>
        <p:txBody>
          <a:bodyPr/>
          <a:lstStyle/>
          <a:p>
            <a:pPr marL="282575" indent="-282575"/>
            <a:r>
              <a:rPr lang="en-US" sz="2400" dirty="0">
                <a:latin typeface="Gill Sans MT" charset="0"/>
              </a:rPr>
              <a:t>when AS3 </a:t>
            </a:r>
            <a:r>
              <a:rPr lang="en-US" sz="2400" dirty="0" smtClean="0">
                <a:latin typeface="Gill Sans MT" charset="0"/>
              </a:rPr>
              <a:t>gateway router 3a advertises path </a:t>
            </a:r>
            <a:r>
              <a:rPr lang="en-US" sz="2200" dirty="0" smtClean="0">
                <a:solidFill>
                  <a:srgbClr val="CC0000"/>
                </a:solidFill>
                <a:latin typeface="Gill Sans MT" charset="0"/>
              </a:rPr>
              <a:t>AS3,X </a:t>
            </a:r>
            <a:r>
              <a:rPr lang="en-US" sz="2400" dirty="0">
                <a:latin typeface="Gill Sans MT" charset="0"/>
              </a:rPr>
              <a:t>to </a:t>
            </a:r>
            <a:r>
              <a:rPr lang="en-US" sz="2400" dirty="0" smtClean="0">
                <a:latin typeface="Gill Sans MT" charset="0"/>
              </a:rPr>
              <a:t>AS2 gateway router 2c:</a:t>
            </a:r>
            <a:endParaRPr lang="en-US" sz="2400" dirty="0">
              <a:latin typeface="Gill Sans MT" charset="0"/>
            </a:endParaRPr>
          </a:p>
          <a:p>
            <a:pPr marL="685800" lvl="1" indent="-228600"/>
            <a:r>
              <a:rPr lang="en-US" dirty="0">
                <a:latin typeface="Gill Sans MT" charset="0"/>
              </a:rPr>
              <a:t>AS3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promises</a:t>
            </a:r>
            <a:r>
              <a:rPr lang="en-US" dirty="0">
                <a:latin typeface="Gill Sans MT" charset="0"/>
              </a:rPr>
              <a:t> </a:t>
            </a:r>
            <a:r>
              <a:rPr lang="en-US" dirty="0" smtClean="0">
                <a:latin typeface="Gill Sans MT" charset="0"/>
              </a:rPr>
              <a:t>to AS2 it </a:t>
            </a:r>
            <a:r>
              <a:rPr lang="en-US" dirty="0">
                <a:latin typeface="Gill Sans MT" charset="0"/>
              </a:rPr>
              <a:t>will forward datagrams </a:t>
            </a:r>
            <a:r>
              <a:rPr lang="en-US" dirty="0" smtClean="0">
                <a:latin typeface="Gill Sans MT" charset="0"/>
              </a:rPr>
              <a:t>towards X</a:t>
            </a:r>
            <a:endParaRPr lang="en-US" dirty="0">
              <a:latin typeface="Gill Sans MT" charset="0"/>
            </a:endParaRPr>
          </a:p>
          <a:p>
            <a:pPr marL="0" indent="0">
              <a:buNone/>
            </a:pPr>
            <a:endParaRPr lang="en-US" sz="2000" dirty="0">
              <a:latin typeface="Gill Sans MT" charset="0"/>
            </a:endParaRPr>
          </a:p>
        </p:txBody>
      </p:sp>
      <p:sp>
        <p:nvSpPr>
          <p:cNvPr id="162846" name="Rectangle 116"/>
          <p:cNvSpPr>
            <a:spLocks noChangeArrowheads="1"/>
          </p:cNvSpPr>
          <p:nvPr/>
        </p:nvSpPr>
        <p:spPr bwMode="auto">
          <a:xfrm>
            <a:off x="554038" y="1069976"/>
            <a:ext cx="8505825" cy="123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BGP session:</a:t>
            </a:r>
            <a:r>
              <a:rPr lang="en-US" dirty="0">
                <a:solidFill>
                  <a:srgbClr val="FF0000"/>
                </a:solidFill>
                <a:latin typeface="Gill Sans MT" charset="0"/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two BGP routers (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“</a:t>
            </a:r>
            <a:r>
              <a:rPr lang="en-US" altLang="ja-JP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peers</a:t>
            </a:r>
            <a:r>
              <a:rPr lang="ja-JP" alt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”</a:t>
            </a:r>
            <a:r>
              <a:rPr lang="en-US" altLang="ja-JP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) exchange BGP </a:t>
            </a:r>
            <a:r>
              <a:rPr lang="en-US" altLang="ja-JP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messages over semi-permanent TCP connection:</a:t>
            </a:r>
            <a:endParaRPr lang="en-US" altLang="ja-JP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  <a:p>
            <a:pPr marL="685800" lvl="1" indent="-2286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Arial"/>
              <a:buChar char="•"/>
            </a:pP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advertising </a:t>
            </a:r>
            <a:r>
              <a:rPr lang="en-US" i="1" dirty="0">
                <a:solidFill>
                  <a:srgbClr val="CC0000"/>
                </a:solidFill>
                <a:latin typeface="Gill Sans MT"/>
                <a:ea typeface="ＭＳ Ｐゴシック" charset="0"/>
                <a:cs typeface="Gill Sans MT"/>
              </a:rPr>
              <a:t>paths</a:t>
            </a:r>
            <a:r>
              <a:rPr lang="en-US" dirty="0">
                <a:solidFill>
                  <a:srgbClr val="CC0000"/>
                </a:solidFill>
                <a:latin typeface="Gill Sans MT"/>
                <a:ea typeface="ＭＳ Ｐゴシック" charset="0"/>
                <a:cs typeface="Gill Sans MT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to different destination 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network prefixes (BGP  is a </a:t>
            </a:r>
            <a:r>
              <a:rPr lang="ja-JP" altLang="en-US" dirty="0" smtClean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“</a:t>
            </a:r>
            <a:r>
              <a:rPr lang="en-US" altLang="ja-JP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path vector</a:t>
            </a:r>
            <a:r>
              <a:rPr lang="ja-JP" altLang="en-US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”</a:t>
            </a:r>
            <a:r>
              <a:rPr lang="en-US" altLang="ja-JP" dirty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 </a:t>
            </a:r>
            <a:r>
              <a:rPr lang="en-US" altLang="ja-JP" dirty="0" smtClean="0">
                <a:solidFill>
                  <a:srgbClr val="000000"/>
                </a:solidFill>
                <a:latin typeface="Gill Sans MT"/>
                <a:ea typeface="ＭＳ Ｐゴシック" charset="0"/>
                <a:cs typeface="Gill Sans MT"/>
              </a:rPr>
              <a:t>protocol)</a:t>
            </a:r>
            <a:endParaRPr lang="en-US" dirty="0">
              <a:solidFill>
                <a:srgbClr val="FF0000"/>
              </a:solidFill>
              <a:latin typeface="Gill Sans MT"/>
              <a:ea typeface="ＭＳ Ｐゴシック" charset="0"/>
              <a:cs typeface="Gill Sans MT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800100"/>
            <a:ext cx="2553558" cy="20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4010992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4938163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3869905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4006021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4899525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4840643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4997847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543950" y="3911145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29020" y="4121821"/>
            <a:ext cx="753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 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70827" y="4972752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8" name="Group 117"/>
          <p:cNvGrpSpPr>
            <a:grpSpLocks/>
          </p:cNvGrpSpPr>
          <p:nvPr/>
        </p:nvGrpSpPr>
        <p:grpSpPr bwMode="auto">
          <a:xfrm>
            <a:off x="5713440" y="4938746"/>
            <a:ext cx="2590803" cy="1117600"/>
            <a:chOff x="2244" y="2236"/>
            <a:chExt cx="1632" cy="704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2089" y="2391"/>
              <a:ext cx="484" cy="174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2325" y="2614"/>
              <a:ext cx="1551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>
                  <a:solidFill>
                    <a:srgbClr val="CC0000"/>
                  </a:solidFill>
                </a:rPr>
                <a:t>BGP </a:t>
              </a:r>
              <a:r>
                <a:rPr lang="en-US" sz="1600" i="1" dirty="0" smtClean="0">
                  <a:solidFill>
                    <a:srgbClr val="CC0000"/>
                  </a:solidFill>
                </a:rPr>
                <a:t>advertisement:</a:t>
              </a:r>
            </a:p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AS3, X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294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>
          <a:xfrm>
            <a:off x="377825" y="150813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Path attributes and BGP routes</a:t>
            </a:r>
          </a:p>
        </p:txBody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6725" y="1422400"/>
            <a:ext cx="8247063" cy="46482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advertised prefix includes BGP attributes </a:t>
            </a:r>
          </a:p>
          <a:p>
            <a:pPr lvl="1"/>
            <a:r>
              <a:rPr lang="en-US" dirty="0">
                <a:latin typeface="Gill Sans MT" charset="0"/>
              </a:rPr>
              <a:t>prefix + attributes = </a:t>
            </a:r>
            <a:r>
              <a:rPr lang="ja-JP" altLang="en-US" dirty="0">
                <a:latin typeface="Gill Sans MT" charset="0"/>
              </a:rPr>
              <a:t>“</a:t>
            </a:r>
            <a:r>
              <a:rPr lang="en-US" altLang="ja-JP" dirty="0">
                <a:latin typeface="Gill Sans MT" charset="0"/>
              </a:rPr>
              <a:t>route</a:t>
            </a:r>
            <a:r>
              <a:rPr lang="ja-JP" altLang="en-US" dirty="0">
                <a:latin typeface="Gill Sans MT" charset="0"/>
              </a:rPr>
              <a:t>”</a:t>
            </a:r>
            <a:endParaRPr lang="en-US" altLang="ja-JP" dirty="0">
              <a:latin typeface="Gill Sans MT" charset="0"/>
            </a:endParaRPr>
          </a:p>
          <a:p>
            <a:r>
              <a:rPr lang="en-US" dirty="0">
                <a:latin typeface="Gill Sans MT" charset="0"/>
              </a:rPr>
              <a:t>two important attributes:</a:t>
            </a:r>
          </a:p>
          <a:p>
            <a:pPr lvl="1"/>
            <a:r>
              <a:rPr lang="en-US" dirty="0">
                <a:solidFill>
                  <a:srgbClr val="000090"/>
                </a:solidFill>
                <a:latin typeface="Gill Sans MT" charset="0"/>
              </a:rPr>
              <a:t>AS-PATH: </a:t>
            </a:r>
            <a:r>
              <a:rPr lang="en-US" dirty="0" smtClean="0">
                <a:latin typeface="Gill Sans MT" charset="0"/>
              </a:rPr>
              <a:t>list of </a:t>
            </a:r>
            <a:r>
              <a:rPr lang="en-US" dirty="0" err="1" smtClean="0">
                <a:latin typeface="Gill Sans MT" charset="0"/>
              </a:rPr>
              <a:t>ASes</a:t>
            </a:r>
            <a:r>
              <a:rPr lang="en-US" dirty="0" smtClean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through which prefix advertisement has </a:t>
            </a:r>
            <a:r>
              <a:rPr lang="en-US" dirty="0" smtClean="0">
                <a:latin typeface="Gill Sans MT" charset="0"/>
              </a:rPr>
              <a:t>passed</a:t>
            </a:r>
            <a:endParaRPr lang="en-US" dirty="0">
              <a:latin typeface="Gill Sans MT" charset="0"/>
            </a:endParaRPr>
          </a:p>
          <a:p>
            <a:pPr lvl="1"/>
            <a:r>
              <a:rPr lang="en-US" dirty="0">
                <a:solidFill>
                  <a:srgbClr val="000090"/>
                </a:solidFill>
                <a:latin typeface="Gill Sans MT" charset="0"/>
              </a:rPr>
              <a:t>NEXT-HOP</a:t>
            </a:r>
            <a:r>
              <a:rPr lang="en-US" dirty="0">
                <a:solidFill>
                  <a:srgbClr val="CC0000"/>
                </a:solidFill>
                <a:latin typeface="Gill Sans MT" charset="0"/>
              </a:rPr>
              <a:t>:</a:t>
            </a:r>
            <a:r>
              <a:rPr lang="en-US" dirty="0">
                <a:latin typeface="Gill Sans MT" charset="0"/>
              </a:rPr>
              <a:t> indicates specific internal-AS router to next-hop </a:t>
            </a:r>
            <a:r>
              <a:rPr lang="en-US" dirty="0" smtClean="0">
                <a:latin typeface="Gill Sans MT" charset="0"/>
              </a:rPr>
              <a:t>AS</a:t>
            </a:r>
            <a:endParaRPr lang="en-US" dirty="0">
              <a:latin typeface="Gill Sans MT" charset="0"/>
            </a:endParaRPr>
          </a:p>
          <a:p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Policy-based routing:</a:t>
            </a:r>
          </a:p>
          <a:p>
            <a:pPr lvl="1"/>
            <a:r>
              <a:rPr lang="en-US" dirty="0" smtClean="0">
                <a:latin typeface="Gill Sans MT" charset="0"/>
              </a:rPr>
              <a:t>gateway receiving </a:t>
            </a:r>
            <a:r>
              <a:rPr lang="en-US" dirty="0">
                <a:latin typeface="Gill Sans MT" charset="0"/>
              </a:rPr>
              <a:t>route advertisement uses </a:t>
            </a:r>
            <a:r>
              <a:rPr lang="en-US" i="1" dirty="0">
                <a:solidFill>
                  <a:srgbClr val="CC0000"/>
                </a:solidFill>
                <a:latin typeface="Gill Sans MT" charset="0"/>
              </a:rPr>
              <a:t>import policy</a:t>
            </a:r>
            <a:r>
              <a:rPr lang="en-US" i="1" dirty="0">
                <a:latin typeface="Gill Sans MT" charset="0"/>
              </a:rPr>
              <a:t> </a:t>
            </a:r>
            <a:r>
              <a:rPr lang="en-US" dirty="0">
                <a:latin typeface="Gill Sans MT" charset="0"/>
              </a:rPr>
              <a:t>to accept/</a:t>
            </a:r>
            <a:r>
              <a:rPr lang="en-US" dirty="0" smtClean="0">
                <a:latin typeface="Gill Sans MT" charset="0"/>
              </a:rPr>
              <a:t>decline path (e.g., never route through AS Y).</a:t>
            </a:r>
          </a:p>
          <a:p>
            <a:pPr lvl="1"/>
            <a:r>
              <a:rPr lang="en-US" dirty="0" smtClean="0">
                <a:latin typeface="Gill Sans MT" charset="0"/>
              </a:rPr>
              <a:t>AS policy also determines whether to </a:t>
            </a:r>
            <a:r>
              <a:rPr lang="en-US" i="1" dirty="0" smtClean="0">
                <a:solidFill>
                  <a:srgbClr val="CC0000"/>
                </a:solidFill>
                <a:latin typeface="Gill Sans MT" charset="0"/>
              </a:rPr>
              <a:t>advertise</a:t>
            </a:r>
            <a:r>
              <a:rPr lang="en-US" dirty="0" smtClean="0">
                <a:latin typeface="Gill Sans MT" charset="0"/>
              </a:rPr>
              <a:t> path to other other neighboring </a:t>
            </a:r>
            <a:r>
              <a:rPr lang="en-US" dirty="0" err="1" smtClean="0">
                <a:latin typeface="Gill Sans MT" charset="0"/>
              </a:rPr>
              <a:t>ASes</a:t>
            </a:r>
            <a:endParaRPr lang="en-US" dirty="0">
              <a:latin typeface="Gill Sans MT" charset="0"/>
            </a:endParaRPr>
          </a:p>
          <a:p>
            <a:pPr lvl="1"/>
            <a:endParaRPr lang="en-US" dirty="0">
              <a:latin typeface="Gill Sans MT" charset="0"/>
            </a:endParaRPr>
          </a:p>
        </p:txBody>
      </p:sp>
      <p:pic>
        <p:nvPicPr>
          <p:cNvPr id="164869" name="Picture 5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88" y="993775"/>
            <a:ext cx="731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857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</a:t>
            </a:r>
            <a:r>
              <a:rPr lang="en-US" dirty="0" smtClean="0">
                <a:cs typeface="+mj-cs"/>
              </a:rPr>
              <a:t>path advertisement</a:t>
            </a:r>
            <a:endParaRPr lang="en-US" dirty="0">
              <a:cs typeface="+mj-cs"/>
            </a:endParaRP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9869" y="4977429"/>
            <a:ext cx="8505825" cy="845038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latin typeface="Gill Sans MT" charset="0"/>
              </a:rPr>
              <a:t>Based on AS2 policy, AS2 router 2c accepts path AS3,X, propagates (via iBGP) to all AS2 routers</a:t>
            </a: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AS2,AS3,X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848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AS2 router 2c receives path advertisement </a:t>
            </a:r>
            <a:r>
              <a:rPr lang="en-US" sz="2000" dirty="0" smtClean="0">
                <a:solidFill>
                  <a:srgbClr val="CC0000"/>
                </a:solidFill>
              </a:rPr>
              <a:t>AS3,X </a:t>
            </a:r>
            <a:r>
              <a:rPr lang="en-US" sz="2200" dirty="0" smtClean="0">
                <a:solidFill>
                  <a:srgbClr val="000000"/>
                </a:solidFill>
              </a:rPr>
              <a:t>(via eBGP) from AS3 router 3a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28" name="Rectangle 4"/>
          <p:cNvSpPr txBox="1">
            <a:spLocks noChangeArrowheads="1"/>
          </p:cNvSpPr>
          <p:nvPr/>
        </p:nvSpPr>
        <p:spPr bwMode="auto">
          <a:xfrm>
            <a:off x="411594" y="5663719"/>
            <a:ext cx="8505825" cy="510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Based on AS2 policy,  AS2 router 2a advertises (via eBGP)  path </a:t>
            </a:r>
            <a:r>
              <a:rPr lang="en-US" sz="2000" dirty="0" smtClean="0">
                <a:solidFill>
                  <a:srgbClr val="CC0000"/>
                </a:solidFill>
              </a:rPr>
              <a:t>AS2, AS3, X  </a:t>
            </a:r>
            <a:r>
              <a:rPr lang="en-US" sz="2200" dirty="0" smtClean="0">
                <a:solidFill>
                  <a:srgbClr val="000000"/>
                </a:solidFill>
              </a:rPr>
              <a:t> to AS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 smtClean="0">
                <a:solidFill>
                  <a:srgbClr val="000000"/>
                </a:solidFill>
              </a:rPr>
              <a:t> router 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 smtClean="0">
                <a:solidFill>
                  <a:srgbClr val="000000"/>
                </a:solidFill>
              </a:rPr>
              <a:t>c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052000" y="2820739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2035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3668" grpId="0" build="p"/>
      <p:bldP spid="326" grpId="0"/>
      <p:bldP spid="32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</a:t>
            </a:r>
            <a:r>
              <a:rPr lang="en-US" dirty="0" smtClean="0">
                <a:cs typeface="+mj-cs"/>
              </a:rPr>
              <a:t>path advertisement</a:t>
            </a:r>
            <a:endParaRPr lang="en-US" dirty="0">
              <a:cs typeface="+mj-cs"/>
            </a:endParaRPr>
          </a:p>
        </p:txBody>
      </p:sp>
      <p:sp>
        <p:nvSpPr>
          <p:cNvPr id="7536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38175" y="4742967"/>
            <a:ext cx="8505825" cy="551956"/>
          </a:xfrm>
        </p:spPr>
        <p:txBody>
          <a:bodyPr/>
          <a:lstStyle/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latin typeface="Gill Sans MT" charset="0"/>
              </a:rPr>
              <a:t>AS</a:t>
            </a:r>
            <a:r>
              <a:rPr lang="en-US" sz="2200" dirty="0" smtClean="0">
                <a:latin typeface="Arial"/>
                <a:cs typeface="Arial"/>
              </a:rPr>
              <a:t>1</a:t>
            </a:r>
            <a:r>
              <a:rPr lang="en-US" sz="2200" dirty="0" smtClean="0">
                <a:latin typeface="Gill Sans MT" charset="0"/>
              </a:rPr>
              <a:t> gateway router</a:t>
            </a:r>
            <a:r>
              <a:rPr lang="en-US" sz="2200" dirty="0">
                <a:latin typeface="Arial"/>
                <a:cs typeface="Arial"/>
              </a:rPr>
              <a:t> </a:t>
            </a:r>
            <a:r>
              <a:rPr lang="en-US" sz="2200" dirty="0" smtClean="0">
                <a:latin typeface="Arial"/>
                <a:cs typeface="Arial"/>
              </a:rPr>
              <a:t>1c </a:t>
            </a:r>
            <a:r>
              <a:rPr lang="en-US" sz="2200" dirty="0" smtClean="0">
                <a:latin typeface="Gill Sans MT" charset="0"/>
              </a:rPr>
              <a:t>learns path </a:t>
            </a:r>
            <a:r>
              <a:rPr lang="en-US" sz="2200" i="1" dirty="0" smtClean="0">
                <a:solidFill>
                  <a:srgbClr val="CC0000"/>
                </a:solidFill>
                <a:latin typeface="Gill Sans MT" charset="0"/>
              </a:rPr>
              <a:t>AS2,AS3,X </a:t>
            </a:r>
            <a:r>
              <a:rPr lang="en-US" sz="2200" dirty="0" smtClean="0">
                <a:latin typeface="Gill Sans MT" charset="0"/>
              </a:rPr>
              <a:t>from 2a</a:t>
            </a:r>
            <a:endParaRPr lang="en-US" sz="2000" dirty="0" smtClean="0">
              <a:latin typeface="Gill Sans MT" charset="0"/>
            </a:endParaRPr>
          </a:p>
          <a:p>
            <a:endParaRPr lang="en-US" sz="2000" dirty="0">
              <a:latin typeface="Gill Sans MT" charset="0"/>
            </a:endParaRPr>
          </a:p>
        </p:txBody>
      </p:sp>
      <p:pic>
        <p:nvPicPr>
          <p:cNvPr id="162849" name="Picture 121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7" y="800100"/>
            <a:ext cx="5602043" cy="176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5" name="Group 124"/>
          <p:cNvGrpSpPr/>
          <p:nvPr/>
        </p:nvGrpSpPr>
        <p:grpSpPr>
          <a:xfrm>
            <a:off x="624887" y="1451514"/>
            <a:ext cx="2557336" cy="1719017"/>
            <a:chOff x="-2170772" y="2784954"/>
            <a:chExt cx="2712783" cy="1853712"/>
          </a:xfrm>
        </p:grpSpPr>
        <p:sp>
          <p:nvSpPr>
            <p:cNvPr id="261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263" name="Group 262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31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16" name="Oval 31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7" name="Rectangle 31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8" name="Oval 31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9" name="Freeform 31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0" name="Freeform 31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1" name="Freeform 32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22" name="Freeform 32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23" name="Straight Connector 322"/>
                  <p:cNvCxnSpPr>
                    <a:endCxn id="31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Straight Connector 32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3" name="Group 31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14" name="Oval 31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15" name="TextBox 31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4" name="Group 263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9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303" name="Oval 30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4" name="Rectangle 30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5" name="Oval 30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6" name="Freeform 30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7" name="Freeform 30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8" name="Freeform 30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9" name="Freeform 30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310" name="Straight Connector 309"/>
                  <p:cNvCxnSpPr>
                    <a:endCxn id="30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1" name="Straight Connector 31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0" name="Group 29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301" name="Oval 30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302" name="TextBox 30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5" name="Group 264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86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90" name="Oval 289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1" name="Rectangle 290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2" name="Oval 291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3" name="Freeform 292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4" name="Freeform 293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5" name="Freeform 294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96" name="Freeform 295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97" name="Straight Connector 296"/>
                  <p:cNvCxnSpPr>
                    <a:endCxn id="292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Straight Connector 297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7" name="Group 286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88" name="Oval 287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9" name="TextBox 288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66" name="Group 265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77" name="Oval 2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8" name="Rectangle 2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9" name="Oval 2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0" name="Freeform 2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1" name="Freeform 2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2" name="Freeform 2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83" name="Freeform 2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84" name="Straight Connector 283"/>
                  <p:cNvCxnSpPr>
                    <a:endCxn id="2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Straight Connector 2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74" name="Group 2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76" name="TextBox 2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67" name="Straight Connector 266"/>
              <p:cNvCxnSpPr>
                <a:stCxn id="315" idx="2"/>
                <a:endCxn id="302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8" name="Straight Connector 267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69" name="Straight Connector 268"/>
              <p:cNvCxnSpPr>
                <a:stCxn id="316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0" name="Straight Connector 269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2" name="Straight Connector 271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26" name="Group 125"/>
          <p:cNvGrpSpPr/>
          <p:nvPr/>
        </p:nvGrpSpPr>
        <p:grpSpPr>
          <a:xfrm>
            <a:off x="3285692" y="2378685"/>
            <a:ext cx="2545688" cy="1720535"/>
            <a:chOff x="-2170772" y="2784954"/>
            <a:chExt cx="2712783" cy="1853712"/>
          </a:xfrm>
        </p:grpSpPr>
        <p:sp>
          <p:nvSpPr>
            <p:cNvPr id="197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98" name="Group 197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99" name="Group 198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48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52" name="Oval 251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3" name="Rectangle 252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4" name="Oval 253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5" name="Freeform 254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6" name="Freeform 255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7" name="Freeform 256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8" name="Freeform 257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59" name="Straight Connector 258"/>
                  <p:cNvCxnSpPr>
                    <a:endCxn id="254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0" name="Straight Connector 259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9" name="Group 248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50" name="Oval 249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51" name="TextBox 250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0" name="Group 199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3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39" name="Oval 23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0" name="Rectangle 23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1" name="Oval 24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2" name="Freeform 24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3" name="Freeform 24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4" name="Freeform 24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45" name="Freeform 244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46" name="Straight Connector 245"/>
                  <p:cNvCxnSpPr>
                    <a:endCxn id="24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36" name="Group 235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37" name="Oval 23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8" name="TextBox 237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1" name="Group 200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2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26" name="Oval 22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7" name="Rectangle 22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8" name="Oval 22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9" name="Freeform 22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0" name="Freeform 22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1" name="Freeform 23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32" name="Freeform 23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33" name="Straight Connector 232"/>
                  <p:cNvCxnSpPr>
                    <a:endCxn id="22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Straight Connector 23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3" name="Group 222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224" name="Oval 22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25" name="TextBox 224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202" name="Group 201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209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213" name="Oval 212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4" name="Rectangle 213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5" name="Oval 214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6" name="Freeform 215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7" name="Freeform 216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8" name="Freeform 217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9" name="Freeform 218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220" name="Straight Connector 219"/>
                  <p:cNvCxnSpPr>
                    <a:endCxn id="215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1" name="Straight Connector 220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0" name="Group 209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212" name="TextBox 211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2</a:t>
                    </a:r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203" name="Straight Connector 202"/>
              <p:cNvCxnSpPr>
                <a:stCxn id="251" idx="2"/>
                <a:endCxn id="238" idx="0"/>
              </p:cNvCxnSpPr>
              <p:nvPr/>
            </p:nvCxnSpPr>
            <p:spPr bwMode="auto">
              <a:xfrm>
                <a:off x="1991073" y="3242684"/>
                <a:ext cx="4230" cy="851985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4" name="Straight Connector 203"/>
              <p:cNvCxnSpPr/>
              <p:nvPr/>
            </p:nvCxnSpPr>
            <p:spPr bwMode="auto">
              <a:xfrm>
                <a:off x="1407477" y="3648621"/>
                <a:ext cx="1204913" cy="635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5" name="Straight Connector 204"/>
              <p:cNvCxnSpPr>
                <a:stCxn id="252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6" name="Straight Connector 205"/>
              <p:cNvCxnSpPr/>
              <p:nvPr/>
            </p:nvCxnSpPr>
            <p:spPr bwMode="auto">
              <a:xfrm>
                <a:off x="1300073" y="3786304"/>
                <a:ext cx="477927" cy="357071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7" name="Straight Connector 206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08" name="Straight Connector 207"/>
              <p:cNvCxnSpPr/>
              <p:nvPr/>
            </p:nvCxnSpPr>
            <p:spPr bwMode="auto">
              <a:xfrm flipH="1">
                <a:off x="1287553" y="3166946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rgbClr val="00009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33" name="Freeform 2"/>
          <p:cNvSpPr>
            <a:spLocks/>
          </p:cNvSpPr>
          <p:nvPr/>
        </p:nvSpPr>
        <p:spPr bwMode="auto">
          <a:xfrm>
            <a:off x="5507686" y="1310427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731177" y="1446543"/>
            <a:ext cx="2215548" cy="1435167"/>
            <a:chOff x="833331" y="2873352"/>
            <a:chExt cx="2333625" cy="1590649"/>
          </a:xfrm>
        </p:grpSpPr>
        <p:grpSp>
          <p:nvGrpSpPr>
            <p:cNvPr id="135" name="Group 134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184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88" name="Oval 187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9" name="Rectangle 188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1" name="Freeform 190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3" name="Freeform 192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4" name="Freeform 193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95" name="Straight Connector 194"/>
                <p:cNvCxnSpPr>
                  <a:endCxn id="190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86" name="Oval 185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7" name="TextBox 186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171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75" name="Oval 174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6" name="Rectangle 175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7" name="Oval 176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8" name="Freeform 177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9" name="Freeform 178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81" name="Freeform 180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82" name="Straight Connector 181"/>
                <p:cNvCxnSpPr>
                  <a:endCxn id="177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2" name="Group 171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73" name="Oval 172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74" name="TextBox 173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7" name="Group 136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158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62" name="Oval 161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3" name="Rectangle 162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4" name="Oval 163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5" name="Freeform 164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6" name="Freeform 165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7" name="Freeform 166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8" name="Freeform 167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69" name="Straight Connector 168"/>
                <p:cNvCxnSpPr>
                  <a:endCxn id="164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Straight Connector 169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9" name="Group 158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160" name="Oval 159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61" name="TextBox 160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38" name="Group 137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4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149" name="Oval 14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0" name="Rectangle 14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1" name="Oval 15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2" name="Freeform 15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3" name="Freeform 15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4" name="Freeform 15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55" name="Freeform 15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156" name="Straight Connector 155"/>
                <p:cNvCxnSpPr>
                  <a:endCxn id="15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Straight Connector 15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6" name="Group 14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47" name="Oval 14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48" name="TextBox 14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3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39" name="Straight Connector 138"/>
            <p:cNvCxnSpPr>
              <a:stCxn id="187" idx="2"/>
              <a:endCxn id="174" idx="0"/>
            </p:cNvCxnSpPr>
            <p:nvPr/>
          </p:nvCxnSpPr>
          <p:spPr bwMode="auto">
            <a:xfrm>
              <a:off x="1991073" y="3242684"/>
              <a:ext cx="4230" cy="85198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Straight Connector 139"/>
            <p:cNvCxnSpPr/>
            <p:nvPr/>
          </p:nvCxnSpPr>
          <p:spPr bwMode="auto">
            <a:xfrm>
              <a:off x="1407477" y="3648621"/>
              <a:ext cx="1204913" cy="635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1" name="Straight Connector 140"/>
            <p:cNvCxnSpPr>
              <a:stCxn id="188" idx="7"/>
            </p:cNvCxnSpPr>
            <p:nvPr/>
          </p:nvCxnSpPr>
          <p:spPr bwMode="auto">
            <a:xfrm>
              <a:off x="2218708" y="3154477"/>
              <a:ext cx="480042" cy="369773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Straight Connector 141"/>
            <p:cNvCxnSpPr/>
            <p:nvPr/>
          </p:nvCxnSpPr>
          <p:spPr bwMode="auto">
            <a:xfrm>
              <a:off x="1300073" y="3786304"/>
              <a:ext cx="477927" cy="357071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Straight Connector 142"/>
            <p:cNvCxnSpPr/>
            <p:nvPr/>
          </p:nvCxnSpPr>
          <p:spPr bwMode="auto">
            <a:xfrm flipH="1">
              <a:off x="2196042" y="3783542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4" name="Straight Connector 143"/>
            <p:cNvCxnSpPr/>
            <p:nvPr/>
          </p:nvCxnSpPr>
          <p:spPr bwMode="auto">
            <a:xfrm flipH="1">
              <a:off x="1287553" y="3166946"/>
              <a:ext cx="508002" cy="34925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28" name="Straight Connector 127"/>
          <p:cNvCxnSpPr/>
          <p:nvPr/>
        </p:nvCxnSpPr>
        <p:spPr bwMode="auto">
          <a:xfrm flipH="1" flipV="1">
            <a:off x="3046706" y="2340047"/>
            <a:ext cx="480877" cy="7440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5523188" y="2281165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Box 129"/>
          <p:cNvSpPr txBox="1"/>
          <p:nvPr/>
        </p:nvSpPr>
        <p:spPr>
          <a:xfrm>
            <a:off x="3493291" y="243836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543950" y="1351667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7172" y="156234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070827" y="2413274"/>
            <a:ext cx="1701734" cy="616172"/>
            <a:chOff x="7073692" y="5469792"/>
            <a:chExt cx="1701734" cy="616172"/>
          </a:xfrm>
        </p:grpSpPr>
        <p:grpSp>
          <p:nvGrpSpPr>
            <p:cNvPr id="10" name="Group 9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9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7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74" name="Oval 37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5" name="Rectangle 37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6" name="Oval 37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7" name="Freeform 37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8" name="Freeform 37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9" name="Freeform 37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80" name="Freeform 37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81" name="Straight Connector 380"/>
                <p:cNvCxnSpPr>
                  <a:endCxn id="37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2" name="Straight Connector 38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71" name="Group 37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72" name="Oval 37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73" name="TextBox 37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402" name="Straight Connector 401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00009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" name="Group 6"/>
          <p:cNvGrpSpPr/>
          <p:nvPr/>
        </p:nvGrpSpPr>
        <p:grpSpPr>
          <a:xfrm>
            <a:off x="5713444" y="2379268"/>
            <a:ext cx="1009362" cy="768350"/>
            <a:chOff x="5713444" y="2379268"/>
            <a:chExt cx="1009362" cy="768350"/>
          </a:xfrm>
        </p:grpSpPr>
        <p:sp>
          <p:nvSpPr>
            <p:cNvPr id="162850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62851" name="Text Box 119"/>
            <p:cNvSpPr txBox="1">
              <a:spLocks noChangeArrowheads="1"/>
            </p:cNvSpPr>
            <p:nvPr/>
          </p:nvSpPr>
          <p:spPr bwMode="auto">
            <a:xfrm>
              <a:off x="5906829" y="2784958"/>
              <a:ext cx="81597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028828" y="2438604"/>
            <a:ext cx="1260153" cy="888605"/>
            <a:chOff x="2028828" y="2438604"/>
            <a:chExt cx="1260153" cy="888605"/>
          </a:xfrm>
        </p:grpSpPr>
        <p:sp>
          <p:nvSpPr>
            <p:cNvPr id="332" name="Text Box 119"/>
            <p:cNvSpPr txBox="1">
              <a:spLocks noChangeArrowheads="1"/>
            </p:cNvSpPr>
            <p:nvPr/>
          </p:nvSpPr>
          <p:spPr bwMode="auto">
            <a:xfrm>
              <a:off x="2028828" y="3019432"/>
              <a:ext cx="126015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600" i="1" dirty="0" smtClean="0">
                  <a:solidFill>
                    <a:srgbClr val="CC0000"/>
                  </a:solidFill>
                </a:rPr>
                <a:t>AS2,AS3,X </a:t>
              </a:r>
              <a:endParaRPr lang="en-US" sz="1600" i="1" dirty="0">
                <a:solidFill>
                  <a:srgbClr val="CC0000"/>
                </a:solidFill>
              </a:endParaRPr>
            </a:p>
          </p:txBody>
        </p:sp>
        <p:sp>
          <p:nvSpPr>
            <p:cNvPr id="327" name="AutoShape 118"/>
            <p:cNvSpPr>
              <a:spLocks noChangeArrowheads="1"/>
            </p:cNvSpPr>
            <p:nvPr/>
          </p:nvSpPr>
          <p:spPr bwMode="auto">
            <a:xfrm rot="3445218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26" name="Rectangle 4"/>
          <p:cNvSpPr txBox="1">
            <a:spLocks noChangeArrowheads="1"/>
          </p:cNvSpPr>
          <p:nvPr/>
        </p:nvSpPr>
        <p:spPr bwMode="auto">
          <a:xfrm>
            <a:off x="415500" y="4289671"/>
            <a:ext cx="8505825" cy="575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ts val="2140"/>
              </a:lnSpc>
              <a:buFont typeface="Wingdings" charset="2"/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gateway router may learn about </a:t>
            </a:r>
            <a:r>
              <a:rPr lang="en-US" sz="2400" dirty="0" smtClean="0">
                <a:solidFill>
                  <a:srgbClr val="000090"/>
                </a:solidFill>
              </a:rPr>
              <a:t>multiple</a:t>
            </a:r>
            <a:r>
              <a:rPr lang="en-US" sz="2400" dirty="0" smtClean="0">
                <a:solidFill>
                  <a:srgbClr val="000000"/>
                </a:solidFill>
              </a:rPr>
              <a:t> paths to destination: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394769" y="1902431"/>
            <a:ext cx="1118837" cy="826267"/>
            <a:chOff x="4052000" y="2820739"/>
            <a:chExt cx="1118837" cy="826267"/>
          </a:xfrm>
        </p:grpSpPr>
        <p:cxnSp>
          <p:nvCxnSpPr>
            <p:cNvPr id="3" name="Straight Arrow Connector 2"/>
            <p:cNvCxnSpPr/>
            <p:nvPr/>
          </p:nvCxnSpPr>
          <p:spPr bwMode="auto">
            <a:xfrm flipH="1" flipV="1">
              <a:off x="4769093" y="2820739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0" name="Straight Arrow Connector 329"/>
            <p:cNvCxnSpPr/>
            <p:nvPr/>
          </p:nvCxnSpPr>
          <p:spPr bwMode="auto">
            <a:xfrm flipH="1" flipV="1">
              <a:off x="4052000" y="3192229"/>
              <a:ext cx="1059565" cy="14171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1" name="Straight Arrow Connector 330"/>
            <p:cNvCxnSpPr/>
            <p:nvPr/>
          </p:nvCxnSpPr>
          <p:spPr bwMode="auto">
            <a:xfrm flipH="1">
              <a:off x="4748700" y="3344630"/>
              <a:ext cx="401744" cy="302376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CC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325" name="Straight Connector 324"/>
          <p:cNvCxnSpPr/>
          <p:nvPr/>
        </p:nvCxnSpPr>
        <p:spPr bwMode="auto">
          <a:xfrm flipH="1">
            <a:off x="3142123" y="2168219"/>
            <a:ext cx="2534703" cy="14521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" name="Group 3"/>
          <p:cNvGrpSpPr/>
          <p:nvPr/>
        </p:nvGrpSpPr>
        <p:grpSpPr>
          <a:xfrm>
            <a:off x="4617960" y="1621326"/>
            <a:ext cx="968155" cy="547957"/>
            <a:chOff x="4617960" y="1621326"/>
            <a:chExt cx="968155" cy="547957"/>
          </a:xfrm>
        </p:grpSpPr>
        <p:sp>
          <p:nvSpPr>
            <p:cNvPr id="329" name="AutoShape 118"/>
            <p:cNvSpPr>
              <a:spLocks noChangeArrowheads="1"/>
            </p:cNvSpPr>
            <p:nvPr/>
          </p:nvSpPr>
          <p:spPr bwMode="auto">
            <a:xfrm rot="21413181">
              <a:off x="4617960" y="1893058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2" name="TextBox 1"/>
            <p:cNvSpPr txBox="1"/>
            <p:nvPr/>
          </p:nvSpPr>
          <p:spPr>
            <a:xfrm rot="21418560">
              <a:off x="4770795" y="1621326"/>
              <a:ext cx="81532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eaLnBrk="0" hangingPunct="0"/>
              <a:r>
                <a:rPr lang="en-US" sz="1600" i="1" dirty="0" smtClean="0">
                  <a:solidFill>
                    <a:srgbClr val="CC0000"/>
                  </a:solidFill>
                  <a:latin typeface="Arial" charset="0"/>
                  <a:ea typeface="ＭＳ Ｐゴシック" charset="0"/>
                </a:rPr>
                <a:t>AS3,X</a:t>
              </a:r>
              <a:endParaRPr lang="en-US" sz="1600" i="1" dirty="0">
                <a:solidFill>
                  <a:srgbClr val="CC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33" name="Rectangle 4"/>
          <p:cNvSpPr txBox="1">
            <a:spLocks noChangeArrowheads="1"/>
          </p:cNvSpPr>
          <p:nvPr/>
        </p:nvSpPr>
        <p:spPr bwMode="auto">
          <a:xfrm>
            <a:off x="673347" y="5110285"/>
            <a:ext cx="8505825" cy="5519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ts val="214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AS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 smtClean="0">
                <a:solidFill>
                  <a:srgbClr val="000000"/>
                </a:solidFill>
              </a:rPr>
              <a:t> gateway router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 1c </a:t>
            </a:r>
            <a:r>
              <a:rPr lang="en-US" sz="2200" dirty="0" smtClean="0">
                <a:solidFill>
                  <a:srgbClr val="000000"/>
                </a:solidFill>
              </a:rPr>
              <a:t>learns path </a:t>
            </a:r>
            <a:r>
              <a:rPr lang="en-US" sz="2200" i="1" dirty="0" smtClean="0">
                <a:solidFill>
                  <a:srgbClr val="CC0000"/>
                </a:solidFill>
              </a:rPr>
              <a:t>AS3,X </a:t>
            </a:r>
            <a:r>
              <a:rPr lang="en-US" sz="2200" dirty="0" smtClean="0">
                <a:solidFill>
                  <a:srgbClr val="000000"/>
                </a:solidFill>
              </a:rPr>
              <a:t>from 3a</a:t>
            </a:r>
            <a:endParaRPr lang="en-US" sz="2000" dirty="0" smtClean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334" name="Rectangle 4"/>
          <p:cNvSpPr txBox="1">
            <a:spLocks noChangeArrowheads="1"/>
          </p:cNvSpPr>
          <p:nvPr/>
        </p:nvSpPr>
        <p:spPr bwMode="auto">
          <a:xfrm>
            <a:off x="688981" y="5477602"/>
            <a:ext cx="8103327" cy="1028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293688" indent="-293688">
              <a:lnSpc>
                <a:spcPct val="10000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Based on policy, AS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r>
              <a:rPr lang="en-US" sz="2200" dirty="0" smtClean="0">
                <a:solidFill>
                  <a:srgbClr val="000000"/>
                </a:solidFill>
              </a:rPr>
              <a:t> gateway router</a:t>
            </a:r>
            <a:r>
              <a:rPr lang="en-US" sz="2200" dirty="0" smtClean="0">
                <a:solidFill>
                  <a:srgbClr val="000000"/>
                </a:solidFill>
                <a:latin typeface="Arial"/>
                <a:cs typeface="Arial"/>
              </a:rPr>
              <a:t> 1c </a:t>
            </a:r>
            <a:r>
              <a:rPr lang="en-US" sz="2200" dirty="0" smtClean="0">
                <a:solidFill>
                  <a:srgbClr val="000000"/>
                </a:solidFill>
              </a:rPr>
              <a:t>chooses path </a:t>
            </a:r>
            <a:r>
              <a:rPr lang="en-US" sz="2200" i="1" dirty="0" smtClean="0">
                <a:solidFill>
                  <a:srgbClr val="CC0000"/>
                </a:solidFill>
              </a:rPr>
              <a:t>AS3,X, and advertises path within AS</a:t>
            </a:r>
            <a:r>
              <a:rPr lang="en-US" sz="2200" i="1" dirty="0" smtClean="0">
                <a:solidFill>
                  <a:srgbClr val="CC0000"/>
                </a:solidFill>
                <a:latin typeface="Arial"/>
                <a:cs typeface="Arial"/>
              </a:rPr>
              <a:t>1</a:t>
            </a:r>
            <a:r>
              <a:rPr lang="en-US" sz="2200" i="1" dirty="0" smtClean="0">
                <a:solidFill>
                  <a:srgbClr val="CC0000"/>
                </a:solidFill>
              </a:rPr>
              <a:t> via iBGP</a:t>
            </a:r>
            <a:endParaRPr lang="en-US" sz="2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40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53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" grpId="0"/>
      <p:bldP spid="33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9" name="Rectangle 3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5350" name="Rectangle 4"/>
          <p:cNvSpPr>
            <a:spLocks noChangeArrowheads="1"/>
          </p:cNvSpPr>
          <p:nvPr/>
        </p:nvSpPr>
        <p:spPr bwMode="auto">
          <a:xfrm>
            <a:off x="631940" y="4371320"/>
            <a:ext cx="8229600" cy="205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A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advertises 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path Aw to B and to C</a:t>
            </a:r>
            <a:endParaRPr lang="en-US" dirty="0">
              <a:solidFill>
                <a:srgbClr val="000000"/>
              </a:solidFill>
              <a:latin typeface="Gill Sans MT"/>
              <a:ea typeface="ＭＳ Ｐゴシック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B </a:t>
            </a:r>
            <a:r>
              <a:rPr lang="en-US" i="1" dirty="0" smtClean="0">
                <a:solidFill>
                  <a:srgbClr val="CC0000"/>
                </a:solidFill>
                <a:latin typeface="Gill Sans MT"/>
                <a:ea typeface="ＭＳ Ｐゴシック" charset="0"/>
              </a:rPr>
              <a:t>chooses not to advertise </a:t>
            </a:r>
            <a:r>
              <a:rPr lang="en-US" dirty="0" err="1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BAw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to 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C: </a:t>
            </a:r>
            <a:r>
              <a:rPr lang="en-US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</a:t>
            </a:r>
            <a:endParaRPr lang="en-US" dirty="0" smtClean="0">
              <a:solidFill>
                <a:srgbClr val="000000"/>
              </a:solidFill>
              <a:latin typeface="Gill Sans MT"/>
              <a:ea typeface="ＭＳ Ｐゴシック" charset="0"/>
            </a:endParaRPr>
          </a:p>
          <a:p>
            <a:pPr marL="800100" lvl="1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B </a:t>
            </a:r>
            <a:r>
              <a:rPr lang="en-US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gets no </a:t>
            </a:r>
            <a:r>
              <a:rPr lang="ja-JP" altLang="en-US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“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revenue</a:t>
            </a:r>
            <a:r>
              <a:rPr lang="ja-JP" altLang="en-US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”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 for routing </a:t>
            </a:r>
            <a:r>
              <a:rPr lang="en-US" altLang="ja-JP" sz="2000" dirty="0" err="1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CBAw</a:t>
            </a: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, 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since </a:t>
            </a: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none of  C, A, w are 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B</a:t>
            </a:r>
            <a:r>
              <a:rPr lang="ja-JP" altLang="en-US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’</a:t>
            </a:r>
            <a:r>
              <a:rPr lang="en-US" altLang="ja-JP" sz="2000" dirty="0">
                <a:solidFill>
                  <a:srgbClr val="000000"/>
                </a:solidFill>
                <a:latin typeface="Gill Sans MT"/>
                <a:ea typeface="ＭＳ Ｐゴシック" charset="0"/>
              </a:rPr>
              <a:t>s </a:t>
            </a: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customers</a:t>
            </a:r>
          </a:p>
          <a:p>
            <a:pPr marL="800100" lvl="1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 does not learn about </a:t>
            </a:r>
            <a:r>
              <a:rPr lang="en-US" altLang="ja-JP" sz="2000" dirty="0" err="1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CBAw</a:t>
            </a:r>
            <a:r>
              <a:rPr lang="en-US" altLang="ja-JP" sz="2000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 path</a:t>
            </a:r>
            <a:endParaRPr lang="en-US" altLang="ja-JP" sz="2000" dirty="0">
              <a:solidFill>
                <a:srgbClr val="000000"/>
              </a:solidFill>
              <a:latin typeface="Gill Sans MT"/>
              <a:ea typeface="ＭＳ Ｐゴシック" charset="0"/>
            </a:endParaRP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 will route </a:t>
            </a:r>
            <a:r>
              <a:rPr lang="en-US" dirty="0" err="1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CAw</a:t>
            </a:r>
            <a:r>
              <a:rPr lang="en-US" dirty="0" smtClean="0">
                <a:solidFill>
                  <a:srgbClr val="000000"/>
                </a:solidFill>
                <a:latin typeface="Gill Sans MT"/>
                <a:ea typeface="ＭＳ Ｐゴシック" charset="0"/>
              </a:rPr>
              <a:t> (not using B) to get to w</a:t>
            </a:r>
            <a:endParaRPr lang="en-US" dirty="0">
              <a:solidFill>
                <a:srgbClr val="000000"/>
              </a:solidFill>
              <a:latin typeface="Gill Sans MT"/>
              <a:ea typeface="ＭＳ Ｐゴシック" charset="0"/>
            </a:endParaRPr>
          </a:p>
        </p:txBody>
      </p:sp>
      <p:grpSp>
        <p:nvGrpSpPr>
          <p:cNvPr id="185351" name="Group 5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85352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3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4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5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85356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B</a:t>
              </a:r>
            </a:p>
          </p:txBody>
        </p:sp>
        <p:sp>
          <p:nvSpPr>
            <p:cNvPr id="185357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8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C</a:t>
              </a:r>
            </a:p>
          </p:txBody>
        </p:sp>
        <p:sp>
          <p:nvSpPr>
            <p:cNvPr id="185359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0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1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W</a:t>
              </a:r>
            </a:p>
          </p:txBody>
        </p:sp>
        <p:sp>
          <p:nvSpPr>
            <p:cNvPr id="185362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3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4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85365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6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Y</a:t>
              </a:r>
            </a:p>
          </p:txBody>
        </p:sp>
        <p:sp>
          <p:nvSpPr>
            <p:cNvPr id="185367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8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9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0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1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2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3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4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5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: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6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7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8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customer </a:t>
              </a:r>
            </a:p>
          </p:txBody>
        </p:sp>
        <p:sp>
          <p:nvSpPr>
            <p:cNvPr id="185379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network:</a:t>
              </a:r>
            </a:p>
          </p:txBody>
        </p:sp>
        <p:sp>
          <p:nvSpPr>
            <p:cNvPr id="185380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1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82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provider</a:t>
              </a:r>
            </a:p>
          </p:txBody>
        </p:sp>
        <p:sp>
          <p:nvSpPr>
            <p:cNvPr id="185383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4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network</a:t>
              </a:r>
            </a:p>
          </p:txBody>
        </p:sp>
        <p:sp>
          <p:nvSpPr>
            <p:cNvPr id="185385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6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87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8017" y="3604926"/>
            <a:ext cx="7997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Suppose an ISP only wants to route traffic to/from its customer networks (does not want to carry transit traffic between other ISPs)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pic>
        <p:nvPicPr>
          <p:cNvPr id="49" name="Picture 4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65" y="801925"/>
            <a:ext cx="8301892" cy="25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Rectangle 2"/>
          <p:cNvSpPr>
            <a:spLocks noGrp="1" noChangeArrowheads="1"/>
          </p:cNvSpPr>
          <p:nvPr>
            <p:ph type="title"/>
          </p:nvPr>
        </p:nvSpPr>
        <p:spPr>
          <a:xfrm>
            <a:off x="368746" y="6884"/>
            <a:ext cx="86106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BGP: achieving policy via advertisements</a:t>
            </a:r>
            <a:endParaRPr lang="en-US" sz="4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602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7" name="Picture 42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65" y="801925"/>
            <a:ext cx="8301892" cy="25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885" name="Rectangle 2"/>
          <p:cNvSpPr>
            <a:spLocks noGrp="1" noChangeArrowheads="1"/>
          </p:cNvSpPr>
          <p:nvPr>
            <p:ph type="title"/>
          </p:nvPr>
        </p:nvSpPr>
        <p:spPr>
          <a:xfrm>
            <a:off x="368746" y="6884"/>
            <a:ext cx="86106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cs typeface="+mj-cs"/>
              </a:rPr>
              <a:t>BGP: achieving policy via advertisements</a:t>
            </a:r>
            <a:endParaRPr lang="en-US" sz="4000" dirty="0">
              <a:cs typeface="+mj-cs"/>
            </a:endParaRPr>
          </a:p>
        </p:txBody>
      </p:sp>
      <p:sp>
        <p:nvSpPr>
          <p:cNvPr id="185349" name="Rectangle 3"/>
          <p:cNvSpPr>
            <a:spLocks noChangeArrowheads="1"/>
          </p:cNvSpPr>
          <p:nvPr/>
        </p:nvSpPr>
        <p:spPr bwMode="auto">
          <a:xfrm>
            <a:off x="1181100" y="3581400"/>
            <a:ext cx="48768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85350" name="Rectangle 4"/>
          <p:cNvSpPr>
            <a:spLocks noChangeArrowheads="1"/>
          </p:cNvSpPr>
          <p:nvPr/>
        </p:nvSpPr>
        <p:spPr bwMode="auto">
          <a:xfrm>
            <a:off x="682740" y="4513560"/>
            <a:ext cx="8229600" cy="205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82575" indent="-2825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A,B,C are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provider networks</a:t>
            </a:r>
          </a:p>
          <a:p>
            <a:pPr marL="282575" indent="-2825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X,W,Y are customer (of provider networks)</a:t>
            </a:r>
          </a:p>
          <a:p>
            <a:pPr marL="282575" indent="-282575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100000"/>
              <a:buFont typeface="Wingdings" charset="2"/>
              <a:buChar char="§"/>
            </a:pP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X is </a:t>
            </a:r>
            <a:r>
              <a:rPr lang="en-US" i="1" dirty="0">
                <a:solidFill>
                  <a:srgbClr val="CC0000"/>
                </a:solidFill>
                <a:latin typeface="Gill Sans MT" charset="0"/>
                <a:ea typeface="ＭＳ Ｐゴシック" charset="0"/>
              </a:rPr>
              <a:t>dual-homed: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 attached to two networks</a:t>
            </a:r>
          </a:p>
          <a:p>
            <a:pPr marL="228600" indent="-2286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i="1" dirty="0" smtClean="0">
                <a:solidFill>
                  <a:srgbClr val="000090"/>
                </a:solidFill>
                <a:latin typeface="Gill Sans MT" charset="0"/>
                <a:ea typeface="ＭＳ Ｐゴシック" charset="0"/>
              </a:rPr>
              <a:t>policy to enforce: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X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does not want to route from B </a:t>
            </a:r>
            <a:r>
              <a:rPr lang="en-US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to C via </a:t>
            </a:r>
            <a:r>
              <a:rPr lang="en-US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X </a:t>
            </a:r>
          </a:p>
          <a:p>
            <a:pPr marL="685800" lvl="1" indent="-2286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Font typeface="Wingdings" charset="0"/>
              <a:buChar char="§"/>
            </a:pP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.. so X will not advertise to B a route to C</a:t>
            </a:r>
          </a:p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endParaRPr lang="en-US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grpSp>
        <p:nvGrpSpPr>
          <p:cNvPr id="185351" name="Group 5"/>
          <p:cNvGrpSpPr>
            <a:grpSpLocks/>
          </p:cNvGrpSpPr>
          <p:nvPr/>
        </p:nvGrpSpPr>
        <p:grpSpPr bwMode="auto">
          <a:xfrm>
            <a:off x="476250" y="1123950"/>
            <a:ext cx="7539038" cy="3048000"/>
            <a:chOff x="300" y="708"/>
            <a:chExt cx="4749" cy="1920"/>
          </a:xfrm>
        </p:grpSpPr>
        <p:sp>
          <p:nvSpPr>
            <p:cNvPr id="185352" name="AutoShape 6"/>
            <p:cNvSpPr>
              <a:spLocks noChangeAspect="1" noChangeArrowheads="1" noTextEdit="1"/>
            </p:cNvSpPr>
            <p:nvPr/>
          </p:nvSpPr>
          <p:spPr bwMode="auto">
            <a:xfrm>
              <a:off x="300" y="708"/>
              <a:ext cx="4749" cy="1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3" name="Freeform 7"/>
            <p:cNvSpPr>
              <a:spLocks/>
            </p:cNvSpPr>
            <p:nvPr/>
          </p:nvSpPr>
          <p:spPr bwMode="auto">
            <a:xfrm>
              <a:off x="1602" y="955"/>
              <a:ext cx="563" cy="364"/>
            </a:xfrm>
            <a:custGeom>
              <a:avLst/>
              <a:gdLst>
                <a:gd name="T0" fmla="*/ 148 w 563"/>
                <a:gd name="T1" fmla="*/ 5 h 364"/>
                <a:gd name="T2" fmla="*/ 119 w 563"/>
                <a:gd name="T3" fmla="*/ 10 h 364"/>
                <a:gd name="T4" fmla="*/ 94 w 563"/>
                <a:gd name="T5" fmla="*/ 21 h 364"/>
                <a:gd name="T6" fmla="*/ 70 w 563"/>
                <a:gd name="T7" fmla="*/ 37 h 364"/>
                <a:gd name="T8" fmla="*/ 46 w 563"/>
                <a:gd name="T9" fmla="*/ 61 h 364"/>
                <a:gd name="T10" fmla="*/ 24 w 563"/>
                <a:gd name="T11" fmla="*/ 91 h 364"/>
                <a:gd name="T12" fmla="*/ 8 w 563"/>
                <a:gd name="T13" fmla="*/ 120 h 364"/>
                <a:gd name="T14" fmla="*/ 3 w 563"/>
                <a:gd name="T15" fmla="*/ 136 h 364"/>
                <a:gd name="T16" fmla="*/ 0 w 563"/>
                <a:gd name="T17" fmla="*/ 150 h 364"/>
                <a:gd name="T18" fmla="*/ 0 w 563"/>
                <a:gd name="T19" fmla="*/ 166 h 364"/>
                <a:gd name="T20" fmla="*/ 8 w 563"/>
                <a:gd name="T21" fmla="*/ 195 h 364"/>
                <a:gd name="T22" fmla="*/ 27 w 563"/>
                <a:gd name="T23" fmla="*/ 228 h 364"/>
                <a:gd name="T24" fmla="*/ 49 w 563"/>
                <a:gd name="T25" fmla="*/ 257 h 364"/>
                <a:gd name="T26" fmla="*/ 70 w 563"/>
                <a:gd name="T27" fmla="*/ 284 h 364"/>
                <a:gd name="T28" fmla="*/ 92 w 563"/>
                <a:gd name="T29" fmla="*/ 305 h 364"/>
                <a:gd name="T30" fmla="*/ 111 w 563"/>
                <a:gd name="T31" fmla="*/ 321 h 364"/>
                <a:gd name="T32" fmla="*/ 127 w 563"/>
                <a:gd name="T33" fmla="*/ 332 h 364"/>
                <a:gd name="T34" fmla="*/ 146 w 563"/>
                <a:gd name="T35" fmla="*/ 340 h 364"/>
                <a:gd name="T36" fmla="*/ 170 w 563"/>
                <a:gd name="T37" fmla="*/ 346 h 364"/>
                <a:gd name="T38" fmla="*/ 191 w 563"/>
                <a:gd name="T39" fmla="*/ 348 h 364"/>
                <a:gd name="T40" fmla="*/ 218 w 563"/>
                <a:gd name="T41" fmla="*/ 354 h 364"/>
                <a:gd name="T42" fmla="*/ 261 w 563"/>
                <a:gd name="T43" fmla="*/ 356 h 364"/>
                <a:gd name="T44" fmla="*/ 310 w 563"/>
                <a:gd name="T45" fmla="*/ 362 h 364"/>
                <a:gd name="T46" fmla="*/ 361 w 563"/>
                <a:gd name="T47" fmla="*/ 364 h 364"/>
                <a:gd name="T48" fmla="*/ 409 w 563"/>
                <a:gd name="T49" fmla="*/ 362 h 364"/>
                <a:gd name="T50" fmla="*/ 458 w 563"/>
                <a:gd name="T51" fmla="*/ 359 h 364"/>
                <a:gd name="T52" fmla="*/ 495 w 563"/>
                <a:gd name="T53" fmla="*/ 348 h 364"/>
                <a:gd name="T54" fmla="*/ 511 w 563"/>
                <a:gd name="T55" fmla="*/ 340 h 364"/>
                <a:gd name="T56" fmla="*/ 525 w 563"/>
                <a:gd name="T57" fmla="*/ 332 h 364"/>
                <a:gd name="T58" fmla="*/ 536 w 563"/>
                <a:gd name="T59" fmla="*/ 321 h 364"/>
                <a:gd name="T60" fmla="*/ 549 w 563"/>
                <a:gd name="T61" fmla="*/ 295 h 364"/>
                <a:gd name="T62" fmla="*/ 557 w 563"/>
                <a:gd name="T63" fmla="*/ 257 h 364"/>
                <a:gd name="T64" fmla="*/ 563 w 563"/>
                <a:gd name="T65" fmla="*/ 217 h 364"/>
                <a:gd name="T66" fmla="*/ 563 w 563"/>
                <a:gd name="T67" fmla="*/ 174 h 364"/>
                <a:gd name="T68" fmla="*/ 557 w 563"/>
                <a:gd name="T69" fmla="*/ 134 h 364"/>
                <a:gd name="T70" fmla="*/ 555 w 563"/>
                <a:gd name="T71" fmla="*/ 96 h 364"/>
                <a:gd name="T72" fmla="*/ 549 w 563"/>
                <a:gd name="T73" fmla="*/ 67 h 364"/>
                <a:gd name="T74" fmla="*/ 546 w 563"/>
                <a:gd name="T75" fmla="*/ 56 h 364"/>
                <a:gd name="T76" fmla="*/ 541 w 563"/>
                <a:gd name="T77" fmla="*/ 40 h 364"/>
                <a:gd name="T78" fmla="*/ 536 w 563"/>
                <a:gd name="T79" fmla="*/ 29 h 364"/>
                <a:gd name="T80" fmla="*/ 528 w 563"/>
                <a:gd name="T81" fmla="*/ 21 h 364"/>
                <a:gd name="T82" fmla="*/ 520 w 563"/>
                <a:gd name="T83" fmla="*/ 18 h 364"/>
                <a:gd name="T84" fmla="*/ 495 w 563"/>
                <a:gd name="T85" fmla="*/ 16 h 364"/>
                <a:gd name="T86" fmla="*/ 466 w 563"/>
                <a:gd name="T87" fmla="*/ 16 h 364"/>
                <a:gd name="T88" fmla="*/ 450 w 563"/>
                <a:gd name="T89" fmla="*/ 13 h 364"/>
                <a:gd name="T90" fmla="*/ 409 w 563"/>
                <a:gd name="T91" fmla="*/ 13 h 364"/>
                <a:gd name="T92" fmla="*/ 364 w 563"/>
                <a:gd name="T93" fmla="*/ 16 h 364"/>
                <a:gd name="T94" fmla="*/ 320 w 563"/>
                <a:gd name="T95" fmla="*/ 16 h 364"/>
                <a:gd name="T96" fmla="*/ 283 w 563"/>
                <a:gd name="T97" fmla="*/ 13 h 364"/>
                <a:gd name="T98" fmla="*/ 248 w 563"/>
                <a:gd name="T99" fmla="*/ 8 h 364"/>
                <a:gd name="T100" fmla="*/ 213 w 563"/>
                <a:gd name="T101" fmla="*/ 2 h 364"/>
                <a:gd name="T102" fmla="*/ 186 w 563"/>
                <a:gd name="T103" fmla="*/ 0 h 364"/>
                <a:gd name="T104" fmla="*/ 175 w 563"/>
                <a:gd name="T105" fmla="*/ 0 h 36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3"/>
                <a:gd name="T160" fmla="*/ 0 h 364"/>
                <a:gd name="T161" fmla="*/ 563 w 563"/>
                <a:gd name="T162" fmla="*/ 364 h 364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3" h="364">
                  <a:moveTo>
                    <a:pt x="175" y="0"/>
                  </a:moveTo>
                  <a:lnTo>
                    <a:pt x="148" y="5"/>
                  </a:lnTo>
                  <a:lnTo>
                    <a:pt x="132" y="8"/>
                  </a:lnTo>
                  <a:lnTo>
                    <a:pt x="119" y="10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1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4" y="104"/>
                  </a:lnTo>
                  <a:lnTo>
                    <a:pt x="8" y="120"/>
                  </a:lnTo>
                  <a:lnTo>
                    <a:pt x="3" y="128"/>
                  </a:lnTo>
                  <a:lnTo>
                    <a:pt x="3" y="136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82"/>
                  </a:lnTo>
                  <a:lnTo>
                    <a:pt x="8" y="195"/>
                  </a:lnTo>
                  <a:lnTo>
                    <a:pt x="16" y="212"/>
                  </a:lnTo>
                  <a:lnTo>
                    <a:pt x="27" y="228"/>
                  </a:lnTo>
                  <a:lnTo>
                    <a:pt x="35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5"/>
                  </a:lnTo>
                  <a:lnTo>
                    <a:pt x="103" y="319"/>
                  </a:lnTo>
                  <a:lnTo>
                    <a:pt x="111" y="321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5" y="335"/>
                  </a:lnTo>
                  <a:lnTo>
                    <a:pt x="146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8"/>
                  </a:lnTo>
                  <a:lnTo>
                    <a:pt x="191" y="348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6"/>
                  </a:lnTo>
                  <a:lnTo>
                    <a:pt x="261" y="356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4"/>
                  </a:lnTo>
                  <a:lnTo>
                    <a:pt x="385" y="364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7" y="354"/>
                  </a:lnTo>
                  <a:lnTo>
                    <a:pt x="495" y="348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20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1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5" y="276"/>
                  </a:lnTo>
                  <a:lnTo>
                    <a:pt x="557" y="257"/>
                  </a:lnTo>
                  <a:lnTo>
                    <a:pt x="560" y="238"/>
                  </a:lnTo>
                  <a:lnTo>
                    <a:pt x="563" y="217"/>
                  </a:lnTo>
                  <a:lnTo>
                    <a:pt x="563" y="195"/>
                  </a:lnTo>
                  <a:lnTo>
                    <a:pt x="563" y="174"/>
                  </a:lnTo>
                  <a:lnTo>
                    <a:pt x="560" y="155"/>
                  </a:lnTo>
                  <a:lnTo>
                    <a:pt x="557" y="134"/>
                  </a:lnTo>
                  <a:lnTo>
                    <a:pt x="557" y="115"/>
                  </a:lnTo>
                  <a:lnTo>
                    <a:pt x="555" y="96"/>
                  </a:lnTo>
                  <a:lnTo>
                    <a:pt x="552" y="80"/>
                  </a:lnTo>
                  <a:lnTo>
                    <a:pt x="549" y="67"/>
                  </a:lnTo>
                  <a:lnTo>
                    <a:pt x="546" y="61"/>
                  </a:lnTo>
                  <a:lnTo>
                    <a:pt x="546" y="56"/>
                  </a:lnTo>
                  <a:lnTo>
                    <a:pt x="544" y="48"/>
                  </a:lnTo>
                  <a:lnTo>
                    <a:pt x="541" y="40"/>
                  </a:lnTo>
                  <a:lnTo>
                    <a:pt x="538" y="32"/>
                  </a:lnTo>
                  <a:lnTo>
                    <a:pt x="536" y="29"/>
                  </a:lnTo>
                  <a:lnTo>
                    <a:pt x="533" y="24"/>
                  </a:lnTo>
                  <a:lnTo>
                    <a:pt x="528" y="21"/>
                  </a:lnTo>
                  <a:lnTo>
                    <a:pt x="522" y="18"/>
                  </a:lnTo>
                  <a:lnTo>
                    <a:pt x="520" y="18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50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4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2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2"/>
                  </a:lnTo>
                  <a:lnTo>
                    <a:pt x="199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4" name="Freeform 8"/>
            <p:cNvSpPr>
              <a:spLocks/>
            </p:cNvSpPr>
            <p:nvPr/>
          </p:nvSpPr>
          <p:spPr bwMode="auto">
            <a:xfrm>
              <a:off x="951" y="1290"/>
              <a:ext cx="562" cy="365"/>
            </a:xfrm>
            <a:custGeom>
              <a:avLst/>
              <a:gdLst>
                <a:gd name="T0" fmla="*/ 148 w 562"/>
                <a:gd name="T1" fmla="*/ 5 h 365"/>
                <a:gd name="T2" fmla="*/ 121 w 562"/>
                <a:gd name="T3" fmla="*/ 11 h 365"/>
                <a:gd name="T4" fmla="*/ 94 w 562"/>
                <a:gd name="T5" fmla="*/ 21 h 365"/>
                <a:gd name="T6" fmla="*/ 70 w 562"/>
                <a:gd name="T7" fmla="*/ 37 h 365"/>
                <a:gd name="T8" fmla="*/ 46 w 562"/>
                <a:gd name="T9" fmla="*/ 62 h 365"/>
                <a:gd name="T10" fmla="*/ 24 w 562"/>
                <a:gd name="T11" fmla="*/ 91 h 365"/>
                <a:gd name="T12" fmla="*/ 8 w 562"/>
                <a:gd name="T13" fmla="*/ 121 h 365"/>
                <a:gd name="T14" fmla="*/ 3 w 562"/>
                <a:gd name="T15" fmla="*/ 137 h 365"/>
                <a:gd name="T16" fmla="*/ 0 w 562"/>
                <a:gd name="T17" fmla="*/ 150 h 365"/>
                <a:gd name="T18" fmla="*/ 0 w 562"/>
                <a:gd name="T19" fmla="*/ 166 h 365"/>
                <a:gd name="T20" fmla="*/ 3 w 562"/>
                <a:gd name="T21" fmla="*/ 182 h 365"/>
                <a:gd name="T22" fmla="*/ 19 w 562"/>
                <a:gd name="T23" fmla="*/ 212 h 365"/>
                <a:gd name="T24" fmla="*/ 38 w 562"/>
                <a:gd name="T25" fmla="*/ 244 h 365"/>
                <a:gd name="T26" fmla="*/ 59 w 562"/>
                <a:gd name="T27" fmla="*/ 271 h 365"/>
                <a:gd name="T28" fmla="*/ 81 w 562"/>
                <a:gd name="T29" fmla="*/ 295 h 365"/>
                <a:gd name="T30" fmla="*/ 105 w 562"/>
                <a:gd name="T31" fmla="*/ 319 h 365"/>
                <a:gd name="T32" fmla="*/ 119 w 562"/>
                <a:gd name="T33" fmla="*/ 327 h 365"/>
                <a:gd name="T34" fmla="*/ 137 w 562"/>
                <a:gd name="T35" fmla="*/ 335 h 365"/>
                <a:gd name="T36" fmla="*/ 156 w 562"/>
                <a:gd name="T37" fmla="*/ 343 h 365"/>
                <a:gd name="T38" fmla="*/ 183 w 562"/>
                <a:gd name="T39" fmla="*/ 349 h 365"/>
                <a:gd name="T40" fmla="*/ 199 w 562"/>
                <a:gd name="T41" fmla="*/ 351 h 365"/>
                <a:gd name="T42" fmla="*/ 240 w 562"/>
                <a:gd name="T43" fmla="*/ 357 h 365"/>
                <a:gd name="T44" fmla="*/ 285 w 562"/>
                <a:gd name="T45" fmla="*/ 359 h 365"/>
                <a:gd name="T46" fmla="*/ 334 w 562"/>
                <a:gd name="T47" fmla="*/ 362 h 365"/>
                <a:gd name="T48" fmla="*/ 385 w 562"/>
                <a:gd name="T49" fmla="*/ 365 h 365"/>
                <a:gd name="T50" fmla="*/ 433 w 562"/>
                <a:gd name="T51" fmla="*/ 362 h 365"/>
                <a:gd name="T52" fmla="*/ 476 w 562"/>
                <a:gd name="T53" fmla="*/ 354 h 365"/>
                <a:gd name="T54" fmla="*/ 503 w 562"/>
                <a:gd name="T55" fmla="*/ 346 h 365"/>
                <a:gd name="T56" fmla="*/ 519 w 562"/>
                <a:gd name="T57" fmla="*/ 338 h 365"/>
                <a:gd name="T58" fmla="*/ 530 w 562"/>
                <a:gd name="T59" fmla="*/ 327 h 365"/>
                <a:gd name="T60" fmla="*/ 544 w 562"/>
                <a:gd name="T61" fmla="*/ 308 h 365"/>
                <a:gd name="T62" fmla="*/ 554 w 562"/>
                <a:gd name="T63" fmla="*/ 276 h 365"/>
                <a:gd name="T64" fmla="*/ 560 w 562"/>
                <a:gd name="T65" fmla="*/ 239 h 365"/>
                <a:gd name="T66" fmla="*/ 562 w 562"/>
                <a:gd name="T67" fmla="*/ 196 h 365"/>
                <a:gd name="T68" fmla="*/ 560 w 562"/>
                <a:gd name="T69" fmla="*/ 155 h 365"/>
                <a:gd name="T70" fmla="*/ 557 w 562"/>
                <a:gd name="T71" fmla="*/ 115 h 365"/>
                <a:gd name="T72" fmla="*/ 552 w 562"/>
                <a:gd name="T73" fmla="*/ 80 h 365"/>
                <a:gd name="T74" fmla="*/ 549 w 562"/>
                <a:gd name="T75" fmla="*/ 62 h 365"/>
                <a:gd name="T76" fmla="*/ 546 w 562"/>
                <a:gd name="T77" fmla="*/ 48 h 365"/>
                <a:gd name="T78" fmla="*/ 541 w 562"/>
                <a:gd name="T79" fmla="*/ 32 h 365"/>
                <a:gd name="T80" fmla="*/ 533 w 562"/>
                <a:gd name="T81" fmla="*/ 24 h 365"/>
                <a:gd name="T82" fmla="*/ 525 w 562"/>
                <a:gd name="T83" fmla="*/ 19 h 365"/>
                <a:gd name="T84" fmla="*/ 509 w 562"/>
                <a:gd name="T85" fmla="*/ 16 h 365"/>
                <a:gd name="T86" fmla="*/ 482 w 562"/>
                <a:gd name="T87" fmla="*/ 16 h 365"/>
                <a:gd name="T88" fmla="*/ 458 w 562"/>
                <a:gd name="T89" fmla="*/ 16 h 365"/>
                <a:gd name="T90" fmla="*/ 431 w 562"/>
                <a:gd name="T91" fmla="*/ 13 h 365"/>
                <a:gd name="T92" fmla="*/ 388 w 562"/>
                <a:gd name="T93" fmla="*/ 13 h 365"/>
                <a:gd name="T94" fmla="*/ 342 w 562"/>
                <a:gd name="T95" fmla="*/ 16 h 365"/>
                <a:gd name="T96" fmla="*/ 301 w 562"/>
                <a:gd name="T97" fmla="*/ 16 h 365"/>
                <a:gd name="T98" fmla="*/ 264 w 562"/>
                <a:gd name="T99" fmla="*/ 13 h 365"/>
                <a:gd name="T100" fmla="*/ 229 w 562"/>
                <a:gd name="T101" fmla="*/ 5 h 365"/>
                <a:gd name="T102" fmla="*/ 199 w 562"/>
                <a:gd name="T103" fmla="*/ 0 h 365"/>
                <a:gd name="T104" fmla="*/ 183 w 562"/>
                <a:gd name="T105" fmla="*/ 0 h 36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2"/>
                <a:gd name="T160" fmla="*/ 0 h 365"/>
                <a:gd name="T161" fmla="*/ 562 w 562"/>
                <a:gd name="T162" fmla="*/ 365 h 365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2" h="365">
                  <a:moveTo>
                    <a:pt x="178" y="0"/>
                  </a:moveTo>
                  <a:lnTo>
                    <a:pt x="148" y="5"/>
                  </a:lnTo>
                  <a:lnTo>
                    <a:pt x="135" y="8"/>
                  </a:lnTo>
                  <a:lnTo>
                    <a:pt x="121" y="11"/>
                  </a:lnTo>
                  <a:lnTo>
                    <a:pt x="108" y="16"/>
                  </a:lnTo>
                  <a:lnTo>
                    <a:pt x="94" y="21"/>
                  </a:lnTo>
                  <a:lnTo>
                    <a:pt x="81" y="29"/>
                  </a:lnTo>
                  <a:lnTo>
                    <a:pt x="70" y="37"/>
                  </a:lnTo>
                  <a:lnTo>
                    <a:pt x="59" y="48"/>
                  </a:lnTo>
                  <a:lnTo>
                    <a:pt x="46" y="62"/>
                  </a:lnTo>
                  <a:lnTo>
                    <a:pt x="35" y="75"/>
                  </a:lnTo>
                  <a:lnTo>
                    <a:pt x="24" y="91"/>
                  </a:lnTo>
                  <a:lnTo>
                    <a:pt x="16" y="104"/>
                  </a:lnTo>
                  <a:lnTo>
                    <a:pt x="8" y="121"/>
                  </a:lnTo>
                  <a:lnTo>
                    <a:pt x="6" y="129"/>
                  </a:lnTo>
                  <a:lnTo>
                    <a:pt x="3" y="137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0" y="166"/>
                  </a:lnTo>
                  <a:lnTo>
                    <a:pt x="3" y="174"/>
                  </a:lnTo>
                  <a:lnTo>
                    <a:pt x="3" y="182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4"/>
                  </a:lnTo>
                  <a:lnTo>
                    <a:pt x="49" y="257"/>
                  </a:lnTo>
                  <a:lnTo>
                    <a:pt x="59" y="271"/>
                  </a:lnTo>
                  <a:lnTo>
                    <a:pt x="70" y="284"/>
                  </a:lnTo>
                  <a:lnTo>
                    <a:pt x="81" y="295"/>
                  </a:lnTo>
                  <a:lnTo>
                    <a:pt x="92" y="306"/>
                  </a:lnTo>
                  <a:lnTo>
                    <a:pt x="105" y="319"/>
                  </a:lnTo>
                  <a:lnTo>
                    <a:pt x="110" y="322"/>
                  </a:lnTo>
                  <a:lnTo>
                    <a:pt x="119" y="327"/>
                  </a:lnTo>
                  <a:lnTo>
                    <a:pt x="127" y="332"/>
                  </a:lnTo>
                  <a:lnTo>
                    <a:pt x="137" y="335"/>
                  </a:lnTo>
                  <a:lnTo>
                    <a:pt x="145" y="340"/>
                  </a:lnTo>
                  <a:lnTo>
                    <a:pt x="156" y="343"/>
                  </a:lnTo>
                  <a:lnTo>
                    <a:pt x="170" y="346"/>
                  </a:lnTo>
                  <a:lnTo>
                    <a:pt x="183" y="349"/>
                  </a:lnTo>
                  <a:lnTo>
                    <a:pt x="191" y="349"/>
                  </a:lnTo>
                  <a:lnTo>
                    <a:pt x="199" y="351"/>
                  </a:lnTo>
                  <a:lnTo>
                    <a:pt x="218" y="354"/>
                  </a:lnTo>
                  <a:lnTo>
                    <a:pt x="240" y="357"/>
                  </a:lnTo>
                  <a:lnTo>
                    <a:pt x="261" y="357"/>
                  </a:lnTo>
                  <a:lnTo>
                    <a:pt x="285" y="359"/>
                  </a:lnTo>
                  <a:lnTo>
                    <a:pt x="310" y="362"/>
                  </a:lnTo>
                  <a:lnTo>
                    <a:pt x="334" y="362"/>
                  </a:lnTo>
                  <a:lnTo>
                    <a:pt x="361" y="365"/>
                  </a:lnTo>
                  <a:lnTo>
                    <a:pt x="385" y="365"/>
                  </a:lnTo>
                  <a:lnTo>
                    <a:pt x="409" y="362"/>
                  </a:lnTo>
                  <a:lnTo>
                    <a:pt x="433" y="362"/>
                  </a:lnTo>
                  <a:lnTo>
                    <a:pt x="458" y="359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6"/>
                  </a:lnTo>
                  <a:lnTo>
                    <a:pt x="511" y="340"/>
                  </a:lnTo>
                  <a:lnTo>
                    <a:pt x="519" y="338"/>
                  </a:lnTo>
                  <a:lnTo>
                    <a:pt x="525" y="332"/>
                  </a:lnTo>
                  <a:lnTo>
                    <a:pt x="530" y="327"/>
                  </a:lnTo>
                  <a:lnTo>
                    <a:pt x="536" y="322"/>
                  </a:lnTo>
                  <a:lnTo>
                    <a:pt x="544" y="308"/>
                  </a:lnTo>
                  <a:lnTo>
                    <a:pt x="549" y="295"/>
                  </a:lnTo>
                  <a:lnTo>
                    <a:pt x="554" y="276"/>
                  </a:lnTo>
                  <a:lnTo>
                    <a:pt x="557" y="257"/>
                  </a:lnTo>
                  <a:lnTo>
                    <a:pt x="560" y="239"/>
                  </a:lnTo>
                  <a:lnTo>
                    <a:pt x="562" y="217"/>
                  </a:lnTo>
                  <a:lnTo>
                    <a:pt x="562" y="196"/>
                  </a:lnTo>
                  <a:lnTo>
                    <a:pt x="562" y="174"/>
                  </a:lnTo>
                  <a:lnTo>
                    <a:pt x="560" y="155"/>
                  </a:lnTo>
                  <a:lnTo>
                    <a:pt x="560" y="134"/>
                  </a:lnTo>
                  <a:lnTo>
                    <a:pt x="557" y="115"/>
                  </a:lnTo>
                  <a:lnTo>
                    <a:pt x="554" y="96"/>
                  </a:lnTo>
                  <a:lnTo>
                    <a:pt x="552" y="80"/>
                  </a:lnTo>
                  <a:lnTo>
                    <a:pt x="552" y="67"/>
                  </a:lnTo>
                  <a:lnTo>
                    <a:pt x="549" y="62"/>
                  </a:lnTo>
                  <a:lnTo>
                    <a:pt x="549" y="56"/>
                  </a:lnTo>
                  <a:lnTo>
                    <a:pt x="546" y="48"/>
                  </a:lnTo>
                  <a:lnTo>
                    <a:pt x="544" y="40"/>
                  </a:lnTo>
                  <a:lnTo>
                    <a:pt x="541" y="32"/>
                  </a:lnTo>
                  <a:lnTo>
                    <a:pt x="538" y="29"/>
                  </a:lnTo>
                  <a:lnTo>
                    <a:pt x="533" y="24"/>
                  </a:lnTo>
                  <a:lnTo>
                    <a:pt x="530" y="21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9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6" y="16"/>
                  </a:lnTo>
                  <a:lnTo>
                    <a:pt x="458" y="16"/>
                  </a:lnTo>
                  <a:lnTo>
                    <a:pt x="449" y="13"/>
                  </a:lnTo>
                  <a:lnTo>
                    <a:pt x="431" y="13"/>
                  </a:lnTo>
                  <a:lnTo>
                    <a:pt x="409" y="13"/>
                  </a:lnTo>
                  <a:lnTo>
                    <a:pt x="388" y="13"/>
                  </a:lnTo>
                  <a:lnTo>
                    <a:pt x="363" y="16"/>
                  </a:lnTo>
                  <a:lnTo>
                    <a:pt x="342" y="16"/>
                  </a:lnTo>
                  <a:lnTo>
                    <a:pt x="320" y="16"/>
                  </a:lnTo>
                  <a:lnTo>
                    <a:pt x="301" y="16"/>
                  </a:lnTo>
                  <a:lnTo>
                    <a:pt x="283" y="13"/>
                  </a:lnTo>
                  <a:lnTo>
                    <a:pt x="264" y="13"/>
                  </a:lnTo>
                  <a:lnTo>
                    <a:pt x="248" y="8"/>
                  </a:lnTo>
                  <a:lnTo>
                    <a:pt x="229" y="5"/>
                  </a:lnTo>
                  <a:lnTo>
                    <a:pt x="213" y="3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5" name="Rectangle 9"/>
            <p:cNvSpPr>
              <a:spLocks noChangeArrowheads="1"/>
            </p:cNvSpPr>
            <p:nvPr/>
          </p:nvSpPr>
          <p:spPr bwMode="auto">
            <a:xfrm flipH="1">
              <a:off x="1184" y="1385"/>
              <a:ext cx="7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85356" name="Rectangle 10"/>
            <p:cNvSpPr>
              <a:spLocks noChangeArrowheads="1"/>
            </p:cNvSpPr>
            <p:nvPr/>
          </p:nvSpPr>
          <p:spPr bwMode="auto">
            <a:xfrm>
              <a:off x="1867" y="1057"/>
              <a:ext cx="96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B</a:t>
              </a:r>
            </a:p>
          </p:txBody>
        </p:sp>
        <p:sp>
          <p:nvSpPr>
            <p:cNvPr id="185357" name="Freeform 11"/>
            <p:cNvSpPr>
              <a:spLocks/>
            </p:cNvSpPr>
            <p:nvPr/>
          </p:nvSpPr>
          <p:spPr bwMode="auto">
            <a:xfrm>
              <a:off x="1640" y="1582"/>
              <a:ext cx="565" cy="362"/>
            </a:xfrm>
            <a:custGeom>
              <a:avLst/>
              <a:gdLst>
                <a:gd name="T0" fmla="*/ 164 w 565"/>
                <a:gd name="T1" fmla="*/ 0 h 362"/>
                <a:gd name="T2" fmla="*/ 134 w 565"/>
                <a:gd name="T3" fmla="*/ 6 h 362"/>
                <a:gd name="T4" fmla="*/ 108 w 565"/>
                <a:gd name="T5" fmla="*/ 14 h 362"/>
                <a:gd name="T6" fmla="*/ 83 w 565"/>
                <a:gd name="T7" fmla="*/ 30 h 362"/>
                <a:gd name="T8" fmla="*/ 62 w 565"/>
                <a:gd name="T9" fmla="*/ 48 h 362"/>
                <a:gd name="T10" fmla="*/ 38 w 565"/>
                <a:gd name="T11" fmla="*/ 73 h 362"/>
                <a:gd name="T12" fmla="*/ 16 w 565"/>
                <a:gd name="T13" fmla="*/ 105 h 362"/>
                <a:gd name="T14" fmla="*/ 5 w 565"/>
                <a:gd name="T15" fmla="*/ 126 h 362"/>
                <a:gd name="T16" fmla="*/ 0 w 565"/>
                <a:gd name="T17" fmla="*/ 142 h 362"/>
                <a:gd name="T18" fmla="*/ 0 w 565"/>
                <a:gd name="T19" fmla="*/ 158 h 362"/>
                <a:gd name="T20" fmla="*/ 5 w 565"/>
                <a:gd name="T21" fmla="*/ 180 h 362"/>
                <a:gd name="T22" fmla="*/ 19 w 565"/>
                <a:gd name="T23" fmla="*/ 212 h 362"/>
                <a:gd name="T24" fmla="*/ 38 w 565"/>
                <a:gd name="T25" fmla="*/ 242 h 362"/>
                <a:gd name="T26" fmla="*/ 59 w 565"/>
                <a:gd name="T27" fmla="*/ 268 h 362"/>
                <a:gd name="T28" fmla="*/ 81 w 565"/>
                <a:gd name="T29" fmla="*/ 295 h 362"/>
                <a:gd name="T30" fmla="*/ 105 w 565"/>
                <a:gd name="T31" fmla="*/ 317 h 362"/>
                <a:gd name="T32" fmla="*/ 121 w 565"/>
                <a:gd name="T33" fmla="*/ 327 h 362"/>
                <a:gd name="T34" fmla="*/ 137 w 565"/>
                <a:gd name="T35" fmla="*/ 335 h 362"/>
                <a:gd name="T36" fmla="*/ 159 w 565"/>
                <a:gd name="T37" fmla="*/ 343 h 362"/>
                <a:gd name="T38" fmla="*/ 186 w 565"/>
                <a:gd name="T39" fmla="*/ 349 h 362"/>
                <a:gd name="T40" fmla="*/ 202 w 565"/>
                <a:gd name="T41" fmla="*/ 351 h 362"/>
                <a:gd name="T42" fmla="*/ 239 w 565"/>
                <a:gd name="T43" fmla="*/ 354 h 362"/>
                <a:gd name="T44" fmla="*/ 285 w 565"/>
                <a:gd name="T45" fmla="*/ 360 h 362"/>
                <a:gd name="T46" fmla="*/ 334 w 565"/>
                <a:gd name="T47" fmla="*/ 362 h 362"/>
                <a:gd name="T48" fmla="*/ 385 w 565"/>
                <a:gd name="T49" fmla="*/ 362 h 362"/>
                <a:gd name="T50" fmla="*/ 433 w 565"/>
                <a:gd name="T51" fmla="*/ 360 h 362"/>
                <a:gd name="T52" fmla="*/ 476 w 565"/>
                <a:gd name="T53" fmla="*/ 354 h 362"/>
                <a:gd name="T54" fmla="*/ 503 w 565"/>
                <a:gd name="T55" fmla="*/ 343 h 362"/>
                <a:gd name="T56" fmla="*/ 519 w 565"/>
                <a:gd name="T57" fmla="*/ 338 h 362"/>
                <a:gd name="T58" fmla="*/ 530 w 565"/>
                <a:gd name="T59" fmla="*/ 327 h 362"/>
                <a:gd name="T60" fmla="*/ 543 w 565"/>
                <a:gd name="T61" fmla="*/ 309 h 362"/>
                <a:gd name="T62" fmla="*/ 557 w 565"/>
                <a:gd name="T63" fmla="*/ 276 h 362"/>
                <a:gd name="T64" fmla="*/ 562 w 565"/>
                <a:gd name="T65" fmla="*/ 236 h 362"/>
                <a:gd name="T66" fmla="*/ 565 w 565"/>
                <a:gd name="T67" fmla="*/ 196 h 362"/>
                <a:gd name="T68" fmla="*/ 562 w 565"/>
                <a:gd name="T69" fmla="*/ 153 h 362"/>
                <a:gd name="T70" fmla="*/ 560 w 565"/>
                <a:gd name="T71" fmla="*/ 113 h 362"/>
                <a:gd name="T72" fmla="*/ 554 w 565"/>
                <a:gd name="T73" fmla="*/ 78 h 362"/>
                <a:gd name="T74" fmla="*/ 549 w 565"/>
                <a:gd name="T75" fmla="*/ 59 h 362"/>
                <a:gd name="T76" fmla="*/ 546 w 565"/>
                <a:gd name="T77" fmla="*/ 46 h 362"/>
                <a:gd name="T78" fmla="*/ 541 w 565"/>
                <a:gd name="T79" fmla="*/ 32 h 362"/>
                <a:gd name="T80" fmla="*/ 533 w 565"/>
                <a:gd name="T81" fmla="*/ 24 h 362"/>
                <a:gd name="T82" fmla="*/ 525 w 565"/>
                <a:gd name="T83" fmla="*/ 19 h 362"/>
                <a:gd name="T84" fmla="*/ 508 w 565"/>
                <a:gd name="T85" fmla="*/ 16 h 362"/>
                <a:gd name="T86" fmla="*/ 482 w 565"/>
                <a:gd name="T87" fmla="*/ 16 h 362"/>
                <a:gd name="T88" fmla="*/ 460 w 565"/>
                <a:gd name="T89" fmla="*/ 14 h 362"/>
                <a:gd name="T90" fmla="*/ 430 w 565"/>
                <a:gd name="T91" fmla="*/ 11 h 362"/>
                <a:gd name="T92" fmla="*/ 387 w 565"/>
                <a:gd name="T93" fmla="*/ 14 h 362"/>
                <a:gd name="T94" fmla="*/ 342 w 565"/>
                <a:gd name="T95" fmla="*/ 14 h 362"/>
                <a:gd name="T96" fmla="*/ 301 w 565"/>
                <a:gd name="T97" fmla="*/ 14 h 362"/>
                <a:gd name="T98" fmla="*/ 264 w 565"/>
                <a:gd name="T99" fmla="*/ 11 h 362"/>
                <a:gd name="T100" fmla="*/ 229 w 565"/>
                <a:gd name="T101" fmla="*/ 3 h 362"/>
                <a:gd name="T102" fmla="*/ 199 w 565"/>
                <a:gd name="T103" fmla="*/ 0 h 362"/>
                <a:gd name="T104" fmla="*/ 183 w 565"/>
                <a:gd name="T105" fmla="*/ 0 h 36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65"/>
                <a:gd name="T160" fmla="*/ 0 h 362"/>
                <a:gd name="T161" fmla="*/ 565 w 565"/>
                <a:gd name="T162" fmla="*/ 362 h 36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65" h="362">
                  <a:moveTo>
                    <a:pt x="178" y="0"/>
                  </a:moveTo>
                  <a:lnTo>
                    <a:pt x="164" y="0"/>
                  </a:lnTo>
                  <a:lnTo>
                    <a:pt x="148" y="3"/>
                  </a:lnTo>
                  <a:lnTo>
                    <a:pt x="134" y="6"/>
                  </a:lnTo>
                  <a:lnTo>
                    <a:pt x="121" y="11"/>
                  </a:lnTo>
                  <a:lnTo>
                    <a:pt x="108" y="14"/>
                  </a:lnTo>
                  <a:lnTo>
                    <a:pt x="94" y="22"/>
                  </a:lnTo>
                  <a:lnTo>
                    <a:pt x="83" y="30"/>
                  </a:lnTo>
                  <a:lnTo>
                    <a:pt x="73" y="38"/>
                  </a:lnTo>
                  <a:lnTo>
                    <a:pt x="62" y="48"/>
                  </a:lnTo>
                  <a:lnTo>
                    <a:pt x="48" y="59"/>
                  </a:lnTo>
                  <a:lnTo>
                    <a:pt x="38" y="73"/>
                  </a:lnTo>
                  <a:lnTo>
                    <a:pt x="27" y="89"/>
                  </a:lnTo>
                  <a:lnTo>
                    <a:pt x="16" y="105"/>
                  </a:lnTo>
                  <a:lnTo>
                    <a:pt x="8" y="118"/>
                  </a:lnTo>
                  <a:lnTo>
                    <a:pt x="5" y="126"/>
                  </a:lnTo>
                  <a:lnTo>
                    <a:pt x="3" y="134"/>
                  </a:lnTo>
                  <a:lnTo>
                    <a:pt x="0" y="142"/>
                  </a:lnTo>
                  <a:lnTo>
                    <a:pt x="0" y="150"/>
                  </a:lnTo>
                  <a:lnTo>
                    <a:pt x="0" y="158"/>
                  </a:lnTo>
                  <a:lnTo>
                    <a:pt x="3" y="164"/>
                  </a:lnTo>
                  <a:lnTo>
                    <a:pt x="5" y="180"/>
                  </a:lnTo>
                  <a:lnTo>
                    <a:pt x="11" y="196"/>
                  </a:lnTo>
                  <a:lnTo>
                    <a:pt x="19" y="212"/>
                  </a:lnTo>
                  <a:lnTo>
                    <a:pt x="27" y="228"/>
                  </a:lnTo>
                  <a:lnTo>
                    <a:pt x="38" y="242"/>
                  </a:lnTo>
                  <a:lnTo>
                    <a:pt x="48" y="255"/>
                  </a:lnTo>
                  <a:lnTo>
                    <a:pt x="59" y="268"/>
                  </a:lnTo>
                  <a:lnTo>
                    <a:pt x="70" y="282"/>
                  </a:lnTo>
                  <a:lnTo>
                    <a:pt x="81" y="295"/>
                  </a:lnTo>
                  <a:lnTo>
                    <a:pt x="94" y="306"/>
                  </a:lnTo>
                  <a:lnTo>
                    <a:pt x="105" y="317"/>
                  </a:lnTo>
                  <a:lnTo>
                    <a:pt x="113" y="322"/>
                  </a:lnTo>
                  <a:lnTo>
                    <a:pt x="121" y="327"/>
                  </a:lnTo>
                  <a:lnTo>
                    <a:pt x="129" y="333"/>
                  </a:lnTo>
                  <a:lnTo>
                    <a:pt x="137" y="335"/>
                  </a:lnTo>
                  <a:lnTo>
                    <a:pt x="148" y="341"/>
                  </a:lnTo>
                  <a:lnTo>
                    <a:pt x="159" y="343"/>
                  </a:lnTo>
                  <a:lnTo>
                    <a:pt x="172" y="346"/>
                  </a:lnTo>
                  <a:lnTo>
                    <a:pt x="186" y="349"/>
                  </a:lnTo>
                  <a:lnTo>
                    <a:pt x="194" y="349"/>
                  </a:lnTo>
                  <a:lnTo>
                    <a:pt x="202" y="351"/>
                  </a:lnTo>
                  <a:lnTo>
                    <a:pt x="221" y="354"/>
                  </a:lnTo>
                  <a:lnTo>
                    <a:pt x="239" y="354"/>
                  </a:lnTo>
                  <a:lnTo>
                    <a:pt x="261" y="357"/>
                  </a:lnTo>
                  <a:lnTo>
                    <a:pt x="285" y="360"/>
                  </a:lnTo>
                  <a:lnTo>
                    <a:pt x="309" y="362"/>
                  </a:lnTo>
                  <a:lnTo>
                    <a:pt x="334" y="362"/>
                  </a:lnTo>
                  <a:lnTo>
                    <a:pt x="360" y="362"/>
                  </a:lnTo>
                  <a:lnTo>
                    <a:pt x="385" y="362"/>
                  </a:lnTo>
                  <a:lnTo>
                    <a:pt x="409" y="362"/>
                  </a:lnTo>
                  <a:lnTo>
                    <a:pt x="433" y="360"/>
                  </a:lnTo>
                  <a:lnTo>
                    <a:pt x="457" y="357"/>
                  </a:lnTo>
                  <a:lnTo>
                    <a:pt x="476" y="354"/>
                  </a:lnTo>
                  <a:lnTo>
                    <a:pt x="495" y="349"/>
                  </a:lnTo>
                  <a:lnTo>
                    <a:pt x="503" y="343"/>
                  </a:lnTo>
                  <a:lnTo>
                    <a:pt x="511" y="341"/>
                  </a:lnTo>
                  <a:lnTo>
                    <a:pt x="519" y="338"/>
                  </a:lnTo>
                  <a:lnTo>
                    <a:pt x="525" y="333"/>
                  </a:lnTo>
                  <a:lnTo>
                    <a:pt x="530" y="327"/>
                  </a:lnTo>
                  <a:lnTo>
                    <a:pt x="535" y="322"/>
                  </a:lnTo>
                  <a:lnTo>
                    <a:pt x="543" y="309"/>
                  </a:lnTo>
                  <a:lnTo>
                    <a:pt x="552" y="292"/>
                  </a:lnTo>
                  <a:lnTo>
                    <a:pt x="557" y="276"/>
                  </a:lnTo>
                  <a:lnTo>
                    <a:pt x="560" y="258"/>
                  </a:lnTo>
                  <a:lnTo>
                    <a:pt x="562" y="236"/>
                  </a:lnTo>
                  <a:lnTo>
                    <a:pt x="565" y="217"/>
                  </a:lnTo>
                  <a:lnTo>
                    <a:pt x="565" y="196"/>
                  </a:lnTo>
                  <a:lnTo>
                    <a:pt x="562" y="174"/>
                  </a:lnTo>
                  <a:lnTo>
                    <a:pt x="562" y="153"/>
                  </a:lnTo>
                  <a:lnTo>
                    <a:pt x="560" y="132"/>
                  </a:lnTo>
                  <a:lnTo>
                    <a:pt x="560" y="113"/>
                  </a:lnTo>
                  <a:lnTo>
                    <a:pt x="557" y="97"/>
                  </a:lnTo>
                  <a:lnTo>
                    <a:pt x="554" y="78"/>
                  </a:lnTo>
                  <a:lnTo>
                    <a:pt x="552" y="65"/>
                  </a:lnTo>
                  <a:lnTo>
                    <a:pt x="549" y="59"/>
                  </a:lnTo>
                  <a:lnTo>
                    <a:pt x="549" y="54"/>
                  </a:lnTo>
                  <a:lnTo>
                    <a:pt x="546" y="46"/>
                  </a:lnTo>
                  <a:lnTo>
                    <a:pt x="543" y="38"/>
                  </a:lnTo>
                  <a:lnTo>
                    <a:pt x="541" y="32"/>
                  </a:lnTo>
                  <a:lnTo>
                    <a:pt x="538" y="27"/>
                  </a:lnTo>
                  <a:lnTo>
                    <a:pt x="533" y="24"/>
                  </a:lnTo>
                  <a:lnTo>
                    <a:pt x="530" y="22"/>
                  </a:lnTo>
                  <a:lnTo>
                    <a:pt x="525" y="19"/>
                  </a:lnTo>
                  <a:lnTo>
                    <a:pt x="519" y="19"/>
                  </a:lnTo>
                  <a:lnTo>
                    <a:pt x="508" y="16"/>
                  </a:lnTo>
                  <a:lnTo>
                    <a:pt x="495" y="16"/>
                  </a:lnTo>
                  <a:lnTo>
                    <a:pt x="482" y="16"/>
                  </a:lnTo>
                  <a:lnTo>
                    <a:pt x="468" y="14"/>
                  </a:lnTo>
                  <a:lnTo>
                    <a:pt x="460" y="14"/>
                  </a:lnTo>
                  <a:lnTo>
                    <a:pt x="452" y="11"/>
                  </a:lnTo>
                  <a:lnTo>
                    <a:pt x="430" y="11"/>
                  </a:lnTo>
                  <a:lnTo>
                    <a:pt x="409" y="11"/>
                  </a:lnTo>
                  <a:lnTo>
                    <a:pt x="387" y="14"/>
                  </a:lnTo>
                  <a:lnTo>
                    <a:pt x="363" y="14"/>
                  </a:lnTo>
                  <a:lnTo>
                    <a:pt x="342" y="14"/>
                  </a:lnTo>
                  <a:lnTo>
                    <a:pt x="320" y="14"/>
                  </a:lnTo>
                  <a:lnTo>
                    <a:pt x="301" y="14"/>
                  </a:lnTo>
                  <a:lnTo>
                    <a:pt x="282" y="11"/>
                  </a:lnTo>
                  <a:lnTo>
                    <a:pt x="264" y="11"/>
                  </a:lnTo>
                  <a:lnTo>
                    <a:pt x="247" y="6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199" y="0"/>
                  </a:lnTo>
                  <a:lnTo>
                    <a:pt x="188" y="0"/>
                  </a:lnTo>
                  <a:lnTo>
                    <a:pt x="183" y="0"/>
                  </a:lnTo>
                  <a:lnTo>
                    <a:pt x="17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58" name="Rectangle 12"/>
            <p:cNvSpPr>
              <a:spLocks noChangeArrowheads="1"/>
            </p:cNvSpPr>
            <p:nvPr/>
          </p:nvSpPr>
          <p:spPr bwMode="auto">
            <a:xfrm>
              <a:off x="1896" y="1657"/>
              <a:ext cx="104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8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C</a:t>
              </a:r>
            </a:p>
          </p:txBody>
        </p:sp>
        <p:sp>
          <p:nvSpPr>
            <p:cNvPr id="185359" name="Rectangle 13"/>
            <p:cNvSpPr>
              <a:spLocks noChangeArrowheads="1"/>
            </p:cNvSpPr>
            <p:nvPr/>
          </p:nvSpPr>
          <p:spPr bwMode="auto">
            <a:xfrm>
              <a:off x="1963" y="1657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0" name="Freeform 14"/>
            <p:cNvSpPr>
              <a:spLocks/>
            </p:cNvSpPr>
            <p:nvPr/>
          </p:nvSpPr>
          <p:spPr bwMode="auto">
            <a:xfrm>
              <a:off x="443" y="1335"/>
              <a:ext cx="218" cy="215"/>
            </a:xfrm>
            <a:custGeom>
              <a:avLst/>
              <a:gdLst>
                <a:gd name="T0" fmla="*/ 99 w 218"/>
                <a:gd name="T1" fmla="*/ 0 h 215"/>
                <a:gd name="T2" fmla="*/ 78 w 218"/>
                <a:gd name="T3" fmla="*/ 6 h 215"/>
                <a:gd name="T4" fmla="*/ 56 w 218"/>
                <a:gd name="T5" fmla="*/ 14 h 215"/>
                <a:gd name="T6" fmla="*/ 40 w 218"/>
                <a:gd name="T7" fmla="*/ 25 h 215"/>
                <a:gd name="T8" fmla="*/ 24 w 218"/>
                <a:gd name="T9" fmla="*/ 41 h 215"/>
                <a:gd name="T10" fmla="*/ 13 w 218"/>
                <a:gd name="T11" fmla="*/ 57 h 215"/>
                <a:gd name="T12" fmla="*/ 5 w 218"/>
                <a:gd name="T13" fmla="*/ 76 h 215"/>
                <a:gd name="T14" fmla="*/ 0 w 218"/>
                <a:gd name="T15" fmla="*/ 97 h 215"/>
                <a:gd name="T16" fmla="*/ 0 w 218"/>
                <a:gd name="T17" fmla="*/ 118 h 215"/>
                <a:gd name="T18" fmla="*/ 5 w 218"/>
                <a:gd name="T19" fmla="*/ 140 h 215"/>
                <a:gd name="T20" fmla="*/ 13 w 218"/>
                <a:gd name="T21" fmla="*/ 159 h 215"/>
                <a:gd name="T22" fmla="*/ 24 w 218"/>
                <a:gd name="T23" fmla="*/ 175 h 215"/>
                <a:gd name="T24" fmla="*/ 40 w 218"/>
                <a:gd name="T25" fmla="*/ 191 h 215"/>
                <a:gd name="T26" fmla="*/ 56 w 218"/>
                <a:gd name="T27" fmla="*/ 202 h 215"/>
                <a:gd name="T28" fmla="*/ 78 w 218"/>
                <a:gd name="T29" fmla="*/ 210 h 215"/>
                <a:gd name="T30" fmla="*/ 99 w 218"/>
                <a:gd name="T31" fmla="*/ 215 h 215"/>
                <a:gd name="T32" fmla="*/ 121 w 218"/>
                <a:gd name="T33" fmla="*/ 215 h 215"/>
                <a:gd name="T34" fmla="*/ 142 w 218"/>
                <a:gd name="T35" fmla="*/ 210 h 215"/>
                <a:gd name="T36" fmla="*/ 161 w 218"/>
                <a:gd name="T37" fmla="*/ 202 h 215"/>
                <a:gd name="T38" fmla="*/ 177 w 218"/>
                <a:gd name="T39" fmla="*/ 191 h 215"/>
                <a:gd name="T40" fmla="*/ 193 w 218"/>
                <a:gd name="T41" fmla="*/ 175 h 215"/>
                <a:gd name="T42" fmla="*/ 204 w 218"/>
                <a:gd name="T43" fmla="*/ 159 h 215"/>
                <a:gd name="T44" fmla="*/ 212 w 218"/>
                <a:gd name="T45" fmla="*/ 140 h 215"/>
                <a:gd name="T46" fmla="*/ 218 w 218"/>
                <a:gd name="T47" fmla="*/ 118 h 215"/>
                <a:gd name="T48" fmla="*/ 218 w 218"/>
                <a:gd name="T49" fmla="*/ 97 h 215"/>
                <a:gd name="T50" fmla="*/ 212 w 218"/>
                <a:gd name="T51" fmla="*/ 76 h 215"/>
                <a:gd name="T52" fmla="*/ 204 w 218"/>
                <a:gd name="T53" fmla="*/ 57 h 215"/>
                <a:gd name="T54" fmla="*/ 193 w 218"/>
                <a:gd name="T55" fmla="*/ 41 h 215"/>
                <a:gd name="T56" fmla="*/ 177 w 218"/>
                <a:gd name="T57" fmla="*/ 25 h 215"/>
                <a:gd name="T58" fmla="*/ 161 w 218"/>
                <a:gd name="T59" fmla="*/ 14 h 215"/>
                <a:gd name="T60" fmla="*/ 142 w 218"/>
                <a:gd name="T61" fmla="*/ 6 h 215"/>
                <a:gd name="T62" fmla="*/ 121 w 218"/>
                <a:gd name="T63" fmla="*/ 0 h 21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5"/>
                <a:gd name="T98" fmla="*/ 218 w 218"/>
                <a:gd name="T99" fmla="*/ 215 h 21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5">
                  <a:moveTo>
                    <a:pt x="110" y="0"/>
                  </a:moveTo>
                  <a:lnTo>
                    <a:pt x="99" y="0"/>
                  </a:lnTo>
                  <a:lnTo>
                    <a:pt x="88" y="3"/>
                  </a:lnTo>
                  <a:lnTo>
                    <a:pt x="78" y="6"/>
                  </a:lnTo>
                  <a:lnTo>
                    <a:pt x="67" y="9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5"/>
                  </a:lnTo>
                  <a:lnTo>
                    <a:pt x="32" y="33"/>
                  </a:lnTo>
                  <a:lnTo>
                    <a:pt x="24" y="41"/>
                  </a:lnTo>
                  <a:lnTo>
                    <a:pt x="18" y="49"/>
                  </a:lnTo>
                  <a:lnTo>
                    <a:pt x="13" y="57"/>
                  </a:lnTo>
                  <a:lnTo>
                    <a:pt x="8" y="65"/>
                  </a:lnTo>
                  <a:lnTo>
                    <a:pt x="5" y="76"/>
                  </a:lnTo>
                  <a:lnTo>
                    <a:pt x="2" y="86"/>
                  </a:lnTo>
                  <a:lnTo>
                    <a:pt x="0" y="97"/>
                  </a:lnTo>
                  <a:lnTo>
                    <a:pt x="0" y="108"/>
                  </a:lnTo>
                  <a:lnTo>
                    <a:pt x="0" y="118"/>
                  </a:lnTo>
                  <a:lnTo>
                    <a:pt x="2" y="129"/>
                  </a:lnTo>
                  <a:lnTo>
                    <a:pt x="5" y="140"/>
                  </a:lnTo>
                  <a:lnTo>
                    <a:pt x="8" y="151"/>
                  </a:lnTo>
                  <a:lnTo>
                    <a:pt x="13" y="159"/>
                  </a:lnTo>
                  <a:lnTo>
                    <a:pt x="18" y="167"/>
                  </a:lnTo>
                  <a:lnTo>
                    <a:pt x="24" y="175"/>
                  </a:lnTo>
                  <a:lnTo>
                    <a:pt x="32" y="183"/>
                  </a:lnTo>
                  <a:lnTo>
                    <a:pt x="40" y="191"/>
                  </a:lnTo>
                  <a:lnTo>
                    <a:pt x="48" y="196"/>
                  </a:lnTo>
                  <a:lnTo>
                    <a:pt x="56" y="202"/>
                  </a:lnTo>
                  <a:lnTo>
                    <a:pt x="67" y="207"/>
                  </a:lnTo>
                  <a:lnTo>
                    <a:pt x="78" y="210"/>
                  </a:lnTo>
                  <a:lnTo>
                    <a:pt x="88" y="212"/>
                  </a:lnTo>
                  <a:lnTo>
                    <a:pt x="99" y="215"/>
                  </a:lnTo>
                  <a:lnTo>
                    <a:pt x="110" y="215"/>
                  </a:lnTo>
                  <a:lnTo>
                    <a:pt x="121" y="215"/>
                  </a:lnTo>
                  <a:lnTo>
                    <a:pt x="131" y="212"/>
                  </a:lnTo>
                  <a:lnTo>
                    <a:pt x="142" y="210"/>
                  </a:lnTo>
                  <a:lnTo>
                    <a:pt x="153" y="207"/>
                  </a:lnTo>
                  <a:lnTo>
                    <a:pt x="161" y="202"/>
                  </a:lnTo>
                  <a:lnTo>
                    <a:pt x="169" y="196"/>
                  </a:lnTo>
                  <a:lnTo>
                    <a:pt x="177" y="191"/>
                  </a:lnTo>
                  <a:lnTo>
                    <a:pt x="185" y="183"/>
                  </a:lnTo>
                  <a:lnTo>
                    <a:pt x="193" y="175"/>
                  </a:lnTo>
                  <a:lnTo>
                    <a:pt x="199" y="167"/>
                  </a:lnTo>
                  <a:lnTo>
                    <a:pt x="204" y="159"/>
                  </a:lnTo>
                  <a:lnTo>
                    <a:pt x="209" y="151"/>
                  </a:lnTo>
                  <a:lnTo>
                    <a:pt x="212" y="140"/>
                  </a:lnTo>
                  <a:lnTo>
                    <a:pt x="215" y="129"/>
                  </a:lnTo>
                  <a:lnTo>
                    <a:pt x="218" y="118"/>
                  </a:lnTo>
                  <a:lnTo>
                    <a:pt x="218" y="108"/>
                  </a:lnTo>
                  <a:lnTo>
                    <a:pt x="218" y="97"/>
                  </a:lnTo>
                  <a:lnTo>
                    <a:pt x="215" y="86"/>
                  </a:lnTo>
                  <a:lnTo>
                    <a:pt x="212" y="76"/>
                  </a:lnTo>
                  <a:lnTo>
                    <a:pt x="209" y="65"/>
                  </a:lnTo>
                  <a:lnTo>
                    <a:pt x="204" y="57"/>
                  </a:lnTo>
                  <a:lnTo>
                    <a:pt x="199" y="49"/>
                  </a:lnTo>
                  <a:lnTo>
                    <a:pt x="193" y="41"/>
                  </a:lnTo>
                  <a:lnTo>
                    <a:pt x="185" y="33"/>
                  </a:lnTo>
                  <a:lnTo>
                    <a:pt x="177" y="25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3" y="9"/>
                  </a:lnTo>
                  <a:lnTo>
                    <a:pt x="142" y="6"/>
                  </a:lnTo>
                  <a:lnTo>
                    <a:pt x="131" y="3"/>
                  </a:lnTo>
                  <a:lnTo>
                    <a:pt x="121" y="0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1" name="Rectangle 15"/>
            <p:cNvSpPr>
              <a:spLocks noChangeArrowheads="1"/>
            </p:cNvSpPr>
            <p:nvPr/>
          </p:nvSpPr>
          <p:spPr bwMode="auto">
            <a:xfrm>
              <a:off x="493" y="1378"/>
              <a:ext cx="12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W</a:t>
              </a:r>
            </a:p>
          </p:txBody>
        </p:sp>
        <p:sp>
          <p:nvSpPr>
            <p:cNvPr id="185362" name="Rectangle 16"/>
            <p:cNvSpPr>
              <a:spLocks noChangeArrowheads="1"/>
            </p:cNvSpPr>
            <p:nvPr/>
          </p:nvSpPr>
          <p:spPr bwMode="auto">
            <a:xfrm>
              <a:off x="617" y="1360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3" name="Freeform 17"/>
            <p:cNvSpPr>
              <a:spLocks/>
            </p:cNvSpPr>
            <p:nvPr/>
          </p:nvSpPr>
          <p:spPr bwMode="auto">
            <a:xfrm>
              <a:off x="2584" y="1220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4 h 212"/>
                <a:gd name="T8" fmla="*/ 25 w 218"/>
                <a:gd name="T9" fmla="*/ 38 h 212"/>
                <a:gd name="T10" fmla="*/ 14 w 218"/>
                <a:gd name="T11" fmla="*/ 54 h 212"/>
                <a:gd name="T12" fmla="*/ 6 w 218"/>
                <a:gd name="T13" fmla="*/ 73 h 212"/>
                <a:gd name="T14" fmla="*/ 0 w 218"/>
                <a:gd name="T15" fmla="*/ 94 h 212"/>
                <a:gd name="T16" fmla="*/ 0 w 218"/>
                <a:gd name="T17" fmla="*/ 115 h 212"/>
                <a:gd name="T18" fmla="*/ 6 w 218"/>
                <a:gd name="T19" fmla="*/ 137 h 212"/>
                <a:gd name="T20" fmla="*/ 14 w 218"/>
                <a:gd name="T21" fmla="*/ 156 h 212"/>
                <a:gd name="T22" fmla="*/ 25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5 h 212"/>
                <a:gd name="T48" fmla="*/ 218 w 218"/>
                <a:gd name="T49" fmla="*/ 94 h 212"/>
                <a:gd name="T50" fmla="*/ 213 w 218"/>
                <a:gd name="T51" fmla="*/ 73 h 212"/>
                <a:gd name="T52" fmla="*/ 205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8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4"/>
                  </a:lnTo>
                  <a:lnTo>
                    <a:pt x="33" y="30"/>
                  </a:lnTo>
                  <a:lnTo>
                    <a:pt x="25" y="38"/>
                  </a:lnTo>
                  <a:lnTo>
                    <a:pt x="19" y="46"/>
                  </a:lnTo>
                  <a:lnTo>
                    <a:pt x="14" y="54"/>
                  </a:lnTo>
                  <a:lnTo>
                    <a:pt x="8" y="65"/>
                  </a:lnTo>
                  <a:lnTo>
                    <a:pt x="6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5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5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8" y="204"/>
                  </a:lnTo>
                  <a:lnTo>
                    <a:pt x="78" y="207"/>
                  </a:lnTo>
                  <a:lnTo>
                    <a:pt x="89" y="209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09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6" y="126"/>
                  </a:lnTo>
                  <a:lnTo>
                    <a:pt x="218" y="115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6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5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4" name="Rectangle 18"/>
            <p:cNvSpPr>
              <a:spLocks noChangeArrowheads="1"/>
            </p:cNvSpPr>
            <p:nvPr/>
          </p:nvSpPr>
          <p:spPr bwMode="auto">
            <a:xfrm>
              <a:off x="2641" y="12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X</a:t>
              </a:r>
            </a:p>
          </p:txBody>
        </p:sp>
        <p:sp>
          <p:nvSpPr>
            <p:cNvPr id="185365" name="Freeform 19"/>
            <p:cNvSpPr>
              <a:spLocks/>
            </p:cNvSpPr>
            <p:nvPr/>
          </p:nvSpPr>
          <p:spPr bwMode="auto">
            <a:xfrm>
              <a:off x="2579" y="1952"/>
              <a:ext cx="218" cy="212"/>
            </a:xfrm>
            <a:custGeom>
              <a:avLst/>
              <a:gdLst>
                <a:gd name="T0" fmla="*/ 97 w 218"/>
                <a:gd name="T1" fmla="*/ 0 h 212"/>
                <a:gd name="T2" fmla="*/ 75 w 218"/>
                <a:gd name="T3" fmla="*/ 6 h 212"/>
                <a:gd name="T4" fmla="*/ 56 w 218"/>
                <a:gd name="T5" fmla="*/ 14 h 212"/>
                <a:gd name="T6" fmla="*/ 40 w 218"/>
                <a:gd name="T7" fmla="*/ 24 h 212"/>
                <a:gd name="T8" fmla="*/ 24 w 218"/>
                <a:gd name="T9" fmla="*/ 38 h 212"/>
                <a:gd name="T10" fmla="*/ 13 w 218"/>
                <a:gd name="T11" fmla="*/ 54 h 212"/>
                <a:gd name="T12" fmla="*/ 5 w 218"/>
                <a:gd name="T13" fmla="*/ 73 h 212"/>
                <a:gd name="T14" fmla="*/ 0 w 218"/>
                <a:gd name="T15" fmla="*/ 94 h 212"/>
                <a:gd name="T16" fmla="*/ 0 w 218"/>
                <a:gd name="T17" fmla="*/ 116 h 212"/>
                <a:gd name="T18" fmla="*/ 5 w 218"/>
                <a:gd name="T19" fmla="*/ 137 h 212"/>
                <a:gd name="T20" fmla="*/ 13 w 218"/>
                <a:gd name="T21" fmla="*/ 156 h 212"/>
                <a:gd name="T22" fmla="*/ 24 w 218"/>
                <a:gd name="T23" fmla="*/ 172 h 212"/>
                <a:gd name="T24" fmla="*/ 40 w 218"/>
                <a:gd name="T25" fmla="*/ 188 h 212"/>
                <a:gd name="T26" fmla="*/ 56 w 218"/>
                <a:gd name="T27" fmla="*/ 199 h 212"/>
                <a:gd name="T28" fmla="*/ 75 w 218"/>
                <a:gd name="T29" fmla="*/ 207 h 212"/>
                <a:gd name="T30" fmla="*/ 97 w 218"/>
                <a:gd name="T31" fmla="*/ 212 h 212"/>
                <a:gd name="T32" fmla="*/ 118 w 218"/>
                <a:gd name="T33" fmla="*/ 212 h 212"/>
                <a:gd name="T34" fmla="*/ 140 w 218"/>
                <a:gd name="T35" fmla="*/ 207 h 212"/>
                <a:gd name="T36" fmla="*/ 161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4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3 h 212"/>
                <a:gd name="T52" fmla="*/ 204 w 218"/>
                <a:gd name="T53" fmla="*/ 54 h 212"/>
                <a:gd name="T54" fmla="*/ 194 w 218"/>
                <a:gd name="T55" fmla="*/ 38 h 212"/>
                <a:gd name="T56" fmla="*/ 178 w 218"/>
                <a:gd name="T57" fmla="*/ 24 h 212"/>
                <a:gd name="T58" fmla="*/ 161 w 218"/>
                <a:gd name="T59" fmla="*/ 14 h 212"/>
                <a:gd name="T60" fmla="*/ 140 w 218"/>
                <a:gd name="T61" fmla="*/ 6 h 212"/>
                <a:gd name="T62" fmla="*/ 118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08" y="0"/>
                  </a:moveTo>
                  <a:lnTo>
                    <a:pt x="97" y="0"/>
                  </a:lnTo>
                  <a:lnTo>
                    <a:pt x="86" y="3"/>
                  </a:lnTo>
                  <a:lnTo>
                    <a:pt x="75" y="6"/>
                  </a:lnTo>
                  <a:lnTo>
                    <a:pt x="65" y="8"/>
                  </a:lnTo>
                  <a:lnTo>
                    <a:pt x="56" y="14"/>
                  </a:lnTo>
                  <a:lnTo>
                    <a:pt x="48" y="19"/>
                  </a:lnTo>
                  <a:lnTo>
                    <a:pt x="40" y="24"/>
                  </a:lnTo>
                  <a:lnTo>
                    <a:pt x="32" y="30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3" y="54"/>
                  </a:lnTo>
                  <a:lnTo>
                    <a:pt x="8" y="65"/>
                  </a:lnTo>
                  <a:lnTo>
                    <a:pt x="5" y="73"/>
                  </a:lnTo>
                  <a:lnTo>
                    <a:pt x="3" y="83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5" y="137"/>
                  </a:lnTo>
                  <a:lnTo>
                    <a:pt x="8" y="148"/>
                  </a:lnTo>
                  <a:lnTo>
                    <a:pt x="13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2" y="180"/>
                  </a:lnTo>
                  <a:lnTo>
                    <a:pt x="40" y="188"/>
                  </a:lnTo>
                  <a:lnTo>
                    <a:pt x="48" y="193"/>
                  </a:lnTo>
                  <a:lnTo>
                    <a:pt x="56" y="199"/>
                  </a:lnTo>
                  <a:lnTo>
                    <a:pt x="65" y="204"/>
                  </a:lnTo>
                  <a:lnTo>
                    <a:pt x="75" y="207"/>
                  </a:lnTo>
                  <a:lnTo>
                    <a:pt x="86" y="209"/>
                  </a:lnTo>
                  <a:lnTo>
                    <a:pt x="97" y="212"/>
                  </a:lnTo>
                  <a:lnTo>
                    <a:pt x="108" y="212"/>
                  </a:lnTo>
                  <a:lnTo>
                    <a:pt x="118" y="212"/>
                  </a:lnTo>
                  <a:lnTo>
                    <a:pt x="129" y="209"/>
                  </a:lnTo>
                  <a:lnTo>
                    <a:pt x="140" y="207"/>
                  </a:lnTo>
                  <a:lnTo>
                    <a:pt x="151" y="204"/>
                  </a:lnTo>
                  <a:lnTo>
                    <a:pt x="161" y="199"/>
                  </a:lnTo>
                  <a:lnTo>
                    <a:pt x="169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4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3"/>
                  </a:lnTo>
                  <a:lnTo>
                    <a:pt x="213" y="73"/>
                  </a:lnTo>
                  <a:lnTo>
                    <a:pt x="210" y="65"/>
                  </a:lnTo>
                  <a:lnTo>
                    <a:pt x="204" y="54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0"/>
                  </a:lnTo>
                  <a:lnTo>
                    <a:pt x="178" y="24"/>
                  </a:lnTo>
                  <a:lnTo>
                    <a:pt x="169" y="19"/>
                  </a:lnTo>
                  <a:lnTo>
                    <a:pt x="161" y="14"/>
                  </a:lnTo>
                  <a:lnTo>
                    <a:pt x="151" y="8"/>
                  </a:lnTo>
                  <a:lnTo>
                    <a:pt x="140" y="6"/>
                  </a:lnTo>
                  <a:lnTo>
                    <a:pt x="129" y="3"/>
                  </a:lnTo>
                  <a:lnTo>
                    <a:pt x="118" y="0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6" name="Rectangle 20"/>
            <p:cNvSpPr>
              <a:spLocks noChangeArrowheads="1"/>
            </p:cNvSpPr>
            <p:nvPr/>
          </p:nvSpPr>
          <p:spPr bwMode="auto">
            <a:xfrm>
              <a:off x="2653" y="1983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b="1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Y</a:t>
              </a:r>
            </a:p>
          </p:txBody>
        </p:sp>
        <p:sp>
          <p:nvSpPr>
            <p:cNvPr id="185367" name="Line 21"/>
            <p:cNvSpPr>
              <a:spLocks noChangeShapeType="1"/>
            </p:cNvSpPr>
            <p:nvPr/>
          </p:nvSpPr>
          <p:spPr bwMode="auto">
            <a:xfrm>
              <a:off x="674" y="1448"/>
              <a:ext cx="280" cy="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8" name="Line 22"/>
            <p:cNvSpPr>
              <a:spLocks noChangeShapeType="1"/>
            </p:cNvSpPr>
            <p:nvPr/>
          </p:nvSpPr>
          <p:spPr bwMode="auto">
            <a:xfrm>
              <a:off x="2165" y="1140"/>
              <a:ext cx="419" cy="17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69" name="Line 23"/>
            <p:cNvSpPr>
              <a:spLocks noChangeShapeType="1"/>
            </p:cNvSpPr>
            <p:nvPr/>
          </p:nvSpPr>
          <p:spPr bwMode="auto">
            <a:xfrm flipV="1">
              <a:off x="2192" y="1381"/>
              <a:ext cx="422" cy="357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0" name="Line 24"/>
            <p:cNvSpPr>
              <a:spLocks noChangeShapeType="1"/>
            </p:cNvSpPr>
            <p:nvPr/>
          </p:nvSpPr>
          <p:spPr bwMode="auto">
            <a:xfrm>
              <a:off x="2197" y="1821"/>
              <a:ext cx="387" cy="201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1" name="Line 25"/>
            <p:cNvSpPr>
              <a:spLocks noChangeShapeType="1"/>
            </p:cNvSpPr>
            <p:nvPr/>
          </p:nvSpPr>
          <p:spPr bwMode="auto">
            <a:xfrm flipV="1">
              <a:off x="1481" y="1228"/>
              <a:ext cx="183" cy="14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2" name="Line 26"/>
            <p:cNvSpPr>
              <a:spLocks noChangeShapeType="1"/>
            </p:cNvSpPr>
            <p:nvPr/>
          </p:nvSpPr>
          <p:spPr bwMode="auto">
            <a:xfrm flipV="1">
              <a:off x="2030" y="1309"/>
              <a:ext cx="1" cy="268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3" name="Line 27"/>
            <p:cNvSpPr>
              <a:spLocks noChangeShapeType="1"/>
            </p:cNvSpPr>
            <p:nvPr/>
          </p:nvSpPr>
          <p:spPr bwMode="auto">
            <a:xfrm>
              <a:off x="1497" y="1577"/>
              <a:ext cx="167" cy="104"/>
            </a:xfrm>
            <a:prstGeom prst="line">
              <a:avLst/>
            </a:prstGeom>
            <a:noFill/>
            <a:ln w="555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4" name="Rectangle 28"/>
            <p:cNvSpPr>
              <a:spLocks noChangeArrowheads="1"/>
            </p:cNvSpPr>
            <p:nvPr/>
          </p:nvSpPr>
          <p:spPr bwMode="auto">
            <a:xfrm>
              <a:off x="3050" y="853"/>
              <a:ext cx="608" cy="2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5" name="Rectangle 29"/>
            <p:cNvSpPr>
              <a:spLocks noChangeArrowheads="1"/>
            </p:cNvSpPr>
            <p:nvPr/>
          </p:nvSpPr>
          <p:spPr bwMode="auto">
            <a:xfrm>
              <a:off x="3131" y="896"/>
              <a:ext cx="52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legend</a:t>
              </a:r>
              <a:r>
                <a:rPr lang="en-US" sz="1700" b="1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: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6" name="Rectangle 30"/>
            <p:cNvSpPr>
              <a:spLocks noChangeArrowheads="1"/>
            </p:cNvSpPr>
            <p:nvPr/>
          </p:nvSpPr>
          <p:spPr bwMode="auto">
            <a:xfrm>
              <a:off x="3548" y="898"/>
              <a:ext cx="3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7" name="Rectangle 31"/>
            <p:cNvSpPr>
              <a:spLocks noChangeArrowheads="1"/>
            </p:cNvSpPr>
            <p:nvPr/>
          </p:nvSpPr>
          <p:spPr bwMode="auto">
            <a:xfrm>
              <a:off x="4261" y="1432"/>
              <a:ext cx="731" cy="4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78" name="Rectangle 32"/>
            <p:cNvSpPr>
              <a:spLocks noChangeArrowheads="1"/>
            </p:cNvSpPr>
            <p:nvPr/>
          </p:nvSpPr>
          <p:spPr bwMode="auto">
            <a:xfrm>
              <a:off x="4341" y="1472"/>
              <a:ext cx="70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customer </a:t>
              </a:r>
            </a:p>
          </p:txBody>
        </p:sp>
        <p:sp>
          <p:nvSpPr>
            <p:cNvPr id="185379" name="Rectangle 33"/>
            <p:cNvSpPr>
              <a:spLocks noChangeArrowheads="1"/>
            </p:cNvSpPr>
            <p:nvPr/>
          </p:nvSpPr>
          <p:spPr bwMode="auto">
            <a:xfrm>
              <a:off x="4341" y="1630"/>
              <a:ext cx="60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network:</a:t>
              </a:r>
            </a:p>
          </p:txBody>
        </p:sp>
        <p:sp>
          <p:nvSpPr>
            <p:cNvPr id="185380" name="Rectangle 34"/>
            <p:cNvSpPr>
              <a:spLocks noChangeArrowheads="1"/>
            </p:cNvSpPr>
            <p:nvPr/>
          </p:nvSpPr>
          <p:spPr bwMode="auto">
            <a:xfrm>
              <a:off x="4823" y="1630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1" name="Rectangle 35"/>
            <p:cNvSpPr>
              <a:spLocks noChangeArrowheads="1"/>
            </p:cNvSpPr>
            <p:nvPr/>
          </p:nvSpPr>
          <p:spPr bwMode="auto">
            <a:xfrm>
              <a:off x="4261" y="869"/>
              <a:ext cx="697" cy="42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82" name="Rectangle 36"/>
            <p:cNvSpPr>
              <a:spLocks noChangeArrowheads="1"/>
            </p:cNvSpPr>
            <p:nvPr/>
          </p:nvSpPr>
          <p:spPr bwMode="auto">
            <a:xfrm>
              <a:off x="4341" y="909"/>
              <a:ext cx="57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provider</a:t>
              </a:r>
            </a:p>
          </p:txBody>
        </p:sp>
        <p:sp>
          <p:nvSpPr>
            <p:cNvPr id="185383" name="Rectangle 37"/>
            <p:cNvSpPr>
              <a:spLocks noChangeArrowheads="1"/>
            </p:cNvSpPr>
            <p:nvPr/>
          </p:nvSpPr>
          <p:spPr bwMode="auto">
            <a:xfrm>
              <a:off x="4796" y="909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4" name="Rectangle 38"/>
            <p:cNvSpPr>
              <a:spLocks noChangeArrowheads="1"/>
            </p:cNvSpPr>
            <p:nvPr/>
          </p:nvSpPr>
          <p:spPr bwMode="auto">
            <a:xfrm>
              <a:off x="4341" y="1064"/>
              <a:ext cx="56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network</a:t>
              </a:r>
            </a:p>
          </p:txBody>
        </p:sp>
        <p:sp>
          <p:nvSpPr>
            <p:cNvPr id="185385" name="Rectangle 39"/>
            <p:cNvSpPr>
              <a:spLocks noChangeArrowheads="1"/>
            </p:cNvSpPr>
            <p:nvPr/>
          </p:nvSpPr>
          <p:spPr bwMode="auto">
            <a:xfrm>
              <a:off x="4785" y="1064"/>
              <a:ext cx="4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0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 </a:t>
              </a:r>
            </a:p>
          </p:txBody>
        </p:sp>
        <p:sp>
          <p:nvSpPr>
            <p:cNvPr id="185386" name="Freeform 40"/>
            <p:cNvSpPr>
              <a:spLocks/>
            </p:cNvSpPr>
            <p:nvPr/>
          </p:nvSpPr>
          <p:spPr bwMode="auto">
            <a:xfrm>
              <a:off x="3749" y="901"/>
              <a:ext cx="563" cy="362"/>
            </a:xfrm>
            <a:custGeom>
              <a:avLst/>
              <a:gdLst>
                <a:gd name="T0" fmla="*/ 162 w 563"/>
                <a:gd name="T1" fmla="*/ 0 h 362"/>
                <a:gd name="T2" fmla="*/ 132 w 563"/>
                <a:gd name="T3" fmla="*/ 5 h 362"/>
                <a:gd name="T4" fmla="*/ 108 w 563"/>
                <a:gd name="T5" fmla="*/ 13 h 362"/>
                <a:gd name="T6" fmla="*/ 81 w 563"/>
                <a:gd name="T7" fmla="*/ 30 h 362"/>
                <a:gd name="T8" fmla="*/ 60 w 563"/>
                <a:gd name="T9" fmla="*/ 48 h 362"/>
                <a:gd name="T10" fmla="*/ 35 w 563"/>
                <a:gd name="T11" fmla="*/ 72 h 362"/>
                <a:gd name="T12" fmla="*/ 14 w 563"/>
                <a:gd name="T13" fmla="*/ 102 h 362"/>
                <a:gd name="T14" fmla="*/ 3 w 563"/>
                <a:gd name="T15" fmla="*/ 126 h 362"/>
                <a:gd name="T16" fmla="*/ 0 w 563"/>
                <a:gd name="T17" fmla="*/ 140 h 362"/>
                <a:gd name="T18" fmla="*/ 0 w 563"/>
                <a:gd name="T19" fmla="*/ 156 h 362"/>
                <a:gd name="T20" fmla="*/ 3 w 563"/>
                <a:gd name="T21" fmla="*/ 180 h 362"/>
                <a:gd name="T22" fmla="*/ 17 w 563"/>
                <a:gd name="T23" fmla="*/ 212 h 362"/>
                <a:gd name="T24" fmla="*/ 35 w 563"/>
                <a:gd name="T25" fmla="*/ 241 h 362"/>
                <a:gd name="T26" fmla="*/ 60 w 563"/>
                <a:gd name="T27" fmla="*/ 268 h 362"/>
                <a:gd name="T28" fmla="*/ 81 w 563"/>
                <a:gd name="T29" fmla="*/ 292 h 362"/>
                <a:gd name="T30" fmla="*/ 103 w 563"/>
                <a:gd name="T31" fmla="*/ 316 h 362"/>
                <a:gd name="T32" fmla="*/ 119 w 563"/>
                <a:gd name="T33" fmla="*/ 327 h 362"/>
                <a:gd name="T34" fmla="*/ 135 w 563"/>
                <a:gd name="T35" fmla="*/ 335 h 362"/>
                <a:gd name="T36" fmla="*/ 156 w 563"/>
                <a:gd name="T37" fmla="*/ 341 h 362"/>
                <a:gd name="T38" fmla="*/ 183 w 563"/>
                <a:gd name="T39" fmla="*/ 346 h 362"/>
                <a:gd name="T40" fmla="*/ 200 w 563"/>
                <a:gd name="T41" fmla="*/ 349 h 362"/>
                <a:gd name="T42" fmla="*/ 240 w 563"/>
                <a:gd name="T43" fmla="*/ 354 h 362"/>
                <a:gd name="T44" fmla="*/ 286 w 563"/>
                <a:gd name="T45" fmla="*/ 357 h 362"/>
                <a:gd name="T46" fmla="*/ 334 w 563"/>
                <a:gd name="T47" fmla="*/ 359 h 362"/>
                <a:gd name="T48" fmla="*/ 385 w 563"/>
                <a:gd name="T49" fmla="*/ 362 h 362"/>
                <a:gd name="T50" fmla="*/ 434 w 563"/>
                <a:gd name="T51" fmla="*/ 359 h 362"/>
                <a:gd name="T52" fmla="*/ 477 w 563"/>
                <a:gd name="T53" fmla="*/ 351 h 362"/>
                <a:gd name="T54" fmla="*/ 504 w 563"/>
                <a:gd name="T55" fmla="*/ 343 h 362"/>
                <a:gd name="T56" fmla="*/ 517 w 563"/>
                <a:gd name="T57" fmla="*/ 335 h 362"/>
                <a:gd name="T58" fmla="*/ 528 w 563"/>
                <a:gd name="T59" fmla="*/ 325 h 362"/>
                <a:gd name="T60" fmla="*/ 541 w 563"/>
                <a:gd name="T61" fmla="*/ 306 h 362"/>
                <a:gd name="T62" fmla="*/ 555 w 563"/>
                <a:gd name="T63" fmla="*/ 274 h 362"/>
                <a:gd name="T64" fmla="*/ 560 w 563"/>
                <a:gd name="T65" fmla="*/ 236 h 362"/>
                <a:gd name="T66" fmla="*/ 563 w 563"/>
                <a:gd name="T67" fmla="*/ 193 h 362"/>
                <a:gd name="T68" fmla="*/ 560 w 563"/>
                <a:gd name="T69" fmla="*/ 153 h 362"/>
                <a:gd name="T70" fmla="*/ 557 w 563"/>
                <a:gd name="T71" fmla="*/ 113 h 362"/>
                <a:gd name="T72" fmla="*/ 552 w 563"/>
                <a:gd name="T73" fmla="*/ 78 h 362"/>
                <a:gd name="T74" fmla="*/ 547 w 563"/>
                <a:gd name="T75" fmla="*/ 59 h 362"/>
                <a:gd name="T76" fmla="*/ 544 w 563"/>
                <a:gd name="T77" fmla="*/ 46 h 362"/>
                <a:gd name="T78" fmla="*/ 539 w 563"/>
                <a:gd name="T79" fmla="*/ 30 h 362"/>
                <a:gd name="T80" fmla="*/ 533 w 563"/>
                <a:gd name="T81" fmla="*/ 22 h 362"/>
                <a:gd name="T82" fmla="*/ 522 w 563"/>
                <a:gd name="T83" fmla="*/ 19 h 362"/>
                <a:gd name="T84" fmla="*/ 506 w 563"/>
                <a:gd name="T85" fmla="*/ 16 h 362"/>
                <a:gd name="T86" fmla="*/ 479 w 563"/>
                <a:gd name="T87" fmla="*/ 16 h 362"/>
                <a:gd name="T88" fmla="*/ 466 w 563"/>
                <a:gd name="T89" fmla="*/ 13 h 362"/>
                <a:gd name="T90" fmla="*/ 450 w 563"/>
                <a:gd name="T91" fmla="*/ 11 h 362"/>
                <a:gd name="T92" fmla="*/ 409 w 563"/>
                <a:gd name="T93" fmla="*/ 11 h 362"/>
                <a:gd name="T94" fmla="*/ 364 w 563"/>
                <a:gd name="T95" fmla="*/ 13 h 362"/>
                <a:gd name="T96" fmla="*/ 321 w 563"/>
                <a:gd name="T97" fmla="*/ 13 h 362"/>
                <a:gd name="T98" fmla="*/ 283 w 563"/>
                <a:gd name="T99" fmla="*/ 11 h 362"/>
                <a:gd name="T100" fmla="*/ 248 w 563"/>
                <a:gd name="T101" fmla="*/ 5 h 362"/>
                <a:gd name="T102" fmla="*/ 213 w 563"/>
                <a:gd name="T103" fmla="*/ 0 h 362"/>
                <a:gd name="T104" fmla="*/ 186 w 563"/>
                <a:gd name="T105" fmla="*/ 0 h 362"/>
                <a:gd name="T106" fmla="*/ 175 w 563"/>
                <a:gd name="T107" fmla="*/ 0 h 36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63"/>
                <a:gd name="T163" fmla="*/ 0 h 362"/>
                <a:gd name="T164" fmla="*/ 563 w 563"/>
                <a:gd name="T165" fmla="*/ 362 h 362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63" h="362">
                  <a:moveTo>
                    <a:pt x="175" y="0"/>
                  </a:moveTo>
                  <a:lnTo>
                    <a:pt x="162" y="0"/>
                  </a:lnTo>
                  <a:lnTo>
                    <a:pt x="148" y="3"/>
                  </a:lnTo>
                  <a:lnTo>
                    <a:pt x="132" y="5"/>
                  </a:lnTo>
                  <a:lnTo>
                    <a:pt x="119" y="11"/>
                  </a:lnTo>
                  <a:lnTo>
                    <a:pt x="108" y="13"/>
                  </a:lnTo>
                  <a:lnTo>
                    <a:pt x="95" y="22"/>
                  </a:lnTo>
                  <a:lnTo>
                    <a:pt x="81" y="30"/>
                  </a:lnTo>
                  <a:lnTo>
                    <a:pt x="70" y="38"/>
                  </a:lnTo>
                  <a:lnTo>
                    <a:pt x="60" y="48"/>
                  </a:lnTo>
                  <a:lnTo>
                    <a:pt x="46" y="59"/>
                  </a:lnTo>
                  <a:lnTo>
                    <a:pt x="35" y="72"/>
                  </a:lnTo>
                  <a:lnTo>
                    <a:pt x="25" y="89"/>
                  </a:lnTo>
                  <a:lnTo>
                    <a:pt x="14" y="102"/>
                  </a:lnTo>
                  <a:lnTo>
                    <a:pt x="8" y="118"/>
                  </a:lnTo>
                  <a:lnTo>
                    <a:pt x="3" y="126"/>
                  </a:lnTo>
                  <a:lnTo>
                    <a:pt x="3" y="134"/>
                  </a:lnTo>
                  <a:lnTo>
                    <a:pt x="0" y="140"/>
                  </a:lnTo>
                  <a:lnTo>
                    <a:pt x="0" y="148"/>
                  </a:lnTo>
                  <a:lnTo>
                    <a:pt x="0" y="156"/>
                  </a:lnTo>
                  <a:lnTo>
                    <a:pt x="0" y="164"/>
                  </a:lnTo>
                  <a:lnTo>
                    <a:pt x="3" y="180"/>
                  </a:lnTo>
                  <a:lnTo>
                    <a:pt x="8" y="196"/>
                  </a:lnTo>
                  <a:lnTo>
                    <a:pt x="17" y="212"/>
                  </a:lnTo>
                  <a:lnTo>
                    <a:pt x="27" y="225"/>
                  </a:lnTo>
                  <a:lnTo>
                    <a:pt x="35" y="241"/>
                  </a:lnTo>
                  <a:lnTo>
                    <a:pt x="49" y="255"/>
                  </a:lnTo>
                  <a:lnTo>
                    <a:pt x="60" y="268"/>
                  </a:lnTo>
                  <a:lnTo>
                    <a:pt x="70" y="282"/>
                  </a:lnTo>
                  <a:lnTo>
                    <a:pt x="81" y="292"/>
                  </a:lnTo>
                  <a:lnTo>
                    <a:pt x="92" y="306"/>
                  </a:lnTo>
                  <a:lnTo>
                    <a:pt x="103" y="316"/>
                  </a:lnTo>
                  <a:lnTo>
                    <a:pt x="111" y="322"/>
                  </a:lnTo>
                  <a:lnTo>
                    <a:pt x="119" y="327"/>
                  </a:lnTo>
                  <a:lnTo>
                    <a:pt x="127" y="330"/>
                  </a:lnTo>
                  <a:lnTo>
                    <a:pt x="135" y="335"/>
                  </a:lnTo>
                  <a:lnTo>
                    <a:pt x="146" y="338"/>
                  </a:lnTo>
                  <a:lnTo>
                    <a:pt x="156" y="341"/>
                  </a:lnTo>
                  <a:lnTo>
                    <a:pt x="170" y="343"/>
                  </a:lnTo>
                  <a:lnTo>
                    <a:pt x="183" y="346"/>
                  </a:lnTo>
                  <a:lnTo>
                    <a:pt x="191" y="346"/>
                  </a:lnTo>
                  <a:lnTo>
                    <a:pt x="200" y="349"/>
                  </a:lnTo>
                  <a:lnTo>
                    <a:pt x="218" y="351"/>
                  </a:lnTo>
                  <a:lnTo>
                    <a:pt x="240" y="354"/>
                  </a:lnTo>
                  <a:lnTo>
                    <a:pt x="261" y="354"/>
                  </a:lnTo>
                  <a:lnTo>
                    <a:pt x="286" y="357"/>
                  </a:lnTo>
                  <a:lnTo>
                    <a:pt x="310" y="359"/>
                  </a:lnTo>
                  <a:lnTo>
                    <a:pt x="334" y="359"/>
                  </a:lnTo>
                  <a:lnTo>
                    <a:pt x="361" y="362"/>
                  </a:lnTo>
                  <a:lnTo>
                    <a:pt x="385" y="362"/>
                  </a:lnTo>
                  <a:lnTo>
                    <a:pt x="409" y="359"/>
                  </a:lnTo>
                  <a:lnTo>
                    <a:pt x="434" y="359"/>
                  </a:lnTo>
                  <a:lnTo>
                    <a:pt x="455" y="357"/>
                  </a:lnTo>
                  <a:lnTo>
                    <a:pt x="477" y="351"/>
                  </a:lnTo>
                  <a:lnTo>
                    <a:pt x="493" y="346"/>
                  </a:lnTo>
                  <a:lnTo>
                    <a:pt x="504" y="343"/>
                  </a:lnTo>
                  <a:lnTo>
                    <a:pt x="509" y="338"/>
                  </a:lnTo>
                  <a:lnTo>
                    <a:pt x="517" y="335"/>
                  </a:lnTo>
                  <a:lnTo>
                    <a:pt x="522" y="330"/>
                  </a:lnTo>
                  <a:lnTo>
                    <a:pt x="528" y="325"/>
                  </a:lnTo>
                  <a:lnTo>
                    <a:pt x="533" y="319"/>
                  </a:lnTo>
                  <a:lnTo>
                    <a:pt x="541" y="306"/>
                  </a:lnTo>
                  <a:lnTo>
                    <a:pt x="549" y="292"/>
                  </a:lnTo>
                  <a:lnTo>
                    <a:pt x="555" y="274"/>
                  </a:lnTo>
                  <a:lnTo>
                    <a:pt x="557" y="255"/>
                  </a:lnTo>
                  <a:lnTo>
                    <a:pt x="560" y="236"/>
                  </a:lnTo>
                  <a:lnTo>
                    <a:pt x="563" y="215"/>
                  </a:lnTo>
                  <a:lnTo>
                    <a:pt x="563" y="193"/>
                  </a:lnTo>
                  <a:lnTo>
                    <a:pt x="560" y="172"/>
                  </a:lnTo>
                  <a:lnTo>
                    <a:pt x="560" y="153"/>
                  </a:lnTo>
                  <a:lnTo>
                    <a:pt x="557" y="131"/>
                  </a:lnTo>
                  <a:lnTo>
                    <a:pt x="557" y="113"/>
                  </a:lnTo>
                  <a:lnTo>
                    <a:pt x="555" y="94"/>
                  </a:lnTo>
                  <a:lnTo>
                    <a:pt x="552" y="78"/>
                  </a:lnTo>
                  <a:lnTo>
                    <a:pt x="549" y="64"/>
                  </a:lnTo>
                  <a:lnTo>
                    <a:pt x="547" y="59"/>
                  </a:lnTo>
                  <a:lnTo>
                    <a:pt x="547" y="54"/>
                  </a:lnTo>
                  <a:lnTo>
                    <a:pt x="544" y="46"/>
                  </a:lnTo>
                  <a:lnTo>
                    <a:pt x="541" y="38"/>
                  </a:lnTo>
                  <a:lnTo>
                    <a:pt x="539" y="30"/>
                  </a:lnTo>
                  <a:lnTo>
                    <a:pt x="536" y="27"/>
                  </a:lnTo>
                  <a:lnTo>
                    <a:pt x="533" y="22"/>
                  </a:lnTo>
                  <a:lnTo>
                    <a:pt x="528" y="19"/>
                  </a:lnTo>
                  <a:lnTo>
                    <a:pt x="522" y="19"/>
                  </a:lnTo>
                  <a:lnTo>
                    <a:pt x="520" y="16"/>
                  </a:lnTo>
                  <a:lnTo>
                    <a:pt x="506" y="16"/>
                  </a:lnTo>
                  <a:lnTo>
                    <a:pt x="495" y="16"/>
                  </a:lnTo>
                  <a:lnTo>
                    <a:pt x="479" y="16"/>
                  </a:lnTo>
                  <a:lnTo>
                    <a:pt x="474" y="13"/>
                  </a:lnTo>
                  <a:lnTo>
                    <a:pt x="466" y="13"/>
                  </a:lnTo>
                  <a:lnTo>
                    <a:pt x="458" y="13"/>
                  </a:lnTo>
                  <a:lnTo>
                    <a:pt x="450" y="11"/>
                  </a:lnTo>
                  <a:lnTo>
                    <a:pt x="431" y="11"/>
                  </a:lnTo>
                  <a:lnTo>
                    <a:pt x="409" y="11"/>
                  </a:lnTo>
                  <a:lnTo>
                    <a:pt x="388" y="13"/>
                  </a:lnTo>
                  <a:lnTo>
                    <a:pt x="364" y="13"/>
                  </a:lnTo>
                  <a:lnTo>
                    <a:pt x="342" y="13"/>
                  </a:lnTo>
                  <a:lnTo>
                    <a:pt x="321" y="13"/>
                  </a:lnTo>
                  <a:lnTo>
                    <a:pt x="302" y="13"/>
                  </a:lnTo>
                  <a:lnTo>
                    <a:pt x="283" y="11"/>
                  </a:lnTo>
                  <a:lnTo>
                    <a:pt x="264" y="11"/>
                  </a:lnTo>
                  <a:lnTo>
                    <a:pt x="248" y="5"/>
                  </a:lnTo>
                  <a:lnTo>
                    <a:pt x="229" y="3"/>
                  </a:lnTo>
                  <a:lnTo>
                    <a:pt x="213" y="0"/>
                  </a:lnTo>
                  <a:lnTo>
                    <a:pt x="200" y="0"/>
                  </a:lnTo>
                  <a:lnTo>
                    <a:pt x="186" y="0"/>
                  </a:lnTo>
                  <a:lnTo>
                    <a:pt x="181" y="0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85387" name="Freeform 41"/>
            <p:cNvSpPr>
              <a:spLocks/>
            </p:cNvSpPr>
            <p:nvPr/>
          </p:nvSpPr>
          <p:spPr bwMode="auto">
            <a:xfrm>
              <a:off x="4064" y="1504"/>
              <a:ext cx="218" cy="212"/>
            </a:xfrm>
            <a:custGeom>
              <a:avLst/>
              <a:gdLst>
                <a:gd name="T0" fmla="*/ 100 w 218"/>
                <a:gd name="T1" fmla="*/ 0 h 212"/>
                <a:gd name="T2" fmla="*/ 78 w 218"/>
                <a:gd name="T3" fmla="*/ 6 h 212"/>
                <a:gd name="T4" fmla="*/ 57 w 218"/>
                <a:gd name="T5" fmla="*/ 14 h 212"/>
                <a:gd name="T6" fmla="*/ 41 w 218"/>
                <a:gd name="T7" fmla="*/ 25 h 212"/>
                <a:gd name="T8" fmla="*/ 24 w 218"/>
                <a:gd name="T9" fmla="*/ 38 h 212"/>
                <a:gd name="T10" fmla="*/ 14 w 218"/>
                <a:gd name="T11" fmla="*/ 57 h 212"/>
                <a:gd name="T12" fmla="*/ 6 w 218"/>
                <a:gd name="T13" fmla="*/ 76 h 212"/>
                <a:gd name="T14" fmla="*/ 0 w 218"/>
                <a:gd name="T15" fmla="*/ 94 h 212"/>
                <a:gd name="T16" fmla="*/ 0 w 218"/>
                <a:gd name="T17" fmla="*/ 116 h 212"/>
                <a:gd name="T18" fmla="*/ 6 w 218"/>
                <a:gd name="T19" fmla="*/ 137 h 212"/>
                <a:gd name="T20" fmla="*/ 14 w 218"/>
                <a:gd name="T21" fmla="*/ 156 h 212"/>
                <a:gd name="T22" fmla="*/ 24 w 218"/>
                <a:gd name="T23" fmla="*/ 172 h 212"/>
                <a:gd name="T24" fmla="*/ 41 w 218"/>
                <a:gd name="T25" fmla="*/ 188 h 212"/>
                <a:gd name="T26" fmla="*/ 57 w 218"/>
                <a:gd name="T27" fmla="*/ 199 h 212"/>
                <a:gd name="T28" fmla="*/ 78 w 218"/>
                <a:gd name="T29" fmla="*/ 207 h 212"/>
                <a:gd name="T30" fmla="*/ 100 w 218"/>
                <a:gd name="T31" fmla="*/ 212 h 212"/>
                <a:gd name="T32" fmla="*/ 121 w 218"/>
                <a:gd name="T33" fmla="*/ 212 h 212"/>
                <a:gd name="T34" fmla="*/ 143 w 218"/>
                <a:gd name="T35" fmla="*/ 207 h 212"/>
                <a:gd name="T36" fmla="*/ 162 w 218"/>
                <a:gd name="T37" fmla="*/ 199 h 212"/>
                <a:gd name="T38" fmla="*/ 178 w 218"/>
                <a:gd name="T39" fmla="*/ 188 h 212"/>
                <a:gd name="T40" fmla="*/ 194 w 218"/>
                <a:gd name="T41" fmla="*/ 172 h 212"/>
                <a:gd name="T42" fmla="*/ 205 w 218"/>
                <a:gd name="T43" fmla="*/ 156 h 212"/>
                <a:gd name="T44" fmla="*/ 213 w 218"/>
                <a:gd name="T45" fmla="*/ 137 h 212"/>
                <a:gd name="T46" fmla="*/ 218 w 218"/>
                <a:gd name="T47" fmla="*/ 116 h 212"/>
                <a:gd name="T48" fmla="*/ 218 w 218"/>
                <a:gd name="T49" fmla="*/ 94 h 212"/>
                <a:gd name="T50" fmla="*/ 213 w 218"/>
                <a:gd name="T51" fmla="*/ 76 h 212"/>
                <a:gd name="T52" fmla="*/ 205 w 218"/>
                <a:gd name="T53" fmla="*/ 57 h 212"/>
                <a:gd name="T54" fmla="*/ 194 w 218"/>
                <a:gd name="T55" fmla="*/ 38 h 212"/>
                <a:gd name="T56" fmla="*/ 178 w 218"/>
                <a:gd name="T57" fmla="*/ 25 h 212"/>
                <a:gd name="T58" fmla="*/ 162 w 218"/>
                <a:gd name="T59" fmla="*/ 14 h 212"/>
                <a:gd name="T60" fmla="*/ 143 w 218"/>
                <a:gd name="T61" fmla="*/ 6 h 212"/>
                <a:gd name="T62" fmla="*/ 121 w 218"/>
                <a:gd name="T63" fmla="*/ 0 h 21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18"/>
                <a:gd name="T97" fmla="*/ 0 h 212"/>
                <a:gd name="T98" fmla="*/ 218 w 218"/>
                <a:gd name="T99" fmla="*/ 212 h 21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18" h="212">
                  <a:moveTo>
                    <a:pt x="111" y="0"/>
                  </a:moveTo>
                  <a:lnTo>
                    <a:pt x="100" y="0"/>
                  </a:lnTo>
                  <a:lnTo>
                    <a:pt x="89" y="3"/>
                  </a:lnTo>
                  <a:lnTo>
                    <a:pt x="78" y="6"/>
                  </a:lnTo>
                  <a:lnTo>
                    <a:pt x="67" y="8"/>
                  </a:lnTo>
                  <a:lnTo>
                    <a:pt x="57" y="14"/>
                  </a:lnTo>
                  <a:lnTo>
                    <a:pt x="49" y="19"/>
                  </a:lnTo>
                  <a:lnTo>
                    <a:pt x="41" y="25"/>
                  </a:lnTo>
                  <a:lnTo>
                    <a:pt x="33" y="33"/>
                  </a:lnTo>
                  <a:lnTo>
                    <a:pt x="24" y="38"/>
                  </a:lnTo>
                  <a:lnTo>
                    <a:pt x="19" y="46"/>
                  </a:lnTo>
                  <a:lnTo>
                    <a:pt x="14" y="57"/>
                  </a:lnTo>
                  <a:lnTo>
                    <a:pt x="8" y="65"/>
                  </a:lnTo>
                  <a:lnTo>
                    <a:pt x="6" y="76"/>
                  </a:lnTo>
                  <a:lnTo>
                    <a:pt x="3" y="84"/>
                  </a:lnTo>
                  <a:lnTo>
                    <a:pt x="0" y="94"/>
                  </a:lnTo>
                  <a:lnTo>
                    <a:pt x="0" y="105"/>
                  </a:lnTo>
                  <a:lnTo>
                    <a:pt x="0" y="116"/>
                  </a:lnTo>
                  <a:lnTo>
                    <a:pt x="3" y="126"/>
                  </a:lnTo>
                  <a:lnTo>
                    <a:pt x="6" y="137"/>
                  </a:lnTo>
                  <a:lnTo>
                    <a:pt x="8" y="148"/>
                  </a:lnTo>
                  <a:lnTo>
                    <a:pt x="14" y="156"/>
                  </a:lnTo>
                  <a:lnTo>
                    <a:pt x="19" y="164"/>
                  </a:lnTo>
                  <a:lnTo>
                    <a:pt x="24" y="172"/>
                  </a:lnTo>
                  <a:lnTo>
                    <a:pt x="33" y="180"/>
                  </a:lnTo>
                  <a:lnTo>
                    <a:pt x="41" y="188"/>
                  </a:lnTo>
                  <a:lnTo>
                    <a:pt x="49" y="193"/>
                  </a:lnTo>
                  <a:lnTo>
                    <a:pt x="57" y="199"/>
                  </a:lnTo>
                  <a:lnTo>
                    <a:pt x="67" y="204"/>
                  </a:lnTo>
                  <a:lnTo>
                    <a:pt x="78" y="207"/>
                  </a:lnTo>
                  <a:lnTo>
                    <a:pt x="89" y="210"/>
                  </a:lnTo>
                  <a:lnTo>
                    <a:pt x="100" y="212"/>
                  </a:lnTo>
                  <a:lnTo>
                    <a:pt x="111" y="212"/>
                  </a:lnTo>
                  <a:lnTo>
                    <a:pt x="121" y="212"/>
                  </a:lnTo>
                  <a:lnTo>
                    <a:pt x="132" y="210"/>
                  </a:lnTo>
                  <a:lnTo>
                    <a:pt x="143" y="207"/>
                  </a:lnTo>
                  <a:lnTo>
                    <a:pt x="154" y="204"/>
                  </a:lnTo>
                  <a:lnTo>
                    <a:pt x="162" y="199"/>
                  </a:lnTo>
                  <a:lnTo>
                    <a:pt x="170" y="193"/>
                  </a:lnTo>
                  <a:lnTo>
                    <a:pt x="178" y="188"/>
                  </a:lnTo>
                  <a:lnTo>
                    <a:pt x="186" y="180"/>
                  </a:lnTo>
                  <a:lnTo>
                    <a:pt x="194" y="172"/>
                  </a:lnTo>
                  <a:lnTo>
                    <a:pt x="199" y="164"/>
                  </a:lnTo>
                  <a:lnTo>
                    <a:pt x="205" y="156"/>
                  </a:lnTo>
                  <a:lnTo>
                    <a:pt x="210" y="148"/>
                  </a:lnTo>
                  <a:lnTo>
                    <a:pt x="213" y="137"/>
                  </a:lnTo>
                  <a:lnTo>
                    <a:pt x="215" y="126"/>
                  </a:lnTo>
                  <a:lnTo>
                    <a:pt x="218" y="116"/>
                  </a:lnTo>
                  <a:lnTo>
                    <a:pt x="218" y="105"/>
                  </a:lnTo>
                  <a:lnTo>
                    <a:pt x="218" y="94"/>
                  </a:lnTo>
                  <a:lnTo>
                    <a:pt x="215" y="84"/>
                  </a:lnTo>
                  <a:lnTo>
                    <a:pt x="213" y="76"/>
                  </a:lnTo>
                  <a:lnTo>
                    <a:pt x="210" y="65"/>
                  </a:lnTo>
                  <a:lnTo>
                    <a:pt x="205" y="57"/>
                  </a:lnTo>
                  <a:lnTo>
                    <a:pt x="199" y="46"/>
                  </a:lnTo>
                  <a:lnTo>
                    <a:pt x="194" y="38"/>
                  </a:lnTo>
                  <a:lnTo>
                    <a:pt x="186" y="33"/>
                  </a:lnTo>
                  <a:lnTo>
                    <a:pt x="178" y="25"/>
                  </a:lnTo>
                  <a:lnTo>
                    <a:pt x="170" y="19"/>
                  </a:lnTo>
                  <a:lnTo>
                    <a:pt x="162" y="14"/>
                  </a:lnTo>
                  <a:lnTo>
                    <a:pt x="154" y="8"/>
                  </a:lnTo>
                  <a:lnTo>
                    <a:pt x="143" y="6"/>
                  </a:lnTo>
                  <a:lnTo>
                    <a:pt x="132" y="3"/>
                  </a:lnTo>
                  <a:lnTo>
                    <a:pt x="121" y="0"/>
                  </a:lnTo>
                  <a:lnTo>
                    <a:pt x="111" y="0"/>
                  </a:lnTo>
                  <a:close/>
                </a:path>
              </a:pathLst>
            </a:custGeom>
            <a:solidFill>
              <a:srgbClr val="33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8017" y="3604926"/>
            <a:ext cx="79970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Suppose an ISP only wants to route traffic to/from its customer networks (does not want to carry transit traffic between other ISPs)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96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BGP route selection</a:t>
            </a:r>
          </a:p>
        </p:txBody>
      </p:sp>
      <p:sp>
        <p:nvSpPr>
          <p:cNvPr id="1208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433513"/>
            <a:ext cx="7772400" cy="4648200"/>
          </a:xfrm>
        </p:spPr>
        <p:txBody>
          <a:bodyPr/>
          <a:lstStyle/>
          <a:p>
            <a:pPr marL="346075" indent="-346075">
              <a:defRPr/>
            </a:pPr>
            <a:r>
              <a:rPr lang="en-US" dirty="0">
                <a:cs typeface="+mn-cs"/>
              </a:rPr>
              <a:t>router may learn about more </a:t>
            </a:r>
            <a:r>
              <a:rPr lang="en-US" dirty="0" smtClean="0">
                <a:cs typeface="+mn-cs"/>
              </a:rPr>
              <a:t>than one </a:t>
            </a:r>
            <a:r>
              <a:rPr lang="en-US" dirty="0">
                <a:cs typeface="+mn-cs"/>
              </a:rPr>
              <a:t>route to destination AS, selects route based on: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local preference value </a:t>
            </a:r>
            <a:r>
              <a:rPr lang="en-US" dirty="0" smtClean="0"/>
              <a:t>attribute (policy decision)</a:t>
            </a:r>
            <a:endParaRPr lang="en-US" dirty="0"/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shortest AS-PATH </a:t>
            </a:r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closest NEXT-HOP </a:t>
            </a:r>
            <a:r>
              <a:rPr lang="en-US" dirty="0" smtClean="0"/>
              <a:t>router (hot </a:t>
            </a:r>
            <a:r>
              <a:rPr lang="en-US" dirty="0"/>
              <a:t>potato </a:t>
            </a:r>
            <a:r>
              <a:rPr lang="en-US" dirty="0" smtClean="0"/>
              <a:t>routing)</a:t>
            </a:r>
            <a:endParaRPr lang="en-US" dirty="0"/>
          </a:p>
          <a:p>
            <a:pPr marL="1084263" lvl="1" indent="-457200">
              <a:buFont typeface="ZapfDingbats" charset="0"/>
              <a:buAutoNum type="arabicPeriod"/>
              <a:defRPr/>
            </a:pPr>
            <a:r>
              <a:rPr lang="en-US" dirty="0"/>
              <a:t>additional criteria </a:t>
            </a:r>
          </a:p>
        </p:txBody>
      </p:sp>
      <p:pic>
        <p:nvPicPr>
          <p:cNvPr id="165893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25" y="10509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34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Title 1"/>
          <p:cNvSpPr>
            <a:spLocks noGrp="1"/>
          </p:cNvSpPr>
          <p:nvPr>
            <p:ph type="title"/>
          </p:nvPr>
        </p:nvSpPr>
        <p:spPr>
          <a:xfrm>
            <a:off x="533400" y="87508"/>
            <a:ext cx="7772400" cy="1143000"/>
          </a:xfrm>
        </p:spPr>
        <p:txBody>
          <a:bodyPr/>
          <a:lstStyle/>
          <a:p>
            <a:r>
              <a:rPr lang="en-US">
                <a:latin typeface="Gill Sans MT" charset="0"/>
              </a:rPr>
              <a:t>Hot Potato Routing</a:t>
            </a:r>
          </a:p>
        </p:txBody>
      </p:sp>
      <p:sp>
        <p:nvSpPr>
          <p:cNvPr id="40" name="Content Placeholder 39"/>
          <p:cNvSpPr>
            <a:spLocks noGrp="1"/>
          </p:cNvSpPr>
          <p:nvPr>
            <p:ph idx="1"/>
          </p:nvPr>
        </p:nvSpPr>
        <p:spPr>
          <a:xfrm>
            <a:off x="914400" y="4747113"/>
            <a:ext cx="8229600" cy="826498"/>
          </a:xfrm>
        </p:spPr>
        <p:txBody>
          <a:bodyPr/>
          <a:lstStyle/>
          <a:p>
            <a:pPr>
              <a:defRPr/>
            </a:pPr>
            <a:r>
              <a:rPr lang="en-US" sz="2400" dirty="0" smtClean="0"/>
              <a:t>2d learns (via iBGP) it can route to X via 2a or 2c</a:t>
            </a:r>
          </a:p>
          <a:p>
            <a:pPr>
              <a:defRPr/>
            </a:pPr>
            <a:r>
              <a:rPr lang="en-US" sz="2400" i="1" dirty="0" smtClean="0">
                <a:solidFill>
                  <a:srgbClr val="000090"/>
                </a:solidFill>
              </a:rPr>
              <a:t>hot potato routing: </a:t>
            </a:r>
            <a:r>
              <a:rPr lang="en-US" sz="2400" dirty="0" smtClean="0"/>
              <a:t>choose local gateway that has least intra-domain cost (e.g., 2d chooses 2a, even though more AS hops to </a:t>
            </a:r>
            <a:r>
              <a:rPr lang="en-US" sz="2400" i="1" dirty="0" smtClean="0"/>
              <a:t>X</a:t>
            </a:r>
            <a:r>
              <a:rPr lang="en-US" sz="2400" dirty="0" smtClean="0"/>
              <a:t>): don’t worry about inter-domain cost!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83302" name="Picture 3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25708"/>
            <a:ext cx="457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1" name="Group 120"/>
          <p:cNvGrpSpPr/>
          <p:nvPr/>
        </p:nvGrpSpPr>
        <p:grpSpPr>
          <a:xfrm>
            <a:off x="624887" y="1673230"/>
            <a:ext cx="2557336" cy="1719017"/>
            <a:chOff x="-2170772" y="2784954"/>
            <a:chExt cx="2712783" cy="1853712"/>
          </a:xfrm>
        </p:grpSpPr>
        <p:sp>
          <p:nvSpPr>
            <p:cNvPr id="122" name="Freeform 2"/>
            <p:cNvSpPr>
              <a:spLocks/>
            </p:cNvSpPr>
            <p:nvPr/>
          </p:nvSpPr>
          <p:spPr bwMode="auto">
            <a:xfrm>
              <a:off x="-2170772" y="2784954"/>
              <a:ext cx="2712783" cy="1853712"/>
            </a:xfrm>
            <a:custGeom>
              <a:avLst/>
              <a:gdLst>
                <a:gd name="T0" fmla="*/ 648763 w 10001"/>
                <a:gd name="T1" fmla="*/ 34777612 h 10125"/>
                <a:gd name="T2" fmla="*/ 115976403 w 10001"/>
                <a:gd name="T3" fmla="*/ 13733703 h 10125"/>
                <a:gd name="T4" fmla="*/ 507700960 w 10001"/>
                <a:gd name="T5" fmla="*/ 8662125 h 10125"/>
                <a:gd name="T6" fmla="*/ 810212713 w 10001"/>
                <a:gd name="T7" fmla="*/ 0 h 10125"/>
                <a:gd name="T8" fmla="*/ 1090015738 w 10001"/>
                <a:gd name="T9" fmla="*/ 8687929 h 10125"/>
                <a:gd name="T10" fmla="*/ 1310938763 w 10001"/>
                <a:gd name="T11" fmla="*/ 4279362 h 10125"/>
                <a:gd name="T12" fmla="*/ 1620263134 w 10001"/>
                <a:gd name="T13" fmla="*/ 25736690 h 10125"/>
                <a:gd name="T14" fmla="*/ 1394798364 w 10001"/>
                <a:gd name="T15" fmla="*/ 58525268 h 10125"/>
                <a:gd name="T16" fmla="*/ 1134622140 w 10001"/>
                <a:gd name="T17" fmla="*/ 80266624 h 10125"/>
                <a:gd name="T18" fmla="*/ 860820276 w 10001"/>
                <a:gd name="T19" fmla="*/ 76142271 h 10125"/>
                <a:gd name="T20" fmla="*/ 708996782 w 10001"/>
                <a:gd name="T21" fmla="*/ 85346835 h 10125"/>
                <a:gd name="T22" fmla="*/ 509322667 w 10001"/>
                <a:gd name="T23" fmla="*/ 86268164 h 10125"/>
                <a:gd name="T24" fmla="*/ 353443899 w 10001"/>
                <a:gd name="T25" fmla="*/ 67979516 h 10125"/>
                <a:gd name="T26" fmla="*/ 192536914 w 10001"/>
                <a:gd name="T27" fmla="*/ 64535347 h 10125"/>
                <a:gd name="T28" fmla="*/ 648763 w 10001"/>
                <a:gd name="T29" fmla="*/ 34777612 h 10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connsiteX0" fmla="*/ 4 w 10040"/>
                <a:gd name="connsiteY0" fmla="*/ 4039 h 10125"/>
                <a:gd name="connsiteX1" fmla="*/ 715 w 10040"/>
                <a:gd name="connsiteY1" fmla="*/ 1595 h 10125"/>
                <a:gd name="connsiteX2" fmla="*/ 3130 w 10040"/>
                <a:gd name="connsiteY2" fmla="*/ 1006 h 10125"/>
                <a:gd name="connsiteX3" fmla="*/ 4995 w 10040"/>
                <a:gd name="connsiteY3" fmla="*/ 0 h 10125"/>
                <a:gd name="connsiteX4" fmla="*/ 6720 w 10040"/>
                <a:gd name="connsiteY4" fmla="*/ 1009 h 10125"/>
                <a:gd name="connsiteX5" fmla="*/ 9989 w 10040"/>
                <a:gd name="connsiteY5" fmla="*/ 2989 h 10125"/>
                <a:gd name="connsiteX6" fmla="*/ 8599 w 10040"/>
                <a:gd name="connsiteY6" fmla="*/ 6797 h 10125"/>
                <a:gd name="connsiteX7" fmla="*/ 6995 w 10040"/>
                <a:gd name="connsiteY7" fmla="*/ 9322 h 10125"/>
                <a:gd name="connsiteX8" fmla="*/ 5307 w 10040"/>
                <a:gd name="connsiteY8" fmla="*/ 8843 h 10125"/>
                <a:gd name="connsiteX9" fmla="*/ 4371 w 10040"/>
                <a:gd name="connsiteY9" fmla="*/ 9912 h 10125"/>
                <a:gd name="connsiteX10" fmla="*/ 3140 w 10040"/>
                <a:gd name="connsiteY10" fmla="*/ 10019 h 10125"/>
                <a:gd name="connsiteX11" fmla="*/ 2179 w 10040"/>
                <a:gd name="connsiteY11" fmla="*/ 7895 h 10125"/>
                <a:gd name="connsiteX12" fmla="*/ 1187 w 10040"/>
                <a:gd name="connsiteY12" fmla="*/ 7495 h 10125"/>
                <a:gd name="connsiteX13" fmla="*/ 4 w 10040"/>
                <a:gd name="connsiteY13" fmla="*/ 4039 h 10125"/>
                <a:gd name="connsiteX0" fmla="*/ 4 w 8600"/>
                <a:gd name="connsiteY0" fmla="*/ 4042 h 10128"/>
                <a:gd name="connsiteX1" fmla="*/ 715 w 8600"/>
                <a:gd name="connsiteY1" fmla="*/ 1598 h 10128"/>
                <a:gd name="connsiteX2" fmla="*/ 3130 w 8600"/>
                <a:gd name="connsiteY2" fmla="*/ 1009 h 10128"/>
                <a:gd name="connsiteX3" fmla="*/ 4995 w 8600"/>
                <a:gd name="connsiteY3" fmla="*/ 3 h 10128"/>
                <a:gd name="connsiteX4" fmla="*/ 6720 w 8600"/>
                <a:gd name="connsiteY4" fmla="*/ 1012 h 10128"/>
                <a:gd name="connsiteX5" fmla="*/ 8599 w 8600"/>
                <a:gd name="connsiteY5" fmla="*/ 6800 h 10128"/>
                <a:gd name="connsiteX6" fmla="*/ 6995 w 8600"/>
                <a:gd name="connsiteY6" fmla="*/ 9325 h 10128"/>
                <a:gd name="connsiteX7" fmla="*/ 5307 w 8600"/>
                <a:gd name="connsiteY7" fmla="*/ 8846 h 10128"/>
                <a:gd name="connsiteX8" fmla="*/ 4371 w 8600"/>
                <a:gd name="connsiteY8" fmla="*/ 9915 h 10128"/>
                <a:gd name="connsiteX9" fmla="*/ 3140 w 8600"/>
                <a:gd name="connsiteY9" fmla="*/ 10022 h 10128"/>
                <a:gd name="connsiteX10" fmla="*/ 2179 w 8600"/>
                <a:gd name="connsiteY10" fmla="*/ 7898 h 10128"/>
                <a:gd name="connsiteX11" fmla="*/ 1187 w 8600"/>
                <a:gd name="connsiteY11" fmla="*/ 7498 h 10128"/>
                <a:gd name="connsiteX12" fmla="*/ 4 w 8600"/>
                <a:gd name="connsiteY12" fmla="*/ 4042 h 10128"/>
                <a:gd name="connsiteX0" fmla="*/ 4 w 9326"/>
                <a:gd name="connsiteY0" fmla="*/ 3988 h 9997"/>
                <a:gd name="connsiteX1" fmla="*/ 830 w 9326"/>
                <a:gd name="connsiteY1" fmla="*/ 1575 h 9997"/>
                <a:gd name="connsiteX2" fmla="*/ 3639 w 9326"/>
                <a:gd name="connsiteY2" fmla="*/ 993 h 9997"/>
                <a:gd name="connsiteX3" fmla="*/ 5807 w 9326"/>
                <a:gd name="connsiteY3" fmla="*/ 0 h 9997"/>
                <a:gd name="connsiteX4" fmla="*/ 7813 w 9326"/>
                <a:gd name="connsiteY4" fmla="*/ 996 h 9997"/>
                <a:gd name="connsiteX5" fmla="*/ 9324 w 9326"/>
                <a:gd name="connsiteY5" fmla="*/ 5746 h 9997"/>
                <a:gd name="connsiteX6" fmla="*/ 8133 w 9326"/>
                <a:gd name="connsiteY6" fmla="*/ 9204 h 9997"/>
                <a:gd name="connsiteX7" fmla="*/ 6170 w 9326"/>
                <a:gd name="connsiteY7" fmla="*/ 8731 h 9997"/>
                <a:gd name="connsiteX8" fmla="*/ 5082 w 9326"/>
                <a:gd name="connsiteY8" fmla="*/ 9787 h 9997"/>
                <a:gd name="connsiteX9" fmla="*/ 3650 w 9326"/>
                <a:gd name="connsiteY9" fmla="*/ 9892 h 9997"/>
                <a:gd name="connsiteX10" fmla="*/ 2533 w 9326"/>
                <a:gd name="connsiteY10" fmla="*/ 7795 h 9997"/>
                <a:gd name="connsiteX11" fmla="*/ 1379 w 9326"/>
                <a:gd name="connsiteY11" fmla="*/ 7400 h 9997"/>
                <a:gd name="connsiteX12" fmla="*/ 4 w 9326"/>
                <a:gd name="connsiteY12" fmla="*/ 3988 h 9997"/>
                <a:gd name="connsiteX0" fmla="*/ 4 w 10001"/>
                <a:gd name="connsiteY0" fmla="*/ 3989 h 10041"/>
                <a:gd name="connsiteX1" fmla="*/ 890 w 10001"/>
                <a:gd name="connsiteY1" fmla="*/ 1575 h 10041"/>
                <a:gd name="connsiteX2" fmla="*/ 3902 w 10001"/>
                <a:gd name="connsiteY2" fmla="*/ 993 h 10041"/>
                <a:gd name="connsiteX3" fmla="*/ 6227 w 10001"/>
                <a:gd name="connsiteY3" fmla="*/ 0 h 10041"/>
                <a:gd name="connsiteX4" fmla="*/ 8378 w 10001"/>
                <a:gd name="connsiteY4" fmla="*/ 996 h 10041"/>
                <a:gd name="connsiteX5" fmla="*/ 9998 w 10001"/>
                <a:gd name="connsiteY5" fmla="*/ 5748 h 10041"/>
                <a:gd name="connsiteX6" fmla="*/ 8721 w 10001"/>
                <a:gd name="connsiteY6" fmla="*/ 9207 h 10041"/>
                <a:gd name="connsiteX7" fmla="*/ 5449 w 10001"/>
                <a:gd name="connsiteY7" fmla="*/ 9790 h 10041"/>
                <a:gd name="connsiteX8" fmla="*/ 3914 w 10001"/>
                <a:gd name="connsiteY8" fmla="*/ 9895 h 10041"/>
                <a:gd name="connsiteX9" fmla="*/ 2716 w 10001"/>
                <a:gd name="connsiteY9" fmla="*/ 7797 h 10041"/>
                <a:gd name="connsiteX10" fmla="*/ 1479 w 10001"/>
                <a:gd name="connsiteY10" fmla="*/ 7402 h 10041"/>
                <a:gd name="connsiteX11" fmla="*/ 4 w 10001"/>
                <a:gd name="connsiteY11" fmla="*/ 3989 h 10041"/>
                <a:gd name="connsiteX0" fmla="*/ 4 w 10001"/>
                <a:gd name="connsiteY0" fmla="*/ 3989 h 14825"/>
                <a:gd name="connsiteX1" fmla="*/ 890 w 10001"/>
                <a:gd name="connsiteY1" fmla="*/ 1575 h 14825"/>
                <a:gd name="connsiteX2" fmla="*/ 3902 w 10001"/>
                <a:gd name="connsiteY2" fmla="*/ 993 h 14825"/>
                <a:gd name="connsiteX3" fmla="*/ 6227 w 10001"/>
                <a:gd name="connsiteY3" fmla="*/ 0 h 14825"/>
                <a:gd name="connsiteX4" fmla="*/ 8378 w 10001"/>
                <a:gd name="connsiteY4" fmla="*/ 996 h 14825"/>
                <a:gd name="connsiteX5" fmla="*/ 9998 w 10001"/>
                <a:gd name="connsiteY5" fmla="*/ 5748 h 14825"/>
                <a:gd name="connsiteX6" fmla="*/ 8721 w 10001"/>
                <a:gd name="connsiteY6" fmla="*/ 9207 h 14825"/>
                <a:gd name="connsiteX7" fmla="*/ 6011 w 10001"/>
                <a:gd name="connsiteY7" fmla="*/ 14823 h 14825"/>
                <a:gd name="connsiteX8" fmla="*/ 3914 w 10001"/>
                <a:gd name="connsiteY8" fmla="*/ 9895 h 14825"/>
                <a:gd name="connsiteX9" fmla="*/ 2716 w 10001"/>
                <a:gd name="connsiteY9" fmla="*/ 7797 h 14825"/>
                <a:gd name="connsiteX10" fmla="*/ 1479 w 10001"/>
                <a:gd name="connsiteY10" fmla="*/ 7402 h 14825"/>
                <a:gd name="connsiteX11" fmla="*/ 4 w 10001"/>
                <a:gd name="connsiteY11" fmla="*/ 3989 h 14825"/>
                <a:gd name="connsiteX0" fmla="*/ 4 w 10001"/>
                <a:gd name="connsiteY0" fmla="*/ 7436 h 18272"/>
                <a:gd name="connsiteX1" fmla="*/ 890 w 10001"/>
                <a:gd name="connsiteY1" fmla="*/ 5022 h 18272"/>
                <a:gd name="connsiteX2" fmla="*/ 3902 w 10001"/>
                <a:gd name="connsiteY2" fmla="*/ 4440 h 18272"/>
                <a:gd name="connsiteX3" fmla="*/ 6026 w 10001"/>
                <a:gd name="connsiteY3" fmla="*/ 0 h 18272"/>
                <a:gd name="connsiteX4" fmla="*/ 8378 w 10001"/>
                <a:gd name="connsiteY4" fmla="*/ 4443 h 18272"/>
                <a:gd name="connsiteX5" fmla="*/ 9998 w 10001"/>
                <a:gd name="connsiteY5" fmla="*/ 9195 h 18272"/>
                <a:gd name="connsiteX6" fmla="*/ 8721 w 10001"/>
                <a:gd name="connsiteY6" fmla="*/ 12654 h 18272"/>
                <a:gd name="connsiteX7" fmla="*/ 6011 w 10001"/>
                <a:gd name="connsiteY7" fmla="*/ 18270 h 18272"/>
                <a:gd name="connsiteX8" fmla="*/ 3914 w 10001"/>
                <a:gd name="connsiteY8" fmla="*/ 13342 h 18272"/>
                <a:gd name="connsiteX9" fmla="*/ 2716 w 10001"/>
                <a:gd name="connsiteY9" fmla="*/ 11244 h 18272"/>
                <a:gd name="connsiteX10" fmla="*/ 1479 w 10001"/>
                <a:gd name="connsiteY10" fmla="*/ 10849 h 18272"/>
                <a:gd name="connsiteX11" fmla="*/ 4 w 10001"/>
                <a:gd name="connsiteY11" fmla="*/ 7436 h 18272"/>
                <a:gd name="connsiteX0" fmla="*/ 1 w 9998"/>
                <a:gd name="connsiteY0" fmla="*/ 7436 h 18272"/>
                <a:gd name="connsiteX1" fmla="*/ 3899 w 9998"/>
                <a:gd name="connsiteY1" fmla="*/ 4440 h 18272"/>
                <a:gd name="connsiteX2" fmla="*/ 6023 w 9998"/>
                <a:gd name="connsiteY2" fmla="*/ 0 h 18272"/>
                <a:gd name="connsiteX3" fmla="*/ 8375 w 9998"/>
                <a:gd name="connsiteY3" fmla="*/ 4443 h 18272"/>
                <a:gd name="connsiteX4" fmla="*/ 9995 w 9998"/>
                <a:gd name="connsiteY4" fmla="*/ 9195 h 18272"/>
                <a:gd name="connsiteX5" fmla="*/ 8718 w 9998"/>
                <a:gd name="connsiteY5" fmla="*/ 12654 h 18272"/>
                <a:gd name="connsiteX6" fmla="*/ 6008 w 9998"/>
                <a:gd name="connsiteY6" fmla="*/ 18270 h 18272"/>
                <a:gd name="connsiteX7" fmla="*/ 3911 w 9998"/>
                <a:gd name="connsiteY7" fmla="*/ 13342 h 18272"/>
                <a:gd name="connsiteX8" fmla="*/ 2713 w 9998"/>
                <a:gd name="connsiteY8" fmla="*/ 11244 h 18272"/>
                <a:gd name="connsiteX9" fmla="*/ 1476 w 9998"/>
                <a:gd name="connsiteY9" fmla="*/ 10849 h 18272"/>
                <a:gd name="connsiteX10" fmla="*/ 1 w 9998"/>
                <a:gd name="connsiteY10" fmla="*/ 7436 h 18272"/>
                <a:gd name="connsiteX0" fmla="*/ 35 w 8559"/>
                <a:gd name="connsiteY0" fmla="*/ 5938 h 10000"/>
                <a:gd name="connsiteX1" fmla="*/ 2459 w 8559"/>
                <a:gd name="connsiteY1" fmla="*/ 2430 h 10000"/>
                <a:gd name="connsiteX2" fmla="*/ 4583 w 8559"/>
                <a:gd name="connsiteY2" fmla="*/ 0 h 10000"/>
                <a:gd name="connsiteX3" fmla="*/ 6936 w 8559"/>
                <a:gd name="connsiteY3" fmla="*/ 2432 h 10000"/>
                <a:gd name="connsiteX4" fmla="*/ 8556 w 8559"/>
                <a:gd name="connsiteY4" fmla="*/ 5032 h 10000"/>
                <a:gd name="connsiteX5" fmla="*/ 7279 w 8559"/>
                <a:gd name="connsiteY5" fmla="*/ 6925 h 10000"/>
                <a:gd name="connsiteX6" fmla="*/ 4568 w 8559"/>
                <a:gd name="connsiteY6" fmla="*/ 9999 h 10000"/>
                <a:gd name="connsiteX7" fmla="*/ 2471 w 8559"/>
                <a:gd name="connsiteY7" fmla="*/ 7302 h 10000"/>
                <a:gd name="connsiteX8" fmla="*/ 1273 w 8559"/>
                <a:gd name="connsiteY8" fmla="*/ 6154 h 10000"/>
                <a:gd name="connsiteX9" fmla="*/ 35 w 8559"/>
                <a:gd name="connsiteY9" fmla="*/ 5938 h 10000"/>
                <a:gd name="connsiteX0" fmla="*/ 49 w 9820"/>
                <a:gd name="connsiteY0" fmla="*/ 4655 h 10000"/>
                <a:gd name="connsiteX1" fmla="*/ 2693 w 9820"/>
                <a:gd name="connsiteY1" fmla="*/ 2430 h 10000"/>
                <a:gd name="connsiteX2" fmla="*/ 5175 w 9820"/>
                <a:gd name="connsiteY2" fmla="*/ 0 h 10000"/>
                <a:gd name="connsiteX3" fmla="*/ 7924 w 9820"/>
                <a:gd name="connsiteY3" fmla="*/ 2432 h 10000"/>
                <a:gd name="connsiteX4" fmla="*/ 9816 w 9820"/>
                <a:gd name="connsiteY4" fmla="*/ 5032 h 10000"/>
                <a:gd name="connsiteX5" fmla="*/ 8324 w 9820"/>
                <a:gd name="connsiteY5" fmla="*/ 6925 h 10000"/>
                <a:gd name="connsiteX6" fmla="*/ 5157 w 9820"/>
                <a:gd name="connsiteY6" fmla="*/ 9999 h 10000"/>
                <a:gd name="connsiteX7" fmla="*/ 2707 w 9820"/>
                <a:gd name="connsiteY7" fmla="*/ 7302 h 10000"/>
                <a:gd name="connsiteX8" fmla="*/ 1307 w 9820"/>
                <a:gd name="connsiteY8" fmla="*/ 6154 h 10000"/>
                <a:gd name="connsiteX9" fmla="*/ 49 w 9820"/>
                <a:gd name="connsiteY9" fmla="*/ 4655 h 10000"/>
                <a:gd name="connsiteX0" fmla="*/ 45 w 9995"/>
                <a:gd name="connsiteY0" fmla="*/ 4655 h 10000"/>
                <a:gd name="connsiteX1" fmla="*/ 2737 w 9995"/>
                <a:gd name="connsiteY1" fmla="*/ 2430 h 10000"/>
                <a:gd name="connsiteX2" fmla="*/ 5265 w 9995"/>
                <a:gd name="connsiteY2" fmla="*/ 0 h 10000"/>
                <a:gd name="connsiteX3" fmla="*/ 8064 w 9995"/>
                <a:gd name="connsiteY3" fmla="*/ 2432 h 10000"/>
                <a:gd name="connsiteX4" fmla="*/ 9991 w 9995"/>
                <a:gd name="connsiteY4" fmla="*/ 5032 h 10000"/>
                <a:gd name="connsiteX5" fmla="*/ 8472 w 9995"/>
                <a:gd name="connsiteY5" fmla="*/ 6925 h 10000"/>
                <a:gd name="connsiteX6" fmla="*/ 5247 w 9995"/>
                <a:gd name="connsiteY6" fmla="*/ 9999 h 10000"/>
                <a:gd name="connsiteX7" fmla="*/ 2752 w 9995"/>
                <a:gd name="connsiteY7" fmla="*/ 7302 h 10000"/>
                <a:gd name="connsiteX8" fmla="*/ 1374 w 9995"/>
                <a:gd name="connsiteY8" fmla="*/ 6984 h 10000"/>
                <a:gd name="connsiteX9" fmla="*/ 45 w 9995"/>
                <a:gd name="connsiteY9" fmla="*/ 4655 h 10000"/>
                <a:gd name="connsiteX0" fmla="*/ 45 w 10000"/>
                <a:gd name="connsiteY0" fmla="*/ 5032 h 10377"/>
                <a:gd name="connsiteX1" fmla="*/ 2738 w 10000"/>
                <a:gd name="connsiteY1" fmla="*/ 2807 h 10377"/>
                <a:gd name="connsiteX2" fmla="*/ 4886 w 10000"/>
                <a:gd name="connsiteY2" fmla="*/ 0 h 10377"/>
                <a:gd name="connsiteX3" fmla="*/ 8068 w 10000"/>
                <a:gd name="connsiteY3" fmla="*/ 2809 h 10377"/>
                <a:gd name="connsiteX4" fmla="*/ 9996 w 10000"/>
                <a:gd name="connsiteY4" fmla="*/ 5409 h 10377"/>
                <a:gd name="connsiteX5" fmla="*/ 8476 w 10000"/>
                <a:gd name="connsiteY5" fmla="*/ 7302 h 10377"/>
                <a:gd name="connsiteX6" fmla="*/ 5250 w 10000"/>
                <a:gd name="connsiteY6" fmla="*/ 10376 h 10377"/>
                <a:gd name="connsiteX7" fmla="*/ 2753 w 10000"/>
                <a:gd name="connsiteY7" fmla="*/ 7679 h 10377"/>
                <a:gd name="connsiteX8" fmla="*/ 1375 w 10000"/>
                <a:gd name="connsiteY8" fmla="*/ 7361 h 10377"/>
                <a:gd name="connsiteX9" fmla="*/ 45 w 10000"/>
                <a:gd name="connsiteY9" fmla="*/ 5032 h 10377"/>
                <a:gd name="connsiteX0" fmla="*/ 45 w 10000"/>
                <a:gd name="connsiteY0" fmla="*/ 5036 h 10381"/>
                <a:gd name="connsiteX1" fmla="*/ 2738 w 10000"/>
                <a:gd name="connsiteY1" fmla="*/ 2811 h 10381"/>
                <a:gd name="connsiteX2" fmla="*/ 4886 w 10000"/>
                <a:gd name="connsiteY2" fmla="*/ 4 h 10381"/>
                <a:gd name="connsiteX3" fmla="*/ 8068 w 10000"/>
                <a:gd name="connsiteY3" fmla="*/ 2813 h 10381"/>
                <a:gd name="connsiteX4" fmla="*/ 9996 w 10000"/>
                <a:gd name="connsiteY4" fmla="*/ 5413 h 10381"/>
                <a:gd name="connsiteX5" fmla="*/ 8476 w 10000"/>
                <a:gd name="connsiteY5" fmla="*/ 7306 h 10381"/>
                <a:gd name="connsiteX6" fmla="*/ 5250 w 10000"/>
                <a:gd name="connsiteY6" fmla="*/ 10380 h 10381"/>
                <a:gd name="connsiteX7" fmla="*/ 2753 w 10000"/>
                <a:gd name="connsiteY7" fmla="*/ 7683 h 10381"/>
                <a:gd name="connsiteX8" fmla="*/ 1375 w 10000"/>
                <a:gd name="connsiteY8" fmla="*/ 7365 h 10381"/>
                <a:gd name="connsiteX9" fmla="*/ 45 w 10000"/>
                <a:gd name="connsiteY9" fmla="*/ 5036 h 10381"/>
                <a:gd name="connsiteX0" fmla="*/ 45 w 10000"/>
                <a:gd name="connsiteY0" fmla="*/ 5036 h 10796"/>
                <a:gd name="connsiteX1" fmla="*/ 2738 w 10000"/>
                <a:gd name="connsiteY1" fmla="*/ 2811 h 10796"/>
                <a:gd name="connsiteX2" fmla="*/ 4886 w 10000"/>
                <a:gd name="connsiteY2" fmla="*/ 4 h 10796"/>
                <a:gd name="connsiteX3" fmla="*/ 8068 w 10000"/>
                <a:gd name="connsiteY3" fmla="*/ 2813 h 10796"/>
                <a:gd name="connsiteX4" fmla="*/ 9996 w 10000"/>
                <a:gd name="connsiteY4" fmla="*/ 5413 h 10796"/>
                <a:gd name="connsiteX5" fmla="*/ 8476 w 10000"/>
                <a:gd name="connsiteY5" fmla="*/ 7306 h 10796"/>
                <a:gd name="connsiteX6" fmla="*/ 5202 w 10000"/>
                <a:gd name="connsiteY6" fmla="*/ 10795 h 10796"/>
                <a:gd name="connsiteX7" fmla="*/ 2753 w 10000"/>
                <a:gd name="connsiteY7" fmla="*/ 7683 h 10796"/>
                <a:gd name="connsiteX8" fmla="*/ 1375 w 10000"/>
                <a:gd name="connsiteY8" fmla="*/ 7365 h 10796"/>
                <a:gd name="connsiteX9" fmla="*/ 45 w 10000"/>
                <a:gd name="connsiteY9" fmla="*/ 5036 h 10796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  <a:gd name="connsiteX0" fmla="*/ 45 w 10000"/>
                <a:gd name="connsiteY0" fmla="*/ 5036 h 10795"/>
                <a:gd name="connsiteX1" fmla="*/ 2738 w 10000"/>
                <a:gd name="connsiteY1" fmla="*/ 2811 h 10795"/>
                <a:gd name="connsiteX2" fmla="*/ 4886 w 10000"/>
                <a:gd name="connsiteY2" fmla="*/ 4 h 10795"/>
                <a:gd name="connsiteX3" fmla="*/ 8068 w 10000"/>
                <a:gd name="connsiteY3" fmla="*/ 2813 h 10795"/>
                <a:gd name="connsiteX4" fmla="*/ 9996 w 10000"/>
                <a:gd name="connsiteY4" fmla="*/ 5413 h 10795"/>
                <a:gd name="connsiteX5" fmla="*/ 8476 w 10000"/>
                <a:gd name="connsiteY5" fmla="*/ 7306 h 10795"/>
                <a:gd name="connsiteX6" fmla="*/ 5202 w 10000"/>
                <a:gd name="connsiteY6" fmla="*/ 10795 h 10795"/>
                <a:gd name="connsiteX7" fmla="*/ 2753 w 10000"/>
                <a:gd name="connsiteY7" fmla="*/ 7683 h 10795"/>
                <a:gd name="connsiteX8" fmla="*/ 1375 w 10000"/>
                <a:gd name="connsiteY8" fmla="*/ 7365 h 10795"/>
                <a:gd name="connsiteX9" fmla="*/ 45 w 10000"/>
                <a:gd name="connsiteY9" fmla="*/ 5036 h 10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000" h="10795">
                  <a:moveTo>
                    <a:pt x="45" y="5036"/>
                  </a:moveTo>
                  <a:cubicBezTo>
                    <a:pt x="272" y="4277"/>
                    <a:pt x="1931" y="3650"/>
                    <a:pt x="2738" y="2811"/>
                  </a:cubicBezTo>
                  <a:cubicBezTo>
                    <a:pt x="3545" y="1972"/>
                    <a:pt x="3352" y="117"/>
                    <a:pt x="4886" y="4"/>
                  </a:cubicBezTo>
                  <a:cubicBezTo>
                    <a:pt x="6420" y="-109"/>
                    <a:pt x="7216" y="1912"/>
                    <a:pt x="8068" y="2813"/>
                  </a:cubicBezTo>
                  <a:cubicBezTo>
                    <a:pt x="8920" y="3715"/>
                    <a:pt x="9928" y="3420"/>
                    <a:pt x="9996" y="5413"/>
                  </a:cubicBezTo>
                  <a:cubicBezTo>
                    <a:pt x="10064" y="7406"/>
                    <a:pt x="9275" y="6409"/>
                    <a:pt x="8476" y="7306"/>
                  </a:cubicBezTo>
                  <a:cubicBezTo>
                    <a:pt x="7677" y="8203"/>
                    <a:pt x="7086" y="10770"/>
                    <a:pt x="5202" y="10795"/>
                  </a:cubicBezTo>
                  <a:cubicBezTo>
                    <a:pt x="3318" y="10820"/>
                    <a:pt x="3391" y="8255"/>
                    <a:pt x="2753" y="7683"/>
                  </a:cubicBezTo>
                  <a:cubicBezTo>
                    <a:pt x="2115" y="7111"/>
                    <a:pt x="2326" y="7496"/>
                    <a:pt x="1375" y="7365"/>
                  </a:cubicBezTo>
                  <a:cubicBezTo>
                    <a:pt x="493" y="6773"/>
                    <a:pt x="-182" y="5795"/>
                    <a:pt x="45" y="5036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3" name="Group 122"/>
            <p:cNvGrpSpPr/>
            <p:nvPr/>
          </p:nvGrpSpPr>
          <p:grpSpPr>
            <a:xfrm>
              <a:off x="-1935370" y="2935816"/>
              <a:ext cx="2333625" cy="1590649"/>
              <a:chOff x="833331" y="2873352"/>
              <a:chExt cx="2333625" cy="1590649"/>
            </a:xfrm>
          </p:grpSpPr>
          <p:grpSp>
            <p:nvGrpSpPr>
              <p:cNvPr id="124" name="Group 123"/>
              <p:cNvGrpSpPr/>
              <p:nvPr/>
            </p:nvGrpSpPr>
            <p:grpSpPr>
              <a:xfrm>
                <a:off x="1736090" y="287335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73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77" name="Oval 176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8" name="Rectangle 177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9" name="Oval 178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0" name="Freeform 179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1" name="Freeform 180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2" name="Freeform 181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83" name="Freeform 182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84" name="Straight Connector 183"/>
                  <p:cNvCxnSpPr>
                    <a:endCxn id="179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Straight Connector 184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4" name="Group 173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75" name="Oval 174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6" name="TextBox 175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1b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25" name="Group 124"/>
              <p:cNvGrpSpPr/>
              <p:nvPr/>
            </p:nvGrpSpPr>
            <p:grpSpPr>
              <a:xfrm>
                <a:off x="1740320" y="409466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60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64" name="Oval 163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5" name="Rectangle 164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6" name="Oval 165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7" name="Freeform 166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8" name="Freeform 167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9" name="Freeform 168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70" name="Freeform 169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71" name="Straight Connector 170"/>
                  <p:cNvCxnSpPr>
                    <a:endCxn id="166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Straight Connector 171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1" name="Group 160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62" name="Oval 161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63" name="TextBox 162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1d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26" name="Group 125"/>
              <p:cNvGrpSpPr/>
              <p:nvPr/>
            </p:nvGrpSpPr>
            <p:grpSpPr>
              <a:xfrm>
                <a:off x="2601806" y="3485072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45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49" name="Oval 148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0" name="Rectangle 149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1" name="Oval 150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2" name="Freeform 151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3" name="Freeform 152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4" name="Freeform 153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57" name="Freeform 156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58" name="Straight Connector 157"/>
                  <p:cNvCxnSpPr>
                    <a:endCxn id="151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6" name="Group 145"/>
                <p:cNvGrpSpPr/>
                <p:nvPr/>
              </p:nvGrpSpPr>
              <p:grpSpPr>
                <a:xfrm>
                  <a:off x="1770362" y="2873352"/>
                  <a:ext cx="428460" cy="369332"/>
                  <a:chOff x="667045" y="1708643"/>
                  <a:chExt cx="428460" cy="369332"/>
                </a:xfrm>
              </p:grpSpPr>
              <p:sp>
                <p:nvSpPr>
                  <p:cNvPr id="147" name="Oval 146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8" name="TextBox 147"/>
                  <p:cNvSpPr txBox="1"/>
                  <p:nvPr/>
                </p:nvSpPr>
                <p:spPr>
                  <a:xfrm>
                    <a:off x="667045" y="1708643"/>
                    <a:ext cx="4284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1c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grpSp>
            <p:nvGrpSpPr>
              <p:cNvPr id="127" name="Group 126"/>
              <p:cNvGrpSpPr/>
              <p:nvPr/>
            </p:nvGrpSpPr>
            <p:grpSpPr>
              <a:xfrm>
                <a:off x="833331" y="3478719"/>
                <a:ext cx="565150" cy="369332"/>
                <a:chOff x="1736090" y="2873352"/>
                <a:chExt cx="565150" cy="369332"/>
              </a:xfrm>
            </p:grpSpPr>
            <p:grpSp>
              <p:nvGrpSpPr>
                <p:cNvPr id="132" name="Group 327"/>
                <p:cNvGrpSpPr>
                  <a:grpSpLocks/>
                </p:cNvGrpSpPr>
                <p:nvPr/>
              </p:nvGrpSpPr>
              <p:grpSpPr bwMode="auto">
                <a:xfrm>
                  <a:off x="1736090" y="2893762"/>
                  <a:ext cx="565150" cy="292100"/>
                  <a:chOff x="1871277" y="1576300"/>
                  <a:chExt cx="1128371" cy="437861"/>
                </a:xfrm>
              </p:grpSpPr>
              <p:sp>
                <p:nvSpPr>
                  <p:cNvPr id="136" name="Oval 135"/>
                  <p:cNvSpPr/>
                  <p:nvPr/>
                </p:nvSpPr>
                <p:spPr bwMode="auto">
                  <a:xfrm flipV="1">
                    <a:off x="1874446" y="1692905"/>
                    <a:ext cx="1125202" cy="321256"/>
                  </a:xfrm>
                  <a:prstGeom prst="ellipse">
                    <a:avLst/>
                  </a:prstGeom>
                  <a:gradFill flip="none" rotWithShape="1"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0" scaled="1"/>
                    <a:tileRect/>
                  </a:gra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7" name="Rectangle 136"/>
                  <p:cNvSpPr/>
                  <p:nvPr/>
                </p:nvSpPr>
                <p:spPr bwMode="auto">
                  <a:xfrm>
                    <a:off x="1871277" y="1740499"/>
                    <a:ext cx="1128371" cy="11422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2">
                          <a:lumMod val="75000"/>
                        </a:schemeClr>
                      </a:gs>
                      <a:gs pos="53000">
                        <a:schemeClr val="accent2">
                          <a:lumMod val="60000"/>
                          <a:lumOff val="40000"/>
                        </a:schemeClr>
                      </a:gs>
                      <a:gs pos="100000">
                        <a:schemeClr val="accent2">
                          <a:lumMod val="75000"/>
                        </a:schemeClr>
                      </a:gs>
                    </a:gsLst>
                    <a:lin ang="10800000" scaled="0"/>
                  </a:gradFill>
                  <a:ln w="25400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8" name="Oval 137"/>
                  <p:cNvSpPr/>
                  <p:nvPr/>
                </p:nvSpPr>
                <p:spPr bwMode="auto">
                  <a:xfrm flipV="1">
                    <a:off x="1871277" y="1576300"/>
                    <a:ext cx="1125200" cy="321257"/>
                  </a:xfrm>
                  <a:prstGeom prst="ellipse">
                    <a:avLst/>
                  </a:prstGeom>
                  <a:solidFill>
                    <a:schemeClr val="bg1">
                      <a:lumMod val="75000"/>
                    </a:schemeClr>
                  </a:solidFill>
                  <a:ln w="6350" cmpd="sng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 dirty="0">
                      <a:ln>
                        <a:solidFill>
                          <a:srgbClr val="000000"/>
                        </a:solidFill>
                      </a:ln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9" name="Freeform 138"/>
                  <p:cNvSpPr/>
                  <p:nvPr/>
                </p:nvSpPr>
                <p:spPr bwMode="auto">
                  <a:xfrm>
                    <a:off x="2159708" y="1673868"/>
                    <a:ext cx="548339" cy="159438"/>
                  </a:xfrm>
                  <a:custGeom>
                    <a:avLst/>
                    <a:gdLst>
                      <a:gd name="connsiteX0" fmla="*/ 1486231 w 2944854"/>
                      <a:gd name="connsiteY0" fmla="*/ 727041 h 1302232"/>
                      <a:gd name="connsiteX1" fmla="*/ 257675 w 2944854"/>
                      <a:gd name="connsiteY1" fmla="*/ 1302232 h 1302232"/>
                      <a:gd name="connsiteX2" fmla="*/ 0 w 2944854"/>
                      <a:gd name="connsiteY2" fmla="*/ 1228607 h 1302232"/>
                      <a:gd name="connsiteX3" fmla="*/ 911064 w 2944854"/>
                      <a:gd name="connsiteY3" fmla="*/ 837478 h 1302232"/>
                      <a:gd name="connsiteX4" fmla="*/ 883456 w 2944854"/>
                      <a:gd name="connsiteY4" fmla="*/ 450949 h 1302232"/>
                      <a:gd name="connsiteX5" fmla="*/ 161047 w 2944854"/>
                      <a:gd name="connsiteY5" fmla="*/ 119640 h 1302232"/>
                      <a:gd name="connsiteX6" fmla="*/ 404917 w 2944854"/>
                      <a:gd name="connsiteY6" fmla="*/ 50617 h 1302232"/>
                      <a:gd name="connsiteX7" fmla="*/ 1477028 w 2944854"/>
                      <a:gd name="connsiteY7" fmla="*/ 501566 h 1302232"/>
                      <a:gd name="connsiteX8" fmla="*/ 2572146 w 2944854"/>
                      <a:gd name="connsiteY8" fmla="*/ 0 h 1302232"/>
                      <a:gd name="connsiteX9" fmla="*/ 2875834 w 2944854"/>
                      <a:gd name="connsiteY9" fmla="*/ 96632 h 1302232"/>
                      <a:gd name="connsiteX10" fmla="*/ 2079803 w 2944854"/>
                      <a:gd name="connsiteY10" fmla="*/ 432543 h 1302232"/>
                      <a:gd name="connsiteX11" fmla="*/ 2240850 w 2944854"/>
                      <a:gd name="connsiteY11" fmla="*/ 920305 h 1302232"/>
                      <a:gd name="connsiteX12" fmla="*/ 2944854 w 2944854"/>
                      <a:gd name="connsiteY12" fmla="*/ 1228607 h 1302232"/>
                      <a:gd name="connsiteX13" fmla="*/ 2733192 w 2944854"/>
                      <a:gd name="connsiteY13" fmla="*/ 1297630 h 1302232"/>
                      <a:gd name="connsiteX14" fmla="*/ 1486231 w 2944854"/>
                      <a:gd name="connsiteY14" fmla="*/ 727041 h 1302232"/>
                      <a:gd name="connsiteX0" fmla="*/ 1486231 w 2944854"/>
                      <a:gd name="connsiteY0" fmla="*/ 727041 h 1316375"/>
                      <a:gd name="connsiteX1" fmla="*/ 257675 w 2944854"/>
                      <a:gd name="connsiteY1" fmla="*/ 1302232 h 1316375"/>
                      <a:gd name="connsiteX2" fmla="*/ 0 w 2944854"/>
                      <a:gd name="connsiteY2" fmla="*/ 1228607 h 1316375"/>
                      <a:gd name="connsiteX3" fmla="*/ 911064 w 2944854"/>
                      <a:gd name="connsiteY3" fmla="*/ 837478 h 1316375"/>
                      <a:gd name="connsiteX4" fmla="*/ 883456 w 2944854"/>
                      <a:gd name="connsiteY4" fmla="*/ 450949 h 1316375"/>
                      <a:gd name="connsiteX5" fmla="*/ 161047 w 2944854"/>
                      <a:gd name="connsiteY5" fmla="*/ 119640 h 1316375"/>
                      <a:gd name="connsiteX6" fmla="*/ 404917 w 2944854"/>
                      <a:gd name="connsiteY6" fmla="*/ 50617 h 1316375"/>
                      <a:gd name="connsiteX7" fmla="*/ 1477028 w 2944854"/>
                      <a:gd name="connsiteY7" fmla="*/ 501566 h 1316375"/>
                      <a:gd name="connsiteX8" fmla="*/ 2572146 w 2944854"/>
                      <a:gd name="connsiteY8" fmla="*/ 0 h 1316375"/>
                      <a:gd name="connsiteX9" fmla="*/ 2875834 w 2944854"/>
                      <a:gd name="connsiteY9" fmla="*/ 96632 h 1316375"/>
                      <a:gd name="connsiteX10" fmla="*/ 2079803 w 2944854"/>
                      <a:gd name="connsiteY10" fmla="*/ 432543 h 1316375"/>
                      <a:gd name="connsiteX11" fmla="*/ 2240850 w 2944854"/>
                      <a:gd name="connsiteY11" fmla="*/ 920305 h 1316375"/>
                      <a:gd name="connsiteX12" fmla="*/ 2944854 w 2944854"/>
                      <a:gd name="connsiteY12" fmla="*/ 1228607 h 1316375"/>
                      <a:gd name="connsiteX13" fmla="*/ 2756623 w 2944854"/>
                      <a:gd name="connsiteY13" fmla="*/ 1316375 h 1316375"/>
                      <a:gd name="connsiteX14" fmla="*/ 1486231 w 2944854"/>
                      <a:gd name="connsiteY14" fmla="*/ 727041 h 1316375"/>
                      <a:gd name="connsiteX0" fmla="*/ 1486231 w 3024520"/>
                      <a:gd name="connsiteY0" fmla="*/ 727041 h 1316375"/>
                      <a:gd name="connsiteX1" fmla="*/ 257675 w 3024520"/>
                      <a:gd name="connsiteY1" fmla="*/ 1302232 h 1316375"/>
                      <a:gd name="connsiteX2" fmla="*/ 0 w 3024520"/>
                      <a:gd name="connsiteY2" fmla="*/ 1228607 h 1316375"/>
                      <a:gd name="connsiteX3" fmla="*/ 911064 w 3024520"/>
                      <a:gd name="connsiteY3" fmla="*/ 837478 h 1316375"/>
                      <a:gd name="connsiteX4" fmla="*/ 883456 w 3024520"/>
                      <a:gd name="connsiteY4" fmla="*/ 450949 h 1316375"/>
                      <a:gd name="connsiteX5" fmla="*/ 161047 w 3024520"/>
                      <a:gd name="connsiteY5" fmla="*/ 119640 h 1316375"/>
                      <a:gd name="connsiteX6" fmla="*/ 404917 w 3024520"/>
                      <a:gd name="connsiteY6" fmla="*/ 50617 h 1316375"/>
                      <a:gd name="connsiteX7" fmla="*/ 1477028 w 3024520"/>
                      <a:gd name="connsiteY7" fmla="*/ 501566 h 1316375"/>
                      <a:gd name="connsiteX8" fmla="*/ 2572146 w 3024520"/>
                      <a:gd name="connsiteY8" fmla="*/ 0 h 1316375"/>
                      <a:gd name="connsiteX9" fmla="*/ 2875834 w 3024520"/>
                      <a:gd name="connsiteY9" fmla="*/ 96632 h 1316375"/>
                      <a:gd name="connsiteX10" fmla="*/ 2079803 w 3024520"/>
                      <a:gd name="connsiteY10" fmla="*/ 432543 h 1316375"/>
                      <a:gd name="connsiteX11" fmla="*/ 2240850 w 3024520"/>
                      <a:gd name="connsiteY11" fmla="*/ 920305 h 1316375"/>
                      <a:gd name="connsiteX12" fmla="*/ 3024520 w 3024520"/>
                      <a:gd name="connsiteY12" fmla="*/ 1228607 h 1316375"/>
                      <a:gd name="connsiteX13" fmla="*/ 2756623 w 3024520"/>
                      <a:gd name="connsiteY13" fmla="*/ 1316375 h 1316375"/>
                      <a:gd name="connsiteX14" fmla="*/ 1486231 w 3024520"/>
                      <a:gd name="connsiteY14" fmla="*/ 727041 h 1316375"/>
                      <a:gd name="connsiteX0" fmla="*/ 1537780 w 3076069"/>
                      <a:gd name="connsiteY0" fmla="*/ 727041 h 1316375"/>
                      <a:gd name="connsiteX1" fmla="*/ 309224 w 3076069"/>
                      <a:gd name="connsiteY1" fmla="*/ 1302232 h 1316375"/>
                      <a:gd name="connsiteX2" fmla="*/ 0 w 3076069"/>
                      <a:gd name="connsiteY2" fmla="*/ 1228607 h 1316375"/>
                      <a:gd name="connsiteX3" fmla="*/ 962613 w 3076069"/>
                      <a:gd name="connsiteY3" fmla="*/ 837478 h 1316375"/>
                      <a:gd name="connsiteX4" fmla="*/ 935005 w 3076069"/>
                      <a:gd name="connsiteY4" fmla="*/ 450949 h 1316375"/>
                      <a:gd name="connsiteX5" fmla="*/ 212596 w 3076069"/>
                      <a:gd name="connsiteY5" fmla="*/ 119640 h 1316375"/>
                      <a:gd name="connsiteX6" fmla="*/ 456466 w 3076069"/>
                      <a:gd name="connsiteY6" fmla="*/ 50617 h 1316375"/>
                      <a:gd name="connsiteX7" fmla="*/ 1528577 w 3076069"/>
                      <a:gd name="connsiteY7" fmla="*/ 501566 h 1316375"/>
                      <a:gd name="connsiteX8" fmla="*/ 2623695 w 3076069"/>
                      <a:gd name="connsiteY8" fmla="*/ 0 h 1316375"/>
                      <a:gd name="connsiteX9" fmla="*/ 2927383 w 3076069"/>
                      <a:gd name="connsiteY9" fmla="*/ 96632 h 1316375"/>
                      <a:gd name="connsiteX10" fmla="*/ 2131352 w 3076069"/>
                      <a:gd name="connsiteY10" fmla="*/ 432543 h 1316375"/>
                      <a:gd name="connsiteX11" fmla="*/ 2292399 w 3076069"/>
                      <a:gd name="connsiteY11" fmla="*/ 920305 h 1316375"/>
                      <a:gd name="connsiteX12" fmla="*/ 3076069 w 3076069"/>
                      <a:gd name="connsiteY12" fmla="*/ 1228607 h 1316375"/>
                      <a:gd name="connsiteX13" fmla="*/ 2808172 w 3076069"/>
                      <a:gd name="connsiteY13" fmla="*/ 1316375 h 1316375"/>
                      <a:gd name="connsiteX14" fmla="*/ 1537780 w 3076069"/>
                      <a:gd name="connsiteY14" fmla="*/ 727041 h 1316375"/>
                      <a:gd name="connsiteX0" fmla="*/ 1537780 w 3076069"/>
                      <a:gd name="connsiteY0" fmla="*/ 727041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27041 h 1321259"/>
                      <a:gd name="connsiteX0" fmla="*/ 1537780 w 3076069"/>
                      <a:gd name="connsiteY0" fmla="*/ 750825 h 1321259"/>
                      <a:gd name="connsiteX1" fmla="*/ 313981 w 3076069"/>
                      <a:gd name="connsiteY1" fmla="*/ 1321259 h 1321259"/>
                      <a:gd name="connsiteX2" fmla="*/ 0 w 3076069"/>
                      <a:gd name="connsiteY2" fmla="*/ 1228607 h 1321259"/>
                      <a:gd name="connsiteX3" fmla="*/ 962613 w 3076069"/>
                      <a:gd name="connsiteY3" fmla="*/ 837478 h 1321259"/>
                      <a:gd name="connsiteX4" fmla="*/ 935005 w 3076069"/>
                      <a:gd name="connsiteY4" fmla="*/ 450949 h 1321259"/>
                      <a:gd name="connsiteX5" fmla="*/ 212596 w 3076069"/>
                      <a:gd name="connsiteY5" fmla="*/ 119640 h 1321259"/>
                      <a:gd name="connsiteX6" fmla="*/ 456466 w 3076069"/>
                      <a:gd name="connsiteY6" fmla="*/ 50617 h 1321259"/>
                      <a:gd name="connsiteX7" fmla="*/ 1528577 w 3076069"/>
                      <a:gd name="connsiteY7" fmla="*/ 501566 h 1321259"/>
                      <a:gd name="connsiteX8" fmla="*/ 2623695 w 3076069"/>
                      <a:gd name="connsiteY8" fmla="*/ 0 h 1321259"/>
                      <a:gd name="connsiteX9" fmla="*/ 2927383 w 3076069"/>
                      <a:gd name="connsiteY9" fmla="*/ 96632 h 1321259"/>
                      <a:gd name="connsiteX10" fmla="*/ 2131352 w 3076069"/>
                      <a:gd name="connsiteY10" fmla="*/ 432543 h 1321259"/>
                      <a:gd name="connsiteX11" fmla="*/ 2292399 w 3076069"/>
                      <a:gd name="connsiteY11" fmla="*/ 920305 h 1321259"/>
                      <a:gd name="connsiteX12" fmla="*/ 3076069 w 3076069"/>
                      <a:gd name="connsiteY12" fmla="*/ 1228607 h 1321259"/>
                      <a:gd name="connsiteX13" fmla="*/ 2808172 w 3076069"/>
                      <a:gd name="connsiteY13" fmla="*/ 1316375 h 1321259"/>
                      <a:gd name="connsiteX14" fmla="*/ 1537780 w 3076069"/>
                      <a:gd name="connsiteY14" fmla="*/ 750825 h 13212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76069" h="1321259">
                        <a:moveTo>
                          <a:pt x="1537780" y="750825"/>
                        </a:moveTo>
                        <a:lnTo>
                          <a:pt x="313981" y="1321259"/>
                        </a:lnTo>
                        <a:lnTo>
                          <a:pt x="0" y="1228607"/>
                        </a:lnTo>
                        <a:lnTo>
                          <a:pt x="962613" y="837478"/>
                        </a:lnTo>
                        <a:lnTo>
                          <a:pt x="935005" y="450949"/>
                        </a:lnTo>
                        <a:lnTo>
                          <a:pt x="212596" y="119640"/>
                        </a:lnTo>
                        <a:lnTo>
                          <a:pt x="456466" y="50617"/>
                        </a:lnTo>
                        <a:lnTo>
                          <a:pt x="1528577" y="501566"/>
                        </a:lnTo>
                        <a:lnTo>
                          <a:pt x="2623695" y="0"/>
                        </a:lnTo>
                        <a:lnTo>
                          <a:pt x="2927383" y="96632"/>
                        </a:lnTo>
                        <a:lnTo>
                          <a:pt x="2131352" y="432543"/>
                        </a:lnTo>
                        <a:lnTo>
                          <a:pt x="2292399" y="920305"/>
                        </a:lnTo>
                        <a:lnTo>
                          <a:pt x="3076069" y="1228607"/>
                        </a:lnTo>
                        <a:lnTo>
                          <a:pt x="2808172" y="1316375"/>
                        </a:lnTo>
                        <a:lnTo>
                          <a:pt x="1537780" y="750825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0" name="Freeform 139"/>
                  <p:cNvSpPr/>
                  <p:nvPr/>
                </p:nvSpPr>
                <p:spPr bwMode="auto">
                  <a:xfrm>
                    <a:off x="2102655" y="1633412"/>
                    <a:ext cx="662444" cy="111846"/>
                  </a:xfrm>
                  <a:custGeom>
                    <a:avLst/>
                    <a:gdLst>
                      <a:gd name="connsiteX0" fmla="*/ 0 w 3645229"/>
                      <a:gd name="connsiteY0" fmla="*/ 214441 h 923747"/>
                      <a:gd name="connsiteX1" fmla="*/ 659770 w 3645229"/>
                      <a:gd name="connsiteY1" fmla="*/ 16495 h 923747"/>
                      <a:gd name="connsiteX2" fmla="*/ 1814367 w 3645229"/>
                      <a:gd name="connsiteY2" fmla="*/ 511360 h 923747"/>
                      <a:gd name="connsiteX3" fmla="*/ 2968965 w 3645229"/>
                      <a:gd name="connsiteY3" fmla="*/ 0 h 923747"/>
                      <a:gd name="connsiteX4" fmla="*/ 3645229 w 3645229"/>
                      <a:gd name="connsiteY4" fmla="*/ 197946 h 923747"/>
                      <a:gd name="connsiteX5" fmla="*/ 3199884 w 3645229"/>
                      <a:gd name="connsiteY5" fmla="*/ 461874 h 923747"/>
                      <a:gd name="connsiteX6" fmla="*/ 2985459 w 3645229"/>
                      <a:gd name="connsiteY6" fmla="*/ 379396 h 923747"/>
                      <a:gd name="connsiteX7" fmla="*/ 1830861 w 3645229"/>
                      <a:gd name="connsiteY7" fmla="*/ 923747 h 923747"/>
                      <a:gd name="connsiteX8" fmla="*/ 676264 w 3645229"/>
                      <a:gd name="connsiteY8" fmla="*/ 412387 h 923747"/>
                      <a:gd name="connsiteX9" fmla="*/ 527816 w 3645229"/>
                      <a:gd name="connsiteY9" fmla="*/ 478369 h 923747"/>
                      <a:gd name="connsiteX10" fmla="*/ 0 w 3645229"/>
                      <a:gd name="connsiteY10" fmla="*/ 21444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78369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71662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23747"/>
                      <a:gd name="connsiteX1" fmla="*/ 655168 w 3640627"/>
                      <a:gd name="connsiteY1" fmla="*/ 16495 h 923747"/>
                      <a:gd name="connsiteX2" fmla="*/ 1809765 w 3640627"/>
                      <a:gd name="connsiteY2" fmla="*/ 511360 h 923747"/>
                      <a:gd name="connsiteX3" fmla="*/ 2964363 w 3640627"/>
                      <a:gd name="connsiteY3" fmla="*/ 0 h 923747"/>
                      <a:gd name="connsiteX4" fmla="*/ 3640627 w 3640627"/>
                      <a:gd name="connsiteY4" fmla="*/ 197946 h 923747"/>
                      <a:gd name="connsiteX5" fmla="*/ 3195282 w 3640627"/>
                      <a:gd name="connsiteY5" fmla="*/ 461874 h 923747"/>
                      <a:gd name="connsiteX6" fmla="*/ 2980857 w 3640627"/>
                      <a:gd name="connsiteY6" fmla="*/ 379396 h 923747"/>
                      <a:gd name="connsiteX7" fmla="*/ 1826259 w 3640627"/>
                      <a:gd name="connsiteY7" fmla="*/ 923747 h 923747"/>
                      <a:gd name="connsiteX8" fmla="*/ 690067 w 3640627"/>
                      <a:gd name="connsiteY8" fmla="*/ 412387 h 923747"/>
                      <a:gd name="connsiteX9" fmla="*/ 523214 w 3640627"/>
                      <a:gd name="connsiteY9" fmla="*/ 482971 h 923747"/>
                      <a:gd name="connsiteX10" fmla="*/ 0 w 3640627"/>
                      <a:gd name="connsiteY10" fmla="*/ 242051 h 923747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09765 w 3640627"/>
                      <a:gd name="connsiteY2" fmla="*/ 511360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2980857 w 3640627"/>
                      <a:gd name="connsiteY6" fmla="*/ 379396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640627"/>
                      <a:gd name="connsiteY0" fmla="*/ 242051 h 946755"/>
                      <a:gd name="connsiteX1" fmla="*/ 655168 w 3640627"/>
                      <a:gd name="connsiteY1" fmla="*/ 16495 h 946755"/>
                      <a:gd name="connsiteX2" fmla="*/ 1855778 w 3640627"/>
                      <a:gd name="connsiteY2" fmla="*/ 534367 h 946755"/>
                      <a:gd name="connsiteX3" fmla="*/ 2964363 w 3640627"/>
                      <a:gd name="connsiteY3" fmla="*/ 0 h 946755"/>
                      <a:gd name="connsiteX4" fmla="*/ 3640627 w 3640627"/>
                      <a:gd name="connsiteY4" fmla="*/ 197946 h 946755"/>
                      <a:gd name="connsiteX5" fmla="*/ 3195282 w 3640627"/>
                      <a:gd name="connsiteY5" fmla="*/ 461874 h 946755"/>
                      <a:gd name="connsiteX6" fmla="*/ 3008465 w 3640627"/>
                      <a:gd name="connsiteY6" fmla="*/ 402404 h 946755"/>
                      <a:gd name="connsiteX7" fmla="*/ 1876873 w 3640627"/>
                      <a:gd name="connsiteY7" fmla="*/ 946755 h 946755"/>
                      <a:gd name="connsiteX8" fmla="*/ 690067 w 3640627"/>
                      <a:gd name="connsiteY8" fmla="*/ 412387 h 946755"/>
                      <a:gd name="connsiteX9" fmla="*/ 523214 w 3640627"/>
                      <a:gd name="connsiteY9" fmla="*/ 482971 h 946755"/>
                      <a:gd name="connsiteX10" fmla="*/ 0 w 3640627"/>
                      <a:gd name="connsiteY10" fmla="*/ 242051 h 946755"/>
                      <a:gd name="connsiteX0" fmla="*/ 0 w 3723451"/>
                      <a:gd name="connsiteY0" fmla="*/ 242051 h 946755"/>
                      <a:gd name="connsiteX1" fmla="*/ 655168 w 3723451"/>
                      <a:gd name="connsiteY1" fmla="*/ 16495 h 946755"/>
                      <a:gd name="connsiteX2" fmla="*/ 1855778 w 3723451"/>
                      <a:gd name="connsiteY2" fmla="*/ 534367 h 946755"/>
                      <a:gd name="connsiteX3" fmla="*/ 2964363 w 3723451"/>
                      <a:gd name="connsiteY3" fmla="*/ 0 h 946755"/>
                      <a:gd name="connsiteX4" fmla="*/ 3723451 w 3723451"/>
                      <a:gd name="connsiteY4" fmla="*/ 220954 h 946755"/>
                      <a:gd name="connsiteX5" fmla="*/ 3195282 w 3723451"/>
                      <a:gd name="connsiteY5" fmla="*/ 461874 h 946755"/>
                      <a:gd name="connsiteX6" fmla="*/ 3008465 w 3723451"/>
                      <a:gd name="connsiteY6" fmla="*/ 402404 h 946755"/>
                      <a:gd name="connsiteX7" fmla="*/ 1876873 w 3723451"/>
                      <a:gd name="connsiteY7" fmla="*/ 946755 h 946755"/>
                      <a:gd name="connsiteX8" fmla="*/ 690067 w 3723451"/>
                      <a:gd name="connsiteY8" fmla="*/ 412387 h 946755"/>
                      <a:gd name="connsiteX9" fmla="*/ 523214 w 3723451"/>
                      <a:gd name="connsiteY9" fmla="*/ 482971 h 946755"/>
                      <a:gd name="connsiteX10" fmla="*/ 0 w 3723451"/>
                      <a:gd name="connsiteY10" fmla="*/ 242051 h 946755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08465 w 3723451"/>
                      <a:gd name="connsiteY6" fmla="*/ 388599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95282 w 3723451"/>
                      <a:gd name="connsiteY5" fmla="*/ 448069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690067 w 3723451"/>
                      <a:gd name="connsiteY8" fmla="*/ 398582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  <a:gd name="connsiteX0" fmla="*/ 0 w 3723451"/>
                      <a:gd name="connsiteY0" fmla="*/ 228246 h 932950"/>
                      <a:gd name="connsiteX1" fmla="*/ 655168 w 3723451"/>
                      <a:gd name="connsiteY1" fmla="*/ 2690 h 932950"/>
                      <a:gd name="connsiteX2" fmla="*/ 1855778 w 3723451"/>
                      <a:gd name="connsiteY2" fmla="*/ 520562 h 932950"/>
                      <a:gd name="connsiteX3" fmla="*/ 3001174 w 3723451"/>
                      <a:gd name="connsiteY3" fmla="*/ 0 h 932950"/>
                      <a:gd name="connsiteX4" fmla="*/ 3723451 w 3723451"/>
                      <a:gd name="connsiteY4" fmla="*/ 207149 h 932950"/>
                      <a:gd name="connsiteX5" fmla="*/ 3186079 w 3723451"/>
                      <a:gd name="connsiteY5" fmla="*/ 461874 h 932950"/>
                      <a:gd name="connsiteX6" fmla="*/ 3013067 w 3723451"/>
                      <a:gd name="connsiteY6" fmla="*/ 393200 h 932950"/>
                      <a:gd name="connsiteX7" fmla="*/ 1876873 w 3723451"/>
                      <a:gd name="connsiteY7" fmla="*/ 932950 h 932950"/>
                      <a:gd name="connsiteX8" fmla="*/ 711613 w 3723451"/>
                      <a:gd name="connsiteY8" fmla="*/ 413055 h 932950"/>
                      <a:gd name="connsiteX9" fmla="*/ 523214 w 3723451"/>
                      <a:gd name="connsiteY9" fmla="*/ 469166 h 932950"/>
                      <a:gd name="connsiteX10" fmla="*/ 0 w 3723451"/>
                      <a:gd name="connsiteY10" fmla="*/ 228246 h 9329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</a:cxnLst>
                    <a:rect l="l" t="t" r="r" b="b"/>
                    <a:pathLst>
                      <a:path w="3723451" h="932950">
                        <a:moveTo>
                          <a:pt x="0" y="228246"/>
                        </a:moveTo>
                        <a:lnTo>
                          <a:pt x="655168" y="2690"/>
                        </a:lnTo>
                        <a:lnTo>
                          <a:pt x="1855778" y="520562"/>
                        </a:lnTo>
                        <a:lnTo>
                          <a:pt x="3001174" y="0"/>
                        </a:lnTo>
                        <a:lnTo>
                          <a:pt x="3723451" y="207149"/>
                        </a:lnTo>
                        <a:lnTo>
                          <a:pt x="3186079" y="461874"/>
                        </a:lnTo>
                        <a:lnTo>
                          <a:pt x="3013067" y="393200"/>
                        </a:lnTo>
                        <a:lnTo>
                          <a:pt x="1876873" y="932950"/>
                        </a:lnTo>
                        <a:lnTo>
                          <a:pt x="711613" y="413055"/>
                        </a:lnTo>
                        <a:lnTo>
                          <a:pt x="523214" y="469166"/>
                        </a:lnTo>
                        <a:lnTo>
                          <a:pt x="0" y="228246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1" name="Freeform 140"/>
                  <p:cNvSpPr/>
                  <p:nvPr/>
                </p:nvSpPr>
                <p:spPr bwMode="auto">
                  <a:xfrm>
                    <a:off x="2536889" y="1728599"/>
                    <a:ext cx="244057" cy="97568"/>
                  </a:xfrm>
                  <a:custGeom>
                    <a:avLst/>
                    <a:gdLst>
                      <a:gd name="connsiteX0" fmla="*/ 55216 w 1421812"/>
                      <a:gd name="connsiteY0" fmla="*/ 0 h 800665"/>
                      <a:gd name="connsiteX1" fmla="*/ 1421812 w 1421812"/>
                      <a:gd name="connsiteY1" fmla="*/ 625807 h 800665"/>
                      <a:gd name="connsiteX2" fmla="*/ 947874 w 1421812"/>
                      <a:gd name="connsiteY2" fmla="*/ 800665 h 800665"/>
                      <a:gd name="connsiteX3" fmla="*/ 50614 w 1421812"/>
                      <a:gd name="connsiteY3" fmla="*/ 404934 h 800665"/>
                      <a:gd name="connsiteX4" fmla="*/ 0 w 1421812"/>
                      <a:gd name="connsiteY4" fmla="*/ 404934 h 800665"/>
                      <a:gd name="connsiteX5" fmla="*/ 55216 w 1421812"/>
                      <a:gd name="connsiteY5" fmla="*/ 0 h 800665"/>
                      <a:gd name="connsiteX0" fmla="*/ 4602 w 1371198"/>
                      <a:gd name="connsiteY0" fmla="*/ 0 h 800665"/>
                      <a:gd name="connsiteX1" fmla="*/ 1371198 w 1371198"/>
                      <a:gd name="connsiteY1" fmla="*/ 625807 h 800665"/>
                      <a:gd name="connsiteX2" fmla="*/ 897260 w 1371198"/>
                      <a:gd name="connsiteY2" fmla="*/ 800665 h 800665"/>
                      <a:gd name="connsiteX3" fmla="*/ 0 w 1371198"/>
                      <a:gd name="connsiteY3" fmla="*/ 404934 h 800665"/>
                      <a:gd name="connsiteX4" fmla="*/ 4602 w 1371198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0665"/>
                      <a:gd name="connsiteX1" fmla="*/ 1366596 w 1366596"/>
                      <a:gd name="connsiteY1" fmla="*/ 625807 h 800665"/>
                      <a:gd name="connsiteX2" fmla="*/ 892658 w 1366596"/>
                      <a:gd name="connsiteY2" fmla="*/ 800665 h 800665"/>
                      <a:gd name="connsiteX3" fmla="*/ 4601 w 1366596"/>
                      <a:gd name="connsiteY3" fmla="*/ 427942 h 800665"/>
                      <a:gd name="connsiteX4" fmla="*/ 0 w 1366596"/>
                      <a:gd name="connsiteY4" fmla="*/ 0 h 800665"/>
                      <a:gd name="connsiteX0" fmla="*/ 0 w 1366596"/>
                      <a:gd name="connsiteY0" fmla="*/ 0 h 809868"/>
                      <a:gd name="connsiteX1" fmla="*/ 1366596 w 1366596"/>
                      <a:gd name="connsiteY1" fmla="*/ 625807 h 809868"/>
                      <a:gd name="connsiteX2" fmla="*/ 865050 w 1366596"/>
                      <a:gd name="connsiteY2" fmla="*/ 809868 h 809868"/>
                      <a:gd name="connsiteX3" fmla="*/ 4601 w 1366596"/>
                      <a:gd name="connsiteY3" fmla="*/ 427942 h 809868"/>
                      <a:gd name="connsiteX4" fmla="*/ 0 w 1366596"/>
                      <a:gd name="connsiteY4" fmla="*/ 0 h 80986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66596" h="809868">
                        <a:moveTo>
                          <a:pt x="0" y="0"/>
                        </a:moveTo>
                        <a:lnTo>
                          <a:pt x="1366596" y="625807"/>
                        </a:lnTo>
                        <a:lnTo>
                          <a:pt x="865050" y="809868"/>
                        </a:lnTo>
                        <a:lnTo>
                          <a:pt x="4601" y="427942"/>
                        </a:lnTo>
                        <a:cubicBezTo>
                          <a:pt x="-1535" y="105836"/>
                          <a:pt x="1534" y="142647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42" name="Freeform 141"/>
                  <p:cNvSpPr/>
                  <p:nvPr/>
                </p:nvSpPr>
                <p:spPr bwMode="auto">
                  <a:xfrm>
                    <a:off x="2089977" y="1730980"/>
                    <a:ext cx="240888" cy="95187"/>
                  </a:xfrm>
                  <a:custGeom>
                    <a:avLst/>
                    <a:gdLst>
                      <a:gd name="connsiteX0" fmla="*/ 1329786 w 1348191"/>
                      <a:gd name="connsiteY0" fmla="*/ 0 h 809869"/>
                      <a:gd name="connsiteX1" fmla="*/ 1348191 w 1348191"/>
                      <a:gd name="connsiteY1" fmla="*/ 400333 h 809869"/>
                      <a:gd name="connsiteX2" fmla="*/ 487742 w 1348191"/>
                      <a:gd name="connsiteY2" fmla="*/ 809869 h 809869"/>
                      <a:gd name="connsiteX3" fmla="*/ 0 w 1348191"/>
                      <a:gd name="connsiteY3" fmla="*/ 630409 h 809869"/>
                      <a:gd name="connsiteX4" fmla="*/ 1329786 w 1348191"/>
                      <a:gd name="connsiteY4" fmla="*/ 0 h 809869"/>
                      <a:gd name="connsiteX0" fmla="*/ 1329786 w 1348191"/>
                      <a:gd name="connsiteY0" fmla="*/ 0 h 791462"/>
                      <a:gd name="connsiteX1" fmla="*/ 1348191 w 1348191"/>
                      <a:gd name="connsiteY1" fmla="*/ 381926 h 791462"/>
                      <a:gd name="connsiteX2" fmla="*/ 487742 w 1348191"/>
                      <a:gd name="connsiteY2" fmla="*/ 791462 h 791462"/>
                      <a:gd name="connsiteX3" fmla="*/ 0 w 1348191"/>
                      <a:gd name="connsiteY3" fmla="*/ 612002 h 791462"/>
                      <a:gd name="connsiteX4" fmla="*/ 1329786 w 1348191"/>
                      <a:gd name="connsiteY4" fmla="*/ 0 h 7914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348191" h="791462">
                        <a:moveTo>
                          <a:pt x="1329786" y="0"/>
                        </a:moveTo>
                        <a:lnTo>
                          <a:pt x="1348191" y="381926"/>
                        </a:lnTo>
                        <a:lnTo>
                          <a:pt x="487742" y="791462"/>
                        </a:lnTo>
                        <a:lnTo>
                          <a:pt x="0" y="612002"/>
                        </a:lnTo>
                        <a:lnTo>
                          <a:pt x="1329786" y="0"/>
                        </a:lnTo>
                        <a:close/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eaLnBrk="0" hangingPunct="0">
                      <a:defRPr/>
                    </a:pPr>
                    <a:endParaRPr lang="en-US" sz="1800">
                      <a:solidFill>
                        <a:srgbClr val="FFFFFF"/>
                      </a:solidFill>
                    </a:endParaRPr>
                  </a:p>
                </p:txBody>
              </p:sp>
              <p:cxnSp>
                <p:nvCxnSpPr>
                  <p:cNvPr id="143" name="Straight Connector 142"/>
                  <p:cNvCxnSpPr>
                    <a:endCxn id="138" idx="2"/>
                  </p:cNvCxnSpPr>
                  <p:nvPr/>
                </p:nvCxnSpPr>
                <p:spPr bwMode="auto">
                  <a:xfrm flipH="1" flipV="1">
                    <a:off x="1871277" y="1735739"/>
                    <a:ext cx="3169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 bwMode="auto">
                  <a:xfrm flipH="1" flipV="1">
                    <a:off x="2996477" y="1733359"/>
                    <a:ext cx="3171" cy="123743"/>
                  </a:xfrm>
                  <a:prstGeom prst="line">
                    <a:avLst/>
                  </a:prstGeom>
                  <a:ln w="6350" cmpd="sng">
                    <a:solidFill>
                      <a:schemeClr val="tx1"/>
                    </a:solidFill>
                  </a:ln>
                  <a:effectLst>
                    <a:outerShdw blurRad="40005" dist="19939" dir="5400000" algn="tl" rotWithShape="0">
                      <a:srgbClr val="000000">
                        <a:alpha val="38000"/>
                      </a:srgbClr>
                    </a:outerShdw>
                  </a:effectLst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Group 132"/>
                <p:cNvGrpSpPr/>
                <p:nvPr/>
              </p:nvGrpSpPr>
              <p:grpSpPr>
                <a:xfrm>
                  <a:off x="1770362" y="2873352"/>
                  <a:ext cx="441422" cy="369332"/>
                  <a:chOff x="667045" y="1708643"/>
                  <a:chExt cx="441422" cy="369332"/>
                </a:xfrm>
              </p:grpSpPr>
              <p:sp>
                <p:nvSpPr>
                  <p:cNvPr id="134" name="Oval 133"/>
                  <p:cNvSpPr/>
                  <p:nvPr/>
                </p:nvSpPr>
                <p:spPr bwMode="auto">
                  <a:xfrm>
                    <a:off x="725417" y="1787240"/>
                    <a:ext cx="356365" cy="231962"/>
                  </a:xfrm>
                  <a:prstGeom prst="ellipse">
                    <a:avLst/>
                  </a:prstGeom>
                  <a:solidFill>
                    <a:schemeClr val="bg1">
                      <a:alpha val="76000"/>
                    </a:schemeClr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 eaLnBrk="0" hangingPunct="0"/>
                    <a:endParaRPr lang="en-US" sz="1800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35" name="TextBox 134"/>
                  <p:cNvSpPr txBox="1"/>
                  <p:nvPr/>
                </p:nvSpPr>
                <p:spPr>
                  <a:xfrm>
                    <a:off x="667045" y="1708643"/>
                    <a:ext cx="44142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eaLnBrk="0" hangingPunct="0"/>
                    <a:r>
                      <a:rPr lang="en-US" sz="1800" dirty="0" smtClean="0">
                        <a:solidFill>
                          <a:srgbClr val="000000"/>
                        </a:solidFill>
                        <a:latin typeface="Arial" charset="0"/>
                        <a:ea typeface="ＭＳ Ｐゴシック" charset="0"/>
                      </a:rPr>
                      <a:t>1a</a:t>
                    </a:r>
                    <a:endPara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endParaRPr>
                  </a:p>
                </p:txBody>
              </p:sp>
            </p:grpSp>
          </p:grpSp>
          <p:cxnSp>
            <p:nvCxnSpPr>
              <p:cNvPr id="128" name="Straight Connector 127"/>
              <p:cNvCxnSpPr>
                <a:stCxn id="177" idx="7"/>
              </p:cNvCxnSpPr>
              <p:nvPr/>
            </p:nvCxnSpPr>
            <p:spPr bwMode="auto">
              <a:xfrm>
                <a:off x="2218708" y="3154477"/>
                <a:ext cx="480042" cy="36977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29" name="Straight Connector 128"/>
              <p:cNvCxnSpPr/>
              <p:nvPr/>
            </p:nvCxnSpPr>
            <p:spPr bwMode="auto">
              <a:xfrm>
                <a:off x="1315140" y="3783345"/>
                <a:ext cx="489235" cy="3525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Straight Connector 129"/>
              <p:cNvCxnSpPr/>
              <p:nvPr/>
            </p:nvCxnSpPr>
            <p:spPr bwMode="auto">
              <a:xfrm flipH="1">
                <a:off x="2196042" y="3783542"/>
                <a:ext cx="508002" cy="34925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Straight Connector 130"/>
              <p:cNvCxnSpPr>
                <a:endCxn id="177" idx="2"/>
              </p:cNvCxnSpPr>
              <p:nvPr/>
            </p:nvCxnSpPr>
            <p:spPr bwMode="auto">
              <a:xfrm flipV="1">
                <a:off x="1319809" y="3078707"/>
                <a:ext cx="417868" cy="457019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186" name="Freeform 2"/>
          <p:cNvSpPr>
            <a:spLocks/>
          </p:cNvSpPr>
          <p:nvPr/>
        </p:nvSpPr>
        <p:spPr bwMode="auto">
          <a:xfrm>
            <a:off x="3285692" y="2600401"/>
            <a:ext cx="2545688" cy="1720535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87" name="Group 186"/>
          <p:cNvGrpSpPr/>
          <p:nvPr/>
        </p:nvGrpSpPr>
        <p:grpSpPr>
          <a:xfrm>
            <a:off x="3506594" y="2740425"/>
            <a:ext cx="2189884" cy="1476371"/>
            <a:chOff x="833331" y="2873352"/>
            <a:chExt cx="2333625" cy="1590649"/>
          </a:xfrm>
        </p:grpSpPr>
        <p:grpSp>
          <p:nvGrpSpPr>
            <p:cNvPr id="188" name="Group 187"/>
            <p:cNvGrpSpPr/>
            <p:nvPr/>
          </p:nvGrpSpPr>
          <p:grpSpPr>
            <a:xfrm>
              <a:off x="1736090" y="2873352"/>
              <a:ext cx="565150" cy="369332"/>
              <a:chOff x="1736090" y="2873352"/>
              <a:chExt cx="565150" cy="369332"/>
            </a:xfrm>
          </p:grpSpPr>
          <p:grpSp>
            <p:nvGrpSpPr>
              <p:cNvPr id="235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39" name="Oval 238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0" name="Rectangle 239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1" name="Oval 240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2" name="Freeform 241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3" name="Freeform 242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4" name="Freeform 243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45" name="Freeform 244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46" name="Straight Connector 245"/>
                <p:cNvCxnSpPr>
                  <a:endCxn id="241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7" name="Straight Connector 246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6" name="Group 235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37" name="Oval 236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8" name="TextBox 237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b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89" name="Group 188"/>
            <p:cNvGrpSpPr/>
            <p:nvPr/>
          </p:nvGrpSpPr>
          <p:grpSpPr>
            <a:xfrm>
              <a:off x="1740320" y="4094669"/>
              <a:ext cx="565150" cy="369332"/>
              <a:chOff x="1736090" y="2873352"/>
              <a:chExt cx="565150" cy="369332"/>
            </a:xfrm>
          </p:grpSpPr>
          <p:grpSp>
            <p:nvGrpSpPr>
              <p:cNvPr id="222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26" name="Oval 225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7" name="Rectangle 226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8" name="Oval 227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9" name="Freeform 228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0" name="Freeform 229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1" name="Freeform 230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2" name="Freeform 231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33" name="Straight Connector 232"/>
                <p:cNvCxnSpPr>
                  <a:endCxn id="228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4" name="Straight Connector 233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3" name="Group 222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224" name="Oval 223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25" name="TextBox 224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d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90" name="Group 189"/>
            <p:cNvGrpSpPr/>
            <p:nvPr/>
          </p:nvGrpSpPr>
          <p:grpSpPr>
            <a:xfrm>
              <a:off x="2601806" y="3485072"/>
              <a:ext cx="565150" cy="369332"/>
              <a:chOff x="1736090" y="2873352"/>
              <a:chExt cx="565150" cy="369332"/>
            </a:xfrm>
          </p:grpSpPr>
          <p:grpSp>
            <p:nvGrpSpPr>
              <p:cNvPr id="209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13" name="Oval 212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4" name="Rectangle 213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5" name="Oval 214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7" name="Freeform 216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8" name="Freeform 217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20" name="Straight Connector 219"/>
                <p:cNvCxnSpPr>
                  <a:endCxn id="215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10" name="Group 209"/>
              <p:cNvGrpSpPr/>
              <p:nvPr/>
            </p:nvGrpSpPr>
            <p:grpSpPr>
              <a:xfrm>
                <a:off x="1770362" y="2873352"/>
                <a:ext cx="428460" cy="369332"/>
                <a:chOff x="667045" y="1708643"/>
                <a:chExt cx="428460" cy="369332"/>
              </a:xfrm>
            </p:grpSpPr>
            <p:sp>
              <p:nvSpPr>
                <p:cNvPr id="211" name="Oval 210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2" name="TextBox 211"/>
                <p:cNvSpPr txBox="1"/>
                <p:nvPr/>
              </p:nvSpPr>
              <p:spPr>
                <a:xfrm>
                  <a:off x="667045" y="1708643"/>
                  <a:ext cx="42846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c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grpSp>
          <p:nvGrpSpPr>
            <p:cNvPr id="191" name="Group 190"/>
            <p:cNvGrpSpPr/>
            <p:nvPr/>
          </p:nvGrpSpPr>
          <p:grpSpPr>
            <a:xfrm>
              <a:off x="833331" y="3478719"/>
              <a:ext cx="565150" cy="369332"/>
              <a:chOff x="1736090" y="2873352"/>
              <a:chExt cx="565150" cy="369332"/>
            </a:xfrm>
          </p:grpSpPr>
          <p:grpSp>
            <p:nvGrpSpPr>
              <p:cNvPr id="196" name="Group 327"/>
              <p:cNvGrpSpPr>
                <a:grpSpLocks/>
              </p:cNvGrpSpPr>
              <p:nvPr/>
            </p:nvGrpSpPr>
            <p:grpSpPr bwMode="auto">
              <a:xfrm>
                <a:off x="1736090" y="2893762"/>
                <a:ext cx="565150" cy="292100"/>
                <a:chOff x="1871277" y="1576300"/>
                <a:chExt cx="1128371" cy="437861"/>
              </a:xfrm>
            </p:grpSpPr>
            <p:sp>
              <p:nvSpPr>
                <p:cNvPr id="200" name="Oval 199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1" name="Rectangle 200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2" name="Oval 201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3" name="Freeform 202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4" name="Freeform 203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5" name="Freeform 204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6" name="Freeform 205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207" name="Straight Connector 206"/>
                <p:cNvCxnSpPr>
                  <a:endCxn id="202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Group 196"/>
              <p:cNvGrpSpPr/>
              <p:nvPr/>
            </p:nvGrpSpPr>
            <p:grpSpPr>
              <a:xfrm>
                <a:off x="1770362" y="2873352"/>
                <a:ext cx="441422" cy="369332"/>
                <a:chOff x="667045" y="1708643"/>
                <a:chExt cx="441422" cy="369332"/>
              </a:xfrm>
            </p:grpSpPr>
            <p:sp>
              <p:nvSpPr>
                <p:cNvPr id="198" name="Oval 197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9" name="TextBox 198"/>
                <p:cNvSpPr txBox="1"/>
                <p:nvPr/>
              </p:nvSpPr>
              <p:spPr>
                <a:xfrm>
                  <a:off x="667045" y="1708643"/>
                  <a:ext cx="44142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eaLnBrk="0" hangingPunct="0"/>
                  <a:r>
                    <a:rPr lang="en-US" sz="1800" dirty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2</a:t>
                  </a:r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a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192" name="Straight Connector 191"/>
            <p:cNvCxnSpPr>
              <a:endCxn id="225" idx="0"/>
            </p:cNvCxnSpPr>
            <p:nvPr/>
          </p:nvCxnSpPr>
          <p:spPr bwMode="auto">
            <a:xfrm>
              <a:off x="1991073" y="3173114"/>
              <a:ext cx="4230" cy="92155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3" name="Straight Connector 192"/>
            <p:cNvCxnSpPr/>
            <p:nvPr/>
          </p:nvCxnSpPr>
          <p:spPr bwMode="auto">
            <a:xfrm>
              <a:off x="2280478" y="3145660"/>
              <a:ext cx="435814" cy="35947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4" name="Straight Connector 193"/>
            <p:cNvCxnSpPr/>
            <p:nvPr/>
          </p:nvCxnSpPr>
          <p:spPr bwMode="auto">
            <a:xfrm>
              <a:off x="1300073" y="3768911"/>
              <a:ext cx="527386" cy="36820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Straight Connector 194"/>
            <p:cNvCxnSpPr/>
            <p:nvPr/>
          </p:nvCxnSpPr>
          <p:spPr bwMode="auto">
            <a:xfrm flipH="1">
              <a:off x="2194462" y="3713972"/>
              <a:ext cx="509583" cy="428945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8" name="Freeform 2"/>
          <p:cNvSpPr>
            <a:spLocks/>
          </p:cNvSpPr>
          <p:nvPr/>
        </p:nvSpPr>
        <p:spPr bwMode="auto">
          <a:xfrm>
            <a:off x="5507686" y="1532143"/>
            <a:ext cx="2575521" cy="1672516"/>
          </a:xfrm>
          <a:custGeom>
            <a:avLst/>
            <a:gdLst>
              <a:gd name="T0" fmla="*/ 648763 w 10001"/>
              <a:gd name="T1" fmla="*/ 34777612 h 10125"/>
              <a:gd name="T2" fmla="*/ 115976403 w 10001"/>
              <a:gd name="T3" fmla="*/ 13733703 h 10125"/>
              <a:gd name="T4" fmla="*/ 507700960 w 10001"/>
              <a:gd name="T5" fmla="*/ 8662125 h 10125"/>
              <a:gd name="T6" fmla="*/ 810212713 w 10001"/>
              <a:gd name="T7" fmla="*/ 0 h 10125"/>
              <a:gd name="T8" fmla="*/ 1090015738 w 10001"/>
              <a:gd name="T9" fmla="*/ 8687929 h 10125"/>
              <a:gd name="T10" fmla="*/ 1310938763 w 10001"/>
              <a:gd name="T11" fmla="*/ 4279362 h 10125"/>
              <a:gd name="T12" fmla="*/ 1620263134 w 10001"/>
              <a:gd name="T13" fmla="*/ 25736690 h 10125"/>
              <a:gd name="T14" fmla="*/ 1394798364 w 10001"/>
              <a:gd name="T15" fmla="*/ 58525268 h 10125"/>
              <a:gd name="T16" fmla="*/ 1134622140 w 10001"/>
              <a:gd name="T17" fmla="*/ 80266624 h 10125"/>
              <a:gd name="T18" fmla="*/ 860820276 w 10001"/>
              <a:gd name="T19" fmla="*/ 76142271 h 10125"/>
              <a:gd name="T20" fmla="*/ 708996782 w 10001"/>
              <a:gd name="T21" fmla="*/ 85346835 h 10125"/>
              <a:gd name="T22" fmla="*/ 509322667 w 10001"/>
              <a:gd name="T23" fmla="*/ 86268164 h 10125"/>
              <a:gd name="T24" fmla="*/ 353443899 w 10001"/>
              <a:gd name="T25" fmla="*/ 67979516 h 10125"/>
              <a:gd name="T26" fmla="*/ 192536914 w 10001"/>
              <a:gd name="T27" fmla="*/ 64535347 h 10125"/>
              <a:gd name="T28" fmla="*/ 648763 w 10001"/>
              <a:gd name="T29" fmla="*/ 34777612 h 1012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connsiteX0" fmla="*/ 4 w 10040"/>
              <a:gd name="connsiteY0" fmla="*/ 4039 h 10125"/>
              <a:gd name="connsiteX1" fmla="*/ 715 w 10040"/>
              <a:gd name="connsiteY1" fmla="*/ 1595 h 10125"/>
              <a:gd name="connsiteX2" fmla="*/ 3130 w 10040"/>
              <a:gd name="connsiteY2" fmla="*/ 1006 h 10125"/>
              <a:gd name="connsiteX3" fmla="*/ 4995 w 10040"/>
              <a:gd name="connsiteY3" fmla="*/ 0 h 10125"/>
              <a:gd name="connsiteX4" fmla="*/ 6720 w 10040"/>
              <a:gd name="connsiteY4" fmla="*/ 1009 h 10125"/>
              <a:gd name="connsiteX5" fmla="*/ 9989 w 10040"/>
              <a:gd name="connsiteY5" fmla="*/ 2989 h 10125"/>
              <a:gd name="connsiteX6" fmla="*/ 8599 w 10040"/>
              <a:gd name="connsiteY6" fmla="*/ 6797 h 10125"/>
              <a:gd name="connsiteX7" fmla="*/ 6995 w 10040"/>
              <a:gd name="connsiteY7" fmla="*/ 9322 h 10125"/>
              <a:gd name="connsiteX8" fmla="*/ 5307 w 10040"/>
              <a:gd name="connsiteY8" fmla="*/ 8843 h 10125"/>
              <a:gd name="connsiteX9" fmla="*/ 4371 w 10040"/>
              <a:gd name="connsiteY9" fmla="*/ 9912 h 10125"/>
              <a:gd name="connsiteX10" fmla="*/ 3140 w 10040"/>
              <a:gd name="connsiteY10" fmla="*/ 10019 h 10125"/>
              <a:gd name="connsiteX11" fmla="*/ 2179 w 10040"/>
              <a:gd name="connsiteY11" fmla="*/ 7895 h 10125"/>
              <a:gd name="connsiteX12" fmla="*/ 1187 w 10040"/>
              <a:gd name="connsiteY12" fmla="*/ 7495 h 10125"/>
              <a:gd name="connsiteX13" fmla="*/ 4 w 10040"/>
              <a:gd name="connsiteY13" fmla="*/ 4039 h 10125"/>
              <a:gd name="connsiteX0" fmla="*/ 4 w 8600"/>
              <a:gd name="connsiteY0" fmla="*/ 4042 h 10128"/>
              <a:gd name="connsiteX1" fmla="*/ 715 w 8600"/>
              <a:gd name="connsiteY1" fmla="*/ 1598 h 10128"/>
              <a:gd name="connsiteX2" fmla="*/ 3130 w 8600"/>
              <a:gd name="connsiteY2" fmla="*/ 1009 h 10128"/>
              <a:gd name="connsiteX3" fmla="*/ 4995 w 8600"/>
              <a:gd name="connsiteY3" fmla="*/ 3 h 10128"/>
              <a:gd name="connsiteX4" fmla="*/ 6720 w 8600"/>
              <a:gd name="connsiteY4" fmla="*/ 1012 h 10128"/>
              <a:gd name="connsiteX5" fmla="*/ 8599 w 8600"/>
              <a:gd name="connsiteY5" fmla="*/ 6800 h 10128"/>
              <a:gd name="connsiteX6" fmla="*/ 6995 w 8600"/>
              <a:gd name="connsiteY6" fmla="*/ 9325 h 10128"/>
              <a:gd name="connsiteX7" fmla="*/ 5307 w 8600"/>
              <a:gd name="connsiteY7" fmla="*/ 8846 h 10128"/>
              <a:gd name="connsiteX8" fmla="*/ 4371 w 8600"/>
              <a:gd name="connsiteY8" fmla="*/ 9915 h 10128"/>
              <a:gd name="connsiteX9" fmla="*/ 3140 w 8600"/>
              <a:gd name="connsiteY9" fmla="*/ 10022 h 10128"/>
              <a:gd name="connsiteX10" fmla="*/ 2179 w 8600"/>
              <a:gd name="connsiteY10" fmla="*/ 7898 h 10128"/>
              <a:gd name="connsiteX11" fmla="*/ 1187 w 8600"/>
              <a:gd name="connsiteY11" fmla="*/ 7498 h 10128"/>
              <a:gd name="connsiteX12" fmla="*/ 4 w 8600"/>
              <a:gd name="connsiteY12" fmla="*/ 4042 h 10128"/>
              <a:gd name="connsiteX0" fmla="*/ 4 w 9326"/>
              <a:gd name="connsiteY0" fmla="*/ 3988 h 9997"/>
              <a:gd name="connsiteX1" fmla="*/ 830 w 9326"/>
              <a:gd name="connsiteY1" fmla="*/ 1575 h 9997"/>
              <a:gd name="connsiteX2" fmla="*/ 3639 w 9326"/>
              <a:gd name="connsiteY2" fmla="*/ 993 h 9997"/>
              <a:gd name="connsiteX3" fmla="*/ 5807 w 9326"/>
              <a:gd name="connsiteY3" fmla="*/ 0 h 9997"/>
              <a:gd name="connsiteX4" fmla="*/ 7813 w 9326"/>
              <a:gd name="connsiteY4" fmla="*/ 996 h 9997"/>
              <a:gd name="connsiteX5" fmla="*/ 9324 w 9326"/>
              <a:gd name="connsiteY5" fmla="*/ 5746 h 9997"/>
              <a:gd name="connsiteX6" fmla="*/ 8133 w 9326"/>
              <a:gd name="connsiteY6" fmla="*/ 9204 h 9997"/>
              <a:gd name="connsiteX7" fmla="*/ 6170 w 9326"/>
              <a:gd name="connsiteY7" fmla="*/ 8731 h 9997"/>
              <a:gd name="connsiteX8" fmla="*/ 5082 w 9326"/>
              <a:gd name="connsiteY8" fmla="*/ 9787 h 9997"/>
              <a:gd name="connsiteX9" fmla="*/ 3650 w 9326"/>
              <a:gd name="connsiteY9" fmla="*/ 9892 h 9997"/>
              <a:gd name="connsiteX10" fmla="*/ 2533 w 9326"/>
              <a:gd name="connsiteY10" fmla="*/ 7795 h 9997"/>
              <a:gd name="connsiteX11" fmla="*/ 1379 w 9326"/>
              <a:gd name="connsiteY11" fmla="*/ 7400 h 9997"/>
              <a:gd name="connsiteX12" fmla="*/ 4 w 9326"/>
              <a:gd name="connsiteY12" fmla="*/ 3988 h 9997"/>
              <a:gd name="connsiteX0" fmla="*/ 4 w 10001"/>
              <a:gd name="connsiteY0" fmla="*/ 3989 h 10041"/>
              <a:gd name="connsiteX1" fmla="*/ 890 w 10001"/>
              <a:gd name="connsiteY1" fmla="*/ 1575 h 10041"/>
              <a:gd name="connsiteX2" fmla="*/ 3902 w 10001"/>
              <a:gd name="connsiteY2" fmla="*/ 993 h 10041"/>
              <a:gd name="connsiteX3" fmla="*/ 6227 w 10001"/>
              <a:gd name="connsiteY3" fmla="*/ 0 h 10041"/>
              <a:gd name="connsiteX4" fmla="*/ 8378 w 10001"/>
              <a:gd name="connsiteY4" fmla="*/ 996 h 10041"/>
              <a:gd name="connsiteX5" fmla="*/ 9998 w 10001"/>
              <a:gd name="connsiteY5" fmla="*/ 5748 h 10041"/>
              <a:gd name="connsiteX6" fmla="*/ 8721 w 10001"/>
              <a:gd name="connsiteY6" fmla="*/ 9207 h 10041"/>
              <a:gd name="connsiteX7" fmla="*/ 5449 w 10001"/>
              <a:gd name="connsiteY7" fmla="*/ 9790 h 10041"/>
              <a:gd name="connsiteX8" fmla="*/ 3914 w 10001"/>
              <a:gd name="connsiteY8" fmla="*/ 9895 h 10041"/>
              <a:gd name="connsiteX9" fmla="*/ 2716 w 10001"/>
              <a:gd name="connsiteY9" fmla="*/ 7797 h 10041"/>
              <a:gd name="connsiteX10" fmla="*/ 1479 w 10001"/>
              <a:gd name="connsiteY10" fmla="*/ 7402 h 10041"/>
              <a:gd name="connsiteX11" fmla="*/ 4 w 10001"/>
              <a:gd name="connsiteY11" fmla="*/ 3989 h 10041"/>
              <a:gd name="connsiteX0" fmla="*/ 4 w 10001"/>
              <a:gd name="connsiteY0" fmla="*/ 3989 h 14825"/>
              <a:gd name="connsiteX1" fmla="*/ 890 w 10001"/>
              <a:gd name="connsiteY1" fmla="*/ 1575 h 14825"/>
              <a:gd name="connsiteX2" fmla="*/ 3902 w 10001"/>
              <a:gd name="connsiteY2" fmla="*/ 993 h 14825"/>
              <a:gd name="connsiteX3" fmla="*/ 6227 w 10001"/>
              <a:gd name="connsiteY3" fmla="*/ 0 h 14825"/>
              <a:gd name="connsiteX4" fmla="*/ 8378 w 10001"/>
              <a:gd name="connsiteY4" fmla="*/ 996 h 14825"/>
              <a:gd name="connsiteX5" fmla="*/ 9998 w 10001"/>
              <a:gd name="connsiteY5" fmla="*/ 5748 h 14825"/>
              <a:gd name="connsiteX6" fmla="*/ 8721 w 10001"/>
              <a:gd name="connsiteY6" fmla="*/ 9207 h 14825"/>
              <a:gd name="connsiteX7" fmla="*/ 6011 w 10001"/>
              <a:gd name="connsiteY7" fmla="*/ 14823 h 14825"/>
              <a:gd name="connsiteX8" fmla="*/ 3914 w 10001"/>
              <a:gd name="connsiteY8" fmla="*/ 9895 h 14825"/>
              <a:gd name="connsiteX9" fmla="*/ 2716 w 10001"/>
              <a:gd name="connsiteY9" fmla="*/ 7797 h 14825"/>
              <a:gd name="connsiteX10" fmla="*/ 1479 w 10001"/>
              <a:gd name="connsiteY10" fmla="*/ 7402 h 14825"/>
              <a:gd name="connsiteX11" fmla="*/ 4 w 10001"/>
              <a:gd name="connsiteY11" fmla="*/ 3989 h 14825"/>
              <a:gd name="connsiteX0" fmla="*/ 4 w 10001"/>
              <a:gd name="connsiteY0" fmla="*/ 7436 h 18272"/>
              <a:gd name="connsiteX1" fmla="*/ 890 w 10001"/>
              <a:gd name="connsiteY1" fmla="*/ 5022 h 18272"/>
              <a:gd name="connsiteX2" fmla="*/ 3902 w 10001"/>
              <a:gd name="connsiteY2" fmla="*/ 4440 h 18272"/>
              <a:gd name="connsiteX3" fmla="*/ 6026 w 10001"/>
              <a:gd name="connsiteY3" fmla="*/ 0 h 18272"/>
              <a:gd name="connsiteX4" fmla="*/ 8378 w 10001"/>
              <a:gd name="connsiteY4" fmla="*/ 4443 h 18272"/>
              <a:gd name="connsiteX5" fmla="*/ 9998 w 10001"/>
              <a:gd name="connsiteY5" fmla="*/ 9195 h 18272"/>
              <a:gd name="connsiteX6" fmla="*/ 8721 w 10001"/>
              <a:gd name="connsiteY6" fmla="*/ 12654 h 18272"/>
              <a:gd name="connsiteX7" fmla="*/ 6011 w 10001"/>
              <a:gd name="connsiteY7" fmla="*/ 18270 h 18272"/>
              <a:gd name="connsiteX8" fmla="*/ 3914 w 10001"/>
              <a:gd name="connsiteY8" fmla="*/ 13342 h 18272"/>
              <a:gd name="connsiteX9" fmla="*/ 2716 w 10001"/>
              <a:gd name="connsiteY9" fmla="*/ 11244 h 18272"/>
              <a:gd name="connsiteX10" fmla="*/ 1479 w 10001"/>
              <a:gd name="connsiteY10" fmla="*/ 10849 h 18272"/>
              <a:gd name="connsiteX11" fmla="*/ 4 w 10001"/>
              <a:gd name="connsiteY11" fmla="*/ 7436 h 18272"/>
              <a:gd name="connsiteX0" fmla="*/ 1 w 9998"/>
              <a:gd name="connsiteY0" fmla="*/ 7436 h 18272"/>
              <a:gd name="connsiteX1" fmla="*/ 3899 w 9998"/>
              <a:gd name="connsiteY1" fmla="*/ 4440 h 18272"/>
              <a:gd name="connsiteX2" fmla="*/ 6023 w 9998"/>
              <a:gd name="connsiteY2" fmla="*/ 0 h 18272"/>
              <a:gd name="connsiteX3" fmla="*/ 8375 w 9998"/>
              <a:gd name="connsiteY3" fmla="*/ 4443 h 18272"/>
              <a:gd name="connsiteX4" fmla="*/ 9995 w 9998"/>
              <a:gd name="connsiteY4" fmla="*/ 9195 h 18272"/>
              <a:gd name="connsiteX5" fmla="*/ 8718 w 9998"/>
              <a:gd name="connsiteY5" fmla="*/ 12654 h 18272"/>
              <a:gd name="connsiteX6" fmla="*/ 6008 w 9998"/>
              <a:gd name="connsiteY6" fmla="*/ 18270 h 18272"/>
              <a:gd name="connsiteX7" fmla="*/ 3911 w 9998"/>
              <a:gd name="connsiteY7" fmla="*/ 13342 h 18272"/>
              <a:gd name="connsiteX8" fmla="*/ 2713 w 9998"/>
              <a:gd name="connsiteY8" fmla="*/ 11244 h 18272"/>
              <a:gd name="connsiteX9" fmla="*/ 1476 w 9998"/>
              <a:gd name="connsiteY9" fmla="*/ 10849 h 18272"/>
              <a:gd name="connsiteX10" fmla="*/ 1 w 9998"/>
              <a:gd name="connsiteY10" fmla="*/ 7436 h 18272"/>
              <a:gd name="connsiteX0" fmla="*/ 35 w 8559"/>
              <a:gd name="connsiteY0" fmla="*/ 5938 h 10000"/>
              <a:gd name="connsiteX1" fmla="*/ 2459 w 8559"/>
              <a:gd name="connsiteY1" fmla="*/ 2430 h 10000"/>
              <a:gd name="connsiteX2" fmla="*/ 4583 w 8559"/>
              <a:gd name="connsiteY2" fmla="*/ 0 h 10000"/>
              <a:gd name="connsiteX3" fmla="*/ 6936 w 8559"/>
              <a:gd name="connsiteY3" fmla="*/ 2432 h 10000"/>
              <a:gd name="connsiteX4" fmla="*/ 8556 w 8559"/>
              <a:gd name="connsiteY4" fmla="*/ 5032 h 10000"/>
              <a:gd name="connsiteX5" fmla="*/ 7279 w 8559"/>
              <a:gd name="connsiteY5" fmla="*/ 6925 h 10000"/>
              <a:gd name="connsiteX6" fmla="*/ 4568 w 8559"/>
              <a:gd name="connsiteY6" fmla="*/ 9999 h 10000"/>
              <a:gd name="connsiteX7" fmla="*/ 2471 w 8559"/>
              <a:gd name="connsiteY7" fmla="*/ 7302 h 10000"/>
              <a:gd name="connsiteX8" fmla="*/ 1273 w 8559"/>
              <a:gd name="connsiteY8" fmla="*/ 6154 h 10000"/>
              <a:gd name="connsiteX9" fmla="*/ 35 w 8559"/>
              <a:gd name="connsiteY9" fmla="*/ 5938 h 10000"/>
              <a:gd name="connsiteX0" fmla="*/ 49 w 9820"/>
              <a:gd name="connsiteY0" fmla="*/ 4655 h 10000"/>
              <a:gd name="connsiteX1" fmla="*/ 2693 w 9820"/>
              <a:gd name="connsiteY1" fmla="*/ 2430 h 10000"/>
              <a:gd name="connsiteX2" fmla="*/ 5175 w 9820"/>
              <a:gd name="connsiteY2" fmla="*/ 0 h 10000"/>
              <a:gd name="connsiteX3" fmla="*/ 7924 w 9820"/>
              <a:gd name="connsiteY3" fmla="*/ 2432 h 10000"/>
              <a:gd name="connsiteX4" fmla="*/ 9816 w 9820"/>
              <a:gd name="connsiteY4" fmla="*/ 5032 h 10000"/>
              <a:gd name="connsiteX5" fmla="*/ 8324 w 9820"/>
              <a:gd name="connsiteY5" fmla="*/ 6925 h 10000"/>
              <a:gd name="connsiteX6" fmla="*/ 5157 w 9820"/>
              <a:gd name="connsiteY6" fmla="*/ 9999 h 10000"/>
              <a:gd name="connsiteX7" fmla="*/ 2707 w 9820"/>
              <a:gd name="connsiteY7" fmla="*/ 7302 h 10000"/>
              <a:gd name="connsiteX8" fmla="*/ 1307 w 9820"/>
              <a:gd name="connsiteY8" fmla="*/ 6154 h 10000"/>
              <a:gd name="connsiteX9" fmla="*/ 49 w 9820"/>
              <a:gd name="connsiteY9" fmla="*/ 4655 h 10000"/>
              <a:gd name="connsiteX0" fmla="*/ 45 w 9995"/>
              <a:gd name="connsiteY0" fmla="*/ 4655 h 10000"/>
              <a:gd name="connsiteX1" fmla="*/ 2737 w 9995"/>
              <a:gd name="connsiteY1" fmla="*/ 2430 h 10000"/>
              <a:gd name="connsiteX2" fmla="*/ 5265 w 9995"/>
              <a:gd name="connsiteY2" fmla="*/ 0 h 10000"/>
              <a:gd name="connsiteX3" fmla="*/ 8064 w 9995"/>
              <a:gd name="connsiteY3" fmla="*/ 2432 h 10000"/>
              <a:gd name="connsiteX4" fmla="*/ 9991 w 9995"/>
              <a:gd name="connsiteY4" fmla="*/ 5032 h 10000"/>
              <a:gd name="connsiteX5" fmla="*/ 8472 w 9995"/>
              <a:gd name="connsiteY5" fmla="*/ 6925 h 10000"/>
              <a:gd name="connsiteX6" fmla="*/ 5247 w 9995"/>
              <a:gd name="connsiteY6" fmla="*/ 9999 h 10000"/>
              <a:gd name="connsiteX7" fmla="*/ 2752 w 9995"/>
              <a:gd name="connsiteY7" fmla="*/ 7302 h 10000"/>
              <a:gd name="connsiteX8" fmla="*/ 1374 w 9995"/>
              <a:gd name="connsiteY8" fmla="*/ 6984 h 10000"/>
              <a:gd name="connsiteX9" fmla="*/ 45 w 9995"/>
              <a:gd name="connsiteY9" fmla="*/ 4655 h 10000"/>
              <a:gd name="connsiteX0" fmla="*/ 45 w 10000"/>
              <a:gd name="connsiteY0" fmla="*/ 5032 h 10377"/>
              <a:gd name="connsiteX1" fmla="*/ 2738 w 10000"/>
              <a:gd name="connsiteY1" fmla="*/ 2807 h 10377"/>
              <a:gd name="connsiteX2" fmla="*/ 4886 w 10000"/>
              <a:gd name="connsiteY2" fmla="*/ 0 h 10377"/>
              <a:gd name="connsiteX3" fmla="*/ 8068 w 10000"/>
              <a:gd name="connsiteY3" fmla="*/ 2809 h 10377"/>
              <a:gd name="connsiteX4" fmla="*/ 9996 w 10000"/>
              <a:gd name="connsiteY4" fmla="*/ 5409 h 10377"/>
              <a:gd name="connsiteX5" fmla="*/ 8476 w 10000"/>
              <a:gd name="connsiteY5" fmla="*/ 7302 h 10377"/>
              <a:gd name="connsiteX6" fmla="*/ 5250 w 10000"/>
              <a:gd name="connsiteY6" fmla="*/ 10376 h 10377"/>
              <a:gd name="connsiteX7" fmla="*/ 2753 w 10000"/>
              <a:gd name="connsiteY7" fmla="*/ 7679 h 10377"/>
              <a:gd name="connsiteX8" fmla="*/ 1375 w 10000"/>
              <a:gd name="connsiteY8" fmla="*/ 7361 h 10377"/>
              <a:gd name="connsiteX9" fmla="*/ 45 w 10000"/>
              <a:gd name="connsiteY9" fmla="*/ 5032 h 10377"/>
              <a:gd name="connsiteX0" fmla="*/ 45 w 10000"/>
              <a:gd name="connsiteY0" fmla="*/ 5036 h 10381"/>
              <a:gd name="connsiteX1" fmla="*/ 2738 w 10000"/>
              <a:gd name="connsiteY1" fmla="*/ 2811 h 10381"/>
              <a:gd name="connsiteX2" fmla="*/ 4886 w 10000"/>
              <a:gd name="connsiteY2" fmla="*/ 4 h 10381"/>
              <a:gd name="connsiteX3" fmla="*/ 8068 w 10000"/>
              <a:gd name="connsiteY3" fmla="*/ 2813 h 10381"/>
              <a:gd name="connsiteX4" fmla="*/ 9996 w 10000"/>
              <a:gd name="connsiteY4" fmla="*/ 5413 h 10381"/>
              <a:gd name="connsiteX5" fmla="*/ 8476 w 10000"/>
              <a:gd name="connsiteY5" fmla="*/ 7306 h 10381"/>
              <a:gd name="connsiteX6" fmla="*/ 5250 w 10000"/>
              <a:gd name="connsiteY6" fmla="*/ 10380 h 10381"/>
              <a:gd name="connsiteX7" fmla="*/ 2753 w 10000"/>
              <a:gd name="connsiteY7" fmla="*/ 7683 h 10381"/>
              <a:gd name="connsiteX8" fmla="*/ 1375 w 10000"/>
              <a:gd name="connsiteY8" fmla="*/ 7365 h 10381"/>
              <a:gd name="connsiteX9" fmla="*/ 45 w 10000"/>
              <a:gd name="connsiteY9" fmla="*/ 5036 h 10381"/>
              <a:gd name="connsiteX0" fmla="*/ 45 w 10000"/>
              <a:gd name="connsiteY0" fmla="*/ 5036 h 10796"/>
              <a:gd name="connsiteX1" fmla="*/ 2738 w 10000"/>
              <a:gd name="connsiteY1" fmla="*/ 2811 h 10796"/>
              <a:gd name="connsiteX2" fmla="*/ 4886 w 10000"/>
              <a:gd name="connsiteY2" fmla="*/ 4 h 10796"/>
              <a:gd name="connsiteX3" fmla="*/ 8068 w 10000"/>
              <a:gd name="connsiteY3" fmla="*/ 2813 h 10796"/>
              <a:gd name="connsiteX4" fmla="*/ 9996 w 10000"/>
              <a:gd name="connsiteY4" fmla="*/ 5413 h 10796"/>
              <a:gd name="connsiteX5" fmla="*/ 8476 w 10000"/>
              <a:gd name="connsiteY5" fmla="*/ 7306 h 10796"/>
              <a:gd name="connsiteX6" fmla="*/ 5202 w 10000"/>
              <a:gd name="connsiteY6" fmla="*/ 10795 h 10796"/>
              <a:gd name="connsiteX7" fmla="*/ 2753 w 10000"/>
              <a:gd name="connsiteY7" fmla="*/ 7683 h 10796"/>
              <a:gd name="connsiteX8" fmla="*/ 1375 w 10000"/>
              <a:gd name="connsiteY8" fmla="*/ 7365 h 10796"/>
              <a:gd name="connsiteX9" fmla="*/ 45 w 10000"/>
              <a:gd name="connsiteY9" fmla="*/ 5036 h 10796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  <a:gd name="connsiteX0" fmla="*/ 45 w 10000"/>
              <a:gd name="connsiteY0" fmla="*/ 5036 h 10795"/>
              <a:gd name="connsiteX1" fmla="*/ 2738 w 10000"/>
              <a:gd name="connsiteY1" fmla="*/ 2811 h 10795"/>
              <a:gd name="connsiteX2" fmla="*/ 4886 w 10000"/>
              <a:gd name="connsiteY2" fmla="*/ 4 h 10795"/>
              <a:gd name="connsiteX3" fmla="*/ 8068 w 10000"/>
              <a:gd name="connsiteY3" fmla="*/ 2813 h 10795"/>
              <a:gd name="connsiteX4" fmla="*/ 9996 w 10000"/>
              <a:gd name="connsiteY4" fmla="*/ 5413 h 10795"/>
              <a:gd name="connsiteX5" fmla="*/ 8476 w 10000"/>
              <a:gd name="connsiteY5" fmla="*/ 7306 h 10795"/>
              <a:gd name="connsiteX6" fmla="*/ 5202 w 10000"/>
              <a:gd name="connsiteY6" fmla="*/ 10795 h 10795"/>
              <a:gd name="connsiteX7" fmla="*/ 2753 w 10000"/>
              <a:gd name="connsiteY7" fmla="*/ 7683 h 10795"/>
              <a:gd name="connsiteX8" fmla="*/ 1375 w 10000"/>
              <a:gd name="connsiteY8" fmla="*/ 7365 h 10795"/>
              <a:gd name="connsiteX9" fmla="*/ 45 w 10000"/>
              <a:gd name="connsiteY9" fmla="*/ 5036 h 1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00" h="10795">
                <a:moveTo>
                  <a:pt x="45" y="5036"/>
                </a:moveTo>
                <a:cubicBezTo>
                  <a:pt x="272" y="4277"/>
                  <a:pt x="1931" y="3650"/>
                  <a:pt x="2738" y="2811"/>
                </a:cubicBezTo>
                <a:cubicBezTo>
                  <a:pt x="3545" y="1972"/>
                  <a:pt x="3352" y="117"/>
                  <a:pt x="4886" y="4"/>
                </a:cubicBezTo>
                <a:cubicBezTo>
                  <a:pt x="6420" y="-109"/>
                  <a:pt x="7216" y="1912"/>
                  <a:pt x="8068" y="2813"/>
                </a:cubicBezTo>
                <a:cubicBezTo>
                  <a:pt x="8920" y="3715"/>
                  <a:pt x="9928" y="3420"/>
                  <a:pt x="9996" y="5413"/>
                </a:cubicBezTo>
                <a:cubicBezTo>
                  <a:pt x="10064" y="7406"/>
                  <a:pt x="9275" y="6409"/>
                  <a:pt x="8476" y="7306"/>
                </a:cubicBezTo>
                <a:cubicBezTo>
                  <a:pt x="7677" y="8203"/>
                  <a:pt x="7086" y="10770"/>
                  <a:pt x="5202" y="10795"/>
                </a:cubicBezTo>
                <a:cubicBezTo>
                  <a:pt x="3318" y="10820"/>
                  <a:pt x="3391" y="8255"/>
                  <a:pt x="2753" y="7683"/>
                </a:cubicBezTo>
                <a:cubicBezTo>
                  <a:pt x="2115" y="7111"/>
                  <a:pt x="2326" y="7496"/>
                  <a:pt x="1375" y="7365"/>
                </a:cubicBezTo>
                <a:cubicBezTo>
                  <a:pt x="493" y="6773"/>
                  <a:pt x="-182" y="5795"/>
                  <a:pt x="45" y="5036"/>
                </a:cubicBezTo>
                <a:close/>
              </a:path>
            </a:pathLst>
          </a:custGeom>
          <a:solidFill>
            <a:srgbClr val="66CCF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250" name="Group 249"/>
          <p:cNvGrpSpPr/>
          <p:nvPr/>
        </p:nvGrpSpPr>
        <p:grpSpPr>
          <a:xfrm>
            <a:off x="6588258" y="1668259"/>
            <a:ext cx="536554" cy="333232"/>
            <a:chOff x="1736090" y="2873352"/>
            <a:chExt cx="565150" cy="369332"/>
          </a:xfrm>
        </p:grpSpPr>
        <p:grpSp>
          <p:nvGrpSpPr>
            <p:cNvPr id="298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302" name="Oval 301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303" name="Rectangle 302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4" name="Oval 303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305" name="Freeform 304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6" name="Freeform 305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7" name="Freeform 306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08" name="Freeform 307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309" name="Straight Connector 308"/>
              <p:cNvCxnSpPr>
                <a:endCxn id="304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0" name="Straight Connector 309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9" name="Group 298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300" name="Oval 299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1" name="TextBox 300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b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51" name="Group 250"/>
          <p:cNvGrpSpPr/>
          <p:nvPr/>
        </p:nvGrpSpPr>
        <p:grpSpPr>
          <a:xfrm>
            <a:off x="6592274" y="2770198"/>
            <a:ext cx="536554" cy="333232"/>
            <a:chOff x="1736090" y="2873352"/>
            <a:chExt cx="565150" cy="369332"/>
          </a:xfrm>
        </p:grpSpPr>
        <p:grpSp>
          <p:nvGrpSpPr>
            <p:cNvPr id="285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89" name="Oval 288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90" name="Rectangle 289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92" name="Freeform 291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3" name="Freeform 292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4" name="Freeform 293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5" name="Freeform 294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96" name="Straight Connector 295"/>
              <p:cNvCxnSpPr>
                <a:endCxn id="291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6" name="Group 285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87" name="Oval 286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88" name="TextBox 287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d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52" name="Group 251"/>
          <p:cNvGrpSpPr/>
          <p:nvPr/>
        </p:nvGrpSpPr>
        <p:grpSpPr>
          <a:xfrm>
            <a:off x="7410171" y="2220186"/>
            <a:ext cx="536554" cy="333232"/>
            <a:chOff x="1736090" y="2873352"/>
            <a:chExt cx="565150" cy="369332"/>
          </a:xfrm>
        </p:grpSpPr>
        <p:grpSp>
          <p:nvGrpSpPr>
            <p:cNvPr id="272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76" name="Oval 275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77" name="Rectangle 276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79" name="Freeform 278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0" name="Freeform 279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1" name="Freeform 280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2" name="Freeform 281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83" name="Straight Connector 282"/>
              <p:cNvCxnSpPr>
                <a:endCxn id="278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4" name="Straight Connector 283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3" name="Group 272"/>
            <p:cNvGrpSpPr/>
            <p:nvPr/>
          </p:nvGrpSpPr>
          <p:grpSpPr>
            <a:xfrm>
              <a:off x="1770362" y="2873352"/>
              <a:ext cx="428460" cy="369332"/>
              <a:chOff x="667045" y="1708643"/>
              <a:chExt cx="428460" cy="369332"/>
            </a:xfrm>
          </p:grpSpPr>
          <p:sp>
            <p:nvSpPr>
              <p:cNvPr id="274" name="Oval 273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75" name="TextBox 274"/>
              <p:cNvSpPr txBox="1"/>
              <p:nvPr/>
            </p:nvSpPr>
            <p:spPr>
              <a:xfrm>
                <a:off x="667045" y="1708643"/>
                <a:ext cx="4284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c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grpSp>
        <p:nvGrpSpPr>
          <p:cNvPr id="253" name="Group 252"/>
          <p:cNvGrpSpPr/>
          <p:nvPr/>
        </p:nvGrpSpPr>
        <p:grpSpPr>
          <a:xfrm>
            <a:off x="5731177" y="2214454"/>
            <a:ext cx="536554" cy="333232"/>
            <a:chOff x="1736090" y="2873352"/>
            <a:chExt cx="565150" cy="369332"/>
          </a:xfrm>
        </p:grpSpPr>
        <p:grpSp>
          <p:nvGrpSpPr>
            <p:cNvPr id="259" name="Group 327"/>
            <p:cNvGrpSpPr>
              <a:grpSpLocks/>
            </p:cNvGrpSpPr>
            <p:nvPr/>
          </p:nvGrpSpPr>
          <p:grpSpPr bwMode="auto">
            <a:xfrm>
              <a:off x="1736090" y="2893762"/>
              <a:ext cx="565150" cy="292100"/>
              <a:chOff x="1871277" y="1576300"/>
              <a:chExt cx="1128371" cy="437861"/>
            </a:xfrm>
          </p:grpSpPr>
          <p:sp>
            <p:nvSpPr>
              <p:cNvPr id="263" name="Oval 262"/>
              <p:cNvSpPr/>
              <p:nvPr/>
            </p:nvSpPr>
            <p:spPr bwMode="auto">
              <a:xfrm flipV="1">
                <a:off x="1874446" y="1692905"/>
                <a:ext cx="1125202" cy="32125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0" scaled="1"/>
                <a:tileRect/>
              </a:gra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64" name="Rectangle 263"/>
              <p:cNvSpPr/>
              <p:nvPr/>
            </p:nvSpPr>
            <p:spPr bwMode="auto">
              <a:xfrm>
                <a:off x="1871277" y="1740499"/>
                <a:ext cx="1128371" cy="114225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lumMod val="75000"/>
                    </a:schemeClr>
                  </a:gs>
                  <a:gs pos="53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0800000" scaled="0"/>
              </a:gradFill>
              <a:ln w="254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5" name="Oval 264"/>
              <p:cNvSpPr/>
              <p:nvPr/>
            </p:nvSpPr>
            <p:spPr bwMode="auto">
              <a:xfrm flipV="1">
                <a:off x="1871277" y="1576300"/>
                <a:ext cx="1125200" cy="321257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 w="6350" cmpd="sng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 dirty="0">
                  <a:ln>
                    <a:solidFill>
                      <a:srgbClr val="000000"/>
                    </a:solidFill>
                  </a:ln>
                  <a:solidFill>
                    <a:srgbClr val="FFFFFF"/>
                  </a:solidFill>
                </a:endParaRPr>
              </a:p>
            </p:txBody>
          </p:sp>
          <p:sp>
            <p:nvSpPr>
              <p:cNvPr id="266" name="Freeform 265"/>
              <p:cNvSpPr/>
              <p:nvPr/>
            </p:nvSpPr>
            <p:spPr bwMode="auto">
              <a:xfrm>
                <a:off x="2159708" y="1673868"/>
                <a:ext cx="548339" cy="159438"/>
              </a:xfrm>
              <a:custGeom>
                <a:avLst/>
                <a:gdLst>
                  <a:gd name="connsiteX0" fmla="*/ 1486231 w 2944854"/>
                  <a:gd name="connsiteY0" fmla="*/ 727041 h 1302232"/>
                  <a:gd name="connsiteX1" fmla="*/ 257675 w 2944854"/>
                  <a:gd name="connsiteY1" fmla="*/ 1302232 h 1302232"/>
                  <a:gd name="connsiteX2" fmla="*/ 0 w 2944854"/>
                  <a:gd name="connsiteY2" fmla="*/ 1228607 h 1302232"/>
                  <a:gd name="connsiteX3" fmla="*/ 911064 w 2944854"/>
                  <a:gd name="connsiteY3" fmla="*/ 837478 h 1302232"/>
                  <a:gd name="connsiteX4" fmla="*/ 883456 w 2944854"/>
                  <a:gd name="connsiteY4" fmla="*/ 450949 h 1302232"/>
                  <a:gd name="connsiteX5" fmla="*/ 161047 w 2944854"/>
                  <a:gd name="connsiteY5" fmla="*/ 119640 h 1302232"/>
                  <a:gd name="connsiteX6" fmla="*/ 404917 w 2944854"/>
                  <a:gd name="connsiteY6" fmla="*/ 50617 h 1302232"/>
                  <a:gd name="connsiteX7" fmla="*/ 1477028 w 2944854"/>
                  <a:gd name="connsiteY7" fmla="*/ 501566 h 1302232"/>
                  <a:gd name="connsiteX8" fmla="*/ 2572146 w 2944854"/>
                  <a:gd name="connsiteY8" fmla="*/ 0 h 1302232"/>
                  <a:gd name="connsiteX9" fmla="*/ 2875834 w 2944854"/>
                  <a:gd name="connsiteY9" fmla="*/ 96632 h 1302232"/>
                  <a:gd name="connsiteX10" fmla="*/ 2079803 w 2944854"/>
                  <a:gd name="connsiteY10" fmla="*/ 432543 h 1302232"/>
                  <a:gd name="connsiteX11" fmla="*/ 2240850 w 2944854"/>
                  <a:gd name="connsiteY11" fmla="*/ 920305 h 1302232"/>
                  <a:gd name="connsiteX12" fmla="*/ 2944854 w 2944854"/>
                  <a:gd name="connsiteY12" fmla="*/ 1228607 h 1302232"/>
                  <a:gd name="connsiteX13" fmla="*/ 2733192 w 2944854"/>
                  <a:gd name="connsiteY13" fmla="*/ 1297630 h 1302232"/>
                  <a:gd name="connsiteX14" fmla="*/ 1486231 w 2944854"/>
                  <a:gd name="connsiteY14" fmla="*/ 727041 h 1302232"/>
                  <a:gd name="connsiteX0" fmla="*/ 1486231 w 2944854"/>
                  <a:gd name="connsiteY0" fmla="*/ 727041 h 1316375"/>
                  <a:gd name="connsiteX1" fmla="*/ 257675 w 2944854"/>
                  <a:gd name="connsiteY1" fmla="*/ 1302232 h 1316375"/>
                  <a:gd name="connsiteX2" fmla="*/ 0 w 2944854"/>
                  <a:gd name="connsiteY2" fmla="*/ 1228607 h 1316375"/>
                  <a:gd name="connsiteX3" fmla="*/ 911064 w 2944854"/>
                  <a:gd name="connsiteY3" fmla="*/ 837478 h 1316375"/>
                  <a:gd name="connsiteX4" fmla="*/ 883456 w 2944854"/>
                  <a:gd name="connsiteY4" fmla="*/ 450949 h 1316375"/>
                  <a:gd name="connsiteX5" fmla="*/ 161047 w 2944854"/>
                  <a:gd name="connsiteY5" fmla="*/ 119640 h 1316375"/>
                  <a:gd name="connsiteX6" fmla="*/ 404917 w 2944854"/>
                  <a:gd name="connsiteY6" fmla="*/ 50617 h 1316375"/>
                  <a:gd name="connsiteX7" fmla="*/ 1477028 w 2944854"/>
                  <a:gd name="connsiteY7" fmla="*/ 501566 h 1316375"/>
                  <a:gd name="connsiteX8" fmla="*/ 2572146 w 2944854"/>
                  <a:gd name="connsiteY8" fmla="*/ 0 h 1316375"/>
                  <a:gd name="connsiteX9" fmla="*/ 2875834 w 2944854"/>
                  <a:gd name="connsiteY9" fmla="*/ 96632 h 1316375"/>
                  <a:gd name="connsiteX10" fmla="*/ 2079803 w 2944854"/>
                  <a:gd name="connsiteY10" fmla="*/ 432543 h 1316375"/>
                  <a:gd name="connsiteX11" fmla="*/ 2240850 w 2944854"/>
                  <a:gd name="connsiteY11" fmla="*/ 920305 h 1316375"/>
                  <a:gd name="connsiteX12" fmla="*/ 2944854 w 2944854"/>
                  <a:gd name="connsiteY12" fmla="*/ 1228607 h 1316375"/>
                  <a:gd name="connsiteX13" fmla="*/ 2756623 w 2944854"/>
                  <a:gd name="connsiteY13" fmla="*/ 1316375 h 1316375"/>
                  <a:gd name="connsiteX14" fmla="*/ 1486231 w 2944854"/>
                  <a:gd name="connsiteY14" fmla="*/ 727041 h 1316375"/>
                  <a:gd name="connsiteX0" fmla="*/ 1486231 w 3024520"/>
                  <a:gd name="connsiteY0" fmla="*/ 727041 h 1316375"/>
                  <a:gd name="connsiteX1" fmla="*/ 257675 w 3024520"/>
                  <a:gd name="connsiteY1" fmla="*/ 1302232 h 1316375"/>
                  <a:gd name="connsiteX2" fmla="*/ 0 w 3024520"/>
                  <a:gd name="connsiteY2" fmla="*/ 1228607 h 1316375"/>
                  <a:gd name="connsiteX3" fmla="*/ 911064 w 3024520"/>
                  <a:gd name="connsiteY3" fmla="*/ 837478 h 1316375"/>
                  <a:gd name="connsiteX4" fmla="*/ 883456 w 3024520"/>
                  <a:gd name="connsiteY4" fmla="*/ 450949 h 1316375"/>
                  <a:gd name="connsiteX5" fmla="*/ 161047 w 3024520"/>
                  <a:gd name="connsiteY5" fmla="*/ 119640 h 1316375"/>
                  <a:gd name="connsiteX6" fmla="*/ 404917 w 3024520"/>
                  <a:gd name="connsiteY6" fmla="*/ 50617 h 1316375"/>
                  <a:gd name="connsiteX7" fmla="*/ 1477028 w 3024520"/>
                  <a:gd name="connsiteY7" fmla="*/ 501566 h 1316375"/>
                  <a:gd name="connsiteX8" fmla="*/ 2572146 w 3024520"/>
                  <a:gd name="connsiteY8" fmla="*/ 0 h 1316375"/>
                  <a:gd name="connsiteX9" fmla="*/ 2875834 w 3024520"/>
                  <a:gd name="connsiteY9" fmla="*/ 96632 h 1316375"/>
                  <a:gd name="connsiteX10" fmla="*/ 2079803 w 3024520"/>
                  <a:gd name="connsiteY10" fmla="*/ 432543 h 1316375"/>
                  <a:gd name="connsiteX11" fmla="*/ 2240850 w 3024520"/>
                  <a:gd name="connsiteY11" fmla="*/ 920305 h 1316375"/>
                  <a:gd name="connsiteX12" fmla="*/ 3024520 w 3024520"/>
                  <a:gd name="connsiteY12" fmla="*/ 1228607 h 1316375"/>
                  <a:gd name="connsiteX13" fmla="*/ 2756623 w 3024520"/>
                  <a:gd name="connsiteY13" fmla="*/ 1316375 h 1316375"/>
                  <a:gd name="connsiteX14" fmla="*/ 1486231 w 3024520"/>
                  <a:gd name="connsiteY14" fmla="*/ 727041 h 1316375"/>
                  <a:gd name="connsiteX0" fmla="*/ 1537780 w 3076069"/>
                  <a:gd name="connsiteY0" fmla="*/ 727041 h 1316375"/>
                  <a:gd name="connsiteX1" fmla="*/ 309224 w 3076069"/>
                  <a:gd name="connsiteY1" fmla="*/ 1302232 h 1316375"/>
                  <a:gd name="connsiteX2" fmla="*/ 0 w 3076069"/>
                  <a:gd name="connsiteY2" fmla="*/ 1228607 h 1316375"/>
                  <a:gd name="connsiteX3" fmla="*/ 962613 w 3076069"/>
                  <a:gd name="connsiteY3" fmla="*/ 837478 h 1316375"/>
                  <a:gd name="connsiteX4" fmla="*/ 935005 w 3076069"/>
                  <a:gd name="connsiteY4" fmla="*/ 450949 h 1316375"/>
                  <a:gd name="connsiteX5" fmla="*/ 212596 w 3076069"/>
                  <a:gd name="connsiteY5" fmla="*/ 119640 h 1316375"/>
                  <a:gd name="connsiteX6" fmla="*/ 456466 w 3076069"/>
                  <a:gd name="connsiteY6" fmla="*/ 50617 h 1316375"/>
                  <a:gd name="connsiteX7" fmla="*/ 1528577 w 3076069"/>
                  <a:gd name="connsiteY7" fmla="*/ 501566 h 1316375"/>
                  <a:gd name="connsiteX8" fmla="*/ 2623695 w 3076069"/>
                  <a:gd name="connsiteY8" fmla="*/ 0 h 1316375"/>
                  <a:gd name="connsiteX9" fmla="*/ 2927383 w 3076069"/>
                  <a:gd name="connsiteY9" fmla="*/ 96632 h 1316375"/>
                  <a:gd name="connsiteX10" fmla="*/ 2131352 w 3076069"/>
                  <a:gd name="connsiteY10" fmla="*/ 432543 h 1316375"/>
                  <a:gd name="connsiteX11" fmla="*/ 2292399 w 3076069"/>
                  <a:gd name="connsiteY11" fmla="*/ 920305 h 1316375"/>
                  <a:gd name="connsiteX12" fmla="*/ 3076069 w 3076069"/>
                  <a:gd name="connsiteY12" fmla="*/ 1228607 h 1316375"/>
                  <a:gd name="connsiteX13" fmla="*/ 2808172 w 3076069"/>
                  <a:gd name="connsiteY13" fmla="*/ 1316375 h 1316375"/>
                  <a:gd name="connsiteX14" fmla="*/ 1537780 w 3076069"/>
                  <a:gd name="connsiteY14" fmla="*/ 727041 h 1316375"/>
                  <a:gd name="connsiteX0" fmla="*/ 1537780 w 3076069"/>
                  <a:gd name="connsiteY0" fmla="*/ 727041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27041 h 1321259"/>
                  <a:gd name="connsiteX0" fmla="*/ 1537780 w 3076069"/>
                  <a:gd name="connsiteY0" fmla="*/ 750825 h 1321259"/>
                  <a:gd name="connsiteX1" fmla="*/ 313981 w 3076069"/>
                  <a:gd name="connsiteY1" fmla="*/ 1321259 h 1321259"/>
                  <a:gd name="connsiteX2" fmla="*/ 0 w 3076069"/>
                  <a:gd name="connsiteY2" fmla="*/ 1228607 h 1321259"/>
                  <a:gd name="connsiteX3" fmla="*/ 962613 w 3076069"/>
                  <a:gd name="connsiteY3" fmla="*/ 837478 h 1321259"/>
                  <a:gd name="connsiteX4" fmla="*/ 935005 w 3076069"/>
                  <a:gd name="connsiteY4" fmla="*/ 450949 h 1321259"/>
                  <a:gd name="connsiteX5" fmla="*/ 212596 w 3076069"/>
                  <a:gd name="connsiteY5" fmla="*/ 119640 h 1321259"/>
                  <a:gd name="connsiteX6" fmla="*/ 456466 w 3076069"/>
                  <a:gd name="connsiteY6" fmla="*/ 50617 h 1321259"/>
                  <a:gd name="connsiteX7" fmla="*/ 1528577 w 3076069"/>
                  <a:gd name="connsiteY7" fmla="*/ 501566 h 1321259"/>
                  <a:gd name="connsiteX8" fmla="*/ 2623695 w 3076069"/>
                  <a:gd name="connsiteY8" fmla="*/ 0 h 1321259"/>
                  <a:gd name="connsiteX9" fmla="*/ 2927383 w 3076069"/>
                  <a:gd name="connsiteY9" fmla="*/ 96632 h 1321259"/>
                  <a:gd name="connsiteX10" fmla="*/ 2131352 w 3076069"/>
                  <a:gd name="connsiteY10" fmla="*/ 432543 h 1321259"/>
                  <a:gd name="connsiteX11" fmla="*/ 2292399 w 3076069"/>
                  <a:gd name="connsiteY11" fmla="*/ 920305 h 1321259"/>
                  <a:gd name="connsiteX12" fmla="*/ 3076069 w 3076069"/>
                  <a:gd name="connsiteY12" fmla="*/ 1228607 h 1321259"/>
                  <a:gd name="connsiteX13" fmla="*/ 2808172 w 3076069"/>
                  <a:gd name="connsiteY13" fmla="*/ 1316375 h 1321259"/>
                  <a:gd name="connsiteX14" fmla="*/ 1537780 w 3076069"/>
                  <a:gd name="connsiteY14" fmla="*/ 750825 h 132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76069" h="1321259">
                    <a:moveTo>
                      <a:pt x="1537780" y="750825"/>
                    </a:moveTo>
                    <a:lnTo>
                      <a:pt x="313981" y="1321259"/>
                    </a:lnTo>
                    <a:lnTo>
                      <a:pt x="0" y="1228607"/>
                    </a:lnTo>
                    <a:lnTo>
                      <a:pt x="962613" y="837478"/>
                    </a:lnTo>
                    <a:lnTo>
                      <a:pt x="935005" y="450949"/>
                    </a:lnTo>
                    <a:lnTo>
                      <a:pt x="212596" y="119640"/>
                    </a:lnTo>
                    <a:lnTo>
                      <a:pt x="456466" y="50617"/>
                    </a:lnTo>
                    <a:lnTo>
                      <a:pt x="1528577" y="501566"/>
                    </a:lnTo>
                    <a:lnTo>
                      <a:pt x="2623695" y="0"/>
                    </a:lnTo>
                    <a:lnTo>
                      <a:pt x="2927383" y="96632"/>
                    </a:lnTo>
                    <a:lnTo>
                      <a:pt x="2131352" y="432543"/>
                    </a:lnTo>
                    <a:lnTo>
                      <a:pt x="2292399" y="920305"/>
                    </a:lnTo>
                    <a:lnTo>
                      <a:pt x="3076069" y="1228607"/>
                    </a:lnTo>
                    <a:lnTo>
                      <a:pt x="2808172" y="1316375"/>
                    </a:lnTo>
                    <a:lnTo>
                      <a:pt x="1537780" y="750825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7" name="Freeform 266"/>
              <p:cNvSpPr/>
              <p:nvPr/>
            </p:nvSpPr>
            <p:spPr bwMode="auto">
              <a:xfrm>
                <a:off x="2102655" y="1633412"/>
                <a:ext cx="662444" cy="111846"/>
              </a:xfrm>
              <a:custGeom>
                <a:avLst/>
                <a:gdLst>
                  <a:gd name="connsiteX0" fmla="*/ 0 w 3645229"/>
                  <a:gd name="connsiteY0" fmla="*/ 214441 h 923747"/>
                  <a:gd name="connsiteX1" fmla="*/ 659770 w 3645229"/>
                  <a:gd name="connsiteY1" fmla="*/ 16495 h 923747"/>
                  <a:gd name="connsiteX2" fmla="*/ 1814367 w 3645229"/>
                  <a:gd name="connsiteY2" fmla="*/ 511360 h 923747"/>
                  <a:gd name="connsiteX3" fmla="*/ 2968965 w 3645229"/>
                  <a:gd name="connsiteY3" fmla="*/ 0 h 923747"/>
                  <a:gd name="connsiteX4" fmla="*/ 3645229 w 3645229"/>
                  <a:gd name="connsiteY4" fmla="*/ 197946 h 923747"/>
                  <a:gd name="connsiteX5" fmla="*/ 3199884 w 3645229"/>
                  <a:gd name="connsiteY5" fmla="*/ 461874 h 923747"/>
                  <a:gd name="connsiteX6" fmla="*/ 2985459 w 3645229"/>
                  <a:gd name="connsiteY6" fmla="*/ 379396 h 923747"/>
                  <a:gd name="connsiteX7" fmla="*/ 1830861 w 3645229"/>
                  <a:gd name="connsiteY7" fmla="*/ 923747 h 923747"/>
                  <a:gd name="connsiteX8" fmla="*/ 676264 w 3645229"/>
                  <a:gd name="connsiteY8" fmla="*/ 412387 h 923747"/>
                  <a:gd name="connsiteX9" fmla="*/ 527816 w 3645229"/>
                  <a:gd name="connsiteY9" fmla="*/ 478369 h 923747"/>
                  <a:gd name="connsiteX10" fmla="*/ 0 w 3645229"/>
                  <a:gd name="connsiteY10" fmla="*/ 21444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78369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71662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23747"/>
                  <a:gd name="connsiteX1" fmla="*/ 655168 w 3640627"/>
                  <a:gd name="connsiteY1" fmla="*/ 16495 h 923747"/>
                  <a:gd name="connsiteX2" fmla="*/ 1809765 w 3640627"/>
                  <a:gd name="connsiteY2" fmla="*/ 511360 h 923747"/>
                  <a:gd name="connsiteX3" fmla="*/ 2964363 w 3640627"/>
                  <a:gd name="connsiteY3" fmla="*/ 0 h 923747"/>
                  <a:gd name="connsiteX4" fmla="*/ 3640627 w 3640627"/>
                  <a:gd name="connsiteY4" fmla="*/ 197946 h 923747"/>
                  <a:gd name="connsiteX5" fmla="*/ 3195282 w 3640627"/>
                  <a:gd name="connsiteY5" fmla="*/ 461874 h 923747"/>
                  <a:gd name="connsiteX6" fmla="*/ 2980857 w 3640627"/>
                  <a:gd name="connsiteY6" fmla="*/ 379396 h 923747"/>
                  <a:gd name="connsiteX7" fmla="*/ 1826259 w 3640627"/>
                  <a:gd name="connsiteY7" fmla="*/ 923747 h 923747"/>
                  <a:gd name="connsiteX8" fmla="*/ 690067 w 3640627"/>
                  <a:gd name="connsiteY8" fmla="*/ 412387 h 923747"/>
                  <a:gd name="connsiteX9" fmla="*/ 523214 w 3640627"/>
                  <a:gd name="connsiteY9" fmla="*/ 482971 h 923747"/>
                  <a:gd name="connsiteX10" fmla="*/ 0 w 3640627"/>
                  <a:gd name="connsiteY10" fmla="*/ 242051 h 923747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09765 w 3640627"/>
                  <a:gd name="connsiteY2" fmla="*/ 511360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2980857 w 3640627"/>
                  <a:gd name="connsiteY6" fmla="*/ 379396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640627"/>
                  <a:gd name="connsiteY0" fmla="*/ 242051 h 946755"/>
                  <a:gd name="connsiteX1" fmla="*/ 655168 w 3640627"/>
                  <a:gd name="connsiteY1" fmla="*/ 16495 h 946755"/>
                  <a:gd name="connsiteX2" fmla="*/ 1855778 w 3640627"/>
                  <a:gd name="connsiteY2" fmla="*/ 534367 h 946755"/>
                  <a:gd name="connsiteX3" fmla="*/ 2964363 w 3640627"/>
                  <a:gd name="connsiteY3" fmla="*/ 0 h 946755"/>
                  <a:gd name="connsiteX4" fmla="*/ 3640627 w 3640627"/>
                  <a:gd name="connsiteY4" fmla="*/ 197946 h 946755"/>
                  <a:gd name="connsiteX5" fmla="*/ 3195282 w 3640627"/>
                  <a:gd name="connsiteY5" fmla="*/ 461874 h 946755"/>
                  <a:gd name="connsiteX6" fmla="*/ 3008465 w 3640627"/>
                  <a:gd name="connsiteY6" fmla="*/ 402404 h 946755"/>
                  <a:gd name="connsiteX7" fmla="*/ 1876873 w 3640627"/>
                  <a:gd name="connsiteY7" fmla="*/ 946755 h 946755"/>
                  <a:gd name="connsiteX8" fmla="*/ 690067 w 3640627"/>
                  <a:gd name="connsiteY8" fmla="*/ 412387 h 946755"/>
                  <a:gd name="connsiteX9" fmla="*/ 523214 w 3640627"/>
                  <a:gd name="connsiteY9" fmla="*/ 482971 h 946755"/>
                  <a:gd name="connsiteX10" fmla="*/ 0 w 3640627"/>
                  <a:gd name="connsiteY10" fmla="*/ 242051 h 946755"/>
                  <a:gd name="connsiteX0" fmla="*/ 0 w 3723451"/>
                  <a:gd name="connsiteY0" fmla="*/ 242051 h 946755"/>
                  <a:gd name="connsiteX1" fmla="*/ 655168 w 3723451"/>
                  <a:gd name="connsiteY1" fmla="*/ 16495 h 946755"/>
                  <a:gd name="connsiteX2" fmla="*/ 1855778 w 3723451"/>
                  <a:gd name="connsiteY2" fmla="*/ 534367 h 946755"/>
                  <a:gd name="connsiteX3" fmla="*/ 2964363 w 3723451"/>
                  <a:gd name="connsiteY3" fmla="*/ 0 h 946755"/>
                  <a:gd name="connsiteX4" fmla="*/ 3723451 w 3723451"/>
                  <a:gd name="connsiteY4" fmla="*/ 220954 h 946755"/>
                  <a:gd name="connsiteX5" fmla="*/ 3195282 w 3723451"/>
                  <a:gd name="connsiteY5" fmla="*/ 461874 h 946755"/>
                  <a:gd name="connsiteX6" fmla="*/ 3008465 w 3723451"/>
                  <a:gd name="connsiteY6" fmla="*/ 402404 h 946755"/>
                  <a:gd name="connsiteX7" fmla="*/ 1876873 w 3723451"/>
                  <a:gd name="connsiteY7" fmla="*/ 946755 h 946755"/>
                  <a:gd name="connsiteX8" fmla="*/ 690067 w 3723451"/>
                  <a:gd name="connsiteY8" fmla="*/ 412387 h 946755"/>
                  <a:gd name="connsiteX9" fmla="*/ 523214 w 3723451"/>
                  <a:gd name="connsiteY9" fmla="*/ 482971 h 946755"/>
                  <a:gd name="connsiteX10" fmla="*/ 0 w 3723451"/>
                  <a:gd name="connsiteY10" fmla="*/ 242051 h 946755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08465 w 3723451"/>
                  <a:gd name="connsiteY6" fmla="*/ 388599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95282 w 3723451"/>
                  <a:gd name="connsiteY5" fmla="*/ 448069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690067 w 3723451"/>
                  <a:gd name="connsiteY8" fmla="*/ 398582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  <a:gd name="connsiteX0" fmla="*/ 0 w 3723451"/>
                  <a:gd name="connsiteY0" fmla="*/ 228246 h 932950"/>
                  <a:gd name="connsiteX1" fmla="*/ 655168 w 3723451"/>
                  <a:gd name="connsiteY1" fmla="*/ 2690 h 932950"/>
                  <a:gd name="connsiteX2" fmla="*/ 1855778 w 3723451"/>
                  <a:gd name="connsiteY2" fmla="*/ 520562 h 932950"/>
                  <a:gd name="connsiteX3" fmla="*/ 3001174 w 3723451"/>
                  <a:gd name="connsiteY3" fmla="*/ 0 h 932950"/>
                  <a:gd name="connsiteX4" fmla="*/ 3723451 w 3723451"/>
                  <a:gd name="connsiteY4" fmla="*/ 207149 h 932950"/>
                  <a:gd name="connsiteX5" fmla="*/ 3186079 w 3723451"/>
                  <a:gd name="connsiteY5" fmla="*/ 461874 h 932950"/>
                  <a:gd name="connsiteX6" fmla="*/ 3013067 w 3723451"/>
                  <a:gd name="connsiteY6" fmla="*/ 393200 h 932950"/>
                  <a:gd name="connsiteX7" fmla="*/ 1876873 w 3723451"/>
                  <a:gd name="connsiteY7" fmla="*/ 932950 h 932950"/>
                  <a:gd name="connsiteX8" fmla="*/ 711613 w 3723451"/>
                  <a:gd name="connsiteY8" fmla="*/ 413055 h 932950"/>
                  <a:gd name="connsiteX9" fmla="*/ 523214 w 3723451"/>
                  <a:gd name="connsiteY9" fmla="*/ 469166 h 932950"/>
                  <a:gd name="connsiteX10" fmla="*/ 0 w 3723451"/>
                  <a:gd name="connsiteY10" fmla="*/ 228246 h 932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723451" h="932950">
                    <a:moveTo>
                      <a:pt x="0" y="228246"/>
                    </a:moveTo>
                    <a:lnTo>
                      <a:pt x="655168" y="2690"/>
                    </a:lnTo>
                    <a:lnTo>
                      <a:pt x="1855778" y="520562"/>
                    </a:lnTo>
                    <a:lnTo>
                      <a:pt x="3001174" y="0"/>
                    </a:lnTo>
                    <a:lnTo>
                      <a:pt x="3723451" y="207149"/>
                    </a:lnTo>
                    <a:lnTo>
                      <a:pt x="3186079" y="461874"/>
                    </a:lnTo>
                    <a:lnTo>
                      <a:pt x="3013067" y="393200"/>
                    </a:lnTo>
                    <a:lnTo>
                      <a:pt x="1876873" y="932950"/>
                    </a:lnTo>
                    <a:lnTo>
                      <a:pt x="711613" y="413055"/>
                    </a:lnTo>
                    <a:lnTo>
                      <a:pt x="523214" y="469166"/>
                    </a:lnTo>
                    <a:lnTo>
                      <a:pt x="0" y="228246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8" name="Freeform 267"/>
              <p:cNvSpPr/>
              <p:nvPr/>
            </p:nvSpPr>
            <p:spPr bwMode="auto">
              <a:xfrm>
                <a:off x="2536889" y="1728599"/>
                <a:ext cx="244057" cy="97568"/>
              </a:xfrm>
              <a:custGeom>
                <a:avLst/>
                <a:gdLst>
                  <a:gd name="connsiteX0" fmla="*/ 55216 w 1421812"/>
                  <a:gd name="connsiteY0" fmla="*/ 0 h 800665"/>
                  <a:gd name="connsiteX1" fmla="*/ 1421812 w 1421812"/>
                  <a:gd name="connsiteY1" fmla="*/ 625807 h 800665"/>
                  <a:gd name="connsiteX2" fmla="*/ 947874 w 1421812"/>
                  <a:gd name="connsiteY2" fmla="*/ 800665 h 800665"/>
                  <a:gd name="connsiteX3" fmla="*/ 50614 w 1421812"/>
                  <a:gd name="connsiteY3" fmla="*/ 404934 h 800665"/>
                  <a:gd name="connsiteX4" fmla="*/ 0 w 1421812"/>
                  <a:gd name="connsiteY4" fmla="*/ 404934 h 800665"/>
                  <a:gd name="connsiteX5" fmla="*/ 55216 w 1421812"/>
                  <a:gd name="connsiteY5" fmla="*/ 0 h 800665"/>
                  <a:gd name="connsiteX0" fmla="*/ 4602 w 1371198"/>
                  <a:gd name="connsiteY0" fmla="*/ 0 h 800665"/>
                  <a:gd name="connsiteX1" fmla="*/ 1371198 w 1371198"/>
                  <a:gd name="connsiteY1" fmla="*/ 625807 h 800665"/>
                  <a:gd name="connsiteX2" fmla="*/ 897260 w 1371198"/>
                  <a:gd name="connsiteY2" fmla="*/ 800665 h 800665"/>
                  <a:gd name="connsiteX3" fmla="*/ 0 w 1371198"/>
                  <a:gd name="connsiteY3" fmla="*/ 404934 h 800665"/>
                  <a:gd name="connsiteX4" fmla="*/ 4602 w 1371198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0665"/>
                  <a:gd name="connsiteX1" fmla="*/ 1366596 w 1366596"/>
                  <a:gd name="connsiteY1" fmla="*/ 625807 h 800665"/>
                  <a:gd name="connsiteX2" fmla="*/ 892658 w 1366596"/>
                  <a:gd name="connsiteY2" fmla="*/ 800665 h 800665"/>
                  <a:gd name="connsiteX3" fmla="*/ 4601 w 1366596"/>
                  <a:gd name="connsiteY3" fmla="*/ 427942 h 800665"/>
                  <a:gd name="connsiteX4" fmla="*/ 0 w 1366596"/>
                  <a:gd name="connsiteY4" fmla="*/ 0 h 800665"/>
                  <a:gd name="connsiteX0" fmla="*/ 0 w 1366596"/>
                  <a:gd name="connsiteY0" fmla="*/ 0 h 809868"/>
                  <a:gd name="connsiteX1" fmla="*/ 1366596 w 1366596"/>
                  <a:gd name="connsiteY1" fmla="*/ 625807 h 809868"/>
                  <a:gd name="connsiteX2" fmla="*/ 865050 w 1366596"/>
                  <a:gd name="connsiteY2" fmla="*/ 809868 h 809868"/>
                  <a:gd name="connsiteX3" fmla="*/ 4601 w 1366596"/>
                  <a:gd name="connsiteY3" fmla="*/ 427942 h 809868"/>
                  <a:gd name="connsiteX4" fmla="*/ 0 w 1366596"/>
                  <a:gd name="connsiteY4" fmla="*/ 0 h 809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6596" h="809868">
                    <a:moveTo>
                      <a:pt x="0" y="0"/>
                    </a:moveTo>
                    <a:lnTo>
                      <a:pt x="1366596" y="625807"/>
                    </a:lnTo>
                    <a:lnTo>
                      <a:pt x="865050" y="809868"/>
                    </a:lnTo>
                    <a:lnTo>
                      <a:pt x="4601" y="427942"/>
                    </a:lnTo>
                    <a:cubicBezTo>
                      <a:pt x="-1535" y="105836"/>
                      <a:pt x="1534" y="142647"/>
                      <a:pt x="0" y="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9" name="Freeform 268"/>
              <p:cNvSpPr/>
              <p:nvPr/>
            </p:nvSpPr>
            <p:spPr bwMode="auto">
              <a:xfrm>
                <a:off x="2089977" y="1730980"/>
                <a:ext cx="240888" cy="95187"/>
              </a:xfrm>
              <a:custGeom>
                <a:avLst/>
                <a:gdLst>
                  <a:gd name="connsiteX0" fmla="*/ 1329786 w 1348191"/>
                  <a:gd name="connsiteY0" fmla="*/ 0 h 809869"/>
                  <a:gd name="connsiteX1" fmla="*/ 1348191 w 1348191"/>
                  <a:gd name="connsiteY1" fmla="*/ 400333 h 809869"/>
                  <a:gd name="connsiteX2" fmla="*/ 487742 w 1348191"/>
                  <a:gd name="connsiteY2" fmla="*/ 809869 h 809869"/>
                  <a:gd name="connsiteX3" fmla="*/ 0 w 1348191"/>
                  <a:gd name="connsiteY3" fmla="*/ 630409 h 809869"/>
                  <a:gd name="connsiteX4" fmla="*/ 1329786 w 1348191"/>
                  <a:gd name="connsiteY4" fmla="*/ 0 h 809869"/>
                  <a:gd name="connsiteX0" fmla="*/ 1329786 w 1348191"/>
                  <a:gd name="connsiteY0" fmla="*/ 0 h 791462"/>
                  <a:gd name="connsiteX1" fmla="*/ 1348191 w 1348191"/>
                  <a:gd name="connsiteY1" fmla="*/ 381926 h 791462"/>
                  <a:gd name="connsiteX2" fmla="*/ 487742 w 1348191"/>
                  <a:gd name="connsiteY2" fmla="*/ 791462 h 791462"/>
                  <a:gd name="connsiteX3" fmla="*/ 0 w 1348191"/>
                  <a:gd name="connsiteY3" fmla="*/ 612002 h 791462"/>
                  <a:gd name="connsiteX4" fmla="*/ 1329786 w 1348191"/>
                  <a:gd name="connsiteY4" fmla="*/ 0 h 7914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8191" h="791462">
                    <a:moveTo>
                      <a:pt x="1329786" y="0"/>
                    </a:moveTo>
                    <a:lnTo>
                      <a:pt x="1348191" y="381926"/>
                    </a:lnTo>
                    <a:lnTo>
                      <a:pt x="487742" y="791462"/>
                    </a:lnTo>
                    <a:lnTo>
                      <a:pt x="0" y="612002"/>
                    </a:lnTo>
                    <a:lnTo>
                      <a:pt x="1329786" y="0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endParaRPr lang="en-US" sz="1800">
                  <a:solidFill>
                    <a:srgbClr val="FFFFFF"/>
                  </a:solidFill>
                </a:endParaRPr>
              </a:p>
            </p:txBody>
          </p:sp>
          <p:cxnSp>
            <p:nvCxnSpPr>
              <p:cNvPr id="270" name="Straight Connector 269"/>
              <p:cNvCxnSpPr>
                <a:endCxn id="265" idx="2"/>
              </p:cNvCxnSpPr>
              <p:nvPr/>
            </p:nvCxnSpPr>
            <p:spPr bwMode="auto">
              <a:xfrm flipH="1" flipV="1">
                <a:off x="1871277" y="1735739"/>
                <a:ext cx="3169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1" name="Straight Connector 270"/>
              <p:cNvCxnSpPr/>
              <p:nvPr/>
            </p:nvCxnSpPr>
            <p:spPr bwMode="auto">
              <a:xfrm flipH="1" flipV="1">
                <a:off x="2996477" y="1733359"/>
                <a:ext cx="3171" cy="123743"/>
              </a:xfrm>
              <a:prstGeom prst="line">
                <a:avLst/>
              </a:prstGeom>
              <a:ln w="6350" cmpd="sng">
                <a:solidFill>
                  <a:schemeClr val="tx1"/>
                </a:solidFill>
              </a:ln>
              <a:effectLst>
                <a:outerShdw blurRad="40005" dist="19939" dir="5400000" algn="tl" rotWithShape="0">
                  <a:srgbClr val="000000">
                    <a:alpha val="38000"/>
                  </a:srgbClr>
                </a:outerShdw>
              </a:effectLst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0" name="Group 259"/>
            <p:cNvGrpSpPr/>
            <p:nvPr/>
          </p:nvGrpSpPr>
          <p:grpSpPr>
            <a:xfrm>
              <a:off x="1770362" y="2873352"/>
              <a:ext cx="441422" cy="369332"/>
              <a:chOff x="667045" y="1708643"/>
              <a:chExt cx="441422" cy="369332"/>
            </a:xfrm>
          </p:grpSpPr>
          <p:sp>
            <p:nvSpPr>
              <p:cNvPr id="261" name="Oval 260"/>
              <p:cNvSpPr/>
              <p:nvPr/>
            </p:nvSpPr>
            <p:spPr bwMode="auto">
              <a:xfrm>
                <a:off x="725417" y="1787240"/>
                <a:ext cx="356365" cy="231962"/>
              </a:xfrm>
              <a:prstGeom prst="ellipse">
                <a:avLst/>
              </a:prstGeom>
              <a:solidFill>
                <a:schemeClr val="bg1">
                  <a:alpha val="76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hangingPunct="0"/>
                <a:endParaRPr lang="en-US" sz="18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62" name="TextBox 261"/>
              <p:cNvSpPr txBox="1"/>
              <p:nvPr/>
            </p:nvSpPr>
            <p:spPr>
              <a:xfrm>
                <a:off x="667045" y="1708643"/>
                <a:ext cx="4414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/>
                <a:r>
                  <a: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3</a:t>
                </a:r>
                <a:r>
                  <a:rPr lang="en-US" sz="1800" dirty="0" smtClean="0">
                    <a:solidFill>
                      <a:srgbClr val="000000"/>
                    </a:solidFill>
                    <a:latin typeface="Arial" charset="0"/>
                    <a:ea typeface="ＭＳ Ｐゴシック" charset="0"/>
                  </a:rPr>
                  <a:t>a</a:t>
                </a:r>
                <a:endParaRPr lang="en-US" sz="1800" dirty="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</p:grpSp>
      </p:grpSp>
      <p:cxnSp>
        <p:nvCxnSpPr>
          <p:cNvPr id="254" name="Straight Connector 253"/>
          <p:cNvCxnSpPr/>
          <p:nvPr/>
        </p:nvCxnSpPr>
        <p:spPr bwMode="auto">
          <a:xfrm>
            <a:off x="6276273" y="2367749"/>
            <a:ext cx="1143946" cy="57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5" name="Straight Connector 254"/>
          <p:cNvCxnSpPr>
            <a:stCxn id="302" idx="7"/>
          </p:cNvCxnSpPr>
          <p:nvPr/>
        </p:nvCxnSpPr>
        <p:spPr bwMode="auto">
          <a:xfrm>
            <a:off x="7046457" y="1921905"/>
            <a:ext cx="455753" cy="33362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" name="Straight Connector 255"/>
          <p:cNvCxnSpPr/>
          <p:nvPr/>
        </p:nvCxnSpPr>
        <p:spPr bwMode="auto">
          <a:xfrm>
            <a:off x="6174303" y="2491974"/>
            <a:ext cx="453745" cy="32216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7" name="Straight Connector 256"/>
          <p:cNvCxnSpPr/>
          <p:nvPr/>
        </p:nvCxnSpPr>
        <p:spPr bwMode="auto">
          <a:xfrm flipH="1">
            <a:off x="6162417" y="1933156"/>
            <a:ext cx="482298" cy="31511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8" name="Straight Connector 257"/>
          <p:cNvCxnSpPr/>
          <p:nvPr/>
        </p:nvCxnSpPr>
        <p:spPr bwMode="auto">
          <a:xfrm flipH="1" flipV="1">
            <a:off x="5412148" y="3178324"/>
            <a:ext cx="1295763" cy="64375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1" name="Straight Connector 310"/>
          <p:cNvCxnSpPr/>
          <p:nvPr/>
        </p:nvCxnSpPr>
        <p:spPr bwMode="auto">
          <a:xfrm flipH="1" flipV="1">
            <a:off x="3046707" y="2561763"/>
            <a:ext cx="542552" cy="78120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2" name="Straight Connector 311"/>
          <p:cNvCxnSpPr/>
          <p:nvPr/>
        </p:nvCxnSpPr>
        <p:spPr bwMode="auto">
          <a:xfrm flipV="1">
            <a:off x="5523188" y="2502881"/>
            <a:ext cx="337735" cy="82312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3" name="TextBox 312"/>
          <p:cNvSpPr txBox="1"/>
          <p:nvPr/>
        </p:nvSpPr>
        <p:spPr>
          <a:xfrm>
            <a:off x="3493291" y="2660085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AS2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4" name="TextBox 313"/>
          <p:cNvSpPr txBox="1"/>
          <p:nvPr/>
        </p:nvSpPr>
        <p:spPr>
          <a:xfrm>
            <a:off x="5543950" y="1573383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AS3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707172" y="1784059"/>
            <a:ext cx="682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2000" dirty="0" smtClean="0">
                <a:solidFill>
                  <a:srgbClr val="000090"/>
                </a:solidFill>
                <a:latin typeface="Arial" charset="0"/>
                <a:ea typeface="ＭＳ Ｐゴシック" charset="0"/>
              </a:rPr>
              <a:t>AS1</a:t>
            </a:r>
            <a:endParaRPr lang="en-US" sz="2000" dirty="0">
              <a:solidFill>
                <a:srgbClr val="00009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316" name="Group 315"/>
          <p:cNvGrpSpPr/>
          <p:nvPr/>
        </p:nvGrpSpPr>
        <p:grpSpPr>
          <a:xfrm>
            <a:off x="7070827" y="2634990"/>
            <a:ext cx="1701734" cy="616172"/>
            <a:chOff x="7073692" y="5469792"/>
            <a:chExt cx="1701734" cy="616172"/>
          </a:xfrm>
        </p:grpSpPr>
        <p:grpSp>
          <p:nvGrpSpPr>
            <p:cNvPr id="317" name="Group 316"/>
            <p:cNvGrpSpPr/>
            <p:nvPr/>
          </p:nvGrpSpPr>
          <p:grpSpPr>
            <a:xfrm>
              <a:off x="7073692" y="5469792"/>
              <a:ext cx="1701734" cy="616172"/>
              <a:chOff x="6946249" y="5096269"/>
              <a:chExt cx="1701734" cy="616172"/>
            </a:xfrm>
          </p:grpSpPr>
          <p:sp>
            <p:nvSpPr>
              <p:cNvPr id="319" name="Freeform 2"/>
              <p:cNvSpPr>
                <a:spLocks/>
              </p:cNvSpPr>
              <p:nvPr/>
            </p:nvSpPr>
            <p:spPr bwMode="auto">
              <a:xfrm>
                <a:off x="6946249" y="5096269"/>
                <a:ext cx="1701734" cy="616172"/>
              </a:xfrm>
              <a:custGeom>
                <a:avLst/>
                <a:gdLst>
                  <a:gd name="T0" fmla="*/ 648763 w 10001"/>
                  <a:gd name="T1" fmla="*/ 34777612 h 10125"/>
                  <a:gd name="T2" fmla="*/ 115976403 w 10001"/>
                  <a:gd name="T3" fmla="*/ 13733703 h 10125"/>
                  <a:gd name="T4" fmla="*/ 507700960 w 10001"/>
                  <a:gd name="T5" fmla="*/ 8662125 h 10125"/>
                  <a:gd name="T6" fmla="*/ 810212713 w 10001"/>
                  <a:gd name="T7" fmla="*/ 0 h 10125"/>
                  <a:gd name="T8" fmla="*/ 1090015738 w 10001"/>
                  <a:gd name="T9" fmla="*/ 8687929 h 10125"/>
                  <a:gd name="T10" fmla="*/ 1310938763 w 10001"/>
                  <a:gd name="T11" fmla="*/ 4279362 h 10125"/>
                  <a:gd name="T12" fmla="*/ 1620263134 w 10001"/>
                  <a:gd name="T13" fmla="*/ 25736690 h 10125"/>
                  <a:gd name="T14" fmla="*/ 1394798364 w 10001"/>
                  <a:gd name="T15" fmla="*/ 58525268 h 10125"/>
                  <a:gd name="T16" fmla="*/ 1134622140 w 10001"/>
                  <a:gd name="T17" fmla="*/ 80266624 h 10125"/>
                  <a:gd name="T18" fmla="*/ 860820276 w 10001"/>
                  <a:gd name="T19" fmla="*/ 76142271 h 10125"/>
                  <a:gd name="T20" fmla="*/ 708996782 w 10001"/>
                  <a:gd name="T21" fmla="*/ 85346835 h 10125"/>
                  <a:gd name="T22" fmla="*/ 509322667 w 10001"/>
                  <a:gd name="T23" fmla="*/ 86268164 h 10125"/>
                  <a:gd name="T24" fmla="*/ 353443899 w 10001"/>
                  <a:gd name="T25" fmla="*/ 67979516 h 10125"/>
                  <a:gd name="T26" fmla="*/ 192536914 w 10001"/>
                  <a:gd name="T27" fmla="*/ 64535347 h 10125"/>
                  <a:gd name="T28" fmla="*/ 648763 w 10001"/>
                  <a:gd name="T29" fmla="*/ 34777612 h 10125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connsiteX0" fmla="*/ 4 w 10040"/>
                  <a:gd name="connsiteY0" fmla="*/ 4039 h 10125"/>
                  <a:gd name="connsiteX1" fmla="*/ 715 w 10040"/>
                  <a:gd name="connsiteY1" fmla="*/ 1595 h 10125"/>
                  <a:gd name="connsiteX2" fmla="*/ 3130 w 10040"/>
                  <a:gd name="connsiteY2" fmla="*/ 1006 h 10125"/>
                  <a:gd name="connsiteX3" fmla="*/ 4995 w 10040"/>
                  <a:gd name="connsiteY3" fmla="*/ 0 h 10125"/>
                  <a:gd name="connsiteX4" fmla="*/ 6720 w 10040"/>
                  <a:gd name="connsiteY4" fmla="*/ 1009 h 10125"/>
                  <a:gd name="connsiteX5" fmla="*/ 9989 w 10040"/>
                  <a:gd name="connsiteY5" fmla="*/ 2989 h 10125"/>
                  <a:gd name="connsiteX6" fmla="*/ 8599 w 10040"/>
                  <a:gd name="connsiteY6" fmla="*/ 6797 h 10125"/>
                  <a:gd name="connsiteX7" fmla="*/ 6995 w 10040"/>
                  <a:gd name="connsiteY7" fmla="*/ 9322 h 10125"/>
                  <a:gd name="connsiteX8" fmla="*/ 5307 w 10040"/>
                  <a:gd name="connsiteY8" fmla="*/ 8843 h 10125"/>
                  <a:gd name="connsiteX9" fmla="*/ 4371 w 10040"/>
                  <a:gd name="connsiteY9" fmla="*/ 9912 h 10125"/>
                  <a:gd name="connsiteX10" fmla="*/ 3140 w 10040"/>
                  <a:gd name="connsiteY10" fmla="*/ 10019 h 10125"/>
                  <a:gd name="connsiteX11" fmla="*/ 2179 w 10040"/>
                  <a:gd name="connsiteY11" fmla="*/ 7895 h 10125"/>
                  <a:gd name="connsiteX12" fmla="*/ 1187 w 10040"/>
                  <a:gd name="connsiteY12" fmla="*/ 7495 h 10125"/>
                  <a:gd name="connsiteX13" fmla="*/ 4 w 10040"/>
                  <a:gd name="connsiteY13" fmla="*/ 4039 h 10125"/>
                  <a:gd name="connsiteX0" fmla="*/ 4 w 8600"/>
                  <a:gd name="connsiteY0" fmla="*/ 4042 h 10128"/>
                  <a:gd name="connsiteX1" fmla="*/ 715 w 8600"/>
                  <a:gd name="connsiteY1" fmla="*/ 1598 h 10128"/>
                  <a:gd name="connsiteX2" fmla="*/ 3130 w 8600"/>
                  <a:gd name="connsiteY2" fmla="*/ 1009 h 10128"/>
                  <a:gd name="connsiteX3" fmla="*/ 4995 w 8600"/>
                  <a:gd name="connsiteY3" fmla="*/ 3 h 10128"/>
                  <a:gd name="connsiteX4" fmla="*/ 6720 w 8600"/>
                  <a:gd name="connsiteY4" fmla="*/ 1012 h 10128"/>
                  <a:gd name="connsiteX5" fmla="*/ 8599 w 8600"/>
                  <a:gd name="connsiteY5" fmla="*/ 6800 h 10128"/>
                  <a:gd name="connsiteX6" fmla="*/ 6995 w 8600"/>
                  <a:gd name="connsiteY6" fmla="*/ 9325 h 10128"/>
                  <a:gd name="connsiteX7" fmla="*/ 5307 w 8600"/>
                  <a:gd name="connsiteY7" fmla="*/ 8846 h 10128"/>
                  <a:gd name="connsiteX8" fmla="*/ 4371 w 8600"/>
                  <a:gd name="connsiteY8" fmla="*/ 9915 h 10128"/>
                  <a:gd name="connsiteX9" fmla="*/ 3140 w 8600"/>
                  <a:gd name="connsiteY9" fmla="*/ 10022 h 10128"/>
                  <a:gd name="connsiteX10" fmla="*/ 2179 w 8600"/>
                  <a:gd name="connsiteY10" fmla="*/ 7898 h 10128"/>
                  <a:gd name="connsiteX11" fmla="*/ 1187 w 8600"/>
                  <a:gd name="connsiteY11" fmla="*/ 7498 h 10128"/>
                  <a:gd name="connsiteX12" fmla="*/ 4 w 8600"/>
                  <a:gd name="connsiteY12" fmla="*/ 4042 h 10128"/>
                  <a:gd name="connsiteX0" fmla="*/ 4 w 9326"/>
                  <a:gd name="connsiteY0" fmla="*/ 3988 h 9997"/>
                  <a:gd name="connsiteX1" fmla="*/ 830 w 9326"/>
                  <a:gd name="connsiteY1" fmla="*/ 1575 h 9997"/>
                  <a:gd name="connsiteX2" fmla="*/ 3639 w 9326"/>
                  <a:gd name="connsiteY2" fmla="*/ 993 h 9997"/>
                  <a:gd name="connsiteX3" fmla="*/ 5807 w 9326"/>
                  <a:gd name="connsiteY3" fmla="*/ 0 h 9997"/>
                  <a:gd name="connsiteX4" fmla="*/ 7813 w 9326"/>
                  <a:gd name="connsiteY4" fmla="*/ 996 h 9997"/>
                  <a:gd name="connsiteX5" fmla="*/ 9324 w 9326"/>
                  <a:gd name="connsiteY5" fmla="*/ 5746 h 9997"/>
                  <a:gd name="connsiteX6" fmla="*/ 8133 w 9326"/>
                  <a:gd name="connsiteY6" fmla="*/ 9204 h 9997"/>
                  <a:gd name="connsiteX7" fmla="*/ 6170 w 9326"/>
                  <a:gd name="connsiteY7" fmla="*/ 8731 h 9997"/>
                  <a:gd name="connsiteX8" fmla="*/ 5082 w 9326"/>
                  <a:gd name="connsiteY8" fmla="*/ 9787 h 9997"/>
                  <a:gd name="connsiteX9" fmla="*/ 3650 w 9326"/>
                  <a:gd name="connsiteY9" fmla="*/ 9892 h 9997"/>
                  <a:gd name="connsiteX10" fmla="*/ 2533 w 9326"/>
                  <a:gd name="connsiteY10" fmla="*/ 7795 h 9997"/>
                  <a:gd name="connsiteX11" fmla="*/ 1379 w 9326"/>
                  <a:gd name="connsiteY11" fmla="*/ 7400 h 9997"/>
                  <a:gd name="connsiteX12" fmla="*/ 4 w 9326"/>
                  <a:gd name="connsiteY12" fmla="*/ 3988 h 9997"/>
                  <a:gd name="connsiteX0" fmla="*/ 4 w 10001"/>
                  <a:gd name="connsiteY0" fmla="*/ 3989 h 10041"/>
                  <a:gd name="connsiteX1" fmla="*/ 890 w 10001"/>
                  <a:gd name="connsiteY1" fmla="*/ 1575 h 10041"/>
                  <a:gd name="connsiteX2" fmla="*/ 3902 w 10001"/>
                  <a:gd name="connsiteY2" fmla="*/ 993 h 10041"/>
                  <a:gd name="connsiteX3" fmla="*/ 6227 w 10001"/>
                  <a:gd name="connsiteY3" fmla="*/ 0 h 10041"/>
                  <a:gd name="connsiteX4" fmla="*/ 8378 w 10001"/>
                  <a:gd name="connsiteY4" fmla="*/ 996 h 10041"/>
                  <a:gd name="connsiteX5" fmla="*/ 9998 w 10001"/>
                  <a:gd name="connsiteY5" fmla="*/ 5748 h 10041"/>
                  <a:gd name="connsiteX6" fmla="*/ 8721 w 10001"/>
                  <a:gd name="connsiteY6" fmla="*/ 9207 h 10041"/>
                  <a:gd name="connsiteX7" fmla="*/ 5449 w 10001"/>
                  <a:gd name="connsiteY7" fmla="*/ 9790 h 10041"/>
                  <a:gd name="connsiteX8" fmla="*/ 3914 w 10001"/>
                  <a:gd name="connsiteY8" fmla="*/ 9895 h 10041"/>
                  <a:gd name="connsiteX9" fmla="*/ 2716 w 10001"/>
                  <a:gd name="connsiteY9" fmla="*/ 7797 h 10041"/>
                  <a:gd name="connsiteX10" fmla="*/ 1479 w 10001"/>
                  <a:gd name="connsiteY10" fmla="*/ 7402 h 10041"/>
                  <a:gd name="connsiteX11" fmla="*/ 4 w 10001"/>
                  <a:gd name="connsiteY11" fmla="*/ 3989 h 10041"/>
                  <a:gd name="connsiteX0" fmla="*/ 4 w 10001"/>
                  <a:gd name="connsiteY0" fmla="*/ 3989 h 14825"/>
                  <a:gd name="connsiteX1" fmla="*/ 890 w 10001"/>
                  <a:gd name="connsiteY1" fmla="*/ 1575 h 14825"/>
                  <a:gd name="connsiteX2" fmla="*/ 3902 w 10001"/>
                  <a:gd name="connsiteY2" fmla="*/ 993 h 14825"/>
                  <a:gd name="connsiteX3" fmla="*/ 6227 w 10001"/>
                  <a:gd name="connsiteY3" fmla="*/ 0 h 14825"/>
                  <a:gd name="connsiteX4" fmla="*/ 8378 w 10001"/>
                  <a:gd name="connsiteY4" fmla="*/ 996 h 14825"/>
                  <a:gd name="connsiteX5" fmla="*/ 9998 w 10001"/>
                  <a:gd name="connsiteY5" fmla="*/ 5748 h 14825"/>
                  <a:gd name="connsiteX6" fmla="*/ 8721 w 10001"/>
                  <a:gd name="connsiteY6" fmla="*/ 9207 h 14825"/>
                  <a:gd name="connsiteX7" fmla="*/ 6011 w 10001"/>
                  <a:gd name="connsiteY7" fmla="*/ 14823 h 14825"/>
                  <a:gd name="connsiteX8" fmla="*/ 3914 w 10001"/>
                  <a:gd name="connsiteY8" fmla="*/ 9895 h 14825"/>
                  <a:gd name="connsiteX9" fmla="*/ 2716 w 10001"/>
                  <a:gd name="connsiteY9" fmla="*/ 7797 h 14825"/>
                  <a:gd name="connsiteX10" fmla="*/ 1479 w 10001"/>
                  <a:gd name="connsiteY10" fmla="*/ 7402 h 14825"/>
                  <a:gd name="connsiteX11" fmla="*/ 4 w 10001"/>
                  <a:gd name="connsiteY11" fmla="*/ 3989 h 14825"/>
                  <a:gd name="connsiteX0" fmla="*/ 4 w 10001"/>
                  <a:gd name="connsiteY0" fmla="*/ 7436 h 18272"/>
                  <a:gd name="connsiteX1" fmla="*/ 890 w 10001"/>
                  <a:gd name="connsiteY1" fmla="*/ 5022 h 18272"/>
                  <a:gd name="connsiteX2" fmla="*/ 3902 w 10001"/>
                  <a:gd name="connsiteY2" fmla="*/ 4440 h 18272"/>
                  <a:gd name="connsiteX3" fmla="*/ 6026 w 10001"/>
                  <a:gd name="connsiteY3" fmla="*/ 0 h 18272"/>
                  <a:gd name="connsiteX4" fmla="*/ 8378 w 10001"/>
                  <a:gd name="connsiteY4" fmla="*/ 4443 h 18272"/>
                  <a:gd name="connsiteX5" fmla="*/ 9998 w 10001"/>
                  <a:gd name="connsiteY5" fmla="*/ 9195 h 18272"/>
                  <a:gd name="connsiteX6" fmla="*/ 8721 w 10001"/>
                  <a:gd name="connsiteY6" fmla="*/ 12654 h 18272"/>
                  <a:gd name="connsiteX7" fmla="*/ 6011 w 10001"/>
                  <a:gd name="connsiteY7" fmla="*/ 18270 h 18272"/>
                  <a:gd name="connsiteX8" fmla="*/ 3914 w 10001"/>
                  <a:gd name="connsiteY8" fmla="*/ 13342 h 18272"/>
                  <a:gd name="connsiteX9" fmla="*/ 2716 w 10001"/>
                  <a:gd name="connsiteY9" fmla="*/ 11244 h 18272"/>
                  <a:gd name="connsiteX10" fmla="*/ 1479 w 10001"/>
                  <a:gd name="connsiteY10" fmla="*/ 10849 h 18272"/>
                  <a:gd name="connsiteX11" fmla="*/ 4 w 10001"/>
                  <a:gd name="connsiteY11" fmla="*/ 7436 h 18272"/>
                  <a:gd name="connsiteX0" fmla="*/ 1 w 9998"/>
                  <a:gd name="connsiteY0" fmla="*/ 7436 h 18272"/>
                  <a:gd name="connsiteX1" fmla="*/ 3899 w 9998"/>
                  <a:gd name="connsiteY1" fmla="*/ 4440 h 18272"/>
                  <a:gd name="connsiteX2" fmla="*/ 6023 w 9998"/>
                  <a:gd name="connsiteY2" fmla="*/ 0 h 18272"/>
                  <a:gd name="connsiteX3" fmla="*/ 8375 w 9998"/>
                  <a:gd name="connsiteY3" fmla="*/ 4443 h 18272"/>
                  <a:gd name="connsiteX4" fmla="*/ 9995 w 9998"/>
                  <a:gd name="connsiteY4" fmla="*/ 9195 h 18272"/>
                  <a:gd name="connsiteX5" fmla="*/ 8718 w 9998"/>
                  <a:gd name="connsiteY5" fmla="*/ 12654 h 18272"/>
                  <a:gd name="connsiteX6" fmla="*/ 6008 w 9998"/>
                  <a:gd name="connsiteY6" fmla="*/ 18270 h 18272"/>
                  <a:gd name="connsiteX7" fmla="*/ 3911 w 9998"/>
                  <a:gd name="connsiteY7" fmla="*/ 13342 h 18272"/>
                  <a:gd name="connsiteX8" fmla="*/ 2713 w 9998"/>
                  <a:gd name="connsiteY8" fmla="*/ 11244 h 18272"/>
                  <a:gd name="connsiteX9" fmla="*/ 1476 w 9998"/>
                  <a:gd name="connsiteY9" fmla="*/ 10849 h 18272"/>
                  <a:gd name="connsiteX10" fmla="*/ 1 w 9998"/>
                  <a:gd name="connsiteY10" fmla="*/ 7436 h 18272"/>
                  <a:gd name="connsiteX0" fmla="*/ 35 w 8559"/>
                  <a:gd name="connsiteY0" fmla="*/ 5938 h 10000"/>
                  <a:gd name="connsiteX1" fmla="*/ 2459 w 8559"/>
                  <a:gd name="connsiteY1" fmla="*/ 2430 h 10000"/>
                  <a:gd name="connsiteX2" fmla="*/ 4583 w 8559"/>
                  <a:gd name="connsiteY2" fmla="*/ 0 h 10000"/>
                  <a:gd name="connsiteX3" fmla="*/ 6936 w 8559"/>
                  <a:gd name="connsiteY3" fmla="*/ 2432 h 10000"/>
                  <a:gd name="connsiteX4" fmla="*/ 8556 w 8559"/>
                  <a:gd name="connsiteY4" fmla="*/ 5032 h 10000"/>
                  <a:gd name="connsiteX5" fmla="*/ 7279 w 8559"/>
                  <a:gd name="connsiteY5" fmla="*/ 6925 h 10000"/>
                  <a:gd name="connsiteX6" fmla="*/ 4568 w 8559"/>
                  <a:gd name="connsiteY6" fmla="*/ 9999 h 10000"/>
                  <a:gd name="connsiteX7" fmla="*/ 2471 w 8559"/>
                  <a:gd name="connsiteY7" fmla="*/ 7302 h 10000"/>
                  <a:gd name="connsiteX8" fmla="*/ 1273 w 8559"/>
                  <a:gd name="connsiteY8" fmla="*/ 6154 h 10000"/>
                  <a:gd name="connsiteX9" fmla="*/ 35 w 8559"/>
                  <a:gd name="connsiteY9" fmla="*/ 5938 h 10000"/>
                  <a:gd name="connsiteX0" fmla="*/ 49 w 9820"/>
                  <a:gd name="connsiteY0" fmla="*/ 4655 h 10000"/>
                  <a:gd name="connsiteX1" fmla="*/ 2693 w 9820"/>
                  <a:gd name="connsiteY1" fmla="*/ 2430 h 10000"/>
                  <a:gd name="connsiteX2" fmla="*/ 5175 w 9820"/>
                  <a:gd name="connsiteY2" fmla="*/ 0 h 10000"/>
                  <a:gd name="connsiteX3" fmla="*/ 7924 w 9820"/>
                  <a:gd name="connsiteY3" fmla="*/ 2432 h 10000"/>
                  <a:gd name="connsiteX4" fmla="*/ 9816 w 9820"/>
                  <a:gd name="connsiteY4" fmla="*/ 5032 h 10000"/>
                  <a:gd name="connsiteX5" fmla="*/ 8324 w 9820"/>
                  <a:gd name="connsiteY5" fmla="*/ 6925 h 10000"/>
                  <a:gd name="connsiteX6" fmla="*/ 5157 w 9820"/>
                  <a:gd name="connsiteY6" fmla="*/ 9999 h 10000"/>
                  <a:gd name="connsiteX7" fmla="*/ 2707 w 9820"/>
                  <a:gd name="connsiteY7" fmla="*/ 7302 h 10000"/>
                  <a:gd name="connsiteX8" fmla="*/ 1307 w 9820"/>
                  <a:gd name="connsiteY8" fmla="*/ 6154 h 10000"/>
                  <a:gd name="connsiteX9" fmla="*/ 49 w 9820"/>
                  <a:gd name="connsiteY9" fmla="*/ 4655 h 10000"/>
                  <a:gd name="connsiteX0" fmla="*/ 45 w 9995"/>
                  <a:gd name="connsiteY0" fmla="*/ 4655 h 10000"/>
                  <a:gd name="connsiteX1" fmla="*/ 2737 w 9995"/>
                  <a:gd name="connsiteY1" fmla="*/ 2430 h 10000"/>
                  <a:gd name="connsiteX2" fmla="*/ 5265 w 9995"/>
                  <a:gd name="connsiteY2" fmla="*/ 0 h 10000"/>
                  <a:gd name="connsiteX3" fmla="*/ 8064 w 9995"/>
                  <a:gd name="connsiteY3" fmla="*/ 2432 h 10000"/>
                  <a:gd name="connsiteX4" fmla="*/ 9991 w 9995"/>
                  <a:gd name="connsiteY4" fmla="*/ 5032 h 10000"/>
                  <a:gd name="connsiteX5" fmla="*/ 8472 w 9995"/>
                  <a:gd name="connsiteY5" fmla="*/ 6925 h 10000"/>
                  <a:gd name="connsiteX6" fmla="*/ 5247 w 9995"/>
                  <a:gd name="connsiteY6" fmla="*/ 9999 h 10000"/>
                  <a:gd name="connsiteX7" fmla="*/ 2752 w 9995"/>
                  <a:gd name="connsiteY7" fmla="*/ 7302 h 10000"/>
                  <a:gd name="connsiteX8" fmla="*/ 1374 w 9995"/>
                  <a:gd name="connsiteY8" fmla="*/ 6984 h 10000"/>
                  <a:gd name="connsiteX9" fmla="*/ 45 w 9995"/>
                  <a:gd name="connsiteY9" fmla="*/ 4655 h 10000"/>
                  <a:gd name="connsiteX0" fmla="*/ 45 w 10000"/>
                  <a:gd name="connsiteY0" fmla="*/ 5032 h 10377"/>
                  <a:gd name="connsiteX1" fmla="*/ 2738 w 10000"/>
                  <a:gd name="connsiteY1" fmla="*/ 2807 h 10377"/>
                  <a:gd name="connsiteX2" fmla="*/ 4886 w 10000"/>
                  <a:gd name="connsiteY2" fmla="*/ 0 h 10377"/>
                  <a:gd name="connsiteX3" fmla="*/ 8068 w 10000"/>
                  <a:gd name="connsiteY3" fmla="*/ 2809 h 10377"/>
                  <a:gd name="connsiteX4" fmla="*/ 9996 w 10000"/>
                  <a:gd name="connsiteY4" fmla="*/ 5409 h 10377"/>
                  <a:gd name="connsiteX5" fmla="*/ 8476 w 10000"/>
                  <a:gd name="connsiteY5" fmla="*/ 7302 h 10377"/>
                  <a:gd name="connsiteX6" fmla="*/ 5250 w 10000"/>
                  <a:gd name="connsiteY6" fmla="*/ 10376 h 10377"/>
                  <a:gd name="connsiteX7" fmla="*/ 2753 w 10000"/>
                  <a:gd name="connsiteY7" fmla="*/ 7679 h 10377"/>
                  <a:gd name="connsiteX8" fmla="*/ 1375 w 10000"/>
                  <a:gd name="connsiteY8" fmla="*/ 7361 h 10377"/>
                  <a:gd name="connsiteX9" fmla="*/ 45 w 10000"/>
                  <a:gd name="connsiteY9" fmla="*/ 5032 h 10377"/>
                  <a:gd name="connsiteX0" fmla="*/ 45 w 10000"/>
                  <a:gd name="connsiteY0" fmla="*/ 5036 h 10381"/>
                  <a:gd name="connsiteX1" fmla="*/ 2738 w 10000"/>
                  <a:gd name="connsiteY1" fmla="*/ 2811 h 10381"/>
                  <a:gd name="connsiteX2" fmla="*/ 4886 w 10000"/>
                  <a:gd name="connsiteY2" fmla="*/ 4 h 10381"/>
                  <a:gd name="connsiteX3" fmla="*/ 8068 w 10000"/>
                  <a:gd name="connsiteY3" fmla="*/ 2813 h 10381"/>
                  <a:gd name="connsiteX4" fmla="*/ 9996 w 10000"/>
                  <a:gd name="connsiteY4" fmla="*/ 5413 h 10381"/>
                  <a:gd name="connsiteX5" fmla="*/ 8476 w 10000"/>
                  <a:gd name="connsiteY5" fmla="*/ 7306 h 10381"/>
                  <a:gd name="connsiteX6" fmla="*/ 5250 w 10000"/>
                  <a:gd name="connsiteY6" fmla="*/ 10380 h 10381"/>
                  <a:gd name="connsiteX7" fmla="*/ 2753 w 10000"/>
                  <a:gd name="connsiteY7" fmla="*/ 7683 h 10381"/>
                  <a:gd name="connsiteX8" fmla="*/ 1375 w 10000"/>
                  <a:gd name="connsiteY8" fmla="*/ 7365 h 10381"/>
                  <a:gd name="connsiteX9" fmla="*/ 45 w 10000"/>
                  <a:gd name="connsiteY9" fmla="*/ 5036 h 10381"/>
                  <a:gd name="connsiteX0" fmla="*/ 45 w 10000"/>
                  <a:gd name="connsiteY0" fmla="*/ 5036 h 10796"/>
                  <a:gd name="connsiteX1" fmla="*/ 2738 w 10000"/>
                  <a:gd name="connsiteY1" fmla="*/ 2811 h 10796"/>
                  <a:gd name="connsiteX2" fmla="*/ 4886 w 10000"/>
                  <a:gd name="connsiteY2" fmla="*/ 4 h 10796"/>
                  <a:gd name="connsiteX3" fmla="*/ 8068 w 10000"/>
                  <a:gd name="connsiteY3" fmla="*/ 2813 h 10796"/>
                  <a:gd name="connsiteX4" fmla="*/ 9996 w 10000"/>
                  <a:gd name="connsiteY4" fmla="*/ 5413 h 10796"/>
                  <a:gd name="connsiteX5" fmla="*/ 8476 w 10000"/>
                  <a:gd name="connsiteY5" fmla="*/ 7306 h 10796"/>
                  <a:gd name="connsiteX6" fmla="*/ 5202 w 10000"/>
                  <a:gd name="connsiteY6" fmla="*/ 10795 h 10796"/>
                  <a:gd name="connsiteX7" fmla="*/ 2753 w 10000"/>
                  <a:gd name="connsiteY7" fmla="*/ 7683 h 10796"/>
                  <a:gd name="connsiteX8" fmla="*/ 1375 w 10000"/>
                  <a:gd name="connsiteY8" fmla="*/ 7365 h 10796"/>
                  <a:gd name="connsiteX9" fmla="*/ 45 w 10000"/>
                  <a:gd name="connsiteY9" fmla="*/ 5036 h 10796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5 w 10000"/>
                  <a:gd name="connsiteY0" fmla="*/ 5036 h 10795"/>
                  <a:gd name="connsiteX1" fmla="*/ 2738 w 10000"/>
                  <a:gd name="connsiteY1" fmla="*/ 2811 h 10795"/>
                  <a:gd name="connsiteX2" fmla="*/ 4886 w 10000"/>
                  <a:gd name="connsiteY2" fmla="*/ 4 h 10795"/>
                  <a:gd name="connsiteX3" fmla="*/ 8068 w 10000"/>
                  <a:gd name="connsiteY3" fmla="*/ 2813 h 10795"/>
                  <a:gd name="connsiteX4" fmla="*/ 9996 w 10000"/>
                  <a:gd name="connsiteY4" fmla="*/ 5413 h 10795"/>
                  <a:gd name="connsiteX5" fmla="*/ 8476 w 10000"/>
                  <a:gd name="connsiteY5" fmla="*/ 7306 h 10795"/>
                  <a:gd name="connsiteX6" fmla="*/ 5202 w 10000"/>
                  <a:gd name="connsiteY6" fmla="*/ 10795 h 10795"/>
                  <a:gd name="connsiteX7" fmla="*/ 2753 w 10000"/>
                  <a:gd name="connsiteY7" fmla="*/ 7683 h 10795"/>
                  <a:gd name="connsiteX8" fmla="*/ 1375 w 10000"/>
                  <a:gd name="connsiteY8" fmla="*/ 7365 h 10795"/>
                  <a:gd name="connsiteX9" fmla="*/ 45 w 10000"/>
                  <a:gd name="connsiteY9" fmla="*/ 5036 h 10795"/>
                  <a:gd name="connsiteX0" fmla="*/ 4 w 9959"/>
                  <a:gd name="connsiteY0" fmla="*/ 5593 h 11352"/>
                  <a:gd name="connsiteX1" fmla="*/ 1089 w 9959"/>
                  <a:gd name="connsiteY1" fmla="*/ 469 h 11352"/>
                  <a:gd name="connsiteX2" fmla="*/ 4845 w 9959"/>
                  <a:gd name="connsiteY2" fmla="*/ 561 h 11352"/>
                  <a:gd name="connsiteX3" fmla="*/ 8027 w 9959"/>
                  <a:gd name="connsiteY3" fmla="*/ 3370 h 11352"/>
                  <a:gd name="connsiteX4" fmla="*/ 9955 w 9959"/>
                  <a:gd name="connsiteY4" fmla="*/ 5970 h 11352"/>
                  <a:gd name="connsiteX5" fmla="*/ 8435 w 9959"/>
                  <a:gd name="connsiteY5" fmla="*/ 7863 h 11352"/>
                  <a:gd name="connsiteX6" fmla="*/ 5161 w 9959"/>
                  <a:gd name="connsiteY6" fmla="*/ 11352 h 11352"/>
                  <a:gd name="connsiteX7" fmla="*/ 2712 w 9959"/>
                  <a:gd name="connsiteY7" fmla="*/ 8240 h 11352"/>
                  <a:gd name="connsiteX8" fmla="*/ 1334 w 9959"/>
                  <a:gd name="connsiteY8" fmla="*/ 7922 h 11352"/>
                  <a:gd name="connsiteX9" fmla="*/ 4 w 9959"/>
                  <a:gd name="connsiteY9" fmla="*/ 5593 h 11352"/>
                  <a:gd name="connsiteX0" fmla="*/ 0 w 11223"/>
                  <a:gd name="connsiteY0" fmla="*/ 3835 h 9929"/>
                  <a:gd name="connsiteX1" fmla="*/ 2316 w 11223"/>
                  <a:gd name="connsiteY1" fmla="*/ 342 h 9929"/>
                  <a:gd name="connsiteX2" fmla="*/ 6088 w 11223"/>
                  <a:gd name="connsiteY2" fmla="*/ 423 h 9929"/>
                  <a:gd name="connsiteX3" fmla="*/ 9283 w 11223"/>
                  <a:gd name="connsiteY3" fmla="*/ 2898 h 9929"/>
                  <a:gd name="connsiteX4" fmla="*/ 11219 w 11223"/>
                  <a:gd name="connsiteY4" fmla="*/ 5188 h 9929"/>
                  <a:gd name="connsiteX5" fmla="*/ 9693 w 11223"/>
                  <a:gd name="connsiteY5" fmla="*/ 6856 h 9929"/>
                  <a:gd name="connsiteX6" fmla="*/ 6405 w 11223"/>
                  <a:gd name="connsiteY6" fmla="*/ 9929 h 9929"/>
                  <a:gd name="connsiteX7" fmla="*/ 3946 w 11223"/>
                  <a:gd name="connsiteY7" fmla="*/ 7188 h 9929"/>
                  <a:gd name="connsiteX8" fmla="*/ 2562 w 11223"/>
                  <a:gd name="connsiteY8" fmla="*/ 6908 h 9929"/>
                  <a:gd name="connsiteX9" fmla="*/ 0 w 11223"/>
                  <a:gd name="connsiteY9" fmla="*/ 3835 h 9929"/>
                  <a:gd name="connsiteX0" fmla="*/ 0 w 9999"/>
                  <a:gd name="connsiteY0" fmla="*/ 3862 h 10000"/>
                  <a:gd name="connsiteX1" fmla="*/ 2064 w 9999"/>
                  <a:gd name="connsiteY1" fmla="*/ 344 h 10000"/>
                  <a:gd name="connsiteX2" fmla="*/ 5425 w 9999"/>
                  <a:gd name="connsiteY2" fmla="*/ 426 h 10000"/>
                  <a:gd name="connsiteX3" fmla="*/ 8271 w 9999"/>
                  <a:gd name="connsiteY3" fmla="*/ 2919 h 10000"/>
                  <a:gd name="connsiteX4" fmla="*/ 9996 w 9999"/>
                  <a:gd name="connsiteY4" fmla="*/ 5225 h 10000"/>
                  <a:gd name="connsiteX5" fmla="*/ 8637 w 9999"/>
                  <a:gd name="connsiteY5" fmla="*/ 6905 h 10000"/>
                  <a:gd name="connsiteX6" fmla="*/ 5707 w 9999"/>
                  <a:gd name="connsiteY6" fmla="*/ 10000 h 10000"/>
                  <a:gd name="connsiteX7" fmla="*/ 2283 w 9999"/>
                  <a:gd name="connsiteY7" fmla="*/ 6957 h 10000"/>
                  <a:gd name="connsiteX8" fmla="*/ 0 w 9999"/>
                  <a:gd name="connsiteY8" fmla="*/ 3862 h 10000"/>
                  <a:gd name="connsiteX0" fmla="*/ 124 w 10124"/>
                  <a:gd name="connsiteY0" fmla="*/ 3862 h 10000"/>
                  <a:gd name="connsiteX1" fmla="*/ 2188 w 10124"/>
                  <a:gd name="connsiteY1" fmla="*/ 344 h 10000"/>
                  <a:gd name="connsiteX2" fmla="*/ 5550 w 10124"/>
                  <a:gd name="connsiteY2" fmla="*/ 426 h 10000"/>
                  <a:gd name="connsiteX3" fmla="*/ 8396 w 10124"/>
                  <a:gd name="connsiteY3" fmla="*/ 2919 h 10000"/>
                  <a:gd name="connsiteX4" fmla="*/ 10121 w 10124"/>
                  <a:gd name="connsiteY4" fmla="*/ 5225 h 10000"/>
                  <a:gd name="connsiteX5" fmla="*/ 8762 w 10124"/>
                  <a:gd name="connsiteY5" fmla="*/ 6905 h 10000"/>
                  <a:gd name="connsiteX6" fmla="*/ 5832 w 10124"/>
                  <a:gd name="connsiteY6" fmla="*/ 10000 h 10000"/>
                  <a:gd name="connsiteX7" fmla="*/ 124 w 10124"/>
                  <a:gd name="connsiteY7" fmla="*/ 3862 h 10000"/>
                  <a:gd name="connsiteX0" fmla="*/ 43 w 10045"/>
                  <a:gd name="connsiteY0" fmla="*/ 3862 h 6912"/>
                  <a:gd name="connsiteX1" fmla="*/ 2107 w 10045"/>
                  <a:gd name="connsiteY1" fmla="*/ 344 h 6912"/>
                  <a:gd name="connsiteX2" fmla="*/ 5469 w 10045"/>
                  <a:gd name="connsiteY2" fmla="*/ 426 h 6912"/>
                  <a:gd name="connsiteX3" fmla="*/ 8315 w 10045"/>
                  <a:gd name="connsiteY3" fmla="*/ 2919 h 6912"/>
                  <a:gd name="connsiteX4" fmla="*/ 10040 w 10045"/>
                  <a:gd name="connsiteY4" fmla="*/ 5225 h 6912"/>
                  <a:gd name="connsiteX5" fmla="*/ 8681 w 10045"/>
                  <a:gd name="connsiteY5" fmla="*/ 6905 h 6912"/>
                  <a:gd name="connsiteX6" fmla="*/ 3967 w 10045"/>
                  <a:gd name="connsiteY6" fmla="*/ 5885 h 6912"/>
                  <a:gd name="connsiteX7" fmla="*/ 43 w 10045"/>
                  <a:gd name="connsiteY7" fmla="*/ 3862 h 6912"/>
                  <a:gd name="connsiteX0" fmla="*/ 47 w 10004"/>
                  <a:gd name="connsiteY0" fmla="*/ 5106 h 9519"/>
                  <a:gd name="connsiteX1" fmla="*/ 2102 w 10004"/>
                  <a:gd name="connsiteY1" fmla="*/ 17 h 9519"/>
                  <a:gd name="connsiteX2" fmla="*/ 6651 w 10004"/>
                  <a:gd name="connsiteY2" fmla="*/ 3484 h 9519"/>
                  <a:gd name="connsiteX3" fmla="*/ 8282 w 10004"/>
                  <a:gd name="connsiteY3" fmla="*/ 3742 h 9519"/>
                  <a:gd name="connsiteX4" fmla="*/ 9999 w 10004"/>
                  <a:gd name="connsiteY4" fmla="*/ 7078 h 9519"/>
                  <a:gd name="connsiteX5" fmla="*/ 8646 w 10004"/>
                  <a:gd name="connsiteY5" fmla="*/ 9509 h 9519"/>
                  <a:gd name="connsiteX6" fmla="*/ 3953 w 10004"/>
                  <a:gd name="connsiteY6" fmla="*/ 8033 h 9519"/>
                  <a:gd name="connsiteX7" fmla="*/ 47 w 10004"/>
                  <a:gd name="connsiteY7" fmla="*/ 5106 h 9519"/>
                  <a:gd name="connsiteX0" fmla="*/ 43 w 9996"/>
                  <a:gd name="connsiteY0" fmla="*/ 6232 h 10868"/>
                  <a:gd name="connsiteX1" fmla="*/ 2097 w 9996"/>
                  <a:gd name="connsiteY1" fmla="*/ 886 h 10868"/>
                  <a:gd name="connsiteX2" fmla="*/ 5642 w 9996"/>
                  <a:gd name="connsiteY2" fmla="*/ 385 h 10868"/>
                  <a:gd name="connsiteX3" fmla="*/ 8275 w 9996"/>
                  <a:gd name="connsiteY3" fmla="*/ 4799 h 10868"/>
                  <a:gd name="connsiteX4" fmla="*/ 9991 w 9996"/>
                  <a:gd name="connsiteY4" fmla="*/ 8304 h 10868"/>
                  <a:gd name="connsiteX5" fmla="*/ 8639 w 9996"/>
                  <a:gd name="connsiteY5" fmla="*/ 10857 h 10868"/>
                  <a:gd name="connsiteX6" fmla="*/ 3947 w 9996"/>
                  <a:gd name="connsiteY6" fmla="*/ 9307 h 10868"/>
                  <a:gd name="connsiteX7" fmla="*/ 43 w 9996"/>
                  <a:gd name="connsiteY7" fmla="*/ 6232 h 10868"/>
                  <a:gd name="connsiteX0" fmla="*/ 43 w 10004"/>
                  <a:gd name="connsiteY0" fmla="*/ 5543 h 9809"/>
                  <a:gd name="connsiteX1" fmla="*/ 2098 w 10004"/>
                  <a:gd name="connsiteY1" fmla="*/ 624 h 9809"/>
                  <a:gd name="connsiteX2" fmla="*/ 5644 w 10004"/>
                  <a:gd name="connsiteY2" fmla="*/ 163 h 9809"/>
                  <a:gd name="connsiteX3" fmla="*/ 8163 w 10004"/>
                  <a:gd name="connsiteY3" fmla="*/ 1492 h 9809"/>
                  <a:gd name="connsiteX4" fmla="*/ 9995 w 10004"/>
                  <a:gd name="connsiteY4" fmla="*/ 7450 h 9809"/>
                  <a:gd name="connsiteX5" fmla="*/ 8642 w 10004"/>
                  <a:gd name="connsiteY5" fmla="*/ 9799 h 9809"/>
                  <a:gd name="connsiteX6" fmla="*/ 3949 w 10004"/>
                  <a:gd name="connsiteY6" fmla="*/ 8373 h 9809"/>
                  <a:gd name="connsiteX7" fmla="*/ 43 w 10004"/>
                  <a:gd name="connsiteY7" fmla="*/ 5543 h 9809"/>
                  <a:gd name="connsiteX0" fmla="*/ 43 w 8950"/>
                  <a:gd name="connsiteY0" fmla="*/ 5651 h 10081"/>
                  <a:gd name="connsiteX1" fmla="*/ 2097 w 8950"/>
                  <a:gd name="connsiteY1" fmla="*/ 636 h 10081"/>
                  <a:gd name="connsiteX2" fmla="*/ 5642 w 8950"/>
                  <a:gd name="connsiteY2" fmla="*/ 166 h 10081"/>
                  <a:gd name="connsiteX3" fmla="*/ 8160 w 8950"/>
                  <a:gd name="connsiteY3" fmla="*/ 1521 h 10081"/>
                  <a:gd name="connsiteX4" fmla="*/ 8473 w 8950"/>
                  <a:gd name="connsiteY4" fmla="*/ 5322 h 10081"/>
                  <a:gd name="connsiteX5" fmla="*/ 8639 w 8950"/>
                  <a:gd name="connsiteY5" fmla="*/ 9990 h 10081"/>
                  <a:gd name="connsiteX6" fmla="*/ 3947 w 8950"/>
                  <a:gd name="connsiteY6" fmla="*/ 8536 h 10081"/>
                  <a:gd name="connsiteX7" fmla="*/ 43 w 8950"/>
                  <a:gd name="connsiteY7" fmla="*/ 5651 h 10081"/>
                  <a:gd name="connsiteX0" fmla="*/ 48 w 9651"/>
                  <a:gd name="connsiteY0" fmla="*/ 5606 h 8648"/>
                  <a:gd name="connsiteX1" fmla="*/ 2343 w 9651"/>
                  <a:gd name="connsiteY1" fmla="*/ 631 h 8648"/>
                  <a:gd name="connsiteX2" fmla="*/ 6304 w 9651"/>
                  <a:gd name="connsiteY2" fmla="*/ 165 h 8648"/>
                  <a:gd name="connsiteX3" fmla="*/ 9117 w 9651"/>
                  <a:gd name="connsiteY3" fmla="*/ 1509 h 8648"/>
                  <a:gd name="connsiteX4" fmla="*/ 9467 w 9651"/>
                  <a:gd name="connsiteY4" fmla="*/ 5279 h 8648"/>
                  <a:gd name="connsiteX5" fmla="*/ 6997 w 9651"/>
                  <a:gd name="connsiteY5" fmla="*/ 8019 h 8648"/>
                  <a:gd name="connsiteX6" fmla="*/ 4410 w 9651"/>
                  <a:gd name="connsiteY6" fmla="*/ 8467 h 8648"/>
                  <a:gd name="connsiteX7" fmla="*/ 48 w 9651"/>
                  <a:gd name="connsiteY7" fmla="*/ 5606 h 8648"/>
                  <a:gd name="connsiteX0" fmla="*/ 41 w 9991"/>
                  <a:gd name="connsiteY0" fmla="*/ 6482 h 9316"/>
                  <a:gd name="connsiteX1" fmla="*/ 2419 w 9991"/>
                  <a:gd name="connsiteY1" fmla="*/ 730 h 9316"/>
                  <a:gd name="connsiteX2" fmla="*/ 6523 w 9991"/>
                  <a:gd name="connsiteY2" fmla="*/ 191 h 9316"/>
                  <a:gd name="connsiteX3" fmla="*/ 9438 w 9991"/>
                  <a:gd name="connsiteY3" fmla="*/ 1745 h 9316"/>
                  <a:gd name="connsiteX4" fmla="*/ 9800 w 9991"/>
                  <a:gd name="connsiteY4" fmla="*/ 6104 h 9316"/>
                  <a:gd name="connsiteX5" fmla="*/ 7241 w 9991"/>
                  <a:gd name="connsiteY5" fmla="*/ 9273 h 9316"/>
                  <a:gd name="connsiteX6" fmla="*/ 1411 w 9991"/>
                  <a:gd name="connsiteY6" fmla="*/ 7856 h 9316"/>
                  <a:gd name="connsiteX7" fmla="*/ 41 w 9991"/>
                  <a:gd name="connsiteY7" fmla="*/ 6482 h 9316"/>
                  <a:gd name="connsiteX0" fmla="*/ 19 w 10708"/>
                  <a:gd name="connsiteY0" fmla="*/ 7721 h 10038"/>
                  <a:gd name="connsiteX1" fmla="*/ 3129 w 10708"/>
                  <a:gd name="connsiteY1" fmla="*/ 825 h 10038"/>
                  <a:gd name="connsiteX2" fmla="*/ 7237 w 10708"/>
                  <a:gd name="connsiteY2" fmla="*/ 246 h 10038"/>
                  <a:gd name="connsiteX3" fmla="*/ 10155 w 10708"/>
                  <a:gd name="connsiteY3" fmla="*/ 1914 h 10038"/>
                  <a:gd name="connsiteX4" fmla="*/ 10517 w 10708"/>
                  <a:gd name="connsiteY4" fmla="*/ 6593 h 10038"/>
                  <a:gd name="connsiteX5" fmla="*/ 7956 w 10708"/>
                  <a:gd name="connsiteY5" fmla="*/ 9995 h 10038"/>
                  <a:gd name="connsiteX6" fmla="*/ 2120 w 10708"/>
                  <a:gd name="connsiteY6" fmla="*/ 8474 h 10038"/>
                  <a:gd name="connsiteX7" fmla="*/ 19 w 10708"/>
                  <a:gd name="connsiteY7" fmla="*/ 7721 h 10038"/>
                  <a:gd name="connsiteX0" fmla="*/ 359 w 11048"/>
                  <a:gd name="connsiteY0" fmla="*/ 7721 h 10038"/>
                  <a:gd name="connsiteX1" fmla="*/ 3469 w 11048"/>
                  <a:gd name="connsiteY1" fmla="*/ 825 h 10038"/>
                  <a:gd name="connsiteX2" fmla="*/ 7577 w 11048"/>
                  <a:gd name="connsiteY2" fmla="*/ 246 h 10038"/>
                  <a:gd name="connsiteX3" fmla="*/ 10495 w 11048"/>
                  <a:gd name="connsiteY3" fmla="*/ 1914 h 10038"/>
                  <a:gd name="connsiteX4" fmla="*/ 10857 w 11048"/>
                  <a:gd name="connsiteY4" fmla="*/ 6593 h 10038"/>
                  <a:gd name="connsiteX5" fmla="*/ 8296 w 11048"/>
                  <a:gd name="connsiteY5" fmla="*/ 9995 h 10038"/>
                  <a:gd name="connsiteX6" fmla="*/ 2460 w 11048"/>
                  <a:gd name="connsiteY6" fmla="*/ 8474 h 10038"/>
                  <a:gd name="connsiteX7" fmla="*/ 359 w 11048"/>
                  <a:gd name="connsiteY7" fmla="*/ 7721 h 10038"/>
                  <a:gd name="connsiteX0" fmla="*/ 359 w 11048"/>
                  <a:gd name="connsiteY0" fmla="*/ 8392 h 10075"/>
                  <a:gd name="connsiteX1" fmla="*/ 3469 w 11048"/>
                  <a:gd name="connsiteY1" fmla="*/ 864 h 10075"/>
                  <a:gd name="connsiteX2" fmla="*/ 7577 w 11048"/>
                  <a:gd name="connsiteY2" fmla="*/ 285 h 10075"/>
                  <a:gd name="connsiteX3" fmla="*/ 10495 w 11048"/>
                  <a:gd name="connsiteY3" fmla="*/ 1953 h 10075"/>
                  <a:gd name="connsiteX4" fmla="*/ 10857 w 11048"/>
                  <a:gd name="connsiteY4" fmla="*/ 6632 h 10075"/>
                  <a:gd name="connsiteX5" fmla="*/ 8296 w 11048"/>
                  <a:gd name="connsiteY5" fmla="*/ 10034 h 10075"/>
                  <a:gd name="connsiteX6" fmla="*/ 2460 w 11048"/>
                  <a:gd name="connsiteY6" fmla="*/ 8513 h 10075"/>
                  <a:gd name="connsiteX7" fmla="*/ 359 w 11048"/>
                  <a:gd name="connsiteY7" fmla="*/ 8392 h 10075"/>
                  <a:gd name="connsiteX0" fmla="*/ 371 w 11060"/>
                  <a:gd name="connsiteY0" fmla="*/ 8392 h 10075"/>
                  <a:gd name="connsiteX1" fmla="*/ 3481 w 11060"/>
                  <a:gd name="connsiteY1" fmla="*/ 864 h 10075"/>
                  <a:gd name="connsiteX2" fmla="*/ 7589 w 11060"/>
                  <a:gd name="connsiteY2" fmla="*/ 285 h 10075"/>
                  <a:gd name="connsiteX3" fmla="*/ 10507 w 11060"/>
                  <a:gd name="connsiteY3" fmla="*/ 1953 h 10075"/>
                  <a:gd name="connsiteX4" fmla="*/ 10869 w 11060"/>
                  <a:gd name="connsiteY4" fmla="*/ 6632 h 10075"/>
                  <a:gd name="connsiteX5" fmla="*/ 8308 w 11060"/>
                  <a:gd name="connsiteY5" fmla="*/ 10034 h 10075"/>
                  <a:gd name="connsiteX6" fmla="*/ 2472 w 11060"/>
                  <a:gd name="connsiteY6" fmla="*/ 8513 h 10075"/>
                  <a:gd name="connsiteX7" fmla="*/ 371 w 11060"/>
                  <a:gd name="connsiteY7" fmla="*/ 8392 h 10075"/>
                  <a:gd name="connsiteX0" fmla="*/ 54 w 10743"/>
                  <a:gd name="connsiteY0" fmla="*/ 9468 h 11151"/>
                  <a:gd name="connsiteX1" fmla="*/ 4027 w 10743"/>
                  <a:gd name="connsiteY1" fmla="*/ 495 h 11151"/>
                  <a:gd name="connsiteX2" fmla="*/ 7272 w 10743"/>
                  <a:gd name="connsiteY2" fmla="*/ 1361 h 11151"/>
                  <a:gd name="connsiteX3" fmla="*/ 10190 w 10743"/>
                  <a:gd name="connsiteY3" fmla="*/ 3029 h 11151"/>
                  <a:gd name="connsiteX4" fmla="*/ 10552 w 10743"/>
                  <a:gd name="connsiteY4" fmla="*/ 7708 h 11151"/>
                  <a:gd name="connsiteX5" fmla="*/ 7991 w 10743"/>
                  <a:gd name="connsiteY5" fmla="*/ 11110 h 11151"/>
                  <a:gd name="connsiteX6" fmla="*/ 2155 w 10743"/>
                  <a:gd name="connsiteY6" fmla="*/ 9589 h 11151"/>
                  <a:gd name="connsiteX7" fmla="*/ 54 w 10743"/>
                  <a:gd name="connsiteY7" fmla="*/ 9468 h 11151"/>
                  <a:gd name="connsiteX0" fmla="*/ 54 w 10743"/>
                  <a:gd name="connsiteY0" fmla="*/ 9506 h 11189"/>
                  <a:gd name="connsiteX1" fmla="*/ 4027 w 10743"/>
                  <a:gd name="connsiteY1" fmla="*/ 533 h 11189"/>
                  <a:gd name="connsiteX2" fmla="*/ 7272 w 10743"/>
                  <a:gd name="connsiteY2" fmla="*/ 1399 h 11189"/>
                  <a:gd name="connsiteX3" fmla="*/ 10190 w 10743"/>
                  <a:gd name="connsiteY3" fmla="*/ 3067 h 11189"/>
                  <a:gd name="connsiteX4" fmla="*/ 10552 w 10743"/>
                  <a:gd name="connsiteY4" fmla="*/ 7746 h 11189"/>
                  <a:gd name="connsiteX5" fmla="*/ 7991 w 10743"/>
                  <a:gd name="connsiteY5" fmla="*/ 11148 h 11189"/>
                  <a:gd name="connsiteX6" fmla="*/ 2155 w 10743"/>
                  <a:gd name="connsiteY6" fmla="*/ 9627 h 11189"/>
                  <a:gd name="connsiteX7" fmla="*/ 54 w 10743"/>
                  <a:gd name="connsiteY7" fmla="*/ 9506 h 11189"/>
                  <a:gd name="connsiteX0" fmla="*/ 40 w 11293"/>
                  <a:gd name="connsiteY0" fmla="*/ 9082 h 11127"/>
                  <a:gd name="connsiteX1" fmla="*/ 4577 w 11293"/>
                  <a:gd name="connsiteY1" fmla="*/ 470 h 11127"/>
                  <a:gd name="connsiteX2" fmla="*/ 7822 w 11293"/>
                  <a:gd name="connsiteY2" fmla="*/ 1336 h 11127"/>
                  <a:gd name="connsiteX3" fmla="*/ 10740 w 11293"/>
                  <a:gd name="connsiteY3" fmla="*/ 3004 h 11127"/>
                  <a:gd name="connsiteX4" fmla="*/ 11102 w 11293"/>
                  <a:gd name="connsiteY4" fmla="*/ 7683 h 11127"/>
                  <a:gd name="connsiteX5" fmla="*/ 8541 w 11293"/>
                  <a:gd name="connsiteY5" fmla="*/ 11085 h 11127"/>
                  <a:gd name="connsiteX6" fmla="*/ 2705 w 11293"/>
                  <a:gd name="connsiteY6" fmla="*/ 9564 h 11127"/>
                  <a:gd name="connsiteX7" fmla="*/ 40 w 11293"/>
                  <a:gd name="connsiteY7" fmla="*/ 9082 h 11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93" h="11127">
                    <a:moveTo>
                      <a:pt x="40" y="9082"/>
                    </a:moveTo>
                    <a:cubicBezTo>
                      <a:pt x="352" y="7566"/>
                      <a:pt x="3280" y="1761"/>
                      <a:pt x="4577" y="470"/>
                    </a:cubicBezTo>
                    <a:cubicBezTo>
                      <a:pt x="5874" y="-821"/>
                      <a:pt x="6795" y="914"/>
                      <a:pt x="7822" y="1336"/>
                    </a:cubicBezTo>
                    <a:cubicBezTo>
                      <a:pt x="8849" y="1758"/>
                      <a:pt x="10193" y="1947"/>
                      <a:pt x="10740" y="3004"/>
                    </a:cubicBezTo>
                    <a:cubicBezTo>
                      <a:pt x="11287" y="4061"/>
                      <a:pt x="11468" y="6337"/>
                      <a:pt x="11102" y="7683"/>
                    </a:cubicBezTo>
                    <a:cubicBezTo>
                      <a:pt x="10736" y="9030"/>
                      <a:pt x="9940" y="10771"/>
                      <a:pt x="8541" y="11085"/>
                    </a:cubicBezTo>
                    <a:cubicBezTo>
                      <a:pt x="7141" y="11398"/>
                      <a:pt x="4122" y="9898"/>
                      <a:pt x="2705" y="9564"/>
                    </a:cubicBezTo>
                    <a:cubicBezTo>
                      <a:pt x="1288" y="9230"/>
                      <a:pt x="-272" y="10598"/>
                      <a:pt x="40" y="9082"/>
                    </a:cubicBezTo>
                    <a:close/>
                  </a:path>
                </a:pathLst>
              </a:custGeom>
              <a:solidFill>
                <a:srgbClr val="66CCFF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320" name="Group 327"/>
              <p:cNvGrpSpPr>
                <a:grpSpLocks/>
              </p:cNvGrpSpPr>
              <p:nvPr/>
            </p:nvGrpSpPr>
            <p:grpSpPr bwMode="auto">
              <a:xfrm>
                <a:off x="7908175" y="5241780"/>
                <a:ext cx="536554" cy="263548"/>
                <a:chOff x="1871277" y="1576300"/>
                <a:chExt cx="1128371" cy="437861"/>
              </a:xfrm>
            </p:grpSpPr>
            <p:sp>
              <p:nvSpPr>
                <p:cNvPr id="324" name="Oval 323"/>
                <p:cNvSpPr/>
                <p:nvPr/>
              </p:nvSpPr>
              <p:spPr bwMode="auto">
                <a:xfrm flipV="1">
                  <a:off x="1874446" y="1692905"/>
                  <a:ext cx="1125202" cy="321256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0" scaled="1"/>
                  <a:tileRect/>
                </a:gra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5" name="Rectangle 324"/>
                <p:cNvSpPr/>
                <p:nvPr/>
              </p:nvSpPr>
              <p:spPr bwMode="auto">
                <a:xfrm>
                  <a:off x="1871277" y="1740499"/>
                  <a:ext cx="1128371" cy="11422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53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>
                        <a:lumMod val="75000"/>
                      </a:schemeClr>
                    </a:gs>
                  </a:gsLst>
                  <a:lin ang="10800000" scaled="0"/>
                </a:gradFill>
                <a:ln w="25400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6" name="Oval 325"/>
                <p:cNvSpPr/>
                <p:nvPr/>
              </p:nvSpPr>
              <p:spPr bwMode="auto">
                <a:xfrm flipV="1">
                  <a:off x="1871277" y="1576300"/>
                  <a:ext cx="1125200" cy="321257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6350" cmpd="sng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 dirty="0">
                    <a:ln>
                      <a:solidFill>
                        <a:srgbClr val="000000"/>
                      </a:solidFill>
                    </a:ln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7" name="Freeform 326"/>
                <p:cNvSpPr/>
                <p:nvPr/>
              </p:nvSpPr>
              <p:spPr bwMode="auto">
                <a:xfrm>
                  <a:off x="2159708" y="1673868"/>
                  <a:ext cx="548339" cy="159438"/>
                </a:xfrm>
                <a:custGeom>
                  <a:avLst/>
                  <a:gdLst>
                    <a:gd name="connsiteX0" fmla="*/ 1486231 w 2944854"/>
                    <a:gd name="connsiteY0" fmla="*/ 727041 h 1302232"/>
                    <a:gd name="connsiteX1" fmla="*/ 257675 w 2944854"/>
                    <a:gd name="connsiteY1" fmla="*/ 1302232 h 1302232"/>
                    <a:gd name="connsiteX2" fmla="*/ 0 w 2944854"/>
                    <a:gd name="connsiteY2" fmla="*/ 1228607 h 1302232"/>
                    <a:gd name="connsiteX3" fmla="*/ 911064 w 2944854"/>
                    <a:gd name="connsiteY3" fmla="*/ 837478 h 1302232"/>
                    <a:gd name="connsiteX4" fmla="*/ 883456 w 2944854"/>
                    <a:gd name="connsiteY4" fmla="*/ 450949 h 1302232"/>
                    <a:gd name="connsiteX5" fmla="*/ 161047 w 2944854"/>
                    <a:gd name="connsiteY5" fmla="*/ 119640 h 1302232"/>
                    <a:gd name="connsiteX6" fmla="*/ 404917 w 2944854"/>
                    <a:gd name="connsiteY6" fmla="*/ 50617 h 1302232"/>
                    <a:gd name="connsiteX7" fmla="*/ 1477028 w 2944854"/>
                    <a:gd name="connsiteY7" fmla="*/ 501566 h 1302232"/>
                    <a:gd name="connsiteX8" fmla="*/ 2572146 w 2944854"/>
                    <a:gd name="connsiteY8" fmla="*/ 0 h 1302232"/>
                    <a:gd name="connsiteX9" fmla="*/ 2875834 w 2944854"/>
                    <a:gd name="connsiteY9" fmla="*/ 96632 h 1302232"/>
                    <a:gd name="connsiteX10" fmla="*/ 2079803 w 2944854"/>
                    <a:gd name="connsiteY10" fmla="*/ 432543 h 1302232"/>
                    <a:gd name="connsiteX11" fmla="*/ 2240850 w 2944854"/>
                    <a:gd name="connsiteY11" fmla="*/ 920305 h 1302232"/>
                    <a:gd name="connsiteX12" fmla="*/ 2944854 w 2944854"/>
                    <a:gd name="connsiteY12" fmla="*/ 1228607 h 1302232"/>
                    <a:gd name="connsiteX13" fmla="*/ 2733192 w 2944854"/>
                    <a:gd name="connsiteY13" fmla="*/ 1297630 h 1302232"/>
                    <a:gd name="connsiteX14" fmla="*/ 1486231 w 2944854"/>
                    <a:gd name="connsiteY14" fmla="*/ 727041 h 1302232"/>
                    <a:gd name="connsiteX0" fmla="*/ 1486231 w 2944854"/>
                    <a:gd name="connsiteY0" fmla="*/ 727041 h 1316375"/>
                    <a:gd name="connsiteX1" fmla="*/ 257675 w 2944854"/>
                    <a:gd name="connsiteY1" fmla="*/ 1302232 h 1316375"/>
                    <a:gd name="connsiteX2" fmla="*/ 0 w 2944854"/>
                    <a:gd name="connsiteY2" fmla="*/ 1228607 h 1316375"/>
                    <a:gd name="connsiteX3" fmla="*/ 911064 w 2944854"/>
                    <a:gd name="connsiteY3" fmla="*/ 837478 h 1316375"/>
                    <a:gd name="connsiteX4" fmla="*/ 883456 w 2944854"/>
                    <a:gd name="connsiteY4" fmla="*/ 450949 h 1316375"/>
                    <a:gd name="connsiteX5" fmla="*/ 161047 w 2944854"/>
                    <a:gd name="connsiteY5" fmla="*/ 119640 h 1316375"/>
                    <a:gd name="connsiteX6" fmla="*/ 404917 w 2944854"/>
                    <a:gd name="connsiteY6" fmla="*/ 50617 h 1316375"/>
                    <a:gd name="connsiteX7" fmla="*/ 1477028 w 2944854"/>
                    <a:gd name="connsiteY7" fmla="*/ 501566 h 1316375"/>
                    <a:gd name="connsiteX8" fmla="*/ 2572146 w 2944854"/>
                    <a:gd name="connsiteY8" fmla="*/ 0 h 1316375"/>
                    <a:gd name="connsiteX9" fmla="*/ 2875834 w 2944854"/>
                    <a:gd name="connsiteY9" fmla="*/ 96632 h 1316375"/>
                    <a:gd name="connsiteX10" fmla="*/ 2079803 w 2944854"/>
                    <a:gd name="connsiteY10" fmla="*/ 432543 h 1316375"/>
                    <a:gd name="connsiteX11" fmla="*/ 2240850 w 2944854"/>
                    <a:gd name="connsiteY11" fmla="*/ 920305 h 1316375"/>
                    <a:gd name="connsiteX12" fmla="*/ 2944854 w 2944854"/>
                    <a:gd name="connsiteY12" fmla="*/ 1228607 h 1316375"/>
                    <a:gd name="connsiteX13" fmla="*/ 2756623 w 2944854"/>
                    <a:gd name="connsiteY13" fmla="*/ 1316375 h 1316375"/>
                    <a:gd name="connsiteX14" fmla="*/ 1486231 w 2944854"/>
                    <a:gd name="connsiteY14" fmla="*/ 727041 h 1316375"/>
                    <a:gd name="connsiteX0" fmla="*/ 1486231 w 3024520"/>
                    <a:gd name="connsiteY0" fmla="*/ 727041 h 1316375"/>
                    <a:gd name="connsiteX1" fmla="*/ 257675 w 3024520"/>
                    <a:gd name="connsiteY1" fmla="*/ 1302232 h 1316375"/>
                    <a:gd name="connsiteX2" fmla="*/ 0 w 3024520"/>
                    <a:gd name="connsiteY2" fmla="*/ 1228607 h 1316375"/>
                    <a:gd name="connsiteX3" fmla="*/ 911064 w 3024520"/>
                    <a:gd name="connsiteY3" fmla="*/ 837478 h 1316375"/>
                    <a:gd name="connsiteX4" fmla="*/ 883456 w 3024520"/>
                    <a:gd name="connsiteY4" fmla="*/ 450949 h 1316375"/>
                    <a:gd name="connsiteX5" fmla="*/ 161047 w 3024520"/>
                    <a:gd name="connsiteY5" fmla="*/ 119640 h 1316375"/>
                    <a:gd name="connsiteX6" fmla="*/ 404917 w 3024520"/>
                    <a:gd name="connsiteY6" fmla="*/ 50617 h 1316375"/>
                    <a:gd name="connsiteX7" fmla="*/ 1477028 w 3024520"/>
                    <a:gd name="connsiteY7" fmla="*/ 501566 h 1316375"/>
                    <a:gd name="connsiteX8" fmla="*/ 2572146 w 3024520"/>
                    <a:gd name="connsiteY8" fmla="*/ 0 h 1316375"/>
                    <a:gd name="connsiteX9" fmla="*/ 2875834 w 3024520"/>
                    <a:gd name="connsiteY9" fmla="*/ 96632 h 1316375"/>
                    <a:gd name="connsiteX10" fmla="*/ 2079803 w 3024520"/>
                    <a:gd name="connsiteY10" fmla="*/ 432543 h 1316375"/>
                    <a:gd name="connsiteX11" fmla="*/ 2240850 w 3024520"/>
                    <a:gd name="connsiteY11" fmla="*/ 920305 h 1316375"/>
                    <a:gd name="connsiteX12" fmla="*/ 3024520 w 3024520"/>
                    <a:gd name="connsiteY12" fmla="*/ 1228607 h 1316375"/>
                    <a:gd name="connsiteX13" fmla="*/ 2756623 w 3024520"/>
                    <a:gd name="connsiteY13" fmla="*/ 1316375 h 1316375"/>
                    <a:gd name="connsiteX14" fmla="*/ 1486231 w 3024520"/>
                    <a:gd name="connsiteY14" fmla="*/ 727041 h 1316375"/>
                    <a:gd name="connsiteX0" fmla="*/ 1537780 w 3076069"/>
                    <a:gd name="connsiteY0" fmla="*/ 727041 h 1316375"/>
                    <a:gd name="connsiteX1" fmla="*/ 309224 w 3076069"/>
                    <a:gd name="connsiteY1" fmla="*/ 1302232 h 1316375"/>
                    <a:gd name="connsiteX2" fmla="*/ 0 w 3076069"/>
                    <a:gd name="connsiteY2" fmla="*/ 1228607 h 1316375"/>
                    <a:gd name="connsiteX3" fmla="*/ 962613 w 3076069"/>
                    <a:gd name="connsiteY3" fmla="*/ 837478 h 1316375"/>
                    <a:gd name="connsiteX4" fmla="*/ 935005 w 3076069"/>
                    <a:gd name="connsiteY4" fmla="*/ 450949 h 1316375"/>
                    <a:gd name="connsiteX5" fmla="*/ 212596 w 3076069"/>
                    <a:gd name="connsiteY5" fmla="*/ 119640 h 1316375"/>
                    <a:gd name="connsiteX6" fmla="*/ 456466 w 3076069"/>
                    <a:gd name="connsiteY6" fmla="*/ 50617 h 1316375"/>
                    <a:gd name="connsiteX7" fmla="*/ 1528577 w 3076069"/>
                    <a:gd name="connsiteY7" fmla="*/ 501566 h 1316375"/>
                    <a:gd name="connsiteX8" fmla="*/ 2623695 w 3076069"/>
                    <a:gd name="connsiteY8" fmla="*/ 0 h 1316375"/>
                    <a:gd name="connsiteX9" fmla="*/ 2927383 w 3076069"/>
                    <a:gd name="connsiteY9" fmla="*/ 96632 h 1316375"/>
                    <a:gd name="connsiteX10" fmla="*/ 2131352 w 3076069"/>
                    <a:gd name="connsiteY10" fmla="*/ 432543 h 1316375"/>
                    <a:gd name="connsiteX11" fmla="*/ 2292399 w 3076069"/>
                    <a:gd name="connsiteY11" fmla="*/ 920305 h 1316375"/>
                    <a:gd name="connsiteX12" fmla="*/ 3076069 w 3076069"/>
                    <a:gd name="connsiteY12" fmla="*/ 1228607 h 1316375"/>
                    <a:gd name="connsiteX13" fmla="*/ 2808172 w 3076069"/>
                    <a:gd name="connsiteY13" fmla="*/ 1316375 h 1316375"/>
                    <a:gd name="connsiteX14" fmla="*/ 1537780 w 3076069"/>
                    <a:gd name="connsiteY14" fmla="*/ 727041 h 1316375"/>
                    <a:gd name="connsiteX0" fmla="*/ 1537780 w 3076069"/>
                    <a:gd name="connsiteY0" fmla="*/ 727041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27041 h 1321259"/>
                    <a:gd name="connsiteX0" fmla="*/ 1537780 w 3076069"/>
                    <a:gd name="connsiteY0" fmla="*/ 750825 h 1321259"/>
                    <a:gd name="connsiteX1" fmla="*/ 313981 w 3076069"/>
                    <a:gd name="connsiteY1" fmla="*/ 1321259 h 1321259"/>
                    <a:gd name="connsiteX2" fmla="*/ 0 w 3076069"/>
                    <a:gd name="connsiteY2" fmla="*/ 1228607 h 1321259"/>
                    <a:gd name="connsiteX3" fmla="*/ 962613 w 3076069"/>
                    <a:gd name="connsiteY3" fmla="*/ 837478 h 1321259"/>
                    <a:gd name="connsiteX4" fmla="*/ 935005 w 3076069"/>
                    <a:gd name="connsiteY4" fmla="*/ 450949 h 1321259"/>
                    <a:gd name="connsiteX5" fmla="*/ 212596 w 3076069"/>
                    <a:gd name="connsiteY5" fmla="*/ 119640 h 1321259"/>
                    <a:gd name="connsiteX6" fmla="*/ 456466 w 3076069"/>
                    <a:gd name="connsiteY6" fmla="*/ 50617 h 1321259"/>
                    <a:gd name="connsiteX7" fmla="*/ 1528577 w 3076069"/>
                    <a:gd name="connsiteY7" fmla="*/ 501566 h 1321259"/>
                    <a:gd name="connsiteX8" fmla="*/ 2623695 w 3076069"/>
                    <a:gd name="connsiteY8" fmla="*/ 0 h 1321259"/>
                    <a:gd name="connsiteX9" fmla="*/ 2927383 w 3076069"/>
                    <a:gd name="connsiteY9" fmla="*/ 96632 h 1321259"/>
                    <a:gd name="connsiteX10" fmla="*/ 2131352 w 3076069"/>
                    <a:gd name="connsiteY10" fmla="*/ 432543 h 1321259"/>
                    <a:gd name="connsiteX11" fmla="*/ 2292399 w 3076069"/>
                    <a:gd name="connsiteY11" fmla="*/ 920305 h 1321259"/>
                    <a:gd name="connsiteX12" fmla="*/ 3076069 w 3076069"/>
                    <a:gd name="connsiteY12" fmla="*/ 1228607 h 1321259"/>
                    <a:gd name="connsiteX13" fmla="*/ 2808172 w 3076069"/>
                    <a:gd name="connsiteY13" fmla="*/ 1316375 h 1321259"/>
                    <a:gd name="connsiteX14" fmla="*/ 1537780 w 3076069"/>
                    <a:gd name="connsiteY14" fmla="*/ 750825 h 13212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3076069" h="1321259">
                      <a:moveTo>
                        <a:pt x="1537780" y="750825"/>
                      </a:moveTo>
                      <a:lnTo>
                        <a:pt x="313981" y="1321259"/>
                      </a:lnTo>
                      <a:lnTo>
                        <a:pt x="0" y="1228607"/>
                      </a:lnTo>
                      <a:lnTo>
                        <a:pt x="962613" y="837478"/>
                      </a:lnTo>
                      <a:lnTo>
                        <a:pt x="935005" y="450949"/>
                      </a:lnTo>
                      <a:lnTo>
                        <a:pt x="212596" y="119640"/>
                      </a:lnTo>
                      <a:lnTo>
                        <a:pt x="456466" y="50617"/>
                      </a:lnTo>
                      <a:lnTo>
                        <a:pt x="1528577" y="501566"/>
                      </a:lnTo>
                      <a:lnTo>
                        <a:pt x="2623695" y="0"/>
                      </a:lnTo>
                      <a:lnTo>
                        <a:pt x="2927383" y="96632"/>
                      </a:lnTo>
                      <a:lnTo>
                        <a:pt x="2131352" y="432543"/>
                      </a:lnTo>
                      <a:lnTo>
                        <a:pt x="2292399" y="920305"/>
                      </a:lnTo>
                      <a:lnTo>
                        <a:pt x="3076069" y="1228607"/>
                      </a:lnTo>
                      <a:lnTo>
                        <a:pt x="2808172" y="1316375"/>
                      </a:lnTo>
                      <a:lnTo>
                        <a:pt x="1537780" y="750825"/>
                      </a:lnTo>
                      <a:close/>
                    </a:path>
                  </a:pathLst>
                </a:cu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8" name="Freeform 327"/>
                <p:cNvSpPr/>
                <p:nvPr/>
              </p:nvSpPr>
              <p:spPr bwMode="auto">
                <a:xfrm>
                  <a:off x="2102655" y="1633412"/>
                  <a:ext cx="662444" cy="111846"/>
                </a:xfrm>
                <a:custGeom>
                  <a:avLst/>
                  <a:gdLst>
                    <a:gd name="connsiteX0" fmla="*/ 0 w 3645229"/>
                    <a:gd name="connsiteY0" fmla="*/ 214441 h 923747"/>
                    <a:gd name="connsiteX1" fmla="*/ 659770 w 3645229"/>
                    <a:gd name="connsiteY1" fmla="*/ 16495 h 923747"/>
                    <a:gd name="connsiteX2" fmla="*/ 1814367 w 3645229"/>
                    <a:gd name="connsiteY2" fmla="*/ 511360 h 923747"/>
                    <a:gd name="connsiteX3" fmla="*/ 2968965 w 3645229"/>
                    <a:gd name="connsiteY3" fmla="*/ 0 h 923747"/>
                    <a:gd name="connsiteX4" fmla="*/ 3645229 w 3645229"/>
                    <a:gd name="connsiteY4" fmla="*/ 197946 h 923747"/>
                    <a:gd name="connsiteX5" fmla="*/ 3199884 w 3645229"/>
                    <a:gd name="connsiteY5" fmla="*/ 461874 h 923747"/>
                    <a:gd name="connsiteX6" fmla="*/ 2985459 w 3645229"/>
                    <a:gd name="connsiteY6" fmla="*/ 379396 h 923747"/>
                    <a:gd name="connsiteX7" fmla="*/ 1830861 w 3645229"/>
                    <a:gd name="connsiteY7" fmla="*/ 923747 h 923747"/>
                    <a:gd name="connsiteX8" fmla="*/ 676264 w 3645229"/>
                    <a:gd name="connsiteY8" fmla="*/ 412387 h 923747"/>
                    <a:gd name="connsiteX9" fmla="*/ 527816 w 3645229"/>
                    <a:gd name="connsiteY9" fmla="*/ 478369 h 923747"/>
                    <a:gd name="connsiteX10" fmla="*/ 0 w 3645229"/>
                    <a:gd name="connsiteY10" fmla="*/ 21444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78369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71662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23747"/>
                    <a:gd name="connsiteX1" fmla="*/ 655168 w 3640627"/>
                    <a:gd name="connsiteY1" fmla="*/ 16495 h 923747"/>
                    <a:gd name="connsiteX2" fmla="*/ 1809765 w 3640627"/>
                    <a:gd name="connsiteY2" fmla="*/ 511360 h 923747"/>
                    <a:gd name="connsiteX3" fmla="*/ 2964363 w 3640627"/>
                    <a:gd name="connsiteY3" fmla="*/ 0 h 923747"/>
                    <a:gd name="connsiteX4" fmla="*/ 3640627 w 3640627"/>
                    <a:gd name="connsiteY4" fmla="*/ 197946 h 923747"/>
                    <a:gd name="connsiteX5" fmla="*/ 3195282 w 3640627"/>
                    <a:gd name="connsiteY5" fmla="*/ 461874 h 923747"/>
                    <a:gd name="connsiteX6" fmla="*/ 2980857 w 3640627"/>
                    <a:gd name="connsiteY6" fmla="*/ 379396 h 923747"/>
                    <a:gd name="connsiteX7" fmla="*/ 1826259 w 3640627"/>
                    <a:gd name="connsiteY7" fmla="*/ 923747 h 923747"/>
                    <a:gd name="connsiteX8" fmla="*/ 690067 w 3640627"/>
                    <a:gd name="connsiteY8" fmla="*/ 412387 h 923747"/>
                    <a:gd name="connsiteX9" fmla="*/ 523214 w 3640627"/>
                    <a:gd name="connsiteY9" fmla="*/ 482971 h 923747"/>
                    <a:gd name="connsiteX10" fmla="*/ 0 w 3640627"/>
                    <a:gd name="connsiteY10" fmla="*/ 242051 h 923747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09765 w 3640627"/>
                    <a:gd name="connsiteY2" fmla="*/ 511360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2980857 w 3640627"/>
                    <a:gd name="connsiteY6" fmla="*/ 379396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640627"/>
                    <a:gd name="connsiteY0" fmla="*/ 242051 h 946755"/>
                    <a:gd name="connsiteX1" fmla="*/ 655168 w 3640627"/>
                    <a:gd name="connsiteY1" fmla="*/ 16495 h 946755"/>
                    <a:gd name="connsiteX2" fmla="*/ 1855778 w 3640627"/>
                    <a:gd name="connsiteY2" fmla="*/ 534367 h 946755"/>
                    <a:gd name="connsiteX3" fmla="*/ 2964363 w 3640627"/>
                    <a:gd name="connsiteY3" fmla="*/ 0 h 946755"/>
                    <a:gd name="connsiteX4" fmla="*/ 3640627 w 3640627"/>
                    <a:gd name="connsiteY4" fmla="*/ 197946 h 946755"/>
                    <a:gd name="connsiteX5" fmla="*/ 3195282 w 3640627"/>
                    <a:gd name="connsiteY5" fmla="*/ 461874 h 946755"/>
                    <a:gd name="connsiteX6" fmla="*/ 3008465 w 3640627"/>
                    <a:gd name="connsiteY6" fmla="*/ 402404 h 946755"/>
                    <a:gd name="connsiteX7" fmla="*/ 1876873 w 3640627"/>
                    <a:gd name="connsiteY7" fmla="*/ 946755 h 946755"/>
                    <a:gd name="connsiteX8" fmla="*/ 690067 w 3640627"/>
                    <a:gd name="connsiteY8" fmla="*/ 412387 h 946755"/>
                    <a:gd name="connsiteX9" fmla="*/ 523214 w 3640627"/>
                    <a:gd name="connsiteY9" fmla="*/ 482971 h 946755"/>
                    <a:gd name="connsiteX10" fmla="*/ 0 w 3640627"/>
                    <a:gd name="connsiteY10" fmla="*/ 242051 h 946755"/>
                    <a:gd name="connsiteX0" fmla="*/ 0 w 3723451"/>
                    <a:gd name="connsiteY0" fmla="*/ 242051 h 946755"/>
                    <a:gd name="connsiteX1" fmla="*/ 655168 w 3723451"/>
                    <a:gd name="connsiteY1" fmla="*/ 16495 h 946755"/>
                    <a:gd name="connsiteX2" fmla="*/ 1855778 w 3723451"/>
                    <a:gd name="connsiteY2" fmla="*/ 534367 h 946755"/>
                    <a:gd name="connsiteX3" fmla="*/ 2964363 w 3723451"/>
                    <a:gd name="connsiteY3" fmla="*/ 0 h 946755"/>
                    <a:gd name="connsiteX4" fmla="*/ 3723451 w 3723451"/>
                    <a:gd name="connsiteY4" fmla="*/ 220954 h 946755"/>
                    <a:gd name="connsiteX5" fmla="*/ 3195282 w 3723451"/>
                    <a:gd name="connsiteY5" fmla="*/ 461874 h 946755"/>
                    <a:gd name="connsiteX6" fmla="*/ 3008465 w 3723451"/>
                    <a:gd name="connsiteY6" fmla="*/ 402404 h 946755"/>
                    <a:gd name="connsiteX7" fmla="*/ 1876873 w 3723451"/>
                    <a:gd name="connsiteY7" fmla="*/ 946755 h 946755"/>
                    <a:gd name="connsiteX8" fmla="*/ 690067 w 3723451"/>
                    <a:gd name="connsiteY8" fmla="*/ 412387 h 946755"/>
                    <a:gd name="connsiteX9" fmla="*/ 523214 w 3723451"/>
                    <a:gd name="connsiteY9" fmla="*/ 482971 h 946755"/>
                    <a:gd name="connsiteX10" fmla="*/ 0 w 3723451"/>
                    <a:gd name="connsiteY10" fmla="*/ 242051 h 946755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08465 w 3723451"/>
                    <a:gd name="connsiteY6" fmla="*/ 388599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95282 w 3723451"/>
                    <a:gd name="connsiteY5" fmla="*/ 448069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690067 w 3723451"/>
                    <a:gd name="connsiteY8" fmla="*/ 398582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  <a:gd name="connsiteX0" fmla="*/ 0 w 3723451"/>
                    <a:gd name="connsiteY0" fmla="*/ 228246 h 932950"/>
                    <a:gd name="connsiteX1" fmla="*/ 655168 w 3723451"/>
                    <a:gd name="connsiteY1" fmla="*/ 2690 h 932950"/>
                    <a:gd name="connsiteX2" fmla="*/ 1855778 w 3723451"/>
                    <a:gd name="connsiteY2" fmla="*/ 520562 h 932950"/>
                    <a:gd name="connsiteX3" fmla="*/ 3001174 w 3723451"/>
                    <a:gd name="connsiteY3" fmla="*/ 0 h 932950"/>
                    <a:gd name="connsiteX4" fmla="*/ 3723451 w 3723451"/>
                    <a:gd name="connsiteY4" fmla="*/ 207149 h 932950"/>
                    <a:gd name="connsiteX5" fmla="*/ 3186079 w 3723451"/>
                    <a:gd name="connsiteY5" fmla="*/ 461874 h 932950"/>
                    <a:gd name="connsiteX6" fmla="*/ 3013067 w 3723451"/>
                    <a:gd name="connsiteY6" fmla="*/ 393200 h 932950"/>
                    <a:gd name="connsiteX7" fmla="*/ 1876873 w 3723451"/>
                    <a:gd name="connsiteY7" fmla="*/ 932950 h 932950"/>
                    <a:gd name="connsiteX8" fmla="*/ 711613 w 3723451"/>
                    <a:gd name="connsiteY8" fmla="*/ 413055 h 932950"/>
                    <a:gd name="connsiteX9" fmla="*/ 523214 w 3723451"/>
                    <a:gd name="connsiteY9" fmla="*/ 469166 h 932950"/>
                    <a:gd name="connsiteX10" fmla="*/ 0 w 3723451"/>
                    <a:gd name="connsiteY10" fmla="*/ 228246 h 932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723451" h="932950">
                      <a:moveTo>
                        <a:pt x="0" y="228246"/>
                      </a:moveTo>
                      <a:lnTo>
                        <a:pt x="655168" y="2690"/>
                      </a:lnTo>
                      <a:lnTo>
                        <a:pt x="1855778" y="520562"/>
                      </a:lnTo>
                      <a:lnTo>
                        <a:pt x="3001174" y="0"/>
                      </a:lnTo>
                      <a:lnTo>
                        <a:pt x="3723451" y="207149"/>
                      </a:lnTo>
                      <a:lnTo>
                        <a:pt x="3186079" y="461874"/>
                      </a:lnTo>
                      <a:lnTo>
                        <a:pt x="3013067" y="393200"/>
                      </a:lnTo>
                      <a:lnTo>
                        <a:pt x="1876873" y="932950"/>
                      </a:lnTo>
                      <a:lnTo>
                        <a:pt x="711613" y="413055"/>
                      </a:lnTo>
                      <a:lnTo>
                        <a:pt x="523214" y="469166"/>
                      </a:lnTo>
                      <a:lnTo>
                        <a:pt x="0" y="228246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9" name="Freeform 328"/>
                <p:cNvSpPr/>
                <p:nvPr/>
              </p:nvSpPr>
              <p:spPr bwMode="auto">
                <a:xfrm>
                  <a:off x="2536889" y="1728599"/>
                  <a:ext cx="244057" cy="97568"/>
                </a:xfrm>
                <a:custGeom>
                  <a:avLst/>
                  <a:gdLst>
                    <a:gd name="connsiteX0" fmla="*/ 55216 w 1421812"/>
                    <a:gd name="connsiteY0" fmla="*/ 0 h 800665"/>
                    <a:gd name="connsiteX1" fmla="*/ 1421812 w 1421812"/>
                    <a:gd name="connsiteY1" fmla="*/ 625807 h 800665"/>
                    <a:gd name="connsiteX2" fmla="*/ 947874 w 1421812"/>
                    <a:gd name="connsiteY2" fmla="*/ 800665 h 800665"/>
                    <a:gd name="connsiteX3" fmla="*/ 50614 w 1421812"/>
                    <a:gd name="connsiteY3" fmla="*/ 404934 h 800665"/>
                    <a:gd name="connsiteX4" fmla="*/ 0 w 1421812"/>
                    <a:gd name="connsiteY4" fmla="*/ 404934 h 800665"/>
                    <a:gd name="connsiteX5" fmla="*/ 55216 w 1421812"/>
                    <a:gd name="connsiteY5" fmla="*/ 0 h 800665"/>
                    <a:gd name="connsiteX0" fmla="*/ 4602 w 1371198"/>
                    <a:gd name="connsiteY0" fmla="*/ 0 h 800665"/>
                    <a:gd name="connsiteX1" fmla="*/ 1371198 w 1371198"/>
                    <a:gd name="connsiteY1" fmla="*/ 625807 h 800665"/>
                    <a:gd name="connsiteX2" fmla="*/ 897260 w 1371198"/>
                    <a:gd name="connsiteY2" fmla="*/ 800665 h 800665"/>
                    <a:gd name="connsiteX3" fmla="*/ 0 w 1371198"/>
                    <a:gd name="connsiteY3" fmla="*/ 404934 h 800665"/>
                    <a:gd name="connsiteX4" fmla="*/ 4602 w 1371198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0665"/>
                    <a:gd name="connsiteX1" fmla="*/ 1366596 w 1366596"/>
                    <a:gd name="connsiteY1" fmla="*/ 625807 h 800665"/>
                    <a:gd name="connsiteX2" fmla="*/ 892658 w 1366596"/>
                    <a:gd name="connsiteY2" fmla="*/ 800665 h 800665"/>
                    <a:gd name="connsiteX3" fmla="*/ 4601 w 1366596"/>
                    <a:gd name="connsiteY3" fmla="*/ 427942 h 800665"/>
                    <a:gd name="connsiteX4" fmla="*/ 0 w 1366596"/>
                    <a:gd name="connsiteY4" fmla="*/ 0 h 800665"/>
                    <a:gd name="connsiteX0" fmla="*/ 0 w 1366596"/>
                    <a:gd name="connsiteY0" fmla="*/ 0 h 809868"/>
                    <a:gd name="connsiteX1" fmla="*/ 1366596 w 1366596"/>
                    <a:gd name="connsiteY1" fmla="*/ 625807 h 809868"/>
                    <a:gd name="connsiteX2" fmla="*/ 865050 w 1366596"/>
                    <a:gd name="connsiteY2" fmla="*/ 809868 h 809868"/>
                    <a:gd name="connsiteX3" fmla="*/ 4601 w 1366596"/>
                    <a:gd name="connsiteY3" fmla="*/ 427942 h 809868"/>
                    <a:gd name="connsiteX4" fmla="*/ 0 w 1366596"/>
                    <a:gd name="connsiteY4" fmla="*/ 0 h 809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66596" h="809868">
                      <a:moveTo>
                        <a:pt x="0" y="0"/>
                      </a:moveTo>
                      <a:lnTo>
                        <a:pt x="1366596" y="625807"/>
                      </a:lnTo>
                      <a:lnTo>
                        <a:pt x="865050" y="809868"/>
                      </a:lnTo>
                      <a:lnTo>
                        <a:pt x="4601" y="427942"/>
                      </a:lnTo>
                      <a:cubicBezTo>
                        <a:pt x="-1535" y="105836"/>
                        <a:pt x="1534" y="14264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30" name="Freeform 329"/>
                <p:cNvSpPr/>
                <p:nvPr/>
              </p:nvSpPr>
              <p:spPr bwMode="auto">
                <a:xfrm>
                  <a:off x="2089977" y="1730980"/>
                  <a:ext cx="240888" cy="95187"/>
                </a:xfrm>
                <a:custGeom>
                  <a:avLst/>
                  <a:gdLst>
                    <a:gd name="connsiteX0" fmla="*/ 1329786 w 1348191"/>
                    <a:gd name="connsiteY0" fmla="*/ 0 h 809869"/>
                    <a:gd name="connsiteX1" fmla="*/ 1348191 w 1348191"/>
                    <a:gd name="connsiteY1" fmla="*/ 400333 h 809869"/>
                    <a:gd name="connsiteX2" fmla="*/ 487742 w 1348191"/>
                    <a:gd name="connsiteY2" fmla="*/ 809869 h 809869"/>
                    <a:gd name="connsiteX3" fmla="*/ 0 w 1348191"/>
                    <a:gd name="connsiteY3" fmla="*/ 630409 h 809869"/>
                    <a:gd name="connsiteX4" fmla="*/ 1329786 w 1348191"/>
                    <a:gd name="connsiteY4" fmla="*/ 0 h 809869"/>
                    <a:gd name="connsiteX0" fmla="*/ 1329786 w 1348191"/>
                    <a:gd name="connsiteY0" fmla="*/ 0 h 791462"/>
                    <a:gd name="connsiteX1" fmla="*/ 1348191 w 1348191"/>
                    <a:gd name="connsiteY1" fmla="*/ 381926 h 791462"/>
                    <a:gd name="connsiteX2" fmla="*/ 487742 w 1348191"/>
                    <a:gd name="connsiteY2" fmla="*/ 791462 h 791462"/>
                    <a:gd name="connsiteX3" fmla="*/ 0 w 1348191"/>
                    <a:gd name="connsiteY3" fmla="*/ 612002 h 791462"/>
                    <a:gd name="connsiteX4" fmla="*/ 1329786 w 1348191"/>
                    <a:gd name="connsiteY4" fmla="*/ 0 h 7914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48191" h="791462">
                      <a:moveTo>
                        <a:pt x="1329786" y="0"/>
                      </a:moveTo>
                      <a:lnTo>
                        <a:pt x="1348191" y="381926"/>
                      </a:lnTo>
                      <a:lnTo>
                        <a:pt x="487742" y="791462"/>
                      </a:lnTo>
                      <a:lnTo>
                        <a:pt x="0" y="612002"/>
                      </a:lnTo>
                      <a:lnTo>
                        <a:pt x="1329786" y="0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>
                  <a:noFill/>
                </a:ln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hangingPunct="0">
                    <a:defRPr/>
                  </a:pPr>
                  <a:endParaRPr lang="en-US" sz="1800">
                    <a:solidFill>
                      <a:srgbClr val="FFFFFF"/>
                    </a:solidFill>
                  </a:endParaRPr>
                </a:p>
              </p:txBody>
            </p:sp>
            <p:cxnSp>
              <p:nvCxnSpPr>
                <p:cNvPr id="331" name="Straight Connector 330"/>
                <p:cNvCxnSpPr>
                  <a:endCxn id="326" idx="2"/>
                </p:cNvCxnSpPr>
                <p:nvPr/>
              </p:nvCxnSpPr>
              <p:spPr bwMode="auto">
                <a:xfrm flipH="1" flipV="1">
                  <a:off x="1871277" y="1735739"/>
                  <a:ext cx="3169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2" name="Straight Connector 331"/>
                <p:cNvCxnSpPr/>
                <p:nvPr/>
              </p:nvCxnSpPr>
              <p:spPr bwMode="auto">
                <a:xfrm flipH="1" flipV="1">
                  <a:off x="2996477" y="1733359"/>
                  <a:ext cx="3171" cy="123743"/>
                </a:xfrm>
                <a:prstGeom prst="line">
                  <a:avLst/>
                </a:prstGeom>
                <a:ln w="6350" cmpd="sng">
                  <a:solidFill>
                    <a:schemeClr val="tx1"/>
                  </a:solidFill>
                </a:ln>
                <a:effectLst>
                  <a:outerShdw blurRad="40005" dist="19939" dir="5400000" algn="tl" rotWithShape="0">
                    <a:srgbClr val="000000">
                      <a:alpha val="38000"/>
                    </a:srgbClr>
                  </a:outerShdw>
                </a:effectLst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1" name="Group 320"/>
              <p:cNvGrpSpPr/>
              <p:nvPr/>
            </p:nvGrpSpPr>
            <p:grpSpPr>
              <a:xfrm>
                <a:off x="7876581" y="5223365"/>
                <a:ext cx="466894" cy="369332"/>
                <a:chOff x="599495" y="1708643"/>
                <a:chExt cx="491778" cy="409344"/>
              </a:xfrm>
            </p:grpSpPr>
            <p:sp>
              <p:nvSpPr>
                <p:cNvPr id="322" name="Oval 321"/>
                <p:cNvSpPr/>
                <p:nvPr/>
              </p:nvSpPr>
              <p:spPr bwMode="auto">
                <a:xfrm>
                  <a:off x="725417" y="1787240"/>
                  <a:ext cx="356365" cy="231962"/>
                </a:xfrm>
                <a:prstGeom prst="ellipse">
                  <a:avLst/>
                </a:prstGeom>
                <a:solidFill>
                  <a:schemeClr val="bg1">
                    <a:alpha val="76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eaLnBrk="0" hangingPunct="0"/>
                  <a:endParaRPr lang="en-US" sz="18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323" name="TextBox 322"/>
                <p:cNvSpPr txBox="1"/>
                <p:nvPr/>
              </p:nvSpPr>
              <p:spPr>
                <a:xfrm>
                  <a:off x="599495" y="1708643"/>
                  <a:ext cx="491778" cy="4093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 eaLnBrk="0" hangingPunct="0"/>
                  <a:r>
                    <a:rPr lang="en-US" sz="1800" dirty="0" smtClean="0">
                      <a:solidFill>
                        <a:srgbClr val="000000"/>
                      </a:solidFill>
                      <a:latin typeface="Arial" charset="0"/>
                      <a:ea typeface="ＭＳ Ｐゴシック" charset="0"/>
                    </a:rPr>
                    <a:t>  X</a:t>
                  </a:r>
                  <a:endParaRPr lang="en-US" sz="1800" dirty="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</p:grpSp>
        </p:grpSp>
        <p:cxnSp>
          <p:nvCxnSpPr>
            <p:cNvPr id="318" name="Straight Connector 317"/>
            <p:cNvCxnSpPr/>
            <p:nvPr/>
          </p:nvCxnSpPr>
          <p:spPr bwMode="auto">
            <a:xfrm flipH="1">
              <a:off x="7133690" y="5764030"/>
              <a:ext cx="870024" cy="9999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33" name="Group 332"/>
          <p:cNvGrpSpPr/>
          <p:nvPr/>
        </p:nvGrpSpPr>
        <p:grpSpPr>
          <a:xfrm>
            <a:off x="5713444" y="2600984"/>
            <a:ext cx="872159" cy="788717"/>
            <a:chOff x="5713444" y="2379268"/>
            <a:chExt cx="872159" cy="788717"/>
          </a:xfrm>
        </p:grpSpPr>
        <p:sp>
          <p:nvSpPr>
            <p:cNvPr id="334" name="AutoShape 118"/>
            <p:cNvSpPr>
              <a:spLocks noChangeArrowheads="1"/>
            </p:cNvSpPr>
            <p:nvPr/>
          </p:nvSpPr>
          <p:spPr bwMode="auto">
            <a:xfrm rot="17597965">
              <a:off x="5467382" y="2625330"/>
              <a:ext cx="768350" cy="276226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335" name="Text Box 119"/>
            <p:cNvSpPr txBox="1">
              <a:spLocks noChangeArrowheads="1"/>
            </p:cNvSpPr>
            <p:nvPr/>
          </p:nvSpPr>
          <p:spPr bwMode="auto">
            <a:xfrm>
              <a:off x="5848435" y="2887139"/>
              <a:ext cx="737168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400" i="1" dirty="0" smtClean="0">
                  <a:solidFill>
                    <a:srgbClr val="CC0000"/>
                  </a:solidFill>
                </a:rPr>
                <a:t>AS3,X </a:t>
              </a:r>
              <a:endParaRPr lang="en-US" sz="1400" i="1" dirty="0">
                <a:solidFill>
                  <a:srgbClr val="CC0000"/>
                </a:solidFill>
              </a:endParaRPr>
            </a:p>
          </p:txBody>
        </p:sp>
      </p:grpSp>
      <p:grpSp>
        <p:nvGrpSpPr>
          <p:cNvPr id="336" name="Group 335"/>
          <p:cNvGrpSpPr/>
          <p:nvPr/>
        </p:nvGrpSpPr>
        <p:grpSpPr>
          <a:xfrm>
            <a:off x="2240503" y="2660320"/>
            <a:ext cx="1126397" cy="993049"/>
            <a:chOff x="2240503" y="2438604"/>
            <a:chExt cx="1126397" cy="993049"/>
          </a:xfrm>
        </p:grpSpPr>
        <p:sp>
          <p:nvSpPr>
            <p:cNvPr id="337" name="Text Box 119"/>
            <p:cNvSpPr txBox="1">
              <a:spLocks noChangeArrowheads="1"/>
            </p:cNvSpPr>
            <p:nvPr/>
          </p:nvSpPr>
          <p:spPr bwMode="auto">
            <a:xfrm>
              <a:off x="2240503" y="3150807"/>
              <a:ext cx="1126397" cy="280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>
                <a:lnSpc>
                  <a:spcPct val="85000"/>
                </a:lnSpc>
              </a:pPr>
              <a:r>
                <a:rPr lang="en-US" sz="1400" i="1" dirty="0" smtClean="0">
                  <a:solidFill>
                    <a:srgbClr val="CC0000"/>
                  </a:solidFill>
                </a:rPr>
                <a:t>AS1,AS3,X </a:t>
              </a:r>
              <a:endParaRPr lang="en-US" sz="1400" i="1" dirty="0">
                <a:solidFill>
                  <a:srgbClr val="CC0000"/>
                </a:solidFill>
              </a:endParaRPr>
            </a:p>
          </p:txBody>
        </p:sp>
        <p:sp>
          <p:nvSpPr>
            <p:cNvPr id="338" name="AutoShape 118"/>
            <p:cNvSpPr>
              <a:spLocks noChangeArrowheads="1"/>
            </p:cNvSpPr>
            <p:nvPr/>
          </p:nvSpPr>
          <p:spPr bwMode="auto">
            <a:xfrm rot="14228333">
              <a:off x="2734864" y="2684666"/>
              <a:ext cx="768350" cy="276225"/>
            </a:xfrm>
            <a:prstGeom prst="leftArrow">
              <a:avLst>
                <a:gd name="adj1" fmla="val 50000"/>
                <a:gd name="adj2" fmla="val 69540"/>
              </a:avLst>
            </a:prstGeom>
            <a:gradFill rotWithShape="1">
              <a:gsLst>
                <a:gs pos="0">
                  <a:srgbClr val="FF0000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cxnSp>
        <p:nvCxnSpPr>
          <p:cNvPr id="340" name="Straight Arrow Connector 339"/>
          <p:cNvCxnSpPr/>
          <p:nvPr/>
        </p:nvCxnSpPr>
        <p:spPr bwMode="auto">
          <a:xfrm flipH="1">
            <a:off x="4912930" y="3654209"/>
            <a:ext cx="357050" cy="28859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2" name="Straight Arrow Connector 341"/>
          <p:cNvCxnSpPr/>
          <p:nvPr/>
        </p:nvCxnSpPr>
        <p:spPr bwMode="auto">
          <a:xfrm>
            <a:off x="3885547" y="3671141"/>
            <a:ext cx="413648" cy="29691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3" name="Straight Connector 342"/>
          <p:cNvCxnSpPr>
            <a:stCxn id="262" idx="1"/>
          </p:cNvCxnSpPr>
          <p:nvPr/>
        </p:nvCxnSpPr>
        <p:spPr bwMode="auto">
          <a:xfrm flipH="1">
            <a:off x="3046901" y="2381069"/>
            <a:ext cx="2716814" cy="1439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54" name="TextBox 353"/>
          <p:cNvSpPr txBox="1"/>
          <p:nvPr/>
        </p:nvSpPr>
        <p:spPr>
          <a:xfrm>
            <a:off x="6713852" y="3668010"/>
            <a:ext cx="18609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600" dirty="0" smtClean="0">
                <a:solidFill>
                  <a:srgbClr val="808080">
                    <a:lumMod val="75000"/>
                  </a:srgbClr>
                </a:solidFill>
                <a:latin typeface="Arial" charset="0"/>
                <a:ea typeface="ＭＳ Ｐゴシック" charset="0"/>
              </a:rPr>
              <a:t>OSPF link weights</a:t>
            </a:r>
            <a:endParaRPr lang="en-US" sz="1600" dirty="0">
              <a:solidFill>
                <a:srgbClr val="808080">
                  <a:lumMod val="75000"/>
                </a:srgbClr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2921" y="3471742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606060"/>
                </a:solidFill>
                <a:latin typeface="Arial" charset="0"/>
                <a:ea typeface="ＭＳ Ｐゴシック" charset="0"/>
              </a:rPr>
              <a:t>201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7" name="TextBox 356"/>
          <p:cNvSpPr txBox="1"/>
          <p:nvPr/>
        </p:nvSpPr>
        <p:spPr>
          <a:xfrm>
            <a:off x="4531886" y="3127836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606060"/>
                </a:solidFill>
                <a:latin typeface="Arial" charset="0"/>
                <a:ea typeface="ＭＳ Ｐゴシック" charset="0"/>
              </a:rPr>
              <a:t>152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8" name="TextBox 357"/>
          <p:cNvSpPr txBox="1"/>
          <p:nvPr/>
        </p:nvSpPr>
        <p:spPr>
          <a:xfrm>
            <a:off x="5012749" y="2966393"/>
            <a:ext cx="514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606060"/>
                </a:solidFill>
                <a:latin typeface="Arial" charset="0"/>
                <a:ea typeface="ＭＳ Ｐゴシック" charset="0"/>
              </a:rPr>
              <a:t>112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59" name="TextBox 358"/>
          <p:cNvSpPr txBox="1"/>
          <p:nvPr/>
        </p:nvSpPr>
        <p:spPr>
          <a:xfrm>
            <a:off x="4662388" y="3433508"/>
            <a:ext cx="5277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400" i="1" dirty="0" smtClean="0">
                <a:solidFill>
                  <a:srgbClr val="606060"/>
                </a:solidFill>
                <a:latin typeface="Arial" charset="0"/>
                <a:ea typeface="ＭＳ Ｐゴシック" charset="0"/>
              </a:rPr>
              <a:t>263</a:t>
            </a:r>
            <a:endParaRPr lang="en-US" sz="1800" i="1" dirty="0">
              <a:solidFill>
                <a:srgbClr val="60606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674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Network Layer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282" y="1524000"/>
            <a:ext cx="7873117" cy="4114800"/>
          </a:xfrm>
        </p:spPr>
        <p:txBody>
          <a:bodyPr/>
          <a:lstStyle/>
          <a:p>
            <a:r>
              <a:rPr lang="en-US" dirty="0" smtClean="0"/>
              <a:t>IPv4 addresses</a:t>
            </a:r>
          </a:p>
          <a:p>
            <a:pPr lvl="1"/>
            <a:r>
              <a:rPr lang="en-US" dirty="0" smtClean="0"/>
              <a:t>Hierarchical structure (subnet mask)</a:t>
            </a:r>
            <a:endParaRPr lang="en-US" dirty="0"/>
          </a:p>
          <a:p>
            <a:r>
              <a:rPr lang="en-US" dirty="0"/>
              <a:t>Routing</a:t>
            </a:r>
          </a:p>
          <a:p>
            <a:pPr lvl="1"/>
            <a:r>
              <a:rPr lang="en-US" dirty="0"/>
              <a:t>Hierarchical structure (</a:t>
            </a:r>
            <a:r>
              <a:rPr lang="en-US" dirty="0" smtClean="0"/>
              <a:t>Autonomous Systems)</a:t>
            </a:r>
            <a:endParaRPr lang="en-US" dirty="0"/>
          </a:p>
          <a:p>
            <a:r>
              <a:rPr lang="en-US" dirty="0"/>
              <a:t>Routers</a:t>
            </a:r>
          </a:p>
          <a:p>
            <a:pPr lvl="1"/>
            <a:r>
              <a:rPr lang="en-US" dirty="0"/>
              <a:t>Structure (input queue, switch, output queue)</a:t>
            </a:r>
          </a:p>
          <a:p>
            <a:pPr lvl="1"/>
            <a:r>
              <a:rPr lang="en-US" dirty="0"/>
              <a:t>Routing tables (hierarchical structure)</a:t>
            </a:r>
          </a:p>
          <a:p>
            <a:r>
              <a:rPr lang="en-US" dirty="0" smtClean="0"/>
              <a:t>Network layer packets</a:t>
            </a:r>
          </a:p>
          <a:p>
            <a:pPr lvl="1"/>
            <a:r>
              <a:rPr lang="en-US" dirty="0" smtClean="0"/>
              <a:t>IPv4, IPv6</a:t>
            </a:r>
          </a:p>
        </p:txBody>
      </p:sp>
    </p:spTree>
    <p:extLst>
      <p:ext uri="{BB962C8B-B14F-4D97-AF65-F5344CB8AC3E}">
        <p14:creationId xmlns:p14="http://schemas.microsoft.com/office/powerpoint/2010/main" val="24709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411" name="Group 2"/>
          <p:cNvGrpSpPr>
            <a:grpSpLocks/>
          </p:cNvGrpSpPr>
          <p:nvPr/>
        </p:nvGrpSpPr>
        <p:grpSpPr bwMode="auto">
          <a:xfrm>
            <a:off x="204788" y="1254125"/>
            <a:ext cx="6178550" cy="4376738"/>
            <a:chOff x="0" y="878"/>
            <a:chExt cx="4232" cy="2968"/>
          </a:xfrm>
        </p:grpSpPr>
        <p:sp>
          <p:nvSpPr>
            <p:cNvPr id="145415" name="Freeform 3"/>
            <p:cNvSpPr>
              <a:spLocks/>
            </p:cNvSpPr>
            <p:nvPr/>
          </p:nvSpPr>
          <p:spPr bwMode="auto">
            <a:xfrm>
              <a:off x="2621" y="1050"/>
              <a:ext cx="1611" cy="1025"/>
            </a:xfrm>
            <a:custGeom>
              <a:avLst/>
              <a:gdLst>
                <a:gd name="T0" fmla="*/ 1063 w 1162"/>
                <a:gd name="T1" fmla="*/ 49351 h 543"/>
                <a:gd name="T2" fmla="*/ 6960 w 1162"/>
                <a:gd name="T3" fmla="*/ 4162 h 543"/>
                <a:gd name="T4" fmla="*/ 17785 w 1162"/>
                <a:gd name="T5" fmla="*/ 23973 h 543"/>
                <a:gd name="T6" fmla="*/ 21649 w 1162"/>
                <a:gd name="T7" fmla="*/ 72662 h 543"/>
                <a:gd name="T8" fmla="*/ 19828 w 1162"/>
                <a:gd name="T9" fmla="*/ 137161 h 543"/>
                <a:gd name="T10" fmla="*/ 11083 w 1162"/>
                <a:gd name="T11" fmla="*/ 164591 h 543"/>
                <a:gd name="T12" fmla="*/ 1657 w 1162"/>
                <a:gd name="T13" fmla="*/ 133650 h 543"/>
                <a:gd name="T14" fmla="*/ 1063 w 1162"/>
                <a:gd name="T15" fmla="*/ 49351 h 54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162"/>
                <a:gd name="T25" fmla="*/ 0 h 543"/>
                <a:gd name="T26" fmla="*/ 1162 w 1162"/>
                <a:gd name="T27" fmla="*/ 543 h 54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162" h="543">
                  <a:moveTo>
                    <a:pt x="56" y="162"/>
                  </a:moveTo>
                  <a:cubicBezTo>
                    <a:pt x="115" y="100"/>
                    <a:pt x="221" y="28"/>
                    <a:pt x="368" y="14"/>
                  </a:cubicBezTo>
                  <a:cubicBezTo>
                    <a:pt x="515" y="0"/>
                    <a:pt x="811" y="42"/>
                    <a:pt x="940" y="79"/>
                  </a:cubicBezTo>
                  <a:cubicBezTo>
                    <a:pt x="1069" y="116"/>
                    <a:pt x="1126" y="177"/>
                    <a:pt x="1144" y="239"/>
                  </a:cubicBezTo>
                  <a:cubicBezTo>
                    <a:pt x="1162" y="301"/>
                    <a:pt x="1141" y="401"/>
                    <a:pt x="1048" y="451"/>
                  </a:cubicBezTo>
                  <a:cubicBezTo>
                    <a:pt x="955" y="501"/>
                    <a:pt x="746" y="543"/>
                    <a:pt x="586" y="541"/>
                  </a:cubicBezTo>
                  <a:cubicBezTo>
                    <a:pt x="426" y="539"/>
                    <a:pt x="176" y="502"/>
                    <a:pt x="88" y="439"/>
                  </a:cubicBezTo>
                  <a:cubicBezTo>
                    <a:pt x="0" y="376"/>
                    <a:pt x="63" y="220"/>
                    <a:pt x="56" y="162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6" name="Freeform 4"/>
            <p:cNvSpPr>
              <a:spLocks/>
            </p:cNvSpPr>
            <p:nvPr/>
          </p:nvSpPr>
          <p:spPr bwMode="auto">
            <a:xfrm>
              <a:off x="0" y="878"/>
              <a:ext cx="1255" cy="1016"/>
            </a:xfrm>
            <a:custGeom>
              <a:avLst/>
              <a:gdLst>
                <a:gd name="T0" fmla="*/ 134 w 1198"/>
                <a:gd name="T1" fmla="*/ 270558 h 451"/>
                <a:gd name="T2" fmla="*/ 273 w 1198"/>
                <a:gd name="T3" fmla="*/ 132828 h 451"/>
                <a:gd name="T4" fmla="*/ 679 w 1198"/>
                <a:gd name="T5" fmla="*/ 73044 h 451"/>
                <a:gd name="T6" fmla="*/ 1501 w 1198"/>
                <a:gd name="T7" fmla="*/ 37135 h 451"/>
                <a:gd name="T8" fmla="*/ 1796 w 1198"/>
                <a:gd name="T9" fmla="*/ 294460 h 451"/>
                <a:gd name="T10" fmla="*/ 1350 w 1198"/>
                <a:gd name="T11" fmla="*/ 616944 h 451"/>
                <a:gd name="T12" fmla="*/ 466 w 1198"/>
                <a:gd name="T13" fmla="*/ 634874 h 451"/>
                <a:gd name="T14" fmla="*/ 54 w 1198"/>
                <a:gd name="T15" fmla="*/ 503524 h 451"/>
                <a:gd name="T16" fmla="*/ 134 w 1198"/>
                <a:gd name="T17" fmla="*/ 270558 h 4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98"/>
                <a:gd name="T28" fmla="*/ 0 h 451"/>
                <a:gd name="T29" fmla="*/ 1198 w 1198"/>
                <a:gd name="T30" fmla="*/ 451 h 4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98" h="451">
                  <a:moveTo>
                    <a:pt x="88" y="181"/>
                  </a:moveTo>
                  <a:cubicBezTo>
                    <a:pt x="159" y="143"/>
                    <a:pt x="120" y="111"/>
                    <a:pt x="180" y="89"/>
                  </a:cubicBezTo>
                  <a:cubicBezTo>
                    <a:pt x="240" y="67"/>
                    <a:pt x="313" y="60"/>
                    <a:pt x="448" y="49"/>
                  </a:cubicBezTo>
                  <a:cubicBezTo>
                    <a:pt x="583" y="38"/>
                    <a:pt x="866" y="0"/>
                    <a:pt x="988" y="25"/>
                  </a:cubicBezTo>
                  <a:cubicBezTo>
                    <a:pt x="1110" y="50"/>
                    <a:pt x="1198" y="132"/>
                    <a:pt x="1181" y="197"/>
                  </a:cubicBezTo>
                  <a:cubicBezTo>
                    <a:pt x="1164" y="262"/>
                    <a:pt x="1034" y="375"/>
                    <a:pt x="889" y="413"/>
                  </a:cubicBezTo>
                  <a:cubicBezTo>
                    <a:pt x="744" y="451"/>
                    <a:pt x="449" y="438"/>
                    <a:pt x="307" y="425"/>
                  </a:cubicBezTo>
                  <a:cubicBezTo>
                    <a:pt x="165" y="412"/>
                    <a:pt x="72" y="378"/>
                    <a:pt x="36" y="337"/>
                  </a:cubicBezTo>
                  <a:cubicBezTo>
                    <a:pt x="0" y="296"/>
                    <a:pt x="77" y="213"/>
                    <a:pt x="88" y="181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7" name="Freeform 5"/>
            <p:cNvSpPr>
              <a:spLocks/>
            </p:cNvSpPr>
            <p:nvPr/>
          </p:nvSpPr>
          <p:spPr bwMode="auto">
            <a:xfrm>
              <a:off x="810" y="1611"/>
              <a:ext cx="2007" cy="792"/>
            </a:xfrm>
            <a:custGeom>
              <a:avLst/>
              <a:gdLst>
                <a:gd name="T0" fmla="*/ 1319 w 1583"/>
                <a:gd name="T1" fmla="*/ 862 h 682"/>
                <a:gd name="T2" fmla="*/ 3445 w 1583"/>
                <a:gd name="T3" fmla="*/ 285 h 682"/>
                <a:gd name="T4" fmla="*/ 6645 w 1583"/>
                <a:gd name="T5" fmla="*/ 77 h 682"/>
                <a:gd name="T6" fmla="*/ 9794 w 1583"/>
                <a:gd name="T7" fmla="*/ 744 h 682"/>
                <a:gd name="T8" fmla="*/ 13238 w 1583"/>
                <a:gd name="T9" fmla="*/ 1642 h 682"/>
                <a:gd name="T10" fmla="*/ 10773 w 1583"/>
                <a:gd name="T11" fmla="*/ 2476 h 682"/>
                <a:gd name="T12" fmla="*/ 5844 w 1583"/>
                <a:gd name="T13" fmla="*/ 2523 h 682"/>
                <a:gd name="T14" fmla="*/ 751 w 1583"/>
                <a:gd name="T15" fmla="*/ 2291 h 682"/>
                <a:gd name="T16" fmla="*/ 1319 w 1583"/>
                <a:gd name="T17" fmla="*/ 862 h 68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583"/>
                <a:gd name="T28" fmla="*/ 0 h 682"/>
                <a:gd name="T29" fmla="*/ 1583 w 1583"/>
                <a:gd name="T30" fmla="*/ 682 h 68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583" h="682">
                  <a:moveTo>
                    <a:pt x="155" y="224"/>
                  </a:moveTo>
                  <a:cubicBezTo>
                    <a:pt x="208" y="137"/>
                    <a:pt x="302" y="108"/>
                    <a:pt x="407" y="74"/>
                  </a:cubicBezTo>
                  <a:cubicBezTo>
                    <a:pt x="512" y="40"/>
                    <a:pt x="660" y="0"/>
                    <a:pt x="785" y="20"/>
                  </a:cubicBezTo>
                  <a:cubicBezTo>
                    <a:pt x="910" y="40"/>
                    <a:pt x="1027" y="126"/>
                    <a:pt x="1157" y="194"/>
                  </a:cubicBezTo>
                  <a:cubicBezTo>
                    <a:pt x="1287" y="262"/>
                    <a:pt x="1545" y="353"/>
                    <a:pt x="1564" y="428"/>
                  </a:cubicBezTo>
                  <a:cubicBezTo>
                    <a:pt x="1583" y="503"/>
                    <a:pt x="1417" y="606"/>
                    <a:pt x="1272" y="644"/>
                  </a:cubicBezTo>
                  <a:cubicBezTo>
                    <a:pt x="1127" y="682"/>
                    <a:pt x="887" y="664"/>
                    <a:pt x="690" y="656"/>
                  </a:cubicBezTo>
                  <a:cubicBezTo>
                    <a:pt x="493" y="648"/>
                    <a:pt x="178" y="668"/>
                    <a:pt x="89" y="596"/>
                  </a:cubicBezTo>
                  <a:cubicBezTo>
                    <a:pt x="0" y="524"/>
                    <a:pt x="102" y="311"/>
                    <a:pt x="155" y="224"/>
                  </a:cubicBezTo>
                  <a:close/>
                </a:path>
              </a:pathLst>
            </a:custGeom>
            <a:solidFill>
              <a:srgbClr val="66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8" name="Oval 6"/>
            <p:cNvSpPr>
              <a:spLocks noChangeArrowheads="1"/>
            </p:cNvSpPr>
            <p:nvPr/>
          </p:nvSpPr>
          <p:spPr bwMode="auto">
            <a:xfrm>
              <a:off x="261" y="161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9" name="Line 7"/>
            <p:cNvSpPr>
              <a:spLocks noChangeShapeType="1"/>
            </p:cNvSpPr>
            <p:nvPr/>
          </p:nvSpPr>
          <p:spPr bwMode="auto">
            <a:xfrm>
              <a:off x="261" y="1603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0" name="Line 8"/>
            <p:cNvSpPr>
              <a:spLocks noChangeShapeType="1"/>
            </p:cNvSpPr>
            <p:nvPr/>
          </p:nvSpPr>
          <p:spPr bwMode="auto">
            <a:xfrm>
              <a:off x="574" y="1603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1" name="Rectangle 9"/>
            <p:cNvSpPr>
              <a:spLocks noChangeArrowheads="1"/>
            </p:cNvSpPr>
            <p:nvPr/>
          </p:nvSpPr>
          <p:spPr bwMode="auto">
            <a:xfrm>
              <a:off x="261" y="1603"/>
              <a:ext cx="310" cy="51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2" name="Oval 10"/>
            <p:cNvSpPr>
              <a:spLocks noChangeArrowheads="1"/>
            </p:cNvSpPr>
            <p:nvPr/>
          </p:nvSpPr>
          <p:spPr bwMode="auto">
            <a:xfrm>
              <a:off x="258" y="154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3" name="Rectangle 11"/>
            <p:cNvSpPr>
              <a:spLocks noChangeArrowheads="1"/>
            </p:cNvSpPr>
            <p:nvPr/>
          </p:nvSpPr>
          <p:spPr bwMode="auto">
            <a:xfrm>
              <a:off x="345" y="1557"/>
              <a:ext cx="141" cy="12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4" name="Text Box 12"/>
            <p:cNvSpPr txBox="1">
              <a:spLocks noChangeArrowheads="1"/>
            </p:cNvSpPr>
            <p:nvPr/>
          </p:nvSpPr>
          <p:spPr bwMode="auto">
            <a:xfrm>
              <a:off x="259" y="1492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3b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5425" name="Oval 13"/>
            <p:cNvSpPr>
              <a:spLocks noChangeArrowheads="1"/>
            </p:cNvSpPr>
            <p:nvPr/>
          </p:nvSpPr>
          <p:spPr bwMode="auto">
            <a:xfrm>
              <a:off x="1479" y="221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6" name="Line 14"/>
            <p:cNvSpPr>
              <a:spLocks noChangeShapeType="1"/>
            </p:cNvSpPr>
            <p:nvPr/>
          </p:nvSpPr>
          <p:spPr bwMode="auto">
            <a:xfrm>
              <a:off x="1479" y="2209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7" name="Line 15"/>
            <p:cNvSpPr>
              <a:spLocks noChangeShapeType="1"/>
            </p:cNvSpPr>
            <p:nvPr/>
          </p:nvSpPr>
          <p:spPr bwMode="auto">
            <a:xfrm>
              <a:off x="1792" y="2209"/>
              <a:ext cx="0" cy="5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8" name="Rectangle 16"/>
            <p:cNvSpPr>
              <a:spLocks noChangeArrowheads="1"/>
            </p:cNvSpPr>
            <p:nvPr/>
          </p:nvSpPr>
          <p:spPr bwMode="auto">
            <a:xfrm>
              <a:off x="1479" y="2209"/>
              <a:ext cx="310" cy="51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9" name="Oval 17"/>
            <p:cNvSpPr>
              <a:spLocks noChangeArrowheads="1"/>
            </p:cNvSpPr>
            <p:nvPr/>
          </p:nvSpPr>
          <p:spPr bwMode="auto">
            <a:xfrm>
              <a:off x="1476" y="21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5430" name="Group 18"/>
            <p:cNvGrpSpPr>
              <a:grpSpLocks/>
            </p:cNvGrpSpPr>
            <p:nvPr/>
          </p:nvGrpSpPr>
          <p:grpSpPr bwMode="auto">
            <a:xfrm>
              <a:off x="1478" y="2092"/>
              <a:ext cx="321" cy="269"/>
              <a:chOff x="2897" y="2425"/>
              <a:chExt cx="323" cy="269"/>
            </a:xfrm>
          </p:grpSpPr>
          <p:sp>
            <p:nvSpPr>
              <p:cNvPr id="145533" name="Rectangle 1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34" name="Text Box 20"/>
              <p:cNvSpPr txBox="1">
                <a:spLocks noChangeArrowheads="1"/>
              </p:cNvSpPr>
              <p:nvPr/>
            </p:nvSpPr>
            <p:spPr bwMode="auto">
              <a:xfrm>
                <a:off x="2897" y="2425"/>
                <a:ext cx="323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1d</a:t>
                </a:r>
              </a:p>
            </p:txBody>
          </p:sp>
        </p:grpSp>
        <p:sp>
          <p:nvSpPr>
            <p:cNvPr id="145431" name="Oval 21"/>
            <p:cNvSpPr>
              <a:spLocks noChangeArrowheads="1"/>
            </p:cNvSpPr>
            <p:nvPr/>
          </p:nvSpPr>
          <p:spPr bwMode="auto">
            <a:xfrm>
              <a:off x="822" y="1478"/>
              <a:ext cx="313" cy="8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2" name="Line 22"/>
            <p:cNvSpPr>
              <a:spLocks noChangeShapeType="1"/>
            </p:cNvSpPr>
            <p:nvPr/>
          </p:nvSpPr>
          <p:spPr bwMode="auto">
            <a:xfrm>
              <a:off x="822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3" name="Line 23"/>
            <p:cNvSpPr>
              <a:spLocks noChangeShapeType="1"/>
            </p:cNvSpPr>
            <p:nvPr/>
          </p:nvSpPr>
          <p:spPr bwMode="auto">
            <a:xfrm>
              <a:off x="1135" y="1471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4" name="Rectangle 24"/>
            <p:cNvSpPr>
              <a:spLocks noChangeArrowheads="1"/>
            </p:cNvSpPr>
            <p:nvPr/>
          </p:nvSpPr>
          <p:spPr bwMode="auto">
            <a:xfrm>
              <a:off x="822" y="1471"/>
              <a:ext cx="310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5" name="Oval 25"/>
            <p:cNvSpPr>
              <a:spLocks noChangeArrowheads="1"/>
            </p:cNvSpPr>
            <p:nvPr/>
          </p:nvSpPr>
          <p:spPr bwMode="auto">
            <a:xfrm>
              <a:off x="819" y="1412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6" name="Rectangle 26"/>
            <p:cNvSpPr>
              <a:spLocks noChangeArrowheads="1"/>
            </p:cNvSpPr>
            <p:nvPr/>
          </p:nvSpPr>
          <p:spPr bwMode="auto">
            <a:xfrm>
              <a:off x="906" y="1425"/>
              <a:ext cx="142" cy="11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7" name="Text Box 27"/>
            <p:cNvSpPr txBox="1">
              <a:spLocks noChangeArrowheads="1"/>
            </p:cNvSpPr>
            <p:nvPr/>
          </p:nvSpPr>
          <p:spPr bwMode="auto">
            <a:xfrm>
              <a:off x="821" y="1359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3a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5438" name="Oval 28"/>
            <p:cNvSpPr>
              <a:spLocks noChangeArrowheads="1"/>
            </p:cNvSpPr>
            <p:nvPr/>
          </p:nvSpPr>
          <p:spPr bwMode="auto">
            <a:xfrm>
              <a:off x="1443" y="182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39" name="Line 29"/>
            <p:cNvSpPr>
              <a:spLocks noChangeShapeType="1"/>
            </p:cNvSpPr>
            <p:nvPr/>
          </p:nvSpPr>
          <p:spPr bwMode="auto">
            <a:xfrm>
              <a:off x="1443" y="1814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0" name="Line 30"/>
            <p:cNvSpPr>
              <a:spLocks noChangeShapeType="1"/>
            </p:cNvSpPr>
            <p:nvPr/>
          </p:nvSpPr>
          <p:spPr bwMode="auto">
            <a:xfrm>
              <a:off x="1756" y="1814"/>
              <a:ext cx="0" cy="5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1" name="Rectangle 31"/>
            <p:cNvSpPr>
              <a:spLocks noChangeArrowheads="1"/>
            </p:cNvSpPr>
            <p:nvPr/>
          </p:nvSpPr>
          <p:spPr bwMode="auto">
            <a:xfrm>
              <a:off x="1443" y="1814"/>
              <a:ext cx="310" cy="4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2" name="Oval 32"/>
            <p:cNvSpPr>
              <a:spLocks noChangeArrowheads="1"/>
            </p:cNvSpPr>
            <p:nvPr/>
          </p:nvSpPr>
          <p:spPr bwMode="auto">
            <a:xfrm>
              <a:off x="1440" y="175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5443" name="Group 33"/>
            <p:cNvGrpSpPr>
              <a:grpSpLocks/>
            </p:cNvGrpSpPr>
            <p:nvPr/>
          </p:nvGrpSpPr>
          <p:grpSpPr bwMode="auto">
            <a:xfrm>
              <a:off x="1445" y="1696"/>
              <a:ext cx="310" cy="270"/>
              <a:chOff x="2899" y="2425"/>
              <a:chExt cx="319" cy="270"/>
            </a:xfrm>
          </p:grpSpPr>
          <p:sp>
            <p:nvSpPr>
              <p:cNvPr id="145531" name="Rectangle 3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32" name="Text Box 35"/>
              <p:cNvSpPr txBox="1">
                <a:spLocks noChangeArrowheads="1"/>
              </p:cNvSpPr>
              <p:nvPr/>
            </p:nvSpPr>
            <p:spPr bwMode="auto">
              <a:xfrm>
                <a:off x="2899" y="2425"/>
                <a:ext cx="319" cy="2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1c</a:t>
                </a:r>
              </a:p>
            </p:txBody>
          </p:sp>
        </p:grpSp>
        <p:sp>
          <p:nvSpPr>
            <p:cNvPr id="145444" name="Line 36"/>
            <p:cNvSpPr>
              <a:spLocks noChangeShapeType="1"/>
            </p:cNvSpPr>
            <p:nvPr/>
          </p:nvSpPr>
          <p:spPr bwMode="auto">
            <a:xfrm>
              <a:off x="3238" y="1632"/>
              <a:ext cx="308" cy="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5" name="Line 37"/>
            <p:cNvSpPr>
              <a:spLocks noChangeShapeType="1"/>
            </p:cNvSpPr>
            <p:nvPr/>
          </p:nvSpPr>
          <p:spPr bwMode="auto">
            <a:xfrm>
              <a:off x="3562" y="1556"/>
              <a:ext cx="91" cy="1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6" name="Line 38"/>
            <p:cNvSpPr>
              <a:spLocks noChangeShapeType="1"/>
            </p:cNvSpPr>
            <p:nvPr/>
          </p:nvSpPr>
          <p:spPr bwMode="auto">
            <a:xfrm flipV="1">
              <a:off x="3170" y="1512"/>
              <a:ext cx="114" cy="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7" name="Freeform 39"/>
            <p:cNvSpPr>
              <a:spLocks/>
            </p:cNvSpPr>
            <p:nvPr/>
          </p:nvSpPr>
          <p:spPr bwMode="auto">
            <a:xfrm>
              <a:off x="1790" y="2146"/>
              <a:ext cx="264" cy="82"/>
            </a:xfrm>
            <a:custGeom>
              <a:avLst/>
              <a:gdLst>
                <a:gd name="T0" fmla="*/ 0 w 264"/>
                <a:gd name="T1" fmla="*/ 82 h 82"/>
                <a:gd name="T2" fmla="*/ 264 w 264"/>
                <a:gd name="T3" fmla="*/ 0 h 82"/>
                <a:gd name="T4" fmla="*/ 0 60000 65536"/>
                <a:gd name="T5" fmla="*/ 0 60000 65536"/>
                <a:gd name="T6" fmla="*/ 0 w 264"/>
                <a:gd name="T7" fmla="*/ 0 h 82"/>
                <a:gd name="T8" fmla="*/ 264 w 2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64" h="82">
                  <a:moveTo>
                    <a:pt x="0" y="82"/>
                  </a:moveTo>
                  <a:lnTo>
                    <a:pt x="26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8" name="Freeform 40"/>
            <p:cNvSpPr>
              <a:spLocks/>
            </p:cNvSpPr>
            <p:nvPr/>
          </p:nvSpPr>
          <p:spPr bwMode="auto">
            <a:xfrm>
              <a:off x="1330" y="2110"/>
              <a:ext cx="152" cy="118"/>
            </a:xfrm>
            <a:custGeom>
              <a:avLst/>
              <a:gdLst>
                <a:gd name="T0" fmla="*/ 0 w 152"/>
                <a:gd name="T1" fmla="*/ 0 h 118"/>
                <a:gd name="T2" fmla="*/ 152 w 152"/>
                <a:gd name="T3" fmla="*/ 118 h 118"/>
                <a:gd name="T4" fmla="*/ 0 60000 65536"/>
                <a:gd name="T5" fmla="*/ 0 60000 65536"/>
                <a:gd name="T6" fmla="*/ 0 w 152"/>
                <a:gd name="T7" fmla="*/ 0 h 118"/>
                <a:gd name="T8" fmla="*/ 152 w 152"/>
                <a:gd name="T9" fmla="*/ 118 h 11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" h="118">
                  <a:moveTo>
                    <a:pt x="0" y="0"/>
                  </a:moveTo>
                  <a:lnTo>
                    <a:pt x="152" y="11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49" name="Freeform 41"/>
            <p:cNvSpPr>
              <a:spLocks/>
            </p:cNvSpPr>
            <p:nvPr/>
          </p:nvSpPr>
          <p:spPr bwMode="auto">
            <a:xfrm>
              <a:off x="1454" y="2040"/>
              <a:ext cx="564" cy="82"/>
            </a:xfrm>
            <a:custGeom>
              <a:avLst/>
              <a:gdLst>
                <a:gd name="T0" fmla="*/ 0 w 564"/>
                <a:gd name="T1" fmla="*/ 0 h 82"/>
                <a:gd name="T2" fmla="*/ 564 w 564"/>
                <a:gd name="T3" fmla="*/ 82 h 82"/>
                <a:gd name="T4" fmla="*/ 0 60000 65536"/>
                <a:gd name="T5" fmla="*/ 0 60000 65536"/>
                <a:gd name="T6" fmla="*/ 0 w 564"/>
                <a:gd name="T7" fmla="*/ 0 h 82"/>
                <a:gd name="T8" fmla="*/ 564 w 564"/>
                <a:gd name="T9" fmla="*/ 82 h 8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64" h="82">
                  <a:moveTo>
                    <a:pt x="0" y="0"/>
                  </a:moveTo>
                  <a:lnTo>
                    <a:pt x="564" y="82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0" name="Freeform 42"/>
            <p:cNvSpPr>
              <a:spLocks/>
            </p:cNvSpPr>
            <p:nvPr/>
          </p:nvSpPr>
          <p:spPr bwMode="auto">
            <a:xfrm>
              <a:off x="1392" y="1878"/>
              <a:ext cx="76" cy="94"/>
            </a:xfrm>
            <a:custGeom>
              <a:avLst/>
              <a:gdLst>
                <a:gd name="T0" fmla="*/ 0 w 76"/>
                <a:gd name="T1" fmla="*/ 94 h 94"/>
                <a:gd name="T2" fmla="*/ 76 w 76"/>
                <a:gd name="T3" fmla="*/ 0 h 94"/>
                <a:gd name="T4" fmla="*/ 0 60000 65536"/>
                <a:gd name="T5" fmla="*/ 0 60000 65536"/>
                <a:gd name="T6" fmla="*/ 0 w 76"/>
                <a:gd name="T7" fmla="*/ 0 h 94"/>
                <a:gd name="T8" fmla="*/ 76 w 76"/>
                <a:gd name="T9" fmla="*/ 94 h 9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" h="94">
                  <a:moveTo>
                    <a:pt x="0" y="94"/>
                  </a:moveTo>
                  <a:lnTo>
                    <a:pt x="76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1" name="Freeform 43"/>
            <p:cNvSpPr>
              <a:spLocks/>
            </p:cNvSpPr>
            <p:nvPr/>
          </p:nvSpPr>
          <p:spPr bwMode="auto">
            <a:xfrm>
              <a:off x="566" y="1502"/>
              <a:ext cx="252" cy="114"/>
            </a:xfrm>
            <a:custGeom>
              <a:avLst/>
              <a:gdLst>
                <a:gd name="T0" fmla="*/ 0 w 252"/>
                <a:gd name="T1" fmla="*/ 114 h 114"/>
                <a:gd name="T2" fmla="*/ 252 w 252"/>
                <a:gd name="T3" fmla="*/ 0 h 114"/>
                <a:gd name="T4" fmla="*/ 0 60000 65536"/>
                <a:gd name="T5" fmla="*/ 0 60000 65536"/>
                <a:gd name="T6" fmla="*/ 0 w 252"/>
                <a:gd name="T7" fmla="*/ 0 h 114"/>
                <a:gd name="T8" fmla="*/ 252 w 252"/>
                <a:gd name="T9" fmla="*/ 114 h 11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2" h="114">
                  <a:moveTo>
                    <a:pt x="0" y="114"/>
                  </a:moveTo>
                  <a:lnTo>
                    <a:pt x="252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2" name="Freeform 44"/>
            <p:cNvSpPr>
              <a:spLocks/>
            </p:cNvSpPr>
            <p:nvPr/>
          </p:nvSpPr>
          <p:spPr bwMode="auto">
            <a:xfrm>
              <a:off x="1002" y="1562"/>
              <a:ext cx="444" cy="258"/>
            </a:xfrm>
            <a:custGeom>
              <a:avLst/>
              <a:gdLst>
                <a:gd name="T0" fmla="*/ 0 w 444"/>
                <a:gd name="T1" fmla="*/ 0 h 258"/>
                <a:gd name="T2" fmla="*/ 444 w 444"/>
                <a:gd name="T3" fmla="*/ 258 h 258"/>
                <a:gd name="T4" fmla="*/ 0 60000 65536"/>
                <a:gd name="T5" fmla="*/ 0 60000 65536"/>
                <a:gd name="T6" fmla="*/ 0 w 444"/>
                <a:gd name="T7" fmla="*/ 0 h 258"/>
                <a:gd name="T8" fmla="*/ 444 w 444"/>
                <a:gd name="T9" fmla="*/ 258 h 25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44" h="258">
                  <a:moveTo>
                    <a:pt x="0" y="0"/>
                  </a:moveTo>
                  <a:lnTo>
                    <a:pt x="444" y="258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3" name="Freeform 45"/>
            <p:cNvSpPr>
              <a:spLocks/>
            </p:cNvSpPr>
            <p:nvPr/>
          </p:nvSpPr>
          <p:spPr bwMode="auto">
            <a:xfrm>
              <a:off x="2326" y="1680"/>
              <a:ext cx="654" cy="420"/>
            </a:xfrm>
            <a:custGeom>
              <a:avLst/>
              <a:gdLst>
                <a:gd name="T0" fmla="*/ 0 w 654"/>
                <a:gd name="T1" fmla="*/ 420 h 420"/>
                <a:gd name="T2" fmla="*/ 654 w 654"/>
                <a:gd name="T3" fmla="*/ 0 h 420"/>
                <a:gd name="T4" fmla="*/ 0 60000 65536"/>
                <a:gd name="T5" fmla="*/ 0 60000 65536"/>
                <a:gd name="T6" fmla="*/ 0 w 654"/>
                <a:gd name="T7" fmla="*/ 0 h 420"/>
                <a:gd name="T8" fmla="*/ 654 w 654"/>
                <a:gd name="T9" fmla="*/ 420 h 42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54" h="420">
                  <a:moveTo>
                    <a:pt x="0" y="420"/>
                  </a:moveTo>
                  <a:lnTo>
                    <a:pt x="654" y="0"/>
                  </a:ln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4" name="Oval 46"/>
            <p:cNvSpPr>
              <a:spLocks noChangeArrowheads="1"/>
            </p:cNvSpPr>
            <p:nvPr/>
          </p:nvSpPr>
          <p:spPr bwMode="auto">
            <a:xfrm>
              <a:off x="2925" y="1617"/>
              <a:ext cx="313" cy="82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5" name="Line 47"/>
            <p:cNvSpPr>
              <a:spLocks noChangeShapeType="1"/>
            </p:cNvSpPr>
            <p:nvPr/>
          </p:nvSpPr>
          <p:spPr bwMode="auto">
            <a:xfrm>
              <a:off x="2925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6" name="Line 48"/>
            <p:cNvSpPr>
              <a:spLocks noChangeShapeType="1"/>
            </p:cNvSpPr>
            <p:nvPr/>
          </p:nvSpPr>
          <p:spPr bwMode="auto">
            <a:xfrm>
              <a:off x="3238" y="160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7" name="Rectangle 49"/>
            <p:cNvSpPr>
              <a:spLocks noChangeArrowheads="1"/>
            </p:cNvSpPr>
            <p:nvPr/>
          </p:nvSpPr>
          <p:spPr bwMode="auto">
            <a:xfrm>
              <a:off x="2925" y="1609"/>
              <a:ext cx="310" cy="50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8" name="Oval 50"/>
            <p:cNvSpPr>
              <a:spLocks noChangeArrowheads="1"/>
            </p:cNvSpPr>
            <p:nvPr/>
          </p:nvSpPr>
          <p:spPr bwMode="auto">
            <a:xfrm>
              <a:off x="2922" y="155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59" name="Rectangle 51"/>
            <p:cNvSpPr>
              <a:spLocks noChangeArrowheads="1"/>
            </p:cNvSpPr>
            <p:nvPr/>
          </p:nvSpPr>
          <p:spPr bwMode="auto">
            <a:xfrm>
              <a:off x="3009" y="1563"/>
              <a:ext cx="141" cy="122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0" name="Text Box 52"/>
            <p:cNvSpPr txBox="1">
              <a:spLocks noChangeArrowheads="1"/>
            </p:cNvSpPr>
            <p:nvPr/>
          </p:nvSpPr>
          <p:spPr bwMode="auto">
            <a:xfrm>
              <a:off x="2923" y="1498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2a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45461" name="Text Box 53"/>
            <p:cNvSpPr txBox="1">
              <a:spLocks noChangeArrowheads="1"/>
            </p:cNvSpPr>
            <p:nvPr/>
          </p:nvSpPr>
          <p:spPr bwMode="auto">
            <a:xfrm>
              <a:off x="597" y="1585"/>
              <a:ext cx="45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AS3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45462" name="Text Box 54"/>
            <p:cNvSpPr txBox="1">
              <a:spLocks noChangeArrowheads="1"/>
            </p:cNvSpPr>
            <p:nvPr/>
          </p:nvSpPr>
          <p:spPr bwMode="auto">
            <a:xfrm>
              <a:off x="2380" y="2042"/>
              <a:ext cx="456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2000">
                  <a:solidFill>
                    <a:srgbClr val="000000"/>
                  </a:solidFill>
                </a:rPr>
                <a:t>AS1</a:t>
              </a: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45463" name="Text Box 55"/>
            <p:cNvSpPr txBox="1">
              <a:spLocks noChangeArrowheads="1"/>
            </p:cNvSpPr>
            <p:nvPr/>
          </p:nvSpPr>
          <p:spPr bwMode="auto">
            <a:xfrm>
              <a:off x="3207" y="1787"/>
              <a:ext cx="42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800">
                  <a:solidFill>
                    <a:srgbClr val="000000"/>
                  </a:solidFill>
                </a:rPr>
                <a:t>AS2</a:t>
              </a:r>
            </a:p>
          </p:txBody>
        </p:sp>
        <p:sp>
          <p:nvSpPr>
            <p:cNvPr id="145464" name="Oval 56"/>
            <p:cNvSpPr>
              <a:spLocks noChangeArrowheads="1"/>
            </p:cNvSpPr>
            <p:nvPr/>
          </p:nvSpPr>
          <p:spPr bwMode="auto">
            <a:xfrm>
              <a:off x="1137" y="203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5" name="Line 57"/>
            <p:cNvSpPr>
              <a:spLocks noChangeShapeType="1"/>
            </p:cNvSpPr>
            <p:nvPr/>
          </p:nvSpPr>
          <p:spPr bwMode="auto">
            <a:xfrm>
              <a:off x="1137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6" name="Line 58"/>
            <p:cNvSpPr>
              <a:spLocks noChangeShapeType="1"/>
            </p:cNvSpPr>
            <p:nvPr/>
          </p:nvSpPr>
          <p:spPr bwMode="auto">
            <a:xfrm>
              <a:off x="1451" y="2023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7" name="Rectangle 59"/>
            <p:cNvSpPr>
              <a:spLocks noChangeArrowheads="1"/>
            </p:cNvSpPr>
            <p:nvPr/>
          </p:nvSpPr>
          <p:spPr bwMode="auto">
            <a:xfrm>
              <a:off x="1137" y="2023"/>
              <a:ext cx="310" cy="47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8" name="Oval 60"/>
            <p:cNvSpPr>
              <a:spLocks noChangeArrowheads="1"/>
            </p:cNvSpPr>
            <p:nvPr/>
          </p:nvSpPr>
          <p:spPr bwMode="auto">
            <a:xfrm>
              <a:off x="1134" y="1969"/>
              <a:ext cx="313" cy="96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69" name="Rectangle 61"/>
            <p:cNvSpPr>
              <a:spLocks noChangeArrowheads="1"/>
            </p:cNvSpPr>
            <p:nvPr/>
          </p:nvSpPr>
          <p:spPr bwMode="auto">
            <a:xfrm>
              <a:off x="1219" y="1995"/>
              <a:ext cx="142" cy="96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70" name="Text Box 62"/>
            <p:cNvSpPr txBox="1">
              <a:spLocks noChangeArrowheads="1"/>
            </p:cNvSpPr>
            <p:nvPr/>
          </p:nvSpPr>
          <p:spPr bwMode="auto">
            <a:xfrm>
              <a:off x="1137" y="1909"/>
              <a:ext cx="320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2000">
                  <a:solidFill>
                    <a:srgbClr val="000000"/>
                  </a:solidFill>
                </a:rPr>
                <a:t>1a</a:t>
              </a: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45471" name="Group 63"/>
            <p:cNvGrpSpPr>
              <a:grpSpLocks/>
            </p:cNvGrpSpPr>
            <p:nvPr/>
          </p:nvGrpSpPr>
          <p:grpSpPr bwMode="auto">
            <a:xfrm>
              <a:off x="3270" y="1384"/>
              <a:ext cx="316" cy="269"/>
              <a:chOff x="4320" y="1936"/>
              <a:chExt cx="316" cy="269"/>
            </a:xfrm>
          </p:grpSpPr>
          <p:sp>
            <p:nvSpPr>
              <p:cNvPr id="145524" name="Oval 64"/>
              <p:cNvSpPr>
                <a:spLocks noChangeArrowheads="1"/>
              </p:cNvSpPr>
              <p:nvPr/>
            </p:nvSpPr>
            <p:spPr bwMode="auto">
              <a:xfrm>
                <a:off x="4323" y="2054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5" name="Line 65"/>
              <p:cNvSpPr>
                <a:spLocks noChangeShapeType="1"/>
              </p:cNvSpPr>
              <p:nvPr/>
            </p:nvSpPr>
            <p:spPr bwMode="auto">
              <a:xfrm>
                <a:off x="4323" y="2047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6" name="Line 66"/>
              <p:cNvSpPr>
                <a:spLocks noChangeShapeType="1"/>
              </p:cNvSpPr>
              <p:nvPr/>
            </p:nvSpPr>
            <p:spPr bwMode="auto">
              <a:xfrm>
                <a:off x="4636" y="2047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7" name="Rectangle 67"/>
              <p:cNvSpPr>
                <a:spLocks noChangeArrowheads="1"/>
              </p:cNvSpPr>
              <p:nvPr/>
            </p:nvSpPr>
            <p:spPr bwMode="auto">
              <a:xfrm>
                <a:off x="4323" y="2047"/>
                <a:ext cx="310" cy="5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8" name="Oval 68"/>
              <p:cNvSpPr>
                <a:spLocks noChangeArrowheads="1"/>
              </p:cNvSpPr>
              <p:nvPr/>
            </p:nvSpPr>
            <p:spPr bwMode="auto">
              <a:xfrm>
                <a:off x="4320" y="1988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9" name="Rectangle 69"/>
              <p:cNvSpPr>
                <a:spLocks noChangeArrowheads="1"/>
              </p:cNvSpPr>
              <p:nvPr/>
            </p:nvSpPr>
            <p:spPr bwMode="auto">
              <a:xfrm>
                <a:off x="4407" y="2001"/>
                <a:ext cx="141" cy="118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30" name="Text Box 70"/>
              <p:cNvSpPr txBox="1">
                <a:spLocks noChangeArrowheads="1"/>
              </p:cNvSpPr>
              <p:nvPr/>
            </p:nvSpPr>
            <p:spPr bwMode="auto">
              <a:xfrm>
                <a:off x="4325" y="1936"/>
                <a:ext cx="310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2c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5472" name="Group 71"/>
            <p:cNvGrpSpPr>
              <a:grpSpLocks/>
            </p:cNvGrpSpPr>
            <p:nvPr/>
          </p:nvGrpSpPr>
          <p:grpSpPr bwMode="auto">
            <a:xfrm>
              <a:off x="3546" y="1606"/>
              <a:ext cx="321" cy="269"/>
              <a:chOff x="4596" y="2158"/>
              <a:chExt cx="321" cy="269"/>
            </a:xfrm>
          </p:grpSpPr>
          <p:sp>
            <p:nvSpPr>
              <p:cNvPr id="145517" name="Oval 72"/>
              <p:cNvSpPr>
                <a:spLocks noChangeArrowheads="1"/>
              </p:cNvSpPr>
              <p:nvPr/>
            </p:nvSpPr>
            <p:spPr bwMode="auto">
              <a:xfrm>
                <a:off x="4599" y="2276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8" name="Line 73"/>
              <p:cNvSpPr>
                <a:spLocks noChangeShapeType="1"/>
              </p:cNvSpPr>
              <p:nvPr/>
            </p:nvSpPr>
            <p:spPr bwMode="auto">
              <a:xfrm>
                <a:off x="4599" y="2269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9" name="Line 74"/>
              <p:cNvSpPr>
                <a:spLocks noChangeShapeType="1"/>
              </p:cNvSpPr>
              <p:nvPr/>
            </p:nvSpPr>
            <p:spPr bwMode="auto">
              <a:xfrm>
                <a:off x="4910" y="2269"/>
                <a:ext cx="0" cy="5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0" name="Rectangle 75"/>
              <p:cNvSpPr>
                <a:spLocks noChangeArrowheads="1"/>
              </p:cNvSpPr>
              <p:nvPr/>
            </p:nvSpPr>
            <p:spPr bwMode="auto">
              <a:xfrm>
                <a:off x="4599" y="2269"/>
                <a:ext cx="310" cy="51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1" name="Oval 76"/>
              <p:cNvSpPr>
                <a:spLocks noChangeArrowheads="1"/>
              </p:cNvSpPr>
              <p:nvPr/>
            </p:nvSpPr>
            <p:spPr bwMode="auto">
              <a:xfrm>
                <a:off x="4596" y="2208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2" name="Rectangle 77"/>
              <p:cNvSpPr>
                <a:spLocks noChangeArrowheads="1"/>
              </p:cNvSpPr>
              <p:nvPr/>
            </p:nvSpPr>
            <p:spPr bwMode="auto">
              <a:xfrm>
                <a:off x="4683" y="2221"/>
                <a:ext cx="141" cy="11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23" name="Text Box 78"/>
              <p:cNvSpPr txBox="1">
                <a:spLocks noChangeArrowheads="1"/>
              </p:cNvSpPr>
              <p:nvPr/>
            </p:nvSpPr>
            <p:spPr bwMode="auto">
              <a:xfrm>
                <a:off x="4598" y="2158"/>
                <a:ext cx="319" cy="2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2b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45473" name="Group 79"/>
            <p:cNvGrpSpPr>
              <a:grpSpLocks/>
            </p:cNvGrpSpPr>
            <p:nvPr/>
          </p:nvGrpSpPr>
          <p:grpSpPr bwMode="auto">
            <a:xfrm>
              <a:off x="2015" y="1976"/>
              <a:ext cx="321" cy="269"/>
              <a:chOff x="2015" y="1976"/>
              <a:chExt cx="321" cy="269"/>
            </a:xfrm>
          </p:grpSpPr>
          <p:sp>
            <p:nvSpPr>
              <p:cNvPr id="145509" name="Oval 8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0" name="Line 81"/>
              <p:cNvSpPr>
                <a:spLocks noChangeShapeType="1"/>
              </p:cNvSpPr>
              <p:nvPr/>
            </p:nvSpPr>
            <p:spPr bwMode="auto">
              <a:xfrm>
                <a:off x="2019" y="209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1" name="Line 82"/>
              <p:cNvSpPr>
                <a:spLocks noChangeShapeType="1"/>
              </p:cNvSpPr>
              <p:nvPr/>
            </p:nvSpPr>
            <p:spPr bwMode="auto">
              <a:xfrm>
                <a:off x="2330" y="2097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2" name="Rectangle 83"/>
              <p:cNvSpPr>
                <a:spLocks noChangeArrowheads="1"/>
              </p:cNvSpPr>
              <p:nvPr/>
            </p:nvSpPr>
            <p:spPr bwMode="auto">
              <a:xfrm>
                <a:off x="2019" y="2097"/>
                <a:ext cx="310" cy="47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13" name="Oval 84"/>
              <p:cNvSpPr>
                <a:spLocks noChangeArrowheads="1"/>
              </p:cNvSpPr>
              <p:nvPr/>
            </p:nvSpPr>
            <p:spPr bwMode="auto">
              <a:xfrm>
                <a:off x="2016" y="2036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5514" name="Group 85"/>
              <p:cNvGrpSpPr>
                <a:grpSpLocks/>
              </p:cNvGrpSpPr>
              <p:nvPr/>
            </p:nvGrpSpPr>
            <p:grpSpPr bwMode="auto">
              <a:xfrm>
                <a:off x="2015" y="1976"/>
                <a:ext cx="321" cy="269"/>
                <a:chOff x="2894" y="2425"/>
                <a:chExt cx="328" cy="269"/>
              </a:xfrm>
            </p:grpSpPr>
            <p:sp>
              <p:nvSpPr>
                <p:cNvPr id="145515" name="Rectangle 8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5516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894" y="2425"/>
                  <a:ext cx="328" cy="26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1b</a:t>
                  </a: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45474" name="Freeform 88"/>
            <p:cNvSpPr>
              <a:spLocks/>
            </p:cNvSpPr>
            <p:nvPr/>
          </p:nvSpPr>
          <p:spPr bwMode="auto">
            <a:xfrm>
              <a:off x="1457" y="2302"/>
              <a:ext cx="1848" cy="414"/>
            </a:xfrm>
            <a:custGeom>
              <a:avLst/>
              <a:gdLst>
                <a:gd name="T0" fmla="*/ 0 w 1848"/>
                <a:gd name="T1" fmla="*/ 414 h 414"/>
                <a:gd name="T2" fmla="*/ 84 w 1848"/>
                <a:gd name="T3" fmla="*/ 0 h 414"/>
                <a:gd name="T4" fmla="*/ 384 w 1848"/>
                <a:gd name="T5" fmla="*/ 6 h 414"/>
                <a:gd name="T6" fmla="*/ 1848 w 1848"/>
                <a:gd name="T7" fmla="*/ 414 h 414"/>
                <a:gd name="T8" fmla="*/ 0 w 1848"/>
                <a:gd name="T9" fmla="*/ 414 h 4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48"/>
                <a:gd name="T16" fmla="*/ 0 h 414"/>
                <a:gd name="T17" fmla="*/ 1848 w 1848"/>
                <a:gd name="T18" fmla="*/ 414 h 4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48" h="414">
                  <a:moveTo>
                    <a:pt x="0" y="414"/>
                  </a:moveTo>
                  <a:lnTo>
                    <a:pt x="84" y="0"/>
                  </a:lnTo>
                  <a:lnTo>
                    <a:pt x="384" y="6"/>
                  </a:lnTo>
                  <a:lnTo>
                    <a:pt x="1848" y="414"/>
                  </a:lnTo>
                  <a:lnTo>
                    <a:pt x="0" y="414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5F5F5F"/>
                </a:gs>
              </a:gsLst>
              <a:lin ang="5400000" scaled="1"/>
            </a:gradFill>
            <a:ln w="9525" cap="flat" cmpd="sng">
              <a:solidFill>
                <a:srgbClr val="DDDDDD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75" name="Rectangle 89"/>
            <p:cNvSpPr>
              <a:spLocks noChangeArrowheads="1"/>
            </p:cNvSpPr>
            <p:nvPr/>
          </p:nvSpPr>
          <p:spPr bwMode="auto">
            <a:xfrm>
              <a:off x="1462" y="2729"/>
              <a:ext cx="1833" cy="11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5476" name="Group 90"/>
            <p:cNvGrpSpPr>
              <a:grpSpLocks/>
            </p:cNvGrpSpPr>
            <p:nvPr/>
          </p:nvGrpSpPr>
          <p:grpSpPr bwMode="auto">
            <a:xfrm>
              <a:off x="1578" y="2818"/>
              <a:ext cx="736" cy="479"/>
              <a:chOff x="1595" y="2898"/>
              <a:chExt cx="736" cy="479"/>
            </a:xfrm>
          </p:grpSpPr>
          <p:sp>
            <p:nvSpPr>
              <p:cNvPr id="145507" name="Oval 91"/>
              <p:cNvSpPr>
                <a:spLocks noChangeArrowheads="1"/>
              </p:cNvSpPr>
              <p:nvPr/>
            </p:nvSpPr>
            <p:spPr bwMode="auto">
              <a:xfrm>
                <a:off x="1595" y="2898"/>
                <a:ext cx="736" cy="479"/>
              </a:xfrm>
              <a:prstGeom prst="ellipse">
                <a:avLst/>
              </a:pr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08" name="Text Box 92"/>
              <p:cNvSpPr txBox="1">
                <a:spLocks noChangeArrowheads="1"/>
              </p:cNvSpPr>
              <p:nvPr/>
            </p:nvSpPr>
            <p:spPr bwMode="auto">
              <a:xfrm>
                <a:off x="1733" y="2933"/>
                <a:ext cx="553" cy="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>
                    <a:solidFill>
                      <a:srgbClr val="000099"/>
                    </a:solidFill>
                  </a:rPr>
                  <a:t>Intra-AS</a:t>
                </a:r>
              </a:p>
              <a:p>
                <a:r>
                  <a:rPr lang="en-US" sz="1200">
                    <a:solidFill>
                      <a:srgbClr val="000099"/>
                    </a:solidFill>
                  </a:rPr>
                  <a:t>Routing </a:t>
                </a:r>
              </a:p>
              <a:p>
                <a:r>
                  <a:rPr lang="en-US" sz="1200">
                    <a:solidFill>
                      <a:srgbClr val="000099"/>
                    </a:solidFill>
                  </a:rPr>
                  <a:t>algorithm</a:t>
                </a:r>
              </a:p>
            </p:txBody>
          </p:sp>
        </p:grpSp>
        <p:grpSp>
          <p:nvGrpSpPr>
            <p:cNvPr id="145477" name="Group 93"/>
            <p:cNvGrpSpPr>
              <a:grpSpLocks/>
            </p:cNvGrpSpPr>
            <p:nvPr/>
          </p:nvGrpSpPr>
          <p:grpSpPr bwMode="auto">
            <a:xfrm>
              <a:off x="2402" y="2826"/>
              <a:ext cx="736" cy="479"/>
              <a:chOff x="2402" y="2826"/>
              <a:chExt cx="736" cy="479"/>
            </a:xfrm>
          </p:grpSpPr>
          <p:sp>
            <p:nvSpPr>
              <p:cNvPr id="145505" name="Oval 94"/>
              <p:cNvSpPr>
                <a:spLocks noChangeArrowheads="1"/>
              </p:cNvSpPr>
              <p:nvPr/>
            </p:nvSpPr>
            <p:spPr bwMode="auto">
              <a:xfrm>
                <a:off x="2402" y="2828"/>
                <a:ext cx="736" cy="477"/>
              </a:xfrm>
              <a:prstGeom prst="ellips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06" name="Text Box 95"/>
              <p:cNvSpPr txBox="1">
                <a:spLocks noChangeArrowheads="1"/>
              </p:cNvSpPr>
              <p:nvPr/>
            </p:nvSpPr>
            <p:spPr bwMode="auto">
              <a:xfrm>
                <a:off x="2539" y="2862"/>
                <a:ext cx="553" cy="4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r>
                  <a:rPr lang="en-US" sz="1200">
                    <a:solidFill>
                      <a:srgbClr val="FF0000"/>
                    </a:solidFill>
                  </a:rPr>
                  <a:t>Inter-AS</a:t>
                </a:r>
              </a:p>
              <a:p>
                <a:r>
                  <a:rPr lang="en-US" sz="1200">
                    <a:solidFill>
                      <a:srgbClr val="FF0000"/>
                    </a:solidFill>
                  </a:rPr>
                  <a:t>Routing </a:t>
                </a:r>
              </a:p>
              <a:p>
                <a:r>
                  <a:rPr lang="en-US" sz="1200">
                    <a:solidFill>
                      <a:srgbClr val="FF0000"/>
                    </a:solidFill>
                  </a:rPr>
                  <a:t>algorithm</a:t>
                </a:r>
              </a:p>
            </p:txBody>
          </p:sp>
        </p:grpSp>
        <p:sp>
          <p:nvSpPr>
            <p:cNvPr id="145478" name="Rectangle 96"/>
            <p:cNvSpPr>
              <a:spLocks noChangeArrowheads="1"/>
            </p:cNvSpPr>
            <p:nvPr/>
          </p:nvSpPr>
          <p:spPr bwMode="auto">
            <a:xfrm>
              <a:off x="1932" y="3447"/>
              <a:ext cx="780" cy="26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Forwarding</a:t>
              </a:r>
            </a:p>
            <a:p>
              <a:pPr algn="ctr"/>
              <a:r>
                <a:rPr lang="en-US" sz="1400">
                  <a:solidFill>
                    <a:srgbClr val="000000"/>
                  </a:solidFill>
                  <a:latin typeface="Arial" charset="0"/>
                  <a:ea typeface="ＭＳ Ｐゴシック" charset="0"/>
                </a:rPr>
                <a:t>table</a:t>
              </a:r>
            </a:p>
          </p:txBody>
        </p:sp>
        <p:sp>
          <p:nvSpPr>
            <p:cNvPr id="145479" name="Freeform 97"/>
            <p:cNvSpPr>
              <a:spLocks/>
            </p:cNvSpPr>
            <p:nvPr/>
          </p:nvSpPr>
          <p:spPr bwMode="auto">
            <a:xfrm>
              <a:off x="1648" y="3217"/>
              <a:ext cx="275" cy="345"/>
            </a:xfrm>
            <a:custGeom>
              <a:avLst/>
              <a:gdLst>
                <a:gd name="T0" fmla="*/ 0 w 275"/>
                <a:gd name="T1" fmla="*/ 0 h 345"/>
                <a:gd name="T2" fmla="*/ 71 w 275"/>
                <a:gd name="T3" fmla="*/ 230 h 345"/>
                <a:gd name="T4" fmla="*/ 275 w 275"/>
                <a:gd name="T5" fmla="*/ 345 h 345"/>
                <a:gd name="T6" fmla="*/ 0 60000 65536"/>
                <a:gd name="T7" fmla="*/ 0 60000 65536"/>
                <a:gd name="T8" fmla="*/ 0 60000 65536"/>
                <a:gd name="T9" fmla="*/ 0 w 275"/>
                <a:gd name="T10" fmla="*/ 0 h 345"/>
                <a:gd name="T11" fmla="*/ 275 w 275"/>
                <a:gd name="T12" fmla="*/ 345 h 3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5" h="345">
                  <a:moveTo>
                    <a:pt x="0" y="0"/>
                  </a:moveTo>
                  <a:cubicBezTo>
                    <a:pt x="12" y="86"/>
                    <a:pt x="25" y="173"/>
                    <a:pt x="71" y="230"/>
                  </a:cubicBezTo>
                  <a:cubicBezTo>
                    <a:pt x="117" y="287"/>
                    <a:pt x="241" y="326"/>
                    <a:pt x="275" y="34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0" name="Freeform 98"/>
            <p:cNvSpPr>
              <a:spLocks/>
            </p:cNvSpPr>
            <p:nvPr/>
          </p:nvSpPr>
          <p:spPr bwMode="auto">
            <a:xfrm>
              <a:off x="2712" y="3217"/>
              <a:ext cx="354" cy="372"/>
            </a:xfrm>
            <a:custGeom>
              <a:avLst/>
              <a:gdLst>
                <a:gd name="T0" fmla="*/ 354 w 354"/>
                <a:gd name="T1" fmla="*/ 0 h 372"/>
                <a:gd name="T2" fmla="*/ 248 w 354"/>
                <a:gd name="T3" fmla="*/ 274 h 372"/>
                <a:gd name="T4" fmla="*/ 0 w 354"/>
                <a:gd name="T5" fmla="*/ 372 h 372"/>
                <a:gd name="T6" fmla="*/ 0 60000 65536"/>
                <a:gd name="T7" fmla="*/ 0 60000 65536"/>
                <a:gd name="T8" fmla="*/ 0 60000 65536"/>
                <a:gd name="T9" fmla="*/ 0 w 354"/>
                <a:gd name="T10" fmla="*/ 0 h 372"/>
                <a:gd name="T11" fmla="*/ 354 w 354"/>
                <a:gd name="T12" fmla="*/ 372 h 3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4" h="372">
                  <a:moveTo>
                    <a:pt x="354" y="0"/>
                  </a:moveTo>
                  <a:cubicBezTo>
                    <a:pt x="330" y="106"/>
                    <a:pt x="307" y="212"/>
                    <a:pt x="248" y="274"/>
                  </a:cubicBezTo>
                  <a:cubicBezTo>
                    <a:pt x="189" y="336"/>
                    <a:pt x="41" y="354"/>
                    <a:pt x="0" y="372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45481" name="Group 99"/>
            <p:cNvGrpSpPr>
              <a:grpSpLocks/>
            </p:cNvGrpSpPr>
            <p:nvPr/>
          </p:nvGrpSpPr>
          <p:grpSpPr bwMode="auto">
            <a:xfrm>
              <a:off x="419" y="1222"/>
              <a:ext cx="316" cy="269"/>
              <a:chOff x="2016" y="1976"/>
              <a:chExt cx="316" cy="269"/>
            </a:xfrm>
          </p:grpSpPr>
          <p:sp>
            <p:nvSpPr>
              <p:cNvPr id="145497" name="Oval 100"/>
              <p:cNvSpPr>
                <a:spLocks noChangeArrowheads="1"/>
              </p:cNvSpPr>
              <p:nvPr/>
            </p:nvSpPr>
            <p:spPr bwMode="auto">
              <a:xfrm>
                <a:off x="2019" y="2102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498" name="Line 101"/>
              <p:cNvSpPr>
                <a:spLocks noChangeShapeType="1"/>
              </p:cNvSpPr>
              <p:nvPr/>
            </p:nvSpPr>
            <p:spPr bwMode="auto">
              <a:xfrm>
                <a:off x="2019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499" name="Line 102"/>
              <p:cNvSpPr>
                <a:spLocks noChangeShapeType="1"/>
              </p:cNvSpPr>
              <p:nvPr/>
            </p:nvSpPr>
            <p:spPr bwMode="auto">
              <a:xfrm>
                <a:off x="2332" y="2095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00" name="Rectangle 103"/>
              <p:cNvSpPr>
                <a:spLocks noChangeArrowheads="1"/>
              </p:cNvSpPr>
              <p:nvPr/>
            </p:nvSpPr>
            <p:spPr bwMode="auto">
              <a:xfrm>
                <a:off x="2019" y="2095"/>
                <a:ext cx="310" cy="50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45501" name="Oval 104"/>
              <p:cNvSpPr>
                <a:spLocks noChangeArrowheads="1"/>
              </p:cNvSpPr>
              <p:nvPr/>
            </p:nvSpPr>
            <p:spPr bwMode="auto">
              <a:xfrm>
                <a:off x="2016" y="2037"/>
                <a:ext cx="313" cy="94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grpSp>
            <p:nvGrpSpPr>
              <p:cNvPr id="145502" name="Group 105"/>
              <p:cNvGrpSpPr>
                <a:grpSpLocks/>
              </p:cNvGrpSpPr>
              <p:nvPr/>
            </p:nvGrpSpPr>
            <p:grpSpPr bwMode="auto">
              <a:xfrm>
                <a:off x="2020" y="1976"/>
                <a:ext cx="308" cy="269"/>
                <a:chOff x="2899" y="2425"/>
                <a:chExt cx="315" cy="269"/>
              </a:xfrm>
            </p:grpSpPr>
            <p:sp>
              <p:nvSpPr>
                <p:cNvPr id="145503" name="Rectangle 10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2" cy="130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hangingPunct="0"/>
                  <a:endParaRPr lang="en-US" sz="1800">
                    <a:solidFill>
                      <a:srgbClr val="000000"/>
                    </a:solidFill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45504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899" y="2425"/>
                  <a:ext cx="315" cy="2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 eaLnBrk="0" hangingPunct="0"/>
                  <a:r>
                    <a:rPr lang="en-US" sz="2000">
                      <a:solidFill>
                        <a:srgbClr val="000000"/>
                      </a:solidFill>
                    </a:rPr>
                    <a:t>3c</a:t>
                  </a: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145482" name="Line 108"/>
            <p:cNvSpPr>
              <a:spLocks noChangeShapeType="1"/>
            </p:cNvSpPr>
            <p:nvPr/>
          </p:nvSpPr>
          <p:spPr bwMode="auto">
            <a:xfrm flipH="1">
              <a:off x="443" y="1436"/>
              <a:ext cx="62" cy="1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3" name="Line 109"/>
            <p:cNvSpPr>
              <a:spLocks noChangeShapeType="1"/>
            </p:cNvSpPr>
            <p:nvPr/>
          </p:nvSpPr>
          <p:spPr bwMode="auto">
            <a:xfrm>
              <a:off x="136" y="1482"/>
              <a:ext cx="145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4" name="Line 110"/>
            <p:cNvSpPr>
              <a:spLocks noChangeShapeType="1"/>
            </p:cNvSpPr>
            <p:nvPr/>
          </p:nvSpPr>
          <p:spPr bwMode="auto">
            <a:xfrm flipH="1">
              <a:off x="635" y="1127"/>
              <a:ext cx="136" cy="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5" name="Line 111"/>
            <p:cNvSpPr>
              <a:spLocks noChangeShapeType="1"/>
            </p:cNvSpPr>
            <p:nvPr/>
          </p:nvSpPr>
          <p:spPr bwMode="auto">
            <a:xfrm>
              <a:off x="356" y="1118"/>
              <a:ext cx="120" cy="1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6" name="Line 112"/>
            <p:cNvSpPr>
              <a:spLocks noChangeShapeType="1"/>
            </p:cNvSpPr>
            <p:nvPr/>
          </p:nvSpPr>
          <p:spPr bwMode="auto">
            <a:xfrm flipH="1">
              <a:off x="1016" y="1211"/>
              <a:ext cx="70" cy="20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7" name="Line 113"/>
            <p:cNvSpPr>
              <a:spLocks noChangeShapeType="1"/>
            </p:cNvSpPr>
            <p:nvPr/>
          </p:nvSpPr>
          <p:spPr bwMode="auto">
            <a:xfrm>
              <a:off x="3854" y="1728"/>
              <a:ext cx="2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8" name="Line 114"/>
            <p:cNvSpPr>
              <a:spLocks noChangeShapeType="1"/>
            </p:cNvSpPr>
            <p:nvPr/>
          </p:nvSpPr>
          <p:spPr bwMode="auto">
            <a:xfrm flipV="1">
              <a:off x="3795" y="1415"/>
              <a:ext cx="262" cy="2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89" name="Line 115"/>
            <p:cNvSpPr>
              <a:spLocks noChangeShapeType="1"/>
            </p:cNvSpPr>
            <p:nvPr/>
          </p:nvSpPr>
          <p:spPr bwMode="auto">
            <a:xfrm flipH="1" flipV="1">
              <a:off x="3244" y="1245"/>
              <a:ext cx="127" cy="2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0" name="Line 116"/>
            <p:cNvSpPr>
              <a:spLocks noChangeShapeType="1"/>
            </p:cNvSpPr>
            <p:nvPr/>
          </p:nvSpPr>
          <p:spPr bwMode="auto">
            <a:xfrm flipH="1" flipV="1">
              <a:off x="2932" y="1347"/>
              <a:ext cx="136" cy="1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1" name="Line 117"/>
            <p:cNvSpPr>
              <a:spLocks noChangeShapeType="1"/>
            </p:cNvSpPr>
            <p:nvPr/>
          </p:nvSpPr>
          <p:spPr bwMode="auto">
            <a:xfrm flipH="1">
              <a:off x="1042" y="2092"/>
              <a:ext cx="135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2" name="Line 118"/>
            <p:cNvSpPr>
              <a:spLocks noChangeShapeType="1"/>
            </p:cNvSpPr>
            <p:nvPr/>
          </p:nvSpPr>
          <p:spPr bwMode="auto">
            <a:xfrm flipH="1" flipV="1">
              <a:off x="1008" y="1991"/>
              <a:ext cx="127" cy="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3" name="Line 119"/>
            <p:cNvSpPr>
              <a:spLocks noChangeShapeType="1"/>
            </p:cNvSpPr>
            <p:nvPr/>
          </p:nvSpPr>
          <p:spPr bwMode="auto">
            <a:xfrm flipH="1">
              <a:off x="1279" y="2262"/>
              <a:ext cx="212" cy="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4" name="Line 120"/>
            <p:cNvSpPr>
              <a:spLocks noChangeShapeType="1"/>
            </p:cNvSpPr>
            <p:nvPr/>
          </p:nvSpPr>
          <p:spPr bwMode="auto">
            <a:xfrm flipV="1">
              <a:off x="1762" y="1804"/>
              <a:ext cx="229" cy="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5" name="Line 121"/>
            <p:cNvSpPr>
              <a:spLocks noChangeShapeType="1"/>
            </p:cNvSpPr>
            <p:nvPr/>
          </p:nvSpPr>
          <p:spPr bwMode="auto">
            <a:xfrm>
              <a:off x="2219" y="2177"/>
              <a:ext cx="119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96" name="Line 122"/>
            <p:cNvSpPr>
              <a:spLocks noChangeShapeType="1"/>
            </p:cNvSpPr>
            <p:nvPr/>
          </p:nvSpPr>
          <p:spPr bwMode="auto">
            <a:xfrm>
              <a:off x="1737" y="1880"/>
              <a:ext cx="145" cy="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00357" name="Rectangle 123"/>
          <p:cNvSpPr>
            <a:spLocks noGrp="1" noChangeArrowheads="1"/>
          </p:cNvSpPr>
          <p:nvPr>
            <p:ph type="title"/>
          </p:nvPr>
        </p:nvSpPr>
        <p:spPr>
          <a:xfrm>
            <a:off x="422275" y="228600"/>
            <a:ext cx="7772400" cy="839788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Interconnected ASes</a:t>
            </a:r>
          </a:p>
        </p:txBody>
      </p:sp>
      <p:sp>
        <p:nvSpPr>
          <p:cNvPr id="100358" name="Rectangle 124"/>
          <p:cNvSpPr>
            <a:spLocks noGrp="1" noChangeArrowheads="1"/>
          </p:cNvSpPr>
          <p:nvPr>
            <p:ph type="body" sz="half" idx="2"/>
          </p:nvPr>
        </p:nvSpPr>
        <p:spPr>
          <a:xfrm>
            <a:off x="5114925" y="3082149"/>
            <a:ext cx="3810000" cy="3400425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cs typeface="+mn-cs"/>
              </a:rPr>
              <a:t>forwarding table  configured by both intra- and inter-AS routing algorithm</a:t>
            </a:r>
          </a:p>
          <a:p>
            <a:pPr lvl="1">
              <a:defRPr/>
            </a:pPr>
            <a:r>
              <a:rPr lang="en-US" dirty="0"/>
              <a:t>intra-AS </a:t>
            </a:r>
            <a:r>
              <a:rPr lang="en-US" dirty="0" smtClean="0"/>
              <a:t>routing determine entries </a:t>
            </a:r>
            <a:r>
              <a:rPr lang="en-US" dirty="0"/>
              <a:t>for </a:t>
            </a:r>
            <a:r>
              <a:rPr lang="en-US" dirty="0" smtClean="0"/>
              <a:t>destinations within AS</a:t>
            </a:r>
            <a:endParaRPr lang="en-US" dirty="0"/>
          </a:p>
          <a:p>
            <a:pPr lvl="1">
              <a:defRPr/>
            </a:pPr>
            <a:r>
              <a:rPr lang="en-US" dirty="0"/>
              <a:t>inter-AS &amp; intra-AS </a:t>
            </a:r>
            <a:r>
              <a:rPr lang="en-US" dirty="0" smtClean="0"/>
              <a:t>determine </a:t>
            </a:r>
            <a:r>
              <a:rPr lang="en-US" dirty="0"/>
              <a:t>entries for external </a:t>
            </a:r>
            <a:r>
              <a:rPr lang="en-US" dirty="0" smtClean="0"/>
              <a:t>destinations</a:t>
            </a:r>
            <a:endParaRPr lang="en-US" dirty="0"/>
          </a:p>
        </p:txBody>
      </p:sp>
      <p:pic>
        <p:nvPicPr>
          <p:cNvPr id="145414" name="Picture 12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884238"/>
            <a:ext cx="5027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16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Intra-AS Routing</a:t>
            </a:r>
          </a:p>
        </p:txBody>
      </p:sp>
      <p:sp>
        <p:nvSpPr>
          <p:cNvPr id="1065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also known as </a:t>
            </a:r>
            <a:r>
              <a:rPr lang="en-US" i="1" dirty="0">
                <a:solidFill>
                  <a:srgbClr val="CC0000"/>
                </a:solidFill>
                <a:cs typeface="+mn-cs"/>
              </a:rPr>
              <a:t>interior gateway protocols (IGP)</a:t>
            </a:r>
          </a:p>
          <a:p>
            <a:pPr>
              <a:defRPr/>
            </a:pPr>
            <a:r>
              <a:rPr lang="en-US" dirty="0">
                <a:cs typeface="+mn-cs"/>
              </a:rPr>
              <a:t>most common intra-AS routing protocols:</a:t>
            </a:r>
          </a:p>
          <a:p>
            <a:pPr lvl="1">
              <a:defRPr/>
            </a:pPr>
            <a:r>
              <a:rPr lang="en-US" sz="2800" dirty="0"/>
              <a:t>RIP: Routing Information Protocol</a:t>
            </a:r>
          </a:p>
          <a:p>
            <a:pPr lvl="1">
              <a:defRPr/>
            </a:pPr>
            <a:r>
              <a:rPr lang="en-US" sz="2800" dirty="0"/>
              <a:t>OSPF: Open Shortest Path </a:t>
            </a:r>
            <a:r>
              <a:rPr lang="en-US" sz="2800" dirty="0" smtClean="0"/>
              <a:t>First (IS-IS protocol essentially same as OSPF)</a:t>
            </a:r>
            <a:endParaRPr lang="en-US" sz="2800" dirty="0"/>
          </a:p>
          <a:p>
            <a:pPr lvl="1">
              <a:defRPr/>
            </a:pPr>
            <a:r>
              <a:rPr lang="en-US" sz="2800" dirty="0"/>
              <a:t>IGRP: Interior Gateway Routing Protocol (Cisco </a:t>
            </a:r>
            <a:r>
              <a:rPr lang="en-US" sz="2800" dirty="0" smtClean="0"/>
              <a:t>proprietary </a:t>
            </a:r>
            <a:r>
              <a:rPr lang="en-US" sz="2000" dirty="0" smtClean="0"/>
              <a:t>for decades, until 2016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151557" name="Picture 4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" y="1031875"/>
            <a:ext cx="41132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846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9" name="Picture 5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04888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dirty="0">
                <a:cs typeface="+mj-cs"/>
              </a:rPr>
              <a:t>Intra-AS </a:t>
            </a:r>
            <a:r>
              <a:rPr lang="en-US" sz="4000" dirty="0" smtClean="0">
                <a:cs typeface="+mj-cs"/>
              </a:rPr>
              <a:t>Routing (OSPF)</a:t>
            </a:r>
            <a:endParaRPr lang="en-US" sz="4000" dirty="0">
              <a:cs typeface="+mj-cs"/>
            </a:endParaRPr>
          </a:p>
        </p:txBody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534400" cy="5105400"/>
          </a:xfrm>
        </p:spPr>
        <p:txBody>
          <a:bodyPr/>
          <a:lstStyle/>
          <a:p>
            <a:r>
              <a:rPr lang="en-US" dirty="0">
                <a:latin typeface="Gill Sans MT" charset="0"/>
              </a:rPr>
              <a:t>(</a:t>
            </a:r>
            <a:r>
              <a:rPr lang="en-US" dirty="0" smtClean="0">
                <a:latin typeface="Gill Sans MT" charset="0"/>
              </a:rPr>
              <a:t>Open) Shortest Path First</a:t>
            </a:r>
            <a:endParaRPr lang="en-US" dirty="0">
              <a:latin typeface="Gill Sans MT" charset="0"/>
            </a:endParaRPr>
          </a:p>
          <a:p>
            <a:pPr lvl="3"/>
            <a:endParaRPr lang="en-US" dirty="0" smtClean="0">
              <a:latin typeface="Gill Sans MT" charset="0"/>
            </a:endParaRPr>
          </a:p>
          <a:p>
            <a:r>
              <a:rPr lang="en-US" dirty="0" smtClean="0">
                <a:latin typeface="Gill Sans MT" charset="0"/>
              </a:rPr>
              <a:t>A “link state” method</a:t>
            </a:r>
            <a:endParaRPr lang="en-US" dirty="0">
              <a:latin typeface="Gill Sans MT" charset="0"/>
            </a:endParaRPr>
          </a:p>
          <a:p>
            <a:pPr lvl="3"/>
            <a:endParaRPr lang="en-US" dirty="0" smtClean="0">
              <a:latin typeface="Gill Sans MT" charset="0"/>
            </a:endParaRPr>
          </a:p>
          <a:p>
            <a:r>
              <a:rPr lang="en-US" dirty="0" smtClean="0">
                <a:latin typeface="Gill Sans MT" charset="0"/>
              </a:rPr>
              <a:t>First get a complete network </a:t>
            </a:r>
            <a:r>
              <a:rPr lang="en-US" dirty="0">
                <a:latin typeface="Gill Sans MT" charset="0"/>
              </a:rPr>
              <a:t>map at each node</a:t>
            </a:r>
          </a:p>
          <a:p>
            <a:pPr lvl="1"/>
            <a:r>
              <a:rPr lang="en-US" dirty="0" smtClean="0">
                <a:latin typeface="Gill Sans MT" charset="0"/>
              </a:rPr>
              <a:t>Each router </a:t>
            </a:r>
            <a:r>
              <a:rPr lang="en-US" dirty="0">
                <a:latin typeface="Gill Sans MT" charset="0"/>
              </a:rPr>
              <a:t>floods </a:t>
            </a:r>
            <a:r>
              <a:rPr lang="en-US" dirty="0" smtClean="0">
                <a:latin typeface="Gill Sans MT" charset="0"/>
              </a:rPr>
              <a:t>the AS with OSPF “advertisements”</a:t>
            </a:r>
          </a:p>
          <a:p>
            <a:pPr lvl="1"/>
            <a:r>
              <a:rPr lang="en-US" dirty="0" smtClean="0">
                <a:latin typeface="Gill Sans MT" charset="0"/>
              </a:rPr>
              <a:t>Advertisement: list of adjacent routers with estimated delay</a:t>
            </a:r>
          </a:p>
          <a:p>
            <a:pPr lvl="3"/>
            <a:endParaRPr lang="en-US" dirty="0">
              <a:latin typeface="Gill Sans MT" charset="0"/>
            </a:endParaRPr>
          </a:p>
          <a:p>
            <a:r>
              <a:rPr lang="en-US" dirty="0" smtClean="0">
                <a:latin typeface="Gill Sans MT" charset="0"/>
              </a:rPr>
              <a:t>Use Dijkstra’s algorithm for shortest path computation</a:t>
            </a:r>
            <a:endParaRPr lang="en-US" altLang="ja-JP" dirty="0">
              <a:latin typeface="Gill Sans MT" charset="0"/>
            </a:endParaRPr>
          </a:p>
          <a:p>
            <a:endParaRPr lang="en-US" dirty="0" smtClean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0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5" name="Picture 6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014413"/>
            <a:ext cx="45704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59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latin typeface="Gill Sans MT" charset="0"/>
              </a:rPr>
              <a:t>Dijsktra</a:t>
            </a:r>
            <a:r>
              <a:rPr lang="ja-JP" altLang="en-US" sz="4000" dirty="0">
                <a:latin typeface="Gill Sans MT" charset="0"/>
              </a:rPr>
              <a:t>’</a:t>
            </a:r>
            <a:r>
              <a:rPr lang="en-US" altLang="ja-JP" sz="4000" dirty="0">
                <a:latin typeface="Gill Sans MT" charset="0"/>
              </a:rPr>
              <a:t>s </a:t>
            </a:r>
            <a:r>
              <a:rPr lang="en-US" altLang="ja-JP" sz="4000" dirty="0" smtClean="0">
                <a:latin typeface="Gill Sans MT" charset="0"/>
              </a:rPr>
              <a:t>algorithm</a:t>
            </a:r>
            <a:endParaRPr lang="en-US" dirty="0">
              <a:latin typeface="Gill Sans MT" charset="0"/>
            </a:endParaRPr>
          </a:p>
        </p:txBody>
      </p:sp>
      <p:sp>
        <p:nvSpPr>
          <p:cNvPr id="125957" name="Text Box 3"/>
          <p:cNvSpPr txBox="1">
            <a:spLocks noChangeArrowheads="1"/>
          </p:cNvSpPr>
          <p:nvPr/>
        </p:nvSpPr>
        <p:spPr bwMode="auto">
          <a:xfrm>
            <a:off x="1141413" y="1458913"/>
            <a:ext cx="6221412" cy="466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  </a:t>
            </a:r>
            <a:r>
              <a:rPr lang="en-US" sz="2000" b="1" i="1" dirty="0">
                <a:solidFill>
                  <a:srgbClr val="000000"/>
                </a:solidFill>
              </a:rPr>
              <a:t>Initialization: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2    N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= {u}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3    for all nodes v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4      if v adjacent to u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5          then D(v) = c(</a:t>
            </a:r>
            <a:r>
              <a:rPr lang="en-US" sz="2000" dirty="0" err="1">
                <a:solidFill>
                  <a:srgbClr val="000000"/>
                </a:solidFill>
              </a:rPr>
              <a:t>u,v</a:t>
            </a:r>
            <a:r>
              <a:rPr lang="en-US" sz="2000" dirty="0">
                <a:solidFill>
                  <a:srgbClr val="000000"/>
                </a:solidFill>
              </a:rPr>
              <a:t>)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6      else D(v) =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∞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7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8   </a:t>
            </a:r>
            <a:r>
              <a:rPr lang="en-US" sz="2000" b="1" i="1" dirty="0">
                <a:solidFill>
                  <a:srgbClr val="000000"/>
                </a:solidFill>
              </a:rPr>
              <a:t>Loop</a:t>
            </a:r>
            <a:r>
              <a:rPr lang="en-US" sz="2000" i="1" dirty="0">
                <a:solidFill>
                  <a:srgbClr val="000000"/>
                </a:solidFill>
              </a:rPr>
              <a:t> </a:t>
            </a:r>
            <a:endParaRPr lang="en-US" sz="2000" dirty="0">
              <a:solidFill>
                <a:srgbClr val="000000"/>
              </a:solidFill>
            </a:endParaRP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9     find w not in N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such that D(w) is a minimum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10    add w to N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11    update D(v) for all v adjacent to w and not in N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: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12       </a:t>
            </a:r>
            <a:r>
              <a:rPr lang="en-US" sz="2000" b="1" dirty="0">
                <a:solidFill>
                  <a:srgbClr val="CC0000"/>
                </a:solidFill>
              </a:rPr>
              <a:t>D(v) = min( D(v), D(w) + c(</a:t>
            </a:r>
            <a:r>
              <a:rPr lang="en-US" sz="2000" b="1" dirty="0" err="1">
                <a:solidFill>
                  <a:srgbClr val="CC0000"/>
                </a:solidFill>
              </a:rPr>
              <a:t>w,v</a:t>
            </a:r>
            <a:r>
              <a:rPr lang="en-US" sz="2000" b="1" dirty="0">
                <a:solidFill>
                  <a:srgbClr val="CC0000"/>
                </a:solidFill>
              </a:rPr>
              <a:t>) )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13    /* new cost to v is either old cost to v or known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14     shortest path cost to w plus cost from w to v */ </a:t>
            </a:r>
          </a:p>
          <a:p>
            <a:pPr eaLnBrk="0" hangingPunct="0"/>
            <a:r>
              <a:rPr lang="en-US" sz="2000" dirty="0">
                <a:solidFill>
                  <a:srgbClr val="000000"/>
                </a:solidFill>
              </a:rPr>
              <a:t>15  </a:t>
            </a:r>
            <a:r>
              <a:rPr lang="en-US" sz="2000" b="1" i="1" dirty="0">
                <a:solidFill>
                  <a:srgbClr val="000000"/>
                </a:solidFill>
              </a:rPr>
              <a:t>until all nodes in N</a:t>
            </a:r>
            <a:r>
              <a:rPr lang="en-US" sz="2000" b="1" i="1" dirty="0">
                <a:solidFill>
                  <a:srgbClr val="000000"/>
                </a:solidFill>
                <a:cs typeface="Arial" charset="0"/>
              </a:rPr>
              <a:t>'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5958" name="Freeform 4"/>
          <p:cNvSpPr>
            <a:spLocks/>
          </p:cNvSpPr>
          <p:nvPr/>
        </p:nvSpPr>
        <p:spPr bwMode="auto">
          <a:xfrm>
            <a:off x="600075" y="3543300"/>
            <a:ext cx="800100" cy="2886075"/>
          </a:xfrm>
          <a:custGeom>
            <a:avLst/>
            <a:gdLst>
              <a:gd name="T0" fmla="*/ 2147483647 w 504"/>
              <a:gd name="T1" fmla="*/ 2147483647 h 1818"/>
              <a:gd name="T2" fmla="*/ 2147483647 w 504"/>
              <a:gd name="T3" fmla="*/ 2147483647 h 1818"/>
              <a:gd name="T4" fmla="*/ 2147483647 w 504"/>
              <a:gd name="T5" fmla="*/ 2147483647 h 1818"/>
              <a:gd name="T6" fmla="*/ 2147483647 w 504"/>
              <a:gd name="T7" fmla="*/ 2147483647 h 1818"/>
              <a:gd name="T8" fmla="*/ 0 60000 65536"/>
              <a:gd name="T9" fmla="*/ 0 60000 65536"/>
              <a:gd name="T10" fmla="*/ 0 60000 65536"/>
              <a:gd name="T11" fmla="*/ 0 60000 65536"/>
              <a:gd name="T12" fmla="*/ 0 w 504"/>
              <a:gd name="T13" fmla="*/ 0 h 1818"/>
              <a:gd name="T14" fmla="*/ 504 w 504"/>
              <a:gd name="T15" fmla="*/ 1818 h 181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4" h="1818">
                <a:moveTo>
                  <a:pt x="504" y="1596"/>
                </a:moveTo>
                <a:cubicBezTo>
                  <a:pt x="444" y="1728"/>
                  <a:pt x="240" y="1818"/>
                  <a:pt x="120" y="1602"/>
                </a:cubicBezTo>
                <a:cubicBezTo>
                  <a:pt x="0" y="1386"/>
                  <a:pt x="48" y="444"/>
                  <a:pt x="90" y="192"/>
                </a:cubicBezTo>
                <a:cubicBezTo>
                  <a:pt x="162" y="0"/>
                  <a:pt x="294" y="84"/>
                  <a:pt x="396" y="144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0" name="Rectangle 4"/>
          <p:cNvSpPr txBox="1">
            <a:spLocks noChangeArrowheads="1"/>
          </p:cNvSpPr>
          <p:nvPr/>
        </p:nvSpPr>
        <p:spPr>
          <a:xfrm>
            <a:off x="6629400" y="533400"/>
            <a:ext cx="1981200" cy="2743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c(x,y):</a:t>
            </a:r>
            <a:r>
              <a:rPr lang="en-US" sz="1600" kern="0" smtClean="0">
                <a:latin typeface="Gill Sans MT" charset="0"/>
              </a:rPr>
              <a:t> link cost from node x to y;  = ∞ if not direct neighbors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1600" kern="0" smtClean="0">
                <a:latin typeface="Gill Sans MT" charset="0"/>
              </a:rPr>
              <a:t> current value of cost of path from source to dest.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1600" kern="0" smtClean="0">
                <a:latin typeface="Gill Sans MT" charset="0"/>
              </a:rPr>
              <a:t> predecessor node along path from source to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 sz="1600" kern="0" smtClean="0">
                <a:solidFill>
                  <a:srgbClr val="000099"/>
                </a:solidFill>
                <a:latin typeface="Arial" charset="0"/>
                <a:cs typeface="Arial" charset="0"/>
              </a:rPr>
              <a:t>'</a:t>
            </a:r>
            <a:r>
              <a:rPr lang="en-US" sz="1600" kern="0" smtClean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1600" kern="0" smtClean="0">
                <a:latin typeface="Gill Sans MT" charset="0"/>
              </a:rPr>
              <a:t> set of nodes whose least cost path definitively known</a:t>
            </a:r>
          </a:p>
          <a:p>
            <a:pPr>
              <a:lnSpc>
                <a:spcPct val="75000"/>
              </a:lnSpc>
            </a:pPr>
            <a:endParaRPr lang="en-US" kern="0" dirty="0">
              <a:latin typeface="Gill Sans M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53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9" name="Picture 133" descr="underline_base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787400"/>
            <a:ext cx="63992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6980" name="Group 2"/>
          <p:cNvGrpSpPr>
            <a:grpSpLocks/>
          </p:cNvGrpSpPr>
          <p:nvPr/>
        </p:nvGrpSpPr>
        <p:grpSpPr bwMode="auto">
          <a:xfrm>
            <a:off x="4640263" y="3021824"/>
            <a:ext cx="4217987" cy="3364357"/>
            <a:chOff x="415" y="856"/>
            <a:chExt cx="2910" cy="2258"/>
          </a:xfrm>
        </p:grpSpPr>
        <p:grpSp>
          <p:nvGrpSpPr>
            <p:cNvPr id="127041" name="Group 3"/>
            <p:cNvGrpSpPr>
              <a:grpSpLocks/>
            </p:cNvGrpSpPr>
            <p:nvPr/>
          </p:nvGrpSpPr>
          <p:grpSpPr bwMode="auto">
            <a:xfrm>
              <a:off x="1290" y="1997"/>
              <a:ext cx="316" cy="267"/>
              <a:chOff x="1613" y="2011"/>
              <a:chExt cx="316" cy="267"/>
            </a:xfrm>
          </p:grpSpPr>
          <p:sp>
            <p:nvSpPr>
              <p:cNvPr id="127103" name="Oval 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1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4" name="Line 5"/>
              <p:cNvSpPr>
                <a:spLocks noChangeShapeType="1"/>
              </p:cNvSpPr>
              <p:nvPr/>
            </p:nvSpPr>
            <p:spPr bwMode="auto">
              <a:xfrm>
                <a:off x="1616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5" name="Line 6"/>
              <p:cNvSpPr>
                <a:spLocks noChangeShapeType="1"/>
              </p:cNvSpPr>
              <p:nvPr/>
            </p:nvSpPr>
            <p:spPr bwMode="auto">
              <a:xfrm>
                <a:off x="1929" y="2129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6" name="Rectangle 7"/>
              <p:cNvSpPr>
                <a:spLocks noChangeArrowheads="1"/>
              </p:cNvSpPr>
              <p:nvPr/>
            </p:nvSpPr>
            <p:spPr bwMode="auto">
              <a:xfrm>
                <a:off x="1616" y="2129"/>
                <a:ext cx="308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7" name="Oval 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1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8" name="Rectangle 9"/>
              <p:cNvSpPr>
                <a:spLocks noChangeArrowheads="1"/>
              </p:cNvSpPr>
              <p:nvPr/>
            </p:nvSpPr>
            <p:spPr bwMode="auto">
              <a:xfrm>
                <a:off x="1686" y="2100"/>
                <a:ext cx="140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9" name="Text Box 10"/>
              <p:cNvSpPr txBox="1">
                <a:spLocks noChangeArrowheads="1"/>
              </p:cNvSpPr>
              <p:nvPr/>
            </p:nvSpPr>
            <p:spPr bwMode="auto">
              <a:xfrm>
                <a:off x="1633" y="2011"/>
                <a:ext cx="254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w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42" name="Text Box 11"/>
            <p:cNvSpPr txBox="1">
              <a:spLocks noChangeArrowheads="1"/>
            </p:cNvSpPr>
            <p:nvPr/>
          </p:nvSpPr>
          <p:spPr bwMode="auto">
            <a:xfrm>
              <a:off x="925" y="1959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43" name="Text Box 12"/>
            <p:cNvSpPr txBox="1">
              <a:spLocks noChangeArrowheads="1"/>
            </p:cNvSpPr>
            <p:nvPr/>
          </p:nvSpPr>
          <p:spPr bwMode="auto">
            <a:xfrm>
              <a:off x="1430" y="147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7044" name="Group 13"/>
            <p:cNvGrpSpPr>
              <a:grpSpLocks/>
            </p:cNvGrpSpPr>
            <p:nvPr/>
          </p:nvGrpSpPr>
          <p:grpSpPr bwMode="auto">
            <a:xfrm>
              <a:off x="1299" y="2848"/>
              <a:ext cx="316" cy="266"/>
              <a:chOff x="1613" y="2011"/>
              <a:chExt cx="316" cy="266"/>
            </a:xfrm>
          </p:grpSpPr>
          <p:sp>
            <p:nvSpPr>
              <p:cNvPr id="127096" name="Oval 14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7" name="Line 15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8" name="Line 16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9" name="Rectangle 17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0" name="Oval 18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1" name="Rectangle 19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102" name="Text Box 20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v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7045" name="Group 21"/>
            <p:cNvGrpSpPr>
              <a:grpSpLocks/>
            </p:cNvGrpSpPr>
            <p:nvPr/>
          </p:nvGrpSpPr>
          <p:grpSpPr bwMode="auto">
            <a:xfrm>
              <a:off x="1295" y="856"/>
              <a:ext cx="316" cy="266"/>
              <a:chOff x="1613" y="2011"/>
              <a:chExt cx="316" cy="266"/>
            </a:xfrm>
          </p:grpSpPr>
          <p:sp>
            <p:nvSpPr>
              <p:cNvPr id="127089" name="Oval 22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0" name="Line 23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1" name="Line 24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2" name="Rectangle 25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3" name="Oval 26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4" name="Rectangle 27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95" name="Text Box 28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x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7046" name="Group 29"/>
            <p:cNvGrpSpPr>
              <a:grpSpLocks/>
            </p:cNvGrpSpPr>
            <p:nvPr/>
          </p:nvGrpSpPr>
          <p:grpSpPr bwMode="auto">
            <a:xfrm>
              <a:off x="415" y="2028"/>
              <a:ext cx="316" cy="267"/>
              <a:chOff x="1613" y="2011"/>
              <a:chExt cx="316" cy="267"/>
            </a:xfrm>
          </p:grpSpPr>
          <p:sp>
            <p:nvSpPr>
              <p:cNvPr id="127082" name="Oval 30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3" name="Line 31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4" name="Line 32"/>
              <p:cNvSpPr>
                <a:spLocks noChangeShapeType="1"/>
              </p:cNvSpPr>
              <p:nvPr/>
            </p:nvSpPr>
            <p:spPr bwMode="auto">
              <a:xfrm>
                <a:off x="1931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5" name="Rectangle 33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6" name="Oval 34"/>
              <p:cNvSpPr>
                <a:spLocks noChangeArrowheads="1"/>
              </p:cNvSpPr>
              <p:nvPr/>
            </p:nvSpPr>
            <p:spPr bwMode="auto">
              <a:xfrm>
                <a:off x="1613" y="2072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7" name="Rectangle 35"/>
              <p:cNvSpPr>
                <a:spLocks noChangeArrowheads="1"/>
              </p:cNvSpPr>
              <p:nvPr/>
            </p:nvSpPr>
            <p:spPr bwMode="auto">
              <a:xfrm>
                <a:off x="1687" y="2102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8" name="Text Box 36"/>
              <p:cNvSpPr txBox="1">
                <a:spLocks noChangeArrowheads="1"/>
              </p:cNvSpPr>
              <p:nvPr/>
            </p:nvSpPr>
            <p:spPr bwMode="auto">
              <a:xfrm>
                <a:off x="1648" y="2011"/>
                <a:ext cx="226" cy="2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47" name="Line 37"/>
            <p:cNvSpPr>
              <a:spLocks noChangeShapeType="1"/>
            </p:cNvSpPr>
            <p:nvPr/>
          </p:nvSpPr>
          <p:spPr bwMode="auto">
            <a:xfrm>
              <a:off x="738" y="2156"/>
              <a:ext cx="6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48" name="Line 38"/>
            <p:cNvSpPr>
              <a:spLocks noChangeShapeType="1"/>
            </p:cNvSpPr>
            <p:nvPr/>
          </p:nvSpPr>
          <p:spPr bwMode="auto">
            <a:xfrm>
              <a:off x="1440" y="1082"/>
              <a:ext cx="0" cy="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49" name="Line 39"/>
            <p:cNvSpPr>
              <a:spLocks noChangeShapeType="1"/>
            </p:cNvSpPr>
            <p:nvPr/>
          </p:nvSpPr>
          <p:spPr bwMode="auto">
            <a:xfrm flipH="1">
              <a:off x="614" y="1021"/>
              <a:ext cx="674" cy="10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50" name="Text Box 40"/>
            <p:cNvSpPr txBox="1">
              <a:spLocks noChangeArrowheads="1"/>
            </p:cNvSpPr>
            <p:nvPr/>
          </p:nvSpPr>
          <p:spPr bwMode="auto">
            <a:xfrm>
              <a:off x="772" y="1368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51" name="Line 41"/>
            <p:cNvSpPr>
              <a:spLocks noChangeShapeType="1"/>
            </p:cNvSpPr>
            <p:nvPr/>
          </p:nvSpPr>
          <p:spPr bwMode="auto">
            <a:xfrm>
              <a:off x="1447" y="2206"/>
              <a:ext cx="9" cy="7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52" name="Text Box 42"/>
            <p:cNvSpPr txBox="1">
              <a:spLocks noChangeArrowheads="1"/>
            </p:cNvSpPr>
            <p:nvPr/>
          </p:nvSpPr>
          <p:spPr bwMode="auto">
            <a:xfrm>
              <a:off x="1454" y="2407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53" name="Freeform 43"/>
            <p:cNvSpPr>
              <a:spLocks/>
            </p:cNvSpPr>
            <p:nvPr/>
          </p:nvSpPr>
          <p:spPr bwMode="auto">
            <a:xfrm>
              <a:off x="601" y="2227"/>
              <a:ext cx="860" cy="799"/>
            </a:xfrm>
            <a:custGeom>
              <a:avLst/>
              <a:gdLst>
                <a:gd name="T0" fmla="*/ 0 w 857"/>
                <a:gd name="T1" fmla="*/ 0 h 1152"/>
                <a:gd name="T2" fmla="*/ 562 w 857"/>
                <a:gd name="T3" fmla="*/ 1152 h 1152"/>
                <a:gd name="T4" fmla="*/ 857 w 857"/>
                <a:gd name="T5" fmla="*/ 772 h 1152"/>
                <a:gd name="T6" fmla="*/ 0 60000 65536"/>
                <a:gd name="T7" fmla="*/ 0 60000 65536"/>
                <a:gd name="T8" fmla="*/ 0 60000 65536"/>
                <a:gd name="T9" fmla="*/ 0 w 857"/>
                <a:gd name="T10" fmla="*/ 0 h 1152"/>
                <a:gd name="T11" fmla="*/ 857 w 857"/>
                <a:gd name="T12" fmla="*/ 1152 h 1152"/>
                <a:gd name="connsiteX0" fmla="*/ 0 w 10000"/>
                <a:gd name="connsiteY0" fmla="*/ 0 h 6928"/>
                <a:gd name="connsiteX1" fmla="*/ 3770 w 10000"/>
                <a:gd name="connsiteY1" fmla="*/ 6300 h 6928"/>
                <a:gd name="connsiteX2" fmla="*/ 10000 w 10000"/>
                <a:gd name="connsiteY2" fmla="*/ 6701 h 6928"/>
                <a:gd name="connsiteX0" fmla="*/ 0 w 10000"/>
                <a:gd name="connsiteY0" fmla="*/ 0 h 9871"/>
                <a:gd name="connsiteX1" fmla="*/ 1802 w 10000"/>
                <a:gd name="connsiteY1" fmla="*/ 7634 h 9871"/>
                <a:gd name="connsiteX2" fmla="*/ 10000 w 10000"/>
                <a:gd name="connsiteY2" fmla="*/ 9672 h 9871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0 w 10000"/>
                <a:gd name="connsiteY0" fmla="*/ 0 h 10136"/>
                <a:gd name="connsiteX1" fmla="*/ 1802 w 10000"/>
                <a:gd name="connsiteY1" fmla="*/ 7734 h 10136"/>
                <a:gd name="connsiteX2" fmla="*/ 10000 w 10000"/>
                <a:gd name="connsiteY2" fmla="*/ 9798 h 10136"/>
                <a:gd name="connsiteX0" fmla="*/ 32 w 10032"/>
                <a:gd name="connsiteY0" fmla="*/ 0 h 10136"/>
                <a:gd name="connsiteX1" fmla="*/ 1834 w 10032"/>
                <a:gd name="connsiteY1" fmla="*/ 7734 h 10136"/>
                <a:gd name="connsiteX2" fmla="*/ 10032 w 10032"/>
                <a:gd name="connsiteY2" fmla="*/ 9798 h 1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32" h="10136">
                  <a:moveTo>
                    <a:pt x="32" y="0"/>
                  </a:moveTo>
                  <a:cubicBezTo>
                    <a:pt x="62" y="4573"/>
                    <a:pt x="-465" y="5047"/>
                    <a:pt x="1834" y="7734"/>
                  </a:cubicBezTo>
                  <a:cubicBezTo>
                    <a:pt x="4132" y="9414"/>
                    <a:pt x="9320" y="10802"/>
                    <a:pt x="10032" y="979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54" name="Text Box 44"/>
            <p:cNvSpPr txBox="1">
              <a:spLocks noChangeArrowheads="1"/>
            </p:cNvSpPr>
            <p:nvPr/>
          </p:nvSpPr>
          <p:spPr bwMode="auto">
            <a:xfrm>
              <a:off x="768" y="2582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55" name="Line 45"/>
            <p:cNvSpPr>
              <a:spLocks noChangeShapeType="1"/>
            </p:cNvSpPr>
            <p:nvPr/>
          </p:nvSpPr>
          <p:spPr bwMode="auto">
            <a:xfrm flipH="1">
              <a:off x="1450" y="2158"/>
              <a:ext cx="998" cy="8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56" name="Text Box 46"/>
            <p:cNvSpPr txBox="1">
              <a:spLocks noChangeArrowheads="1"/>
            </p:cNvSpPr>
            <p:nvPr/>
          </p:nvSpPr>
          <p:spPr bwMode="auto">
            <a:xfrm>
              <a:off x="1896" y="2569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4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57" name="Freeform 47"/>
            <p:cNvSpPr>
              <a:spLocks/>
            </p:cNvSpPr>
            <p:nvPr/>
          </p:nvSpPr>
          <p:spPr bwMode="auto">
            <a:xfrm>
              <a:off x="1477" y="1946"/>
              <a:ext cx="991" cy="484"/>
            </a:xfrm>
            <a:custGeom>
              <a:avLst/>
              <a:gdLst>
                <a:gd name="T0" fmla="*/ 0 w 991"/>
                <a:gd name="T1" fmla="*/ 168 h 484"/>
                <a:gd name="T2" fmla="*/ 204 w 991"/>
                <a:gd name="T3" fmla="*/ 484 h 484"/>
                <a:gd name="T4" fmla="*/ 302 w 991"/>
                <a:gd name="T5" fmla="*/ 7 h 484"/>
                <a:gd name="T6" fmla="*/ 379 w 991"/>
                <a:gd name="T7" fmla="*/ 442 h 484"/>
                <a:gd name="T8" fmla="*/ 534 w 991"/>
                <a:gd name="T9" fmla="*/ 21 h 484"/>
                <a:gd name="T10" fmla="*/ 611 w 991"/>
                <a:gd name="T11" fmla="*/ 351 h 484"/>
                <a:gd name="T12" fmla="*/ 660 w 991"/>
                <a:gd name="T13" fmla="*/ 77 h 484"/>
                <a:gd name="T14" fmla="*/ 991 w 991"/>
                <a:gd name="T15" fmla="*/ 218 h 4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91"/>
                <a:gd name="T25" fmla="*/ 0 h 484"/>
                <a:gd name="T26" fmla="*/ 991 w 991"/>
                <a:gd name="T27" fmla="*/ 484 h 4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91" h="484">
                  <a:moveTo>
                    <a:pt x="0" y="168"/>
                  </a:moveTo>
                  <a:cubicBezTo>
                    <a:pt x="0" y="168"/>
                    <a:pt x="145" y="484"/>
                    <a:pt x="204" y="484"/>
                  </a:cubicBezTo>
                  <a:cubicBezTo>
                    <a:pt x="263" y="484"/>
                    <a:pt x="253" y="6"/>
                    <a:pt x="302" y="7"/>
                  </a:cubicBezTo>
                  <a:cubicBezTo>
                    <a:pt x="331" y="0"/>
                    <a:pt x="313" y="444"/>
                    <a:pt x="379" y="442"/>
                  </a:cubicBezTo>
                  <a:cubicBezTo>
                    <a:pt x="418" y="444"/>
                    <a:pt x="475" y="24"/>
                    <a:pt x="534" y="21"/>
                  </a:cubicBezTo>
                  <a:cubicBezTo>
                    <a:pt x="573" y="6"/>
                    <a:pt x="575" y="360"/>
                    <a:pt x="611" y="351"/>
                  </a:cubicBezTo>
                  <a:cubicBezTo>
                    <a:pt x="647" y="342"/>
                    <a:pt x="577" y="80"/>
                    <a:pt x="660" y="77"/>
                  </a:cubicBezTo>
                  <a:cubicBezTo>
                    <a:pt x="743" y="74"/>
                    <a:pt x="922" y="189"/>
                    <a:pt x="991" y="21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7058" name="Group 48"/>
            <p:cNvGrpSpPr>
              <a:grpSpLocks/>
            </p:cNvGrpSpPr>
            <p:nvPr/>
          </p:nvGrpSpPr>
          <p:grpSpPr bwMode="auto">
            <a:xfrm>
              <a:off x="2332" y="2021"/>
              <a:ext cx="316" cy="266"/>
              <a:chOff x="1613" y="2011"/>
              <a:chExt cx="316" cy="266"/>
            </a:xfrm>
          </p:grpSpPr>
          <p:sp>
            <p:nvSpPr>
              <p:cNvPr id="127075" name="Oval 49"/>
              <p:cNvSpPr>
                <a:spLocks noChangeArrowheads="1"/>
              </p:cNvSpPr>
              <p:nvPr/>
            </p:nvSpPr>
            <p:spPr bwMode="auto">
              <a:xfrm>
                <a:off x="1616" y="2136"/>
                <a:ext cx="313" cy="82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6" name="Line 50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7" name="Line 51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8" name="Rectangle 52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9" name="Oval 53"/>
              <p:cNvSpPr>
                <a:spLocks noChangeArrowheads="1"/>
              </p:cNvSpPr>
              <p:nvPr/>
            </p:nvSpPr>
            <p:spPr bwMode="auto">
              <a:xfrm>
                <a:off x="1613" y="2070"/>
                <a:ext cx="313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0" name="Rectangle 54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3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81" name="Text Box 55"/>
              <p:cNvSpPr txBox="1">
                <a:spLocks noChangeArrowheads="1"/>
              </p:cNvSpPr>
              <p:nvPr/>
            </p:nvSpPr>
            <p:spPr bwMode="auto">
              <a:xfrm>
                <a:off x="1652" y="2011"/>
                <a:ext cx="215" cy="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y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59" name="Text Box 56"/>
            <p:cNvSpPr txBox="1">
              <a:spLocks noChangeArrowheads="1"/>
            </p:cNvSpPr>
            <p:nvPr/>
          </p:nvSpPr>
          <p:spPr bwMode="auto">
            <a:xfrm>
              <a:off x="1814" y="1721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8</a:t>
              </a:r>
              <a:endParaRPr lang="en-US">
                <a:solidFill>
                  <a:srgbClr val="000000"/>
                </a:solidFill>
              </a:endParaRPr>
            </a:p>
          </p:txBody>
        </p:sp>
        <p:grpSp>
          <p:nvGrpSpPr>
            <p:cNvPr id="127060" name="Group 57"/>
            <p:cNvGrpSpPr>
              <a:grpSpLocks/>
            </p:cNvGrpSpPr>
            <p:nvPr/>
          </p:nvGrpSpPr>
          <p:grpSpPr bwMode="auto">
            <a:xfrm>
              <a:off x="3009" y="2002"/>
              <a:ext cx="316" cy="266"/>
              <a:chOff x="1613" y="2011"/>
              <a:chExt cx="316" cy="266"/>
            </a:xfrm>
          </p:grpSpPr>
          <p:sp>
            <p:nvSpPr>
              <p:cNvPr id="127068" name="Oval 58"/>
              <p:cNvSpPr>
                <a:spLocks noChangeArrowheads="1"/>
              </p:cNvSpPr>
              <p:nvPr/>
            </p:nvSpPr>
            <p:spPr bwMode="auto">
              <a:xfrm>
                <a:off x="1616" y="2138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69" name="Line 59"/>
              <p:cNvSpPr>
                <a:spLocks noChangeShapeType="1"/>
              </p:cNvSpPr>
              <p:nvPr/>
            </p:nvSpPr>
            <p:spPr bwMode="auto">
              <a:xfrm>
                <a:off x="1616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0" name="Line 60"/>
              <p:cNvSpPr>
                <a:spLocks noChangeShapeType="1"/>
              </p:cNvSpPr>
              <p:nvPr/>
            </p:nvSpPr>
            <p:spPr bwMode="auto">
              <a:xfrm>
                <a:off x="1929" y="2131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1" name="Rectangle 61"/>
              <p:cNvSpPr>
                <a:spLocks noChangeArrowheads="1"/>
              </p:cNvSpPr>
              <p:nvPr/>
            </p:nvSpPr>
            <p:spPr bwMode="auto">
              <a:xfrm>
                <a:off x="1616" y="2131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algn="ctr" eaLnBrk="0" hangingPunct="0"/>
                <a:endParaRPr lang="en-US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2" name="Oval 62"/>
              <p:cNvSpPr>
                <a:spLocks noChangeArrowheads="1"/>
              </p:cNvSpPr>
              <p:nvPr/>
            </p:nvSpPr>
            <p:spPr bwMode="auto">
              <a:xfrm>
                <a:off x="1611" y="2072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3" name="Rectangle 63"/>
              <p:cNvSpPr>
                <a:spLocks noChangeArrowheads="1"/>
              </p:cNvSpPr>
              <p:nvPr/>
            </p:nvSpPr>
            <p:spPr bwMode="auto">
              <a:xfrm>
                <a:off x="1687" y="2100"/>
                <a:ext cx="141" cy="10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7074" name="Text Box 64"/>
              <p:cNvSpPr txBox="1">
                <a:spLocks noChangeArrowheads="1"/>
              </p:cNvSpPr>
              <p:nvPr/>
            </p:nvSpPr>
            <p:spPr bwMode="auto">
              <a:xfrm>
                <a:off x="1653" y="2011"/>
                <a:ext cx="215" cy="2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z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27061" name="Line 65"/>
            <p:cNvSpPr>
              <a:spLocks noChangeShapeType="1"/>
            </p:cNvSpPr>
            <p:nvPr/>
          </p:nvSpPr>
          <p:spPr bwMode="auto">
            <a:xfrm>
              <a:off x="2640" y="2149"/>
              <a:ext cx="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2" name="Text Box 66"/>
            <p:cNvSpPr txBox="1">
              <a:spLocks noChangeArrowheads="1"/>
            </p:cNvSpPr>
            <p:nvPr/>
          </p:nvSpPr>
          <p:spPr bwMode="auto">
            <a:xfrm>
              <a:off x="2706" y="2149"/>
              <a:ext cx="215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63" name="Line 67"/>
            <p:cNvSpPr>
              <a:spLocks noChangeShapeType="1"/>
            </p:cNvSpPr>
            <p:nvPr/>
          </p:nvSpPr>
          <p:spPr bwMode="auto">
            <a:xfrm>
              <a:off x="1503" y="990"/>
              <a:ext cx="965" cy="11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4" name="Text Box 68"/>
            <p:cNvSpPr txBox="1">
              <a:spLocks noChangeArrowheads="1"/>
            </p:cNvSpPr>
            <p:nvPr/>
          </p:nvSpPr>
          <p:spPr bwMode="auto">
            <a:xfrm>
              <a:off x="1919" y="1343"/>
              <a:ext cx="216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7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7065" name="Freeform 69"/>
            <p:cNvSpPr>
              <a:spLocks/>
            </p:cNvSpPr>
            <p:nvPr/>
          </p:nvSpPr>
          <p:spPr bwMode="auto">
            <a:xfrm>
              <a:off x="1489" y="976"/>
              <a:ext cx="28" cy="14"/>
            </a:xfrm>
            <a:custGeom>
              <a:avLst/>
              <a:gdLst>
                <a:gd name="T0" fmla="*/ 0 w 28"/>
                <a:gd name="T1" fmla="*/ 14 h 14"/>
                <a:gd name="T2" fmla="*/ 28 w 28"/>
                <a:gd name="T3" fmla="*/ 0 h 14"/>
                <a:gd name="T4" fmla="*/ 0 w 28"/>
                <a:gd name="T5" fmla="*/ 14 h 14"/>
                <a:gd name="T6" fmla="*/ 0 60000 65536"/>
                <a:gd name="T7" fmla="*/ 0 60000 65536"/>
                <a:gd name="T8" fmla="*/ 0 60000 65536"/>
                <a:gd name="T9" fmla="*/ 0 w 28"/>
                <a:gd name="T10" fmla="*/ 0 h 14"/>
                <a:gd name="T11" fmla="*/ 28 w 28"/>
                <a:gd name="T12" fmla="*/ 14 h 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" h="14">
                  <a:moveTo>
                    <a:pt x="0" y="14"/>
                  </a:moveTo>
                  <a:cubicBezTo>
                    <a:pt x="9" y="9"/>
                    <a:pt x="28" y="0"/>
                    <a:pt x="28" y="0"/>
                  </a:cubicBezTo>
                  <a:cubicBezTo>
                    <a:pt x="28" y="0"/>
                    <a:pt x="9" y="9"/>
                    <a:pt x="0" y="14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6" name="Freeform 70"/>
            <p:cNvSpPr>
              <a:spLocks/>
            </p:cNvSpPr>
            <p:nvPr/>
          </p:nvSpPr>
          <p:spPr bwMode="auto">
            <a:xfrm>
              <a:off x="1623" y="999"/>
              <a:ext cx="1510" cy="1052"/>
            </a:xfrm>
            <a:custGeom>
              <a:avLst/>
              <a:gdLst>
                <a:gd name="T0" fmla="*/ 0 w 1510"/>
                <a:gd name="T1" fmla="*/ 5 h 1052"/>
                <a:gd name="T2" fmla="*/ 1102 w 1510"/>
                <a:gd name="T3" fmla="*/ 174 h 1052"/>
                <a:gd name="T4" fmla="*/ 1510 w 1510"/>
                <a:gd name="T5" fmla="*/ 1052 h 1052"/>
                <a:gd name="T6" fmla="*/ 0 60000 65536"/>
                <a:gd name="T7" fmla="*/ 0 60000 65536"/>
                <a:gd name="T8" fmla="*/ 0 60000 65536"/>
                <a:gd name="T9" fmla="*/ 0 w 1510"/>
                <a:gd name="T10" fmla="*/ 0 h 1052"/>
                <a:gd name="T11" fmla="*/ 1510 w 1510"/>
                <a:gd name="T12" fmla="*/ 1052 h 10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10" h="1052">
                  <a:moveTo>
                    <a:pt x="0" y="5"/>
                  </a:moveTo>
                  <a:cubicBezTo>
                    <a:pt x="184" y="33"/>
                    <a:pt x="851" y="0"/>
                    <a:pt x="1102" y="174"/>
                  </a:cubicBezTo>
                  <a:cubicBezTo>
                    <a:pt x="1353" y="348"/>
                    <a:pt x="1425" y="869"/>
                    <a:pt x="1510" y="10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7067" name="Text Box 71"/>
            <p:cNvSpPr txBox="1">
              <a:spLocks noChangeArrowheads="1"/>
            </p:cNvSpPr>
            <p:nvPr/>
          </p:nvSpPr>
          <p:spPr bwMode="auto">
            <a:xfrm>
              <a:off x="2680" y="1008"/>
              <a:ext cx="21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9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26981" name="Rectangle 72"/>
          <p:cNvSpPr>
            <a:spLocks noChangeArrowheads="1"/>
          </p:cNvSpPr>
          <p:nvPr/>
        </p:nvSpPr>
        <p:spPr bwMode="auto">
          <a:xfrm>
            <a:off x="487363" y="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US" sz="40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Dijkstra</a:t>
            </a:r>
            <a:r>
              <a:rPr lang="ja-JP" altLang="en-US" sz="40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’</a:t>
            </a:r>
            <a:r>
              <a:rPr lang="en-US" altLang="ja-JP" sz="4000">
                <a:solidFill>
                  <a:srgbClr val="000099"/>
                </a:solidFill>
                <a:latin typeface="Gill Sans MT" charset="0"/>
                <a:ea typeface="ＭＳ Ｐゴシック" charset="0"/>
              </a:rPr>
              <a:t>s algorithm: example</a:t>
            </a:r>
            <a:endParaRPr lang="en-US" sz="4400">
              <a:solidFill>
                <a:srgbClr val="000099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126982" name="Text Box 73"/>
          <p:cNvSpPr txBox="1">
            <a:spLocks noChangeArrowheads="1"/>
          </p:cNvSpPr>
          <p:nvPr/>
        </p:nvSpPr>
        <p:spPr bwMode="auto">
          <a:xfrm>
            <a:off x="474663" y="1277938"/>
            <a:ext cx="7064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Step</a:t>
            </a:r>
          </a:p>
          <a:p>
            <a:pPr algn="r" eaLnBrk="0" hangingPunct="0"/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126983" name="Text Box 74"/>
          <p:cNvSpPr txBox="1">
            <a:spLocks noChangeArrowheads="1"/>
          </p:cNvSpPr>
          <p:nvPr/>
        </p:nvSpPr>
        <p:spPr bwMode="auto">
          <a:xfrm>
            <a:off x="1458913" y="1284288"/>
            <a:ext cx="417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N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'</a:t>
            </a:r>
          </a:p>
        </p:txBody>
      </p:sp>
      <p:sp>
        <p:nvSpPr>
          <p:cNvPr id="126984" name="Text Box 75"/>
          <p:cNvSpPr txBox="1">
            <a:spLocks noChangeArrowheads="1"/>
          </p:cNvSpPr>
          <p:nvPr/>
        </p:nvSpPr>
        <p:spPr bwMode="auto">
          <a:xfrm>
            <a:off x="2043113" y="1009650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v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p(v)</a:t>
            </a:r>
          </a:p>
        </p:txBody>
      </p:sp>
      <p:sp>
        <p:nvSpPr>
          <p:cNvPr id="126985" name="Text Box 76"/>
          <p:cNvSpPr txBox="1">
            <a:spLocks noChangeArrowheads="1"/>
          </p:cNvSpPr>
          <p:nvPr/>
        </p:nvSpPr>
        <p:spPr bwMode="auto">
          <a:xfrm>
            <a:off x="511175" y="161766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126986" name="Text Box 77"/>
          <p:cNvSpPr txBox="1">
            <a:spLocks noChangeArrowheads="1"/>
          </p:cNvSpPr>
          <p:nvPr/>
        </p:nvSpPr>
        <p:spPr bwMode="auto">
          <a:xfrm>
            <a:off x="515938" y="19145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26987" name="Text Box 78"/>
          <p:cNvSpPr txBox="1">
            <a:spLocks noChangeArrowheads="1"/>
          </p:cNvSpPr>
          <p:nvPr/>
        </p:nvSpPr>
        <p:spPr bwMode="auto">
          <a:xfrm>
            <a:off x="517525" y="22225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26988" name="Text Box 79"/>
          <p:cNvSpPr txBox="1">
            <a:spLocks noChangeArrowheads="1"/>
          </p:cNvSpPr>
          <p:nvPr/>
        </p:nvSpPr>
        <p:spPr bwMode="auto">
          <a:xfrm>
            <a:off x="511175" y="252412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126989" name="Text Box 80"/>
          <p:cNvSpPr txBox="1">
            <a:spLocks noChangeArrowheads="1"/>
          </p:cNvSpPr>
          <p:nvPr/>
        </p:nvSpPr>
        <p:spPr bwMode="auto">
          <a:xfrm>
            <a:off x="509588" y="2827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126990" name="Text Box 81"/>
          <p:cNvSpPr txBox="1">
            <a:spLocks noChangeArrowheads="1"/>
          </p:cNvSpPr>
          <p:nvPr/>
        </p:nvSpPr>
        <p:spPr bwMode="auto">
          <a:xfrm>
            <a:off x="514350" y="3132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26991" name="Text Box 82"/>
          <p:cNvSpPr txBox="1">
            <a:spLocks noChangeArrowheads="1"/>
          </p:cNvSpPr>
          <p:nvPr/>
        </p:nvSpPr>
        <p:spPr bwMode="auto">
          <a:xfrm>
            <a:off x="2630488" y="1017588"/>
            <a:ext cx="733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w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p(w)</a:t>
            </a:r>
          </a:p>
        </p:txBody>
      </p:sp>
      <p:sp>
        <p:nvSpPr>
          <p:cNvPr id="126992" name="Text Box 83"/>
          <p:cNvSpPr txBox="1">
            <a:spLocks noChangeArrowheads="1"/>
          </p:cNvSpPr>
          <p:nvPr/>
        </p:nvSpPr>
        <p:spPr bwMode="auto">
          <a:xfrm>
            <a:off x="3306763" y="1017588"/>
            <a:ext cx="6778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x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p(x)</a:t>
            </a:r>
          </a:p>
        </p:txBody>
      </p:sp>
      <p:sp>
        <p:nvSpPr>
          <p:cNvPr id="126993" name="Text Box 84"/>
          <p:cNvSpPr txBox="1">
            <a:spLocks noChangeArrowheads="1"/>
          </p:cNvSpPr>
          <p:nvPr/>
        </p:nvSpPr>
        <p:spPr bwMode="auto">
          <a:xfrm>
            <a:off x="3946525" y="1017588"/>
            <a:ext cx="6778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y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p(y)</a:t>
            </a:r>
          </a:p>
        </p:txBody>
      </p:sp>
      <p:sp>
        <p:nvSpPr>
          <p:cNvPr id="126994" name="Text Box 85"/>
          <p:cNvSpPr txBox="1">
            <a:spLocks noChangeArrowheads="1"/>
          </p:cNvSpPr>
          <p:nvPr/>
        </p:nvSpPr>
        <p:spPr bwMode="auto">
          <a:xfrm>
            <a:off x="4578350" y="1022350"/>
            <a:ext cx="6635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</a:t>
            </a:r>
            <a:r>
              <a:rPr lang="en-US" sz="2000" b="1">
                <a:solidFill>
                  <a:srgbClr val="FF0000"/>
                </a:solidFill>
              </a:rPr>
              <a:t>z</a:t>
            </a:r>
            <a:r>
              <a:rPr lang="en-US" sz="2000">
                <a:solidFill>
                  <a:srgbClr val="000000"/>
                </a:solidFill>
              </a:rPr>
              <a:t>)</a:t>
            </a:r>
          </a:p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p(z)</a:t>
            </a:r>
          </a:p>
        </p:txBody>
      </p:sp>
      <p:sp>
        <p:nvSpPr>
          <p:cNvPr id="126995" name="Line 86"/>
          <p:cNvSpPr>
            <a:spLocks noChangeShapeType="1"/>
          </p:cNvSpPr>
          <p:nvPr/>
        </p:nvSpPr>
        <p:spPr bwMode="auto">
          <a:xfrm>
            <a:off x="600075" y="1638300"/>
            <a:ext cx="46291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6996" name="Line 87"/>
          <p:cNvSpPr>
            <a:spLocks noChangeShapeType="1"/>
          </p:cNvSpPr>
          <p:nvPr/>
        </p:nvSpPr>
        <p:spPr bwMode="auto">
          <a:xfrm>
            <a:off x="581025" y="19526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6997" name="Text Box 88"/>
          <p:cNvSpPr txBox="1">
            <a:spLocks noChangeArrowheads="1"/>
          </p:cNvSpPr>
          <p:nvPr/>
        </p:nvSpPr>
        <p:spPr bwMode="auto">
          <a:xfrm>
            <a:off x="1492250" y="1608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126998" name="Line 89"/>
          <p:cNvSpPr>
            <a:spLocks noChangeShapeType="1"/>
          </p:cNvSpPr>
          <p:nvPr/>
        </p:nvSpPr>
        <p:spPr bwMode="auto">
          <a:xfrm>
            <a:off x="581025" y="22479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6999" name="Line 90"/>
          <p:cNvSpPr>
            <a:spLocks noChangeShapeType="1"/>
          </p:cNvSpPr>
          <p:nvPr/>
        </p:nvSpPr>
        <p:spPr bwMode="auto">
          <a:xfrm>
            <a:off x="581025" y="25622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7000" name="Line 91"/>
          <p:cNvSpPr>
            <a:spLocks noChangeShapeType="1"/>
          </p:cNvSpPr>
          <p:nvPr/>
        </p:nvSpPr>
        <p:spPr bwMode="auto">
          <a:xfrm>
            <a:off x="565150" y="2865438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7001" name="Line 92"/>
          <p:cNvSpPr>
            <a:spLocks noChangeShapeType="1"/>
          </p:cNvSpPr>
          <p:nvPr/>
        </p:nvSpPr>
        <p:spPr bwMode="auto">
          <a:xfrm>
            <a:off x="576263" y="3171825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7002" name="Line 93"/>
          <p:cNvSpPr>
            <a:spLocks noChangeShapeType="1"/>
          </p:cNvSpPr>
          <p:nvPr/>
        </p:nvSpPr>
        <p:spPr bwMode="auto">
          <a:xfrm>
            <a:off x="581025" y="3467100"/>
            <a:ext cx="4629150" cy="0"/>
          </a:xfrm>
          <a:prstGeom prst="line">
            <a:avLst/>
          </a:prstGeom>
          <a:noFill/>
          <a:ln w="127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2190750" y="1609725"/>
            <a:ext cx="3084513" cy="371475"/>
            <a:chOff x="1380" y="1014"/>
            <a:chExt cx="1943" cy="234"/>
          </a:xfrm>
        </p:grpSpPr>
        <p:sp>
          <p:nvSpPr>
            <p:cNvPr id="127036" name="Text Box 95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∞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37" name="Text Box 96"/>
            <p:cNvSpPr txBox="1">
              <a:spLocks noChangeArrowheads="1"/>
            </p:cNvSpPr>
            <p:nvPr/>
          </p:nvSpPr>
          <p:spPr bwMode="auto">
            <a:xfrm>
              <a:off x="2647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∞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38" name="Text Box 97"/>
            <p:cNvSpPr txBox="1">
              <a:spLocks noChangeArrowheads="1"/>
            </p:cNvSpPr>
            <p:nvPr/>
          </p:nvSpPr>
          <p:spPr bwMode="auto">
            <a:xfrm>
              <a:off x="1380" y="1017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7,u</a:t>
              </a:r>
            </a:p>
          </p:txBody>
        </p:sp>
        <p:sp>
          <p:nvSpPr>
            <p:cNvPr id="127039" name="Text Box 98"/>
            <p:cNvSpPr txBox="1">
              <a:spLocks noChangeArrowheads="1"/>
            </p:cNvSpPr>
            <p:nvPr/>
          </p:nvSpPr>
          <p:spPr bwMode="auto">
            <a:xfrm>
              <a:off x="1787" y="1015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3,u</a:t>
              </a:r>
            </a:p>
          </p:txBody>
        </p:sp>
        <p:sp>
          <p:nvSpPr>
            <p:cNvPr id="127040" name="Text Box 99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5,u</a:t>
              </a:r>
            </a:p>
          </p:txBody>
        </p:sp>
      </p:grpSp>
      <p:sp>
        <p:nvSpPr>
          <p:cNvPr id="717924" name="Text Box 100"/>
          <p:cNvSpPr txBox="1">
            <a:spLocks noChangeArrowheads="1"/>
          </p:cNvSpPr>
          <p:nvPr/>
        </p:nvSpPr>
        <p:spPr bwMode="auto">
          <a:xfrm>
            <a:off x="1346200" y="1905000"/>
            <a:ext cx="476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</a:t>
            </a:r>
          </a:p>
        </p:txBody>
      </p:sp>
      <p:grpSp>
        <p:nvGrpSpPr>
          <p:cNvPr id="10" name="Group 101"/>
          <p:cNvGrpSpPr>
            <a:grpSpLocks/>
          </p:cNvGrpSpPr>
          <p:nvPr/>
        </p:nvGrpSpPr>
        <p:grpSpPr bwMode="auto">
          <a:xfrm>
            <a:off x="2163763" y="1916113"/>
            <a:ext cx="3122612" cy="371475"/>
            <a:chOff x="1356" y="1014"/>
            <a:chExt cx="1967" cy="234"/>
          </a:xfrm>
        </p:grpSpPr>
        <p:sp>
          <p:nvSpPr>
            <p:cNvPr id="127031" name="Text Box 102"/>
            <p:cNvSpPr txBox="1">
              <a:spLocks noChangeArrowheads="1"/>
            </p:cNvSpPr>
            <p:nvPr/>
          </p:nvSpPr>
          <p:spPr bwMode="auto">
            <a:xfrm>
              <a:off x="3043" y="1014"/>
              <a:ext cx="2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∞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32" name="Text Box 103"/>
            <p:cNvSpPr txBox="1">
              <a:spLocks noChangeArrowheads="1"/>
            </p:cNvSpPr>
            <p:nvPr/>
          </p:nvSpPr>
          <p:spPr bwMode="auto">
            <a:xfrm>
              <a:off x="2482" y="1014"/>
              <a:ext cx="44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11</a:t>
              </a:r>
              <a:r>
                <a:rPr lang="en-US" sz="1800">
                  <a:solidFill>
                    <a:srgbClr val="000000"/>
                  </a:solidFill>
                </a:rPr>
                <a:t>,w</a:t>
              </a:r>
              <a:r>
                <a:rPr lang="en-US" sz="1800">
                  <a:solidFill>
                    <a:srgbClr val="000000"/>
                  </a:solidFill>
                  <a:latin typeface="Comic Sans MS" charset="0"/>
                </a:rPr>
                <a:t>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33" name="Text Box 104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6,w</a:t>
              </a:r>
            </a:p>
          </p:txBody>
        </p:sp>
        <p:sp>
          <p:nvSpPr>
            <p:cNvPr id="127034" name="Text Box 105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27035" name="Text Box 106"/>
            <p:cNvSpPr txBox="1">
              <a:spLocks noChangeArrowheads="1"/>
            </p:cNvSpPr>
            <p:nvPr/>
          </p:nvSpPr>
          <p:spPr bwMode="auto">
            <a:xfrm>
              <a:off x="2190" y="1016"/>
              <a:ext cx="3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5,u</a:t>
              </a:r>
            </a:p>
          </p:txBody>
        </p:sp>
      </p:grpSp>
      <p:grpSp>
        <p:nvGrpSpPr>
          <p:cNvPr id="11" name="Group 107"/>
          <p:cNvGrpSpPr>
            <a:grpSpLocks/>
          </p:cNvGrpSpPr>
          <p:nvPr/>
        </p:nvGrpSpPr>
        <p:grpSpPr bwMode="auto">
          <a:xfrm>
            <a:off x="2162175" y="2214563"/>
            <a:ext cx="3122613" cy="376237"/>
            <a:chOff x="1356" y="1011"/>
            <a:chExt cx="1967" cy="237"/>
          </a:xfrm>
        </p:grpSpPr>
        <p:sp>
          <p:nvSpPr>
            <p:cNvPr id="127026" name="Text Box 108"/>
            <p:cNvSpPr txBox="1">
              <a:spLocks noChangeArrowheads="1"/>
            </p:cNvSpPr>
            <p:nvPr/>
          </p:nvSpPr>
          <p:spPr bwMode="auto">
            <a:xfrm>
              <a:off x="2913" y="1011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14</a:t>
              </a:r>
              <a:r>
                <a:rPr lang="en-US" sz="1800">
                  <a:solidFill>
                    <a:srgbClr val="000000"/>
                  </a:solidFill>
                </a:rPr>
                <a:t>,x </a:t>
              </a:r>
            </a:p>
          </p:txBody>
        </p:sp>
        <p:sp>
          <p:nvSpPr>
            <p:cNvPr id="127027" name="Text Box 109"/>
            <p:cNvSpPr txBox="1">
              <a:spLocks noChangeArrowheads="1"/>
            </p:cNvSpPr>
            <p:nvPr/>
          </p:nvSpPr>
          <p:spPr bwMode="auto">
            <a:xfrm>
              <a:off x="2489" y="1011"/>
              <a:ext cx="43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11,</a:t>
              </a:r>
              <a:r>
                <a:rPr lang="en-US" sz="1800">
                  <a:solidFill>
                    <a:srgbClr val="000000"/>
                  </a:solidFill>
                </a:rPr>
                <a:t>w </a:t>
              </a: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127028" name="Text Box 110"/>
            <p:cNvSpPr txBox="1">
              <a:spLocks noChangeArrowheads="1"/>
            </p:cNvSpPr>
            <p:nvPr/>
          </p:nvSpPr>
          <p:spPr bwMode="auto">
            <a:xfrm>
              <a:off x="1356" y="1017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800">
                  <a:solidFill>
                    <a:srgbClr val="000000"/>
                  </a:solidFill>
                </a:rPr>
                <a:t>6,w</a:t>
              </a:r>
            </a:p>
          </p:txBody>
        </p:sp>
        <p:sp>
          <p:nvSpPr>
            <p:cNvPr id="127029" name="Text Box 111"/>
            <p:cNvSpPr txBox="1">
              <a:spLocks noChangeArrowheads="1"/>
            </p:cNvSpPr>
            <p:nvPr/>
          </p:nvSpPr>
          <p:spPr bwMode="auto">
            <a:xfrm>
              <a:off x="1987" y="1015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127030" name="Text Box 112"/>
            <p:cNvSpPr txBox="1">
              <a:spLocks noChangeArrowheads="1"/>
            </p:cNvSpPr>
            <p:nvPr/>
          </p:nvSpPr>
          <p:spPr bwMode="auto">
            <a:xfrm>
              <a:off x="2390" y="1016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717937" name="Oval 113"/>
          <p:cNvSpPr>
            <a:spLocks noChangeArrowheads="1"/>
          </p:cNvSpPr>
          <p:nvPr/>
        </p:nvSpPr>
        <p:spPr bwMode="auto">
          <a:xfrm>
            <a:off x="2828925" y="166687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38" name="Oval 114"/>
          <p:cNvSpPr>
            <a:spLocks noChangeArrowheads="1"/>
          </p:cNvSpPr>
          <p:nvPr/>
        </p:nvSpPr>
        <p:spPr bwMode="auto">
          <a:xfrm>
            <a:off x="3482975" y="1952625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39" name="Text Box 115"/>
          <p:cNvSpPr txBox="1">
            <a:spLocks noChangeArrowheads="1"/>
          </p:cNvSpPr>
          <p:nvPr/>
        </p:nvSpPr>
        <p:spPr bwMode="auto">
          <a:xfrm>
            <a:off x="1239838" y="2214563"/>
            <a:ext cx="590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uwx</a:t>
            </a:r>
          </a:p>
        </p:txBody>
      </p:sp>
      <p:sp>
        <p:nvSpPr>
          <p:cNvPr id="717940" name="Oval 116"/>
          <p:cNvSpPr>
            <a:spLocks noChangeArrowheads="1"/>
          </p:cNvSpPr>
          <p:nvPr/>
        </p:nvSpPr>
        <p:spPr bwMode="auto">
          <a:xfrm>
            <a:off x="2174875" y="227171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41" name="Text Box 117"/>
          <p:cNvSpPr txBox="1">
            <a:spLocks noChangeArrowheads="1"/>
          </p:cNvSpPr>
          <p:nvPr/>
        </p:nvSpPr>
        <p:spPr bwMode="auto">
          <a:xfrm>
            <a:off x="1144588" y="25003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uwxv</a:t>
            </a:r>
          </a:p>
        </p:txBody>
      </p:sp>
      <p:grpSp>
        <p:nvGrpSpPr>
          <p:cNvPr id="12" name="Group 118"/>
          <p:cNvGrpSpPr>
            <a:grpSpLocks/>
          </p:cNvGrpSpPr>
          <p:nvPr/>
        </p:nvGrpSpPr>
        <p:grpSpPr bwMode="auto">
          <a:xfrm>
            <a:off x="4008438" y="2511425"/>
            <a:ext cx="1273175" cy="366713"/>
            <a:chOff x="1492" y="2777"/>
            <a:chExt cx="802" cy="231"/>
          </a:xfrm>
        </p:grpSpPr>
        <p:sp>
          <p:nvSpPr>
            <p:cNvPr id="127024" name="Text Box 119"/>
            <p:cNvSpPr txBox="1">
              <a:spLocks noChangeArrowheads="1"/>
            </p:cNvSpPr>
            <p:nvPr/>
          </p:nvSpPr>
          <p:spPr bwMode="auto">
            <a:xfrm>
              <a:off x="1884" y="2777"/>
              <a:ext cx="41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14</a:t>
              </a:r>
              <a:r>
                <a:rPr lang="en-US" sz="1800">
                  <a:solidFill>
                    <a:srgbClr val="000000"/>
                  </a:solidFill>
                </a:rPr>
                <a:t>,x </a:t>
              </a:r>
            </a:p>
          </p:txBody>
        </p:sp>
        <p:sp>
          <p:nvSpPr>
            <p:cNvPr id="127025" name="Text Box 120"/>
            <p:cNvSpPr txBox="1">
              <a:spLocks noChangeArrowheads="1"/>
            </p:cNvSpPr>
            <p:nvPr/>
          </p:nvSpPr>
          <p:spPr bwMode="auto">
            <a:xfrm>
              <a:off x="1492" y="2777"/>
              <a:ext cx="40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r" eaLnBrk="0" hangingPunct="0"/>
              <a:r>
                <a:rPr lang="en-US" sz="1600">
                  <a:solidFill>
                    <a:srgbClr val="000000"/>
                  </a:solidFill>
                </a:rPr>
                <a:t>10,</a:t>
              </a:r>
              <a:r>
                <a:rPr lang="en-US" sz="1800">
                  <a:solidFill>
                    <a:srgbClr val="000000"/>
                  </a:solidFill>
                </a:rPr>
                <a:t>v </a:t>
              </a:r>
              <a:endParaRPr lang="en-US" sz="2000">
                <a:solidFill>
                  <a:srgbClr val="000000"/>
                </a:solidFill>
              </a:endParaRPr>
            </a:p>
          </p:txBody>
        </p:sp>
      </p:grpSp>
      <p:sp>
        <p:nvSpPr>
          <p:cNvPr id="717945" name="Oval 121"/>
          <p:cNvSpPr>
            <a:spLocks noChangeArrowheads="1"/>
          </p:cNvSpPr>
          <p:nvPr/>
        </p:nvSpPr>
        <p:spPr bwMode="auto">
          <a:xfrm>
            <a:off x="4011613" y="2570163"/>
            <a:ext cx="528637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46" name="Text Box 122"/>
          <p:cNvSpPr txBox="1">
            <a:spLocks noChangeArrowheads="1"/>
          </p:cNvSpPr>
          <p:nvPr/>
        </p:nvSpPr>
        <p:spPr bwMode="auto">
          <a:xfrm>
            <a:off x="1060450" y="2819400"/>
            <a:ext cx="81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uwxvy</a:t>
            </a:r>
          </a:p>
        </p:txBody>
      </p:sp>
      <p:sp>
        <p:nvSpPr>
          <p:cNvPr id="717947" name="Text Box 123"/>
          <p:cNvSpPr txBox="1">
            <a:spLocks noChangeArrowheads="1"/>
          </p:cNvSpPr>
          <p:nvPr/>
        </p:nvSpPr>
        <p:spPr bwMode="auto">
          <a:xfrm>
            <a:off x="4638675" y="2830513"/>
            <a:ext cx="650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600">
                <a:solidFill>
                  <a:srgbClr val="000000"/>
                </a:solidFill>
              </a:rPr>
              <a:t>12</a:t>
            </a:r>
            <a:r>
              <a:rPr lang="en-US" sz="1800">
                <a:solidFill>
                  <a:srgbClr val="000000"/>
                </a:solidFill>
              </a:rPr>
              <a:t>,y </a:t>
            </a:r>
          </a:p>
        </p:txBody>
      </p:sp>
      <p:sp>
        <p:nvSpPr>
          <p:cNvPr id="717948" name="Oval 124"/>
          <p:cNvSpPr>
            <a:spLocks noChangeArrowheads="1"/>
          </p:cNvSpPr>
          <p:nvPr/>
        </p:nvSpPr>
        <p:spPr bwMode="auto">
          <a:xfrm>
            <a:off x="4676775" y="2887663"/>
            <a:ext cx="528638" cy="276225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endParaRPr lang="en-US" sz="180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</p:txBody>
      </p:sp>
      <p:sp>
        <p:nvSpPr>
          <p:cNvPr id="717949" name="Rectangle 125"/>
          <p:cNvSpPr>
            <a:spLocks noChangeArrowheads="1"/>
          </p:cNvSpPr>
          <p:nvPr/>
        </p:nvSpPr>
        <p:spPr bwMode="auto">
          <a:xfrm>
            <a:off x="538163" y="3775075"/>
            <a:ext cx="3810000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charset="0"/>
              <a:buChar char="v"/>
            </a:pPr>
            <a:r>
              <a:rPr lang="en-US" sz="2000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construct </a:t>
            </a:r>
            <a:r>
              <a:rPr lang="en-US" sz="2000" dirty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shortest path tree by tracing predecessor </a:t>
            </a:r>
            <a:r>
              <a:rPr lang="en-US" sz="2000" dirty="0" smtClean="0">
                <a:solidFill>
                  <a:srgbClr val="000000"/>
                </a:solidFill>
                <a:latin typeface="Gill Sans MT" charset="0"/>
                <a:ea typeface="ＭＳ Ｐゴシック" charset="0"/>
              </a:rPr>
              <a:t>nodes</a:t>
            </a:r>
            <a:endParaRPr lang="en-US" sz="2000" dirty="0">
              <a:solidFill>
                <a:srgbClr val="000000"/>
              </a:solidFill>
              <a:latin typeface="Gill Sans MT" charset="0"/>
              <a:ea typeface="ＭＳ Ｐゴシック" charset="0"/>
            </a:endParaRPr>
          </a:p>
        </p:txBody>
      </p:sp>
      <p:sp>
        <p:nvSpPr>
          <p:cNvPr id="717950" name="Line 126"/>
          <p:cNvSpPr>
            <a:spLocks noChangeShapeType="1"/>
          </p:cNvSpPr>
          <p:nvPr/>
        </p:nvSpPr>
        <p:spPr bwMode="auto">
          <a:xfrm>
            <a:off x="7874000" y="4995863"/>
            <a:ext cx="5905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1" name="Line 127"/>
          <p:cNvSpPr>
            <a:spLocks noChangeShapeType="1"/>
          </p:cNvSpPr>
          <p:nvPr/>
        </p:nvSpPr>
        <p:spPr bwMode="auto">
          <a:xfrm flipV="1">
            <a:off x="6124575" y="4995863"/>
            <a:ext cx="1463675" cy="12049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2" name="Line 128"/>
          <p:cNvSpPr>
            <a:spLocks noChangeShapeType="1"/>
          </p:cNvSpPr>
          <p:nvPr/>
        </p:nvSpPr>
        <p:spPr bwMode="auto">
          <a:xfrm>
            <a:off x="6115050" y="5110163"/>
            <a:ext cx="9525" cy="1047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3" name="Line 129"/>
          <p:cNvSpPr>
            <a:spLocks noChangeShapeType="1"/>
          </p:cNvSpPr>
          <p:nvPr/>
        </p:nvSpPr>
        <p:spPr bwMode="auto">
          <a:xfrm flipV="1">
            <a:off x="4906963" y="3252788"/>
            <a:ext cx="1012825" cy="162877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4" name="Line 130"/>
          <p:cNvSpPr>
            <a:spLocks noChangeShapeType="1"/>
          </p:cNvSpPr>
          <p:nvPr/>
        </p:nvSpPr>
        <p:spPr bwMode="auto">
          <a:xfrm flipV="1">
            <a:off x="5008563" y="4999038"/>
            <a:ext cx="944562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7955" name="Text Box 131"/>
          <p:cNvSpPr txBox="1">
            <a:spLocks noChangeArrowheads="1"/>
          </p:cNvSpPr>
          <p:nvPr/>
        </p:nvSpPr>
        <p:spPr bwMode="auto">
          <a:xfrm>
            <a:off x="931863" y="3117850"/>
            <a:ext cx="93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1800">
                <a:solidFill>
                  <a:srgbClr val="000000"/>
                </a:solidFill>
              </a:rPr>
              <a:t>uwxvyz</a:t>
            </a:r>
          </a:p>
        </p:txBody>
      </p:sp>
      <p:sp>
        <p:nvSpPr>
          <p:cNvPr id="137" name="Rectangle 4"/>
          <p:cNvSpPr txBox="1">
            <a:spLocks noChangeArrowheads="1"/>
          </p:cNvSpPr>
          <p:nvPr/>
        </p:nvSpPr>
        <p:spPr>
          <a:xfrm>
            <a:off x="7082489" y="183265"/>
            <a:ext cx="1981200" cy="20884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1600" kern="0" dirty="0" smtClean="0">
                <a:latin typeface="Gill Sans MT" charset="0"/>
              </a:rPr>
              <a:t> current value of cost of path from source to </a:t>
            </a:r>
            <a:r>
              <a:rPr lang="en-US" sz="1600" kern="0" dirty="0" err="1" smtClean="0">
                <a:latin typeface="Gill Sans MT" charset="0"/>
              </a:rPr>
              <a:t>dest</a:t>
            </a:r>
            <a:r>
              <a:rPr lang="en-US" sz="1600" kern="0" dirty="0" smtClean="0">
                <a:latin typeface="Gill Sans MT" charset="0"/>
              </a:rPr>
              <a:t>.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dirty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1600" kern="0" dirty="0" smtClean="0">
                <a:latin typeface="Gill Sans MT" charset="0"/>
              </a:rPr>
              <a:t> predecessor node along path from source to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dirty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 sz="1600" kern="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'</a:t>
            </a: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1600" kern="0" dirty="0" smtClean="0">
                <a:latin typeface="Gill Sans MT" charset="0"/>
              </a:rPr>
              <a:t> set of nodes whose least cost path definitively known</a:t>
            </a:r>
          </a:p>
        </p:txBody>
      </p:sp>
    </p:spTree>
    <p:extLst>
      <p:ext uri="{BB962C8B-B14F-4D97-AF65-F5344CB8AC3E}">
        <p14:creationId xmlns:p14="http://schemas.microsoft.com/office/powerpoint/2010/main" val="5667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17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1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71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1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717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1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717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17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7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717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1000"/>
                                        <p:tgtEl>
                                          <p:spTgt spid="71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1000"/>
                                        <p:tgtEl>
                                          <p:spTgt spid="71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717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1000"/>
                                        <p:tgtEl>
                                          <p:spTgt spid="717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1000"/>
                                        <p:tgtEl>
                                          <p:spTgt spid="71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24" grpId="0"/>
      <p:bldP spid="717937" grpId="0" animBg="1"/>
      <p:bldP spid="717938" grpId="0" animBg="1"/>
      <p:bldP spid="717939" grpId="0"/>
      <p:bldP spid="717940" grpId="0" animBg="1"/>
      <p:bldP spid="717941" grpId="0"/>
      <p:bldP spid="717945" grpId="0" animBg="1"/>
      <p:bldP spid="717946" grpId="0"/>
      <p:bldP spid="717947" grpId="0"/>
      <p:bldP spid="717948" grpId="0" animBg="1"/>
      <p:bldP spid="717949" grpId="0"/>
      <p:bldP spid="717950" grpId="0" animBg="1"/>
      <p:bldP spid="717951" grpId="0" animBg="1"/>
      <p:bldP spid="717952" grpId="0" animBg="1"/>
      <p:bldP spid="717953" grpId="0" animBg="1"/>
      <p:bldP spid="717954" grpId="0" animBg="1"/>
      <p:bldP spid="7179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03" name="Picture 91" descr="underline_base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8" y="833438"/>
            <a:ext cx="7769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4" name="Rectangle 2"/>
          <p:cNvSpPr>
            <a:spLocks noGrp="1" noChangeArrowheads="1"/>
          </p:cNvSpPr>
          <p:nvPr>
            <p:ph type="title"/>
          </p:nvPr>
        </p:nvSpPr>
        <p:spPr>
          <a:xfrm>
            <a:off x="411163" y="130175"/>
            <a:ext cx="8364537" cy="963613"/>
          </a:xfrm>
        </p:spPr>
        <p:txBody>
          <a:bodyPr/>
          <a:lstStyle/>
          <a:p>
            <a:r>
              <a:rPr lang="en-US" sz="4000">
                <a:latin typeface="Gill Sans MT" charset="0"/>
              </a:rPr>
              <a:t>Dijkstra</a:t>
            </a:r>
            <a:r>
              <a:rPr lang="ja-JP" altLang="en-US" sz="4000">
                <a:latin typeface="Gill Sans MT" charset="0"/>
              </a:rPr>
              <a:t>’</a:t>
            </a:r>
            <a:r>
              <a:rPr lang="en-US" altLang="ja-JP" sz="4000">
                <a:latin typeface="Gill Sans MT" charset="0"/>
              </a:rPr>
              <a:t>s algorithm: another example</a:t>
            </a:r>
            <a:endParaRPr lang="en-US">
              <a:latin typeface="Gill Sans MT" charset="0"/>
            </a:endParaRPr>
          </a:p>
        </p:txBody>
      </p:sp>
      <p:sp>
        <p:nvSpPr>
          <p:cNvPr id="128005" name="Text Box 3"/>
          <p:cNvSpPr txBox="1">
            <a:spLocks noChangeArrowheads="1"/>
          </p:cNvSpPr>
          <p:nvPr/>
        </p:nvSpPr>
        <p:spPr bwMode="auto">
          <a:xfrm>
            <a:off x="239713" y="1506538"/>
            <a:ext cx="70643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Step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0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1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3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28006" name="Text Box 4"/>
          <p:cNvSpPr txBox="1">
            <a:spLocks noChangeArrowheads="1"/>
          </p:cNvSpPr>
          <p:nvPr/>
        </p:nvSpPr>
        <p:spPr bwMode="auto">
          <a:xfrm>
            <a:off x="1252538" y="1516063"/>
            <a:ext cx="1017587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N</a:t>
            </a:r>
            <a:r>
              <a:rPr lang="en-US" sz="2000">
                <a:solidFill>
                  <a:srgbClr val="000000"/>
                </a:solidFill>
                <a:cs typeface="Arial" charset="0"/>
              </a:rPr>
              <a:t>'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uxy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uxyv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uxyvw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uxyvwz</a:t>
            </a:r>
          </a:p>
        </p:txBody>
      </p:sp>
      <p:sp>
        <p:nvSpPr>
          <p:cNvPr id="128007" name="Text Box 5"/>
          <p:cNvSpPr txBox="1">
            <a:spLocks noChangeArrowheads="1"/>
          </p:cNvSpPr>
          <p:nvPr/>
        </p:nvSpPr>
        <p:spPr bwMode="auto">
          <a:xfrm>
            <a:off x="2500313" y="1497013"/>
            <a:ext cx="1169987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D(v),p(v)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2,u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2,u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2,u</a:t>
            </a:r>
          </a:p>
        </p:txBody>
      </p:sp>
      <p:sp>
        <p:nvSpPr>
          <p:cNvPr id="128008" name="Text Box 6"/>
          <p:cNvSpPr txBox="1">
            <a:spLocks noChangeArrowheads="1"/>
          </p:cNvSpPr>
          <p:nvPr/>
        </p:nvSpPr>
        <p:spPr bwMode="auto">
          <a:xfrm>
            <a:off x="3667125" y="1501775"/>
            <a:ext cx="128428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D(w),p(w)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5,u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4,x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3,y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3,y</a:t>
            </a:r>
          </a:p>
        </p:txBody>
      </p:sp>
      <p:sp>
        <p:nvSpPr>
          <p:cNvPr id="128009" name="Text Box 7"/>
          <p:cNvSpPr txBox="1">
            <a:spLocks noChangeArrowheads="1"/>
          </p:cNvSpPr>
          <p:nvPr/>
        </p:nvSpPr>
        <p:spPr bwMode="auto">
          <a:xfrm>
            <a:off x="5057775" y="1497013"/>
            <a:ext cx="1169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D(x),p(x)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1,u</a:t>
            </a:r>
          </a:p>
        </p:txBody>
      </p:sp>
      <p:sp>
        <p:nvSpPr>
          <p:cNvPr id="128010" name="Text Box 8"/>
          <p:cNvSpPr txBox="1">
            <a:spLocks noChangeArrowheads="1"/>
          </p:cNvSpPr>
          <p:nvPr/>
        </p:nvSpPr>
        <p:spPr bwMode="auto">
          <a:xfrm>
            <a:off x="6353175" y="1501775"/>
            <a:ext cx="1169988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D(y),p(y)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  <a:latin typeface="Comic Sans MS" charset="0"/>
                <a:cs typeface="Arial" charset="0"/>
              </a:rPr>
              <a:t>∞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2,x</a:t>
            </a:r>
          </a:p>
        </p:txBody>
      </p:sp>
      <p:sp>
        <p:nvSpPr>
          <p:cNvPr id="128011" name="Text Box 9"/>
          <p:cNvSpPr txBox="1">
            <a:spLocks noChangeArrowheads="1"/>
          </p:cNvSpPr>
          <p:nvPr/>
        </p:nvSpPr>
        <p:spPr bwMode="auto">
          <a:xfrm>
            <a:off x="7605713" y="1516063"/>
            <a:ext cx="1169987" cy="186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D(z),p(z)</a:t>
            </a:r>
          </a:p>
          <a:p>
            <a:pPr algn="r" eaLnBrk="0" hangingPunct="0"/>
            <a:r>
              <a:rPr lang="en-US" sz="1800">
                <a:solidFill>
                  <a:srgbClr val="000000"/>
                </a:solidFill>
                <a:latin typeface="Comic Sans MS" charset="0"/>
              </a:rPr>
              <a:t>∞ </a:t>
            </a:r>
            <a:endParaRPr lang="en-US" sz="2000">
              <a:solidFill>
                <a:srgbClr val="000000"/>
              </a:solidFill>
            </a:endParaRPr>
          </a:p>
          <a:p>
            <a:pPr algn="r" eaLnBrk="0" hangingPunct="0"/>
            <a:r>
              <a:rPr lang="en-US" sz="1800">
                <a:solidFill>
                  <a:srgbClr val="000000"/>
                </a:solidFill>
                <a:latin typeface="Comic Sans MS" charset="0"/>
              </a:rPr>
              <a:t>∞ </a:t>
            </a:r>
            <a:endParaRPr lang="en-US" sz="2000">
              <a:solidFill>
                <a:srgbClr val="000000"/>
              </a:solidFill>
            </a:endParaRP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4,y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4,y</a:t>
            </a:r>
          </a:p>
          <a:p>
            <a:pPr algn="r" eaLnBrk="0" hangingPunct="0"/>
            <a:r>
              <a:rPr lang="en-US" sz="2000">
                <a:solidFill>
                  <a:srgbClr val="000000"/>
                </a:solidFill>
              </a:rPr>
              <a:t>4,y</a:t>
            </a:r>
          </a:p>
        </p:txBody>
      </p:sp>
      <p:sp>
        <p:nvSpPr>
          <p:cNvPr id="128012" name="Line 10"/>
          <p:cNvSpPr>
            <a:spLocks noChangeShapeType="1"/>
          </p:cNvSpPr>
          <p:nvPr/>
        </p:nvSpPr>
        <p:spPr bwMode="auto">
          <a:xfrm>
            <a:off x="361950" y="1857375"/>
            <a:ext cx="8505825" cy="9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3" name="Line 11"/>
          <p:cNvSpPr>
            <a:spLocks noChangeShapeType="1"/>
          </p:cNvSpPr>
          <p:nvPr/>
        </p:nvSpPr>
        <p:spPr bwMode="auto">
          <a:xfrm>
            <a:off x="519113" y="2162175"/>
            <a:ext cx="829627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4" name="Line 12"/>
          <p:cNvSpPr>
            <a:spLocks noChangeShapeType="1"/>
          </p:cNvSpPr>
          <p:nvPr/>
        </p:nvSpPr>
        <p:spPr bwMode="auto">
          <a:xfrm>
            <a:off x="538163" y="2457450"/>
            <a:ext cx="8267700" cy="4763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5" name="Line 13"/>
          <p:cNvSpPr>
            <a:spLocks noChangeShapeType="1"/>
          </p:cNvSpPr>
          <p:nvPr/>
        </p:nvSpPr>
        <p:spPr bwMode="auto">
          <a:xfrm>
            <a:off x="547688" y="2767013"/>
            <a:ext cx="8253412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6" name="Line 14"/>
          <p:cNvSpPr>
            <a:spLocks noChangeShapeType="1"/>
          </p:cNvSpPr>
          <p:nvPr/>
        </p:nvSpPr>
        <p:spPr bwMode="auto">
          <a:xfrm>
            <a:off x="557213" y="3071813"/>
            <a:ext cx="8267700" cy="9525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128017" name="Line 15"/>
          <p:cNvSpPr>
            <a:spLocks noChangeShapeType="1"/>
          </p:cNvSpPr>
          <p:nvPr/>
        </p:nvSpPr>
        <p:spPr bwMode="auto">
          <a:xfrm>
            <a:off x="571500" y="3386138"/>
            <a:ext cx="8262938" cy="4762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grpSp>
        <p:nvGrpSpPr>
          <p:cNvPr id="128018" name="Group 16"/>
          <p:cNvGrpSpPr>
            <a:grpSpLocks/>
          </p:cNvGrpSpPr>
          <p:nvPr/>
        </p:nvGrpSpPr>
        <p:grpSpPr bwMode="auto">
          <a:xfrm>
            <a:off x="1881187" y="4103633"/>
            <a:ext cx="3571875" cy="2236787"/>
            <a:chOff x="3162" y="1071"/>
            <a:chExt cx="2250" cy="1409"/>
          </a:xfrm>
        </p:grpSpPr>
        <p:sp>
          <p:nvSpPr>
            <p:cNvPr id="128024" name="Freeform 17"/>
            <p:cNvSpPr>
              <a:spLocks/>
            </p:cNvSpPr>
            <p:nvPr/>
          </p:nvSpPr>
          <p:spPr bwMode="auto">
            <a:xfrm>
              <a:off x="3162" y="1071"/>
              <a:ext cx="2250" cy="1409"/>
            </a:xfrm>
            <a:custGeom>
              <a:avLst/>
              <a:gdLst>
                <a:gd name="T0" fmla="*/ 0 w 2250"/>
                <a:gd name="T1" fmla="*/ 624 h 1409"/>
                <a:gd name="T2" fmla="*/ 219 w 2250"/>
                <a:gd name="T3" fmla="*/ 321 h 1409"/>
                <a:gd name="T4" fmla="*/ 529 w 2250"/>
                <a:gd name="T5" fmla="*/ 35 h 1409"/>
                <a:gd name="T6" fmla="*/ 1551 w 2250"/>
                <a:gd name="T7" fmla="*/ 111 h 1409"/>
                <a:gd name="T8" fmla="*/ 1968 w 2250"/>
                <a:gd name="T9" fmla="*/ 483 h 1409"/>
                <a:gd name="T10" fmla="*/ 2199 w 2250"/>
                <a:gd name="T11" fmla="*/ 906 h 1409"/>
                <a:gd name="T12" fmla="*/ 1659 w 2250"/>
                <a:gd name="T13" fmla="*/ 1314 h 1409"/>
                <a:gd name="T14" fmla="*/ 993 w 2250"/>
                <a:gd name="T15" fmla="*/ 1386 h 1409"/>
                <a:gd name="T16" fmla="*/ 465 w 2250"/>
                <a:gd name="T17" fmla="*/ 1356 h 1409"/>
                <a:gd name="T18" fmla="*/ 102 w 2250"/>
                <a:gd name="T19" fmla="*/ 1068 h 1409"/>
                <a:gd name="T20" fmla="*/ 0 w 2250"/>
                <a:gd name="T21" fmla="*/ 624 h 140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250"/>
                <a:gd name="T34" fmla="*/ 0 h 1409"/>
                <a:gd name="T35" fmla="*/ 2250 w 2250"/>
                <a:gd name="T36" fmla="*/ 1409 h 140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5" name="Freeform 18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>
                <a:gd name="T0" fmla="*/ 0 w 342"/>
                <a:gd name="T1" fmla="*/ 186 h 186"/>
                <a:gd name="T2" fmla="*/ 342 w 342"/>
                <a:gd name="T3" fmla="*/ 0 h 186"/>
                <a:gd name="T4" fmla="*/ 0 60000 65536"/>
                <a:gd name="T5" fmla="*/ 0 60000 65536"/>
                <a:gd name="T6" fmla="*/ 0 w 342"/>
                <a:gd name="T7" fmla="*/ 0 h 186"/>
                <a:gd name="T8" fmla="*/ 342 w 342"/>
                <a:gd name="T9" fmla="*/ 186 h 1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6" name="Oval 19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7" name="Line 20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8" name="Line 21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29" name="Rectangle 22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0" name="Oval 23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1" name="Oval 24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2" name="Line 25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3" name="Line 26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4" name="Rectangle 27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5" name="Oval 28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6" name="Oval 29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7" name="Line 30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8" name="Line 31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9" name="Rectangle 32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0" name="Oval 33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1" name="Oval 34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2" name="Line 35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3" name="Line 36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4" name="Rectangle 37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5" name="Oval 38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6" name="Oval 39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7" name="Line 40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8" name="Line 41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9" name="Rectangle 42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0" name="Oval 43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1" name="Oval 44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2" name="Line 45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3" name="Line 46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4" name="Rectangle 47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en-US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5" name="Oval 48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6" name="Freeform 49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>
                <a:gd name="T0" fmla="*/ 0 w 1"/>
                <a:gd name="T1" fmla="*/ 0 h 522"/>
                <a:gd name="T2" fmla="*/ 0 w 1"/>
                <a:gd name="T3" fmla="*/ 522 h 522"/>
                <a:gd name="T4" fmla="*/ 0 60000 65536"/>
                <a:gd name="T5" fmla="*/ 0 60000 65536"/>
                <a:gd name="T6" fmla="*/ 0 w 1"/>
                <a:gd name="T7" fmla="*/ 0 h 522"/>
                <a:gd name="T8" fmla="*/ 1 w 1"/>
                <a:gd name="T9" fmla="*/ 522 h 52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7" name="Freeform 50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>
                <a:gd name="T0" fmla="*/ 0 w 1"/>
                <a:gd name="T1" fmla="*/ 0 h 537"/>
                <a:gd name="T2" fmla="*/ 0 w 1"/>
                <a:gd name="T3" fmla="*/ 537 h 537"/>
                <a:gd name="T4" fmla="*/ 0 60000 65536"/>
                <a:gd name="T5" fmla="*/ 0 60000 65536"/>
                <a:gd name="T6" fmla="*/ 0 w 1"/>
                <a:gd name="T7" fmla="*/ 0 h 537"/>
                <a:gd name="T8" fmla="*/ 1 w 1"/>
                <a:gd name="T9" fmla="*/ 537 h 53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8" name="Freeform 51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>
                <a:gd name="T0" fmla="*/ 0 w 378"/>
                <a:gd name="T1" fmla="*/ 11993521 h 174"/>
                <a:gd name="T2" fmla="*/ 5035 w 378"/>
                <a:gd name="T3" fmla="*/ 0 h 174"/>
                <a:gd name="T4" fmla="*/ 0 60000 65536"/>
                <a:gd name="T5" fmla="*/ 0 60000 65536"/>
                <a:gd name="T6" fmla="*/ 0 w 378"/>
                <a:gd name="T7" fmla="*/ 0 h 174"/>
                <a:gd name="T8" fmla="*/ 378 w 378"/>
                <a:gd name="T9" fmla="*/ 174 h 1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59" name="Freeform 52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>
                <a:gd name="T0" fmla="*/ 0 w 366"/>
                <a:gd name="T1" fmla="*/ 270 h 270"/>
                <a:gd name="T2" fmla="*/ 366 w 366"/>
                <a:gd name="T3" fmla="*/ 0 h 270"/>
                <a:gd name="T4" fmla="*/ 0 60000 65536"/>
                <a:gd name="T5" fmla="*/ 0 60000 65536"/>
                <a:gd name="T6" fmla="*/ 0 w 366"/>
                <a:gd name="T7" fmla="*/ 0 h 270"/>
                <a:gd name="T8" fmla="*/ 366 w 366"/>
                <a:gd name="T9" fmla="*/ 270 h 27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0" name="Freeform 53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1" name="Freeform 54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>
                <a:gd name="T0" fmla="*/ 276 w 276"/>
                <a:gd name="T1" fmla="*/ 264 h 264"/>
                <a:gd name="T2" fmla="*/ 0 w 276"/>
                <a:gd name="T3" fmla="*/ 0 h 264"/>
                <a:gd name="T4" fmla="*/ 0 60000 65536"/>
                <a:gd name="T5" fmla="*/ 0 60000 65536"/>
                <a:gd name="T6" fmla="*/ 0 w 276"/>
                <a:gd name="T7" fmla="*/ 0 h 264"/>
                <a:gd name="T8" fmla="*/ 276 w 276"/>
                <a:gd name="T9" fmla="*/ 264 h 2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2" name="Freeform 55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>
                <a:gd name="T0" fmla="*/ 366 w 366"/>
                <a:gd name="T1" fmla="*/ 0 h 1"/>
                <a:gd name="T2" fmla="*/ 0 w 366"/>
                <a:gd name="T3" fmla="*/ 0 h 1"/>
                <a:gd name="T4" fmla="*/ 0 60000 65536"/>
                <a:gd name="T5" fmla="*/ 0 60000 65536"/>
                <a:gd name="T6" fmla="*/ 0 w 366"/>
                <a:gd name="T7" fmla="*/ 0 h 1"/>
                <a:gd name="T8" fmla="*/ 366 w 366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3" name="Freeform 56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>
                <a:gd name="T0" fmla="*/ 396 w 396"/>
                <a:gd name="T1" fmla="*/ 267 h 267"/>
                <a:gd name="T2" fmla="*/ 0 w 396"/>
                <a:gd name="T3" fmla="*/ 0 h 267"/>
                <a:gd name="T4" fmla="*/ 0 60000 65536"/>
                <a:gd name="T5" fmla="*/ 0 60000 65536"/>
                <a:gd name="T6" fmla="*/ 0 w 396"/>
                <a:gd name="T7" fmla="*/ 0 h 267"/>
                <a:gd name="T8" fmla="*/ 396 w 396"/>
                <a:gd name="T9" fmla="*/ 267 h 26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64" name="Freeform 57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>
                <a:gd name="T0" fmla="*/ 1110 w 1110"/>
                <a:gd name="T1" fmla="*/ 342 h 645"/>
                <a:gd name="T2" fmla="*/ 0 w 1110"/>
                <a:gd name="T3" fmla="*/ 645 h 645"/>
                <a:gd name="T4" fmla="*/ 0 60000 65536"/>
                <a:gd name="T5" fmla="*/ 0 60000 65536"/>
                <a:gd name="T6" fmla="*/ 0 w 1110"/>
                <a:gd name="T7" fmla="*/ 0 h 645"/>
                <a:gd name="T8" fmla="*/ 1110 w 1110"/>
                <a:gd name="T9" fmla="*/ 645 h 6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0000"/>
                </a:solidFill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128065" name="Group 58"/>
            <p:cNvGrpSpPr>
              <a:grpSpLocks/>
            </p:cNvGrpSpPr>
            <p:nvPr/>
          </p:nvGrpSpPr>
          <p:grpSpPr bwMode="auto">
            <a:xfrm>
              <a:off x="3287" y="1744"/>
              <a:ext cx="205" cy="250"/>
              <a:chOff x="2954" y="2425"/>
              <a:chExt cx="208" cy="250"/>
            </a:xfrm>
          </p:grpSpPr>
          <p:sp>
            <p:nvSpPr>
              <p:cNvPr id="128091" name="Rectangle 59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92" name="Text Box 60"/>
              <p:cNvSpPr txBox="1">
                <a:spLocks noChangeArrowheads="1"/>
              </p:cNvSpPr>
              <p:nvPr/>
            </p:nvSpPr>
            <p:spPr bwMode="auto">
              <a:xfrm>
                <a:off x="2954" y="2425"/>
                <a:ext cx="208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u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66" name="Group 61"/>
            <p:cNvGrpSpPr>
              <a:grpSpLocks/>
            </p:cNvGrpSpPr>
            <p:nvPr/>
          </p:nvGrpSpPr>
          <p:grpSpPr bwMode="auto">
            <a:xfrm>
              <a:off x="4461" y="2128"/>
              <a:ext cx="196" cy="250"/>
              <a:chOff x="2958" y="2425"/>
              <a:chExt cx="199" cy="250"/>
            </a:xfrm>
          </p:grpSpPr>
          <p:sp>
            <p:nvSpPr>
              <p:cNvPr id="128089" name="Rectangle 62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90" name="Text Box 63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y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67" name="Group 64"/>
            <p:cNvGrpSpPr>
              <a:grpSpLocks/>
            </p:cNvGrpSpPr>
            <p:nvPr/>
          </p:nvGrpSpPr>
          <p:grpSpPr bwMode="auto">
            <a:xfrm>
              <a:off x="3772" y="2095"/>
              <a:ext cx="212" cy="288"/>
              <a:chOff x="2951" y="2395"/>
              <a:chExt cx="213" cy="288"/>
            </a:xfrm>
          </p:grpSpPr>
          <p:sp>
            <p:nvSpPr>
              <p:cNvPr id="128087" name="Rectangle 6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88" name="Text Box 66"/>
              <p:cNvSpPr txBox="1">
                <a:spLocks noChangeArrowheads="1"/>
              </p:cNvSpPr>
              <p:nvPr/>
            </p:nvSpPr>
            <p:spPr bwMode="auto">
              <a:xfrm>
                <a:off x="2951" y="2395"/>
                <a:ext cx="21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x</a:t>
                </a:r>
              </a:p>
            </p:txBody>
          </p:sp>
        </p:grpSp>
        <p:grpSp>
          <p:nvGrpSpPr>
            <p:cNvPr id="128068" name="Group 67"/>
            <p:cNvGrpSpPr>
              <a:grpSpLocks/>
            </p:cNvGrpSpPr>
            <p:nvPr/>
          </p:nvGrpSpPr>
          <p:grpSpPr bwMode="auto">
            <a:xfrm>
              <a:off x="4438" y="1438"/>
              <a:ext cx="232" cy="250"/>
              <a:chOff x="2941" y="2425"/>
              <a:chExt cx="235" cy="250"/>
            </a:xfrm>
          </p:grpSpPr>
          <p:sp>
            <p:nvSpPr>
              <p:cNvPr id="128085" name="Rectangle 6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6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86" name="Text Box 69"/>
              <p:cNvSpPr txBox="1">
                <a:spLocks noChangeArrowheads="1"/>
              </p:cNvSpPr>
              <p:nvPr/>
            </p:nvSpPr>
            <p:spPr bwMode="auto">
              <a:xfrm>
                <a:off x="2941" y="2425"/>
                <a:ext cx="235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w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69" name="Group 70"/>
            <p:cNvGrpSpPr>
              <a:grpSpLocks/>
            </p:cNvGrpSpPr>
            <p:nvPr/>
          </p:nvGrpSpPr>
          <p:grpSpPr bwMode="auto">
            <a:xfrm>
              <a:off x="3771" y="1438"/>
              <a:ext cx="196" cy="250"/>
              <a:chOff x="2958" y="2425"/>
              <a:chExt cx="199" cy="250"/>
            </a:xfrm>
          </p:grpSpPr>
          <p:sp>
            <p:nvSpPr>
              <p:cNvPr id="128083" name="Rectangle 7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84" name="Text Box 72"/>
              <p:cNvSpPr txBox="1">
                <a:spLocks noChangeArrowheads="1"/>
              </p:cNvSpPr>
              <p:nvPr/>
            </p:nvSpPr>
            <p:spPr bwMode="auto">
              <a:xfrm>
                <a:off x="2958" y="2425"/>
                <a:ext cx="19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 sz="2000">
                    <a:solidFill>
                      <a:srgbClr val="000000"/>
                    </a:solidFill>
                  </a:rPr>
                  <a:t>v</a:t>
                </a: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28070" name="Group 73"/>
            <p:cNvGrpSpPr>
              <a:grpSpLocks/>
            </p:cNvGrpSpPr>
            <p:nvPr/>
          </p:nvGrpSpPr>
          <p:grpSpPr bwMode="auto">
            <a:xfrm>
              <a:off x="5025" y="1756"/>
              <a:ext cx="212" cy="288"/>
              <a:chOff x="2949" y="2395"/>
              <a:chExt cx="214" cy="288"/>
            </a:xfrm>
          </p:grpSpPr>
          <p:sp>
            <p:nvSpPr>
              <p:cNvPr id="128081" name="Rectangle 7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2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hangingPunct="0"/>
                <a:endParaRPr lang="en-US" sz="1800">
                  <a:solidFill>
                    <a:srgbClr val="000000"/>
                  </a:solidFill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28082" name="Text Box 75"/>
              <p:cNvSpPr txBox="1">
                <a:spLocks noChangeArrowheads="1"/>
              </p:cNvSpPr>
              <p:nvPr/>
            </p:nvSpPr>
            <p:spPr bwMode="auto">
              <a:xfrm>
                <a:off x="2949" y="2395"/>
                <a:ext cx="21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0" hangingPunct="0"/>
                <a:r>
                  <a:rPr lang="en-US">
                    <a:solidFill>
                      <a:srgbClr val="000000"/>
                    </a:solidFill>
                  </a:rPr>
                  <a:t>z</a:t>
                </a:r>
              </a:p>
            </p:txBody>
          </p:sp>
        </p:grpSp>
        <p:sp>
          <p:nvSpPr>
            <p:cNvPr id="128071" name="Text Box 76"/>
            <p:cNvSpPr txBox="1">
              <a:spLocks noChangeArrowheads="1"/>
            </p:cNvSpPr>
            <p:nvPr/>
          </p:nvSpPr>
          <p:spPr bwMode="auto">
            <a:xfrm>
              <a:off x="3493" y="1568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2" name="Text Box 77"/>
            <p:cNvSpPr txBox="1">
              <a:spLocks noChangeArrowheads="1"/>
            </p:cNvSpPr>
            <p:nvPr/>
          </p:nvSpPr>
          <p:spPr bwMode="auto">
            <a:xfrm>
              <a:off x="3841" y="1787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3" name="Text Box 78"/>
            <p:cNvSpPr txBox="1">
              <a:spLocks noChangeArrowheads="1"/>
            </p:cNvSpPr>
            <p:nvPr/>
          </p:nvSpPr>
          <p:spPr bwMode="auto">
            <a:xfrm>
              <a:off x="3406" y="200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4" name="Text Box 79"/>
            <p:cNvSpPr txBox="1">
              <a:spLocks noChangeArrowheads="1"/>
            </p:cNvSpPr>
            <p:nvPr/>
          </p:nvSpPr>
          <p:spPr bwMode="auto">
            <a:xfrm>
              <a:off x="4225" y="1880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5" name="Text Box 80"/>
            <p:cNvSpPr txBox="1">
              <a:spLocks noChangeArrowheads="1"/>
            </p:cNvSpPr>
            <p:nvPr/>
          </p:nvSpPr>
          <p:spPr bwMode="auto">
            <a:xfrm>
              <a:off x="4162" y="2234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6" name="Text Box 81"/>
            <p:cNvSpPr txBox="1">
              <a:spLocks noChangeArrowheads="1"/>
            </p:cNvSpPr>
            <p:nvPr/>
          </p:nvSpPr>
          <p:spPr bwMode="auto">
            <a:xfrm>
              <a:off x="4522" y="180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1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7" name="Text Box 82"/>
            <p:cNvSpPr txBox="1">
              <a:spLocks noChangeArrowheads="1"/>
            </p:cNvSpPr>
            <p:nvPr/>
          </p:nvSpPr>
          <p:spPr bwMode="auto">
            <a:xfrm>
              <a:off x="4882" y="2069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2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8" name="Text Box 83"/>
            <p:cNvSpPr txBox="1">
              <a:spLocks noChangeArrowheads="1"/>
            </p:cNvSpPr>
            <p:nvPr/>
          </p:nvSpPr>
          <p:spPr bwMode="auto">
            <a:xfrm>
              <a:off x="4855" y="153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79" name="Text Box 84"/>
            <p:cNvSpPr txBox="1">
              <a:spLocks noChangeArrowheads="1"/>
            </p:cNvSpPr>
            <p:nvPr/>
          </p:nvSpPr>
          <p:spPr bwMode="auto">
            <a:xfrm>
              <a:off x="4120" y="1382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3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28080" name="Text Box 85"/>
            <p:cNvSpPr txBox="1">
              <a:spLocks noChangeArrowheads="1"/>
            </p:cNvSpPr>
            <p:nvPr/>
          </p:nvSpPr>
          <p:spPr bwMode="auto">
            <a:xfrm>
              <a:off x="3769" y="1115"/>
              <a:ext cx="19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0" hangingPunct="0"/>
              <a:r>
                <a:rPr lang="en-US" sz="1800">
                  <a:solidFill>
                    <a:srgbClr val="000000"/>
                  </a:solidFill>
                </a:rPr>
                <a:t>5</a:t>
              </a: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718934" name="Line 86"/>
          <p:cNvSpPr>
            <a:spLocks noChangeShapeType="1"/>
          </p:cNvSpPr>
          <p:nvPr/>
        </p:nvSpPr>
        <p:spPr bwMode="auto">
          <a:xfrm flipH="1">
            <a:off x="2241550" y="2035175"/>
            <a:ext cx="3514725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8935" name="Line 87"/>
          <p:cNvSpPr>
            <a:spLocks noChangeShapeType="1"/>
          </p:cNvSpPr>
          <p:nvPr/>
        </p:nvSpPr>
        <p:spPr bwMode="auto">
          <a:xfrm flipH="1">
            <a:off x="2163763" y="2330450"/>
            <a:ext cx="4894262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8936" name="Line 88"/>
          <p:cNvSpPr>
            <a:spLocks noChangeShapeType="1"/>
          </p:cNvSpPr>
          <p:nvPr/>
        </p:nvSpPr>
        <p:spPr bwMode="auto">
          <a:xfrm flipH="1">
            <a:off x="2227263" y="2692400"/>
            <a:ext cx="914400" cy="2571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8937" name="Line 89"/>
          <p:cNvSpPr>
            <a:spLocks noChangeShapeType="1"/>
          </p:cNvSpPr>
          <p:nvPr/>
        </p:nvSpPr>
        <p:spPr bwMode="auto">
          <a:xfrm flipH="1">
            <a:off x="2241550" y="2949575"/>
            <a:ext cx="2239963" cy="3095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718938" name="Line 90"/>
          <p:cNvSpPr>
            <a:spLocks noChangeShapeType="1"/>
          </p:cNvSpPr>
          <p:nvPr/>
        </p:nvSpPr>
        <p:spPr bwMode="auto">
          <a:xfrm flipH="1">
            <a:off x="2254250" y="3206750"/>
            <a:ext cx="5975350" cy="3349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hangingPunct="0"/>
            <a:endParaRPr lang="en-US" sz="1800">
              <a:solidFill>
                <a:srgbClr val="0000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97" name="Rectangle 4"/>
          <p:cNvSpPr txBox="1">
            <a:spLocks noChangeArrowheads="1"/>
          </p:cNvSpPr>
          <p:nvPr/>
        </p:nvSpPr>
        <p:spPr>
          <a:xfrm>
            <a:off x="7040562" y="4210346"/>
            <a:ext cx="1981200" cy="20884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/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defRPr sz="28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Comic Sans MS" pitchFamily="66" charset="0"/>
                <a:ea typeface="ＭＳ Ｐゴシック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  <a:ea typeface="ＭＳ Ｐゴシック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-109" charset="0"/>
              </a:defRPr>
            </a:lvl9pPr>
          </a:lstStyle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D(v):</a:t>
            </a:r>
            <a:r>
              <a:rPr lang="en-US" sz="1600" kern="0" dirty="0" smtClean="0">
                <a:latin typeface="Gill Sans MT" charset="0"/>
              </a:rPr>
              <a:t> current value of cost of path from source to </a:t>
            </a:r>
            <a:r>
              <a:rPr lang="en-US" sz="1600" kern="0" dirty="0" err="1" smtClean="0">
                <a:latin typeface="Gill Sans MT" charset="0"/>
              </a:rPr>
              <a:t>dest</a:t>
            </a:r>
            <a:r>
              <a:rPr lang="en-US" sz="1600" kern="0" dirty="0" smtClean="0">
                <a:latin typeface="Gill Sans MT" charset="0"/>
              </a:rPr>
              <a:t>.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dirty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p(v):</a:t>
            </a:r>
            <a:r>
              <a:rPr lang="en-US" sz="1600" kern="0" dirty="0" smtClean="0">
                <a:latin typeface="Gill Sans MT" charset="0"/>
              </a:rPr>
              <a:t> predecessor node along path from source to v</a:t>
            </a: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endParaRPr lang="en-US" sz="800" kern="0" dirty="0" smtClean="0">
              <a:solidFill>
                <a:srgbClr val="000099"/>
              </a:solidFill>
              <a:latin typeface="Arial" charset="0"/>
            </a:endParaRPr>
          </a:p>
          <a:p>
            <a:pPr marL="0" indent="0">
              <a:lnSpc>
                <a:spcPct val="75000"/>
              </a:lnSpc>
              <a:buFont typeface="Wingdings" charset="2"/>
              <a:buNone/>
            </a:pP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N</a:t>
            </a:r>
            <a:r>
              <a:rPr lang="en-US" sz="1600" kern="0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'</a:t>
            </a:r>
            <a:r>
              <a:rPr lang="en-US" sz="1600" kern="0" dirty="0" smtClean="0">
                <a:solidFill>
                  <a:srgbClr val="000099"/>
                </a:solidFill>
                <a:latin typeface="Arial" charset="0"/>
              </a:rPr>
              <a:t>:</a:t>
            </a:r>
            <a:r>
              <a:rPr lang="en-US" sz="1600" kern="0" dirty="0" smtClean="0">
                <a:latin typeface="Gill Sans MT" charset="0"/>
              </a:rPr>
              <a:t> set of nodes whose least cost path definitively known</a:t>
            </a:r>
          </a:p>
        </p:txBody>
      </p:sp>
    </p:spTree>
    <p:extLst>
      <p:ext uri="{BB962C8B-B14F-4D97-AF65-F5344CB8AC3E}">
        <p14:creationId xmlns:p14="http://schemas.microsoft.com/office/powerpoint/2010/main" val="145768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34" grpId="0" animBg="1"/>
      <p:bldP spid="718935" grpId="0" animBg="1"/>
      <p:bldP spid="718936" grpId="0" animBg="1"/>
      <p:bldP spid="718937" grpId="0" animBg="1"/>
      <p:bldP spid="71893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2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3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3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bg1">
                <a:lumMod val="95000"/>
              </a:schemeClr>
            </a:gs>
            <a:gs pos="100000">
              <a:schemeClr val="accent5">
                <a:lumMod val="75000"/>
              </a:schemeClr>
            </a:gs>
          </a:gsLst>
        </a:gradFill>
        <a:ln>
          <a:noFill/>
        </a:ln>
        <a:effectLst/>
      </a:spPr>
      <a:bodyPr anchor="ctr"/>
      <a:lstStyle>
        <a:defPPr algn="ctr">
          <a:defRPr dirty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5944</TotalTime>
  <Words>2415</Words>
  <Application>Microsoft Office PowerPoint</Application>
  <PresentationFormat>On-screen Show (4:3)</PresentationFormat>
  <Paragraphs>655</Paragraphs>
  <Slides>38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15</vt:i4>
      </vt:variant>
      <vt:variant>
        <vt:lpstr>Slide Titles</vt:lpstr>
      </vt:variant>
      <vt:variant>
        <vt:i4>38</vt:i4>
      </vt:variant>
    </vt:vector>
  </HeadingPairs>
  <TitlesOfParts>
    <vt:vector size="63" baseType="lpstr">
      <vt:lpstr>ＭＳ Ｐゴシック</vt:lpstr>
      <vt:lpstr>Arial</vt:lpstr>
      <vt:lpstr>Comic Sans MS</vt:lpstr>
      <vt:lpstr>Courier New</vt:lpstr>
      <vt:lpstr>Gill Sans MT</vt:lpstr>
      <vt:lpstr>Tahoma</vt:lpstr>
      <vt:lpstr>Times</vt:lpstr>
      <vt:lpstr>Times New Roman</vt:lpstr>
      <vt:lpstr>Wingdings</vt:lpstr>
      <vt:lpstr>ZapfDingbats</vt:lpstr>
      <vt:lpstr>Default Design</vt:lpstr>
      <vt:lpstr>3_Default Design</vt:lpstr>
      <vt:lpstr>1_Default Design</vt:lpstr>
      <vt:lpstr>13_Default Design</vt:lpstr>
      <vt:lpstr>15_Default Design</vt:lpstr>
      <vt:lpstr>20_Default Design</vt:lpstr>
      <vt:lpstr>21_Default Design</vt:lpstr>
      <vt:lpstr>22_Default Design</vt:lpstr>
      <vt:lpstr>25_Default Design</vt:lpstr>
      <vt:lpstr>27_Default Design</vt:lpstr>
      <vt:lpstr>28_Default Design</vt:lpstr>
      <vt:lpstr>31_Default Design</vt:lpstr>
      <vt:lpstr>32_Default Design</vt:lpstr>
      <vt:lpstr>33_Default Design</vt:lpstr>
      <vt:lpstr>36_Default Design</vt:lpstr>
      <vt:lpstr>Routing</vt:lpstr>
      <vt:lpstr>Goals for Today</vt:lpstr>
      <vt:lpstr>Internet approach to scalable routing</vt:lpstr>
      <vt:lpstr>Interconnected ASes</vt:lpstr>
      <vt:lpstr>Intra-AS Routing</vt:lpstr>
      <vt:lpstr>Intra-AS Routing (OSPF)</vt:lpstr>
      <vt:lpstr>Dijsktra’s algorithm</vt:lpstr>
      <vt:lpstr>PowerPoint Presentation</vt:lpstr>
      <vt:lpstr>Dijkstra’s algorithm: another example</vt:lpstr>
      <vt:lpstr>Dijkstra’s algorithm: solution </vt:lpstr>
      <vt:lpstr>PowerPoint Presentation</vt:lpstr>
      <vt:lpstr>Router architecture overview</vt:lpstr>
      <vt:lpstr>Input port functions</vt:lpstr>
      <vt:lpstr>Input port queuing</vt:lpstr>
      <vt:lpstr>Switching via a bus</vt:lpstr>
      <vt:lpstr>Destination-based forwarding</vt:lpstr>
      <vt:lpstr>Longest prefix matching</vt:lpstr>
      <vt:lpstr>Longest prefix matching</vt:lpstr>
      <vt:lpstr>Output ports</vt:lpstr>
      <vt:lpstr>Output port queueing</vt:lpstr>
      <vt:lpstr>How much buffering?</vt:lpstr>
      <vt:lpstr>Scheduling policies</vt:lpstr>
      <vt:lpstr>Scheduling policies</vt:lpstr>
      <vt:lpstr>Hierarchical OSPF</vt:lpstr>
      <vt:lpstr>Hierarchical OSPF</vt:lpstr>
      <vt:lpstr>Inter-AS routing is different </vt:lpstr>
      <vt:lpstr>Inter-AS tasks</vt:lpstr>
      <vt:lpstr>Internet inter-AS routing: BGP</vt:lpstr>
      <vt:lpstr>eBGP, iBGP connections</vt:lpstr>
      <vt:lpstr>BGP basics</vt:lpstr>
      <vt:lpstr>Path attributes and BGP routes</vt:lpstr>
      <vt:lpstr>BGP path advertisement</vt:lpstr>
      <vt:lpstr>BGP path advertisement</vt:lpstr>
      <vt:lpstr>BGP: achieving policy via advertisements</vt:lpstr>
      <vt:lpstr>BGP: achieving policy via advertisements</vt:lpstr>
      <vt:lpstr>BGP route selection</vt:lpstr>
      <vt:lpstr>Hot Potato Routing</vt:lpstr>
      <vt:lpstr>Network Layer Summary</vt:lpstr>
    </vt:vector>
  </TitlesOfParts>
  <Company>UMIACS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gg</cp:lastModifiedBy>
  <cp:revision>192</cp:revision>
  <dcterms:created xsi:type="dcterms:W3CDTF">2003-09-05T02:55:05Z</dcterms:created>
  <dcterms:modified xsi:type="dcterms:W3CDTF">2018-03-09T00:13:57Z</dcterms:modified>
</cp:coreProperties>
</file>