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7"/>
  </p:notesMasterIdLst>
  <p:handoutMasterIdLst>
    <p:handoutMasterId r:id="rId18"/>
  </p:handoutMasterIdLst>
  <p:sldIdLst>
    <p:sldId id="256" r:id="rId3"/>
    <p:sldId id="257" r:id="rId4"/>
    <p:sldId id="402" r:id="rId5"/>
    <p:sldId id="411" r:id="rId6"/>
    <p:sldId id="409" r:id="rId7"/>
    <p:sldId id="405" r:id="rId8"/>
    <p:sldId id="406" r:id="rId9"/>
    <p:sldId id="407" r:id="rId10"/>
    <p:sldId id="408" r:id="rId11"/>
    <p:sldId id="410" r:id="rId12"/>
    <p:sldId id="412" r:id="rId13"/>
    <p:sldId id="413" r:id="rId14"/>
    <p:sldId id="414" r:id="rId15"/>
    <p:sldId id="393"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711" autoAdjust="0"/>
  </p:normalViewPr>
  <p:slideViewPr>
    <p:cSldViewPr>
      <p:cViewPr varScale="1">
        <p:scale>
          <a:sx n="116" d="100"/>
          <a:sy n="116" d="100"/>
        </p:scale>
        <p:origin x="1422"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1154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1455329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xfrm>
            <a:off x="1150938" y="692150"/>
            <a:ext cx="4556125" cy="3416300"/>
          </a:xfrm>
          <a:ln cap="flat"/>
        </p:spPr>
      </p:sp>
      <p:sp>
        <p:nvSpPr>
          <p:cNvPr id="409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930837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150938" y="692150"/>
            <a:ext cx="4556125" cy="3416300"/>
          </a:xfrm>
          <a:ln cap="flat"/>
        </p:spPr>
      </p:sp>
      <p:sp>
        <p:nvSpPr>
          <p:cNvPr id="6147"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4290658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xfrm>
            <a:off x="3886200" y="8686800"/>
            <a:ext cx="2971800" cy="457200"/>
          </a:xfrm>
          <a:prstGeom prst="rect">
            <a:avLst/>
          </a:prstGeom>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66788">
              <a:defRPr>
                <a:solidFill>
                  <a:schemeClr val="tx1"/>
                </a:solidFill>
                <a:latin typeface="Comic Sans MS" charset="0"/>
                <a:ea typeface="ＭＳ Ｐゴシック" charset="0"/>
              </a:defRPr>
            </a:lvl1pPr>
            <a:lvl2pPr marL="742950" indent="-285750" defTabSz="966788">
              <a:defRPr>
                <a:solidFill>
                  <a:schemeClr val="tx1"/>
                </a:solidFill>
                <a:latin typeface="Comic Sans MS" charset="0"/>
                <a:ea typeface="ＭＳ Ｐゴシック" charset="0"/>
              </a:defRPr>
            </a:lvl2pPr>
            <a:lvl3pPr marL="1143000" indent="-228600" defTabSz="966788">
              <a:defRPr>
                <a:solidFill>
                  <a:schemeClr val="tx1"/>
                </a:solidFill>
                <a:latin typeface="Comic Sans MS" charset="0"/>
                <a:ea typeface="ＭＳ Ｐゴシック" charset="0"/>
              </a:defRPr>
            </a:lvl3pPr>
            <a:lvl4pPr marL="1600200" indent="-228600" defTabSz="966788">
              <a:defRPr>
                <a:solidFill>
                  <a:schemeClr val="tx1"/>
                </a:solidFill>
                <a:latin typeface="Comic Sans MS" charset="0"/>
                <a:ea typeface="ＭＳ Ｐゴシック" charset="0"/>
              </a:defRPr>
            </a:lvl4pPr>
            <a:lvl5pPr marL="2057400" indent="-228600" defTabSz="966788">
              <a:defRPr>
                <a:solidFill>
                  <a:schemeClr val="tx1"/>
                </a:solidFill>
                <a:latin typeface="Comic Sans MS" charset="0"/>
                <a:ea typeface="ＭＳ Ｐゴシック" charset="0"/>
              </a:defRPr>
            </a:lvl5pPr>
            <a:lvl6pPr marL="2514600" indent="-228600" defTabSz="966788"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6788"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6788"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678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FF0F50E0-F965-1942-BE28-CD11C3CFEF88}" type="slidenum">
              <a:rPr lang="en-US" smtClean="0">
                <a:solidFill>
                  <a:srgbClr val="000000"/>
                </a:solidFill>
                <a:latin typeface="Times New Roman" charset="0"/>
              </a:rPr>
              <a:pPr>
                <a:defRPr/>
              </a:pPr>
              <a:t>4</a:t>
            </a:fld>
            <a:endParaRPr lang="en-US" dirty="0" smtClean="0">
              <a:solidFill>
                <a:srgbClr val="000000"/>
              </a:solidFill>
              <a:latin typeface="Times New Roman" charset="0"/>
            </a:endParaRPr>
          </a:p>
        </p:txBody>
      </p:sp>
      <p:sp>
        <p:nvSpPr>
          <p:cNvPr id="107523" name="Rectangle 2"/>
          <p:cNvSpPr>
            <a:spLocks noGrp="1" noRot="1" noChangeAspect="1" noChangeArrowheads="1" noTextEdit="1"/>
          </p:cNvSpPr>
          <p:nvPr>
            <p:ph type="sldImg"/>
          </p:nvPr>
        </p:nvSpPr>
        <p:spPr>
          <a:xfrm>
            <a:off x="1150938" y="692150"/>
            <a:ext cx="4556125" cy="3416300"/>
          </a:xfrm>
          <a:ln/>
        </p:spPr>
      </p:sp>
      <p:sp>
        <p:nvSpPr>
          <p:cNvPr id="107524"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endParaRPr lang="en-US" dirty="0">
              <a:latin typeface="Times New Roman" charset="0"/>
              <a:cs typeface="+mn-cs"/>
            </a:endParaRPr>
          </a:p>
        </p:txBody>
      </p:sp>
    </p:spTree>
    <p:extLst>
      <p:ext uri="{BB962C8B-B14F-4D97-AF65-F5344CB8AC3E}">
        <p14:creationId xmlns:p14="http://schemas.microsoft.com/office/powerpoint/2010/main" val="3130564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7"/>
          <p:cNvSpPr>
            <a:spLocks noGrp="1" noChangeArrowheads="1"/>
          </p:cNvSpPr>
          <p:nvPr>
            <p:ph type="ftr" sz="quarter" idx="11"/>
          </p:nvPr>
        </p:nvSpPr>
        <p:spPr>
          <a:xfrm>
            <a:off x="5532438" y="6467475"/>
            <a:ext cx="2895600" cy="287338"/>
          </a:xfrm>
          <a:prstGeom prst="rect">
            <a:avLst/>
          </a:prstGeom>
          <a:ln/>
        </p:spPr>
        <p:txBody>
          <a:bodyPr/>
          <a:lstStyle>
            <a:lvl1pPr>
              <a:defRPr/>
            </a:lvl1pPr>
          </a:lstStyle>
          <a:p>
            <a:pPr eaLnBrk="0" hangingPunct="0">
              <a:defRPr/>
            </a:pPr>
            <a:r>
              <a:rPr lang="en-US" sz="1800" smtClean="0">
                <a:solidFill>
                  <a:srgbClr val="000000"/>
                </a:solidFill>
                <a:latin typeface="Arial" charset="0"/>
                <a:ea typeface="ＭＳ Ｐゴシック" charset="0"/>
              </a:rPr>
              <a:t>Wireless and Mobile Networks </a:t>
            </a:r>
            <a:endParaRPr lang="en-US" sz="1800" dirty="0">
              <a:solidFill>
                <a:srgbClr val="000000"/>
              </a:solidFill>
              <a:latin typeface="Arial" charset="0"/>
              <a:ea typeface="ＭＳ Ｐゴシック" charset="0"/>
            </a:endParaRPr>
          </a:p>
        </p:txBody>
      </p:sp>
      <p:sp>
        <p:nvSpPr>
          <p:cNvPr id="4" name="Rectangle 8"/>
          <p:cNvSpPr>
            <a:spLocks noGrp="1" noChangeArrowheads="1"/>
          </p:cNvSpPr>
          <p:nvPr>
            <p:ph type="sldNum" sz="quarter" idx="12"/>
          </p:nvPr>
        </p:nvSpPr>
        <p:spPr>
          <a:xfrm>
            <a:off x="8324850" y="6462713"/>
            <a:ext cx="676275" cy="276225"/>
          </a:xfrm>
          <a:prstGeom prst="rect">
            <a:avLst/>
          </a:prstGeom>
          <a:ln/>
        </p:spPr>
        <p:txBody>
          <a:bodyPr/>
          <a:lstStyle>
            <a:lvl1pPr>
              <a:defRPr/>
            </a:lvl1pPr>
          </a:lstStyle>
          <a:p>
            <a:pPr eaLnBrk="0" hangingPunct="0">
              <a:defRPr/>
            </a:pPr>
            <a:r>
              <a:rPr lang="en-US" sz="1800" dirty="0">
                <a:solidFill>
                  <a:srgbClr val="000000"/>
                </a:solidFill>
                <a:latin typeface="Arial" charset="0"/>
                <a:ea typeface="ＭＳ Ｐゴシック" charset="0"/>
              </a:rPr>
              <a:t>4-</a:t>
            </a:r>
            <a:fld id="{7EFC9773-7379-5049-A6C9-0C8EEEC5C544}" type="slidenum">
              <a:rPr lang="en-US" sz="1800">
                <a:solidFill>
                  <a:srgbClr val="000000"/>
                </a:solidFill>
                <a:latin typeface="Arial" charset="0"/>
                <a:ea typeface="ＭＳ Ｐゴシック" charset="0"/>
              </a:rPr>
              <a:pPr eaLnBrk="0" hangingPunct="0">
                <a:defRPr/>
              </a:pPr>
              <a:t>‹#›</a:t>
            </a:fld>
            <a:endParaRPr lang="en-US" sz="1800" dirty="0">
              <a:solidFill>
                <a:srgbClr val="000000"/>
              </a:solidFill>
              <a:latin typeface="Arial" charset="0"/>
              <a:ea typeface="ＭＳ Ｐゴシック" charset="0"/>
            </a:endParaRPr>
          </a:p>
        </p:txBody>
      </p:sp>
    </p:spTree>
    <p:extLst>
      <p:ext uri="{BB962C8B-B14F-4D97-AF65-F5344CB8AC3E}">
        <p14:creationId xmlns:p14="http://schemas.microsoft.com/office/powerpoint/2010/main" val="221081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Arial" charset="0"/>
        </a:defRPr>
      </a:lvl2pPr>
      <a:lvl3pPr algn="ctr" rtl="0" eaLnBrk="0" fontAlgn="base" hangingPunct="0">
        <a:spcBef>
          <a:spcPct val="0"/>
        </a:spcBef>
        <a:spcAft>
          <a:spcPct val="0"/>
        </a:spcAft>
        <a:defRPr sz="4400">
          <a:solidFill>
            <a:schemeClr val="tx2"/>
          </a:solidFill>
          <a:latin typeface="Times New Roman" pitchFamily="18" charset="0"/>
          <a:cs typeface="Arial" charset="0"/>
        </a:defRPr>
      </a:lvl3pPr>
      <a:lvl4pPr algn="ctr" rtl="0" eaLnBrk="0" fontAlgn="base" hangingPunct="0">
        <a:spcBef>
          <a:spcPct val="0"/>
        </a:spcBef>
        <a:spcAft>
          <a:spcPct val="0"/>
        </a:spcAft>
        <a:defRPr sz="4400">
          <a:solidFill>
            <a:schemeClr val="tx2"/>
          </a:solidFill>
          <a:latin typeface="Times New Roman" pitchFamily="18" charset="0"/>
          <a:cs typeface="Arial" charset="0"/>
        </a:defRPr>
      </a:lvl4pPr>
      <a:lvl5pPr algn="ctr" rtl="0" eaLnBrk="0" fontAlgn="base" hangingPunct="0">
        <a:spcBef>
          <a:spcPct val="0"/>
        </a:spcBef>
        <a:spcAft>
          <a:spcPct val="0"/>
        </a:spcAft>
        <a:defRPr sz="4400">
          <a:solidFill>
            <a:schemeClr val="tx2"/>
          </a:solidFill>
          <a:latin typeface="Times New Roman" pitchFamily="18" charset="0"/>
          <a:cs typeface="Arial" charset="0"/>
        </a:defRPr>
      </a:lvl5pPr>
      <a:lvl6pPr marL="457200" algn="ctr" rtl="0" eaLnBrk="0" fontAlgn="base" hangingPunct="0">
        <a:spcBef>
          <a:spcPct val="0"/>
        </a:spcBef>
        <a:spcAft>
          <a:spcPct val="0"/>
        </a:spcAft>
        <a:defRPr sz="4400">
          <a:solidFill>
            <a:schemeClr val="tx2"/>
          </a:solidFill>
          <a:latin typeface="Times New Roman" pitchFamily="18" charset="0"/>
          <a:cs typeface="Arial" charset="0"/>
        </a:defRPr>
      </a:lvl6pPr>
      <a:lvl7pPr marL="914400" algn="ctr" rtl="0" eaLnBrk="0" fontAlgn="base" hangingPunct="0">
        <a:spcBef>
          <a:spcPct val="0"/>
        </a:spcBef>
        <a:spcAft>
          <a:spcPct val="0"/>
        </a:spcAft>
        <a:defRPr sz="4400">
          <a:solidFill>
            <a:schemeClr val="tx2"/>
          </a:solidFill>
          <a:latin typeface="Times New Roman" pitchFamily="18" charset="0"/>
          <a:cs typeface="Arial" charset="0"/>
        </a:defRPr>
      </a:lvl7pPr>
      <a:lvl8pPr marL="1371600" algn="ctr" rtl="0" eaLnBrk="0" fontAlgn="base" hangingPunct="0">
        <a:spcBef>
          <a:spcPct val="0"/>
        </a:spcBef>
        <a:spcAft>
          <a:spcPct val="0"/>
        </a:spcAft>
        <a:defRPr sz="4400">
          <a:solidFill>
            <a:schemeClr val="tx2"/>
          </a:solidFill>
          <a:latin typeface="Times New Roman" pitchFamily="18" charset="0"/>
          <a:cs typeface="Arial" charset="0"/>
        </a:defRPr>
      </a:lvl8pPr>
      <a:lvl9pPr marL="1828800" algn="ctr" rtl="0" eaLnBrk="0" fontAlgn="base" hangingPunct="0">
        <a:spcBef>
          <a:spcPct val="0"/>
        </a:spcBef>
        <a:spcAft>
          <a:spcPct val="0"/>
        </a:spcAft>
        <a:defRPr sz="4400">
          <a:solidFill>
            <a:schemeClr val="tx2"/>
          </a:solidFill>
          <a:latin typeface="Times New Roman" pitchFamily="18" charset="0"/>
          <a:cs typeface="Arial"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cs typeface="+mn-cs"/>
        </a:defRPr>
      </a:lvl2pPr>
      <a:lvl3pPr marL="1143000" indent="-228600" algn="l" rtl="0" eaLnBrk="0" fontAlgn="base" hangingPunct="0">
        <a:spcBef>
          <a:spcPct val="20000"/>
        </a:spcBef>
        <a:spcAft>
          <a:spcPct val="0"/>
        </a:spcAft>
        <a:buSzPct val="100000"/>
        <a:buChar char="•"/>
        <a:defRPr sz="2400">
          <a:solidFill>
            <a:schemeClr val="tx1"/>
          </a:solidFill>
          <a:latin typeface="+mn-lt"/>
          <a:cs typeface="+mn-cs"/>
        </a:defRPr>
      </a:lvl3pPr>
      <a:lvl4pPr marL="1600200" indent="-228600" algn="l" rtl="0" eaLnBrk="0" fontAlgn="base" hangingPunct="0">
        <a:spcBef>
          <a:spcPct val="20000"/>
        </a:spcBef>
        <a:spcAft>
          <a:spcPct val="0"/>
        </a:spcAft>
        <a:buSzPct val="100000"/>
        <a:buChar char="–"/>
        <a:defRPr sz="2000">
          <a:solidFill>
            <a:schemeClr val="tx1"/>
          </a:solidFill>
          <a:latin typeface="+mn-lt"/>
          <a:cs typeface="+mn-cs"/>
        </a:defRPr>
      </a:lvl4pPr>
      <a:lvl5pPr marL="2057400" indent="-228600" algn="l" rtl="0" eaLnBrk="0" fontAlgn="base" hangingPunct="0">
        <a:spcBef>
          <a:spcPct val="20000"/>
        </a:spcBef>
        <a:spcAft>
          <a:spcPct val="0"/>
        </a:spcAft>
        <a:buSzPct val="100000"/>
        <a:buChar char="•"/>
        <a:defRPr sz="2000">
          <a:solidFill>
            <a:schemeClr val="tx1"/>
          </a:solidFill>
          <a:latin typeface="+mn-lt"/>
          <a:cs typeface="+mn-cs"/>
        </a:defRPr>
      </a:lvl5pPr>
      <a:lvl6pPr marL="2514600" indent="-228600" algn="l" rtl="0" eaLnBrk="0" fontAlgn="base" hangingPunct="0">
        <a:spcBef>
          <a:spcPct val="20000"/>
        </a:spcBef>
        <a:spcAft>
          <a:spcPct val="0"/>
        </a:spcAft>
        <a:buSzPct val="100000"/>
        <a:buChar char="•"/>
        <a:defRPr sz="2000">
          <a:solidFill>
            <a:schemeClr val="tx1"/>
          </a:solidFill>
          <a:latin typeface="+mn-lt"/>
          <a:cs typeface="+mn-cs"/>
        </a:defRPr>
      </a:lvl6pPr>
      <a:lvl7pPr marL="2971800" indent="-228600" algn="l" rtl="0" eaLnBrk="0" fontAlgn="base" hangingPunct="0">
        <a:spcBef>
          <a:spcPct val="20000"/>
        </a:spcBef>
        <a:spcAft>
          <a:spcPct val="0"/>
        </a:spcAft>
        <a:buSzPct val="100000"/>
        <a:buChar char="•"/>
        <a:defRPr sz="2000">
          <a:solidFill>
            <a:schemeClr val="tx1"/>
          </a:solidFill>
          <a:latin typeface="+mn-lt"/>
          <a:cs typeface="+mn-cs"/>
        </a:defRPr>
      </a:lvl7pPr>
      <a:lvl8pPr marL="3429000" indent="-228600" algn="l" rtl="0" eaLnBrk="0" fontAlgn="base" hangingPunct="0">
        <a:spcBef>
          <a:spcPct val="20000"/>
        </a:spcBef>
        <a:spcAft>
          <a:spcPct val="0"/>
        </a:spcAft>
        <a:buSzPct val="100000"/>
        <a:buChar char="•"/>
        <a:defRPr sz="2000">
          <a:solidFill>
            <a:schemeClr val="tx1"/>
          </a:solidFill>
          <a:latin typeface="+mn-lt"/>
          <a:cs typeface="+mn-cs"/>
        </a:defRPr>
      </a:lvl8pPr>
      <a:lvl9pPr marL="3886200" indent="-228600" algn="l" rtl="0" eaLnBrk="0" fontAlgn="base" hangingPunct="0">
        <a:spcBef>
          <a:spcPct val="20000"/>
        </a:spcBef>
        <a:spcAft>
          <a:spcPct val="0"/>
        </a:spcAft>
        <a:buSzPct val="10000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FF2FDC68-C228-4CD0-8E85-B2A66BB664C3}" type="datetimeFigureOut">
              <a:rPr lang="en-US" smtClean="0">
                <a:solidFill>
                  <a:prstClr val="black">
                    <a:tint val="75000"/>
                  </a:prstClr>
                </a:solidFill>
                <a:latin typeface="Calibri"/>
                <a:cs typeface="+mn-cs"/>
              </a:rPr>
              <a:pPr eaLnBrk="1" fontAlgn="auto" hangingPunct="1">
                <a:spcBef>
                  <a:spcPts val="0"/>
                </a:spcBef>
                <a:spcAft>
                  <a:spcPts val="0"/>
                </a:spcAft>
              </a:pPr>
              <a:t>1/25/2018</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07835698-7D66-4BCC-A374-0E4C32F86412}" type="slidenum">
              <a:rPr lang="en-US" smtClean="0">
                <a:solidFill>
                  <a:prstClr val="black">
                    <a:tint val="75000"/>
                  </a:prstClr>
                </a:solidFill>
                <a:latin typeface="Calibri"/>
                <a:cs typeface="+mn-cs"/>
              </a:rPr>
              <a:pPr eaLnBrk="1" fontAlgn="auto" hangingPunct="1">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3253601944"/>
      </p:ext>
    </p:extLst>
  </p:cSld>
  <p:clrMap bg1="lt1" tx1="dk1" bg2="lt2" tx2="dk2" accent1="accent1" accent2="accent2" accent3="accent3" accent4="accent4" accent5="accent5" accent6="accent6" hlink="hlink" folHlink="folHlink"/>
  <p:sldLayoutIdLst>
    <p:sldLayoutId id="214748366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a:noFill/>
          <a:ln/>
        </p:spPr>
        <p:txBody>
          <a:bodyPr/>
          <a:lstStyle/>
          <a:p>
            <a:r>
              <a:rPr lang="en-US" dirty="0" smtClean="0"/>
              <a:t>Mobile Phones</a:t>
            </a:r>
            <a:endParaRPr lang="en-US" dirty="0"/>
          </a:p>
        </p:txBody>
      </p:sp>
      <p:sp>
        <p:nvSpPr>
          <p:cNvPr id="3075" name="Rectangle 3"/>
          <p:cNvSpPr>
            <a:spLocks noGrp="1" noChangeArrowheads="1"/>
          </p:cNvSpPr>
          <p:nvPr>
            <p:ph type="subTitle" idx="1"/>
          </p:nvPr>
        </p:nvSpPr>
        <p:spPr>
          <a:noFill/>
          <a:ln/>
        </p:spPr>
        <p:txBody>
          <a:bodyPr/>
          <a:lstStyle/>
          <a:p>
            <a:pPr marL="342900" indent="-342900"/>
            <a:r>
              <a:rPr lang="en-US" dirty="0" smtClean="0"/>
              <a:t>Session</a:t>
            </a:r>
            <a:r>
              <a:rPr lang="en-US" dirty="0" smtClean="0"/>
              <a:t> 2</a:t>
            </a:r>
            <a:endParaRPr lang="en-US" dirty="0"/>
          </a:p>
          <a:p>
            <a:pPr marL="342900" indent="-342900"/>
            <a:r>
              <a:rPr lang="en-US" smtClean="0"/>
              <a:t>INST 346</a:t>
            </a:r>
            <a:endParaRPr lang="en-US" dirty="0"/>
          </a:p>
        </p:txBody>
      </p:sp>
      <p:pic>
        <p:nvPicPr>
          <p:cNvPr id="3077" name="Picture 5" descr="head"/>
          <p:cNvPicPr>
            <a:picLocks noChangeAspect="1" noChangeArrowheads="1"/>
          </p:cNvPicPr>
          <p:nvPr/>
        </p:nvPicPr>
        <p:blipFill>
          <a:blip r:embed="rId3" cstate="print"/>
          <a:srcRect/>
          <a:stretch>
            <a:fillRect/>
          </a:stretch>
        </p:blipFill>
        <p:spPr bwMode="auto">
          <a:xfrm>
            <a:off x="1219200" y="304800"/>
            <a:ext cx="6985000" cy="158750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297"/>
            <a:ext cx="7772400" cy="1143000"/>
          </a:xfrm>
        </p:spPr>
        <p:txBody>
          <a:bodyPr/>
          <a:lstStyle/>
          <a:p>
            <a:r>
              <a:rPr lang="en-US" dirty="0" smtClean="0"/>
              <a:t>User Interaction</a:t>
            </a:r>
            <a:endParaRPr lang="en-US" dirty="0"/>
          </a:p>
        </p:txBody>
      </p:sp>
      <p:sp>
        <p:nvSpPr>
          <p:cNvPr id="3" name="Content Placeholder 2"/>
          <p:cNvSpPr>
            <a:spLocks noGrp="1"/>
          </p:cNvSpPr>
          <p:nvPr>
            <p:ph idx="1"/>
          </p:nvPr>
        </p:nvSpPr>
        <p:spPr>
          <a:xfrm>
            <a:off x="685800" y="1371600"/>
            <a:ext cx="7772400" cy="4114800"/>
          </a:xfrm>
        </p:spPr>
        <p:txBody>
          <a:bodyPr/>
          <a:lstStyle/>
          <a:p>
            <a:r>
              <a:rPr lang="en-US" dirty="0" smtClean="0"/>
              <a:t>Touchscreen</a:t>
            </a:r>
          </a:p>
          <a:p>
            <a:pPr lvl="1"/>
            <a:r>
              <a:rPr lang="en-US" dirty="0" smtClean="0"/>
              <a:t>Point</a:t>
            </a:r>
          </a:p>
          <a:p>
            <a:pPr lvl="1"/>
            <a:r>
              <a:rPr lang="en-US" dirty="0" smtClean="0"/>
              <a:t>Gesture</a:t>
            </a:r>
          </a:p>
          <a:p>
            <a:pPr lvl="1"/>
            <a:r>
              <a:rPr lang="en-US" dirty="0" smtClean="0"/>
              <a:t>Type</a:t>
            </a:r>
          </a:p>
          <a:p>
            <a:r>
              <a:rPr lang="en-US" dirty="0" smtClean="0"/>
              <a:t>Audio</a:t>
            </a:r>
          </a:p>
          <a:p>
            <a:pPr lvl="1"/>
            <a:r>
              <a:rPr lang="en-US" dirty="0" smtClean="0"/>
              <a:t>Speech</a:t>
            </a:r>
          </a:p>
          <a:p>
            <a:pPr lvl="1"/>
            <a:r>
              <a:rPr lang="en-US" dirty="0" err="1" smtClean="0"/>
              <a:t>Earcons</a:t>
            </a:r>
            <a:endParaRPr lang="en-US" dirty="0"/>
          </a:p>
          <a:p>
            <a:r>
              <a:rPr lang="en-US" dirty="0" smtClean="0"/>
              <a:t>Haptic</a:t>
            </a:r>
          </a:p>
          <a:p>
            <a:r>
              <a:rPr lang="en-US" dirty="0" smtClean="0"/>
              <a:t>Predictive analytics</a:t>
            </a:r>
          </a:p>
          <a:p>
            <a:endParaRPr lang="en-US" dirty="0"/>
          </a:p>
        </p:txBody>
      </p:sp>
    </p:spTree>
    <p:extLst>
      <p:ext uri="{BB962C8B-B14F-4D97-AF65-F5344CB8AC3E}">
        <p14:creationId xmlns:p14="http://schemas.microsoft.com/office/powerpoint/2010/main" val="2199853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1600" t="21111" r="2608" b="12222"/>
          <a:stretch/>
        </p:blipFill>
        <p:spPr>
          <a:xfrm>
            <a:off x="304800" y="1219200"/>
            <a:ext cx="8686800" cy="5486400"/>
          </a:xfrm>
          <a:prstGeom prst="rect">
            <a:avLst/>
          </a:prstGeom>
        </p:spPr>
      </p:pic>
      <p:sp>
        <p:nvSpPr>
          <p:cNvPr id="5" name="Title 4"/>
          <p:cNvSpPr>
            <a:spLocks noGrp="1"/>
          </p:cNvSpPr>
          <p:nvPr>
            <p:ph type="title"/>
          </p:nvPr>
        </p:nvSpPr>
        <p:spPr>
          <a:xfrm>
            <a:off x="685800" y="76200"/>
            <a:ext cx="7772400" cy="1143000"/>
          </a:xfrm>
        </p:spPr>
        <p:txBody>
          <a:bodyPr/>
          <a:lstStyle/>
          <a:p>
            <a:r>
              <a:rPr lang="en-US" dirty="0" err="1" smtClean="0"/>
              <a:t>Combain</a:t>
            </a:r>
            <a:endParaRPr lang="en-US" dirty="0"/>
          </a:p>
        </p:txBody>
      </p:sp>
    </p:spTree>
    <p:extLst>
      <p:ext uri="{BB962C8B-B14F-4D97-AF65-F5344CB8AC3E}">
        <p14:creationId xmlns:p14="http://schemas.microsoft.com/office/powerpoint/2010/main" val="3689214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52400"/>
            <a:ext cx="8839200" cy="6555641"/>
          </a:xfrm>
          <a:prstGeom prst="rect">
            <a:avLst/>
          </a:prstGeom>
          <a:noFill/>
        </p:spPr>
        <p:txBody>
          <a:bodyPr wrap="square" rtlCol="0">
            <a:spAutoFit/>
          </a:bodyPr>
          <a:lstStyle/>
          <a:p>
            <a:r>
              <a:rPr lang="en-US" sz="2800" b="1" dirty="0"/>
              <a:t>How Wi-Fi positioning works with </a:t>
            </a:r>
            <a:r>
              <a:rPr lang="en-US" sz="2800" b="1" dirty="0" smtClean="0"/>
              <a:t>GPS</a:t>
            </a:r>
          </a:p>
          <a:p>
            <a:endParaRPr lang="en-US" sz="2800" b="1" dirty="0"/>
          </a:p>
          <a:p>
            <a:r>
              <a:rPr lang="en-US" sz="2800" dirty="0"/>
              <a:t>Devices with both Wi-Fi and GPS can be used to send information about a Wi-Fi network back to a location service provider. This makes it possible to determine where the particular Wi-Fi network is. This is done by having the device send the access point’s MAC address along with the location determined by GPS. If GPS is used to determine the location of a device it will also scan nearby networks that can be used to identify the network. When the location of Wi-Fi networks are found the information will be recorded for public access. Next time someone is close to one of those Wi-Fi networks, but lack a GPS-signal, this service will be used to determine a location as the network’s location is recorded</a:t>
            </a:r>
            <a:r>
              <a:rPr lang="en-US" sz="2800" dirty="0" smtClean="0"/>
              <a:t>.</a:t>
            </a:r>
            <a:endParaRPr lang="en-US" sz="2800" dirty="0"/>
          </a:p>
        </p:txBody>
      </p:sp>
      <p:sp>
        <p:nvSpPr>
          <p:cNvPr id="4" name="Rectangle 3"/>
          <p:cNvSpPr/>
          <p:nvPr/>
        </p:nvSpPr>
        <p:spPr>
          <a:xfrm>
            <a:off x="4495800" y="6477000"/>
            <a:ext cx="4572000" cy="276999"/>
          </a:xfrm>
          <a:prstGeom prst="rect">
            <a:avLst/>
          </a:prstGeom>
          <a:ln>
            <a:solidFill>
              <a:schemeClr val="tx1"/>
            </a:solidFill>
          </a:ln>
        </p:spPr>
        <p:txBody>
          <a:bodyPr wrap="square">
            <a:spAutoFit/>
          </a:bodyPr>
          <a:lstStyle/>
          <a:p>
            <a:r>
              <a:rPr lang="en-US" sz="1200" dirty="0"/>
              <a:t>https://combain.com/about/about-positioning/about-indoor-positioning/</a:t>
            </a:r>
          </a:p>
        </p:txBody>
      </p:sp>
    </p:spTree>
    <p:extLst>
      <p:ext uri="{BB962C8B-B14F-4D97-AF65-F5344CB8AC3E}">
        <p14:creationId xmlns:p14="http://schemas.microsoft.com/office/powerpoint/2010/main" val="125474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838200"/>
            <a:ext cx="8153400" cy="5509200"/>
          </a:xfrm>
          <a:prstGeom prst="rect">
            <a:avLst/>
          </a:prstGeom>
        </p:spPr>
        <p:txBody>
          <a:bodyPr wrap="square">
            <a:spAutoFit/>
          </a:bodyPr>
          <a:lstStyle/>
          <a:p>
            <a:r>
              <a:rPr lang="en-US" sz="3200" b="1" dirty="0"/>
              <a:t>Vendors collecting Wi-Fi information</a:t>
            </a:r>
          </a:p>
          <a:p>
            <a:endParaRPr lang="en-US" sz="3200" dirty="0" smtClean="0"/>
          </a:p>
          <a:p>
            <a:r>
              <a:rPr lang="en-US" sz="3200" dirty="0" smtClean="0"/>
              <a:t>Wi-Fi </a:t>
            </a:r>
            <a:r>
              <a:rPr lang="en-US" sz="3200" dirty="0"/>
              <a:t>positioning information is gathered by vendors to provide more accurate location services to users. Gathering this kind of network information is public knowledge, Wi-Fi passwords are not needed to do this. Determining user locations in this way is usually part of cell phone carrier’s terms-of-service agreement though most phones allow the user to turn off location services.</a:t>
            </a:r>
          </a:p>
        </p:txBody>
      </p:sp>
      <p:sp>
        <p:nvSpPr>
          <p:cNvPr id="4" name="Rectangle 3"/>
          <p:cNvSpPr/>
          <p:nvPr/>
        </p:nvSpPr>
        <p:spPr>
          <a:xfrm>
            <a:off x="4495800" y="6477000"/>
            <a:ext cx="4572000" cy="276999"/>
          </a:xfrm>
          <a:prstGeom prst="rect">
            <a:avLst/>
          </a:prstGeom>
          <a:ln>
            <a:solidFill>
              <a:schemeClr val="tx1"/>
            </a:solidFill>
          </a:ln>
        </p:spPr>
        <p:txBody>
          <a:bodyPr wrap="square">
            <a:spAutoFit/>
          </a:bodyPr>
          <a:lstStyle/>
          <a:p>
            <a:r>
              <a:rPr lang="en-US" sz="1200" dirty="0"/>
              <a:t>https://combain.com/about/about-positioning/about-indoor-positioning/</a:t>
            </a:r>
          </a:p>
        </p:txBody>
      </p:sp>
    </p:spTree>
    <p:extLst>
      <p:ext uri="{BB962C8B-B14F-4D97-AF65-F5344CB8AC3E}">
        <p14:creationId xmlns:p14="http://schemas.microsoft.com/office/powerpoint/2010/main" val="2522190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p:txBody>
          <a:bodyPr/>
          <a:lstStyle/>
          <a:p>
            <a:r>
              <a:rPr lang="en-US"/>
              <a:t>Before You Go</a:t>
            </a:r>
          </a:p>
        </p:txBody>
      </p:sp>
      <p:sp>
        <p:nvSpPr>
          <p:cNvPr id="270339" name="Rectangle 3"/>
          <p:cNvSpPr>
            <a:spLocks noGrp="1" noChangeArrowheads="1"/>
          </p:cNvSpPr>
          <p:nvPr>
            <p:ph type="body" idx="1"/>
          </p:nvPr>
        </p:nvSpPr>
        <p:spPr/>
        <p:txBody>
          <a:bodyPr/>
          <a:lstStyle/>
          <a:p>
            <a:pPr>
              <a:buFontTx/>
              <a:buNone/>
            </a:pPr>
            <a:r>
              <a:rPr lang="en-US"/>
              <a:t>	On a sheet of paper, answer the following (ungraded) question (no names, please):</a:t>
            </a:r>
          </a:p>
          <a:p>
            <a:endParaRPr lang="en-US"/>
          </a:p>
          <a:p>
            <a:pPr>
              <a:buFontTx/>
              <a:buNone/>
            </a:pPr>
            <a:r>
              <a:rPr lang="en-US"/>
              <a:t>	</a:t>
            </a:r>
            <a:r>
              <a:rPr lang="en-US" sz="4000"/>
              <a:t>What was the muddiest point in today’s class?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a:lstStyle/>
          <a:p>
            <a:r>
              <a:rPr lang="en-US" dirty="0"/>
              <a:t>Agenda</a:t>
            </a:r>
          </a:p>
        </p:txBody>
      </p:sp>
      <p:sp>
        <p:nvSpPr>
          <p:cNvPr id="5123" name="Rectangle 3"/>
          <p:cNvSpPr>
            <a:spLocks noGrp="1" noChangeArrowheads="1"/>
          </p:cNvSpPr>
          <p:nvPr>
            <p:ph type="body" idx="1"/>
          </p:nvPr>
        </p:nvSpPr>
        <p:spPr>
          <a:noFill/>
          <a:ln/>
        </p:spPr>
        <p:txBody>
          <a:bodyPr/>
          <a:lstStyle/>
          <a:p>
            <a:r>
              <a:rPr lang="en-US" dirty="0" smtClean="0"/>
              <a:t>Mobile phones</a:t>
            </a:r>
            <a:endParaRPr lang="en-US" dirty="0"/>
          </a:p>
          <a:p>
            <a:endParaRPr lang="en-US" dirty="0" smtClean="0"/>
          </a:p>
          <a:p>
            <a:r>
              <a:rPr lang="en-US" dirty="0" smtClean="0"/>
              <a:t>Cellular networks</a:t>
            </a:r>
          </a:p>
          <a:p>
            <a:endParaRPr lang="en-US" dirty="0" smtClean="0"/>
          </a:p>
          <a:p>
            <a:r>
              <a:rPr lang="en-US" dirty="0" smtClean="0"/>
              <a:t>Sensors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9554" name="Picture 1" descr="IPhoneSeattle.jpg"/>
          <p:cNvPicPr>
            <a:picLocks noChangeAspect="1"/>
          </p:cNvPicPr>
          <p:nvPr/>
        </p:nvPicPr>
        <p:blipFill>
          <a:blip r:embed="rId2" cstate="print"/>
          <a:srcRect/>
          <a:stretch>
            <a:fillRect/>
          </a:stretch>
        </p:blipFill>
        <p:spPr bwMode="auto">
          <a:xfrm>
            <a:off x="4648200" y="279400"/>
            <a:ext cx="4229100" cy="6350000"/>
          </a:xfrm>
          <a:prstGeom prst="rect">
            <a:avLst/>
          </a:prstGeom>
          <a:noFill/>
          <a:ln w="9525">
            <a:noFill/>
            <a:miter lim="800000"/>
            <a:headEnd/>
            <a:tailEnd/>
          </a:ln>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1524000"/>
            <a:ext cx="4168871" cy="4168871"/>
          </a:xfrm>
          <a:prstGeom prst="rect">
            <a:avLst/>
          </a:prstGeom>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88" name="AutoShape 2"/>
          <p:cNvSpPr>
            <a:spLocks noChangeArrowheads="1"/>
          </p:cNvSpPr>
          <p:nvPr/>
        </p:nvSpPr>
        <p:spPr bwMode="auto">
          <a:xfrm>
            <a:off x="2108200" y="2046287"/>
            <a:ext cx="1057275" cy="91440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hangingPunct="0">
              <a:defRPr/>
            </a:pPr>
            <a:endParaRPr lang="en-US" sz="1800" dirty="0">
              <a:solidFill>
                <a:srgbClr val="000000"/>
              </a:solidFill>
              <a:latin typeface="Arial" charset="0"/>
              <a:ea typeface="ＭＳ Ｐゴシック" charset="0"/>
            </a:endParaRPr>
          </a:p>
        </p:txBody>
      </p:sp>
      <p:sp>
        <p:nvSpPr>
          <p:cNvPr id="36889" name="AutoShape 4"/>
          <p:cNvSpPr>
            <a:spLocks noChangeArrowheads="1"/>
          </p:cNvSpPr>
          <p:nvPr/>
        </p:nvSpPr>
        <p:spPr bwMode="auto">
          <a:xfrm>
            <a:off x="2914650" y="2501900"/>
            <a:ext cx="1057275" cy="91440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hangingPunct="0">
              <a:defRPr/>
            </a:pPr>
            <a:endParaRPr lang="en-US" sz="1800" dirty="0">
              <a:solidFill>
                <a:srgbClr val="000000"/>
              </a:solidFill>
              <a:latin typeface="Arial" charset="0"/>
              <a:ea typeface="ＭＳ Ｐゴシック" charset="0"/>
            </a:endParaRPr>
          </a:p>
        </p:txBody>
      </p:sp>
      <p:sp>
        <p:nvSpPr>
          <p:cNvPr id="36890" name="AutoShape 5"/>
          <p:cNvSpPr>
            <a:spLocks noChangeArrowheads="1"/>
          </p:cNvSpPr>
          <p:nvPr/>
        </p:nvSpPr>
        <p:spPr bwMode="auto">
          <a:xfrm>
            <a:off x="2139950" y="3892550"/>
            <a:ext cx="1057275" cy="91440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hangingPunct="0">
              <a:defRPr/>
            </a:pPr>
            <a:endParaRPr lang="en-US" sz="1800" dirty="0">
              <a:solidFill>
                <a:srgbClr val="000000"/>
              </a:solidFill>
              <a:latin typeface="Arial" charset="0"/>
              <a:ea typeface="ＭＳ Ｐゴシック" charset="0"/>
            </a:endParaRPr>
          </a:p>
        </p:txBody>
      </p:sp>
      <p:sp>
        <p:nvSpPr>
          <p:cNvPr id="36891" name="AutoShape 7"/>
          <p:cNvSpPr>
            <a:spLocks noChangeArrowheads="1"/>
          </p:cNvSpPr>
          <p:nvPr/>
        </p:nvSpPr>
        <p:spPr bwMode="auto">
          <a:xfrm>
            <a:off x="2933700" y="4324350"/>
            <a:ext cx="1057275" cy="91440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hangingPunct="0">
              <a:defRPr/>
            </a:pPr>
            <a:endParaRPr lang="en-US" sz="1800" dirty="0">
              <a:solidFill>
                <a:srgbClr val="000000"/>
              </a:solidFill>
              <a:latin typeface="Arial" charset="0"/>
              <a:ea typeface="ＭＳ Ｐゴシック" charset="0"/>
            </a:endParaRPr>
          </a:p>
        </p:txBody>
      </p:sp>
      <p:sp>
        <p:nvSpPr>
          <p:cNvPr id="36892" name="AutoShape 8"/>
          <p:cNvSpPr>
            <a:spLocks noChangeArrowheads="1"/>
          </p:cNvSpPr>
          <p:nvPr/>
        </p:nvSpPr>
        <p:spPr bwMode="auto">
          <a:xfrm>
            <a:off x="2122488" y="2970212"/>
            <a:ext cx="1057275" cy="91440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hangingPunct="0">
              <a:defRPr/>
            </a:pPr>
            <a:endParaRPr lang="en-US" sz="1800" dirty="0">
              <a:solidFill>
                <a:srgbClr val="000000"/>
              </a:solidFill>
              <a:latin typeface="Arial" charset="0"/>
              <a:ea typeface="ＭＳ Ｐゴシック" charset="0"/>
            </a:endParaRPr>
          </a:p>
        </p:txBody>
      </p:sp>
      <p:sp>
        <p:nvSpPr>
          <p:cNvPr id="36893" name="AutoShape 9"/>
          <p:cNvSpPr>
            <a:spLocks noChangeArrowheads="1"/>
          </p:cNvSpPr>
          <p:nvPr/>
        </p:nvSpPr>
        <p:spPr bwMode="auto">
          <a:xfrm>
            <a:off x="2933700" y="3413125"/>
            <a:ext cx="1057275" cy="91440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hangingPunct="0">
              <a:defRPr/>
            </a:pPr>
            <a:endParaRPr lang="en-US" sz="1800" dirty="0">
              <a:solidFill>
                <a:srgbClr val="000000"/>
              </a:solidFill>
              <a:latin typeface="Arial" charset="0"/>
              <a:ea typeface="ＭＳ Ｐゴシック" charset="0"/>
            </a:endParaRPr>
          </a:p>
        </p:txBody>
      </p:sp>
      <p:sp>
        <p:nvSpPr>
          <p:cNvPr id="36894" name="AutoShape 10"/>
          <p:cNvSpPr>
            <a:spLocks noChangeArrowheads="1"/>
          </p:cNvSpPr>
          <p:nvPr/>
        </p:nvSpPr>
        <p:spPr bwMode="auto">
          <a:xfrm>
            <a:off x="3735388" y="4789487"/>
            <a:ext cx="1057275" cy="91440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hangingPunct="0">
              <a:defRPr/>
            </a:pPr>
            <a:endParaRPr lang="en-US" sz="1800" dirty="0">
              <a:solidFill>
                <a:srgbClr val="000000"/>
              </a:solidFill>
              <a:latin typeface="Arial" charset="0"/>
              <a:ea typeface="ＭＳ Ｐゴシック" charset="0"/>
            </a:endParaRPr>
          </a:p>
        </p:txBody>
      </p:sp>
      <p:sp>
        <p:nvSpPr>
          <p:cNvPr id="36902" name="Line 290"/>
          <p:cNvSpPr>
            <a:spLocks noChangeShapeType="1"/>
          </p:cNvSpPr>
          <p:nvPr/>
        </p:nvSpPr>
        <p:spPr bwMode="auto">
          <a:xfrm flipV="1">
            <a:off x="4335463" y="4479925"/>
            <a:ext cx="501650" cy="838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sp>
        <p:nvSpPr>
          <p:cNvPr id="36903" name="Line 292"/>
          <p:cNvSpPr>
            <a:spLocks noChangeShapeType="1"/>
          </p:cNvSpPr>
          <p:nvPr/>
        </p:nvSpPr>
        <p:spPr bwMode="auto">
          <a:xfrm flipV="1">
            <a:off x="3524250" y="4479925"/>
            <a:ext cx="823913" cy="46355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sp>
        <p:nvSpPr>
          <p:cNvPr id="36904" name="Line 293"/>
          <p:cNvSpPr>
            <a:spLocks noChangeShapeType="1"/>
          </p:cNvSpPr>
          <p:nvPr/>
        </p:nvSpPr>
        <p:spPr bwMode="auto">
          <a:xfrm flipV="1">
            <a:off x="2751138" y="4287837"/>
            <a:ext cx="1519238" cy="17938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sp>
        <p:nvSpPr>
          <p:cNvPr id="36905" name="Line 294"/>
          <p:cNvSpPr>
            <a:spLocks noChangeShapeType="1"/>
          </p:cNvSpPr>
          <p:nvPr/>
        </p:nvSpPr>
        <p:spPr bwMode="auto">
          <a:xfrm flipV="1">
            <a:off x="3511550" y="2986087"/>
            <a:ext cx="901700" cy="99218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sp>
        <p:nvSpPr>
          <p:cNvPr id="36906" name="Line 295"/>
          <p:cNvSpPr>
            <a:spLocks noChangeShapeType="1"/>
          </p:cNvSpPr>
          <p:nvPr/>
        </p:nvSpPr>
        <p:spPr bwMode="auto">
          <a:xfrm flipV="1">
            <a:off x="2700338" y="2857500"/>
            <a:ext cx="1712913" cy="657225"/>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sp>
        <p:nvSpPr>
          <p:cNvPr id="36907" name="Line 296"/>
          <p:cNvSpPr>
            <a:spLocks noChangeShapeType="1"/>
          </p:cNvSpPr>
          <p:nvPr/>
        </p:nvSpPr>
        <p:spPr bwMode="auto">
          <a:xfrm flipV="1">
            <a:off x="3498850" y="2703512"/>
            <a:ext cx="927100" cy="3730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sp>
        <p:nvSpPr>
          <p:cNvPr id="36908" name="Line 297"/>
          <p:cNvSpPr>
            <a:spLocks noChangeShapeType="1"/>
          </p:cNvSpPr>
          <p:nvPr/>
        </p:nvSpPr>
        <p:spPr bwMode="auto">
          <a:xfrm>
            <a:off x="2725738" y="2600325"/>
            <a:ext cx="1712913"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grpSp>
        <p:nvGrpSpPr>
          <p:cNvPr id="87084" name="Group 299"/>
          <p:cNvGrpSpPr>
            <a:grpSpLocks/>
          </p:cNvGrpSpPr>
          <p:nvPr/>
        </p:nvGrpSpPr>
        <p:grpSpPr bwMode="auto">
          <a:xfrm>
            <a:off x="4257675" y="3821112"/>
            <a:ext cx="987425" cy="730250"/>
            <a:chOff x="2197" y="1155"/>
            <a:chExt cx="622" cy="460"/>
          </a:xfrm>
        </p:grpSpPr>
        <p:grpSp>
          <p:nvGrpSpPr>
            <p:cNvPr id="87104" name="Group 300"/>
            <p:cNvGrpSpPr>
              <a:grpSpLocks/>
            </p:cNvGrpSpPr>
            <p:nvPr/>
          </p:nvGrpSpPr>
          <p:grpSpPr bwMode="auto">
            <a:xfrm>
              <a:off x="2198" y="1176"/>
              <a:ext cx="621" cy="426"/>
              <a:chOff x="3164" y="2556"/>
              <a:chExt cx="901" cy="338"/>
            </a:xfrm>
          </p:grpSpPr>
          <p:sp>
            <p:nvSpPr>
              <p:cNvPr id="36931" name="Rectangle 301"/>
              <p:cNvSpPr>
                <a:spLocks noChangeArrowheads="1"/>
              </p:cNvSpPr>
              <p:nvPr/>
            </p:nvSpPr>
            <p:spPr bwMode="auto">
              <a:xfrm>
                <a:off x="3164" y="2556"/>
                <a:ext cx="901" cy="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hangingPunct="0">
                  <a:defRPr/>
                </a:pPr>
                <a:endParaRPr lang="en-US" sz="1800" dirty="0">
                  <a:solidFill>
                    <a:srgbClr val="000000"/>
                  </a:solidFill>
                  <a:latin typeface="Arial" charset="0"/>
                  <a:ea typeface="ＭＳ Ｐゴシック" charset="0"/>
                </a:endParaRPr>
              </a:p>
            </p:txBody>
          </p:sp>
          <p:sp>
            <p:nvSpPr>
              <p:cNvPr id="36932" name="Text Box 302"/>
              <p:cNvSpPr txBox="1">
                <a:spLocks noChangeArrowheads="1"/>
              </p:cNvSpPr>
              <p:nvPr/>
            </p:nvSpPr>
            <p:spPr bwMode="auto">
              <a:xfrm>
                <a:off x="3212" y="2573"/>
                <a:ext cx="168" cy="183"/>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endParaRPr lang="en-US" sz="1800" dirty="0" smtClean="0">
                  <a:solidFill>
                    <a:srgbClr val="000000"/>
                  </a:solidFill>
                  <a:latin typeface="Arial" charset="0"/>
                </a:endParaRPr>
              </a:p>
            </p:txBody>
          </p:sp>
        </p:grpSp>
        <p:sp>
          <p:nvSpPr>
            <p:cNvPr id="36930" name="Text Box 303"/>
            <p:cNvSpPr txBox="1">
              <a:spLocks noChangeArrowheads="1"/>
            </p:cNvSpPr>
            <p:nvPr/>
          </p:nvSpPr>
          <p:spPr bwMode="auto">
            <a:xfrm>
              <a:off x="2197" y="1155"/>
              <a:ext cx="616"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1400" dirty="0" smtClean="0">
                  <a:solidFill>
                    <a:srgbClr val="000000"/>
                  </a:solidFill>
                  <a:latin typeface="Arial" charset="0"/>
                </a:rPr>
                <a:t>Mobile </a:t>
              </a:r>
            </a:p>
            <a:p>
              <a:pPr algn="ctr">
                <a:defRPr/>
              </a:pPr>
              <a:r>
                <a:rPr lang="en-US" sz="1400" dirty="0" smtClean="0">
                  <a:solidFill>
                    <a:srgbClr val="000000"/>
                  </a:solidFill>
                  <a:latin typeface="Arial" charset="0"/>
                </a:rPr>
                <a:t>Switching </a:t>
              </a:r>
            </a:p>
            <a:p>
              <a:pPr algn="ctr">
                <a:defRPr/>
              </a:pPr>
              <a:r>
                <a:rPr lang="en-US" sz="1400" dirty="0" smtClean="0">
                  <a:solidFill>
                    <a:srgbClr val="000000"/>
                  </a:solidFill>
                  <a:latin typeface="Arial" charset="0"/>
                </a:rPr>
                <a:t>Center</a:t>
              </a:r>
            </a:p>
          </p:txBody>
        </p:sp>
      </p:grpSp>
      <p:sp>
        <p:nvSpPr>
          <p:cNvPr id="87085" name="Freeform 304"/>
          <p:cNvSpPr>
            <a:spLocks/>
          </p:cNvSpPr>
          <p:nvPr/>
        </p:nvSpPr>
        <p:spPr bwMode="auto">
          <a:xfrm>
            <a:off x="5715000" y="2438400"/>
            <a:ext cx="1711325" cy="2270125"/>
          </a:xfrm>
          <a:custGeom>
            <a:avLst/>
            <a:gdLst>
              <a:gd name="T0" fmla="*/ 81 w 1292"/>
              <a:gd name="T1" fmla="*/ 15 h 1255"/>
              <a:gd name="T2" fmla="*/ 12 w 1292"/>
              <a:gd name="T3" fmla="*/ 343 h 1255"/>
              <a:gd name="T4" fmla="*/ 10 w 1292"/>
              <a:gd name="T5" fmla="*/ 1145 h 1255"/>
              <a:gd name="T6" fmla="*/ 18 w 1292"/>
              <a:gd name="T7" fmla="*/ 1815 h 1255"/>
              <a:gd name="T8" fmla="*/ 82 w 1292"/>
              <a:gd name="T9" fmla="*/ 1906 h 1255"/>
              <a:gd name="T10" fmla="*/ 219 w 1292"/>
              <a:gd name="T11" fmla="*/ 2469 h 1255"/>
              <a:gd name="T12" fmla="*/ 335 w 1292"/>
              <a:gd name="T13" fmla="*/ 2706 h 1255"/>
              <a:gd name="T14" fmla="*/ 405 w 1292"/>
              <a:gd name="T15" fmla="*/ 2234 h 1255"/>
              <a:gd name="T16" fmla="*/ 429 w 1292"/>
              <a:gd name="T17" fmla="*/ 975 h 1255"/>
              <a:gd name="T18" fmla="*/ 406 w 1292"/>
              <a:gd name="T19" fmla="*/ 459 h 1255"/>
              <a:gd name="T20" fmla="*/ 253 w 1292"/>
              <a:gd name="T21" fmla="*/ 252 h 1255"/>
              <a:gd name="T22" fmla="*/ 81 w 1292"/>
              <a:gd name="T23" fmla="*/ 15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eaLnBrk="0" hangingPunct="0"/>
            <a:endParaRPr lang="en-US" sz="1800" dirty="0">
              <a:solidFill>
                <a:srgbClr val="000000"/>
              </a:solidFill>
              <a:latin typeface="Arial" charset="0"/>
              <a:ea typeface="ＭＳ Ｐゴシック" charset="0"/>
            </a:endParaRPr>
          </a:p>
        </p:txBody>
      </p:sp>
      <p:sp>
        <p:nvSpPr>
          <p:cNvPr id="36911" name="Text Box 305"/>
          <p:cNvSpPr txBox="1">
            <a:spLocks noChangeArrowheads="1"/>
          </p:cNvSpPr>
          <p:nvPr/>
        </p:nvSpPr>
        <p:spPr bwMode="auto">
          <a:xfrm>
            <a:off x="5759450" y="2941637"/>
            <a:ext cx="1698625" cy="584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600" dirty="0" smtClean="0">
                <a:solidFill>
                  <a:srgbClr val="000000"/>
                </a:solidFill>
                <a:latin typeface="Arial" charset="0"/>
                <a:cs typeface="Arial" charset="0"/>
              </a:rPr>
              <a:t>Public telephone</a:t>
            </a:r>
          </a:p>
          <a:p>
            <a:pPr>
              <a:defRPr/>
            </a:pPr>
            <a:r>
              <a:rPr lang="en-US" sz="1600" dirty="0" smtClean="0">
                <a:solidFill>
                  <a:srgbClr val="000000"/>
                </a:solidFill>
                <a:latin typeface="Arial" charset="0"/>
                <a:cs typeface="Arial" charset="0"/>
              </a:rPr>
              <a:t>network</a:t>
            </a:r>
          </a:p>
        </p:txBody>
      </p:sp>
      <p:pic>
        <p:nvPicPr>
          <p:cNvPr id="87087" name="Picture 309"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13075" y="2844800"/>
            <a:ext cx="25241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7088" name="Picture 310"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2975" y="3340100"/>
            <a:ext cx="25241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7089" name="Picture 311"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0975" y="3657600"/>
            <a:ext cx="25241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7090" name="Picture 312"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00375" y="3759200"/>
            <a:ext cx="25241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7091" name="Picture 313"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475" y="4508500"/>
            <a:ext cx="25241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7092" name="Picture 316"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25775" y="4711700"/>
            <a:ext cx="252413"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87093" name="Group 317"/>
          <p:cNvGrpSpPr>
            <a:grpSpLocks/>
          </p:cNvGrpSpPr>
          <p:nvPr/>
        </p:nvGrpSpPr>
        <p:grpSpPr bwMode="auto">
          <a:xfrm>
            <a:off x="2789238" y="4062412"/>
            <a:ext cx="831850" cy="180975"/>
            <a:chOff x="3072" y="739"/>
            <a:chExt cx="652" cy="146"/>
          </a:xfrm>
        </p:grpSpPr>
        <p:pic>
          <p:nvPicPr>
            <p:cNvPr id="87101" name="Picture 318" descr="lgv_fqmg[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6927" name="Line 319"/>
            <p:cNvSpPr>
              <a:spLocks noChangeShapeType="1"/>
            </p:cNvSpPr>
            <p:nvPr/>
          </p:nvSpPr>
          <p:spPr bwMode="auto">
            <a:xfrm flipH="1">
              <a:off x="3104" y="784"/>
              <a:ext cx="87"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sp>
          <p:nvSpPr>
            <p:cNvPr id="36928" name="Line 320"/>
            <p:cNvSpPr>
              <a:spLocks noChangeShapeType="1"/>
            </p:cNvSpPr>
            <p:nvPr/>
          </p:nvSpPr>
          <p:spPr bwMode="auto">
            <a:xfrm flipH="1">
              <a:off x="3072" y="759"/>
              <a:ext cx="144"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grpSp>
      <p:grpSp>
        <p:nvGrpSpPr>
          <p:cNvPr id="87094" name="Group 321"/>
          <p:cNvGrpSpPr>
            <a:grpSpLocks/>
          </p:cNvGrpSpPr>
          <p:nvPr/>
        </p:nvGrpSpPr>
        <p:grpSpPr bwMode="auto">
          <a:xfrm>
            <a:off x="4410075" y="2398712"/>
            <a:ext cx="987425" cy="730250"/>
            <a:chOff x="2197" y="1155"/>
            <a:chExt cx="622" cy="460"/>
          </a:xfrm>
        </p:grpSpPr>
        <p:grpSp>
          <p:nvGrpSpPr>
            <p:cNvPr id="87097" name="Group 322"/>
            <p:cNvGrpSpPr>
              <a:grpSpLocks/>
            </p:cNvGrpSpPr>
            <p:nvPr/>
          </p:nvGrpSpPr>
          <p:grpSpPr bwMode="auto">
            <a:xfrm>
              <a:off x="2198" y="1176"/>
              <a:ext cx="621" cy="426"/>
              <a:chOff x="3164" y="2556"/>
              <a:chExt cx="901" cy="338"/>
            </a:xfrm>
          </p:grpSpPr>
          <p:sp>
            <p:nvSpPr>
              <p:cNvPr id="36924" name="Rectangle 323"/>
              <p:cNvSpPr>
                <a:spLocks noChangeArrowheads="1"/>
              </p:cNvSpPr>
              <p:nvPr/>
            </p:nvSpPr>
            <p:spPr bwMode="auto">
              <a:xfrm>
                <a:off x="3164" y="2556"/>
                <a:ext cx="901" cy="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eaLnBrk="0" hangingPunct="0">
                  <a:defRPr/>
                </a:pPr>
                <a:endParaRPr lang="en-US" sz="1800" dirty="0">
                  <a:solidFill>
                    <a:srgbClr val="000000"/>
                  </a:solidFill>
                  <a:latin typeface="Arial" charset="0"/>
                  <a:ea typeface="ＭＳ Ｐゴシック" charset="0"/>
                </a:endParaRPr>
              </a:p>
            </p:txBody>
          </p:sp>
          <p:sp>
            <p:nvSpPr>
              <p:cNvPr id="36925" name="Text Box 324"/>
              <p:cNvSpPr txBox="1">
                <a:spLocks noChangeArrowheads="1"/>
              </p:cNvSpPr>
              <p:nvPr/>
            </p:nvSpPr>
            <p:spPr bwMode="auto">
              <a:xfrm>
                <a:off x="3212" y="2573"/>
                <a:ext cx="168" cy="183"/>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endParaRPr lang="en-US" sz="1800" dirty="0" smtClean="0">
                  <a:solidFill>
                    <a:srgbClr val="000000"/>
                  </a:solidFill>
                  <a:latin typeface="Arial" charset="0"/>
                </a:endParaRPr>
              </a:p>
            </p:txBody>
          </p:sp>
        </p:grpSp>
        <p:sp>
          <p:nvSpPr>
            <p:cNvPr id="36923" name="Text Box 325"/>
            <p:cNvSpPr txBox="1">
              <a:spLocks noChangeArrowheads="1"/>
            </p:cNvSpPr>
            <p:nvPr/>
          </p:nvSpPr>
          <p:spPr bwMode="auto">
            <a:xfrm>
              <a:off x="2197" y="1155"/>
              <a:ext cx="616" cy="4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1400" dirty="0" smtClean="0">
                  <a:solidFill>
                    <a:srgbClr val="000000"/>
                  </a:solidFill>
                  <a:latin typeface="Arial" charset="0"/>
                </a:rPr>
                <a:t>Mobile </a:t>
              </a:r>
            </a:p>
            <a:p>
              <a:pPr algn="ctr">
                <a:defRPr/>
              </a:pPr>
              <a:r>
                <a:rPr lang="en-US" sz="1400" dirty="0" smtClean="0">
                  <a:solidFill>
                    <a:srgbClr val="000000"/>
                  </a:solidFill>
                  <a:latin typeface="Arial" charset="0"/>
                </a:rPr>
                <a:t>Switching </a:t>
              </a:r>
            </a:p>
            <a:p>
              <a:pPr algn="ctr">
                <a:defRPr/>
              </a:pPr>
              <a:r>
                <a:rPr lang="en-US" sz="1400" dirty="0" smtClean="0">
                  <a:solidFill>
                    <a:srgbClr val="000000"/>
                  </a:solidFill>
                  <a:latin typeface="Arial" charset="0"/>
                </a:rPr>
                <a:t>Center</a:t>
              </a:r>
            </a:p>
          </p:txBody>
        </p:sp>
      </p:grpSp>
      <p:sp>
        <p:nvSpPr>
          <p:cNvPr id="36920" name="Line 326"/>
          <p:cNvSpPr>
            <a:spLocks noChangeShapeType="1"/>
          </p:cNvSpPr>
          <p:nvPr/>
        </p:nvSpPr>
        <p:spPr bwMode="auto">
          <a:xfrm>
            <a:off x="5405438" y="2800350"/>
            <a:ext cx="368300" cy="203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sp>
        <p:nvSpPr>
          <p:cNvPr id="36921" name="Line 327"/>
          <p:cNvSpPr>
            <a:spLocks noChangeShapeType="1"/>
          </p:cNvSpPr>
          <p:nvPr/>
        </p:nvSpPr>
        <p:spPr bwMode="auto">
          <a:xfrm flipV="1">
            <a:off x="5240338" y="3917950"/>
            <a:ext cx="508000" cy="254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0" hangingPunct="0">
              <a:defRPr/>
            </a:pPr>
            <a:endParaRPr lang="en-US" sz="1800" dirty="0">
              <a:solidFill>
                <a:srgbClr val="000000"/>
              </a:solidFill>
              <a:latin typeface="Arial" charset="0"/>
              <a:ea typeface="ＭＳ Ｐゴシック" charset="0"/>
            </a:endParaRPr>
          </a:p>
        </p:txBody>
      </p:sp>
      <p:sp>
        <p:nvSpPr>
          <p:cNvPr id="36869" name="Rectangle 364"/>
          <p:cNvSpPr>
            <a:spLocks noChangeArrowheads="1"/>
          </p:cNvSpPr>
          <p:nvPr/>
        </p:nvSpPr>
        <p:spPr bwMode="auto">
          <a:xfrm>
            <a:off x="298450" y="306388"/>
            <a:ext cx="6371039"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0" hangingPunct="0">
              <a:defRPr/>
            </a:pPr>
            <a:r>
              <a:rPr lang="en-US" sz="4000" dirty="0" smtClean="0">
                <a:latin typeface="Gill Sans MT" charset="0"/>
                <a:ea typeface="ＭＳ Ｐゴシック" charset="0"/>
              </a:rPr>
              <a:t>Cellular </a:t>
            </a:r>
            <a:r>
              <a:rPr lang="en-US" sz="4000" dirty="0">
                <a:latin typeface="Gill Sans MT" charset="0"/>
                <a:ea typeface="ＭＳ Ｐゴシック" charset="0"/>
              </a:rPr>
              <a:t>network architecture</a:t>
            </a:r>
          </a:p>
        </p:txBody>
      </p:sp>
      <p:grpSp>
        <p:nvGrpSpPr>
          <p:cNvPr id="419202" name="Group 386"/>
          <p:cNvGrpSpPr>
            <a:grpSpLocks/>
          </p:cNvGrpSpPr>
          <p:nvPr/>
        </p:nvGrpSpPr>
        <p:grpSpPr bwMode="auto">
          <a:xfrm>
            <a:off x="5360988" y="3967162"/>
            <a:ext cx="1766887" cy="1344613"/>
            <a:chOff x="4137" y="2870"/>
            <a:chExt cx="1113" cy="847"/>
          </a:xfrm>
        </p:grpSpPr>
        <p:sp>
          <p:nvSpPr>
            <p:cNvPr id="36874" name="Text Box 384"/>
            <p:cNvSpPr txBox="1">
              <a:spLocks noChangeArrowheads="1"/>
            </p:cNvSpPr>
            <p:nvPr/>
          </p:nvSpPr>
          <p:spPr bwMode="auto">
            <a:xfrm>
              <a:off x="4137" y="3465"/>
              <a:ext cx="1113" cy="2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0" hangingPunct="0">
                <a:defRPr/>
              </a:pPr>
              <a:r>
                <a:rPr lang="en-US" sz="2000" dirty="0" smtClean="0">
                  <a:solidFill>
                    <a:srgbClr val="C00000"/>
                  </a:solidFill>
                  <a:latin typeface="Arial" charset="0"/>
                  <a:cs typeface="Arial" charset="0"/>
                </a:rPr>
                <a:t>wired network</a:t>
              </a:r>
            </a:p>
          </p:txBody>
        </p:sp>
        <p:sp>
          <p:nvSpPr>
            <p:cNvPr id="36875" name="Line 385"/>
            <p:cNvSpPr>
              <a:spLocks noChangeShapeType="1"/>
            </p:cNvSpPr>
            <p:nvPr/>
          </p:nvSpPr>
          <p:spPr bwMode="auto">
            <a:xfrm flipV="1">
              <a:off x="4560" y="2870"/>
              <a:ext cx="384" cy="644"/>
            </a:xfrm>
            <a:prstGeom prst="line">
              <a:avLst/>
            </a:prstGeom>
            <a:noFill/>
            <a:ln w="28575">
              <a:solidFill>
                <a:srgbClr val="C0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eaLnBrk="0" hangingPunct="0">
                <a:defRPr/>
              </a:pPr>
              <a:endParaRPr lang="en-US" sz="1800" dirty="0">
                <a:solidFill>
                  <a:srgbClr val="000000"/>
                </a:solidFill>
                <a:latin typeface="Arial" charset="0"/>
                <a:ea typeface="ＭＳ Ｐゴシック" charset="0"/>
              </a:endParaRPr>
            </a:p>
          </p:txBody>
        </p:sp>
      </p:grpSp>
      <p:grpSp>
        <p:nvGrpSpPr>
          <p:cNvPr id="281" name="Group 782"/>
          <p:cNvGrpSpPr>
            <a:grpSpLocks/>
          </p:cNvGrpSpPr>
          <p:nvPr/>
        </p:nvGrpSpPr>
        <p:grpSpPr bwMode="auto">
          <a:xfrm>
            <a:off x="2469294" y="2269686"/>
            <a:ext cx="333077" cy="421847"/>
            <a:chOff x="742" y="2409"/>
            <a:chExt cx="576" cy="881"/>
          </a:xfrm>
        </p:grpSpPr>
        <p:grpSp>
          <p:nvGrpSpPr>
            <p:cNvPr id="282" name="Group 783"/>
            <p:cNvGrpSpPr>
              <a:grpSpLocks/>
            </p:cNvGrpSpPr>
            <p:nvPr/>
          </p:nvGrpSpPr>
          <p:grpSpPr bwMode="auto">
            <a:xfrm>
              <a:off x="832" y="2643"/>
              <a:ext cx="376" cy="647"/>
              <a:chOff x="3130" y="3288"/>
              <a:chExt cx="410" cy="742"/>
            </a:xfrm>
          </p:grpSpPr>
          <p:sp>
            <p:nvSpPr>
              <p:cNvPr id="285"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86"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87"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88"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89"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0"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1"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2"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3"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4"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5"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6"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7"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8"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299"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grpSp>
        <p:pic>
          <p:nvPicPr>
            <p:cNvPr id="283" name="Picture 799" descr="cell_tower_radiation cop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 y="2409"/>
              <a:ext cx="576" cy="4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84" name="Oval 800"/>
            <p:cNvSpPr>
              <a:spLocks noChangeArrowheads="1"/>
            </p:cNvSpPr>
            <p:nvPr/>
          </p:nvSpPr>
          <p:spPr bwMode="auto">
            <a:xfrm>
              <a:off x="986" y="2597"/>
              <a:ext cx="66" cy="69"/>
            </a:xfrm>
            <a:prstGeom prst="ellipse">
              <a:avLst/>
            </a:prstGeom>
            <a:solidFill>
              <a:schemeClr val="tx2"/>
            </a:solidFill>
            <a:ln w="9525">
              <a:solidFill>
                <a:schemeClr val="tx1"/>
              </a:solidFill>
              <a:round/>
              <a:headEnd/>
              <a:tailEnd/>
            </a:ln>
          </p:spPr>
          <p:txBody>
            <a:bodyPr wrap="none" anchor="ctr"/>
            <a:lstStyle/>
            <a:p>
              <a:pPr eaLnBrk="0" hangingPunct="0"/>
              <a:endParaRPr lang="en-US" sz="1800" dirty="0">
                <a:solidFill>
                  <a:srgbClr val="000000"/>
                </a:solidFill>
                <a:latin typeface="Arial" charset="0"/>
                <a:ea typeface="ＭＳ Ｐゴシック" charset="0"/>
              </a:endParaRPr>
            </a:p>
          </p:txBody>
        </p:sp>
      </p:grpSp>
      <p:grpSp>
        <p:nvGrpSpPr>
          <p:cNvPr id="300" name="Group 782"/>
          <p:cNvGrpSpPr>
            <a:grpSpLocks/>
          </p:cNvGrpSpPr>
          <p:nvPr/>
        </p:nvGrpSpPr>
        <p:grpSpPr bwMode="auto">
          <a:xfrm>
            <a:off x="2482773" y="3195936"/>
            <a:ext cx="333077" cy="421847"/>
            <a:chOff x="742" y="2409"/>
            <a:chExt cx="576" cy="881"/>
          </a:xfrm>
        </p:grpSpPr>
        <p:grpSp>
          <p:nvGrpSpPr>
            <p:cNvPr id="301" name="Group 783"/>
            <p:cNvGrpSpPr>
              <a:grpSpLocks/>
            </p:cNvGrpSpPr>
            <p:nvPr/>
          </p:nvGrpSpPr>
          <p:grpSpPr bwMode="auto">
            <a:xfrm>
              <a:off x="832" y="2643"/>
              <a:ext cx="376" cy="647"/>
              <a:chOff x="3130" y="3288"/>
              <a:chExt cx="410" cy="742"/>
            </a:xfrm>
          </p:grpSpPr>
          <p:sp>
            <p:nvSpPr>
              <p:cNvPr id="304"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05"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06"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07"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08"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09"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10"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11"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12"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13"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14"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15"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16"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17"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18"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grpSp>
        <p:pic>
          <p:nvPicPr>
            <p:cNvPr id="302" name="Picture 799" descr="cell_tower_radiation cop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 y="2409"/>
              <a:ext cx="576" cy="4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3" name="Oval 800"/>
            <p:cNvSpPr>
              <a:spLocks noChangeArrowheads="1"/>
            </p:cNvSpPr>
            <p:nvPr/>
          </p:nvSpPr>
          <p:spPr bwMode="auto">
            <a:xfrm>
              <a:off x="986" y="2597"/>
              <a:ext cx="66" cy="69"/>
            </a:xfrm>
            <a:prstGeom prst="ellipse">
              <a:avLst/>
            </a:prstGeom>
            <a:solidFill>
              <a:schemeClr val="tx2"/>
            </a:solidFill>
            <a:ln w="9525">
              <a:solidFill>
                <a:schemeClr val="tx1"/>
              </a:solidFill>
              <a:round/>
              <a:headEnd/>
              <a:tailEnd/>
            </a:ln>
          </p:spPr>
          <p:txBody>
            <a:bodyPr wrap="none" anchor="ctr"/>
            <a:lstStyle/>
            <a:p>
              <a:pPr eaLnBrk="0" hangingPunct="0"/>
              <a:endParaRPr lang="en-US" sz="1800" dirty="0">
                <a:solidFill>
                  <a:srgbClr val="000000"/>
                </a:solidFill>
                <a:latin typeface="Arial" charset="0"/>
                <a:ea typeface="ＭＳ Ｐゴシック" charset="0"/>
              </a:endParaRPr>
            </a:p>
          </p:txBody>
        </p:sp>
      </p:grpSp>
      <p:grpSp>
        <p:nvGrpSpPr>
          <p:cNvPr id="319" name="Group 782"/>
          <p:cNvGrpSpPr>
            <a:grpSpLocks/>
          </p:cNvGrpSpPr>
          <p:nvPr/>
        </p:nvGrpSpPr>
        <p:grpSpPr bwMode="auto">
          <a:xfrm>
            <a:off x="2496252" y="4122186"/>
            <a:ext cx="333077" cy="421847"/>
            <a:chOff x="742" y="2409"/>
            <a:chExt cx="576" cy="881"/>
          </a:xfrm>
        </p:grpSpPr>
        <p:grpSp>
          <p:nvGrpSpPr>
            <p:cNvPr id="320" name="Group 783"/>
            <p:cNvGrpSpPr>
              <a:grpSpLocks/>
            </p:cNvGrpSpPr>
            <p:nvPr/>
          </p:nvGrpSpPr>
          <p:grpSpPr bwMode="auto">
            <a:xfrm>
              <a:off x="832" y="2643"/>
              <a:ext cx="376" cy="647"/>
              <a:chOff x="3130" y="3288"/>
              <a:chExt cx="410" cy="742"/>
            </a:xfrm>
          </p:grpSpPr>
          <p:sp>
            <p:nvSpPr>
              <p:cNvPr id="323"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24"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25"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26"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27"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28"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29"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30"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31"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32"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33"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34"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35"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36"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37"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grpSp>
        <p:pic>
          <p:nvPicPr>
            <p:cNvPr id="321" name="Picture 799" descr="cell_tower_radiation cop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 y="2409"/>
              <a:ext cx="576" cy="4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22" name="Oval 800"/>
            <p:cNvSpPr>
              <a:spLocks noChangeArrowheads="1"/>
            </p:cNvSpPr>
            <p:nvPr/>
          </p:nvSpPr>
          <p:spPr bwMode="auto">
            <a:xfrm>
              <a:off x="986" y="2597"/>
              <a:ext cx="66" cy="69"/>
            </a:xfrm>
            <a:prstGeom prst="ellipse">
              <a:avLst/>
            </a:prstGeom>
            <a:solidFill>
              <a:schemeClr val="tx2"/>
            </a:solidFill>
            <a:ln w="9525">
              <a:solidFill>
                <a:schemeClr val="tx1"/>
              </a:solidFill>
              <a:round/>
              <a:headEnd/>
              <a:tailEnd/>
            </a:ln>
          </p:spPr>
          <p:txBody>
            <a:bodyPr wrap="none" anchor="ctr"/>
            <a:lstStyle/>
            <a:p>
              <a:pPr eaLnBrk="0" hangingPunct="0"/>
              <a:endParaRPr lang="en-US" sz="1800" dirty="0">
                <a:solidFill>
                  <a:srgbClr val="000000"/>
                </a:solidFill>
                <a:latin typeface="Arial" charset="0"/>
                <a:ea typeface="ＭＳ Ｐゴシック" charset="0"/>
              </a:endParaRPr>
            </a:p>
          </p:txBody>
        </p:sp>
      </p:grpSp>
      <p:grpSp>
        <p:nvGrpSpPr>
          <p:cNvPr id="338" name="Group 782"/>
          <p:cNvGrpSpPr>
            <a:grpSpLocks/>
          </p:cNvGrpSpPr>
          <p:nvPr/>
        </p:nvGrpSpPr>
        <p:grpSpPr bwMode="auto">
          <a:xfrm>
            <a:off x="3307516" y="4649514"/>
            <a:ext cx="333077" cy="421847"/>
            <a:chOff x="742" y="2409"/>
            <a:chExt cx="576" cy="881"/>
          </a:xfrm>
        </p:grpSpPr>
        <p:grpSp>
          <p:nvGrpSpPr>
            <p:cNvPr id="339" name="Group 783"/>
            <p:cNvGrpSpPr>
              <a:grpSpLocks/>
            </p:cNvGrpSpPr>
            <p:nvPr/>
          </p:nvGrpSpPr>
          <p:grpSpPr bwMode="auto">
            <a:xfrm>
              <a:off x="832" y="2643"/>
              <a:ext cx="376" cy="647"/>
              <a:chOff x="3130" y="3288"/>
              <a:chExt cx="410" cy="742"/>
            </a:xfrm>
          </p:grpSpPr>
          <p:sp>
            <p:nvSpPr>
              <p:cNvPr id="342"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43"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44"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45"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46"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47"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48"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49"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50"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51"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52"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53"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54"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55"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56"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grpSp>
        <p:pic>
          <p:nvPicPr>
            <p:cNvPr id="340" name="Picture 799" descr="cell_tower_radiation cop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 y="2409"/>
              <a:ext cx="576" cy="4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41" name="Oval 800"/>
            <p:cNvSpPr>
              <a:spLocks noChangeArrowheads="1"/>
            </p:cNvSpPr>
            <p:nvPr/>
          </p:nvSpPr>
          <p:spPr bwMode="auto">
            <a:xfrm>
              <a:off x="986" y="2597"/>
              <a:ext cx="66" cy="69"/>
            </a:xfrm>
            <a:prstGeom prst="ellipse">
              <a:avLst/>
            </a:prstGeom>
            <a:solidFill>
              <a:schemeClr val="tx2"/>
            </a:solidFill>
            <a:ln w="9525">
              <a:solidFill>
                <a:schemeClr val="tx1"/>
              </a:solidFill>
              <a:round/>
              <a:headEnd/>
              <a:tailEnd/>
            </a:ln>
          </p:spPr>
          <p:txBody>
            <a:bodyPr wrap="none" anchor="ctr"/>
            <a:lstStyle/>
            <a:p>
              <a:pPr eaLnBrk="0" hangingPunct="0"/>
              <a:endParaRPr lang="en-US" sz="1800" dirty="0">
                <a:solidFill>
                  <a:srgbClr val="000000"/>
                </a:solidFill>
                <a:latin typeface="Arial" charset="0"/>
                <a:ea typeface="ＭＳ Ｐゴシック" charset="0"/>
              </a:endParaRPr>
            </a:p>
          </p:txBody>
        </p:sp>
      </p:grpSp>
      <p:grpSp>
        <p:nvGrpSpPr>
          <p:cNvPr id="357" name="Group 782"/>
          <p:cNvGrpSpPr>
            <a:grpSpLocks/>
          </p:cNvGrpSpPr>
          <p:nvPr/>
        </p:nvGrpSpPr>
        <p:grpSpPr bwMode="auto">
          <a:xfrm>
            <a:off x="4110639" y="5005876"/>
            <a:ext cx="333077" cy="421847"/>
            <a:chOff x="742" y="2409"/>
            <a:chExt cx="576" cy="881"/>
          </a:xfrm>
        </p:grpSpPr>
        <p:grpSp>
          <p:nvGrpSpPr>
            <p:cNvPr id="358" name="Group 783"/>
            <p:cNvGrpSpPr>
              <a:grpSpLocks/>
            </p:cNvGrpSpPr>
            <p:nvPr/>
          </p:nvGrpSpPr>
          <p:grpSpPr bwMode="auto">
            <a:xfrm>
              <a:off x="832" y="2643"/>
              <a:ext cx="376" cy="647"/>
              <a:chOff x="3130" y="3288"/>
              <a:chExt cx="410" cy="742"/>
            </a:xfrm>
          </p:grpSpPr>
          <p:sp>
            <p:nvSpPr>
              <p:cNvPr id="361"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62"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63"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64"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65"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66"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67"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68"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69"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70"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71"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72"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73"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74"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75"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grpSp>
        <p:pic>
          <p:nvPicPr>
            <p:cNvPr id="359" name="Picture 799" descr="cell_tower_radiation cop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 y="2409"/>
              <a:ext cx="576" cy="4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60" name="Oval 800"/>
            <p:cNvSpPr>
              <a:spLocks noChangeArrowheads="1"/>
            </p:cNvSpPr>
            <p:nvPr/>
          </p:nvSpPr>
          <p:spPr bwMode="auto">
            <a:xfrm>
              <a:off x="986" y="2597"/>
              <a:ext cx="66" cy="69"/>
            </a:xfrm>
            <a:prstGeom prst="ellipse">
              <a:avLst/>
            </a:prstGeom>
            <a:solidFill>
              <a:schemeClr val="tx2"/>
            </a:solidFill>
            <a:ln w="9525">
              <a:solidFill>
                <a:schemeClr val="tx1"/>
              </a:solidFill>
              <a:round/>
              <a:headEnd/>
              <a:tailEnd/>
            </a:ln>
          </p:spPr>
          <p:txBody>
            <a:bodyPr wrap="none" anchor="ctr"/>
            <a:lstStyle/>
            <a:p>
              <a:pPr eaLnBrk="0" hangingPunct="0"/>
              <a:endParaRPr lang="en-US" sz="1800" dirty="0">
                <a:solidFill>
                  <a:srgbClr val="000000"/>
                </a:solidFill>
                <a:latin typeface="Arial" charset="0"/>
                <a:ea typeface="ＭＳ Ｐゴシック" charset="0"/>
              </a:endParaRPr>
            </a:p>
          </p:txBody>
        </p:sp>
      </p:grpSp>
      <p:grpSp>
        <p:nvGrpSpPr>
          <p:cNvPr id="376" name="Group 782"/>
          <p:cNvGrpSpPr>
            <a:grpSpLocks/>
          </p:cNvGrpSpPr>
          <p:nvPr/>
        </p:nvGrpSpPr>
        <p:grpSpPr bwMode="auto">
          <a:xfrm>
            <a:off x="3293771" y="3652571"/>
            <a:ext cx="333077" cy="421847"/>
            <a:chOff x="742" y="2409"/>
            <a:chExt cx="576" cy="881"/>
          </a:xfrm>
        </p:grpSpPr>
        <p:grpSp>
          <p:nvGrpSpPr>
            <p:cNvPr id="377" name="Group 783"/>
            <p:cNvGrpSpPr>
              <a:grpSpLocks/>
            </p:cNvGrpSpPr>
            <p:nvPr/>
          </p:nvGrpSpPr>
          <p:grpSpPr bwMode="auto">
            <a:xfrm>
              <a:off x="832" y="2643"/>
              <a:ext cx="376" cy="647"/>
              <a:chOff x="3130" y="3288"/>
              <a:chExt cx="410" cy="742"/>
            </a:xfrm>
          </p:grpSpPr>
          <p:sp>
            <p:nvSpPr>
              <p:cNvPr id="380"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81"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82"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83"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84"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85"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86"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87"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88"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89"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90"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91"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92"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93"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394"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grpSp>
        <p:pic>
          <p:nvPicPr>
            <p:cNvPr id="378" name="Picture 799" descr="cell_tower_radiation cop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 y="2409"/>
              <a:ext cx="576" cy="4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79" name="Oval 800"/>
            <p:cNvSpPr>
              <a:spLocks noChangeArrowheads="1"/>
            </p:cNvSpPr>
            <p:nvPr/>
          </p:nvSpPr>
          <p:spPr bwMode="auto">
            <a:xfrm>
              <a:off x="986" y="2597"/>
              <a:ext cx="66" cy="69"/>
            </a:xfrm>
            <a:prstGeom prst="ellipse">
              <a:avLst/>
            </a:prstGeom>
            <a:solidFill>
              <a:schemeClr val="tx2"/>
            </a:solidFill>
            <a:ln w="9525">
              <a:solidFill>
                <a:schemeClr val="tx1"/>
              </a:solidFill>
              <a:round/>
              <a:headEnd/>
              <a:tailEnd/>
            </a:ln>
          </p:spPr>
          <p:txBody>
            <a:bodyPr wrap="none" anchor="ctr"/>
            <a:lstStyle/>
            <a:p>
              <a:pPr eaLnBrk="0" hangingPunct="0"/>
              <a:endParaRPr lang="en-US" sz="1800" dirty="0">
                <a:solidFill>
                  <a:srgbClr val="000000"/>
                </a:solidFill>
                <a:latin typeface="Arial" charset="0"/>
                <a:ea typeface="ＭＳ Ｐゴシック" charset="0"/>
              </a:endParaRPr>
            </a:p>
          </p:txBody>
        </p:sp>
      </p:grpSp>
      <p:grpSp>
        <p:nvGrpSpPr>
          <p:cNvPr id="395" name="Group 782"/>
          <p:cNvGrpSpPr>
            <a:grpSpLocks/>
          </p:cNvGrpSpPr>
          <p:nvPr/>
        </p:nvGrpSpPr>
        <p:grpSpPr bwMode="auto">
          <a:xfrm>
            <a:off x="3274687" y="2755177"/>
            <a:ext cx="333077" cy="421847"/>
            <a:chOff x="742" y="2409"/>
            <a:chExt cx="576" cy="881"/>
          </a:xfrm>
        </p:grpSpPr>
        <p:grpSp>
          <p:nvGrpSpPr>
            <p:cNvPr id="396" name="Group 783"/>
            <p:cNvGrpSpPr>
              <a:grpSpLocks/>
            </p:cNvGrpSpPr>
            <p:nvPr/>
          </p:nvGrpSpPr>
          <p:grpSpPr bwMode="auto">
            <a:xfrm>
              <a:off x="832" y="2643"/>
              <a:ext cx="376" cy="647"/>
              <a:chOff x="3130" y="3288"/>
              <a:chExt cx="410" cy="742"/>
            </a:xfrm>
          </p:grpSpPr>
          <p:sp>
            <p:nvSpPr>
              <p:cNvPr id="399"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0"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1"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2"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3"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4"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5"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6"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7"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8"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09"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10"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11"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12"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sp>
            <p:nvSpPr>
              <p:cNvPr id="413"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lstStyle/>
              <a:p>
                <a:pPr eaLnBrk="0" hangingPunct="0"/>
                <a:endParaRPr lang="en-US" sz="1800" dirty="0">
                  <a:solidFill>
                    <a:srgbClr val="000000"/>
                  </a:solidFill>
                  <a:latin typeface="Arial" charset="0"/>
                  <a:ea typeface="ＭＳ Ｐゴシック" charset="0"/>
                </a:endParaRPr>
              </a:p>
            </p:txBody>
          </p:sp>
        </p:grpSp>
        <p:pic>
          <p:nvPicPr>
            <p:cNvPr id="397" name="Picture 799" descr="cell_tower_radiation cop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 y="2409"/>
              <a:ext cx="576" cy="4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98" name="Oval 800"/>
            <p:cNvSpPr>
              <a:spLocks noChangeArrowheads="1"/>
            </p:cNvSpPr>
            <p:nvPr/>
          </p:nvSpPr>
          <p:spPr bwMode="auto">
            <a:xfrm>
              <a:off x="986" y="2597"/>
              <a:ext cx="66" cy="69"/>
            </a:xfrm>
            <a:prstGeom prst="ellipse">
              <a:avLst/>
            </a:prstGeom>
            <a:solidFill>
              <a:schemeClr val="tx2"/>
            </a:solidFill>
            <a:ln w="9525">
              <a:solidFill>
                <a:schemeClr val="tx1"/>
              </a:solidFill>
              <a:round/>
              <a:headEnd/>
              <a:tailEnd/>
            </a:ln>
          </p:spPr>
          <p:txBody>
            <a:bodyPr wrap="none" anchor="ctr"/>
            <a:lstStyle/>
            <a:p>
              <a:pPr eaLnBrk="0" hangingPunct="0"/>
              <a:endParaRPr lang="en-US" sz="1800" dirty="0">
                <a:solidFill>
                  <a:srgbClr val="000000"/>
                </a:solidFill>
                <a:latin typeface="Arial" charset="0"/>
                <a:ea typeface="ＭＳ Ｐゴシック" charset="0"/>
              </a:endParaRPr>
            </a:p>
          </p:txBody>
        </p:sp>
      </p:grpSp>
    </p:spTree>
    <p:extLst>
      <p:ext uri="{BB962C8B-B14F-4D97-AF65-F5344CB8AC3E}">
        <p14:creationId xmlns:p14="http://schemas.microsoft.com/office/powerpoint/2010/main" val="17930734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19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Types</a:t>
            </a:r>
            <a:endParaRPr lang="en-US" dirty="0"/>
          </a:p>
        </p:txBody>
      </p:sp>
      <p:sp>
        <p:nvSpPr>
          <p:cNvPr id="3" name="Content Placeholder 2"/>
          <p:cNvSpPr>
            <a:spLocks noGrp="1"/>
          </p:cNvSpPr>
          <p:nvPr>
            <p:ph idx="1"/>
          </p:nvPr>
        </p:nvSpPr>
        <p:spPr/>
        <p:txBody>
          <a:bodyPr/>
          <a:lstStyle/>
          <a:p>
            <a:r>
              <a:rPr lang="en-US" dirty="0" smtClean="0"/>
              <a:t>Voice</a:t>
            </a:r>
          </a:p>
          <a:p>
            <a:pPr lvl="3"/>
            <a:endParaRPr lang="en-US" dirty="0" smtClean="0"/>
          </a:p>
          <a:p>
            <a:r>
              <a:rPr lang="en-US" dirty="0" smtClean="0"/>
              <a:t>Mobile Data</a:t>
            </a:r>
          </a:p>
          <a:p>
            <a:pPr lvl="1"/>
            <a:r>
              <a:rPr lang="en-US" dirty="0" smtClean="0"/>
              <a:t>3G has separates voice and data</a:t>
            </a:r>
          </a:p>
          <a:p>
            <a:pPr lvl="1"/>
            <a:r>
              <a:rPr lang="en-US" dirty="0" smtClean="0"/>
              <a:t>4G uses data for everything (including voice)</a:t>
            </a:r>
          </a:p>
          <a:p>
            <a:pPr lvl="3"/>
            <a:endParaRPr lang="en-US" dirty="0" smtClean="0"/>
          </a:p>
          <a:p>
            <a:r>
              <a:rPr lang="en-US" dirty="0" err="1" smtClean="0"/>
              <a:t>WiFi</a:t>
            </a:r>
            <a:endParaRPr lang="en-US" dirty="0" smtClean="0"/>
          </a:p>
          <a:p>
            <a:pPr lvl="3"/>
            <a:endParaRPr lang="en-US" dirty="0" smtClean="0"/>
          </a:p>
          <a:p>
            <a:r>
              <a:rPr lang="en-US" dirty="0" smtClean="0"/>
              <a:t>Bluetooth</a:t>
            </a:r>
            <a:endParaRPr lang="en-US" dirty="0"/>
          </a:p>
        </p:txBody>
      </p:sp>
    </p:spTree>
    <p:extLst>
      <p:ext uri="{BB962C8B-B14F-4D97-AF65-F5344CB8AC3E}">
        <p14:creationId xmlns:p14="http://schemas.microsoft.com/office/powerpoint/2010/main" val="505076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Sensors</a:t>
            </a:r>
            <a:endParaRPr lang="en-US" dirty="0"/>
          </a:p>
        </p:txBody>
      </p:sp>
      <p:sp>
        <p:nvSpPr>
          <p:cNvPr id="3" name="Content Placeholder 2"/>
          <p:cNvSpPr>
            <a:spLocks noGrp="1"/>
          </p:cNvSpPr>
          <p:nvPr>
            <p:ph idx="1"/>
          </p:nvPr>
        </p:nvSpPr>
        <p:spPr/>
        <p:txBody>
          <a:bodyPr/>
          <a:lstStyle/>
          <a:p>
            <a:r>
              <a:rPr lang="en-US" dirty="0" smtClean="0"/>
              <a:t>Accelerometer (g-sensor)</a:t>
            </a:r>
          </a:p>
          <a:p>
            <a:endParaRPr lang="en-US" dirty="0" smtClean="0"/>
          </a:p>
          <a:p>
            <a:r>
              <a:rPr lang="en-US" dirty="0" smtClean="0"/>
              <a:t>Gyroscope</a:t>
            </a:r>
          </a:p>
          <a:p>
            <a:endParaRPr lang="en-US" dirty="0"/>
          </a:p>
          <a:p>
            <a:r>
              <a:rPr lang="en-US" dirty="0" smtClean="0"/>
              <a:t>Compass (magnetometer)</a:t>
            </a:r>
          </a:p>
          <a:p>
            <a:endParaRPr lang="en-US" dirty="0"/>
          </a:p>
        </p:txBody>
      </p:sp>
    </p:spTree>
    <p:extLst>
      <p:ext uri="{BB962C8B-B14F-4D97-AF65-F5344CB8AC3E}">
        <p14:creationId xmlns:p14="http://schemas.microsoft.com/office/powerpoint/2010/main" val="612685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 Measurement</a:t>
            </a:r>
            <a:endParaRPr lang="en-US" dirty="0"/>
          </a:p>
        </p:txBody>
      </p:sp>
      <p:sp>
        <p:nvSpPr>
          <p:cNvPr id="3" name="Content Placeholder 2"/>
          <p:cNvSpPr>
            <a:spLocks noGrp="1"/>
          </p:cNvSpPr>
          <p:nvPr>
            <p:ph idx="1"/>
          </p:nvPr>
        </p:nvSpPr>
        <p:spPr/>
        <p:txBody>
          <a:bodyPr/>
          <a:lstStyle/>
          <a:p>
            <a:r>
              <a:rPr lang="en-US" dirty="0" smtClean="0"/>
              <a:t>GPS</a:t>
            </a:r>
          </a:p>
          <a:p>
            <a:endParaRPr lang="en-US" dirty="0" smtClean="0"/>
          </a:p>
          <a:p>
            <a:r>
              <a:rPr lang="en-US" dirty="0" smtClean="0"/>
              <a:t>Cellular</a:t>
            </a:r>
          </a:p>
          <a:p>
            <a:endParaRPr lang="en-US" dirty="0" smtClean="0"/>
          </a:p>
          <a:p>
            <a:r>
              <a:rPr lang="en-US" dirty="0" err="1" smtClean="0"/>
              <a:t>WiFi</a:t>
            </a:r>
            <a:endParaRPr lang="en-US" dirty="0" smtClean="0"/>
          </a:p>
          <a:p>
            <a:endParaRPr lang="en-US" dirty="0"/>
          </a:p>
        </p:txBody>
      </p:sp>
    </p:spTree>
    <p:extLst>
      <p:ext uri="{BB962C8B-B14F-4D97-AF65-F5344CB8AC3E}">
        <p14:creationId xmlns:p14="http://schemas.microsoft.com/office/powerpoint/2010/main" val="1779299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Sensors</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Proximity (to your ear, to your pocket, …)</a:t>
            </a:r>
          </a:p>
          <a:p>
            <a:pPr lvl="4"/>
            <a:endParaRPr lang="en-US" dirty="0" smtClean="0"/>
          </a:p>
          <a:p>
            <a:r>
              <a:rPr lang="en-US" dirty="0"/>
              <a:t>Light (to adjust screen brightness)</a:t>
            </a:r>
          </a:p>
          <a:p>
            <a:pPr lvl="4"/>
            <a:endParaRPr lang="en-US" dirty="0" smtClean="0"/>
          </a:p>
          <a:p>
            <a:r>
              <a:rPr lang="en-US" dirty="0" smtClean="0"/>
              <a:t>Barometric pressure (for elevation)</a:t>
            </a:r>
          </a:p>
          <a:p>
            <a:pPr lvl="3"/>
            <a:endParaRPr lang="en-US" dirty="0" smtClean="0"/>
          </a:p>
          <a:p>
            <a:r>
              <a:rPr lang="en-US" dirty="0" smtClean="0"/>
              <a:t>Temperature</a:t>
            </a:r>
            <a:endParaRPr lang="en-US" dirty="0"/>
          </a:p>
        </p:txBody>
      </p:sp>
    </p:spTree>
    <p:extLst>
      <p:ext uri="{BB962C8B-B14F-4D97-AF65-F5344CB8AC3E}">
        <p14:creationId xmlns:p14="http://schemas.microsoft.com/office/powerpoint/2010/main" val="1380351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 Acquisition</a:t>
            </a:r>
            <a:endParaRPr lang="en-US" dirty="0"/>
          </a:p>
        </p:txBody>
      </p:sp>
      <p:sp>
        <p:nvSpPr>
          <p:cNvPr id="3" name="Content Placeholder 2"/>
          <p:cNvSpPr>
            <a:spLocks noGrp="1"/>
          </p:cNvSpPr>
          <p:nvPr>
            <p:ph idx="1"/>
          </p:nvPr>
        </p:nvSpPr>
        <p:spPr/>
        <p:txBody>
          <a:bodyPr/>
          <a:lstStyle/>
          <a:p>
            <a:r>
              <a:rPr lang="en-US" dirty="0" smtClean="0"/>
              <a:t>Camera</a:t>
            </a:r>
          </a:p>
          <a:p>
            <a:pPr lvl="1"/>
            <a:r>
              <a:rPr lang="en-US" dirty="0" smtClean="0"/>
              <a:t>Still images</a:t>
            </a:r>
          </a:p>
          <a:p>
            <a:pPr lvl="1"/>
            <a:r>
              <a:rPr lang="en-US" dirty="0" smtClean="0"/>
              <a:t>Video</a:t>
            </a:r>
          </a:p>
          <a:p>
            <a:pPr lvl="4"/>
            <a:endParaRPr lang="en-US" dirty="0"/>
          </a:p>
          <a:p>
            <a:r>
              <a:rPr lang="en-US" dirty="0" smtClean="0"/>
              <a:t>Microphone</a:t>
            </a:r>
          </a:p>
          <a:p>
            <a:pPr lvl="3"/>
            <a:endParaRPr lang="en-US" dirty="0" smtClean="0"/>
          </a:p>
          <a:p>
            <a:r>
              <a:rPr lang="en-US" dirty="0" smtClean="0"/>
              <a:t>FM Radio</a:t>
            </a:r>
          </a:p>
          <a:p>
            <a:pPr lvl="3"/>
            <a:endParaRPr lang="en-US" dirty="0"/>
          </a:p>
          <a:p>
            <a:r>
              <a:rPr lang="en-US" dirty="0" smtClean="0"/>
              <a:t>Fingerprint</a:t>
            </a:r>
            <a:endParaRPr lang="en-US" dirty="0"/>
          </a:p>
        </p:txBody>
      </p:sp>
    </p:spTree>
    <p:extLst>
      <p:ext uri="{BB962C8B-B14F-4D97-AF65-F5344CB8AC3E}">
        <p14:creationId xmlns:p14="http://schemas.microsoft.com/office/powerpoint/2010/main" val="421238615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fault Design">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27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rgbClr val="FFFFFF"/>
        </a:solidFill>
        <a:ln w="1270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3448</TotalTime>
  <Pages>22</Pages>
  <Words>331</Words>
  <Application>Microsoft Office PowerPoint</Application>
  <PresentationFormat>On-screen Show (4:3)</PresentationFormat>
  <Paragraphs>83</Paragraphs>
  <Slides>14</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ＭＳ Ｐゴシック</vt:lpstr>
      <vt:lpstr>Arial</vt:lpstr>
      <vt:lpstr>Calibri</vt:lpstr>
      <vt:lpstr>Gill Sans MT</vt:lpstr>
      <vt:lpstr>Times New Roman</vt:lpstr>
      <vt:lpstr>Default Design</vt:lpstr>
      <vt:lpstr>Office Theme</vt:lpstr>
      <vt:lpstr>Mobile Phones</vt:lpstr>
      <vt:lpstr>Agenda</vt:lpstr>
      <vt:lpstr>PowerPoint Presentation</vt:lpstr>
      <vt:lpstr>PowerPoint Presentation</vt:lpstr>
      <vt:lpstr>Communications Types</vt:lpstr>
      <vt:lpstr>Orientation Sensors</vt:lpstr>
      <vt:lpstr>Position Measurement</vt:lpstr>
      <vt:lpstr>Environmental Sensors</vt:lpstr>
      <vt:lpstr>Signal Acquisition</vt:lpstr>
      <vt:lpstr>User Interaction</vt:lpstr>
      <vt:lpstr>Combain</vt:lpstr>
      <vt:lpstr>PowerPoint Presentation</vt:lpstr>
      <vt:lpstr>PowerPoint Presentation</vt:lpstr>
      <vt:lpstr>Before You Go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Systems</dc:title>
  <dc:subject>Week 2 LBSC 690</dc:subject>
  <dc:creator>Doug Oard</dc:creator>
  <cp:lastModifiedBy>gg</cp:lastModifiedBy>
  <cp:revision>121</cp:revision>
  <cp:lastPrinted>1997-09-10T16:39:34Z</cp:lastPrinted>
  <dcterms:created xsi:type="dcterms:W3CDTF">1997-09-10T16:39:54Z</dcterms:created>
  <dcterms:modified xsi:type="dcterms:W3CDTF">2018-01-26T01:15:10Z</dcterms:modified>
</cp:coreProperties>
</file>