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Masters/slideMaster19.xml" ContentType="application/vnd.openxmlformats-officedocument.presentationml.slideMaster+xml"/>
  <Override PartName="/ppt/slideMasters/slideMaster20.xml" ContentType="application/vnd.openxmlformats-officedocument.presentationml.slideMaster+xml"/>
  <Override PartName="/ppt/slideMasters/slideMaster21.xml" ContentType="application/vnd.openxmlformats-officedocument.presentationml.slideMaster+xml"/>
  <Override PartName="/ppt/slideMasters/slideMaster22.xml" ContentType="application/vnd.openxmlformats-officedocument.presentationml.slideMaster+xml"/>
  <Override PartName="/ppt/slideMasters/slideMaster23.xml" ContentType="application/vnd.openxmlformats-officedocument.presentationml.slideMaster+xml"/>
  <Override PartName="/ppt/slideMasters/slideMaster24.xml" ContentType="application/vnd.openxmlformats-officedocument.presentationml.slideMaster+xml"/>
  <Override PartName="/ppt/slideMasters/slideMaster25.xml" ContentType="application/vnd.openxmlformats-officedocument.presentationml.slideMaster+xml"/>
  <Override PartName="/ppt/slideMasters/slideMaster26.xml" ContentType="application/vnd.openxmlformats-officedocument.presentationml.slideMaster+xml"/>
  <Override PartName="/ppt/slideMasters/slideMaster2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slideLayouts/slideLayout15.xml" ContentType="application/vnd.openxmlformats-officedocument.presentationml.slideLayout+xml"/>
  <Override PartName="/ppt/theme/theme4.xml" ContentType="application/vnd.openxmlformats-officedocument.theme+xml"/>
  <Override PartName="/ppt/slideLayouts/slideLayout16.xml" ContentType="application/vnd.openxmlformats-officedocument.presentationml.slideLayout+xml"/>
  <Override PartName="/ppt/theme/theme5.xml" ContentType="application/vnd.openxmlformats-officedocument.theme+xml"/>
  <Override PartName="/ppt/slideLayouts/slideLayout17.xml" ContentType="application/vnd.openxmlformats-officedocument.presentationml.slideLayout+xml"/>
  <Override PartName="/ppt/theme/theme6.xml" ContentType="application/vnd.openxmlformats-officedocument.theme+xml"/>
  <Override PartName="/ppt/slideLayouts/slideLayout18.xml" ContentType="application/vnd.openxmlformats-officedocument.presentationml.slideLayout+xml"/>
  <Override PartName="/ppt/theme/theme7.xml" ContentType="application/vnd.openxmlformats-officedocument.theme+xml"/>
  <Override PartName="/ppt/slideLayouts/slideLayout19.xml" ContentType="application/vnd.openxmlformats-officedocument.presentationml.slideLayout+xml"/>
  <Override PartName="/ppt/theme/theme8.xml" ContentType="application/vnd.openxmlformats-officedocument.theme+xml"/>
  <Override PartName="/ppt/slideLayouts/slideLayout20.xml" ContentType="application/vnd.openxmlformats-officedocument.presentationml.slideLayout+xml"/>
  <Override PartName="/ppt/theme/theme9.xml" ContentType="application/vnd.openxmlformats-officedocument.theme+xml"/>
  <Override PartName="/ppt/slideLayouts/slideLayout21.xml" ContentType="application/vnd.openxmlformats-officedocument.presentationml.slideLayout+xml"/>
  <Override PartName="/ppt/theme/theme10.xml" ContentType="application/vnd.openxmlformats-officedocument.theme+xml"/>
  <Override PartName="/ppt/slideLayouts/slideLayout22.xml" ContentType="application/vnd.openxmlformats-officedocument.presentationml.slideLayout+xml"/>
  <Override PartName="/ppt/theme/theme11.xml" ContentType="application/vnd.openxmlformats-officedocument.theme+xml"/>
  <Override PartName="/ppt/slideLayouts/slideLayout23.xml" ContentType="application/vnd.openxmlformats-officedocument.presentationml.slideLayout+xml"/>
  <Override PartName="/ppt/theme/theme12.xml" ContentType="application/vnd.openxmlformats-officedocument.theme+xml"/>
  <Override PartName="/ppt/slideLayouts/slideLayout24.xml" ContentType="application/vnd.openxmlformats-officedocument.presentationml.slideLayout+xml"/>
  <Override PartName="/ppt/theme/theme13.xml" ContentType="application/vnd.openxmlformats-officedocument.theme+xml"/>
  <Override PartName="/ppt/slideLayouts/slideLayout25.xml" ContentType="application/vnd.openxmlformats-officedocument.presentationml.slideLayout+xml"/>
  <Override PartName="/ppt/theme/theme14.xml" ContentType="application/vnd.openxmlformats-officedocument.theme+xml"/>
  <Override PartName="/ppt/slideLayouts/slideLayout26.xml" ContentType="application/vnd.openxmlformats-officedocument.presentationml.slideLayout+xml"/>
  <Override PartName="/ppt/theme/theme15.xml" ContentType="application/vnd.openxmlformats-officedocument.theme+xml"/>
  <Override PartName="/ppt/slideLayouts/slideLayout27.xml" ContentType="application/vnd.openxmlformats-officedocument.presentationml.slideLayout+xml"/>
  <Override PartName="/ppt/theme/theme16.xml" ContentType="application/vnd.openxmlformats-officedocument.theme+xml"/>
  <Override PartName="/ppt/slideLayouts/slideLayout28.xml" ContentType="application/vnd.openxmlformats-officedocument.presentationml.slideLayout+xml"/>
  <Override PartName="/ppt/theme/theme17.xml" ContentType="application/vnd.openxmlformats-officedocument.theme+xml"/>
  <Override PartName="/ppt/slideLayouts/slideLayout29.xml" ContentType="application/vnd.openxmlformats-officedocument.presentationml.slideLayout+xml"/>
  <Override PartName="/ppt/theme/theme18.xml" ContentType="application/vnd.openxmlformats-officedocument.theme+xml"/>
  <Override PartName="/ppt/slideLayouts/slideLayout30.xml" ContentType="application/vnd.openxmlformats-officedocument.presentationml.slideLayout+xml"/>
  <Override PartName="/ppt/theme/theme19.xml" ContentType="application/vnd.openxmlformats-officedocument.theme+xml"/>
  <Override PartName="/ppt/slideLayouts/slideLayout31.xml" ContentType="application/vnd.openxmlformats-officedocument.presentationml.slideLayout+xml"/>
  <Override PartName="/ppt/theme/theme20.xml" ContentType="application/vnd.openxmlformats-officedocument.theme+xml"/>
  <Override PartName="/ppt/slideLayouts/slideLayout32.xml" ContentType="application/vnd.openxmlformats-officedocument.presentationml.slideLayout+xml"/>
  <Override PartName="/ppt/theme/theme21.xml" ContentType="application/vnd.openxmlformats-officedocument.theme+xml"/>
  <Override PartName="/ppt/slideLayouts/slideLayout33.xml" ContentType="application/vnd.openxmlformats-officedocument.presentationml.slideLayout+xml"/>
  <Override PartName="/ppt/theme/theme22.xml" ContentType="application/vnd.openxmlformats-officedocument.theme+xml"/>
  <Override PartName="/ppt/slideLayouts/slideLayout34.xml" ContentType="application/vnd.openxmlformats-officedocument.presentationml.slideLayout+xml"/>
  <Override PartName="/ppt/theme/theme23.xml" ContentType="application/vnd.openxmlformats-officedocument.theme+xml"/>
  <Override PartName="/ppt/slideLayouts/slideLayout35.xml" ContentType="application/vnd.openxmlformats-officedocument.presentationml.slideLayout+xml"/>
  <Override PartName="/ppt/theme/theme24.xml" ContentType="application/vnd.openxmlformats-officedocument.theme+xml"/>
  <Override PartName="/ppt/slideLayouts/slideLayout36.xml" ContentType="application/vnd.openxmlformats-officedocument.presentationml.slideLayout+xml"/>
  <Override PartName="/ppt/theme/theme25.xml" ContentType="application/vnd.openxmlformats-officedocument.theme+xml"/>
  <Override PartName="/ppt/slideLayouts/slideLayout37.xml" ContentType="application/vnd.openxmlformats-officedocument.presentationml.slideLayout+xml"/>
  <Override PartName="/ppt/theme/theme26.xml" ContentType="application/vnd.openxmlformats-officedocument.theme+xml"/>
  <Override PartName="/ppt/slideLayouts/slideLayout38.xml" ContentType="application/vnd.openxmlformats-officedocument.presentationml.slideLayout+xml"/>
  <Override PartName="/ppt/theme/theme27.xml" ContentType="application/vnd.openxmlformats-officedocument.theme+xml"/>
  <Override PartName="/ppt/theme/theme28.xml" ContentType="application/vnd.openxmlformats-officedocument.theme+xml"/>
  <Override PartName="/ppt/theme/theme2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895" r:id="rId2"/>
    <p:sldMasterId id="2147483897" r:id="rId3"/>
    <p:sldMasterId id="2147483899" r:id="rId4"/>
    <p:sldMasterId id="2147483901" r:id="rId5"/>
    <p:sldMasterId id="2147483903" r:id="rId6"/>
    <p:sldMasterId id="2147483905" r:id="rId7"/>
    <p:sldMasterId id="2147483907" r:id="rId8"/>
    <p:sldMasterId id="2147483909" r:id="rId9"/>
    <p:sldMasterId id="2147483911" r:id="rId10"/>
    <p:sldMasterId id="2147483913" r:id="rId11"/>
    <p:sldMasterId id="2147483915" r:id="rId12"/>
    <p:sldMasterId id="2147483917" r:id="rId13"/>
    <p:sldMasterId id="2147483919" r:id="rId14"/>
    <p:sldMasterId id="2147483921" r:id="rId15"/>
    <p:sldMasterId id="2147483925" r:id="rId16"/>
    <p:sldMasterId id="2147483927" r:id="rId17"/>
    <p:sldMasterId id="2147483929" r:id="rId18"/>
    <p:sldMasterId id="2147483931" r:id="rId19"/>
    <p:sldMasterId id="2147483938" r:id="rId20"/>
    <p:sldMasterId id="2147483946" r:id="rId21"/>
    <p:sldMasterId id="2147483948" r:id="rId22"/>
    <p:sldMasterId id="2147483950" r:id="rId23"/>
    <p:sldMasterId id="2147483952" r:id="rId24"/>
    <p:sldMasterId id="2147483954" r:id="rId25"/>
    <p:sldMasterId id="2147483956" r:id="rId26"/>
    <p:sldMasterId id="2147483958" r:id="rId27"/>
  </p:sldMasterIdLst>
  <p:notesMasterIdLst>
    <p:notesMasterId r:id="rId57"/>
  </p:notesMasterIdLst>
  <p:handoutMasterIdLst>
    <p:handoutMasterId r:id="rId58"/>
  </p:handoutMasterIdLst>
  <p:sldIdLst>
    <p:sldId id="285" r:id="rId28"/>
    <p:sldId id="452" r:id="rId29"/>
    <p:sldId id="637" r:id="rId30"/>
    <p:sldId id="647" r:id="rId31"/>
    <p:sldId id="641" r:id="rId32"/>
    <p:sldId id="642" r:id="rId33"/>
    <p:sldId id="643" r:id="rId34"/>
    <p:sldId id="644" r:id="rId35"/>
    <p:sldId id="645" r:id="rId36"/>
    <p:sldId id="646" r:id="rId37"/>
    <p:sldId id="592" r:id="rId38"/>
    <p:sldId id="593" r:id="rId39"/>
    <p:sldId id="594" r:id="rId40"/>
    <p:sldId id="595" r:id="rId41"/>
    <p:sldId id="596" r:id="rId42"/>
    <p:sldId id="597" r:id="rId43"/>
    <p:sldId id="598" r:id="rId44"/>
    <p:sldId id="604" r:id="rId45"/>
    <p:sldId id="605" r:id="rId46"/>
    <p:sldId id="607" r:id="rId47"/>
    <p:sldId id="608" r:id="rId48"/>
    <p:sldId id="609" r:id="rId49"/>
    <p:sldId id="610" r:id="rId50"/>
    <p:sldId id="599" r:id="rId51"/>
    <p:sldId id="600" r:id="rId52"/>
    <p:sldId id="601" r:id="rId53"/>
    <p:sldId id="602" r:id="rId54"/>
    <p:sldId id="603" r:id="rId55"/>
    <p:sldId id="534" r:id="rId5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6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24" autoAdjust="0"/>
    <p:restoredTop sz="94799" autoAdjust="0"/>
  </p:normalViewPr>
  <p:slideViewPr>
    <p:cSldViewPr>
      <p:cViewPr varScale="1">
        <p:scale>
          <a:sx n="110" d="100"/>
          <a:sy n="110" d="100"/>
        </p:scale>
        <p:origin x="1158" y="108"/>
      </p:cViewPr>
      <p:guideLst>
        <p:guide orient="horz" pos="2160"/>
        <p:guide pos="6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Master" Target="slideMasters/slideMaster18.xml"/><Relationship Id="rId26" Type="http://schemas.openxmlformats.org/officeDocument/2006/relationships/slideMaster" Target="slideMasters/slideMaster26.xml"/><Relationship Id="rId39" Type="http://schemas.openxmlformats.org/officeDocument/2006/relationships/slide" Target="slides/slide12.xml"/><Relationship Id="rId21" Type="http://schemas.openxmlformats.org/officeDocument/2006/relationships/slideMaster" Target="slideMasters/slideMaster21.xml"/><Relationship Id="rId34" Type="http://schemas.openxmlformats.org/officeDocument/2006/relationships/slide" Target="slides/slide7.xml"/><Relationship Id="rId42" Type="http://schemas.openxmlformats.org/officeDocument/2006/relationships/slide" Target="slides/slide15.xml"/><Relationship Id="rId47" Type="http://schemas.openxmlformats.org/officeDocument/2006/relationships/slide" Target="slides/slide20.xml"/><Relationship Id="rId50" Type="http://schemas.openxmlformats.org/officeDocument/2006/relationships/slide" Target="slides/slide23.xml"/><Relationship Id="rId55" Type="http://schemas.openxmlformats.org/officeDocument/2006/relationships/slide" Target="slides/slide28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9" Type="http://schemas.openxmlformats.org/officeDocument/2006/relationships/slide" Target="slides/slide2.xml"/><Relationship Id="rId11" Type="http://schemas.openxmlformats.org/officeDocument/2006/relationships/slideMaster" Target="slideMasters/slideMaster11.xml"/><Relationship Id="rId24" Type="http://schemas.openxmlformats.org/officeDocument/2006/relationships/slideMaster" Target="slideMasters/slideMaster24.xml"/><Relationship Id="rId32" Type="http://schemas.openxmlformats.org/officeDocument/2006/relationships/slide" Target="slides/slide5.xml"/><Relationship Id="rId37" Type="http://schemas.openxmlformats.org/officeDocument/2006/relationships/slide" Target="slides/slide10.xml"/><Relationship Id="rId40" Type="http://schemas.openxmlformats.org/officeDocument/2006/relationships/slide" Target="slides/slide13.xml"/><Relationship Id="rId45" Type="http://schemas.openxmlformats.org/officeDocument/2006/relationships/slide" Target="slides/slide18.xml"/><Relationship Id="rId53" Type="http://schemas.openxmlformats.org/officeDocument/2006/relationships/slide" Target="slides/slide26.xml"/><Relationship Id="rId58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61" Type="http://schemas.openxmlformats.org/officeDocument/2006/relationships/theme" Target="theme/theme1.xml"/><Relationship Id="rId19" Type="http://schemas.openxmlformats.org/officeDocument/2006/relationships/slideMaster" Target="slideMasters/slideMaster19.xml"/><Relationship Id="rId14" Type="http://schemas.openxmlformats.org/officeDocument/2006/relationships/slideMaster" Target="slideMasters/slideMaster14.xml"/><Relationship Id="rId22" Type="http://schemas.openxmlformats.org/officeDocument/2006/relationships/slideMaster" Target="slideMasters/slideMaster22.xml"/><Relationship Id="rId27" Type="http://schemas.openxmlformats.org/officeDocument/2006/relationships/slideMaster" Target="slideMasters/slideMaster27.xml"/><Relationship Id="rId30" Type="http://schemas.openxmlformats.org/officeDocument/2006/relationships/slide" Target="slides/slide3.xml"/><Relationship Id="rId35" Type="http://schemas.openxmlformats.org/officeDocument/2006/relationships/slide" Target="slides/slide8.xml"/><Relationship Id="rId43" Type="http://schemas.openxmlformats.org/officeDocument/2006/relationships/slide" Target="slides/slide16.xml"/><Relationship Id="rId48" Type="http://schemas.openxmlformats.org/officeDocument/2006/relationships/slide" Target="slides/slide21.xml"/><Relationship Id="rId56" Type="http://schemas.openxmlformats.org/officeDocument/2006/relationships/slide" Target="slides/slide29.xml"/><Relationship Id="rId8" Type="http://schemas.openxmlformats.org/officeDocument/2006/relationships/slideMaster" Target="slideMasters/slideMaster8.xml"/><Relationship Id="rId51" Type="http://schemas.openxmlformats.org/officeDocument/2006/relationships/slide" Target="slides/slide24.xml"/><Relationship Id="rId93" Type="http://schemas.microsoft.com/office/2015/10/relationships/revisionInfo" Target="revisionInfo.xml"/><Relationship Id="rId3" Type="http://schemas.openxmlformats.org/officeDocument/2006/relationships/slideMaster" Target="slideMasters/slideMaster3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Master" Target="slideMasters/slideMaster25.xml"/><Relationship Id="rId33" Type="http://schemas.openxmlformats.org/officeDocument/2006/relationships/slide" Target="slides/slide6.xml"/><Relationship Id="rId38" Type="http://schemas.openxmlformats.org/officeDocument/2006/relationships/slide" Target="slides/slide11.xml"/><Relationship Id="rId46" Type="http://schemas.openxmlformats.org/officeDocument/2006/relationships/slide" Target="slides/slide19.xml"/><Relationship Id="rId59" Type="http://schemas.openxmlformats.org/officeDocument/2006/relationships/presProps" Target="presProps.xml"/><Relationship Id="rId20" Type="http://schemas.openxmlformats.org/officeDocument/2006/relationships/slideMaster" Target="slideMasters/slideMaster20.xml"/><Relationship Id="rId41" Type="http://schemas.openxmlformats.org/officeDocument/2006/relationships/slide" Target="slides/slide14.xml"/><Relationship Id="rId54" Type="http://schemas.openxmlformats.org/officeDocument/2006/relationships/slide" Target="slides/slide27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5" Type="http://schemas.openxmlformats.org/officeDocument/2006/relationships/slideMaster" Target="slideMasters/slideMaster15.xml"/><Relationship Id="rId23" Type="http://schemas.openxmlformats.org/officeDocument/2006/relationships/slideMaster" Target="slideMasters/slideMaster23.xml"/><Relationship Id="rId28" Type="http://schemas.openxmlformats.org/officeDocument/2006/relationships/slide" Target="slides/slide1.xml"/><Relationship Id="rId36" Type="http://schemas.openxmlformats.org/officeDocument/2006/relationships/slide" Target="slides/slide9.xml"/><Relationship Id="rId49" Type="http://schemas.openxmlformats.org/officeDocument/2006/relationships/slide" Target="slides/slide22.xml"/><Relationship Id="rId57" Type="http://schemas.openxmlformats.org/officeDocument/2006/relationships/notesMaster" Target="notesMasters/notesMaster1.xml"/><Relationship Id="rId10" Type="http://schemas.openxmlformats.org/officeDocument/2006/relationships/slideMaster" Target="slideMasters/slideMaster10.xml"/><Relationship Id="rId31" Type="http://schemas.openxmlformats.org/officeDocument/2006/relationships/slide" Target="slides/slide4.xml"/><Relationship Id="rId44" Type="http://schemas.openxmlformats.org/officeDocument/2006/relationships/slide" Target="slides/slide17.xml"/><Relationship Id="rId52" Type="http://schemas.openxmlformats.org/officeDocument/2006/relationships/slide" Target="slides/slide25.xml"/><Relationship Id="rId60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DA69A1-F44B-5B42-8A5A-0113EB6C3382}" type="datetimeFigureOut">
              <a:rPr lang="en-US" smtClean="0"/>
              <a:t>3/6/2018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91BF1A-F635-624A-96DB-F05BDBB91F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01925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97A2E4E-2CCB-47AC-81A9-5ABAF65C1EF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85777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DC4C89-6E04-41E4-B9E2-439558A5CB73}" type="slidenum">
              <a:rPr lang="en-US"/>
              <a:pPr/>
              <a:t>1</a:t>
            </a:fld>
            <a:endParaRPr lang="en-US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0488" tIns="44450" rIns="90488" bIns="444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4513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EDCFE50F-B206-42AF-B4EA-35CE2BBF1C8B}" type="slidenum">
              <a:rPr lang="en-US" altLang="en-US" sz="1300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11</a:t>
            </a:fld>
            <a:endParaRPr lang="en-US" altLang="en-US" sz="13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131906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D1B94A66-DF65-4000-A4F5-56D721914510}" type="slidenum">
              <a:rPr lang="en-US" altLang="en-US" sz="1300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12</a:t>
            </a:fld>
            <a:endParaRPr lang="en-US" altLang="en-US" sz="13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51644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5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5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5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5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9962FBA4-7C4F-44C7-B87D-59C191AB08A0}" type="slidenum">
              <a:rPr lang="en-US" altLang="en-US" sz="1200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13</a:t>
            </a:fld>
            <a:endParaRPr lang="en-US" altLang="en-US" sz="12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285795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7A2E4E-2CCB-47AC-81A9-5ABAF65C1EF0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7845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5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7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Network Layer: Data Plane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2B82E5-93D4-4BD3-A257-16E3D4AB0A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Network Layer: Data Plane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997AE6-2E7D-48F9-8B7B-F7D7FB20A39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Network Layer: Data Plane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497376-4F2C-4D5E-98D6-8D289B4D329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Network Layer: Data Plane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D8B5478-28A3-43F0-B860-7BA2D5A0D0D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5532438" y="6467475"/>
            <a:ext cx="2895600" cy="287338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Network Layer: Data Plane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4-</a:t>
            </a:r>
            <a:fld id="{1D552B01-F15D-4866-B895-D811839A5C0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72138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5532438" y="6467475"/>
            <a:ext cx="2895600" cy="287338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Network Layer: Data Plane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4-</a:t>
            </a:r>
            <a:fld id="{1D552B01-F15D-4866-B895-D811839A5C0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32129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Network Layer: Data Plane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r>
              <a:rPr lang="en-US" altLang="en-US"/>
              <a:t>3-</a:t>
            </a:r>
            <a:fld id="{4711D733-3EF4-4385-BA96-84848D71D25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02480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5532438" y="6467475"/>
            <a:ext cx="2895600" cy="287338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Network Layer: Data Plane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4-</a:t>
            </a:r>
            <a:fld id="{1D552B01-F15D-4866-B895-D811839A5C0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78538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5532438" y="6467475"/>
            <a:ext cx="2895600" cy="287338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Network Layer: Data Plane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4-</a:t>
            </a:r>
            <a:fld id="{1D552B01-F15D-4866-B895-D811839A5C0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6636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5532438" y="6467475"/>
            <a:ext cx="2895600" cy="287338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Network Layer: Data Plane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4-</a:t>
            </a:r>
            <a:fld id="{1D552B01-F15D-4866-B895-D811839A5C0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989903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5532438" y="6467475"/>
            <a:ext cx="2895600" cy="287338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Network Layer: Data Plane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4-</a:t>
            </a:r>
            <a:fld id="{1D552B01-F15D-4866-B895-D811839A5C0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7556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Network Layer: Data Plane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99E58A-7BDD-4FCC-A619-769A5C9F56E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5532438" y="6467475"/>
            <a:ext cx="2895600" cy="287338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Network Layer: Data Plane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4-</a:t>
            </a:r>
            <a:fld id="{1D552B01-F15D-4866-B895-D811839A5C0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11102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5532438" y="6467475"/>
            <a:ext cx="2895600" cy="287338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Network Layer: Data Plane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4-</a:t>
            </a:r>
            <a:fld id="{1D552B01-F15D-4866-B895-D811839A5C0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980262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5532438" y="6467475"/>
            <a:ext cx="2895600" cy="287338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Network Layer: Data Plane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4-</a:t>
            </a:r>
            <a:fld id="{1D552B01-F15D-4866-B895-D811839A5C0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909555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5532438" y="6467475"/>
            <a:ext cx="2895600" cy="287338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Network Layer: Data Plane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4-</a:t>
            </a:r>
            <a:fld id="{ED78CBED-410D-4809-A766-839279D0599E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73650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5532438" y="6467475"/>
            <a:ext cx="2895600" cy="287338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Network Layer: Data Plane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4-</a:t>
            </a:r>
            <a:fld id="{1D552B01-F15D-4866-B895-D811839A5C0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51155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5532438" y="6467475"/>
            <a:ext cx="2895600" cy="287338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Network Layer: Data Plane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4-</a:t>
            </a:r>
            <a:fld id="{1D552B01-F15D-4866-B895-D811839A5C0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742143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5532438" y="6467475"/>
            <a:ext cx="2895600" cy="287338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Network Layer: Data Plane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4-</a:t>
            </a:r>
            <a:fld id="{1D552B01-F15D-4866-B895-D811839A5C0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773279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5532438" y="6467475"/>
            <a:ext cx="2895600" cy="287338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Network Layer: Data Plane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4-</a:t>
            </a:r>
            <a:fld id="{1D552B01-F15D-4866-B895-D811839A5C0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200715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5532438" y="6467475"/>
            <a:ext cx="2895600" cy="287338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Network Layer: Data Plane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4-</a:t>
            </a:r>
            <a:fld id="{1D552B01-F15D-4866-B895-D811839A5C0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775120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5532438" y="6467475"/>
            <a:ext cx="2895600" cy="287338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Network Layer: Data Plane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4-</a:t>
            </a:r>
            <a:fld id="{1D552B01-F15D-4866-B895-D811839A5C0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6088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Network Layer: Data Plane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D77C85-6131-45EB-98E7-43CE5F007A5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5532438" y="6467475"/>
            <a:ext cx="2895600" cy="287338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Network Layer: Data Plane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4-</a:t>
            </a:r>
            <a:fld id="{1D552B01-F15D-4866-B895-D811839A5C0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216513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5532438" y="6467475"/>
            <a:ext cx="2895600" cy="287338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Network Layer: Data Plane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4-</a:t>
            </a:r>
            <a:fld id="{8EB44EF6-EECF-40B0-A15D-804689450B15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694426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5532438" y="6467475"/>
            <a:ext cx="2895600" cy="287338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Network Layer: Data Plane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4-</a:t>
            </a:r>
            <a:fld id="{8EB44EF6-EECF-40B0-A15D-804689450B15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91022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5532438" y="6467475"/>
            <a:ext cx="2895600" cy="287338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Network Layer: Data Plane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4-</a:t>
            </a:r>
            <a:fld id="{8EB44EF6-EECF-40B0-A15D-804689450B15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447098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5532438" y="6467475"/>
            <a:ext cx="2895600" cy="287338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Network Layer: Data Plane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4-</a:t>
            </a:r>
            <a:fld id="{B676106D-2A1F-464B-A754-20781450E685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69079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5532438" y="6467475"/>
            <a:ext cx="2895600" cy="287338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Network Layer: Data Plane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4-</a:t>
            </a:r>
            <a:fld id="{B676106D-2A1F-464B-A754-20781450E685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324852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5532438" y="6467475"/>
            <a:ext cx="2895600" cy="287338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Network Layer: Data Plane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4-</a:t>
            </a:r>
            <a:fld id="{B676106D-2A1F-464B-A754-20781450E685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285465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5532438" y="6467475"/>
            <a:ext cx="2895600" cy="287338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Network Layer: Data Plane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4-</a:t>
            </a:r>
            <a:fld id="{834D9544-BEFC-442B-AC9E-AD6BD096A9D3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781279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5532438" y="6467475"/>
            <a:ext cx="2895600" cy="287338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Network Layer: Data Plane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4-</a:t>
            </a:r>
            <a:fld id="{834D9544-BEFC-442B-AC9E-AD6BD096A9D3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2673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Network Layer: Data Plane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88BCB8-27AA-4929-BF26-24FFD89962B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Network Layer: Data Plane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EB9C30-335B-42F3-9A51-62529C85F0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Network Layer: Data Plane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FAFAD1-9568-4EE8-AE81-D2E862FB250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Network Layer: Data Plane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FF65E3-013F-47F8-998F-F110E5A4EA8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Network Layer: Data Plane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93D8A6-7165-4AF8-943A-F32FA24EB8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Network Layer: Data Plane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C29FD0-07A4-4A22-87C0-04244896B9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21.xml"/></Relationships>
</file>

<file path=ppt/slideMasters/_rels/slideMaster1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1.xml"/><Relationship Id="rId1" Type="http://schemas.openxmlformats.org/officeDocument/2006/relationships/slideLayout" Target="../slideLayouts/slideLayout22.xml"/></Relationships>
</file>

<file path=ppt/slideMasters/_rels/slideMaster12.xml.rels><?xml version="1.0" encoding="UTF-8" standalone="yes"?>
<Relationships xmlns="http://schemas.openxmlformats.org/package/2006/relationships"><Relationship Id="rId2" Type="http://schemas.openxmlformats.org/officeDocument/2006/relationships/theme" Target="../theme/theme12.xml"/><Relationship Id="rId1" Type="http://schemas.openxmlformats.org/officeDocument/2006/relationships/slideLayout" Target="../slideLayouts/slideLayout23.xml"/></Relationships>
</file>

<file path=ppt/slideMasters/_rels/slideMaster13.xml.rels><?xml version="1.0" encoding="UTF-8" standalone="yes"?>
<Relationships xmlns="http://schemas.openxmlformats.org/package/2006/relationships"><Relationship Id="rId2" Type="http://schemas.openxmlformats.org/officeDocument/2006/relationships/theme" Target="../theme/theme13.xml"/><Relationship Id="rId1" Type="http://schemas.openxmlformats.org/officeDocument/2006/relationships/slideLayout" Target="../slideLayouts/slideLayout24.xml"/></Relationships>
</file>

<file path=ppt/slideMasters/_rels/slideMaster14.xml.rels><?xml version="1.0" encoding="UTF-8" standalone="yes"?>
<Relationships xmlns="http://schemas.openxmlformats.org/package/2006/relationships"><Relationship Id="rId2" Type="http://schemas.openxmlformats.org/officeDocument/2006/relationships/theme" Target="../theme/theme14.xml"/><Relationship Id="rId1" Type="http://schemas.openxmlformats.org/officeDocument/2006/relationships/slideLayout" Target="../slideLayouts/slideLayout25.xml"/></Relationships>
</file>

<file path=ppt/slideMasters/_rels/slideMaster15.xml.rels><?xml version="1.0" encoding="UTF-8" standalone="yes"?>
<Relationships xmlns="http://schemas.openxmlformats.org/package/2006/relationships"><Relationship Id="rId2" Type="http://schemas.openxmlformats.org/officeDocument/2006/relationships/theme" Target="../theme/theme15.xml"/><Relationship Id="rId1" Type="http://schemas.openxmlformats.org/officeDocument/2006/relationships/slideLayout" Target="../slideLayouts/slideLayout26.xml"/></Relationships>
</file>

<file path=ppt/slideMasters/_rels/slideMaster16.xml.rels><?xml version="1.0" encoding="UTF-8" standalone="yes"?>
<Relationships xmlns="http://schemas.openxmlformats.org/package/2006/relationships"><Relationship Id="rId2" Type="http://schemas.openxmlformats.org/officeDocument/2006/relationships/theme" Target="../theme/theme16.xml"/><Relationship Id="rId1" Type="http://schemas.openxmlformats.org/officeDocument/2006/relationships/slideLayout" Target="../slideLayouts/slideLayout27.xml"/></Relationships>
</file>

<file path=ppt/slideMasters/_rels/slideMaster17.xml.rels><?xml version="1.0" encoding="UTF-8" standalone="yes"?>
<Relationships xmlns="http://schemas.openxmlformats.org/package/2006/relationships"><Relationship Id="rId2" Type="http://schemas.openxmlformats.org/officeDocument/2006/relationships/theme" Target="../theme/theme17.xml"/><Relationship Id="rId1" Type="http://schemas.openxmlformats.org/officeDocument/2006/relationships/slideLayout" Target="../slideLayouts/slideLayout28.xml"/></Relationships>
</file>

<file path=ppt/slideMasters/_rels/slideMaster18.xml.rels><?xml version="1.0" encoding="UTF-8" standalone="yes"?>
<Relationships xmlns="http://schemas.openxmlformats.org/package/2006/relationships"><Relationship Id="rId2" Type="http://schemas.openxmlformats.org/officeDocument/2006/relationships/theme" Target="../theme/theme18.xml"/><Relationship Id="rId1" Type="http://schemas.openxmlformats.org/officeDocument/2006/relationships/slideLayout" Target="../slideLayouts/slideLayout29.xml"/></Relationships>
</file>

<file path=ppt/slideMasters/_rels/slideMaster19.xml.rels><?xml version="1.0" encoding="UTF-8" standalone="yes"?>
<Relationships xmlns="http://schemas.openxmlformats.org/package/2006/relationships"><Relationship Id="rId2" Type="http://schemas.openxmlformats.org/officeDocument/2006/relationships/theme" Target="../theme/theme19.xml"/><Relationship Id="rId1" Type="http://schemas.openxmlformats.org/officeDocument/2006/relationships/slideLayout" Target="../slideLayouts/slideLayout30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/Relationships>
</file>

<file path=ppt/slideMasters/_rels/slideMaster20.xml.rels><?xml version="1.0" encoding="UTF-8" standalone="yes"?>
<Relationships xmlns="http://schemas.openxmlformats.org/package/2006/relationships"><Relationship Id="rId2" Type="http://schemas.openxmlformats.org/officeDocument/2006/relationships/theme" Target="../theme/theme20.xml"/><Relationship Id="rId1" Type="http://schemas.openxmlformats.org/officeDocument/2006/relationships/slideLayout" Target="../slideLayouts/slideLayout31.xml"/></Relationships>
</file>

<file path=ppt/slideMasters/_rels/slideMaster21.xml.rels><?xml version="1.0" encoding="UTF-8" standalone="yes"?>
<Relationships xmlns="http://schemas.openxmlformats.org/package/2006/relationships"><Relationship Id="rId2" Type="http://schemas.openxmlformats.org/officeDocument/2006/relationships/theme" Target="../theme/theme21.xml"/><Relationship Id="rId1" Type="http://schemas.openxmlformats.org/officeDocument/2006/relationships/slideLayout" Target="../slideLayouts/slideLayout32.xml"/></Relationships>
</file>

<file path=ppt/slideMasters/_rels/slideMaster2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2.xml"/><Relationship Id="rId1" Type="http://schemas.openxmlformats.org/officeDocument/2006/relationships/slideLayout" Target="../slideLayouts/slideLayout33.xml"/></Relationships>
</file>

<file path=ppt/slideMasters/_rels/slideMaster23.xml.rels><?xml version="1.0" encoding="UTF-8" standalone="yes"?>
<Relationships xmlns="http://schemas.openxmlformats.org/package/2006/relationships"><Relationship Id="rId2" Type="http://schemas.openxmlformats.org/officeDocument/2006/relationships/theme" Target="../theme/theme23.xml"/><Relationship Id="rId1" Type="http://schemas.openxmlformats.org/officeDocument/2006/relationships/slideLayout" Target="../slideLayouts/slideLayout34.xml"/></Relationships>
</file>

<file path=ppt/slideMasters/_rels/slideMaster24.xml.rels><?xml version="1.0" encoding="UTF-8" standalone="yes"?>
<Relationships xmlns="http://schemas.openxmlformats.org/package/2006/relationships"><Relationship Id="rId2" Type="http://schemas.openxmlformats.org/officeDocument/2006/relationships/theme" Target="../theme/theme24.xml"/><Relationship Id="rId1" Type="http://schemas.openxmlformats.org/officeDocument/2006/relationships/slideLayout" Target="../slideLayouts/slideLayout35.xml"/></Relationships>
</file>

<file path=ppt/slideMasters/_rels/slideMaster25.xml.rels><?xml version="1.0" encoding="UTF-8" standalone="yes"?>
<Relationships xmlns="http://schemas.openxmlformats.org/package/2006/relationships"><Relationship Id="rId2" Type="http://schemas.openxmlformats.org/officeDocument/2006/relationships/theme" Target="../theme/theme25.xml"/><Relationship Id="rId1" Type="http://schemas.openxmlformats.org/officeDocument/2006/relationships/slideLayout" Target="../slideLayouts/slideLayout36.xml"/></Relationships>
</file>

<file path=ppt/slideMasters/_rels/slideMaster26.xml.rels><?xml version="1.0" encoding="UTF-8" standalone="yes"?>
<Relationships xmlns="http://schemas.openxmlformats.org/package/2006/relationships"><Relationship Id="rId2" Type="http://schemas.openxmlformats.org/officeDocument/2006/relationships/theme" Target="../theme/theme26.xml"/><Relationship Id="rId1" Type="http://schemas.openxmlformats.org/officeDocument/2006/relationships/slideLayout" Target="../slideLayouts/slideLayout37.xml"/></Relationships>
</file>

<file path=ppt/slideMasters/_rels/slideMaster27.xml.rels><?xml version="1.0" encoding="UTF-8" standalone="yes"?>
<Relationships xmlns="http://schemas.openxmlformats.org/package/2006/relationships"><Relationship Id="rId2" Type="http://schemas.openxmlformats.org/officeDocument/2006/relationships/theme" Target="../theme/theme27.xml"/><Relationship Id="rId1" Type="http://schemas.openxmlformats.org/officeDocument/2006/relationships/slideLayout" Target="../slideLayouts/slideLayout38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4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5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6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7.xml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18.xml"/></Relationships>
</file>

<file path=ppt/slideMasters/_rels/slideMaster8.xml.rels><?xml version="1.0" encoding="UTF-8" standalone="yes"?>
<Relationships xmlns="http://schemas.openxmlformats.org/package/2006/relationships"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19.xml"/></Relationships>
</file>

<file path=ppt/slideMasters/_rels/slideMaster9.xml.rels><?xml version="1.0" encoding="UTF-8" standalone="yes"?>
<Relationships xmlns="http://schemas.openxmlformats.org/package/2006/relationships"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 smtClean="0"/>
              <a:t>Network Layer: Data Plane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2EB6DFA-FD88-4884-A624-4CEE97817B9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81763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anose="020B0604030504040204" pitchFamily="34" charset="0"/>
              </a:defRPr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4-</a:t>
            </a:r>
            <a:fld id="{4D96991F-B4D0-401C-9FBB-8C11C7949609}" type="slidenum"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369050" y="6475413"/>
            <a:ext cx="2089150" cy="38258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rgbClr val="000000"/>
                </a:solidFill>
                <a:latin typeface="Tahoma" charset="0"/>
                <a:ea typeface="ＭＳ Ｐゴシック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/>
              <a:t>Network Layer: Data Plane</a:t>
            </a:r>
          </a:p>
        </p:txBody>
      </p:sp>
    </p:spTree>
    <p:extLst>
      <p:ext uri="{BB962C8B-B14F-4D97-AF65-F5344CB8AC3E}">
        <p14:creationId xmlns:p14="http://schemas.microsoft.com/office/powerpoint/2010/main" val="3171957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2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88975" indent="-231775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Gill Sans MT"/>
          <a:ea typeface="ＭＳ Ｐゴシック" charset="0"/>
          <a:cs typeface="Gill Sans M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Gill Sans MT"/>
          <a:ea typeface="Gill Sans MT" charset="0"/>
          <a:cs typeface="Gill Sans M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Gill Sans MT" charset="0"/>
          <a:cs typeface="Gill Sans MT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Gill Sans MT" charset="0"/>
          <a:cs typeface="Gill Sans MT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81763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anose="020B0604030504040204" pitchFamily="34" charset="0"/>
              </a:defRPr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4-</a:t>
            </a:r>
            <a:fld id="{4D96991F-B4D0-401C-9FBB-8C11C7949609}" type="slidenum"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369050" y="6475413"/>
            <a:ext cx="2089150" cy="38258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rgbClr val="000000"/>
                </a:solidFill>
                <a:latin typeface="Tahoma" charset="0"/>
                <a:ea typeface="ＭＳ Ｐゴシック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/>
              <a:t>Network Layer: Data Plane</a:t>
            </a:r>
          </a:p>
        </p:txBody>
      </p:sp>
    </p:spTree>
    <p:extLst>
      <p:ext uri="{BB962C8B-B14F-4D97-AF65-F5344CB8AC3E}">
        <p14:creationId xmlns:p14="http://schemas.microsoft.com/office/powerpoint/2010/main" val="1428240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4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88975" indent="-231775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Gill Sans MT"/>
          <a:ea typeface="ＭＳ Ｐゴシック" charset="0"/>
          <a:cs typeface="Gill Sans M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Gill Sans MT"/>
          <a:ea typeface="Gill Sans MT" charset="0"/>
          <a:cs typeface="Gill Sans M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Gill Sans MT" charset="0"/>
          <a:cs typeface="Gill Sans MT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Gill Sans MT" charset="0"/>
          <a:cs typeface="Gill Sans MT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81763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anose="020B0604030504040204" pitchFamily="34" charset="0"/>
              </a:defRPr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4-</a:t>
            </a:r>
            <a:fld id="{4D96991F-B4D0-401C-9FBB-8C11C7949609}" type="slidenum"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369050" y="6475413"/>
            <a:ext cx="2089150" cy="38258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rgbClr val="000000"/>
                </a:solidFill>
                <a:latin typeface="Tahoma" charset="0"/>
                <a:ea typeface="ＭＳ Ｐゴシック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/>
              <a:t>Network Layer: Data Plane</a:t>
            </a:r>
          </a:p>
        </p:txBody>
      </p:sp>
    </p:spTree>
    <p:extLst>
      <p:ext uri="{BB962C8B-B14F-4D97-AF65-F5344CB8AC3E}">
        <p14:creationId xmlns:p14="http://schemas.microsoft.com/office/powerpoint/2010/main" val="3852288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6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88975" indent="-231775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Gill Sans MT"/>
          <a:ea typeface="ＭＳ Ｐゴシック" charset="0"/>
          <a:cs typeface="Gill Sans M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Gill Sans MT"/>
          <a:ea typeface="Gill Sans MT" charset="0"/>
          <a:cs typeface="Gill Sans M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Gill Sans MT" charset="0"/>
          <a:cs typeface="Gill Sans MT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Gill Sans MT" charset="0"/>
          <a:cs typeface="Gill Sans MT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81763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anose="020B0604030504040204" pitchFamily="34" charset="0"/>
              </a:defRPr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4-</a:t>
            </a:r>
            <a:fld id="{4D96991F-B4D0-401C-9FBB-8C11C7949609}" type="slidenum"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369050" y="6475413"/>
            <a:ext cx="2089150" cy="38258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rgbClr val="000000"/>
                </a:solidFill>
                <a:latin typeface="Tahoma" charset="0"/>
                <a:ea typeface="ＭＳ Ｐゴシック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/>
              <a:t>Network Layer: Data Plane</a:t>
            </a:r>
          </a:p>
        </p:txBody>
      </p:sp>
    </p:spTree>
    <p:extLst>
      <p:ext uri="{BB962C8B-B14F-4D97-AF65-F5344CB8AC3E}">
        <p14:creationId xmlns:p14="http://schemas.microsoft.com/office/powerpoint/2010/main" val="1996922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8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88975" indent="-231775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Gill Sans MT"/>
          <a:ea typeface="ＭＳ Ｐゴシック" charset="0"/>
          <a:cs typeface="Gill Sans M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Gill Sans MT"/>
          <a:ea typeface="Gill Sans MT" charset="0"/>
          <a:cs typeface="Gill Sans M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Gill Sans MT" charset="0"/>
          <a:cs typeface="Gill Sans MT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Gill Sans MT" charset="0"/>
          <a:cs typeface="Gill Sans MT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81763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anose="020B0604030504040204" pitchFamily="34" charset="0"/>
              </a:defRPr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4-</a:t>
            </a:r>
            <a:fld id="{4D96991F-B4D0-401C-9FBB-8C11C7949609}" type="slidenum"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369050" y="6475413"/>
            <a:ext cx="2089150" cy="38258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rgbClr val="000000"/>
                </a:solidFill>
                <a:latin typeface="Tahoma" charset="0"/>
                <a:ea typeface="ＭＳ Ｐゴシック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/>
              <a:t>Network Layer: Data Plane</a:t>
            </a:r>
          </a:p>
        </p:txBody>
      </p:sp>
    </p:spTree>
    <p:extLst>
      <p:ext uri="{BB962C8B-B14F-4D97-AF65-F5344CB8AC3E}">
        <p14:creationId xmlns:p14="http://schemas.microsoft.com/office/powerpoint/2010/main" val="2777349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0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88975" indent="-231775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Gill Sans MT"/>
          <a:ea typeface="ＭＳ Ｐゴシック" charset="0"/>
          <a:cs typeface="Gill Sans M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Gill Sans MT"/>
          <a:ea typeface="Gill Sans MT" charset="0"/>
          <a:cs typeface="Gill Sans M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Gill Sans MT" charset="0"/>
          <a:cs typeface="Gill Sans MT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Gill Sans MT" charset="0"/>
          <a:cs typeface="Gill Sans MT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81763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anose="020B0604030504040204" pitchFamily="34" charset="0"/>
              </a:defRPr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4-</a:t>
            </a:r>
            <a:fld id="{4D96991F-B4D0-401C-9FBB-8C11C7949609}" type="slidenum"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369050" y="6475413"/>
            <a:ext cx="2089150" cy="38258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rgbClr val="000000"/>
                </a:solidFill>
                <a:latin typeface="Tahoma" charset="0"/>
                <a:ea typeface="ＭＳ Ｐゴシック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/>
              <a:t>Network Layer: Data Plane</a:t>
            </a:r>
          </a:p>
        </p:txBody>
      </p:sp>
    </p:spTree>
    <p:extLst>
      <p:ext uri="{BB962C8B-B14F-4D97-AF65-F5344CB8AC3E}">
        <p14:creationId xmlns:p14="http://schemas.microsoft.com/office/powerpoint/2010/main" val="1299216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2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88975" indent="-231775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Gill Sans MT"/>
          <a:ea typeface="ＭＳ Ｐゴシック" charset="0"/>
          <a:cs typeface="Gill Sans M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Gill Sans MT"/>
          <a:ea typeface="Gill Sans MT" charset="0"/>
          <a:cs typeface="Gill Sans M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Gill Sans MT" charset="0"/>
          <a:cs typeface="Gill Sans MT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Gill Sans MT" charset="0"/>
          <a:cs typeface="Gill Sans MT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81763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anose="020B0604030504040204" pitchFamily="34" charset="0"/>
              </a:defRPr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4-</a:t>
            </a:r>
            <a:fld id="{4D96991F-B4D0-401C-9FBB-8C11C7949609}" type="slidenum"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369050" y="6475413"/>
            <a:ext cx="2089150" cy="38258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rgbClr val="000000"/>
                </a:solidFill>
                <a:latin typeface="Tahoma" charset="0"/>
                <a:ea typeface="ＭＳ Ｐゴシック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/>
              <a:t>Network Layer: Data Plane</a:t>
            </a:r>
          </a:p>
        </p:txBody>
      </p:sp>
    </p:spTree>
    <p:extLst>
      <p:ext uri="{BB962C8B-B14F-4D97-AF65-F5344CB8AC3E}">
        <p14:creationId xmlns:p14="http://schemas.microsoft.com/office/powerpoint/2010/main" val="3184612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6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88975" indent="-231775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Gill Sans MT"/>
          <a:ea typeface="ＭＳ Ｐゴシック" charset="0"/>
          <a:cs typeface="Gill Sans M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Gill Sans MT"/>
          <a:ea typeface="Gill Sans MT" charset="0"/>
          <a:cs typeface="Gill Sans M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Gill Sans MT" charset="0"/>
          <a:cs typeface="Gill Sans MT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Gill Sans MT" charset="0"/>
          <a:cs typeface="Gill Sans MT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81763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anose="020B0604030504040204" pitchFamily="34" charset="0"/>
              </a:defRPr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4-</a:t>
            </a:r>
            <a:fld id="{4D96991F-B4D0-401C-9FBB-8C11C7949609}" type="slidenum"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369050" y="6475413"/>
            <a:ext cx="2089150" cy="38258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rgbClr val="000000"/>
                </a:solidFill>
                <a:latin typeface="Tahoma" charset="0"/>
                <a:ea typeface="ＭＳ Ｐゴシック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/>
              <a:t>Network Layer: Data Plane</a:t>
            </a:r>
          </a:p>
        </p:txBody>
      </p:sp>
    </p:spTree>
    <p:extLst>
      <p:ext uri="{BB962C8B-B14F-4D97-AF65-F5344CB8AC3E}">
        <p14:creationId xmlns:p14="http://schemas.microsoft.com/office/powerpoint/2010/main" val="3927227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8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88975" indent="-231775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Gill Sans MT"/>
          <a:ea typeface="ＭＳ Ｐゴシック" charset="0"/>
          <a:cs typeface="Gill Sans M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Gill Sans MT"/>
          <a:ea typeface="Gill Sans MT" charset="0"/>
          <a:cs typeface="Gill Sans M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Gill Sans MT" charset="0"/>
          <a:cs typeface="Gill Sans MT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Gill Sans MT" charset="0"/>
          <a:cs typeface="Gill Sans MT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81763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anose="020B0604030504040204" pitchFamily="34" charset="0"/>
              </a:defRPr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4-</a:t>
            </a:r>
            <a:fld id="{4D96991F-B4D0-401C-9FBB-8C11C7949609}" type="slidenum"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369050" y="6475413"/>
            <a:ext cx="2089150" cy="38258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rgbClr val="000000"/>
                </a:solidFill>
                <a:latin typeface="Tahoma" charset="0"/>
                <a:ea typeface="ＭＳ Ｐゴシック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/>
              <a:t>Network Layer: Data Plane</a:t>
            </a:r>
          </a:p>
        </p:txBody>
      </p:sp>
    </p:spTree>
    <p:extLst>
      <p:ext uri="{BB962C8B-B14F-4D97-AF65-F5344CB8AC3E}">
        <p14:creationId xmlns:p14="http://schemas.microsoft.com/office/powerpoint/2010/main" val="3299734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88975" indent="-231775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Gill Sans MT"/>
          <a:ea typeface="ＭＳ Ｐゴシック" charset="0"/>
          <a:cs typeface="Gill Sans M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Gill Sans MT"/>
          <a:ea typeface="Gill Sans MT" charset="0"/>
          <a:cs typeface="Gill Sans M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Gill Sans MT" charset="0"/>
          <a:cs typeface="Gill Sans MT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Gill Sans MT" charset="0"/>
          <a:cs typeface="Gill Sans MT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81763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anose="020B0604030504040204" pitchFamily="34" charset="0"/>
              </a:defRPr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4-</a:t>
            </a:r>
            <a:fld id="{4D96991F-B4D0-401C-9FBB-8C11C7949609}" type="slidenum"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369050" y="6475413"/>
            <a:ext cx="2089150" cy="38258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rgbClr val="000000"/>
                </a:solidFill>
                <a:latin typeface="Tahoma" charset="0"/>
                <a:ea typeface="ＭＳ Ｐゴシック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/>
              <a:t>Network Layer: Data Plane</a:t>
            </a:r>
          </a:p>
        </p:txBody>
      </p:sp>
    </p:spTree>
    <p:extLst>
      <p:ext uri="{BB962C8B-B14F-4D97-AF65-F5344CB8AC3E}">
        <p14:creationId xmlns:p14="http://schemas.microsoft.com/office/powerpoint/2010/main" val="3627791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2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88975" indent="-231775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Gill Sans MT"/>
          <a:ea typeface="ＭＳ Ｐゴシック" charset="0"/>
          <a:cs typeface="Gill Sans M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Gill Sans MT"/>
          <a:ea typeface="Gill Sans MT" charset="0"/>
          <a:cs typeface="Gill Sans M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Gill Sans MT" charset="0"/>
          <a:cs typeface="Gill Sans MT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Gill Sans MT" charset="0"/>
          <a:cs typeface="Gill Sans MT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81763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anose="020B0604030504040204" pitchFamily="34" charset="0"/>
              </a:defRPr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4-</a:t>
            </a:r>
            <a:fld id="{4D96991F-B4D0-401C-9FBB-8C11C7949609}" type="slidenum"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369050" y="6475413"/>
            <a:ext cx="2089150" cy="38258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rgbClr val="000000"/>
                </a:solidFill>
                <a:latin typeface="Tahoma" charset="0"/>
                <a:ea typeface="ＭＳ Ｐゴシック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/>
              <a:t>Network Layer: Data Plane</a:t>
            </a:r>
          </a:p>
        </p:txBody>
      </p:sp>
    </p:spTree>
    <p:extLst>
      <p:ext uri="{BB962C8B-B14F-4D97-AF65-F5344CB8AC3E}">
        <p14:creationId xmlns:p14="http://schemas.microsoft.com/office/powerpoint/2010/main" val="1304505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88975" indent="-231775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Gill Sans MT"/>
          <a:ea typeface="ＭＳ Ｐゴシック" charset="0"/>
          <a:cs typeface="Gill Sans M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Gill Sans MT"/>
          <a:ea typeface="Gill Sans MT" charset="0"/>
          <a:cs typeface="Gill Sans M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Gill Sans MT" charset="0"/>
          <a:cs typeface="Gill Sans MT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Gill Sans MT" charset="0"/>
          <a:cs typeface="Gill Sans MT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81763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anose="020B0604030504040204" pitchFamily="34" charset="0"/>
              </a:defRPr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4-</a:t>
            </a:r>
            <a:fld id="{D89ACEA7-8465-42C7-A932-87B25C39F5FB}" type="slidenum"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369050" y="6475413"/>
            <a:ext cx="2089150" cy="38258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rgbClr val="000000"/>
                </a:solidFill>
                <a:latin typeface="Tahoma" charset="0"/>
                <a:ea typeface="ＭＳ Ｐゴシック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/>
              <a:t>Network Layer: Data Plane</a:t>
            </a:r>
          </a:p>
        </p:txBody>
      </p:sp>
    </p:spTree>
    <p:extLst>
      <p:ext uri="{BB962C8B-B14F-4D97-AF65-F5344CB8AC3E}">
        <p14:creationId xmlns:p14="http://schemas.microsoft.com/office/powerpoint/2010/main" val="3575785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9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88975" indent="-231775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Gill Sans MT"/>
          <a:ea typeface="ＭＳ Ｐゴシック" charset="0"/>
          <a:cs typeface="Gill Sans M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Gill Sans MT"/>
          <a:ea typeface="Gill Sans MT" charset="0"/>
          <a:cs typeface="Gill Sans M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Gill Sans MT" charset="0"/>
          <a:cs typeface="Gill Sans MT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Gill Sans MT" charset="0"/>
          <a:cs typeface="Gill Sans MT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81763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anose="020B0604030504040204" pitchFamily="34" charset="0"/>
              </a:defRPr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4-</a:t>
            </a:r>
            <a:fld id="{D89ACEA7-8465-42C7-A932-87B25C39F5FB}" type="slidenum"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369050" y="6475413"/>
            <a:ext cx="2089150" cy="38258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rgbClr val="000000"/>
                </a:solidFill>
                <a:latin typeface="Tahoma" charset="0"/>
                <a:ea typeface="ＭＳ Ｐゴシック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/>
              <a:t>Network Layer: Data Plane</a:t>
            </a:r>
          </a:p>
        </p:txBody>
      </p:sp>
    </p:spTree>
    <p:extLst>
      <p:ext uri="{BB962C8B-B14F-4D97-AF65-F5344CB8AC3E}">
        <p14:creationId xmlns:p14="http://schemas.microsoft.com/office/powerpoint/2010/main" val="2952708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7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88975" indent="-231775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Gill Sans MT"/>
          <a:ea typeface="ＭＳ Ｐゴシック" charset="0"/>
          <a:cs typeface="Gill Sans M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Gill Sans MT"/>
          <a:ea typeface="Gill Sans MT" charset="0"/>
          <a:cs typeface="Gill Sans M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Gill Sans MT" charset="0"/>
          <a:cs typeface="Gill Sans MT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Gill Sans MT" charset="0"/>
          <a:cs typeface="Gill Sans MT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81763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anose="020B0604030504040204" pitchFamily="34" charset="0"/>
              </a:defRPr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4-</a:t>
            </a:r>
            <a:fld id="{D89ACEA7-8465-42C7-A932-87B25C39F5FB}" type="slidenum"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369050" y="6475413"/>
            <a:ext cx="2089150" cy="38258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rgbClr val="000000"/>
                </a:solidFill>
                <a:latin typeface="Tahoma" charset="0"/>
                <a:ea typeface="ＭＳ Ｐゴシック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/>
              <a:t>Network Layer: Data Plane</a:t>
            </a:r>
          </a:p>
        </p:txBody>
      </p:sp>
    </p:spTree>
    <p:extLst>
      <p:ext uri="{BB962C8B-B14F-4D97-AF65-F5344CB8AC3E}">
        <p14:creationId xmlns:p14="http://schemas.microsoft.com/office/powerpoint/2010/main" val="2122195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88975" indent="-231775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Gill Sans MT"/>
          <a:ea typeface="ＭＳ Ｐゴシック" charset="0"/>
          <a:cs typeface="Gill Sans M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Gill Sans MT"/>
          <a:ea typeface="Gill Sans MT" charset="0"/>
          <a:cs typeface="Gill Sans M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Gill Sans MT" charset="0"/>
          <a:cs typeface="Gill Sans MT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Gill Sans MT" charset="0"/>
          <a:cs typeface="Gill Sans MT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81763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anose="020B0604030504040204" pitchFamily="34" charset="0"/>
              </a:defRPr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4-</a:t>
            </a:r>
            <a:fld id="{D89ACEA7-8465-42C7-A932-87B25C39F5FB}" type="slidenum"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369050" y="6475413"/>
            <a:ext cx="2089150" cy="38258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rgbClr val="000000"/>
                </a:solidFill>
                <a:latin typeface="Tahoma" charset="0"/>
                <a:ea typeface="ＭＳ Ｐゴシック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/>
              <a:t>Network Layer: Data Plane</a:t>
            </a:r>
          </a:p>
        </p:txBody>
      </p:sp>
    </p:spTree>
    <p:extLst>
      <p:ext uri="{BB962C8B-B14F-4D97-AF65-F5344CB8AC3E}">
        <p14:creationId xmlns:p14="http://schemas.microsoft.com/office/powerpoint/2010/main" val="3723459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1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88975" indent="-231775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Gill Sans MT"/>
          <a:ea typeface="ＭＳ Ｐゴシック" charset="0"/>
          <a:cs typeface="Gill Sans M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Gill Sans MT"/>
          <a:ea typeface="Gill Sans MT" charset="0"/>
          <a:cs typeface="Gill Sans M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Gill Sans MT" charset="0"/>
          <a:cs typeface="Gill Sans MT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Gill Sans MT" charset="0"/>
          <a:cs typeface="Gill Sans MT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81763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anose="020B0604030504040204" pitchFamily="34" charset="0"/>
              </a:defRPr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4-</a:t>
            </a:r>
            <a:fld id="{D89ACEA7-8465-42C7-A932-87B25C39F5FB}" type="slidenum"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369050" y="6475413"/>
            <a:ext cx="2089150" cy="38258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rgbClr val="000000"/>
                </a:solidFill>
                <a:latin typeface="Tahoma" charset="0"/>
                <a:ea typeface="ＭＳ Ｐゴシック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/>
              <a:t>Network Layer: Data Plane</a:t>
            </a:r>
          </a:p>
        </p:txBody>
      </p:sp>
    </p:spTree>
    <p:extLst>
      <p:ext uri="{BB962C8B-B14F-4D97-AF65-F5344CB8AC3E}">
        <p14:creationId xmlns:p14="http://schemas.microsoft.com/office/powerpoint/2010/main" val="935276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3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88975" indent="-231775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Gill Sans MT"/>
          <a:ea typeface="ＭＳ Ｐゴシック" charset="0"/>
          <a:cs typeface="Gill Sans M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Gill Sans MT"/>
          <a:ea typeface="Gill Sans MT" charset="0"/>
          <a:cs typeface="Gill Sans M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Gill Sans MT" charset="0"/>
          <a:cs typeface="Gill Sans MT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Gill Sans MT" charset="0"/>
          <a:cs typeface="Gill Sans MT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81763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anose="020B0604030504040204" pitchFamily="34" charset="0"/>
              </a:defRPr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4-</a:t>
            </a:r>
            <a:fld id="{D89ACEA7-8465-42C7-A932-87B25C39F5FB}" type="slidenum"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369050" y="6475413"/>
            <a:ext cx="2089150" cy="38258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rgbClr val="000000"/>
                </a:solidFill>
                <a:latin typeface="Tahoma" charset="0"/>
                <a:ea typeface="ＭＳ Ｐゴシック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/>
              <a:t>Network Layer: Data Plane</a:t>
            </a:r>
          </a:p>
        </p:txBody>
      </p:sp>
    </p:spTree>
    <p:extLst>
      <p:ext uri="{BB962C8B-B14F-4D97-AF65-F5344CB8AC3E}">
        <p14:creationId xmlns:p14="http://schemas.microsoft.com/office/powerpoint/2010/main" val="3156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5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88975" indent="-231775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Gill Sans MT"/>
          <a:ea typeface="ＭＳ Ｐゴシック" charset="0"/>
          <a:cs typeface="Gill Sans M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Gill Sans MT"/>
          <a:ea typeface="Gill Sans MT" charset="0"/>
          <a:cs typeface="Gill Sans M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Gill Sans MT" charset="0"/>
          <a:cs typeface="Gill Sans MT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Gill Sans MT" charset="0"/>
          <a:cs typeface="Gill Sans MT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81763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anose="020B0604030504040204" pitchFamily="34" charset="0"/>
              </a:defRPr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4-</a:t>
            </a:r>
            <a:fld id="{D89ACEA7-8465-42C7-A932-87B25C39F5FB}" type="slidenum"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369050" y="6475413"/>
            <a:ext cx="2089150" cy="38258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rgbClr val="000000"/>
                </a:solidFill>
                <a:latin typeface="Tahoma" charset="0"/>
                <a:ea typeface="ＭＳ Ｐゴシック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/>
              <a:t>Network Layer: Data Plane</a:t>
            </a:r>
          </a:p>
        </p:txBody>
      </p:sp>
    </p:spTree>
    <p:extLst>
      <p:ext uri="{BB962C8B-B14F-4D97-AF65-F5344CB8AC3E}">
        <p14:creationId xmlns:p14="http://schemas.microsoft.com/office/powerpoint/2010/main" val="191215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7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88975" indent="-231775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Gill Sans MT"/>
          <a:ea typeface="ＭＳ Ｐゴシック" charset="0"/>
          <a:cs typeface="Gill Sans M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Gill Sans MT"/>
          <a:ea typeface="Gill Sans MT" charset="0"/>
          <a:cs typeface="Gill Sans M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Gill Sans MT" charset="0"/>
          <a:cs typeface="Gill Sans MT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Gill Sans MT" charset="0"/>
          <a:cs typeface="Gill Sans MT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81763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anose="020B0604030504040204" pitchFamily="34" charset="0"/>
              </a:defRPr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4-</a:t>
            </a:r>
            <a:fld id="{D89ACEA7-8465-42C7-A932-87B25C39F5FB}" type="slidenum"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369050" y="6475413"/>
            <a:ext cx="2089150" cy="38258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rgbClr val="000000"/>
                </a:solidFill>
                <a:latin typeface="Tahoma" charset="0"/>
                <a:ea typeface="ＭＳ Ｐゴシック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/>
              <a:t>Network Layer: Data Plane</a:t>
            </a:r>
          </a:p>
        </p:txBody>
      </p:sp>
    </p:spTree>
    <p:extLst>
      <p:ext uri="{BB962C8B-B14F-4D97-AF65-F5344CB8AC3E}">
        <p14:creationId xmlns:p14="http://schemas.microsoft.com/office/powerpoint/2010/main" val="2099738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9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88975" indent="-231775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Gill Sans MT"/>
          <a:ea typeface="ＭＳ Ｐゴシック" charset="0"/>
          <a:cs typeface="Gill Sans M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Gill Sans MT"/>
          <a:ea typeface="Gill Sans MT" charset="0"/>
          <a:cs typeface="Gill Sans M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Gill Sans MT" charset="0"/>
          <a:cs typeface="Gill Sans MT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Gill Sans MT" charset="0"/>
          <a:cs typeface="Gill Sans MT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81763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anose="020B0604030504040204" pitchFamily="34" charset="0"/>
              </a:defRPr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4-</a:t>
            </a:r>
            <a:fld id="{4D96991F-B4D0-401C-9FBB-8C11C7949609}" type="slidenum"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369050" y="6475413"/>
            <a:ext cx="2089150" cy="38258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rgbClr val="000000"/>
                </a:solidFill>
                <a:latin typeface="Tahoma" charset="0"/>
                <a:ea typeface="ＭＳ Ｐゴシック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/>
              <a:t>Network Layer: Data Plane</a:t>
            </a:r>
          </a:p>
        </p:txBody>
      </p:sp>
    </p:spTree>
    <p:extLst>
      <p:ext uri="{BB962C8B-B14F-4D97-AF65-F5344CB8AC3E}">
        <p14:creationId xmlns:p14="http://schemas.microsoft.com/office/powerpoint/2010/main" val="2627233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8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88975" indent="-231775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Gill Sans MT"/>
          <a:ea typeface="ＭＳ Ｐゴシック" charset="0"/>
          <a:cs typeface="Gill Sans M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Gill Sans MT"/>
          <a:ea typeface="Gill Sans MT" charset="0"/>
          <a:cs typeface="Gill Sans M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Gill Sans MT" charset="0"/>
          <a:cs typeface="Gill Sans MT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Gill Sans MT" charset="0"/>
          <a:cs typeface="Gill Sans MT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rgbClr val="000000"/>
                </a:solidFill>
                <a:latin typeface="Times New Roman" pitchFamily="-109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45250"/>
            <a:ext cx="28956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00000"/>
                </a:solidFill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r>
              <a:rPr lang="en-US" smtClean="0"/>
              <a:t>Network Layer: Data Plane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00000"/>
                </a:solidFill>
                <a:latin typeface="Tahoma" panose="020B0604030504040204" pitchFamily="34" charset="0"/>
              </a:defRPr>
            </a:lvl1pPr>
          </a:lstStyle>
          <a:p>
            <a:pPr eaLnBrk="0" hangingPunct="0"/>
            <a:r>
              <a:rPr lang="en-US" altLang="en-US" smtClean="0">
                <a:ea typeface="ＭＳ Ｐゴシック" panose="020B0600070205080204" pitchFamily="34" charset="-128"/>
              </a:rPr>
              <a:t>3-</a:t>
            </a:r>
            <a:fld id="{DAFA2A55-892F-493E-9910-DC945948C5B2}" type="slidenum">
              <a:rPr lang="en-US" altLang="en-US" smtClean="0">
                <a:ea typeface="ＭＳ Ｐゴシック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98866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65000"/>
        <a:buFont typeface="Wingdings" panose="05000000000000000000" pitchFamily="2" charset="2"/>
        <a:buChar char="v"/>
        <a:defRPr sz="3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88975" indent="-231775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Wingdings" panose="05000000000000000000" pitchFamily="2" charset="2"/>
        <a:buChar char="§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81763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anose="020B0604030504040204" pitchFamily="34" charset="0"/>
              </a:defRPr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4-</a:t>
            </a:r>
            <a:fld id="{4D96991F-B4D0-401C-9FBB-8C11C7949609}" type="slidenum"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369050" y="6475413"/>
            <a:ext cx="2089150" cy="38258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rgbClr val="000000"/>
                </a:solidFill>
                <a:latin typeface="Tahoma" charset="0"/>
                <a:ea typeface="ＭＳ Ｐゴシック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/>
              <a:t>Network Layer: Data Plane</a:t>
            </a:r>
          </a:p>
        </p:txBody>
      </p:sp>
    </p:spTree>
    <p:extLst>
      <p:ext uri="{BB962C8B-B14F-4D97-AF65-F5344CB8AC3E}">
        <p14:creationId xmlns:p14="http://schemas.microsoft.com/office/powerpoint/2010/main" val="1393807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2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88975" indent="-231775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Gill Sans MT"/>
          <a:ea typeface="ＭＳ Ｐゴシック" charset="0"/>
          <a:cs typeface="Gill Sans M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Gill Sans MT"/>
          <a:ea typeface="Gill Sans MT" charset="0"/>
          <a:cs typeface="Gill Sans M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Gill Sans MT" charset="0"/>
          <a:cs typeface="Gill Sans MT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Gill Sans MT" charset="0"/>
          <a:cs typeface="Gill Sans MT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81763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anose="020B0604030504040204" pitchFamily="34" charset="0"/>
              </a:defRPr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4-</a:t>
            </a:r>
            <a:fld id="{4D96991F-B4D0-401C-9FBB-8C11C7949609}" type="slidenum"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369050" y="6475413"/>
            <a:ext cx="2089150" cy="38258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rgbClr val="000000"/>
                </a:solidFill>
                <a:latin typeface="Tahoma" charset="0"/>
                <a:ea typeface="ＭＳ Ｐゴシック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/>
              <a:t>Network Layer: Data Plane</a:t>
            </a:r>
          </a:p>
        </p:txBody>
      </p:sp>
    </p:spTree>
    <p:extLst>
      <p:ext uri="{BB962C8B-B14F-4D97-AF65-F5344CB8AC3E}">
        <p14:creationId xmlns:p14="http://schemas.microsoft.com/office/powerpoint/2010/main" val="1672407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4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88975" indent="-231775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Gill Sans MT"/>
          <a:ea typeface="ＭＳ Ｐゴシック" charset="0"/>
          <a:cs typeface="Gill Sans M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Gill Sans MT"/>
          <a:ea typeface="Gill Sans MT" charset="0"/>
          <a:cs typeface="Gill Sans M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Gill Sans MT" charset="0"/>
          <a:cs typeface="Gill Sans MT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Gill Sans MT" charset="0"/>
          <a:cs typeface="Gill Sans MT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81763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anose="020B0604030504040204" pitchFamily="34" charset="0"/>
              </a:defRPr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4-</a:t>
            </a:r>
            <a:fld id="{4D96991F-B4D0-401C-9FBB-8C11C7949609}" type="slidenum"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369050" y="6475413"/>
            <a:ext cx="2089150" cy="38258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rgbClr val="000000"/>
                </a:solidFill>
                <a:latin typeface="Tahoma" charset="0"/>
                <a:ea typeface="ＭＳ Ｐゴシック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/>
              <a:t>Network Layer: Data Plane</a:t>
            </a:r>
          </a:p>
        </p:txBody>
      </p:sp>
    </p:spTree>
    <p:extLst>
      <p:ext uri="{BB962C8B-B14F-4D97-AF65-F5344CB8AC3E}">
        <p14:creationId xmlns:p14="http://schemas.microsoft.com/office/powerpoint/2010/main" val="860179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6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88975" indent="-231775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Gill Sans MT"/>
          <a:ea typeface="ＭＳ Ｐゴシック" charset="0"/>
          <a:cs typeface="Gill Sans M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Gill Sans MT"/>
          <a:ea typeface="Gill Sans MT" charset="0"/>
          <a:cs typeface="Gill Sans M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Gill Sans MT" charset="0"/>
          <a:cs typeface="Gill Sans MT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Gill Sans MT" charset="0"/>
          <a:cs typeface="Gill Sans MT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81763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anose="020B0604030504040204" pitchFamily="34" charset="0"/>
              </a:defRPr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4-</a:t>
            </a:r>
            <a:fld id="{4D96991F-B4D0-401C-9FBB-8C11C7949609}" type="slidenum"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369050" y="6475413"/>
            <a:ext cx="2089150" cy="38258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rgbClr val="000000"/>
                </a:solidFill>
                <a:latin typeface="Tahoma" charset="0"/>
                <a:ea typeface="ＭＳ Ｐゴシック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/>
              <a:t>Network Layer: Data Plane</a:t>
            </a:r>
          </a:p>
        </p:txBody>
      </p:sp>
    </p:spTree>
    <p:extLst>
      <p:ext uri="{BB962C8B-B14F-4D97-AF65-F5344CB8AC3E}">
        <p14:creationId xmlns:p14="http://schemas.microsoft.com/office/powerpoint/2010/main" val="130962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8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88975" indent="-231775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Gill Sans MT"/>
          <a:ea typeface="ＭＳ Ｐゴシック" charset="0"/>
          <a:cs typeface="Gill Sans M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Gill Sans MT"/>
          <a:ea typeface="Gill Sans MT" charset="0"/>
          <a:cs typeface="Gill Sans M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Gill Sans MT" charset="0"/>
          <a:cs typeface="Gill Sans MT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Gill Sans MT" charset="0"/>
          <a:cs typeface="Gill Sans MT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81763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anose="020B0604030504040204" pitchFamily="34" charset="0"/>
              </a:defRPr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4-</a:t>
            </a:r>
            <a:fld id="{4D96991F-B4D0-401C-9FBB-8C11C7949609}" type="slidenum"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369050" y="6475413"/>
            <a:ext cx="2089150" cy="38258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rgbClr val="000000"/>
                </a:solidFill>
                <a:latin typeface="Tahoma" charset="0"/>
                <a:ea typeface="ＭＳ Ｐゴシック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/>
              <a:t>Network Layer: Data Plane</a:t>
            </a:r>
          </a:p>
        </p:txBody>
      </p:sp>
    </p:spTree>
    <p:extLst>
      <p:ext uri="{BB962C8B-B14F-4D97-AF65-F5344CB8AC3E}">
        <p14:creationId xmlns:p14="http://schemas.microsoft.com/office/powerpoint/2010/main" val="185308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0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88975" indent="-231775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Gill Sans MT"/>
          <a:ea typeface="ＭＳ Ｐゴシック" charset="0"/>
          <a:cs typeface="Gill Sans M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Gill Sans MT"/>
          <a:ea typeface="Gill Sans MT" charset="0"/>
          <a:cs typeface="Gill Sans M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Gill Sans MT" charset="0"/>
          <a:cs typeface="Gill Sans MT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Gill Sans MT" charset="0"/>
          <a:cs typeface="Gill Sans MT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3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21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21.png"/><Relationship Id="rId4" Type="http://schemas.openxmlformats.org/officeDocument/2006/relationships/image" Target="../media/image25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2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27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9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30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0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3" Type="http://schemas.openxmlformats.org/officeDocument/2006/relationships/image" Target="../media/image3.png"/><Relationship Id="rId21" Type="http://schemas.openxmlformats.org/officeDocument/2006/relationships/image" Target="../media/image21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image" Target="../media/image2.png"/><Relationship Id="rId16" Type="http://schemas.openxmlformats.org/officeDocument/2006/relationships/image" Target="../media/image16.pn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3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3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3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3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3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3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  <a:noFill/>
          <a:ln/>
        </p:spPr>
        <p:txBody>
          <a:bodyPr lIns="90488" tIns="44450" rIns="90488" bIns="44450"/>
          <a:lstStyle/>
          <a:p>
            <a:r>
              <a:rPr lang="en-US" dirty="0" smtClean="0"/>
              <a:t>IP</a:t>
            </a:r>
            <a:endParaRPr lang="en-US" dirty="0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3886200"/>
            <a:ext cx="8686800" cy="1752600"/>
          </a:xfrm>
          <a:noFill/>
          <a:ln/>
        </p:spPr>
        <p:txBody>
          <a:bodyPr lIns="90488" tIns="44450" rIns="90488" bIns="44450"/>
          <a:lstStyle/>
          <a:p>
            <a:pPr marL="342900" indent="-342900"/>
            <a:r>
              <a:rPr lang="en-US" dirty="0"/>
              <a:t>Session </a:t>
            </a:r>
            <a:r>
              <a:rPr lang="en-US" dirty="0" smtClean="0"/>
              <a:t>19</a:t>
            </a:r>
            <a:endParaRPr lang="en-US" dirty="0"/>
          </a:p>
          <a:p>
            <a:pPr marL="342900" indent="-342900"/>
            <a:r>
              <a:rPr lang="en-US" dirty="0"/>
              <a:t>INST 346</a:t>
            </a:r>
          </a:p>
          <a:p>
            <a:pPr marL="342900" indent="-342900"/>
            <a:r>
              <a:rPr lang="en-US" dirty="0"/>
              <a:t>Technologies, Infrastructure and Architecture</a:t>
            </a:r>
          </a:p>
        </p:txBody>
      </p:sp>
      <p:pic>
        <p:nvPicPr>
          <p:cNvPr id="54276" name="Picture 4" descr="hea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304800"/>
            <a:ext cx="6985000" cy="15875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07963"/>
            <a:ext cx="8316913" cy="985837"/>
          </a:xfrm>
        </p:spPr>
        <p:txBody>
          <a:bodyPr/>
          <a:lstStyle/>
          <a:p>
            <a:r>
              <a:rPr lang="en-US" altLang="en-US" sz="3600" smtClean="0">
                <a:ea typeface="ＭＳ Ｐゴシック" panose="020B0600070205080204" pitchFamily="34" charset="-128"/>
              </a:rPr>
              <a:t>Hierarchical addressing: route aggregation</a:t>
            </a:r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99330" name="Freeform 3"/>
          <p:cNvSpPr>
            <a:spLocks/>
          </p:cNvSpPr>
          <p:nvPr/>
        </p:nvSpPr>
        <p:spPr bwMode="auto">
          <a:xfrm>
            <a:off x="5175250" y="4121150"/>
            <a:ext cx="2019300" cy="295275"/>
          </a:xfrm>
          <a:custGeom>
            <a:avLst/>
            <a:gdLst>
              <a:gd name="T0" fmla="*/ 0 w 1272"/>
              <a:gd name="T1" fmla="*/ 0 h 186"/>
              <a:gd name="T2" fmla="*/ 2147483647 w 1272"/>
              <a:gd name="T3" fmla="*/ 2147483647 h 186"/>
              <a:gd name="T4" fmla="*/ 0 60000 65536"/>
              <a:gd name="T5" fmla="*/ 0 60000 65536"/>
              <a:gd name="T6" fmla="*/ 0 w 1272"/>
              <a:gd name="T7" fmla="*/ 0 h 186"/>
              <a:gd name="T8" fmla="*/ 1272 w 1272"/>
              <a:gd name="T9" fmla="*/ 186 h 18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272" h="186">
                <a:moveTo>
                  <a:pt x="0" y="0"/>
                </a:moveTo>
                <a:lnTo>
                  <a:pt x="1272" y="186"/>
                </a:ln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99331" name="Line 4"/>
          <p:cNvSpPr>
            <a:spLocks noChangeShapeType="1"/>
          </p:cNvSpPr>
          <p:nvPr/>
        </p:nvSpPr>
        <p:spPr bwMode="auto">
          <a:xfrm flipV="1">
            <a:off x="2832100" y="4397375"/>
            <a:ext cx="89535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99332" name="Line 5"/>
          <p:cNvSpPr>
            <a:spLocks noChangeShapeType="1"/>
          </p:cNvSpPr>
          <p:nvPr/>
        </p:nvSpPr>
        <p:spPr bwMode="auto">
          <a:xfrm>
            <a:off x="2860675" y="3768725"/>
            <a:ext cx="752475" cy="1714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99333" name="Line 6"/>
          <p:cNvSpPr>
            <a:spLocks noChangeShapeType="1"/>
          </p:cNvSpPr>
          <p:nvPr/>
        </p:nvSpPr>
        <p:spPr bwMode="auto">
          <a:xfrm>
            <a:off x="2927350" y="2987675"/>
            <a:ext cx="847725" cy="762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99334" name="Freeform 7"/>
          <p:cNvSpPr>
            <a:spLocks/>
          </p:cNvSpPr>
          <p:nvPr/>
        </p:nvSpPr>
        <p:spPr bwMode="auto">
          <a:xfrm>
            <a:off x="3573463" y="3567113"/>
            <a:ext cx="1773237" cy="979487"/>
          </a:xfrm>
          <a:custGeom>
            <a:avLst/>
            <a:gdLst>
              <a:gd name="T0" fmla="*/ 2147483647 w 1117"/>
              <a:gd name="T1" fmla="*/ 2147483647 h 617"/>
              <a:gd name="T2" fmla="*/ 2147483647 w 1117"/>
              <a:gd name="T3" fmla="*/ 2147483647 h 617"/>
              <a:gd name="T4" fmla="*/ 2147483647 w 1117"/>
              <a:gd name="T5" fmla="*/ 2147483647 h 617"/>
              <a:gd name="T6" fmla="*/ 2147483647 w 1117"/>
              <a:gd name="T7" fmla="*/ 2147483647 h 617"/>
              <a:gd name="T8" fmla="*/ 2147483647 w 1117"/>
              <a:gd name="T9" fmla="*/ 2147483647 h 617"/>
              <a:gd name="T10" fmla="*/ 2147483647 w 1117"/>
              <a:gd name="T11" fmla="*/ 2147483647 h 617"/>
              <a:gd name="T12" fmla="*/ 2147483647 w 1117"/>
              <a:gd name="T13" fmla="*/ 2147483647 h 617"/>
              <a:gd name="T14" fmla="*/ 2147483647 w 1117"/>
              <a:gd name="T15" fmla="*/ 2147483647 h 617"/>
              <a:gd name="T16" fmla="*/ 2147483647 w 1117"/>
              <a:gd name="T17" fmla="*/ 2147483647 h 617"/>
              <a:gd name="T18" fmla="*/ 2147483647 w 1117"/>
              <a:gd name="T19" fmla="*/ 2147483647 h 617"/>
              <a:gd name="T20" fmla="*/ 2147483647 w 1117"/>
              <a:gd name="T21" fmla="*/ 2147483647 h 617"/>
              <a:gd name="T22" fmla="*/ 2147483647 w 1117"/>
              <a:gd name="T23" fmla="*/ 2147483647 h 617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1117"/>
              <a:gd name="T37" fmla="*/ 0 h 617"/>
              <a:gd name="T38" fmla="*/ 1117 w 1117"/>
              <a:gd name="T39" fmla="*/ 617 h 617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1117" h="617">
                <a:moveTo>
                  <a:pt x="439" y="97"/>
                </a:moveTo>
                <a:cubicBezTo>
                  <a:pt x="358" y="85"/>
                  <a:pt x="269" y="23"/>
                  <a:pt x="205" y="19"/>
                </a:cubicBezTo>
                <a:cubicBezTo>
                  <a:pt x="141" y="15"/>
                  <a:pt x="89" y="0"/>
                  <a:pt x="55" y="73"/>
                </a:cubicBezTo>
                <a:cubicBezTo>
                  <a:pt x="21" y="146"/>
                  <a:pt x="0" y="371"/>
                  <a:pt x="4" y="456"/>
                </a:cubicBezTo>
                <a:cubicBezTo>
                  <a:pt x="8" y="541"/>
                  <a:pt x="3" y="560"/>
                  <a:pt x="77" y="582"/>
                </a:cubicBezTo>
                <a:cubicBezTo>
                  <a:pt x="152" y="604"/>
                  <a:pt x="350" y="582"/>
                  <a:pt x="451" y="587"/>
                </a:cubicBezTo>
                <a:cubicBezTo>
                  <a:pt x="552" y="592"/>
                  <a:pt x="606" y="617"/>
                  <a:pt x="685" y="613"/>
                </a:cubicBezTo>
                <a:cubicBezTo>
                  <a:pt x="764" y="609"/>
                  <a:pt x="856" y="612"/>
                  <a:pt x="925" y="565"/>
                </a:cubicBezTo>
                <a:cubicBezTo>
                  <a:pt x="994" y="518"/>
                  <a:pt x="1081" y="401"/>
                  <a:pt x="1099" y="330"/>
                </a:cubicBezTo>
                <a:cubicBezTo>
                  <a:pt x="1117" y="259"/>
                  <a:pt x="1104" y="178"/>
                  <a:pt x="1036" y="138"/>
                </a:cubicBezTo>
                <a:cubicBezTo>
                  <a:pt x="968" y="98"/>
                  <a:pt x="790" y="98"/>
                  <a:pt x="691" y="91"/>
                </a:cubicBezTo>
                <a:cubicBezTo>
                  <a:pt x="592" y="84"/>
                  <a:pt x="520" y="109"/>
                  <a:pt x="439" y="97"/>
                </a:cubicBezTo>
                <a:close/>
              </a:path>
            </a:pathLst>
          </a:cu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99335" name="Text Box 8"/>
          <p:cNvSpPr txBox="1">
            <a:spLocks noChangeArrowheads="1"/>
          </p:cNvSpPr>
          <p:nvPr/>
        </p:nvSpPr>
        <p:spPr bwMode="auto">
          <a:xfrm>
            <a:off x="5407025" y="3294063"/>
            <a:ext cx="1671638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ja-JP" altLang="en-US" sz="1400" smtClean="0">
                <a:solidFill>
                  <a:srgbClr val="000000"/>
                </a:solidFill>
              </a:rPr>
              <a:t>“</a:t>
            </a:r>
            <a:r>
              <a:rPr lang="en-US" altLang="ja-JP" sz="1400" smtClean="0">
                <a:solidFill>
                  <a:srgbClr val="000000"/>
                </a:solidFill>
              </a:rPr>
              <a:t>Send me anything</a:t>
            </a:r>
          </a:p>
          <a:p>
            <a:pPr eaLnBrk="0" hangingPunct="0"/>
            <a:r>
              <a:rPr lang="en-US" altLang="en-US" sz="1400" smtClean="0">
                <a:solidFill>
                  <a:srgbClr val="000000"/>
                </a:solidFill>
              </a:rPr>
              <a:t>with addresses </a:t>
            </a:r>
          </a:p>
          <a:p>
            <a:pPr eaLnBrk="0" hangingPunct="0"/>
            <a:r>
              <a:rPr lang="en-US" altLang="en-US" sz="1400" smtClean="0">
                <a:solidFill>
                  <a:srgbClr val="000000"/>
                </a:solidFill>
              </a:rPr>
              <a:t>beginning </a:t>
            </a:r>
          </a:p>
          <a:p>
            <a:pPr eaLnBrk="0" hangingPunct="0"/>
            <a:r>
              <a:rPr lang="en-US" altLang="en-US" sz="1400" smtClean="0">
                <a:solidFill>
                  <a:srgbClr val="000000"/>
                </a:solidFill>
              </a:rPr>
              <a:t>200.23.16.0/20</a:t>
            </a:r>
            <a:r>
              <a:rPr lang="ja-JP" altLang="en-US" sz="1400" smtClean="0">
                <a:solidFill>
                  <a:srgbClr val="000000"/>
                </a:solidFill>
              </a:rPr>
              <a:t>”</a:t>
            </a:r>
            <a:endParaRPr lang="en-US" altLang="en-US" sz="1400" smtClean="0">
              <a:solidFill>
                <a:srgbClr val="000000"/>
              </a:solidFill>
            </a:endParaRPr>
          </a:p>
        </p:txBody>
      </p:sp>
      <p:grpSp>
        <p:nvGrpSpPr>
          <p:cNvPr id="99336" name="Group 9"/>
          <p:cNvGrpSpPr>
            <a:grpSpLocks/>
          </p:cNvGrpSpPr>
          <p:nvPr/>
        </p:nvGrpSpPr>
        <p:grpSpPr bwMode="auto">
          <a:xfrm>
            <a:off x="758825" y="2760663"/>
            <a:ext cx="2338388" cy="404812"/>
            <a:chOff x="1004" y="1639"/>
            <a:chExt cx="1473" cy="255"/>
          </a:xfrm>
        </p:grpSpPr>
        <p:sp>
          <p:nvSpPr>
            <p:cNvPr id="99372" name="Freeform 10"/>
            <p:cNvSpPr>
              <a:spLocks/>
            </p:cNvSpPr>
            <p:nvPr/>
          </p:nvSpPr>
          <p:spPr bwMode="auto">
            <a:xfrm>
              <a:off x="1004" y="1639"/>
              <a:ext cx="1473" cy="255"/>
            </a:xfrm>
            <a:custGeom>
              <a:avLst/>
              <a:gdLst>
                <a:gd name="T0" fmla="*/ 172 w 1473"/>
                <a:gd name="T1" fmla="*/ 11 h 255"/>
                <a:gd name="T2" fmla="*/ 73 w 1473"/>
                <a:gd name="T3" fmla="*/ 94 h 255"/>
                <a:gd name="T4" fmla="*/ 146 w 1473"/>
                <a:gd name="T5" fmla="*/ 220 h 255"/>
                <a:gd name="T6" fmla="*/ 520 w 1473"/>
                <a:gd name="T7" fmla="*/ 225 h 255"/>
                <a:gd name="T8" fmla="*/ 754 w 1473"/>
                <a:gd name="T9" fmla="*/ 251 h 255"/>
                <a:gd name="T10" fmla="*/ 1306 w 1473"/>
                <a:gd name="T11" fmla="*/ 203 h 255"/>
                <a:gd name="T12" fmla="*/ 1360 w 1473"/>
                <a:gd name="T13" fmla="*/ 29 h 255"/>
                <a:gd name="T14" fmla="*/ 628 w 1473"/>
                <a:gd name="T15" fmla="*/ 29 h 255"/>
                <a:gd name="T16" fmla="*/ 172 w 1473"/>
                <a:gd name="T17" fmla="*/ 11 h 25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473"/>
                <a:gd name="T28" fmla="*/ 0 h 255"/>
                <a:gd name="T29" fmla="*/ 1473 w 1473"/>
                <a:gd name="T30" fmla="*/ 255 h 25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473" h="255">
                  <a:moveTo>
                    <a:pt x="172" y="11"/>
                  </a:moveTo>
                  <a:cubicBezTo>
                    <a:pt x="0" y="64"/>
                    <a:pt x="77" y="59"/>
                    <a:pt x="73" y="94"/>
                  </a:cubicBezTo>
                  <a:cubicBezTo>
                    <a:pt x="69" y="129"/>
                    <a:pt x="72" y="198"/>
                    <a:pt x="146" y="220"/>
                  </a:cubicBezTo>
                  <a:cubicBezTo>
                    <a:pt x="221" y="242"/>
                    <a:pt x="419" y="220"/>
                    <a:pt x="520" y="225"/>
                  </a:cubicBezTo>
                  <a:cubicBezTo>
                    <a:pt x="621" y="230"/>
                    <a:pt x="623" y="255"/>
                    <a:pt x="754" y="251"/>
                  </a:cubicBezTo>
                  <a:cubicBezTo>
                    <a:pt x="885" y="247"/>
                    <a:pt x="1205" y="240"/>
                    <a:pt x="1306" y="203"/>
                  </a:cubicBezTo>
                  <a:cubicBezTo>
                    <a:pt x="1407" y="166"/>
                    <a:pt x="1473" y="58"/>
                    <a:pt x="1360" y="29"/>
                  </a:cubicBezTo>
                  <a:cubicBezTo>
                    <a:pt x="1247" y="0"/>
                    <a:pt x="826" y="32"/>
                    <a:pt x="628" y="29"/>
                  </a:cubicBezTo>
                  <a:cubicBezTo>
                    <a:pt x="430" y="26"/>
                    <a:pt x="267" y="15"/>
                    <a:pt x="172" y="11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99373" name="Text Box 11"/>
            <p:cNvSpPr txBox="1">
              <a:spLocks noChangeArrowheads="1"/>
            </p:cNvSpPr>
            <p:nvPr/>
          </p:nvSpPr>
          <p:spPr bwMode="auto">
            <a:xfrm>
              <a:off x="1226" y="1664"/>
              <a:ext cx="970" cy="212"/>
            </a:xfrm>
            <a:prstGeom prst="rect">
              <a:avLst/>
            </a:pr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r>
                <a:rPr lang="en-US" altLang="en-US" sz="1600" smtClean="0">
                  <a:solidFill>
                    <a:srgbClr val="000000"/>
                  </a:solidFill>
                </a:rPr>
                <a:t>200.23.16.0/23</a:t>
              </a:r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</p:grpSp>
      <p:grpSp>
        <p:nvGrpSpPr>
          <p:cNvPr id="99337" name="Group 12"/>
          <p:cNvGrpSpPr>
            <a:grpSpLocks/>
          </p:cNvGrpSpPr>
          <p:nvPr/>
        </p:nvGrpSpPr>
        <p:grpSpPr bwMode="auto">
          <a:xfrm>
            <a:off x="787400" y="3351213"/>
            <a:ext cx="2338388" cy="404812"/>
            <a:chOff x="1004" y="1639"/>
            <a:chExt cx="1473" cy="255"/>
          </a:xfrm>
        </p:grpSpPr>
        <p:sp>
          <p:nvSpPr>
            <p:cNvPr id="99370" name="Freeform 13"/>
            <p:cNvSpPr>
              <a:spLocks/>
            </p:cNvSpPr>
            <p:nvPr/>
          </p:nvSpPr>
          <p:spPr bwMode="auto">
            <a:xfrm>
              <a:off x="1004" y="1639"/>
              <a:ext cx="1473" cy="255"/>
            </a:xfrm>
            <a:custGeom>
              <a:avLst/>
              <a:gdLst>
                <a:gd name="T0" fmla="*/ 172 w 1473"/>
                <a:gd name="T1" fmla="*/ 11 h 255"/>
                <a:gd name="T2" fmla="*/ 73 w 1473"/>
                <a:gd name="T3" fmla="*/ 94 h 255"/>
                <a:gd name="T4" fmla="*/ 146 w 1473"/>
                <a:gd name="T5" fmla="*/ 220 h 255"/>
                <a:gd name="T6" fmla="*/ 520 w 1473"/>
                <a:gd name="T7" fmla="*/ 225 h 255"/>
                <a:gd name="T8" fmla="*/ 754 w 1473"/>
                <a:gd name="T9" fmla="*/ 251 h 255"/>
                <a:gd name="T10" fmla="*/ 1306 w 1473"/>
                <a:gd name="T11" fmla="*/ 203 h 255"/>
                <a:gd name="T12" fmla="*/ 1360 w 1473"/>
                <a:gd name="T13" fmla="*/ 29 h 255"/>
                <a:gd name="T14" fmla="*/ 628 w 1473"/>
                <a:gd name="T15" fmla="*/ 29 h 255"/>
                <a:gd name="T16" fmla="*/ 172 w 1473"/>
                <a:gd name="T17" fmla="*/ 11 h 25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473"/>
                <a:gd name="T28" fmla="*/ 0 h 255"/>
                <a:gd name="T29" fmla="*/ 1473 w 1473"/>
                <a:gd name="T30" fmla="*/ 255 h 25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473" h="255">
                  <a:moveTo>
                    <a:pt x="172" y="11"/>
                  </a:moveTo>
                  <a:cubicBezTo>
                    <a:pt x="0" y="64"/>
                    <a:pt x="77" y="59"/>
                    <a:pt x="73" y="94"/>
                  </a:cubicBezTo>
                  <a:cubicBezTo>
                    <a:pt x="69" y="129"/>
                    <a:pt x="72" y="198"/>
                    <a:pt x="146" y="220"/>
                  </a:cubicBezTo>
                  <a:cubicBezTo>
                    <a:pt x="221" y="242"/>
                    <a:pt x="419" y="220"/>
                    <a:pt x="520" y="225"/>
                  </a:cubicBezTo>
                  <a:cubicBezTo>
                    <a:pt x="621" y="230"/>
                    <a:pt x="623" y="255"/>
                    <a:pt x="754" y="251"/>
                  </a:cubicBezTo>
                  <a:cubicBezTo>
                    <a:pt x="885" y="247"/>
                    <a:pt x="1205" y="240"/>
                    <a:pt x="1306" y="203"/>
                  </a:cubicBezTo>
                  <a:cubicBezTo>
                    <a:pt x="1407" y="166"/>
                    <a:pt x="1473" y="58"/>
                    <a:pt x="1360" y="29"/>
                  </a:cubicBezTo>
                  <a:cubicBezTo>
                    <a:pt x="1247" y="0"/>
                    <a:pt x="826" y="32"/>
                    <a:pt x="628" y="29"/>
                  </a:cubicBezTo>
                  <a:cubicBezTo>
                    <a:pt x="430" y="26"/>
                    <a:pt x="267" y="15"/>
                    <a:pt x="172" y="11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99371" name="Text Box 14"/>
            <p:cNvSpPr txBox="1">
              <a:spLocks noChangeArrowheads="1"/>
            </p:cNvSpPr>
            <p:nvPr/>
          </p:nvSpPr>
          <p:spPr bwMode="auto">
            <a:xfrm>
              <a:off x="1226" y="1664"/>
              <a:ext cx="970" cy="212"/>
            </a:xfrm>
            <a:prstGeom prst="rect">
              <a:avLst/>
            </a:pr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r>
                <a:rPr lang="en-US" altLang="en-US" sz="1600" smtClean="0">
                  <a:solidFill>
                    <a:srgbClr val="000000"/>
                  </a:solidFill>
                </a:rPr>
                <a:t>200.23.18.0/23</a:t>
              </a:r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</p:grpSp>
      <p:grpSp>
        <p:nvGrpSpPr>
          <p:cNvPr id="99338" name="Group 15"/>
          <p:cNvGrpSpPr>
            <a:grpSpLocks/>
          </p:cNvGrpSpPr>
          <p:nvPr/>
        </p:nvGrpSpPr>
        <p:grpSpPr bwMode="auto">
          <a:xfrm>
            <a:off x="701675" y="4770438"/>
            <a:ext cx="2338388" cy="404812"/>
            <a:chOff x="1004" y="1639"/>
            <a:chExt cx="1473" cy="255"/>
          </a:xfrm>
        </p:grpSpPr>
        <p:sp>
          <p:nvSpPr>
            <p:cNvPr id="99368" name="Freeform 16"/>
            <p:cNvSpPr>
              <a:spLocks/>
            </p:cNvSpPr>
            <p:nvPr/>
          </p:nvSpPr>
          <p:spPr bwMode="auto">
            <a:xfrm>
              <a:off x="1004" y="1639"/>
              <a:ext cx="1473" cy="255"/>
            </a:xfrm>
            <a:custGeom>
              <a:avLst/>
              <a:gdLst>
                <a:gd name="T0" fmla="*/ 172 w 1473"/>
                <a:gd name="T1" fmla="*/ 11 h 255"/>
                <a:gd name="T2" fmla="*/ 73 w 1473"/>
                <a:gd name="T3" fmla="*/ 94 h 255"/>
                <a:gd name="T4" fmla="*/ 146 w 1473"/>
                <a:gd name="T5" fmla="*/ 220 h 255"/>
                <a:gd name="T6" fmla="*/ 520 w 1473"/>
                <a:gd name="T7" fmla="*/ 225 h 255"/>
                <a:gd name="T8" fmla="*/ 754 w 1473"/>
                <a:gd name="T9" fmla="*/ 251 h 255"/>
                <a:gd name="T10" fmla="*/ 1306 w 1473"/>
                <a:gd name="T11" fmla="*/ 203 h 255"/>
                <a:gd name="T12" fmla="*/ 1360 w 1473"/>
                <a:gd name="T13" fmla="*/ 29 h 255"/>
                <a:gd name="T14" fmla="*/ 628 w 1473"/>
                <a:gd name="T15" fmla="*/ 29 h 255"/>
                <a:gd name="T16" fmla="*/ 172 w 1473"/>
                <a:gd name="T17" fmla="*/ 11 h 25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473"/>
                <a:gd name="T28" fmla="*/ 0 h 255"/>
                <a:gd name="T29" fmla="*/ 1473 w 1473"/>
                <a:gd name="T30" fmla="*/ 255 h 25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473" h="255">
                  <a:moveTo>
                    <a:pt x="172" y="11"/>
                  </a:moveTo>
                  <a:cubicBezTo>
                    <a:pt x="0" y="64"/>
                    <a:pt x="77" y="59"/>
                    <a:pt x="73" y="94"/>
                  </a:cubicBezTo>
                  <a:cubicBezTo>
                    <a:pt x="69" y="129"/>
                    <a:pt x="72" y="198"/>
                    <a:pt x="146" y="220"/>
                  </a:cubicBezTo>
                  <a:cubicBezTo>
                    <a:pt x="221" y="242"/>
                    <a:pt x="419" y="220"/>
                    <a:pt x="520" y="225"/>
                  </a:cubicBezTo>
                  <a:cubicBezTo>
                    <a:pt x="621" y="230"/>
                    <a:pt x="623" y="255"/>
                    <a:pt x="754" y="251"/>
                  </a:cubicBezTo>
                  <a:cubicBezTo>
                    <a:pt x="885" y="247"/>
                    <a:pt x="1205" y="240"/>
                    <a:pt x="1306" y="203"/>
                  </a:cubicBezTo>
                  <a:cubicBezTo>
                    <a:pt x="1407" y="166"/>
                    <a:pt x="1473" y="58"/>
                    <a:pt x="1360" y="29"/>
                  </a:cubicBezTo>
                  <a:cubicBezTo>
                    <a:pt x="1247" y="0"/>
                    <a:pt x="826" y="32"/>
                    <a:pt x="628" y="29"/>
                  </a:cubicBezTo>
                  <a:cubicBezTo>
                    <a:pt x="430" y="26"/>
                    <a:pt x="267" y="15"/>
                    <a:pt x="172" y="11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99369" name="Text Box 17"/>
            <p:cNvSpPr txBox="1">
              <a:spLocks noChangeArrowheads="1"/>
            </p:cNvSpPr>
            <p:nvPr/>
          </p:nvSpPr>
          <p:spPr bwMode="auto">
            <a:xfrm>
              <a:off x="1226" y="1664"/>
              <a:ext cx="970" cy="212"/>
            </a:xfrm>
            <a:prstGeom prst="rect">
              <a:avLst/>
            </a:pr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r>
                <a:rPr lang="en-US" altLang="en-US" sz="1600" smtClean="0">
                  <a:solidFill>
                    <a:srgbClr val="000000"/>
                  </a:solidFill>
                </a:rPr>
                <a:t>200.23.30.0/23</a:t>
              </a:r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99339" name="Text Box 18"/>
          <p:cNvSpPr txBox="1">
            <a:spLocks noChangeArrowheads="1"/>
          </p:cNvSpPr>
          <p:nvPr/>
        </p:nvSpPr>
        <p:spPr bwMode="auto">
          <a:xfrm>
            <a:off x="3606800" y="3998913"/>
            <a:ext cx="150653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400" smtClean="0">
                <a:solidFill>
                  <a:srgbClr val="000000"/>
                </a:solidFill>
              </a:rPr>
              <a:t>Fly-By-Night-ISP</a:t>
            </a:r>
            <a:endParaRPr lang="en-US" altLang="en-US" sz="1800" smtClean="0">
              <a:solidFill>
                <a:srgbClr val="000000"/>
              </a:solidFill>
            </a:endParaRPr>
          </a:p>
        </p:txBody>
      </p:sp>
      <p:sp>
        <p:nvSpPr>
          <p:cNvPr id="99340" name="Freeform 19"/>
          <p:cNvSpPr>
            <a:spLocks/>
          </p:cNvSpPr>
          <p:nvPr/>
        </p:nvSpPr>
        <p:spPr bwMode="auto">
          <a:xfrm>
            <a:off x="7169150" y="3095625"/>
            <a:ext cx="1444625" cy="2714625"/>
          </a:xfrm>
          <a:custGeom>
            <a:avLst/>
            <a:gdLst>
              <a:gd name="T0" fmla="*/ 2147483647 w 910"/>
              <a:gd name="T1" fmla="*/ 2147483647 h 1710"/>
              <a:gd name="T2" fmla="*/ 2147483647 w 910"/>
              <a:gd name="T3" fmla="*/ 2147483647 h 1710"/>
              <a:gd name="T4" fmla="*/ 2147483647 w 910"/>
              <a:gd name="T5" fmla="*/ 2147483647 h 1710"/>
              <a:gd name="T6" fmla="*/ 2147483647 w 910"/>
              <a:gd name="T7" fmla="*/ 2147483647 h 1710"/>
              <a:gd name="T8" fmla="*/ 2147483647 w 910"/>
              <a:gd name="T9" fmla="*/ 2147483647 h 1710"/>
              <a:gd name="T10" fmla="*/ 2147483647 w 910"/>
              <a:gd name="T11" fmla="*/ 2147483647 h 1710"/>
              <a:gd name="T12" fmla="*/ 2147483647 w 910"/>
              <a:gd name="T13" fmla="*/ 2147483647 h 1710"/>
              <a:gd name="T14" fmla="*/ 2147483647 w 910"/>
              <a:gd name="T15" fmla="*/ 2147483647 h 1710"/>
              <a:gd name="T16" fmla="*/ 2147483647 w 910"/>
              <a:gd name="T17" fmla="*/ 2147483647 h 1710"/>
              <a:gd name="T18" fmla="*/ 2147483647 w 910"/>
              <a:gd name="T19" fmla="*/ 2147483647 h 1710"/>
              <a:gd name="T20" fmla="*/ 2147483647 w 910"/>
              <a:gd name="T21" fmla="*/ 2147483647 h 1710"/>
              <a:gd name="T22" fmla="*/ 2147483647 w 910"/>
              <a:gd name="T23" fmla="*/ 2147483647 h 171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910"/>
              <a:gd name="T37" fmla="*/ 0 h 1710"/>
              <a:gd name="T38" fmla="*/ 910 w 910"/>
              <a:gd name="T39" fmla="*/ 1710 h 1710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910" h="1710">
                <a:moveTo>
                  <a:pt x="766" y="38"/>
                </a:moveTo>
                <a:cubicBezTo>
                  <a:pt x="714" y="0"/>
                  <a:pt x="520" y="186"/>
                  <a:pt x="411" y="282"/>
                </a:cubicBezTo>
                <a:cubicBezTo>
                  <a:pt x="302" y="378"/>
                  <a:pt x="180" y="490"/>
                  <a:pt x="115" y="611"/>
                </a:cubicBezTo>
                <a:cubicBezTo>
                  <a:pt x="49" y="732"/>
                  <a:pt x="0" y="907"/>
                  <a:pt x="14" y="1008"/>
                </a:cubicBezTo>
                <a:cubicBezTo>
                  <a:pt x="28" y="1108"/>
                  <a:pt x="127" y="1139"/>
                  <a:pt x="198" y="1214"/>
                </a:cubicBezTo>
                <a:cubicBezTo>
                  <a:pt x="269" y="1288"/>
                  <a:pt x="328" y="1380"/>
                  <a:pt x="435" y="1456"/>
                </a:cubicBezTo>
                <a:cubicBezTo>
                  <a:pt x="542" y="1533"/>
                  <a:pt x="768" y="1710"/>
                  <a:pt x="839" y="1674"/>
                </a:cubicBezTo>
                <a:cubicBezTo>
                  <a:pt x="910" y="1638"/>
                  <a:pt x="863" y="1328"/>
                  <a:pt x="863" y="1239"/>
                </a:cubicBezTo>
                <a:cubicBezTo>
                  <a:pt x="863" y="1150"/>
                  <a:pt x="868" y="1189"/>
                  <a:pt x="839" y="1139"/>
                </a:cubicBezTo>
                <a:cubicBezTo>
                  <a:pt x="809" y="1090"/>
                  <a:pt x="703" y="1045"/>
                  <a:pt x="684" y="940"/>
                </a:cubicBezTo>
                <a:cubicBezTo>
                  <a:pt x="665" y="835"/>
                  <a:pt x="710" y="659"/>
                  <a:pt x="724" y="509"/>
                </a:cubicBezTo>
                <a:cubicBezTo>
                  <a:pt x="738" y="359"/>
                  <a:pt x="818" y="76"/>
                  <a:pt x="766" y="38"/>
                </a:cubicBezTo>
                <a:close/>
              </a:path>
            </a:pathLst>
          </a:custGeom>
          <a:gradFill rotWithShape="1">
            <a:gsLst>
              <a:gs pos="0">
                <a:srgbClr val="66CCFF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99341" name="Text Box 20"/>
          <p:cNvSpPr txBox="1">
            <a:spLocks noChangeArrowheads="1"/>
          </p:cNvSpPr>
          <p:nvPr/>
        </p:nvSpPr>
        <p:spPr bwMode="auto">
          <a:xfrm>
            <a:off x="758825" y="2503488"/>
            <a:ext cx="13366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400" smtClean="0">
                <a:solidFill>
                  <a:srgbClr val="000000"/>
                </a:solidFill>
              </a:rPr>
              <a:t>Organization 0</a:t>
            </a:r>
          </a:p>
        </p:txBody>
      </p:sp>
      <p:sp>
        <p:nvSpPr>
          <p:cNvPr id="99342" name="Text Box 21"/>
          <p:cNvSpPr txBox="1">
            <a:spLocks noChangeArrowheads="1"/>
          </p:cNvSpPr>
          <p:nvPr/>
        </p:nvSpPr>
        <p:spPr bwMode="auto">
          <a:xfrm>
            <a:off x="787400" y="4513263"/>
            <a:ext cx="13366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400" smtClean="0">
                <a:solidFill>
                  <a:srgbClr val="000000"/>
                </a:solidFill>
              </a:rPr>
              <a:t>Organization 7</a:t>
            </a:r>
          </a:p>
        </p:txBody>
      </p:sp>
      <p:sp>
        <p:nvSpPr>
          <p:cNvPr id="99343" name="Text Box 22"/>
          <p:cNvSpPr txBox="1">
            <a:spLocks noChangeArrowheads="1"/>
          </p:cNvSpPr>
          <p:nvPr/>
        </p:nvSpPr>
        <p:spPr bwMode="auto">
          <a:xfrm>
            <a:off x="7407275" y="4322763"/>
            <a:ext cx="7842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400" smtClean="0">
                <a:solidFill>
                  <a:srgbClr val="000000"/>
                </a:solidFill>
              </a:rPr>
              <a:t>Internet</a:t>
            </a:r>
          </a:p>
        </p:txBody>
      </p:sp>
      <p:sp>
        <p:nvSpPr>
          <p:cNvPr id="99344" name="Text Box 23"/>
          <p:cNvSpPr txBox="1">
            <a:spLocks noChangeArrowheads="1"/>
          </p:cNvSpPr>
          <p:nvPr/>
        </p:nvSpPr>
        <p:spPr bwMode="auto">
          <a:xfrm>
            <a:off x="768350" y="3151188"/>
            <a:ext cx="13366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400" smtClean="0">
                <a:solidFill>
                  <a:srgbClr val="000000"/>
                </a:solidFill>
              </a:rPr>
              <a:t>Organization 1</a:t>
            </a:r>
          </a:p>
        </p:txBody>
      </p:sp>
      <p:sp>
        <p:nvSpPr>
          <p:cNvPr id="99345" name="Freeform 24"/>
          <p:cNvSpPr>
            <a:spLocks/>
          </p:cNvSpPr>
          <p:nvPr/>
        </p:nvSpPr>
        <p:spPr bwMode="auto">
          <a:xfrm>
            <a:off x="3516313" y="4881563"/>
            <a:ext cx="1773237" cy="979487"/>
          </a:xfrm>
          <a:custGeom>
            <a:avLst/>
            <a:gdLst>
              <a:gd name="T0" fmla="*/ 2147483647 w 1117"/>
              <a:gd name="T1" fmla="*/ 2147483647 h 617"/>
              <a:gd name="T2" fmla="*/ 2147483647 w 1117"/>
              <a:gd name="T3" fmla="*/ 2147483647 h 617"/>
              <a:gd name="T4" fmla="*/ 2147483647 w 1117"/>
              <a:gd name="T5" fmla="*/ 2147483647 h 617"/>
              <a:gd name="T6" fmla="*/ 2147483647 w 1117"/>
              <a:gd name="T7" fmla="*/ 2147483647 h 617"/>
              <a:gd name="T8" fmla="*/ 2147483647 w 1117"/>
              <a:gd name="T9" fmla="*/ 2147483647 h 617"/>
              <a:gd name="T10" fmla="*/ 2147483647 w 1117"/>
              <a:gd name="T11" fmla="*/ 2147483647 h 617"/>
              <a:gd name="T12" fmla="*/ 2147483647 w 1117"/>
              <a:gd name="T13" fmla="*/ 2147483647 h 617"/>
              <a:gd name="T14" fmla="*/ 2147483647 w 1117"/>
              <a:gd name="T15" fmla="*/ 2147483647 h 617"/>
              <a:gd name="T16" fmla="*/ 2147483647 w 1117"/>
              <a:gd name="T17" fmla="*/ 2147483647 h 617"/>
              <a:gd name="T18" fmla="*/ 2147483647 w 1117"/>
              <a:gd name="T19" fmla="*/ 2147483647 h 617"/>
              <a:gd name="T20" fmla="*/ 2147483647 w 1117"/>
              <a:gd name="T21" fmla="*/ 2147483647 h 617"/>
              <a:gd name="T22" fmla="*/ 2147483647 w 1117"/>
              <a:gd name="T23" fmla="*/ 2147483647 h 617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1117"/>
              <a:gd name="T37" fmla="*/ 0 h 617"/>
              <a:gd name="T38" fmla="*/ 1117 w 1117"/>
              <a:gd name="T39" fmla="*/ 617 h 617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1117" h="617">
                <a:moveTo>
                  <a:pt x="439" y="97"/>
                </a:moveTo>
                <a:cubicBezTo>
                  <a:pt x="358" y="85"/>
                  <a:pt x="269" y="23"/>
                  <a:pt x="205" y="19"/>
                </a:cubicBezTo>
                <a:cubicBezTo>
                  <a:pt x="141" y="15"/>
                  <a:pt x="89" y="0"/>
                  <a:pt x="55" y="73"/>
                </a:cubicBezTo>
                <a:cubicBezTo>
                  <a:pt x="21" y="146"/>
                  <a:pt x="0" y="371"/>
                  <a:pt x="4" y="456"/>
                </a:cubicBezTo>
                <a:cubicBezTo>
                  <a:pt x="8" y="541"/>
                  <a:pt x="3" y="560"/>
                  <a:pt x="77" y="582"/>
                </a:cubicBezTo>
                <a:cubicBezTo>
                  <a:pt x="152" y="604"/>
                  <a:pt x="350" y="582"/>
                  <a:pt x="451" y="587"/>
                </a:cubicBezTo>
                <a:cubicBezTo>
                  <a:pt x="552" y="592"/>
                  <a:pt x="606" y="617"/>
                  <a:pt x="685" y="613"/>
                </a:cubicBezTo>
                <a:cubicBezTo>
                  <a:pt x="764" y="609"/>
                  <a:pt x="856" y="612"/>
                  <a:pt x="925" y="565"/>
                </a:cubicBezTo>
                <a:cubicBezTo>
                  <a:pt x="994" y="518"/>
                  <a:pt x="1081" y="401"/>
                  <a:pt x="1099" y="330"/>
                </a:cubicBezTo>
                <a:cubicBezTo>
                  <a:pt x="1117" y="259"/>
                  <a:pt x="1104" y="178"/>
                  <a:pt x="1036" y="138"/>
                </a:cubicBezTo>
                <a:cubicBezTo>
                  <a:pt x="968" y="98"/>
                  <a:pt x="790" y="98"/>
                  <a:pt x="691" y="91"/>
                </a:cubicBezTo>
                <a:cubicBezTo>
                  <a:pt x="592" y="84"/>
                  <a:pt x="520" y="109"/>
                  <a:pt x="439" y="97"/>
                </a:cubicBezTo>
                <a:close/>
              </a:path>
            </a:pathLst>
          </a:cu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99346" name="Text Box 25"/>
          <p:cNvSpPr txBox="1">
            <a:spLocks noChangeArrowheads="1"/>
          </p:cNvSpPr>
          <p:nvPr/>
        </p:nvSpPr>
        <p:spPr bwMode="auto">
          <a:xfrm>
            <a:off x="3816350" y="5256213"/>
            <a:ext cx="102393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400" smtClean="0">
                <a:solidFill>
                  <a:srgbClr val="000000"/>
                </a:solidFill>
              </a:rPr>
              <a:t>ISPs-R-Us</a:t>
            </a:r>
            <a:endParaRPr lang="en-US" altLang="en-US" sz="1800" smtClean="0">
              <a:solidFill>
                <a:srgbClr val="000000"/>
              </a:solidFill>
            </a:endParaRPr>
          </a:p>
        </p:txBody>
      </p:sp>
      <p:sp>
        <p:nvSpPr>
          <p:cNvPr id="99347" name="Freeform 26"/>
          <p:cNvSpPr>
            <a:spLocks/>
          </p:cNvSpPr>
          <p:nvPr/>
        </p:nvSpPr>
        <p:spPr bwMode="auto">
          <a:xfrm flipV="1">
            <a:off x="5241925" y="4902200"/>
            <a:ext cx="2019300" cy="295275"/>
          </a:xfrm>
          <a:custGeom>
            <a:avLst/>
            <a:gdLst>
              <a:gd name="T0" fmla="*/ 0 w 1272"/>
              <a:gd name="T1" fmla="*/ 0 h 186"/>
              <a:gd name="T2" fmla="*/ 2147483647 w 1272"/>
              <a:gd name="T3" fmla="*/ 2147483647 h 186"/>
              <a:gd name="T4" fmla="*/ 0 60000 65536"/>
              <a:gd name="T5" fmla="*/ 0 60000 65536"/>
              <a:gd name="T6" fmla="*/ 0 w 1272"/>
              <a:gd name="T7" fmla="*/ 0 h 186"/>
              <a:gd name="T8" fmla="*/ 1272 w 1272"/>
              <a:gd name="T9" fmla="*/ 186 h 18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272" h="186">
                <a:moveTo>
                  <a:pt x="0" y="0"/>
                </a:moveTo>
                <a:lnTo>
                  <a:pt x="1272" y="186"/>
                </a:ln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99348" name="Line 27"/>
          <p:cNvSpPr>
            <a:spLocks noChangeShapeType="1"/>
          </p:cNvSpPr>
          <p:nvPr/>
        </p:nvSpPr>
        <p:spPr bwMode="auto">
          <a:xfrm>
            <a:off x="3032125" y="5445125"/>
            <a:ext cx="4857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99349" name="Line 28"/>
          <p:cNvSpPr>
            <a:spLocks noChangeShapeType="1"/>
          </p:cNvSpPr>
          <p:nvPr/>
        </p:nvSpPr>
        <p:spPr bwMode="auto">
          <a:xfrm flipV="1">
            <a:off x="2879725" y="5511800"/>
            <a:ext cx="638175" cy="1714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99350" name="Line 29"/>
          <p:cNvSpPr>
            <a:spLocks noChangeShapeType="1"/>
          </p:cNvSpPr>
          <p:nvPr/>
        </p:nvSpPr>
        <p:spPr bwMode="auto">
          <a:xfrm flipV="1">
            <a:off x="3317875" y="5759450"/>
            <a:ext cx="247650" cy="4095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99351" name="Text Box 30"/>
          <p:cNvSpPr txBox="1">
            <a:spLocks noChangeArrowheads="1"/>
          </p:cNvSpPr>
          <p:nvPr/>
        </p:nvSpPr>
        <p:spPr bwMode="auto">
          <a:xfrm>
            <a:off x="5530850" y="5151438"/>
            <a:ext cx="1671638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ja-JP" altLang="en-US" sz="1400" smtClean="0">
                <a:solidFill>
                  <a:srgbClr val="000000"/>
                </a:solidFill>
              </a:rPr>
              <a:t>“</a:t>
            </a:r>
            <a:r>
              <a:rPr lang="en-US" altLang="ja-JP" sz="1400" smtClean="0">
                <a:solidFill>
                  <a:srgbClr val="000000"/>
                </a:solidFill>
              </a:rPr>
              <a:t>Send me anything</a:t>
            </a:r>
          </a:p>
          <a:p>
            <a:pPr eaLnBrk="0" hangingPunct="0"/>
            <a:r>
              <a:rPr lang="en-US" altLang="en-US" sz="1400" smtClean="0">
                <a:solidFill>
                  <a:srgbClr val="000000"/>
                </a:solidFill>
              </a:rPr>
              <a:t>with addresses </a:t>
            </a:r>
          </a:p>
          <a:p>
            <a:pPr eaLnBrk="0" hangingPunct="0"/>
            <a:r>
              <a:rPr lang="en-US" altLang="en-US" sz="1400" smtClean="0">
                <a:solidFill>
                  <a:srgbClr val="000000"/>
                </a:solidFill>
              </a:rPr>
              <a:t>beginning </a:t>
            </a:r>
          </a:p>
          <a:p>
            <a:pPr eaLnBrk="0" hangingPunct="0"/>
            <a:r>
              <a:rPr lang="en-US" altLang="en-US" sz="1400" smtClean="0">
                <a:solidFill>
                  <a:srgbClr val="000000"/>
                </a:solidFill>
              </a:rPr>
              <a:t>199.31.0.0/16</a:t>
            </a:r>
            <a:r>
              <a:rPr lang="ja-JP" altLang="en-US" sz="1400" smtClean="0">
                <a:solidFill>
                  <a:srgbClr val="000000"/>
                </a:solidFill>
              </a:rPr>
              <a:t>”</a:t>
            </a:r>
            <a:endParaRPr lang="en-US" altLang="en-US" sz="1400" smtClean="0">
              <a:solidFill>
                <a:srgbClr val="000000"/>
              </a:solidFill>
            </a:endParaRPr>
          </a:p>
        </p:txBody>
      </p:sp>
      <p:grpSp>
        <p:nvGrpSpPr>
          <p:cNvPr id="99352" name="Group 31"/>
          <p:cNvGrpSpPr>
            <a:grpSpLocks/>
          </p:cNvGrpSpPr>
          <p:nvPr/>
        </p:nvGrpSpPr>
        <p:grpSpPr bwMode="auto">
          <a:xfrm>
            <a:off x="806450" y="3941763"/>
            <a:ext cx="2338388" cy="404812"/>
            <a:chOff x="1004" y="1639"/>
            <a:chExt cx="1473" cy="255"/>
          </a:xfrm>
        </p:grpSpPr>
        <p:sp>
          <p:nvSpPr>
            <p:cNvPr id="99366" name="Freeform 32"/>
            <p:cNvSpPr>
              <a:spLocks/>
            </p:cNvSpPr>
            <p:nvPr/>
          </p:nvSpPr>
          <p:spPr bwMode="auto">
            <a:xfrm>
              <a:off x="1004" y="1639"/>
              <a:ext cx="1473" cy="255"/>
            </a:xfrm>
            <a:custGeom>
              <a:avLst/>
              <a:gdLst>
                <a:gd name="T0" fmla="*/ 172 w 1473"/>
                <a:gd name="T1" fmla="*/ 11 h 255"/>
                <a:gd name="T2" fmla="*/ 73 w 1473"/>
                <a:gd name="T3" fmla="*/ 94 h 255"/>
                <a:gd name="T4" fmla="*/ 146 w 1473"/>
                <a:gd name="T5" fmla="*/ 220 h 255"/>
                <a:gd name="T6" fmla="*/ 520 w 1473"/>
                <a:gd name="T7" fmla="*/ 225 h 255"/>
                <a:gd name="T8" fmla="*/ 754 w 1473"/>
                <a:gd name="T9" fmla="*/ 251 h 255"/>
                <a:gd name="T10" fmla="*/ 1306 w 1473"/>
                <a:gd name="T11" fmla="*/ 203 h 255"/>
                <a:gd name="T12" fmla="*/ 1360 w 1473"/>
                <a:gd name="T13" fmla="*/ 29 h 255"/>
                <a:gd name="T14" fmla="*/ 628 w 1473"/>
                <a:gd name="T15" fmla="*/ 29 h 255"/>
                <a:gd name="T16" fmla="*/ 172 w 1473"/>
                <a:gd name="T17" fmla="*/ 11 h 25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473"/>
                <a:gd name="T28" fmla="*/ 0 h 255"/>
                <a:gd name="T29" fmla="*/ 1473 w 1473"/>
                <a:gd name="T30" fmla="*/ 255 h 25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473" h="255">
                  <a:moveTo>
                    <a:pt x="172" y="11"/>
                  </a:moveTo>
                  <a:cubicBezTo>
                    <a:pt x="0" y="64"/>
                    <a:pt x="77" y="59"/>
                    <a:pt x="73" y="94"/>
                  </a:cubicBezTo>
                  <a:cubicBezTo>
                    <a:pt x="69" y="129"/>
                    <a:pt x="72" y="198"/>
                    <a:pt x="146" y="220"/>
                  </a:cubicBezTo>
                  <a:cubicBezTo>
                    <a:pt x="221" y="242"/>
                    <a:pt x="419" y="220"/>
                    <a:pt x="520" y="225"/>
                  </a:cubicBezTo>
                  <a:cubicBezTo>
                    <a:pt x="621" y="230"/>
                    <a:pt x="623" y="255"/>
                    <a:pt x="754" y="251"/>
                  </a:cubicBezTo>
                  <a:cubicBezTo>
                    <a:pt x="885" y="247"/>
                    <a:pt x="1205" y="240"/>
                    <a:pt x="1306" y="203"/>
                  </a:cubicBezTo>
                  <a:cubicBezTo>
                    <a:pt x="1407" y="166"/>
                    <a:pt x="1473" y="58"/>
                    <a:pt x="1360" y="29"/>
                  </a:cubicBezTo>
                  <a:cubicBezTo>
                    <a:pt x="1247" y="0"/>
                    <a:pt x="826" y="32"/>
                    <a:pt x="628" y="29"/>
                  </a:cubicBezTo>
                  <a:cubicBezTo>
                    <a:pt x="430" y="26"/>
                    <a:pt x="267" y="15"/>
                    <a:pt x="172" y="11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99367" name="Text Box 33"/>
            <p:cNvSpPr txBox="1">
              <a:spLocks noChangeArrowheads="1"/>
            </p:cNvSpPr>
            <p:nvPr/>
          </p:nvSpPr>
          <p:spPr bwMode="auto">
            <a:xfrm>
              <a:off x="1226" y="1664"/>
              <a:ext cx="970" cy="212"/>
            </a:xfrm>
            <a:prstGeom prst="rect">
              <a:avLst/>
            </a:pr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r>
                <a:rPr lang="en-US" altLang="en-US" sz="1600" smtClean="0">
                  <a:solidFill>
                    <a:srgbClr val="000000"/>
                  </a:solidFill>
                </a:rPr>
                <a:t>200.23.20.0/23</a:t>
              </a:r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99353" name="Text Box 34"/>
          <p:cNvSpPr txBox="1">
            <a:spLocks noChangeArrowheads="1"/>
          </p:cNvSpPr>
          <p:nvPr/>
        </p:nvSpPr>
        <p:spPr bwMode="auto">
          <a:xfrm>
            <a:off x="787400" y="3741738"/>
            <a:ext cx="13366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400" smtClean="0">
                <a:solidFill>
                  <a:srgbClr val="000000"/>
                </a:solidFill>
              </a:rPr>
              <a:t>Organization 2</a:t>
            </a:r>
          </a:p>
        </p:txBody>
      </p:sp>
      <p:grpSp>
        <p:nvGrpSpPr>
          <p:cNvPr id="99354" name="Group 35"/>
          <p:cNvGrpSpPr>
            <a:grpSpLocks/>
          </p:cNvGrpSpPr>
          <p:nvPr/>
        </p:nvGrpSpPr>
        <p:grpSpPr bwMode="auto">
          <a:xfrm>
            <a:off x="2155825" y="4198938"/>
            <a:ext cx="257175" cy="663575"/>
            <a:chOff x="870" y="2941"/>
            <a:chExt cx="162" cy="418"/>
          </a:xfrm>
        </p:grpSpPr>
        <p:sp>
          <p:nvSpPr>
            <p:cNvPr id="99363" name="Text Box 36"/>
            <p:cNvSpPr txBox="1">
              <a:spLocks noChangeArrowheads="1"/>
            </p:cNvSpPr>
            <p:nvPr/>
          </p:nvSpPr>
          <p:spPr bwMode="auto">
            <a:xfrm>
              <a:off x="872" y="2941"/>
              <a:ext cx="16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r>
                <a:rPr lang="en-US" altLang="en-US" sz="2000" b="1" smtClean="0">
                  <a:solidFill>
                    <a:srgbClr val="000000"/>
                  </a:solidFill>
                </a:rPr>
                <a:t>.</a:t>
              </a:r>
              <a:endParaRPr lang="en-US" altLang="en-US" sz="2000" smtClean="0">
                <a:solidFill>
                  <a:srgbClr val="000000"/>
                </a:solidFill>
              </a:endParaRPr>
            </a:p>
          </p:txBody>
        </p:sp>
        <p:sp>
          <p:nvSpPr>
            <p:cNvPr id="99364" name="Text Box 37"/>
            <p:cNvSpPr txBox="1">
              <a:spLocks noChangeArrowheads="1"/>
            </p:cNvSpPr>
            <p:nvPr/>
          </p:nvSpPr>
          <p:spPr bwMode="auto">
            <a:xfrm>
              <a:off x="870" y="3026"/>
              <a:ext cx="16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r>
                <a:rPr lang="en-US" altLang="en-US" sz="2000" b="1" smtClean="0">
                  <a:solidFill>
                    <a:srgbClr val="000000"/>
                  </a:solidFill>
                </a:rPr>
                <a:t>.</a:t>
              </a:r>
              <a:endParaRPr lang="en-US" altLang="en-US" sz="2000" smtClean="0">
                <a:solidFill>
                  <a:srgbClr val="000000"/>
                </a:solidFill>
              </a:endParaRPr>
            </a:p>
          </p:txBody>
        </p:sp>
        <p:sp>
          <p:nvSpPr>
            <p:cNvPr id="99365" name="Text Box 38"/>
            <p:cNvSpPr txBox="1">
              <a:spLocks noChangeArrowheads="1"/>
            </p:cNvSpPr>
            <p:nvPr/>
          </p:nvSpPr>
          <p:spPr bwMode="auto">
            <a:xfrm>
              <a:off x="871" y="3109"/>
              <a:ext cx="16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r>
                <a:rPr lang="en-US" altLang="en-US" sz="2000" b="1" smtClean="0">
                  <a:solidFill>
                    <a:srgbClr val="000000"/>
                  </a:solidFill>
                </a:rPr>
                <a:t>.</a:t>
              </a:r>
              <a:endParaRPr lang="en-US" altLang="en-US" sz="2000" smtClean="0">
                <a:solidFill>
                  <a:srgbClr val="000000"/>
                </a:solidFill>
              </a:endParaRPr>
            </a:p>
          </p:txBody>
        </p:sp>
      </p:grpSp>
      <p:grpSp>
        <p:nvGrpSpPr>
          <p:cNvPr id="99355" name="Group 39"/>
          <p:cNvGrpSpPr>
            <a:grpSpLocks/>
          </p:cNvGrpSpPr>
          <p:nvPr/>
        </p:nvGrpSpPr>
        <p:grpSpPr bwMode="auto">
          <a:xfrm>
            <a:off x="3184525" y="3903663"/>
            <a:ext cx="257175" cy="663575"/>
            <a:chOff x="870" y="2941"/>
            <a:chExt cx="162" cy="418"/>
          </a:xfrm>
        </p:grpSpPr>
        <p:sp>
          <p:nvSpPr>
            <p:cNvPr id="99360" name="Text Box 40"/>
            <p:cNvSpPr txBox="1">
              <a:spLocks noChangeArrowheads="1"/>
            </p:cNvSpPr>
            <p:nvPr/>
          </p:nvSpPr>
          <p:spPr bwMode="auto">
            <a:xfrm>
              <a:off x="872" y="2941"/>
              <a:ext cx="16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r>
                <a:rPr lang="en-US" altLang="en-US" sz="2000" b="1" smtClean="0">
                  <a:solidFill>
                    <a:srgbClr val="000000"/>
                  </a:solidFill>
                </a:rPr>
                <a:t>.</a:t>
              </a:r>
              <a:endParaRPr lang="en-US" altLang="en-US" sz="2000" smtClean="0">
                <a:solidFill>
                  <a:srgbClr val="000000"/>
                </a:solidFill>
              </a:endParaRPr>
            </a:p>
          </p:txBody>
        </p:sp>
        <p:sp>
          <p:nvSpPr>
            <p:cNvPr id="99361" name="Text Box 41"/>
            <p:cNvSpPr txBox="1">
              <a:spLocks noChangeArrowheads="1"/>
            </p:cNvSpPr>
            <p:nvPr/>
          </p:nvSpPr>
          <p:spPr bwMode="auto">
            <a:xfrm>
              <a:off x="870" y="3026"/>
              <a:ext cx="16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r>
                <a:rPr lang="en-US" altLang="en-US" sz="2000" b="1" smtClean="0">
                  <a:solidFill>
                    <a:srgbClr val="000000"/>
                  </a:solidFill>
                </a:rPr>
                <a:t>.</a:t>
              </a:r>
              <a:endParaRPr lang="en-US" altLang="en-US" sz="2000" smtClean="0">
                <a:solidFill>
                  <a:srgbClr val="000000"/>
                </a:solidFill>
              </a:endParaRPr>
            </a:p>
          </p:txBody>
        </p:sp>
        <p:sp>
          <p:nvSpPr>
            <p:cNvPr id="99362" name="Text Box 42"/>
            <p:cNvSpPr txBox="1">
              <a:spLocks noChangeArrowheads="1"/>
            </p:cNvSpPr>
            <p:nvPr/>
          </p:nvSpPr>
          <p:spPr bwMode="auto">
            <a:xfrm>
              <a:off x="871" y="3109"/>
              <a:ext cx="16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r>
                <a:rPr lang="en-US" altLang="en-US" sz="2000" b="1" smtClean="0">
                  <a:solidFill>
                    <a:srgbClr val="000000"/>
                  </a:solidFill>
                </a:rPr>
                <a:t>.</a:t>
              </a:r>
              <a:endParaRPr lang="en-US" altLang="en-US" sz="2000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99356" name="Text Box 43"/>
          <p:cNvSpPr txBox="1">
            <a:spLocks noChangeArrowheads="1"/>
          </p:cNvSpPr>
          <p:nvPr/>
        </p:nvSpPr>
        <p:spPr bwMode="auto">
          <a:xfrm>
            <a:off x="566738" y="1357313"/>
            <a:ext cx="8107362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Gill Sans MT" panose="020B0502020104020203" pitchFamily="34" charset="0"/>
              </a:rPr>
              <a:t>hierarchical addressing allows efficient advertisement of routing </a:t>
            </a:r>
          </a:p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Gill Sans MT" panose="020B0502020104020203" pitchFamily="34" charset="0"/>
              </a:rPr>
              <a:t>information:</a:t>
            </a:r>
          </a:p>
        </p:txBody>
      </p:sp>
      <p:pic>
        <p:nvPicPr>
          <p:cNvPr id="99357" name="Picture 44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963" y="900113"/>
            <a:ext cx="7769225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065" name="Picture 4" descr="underline_bas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963" y="1025525"/>
            <a:ext cx="82280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61" name="Rectangle 2"/>
          <p:cNvSpPr>
            <a:spLocks noGrp="1" noChangeArrowheads="1"/>
          </p:cNvSpPr>
          <p:nvPr>
            <p:ph type="title"/>
          </p:nvPr>
        </p:nvSpPr>
        <p:spPr>
          <a:xfrm>
            <a:off x="177800" y="268288"/>
            <a:ext cx="8826500" cy="1143000"/>
          </a:xfrm>
        </p:spPr>
        <p:txBody>
          <a:bodyPr/>
          <a:lstStyle/>
          <a:p>
            <a:pPr>
              <a:defRPr/>
            </a:pPr>
            <a:r>
              <a:rPr lang="en-US" sz="3600">
                <a:cs typeface="+mj-cs"/>
              </a:rPr>
              <a:t>DHCP: </a:t>
            </a:r>
            <a:r>
              <a:rPr lang="en-US" sz="3400">
                <a:cs typeface="+mj-cs"/>
              </a:rPr>
              <a:t>Dynamic Host Configuration Protocol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1175" y="1587500"/>
            <a:ext cx="8632825" cy="335915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i="1" smtClean="0">
                <a:solidFill>
                  <a:srgbClr val="CC0000"/>
                </a:solidFill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goal:</a:t>
            </a:r>
            <a:r>
              <a:rPr lang="en-US" altLang="en-US" sz="2400" smtClean="0"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 allow host to </a:t>
            </a:r>
            <a:r>
              <a:rPr lang="en-US" altLang="en-US" sz="2400" i="1" smtClean="0"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dynamically </a:t>
            </a:r>
            <a:r>
              <a:rPr lang="en-US" altLang="en-US" sz="2400" smtClean="0"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obtain its IP address from network server when it joins network</a:t>
            </a:r>
          </a:p>
          <a:p>
            <a:pPr lvl="1"/>
            <a:r>
              <a:rPr lang="en-US" altLang="en-US" smtClean="0">
                <a:latin typeface="Gill Sans MT" panose="020B0502020104020203" pitchFamily="34" charset="0"/>
                <a:ea typeface="ＭＳ Ｐゴシック" panose="020B0600070205080204" pitchFamily="34" charset="-128"/>
              </a:rPr>
              <a:t>can renew its lease on address in use</a:t>
            </a:r>
          </a:p>
          <a:p>
            <a:pPr lvl="1"/>
            <a:r>
              <a:rPr lang="en-US" altLang="en-US" smtClean="0">
                <a:latin typeface="Gill Sans MT" panose="020B0502020104020203" pitchFamily="34" charset="0"/>
                <a:ea typeface="ＭＳ Ｐゴシック" panose="020B0600070205080204" pitchFamily="34" charset="-128"/>
              </a:rPr>
              <a:t>allows reuse of addresses (only hold address while connected/</a:t>
            </a:r>
            <a:r>
              <a:rPr lang="ja-JP" altLang="en-US" smtClean="0">
                <a:latin typeface="Gill Sans MT" panose="020B0502020104020203" pitchFamily="34" charset="0"/>
                <a:ea typeface="ＭＳ Ｐゴシック" panose="020B0600070205080204" pitchFamily="34" charset="-128"/>
              </a:rPr>
              <a:t>“</a:t>
            </a:r>
            <a:r>
              <a:rPr lang="en-US" altLang="ja-JP" smtClean="0">
                <a:latin typeface="Gill Sans MT" panose="020B0502020104020203" pitchFamily="34" charset="0"/>
                <a:ea typeface="ＭＳ Ｐゴシック" panose="020B0600070205080204" pitchFamily="34" charset="-128"/>
              </a:rPr>
              <a:t>on</a:t>
            </a:r>
            <a:r>
              <a:rPr lang="ja-JP" altLang="en-US" smtClean="0">
                <a:latin typeface="Gill Sans MT" panose="020B0502020104020203" pitchFamily="34" charset="0"/>
                <a:ea typeface="ＭＳ Ｐゴシック" panose="020B0600070205080204" pitchFamily="34" charset="-128"/>
              </a:rPr>
              <a:t>”</a:t>
            </a:r>
            <a:r>
              <a:rPr lang="en-US" altLang="ja-JP" smtClean="0">
                <a:latin typeface="Gill Sans MT" panose="020B0502020104020203" pitchFamily="34" charset="0"/>
                <a:ea typeface="ＭＳ Ｐゴシック" panose="020B0600070205080204" pitchFamily="34" charset="-128"/>
              </a:rPr>
              <a:t>)</a:t>
            </a:r>
          </a:p>
          <a:p>
            <a:pPr lvl="1"/>
            <a:r>
              <a:rPr lang="en-US" altLang="en-US" smtClean="0">
                <a:latin typeface="Gill Sans MT" panose="020B0502020104020203" pitchFamily="34" charset="0"/>
                <a:ea typeface="ＭＳ Ｐゴシック" panose="020B0600070205080204" pitchFamily="34" charset="-128"/>
              </a:rPr>
              <a:t>support for mobile users who want to join network (more shortly)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i="1" smtClean="0">
                <a:solidFill>
                  <a:srgbClr val="CC0000"/>
                </a:solidFill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DHCP overview:</a:t>
            </a:r>
          </a:p>
          <a:p>
            <a:pPr lvl="1"/>
            <a:r>
              <a:rPr lang="en-US" altLang="en-US" smtClean="0">
                <a:latin typeface="Gill Sans MT" panose="020B0502020104020203" pitchFamily="34" charset="0"/>
                <a:ea typeface="ＭＳ Ｐゴシック" panose="020B0600070205080204" pitchFamily="34" charset="-128"/>
              </a:rPr>
              <a:t>host broadcasts </a:t>
            </a:r>
            <a:r>
              <a:rPr lang="ja-JP" altLang="en-US" smtClean="0">
                <a:solidFill>
                  <a:srgbClr val="CC0000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rPr>
              <a:t>“</a:t>
            </a:r>
            <a:r>
              <a:rPr lang="en-US" altLang="ja-JP" smtClean="0">
                <a:solidFill>
                  <a:srgbClr val="CC0000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rPr>
              <a:t>DHCP discover</a:t>
            </a:r>
            <a:r>
              <a:rPr lang="ja-JP" altLang="en-US" smtClean="0">
                <a:solidFill>
                  <a:srgbClr val="CC0000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rPr>
              <a:t>”</a:t>
            </a:r>
            <a:r>
              <a:rPr lang="en-US" altLang="ja-JP" smtClean="0">
                <a:latin typeface="Gill Sans MT" panose="020B0502020104020203" pitchFamily="34" charset="0"/>
                <a:ea typeface="ＭＳ Ｐゴシック" panose="020B0600070205080204" pitchFamily="34" charset="-128"/>
              </a:rPr>
              <a:t> msg [optional]</a:t>
            </a:r>
          </a:p>
          <a:p>
            <a:pPr lvl="1"/>
            <a:r>
              <a:rPr lang="en-US" altLang="en-US" smtClean="0">
                <a:latin typeface="Gill Sans MT" panose="020B0502020104020203" pitchFamily="34" charset="0"/>
                <a:ea typeface="ＭＳ Ｐゴシック" panose="020B0600070205080204" pitchFamily="34" charset="-128"/>
              </a:rPr>
              <a:t>DHCP server responds with </a:t>
            </a:r>
            <a:r>
              <a:rPr lang="ja-JP" altLang="en-US" smtClean="0">
                <a:solidFill>
                  <a:srgbClr val="CC0000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rPr>
              <a:t>“</a:t>
            </a:r>
            <a:r>
              <a:rPr lang="en-US" altLang="ja-JP" smtClean="0">
                <a:solidFill>
                  <a:srgbClr val="CC0000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rPr>
              <a:t>DHCP offer</a:t>
            </a:r>
            <a:r>
              <a:rPr lang="ja-JP" altLang="en-US" smtClean="0">
                <a:solidFill>
                  <a:srgbClr val="CC0000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rPr>
              <a:t>”</a:t>
            </a:r>
            <a:r>
              <a:rPr lang="en-US" altLang="ja-JP" smtClean="0">
                <a:latin typeface="Gill Sans MT" panose="020B0502020104020203" pitchFamily="34" charset="0"/>
                <a:ea typeface="ＭＳ Ｐゴシック" panose="020B0600070205080204" pitchFamily="34" charset="-128"/>
              </a:rPr>
              <a:t> msg [optional]</a:t>
            </a:r>
          </a:p>
          <a:p>
            <a:pPr lvl="1"/>
            <a:r>
              <a:rPr lang="en-US" altLang="en-US" smtClean="0">
                <a:latin typeface="Gill Sans MT" panose="020B0502020104020203" pitchFamily="34" charset="0"/>
                <a:ea typeface="ＭＳ Ｐゴシック" panose="020B0600070205080204" pitchFamily="34" charset="-128"/>
              </a:rPr>
              <a:t>host requests IP address: </a:t>
            </a:r>
            <a:r>
              <a:rPr lang="ja-JP" altLang="en-US" smtClean="0">
                <a:solidFill>
                  <a:srgbClr val="CC0000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rPr>
              <a:t>“</a:t>
            </a:r>
            <a:r>
              <a:rPr lang="en-US" altLang="ja-JP" smtClean="0">
                <a:solidFill>
                  <a:srgbClr val="CC0000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rPr>
              <a:t>DHCP request</a:t>
            </a:r>
            <a:r>
              <a:rPr lang="ja-JP" altLang="en-US" smtClean="0">
                <a:solidFill>
                  <a:srgbClr val="CC0000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rPr>
              <a:t>”</a:t>
            </a:r>
            <a:r>
              <a:rPr lang="en-US" altLang="ja-JP" smtClean="0">
                <a:latin typeface="Gill Sans MT" panose="020B0502020104020203" pitchFamily="34" charset="0"/>
                <a:ea typeface="ＭＳ Ｐゴシック" panose="020B0600070205080204" pitchFamily="34" charset="-128"/>
              </a:rPr>
              <a:t> msg</a:t>
            </a:r>
          </a:p>
          <a:p>
            <a:pPr lvl="1"/>
            <a:r>
              <a:rPr lang="en-US" altLang="en-US" smtClean="0">
                <a:latin typeface="Gill Sans MT" panose="020B0502020104020203" pitchFamily="34" charset="0"/>
                <a:ea typeface="ＭＳ Ｐゴシック" panose="020B0600070205080204" pitchFamily="34" charset="-128"/>
              </a:rPr>
              <a:t>DHCP server sends address: </a:t>
            </a:r>
            <a:r>
              <a:rPr lang="ja-JP" altLang="en-US" smtClean="0">
                <a:solidFill>
                  <a:srgbClr val="CC0000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rPr>
              <a:t>“</a:t>
            </a:r>
            <a:r>
              <a:rPr lang="en-US" altLang="ja-JP" smtClean="0">
                <a:solidFill>
                  <a:srgbClr val="CC0000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rPr>
              <a:t>DHCP ack</a:t>
            </a:r>
            <a:r>
              <a:rPr lang="ja-JP" altLang="en-US" smtClean="0">
                <a:solidFill>
                  <a:srgbClr val="CC0000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rPr>
              <a:t>”</a:t>
            </a:r>
            <a:r>
              <a:rPr lang="en-US" altLang="ja-JP" smtClean="0">
                <a:latin typeface="Gill Sans MT" panose="020B0502020104020203" pitchFamily="34" charset="0"/>
                <a:ea typeface="ＭＳ Ｐゴシック" panose="020B0600070205080204" pitchFamily="34" charset="-128"/>
              </a:rPr>
              <a:t> msg </a:t>
            </a:r>
          </a:p>
          <a:p>
            <a:endParaRPr lang="en-US" altLang="en-US" smtClean="0">
              <a:ea typeface="ＭＳ Ｐゴシック" panose="020B0600070205080204" pitchFamily="34" charset="-128"/>
              <a:cs typeface="ＭＳ Ｐゴシック" panose="020B060007020508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Rectangle 2"/>
          <p:cNvSpPr>
            <a:spLocks noGrp="1" noChangeArrowheads="1"/>
          </p:cNvSpPr>
          <p:nvPr>
            <p:ph type="title"/>
          </p:nvPr>
        </p:nvSpPr>
        <p:spPr>
          <a:xfrm>
            <a:off x="438150" y="255588"/>
            <a:ext cx="6824663" cy="898525"/>
          </a:xfrm>
        </p:spPr>
        <p:txBody>
          <a:bodyPr/>
          <a:lstStyle/>
          <a:p>
            <a:pPr>
              <a:defRPr/>
            </a:pPr>
            <a:r>
              <a:rPr lang="en-US" sz="4000">
                <a:cs typeface="+mj-cs"/>
              </a:rPr>
              <a:t>DHCP client-server scenario</a:t>
            </a:r>
          </a:p>
        </p:txBody>
      </p:sp>
      <p:sp>
        <p:nvSpPr>
          <p:cNvPr id="90114" name="Rectangle 3"/>
          <p:cNvSpPr>
            <a:spLocks noChangeArrowheads="1"/>
          </p:cNvSpPr>
          <p:nvPr/>
        </p:nvSpPr>
        <p:spPr bwMode="auto">
          <a:xfrm>
            <a:off x="2408238" y="6037263"/>
            <a:ext cx="4978400" cy="3190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endParaRPr lang="en-US" altLang="en-US" sz="1800" smtClean="0">
              <a:solidFill>
                <a:srgbClr val="000000"/>
              </a:solidFill>
            </a:endParaRPr>
          </a:p>
        </p:txBody>
      </p:sp>
      <p:sp>
        <p:nvSpPr>
          <p:cNvPr id="90115" name="Text Box 97"/>
          <p:cNvSpPr txBox="1">
            <a:spLocks noChangeArrowheads="1"/>
          </p:cNvSpPr>
          <p:nvPr/>
        </p:nvSpPr>
        <p:spPr bwMode="auto">
          <a:xfrm>
            <a:off x="869950" y="1903413"/>
            <a:ext cx="13144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600" b="1" i="1" smtClean="0">
                <a:solidFill>
                  <a:srgbClr val="000000"/>
                </a:solidFill>
              </a:rPr>
              <a:t>223.1.1.0/24</a:t>
            </a:r>
          </a:p>
        </p:txBody>
      </p:sp>
      <p:sp>
        <p:nvSpPr>
          <p:cNvPr id="90116" name="Text Box 98"/>
          <p:cNvSpPr txBox="1">
            <a:spLocks noChangeArrowheads="1"/>
          </p:cNvSpPr>
          <p:nvPr/>
        </p:nvSpPr>
        <p:spPr bwMode="auto">
          <a:xfrm>
            <a:off x="4348163" y="4398963"/>
            <a:ext cx="13144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600" b="1" i="1" smtClean="0">
                <a:solidFill>
                  <a:srgbClr val="000000"/>
                </a:solidFill>
              </a:rPr>
              <a:t>223.1.2.0/24</a:t>
            </a:r>
          </a:p>
        </p:txBody>
      </p:sp>
      <p:sp>
        <p:nvSpPr>
          <p:cNvPr id="90117" name="Text Box 99"/>
          <p:cNvSpPr txBox="1">
            <a:spLocks noChangeArrowheads="1"/>
          </p:cNvSpPr>
          <p:nvPr/>
        </p:nvSpPr>
        <p:spPr bwMode="auto">
          <a:xfrm>
            <a:off x="2651125" y="5992813"/>
            <a:ext cx="13144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600" b="1" i="1" smtClean="0">
                <a:solidFill>
                  <a:srgbClr val="000000"/>
                </a:solidFill>
              </a:rPr>
              <a:t>223.1.3.0/24</a:t>
            </a:r>
          </a:p>
        </p:txBody>
      </p:sp>
      <p:sp>
        <p:nvSpPr>
          <p:cNvPr id="90118" name="Rectangle 100"/>
          <p:cNvSpPr>
            <a:spLocks noChangeArrowheads="1"/>
          </p:cNvSpPr>
          <p:nvPr/>
        </p:nvSpPr>
        <p:spPr bwMode="auto">
          <a:xfrm>
            <a:off x="1663700" y="4233863"/>
            <a:ext cx="847725" cy="1809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endParaRPr lang="en-US" altLang="en-US" sz="1800" smtClean="0">
              <a:solidFill>
                <a:srgbClr val="000000"/>
              </a:solidFill>
            </a:endParaRPr>
          </a:p>
        </p:txBody>
      </p:sp>
      <p:sp>
        <p:nvSpPr>
          <p:cNvPr id="90119" name="Freeform 101"/>
          <p:cNvSpPr>
            <a:spLocks/>
          </p:cNvSpPr>
          <p:nvPr/>
        </p:nvSpPr>
        <p:spPr bwMode="auto">
          <a:xfrm>
            <a:off x="1076325" y="2173288"/>
            <a:ext cx="1941513" cy="2049462"/>
          </a:xfrm>
          <a:custGeom>
            <a:avLst/>
            <a:gdLst>
              <a:gd name="T0" fmla="*/ 2147483647 w 1223"/>
              <a:gd name="T1" fmla="*/ 2147483647 h 1291"/>
              <a:gd name="T2" fmla="*/ 2147483647 w 1223"/>
              <a:gd name="T3" fmla="*/ 2147483647 h 1291"/>
              <a:gd name="T4" fmla="*/ 2147483647 w 1223"/>
              <a:gd name="T5" fmla="*/ 2147483647 h 1291"/>
              <a:gd name="T6" fmla="*/ 2147483647 w 1223"/>
              <a:gd name="T7" fmla="*/ 2147483647 h 1291"/>
              <a:gd name="T8" fmla="*/ 2147483647 w 1223"/>
              <a:gd name="T9" fmla="*/ 2147483647 h 1291"/>
              <a:gd name="T10" fmla="*/ 2147483647 w 1223"/>
              <a:gd name="T11" fmla="*/ 2147483647 h 1291"/>
              <a:gd name="T12" fmla="*/ 2147483647 w 1223"/>
              <a:gd name="T13" fmla="*/ 2147483647 h 1291"/>
              <a:gd name="T14" fmla="*/ 2147483647 w 1223"/>
              <a:gd name="T15" fmla="*/ 2147483647 h 1291"/>
              <a:gd name="T16" fmla="*/ 2147483647 w 1223"/>
              <a:gd name="T17" fmla="*/ 2147483647 h 1291"/>
              <a:gd name="T18" fmla="*/ 2147483647 w 1223"/>
              <a:gd name="T19" fmla="*/ 2147483647 h 1291"/>
              <a:gd name="T20" fmla="*/ 2147483647 w 1223"/>
              <a:gd name="T21" fmla="*/ 2147483647 h 1291"/>
              <a:gd name="T22" fmla="*/ 2147483647 w 1223"/>
              <a:gd name="T23" fmla="*/ 2147483647 h 1291"/>
              <a:gd name="T24" fmla="*/ 2147483647 w 1223"/>
              <a:gd name="T25" fmla="*/ 2147483647 h 1291"/>
              <a:gd name="T26" fmla="*/ 2147483647 w 1223"/>
              <a:gd name="T27" fmla="*/ 2147483647 h 1291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1223"/>
              <a:gd name="T43" fmla="*/ 0 h 1291"/>
              <a:gd name="T44" fmla="*/ 1223 w 1223"/>
              <a:gd name="T45" fmla="*/ 1291 h 1291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1223" h="1291">
                <a:moveTo>
                  <a:pt x="1201" y="756"/>
                </a:moveTo>
                <a:cubicBezTo>
                  <a:pt x="1180" y="640"/>
                  <a:pt x="798" y="744"/>
                  <a:pt x="702" y="670"/>
                </a:cubicBezTo>
                <a:cubicBezTo>
                  <a:pt x="603" y="561"/>
                  <a:pt x="669" y="206"/>
                  <a:pt x="608" y="103"/>
                </a:cubicBezTo>
                <a:cubicBezTo>
                  <a:pt x="547" y="0"/>
                  <a:pt x="425" y="55"/>
                  <a:pt x="335" y="52"/>
                </a:cubicBezTo>
                <a:cubicBezTo>
                  <a:pt x="245" y="49"/>
                  <a:pt x="114" y="0"/>
                  <a:pt x="65" y="82"/>
                </a:cubicBezTo>
                <a:cubicBezTo>
                  <a:pt x="16" y="164"/>
                  <a:pt x="45" y="433"/>
                  <a:pt x="41" y="544"/>
                </a:cubicBezTo>
                <a:cubicBezTo>
                  <a:pt x="37" y="655"/>
                  <a:pt x="41" y="685"/>
                  <a:pt x="38" y="751"/>
                </a:cubicBezTo>
                <a:cubicBezTo>
                  <a:pt x="35" y="817"/>
                  <a:pt x="26" y="880"/>
                  <a:pt x="23" y="940"/>
                </a:cubicBezTo>
                <a:cubicBezTo>
                  <a:pt x="20" y="1000"/>
                  <a:pt x="0" y="1068"/>
                  <a:pt x="17" y="1114"/>
                </a:cubicBezTo>
                <a:cubicBezTo>
                  <a:pt x="34" y="1160"/>
                  <a:pt x="31" y="1198"/>
                  <a:pt x="128" y="1219"/>
                </a:cubicBezTo>
                <a:cubicBezTo>
                  <a:pt x="225" y="1240"/>
                  <a:pt x="509" y="1291"/>
                  <a:pt x="602" y="1243"/>
                </a:cubicBezTo>
                <a:cubicBezTo>
                  <a:pt x="695" y="1195"/>
                  <a:pt x="590" y="984"/>
                  <a:pt x="686" y="930"/>
                </a:cubicBezTo>
                <a:cubicBezTo>
                  <a:pt x="782" y="876"/>
                  <a:pt x="1091" y="945"/>
                  <a:pt x="1177" y="916"/>
                </a:cubicBezTo>
                <a:cubicBezTo>
                  <a:pt x="1208" y="864"/>
                  <a:pt x="1223" y="871"/>
                  <a:pt x="1201" y="756"/>
                </a:cubicBezTo>
                <a:close/>
              </a:path>
            </a:pathLst>
          </a:cu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90120" name="Freeform 102"/>
          <p:cNvSpPr>
            <a:spLocks/>
          </p:cNvSpPr>
          <p:nvPr/>
        </p:nvSpPr>
        <p:spPr bwMode="auto">
          <a:xfrm>
            <a:off x="3603625" y="2482850"/>
            <a:ext cx="1906588" cy="1958975"/>
          </a:xfrm>
          <a:custGeom>
            <a:avLst/>
            <a:gdLst>
              <a:gd name="T0" fmla="*/ 2147483647 w 1201"/>
              <a:gd name="T1" fmla="*/ 2147483647 h 1234"/>
              <a:gd name="T2" fmla="*/ 2147483647 w 1201"/>
              <a:gd name="T3" fmla="*/ 2147483647 h 1234"/>
              <a:gd name="T4" fmla="*/ 2147483647 w 1201"/>
              <a:gd name="T5" fmla="*/ 2147483647 h 1234"/>
              <a:gd name="T6" fmla="*/ 2147483647 w 1201"/>
              <a:gd name="T7" fmla="*/ 2147483647 h 1234"/>
              <a:gd name="T8" fmla="*/ 2147483647 w 1201"/>
              <a:gd name="T9" fmla="*/ 2147483647 h 1234"/>
              <a:gd name="T10" fmla="*/ 2147483647 w 1201"/>
              <a:gd name="T11" fmla="*/ 2147483647 h 1234"/>
              <a:gd name="T12" fmla="*/ 2147483647 w 1201"/>
              <a:gd name="T13" fmla="*/ 2147483647 h 1234"/>
              <a:gd name="T14" fmla="*/ 2147483647 w 1201"/>
              <a:gd name="T15" fmla="*/ 2147483647 h 1234"/>
              <a:gd name="T16" fmla="*/ 2147483647 w 1201"/>
              <a:gd name="T17" fmla="*/ 2147483647 h 1234"/>
              <a:gd name="T18" fmla="*/ 2147483647 w 1201"/>
              <a:gd name="T19" fmla="*/ 2147483647 h 1234"/>
              <a:gd name="T20" fmla="*/ 2147483647 w 1201"/>
              <a:gd name="T21" fmla="*/ 2147483647 h 1234"/>
              <a:gd name="T22" fmla="*/ 2147483647 w 1201"/>
              <a:gd name="T23" fmla="*/ 2147483647 h 1234"/>
              <a:gd name="T24" fmla="*/ 2147483647 w 1201"/>
              <a:gd name="T25" fmla="*/ 2147483647 h 1234"/>
              <a:gd name="T26" fmla="*/ 2147483647 w 1201"/>
              <a:gd name="T27" fmla="*/ 2147483647 h 1234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1201"/>
              <a:gd name="T43" fmla="*/ 0 h 1234"/>
              <a:gd name="T44" fmla="*/ 1201 w 1201"/>
              <a:gd name="T45" fmla="*/ 1234 h 1234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1201" h="1234">
                <a:moveTo>
                  <a:pt x="25" y="709"/>
                </a:moveTo>
                <a:cubicBezTo>
                  <a:pt x="49" y="824"/>
                  <a:pt x="428" y="709"/>
                  <a:pt x="526" y="780"/>
                </a:cubicBezTo>
                <a:cubicBezTo>
                  <a:pt x="624" y="851"/>
                  <a:pt x="543" y="1059"/>
                  <a:pt x="613" y="1134"/>
                </a:cubicBezTo>
                <a:cubicBezTo>
                  <a:pt x="683" y="1209"/>
                  <a:pt x="853" y="1234"/>
                  <a:pt x="946" y="1230"/>
                </a:cubicBezTo>
                <a:cubicBezTo>
                  <a:pt x="1039" y="1226"/>
                  <a:pt x="1141" y="1163"/>
                  <a:pt x="1171" y="1107"/>
                </a:cubicBezTo>
                <a:cubicBezTo>
                  <a:pt x="1201" y="1051"/>
                  <a:pt x="1135" y="963"/>
                  <a:pt x="1126" y="894"/>
                </a:cubicBezTo>
                <a:cubicBezTo>
                  <a:pt x="1117" y="825"/>
                  <a:pt x="1119" y="772"/>
                  <a:pt x="1114" y="693"/>
                </a:cubicBezTo>
                <a:cubicBezTo>
                  <a:pt x="1109" y="614"/>
                  <a:pt x="1095" y="502"/>
                  <a:pt x="1099" y="423"/>
                </a:cubicBezTo>
                <a:cubicBezTo>
                  <a:pt x="1103" y="344"/>
                  <a:pt x="1141" y="281"/>
                  <a:pt x="1141" y="216"/>
                </a:cubicBezTo>
                <a:cubicBezTo>
                  <a:pt x="1141" y="151"/>
                  <a:pt x="1185" y="56"/>
                  <a:pt x="1102" y="33"/>
                </a:cubicBezTo>
                <a:cubicBezTo>
                  <a:pt x="1019" y="10"/>
                  <a:pt x="740" y="0"/>
                  <a:pt x="646" y="81"/>
                </a:cubicBezTo>
                <a:cubicBezTo>
                  <a:pt x="552" y="162"/>
                  <a:pt x="635" y="441"/>
                  <a:pt x="535" y="519"/>
                </a:cubicBezTo>
                <a:cubicBezTo>
                  <a:pt x="435" y="597"/>
                  <a:pt x="129" y="516"/>
                  <a:pt x="44" y="548"/>
                </a:cubicBezTo>
                <a:cubicBezTo>
                  <a:pt x="15" y="601"/>
                  <a:pt x="0" y="594"/>
                  <a:pt x="25" y="709"/>
                </a:cubicBezTo>
                <a:close/>
              </a:path>
            </a:pathLst>
          </a:cu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90121" name="Freeform 103"/>
          <p:cNvSpPr>
            <a:spLocks/>
          </p:cNvSpPr>
          <p:nvPr/>
        </p:nvSpPr>
        <p:spPr bwMode="auto">
          <a:xfrm>
            <a:off x="2276475" y="3916363"/>
            <a:ext cx="2041525" cy="1979612"/>
          </a:xfrm>
          <a:custGeom>
            <a:avLst/>
            <a:gdLst>
              <a:gd name="T0" fmla="*/ 2147483647 w 1286"/>
              <a:gd name="T1" fmla="*/ 2147483647 h 1247"/>
              <a:gd name="T2" fmla="*/ 2147483647 w 1286"/>
              <a:gd name="T3" fmla="*/ 2147483647 h 1247"/>
              <a:gd name="T4" fmla="*/ 2147483647 w 1286"/>
              <a:gd name="T5" fmla="*/ 2147483647 h 1247"/>
              <a:gd name="T6" fmla="*/ 2147483647 w 1286"/>
              <a:gd name="T7" fmla="*/ 2147483647 h 1247"/>
              <a:gd name="T8" fmla="*/ 2147483647 w 1286"/>
              <a:gd name="T9" fmla="*/ 2147483647 h 1247"/>
              <a:gd name="T10" fmla="*/ 2147483647 w 1286"/>
              <a:gd name="T11" fmla="*/ 2147483647 h 1247"/>
              <a:gd name="T12" fmla="*/ 2147483647 w 1286"/>
              <a:gd name="T13" fmla="*/ 2147483647 h 1247"/>
              <a:gd name="T14" fmla="*/ 2147483647 w 1286"/>
              <a:gd name="T15" fmla="*/ 2147483647 h 1247"/>
              <a:gd name="T16" fmla="*/ 2147483647 w 1286"/>
              <a:gd name="T17" fmla="*/ 2147483647 h 1247"/>
              <a:gd name="T18" fmla="*/ 2147483647 w 1286"/>
              <a:gd name="T19" fmla="*/ 2147483647 h 1247"/>
              <a:gd name="T20" fmla="*/ 2147483647 w 1286"/>
              <a:gd name="T21" fmla="*/ 2147483647 h 1247"/>
              <a:gd name="T22" fmla="*/ 2147483647 w 1286"/>
              <a:gd name="T23" fmla="*/ 2147483647 h 1247"/>
              <a:gd name="T24" fmla="*/ 2147483647 w 1286"/>
              <a:gd name="T25" fmla="*/ 2147483647 h 1247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1286"/>
              <a:gd name="T40" fmla="*/ 0 h 1247"/>
              <a:gd name="T41" fmla="*/ 1286 w 1286"/>
              <a:gd name="T42" fmla="*/ 1247 h 1247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1286" h="1247">
                <a:moveTo>
                  <a:pt x="587" y="30"/>
                </a:moveTo>
                <a:cubicBezTo>
                  <a:pt x="473" y="60"/>
                  <a:pt x="601" y="475"/>
                  <a:pt x="509" y="618"/>
                </a:cubicBezTo>
                <a:cubicBezTo>
                  <a:pt x="424" y="765"/>
                  <a:pt x="154" y="830"/>
                  <a:pt x="77" y="909"/>
                </a:cubicBezTo>
                <a:cubicBezTo>
                  <a:pt x="0" y="988"/>
                  <a:pt x="37" y="1043"/>
                  <a:pt x="47" y="1095"/>
                </a:cubicBezTo>
                <a:cubicBezTo>
                  <a:pt x="57" y="1147"/>
                  <a:pt x="71" y="1205"/>
                  <a:pt x="140" y="1224"/>
                </a:cubicBezTo>
                <a:cubicBezTo>
                  <a:pt x="209" y="1243"/>
                  <a:pt x="369" y="1212"/>
                  <a:pt x="461" y="1209"/>
                </a:cubicBezTo>
                <a:cubicBezTo>
                  <a:pt x="553" y="1206"/>
                  <a:pt x="571" y="1206"/>
                  <a:pt x="692" y="1209"/>
                </a:cubicBezTo>
                <a:cubicBezTo>
                  <a:pt x="813" y="1212"/>
                  <a:pt x="1094" y="1247"/>
                  <a:pt x="1190" y="1227"/>
                </a:cubicBezTo>
                <a:cubicBezTo>
                  <a:pt x="1286" y="1207"/>
                  <a:pt x="1279" y="1170"/>
                  <a:pt x="1271" y="1089"/>
                </a:cubicBezTo>
                <a:cubicBezTo>
                  <a:pt x="1263" y="1008"/>
                  <a:pt x="1217" y="818"/>
                  <a:pt x="1139" y="741"/>
                </a:cubicBezTo>
                <a:cubicBezTo>
                  <a:pt x="1061" y="664"/>
                  <a:pt x="865" y="743"/>
                  <a:pt x="800" y="627"/>
                </a:cubicBezTo>
                <a:cubicBezTo>
                  <a:pt x="735" y="511"/>
                  <a:pt x="785" y="142"/>
                  <a:pt x="749" y="42"/>
                </a:cubicBezTo>
                <a:cubicBezTo>
                  <a:pt x="695" y="15"/>
                  <a:pt x="701" y="0"/>
                  <a:pt x="587" y="30"/>
                </a:cubicBezTo>
                <a:close/>
              </a:path>
            </a:pathLst>
          </a:cu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90122" name="Line 104"/>
          <p:cNvSpPr>
            <a:spLocks noChangeShapeType="1"/>
          </p:cNvSpPr>
          <p:nvPr/>
        </p:nvSpPr>
        <p:spPr bwMode="auto">
          <a:xfrm>
            <a:off x="1625600" y="2695575"/>
            <a:ext cx="277813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90123" name="Line 106"/>
          <p:cNvSpPr>
            <a:spLocks noChangeShapeType="1"/>
          </p:cNvSpPr>
          <p:nvPr/>
        </p:nvSpPr>
        <p:spPr bwMode="auto">
          <a:xfrm flipV="1">
            <a:off x="1674813" y="3416300"/>
            <a:ext cx="277812" cy="31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90124" name="Line 107"/>
          <p:cNvSpPr>
            <a:spLocks noChangeShapeType="1"/>
          </p:cNvSpPr>
          <p:nvPr/>
        </p:nvSpPr>
        <p:spPr bwMode="auto">
          <a:xfrm>
            <a:off x="1635125" y="3967163"/>
            <a:ext cx="273050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90125" name="Line 108"/>
          <p:cNvSpPr>
            <a:spLocks noChangeShapeType="1"/>
          </p:cNvSpPr>
          <p:nvPr/>
        </p:nvSpPr>
        <p:spPr bwMode="auto">
          <a:xfrm flipV="1">
            <a:off x="2478088" y="3544888"/>
            <a:ext cx="561975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90126" name="Text Box 109"/>
          <p:cNvSpPr txBox="1">
            <a:spLocks noChangeArrowheads="1"/>
          </p:cNvSpPr>
          <p:nvPr/>
        </p:nvSpPr>
        <p:spPr bwMode="auto">
          <a:xfrm>
            <a:off x="1673225" y="2370138"/>
            <a:ext cx="9334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400" smtClean="0">
                <a:solidFill>
                  <a:srgbClr val="000000"/>
                </a:solidFill>
              </a:rPr>
              <a:t>223.1.1.1</a:t>
            </a:r>
            <a:endParaRPr lang="en-US" altLang="en-US" sz="1400" smtClean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90127" name="Text Box 111"/>
          <p:cNvSpPr txBox="1">
            <a:spLocks noChangeArrowheads="1"/>
          </p:cNvSpPr>
          <p:nvPr/>
        </p:nvSpPr>
        <p:spPr bwMode="auto">
          <a:xfrm>
            <a:off x="1558925" y="3995738"/>
            <a:ext cx="9334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400" smtClean="0">
                <a:solidFill>
                  <a:srgbClr val="000000"/>
                </a:solidFill>
              </a:rPr>
              <a:t>223.1.1.3</a:t>
            </a:r>
            <a:endParaRPr lang="en-US" altLang="en-US" sz="1400" smtClean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90128" name="Text Box 112"/>
          <p:cNvSpPr txBox="1">
            <a:spLocks noChangeArrowheads="1"/>
          </p:cNvSpPr>
          <p:nvPr/>
        </p:nvSpPr>
        <p:spPr bwMode="auto">
          <a:xfrm>
            <a:off x="2305050" y="3235325"/>
            <a:ext cx="9334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400" smtClean="0">
                <a:solidFill>
                  <a:srgbClr val="000000"/>
                </a:solidFill>
              </a:rPr>
              <a:t>223.1.1.4</a:t>
            </a:r>
            <a:endParaRPr lang="en-US" altLang="en-US" sz="1400" smtClean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90129" name="Line 113"/>
          <p:cNvSpPr>
            <a:spLocks noChangeShapeType="1"/>
          </p:cNvSpPr>
          <p:nvPr/>
        </p:nvSpPr>
        <p:spPr bwMode="auto">
          <a:xfrm flipV="1">
            <a:off x="3552825" y="3546475"/>
            <a:ext cx="533400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90130" name="Text Box 114"/>
          <p:cNvSpPr txBox="1">
            <a:spLocks noChangeArrowheads="1"/>
          </p:cNvSpPr>
          <p:nvPr/>
        </p:nvSpPr>
        <p:spPr bwMode="auto">
          <a:xfrm>
            <a:off x="3425825" y="3236913"/>
            <a:ext cx="9334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400" smtClean="0">
                <a:solidFill>
                  <a:srgbClr val="000000"/>
                </a:solidFill>
              </a:rPr>
              <a:t>223.1.2.9</a:t>
            </a:r>
            <a:endParaRPr lang="en-US" altLang="en-US" sz="1400" smtClean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90131" name="Line 116"/>
          <p:cNvSpPr>
            <a:spLocks noChangeShapeType="1"/>
          </p:cNvSpPr>
          <p:nvPr/>
        </p:nvSpPr>
        <p:spPr bwMode="auto">
          <a:xfrm>
            <a:off x="4745038" y="2857500"/>
            <a:ext cx="234950" cy="6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90132" name="Line 117"/>
          <p:cNvSpPr>
            <a:spLocks noChangeShapeType="1"/>
          </p:cNvSpPr>
          <p:nvPr/>
        </p:nvSpPr>
        <p:spPr bwMode="auto">
          <a:xfrm>
            <a:off x="4799013" y="4133850"/>
            <a:ext cx="234950" cy="6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90133" name="Line 120"/>
          <p:cNvSpPr>
            <a:spLocks noChangeShapeType="1"/>
          </p:cNvSpPr>
          <p:nvPr/>
        </p:nvSpPr>
        <p:spPr bwMode="auto">
          <a:xfrm flipH="1">
            <a:off x="3311525" y="3886200"/>
            <a:ext cx="3175" cy="7080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90134" name="Line 122"/>
          <p:cNvSpPr>
            <a:spLocks noChangeShapeType="1"/>
          </p:cNvSpPr>
          <p:nvPr/>
        </p:nvSpPr>
        <p:spPr bwMode="auto">
          <a:xfrm flipH="1" flipV="1">
            <a:off x="2736850" y="5230813"/>
            <a:ext cx="3175" cy="2413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90135" name="Line 123"/>
          <p:cNvSpPr>
            <a:spLocks noChangeShapeType="1"/>
          </p:cNvSpPr>
          <p:nvPr/>
        </p:nvSpPr>
        <p:spPr bwMode="auto">
          <a:xfrm flipH="1" flipV="1">
            <a:off x="3878263" y="5164138"/>
            <a:ext cx="3175" cy="2413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90136" name="Text Box 124"/>
          <p:cNvSpPr txBox="1">
            <a:spLocks noChangeArrowheads="1"/>
          </p:cNvSpPr>
          <p:nvPr/>
        </p:nvSpPr>
        <p:spPr bwMode="auto">
          <a:xfrm>
            <a:off x="3849688" y="5041900"/>
            <a:ext cx="9334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400" smtClean="0">
                <a:solidFill>
                  <a:srgbClr val="000000"/>
                </a:solidFill>
              </a:rPr>
              <a:t>223.1.3.2</a:t>
            </a:r>
            <a:endParaRPr lang="en-US" altLang="en-US" sz="1400" smtClean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90137" name="Text Box 127"/>
          <p:cNvSpPr txBox="1">
            <a:spLocks noChangeArrowheads="1"/>
          </p:cNvSpPr>
          <p:nvPr/>
        </p:nvSpPr>
        <p:spPr bwMode="auto">
          <a:xfrm>
            <a:off x="1701800" y="5053013"/>
            <a:ext cx="9334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400" smtClean="0">
                <a:solidFill>
                  <a:srgbClr val="000000"/>
                </a:solidFill>
              </a:rPr>
              <a:t>223.1.3.1</a:t>
            </a:r>
            <a:endParaRPr lang="en-US" altLang="en-US" sz="1400" smtClean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90138" name="Group 129"/>
          <p:cNvGrpSpPr>
            <a:grpSpLocks/>
          </p:cNvGrpSpPr>
          <p:nvPr/>
        </p:nvGrpSpPr>
        <p:grpSpPr bwMode="auto">
          <a:xfrm>
            <a:off x="1071563" y="2397125"/>
            <a:ext cx="641350" cy="558800"/>
            <a:chOff x="-44" y="1473"/>
            <a:chExt cx="981" cy="1105"/>
          </a:xfrm>
        </p:grpSpPr>
        <p:pic>
          <p:nvPicPr>
            <p:cNvPr id="90238" name="Picture 130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0239" name="Freeform 131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8034 w 356"/>
                <a:gd name="T3" fmla="*/ 1220 h 368"/>
                <a:gd name="T4" fmla="*/ 21394 w 356"/>
                <a:gd name="T5" fmla="*/ 25425 h 368"/>
                <a:gd name="T6" fmla="*/ 4715 w 356"/>
                <a:gd name="T7" fmla="*/ 31797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90139" name="Group 132"/>
          <p:cNvGrpSpPr>
            <a:grpSpLocks/>
          </p:cNvGrpSpPr>
          <p:nvPr/>
        </p:nvGrpSpPr>
        <p:grpSpPr bwMode="auto">
          <a:xfrm>
            <a:off x="1066800" y="3006725"/>
            <a:ext cx="641350" cy="558800"/>
            <a:chOff x="-44" y="1473"/>
            <a:chExt cx="981" cy="1105"/>
          </a:xfrm>
        </p:grpSpPr>
        <p:pic>
          <p:nvPicPr>
            <p:cNvPr id="90236" name="Picture 133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0237" name="Freeform 134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8034 w 356"/>
                <a:gd name="T3" fmla="*/ 1220 h 368"/>
                <a:gd name="T4" fmla="*/ 21394 w 356"/>
                <a:gd name="T5" fmla="*/ 25425 h 368"/>
                <a:gd name="T6" fmla="*/ 4715 w 356"/>
                <a:gd name="T7" fmla="*/ 31797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90140" name="Group 135"/>
          <p:cNvGrpSpPr>
            <a:grpSpLocks/>
          </p:cNvGrpSpPr>
          <p:nvPr/>
        </p:nvGrpSpPr>
        <p:grpSpPr bwMode="auto">
          <a:xfrm>
            <a:off x="1095375" y="3616325"/>
            <a:ext cx="641350" cy="558800"/>
            <a:chOff x="-44" y="1473"/>
            <a:chExt cx="981" cy="1105"/>
          </a:xfrm>
        </p:grpSpPr>
        <p:pic>
          <p:nvPicPr>
            <p:cNvPr id="90234" name="Picture 136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0235" name="Freeform 137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8034 w 356"/>
                <a:gd name="T3" fmla="*/ 1220 h 368"/>
                <a:gd name="T4" fmla="*/ 21394 w 356"/>
                <a:gd name="T5" fmla="*/ 25425 h 368"/>
                <a:gd name="T6" fmla="*/ 4715 w 356"/>
                <a:gd name="T7" fmla="*/ 31797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90141" name="Group 138"/>
          <p:cNvGrpSpPr>
            <a:grpSpLocks/>
          </p:cNvGrpSpPr>
          <p:nvPr/>
        </p:nvGrpSpPr>
        <p:grpSpPr bwMode="auto">
          <a:xfrm flipH="1">
            <a:off x="4803775" y="2565400"/>
            <a:ext cx="641350" cy="558800"/>
            <a:chOff x="-44" y="1473"/>
            <a:chExt cx="981" cy="1105"/>
          </a:xfrm>
        </p:grpSpPr>
        <p:pic>
          <p:nvPicPr>
            <p:cNvPr id="90232" name="Picture 139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0233" name="Freeform 140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8034 w 356"/>
                <a:gd name="T3" fmla="*/ 1220 h 368"/>
                <a:gd name="T4" fmla="*/ 21394 w 356"/>
                <a:gd name="T5" fmla="*/ 25425 h 368"/>
                <a:gd name="T6" fmla="*/ 4715 w 356"/>
                <a:gd name="T7" fmla="*/ 31797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90142" name="Group 141"/>
          <p:cNvGrpSpPr>
            <a:grpSpLocks/>
          </p:cNvGrpSpPr>
          <p:nvPr/>
        </p:nvGrpSpPr>
        <p:grpSpPr bwMode="auto">
          <a:xfrm flipH="1">
            <a:off x="4878388" y="3844925"/>
            <a:ext cx="641350" cy="558800"/>
            <a:chOff x="-44" y="1473"/>
            <a:chExt cx="981" cy="1105"/>
          </a:xfrm>
        </p:grpSpPr>
        <p:pic>
          <p:nvPicPr>
            <p:cNvPr id="90230" name="Picture 142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0231" name="Freeform 143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8034 w 356"/>
                <a:gd name="T3" fmla="*/ 1220 h 368"/>
                <a:gd name="T4" fmla="*/ 21394 w 356"/>
                <a:gd name="T5" fmla="*/ 25425 h 368"/>
                <a:gd name="T6" fmla="*/ 4715 w 356"/>
                <a:gd name="T7" fmla="*/ 31797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90143" name="Group 144"/>
          <p:cNvGrpSpPr>
            <a:grpSpLocks/>
          </p:cNvGrpSpPr>
          <p:nvPr/>
        </p:nvGrpSpPr>
        <p:grpSpPr bwMode="auto">
          <a:xfrm flipH="1">
            <a:off x="3670300" y="5368925"/>
            <a:ext cx="641350" cy="558800"/>
            <a:chOff x="-44" y="1473"/>
            <a:chExt cx="981" cy="1105"/>
          </a:xfrm>
        </p:grpSpPr>
        <p:pic>
          <p:nvPicPr>
            <p:cNvPr id="90228" name="Picture 145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0229" name="Freeform 1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8034 w 356"/>
                <a:gd name="T3" fmla="*/ 1220 h 368"/>
                <a:gd name="T4" fmla="*/ 21394 w 356"/>
                <a:gd name="T5" fmla="*/ 25425 h 368"/>
                <a:gd name="T6" fmla="*/ 4715 w 356"/>
                <a:gd name="T7" fmla="*/ 31797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90144" name="Group 147"/>
          <p:cNvGrpSpPr>
            <a:grpSpLocks/>
          </p:cNvGrpSpPr>
          <p:nvPr/>
        </p:nvGrpSpPr>
        <p:grpSpPr bwMode="auto">
          <a:xfrm flipH="1">
            <a:off x="2506663" y="5410200"/>
            <a:ext cx="641350" cy="558800"/>
            <a:chOff x="-44" y="1473"/>
            <a:chExt cx="981" cy="1105"/>
          </a:xfrm>
        </p:grpSpPr>
        <p:pic>
          <p:nvPicPr>
            <p:cNvPr id="90226" name="Picture 148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0227" name="Freeform 149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8034 w 356"/>
                <a:gd name="T3" fmla="*/ 1220 h 368"/>
                <a:gd name="T4" fmla="*/ 21394 w 356"/>
                <a:gd name="T5" fmla="*/ 25425 h 368"/>
                <a:gd name="T6" fmla="*/ 4715 w 356"/>
                <a:gd name="T7" fmla="*/ 31797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90145" name="Group 150"/>
          <p:cNvGrpSpPr>
            <a:grpSpLocks/>
          </p:cNvGrpSpPr>
          <p:nvPr/>
        </p:nvGrpSpPr>
        <p:grpSpPr bwMode="auto">
          <a:xfrm>
            <a:off x="2935288" y="3503613"/>
            <a:ext cx="698500" cy="355600"/>
            <a:chOff x="4396" y="1245"/>
            <a:chExt cx="672" cy="248"/>
          </a:xfrm>
        </p:grpSpPr>
        <p:sp>
          <p:nvSpPr>
            <p:cNvPr id="90218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400" smtClean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90219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/>
              <a:endParaRPr lang="en-US" altLang="en-US" sz="1400" smtClean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90220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400" smtClean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grpSp>
          <p:nvGrpSpPr>
            <p:cNvPr id="90221" name="Group 154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90224" name="Freeform 155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90225" name="Freeform 156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sp>
          <p:nvSpPr>
            <p:cNvPr id="90222" name="Line 157"/>
            <p:cNvSpPr>
              <a:spLocks noChangeShapeType="1"/>
            </p:cNvSpPr>
            <p:nvPr/>
          </p:nvSpPr>
          <p:spPr bwMode="auto">
            <a:xfrm>
              <a:off x="4399" y="1321"/>
              <a:ext cx="0" cy="109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90223" name="Line 158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sp>
        <p:nvSpPr>
          <p:cNvPr id="90146" name="Rectangle 162"/>
          <p:cNvSpPr>
            <a:spLocks noChangeArrowheads="1"/>
          </p:cNvSpPr>
          <p:nvPr/>
        </p:nvSpPr>
        <p:spPr bwMode="auto">
          <a:xfrm>
            <a:off x="1789113" y="3119438"/>
            <a:ext cx="288925" cy="233362"/>
          </a:xfrm>
          <a:prstGeom prst="rect">
            <a:avLst/>
          </a:pr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endParaRPr lang="en-US" altLang="en-US" sz="1400" smtClean="0">
              <a:solidFill>
                <a:srgbClr val="000000"/>
              </a:solidFill>
            </a:endParaRPr>
          </a:p>
        </p:txBody>
      </p:sp>
      <p:sp>
        <p:nvSpPr>
          <p:cNvPr id="90147" name="Text Box 110"/>
          <p:cNvSpPr txBox="1">
            <a:spLocks noChangeArrowheads="1"/>
          </p:cNvSpPr>
          <p:nvPr/>
        </p:nvSpPr>
        <p:spPr bwMode="auto">
          <a:xfrm>
            <a:off x="1624013" y="3025775"/>
            <a:ext cx="9334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400" smtClean="0">
                <a:solidFill>
                  <a:srgbClr val="000000"/>
                </a:solidFill>
              </a:rPr>
              <a:t>223.1.1.2</a:t>
            </a:r>
            <a:endParaRPr lang="en-US" altLang="en-US" sz="1400" smtClean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90148" name="Rectangle 165"/>
          <p:cNvSpPr>
            <a:spLocks noChangeArrowheads="1"/>
          </p:cNvSpPr>
          <p:nvPr/>
        </p:nvSpPr>
        <p:spPr bwMode="auto">
          <a:xfrm>
            <a:off x="4530725" y="3829050"/>
            <a:ext cx="288925" cy="233363"/>
          </a:xfrm>
          <a:prstGeom prst="rect">
            <a:avLst/>
          </a:pr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endParaRPr lang="en-US" altLang="en-US" sz="1400" smtClean="0">
              <a:solidFill>
                <a:srgbClr val="000000"/>
              </a:solidFill>
            </a:endParaRPr>
          </a:p>
        </p:txBody>
      </p:sp>
      <p:sp>
        <p:nvSpPr>
          <p:cNvPr id="90149" name="Rectangle 166"/>
          <p:cNvSpPr>
            <a:spLocks noChangeArrowheads="1"/>
          </p:cNvSpPr>
          <p:nvPr/>
        </p:nvSpPr>
        <p:spPr bwMode="auto">
          <a:xfrm>
            <a:off x="3178175" y="4014788"/>
            <a:ext cx="288925" cy="233362"/>
          </a:xfrm>
          <a:prstGeom prst="rect">
            <a:avLst/>
          </a:pr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endParaRPr lang="en-US" altLang="en-US" sz="1400" smtClean="0">
              <a:solidFill>
                <a:srgbClr val="000000"/>
              </a:solidFill>
            </a:endParaRPr>
          </a:p>
        </p:txBody>
      </p:sp>
      <p:sp>
        <p:nvSpPr>
          <p:cNvPr id="90150" name="Text Box 128"/>
          <p:cNvSpPr txBox="1">
            <a:spLocks noChangeArrowheads="1"/>
          </p:cNvSpPr>
          <p:nvPr/>
        </p:nvSpPr>
        <p:spPr bwMode="auto">
          <a:xfrm>
            <a:off x="2801938" y="3976688"/>
            <a:ext cx="10334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400" smtClean="0">
                <a:solidFill>
                  <a:srgbClr val="000000"/>
                </a:solidFill>
              </a:rPr>
              <a:t>223.1.3.27</a:t>
            </a:r>
            <a:endParaRPr lang="en-US" altLang="en-US" sz="1400" smtClean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90151" name="Text Box 118"/>
          <p:cNvSpPr txBox="1">
            <a:spLocks noChangeArrowheads="1"/>
          </p:cNvSpPr>
          <p:nvPr/>
        </p:nvSpPr>
        <p:spPr bwMode="auto">
          <a:xfrm>
            <a:off x="3900488" y="3843338"/>
            <a:ext cx="9334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400" smtClean="0">
                <a:solidFill>
                  <a:srgbClr val="000000"/>
                </a:solidFill>
              </a:rPr>
              <a:t>223.1.2.2</a:t>
            </a:r>
            <a:endParaRPr lang="en-US" altLang="en-US" sz="1400" smtClean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90152" name="Text Box 119"/>
          <p:cNvSpPr txBox="1">
            <a:spLocks noChangeArrowheads="1"/>
          </p:cNvSpPr>
          <p:nvPr/>
        </p:nvSpPr>
        <p:spPr bwMode="auto">
          <a:xfrm>
            <a:off x="4730750" y="2327275"/>
            <a:ext cx="9334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400" smtClean="0">
                <a:solidFill>
                  <a:srgbClr val="000000"/>
                </a:solidFill>
              </a:rPr>
              <a:t>223.1.2.1</a:t>
            </a:r>
            <a:endParaRPr lang="en-US" altLang="en-US" sz="1400" smtClean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90153" name="Text Box 168"/>
          <p:cNvSpPr txBox="1">
            <a:spLocks noChangeArrowheads="1"/>
          </p:cNvSpPr>
          <p:nvPr/>
        </p:nvSpPr>
        <p:spPr bwMode="auto">
          <a:xfrm>
            <a:off x="3465513" y="1760538"/>
            <a:ext cx="906462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>
              <a:lnSpc>
                <a:spcPct val="85000"/>
              </a:lnSpc>
            </a:pPr>
            <a:r>
              <a:rPr lang="en-US" altLang="en-US" sz="2000" i="1" smtClean="0">
                <a:solidFill>
                  <a:srgbClr val="CC0000"/>
                </a:solidFill>
              </a:rPr>
              <a:t>DHCP</a:t>
            </a:r>
          </a:p>
          <a:p>
            <a:pPr eaLnBrk="0" hangingPunct="0">
              <a:lnSpc>
                <a:spcPct val="85000"/>
              </a:lnSpc>
            </a:pPr>
            <a:r>
              <a:rPr lang="en-US" altLang="en-US" sz="2000" i="1" smtClean="0">
                <a:solidFill>
                  <a:srgbClr val="CC0000"/>
                </a:solidFill>
              </a:rPr>
              <a:t>server</a:t>
            </a:r>
          </a:p>
        </p:txBody>
      </p:sp>
      <p:sp>
        <p:nvSpPr>
          <p:cNvPr id="90154" name="Text Box 170"/>
          <p:cNvSpPr txBox="1">
            <a:spLocks noChangeArrowheads="1"/>
          </p:cNvSpPr>
          <p:nvPr/>
        </p:nvSpPr>
        <p:spPr bwMode="auto">
          <a:xfrm>
            <a:off x="6627813" y="3059113"/>
            <a:ext cx="1820862" cy="112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>
              <a:lnSpc>
                <a:spcPct val="85000"/>
              </a:lnSpc>
            </a:pPr>
            <a:r>
              <a:rPr lang="en-US" altLang="en-US" sz="2000" i="1" smtClean="0">
                <a:solidFill>
                  <a:srgbClr val="000000"/>
                </a:solidFill>
              </a:rPr>
              <a:t>arriving </a:t>
            </a:r>
            <a:r>
              <a:rPr lang="en-US" altLang="en-US" sz="2000" i="1" smtClean="0">
                <a:solidFill>
                  <a:srgbClr val="CC0000"/>
                </a:solidFill>
              </a:rPr>
              <a:t>DHCP</a:t>
            </a:r>
          </a:p>
          <a:p>
            <a:pPr eaLnBrk="0" hangingPunct="0">
              <a:lnSpc>
                <a:spcPct val="85000"/>
              </a:lnSpc>
            </a:pPr>
            <a:r>
              <a:rPr lang="en-US" altLang="en-US" sz="2000" i="1" smtClean="0">
                <a:solidFill>
                  <a:srgbClr val="CC0000"/>
                </a:solidFill>
              </a:rPr>
              <a:t>client</a:t>
            </a:r>
            <a:r>
              <a:rPr lang="en-US" altLang="en-US" sz="2000" i="1" smtClean="0">
                <a:solidFill>
                  <a:srgbClr val="000000"/>
                </a:solidFill>
              </a:rPr>
              <a:t> needs </a:t>
            </a:r>
          </a:p>
          <a:p>
            <a:pPr eaLnBrk="0" hangingPunct="0">
              <a:lnSpc>
                <a:spcPct val="85000"/>
              </a:lnSpc>
            </a:pPr>
            <a:r>
              <a:rPr lang="en-US" altLang="en-US" sz="2000" i="1" smtClean="0">
                <a:solidFill>
                  <a:srgbClr val="000000"/>
                </a:solidFill>
              </a:rPr>
              <a:t>address in this</a:t>
            </a:r>
          </a:p>
          <a:p>
            <a:pPr eaLnBrk="0" hangingPunct="0">
              <a:lnSpc>
                <a:spcPct val="85000"/>
              </a:lnSpc>
            </a:pPr>
            <a:r>
              <a:rPr lang="en-US" altLang="en-US" sz="2000" i="1" smtClean="0">
                <a:solidFill>
                  <a:srgbClr val="000000"/>
                </a:solidFill>
              </a:rPr>
              <a:t>network</a:t>
            </a:r>
          </a:p>
        </p:txBody>
      </p:sp>
      <p:grpSp>
        <p:nvGrpSpPr>
          <p:cNvPr id="90155" name="Group 195"/>
          <p:cNvGrpSpPr>
            <a:grpSpLocks/>
          </p:cNvGrpSpPr>
          <p:nvPr/>
        </p:nvGrpSpPr>
        <p:grpSpPr bwMode="auto">
          <a:xfrm>
            <a:off x="3873500" y="2395538"/>
            <a:ext cx="401638" cy="681037"/>
            <a:chOff x="4140" y="429"/>
            <a:chExt cx="1425" cy="2396"/>
          </a:xfrm>
        </p:grpSpPr>
        <p:sp>
          <p:nvSpPr>
            <p:cNvPr id="90186" name="Freeform 196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3 w 354"/>
                <a:gd name="T1" fmla="*/ 0 h 2742"/>
                <a:gd name="T2" fmla="*/ 15 w 354"/>
                <a:gd name="T3" fmla="*/ 27 h 2742"/>
                <a:gd name="T4" fmla="*/ 15 w 354"/>
                <a:gd name="T5" fmla="*/ 205 h 2742"/>
                <a:gd name="T6" fmla="*/ 0 w 354"/>
                <a:gd name="T7" fmla="*/ 215 h 2742"/>
                <a:gd name="T8" fmla="*/ 3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90187" name="Rectangle 197"/>
            <p:cNvSpPr>
              <a:spLocks noChangeArrowheads="1"/>
            </p:cNvSpPr>
            <p:nvPr/>
          </p:nvSpPr>
          <p:spPr bwMode="auto">
            <a:xfrm>
              <a:off x="4208" y="429"/>
              <a:ext cx="1048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400" smtClean="0">
                <a:solidFill>
                  <a:srgbClr val="000000"/>
                </a:solidFill>
              </a:endParaRPr>
            </a:p>
          </p:txBody>
        </p:sp>
        <p:sp>
          <p:nvSpPr>
            <p:cNvPr id="90188" name="Freeform 198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9 w 211"/>
                <a:gd name="T3" fmla="*/ 18 h 2537"/>
                <a:gd name="T4" fmla="*/ 2 w 211"/>
                <a:gd name="T5" fmla="*/ 196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90189" name="Freeform 199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4 w 328"/>
                <a:gd name="T3" fmla="*/ 11 h 226"/>
                <a:gd name="T4" fmla="*/ 14 w 328"/>
                <a:gd name="T5" fmla="*/ 19 h 226"/>
                <a:gd name="T6" fmla="*/ 0 w 328"/>
                <a:gd name="T7" fmla="*/ 8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90190" name="Rectangle 200"/>
            <p:cNvSpPr>
              <a:spLocks noChangeArrowheads="1"/>
            </p:cNvSpPr>
            <p:nvPr/>
          </p:nvSpPr>
          <p:spPr bwMode="auto">
            <a:xfrm>
              <a:off x="4213" y="691"/>
              <a:ext cx="597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400" smtClean="0">
                <a:solidFill>
                  <a:srgbClr val="000000"/>
                </a:solidFill>
              </a:endParaRPr>
            </a:p>
          </p:txBody>
        </p:sp>
        <p:grpSp>
          <p:nvGrpSpPr>
            <p:cNvPr id="90191" name="Group 201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90216" name="AutoShape 202"/>
              <p:cNvSpPr>
                <a:spLocks noChangeArrowheads="1"/>
              </p:cNvSpPr>
              <p:nvPr/>
            </p:nvSpPr>
            <p:spPr bwMode="auto">
              <a:xfrm>
                <a:off x="613" y="2569"/>
                <a:ext cx="724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90217" name="AutoShape 203"/>
              <p:cNvSpPr>
                <a:spLocks noChangeArrowheads="1"/>
              </p:cNvSpPr>
              <p:nvPr/>
            </p:nvSpPr>
            <p:spPr bwMode="auto">
              <a:xfrm>
                <a:off x="627" y="2585"/>
                <a:ext cx="689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400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90192" name="Rectangle 204"/>
            <p:cNvSpPr>
              <a:spLocks noChangeArrowheads="1"/>
            </p:cNvSpPr>
            <p:nvPr/>
          </p:nvSpPr>
          <p:spPr bwMode="auto">
            <a:xfrm>
              <a:off x="4224" y="1021"/>
              <a:ext cx="597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400" smtClean="0">
                <a:solidFill>
                  <a:srgbClr val="000000"/>
                </a:solidFill>
              </a:endParaRPr>
            </a:p>
          </p:txBody>
        </p:sp>
        <p:grpSp>
          <p:nvGrpSpPr>
            <p:cNvPr id="90193" name="Group 205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90214" name="AutoShape 206"/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4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90215" name="AutoShape 207"/>
              <p:cNvSpPr>
                <a:spLocks noChangeArrowheads="1"/>
              </p:cNvSpPr>
              <p:nvPr/>
            </p:nvSpPr>
            <p:spPr bwMode="auto">
              <a:xfrm>
                <a:off x="630" y="2584"/>
                <a:ext cx="689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400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90194" name="Rectangle 208"/>
            <p:cNvSpPr>
              <a:spLocks noChangeArrowheads="1"/>
            </p:cNvSpPr>
            <p:nvPr/>
          </p:nvSpPr>
          <p:spPr bwMode="auto">
            <a:xfrm>
              <a:off x="4219" y="1356"/>
              <a:ext cx="591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400" smtClean="0">
                <a:solidFill>
                  <a:srgbClr val="000000"/>
                </a:solidFill>
              </a:endParaRPr>
            </a:p>
          </p:txBody>
        </p:sp>
        <p:sp>
          <p:nvSpPr>
            <p:cNvPr id="90195" name="Rectangle 209"/>
            <p:cNvSpPr>
              <a:spLocks noChangeArrowheads="1"/>
            </p:cNvSpPr>
            <p:nvPr/>
          </p:nvSpPr>
          <p:spPr bwMode="auto">
            <a:xfrm>
              <a:off x="4230" y="1658"/>
              <a:ext cx="591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400" smtClean="0">
                <a:solidFill>
                  <a:srgbClr val="000000"/>
                </a:solidFill>
              </a:endParaRPr>
            </a:p>
          </p:txBody>
        </p:sp>
        <p:grpSp>
          <p:nvGrpSpPr>
            <p:cNvPr id="90196" name="Group 210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90212" name="AutoShape 211"/>
              <p:cNvSpPr>
                <a:spLocks noChangeArrowheads="1"/>
              </p:cNvSpPr>
              <p:nvPr/>
            </p:nvSpPr>
            <p:spPr bwMode="auto">
              <a:xfrm>
                <a:off x="617" y="2576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90213" name="AutoShape 212"/>
              <p:cNvSpPr>
                <a:spLocks noChangeArrowheads="1"/>
              </p:cNvSpPr>
              <p:nvPr/>
            </p:nvSpPr>
            <p:spPr bwMode="auto">
              <a:xfrm>
                <a:off x="631" y="2586"/>
                <a:ext cx="688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400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90197" name="Freeform 213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4 w 328"/>
                <a:gd name="T3" fmla="*/ 10 h 226"/>
                <a:gd name="T4" fmla="*/ 14 w 328"/>
                <a:gd name="T5" fmla="*/ 17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grpSp>
          <p:nvGrpSpPr>
            <p:cNvPr id="90198" name="Group 214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90210" name="AutoShape 215"/>
              <p:cNvSpPr>
                <a:spLocks noChangeArrowheads="1"/>
              </p:cNvSpPr>
              <p:nvPr/>
            </p:nvSpPr>
            <p:spPr bwMode="auto">
              <a:xfrm>
                <a:off x="612" y="2569"/>
                <a:ext cx="730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90211" name="AutoShape 216"/>
              <p:cNvSpPr>
                <a:spLocks noChangeArrowheads="1"/>
              </p:cNvSpPr>
              <p:nvPr/>
            </p:nvSpPr>
            <p:spPr bwMode="auto">
              <a:xfrm>
                <a:off x="626" y="2586"/>
                <a:ext cx="695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400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90199" name="Rectangle 217"/>
            <p:cNvSpPr>
              <a:spLocks noChangeArrowheads="1"/>
            </p:cNvSpPr>
            <p:nvPr/>
          </p:nvSpPr>
          <p:spPr bwMode="auto">
            <a:xfrm>
              <a:off x="5250" y="429"/>
              <a:ext cx="68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400" smtClean="0">
                <a:solidFill>
                  <a:srgbClr val="000000"/>
                </a:solidFill>
              </a:endParaRPr>
            </a:p>
          </p:txBody>
        </p:sp>
        <p:sp>
          <p:nvSpPr>
            <p:cNvPr id="90200" name="Freeform 218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4 w 296"/>
                <a:gd name="T3" fmla="*/ 10 h 256"/>
                <a:gd name="T4" fmla="*/ 14 w 296"/>
                <a:gd name="T5" fmla="*/ 19 h 256"/>
                <a:gd name="T6" fmla="*/ 0 w 296"/>
                <a:gd name="T7" fmla="*/ 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90201" name="Freeform 219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4 w 304"/>
                <a:gd name="T3" fmla="*/ 13 h 288"/>
                <a:gd name="T4" fmla="*/ 13 w 304"/>
                <a:gd name="T5" fmla="*/ 23 h 288"/>
                <a:gd name="T6" fmla="*/ 2 w 304"/>
                <a:gd name="T7" fmla="*/ 1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90202" name="Oval 220"/>
            <p:cNvSpPr>
              <a:spLocks noChangeArrowheads="1"/>
            </p:cNvSpPr>
            <p:nvPr/>
          </p:nvSpPr>
          <p:spPr bwMode="auto">
            <a:xfrm>
              <a:off x="5514" y="2613"/>
              <a:ext cx="51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400" smtClean="0">
                <a:solidFill>
                  <a:srgbClr val="000000"/>
                </a:solidFill>
              </a:endParaRPr>
            </a:p>
          </p:txBody>
        </p:sp>
        <p:sp>
          <p:nvSpPr>
            <p:cNvPr id="90203" name="Freeform 221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9 h 240"/>
                <a:gd name="T2" fmla="*/ 2 w 306"/>
                <a:gd name="T3" fmla="*/ 19 h 240"/>
                <a:gd name="T4" fmla="*/ 14 w 306"/>
                <a:gd name="T5" fmla="*/ 9 h 240"/>
                <a:gd name="T6" fmla="*/ 14 w 306"/>
                <a:gd name="T7" fmla="*/ 0 h 240"/>
                <a:gd name="T8" fmla="*/ 0 w 306"/>
                <a:gd name="T9" fmla="*/ 9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90204" name="AutoShape 222"/>
            <p:cNvSpPr>
              <a:spLocks noChangeArrowheads="1"/>
            </p:cNvSpPr>
            <p:nvPr/>
          </p:nvSpPr>
          <p:spPr bwMode="auto">
            <a:xfrm>
              <a:off x="4140" y="2680"/>
              <a:ext cx="1200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400" smtClean="0">
                <a:solidFill>
                  <a:srgbClr val="000000"/>
                </a:solidFill>
              </a:endParaRPr>
            </a:p>
          </p:txBody>
        </p:sp>
        <p:sp>
          <p:nvSpPr>
            <p:cNvPr id="90205" name="AutoShape 223"/>
            <p:cNvSpPr>
              <a:spLocks noChangeArrowheads="1"/>
            </p:cNvSpPr>
            <p:nvPr/>
          </p:nvSpPr>
          <p:spPr bwMode="auto">
            <a:xfrm>
              <a:off x="4208" y="2713"/>
              <a:ext cx="1070" cy="7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400" smtClean="0">
                <a:solidFill>
                  <a:srgbClr val="000000"/>
                </a:solidFill>
              </a:endParaRPr>
            </a:p>
          </p:txBody>
        </p:sp>
        <p:sp>
          <p:nvSpPr>
            <p:cNvPr id="90206" name="Oval 224"/>
            <p:cNvSpPr>
              <a:spLocks noChangeArrowheads="1"/>
            </p:cNvSpPr>
            <p:nvPr/>
          </p:nvSpPr>
          <p:spPr bwMode="auto">
            <a:xfrm>
              <a:off x="4309" y="2384"/>
              <a:ext cx="158" cy="140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400" smtClean="0">
                <a:solidFill>
                  <a:srgbClr val="000000"/>
                </a:solidFill>
              </a:endParaRPr>
            </a:p>
          </p:txBody>
        </p:sp>
        <p:sp>
          <p:nvSpPr>
            <p:cNvPr id="90207" name="Oval 225"/>
            <p:cNvSpPr>
              <a:spLocks noChangeArrowheads="1"/>
            </p:cNvSpPr>
            <p:nvPr/>
          </p:nvSpPr>
          <p:spPr bwMode="auto">
            <a:xfrm>
              <a:off x="4484" y="2384"/>
              <a:ext cx="163" cy="14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/>
              <a:endParaRPr lang="en-US" altLang="en-US" sz="1400" smtClean="0">
                <a:solidFill>
                  <a:srgbClr val="FF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90208" name="Oval 226"/>
            <p:cNvSpPr>
              <a:spLocks noChangeArrowheads="1"/>
            </p:cNvSpPr>
            <p:nvPr/>
          </p:nvSpPr>
          <p:spPr bwMode="auto">
            <a:xfrm>
              <a:off x="4664" y="2384"/>
              <a:ext cx="158" cy="140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400" smtClean="0">
                <a:solidFill>
                  <a:srgbClr val="000000"/>
                </a:solidFill>
              </a:endParaRPr>
            </a:p>
          </p:txBody>
        </p:sp>
        <p:sp>
          <p:nvSpPr>
            <p:cNvPr id="90209" name="Rectangle 227"/>
            <p:cNvSpPr>
              <a:spLocks noChangeArrowheads="1"/>
            </p:cNvSpPr>
            <p:nvPr/>
          </p:nvSpPr>
          <p:spPr bwMode="auto">
            <a:xfrm>
              <a:off x="5064" y="1836"/>
              <a:ext cx="84" cy="760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400" smtClean="0">
                <a:solidFill>
                  <a:srgbClr val="000000"/>
                </a:solidFill>
              </a:endParaRPr>
            </a:p>
          </p:txBody>
        </p:sp>
      </p:grpSp>
      <p:grpSp>
        <p:nvGrpSpPr>
          <p:cNvPr id="90156" name="Group 231"/>
          <p:cNvGrpSpPr>
            <a:grpSpLocks/>
          </p:cNvGrpSpPr>
          <p:nvPr/>
        </p:nvGrpSpPr>
        <p:grpSpPr bwMode="auto">
          <a:xfrm>
            <a:off x="5486400" y="3141663"/>
            <a:ext cx="1101725" cy="549275"/>
            <a:chOff x="3428" y="1798"/>
            <a:chExt cx="694" cy="346"/>
          </a:xfrm>
        </p:grpSpPr>
        <p:grpSp>
          <p:nvGrpSpPr>
            <p:cNvPr id="90162" name="Group 229"/>
            <p:cNvGrpSpPr>
              <a:grpSpLocks/>
            </p:cNvGrpSpPr>
            <p:nvPr/>
          </p:nvGrpSpPr>
          <p:grpSpPr bwMode="auto">
            <a:xfrm>
              <a:off x="3628" y="1798"/>
              <a:ext cx="494" cy="346"/>
              <a:chOff x="4420" y="878"/>
              <a:chExt cx="614" cy="458"/>
            </a:xfrm>
          </p:grpSpPr>
          <p:pic>
            <p:nvPicPr>
              <p:cNvPr id="90164" name="Picture 173" descr="laptop_keyboard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9064" flipH="1">
                <a:off x="4420" y="1108"/>
                <a:ext cx="527" cy="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90165" name="Freeform 174"/>
              <p:cNvSpPr>
                <a:spLocks/>
              </p:cNvSpPr>
              <p:nvPr/>
            </p:nvSpPr>
            <p:spPr bwMode="auto">
              <a:xfrm>
                <a:off x="4595" y="888"/>
                <a:ext cx="424" cy="297"/>
              </a:xfrm>
              <a:custGeom>
                <a:avLst/>
                <a:gdLst>
                  <a:gd name="T0" fmla="*/ 0 w 2982"/>
                  <a:gd name="T1" fmla="*/ 0 h 2442"/>
                  <a:gd name="T2" fmla="*/ 0 w 2982"/>
                  <a:gd name="T3" fmla="*/ 0 h 2442"/>
                  <a:gd name="T4" fmla="*/ 0 w 2982"/>
                  <a:gd name="T5" fmla="*/ 0 h 2442"/>
                  <a:gd name="T6" fmla="*/ 0 w 2982"/>
                  <a:gd name="T7" fmla="*/ 0 h 2442"/>
                  <a:gd name="T8" fmla="*/ 0 w 2982"/>
                  <a:gd name="T9" fmla="*/ 0 h 24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82"/>
                  <a:gd name="T16" fmla="*/ 0 h 2442"/>
                  <a:gd name="T17" fmla="*/ 2982 w 2982"/>
                  <a:gd name="T18" fmla="*/ 2442 h 24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82" h="2442">
                    <a:moveTo>
                      <a:pt x="540" y="0"/>
                    </a:moveTo>
                    <a:lnTo>
                      <a:pt x="0" y="1734"/>
                    </a:lnTo>
                    <a:lnTo>
                      <a:pt x="2394" y="2442"/>
                    </a:lnTo>
                    <a:lnTo>
                      <a:pt x="2982" y="318"/>
                    </a:lnTo>
                    <a:lnTo>
                      <a:pt x="54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pic>
            <p:nvPicPr>
              <p:cNvPr id="90166" name="Picture 175" descr="screen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16" y="895"/>
                <a:ext cx="385" cy="2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90167" name="Freeform 176"/>
              <p:cNvSpPr>
                <a:spLocks/>
              </p:cNvSpPr>
              <p:nvPr/>
            </p:nvSpPr>
            <p:spPr bwMode="auto">
              <a:xfrm>
                <a:off x="4672" y="879"/>
                <a:ext cx="359" cy="55"/>
              </a:xfrm>
              <a:custGeom>
                <a:avLst/>
                <a:gdLst>
                  <a:gd name="T0" fmla="*/ 0 w 2528"/>
                  <a:gd name="T1" fmla="*/ 0 h 455"/>
                  <a:gd name="T2" fmla="*/ 0 w 2528"/>
                  <a:gd name="T3" fmla="*/ 0 h 455"/>
                  <a:gd name="T4" fmla="*/ 0 w 2528"/>
                  <a:gd name="T5" fmla="*/ 0 h 455"/>
                  <a:gd name="T6" fmla="*/ 0 w 2528"/>
                  <a:gd name="T7" fmla="*/ 0 h 455"/>
                  <a:gd name="T8" fmla="*/ 0 w 2528"/>
                  <a:gd name="T9" fmla="*/ 0 h 4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28"/>
                  <a:gd name="T16" fmla="*/ 0 h 455"/>
                  <a:gd name="T17" fmla="*/ 2528 w 2528"/>
                  <a:gd name="T18" fmla="*/ 455 h 4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28" h="455">
                    <a:moveTo>
                      <a:pt x="14" y="0"/>
                    </a:moveTo>
                    <a:lnTo>
                      <a:pt x="2528" y="341"/>
                    </a:lnTo>
                    <a:lnTo>
                      <a:pt x="2480" y="455"/>
                    </a:lnTo>
                    <a:lnTo>
                      <a:pt x="0" y="86"/>
                    </a:lnTo>
                    <a:lnTo>
                      <a:pt x="14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90168" name="Freeform 177"/>
              <p:cNvSpPr>
                <a:spLocks/>
              </p:cNvSpPr>
              <p:nvPr/>
            </p:nvSpPr>
            <p:spPr bwMode="auto">
              <a:xfrm>
                <a:off x="4591" y="878"/>
                <a:ext cx="100" cy="230"/>
              </a:xfrm>
              <a:custGeom>
                <a:avLst/>
                <a:gdLst>
                  <a:gd name="T0" fmla="*/ 0 w 702"/>
                  <a:gd name="T1" fmla="*/ 0 h 1893"/>
                  <a:gd name="T2" fmla="*/ 0 w 702"/>
                  <a:gd name="T3" fmla="*/ 0 h 1893"/>
                  <a:gd name="T4" fmla="*/ 0 w 702"/>
                  <a:gd name="T5" fmla="*/ 0 h 1893"/>
                  <a:gd name="T6" fmla="*/ 0 w 702"/>
                  <a:gd name="T7" fmla="*/ 0 h 1893"/>
                  <a:gd name="T8" fmla="*/ 0 w 702"/>
                  <a:gd name="T9" fmla="*/ 0 h 189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02"/>
                  <a:gd name="T16" fmla="*/ 0 h 1893"/>
                  <a:gd name="T17" fmla="*/ 702 w 702"/>
                  <a:gd name="T18" fmla="*/ 1893 h 189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02" h="1893">
                    <a:moveTo>
                      <a:pt x="579" y="0"/>
                    </a:moveTo>
                    <a:lnTo>
                      <a:pt x="0" y="1869"/>
                    </a:lnTo>
                    <a:lnTo>
                      <a:pt x="114" y="1893"/>
                    </a:lnTo>
                    <a:lnTo>
                      <a:pt x="702" y="51"/>
                    </a:lnTo>
                    <a:lnTo>
                      <a:pt x="579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90169" name="Freeform 178"/>
              <p:cNvSpPr>
                <a:spLocks/>
              </p:cNvSpPr>
              <p:nvPr/>
            </p:nvSpPr>
            <p:spPr bwMode="auto">
              <a:xfrm>
                <a:off x="4921" y="920"/>
                <a:ext cx="108" cy="265"/>
              </a:xfrm>
              <a:custGeom>
                <a:avLst/>
                <a:gdLst>
                  <a:gd name="T0" fmla="*/ 0 w 756"/>
                  <a:gd name="T1" fmla="*/ 0 h 2184"/>
                  <a:gd name="T2" fmla="*/ 0 w 756"/>
                  <a:gd name="T3" fmla="*/ 0 h 2184"/>
                  <a:gd name="T4" fmla="*/ 0 w 756"/>
                  <a:gd name="T5" fmla="*/ 0 h 2184"/>
                  <a:gd name="T6" fmla="*/ 0 w 756"/>
                  <a:gd name="T7" fmla="*/ 0 h 2184"/>
                  <a:gd name="T8" fmla="*/ 0 w 756"/>
                  <a:gd name="T9" fmla="*/ 0 h 21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56"/>
                  <a:gd name="T16" fmla="*/ 0 h 2184"/>
                  <a:gd name="T17" fmla="*/ 756 w 756"/>
                  <a:gd name="T18" fmla="*/ 2184 h 218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56" h="2184">
                    <a:moveTo>
                      <a:pt x="756" y="0"/>
                    </a:moveTo>
                    <a:lnTo>
                      <a:pt x="138" y="2184"/>
                    </a:lnTo>
                    <a:lnTo>
                      <a:pt x="0" y="2148"/>
                    </a:lnTo>
                    <a:lnTo>
                      <a:pt x="606" y="78"/>
                    </a:lnTo>
                    <a:lnTo>
                      <a:pt x="756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90170" name="Freeform 179"/>
              <p:cNvSpPr>
                <a:spLocks/>
              </p:cNvSpPr>
              <p:nvPr/>
            </p:nvSpPr>
            <p:spPr bwMode="auto">
              <a:xfrm>
                <a:off x="4590" y="1097"/>
                <a:ext cx="394" cy="89"/>
              </a:xfrm>
              <a:custGeom>
                <a:avLst/>
                <a:gdLst>
                  <a:gd name="T0" fmla="*/ 0 w 2773"/>
                  <a:gd name="T1" fmla="*/ 0 h 738"/>
                  <a:gd name="T2" fmla="*/ 0 w 2773"/>
                  <a:gd name="T3" fmla="*/ 0 h 738"/>
                  <a:gd name="T4" fmla="*/ 0 w 2773"/>
                  <a:gd name="T5" fmla="*/ 0 h 738"/>
                  <a:gd name="T6" fmla="*/ 0 w 2773"/>
                  <a:gd name="T7" fmla="*/ 0 h 738"/>
                  <a:gd name="T8" fmla="*/ 0 w 2773"/>
                  <a:gd name="T9" fmla="*/ 0 h 7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773"/>
                  <a:gd name="T16" fmla="*/ 0 h 738"/>
                  <a:gd name="T17" fmla="*/ 2773 w 2773"/>
                  <a:gd name="T18" fmla="*/ 738 h 73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773" h="738">
                    <a:moveTo>
                      <a:pt x="33" y="0"/>
                    </a:moveTo>
                    <a:lnTo>
                      <a:pt x="0" y="99"/>
                    </a:lnTo>
                    <a:lnTo>
                      <a:pt x="2436" y="738"/>
                    </a:lnTo>
                    <a:cubicBezTo>
                      <a:pt x="2499" y="501"/>
                      <a:pt x="2773" y="727"/>
                      <a:pt x="2373" y="603"/>
                    </a:cubicBezTo>
                    <a:lnTo>
                      <a:pt x="3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CC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90171" name="Freeform 180"/>
              <p:cNvSpPr>
                <a:spLocks/>
              </p:cNvSpPr>
              <p:nvPr/>
            </p:nvSpPr>
            <p:spPr bwMode="auto">
              <a:xfrm>
                <a:off x="4933" y="922"/>
                <a:ext cx="101" cy="266"/>
              </a:xfrm>
              <a:custGeom>
                <a:avLst/>
                <a:gdLst>
                  <a:gd name="T0" fmla="*/ 0 w 637"/>
                  <a:gd name="T1" fmla="*/ 0 h 1659"/>
                  <a:gd name="T2" fmla="*/ 0 w 637"/>
                  <a:gd name="T3" fmla="*/ 0 h 1659"/>
                  <a:gd name="T4" fmla="*/ 0 w 637"/>
                  <a:gd name="T5" fmla="*/ 0 h 1659"/>
                  <a:gd name="T6" fmla="*/ 0 w 637"/>
                  <a:gd name="T7" fmla="*/ 0 h 1659"/>
                  <a:gd name="T8" fmla="*/ 0 w 637"/>
                  <a:gd name="T9" fmla="*/ 0 h 165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7"/>
                  <a:gd name="T16" fmla="*/ 0 h 1659"/>
                  <a:gd name="T17" fmla="*/ 637 w 637"/>
                  <a:gd name="T18" fmla="*/ 1659 h 165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7" h="1659">
                    <a:moveTo>
                      <a:pt x="615" y="0"/>
                    </a:moveTo>
                    <a:lnTo>
                      <a:pt x="637" y="0"/>
                    </a:lnTo>
                    <a:lnTo>
                      <a:pt x="68" y="1659"/>
                    </a:lnTo>
                    <a:lnTo>
                      <a:pt x="0" y="1647"/>
                    </a:lnTo>
                    <a:lnTo>
                      <a:pt x="615" y="0"/>
                    </a:ln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90172" name="Freeform 181"/>
              <p:cNvSpPr>
                <a:spLocks/>
              </p:cNvSpPr>
              <p:nvPr/>
            </p:nvSpPr>
            <p:spPr bwMode="auto">
              <a:xfrm>
                <a:off x="4590" y="1109"/>
                <a:ext cx="351" cy="88"/>
              </a:xfrm>
              <a:custGeom>
                <a:avLst/>
                <a:gdLst>
                  <a:gd name="T0" fmla="*/ 0 w 2216"/>
                  <a:gd name="T1" fmla="*/ 0 h 550"/>
                  <a:gd name="T2" fmla="*/ 0 w 2216"/>
                  <a:gd name="T3" fmla="*/ 0 h 550"/>
                  <a:gd name="T4" fmla="*/ 0 w 2216"/>
                  <a:gd name="T5" fmla="*/ 0 h 550"/>
                  <a:gd name="T6" fmla="*/ 0 w 2216"/>
                  <a:gd name="T7" fmla="*/ 0 h 550"/>
                  <a:gd name="T8" fmla="*/ 0 w 2216"/>
                  <a:gd name="T9" fmla="*/ 0 h 55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216"/>
                  <a:gd name="T16" fmla="*/ 0 h 550"/>
                  <a:gd name="T17" fmla="*/ 2216 w 2216"/>
                  <a:gd name="T18" fmla="*/ 550 h 55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216" h="550">
                    <a:moveTo>
                      <a:pt x="0" y="0"/>
                    </a:moveTo>
                    <a:lnTo>
                      <a:pt x="9" y="57"/>
                    </a:lnTo>
                    <a:lnTo>
                      <a:pt x="2164" y="550"/>
                    </a:lnTo>
                    <a:lnTo>
                      <a:pt x="2216" y="49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grpSp>
            <p:nvGrpSpPr>
              <p:cNvPr id="90173" name="Group 182"/>
              <p:cNvGrpSpPr>
                <a:grpSpLocks/>
              </p:cNvGrpSpPr>
              <p:nvPr/>
            </p:nvGrpSpPr>
            <p:grpSpPr bwMode="auto">
              <a:xfrm>
                <a:off x="4584" y="1203"/>
                <a:ext cx="119" cy="53"/>
                <a:chOff x="1740" y="2642"/>
                <a:chExt cx="752" cy="327"/>
              </a:xfrm>
            </p:grpSpPr>
            <p:sp>
              <p:nvSpPr>
                <p:cNvPr id="90180" name="Freeform 183"/>
                <p:cNvSpPr>
                  <a:spLocks/>
                </p:cNvSpPr>
                <p:nvPr/>
              </p:nvSpPr>
              <p:spPr bwMode="auto">
                <a:xfrm>
                  <a:off x="1740" y="2642"/>
                  <a:ext cx="752" cy="327"/>
                </a:xfrm>
                <a:custGeom>
                  <a:avLst/>
                  <a:gdLst>
                    <a:gd name="T0" fmla="*/ 293 w 752"/>
                    <a:gd name="T1" fmla="*/ 0 h 327"/>
                    <a:gd name="T2" fmla="*/ 752 w 752"/>
                    <a:gd name="T3" fmla="*/ 124 h 327"/>
                    <a:gd name="T4" fmla="*/ 470 w 752"/>
                    <a:gd name="T5" fmla="*/ 327 h 327"/>
                    <a:gd name="T6" fmla="*/ 0 w 752"/>
                    <a:gd name="T7" fmla="*/ 183 h 327"/>
                    <a:gd name="T8" fmla="*/ 293 w 752"/>
                    <a:gd name="T9" fmla="*/ 0 h 3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52"/>
                    <a:gd name="T16" fmla="*/ 0 h 327"/>
                    <a:gd name="T17" fmla="*/ 752 w 752"/>
                    <a:gd name="T18" fmla="*/ 327 h 32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52" h="327">
                      <a:moveTo>
                        <a:pt x="293" y="0"/>
                      </a:moveTo>
                      <a:lnTo>
                        <a:pt x="752" y="124"/>
                      </a:lnTo>
                      <a:lnTo>
                        <a:pt x="470" y="327"/>
                      </a:lnTo>
                      <a:lnTo>
                        <a:pt x="0" y="183"/>
                      </a:lnTo>
                      <a:lnTo>
                        <a:pt x="293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90181" name="Freeform 184"/>
                <p:cNvSpPr>
                  <a:spLocks/>
                </p:cNvSpPr>
                <p:nvPr/>
              </p:nvSpPr>
              <p:spPr bwMode="auto">
                <a:xfrm>
                  <a:off x="1754" y="2649"/>
                  <a:ext cx="726" cy="311"/>
                </a:xfrm>
                <a:custGeom>
                  <a:avLst/>
                  <a:gdLst>
                    <a:gd name="T0" fmla="*/ 282 w 726"/>
                    <a:gd name="T1" fmla="*/ 0 h 311"/>
                    <a:gd name="T2" fmla="*/ 726 w 726"/>
                    <a:gd name="T3" fmla="*/ 119 h 311"/>
                    <a:gd name="T4" fmla="*/ 457 w 726"/>
                    <a:gd name="T5" fmla="*/ 311 h 311"/>
                    <a:gd name="T6" fmla="*/ 0 w 726"/>
                    <a:gd name="T7" fmla="*/ 173 h 311"/>
                    <a:gd name="T8" fmla="*/ 282 w 726"/>
                    <a:gd name="T9" fmla="*/ 0 h 31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26"/>
                    <a:gd name="T16" fmla="*/ 0 h 311"/>
                    <a:gd name="T17" fmla="*/ 726 w 726"/>
                    <a:gd name="T18" fmla="*/ 311 h 31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26" h="311">
                      <a:moveTo>
                        <a:pt x="282" y="0"/>
                      </a:moveTo>
                      <a:lnTo>
                        <a:pt x="726" y="119"/>
                      </a:lnTo>
                      <a:lnTo>
                        <a:pt x="457" y="311"/>
                      </a:lnTo>
                      <a:lnTo>
                        <a:pt x="0" y="173"/>
                      </a:lnTo>
                      <a:lnTo>
                        <a:pt x="282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4D4D4D"/>
                    </a:gs>
                    <a:gs pos="100000">
                      <a:srgbClr val="DDDDDD"/>
                    </a:gs>
                  </a:gsLst>
                  <a:lin ang="189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90182" name="Freeform 185"/>
                <p:cNvSpPr>
                  <a:spLocks/>
                </p:cNvSpPr>
                <p:nvPr/>
              </p:nvSpPr>
              <p:spPr bwMode="auto">
                <a:xfrm>
                  <a:off x="1808" y="2770"/>
                  <a:ext cx="258" cy="100"/>
                </a:xfrm>
                <a:custGeom>
                  <a:avLst/>
                  <a:gdLst>
                    <a:gd name="T0" fmla="*/ 0 w 258"/>
                    <a:gd name="T1" fmla="*/ 44 h 100"/>
                    <a:gd name="T2" fmla="*/ 75 w 258"/>
                    <a:gd name="T3" fmla="*/ 0 h 100"/>
                    <a:gd name="T4" fmla="*/ 258 w 258"/>
                    <a:gd name="T5" fmla="*/ 50 h 100"/>
                    <a:gd name="T6" fmla="*/ 183 w 258"/>
                    <a:gd name="T7" fmla="*/ 100 h 100"/>
                    <a:gd name="T8" fmla="*/ 0 w 258"/>
                    <a:gd name="T9" fmla="*/ 44 h 1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0"/>
                    <a:gd name="T17" fmla="*/ 258 w 258"/>
                    <a:gd name="T18" fmla="*/ 100 h 10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0">
                      <a:moveTo>
                        <a:pt x="0" y="44"/>
                      </a:moveTo>
                      <a:lnTo>
                        <a:pt x="75" y="0"/>
                      </a:lnTo>
                      <a:lnTo>
                        <a:pt x="258" y="50"/>
                      </a:lnTo>
                      <a:lnTo>
                        <a:pt x="183" y="100"/>
                      </a:lnTo>
                      <a:lnTo>
                        <a:pt x="0" y="4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90183" name="Freeform 186"/>
                <p:cNvSpPr>
                  <a:spLocks/>
                </p:cNvSpPr>
                <p:nvPr/>
              </p:nvSpPr>
              <p:spPr bwMode="auto">
                <a:xfrm>
                  <a:off x="1799" y="2816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90184" name="Freeform 187"/>
                <p:cNvSpPr>
                  <a:spLocks/>
                </p:cNvSpPr>
                <p:nvPr/>
              </p:nvSpPr>
              <p:spPr bwMode="auto">
                <a:xfrm>
                  <a:off x="2020" y="2834"/>
                  <a:ext cx="258" cy="102"/>
                </a:xfrm>
                <a:custGeom>
                  <a:avLst/>
                  <a:gdLst>
                    <a:gd name="T0" fmla="*/ 0 w 258"/>
                    <a:gd name="T1" fmla="*/ 46 h 102"/>
                    <a:gd name="T2" fmla="*/ 71 w 258"/>
                    <a:gd name="T3" fmla="*/ 0 h 102"/>
                    <a:gd name="T4" fmla="*/ 258 w 258"/>
                    <a:gd name="T5" fmla="*/ 52 h 102"/>
                    <a:gd name="T6" fmla="*/ 183 w 258"/>
                    <a:gd name="T7" fmla="*/ 102 h 102"/>
                    <a:gd name="T8" fmla="*/ 0 w 258"/>
                    <a:gd name="T9" fmla="*/ 46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2"/>
                    <a:gd name="T17" fmla="*/ 258 w 258"/>
                    <a:gd name="T18" fmla="*/ 102 h 10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2">
                      <a:moveTo>
                        <a:pt x="0" y="46"/>
                      </a:moveTo>
                      <a:lnTo>
                        <a:pt x="71" y="0"/>
                      </a:lnTo>
                      <a:lnTo>
                        <a:pt x="258" y="52"/>
                      </a:lnTo>
                      <a:lnTo>
                        <a:pt x="183" y="102"/>
                      </a:lnTo>
                      <a:lnTo>
                        <a:pt x="0" y="46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90185" name="Freeform 188"/>
                <p:cNvSpPr>
                  <a:spLocks/>
                </p:cNvSpPr>
                <p:nvPr/>
              </p:nvSpPr>
              <p:spPr bwMode="auto">
                <a:xfrm>
                  <a:off x="2011" y="2882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  <p:sp>
            <p:nvSpPr>
              <p:cNvPr id="90174" name="Freeform 189"/>
              <p:cNvSpPr>
                <a:spLocks/>
              </p:cNvSpPr>
              <p:nvPr/>
            </p:nvSpPr>
            <p:spPr bwMode="auto">
              <a:xfrm>
                <a:off x="4788" y="1211"/>
                <a:ext cx="144" cy="116"/>
              </a:xfrm>
              <a:custGeom>
                <a:avLst/>
                <a:gdLst>
                  <a:gd name="T0" fmla="*/ 0 w 990"/>
                  <a:gd name="T1" fmla="*/ 0 h 792"/>
                  <a:gd name="T2" fmla="*/ 0 w 990"/>
                  <a:gd name="T3" fmla="*/ 0 h 792"/>
                  <a:gd name="T4" fmla="*/ 0 w 990"/>
                  <a:gd name="T5" fmla="*/ 0 h 792"/>
                  <a:gd name="T6" fmla="*/ 0 w 990"/>
                  <a:gd name="T7" fmla="*/ 0 h 792"/>
                  <a:gd name="T8" fmla="*/ 0 w 990"/>
                  <a:gd name="T9" fmla="*/ 0 h 7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90"/>
                  <a:gd name="T16" fmla="*/ 0 h 792"/>
                  <a:gd name="T17" fmla="*/ 990 w 990"/>
                  <a:gd name="T18" fmla="*/ 792 h 79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90" h="792">
                    <a:moveTo>
                      <a:pt x="3" y="738"/>
                    </a:moveTo>
                    <a:lnTo>
                      <a:pt x="990" y="0"/>
                    </a:lnTo>
                    <a:lnTo>
                      <a:pt x="987" y="60"/>
                    </a:lnTo>
                    <a:lnTo>
                      <a:pt x="0" y="792"/>
                    </a:lnTo>
                    <a:lnTo>
                      <a:pt x="3" y="738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90175" name="Freeform 190"/>
              <p:cNvSpPr>
                <a:spLocks/>
              </p:cNvSpPr>
              <p:nvPr/>
            </p:nvSpPr>
            <p:spPr bwMode="auto">
              <a:xfrm>
                <a:off x="4420" y="1220"/>
                <a:ext cx="369" cy="106"/>
              </a:xfrm>
              <a:custGeom>
                <a:avLst/>
                <a:gdLst>
                  <a:gd name="T0" fmla="*/ 0 w 2532"/>
                  <a:gd name="T1" fmla="*/ 0 h 723"/>
                  <a:gd name="T2" fmla="*/ 0 w 2532"/>
                  <a:gd name="T3" fmla="*/ 0 h 723"/>
                  <a:gd name="T4" fmla="*/ 0 w 2532"/>
                  <a:gd name="T5" fmla="*/ 0 h 723"/>
                  <a:gd name="T6" fmla="*/ 0 w 2532"/>
                  <a:gd name="T7" fmla="*/ 0 h 723"/>
                  <a:gd name="T8" fmla="*/ 0 w 2532"/>
                  <a:gd name="T9" fmla="*/ 0 h 723"/>
                  <a:gd name="T10" fmla="*/ 0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90176" name="Freeform 191"/>
              <p:cNvSpPr>
                <a:spLocks/>
              </p:cNvSpPr>
              <p:nvPr/>
            </p:nvSpPr>
            <p:spPr bwMode="auto">
              <a:xfrm>
                <a:off x="4420" y="1201"/>
                <a:ext cx="4" cy="21"/>
              </a:xfrm>
              <a:custGeom>
                <a:avLst/>
                <a:gdLst>
                  <a:gd name="T0" fmla="*/ 0 w 26"/>
                  <a:gd name="T1" fmla="*/ 0 h 147"/>
                  <a:gd name="T2" fmla="*/ 0 w 26"/>
                  <a:gd name="T3" fmla="*/ 0 h 147"/>
                  <a:gd name="T4" fmla="*/ 0 w 26"/>
                  <a:gd name="T5" fmla="*/ 0 h 147"/>
                  <a:gd name="T6" fmla="*/ 0 w 26"/>
                  <a:gd name="T7" fmla="*/ 0 h 147"/>
                  <a:gd name="T8" fmla="*/ 0 w 26"/>
                  <a:gd name="T9" fmla="*/ 0 h 1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6"/>
                  <a:gd name="T16" fmla="*/ 0 h 147"/>
                  <a:gd name="T17" fmla="*/ 26 w 26"/>
                  <a:gd name="T18" fmla="*/ 147 h 14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6" h="147">
                    <a:moveTo>
                      <a:pt x="26" y="10"/>
                    </a:moveTo>
                    <a:lnTo>
                      <a:pt x="23" y="147"/>
                    </a:lnTo>
                    <a:lnTo>
                      <a:pt x="0" y="144"/>
                    </a:lnTo>
                    <a:lnTo>
                      <a:pt x="3" y="0"/>
                    </a:lnTo>
                    <a:lnTo>
                      <a:pt x="26" y="1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90177" name="Freeform 192"/>
              <p:cNvSpPr>
                <a:spLocks/>
              </p:cNvSpPr>
              <p:nvPr/>
            </p:nvSpPr>
            <p:spPr bwMode="auto">
              <a:xfrm>
                <a:off x="4421" y="1114"/>
                <a:ext cx="171" cy="88"/>
              </a:xfrm>
              <a:custGeom>
                <a:avLst/>
                <a:gdLst>
                  <a:gd name="T0" fmla="*/ 0 w 1176"/>
                  <a:gd name="T1" fmla="*/ 0 h 606"/>
                  <a:gd name="T2" fmla="*/ 0 w 1176"/>
                  <a:gd name="T3" fmla="*/ 0 h 606"/>
                  <a:gd name="T4" fmla="*/ 0 w 1176"/>
                  <a:gd name="T5" fmla="*/ 0 h 606"/>
                  <a:gd name="T6" fmla="*/ 0 w 1176"/>
                  <a:gd name="T7" fmla="*/ 0 h 606"/>
                  <a:gd name="T8" fmla="*/ 0 w 1176"/>
                  <a:gd name="T9" fmla="*/ 0 h 60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76"/>
                  <a:gd name="T16" fmla="*/ 0 h 606"/>
                  <a:gd name="T17" fmla="*/ 1176 w 1176"/>
                  <a:gd name="T18" fmla="*/ 606 h 60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76" h="606">
                    <a:moveTo>
                      <a:pt x="1170" y="0"/>
                    </a:moveTo>
                    <a:lnTo>
                      <a:pt x="0" y="597"/>
                    </a:lnTo>
                    <a:lnTo>
                      <a:pt x="30" y="606"/>
                    </a:lnTo>
                    <a:lnTo>
                      <a:pt x="1176" y="18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90178" name="Freeform 193"/>
              <p:cNvSpPr>
                <a:spLocks/>
              </p:cNvSpPr>
              <p:nvPr/>
            </p:nvSpPr>
            <p:spPr bwMode="auto">
              <a:xfrm>
                <a:off x="4432" y="1205"/>
                <a:ext cx="350" cy="102"/>
              </a:xfrm>
              <a:custGeom>
                <a:avLst/>
                <a:gdLst>
                  <a:gd name="T0" fmla="*/ 0 w 2532"/>
                  <a:gd name="T1" fmla="*/ 0 h 723"/>
                  <a:gd name="T2" fmla="*/ 0 w 2532"/>
                  <a:gd name="T3" fmla="*/ 0 h 723"/>
                  <a:gd name="T4" fmla="*/ 0 w 2532"/>
                  <a:gd name="T5" fmla="*/ 0 h 723"/>
                  <a:gd name="T6" fmla="*/ 0 w 2532"/>
                  <a:gd name="T7" fmla="*/ 0 h 723"/>
                  <a:gd name="T8" fmla="*/ 0 w 2532"/>
                  <a:gd name="T9" fmla="*/ 0 h 723"/>
                  <a:gd name="T10" fmla="*/ 0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90179" name="Freeform 194"/>
              <p:cNvSpPr>
                <a:spLocks/>
              </p:cNvSpPr>
              <p:nvPr/>
            </p:nvSpPr>
            <p:spPr bwMode="auto">
              <a:xfrm flipV="1">
                <a:off x="4782" y="1198"/>
                <a:ext cx="142" cy="105"/>
              </a:xfrm>
              <a:custGeom>
                <a:avLst/>
                <a:gdLst>
                  <a:gd name="T0" fmla="*/ 0 w 2532"/>
                  <a:gd name="T1" fmla="*/ 0 h 723"/>
                  <a:gd name="T2" fmla="*/ 0 w 2532"/>
                  <a:gd name="T3" fmla="*/ 0 h 723"/>
                  <a:gd name="T4" fmla="*/ 0 w 2532"/>
                  <a:gd name="T5" fmla="*/ 0 h 723"/>
                  <a:gd name="T6" fmla="*/ 0 w 2532"/>
                  <a:gd name="T7" fmla="*/ 0 h 723"/>
                  <a:gd name="T8" fmla="*/ 0 w 2532"/>
                  <a:gd name="T9" fmla="*/ 0 h 723"/>
                  <a:gd name="T10" fmla="*/ 0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sp>
          <p:nvSpPr>
            <p:cNvPr id="90163" name="Line 230"/>
            <p:cNvSpPr>
              <a:spLocks noChangeShapeType="1"/>
            </p:cNvSpPr>
            <p:nvPr/>
          </p:nvSpPr>
          <p:spPr bwMode="auto">
            <a:xfrm flipH="1">
              <a:off x="3428" y="2002"/>
              <a:ext cx="27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sp>
        <p:nvSpPr>
          <p:cNvPr id="90157" name="AutoShape 232"/>
          <p:cNvSpPr>
            <a:spLocks noChangeArrowheads="1"/>
          </p:cNvSpPr>
          <p:nvPr/>
        </p:nvSpPr>
        <p:spPr bwMode="auto">
          <a:xfrm>
            <a:off x="5754688" y="3698875"/>
            <a:ext cx="976312" cy="374650"/>
          </a:xfrm>
          <a:prstGeom prst="leftArrow">
            <a:avLst>
              <a:gd name="adj1" fmla="val 50000"/>
              <a:gd name="adj2" fmla="val 65148"/>
            </a:avLst>
          </a:prstGeom>
          <a:gradFill rotWithShape="1">
            <a:gsLst>
              <a:gs pos="0">
                <a:srgbClr val="CC0000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endParaRPr lang="en-US" altLang="en-US" sz="1800" smtClean="0">
              <a:solidFill>
                <a:srgbClr val="000000"/>
              </a:solidFill>
            </a:endParaRPr>
          </a:p>
        </p:txBody>
      </p:sp>
      <p:sp>
        <p:nvSpPr>
          <p:cNvPr id="90158" name="Line 233"/>
          <p:cNvSpPr>
            <a:spLocks noChangeShapeType="1"/>
          </p:cNvSpPr>
          <p:nvPr/>
        </p:nvSpPr>
        <p:spPr bwMode="auto">
          <a:xfrm flipH="1">
            <a:off x="4268788" y="2954338"/>
            <a:ext cx="314325" cy="47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pic>
        <p:nvPicPr>
          <p:cNvPr id="90159" name="Picture 235" descr="underline_base"/>
          <p:cNvPicPr>
            <a:picLocks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931863"/>
            <a:ext cx="63992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Text Box 7"/>
          <p:cNvSpPr txBox="1">
            <a:spLocks noChangeArrowheads="1"/>
          </p:cNvSpPr>
          <p:nvPr/>
        </p:nvSpPr>
        <p:spPr bwMode="auto">
          <a:xfrm>
            <a:off x="881063" y="1270000"/>
            <a:ext cx="234156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hangingPunct="0"/>
            <a:r>
              <a:rPr lang="en-US" altLang="en-US" sz="1600" smtClean="0">
                <a:solidFill>
                  <a:srgbClr val="CC0000"/>
                </a:solidFill>
              </a:rPr>
              <a:t>DHCP server: 223.1.2.5</a:t>
            </a:r>
          </a:p>
        </p:txBody>
      </p:sp>
      <p:sp>
        <p:nvSpPr>
          <p:cNvPr id="92162" name="Text Box 8"/>
          <p:cNvSpPr txBox="1">
            <a:spLocks noChangeArrowheads="1"/>
          </p:cNvSpPr>
          <p:nvPr/>
        </p:nvSpPr>
        <p:spPr bwMode="auto">
          <a:xfrm>
            <a:off x="6037263" y="1311275"/>
            <a:ext cx="849312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hangingPunct="0">
              <a:lnSpc>
                <a:spcPct val="85000"/>
              </a:lnSpc>
            </a:pPr>
            <a:r>
              <a:rPr lang="en-US" altLang="en-US" sz="1600" smtClean="0">
                <a:solidFill>
                  <a:srgbClr val="CC0000"/>
                </a:solidFill>
              </a:rPr>
              <a:t>arriving</a:t>
            </a:r>
          </a:p>
          <a:p>
            <a:pPr algn="ctr" eaLnBrk="0" hangingPunct="0">
              <a:lnSpc>
                <a:spcPct val="85000"/>
              </a:lnSpc>
            </a:pPr>
            <a:r>
              <a:rPr lang="en-US" altLang="en-US" sz="1600" smtClean="0">
                <a:solidFill>
                  <a:srgbClr val="CC0000"/>
                </a:solidFill>
              </a:rPr>
              <a:t> client</a:t>
            </a:r>
          </a:p>
        </p:txBody>
      </p:sp>
      <p:sp>
        <p:nvSpPr>
          <p:cNvPr id="92163" name="Line 10"/>
          <p:cNvSpPr>
            <a:spLocks noChangeShapeType="1"/>
          </p:cNvSpPr>
          <p:nvPr/>
        </p:nvSpPr>
        <p:spPr bwMode="auto">
          <a:xfrm flipH="1">
            <a:off x="1816100" y="2163763"/>
            <a:ext cx="11113" cy="4027487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92164" name="Line 11"/>
          <p:cNvSpPr>
            <a:spLocks noChangeShapeType="1"/>
          </p:cNvSpPr>
          <p:nvPr/>
        </p:nvSpPr>
        <p:spPr bwMode="auto">
          <a:xfrm flipH="1">
            <a:off x="6342063" y="2239963"/>
            <a:ext cx="11112" cy="41402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1860550" y="1343025"/>
            <a:ext cx="4395788" cy="1401763"/>
            <a:chOff x="1860550" y="1343025"/>
            <a:chExt cx="4395788" cy="1401763"/>
          </a:xfrm>
        </p:grpSpPr>
        <p:sp>
          <p:nvSpPr>
            <p:cNvPr id="92250" name="Line 9"/>
            <p:cNvSpPr>
              <a:spLocks noChangeShapeType="1"/>
            </p:cNvSpPr>
            <p:nvPr/>
          </p:nvSpPr>
          <p:spPr bwMode="auto">
            <a:xfrm flipH="1">
              <a:off x="1860550" y="2208213"/>
              <a:ext cx="4395788" cy="53657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grpSp>
          <p:nvGrpSpPr>
            <p:cNvPr id="92251" name="Group 23"/>
            <p:cNvGrpSpPr>
              <a:grpSpLocks/>
            </p:cNvGrpSpPr>
            <p:nvPr/>
          </p:nvGrpSpPr>
          <p:grpSpPr bwMode="auto">
            <a:xfrm>
              <a:off x="3389313" y="1343025"/>
              <a:ext cx="2673350" cy="1116013"/>
              <a:chOff x="11865" y="3885"/>
              <a:chExt cx="3720" cy="1260"/>
            </a:xfrm>
          </p:grpSpPr>
          <p:sp>
            <p:nvSpPr>
              <p:cNvPr id="92252" name="Text Box 24"/>
              <p:cNvSpPr txBox="1">
                <a:spLocks noChangeArrowheads="1"/>
              </p:cNvSpPr>
              <p:nvPr/>
            </p:nvSpPr>
            <p:spPr bwMode="auto">
              <a:xfrm>
                <a:off x="11865" y="3885"/>
                <a:ext cx="2062" cy="49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0" hangingPunct="0"/>
                <a:r>
                  <a:rPr lang="en-US" altLang="en-US" sz="1200" b="1" smtClean="0">
                    <a:solidFill>
                      <a:srgbClr val="000000"/>
                    </a:solidFill>
                  </a:rPr>
                  <a:t>DHCP discover</a:t>
                </a:r>
                <a:endParaRPr lang="en-US" altLang="en-US" sz="1200" b="1" smtClean="0">
                  <a:solidFill>
                    <a:srgbClr val="000000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92253" name="Text Box 25"/>
              <p:cNvSpPr txBox="1">
                <a:spLocks noChangeArrowheads="1"/>
              </p:cNvSpPr>
              <p:nvPr/>
            </p:nvSpPr>
            <p:spPr bwMode="auto">
              <a:xfrm>
                <a:off x="12015" y="4231"/>
                <a:ext cx="3570" cy="91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0" hangingPunct="0"/>
                <a:r>
                  <a:rPr lang="en-US" altLang="en-US" sz="1200" smtClean="0">
                    <a:solidFill>
                      <a:srgbClr val="000000"/>
                    </a:solidFill>
                  </a:rPr>
                  <a:t>src : 0.0.0.0, 68     </a:t>
                </a:r>
              </a:p>
              <a:p>
                <a:pPr algn="ctr" eaLnBrk="0" hangingPunct="0"/>
                <a:r>
                  <a:rPr lang="en-US" altLang="en-US" sz="1200" smtClean="0">
                    <a:solidFill>
                      <a:srgbClr val="000000"/>
                    </a:solidFill>
                  </a:rPr>
                  <a:t>dest.: 255.255.255.255,67</a:t>
                </a:r>
              </a:p>
              <a:p>
                <a:pPr algn="ctr" eaLnBrk="0" hangingPunct="0"/>
                <a:r>
                  <a:rPr lang="en-US" altLang="en-US" sz="1200" smtClean="0">
                    <a:solidFill>
                      <a:srgbClr val="000000"/>
                    </a:solidFill>
                  </a:rPr>
                  <a:t>yiaddr:    0.0.0.0</a:t>
                </a:r>
              </a:p>
              <a:p>
                <a:pPr algn="ctr" eaLnBrk="0" hangingPunct="0"/>
                <a:r>
                  <a:rPr lang="en-US" altLang="en-US" sz="1200" smtClean="0">
                    <a:solidFill>
                      <a:srgbClr val="000000"/>
                    </a:solidFill>
                  </a:rPr>
                  <a:t>transaction ID: 654</a:t>
                </a:r>
                <a:endParaRPr lang="en-US" altLang="en-US" sz="1600" smtClean="0">
                  <a:solidFill>
                    <a:srgbClr val="000000"/>
                  </a:solidFill>
                  <a:latin typeface="Comic Sans MS" panose="030F0702030302020204" pitchFamily="66" charset="0"/>
                </a:endParaRPr>
              </a:p>
            </p:txBody>
          </p:sp>
        </p:grpSp>
      </p:grpSp>
      <p:sp>
        <p:nvSpPr>
          <p:cNvPr id="34825" name="Line 26"/>
          <p:cNvSpPr>
            <a:spLocks noChangeShapeType="1"/>
          </p:cNvSpPr>
          <p:nvPr/>
        </p:nvSpPr>
        <p:spPr bwMode="auto">
          <a:xfrm>
            <a:off x="1903413" y="3194050"/>
            <a:ext cx="4395787" cy="538163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grpSp>
        <p:nvGrpSpPr>
          <p:cNvPr id="7" name="Group 6"/>
          <p:cNvGrpSpPr>
            <a:grpSpLocks/>
          </p:cNvGrpSpPr>
          <p:nvPr/>
        </p:nvGrpSpPr>
        <p:grpSpPr bwMode="auto">
          <a:xfrm>
            <a:off x="3562350" y="2579688"/>
            <a:ext cx="2520950" cy="1217612"/>
            <a:chOff x="3562350" y="2579688"/>
            <a:chExt cx="2520950" cy="1217612"/>
          </a:xfrm>
        </p:grpSpPr>
        <p:sp>
          <p:nvSpPr>
            <p:cNvPr id="92248" name="Text Box 27"/>
            <p:cNvSpPr txBox="1">
              <a:spLocks noChangeArrowheads="1"/>
            </p:cNvSpPr>
            <p:nvPr/>
          </p:nvSpPr>
          <p:spPr bwMode="auto">
            <a:xfrm>
              <a:off x="3562350" y="2579688"/>
              <a:ext cx="1379538" cy="3302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/>
              <a:r>
                <a:rPr lang="en-US" altLang="en-US" sz="1200" b="1" smtClean="0">
                  <a:solidFill>
                    <a:srgbClr val="000000"/>
                  </a:solidFill>
                </a:rPr>
                <a:t>DHCP offer</a:t>
              </a:r>
              <a:endParaRPr lang="en-US" altLang="en-US" sz="1600" smtClean="0">
                <a:solidFill>
                  <a:srgbClr val="000000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92249" name="Text Box 28"/>
            <p:cNvSpPr txBox="1">
              <a:spLocks noChangeArrowheads="1"/>
            </p:cNvSpPr>
            <p:nvPr/>
          </p:nvSpPr>
          <p:spPr bwMode="auto">
            <a:xfrm>
              <a:off x="3659188" y="2832100"/>
              <a:ext cx="2424112" cy="9652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/>
              <a:r>
                <a:rPr lang="en-US" altLang="en-US" sz="1200" smtClean="0">
                  <a:solidFill>
                    <a:srgbClr val="000000"/>
                  </a:solidFill>
                </a:rPr>
                <a:t>src: 223.1.2.5, 67      </a:t>
              </a:r>
            </a:p>
            <a:p>
              <a:pPr algn="ctr" eaLnBrk="0" hangingPunct="0"/>
              <a:r>
                <a:rPr lang="en-US" altLang="en-US" sz="1200" smtClean="0">
                  <a:solidFill>
                    <a:srgbClr val="000000"/>
                  </a:solidFill>
                </a:rPr>
                <a:t>dest:  255.255.255.255, 68</a:t>
              </a:r>
            </a:p>
            <a:p>
              <a:pPr algn="ctr" eaLnBrk="0" hangingPunct="0"/>
              <a:r>
                <a:rPr lang="en-US" altLang="en-US" sz="1200" smtClean="0">
                  <a:solidFill>
                    <a:srgbClr val="000000"/>
                  </a:solidFill>
                </a:rPr>
                <a:t>yiaddrr: 223.1.2.4</a:t>
              </a:r>
            </a:p>
            <a:p>
              <a:pPr algn="ctr" eaLnBrk="0" hangingPunct="0"/>
              <a:r>
                <a:rPr lang="en-US" altLang="en-US" sz="1200" smtClean="0">
                  <a:solidFill>
                    <a:srgbClr val="000000"/>
                  </a:solidFill>
                </a:rPr>
                <a:t>transaction ID: 654</a:t>
              </a:r>
            </a:p>
            <a:p>
              <a:pPr algn="ctr" eaLnBrk="0" hangingPunct="0"/>
              <a:r>
                <a:rPr lang="en-US" altLang="en-US" sz="1200" smtClean="0">
                  <a:solidFill>
                    <a:srgbClr val="000000"/>
                  </a:solidFill>
                </a:rPr>
                <a:t>lifetime: 3600 secs</a:t>
              </a:r>
              <a:endParaRPr lang="en-US" altLang="en-US" sz="800" smtClean="0">
                <a:solidFill>
                  <a:srgbClr val="000000"/>
                </a:solidFill>
                <a:latin typeface="Comic Sans MS" panose="030F0702030302020204" pitchFamily="66" charset="0"/>
              </a:endParaRPr>
            </a:p>
          </p:txBody>
        </p:sp>
      </p:grpSp>
      <p:sp>
        <p:nvSpPr>
          <p:cNvPr id="34828" name="Line 29"/>
          <p:cNvSpPr>
            <a:spLocks noChangeShapeType="1"/>
          </p:cNvSpPr>
          <p:nvPr/>
        </p:nvSpPr>
        <p:spPr bwMode="auto">
          <a:xfrm flipH="1">
            <a:off x="1795463" y="4422775"/>
            <a:ext cx="4395787" cy="5365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1966913" y="3765550"/>
            <a:ext cx="2887662" cy="1260475"/>
            <a:chOff x="1966913" y="3765550"/>
            <a:chExt cx="2887662" cy="1260475"/>
          </a:xfrm>
        </p:grpSpPr>
        <p:sp>
          <p:nvSpPr>
            <p:cNvPr id="92246" name="Text Box 30"/>
            <p:cNvSpPr txBox="1">
              <a:spLocks noChangeArrowheads="1"/>
            </p:cNvSpPr>
            <p:nvPr/>
          </p:nvSpPr>
          <p:spPr bwMode="auto">
            <a:xfrm>
              <a:off x="1966913" y="3765550"/>
              <a:ext cx="1379537" cy="32861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/>
              <a:r>
                <a:rPr lang="en-US" altLang="en-US" sz="1200" b="1" smtClean="0">
                  <a:solidFill>
                    <a:srgbClr val="000000"/>
                  </a:solidFill>
                </a:rPr>
                <a:t>DHCP request</a:t>
              </a:r>
              <a:endParaRPr lang="en-US" altLang="en-US" sz="1600" smtClean="0">
                <a:solidFill>
                  <a:srgbClr val="000000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92247" name="Text Box 31"/>
            <p:cNvSpPr txBox="1">
              <a:spLocks noChangeArrowheads="1"/>
            </p:cNvSpPr>
            <p:nvPr/>
          </p:nvSpPr>
          <p:spPr bwMode="auto">
            <a:xfrm>
              <a:off x="2097088" y="4027488"/>
              <a:ext cx="2757487" cy="99853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/>
              <a:r>
                <a:rPr lang="en-US" altLang="en-US" sz="1200" smtClean="0">
                  <a:solidFill>
                    <a:srgbClr val="000000"/>
                  </a:solidFill>
                </a:rPr>
                <a:t>src:  0.0.0.0, 68     </a:t>
              </a:r>
            </a:p>
            <a:p>
              <a:pPr algn="ctr" eaLnBrk="0" hangingPunct="0"/>
              <a:r>
                <a:rPr lang="en-US" altLang="en-US" sz="1200" smtClean="0">
                  <a:solidFill>
                    <a:srgbClr val="000000"/>
                  </a:solidFill>
                </a:rPr>
                <a:t>dest::  255.255.255.255, 67</a:t>
              </a:r>
            </a:p>
            <a:p>
              <a:pPr algn="ctr" eaLnBrk="0" hangingPunct="0"/>
              <a:r>
                <a:rPr lang="en-US" altLang="en-US" sz="1200" smtClean="0">
                  <a:solidFill>
                    <a:srgbClr val="000000"/>
                  </a:solidFill>
                </a:rPr>
                <a:t>yiaddrr: 223.1.2.4</a:t>
              </a:r>
            </a:p>
            <a:p>
              <a:pPr algn="ctr" eaLnBrk="0" hangingPunct="0"/>
              <a:r>
                <a:rPr lang="en-US" altLang="en-US" sz="1200" smtClean="0">
                  <a:solidFill>
                    <a:srgbClr val="000000"/>
                  </a:solidFill>
                </a:rPr>
                <a:t>transaction ID: 655</a:t>
              </a:r>
            </a:p>
            <a:p>
              <a:pPr algn="ctr" eaLnBrk="0" hangingPunct="0"/>
              <a:r>
                <a:rPr lang="en-US" altLang="en-US" sz="1200" smtClean="0">
                  <a:solidFill>
                    <a:srgbClr val="000000"/>
                  </a:solidFill>
                </a:rPr>
                <a:t>lifetime: 3600 secs</a:t>
              </a:r>
              <a:endParaRPr lang="en-US" altLang="en-US" sz="1600" smtClean="0">
                <a:solidFill>
                  <a:srgbClr val="000000"/>
                </a:solidFill>
                <a:latin typeface="Comic Sans MS" panose="030F0702030302020204" pitchFamily="66" charset="0"/>
              </a:endParaRPr>
            </a:p>
          </p:txBody>
        </p:sp>
      </p:grpSp>
      <p:sp>
        <p:nvSpPr>
          <p:cNvPr id="34831" name="Line 32"/>
          <p:cNvSpPr>
            <a:spLocks noChangeShapeType="1"/>
          </p:cNvSpPr>
          <p:nvPr/>
        </p:nvSpPr>
        <p:spPr bwMode="auto">
          <a:xfrm>
            <a:off x="1881188" y="5453063"/>
            <a:ext cx="4395787" cy="538162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grpSp>
        <p:nvGrpSpPr>
          <p:cNvPr id="9" name="Group 8"/>
          <p:cNvGrpSpPr>
            <a:grpSpLocks/>
          </p:cNvGrpSpPr>
          <p:nvPr/>
        </p:nvGrpSpPr>
        <p:grpSpPr bwMode="auto">
          <a:xfrm>
            <a:off x="3519488" y="5168900"/>
            <a:ext cx="2509837" cy="1271588"/>
            <a:chOff x="3519488" y="5168900"/>
            <a:chExt cx="2509837" cy="1271588"/>
          </a:xfrm>
        </p:grpSpPr>
        <p:sp>
          <p:nvSpPr>
            <p:cNvPr id="92244" name="Text Box 33"/>
            <p:cNvSpPr txBox="1">
              <a:spLocks noChangeArrowheads="1"/>
            </p:cNvSpPr>
            <p:nvPr/>
          </p:nvSpPr>
          <p:spPr bwMode="auto">
            <a:xfrm>
              <a:off x="3519488" y="5168900"/>
              <a:ext cx="1379537" cy="32861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/>
              <a:r>
                <a:rPr lang="en-US" altLang="en-US" sz="1200" b="1" smtClean="0">
                  <a:solidFill>
                    <a:srgbClr val="000000"/>
                  </a:solidFill>
                </a:rPr>
                <a:t>DHCP ACK</a:t>
              </a:r>
              <a:endParaRPr lang="en-US" altLang="en-US" sz="1600" smtClean="0">
                <a:solidFill>
                  <a:srgbClr val="000000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92245" name="Text Box 34"/>
            <p:cNvSpPr txBox="1">
              <a:spLocks noChangeArrowheads="1"/>
            </p:cNvSpPr>
            <p:nvPr/>
          </p:nvSpPr>
          <p:spPr bwMode="auto">
            <a:xfrm>
              <a:off x="3616325" y="5421313"/>
              <a:ext cx="2413000" cy="101917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/>
              <a:r>
                <a:rPr lang="en-US" altLang="en-US" sz="1200" smtClean="0">
                  <a:solidFill>
                    <a:srgbClr val="000000"/>
                  </a:solidFill>
                </a:rPr>
                <a:t>src: 223.1.2.5, 67      </a:t>
              </a:r>
            </a:p>
            <a:p>
              <a:pPr algn="ctr" eaLnBrk="0" hangingPunct="0"/>
              <a:r>
                <a:rPr lang="en-US" altLang="en-US" sz="1200" smtClean="0">
                  <a:solidFill>
                    <a:srgbClr val="000000"/>
                  </a:solidFill>
                </a:rPr>
                <a:t>dest:  255.255.255.255, 68</a:t>
              </a:r>
            </a:p>
            <a:p>
              <a:pPr algn="ctr" eaLnBrk="0" hangingPunct="0"/>
              <a:r>
                <a:rPr lang="en-US" altLang="en-US" sz="1200" smtClean="0">
                  <a:solidFill>
                    <a:srgbClr val="000000"/>
                  </a:solidFill>
                </a:rPr>
                <a:t>yiaddrr: 223.1.2.4</a:t>
              </a:r>
            </a:p>
            <a:p>
              <a:pPr algn="ctr" eaLnBrk="0" hangingPunct="0"/>
              <a:r>
                <a:rPr lang="en-US" altLang="en-US" sz="1200" smtClean="0">
                  <a:solidFill>
                    <a:srgbClr val="000000"/>
                  </a:solidFill>
                </a:rPr>
                <a:t>transaction ID: 655</a:t>
              </a:r>
            </a:p>
            <a:p>
              <a:pPr algn="ctr" eaLnBrk="0" hangingPunct="0"/>
              <a:r>
                <a:rPr lang="en-US" altLang="en-US" sz="1200" smtClean="0">
                  <a:solidFill>
                    <a:srgbClr val="000000"/>
                  </a:solidFill>
                </a:rPr>
                <a:t>lifetime: 3600 secs</a:t>
              </a:r>
              <a:endParaRPr lang="en-US" altLang="en-US" sz="1000" smtClean="0">
                <a:solidFill>
                  <a:srgbClr val="000000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92172" name="Group 36"/>
          <p:cNvGrpSpPr>
            <a:grpSpLocks/>
          </p:cNvGrpSpPr>
          <p:nvPr/>
        </p:nvGrpSpPr>
        <p:grpSpPr bwMode="auto">
          <a:xfrm>
            <a:off x="6294438" y="1781175"/>
            <a:ext cx="784225" cy="549275"/>
            <a:chOff x="4420" y="878"/>
            <a:chExt cx="614" cy="458"/>
          </a:xfrm>
        </p:grpSpPr>
        <p:pic>
          <p:nvPicPr>
            <p:cNvPr id="92222" name="Picture 37" descr="laptop_keyboard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9064" flipH="1">
              <a:off x="4420" y="1108"/>
              <a:ext cx="527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2223" name="Freeform 38"/>
            <p:cNvSpPr>
              <a:spLocks/>
            </p:cNvSpPr>
            <p:nvPr/>
          </p:nvSpPr>
          <p:spPr bwMode="auto">
            <a:xfrm>
              <a:off x="4595" y="888"/>
              <a:ext cx="424" cy="297"/>
            </a:xfrm>
            <a:custGeom>
              <a:avLst/>
              <a:gdLst>
                <a:gd name="T0" fmla="*/ 0 w 2982"/>
                <a:gd name="T1" fmla="*/ 0 h 2442"/>
                <a:gd name="T2" fmla="*/ 0 w 2982"/>
                <a:gd name="T3" fmla="*/ 0 h 2442"/>
                <a:gd name="T4" fmla="*/ 0 w 2982"/>
                <a:gd name="T5" fmla="*/ 0 h 2442"/>
                <a:gd name="T6" fmla="*/ 0 w 2982"/>
                <a:gd name="T7" fmla="*/ 0 h 2442"/>
                <a:gd name="T8" fmla="*/ 0 w 2982"/>
                <a:gd name="T9" fmla="*/ 0 h 24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82"/>
                <a:gd name="T16" fmla="*/ 0 h 2442"/>
                <a:gd name="T17" fmla="*/ 2982 w 2982"/>
                <a:gd name="T18" fmla="*/ 2442 h 24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82" h="2442">
                  <a:moveTo>
                    <a:pt x="540" y="0"/>
                  </a:moveTo>
                  <a:lnTo>
                    <a:pt x="0" y="1734"/>
                  </a:lnTo>
                  <a:lnTo>
                    <a:pt x="2394" y="2442"/>
                  </a:lnTo>
                  <a:lnTo>
                    <a:pt x="2982" y="318"/>
                  </a:lnTo>
                  <a:lnTo>
                    <a:pt x="54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pic>
          <p:nvPicPr>
            <p:cNvPr id="92224" name="Picture 39" descr="screen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16" y="895"/>
              <a:ext cx="385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2225" name="Freeform 40"/>
            <p:cNvSpPr>
              <a:spLocks/>
            </p:cNvSpPr>
            <p:nvPr/>
          </p:nvSpPr>
          <p:spPr bwMode="auto">
            <a:xfrm>
              <a:off x="4672" y="879"/>
              <a:ext cx="359" cy="55"/>
            </a:xfrm>
            <a:custGeom>
              <a:avLst/>
              <a:gdLst>
                <a:gd name="T0" fmla="*/ 0 w 2528"/>
                <a:gd name="T1" fmla="*/ 0 h 455"/>
                <a:gd name="T2" fmla="*/ 0 w 2528"/>
                <a:gd name="T3" fmla="*/ 0 h 455"/>
                <a:gd name="T4" fmla="*/ 0 w 2528"/>
                <a:gd name="T5" fmla="*/ 0 h 455"/>
                <a:gd name="T6" fmla="*/ 0 w 2528"/>
                <a:gd name="T7" fmla="*/ 0 h 455"/>
                <a:gd name="T8" fmla="*/ 0 w 2528"/>
                <a:gd name="T9" fmla="*/ 0 h 4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528"/>
                <a:gd name="T16" fmla="*/ 0 h 455"/>
                <a:gd name="T17" fmla="*/ 2528 w 2528"/>
                <a:gd name="T18" fmla="*/ 455 h 4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528" h="455">
                  <a:moveTo>
                    <a:pt x="14" y="0"/>
                  </a:moveTo>
                  <a:lnTo>
                    <a:pt x="2528" y="341"/>
                  </a:lnTo>
                  <a:lnTo>
                    <a:pt x="2480" y="455"/>
                  </a:lnTo>
                  <a:lnTo>
                    <a:pt x="0" y="86"/>
                  </a:lnTo>
                  <a:lnTo>
                    <a:pt x="14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rgbClr val="EAEAEA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92226" name="Freeform 41"/>
            <p:cNvSpPr>
              <a:spLocks/>
            </p:cNvSpPr>
            <p:nvPr/>
          </p:nvSpPr>
          <p:spPr bwMode="auto">
            <a:xfrm>
              <a:off x="4591" y="878"/>
              <a:ext cx="100" cy="230"/>
            </a:xfrm>
            <a:custGeom>
              <a:avLst/>
              <a:gdLst>
                <a:gd name="T0" fmla="*/ 0 w 702"/>
                <a:gd name="T1" fmla="*/ 0 h 1893"/>
                <a:gd name="T2" fmla="*/ 0 w 702"/>
                <a:gd name="T3" fmla="*/ 0 h 1893"/>
                <a:gd name="T4" fmla="*/ 0 w 702"/>
                <a:gd name="T5" fmla="*/ 0 h 1893"/>
                <a:gd name="T6" fmla="*/ 0 w 702"/>
                <a:gd name="T7" fmla="*/ 0 h 1893"/>
                <a:gd name="T8" fmla="*/ 0 w 702"/>
                <a:gd name="T9" fmla="*/ 0 h 18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2"/>
                <a:gd name="T16" fmla="*/ 0 h 1893"/>
                <a:gd name="T17" fmla="*/ 702 w 702"/>
                <a:gd name="T18" fmla="*/ 1893 h 18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2" h="1893">
                  <a:moveTo>
                    <a:pt x="579" y="0"/>
                  </a:moveTo>
                  <a:lnTo>
                    <a:pt x="0" y="1869"/>
                  </a:lnTo>
                  <a:lnTo>
                    <a:pt x="114" y="1893"/>
                  </a:lnTo>
                  <a:lnTo>
                    <a:pt x="702" y="51"/>
                  </a:lnTo>
                  <a:lnTo>
                    <a:pt x="579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92227" name="Freeform 42"/>
            <p:cNvSpPr>
              <a:spLocks/>
            </p:cNvSpPr>
            <p:nvPr/>
          </p:nvSpPr>
          <p:spPr bwMode="auto">
            <a:xfrm>
              <a:off x="4921" y="920"/>
              <a:ext cx="108" cy="265"/>
            </a:xfrm>
            <a:custGeom>
              <a:avLst/>
              <a:gdLst>
                <a:gd name="T0" fmla="*/ 0 w 756"/>
                <a:gd name="T1" fmla="*/ 0 h 2184"/>
                <a:gd name="T2" fmla="*/ 0 w 756"/>
                <a:gd name="T3" fmla="*/ 0 h 2184"/>
                <a:gd name="T4" fmla="*/ 0 w 756"/>
                <a:gd name="T5" fmla="*/ 0 h 2184"/>
                <a:gd name="T6" fmla="*/ 0 w 756"/>
                <a:gd name="T7" fmla="*/ 0 h 2184"/>
                <a:gd name="T8" fmla="*/ 0 w 756"/>
                <a:gd name="T9" fmla="*/ 0 h 21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56"/>
                <a:gd name="T16" fmla="*/ 0 h 2184"/>
                <a:gd name="T17" fmla="*/ 756 w 756"/>
                <a:gd name="T18" fmla="*/ 2184 h 218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56" h="2184">
                  <a:moveTo>
                    <a:pt x="756" y="0"/>
                  </a:moveTo>
                  <a:lnTo>
                    <a:pt x="138" y="2184"/>
                  </a:lnTo>
                  <a:lnTo>
                    <a:pt x="0" y="2148"/>
                  </a:lnTo>
                  <a:lnTo>
                    <a:pt x="606" y="78"/>
                  </a:lnTo>
                  <a:lnTo>
                    <a:pt x="756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92228" name="Freeform 43"/>
            <p:cNvSpPr>
              <a:spLocks/>
            </p:cNvSpPr>
            <p:nvPr/>
          </p:nvSpPr>
          <p:spPr bwMode="auto">
            <a:xfrm>
              <a:off x="4590" y="1097"/>
              <a:ext cx="394" cy="89"/>
            </a:xfrm>
            <a:custGeom>
              <a:avLst/>
              <a:gdLst>
                <a:gd name="T0" fmla="*/ 0 w 2773"/>
                <a:gd name="T1" fmla="*/ 0 h 738"/>
                <a:gd name="T2" fmla="*/ 0 w 2773"/>
                <a:gd name="T3" fmla="*/ 0 h 738"/>
                <a:gd name="T4" fmla="*/ 0 w 2773"/>
                <a:gd name="T5" fmla="*/ 0 h 738"/>
                <a:gd name="T6" fmla="*/ 0 w 2773"/>
                <a:gd name="T7" fmla="*/ 0 h 738"/>
                <a:gd name="T8" fmla="*/ 0 w 2773"/>
                <a:gd name="T9" fmla="*/ 0 h 7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73"/>
                <a:gd name="T16" fmla="*/ 0 h 738"/>
                <a:gd name="T17" fmla="*/ 2773 w 2773"/>
                <a:gd name="T18" fmla="*/ 738 h 7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73" h="738">
                  <a:moveTo>
                    <a:pt x="33" y="0"/>
                  </a:moveTo>
                  <a:lnTo>
                    <a:pt x="0" y="99"/>
                  </a:lnTo>
                  <a:lnTo>
                    <a:pt x="2436" y="738"/>
                  </a:lnTo>
                  <a:cubicBezTo>
                    <a:pt x="2499" y="501"/>
                    <a:pt x="2773" y="727"/>
                    <a:pt x="2373" y="603"/>
                  </a:cubicBezTo>
                  <a:lnTo>
                    <a:pt x="33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CC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92229" name="Freeform 44"/>
            <p:cNvSpPr>
              <a:spLocks/>
            </p:cNvSpPr>
            <p:nvPr/>
          </p:nvSpPr>
          <p:spPr bwMode="auto">
            <a:xfrm>
              <a:off x="4933" y="922"/>
              <a:ext cx="101" cy="266"/>
            </a:xfrm>
            <a:custGeom>
              <a:avLst/>
              <a:gdLst>
                <a:gd name="T0" fmla="*/ 0 w 637"/>
                <a:gd name="T1" fmla="*/ 0 h 1659"/>
                <a:gd name="T2" fmla="*/ 0 w 637"/>
                <a:gd name="T3" fmla="*/ 0 h 1659"/>
                <a:gd name="T4" fmla="*/ 0 w 637"/>
                <a:gd name="T5" fmla="*/ 0 h 1659"/>
                <a:gd name="T6" fmla="*/ 0 w 637"/>
                <a:gd name="T7" fmla="*/ 0 h 1659"/>
                <a:gd name="T8" fmla="*/ 0 w 637"/>
                <a:gd name="T9" fmla="*/ 0 h 165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37"/>
                <a:gd name="T16" fmla="*/ 0 h 1659"/>
                <a:gd name="T17" fmla="*/ 637 w 637"/>
                <a:gd name="T18" fmla="*/ 1659 h 165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37" h="1659">
                  <a:moveTo>
                    <a:pt x="615" y="0"/>
                  </a:moveTo>
                  <a:lnTo>
                    <a:pt x="637" y="0"/>
                  </a:lnTo>
                  <a:lnTo>
                    <a:pt x="68" y="1659"/>
                  </a:lnTo>
                  <a:lnTo>
                    <a:pt x="0" y="1647"/>
                  </a:lnTo>
                  <a:lnTo>
                    <a:pt x="615" y="0"/>
                  </a:ln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92230" name="Freeform 45"/>
            <p:cNvSpPr>
              <a:spLocks/>
            </p:cNvSpPr>
            <p:nvPr/>
          </p:nvSpPr>
          <p:spPr bwMode="auto">
            <a:xfrm>
              <a:off x="4590" y="1109"/>
              <a:ext cx="351" cy="88"/>
            </a:xfrm>
            <a:custGeom>
              <a:avLst/>
              <a:gdLst>
                <a:gd name="T0" fmla="*/ 0 w 2216"/>
                <a:gd name="T1" fmla="*/ 0 h 550"/>
                <a:gd name="T2" fmla="*/ 0 w 2216"/>
                <a:gd name="T3" fmla="*/ 0 h 550"/>
                <a:gd name="T4" fmla="*/ 0 w 2216"/>
                <a:gd name="T5" fmla="*/ 0 h 550"/>
                <a:gd name="T6" fmla="*/ 0 w 2216"/>
                <a:gd name="T7" fmla="*/ 0 h 550"/>
                <a:gd name="T8" fmla="*/ 0 w 2216"/>
                <a:gd name="T9" fmla="*/ 0 h 5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16"/>
                <a:gd name="T16" fmla="*/ 0 h 550"/>
                <a:gd name="T17" fmla="*/ 2216 w 2216"/>
                <a:gd name="T18" fmla="*/ 550 h 55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16" h="550">
                  <a:moveTo>
                    <a:pt x="0" y="0"/>
                  </a:moveTo>
                  <a:lnTo>
                    <a:pt x="9" y="57"/>
                  </a:lnTo>
                  <a:lnTo>
                    <a:pt x="2164" y="550"/>
                  </a:lnTo>
                  <a:lnTo>
                    <a:pt x="2216" y="496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grpSp>
          <p:nvGrpSpPr>
            <p:cNvPr id="92231" name="Group 46"/>
            <p:cNvGrpSpPr>
              <a:grpSpLocks/>
            </p:cNvGrpSpPr>
            <p:nvPr/>
          </p:nvGrpSpPr>
          <p:grpSpPr bwMode="auto">
            <a:xfrm>
              <a:off x="4584" y="1203"/>
              <a:ext cx="119" cy="53"/>
              <a:chOff x="1740" y="2642"/>
              <a:chExt cx="752" cy="327"/>
            </a:xfrm>
          </p:grpSpPr>
          <p:sp>
            <p:nvSpPr>
              <p:cNvPr id="92238" name="Freeform 47"/>
              <p:cNvSpPr>
                <a:spLocks/>
              </p:cNvSpPr>
              <p:nvPr/>
            </p:nvSpPr>
            <p:spPr bwMode="auto">
              <a:xfrm>
                <a:off x="1740" y="2642"/>
                <a:ext cx="752" cy="327"/>
              </a:xfrm>
              <a:custGeom>
                <a:avLst/>
                <a:gdLst>
                  <a:gd name="T0" fmla="*/ 293 w 752"/>
                  <a:gd name="T1" fmla="*/ 0 h 327"/>
                  <a:gd name="T2" fmla="*/ 752 w 752"/>
                  <a:gd name="T3" fmla="*/ 124 h 327"/>
                  <a:gd name="T4" fmla="*/ 470 w 752"/>
                  <a:gd name="T5" fmla="*/ 327 h 327"/>
                  <a:gd name="T6" fmla="*/ 0 w 752"/>
                  <a:gd name="T7" fmla="*/ 183 h 327"/>
                  <a:gd name="T8" fmla="*/ 293 w 752"/>
                  <a:gd name="T9" fmla="*/ 0 h 32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52"/>
                  <a:gd name="T16" fmla="*/ 0 h 327"/>
                  <a:gd name="T17" fmla="*/ 752 w 752"/>
                  <a:gd name="T18" fmla="*/ 327 h 32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52" h="327">
                    <a:moveTo>
                      <a:pt x="293" y="0"/>
                    </a:moveTo>
                    <a:lnTo>
                      <a:pt x="752" y="124"/>
                    </a:lnTo>
                    <a:lnTo>
                      <a:pt x="470" y="327"/>
                    </a:lnTo>
                    <a:lnTo>
                      <a:pt x="0" y="183"/>
                    </a:lnTo>
                    <a:lnTo>
                      <a:pt x="293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92239" name="Freeform 48"/>
              <p:cNvSpPr>
                <a:spLocks/>
              </p:cNvSpPr>
              <p:nvPr/>
            </p:nvSpPr>
            <p:spPr bwMode="auto">
              <a:xfrm>
                <a:off x="1754" y="2649"/>
                <a:ext cx="726" cy="311"/>
              </a:xfrm>
              <a:custGeom>
                <a:avLst/>
                <a:gdLst>
                  <a:gd name="T0" fmla="*/ 282 w 726"/>
                  <a:gd name="T1" fmla="*/ 0 h 311"/>
                  <a:gd name="T2" fmla="*/ 726 w 726"/>
                  <a:gd name="T3" fmla="*/ 119 h 311"/>
                  <a:gd name="T4" fmla="*/ 457 w 726"/>
                  <a:gd name="T5" fmla="*/ 311 h 311"/>
                  <a:gd name="T6" fmla="*/ 0 w 726"/>
                  <a:gd name="T7" fmla="*/ 173 h 311"/>
                  <a:gd name="T8" fmla="*/ 282 w 726"/>
                  <a:gd name="T9" fmla="*/ 0 h 3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26"/>
                  <a:gd name="T16" fmla="*/ 0 h 311"/>
                  <a:gd name="T17" fmla="*/ 726 w 726"/>
                  <a:gd name="T18" fmla="*/ 311 h 31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26" h="311">
                    <a:moveTo>
                      <a:pt x="282" y="0"/>
                    </a:moveTo>
                    <a:lnTo>
                      <a:pt x="726" y="119"/>
                    </a:lnTo>
                    <a:lnTo>
                      <a:pt x="457" y="311"/>
                    </a:lnTo>
                    <a:lnTo>
                      <a:pt x="0" y="173"/>
                    </a:lnTo>
                    <a:lnTo>
                      <a:pt x="282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4D4D4D"/>
                  </a:gs>
                  <a:gs pos="100000">
                    <a:srgbClr val="DDDDDD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92240" name="Freeform 49"/>
              <p:cNvSpPr>
                <a:spLocks/>
              </p:cNvSpPr>
              <p:nvPr/>
            </p:nvSpPr>
            <p:spPr bwMode="auto">
              <a:xfrm>
                <a:off x="1808" y="2770"/>
                <a:ext cx="258" cy="100"/>
              </a:xfrm>
              <a:custGeom>
                <a:avLst/>
                <a:gdLst>
                  <a:gd name="T0" fmla="*/ 0 w 258"/>
                  <a:gd name="T1" fmla="*/ 44 h 100"/>
                  <a:gd name="T2" fmla="*/ 75 w 258"/>
                  <a:gd name="T3" fmla="*/ 0 h 100"/>
                  <a:gd name="T4" fmla="*/ 258 w 258"/>
                  <a:gd name="T5" fmla="*/ 50 h 100"/>
                  <a:gd name="T6" fmla="*/ 183 w 258"/>
                  <a:gd name="T7" fmla="*/ 100 h 100"/>
                  <a:gd name="T8" fmla="*/ 0 w 258"/>
                  <a:gd name="T9" fmla="*/ 44 h 1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8"/>
                  <a:gd name="T16" fmla="*/ 0 h 100"/>
                  <a:gd name="T17" fmla="*/ 258 w 258"/>
                  <a:gd name="T18" fmla="*/ 100 h 1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8" h="100">
                    <a:moveTo>
                      <a:pt x="0" y="44"/>
                    </a:moveTo>
                    <a:lnTo>
                      <a:pt x="75" y="0"/>
                    </a:lnTo>
                    <a:lnTo>
                      <a:pt x="258" y="50"/>
                    </a:lnTo>
                    <a:lnTo>
                      <a:pt x="183" y="100"/>
                    </a:lnTo>
                    <a:lnTo>
                      <a:pt x="0" y="44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92241" name="Freeform 50"/>
              <p:cNvSpPr>
                <a:spLocks/>
              </p:cNvSpPr>
              <p:nvPr/>
            </p:nvSpPr>
            <p:spPr bwMode="auto">
              <a:xfrm>
                <a:off x="1799" y="2816"/>
                <a:ext cx="194" cy="63"/>
              </a:xfrm>
              <a:custGeom>
                <a:avLst/>
                <a:gdLst>
                  <a:gd name="T0" fmla="*/ 12 w 194"/>
                  <a:gd name="T1" fmla="*/ 0 h 63"/>
                  <a:gd name="T2" fmla="*/ 194 w 194"/>
                  <a:gd name="T3" fmla="*/ 53 h 63"/>
                  <a:gd name="T4" fmla="*/ 180 w 194"/>
                  <a:gd name="T5" fmla="*/ 63 h 63"/>
                  <a:gd name="T6" fmla="*/ 0 w 194"/>
                  <a:gd name="T7" fmla="*/ 9 h 63"/>
                  <a:gd name="T8" fmla="*/ 12 w 194"/>
                  <a:gd name="T9" fmla="*/ 0 h 6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4"/>
                  <a:gd name="T16" fmla="*/ 0 h 63"/>
                  <a:gd name="T17" fmla="*/ 194 w 194"/>
                  <a:gd name="T18" fmla="*/ 63 h 6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4" h="63">
                    <a:moveTo>
                      <a:pt x="12" y="0"/>
                    </a:moveTo>
                    <a:lnTo>
                      <a:pt x="194" y="53"/>
                    </a:lnTo>
                    <a:lnTo>
                      <a:pt x="180" y="63"/>
                    </a:lnTo>
                    <a:lnTo>
                      <a:pt x="0" y="9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92242" name="Freeform 51"/>
              <p:cNvSpPr>
                <a:spLocks/>
              </p:cNvSpPr>
              <p:nvPr/>
            </p:nvSpPr>
            <p:spPr bwMode="auto">
              <a:xfrm>
                <a:off x="2020" y="2834"/>
                <a:ext cx="258" cy="102"/>
              </a:xfrm>
              <a:custGeom>
                <a:avLst/>
                <a:gdLst>
                  <a:gd name="T0" fmla="*/ 0 w 258"/>
                  <a:gd name="T1" fmla="*/ 46 h 102"/>
                  <a:gd name="T2" fmla="*/ 71 w 258"/>
                  <a:gd name="T3" fmla="*/ 0 h 102"/>
                  <a:gd name="T4" fmla="*/ 258 w 258"/>
                  <a:gd name="T5" fmla="*/ 52 h 102"/>
                  <a:gd name="T6" fmla="*/ 183 w 258"/>
                  <a:gd name="T7" fmla="*/ 102 h 102"/>
                  <a:gd name="T8" fmla="*/ 0 w 258"/>
                  <a:gd name="T9" fmla="*/ 46 h 10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8"/>
                  <a:gd name="T16" fmla="*/ 0 h 102"/>
                  <a:gd name="T17" fmla="*/ 258 w 258"/>
                  <a:gd name="T18" fmla="*/ 102 h 10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8" h="102">
                    <a:moveTo>
                      <a:pt x="0" y="46"/>
                    </a:moveTo>
                    <a:lnTo>
                      <a:pt x="71" y="0"/>
                    </a:lnTo>
                    <a:lnTo>
                      <a:pt x="258" y="52"/>
                    </a:lnTo>
                    <a:lnTo>
                      <a:pt x="183" y="102"/>
                    </a:lnTo>
                    <a:lnTo>
                      <a:pt x="0" y="46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92243" name="Freeform 52"/>
              <p:cNvSpPr>
                <a:spLocks/>
              </p:cNvSpPr>
              <p:nvPr/>
            </p:nvSpPr>
            <p:spPr bwMode="auto">
              <a:xfrm>
                <a:off x="2011" y="2882"/>
                <a:ext cx="194" cy="63"/>
              </a:xfrm>
              <a:custGeom>
                <a:avLst/>
                <a:gdLst>
                  <a:gd name="T0" fmla="*/ 12 w 194"/>
                  <a:gd name="T1" fmla="*/ 0 h 63"/>
                  <a:gd name="T2" fmla="*/ 194 w 194"/>
                  <a:gd name="T3" fmla="*/ 53 h 63"/>
                  <a:gd name="T4" fmla="*/ 180 w 194"/>
                  <a:gd name="T5" fmla="*/ 63 h 63"/>
                  <a:gd name="T6" fmla="*/ 0 w 194"/>
                  <a:gd name="T7" fmla="*/ 9 h 63"/>
                  <a:gd name="T8" fmla="*/ 12 w 194"/>
                  <a:gd name="T9" fmla="*/ 0 h 6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4"/>
                  <a:gd name="T16" fmla="*/ 0 h 63"/>
                  <a:gd name="T17" fmla="*/ 194 w 194"/>
                  <a:gd name="T18" fmla="*/ 63 h 6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4" h="63">
                    <a:moveTo>
                      <a:pt x="12" y="0"/>
                    </a:moveTo>
                    <a:lnTo>
                      <a:pt x="194" y="53"/>
                    </a:lnTo>
                    <a:lnTo>
                      <a:pt x="180" y="63"/>
                    </a:lnTo>
                    <a:lnTo>
                      <a:pt x="0" y="9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sp>
          <p:nvSpPr>
            <p:cNvPr id="92232" name="Freeform 53"/>
            <p:cNvSpPr>
              <a:spLocks/>
            </p:cNvSpPr>
            <p:nvPr/>
          </p:nvSpPr>
          <p:spPr bwMode="auto">
            <a:xfrm>
              <a:off x="4788" y="1211"/>
              <a:ext cx="144" cy="116"/>
            </a:xfrm>
            <a:custGeom>
              <a:avLst/>
              <a:gdLst>
                <a:gd name="T0" fmla="*/ 0 w 990"/>
                <a:gd name="T1" fmla="*/ 0 h 792"/>
                <a:gd name="T2" fmla="*/ 0 w 990"/>
                <a:gd name="T3" fmla="*/ 0 h 792"/>
                <a:gd name="T4" fmla="*/ 0 w 990"/>
                <a:gd name="T5" fmla="*/ 0 h 792"/>
                <a:gd name="T6" fmla="*/ 0 w 990"/>
                <a:gd name="T7" fmla="*/ 0 h 792"/>
                <a:gd name="T8" fmla="*/ 0 w 990"/>
                <a:gd name="T9" fmla="*/ 0 h 7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90"/>
                <a:gd name="T16" fmla="*/ 0 h 792"/>
                <a:gd name="T17" fmla="*/ 990 w 990"/>
                <a:gd name="T18" fmla="*/ 792 h 7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90" h="792">
                  <a:moveTo>
                    <a:pt x="3" y="738"/>
                  </a:moveTo>
                  <a:lnTo>
                    <a:pt x="990" y="0"/>
                  </a:lnTo>
                  <a:lnTo>
                    <a:pt x="987" y="60"/>
                  </a:lnTo>
                  <a:lnTo>
                    <a:pt x="0" y="792"/>
                  </a:lnTo>
                  <a:lnTo>
                    <a:pt x="3" y="738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92233" name="Freeform 54"/>
            <p:cNvSpPr>
              <a:spLocks/>
            </p:cNvSpPr>
            <p:nvPr/>
          </p:nvSpPr>
          <p:spPr bwMode="auto">
            <a:xfrm>
              <a:off x="4420" y="1220"/>
              <a:ext cx="369" cy="106"/>
            </a:xfrm>
            <a:custGeom>
              <a:avLst/>
              <a:gdLst>
                <a:gd name="T0" fmla="*/ 0 w 2532"/>
                <a:gd name="T1" fmla="*/ 0 h 723"/>
                <a:gd name="T2" fmla="*/ 0 w 2532"/>
                <a:gd name="T3" fmla="*/ 0 h 723"/>
                <a:gd name="T4" fmla="*/ 0 w 2532"/>
                <a:gd name="T5" fmla="*/ 0 h 723"/>
                <a:gd name="T6" fmla="*/ 0 w 2532"/>
                <a:gd name="T7" fmla="*/ 0 h 723"/>
                <a:gd name="T8" fmla="*/ 0 w 2532"/>
                <a:gd name="T9" fmla="*/ 0 h 723"/>
                <a:gd name="T10" fmla="*/ 0 w 2532"/>
                <a:gd name="T11" fmla="*/ 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32"/>
                <a:gd name="T19" fmla="*/ 0 h 723"/>
                <a:gd name="T20" fmla="*/ 2532 w 2532"/>
                <a:gd name="T21" fmla="*/ 723 h 72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32" h="723">
                  <a:moveTo>
                    <a:pt x="6" y="0"/>
                  </a:moveTo>
                  <a:cubicBezTo>
                    <a:pt x="16" y="0"/>
                    <a:pt x="26" y="0"/>
                    <a:pt x="36" y="0"/>
                  </a:cubicBezTo>
                  <a:lnTo>
                    <a:pt x="2532" y="678"/>
                  </a:lnTo>
                  <a:lnTo>
                    <a:pt x="2529" y="723"/>
                  </a:lnTo>
                  <a:lnTo>
                    <a:pt x="0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92234" name="Freeform 55"/>
            <p:cNvSpPr>
              <a:spLocks/>
            </p:cNvSpPr>
            <p:nvPr/>
          </p:nvSpPr>
          <p:spPr bwMode="auto">
            <a:xfrm>
              <a:off x="4420" y="1201"/>
              <a:ext cx="4" cy="21"/>
            </a:xfrm>
            <a:custGeom>
              <a:avLst/>
              <a:gdLst>
                <a:gd name="T0" fmla="*/ 0 w 26"/>
                <a:gd name="T1" fmla="*/ 0 h 147"/>
                <a:gd name="T2" fmla="*/ 0 w 26"/>
                <a:gd name="T3" fmla="*/ 0 h 147"/>
                <a:gd name="T4" fmla="*/ 0 w 26"/>
                <a:gd name="T5" fmla="*/ 0 h 147"/>
                <a:gd name="T6" fmla="*/ 0 w 26"/>
                <a:gd name="T7" fmla="*/ 0 h 147"/>
                <a:gd name="T8" fmla="*/ 0 w 26"/>
                <a:gd name="T9" fmla="*/ 0 h 1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"/>
                <a:gd name="T16" fmla="*/ 0 h 147"/>
                <a:gd name="T17" fmla="*/ 26 w 26"/>
                <a:gd name="T18" fmla="*/ 147 h 14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" h="147">
                  <a:moveTo>
                    <a:pt x="26" y="10"/>
                  </a:moveTo>
                  <a:lnTo>
                    <a:pt x="23" y="147"/>
                  </a:lnTo>
                  <a:lnTo>
                    <a:pt x="0" y="144"/>
                  </a:lnTo>
                  <a:lnTo>
                    <a:pt x="3" y="0"/>
                  </a:lnTo>
                  <a:lnTo>
                    <a:pt x="26" y="1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92235" name="Freeform 56"/>
            <p:cNvSpPr>
              <a:spLocks/>
            </p:cNvSpPr>
            <p:nvPr/>
          </p:nvSpPr>
          <p:spPr bwMode="auto">
            <a:xfrm>
              <a:off x="4421" y="1114"/>
              <a:ext cx="171" cy="88"/>
            </a:xfrm>
            <a:custGeom>
              <a:avLst/>
              <a:gdLst>
                <a:gd name="T0" fmla="*/ 0 w 1176"/>
                <a:gd name="T1" fmla="*/ 0 h 606"/>
                <a:gd name="T2" fmla="*/ 0 w 1176"/>
                <a:gd name="T3" fmla="*/ 0 h 606"/>
                <a:gd name="T4" fmla="*/ 0 w 1176"/>
                <a:gd name="T5" fmla="*/ 0 h 606"/>
                <a:gd name="T6" fmla="*/ 0 w 1176"/>
                <a:gd name="T7" fmla="*/ 0 h 606"/>
                <a:gd name="T8" fmla="*/ 0 w 1176"/>
                <a:gd name="T9" fmla="*/ 0 h 60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76"/>
                <a:gd name="T16" fmla="*/ 0 h 606"/>
                <a:gd name="T17" fmla="*/ 1176 w 1176"/>
                <a:gd name="T18" fmla="*/ 606 h 60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76" h="606">
                  <a:moveTo>
                    <a:pt x="1170" y="0"/>
                  </a:moveTo>
                  <a:lnTo>
                    <a:pt x="0" y="597"/>
                  </a:lnTo>
                  <a:lnTo>
                    <a:pt x="30" y="606"/>
                  </a:lnTo>
                  <a:lnTo>
                    <a:pt x="1176" y="18"/>
                  </a:lnTo>
                  <a:lnTo>
                    <a:pt x="1170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92236" name="Freeform 57"/>
            <p:cNvSpPr>
              <a:spLocks/>
            </p:cNvSpPr>
            <p:nvPr/>
          </p:nvSpPr>
          <p:spPr bwMode="auto">
            <a:xfrm>
              <a:off x="4432" y="1205"/>
              <a:ext cx="350" cy="102"/>
            </a:xfrm>
            <a:custGeom>
              <a:avLst/>
              <a:gdLst>
                <a:gd name="T0" fmla="*/ 0 w 2532"/>
                <a:gd name="T1" fmla="*/ 0 h 723"/>
                <a:gd name="T2" fmla="*/ 0 w 2532"/>
                <a:gd name="T3" fmla="*/ 0 h 723"/>
                <a:gd name="T4" fmla="*/ 0 w 2532"/>
                <a:gd name="T5" fmla="*/ 0 h 723"/>
                <a:gd name="T6" fmla="*/ 0 w 2532"/>
                <a:gd name="T7" fmla="*/ 0 h 723"/>
                <a:gd name="T8" fmla="*/ 0 w 2532"/>
                <a:gd name="T9" fmla="*/ 0 h 723"/>
                <a:gd name="T10" fmla="*/ 0 w 2532"/>
                <a:gd name="T11" fmla="*/ 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32"/>
                <a:gd name="T19" fmla="*/ 0 h 723"/>
                <a:gd name="T20" fmla="*/ 2532 w 2532"/>
                <a:gd name="T21" fmla="*/ 723 h 72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32" h="723">
                  <a:moveTo>
                    <a:pt x="6" y="0"/>
                  </a:moveTo>
                  <a:cubicBezTo>
                    <a:pt x="16" y="0"/>
                    <a:pt x="26" y="0"/>
                    <a:pt x="36" y="0"/>
                  </a:cubicBezTo>
                  <a:lnTo>
                    <a:pt x="2532" y="678"/>
                  </a:lnTo>
                  <a:lnTo>
                    <a:pt x="2529" y="723"/>
                  </a:lnTo>
                  <a:lnTo>
                    <a:pt x="0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92237" name="Freeform 58"/>
            <p:cNvSpPr>
              <a:spLocks/>
            </p:cNvSpPr>
            <p:nvPr/>
          </p:nvSpPr>
          <p:spPr bwMode="auto">
            <a:xfrm flipV="1">
              <a:off x="4782" y="1198"/>
              <a:ext cx="142" cy="105"/>
            </a:xfrm>
            <a:custGeom>
              <a:avLst/>
              <a:gdLst>
                <a:gd name="T0" fmla="*/ 0 w 2532"/>
                <a:gd name="T1" fmla="*/ 0 h 723"/>
                <a:gd name="T2" fmla="*/ 0 w 2532"/>
                <a:gd name="T3" fmla="*/ 0 h 723"/>
                <a:gd name="T4" fmla="*/ 0 w 2532"/>
                <a:gd name="T5" fmla="*/ 0 h 723"/>
                <a:gd name="T6" fmla="*/ 0 w 2532"/>
                <a:gd name="T7" fmla="*/ 0 h 723"/>
                <a:gd name="T8" fmla="*/ 0 w 2532"/>
                <a:gd name="T9" fmla="*/ 0 h 723"/>
                <a:gd name="T10" fmla="*/ 0 w 2532"/>
                <a:gd name="T11" fmla="*/ 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32"/>
                <a:gd name="T19" fmla="*/ 0 h 723"/>
                <a:gd name="T20" fmla="*/ 2532 w 2532"/>
                <a:gd name="T21" fmla="*/ 723 h 72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32" h="723">
                  <a:moveTo>
                    <a:pt x="6" y="0"/>
                  </a:moveTo>
                  <a:cubicBezTo>
                    <a:pt x="16" y="0"/>
                    <a:pt x="26" y="0"/>
                    <a:pt x="36" y="0"/>
                  </a:cubicBezTo>
                  <a:lnTo>
                    <a:pt x="2532" y="678"/>
                  </a:lnTo>
                  <a:lnTo>
                    <a:pt x="2529" y="723"/>
                  </a:lnTo>
                  <a:lnTo>
                    <a:pt x="0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92173" name="Group 60"/>
          <p:cNvGrpSpPr>
            <a:grpSpLocks/>
          </p:cNvGrpSpPr>
          <p:nvPr/>
        </p:nvGrpSpPr>
        <p:grpSpPr bwMode="auto">
          <a:xfrm>
            <a:off x="1717675" y="1590675"/>
            <a:ext cx="334963" cy="536575"/>
            <a:chOff x="4140" y="429"/>
            <a:chExt cx="1425" cy="2396"/>
          </a:xfrm>
        </p:grpSpPr>
        <p:sp>
          <p:nvSpPr>
            <p:cNvPr id="92190" name="Freeform 61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92191" name="Rectangle 62"/>
            <p:cNvSpPr>
              <a:spLocks noChangeArrowheads="1"/>
            </p:cNvSpPr>
            <p:nvPr/>
          </p:nvSpPr>
          <p:spPr bwMode="auto">
            <a:xfrm>
              <a:off x="4208" y="429"/>
              <a:ext cx="1047" cy="2283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/>
              <a:endParaRPr lang="en-US" altLang="en-US" sz="1600" smtClean="0">
                <a:solidFill>
                  <a:srgbClr val="000000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92192" name="Freeform 63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92193" name="Freeform 64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92194" name="Rectangle 65"/>
            <p:cNvSpPr>
              <a:spLocks noChangeArrowheads="1"/>
            </p:cNvSpPr>
            <p:nvPr/>
          </p:nvSpPr>
          <p:spPr bwMode="auto">
            <a:xfrm>
              <a:off x="4214" y="691"/>
              <a:ext cx="594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/>
              <a:endParaRPr lang="en-US" altLang="en-US" sz="1600" smtClean="0">
                <a:solidFill>
                  <a:srgbClr val="000000"/>
                </a:solidFill>
                <a:latin typeface="Tahoma" panose="020B0604030504040204" pitchFamily="34" charset="0"/>
              </a:endParaRPr>
            </a:p>
          </p:txBody>
        </p:sp>
        <p:grpSp>
          <p:nvGrpSpPr>
            <p:cNvPr id="92195" name="Group 66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92220" name="AutoShape 67"/>
              <p:cNvSpPr>
                <a:spLocks noChangeArrowheads="1"/>
              </p:cNvSpPr>
              <p:nvPr/>
            </p:nvSpPr>
            <p:spPr bwMode="auto">
              <a:xfrm>
                <a:off x="613" y="2570"/>
                <a:ext cx="725" cy="136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0" hangingPunct="0"/>
                <a:endParaRPr lang="en-US" altLang="en-US" sz="1600" smtClean="0">
                  <a:solidFill>
                    <a:srgbClr val="000000"/>
                  </a:solidFill>
                  <a:latin typeface="Tahoma" panose="020B0604030504040204" pitchFamily="34" charset="0"/>
                </a:endParaRPr>
              </a:p>
            </p:txBody>
          </p:sp>
          <p:sp>
            <p:nvSpPr>
              <p:cNvPr id="92221" name="AutoShape 68"/>
              <p:cNvSpPr>
                <a:spLocks noChangeArrowheads="1"/>
              </p:cNvSpPr>
              <p:nvPr/>
            </p:nvSpPr>
            <p:spPr bwMode="auto">
              <a:xfrm>
                <a:off x="629" y="2584"/>
                <a:ext cx="691" cy="10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0" hangingPunct="0"/>
                <a:endParaRPr lang="en-US" altLang="en-US" sz="1600" smtClean="0">
                  <a:solidFill>
                    <a:srgbClr val="000000"/>
                  </a:solidFill>
                  <a:latin typeface="Tahoma" panose="020B0604030504040204" pitchFamily="34" charset="0"/>
                </a:endParaRPr>
              </a:p>
            </p:txBody>
          </p:sp>
        </p:grpSp>
        <p:sp>
          <p:nvSpPr>
            <p:cNvPr id="92196" name="Rectangle 69"/>
            <p:cNvSpPr>
              <a:spLocks noChangeArrowheads="1"/>
            </p:cNvSpPr>
            <p:nvPr/>
          </p:nvSpPr>
          <p:spPr bwMode="auto">
            <a:xfrm>
              <a:off x="4221" y="1017"/>
              <a:ext cx="601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/>
              <a:endParaRPr lang="en-US" altLang="en-US" sz="1600" smtClean="0">
                <a:solidFill>
                  <a:srgbClr val="000000"/>
                </a:solidFill>
                <a:latin typeface="Tahoma" panose="020B0604030504040204" pitchFamily="34" charset="0"/>
              </a:endParaRPr>
            </a:p>
          </p:txBody>
        </p:sp>
        <p:grpSp>
          <p:nvGrpSpPr>
            <p:cNvPr id="92197" name="Group 70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92218" name="AutoShape 71"/>
              <p:cNvSpPr>
                <a:spLocks noChangeArrowheads="1"/>
              </p:cNvSpPr>
              <p:nvPr/>
            </p:nvSpPr>
            <p:spPr bwMode="auto">
              <a:xfrm>
                <a:off x="615" y="2570"/>
                <a:ext cx="725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0" hangingPunct="0"/>
                <a:endParaRPr lang="en-US" altLang="en-US" sz="1600" smtClean="0">
                  <a:solidFill>
                    <a:srgbClr val="000000"/>
                  </a:solidFill>
                  <a:latin typeface="Tahoma" panose="020B0604030504040204" pitchFamily="34" charset="0"/>
                </a:endParaRPr>
              </a:p>
            </p:txBody>
          </p:sp>
          <p:sp>
            <p:nvSpPr>
              <p:cNvPr id="92219" name="AutoShape 72"/>
              <p:cNvSpPr>
                <a:spLocks noChangeArrowheads="1"/>
              </p:cNvSpPr>
              <p:nvPr/>
            </p:nvSpPr>
            <p:spPr bwMode="auto">
              <a:xfrm>
                <a:off x="632" y="2585"/>
                <a:ext cx="691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0" hangingPunct="0"/>
                <a:endParaRPr lang="en-US" altLang="en-US" sz="1600" smtClean="0">
                  <a:solidFill>
                    <a:srgbClr val="000000"/>
                  </a:solidFill>
                  <a:latin typeface="Tahoma" panose="020B0604030504040204" pitchFamily="34" charset="0"/>
                </a:endParaRPr>
              </a:p>
            </p:txBody>
          </p:sp>
        </p:grpSp>
        <p:sp>
          <p:nvSpPr>
            <p:cNvPr id="92198" name="Rectangle 73"/>
            <p:cNvSpPr>
              <a:spLocks noChangeArrowheads="1"/>
            </p:cNvSpPr>
            <p:nvPr/>
          </p:nvSpPr>
          <p:spPr bwMode="auto">
            <a:xfrm>
              <a:off x="4214" y="1358"/>
              <a:ext cx="601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/>
              <a:endParaRPr lang="en-US" altLang="en-US" sz="1600" smtClean="0">
                <a:solidFill>
                  <a:srgbClr val="000000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92199" name="Rectangle 74"/>
            <p:cNvSpPr>
              <a:spLocks noChangeArrowheads="1"/>
            </p:cNvSpPr>
            <p:nvPr/>
          </p:nvSpPr>
          <p:spPr bwMode="auto">
            <a:xfrm>
              <a:off x="4228" y="1655"/>
              <a:ext cx="594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/>
              <a:endParaRPr lang="en-US" altLang="en-US" sz="1600" smtClean="0">
                <a:solidFill>
                  <a:srgbClr val="000000"/>
                </a:solidFill>
                <a:latin typeface="Tahoma" panose="020B0604030504040204" pitchFamily="34" charset="0"/>
              </a:endParaRPr>
            </a:p>
          </p:txBody>
        </p:sp>
        <p:grpSp>
          <p:nvGrpSpPr>
            <p:cNvPr id="92200" name="Group 75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92216" name="AutoShape 76"/>
              <p:cNvSpPr>
                <a:spLocks noChangeArrowheads="1"/>
              </p:cNvSpPr>
              <p:nvPr/>
            </p:nvSpPr>
            <p:spPr bwMode="auto">
              <a:xfrm>
                <a:off x="613" y="2568"/>
                <a:ext cx="724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0" hangingPunct="0"/>
                <a:endParaRPr lang="en-US" altLang="en-US" sz="1600" smtClean="0">
                  <a:solidFill>
                    <a:srgbClr val="000000"/>
                  </a:solidFill>
                  <a:latin typeface="Tahoma" panose="020B0604030504040204" pitchFamily="34" charset="0"/>
                </a:endParaRPr>
              </a:p>
            </p:txBody>
          </p:sp>
          <p:sp>
            <p:nvSpPr>
              <p:cNvPr id="92217" name="AutoShape 77"/>
              <p:cNvSpPr>
                <a:spLocks noChangeArrowheads="1"/>
              </p:cNvSpPr>
              <p:nvPr/>
            </p:nvSpPr>
            <p:spPr bwMode="auto">
              <a:xfrm>
                <a:off x="630" y="2581"/>
                <a:ext cx="690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0" hangingPunct="0"/>
                <a:endParaRPr lang="en-US" altLang="en-US" sz="1600" smtClean="0">
                  <a:solidFill>
                    <a:srgbClr val="000000"/>
                  </a:solidFill>
                  <a:latin typeface="Tahoma" panose="020B0604030504040204" pitchFamily="34" charset="0"/>
                </a:endParaRPr>
              </a:p>
            </p:txBody>
          </p:sp>
        </p:grpSp>
        <p:sp>
          <p:nvSpPr>
            <p:cNvPr id="92201" name="Freeform 78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grpSp>
          <p:nvGrpSpPr>
            <p:cNvPr id="92202" name="Group 79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92214" name="AutoShape 80"/>
              <p:cNvSpPr>
                <a:spLocks noChangeArrowheads="1"/>
              </p:cNvSpPr>
              <p:nvPr/>
            </p:nvSpPr>
            <p:spPr bwMode="auto">
              <a:xfrm>
                <a:off x="617" y="2570"/>
                <a:ext cx="724" cy="135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0" hangingPunct="0"/>
                <a:endParaRPr lang="en-US" altLang="en-US" sz="1600" smtClean="0">
                  <a:solidFill>
                    <a:srgbClr val="000000"/>
                  </a:solidFill>
                  <a:latin typeface="Tahoma" panose="020B0604030504040204" pitchFamily="34" charset="0"/>
                </a:endParaRPr>
              </a:p>
            </p:txBody>
          </p:sp>
          <p:sp>
            <p:nvSpPr>
              <p:cNvPr id="92215" name="AutoShape 81"/>
              <p:cNvSpPr>
                <a:spLocks noChangeArrowheads="1"/>
              </p:cNvSpPr>
              <p:nvPr/>
            </p:nvSpPr>
            <p:spPr bwMode="auto">
              <a:xfrm>
                <a:off x="633" y="2584"/>
                <a:ext cx="690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0" hangingPunct="0"/>
                <a:endParaRPr lang="en-US" altLang="en-US" sz="1600" smtClean="0">
                  <a:solidFill>
                    <a:srgbClr val="000000"/>
                  </a:solidFill>
                  <a:latin typeface="Tahoma" panose="020B0604030504040204" pitchFamily="34" charset="0"/>
                </a:endParaRPr>
              </a:p>
            </p:txBody>
          </p:sp>
        </p:grpSp>
        <p:sp>
          <p:nvSpPr>
            <p:cNvPr id="92203" name="Rectangle 82"/>
            <p:cNvSpPr>
              <a:spLocks noChangeArrowheads="1"/>
            </p:cNvSpPr>
            <p:nvPr/>
          </p:nvSpPr>
          <p:spPr bwMode="auto">
            <a:xfrm>
              <a:off x="5248" y="429"/>
              <a:ext cx="68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/>
              <a:endParaRPr lang="en-US" altLang="en-US" sz="1600" smtClean="0">
                <a:solidFill>
                  <a:srgbClr val="000000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92204" name="Freeform 83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92205" name="Freeform 84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92206" name="Oval 85"/>
            <p:cNvSpPr>
              <a:spLocks noChangeArrowheads="1"/>
            </p:cNvSpPr>
            <p:nvPr/>
          </p:nvSpPr>
          <p:spPr bwMode="auto">
            <a:xfrm>
              <a:off x="5518" y="2612"/>
              <a:ext cx="47" cy="92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/>
              <a:endParaRPr lang="en-US" altLang="en-US" sz="1600" smtClean="0">
                <a:solidFill>
                  <a:srgbClr val="000000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92207" name="Freeform 86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92208" name="AutoShape 87"/>
            <p:cNvSpPr>
              <a:spLocks noChangeArrowheads="1"/>
            </p:cNvSpPr>
            <p:nvPr/>
          </p:nvSpPr>
          <p:spPr bwMode="auto">
            <a:xfrm>
              <a:off x="4140" y="2676"/>
              <a:ext cx="1202" cy="149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/>
              <a:endParaRPr lang="en-US" altLang="en-US" sz="1600" smtClean="0">
                <a:solidFill>
                  <a:srgbClr val="000000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92209" name="AutoShape 88"/>
            <p:cNvSpPr>
              <a:spLocks noChangeArrowheads="1"/>
            </p:cNvSpPr>
            <p:nvPr/>
          </p:nvSpPr>
          <p:spPr bwMode="auto">
            <a:xfrm>
              <a:off x="4208" y="2712"/>
              <a:ext cx="1067" cy="7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/>
              <a:endParaRPr lang="en-US" altLang="en-US" sz="1600" smtClean="0">
                <a:solidFill>
                  <a:srgbClr val="000000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92210" name="Oval 89"/>
            <p:cNvSpPr>
              <a:spLocks noChangeArrowheads="1"/>
            </p:cNvSpPr>
            <p:nvPr/>
          </p:nvSpPr>
          <p:spPr bwMode="auto">
            <a:xfrm>
              <a:off x="4309" y="2385"/>
              <a:ext cx="155" cy="142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/>
              <a:endParaRPr lang="en-US" altLang="en-US" sz="1600" smtClean="0">
                <a:solidFill>
                  <a:srgbClr val="000000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92211" name="Oval 90"/>
            <p:cNvSpPr>
              <a:spLocks noChangeArrowheads="1"/>
            </p:cNvSpPr>
            <p:nvPr/>
          </p:nvSpPr>
          <p:spPr bwMode="auto">
            <a:xfrm>
              <a:off x="4484" y="2385"/>
              <a:ext cx="162" cy="142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/>
              <a:endParaRPr lang="en-US" altLang="en-US" sz="1600" smtClean="0">
                <a:solidFill>
                  <a:srgbClr val="FF0000"/>
                </a:solidFill>
                <a:latin typeface="Tahoma" panose="020B060403050404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2212" name="Oval 91"/>
            <p:cNvSpPr>
              <a:spLocks noChangeArrowheads="1"/>
            </p:cNvSpPr>
            <p:nvPr/>
          </p:nvSpPr>
          <p:spPr bwMode="auto">
            <a:xfrm>
              <a:off x="4660" y="2378"/>
              <a:ext cx="162" cy="142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/>
              <a:endParaRPr lang="en-US" altLang="en-US" sz="1600" smtClean="0">
                <a:solidFill>
                  <a:srgbClr val="000000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92213" name="Rectangle 92"/>
            <p:cNvSpPr>
              <a:spLocks noChangeArrowheads="1"/>
            </p:cNvSpPr>
            <p:nvPr/>
          </p:nvSpPr>
          <p:spPr bwMode="auto">
            <a:xfrm>
              <a:off x="5065" y="1833"/>
              <a:ext cx="81" cy="766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/>
              <a:endParaRPr lang="en-US" altLang="en-US" sz="1600" smtClean="0">
                <a:solidFill>
                  <a:srgbClr val="000000"/>
                </a:solidFill>
                <a:latin typeface="Tahoma" panose="020B0604030504040204" pitchFamily="34" charset="0"/>
              </a:endParaRPr>
            </a:p>
          </p:txBody>
        </p:sp>
      </p:grpSp>
      <p:sp>
        <p:nvSpPr>
          <p:cNvPr id="47125" name="Rectangle 94"/>
          <p:cNvSpPr>
            <a:spLocks noGrp="1" noChangeArrowheads="1"/>
          </p:cNvSpPr>
          <p:nvPr>
            <p:ph type="title"/>
          </p:nvPr>
        </p:nvSpPr>
        <p:spPr>
          <a:xfrm>
            <a:off x="438150" y="255588"/>
            <a:ext cx="6824663" cy="898525"/>
          </a:xfrm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DHCP client-server scenario</a:t>
            </a:r>
          </a:p>
        </p:txBody>
      </p:sp>
      <p:pic>
        <p:nvPicPr>
          <p:cNvPr id="92175" name="Picture 95" descr="underline_base"/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931863"/>
            <a:ext cx="63992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3505200" y="1663700"/>
            <a:ext cx="2540000" cy="733425"/>
            <a:chOff x="7333085" y="2736938"/>
            <a:chExt cx="2539755" cy="733428"/>
          </a:xfrm>
        </p:grpSpPr>
        <p:sp>
          <p:nvSpPr>
            <p:cNvPr id="92188" name="Rectangle 2"/>
            <p:cNvSpPr>
              <a:spLocks noChangeArrowheads="1"/>
            </p:cNvSpPr>
            <p:nvPr/>
          </p:nvSpPr>
          <p:spPr bwMode="auto">
            <a:xfrm>
              <a:off x="7333085" y="2736938"/>
              <a:ext cx="2521866" cy="73342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/>
              <a:endParaRPr lang="en-US" altLang="en-US" sz="1600" smtClean="0">
                <a:solidFill>
                  <a:srgbClr val="000000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92189" name="TextBox 1"/>
            <p:cNvSpPr txBox="1">
              <a:spLocks noChangeArrowheads="1"/>
            </p:cNvSpPr>
            <p:nvPr/>
          </p:nvSpPr>
          <p:spPr bwMode="auto">
            <a:xfrm>
              <a:off x="7344917" y="2797391"/>
              <a:ext cx="2527923" cy="5847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/>
              <a:r>
                <a:rPr lang="en-US" altLang="en-US" sz="1600" smtClean="0">
                  <a:solidFill>
                    <a:srgbClr val="FF0000"/>
                  </a:solidFill>
                  <a:latin typeface="Tahoma" panose="020B0604030504040204" pitchFamily="34" charset="0"/>
                </a:rPr>
                <a:t>Broadcast: is there a DHCP server out there?</a:t>
              </a:r>
            </a:p>
          </p:txBody>
        </p:sp>
      </p:grpSp>
      <p:grpSp>
        <p:nvGrpSpPr>
          <p:cNvPr id="10" name="Group 9"/>
          <p:cNvGrpSpPr>
            <a:grpSpLocks/>
          </p:cNvGrpSpPr>
          <p:nvPr/>
        </p:nvGrpSpPr>
        <p:grpSpPr bwMode="auto">
          <a:xfrm>
            <a:off x="3670300" y="2871788"/>
            <a:ext cx="2528888" cy="884237"/>
            <a:chOff x="9144000" y="3229217"/>
            <a:chExt cx="2527923" cy="885135"/>
          </a:xfrm>
        </p:grpSpPr>
        <p:sp>
          <p:nvSpPr>
            <p:cNvPr id="92186" name="Rectangle 87"/>
            <p:cNvSpPr>
              <a:spLocks noChangeArrowheads="1"/>
            </p:cNvSpPr>
            <p:nvPr/>
          </p:nvSpPr>
          <p:spPr bwMode="auto">
            <a:xfrm>
              <a:off x="9144000" y="3229217"/>
              <a:ext cx="2351575" cy="88513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/>
              <a:endParaRPr lang="en-US" altLang="en-US" sz="1600" smtClean="0">
                <a:solidFill>
                  <a:srgbClr val="000000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92187" name="TextBox 88"/>
            <p:cNvSpPr txBox="1">
              <a:spLocks noChangeArrowheads="1"/>
            </p:cNvSpPr>
            <p:nvPr/>
          </p:nvSpPr>
          <p:spPr bwMode="auto">
            <a:xfrm>
              <a:off x="9144000" y="3271783"/>
              <a:ext cx="2527923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/>
              <a:r>
                <a:rPr lang="en-US" altLang="en-US" sz="1600" smtClean="0">
                  <a:solidFill>
                    <a:srgbClr val="FF0000"/>
                  </a:solidFill>
                  <a:latin typeface="Tahoma" panose="020B0604030504040204" pitchFamily="34" charset="0"/>
                </a:rPr>
                <a:t>Broadcast: I’m a DHCP server! Here’s an IP address you can use </a:t>
              </a:r>
            </a:p>
          </p:txBody>
        </p:sp>
      </p:grp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2286000" y="4097338"/>
            <a:ext cx="2527300" cy="884237"/>
            <a:chOff x="8956574" y="4615923"/>
            <a:chExt cx="2527923" cy="885135"/>
          </a:xfrm>
        </p:grpSpPr>
        <p:sp>
          <p:nvSpPr>
            <p:cNvPr id="92184" name="Rectangle 89"/>
            <p:cNvSpPr>
              <a:spLocks noChangeArrowheads="1"/>
            </p:cNvSpPr>
            <p:nvPr/>
          </p:nvSpPr>
          <p:spPr bwMode="auto">
            <a:xfrm>
              <a:off x="8956574" y="4615923"/>
              <a:ext cx="2351575" cy="88513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/>
              <a:endParaRPr lang="en-US" altLang="en-US" sz="1600" smtClean="0">
                <a:solidFill>
                  <a:srgbClr val="000000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92185" name="TextBox 90"/>
            <p:cNvSpPr txBox="1">
              <a:spLocks noChangeArrowheads="1"/>
            </p:cNvSpPr>
            <p:nvPr/>
          </p:nvSpPr>
          <p:spPr bwMode="auto">
            <a:xfrm>
              <a:off x="8956574" y="4765817"/>
              <a:ext cx="2527923" cy="5847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/>
              <a:r>
                <a:rPr lang="en-US" altLang="en-US" sz="1600" smtClean="0">
                  <a:solidFill>
                    <a:srgbClr val="FF0000"/>
                  </a:solidFill>
                  <a:latin typeface="Tahoma" panose="020B0604030504040204" pitchFamily="34" charset="0"/>
                </a:rPr>
                <a:t>Broadcast: OK.  I’ll take that IP address!</a:t>
              </a:r>
            </a:p>
          </p:txBody>
        </p:sp>
      </p:grpSp>
      <p:grpSp>
        <p:nvGrpSpPr>
          <p:cNvPr id="12" name="Group 11"/>
          <p:cNvGrpSpPr>
            <a:grpSpLocks/>
          </p:cNvGrpSpPr>
          <p:nvPr/>
        </p:nvGrpSpPr>
        <p:grpSpPr bwMode="auto">
          <a:xfrm>
            <a:off x="3652838" y="5465763"/>
            <a:ext cx="2528887" cy="885825"/>
            <a:chOff x="9144000" y="5555417"/>
            <a:chExt cx="2527923" cy="885135"/>
          </a:xfrm>
        </p:grpSpPr>
        <p:sp>
          <p:nvSpPr>
            <p:cNvPr id="92182" name="Rectangle 91"/>
            <p:cNvSpPr>
              <a:spLocks noChangeArrowheads="1"/>
            </p:cNvSpPr>
            <p:nvPr/>
          </p:nvSpPr>
          <p:spPr bwMode="auto">
            <a:xfrm>
              <a:off x="9144000" y="5555417"/>
              <a:ext cx="2351575" cy="88513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/>
              <a:endParaRPr lang="en-US" altLang="en-US" sz="1600" smtClean="0">
                <a:solidFill>
                  <a:srgbClr val="000000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92183" name="TextBox 92"/>
            <p:cNvSpPr txBox="1">
              <a:spLocks noChangeArrowheads="1"/>
            </p:cNvSpPr>
            <p:nvPr/>
          </p:nvSpPr>
          <p:spPr bwMode="auto">
            <a:xfrm>
              <a:off x="9144000" y="5705311"/>
              <a:ext cx="2527923" cy="5847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/>
              <a:r>
                <a:rPr lang="en-US" altLang="en-US" sz="1600" smtClean="0">
                  <a:solidFill>
                    <a:srgbClr val="FF0000"/>
                  </a:solidFill>
                  <a:latin typeface="Tahoma" panose="020B0604030504040204" pitchFamily="34" charset="0"/>
                </a:rPr>
                <a:t>Broadcast: OK.  You’ve got that IP address!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4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34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34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5" grpId="0" animBg="1"/>
      <p:bldP spid="34828" grpId="0" animBg="1"/>
      <p:bldP spid="3483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DHCP: more than IP addresses</a:t>
            </a:r>
          </a:p>
        </p:txBody>
      </p:sp>
      <p:sp>
        <p:nvSpPr>
          <p:cNvPr id="4813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>
                <a:cs typeface="+mn-cs"/>
              </a:rPr>
              <a:t>DHCP can return more than just allocated IP address on subnet:</a:t>
            </a:r>
          </a:p>
          <a:p>
            <a:pPr lvl="1">
              <a:buFont typeface="Arial"/>
              <a:buChar char="•"/>
              <a:defRPr/>
            </a:pPr>
            <a:r>
              <a:rPr lang="en-US"/>
              <a:t>address of first-hop router for client</a:t>
            </a:r>
          </a:p>
          <a:p>
            <a:pPr lvl="1">
              <a:buFont typeface="Arial"/>
              <a:buChar char="•"/>
              <a:defRPr/>
            </a:pPr>
            <a:r>
              <a:rPr lang="en-US"/>
              <a:t>name and IP address of DNS sever</a:t>
            </a:r>
          </a:p>
          <a:p>
            <a:pPr lvl="1">
              <a:buFont typeface="Arial"/>
              <a:buChar char="•"/>
              <a:defRPr/>
            </a:pPr>
            <a:r>
              <a:rPr lang="en-US"/>
              <a:t>network mask (indicating network versus host portion of address)</a:t>
            </a:r>
          </a:p>
        </p:txBody>
      </p:sp>
      <p:pic>
        <p:nvPicPr>
          <p:cNvPr id="94211" name="Picture 4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663" y="1047750"/>
            <a:ext cx="68564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37138" y="1284288"/>
            <a:ext cx="3421062" cy="1262062"/>
          </a:xfrm>
        </p:spPr>
        <p:txBody>
          <a:bodyPr/>
          <a:lstStyle/>
          <a:p>
            <a:pPr marL="233363" indent="-233363">
              <a:buFont typeface="Wingdings" charset="2"/>
              <a:buChar char="§"/>
              <a:defRPr/>
            </a:pPr>
            <a:r>
              <a:rPr lang="en-US" sz="2200" dirty="0">
                <a:cs typeface="+mn-cs"/>
              </a:rPr>
              <a:t>connecting laptop needs its IP address, </a:t>
            </a:r>
            <a:r>
              <a:rPr lang="en-US" sz="2200" dirty="0" err="1">
                <a:cs typeface="+mn-cs"/>
              </a:rPr>
              <a:t>addr</a:t>
            </a:r>
            <a:r>
              <a:rPr lang="en-US" sz="2200" dirty="0">
                <a:cs typeface="+mn-cs"/>
              </a:rPr>
              <a:t> of first-hop router, </a:t>
            </a:r>
            <a:r>
              <a:rPr lang="en-US" sz="2200" dirty="0" err="1">
                <a:cs typeface="+mn-cs"/>
              </a:rPr>
              <a:t>addr</a:t>
            </a:r>
            <a:r>
              <a:rPr lang="en-US" sz="2200" dirty="0">
                <a:cs typeface="+mn-cs"/>
              </a:rPr>
              <a:t> of DNS server: use DHCP</a:t>
            </a:r>
          </a:p>
        </p:txBody>
      </p:sp>
      <p:sp>
        <p:nvSpPr>
          <p:cNvPr id="95234" name="Freeform 3"/>
          <p:cNvSpPr>
            <a:spLocks/>
          </p:cNvSpPr>
          <p:nvPr/>
        </p:nvSpPr>
        <p:spPr bwMode="auto">
          <a:xfrm>
            <a:off x="773113" y="1428750"/>
            <a:ext cx="3554412" cy="2754313"/>
          </a:xfrm>
          <a:custGeom>
            <a:avLst/>
            <a:gdLst>
              <a:gd name="T0" fmla="*/ 2147483647 w 2406"/>
              <a:gd name="T1" fmla="*/ 2147483647 h 958"/>
              <a:gd name="T2" fmla="*/ 2147483647 w 2406"/>
              <a:gd name="T3" fmla="*/ 2147483647 h 958"/>
              <a:gd name="T4" fmla="*/ 2147483647 w 2406"/>
              <a:gd name="T5" fmla="*/ 2147483647 h 958"/>
              <a:gd name="T6" fmla="*/ 2147483647 w 2406"/>
              <a:gd name="T7" fmla="*/ 2147483647 h 958"/>
              <a:gd name="T8" fmla="*/ 2147483647 w 2406"/>
              <a:gd name="T9" fmla="*/ 2147483647 h 958"/>
              <a:gd name="T10" fmla="*/ 2147483647 w 2406"/>
              <a:gd name="T11" fmla="*/ 2147483647 h 958"/>
              <a:gd name="T12" fmla="*/ 2147483647 w 2406"/>
              <a:gd name="T13" fmla="*/ 2147483647 h 958"/>
              <a:gd name="T14" fmla="*/ 2147483647 w 2406"/>
              <a:gd name="T15" fmla="*/ 2147483647 h 958"/>
              <a:gd name="T16" fmla="*/ 2147483647 w 2406"/>
              <a:gd name="T17" fmla="*/ 2147483647 h 958"/>
              <a:gd name="T18" fmla="*/ 2147483647 w 2406"/>
              <a:gd name="T19" fmla="*/ 2147483647 h 958"/>
              <a:gd name="T20" fmla="*/ 2147483647 w 2406"/>
              <a:gd name="T21" fmla="*/ 2147483647 h 958"/>
              <a:gd name="T22" fmla="*/ 2147483647 w 2406"/>
              <a:gd name="T23" fmla="*/ 2147483647 h 958"/>
              <a:gd name="T24" fmla="*/ 2147483647 w 2406"/>
              <a:gd name="T25" fmla="*/ 2147483647 h 958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2406"/>
              <a:gd name="T40" fmla="*/ 0 h 958"/>
              <a:gd name="T41" fmla="*/ 2406 w 2406"/>
              <a:gd name="T42" fmla="*/ 958 h 958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2406" h="958">
                <a:moveTo>
                  <a:pt x="2192" y="274"/>
                </a:moveTo>
                <a:cubicBezTo>
                  <a:pt x="1978" y="94"/>
                  <a:pt x="1990" y="122"/>
                  <a:pt x="1857" y="77"/>
                </a:cubicBezTo>
                <a:cubicBezTo>
                  <a:pt x="1724" y="32"/>
                  <a:pt x="1584" y="0"/>
                  <a:pt x="1393" y="7"/>
                </a:cubicBezTo>
                <a:cubicBezTo>
                  <a:pt x="1202" y="14"/>
                  <a:pt x="898" y="84"/>
                  <a:pt x="713" y="122"/>
                </a:cubicBezTo>
                <a:cubicBezTo>
                  <a:pt x="528" y="160"/>
                  <a:pt x="395" y="168"/>
                  <a:pt x="280" y="234"/>
                </a:cubicBezTo>
                <a:cubicBezTo>
                  <a:pt x="166" y="301"/>
                  <a:pt x="52" y="432"/>
                  <a:pt x="26" y="522"/>
                </a:cubicBezTo>
                <a:cubicBezTo>
                  <a:pt x="0" y="612"/>
                  <a:pt x="81" y="711"/>
                  <a:pt x="122" y="773"/>
                </a:cubicBezTo>
                <a:cubicBezTo>
                  <a:pt x="163" y="835"/>
                  <a:pt x="99" y="877"/>
                  <a:pt x="273" y="894"/>
                </a:cubicBezTo>
                <a:cubicBezTo>
                  <a:pt x="447" y="911"/>
                  <a:pt x="938" y="866"/>
                  <a:pt x="1169" y="876"/>
                </a:cubicBezTo>
                <a:cubicBezTo>
                  <a:pt x="1400" y="886"/>
                  <a:pt x="1499" y="950"/>
                  <a:pt x="1659" y="954"/>
                </a:cubicBezTo>
                <a:cubicBezTo>
                  <a:pt x="1819" y="958"/>
                  <a:pt x="2014" y="958"/>
                  <a:pt x="2129" y="897"/>
                </a:cubicBezTo>
                <a:cubicBezTo>
                  <a:pt x="2244" y="836"/>
                  <a:pt x="2327" y="856"/>
                  <a:pt x="2350" y="591"/>
                </a:cubicBezTo>
                <a:cubicBezTo>
                  <a:pt x="2373" y="326"/>
                  <a:pt x="2406" y="454"/>
                  <a:pt x="2192" y="274"/>
                </a:cubicBezTo>
                <a:close/>
              </a:path>
            </a:pathLst>
          </a:cu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95235" name="Line 36"/>
          <p:cNvSpPr>
            <a:spLocks noChangeShapeType="1"/>
          </p:cNvSpPr>
          <p:nvPr/>
        </p:nvSpPr>
        <p:spPr bwMode="auto">
          <a:xfrm flipV="1">
            <a:off x="3775075" y="2500313"/>
            <a:ext cx="155575" cy="1428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95236" name="Line 43"/>
          <p:cNvSpPr>
            <a:spLocks noChangeShapeType="1"/>
          </p:cNvSpPr>
          <p:nvPr/>
        </p:nvSpPr>
        <p:spPr bwMode="auto">
          <a:xfrm flipV="1">
            <a:off x="2665413" y="2673350"/>
            <a:ext cx="6953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95237" name="Line 44"/>
          <p:cNvSpPr>
            <a:spLocks noChangeShapeType="1"/>
          </p:cNvSpPr>
          <p:nvPr/>
        </p:nvSpPr>
        <p:spPr bwMode="auto">
          <a:xfrm flipV="1">
            <a:off x="3924300" y="2357438"/>
            <a:ext cx="138113" cy="142875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95238" name="Line 48"/>
          <p:cNvSpPr>
            <a:spLocks noChangeShapeType="1"/>
          </p:cNvSpPr>
          <p:nvPr/>
        </p:nvSpPr>
        <p:spPr bwMode="auto">
          <a:xfrm flipV="1">
            <a:off x="3279775" y="2892425"/>
            <a:ext cx="512763" cy="6127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95239" name="Text Box 44"/>
          <p:cNvSpPr txBox="1">
            <a:spLocks noChangeArrowheads="1"/>
          </p:cNvSpPr>
          <p:nvPr/>
        </p:nvSpPr>
        <p:spPr bwMode="auto">
          <a:xfrm>
            <a:off x="2562225" y="3967163"/>
            <a:ext cx="2025650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800" i="1" smtClean="0">
                <a:solidFill>
                  <a:srgbClr val="000000"/>
                </a:solidFill>
              </a:rPr>
              <a:t>router with DHCP </a:t>
            </a:r>
          </a:p>
          <a:p>
            <a:pPr eaLnBrk="0" hangingPunct="0"/>
            <a:r>
              <a:rPr lang="en-US" altLang="en-US" sz="1800" i="1" smtClean="0">
                <a:solidFill>
                  <a:srgbClr val="000000"/>
                </a:solidFill>
              </a:rPr>
              <a:t>server built into </a:t>
            </a:r>
          </a:p>
          <a:p>
            <a:pPr eaLnBrk="0" hangingPunct="0"/>
            <a:r>
              <a:rPr lang="en-US" altLang="en-US" sz="1800" i="1" smtClean="0">
                <a:solidFill>
                  <a:srgbClr val="000000"/>
                </a:solidFill>
              </a:rPr>
              <a:t>router</a:t>
            </a:r>
          </a:p>
        </p:txBody>
      </p:sp>
      <p:sp>
        <p:nvSpPr>
          <p:cNvPr id="648344" name="Rectangle 152"/>
          <p:cNvSpPr>
            <a:spLocks noChangeArrowheads="1"/>
          </p:cNvSpPr>
          <p:nvPr/>
        </p:nvSpPr>
        <p:spPr bwMode="auto">
          <a:xfrm>
            <a:off x="5037138" y="2574925"/>
            <a:ext cx="3892550" cy="1306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3363" indent="-233363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>
              <a:lnSpc>
                <a:spcPct val="90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altLang="en-US" sz="2200" smtClean="0">
                <a:solidFill>
                  <a:srgbClr val="000000"/>
                </a:solidFill>
                <a:latin typeface="Gill Sans MT" panose="020B0502020104020203" pitchFamily="34" charset="0"/>
              </a:rPr>
              <a:t>DHCP request encapsulated in UDP, encapsulated in IP, encapsulated in 802.1 Ethernet</a:t>
            </a:r>
          </a:p>
        </p:txBody>
      </p:sp>
      <p:sp>
        <p:nvSpPr>
          <p:cNvPr id="648345" name="Rectangle 153"/>
          <p:cNvSpPr>
            <a:spLocks noChangeArrowheads="1"/>
          </p:cNvSpPr>
          <p:nvPr/>
        </p:nvSpPr>
        <p:spPr bwMode="auto">
          <a:xfrm>
            <a:off x="5056188" y="3821113"/>
            <a:ext cx="3924300" cy="1563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3363" indent="-233363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>
              <a:lnSpc>
                <a:spcPct val="90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altLang="en-US" sz="2200" smtClean="0">
                <a:solidFill>
                  <a:srgbClr val="000000"/>
                </a:solidFill>
                <a:latin typeface="Gill Sans MT" panose="020B0502020104020203" pitchFamily="34" charset="0"/>
              </a:rPr>
              <a:t>Ethernet frame broadcast (dest: </a:t>
            </a:r>
            <a:r>
              <a:rPr lang="en-US" altLang="en-US" sz="1600" smtClean="0">
                <a:solidFill>
                  <a:srgbClr val="000000"/>
                </a:solidFill>
                <a:latin typeface="Gill Sans MT" panose="020B0502020104020203" pitchFamily="34" charset="0"/>
              </a:rPr>
              <a:t>FFFFFFFFFFFF</a:t>
            </a:r>
            <a:r>
              <a:rPr lang="en-US" altLang="en-US" sz="2200" smtClean="0">
                <a:solidFill>
                  <a:srgbClr val="000000"/>
                </a:solidFill>
                <a:latin typeface="Gill Sans MT" panose="020B0502020104020203" pitchFamily="34" charset="0"/>
              </a:rPr>
              <a:t>) on LAN, received at router running DHCP server</a:t>
            </a:r>
          </a:p>
        </p:txBody>
      </p:sp>
      <p:sp>
        <p:nvSpPr>
          <p:cNvPr id="648346" name="Rectangle 154"/>
          <p:cNvSpPr>
            <a:spLocks noChangeArrowheads="1"/>
          </p:cNvSpPr>
          <p:nvPr/>
        </p:nvSpPr>
        <p:spPr bwMode="auto">
          <a:xfrm>
            <a:off x="5033963" y="5157788"/>
            <a:ext cx="3802062" cy="129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3363" indent="-233363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>
              <a:lnSpc>
                <a:spcPct val="90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altLang="en-US" sz="2200" smtClean="0">
                <a:solidFill>
                  <a:srgbClr val="000000"/>
                </a:solidFill>
                <a:latin typeface="Gill Sans MT" panose="020B0502020104020203" pitchFamily="34" charset="0"/>
              </a:rPr>
              <a:t>Ethernet demuxed to IP demuxed, UDP demuxed to DHCP </a:t>
            </a:r>
          </a:p>
        </p:txBody>
      </p:sp>
      <p:sp>
        <p:nvSpPr>
          <p:cNvPr id="95243" name="Text Box 155"/>
          <p:cNvSpPr txBox="1">
            <a:spLocks noChangeArrowheads="1"/>
          </p:cNvSpPr>
          <p:nvPr/>
        </p:nvSpPr>
        <p:spPr bwMode="auto">
          <a:xfrm>
            <a:off x="3327400" y="3284538"/>
            <a:ext cx="1047750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400" smtClean="0">
                <a:solidFill>
                  <a:srgbClr val="000000"/>
                </a:solidFill>
              </a:rPr>
              <a:t>168.1.1.1</a:t>
            </a:r>
          </a:p>
          <a:p>
            <a:pPr eaLnBrk="0" hangingPunct="0"/>
            <a:endParaRPr lang="en-US" altLang="en-US" sz="1400" smtClean="0">
              <a:solidFill>
                <a:srgbClr val="000000"/>
              </a:solidFill>
            </a:endParaRPr>
          </a:p>
        </p:txBody>
      </p:sp>
      <p:grpSp>
        <p:nvGrpSpPr>
          <p:cNvPr id="95244" name="Group 186"/>
          <p:cNvGrpSpPr>
            <a:grpSpLocks/>
          </p:cNvGrpSpPr>
          <p:nvPr/>
        </p:nvGrpSpPr>
        <p:grpSpPr bwMode="auto">
          <a:xfrm>
            <a:off x="3140075" y="2598738"/>
            <a:ext cx="963613" cy="300037"/>
            <a:chOff x="4410" y="1365"/>
            <a:chExt cx="663" cy="224"/>
          </a:xfrm>
        </p:grpSpPr>
        <p:sp>
          <p:nvSpPr>
            <p:cNvPr id="95422" name="Rectangle 187"/>
            <p:cNvSpPr>
              <a:spLocks noChangeArrowheads="1"/>
            </p:cNvSpPr>
            <p:nvPr/>
          </p:nvSpPr>
          <p:spPr bwMode="auto">
            <a:xfrm>
              <a:off x="4410" y="1500"/>
              <a:ext cx="495" cy="87"/>
            </a:xfrm>
            <a:prstGeom prst="rect">
              <a:avLst/>
            </a:prstGeom>
            <a:gradFill rotWithShape="1">
              <a:gsLst>
                <a:gs pos="0">
                  <a:srgbClr val="009999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95423" name="AutoShape 188"/>
            <p:cNvSpPr>
              <a:spLocks noChangeArrowheads="1"/>
            </p:cNvSpPr>
            <p:nvPr/>
          </p:nvSpPr>
          <p:spPr bwMode="auto">
            <a:xfrm>
              <a:off x="4410" y="1369"/>
              <a:ext cx="663" cy="134"/>
            </a:xfrm>
            <a:prstGeom prst="parallelogram">
              <a:avLst>
                <a:gd name="adj" fmla="val 122778"/>
              </a:avLst>
            </a:prstGeom>
            <a:gradFill rotWithShape="1">
              <a:gsLst>
                <a:gs pos="0">
                  <a:srgbClr val="009999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95424" name="Freeform 189"/>
            <p:cNvSpPr>
              <a:spLocks/>
            </p:cNvSpPr>
            <p:nvPr/>
          </p:nvSpPr>
          <p:spPr bwMode="auto">
            <a:xfrm>
              <a:off x="4904" y="1365"/>
              <a:ext cx="169" cy="224"/>
            </a:xfrm>
            <a:custGeom>
              <a:avLst/>
              <a:gdLst>
                <a:gd name="T0" fmla="*/ 0 w 169"/>
                <a:gd name="T1" fmla="*/ 138 h 224"/>
                <a:gd name="T2" fmla="*/ 0 w 169"/>
                <a:gd name="T3" fmla="*/ 224 h 224"/>
                <a:gd name="T4" fmla="*/ 169 w 169"/>
                <a:gd name="T5" fmla="*/ 77 h 224"/>
                <a:gd name="T6" fmla="*/ 169 w 169"/>
                <a:gd name="T7" fmla="*/ 0 h 224"/>
                <a:gd name="T8" fmla="*/ 0 w 169"/>
                <a:gd name="T9" fmla="*/ 138 h 2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69"/>
                <a:gd name="T16" fmla="*/ 0 h 224"/>
                <a:gd name="T17" fmla="*/ 169 w 169"/>
                <a:gd name="T18" fmla="*/ 224 h 22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69" h="224">
                  <a:moveTo>
                    <a:pt x="0" y="138"/>
                  </a:moveTo>
                  <a:lnTo>
                    <a:pt x="0" y="224"/>
                  </a:lnTo>
                  <a:lnTo>
                    <a:pt x="169" y="77"/>
                  </a:lnTo>
                  <a:lnTo>
                    <a:pt x="169" y="0"/>
                  </a:lnTo>
                  <a:lnTo>
                    <a:pt x="0" y="138"/>
                  </a:lnTo>
                  <a:close/>
                </a:path>
              </a:pathLst>
            </a:custGeom>
            <a:solidFill>
              <a:srgbClr val="BBE0E3"/>
            </a:solidFill>
            <a:ln w="635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95425" name="Freeform 190"/>
            <p:cNvSpPr>
              <a:spLocks/>
            </p:cNvSpPr>
            <p:nvPr/>
          </p:nvSpPr>
          <p:spPr bwMode="auto">
            <a:xfrm>
              <a:off x="4475" y="1395"/>
              <a:ext cx="506" cy="80"/>
            </a:xfrm>
            <a:custGeom>
              <a:avLst/>
              <a:gdLst>
                <a:gd name="T0" fmla="*/ 0 w 280"/>
                <a:gd name="T1" fmla="*/ 1801 h 63"/>
                <a:gd name="T2" fmla="*/ 147159 w 280"/>
                <a:gd name="T3" fmla="*/ 1752 h 63"/>
                <a:gd name="T4" fmla="*/ 868488 w 280"/>
                <a:gd name="T5" fmla="*/ 0 h 63"/>
                <a:gd name="T6" fmla="*/ 1108812 w 280"/>
                <a:gd name="T7" fmla="*/ 0 h 6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80"/>
                <a:gd name="T13" fmla="*/ 0 h 63"/>
                <a:gd name="T14" fmla="*/ 280 w 280"/>
                <a:gd name="T15" fmla="*/ 63 h 6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80" h="63">
                  <a:moveTo>
                    <a:pt x="0" y="63"/>
                  </a:moveTo>
                  <a:lnTo>
                    <a:pt x="37" y="62"/>
                  </a:lnTo>
                  <a:lnTo>
                    <a:pt x="219" y="0"/>
                  </a:lnTo>
                  <a:lnTo>
                    <a:pt x="280" y="0"/>
                  </a:lnTo>
                </a:path>
              </a:pathLst>
            </a:custGeom>
            <a:noFill/>
            <a:ln w="19050" cap="flat" cmpd="sng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95426" name="Freeform 191"/>
            <p:cNvSpPr>
              <a:spLocks/>
            </p:cNvSpPr>
            <p:nvPr/>
          </p:nvSpPr>
          <p:spPr bwMode="auto">
            <a:xfrm>
              <a:off x="4593" y="1391"/>
              <a:ext cx="293" cy="93"/>
            </a:xfrm>
            <a:custGeom>
              <a:avLst/>
              <a:gdLst>
                <a:gd name="T0" fmla="*/ 0 w 293"/>
                <a:gd name="T1" fmla="*/ 0 h 93"/>
                <a:gd name="T2" fmla="*/ 67 w 293"/>
                <a:gd name="T3" fmla="*/ 1 h 93"/>
                <a:gd name="T4" fmla="*/ 195 w 293"/>
                <a:gd name="T5" fmla="*/ 93 h 93"/>
                <a:gd name="T6" fmla="*/ 293 w 293"/>
                <a:gd name="T7" fmla="*/ 93 h 9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93"/>
                <a:gd name="T13" fmla="*/ 0 h 93"/>
                <a:gd name="T14" fmla="*/ 293 w 293"/>
                <a:gd name="T15" fmla="*/ 93 h 9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93" h="93">
                  <a:moveTo>
                    <a:pt x="0" y="0"/>
                  </a:moveTo>
                  <a:lnTo>
                    <a:pt x="67" y="1"/>
                  </a:lnTo>
                  <a:lnTo>
                    <a:pt x="195" y="93"/>
                  </a:lnTo>
                  <a:lnTo>
                    <a:pt x="293" y="93"/>
                  </a:lnTo>
                </a:path>
              </a:pathLst>
            </a:custGeom>
            <a:noFill/>
            <a:ln w="19050" cap="flat" cmpd="sng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95245" name="Group 192"/>
          <p:cNvGrpSpPr>
            <a:grpSpLocks/>
          </p:cNvGrpSpPr>
          <p:nvPr/>
        </p:nvGrpSpPr>
        <p:grpSpPr bwMode="auto">
          <a:xfrm>
            <a:off x="2674938" y="3525838"/>
            <a:ext cx="1066800" cy="406400"/>
            <a:chOff x="4396" y="1245"/>
            <a:chExt cx="672" cy="248"/>
          </a:xfrm>
        </p:grpSpPr>
        <p:sp>
          <p:nvSpPr>
            <p:cNvPr id="95414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mtClean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95415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/>
              <a:endParaRPr lang="en-US" altLang="en-US" smtClean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95416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mtClean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grpSp>
          <p:nvGrpSpPr>
            <p:cNvPr id="95417" name="Group 196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95420" name="Freeform 197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28575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95421" name="Freeform 198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28575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sp>
          <p:nvSpPr>
            <p:cNvPr id="95418" name="Line 199"/>
            <p:cNvSpPr>
              <a:spLocks noChangeShapeType="1"/>
            </p:cNvSpPr>
            <p:nvPr/>
          </p:nvSpPr>
          <p:spPr bwMode="auto">
            <a:xfrm>
              <a:off x="4399" y="1321"/>
              <a:ext cx="0" cy="109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95419" name="Line 200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95246" name="Group 201"/>
          <p:cNvGrpSpPr>
            <a:grpSpLocks/>
          </p:cNvGrpSpPr>
          <p:nvPr/>
        </p:nvGrpSpPr>
        <p:grpSpPr bwMode="auto">
          <a:xfrm>
            <a:off x="2706688" y="3330575"/>
            <a:ext cx="423862" cy="647700"/>
            <a:chOff x="4140" y="429"/>
            <a:chExt cx="1425" cy="2396"/>
          </a:xfrm>
        </p:grpSpPr>
        <p:sp>
          <p:nvSpPr>
            <p:cNvPr id="95382" name="Freeform 202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3 w 354"/>
                <a:gd name="T1" fmla="*/ 0 h 2742"/>
                <a:gd name="T2" fmla="*/ 15 w 354"/>
                <a:gd name="T3" fmla="*/ 27 h 2742"/>
                <a:gd name="T4" fmla="*/ 15 w 354"/>
                <a:gd name="T5" fmla="*/ 205 h 2742"/>
                <a:gd name="T6" fmla="*/ 0 w 354"/>
                <a:gd name="T7" fmla="*/ 215 h 2742"/>
                <a:gd name="T8" fmla="*/ 3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95383" name="Rectangle 203"/>
            <p:cNvSpPr>
              <a:spLocks noChangeArrowheads="1"/>
            </p:cNvSpPr>
            <p:nvPr/>
          </p:nvSpPr>
          <p:spPr bwMode="auto">
            <a:xfrm>
              <a:off x="4204" y="429"/>
              <a:ext cx="1051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95384" name="Freeform 204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9 w 211"/>
                <a:gd name="T3" fmla="*/ 18 h 2537"/>
                <a:gd name="T4" fmla="*/ 2 w 211"/>
                <a:gd name="T5" fmla="*/ 196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95385" name="Freeform 205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4 w 328"/>
                <a:gd name="T3" fmla="*/ 11 h 226"/>
                <a:gd name="T4" fmla="*/ 14 w 328"/>
                <a:gd name="T5" fmla="*/ 19 h 226"/>
                <a:gd name="T6" fmla="*/ 0 w 328"/>
                <a:gd name="T7" fmla="*/ 8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95386" name="Rectangle 206"/>
            <p:cNvSpPr>
              <a:spLocks noChangeArrowheads="1"/>
            </p:cNvSpPr>
            <p:nvPr/>
          </p:nvSpPr>
          <p:spPr bwMode="auto">
            <a:xfrm>
              <a:off x="4209" y="693"/>
              <a:ext cx="598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grpSp>
          <p:nvGrpSpPr>
            <p:cNvPr id="95387" name="Group 207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95412" name="AutoShape 208"/>
              <p:cNvSpPr>
                <a:spLocks noChangeArrowheads="1"/>
              </p:cNvSpPr>
              <p:nvPr/>
            </p:nvSpPr>
            <p:spPr bwMode="auto">
              <a:xfrm>
                <a:off x="613" y="2570"/>
                <a:ext cx="726" cy="135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95413" name="AutoShape 209"/>
              <p:cNvSpPr>
                <a:spLocks noChangeArrowheads="1"/>
              </p:cNvSpPr>
              <p:nvPr/>
            </p:nvSpPr>
            <p:spPr bwMode="auto">
              <a:xfrm>
                <a:off x="627" y="2587"/>
                <a:ext cx="693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95388" name="Rectangle 210"/>
            <p:cNvSpPr>
              <a:spLocks noChangeArrowheads="1"/>
            </p:cNvSpPr>
            <p:nvPr/>
          </p:nvSpPr>
          <p:spPr bwMode="auto">
            <a:xfrm>
              <a:off x="4225" y="1016"/>
              <a:ext cx="592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grpSp>
          <p:nvGrpSpPr>
            <p:cNvPr id="95389" name="Group 211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95410" name="AutoShape 212"/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6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95411" name="AutoShape 213"/>
              <p:cNvSpPr>
                <a:spLocks noChangeArrowheads="1"/>
              </p:cNvSpPr>
              <p:nvPr/>
            </p:nvSpPr>
            <p:spPr bwMode="auto">
              <a:xfrm>
                <a:off x="629" y="2585"/>
                <a:ext cx="693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95390" name="Rectangle 214"/>
            <p:cNvSpPr>
              <a:spLocks noChangeArrowheads="1"/>
            </p:cNvSpPr>
            <p:nvPr/>
          </p:nvSpPr>
          <p:spPr bwMode="auto">
            <a:xfrm>
              <a:off x="4215" y="1357"/>
              <a:ext cx="598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95391" name="Rectangle 215"/>
            <p:cNvSpPr>
              <a:spLocks noChangeArrowheads="1"/>
            </p:cNvSpPr>
            <p:nvPr/>
          </p:nvSpPr>
          <p:spPr bwMode="auto">
            <a:xfrm>
              <a:off x="4225" y="1656"/>
              <a:ext cx="598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grpSp>
          <p:nvGrpSpPr>
            <p:cNvPr id="95392" name="Group 216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95408" name="AutoShape 217"/>
              <p:cNvSpPr>
                <a:spLocks noChangeArrowheads="1"/>
              </p:cNvSpPr>
              <p:nvPr/>
            </p:nvSpPr>
            <p:spPr bwMode="auto">
              <a:xfrm>
                <a:off x="611" y="2568"/>
                <a:ext cx="731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95409" name="AutoShape 218"/>
              <p:cNvSpPr>
                <a:spLocks noChangeArrowheads="1"/>
              </p:cNvSpPr>
              <p:nvPr/>
            </p:nvSpPr>
            <p:spPr bwMode="auto">
              <a:xfrm>
                <a:off x="624" y="2584"/>
                <a:ext cx="698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95393" name="Freeform 219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4 w 328"/>
                <a:gd name="T3" fmla="*/ 10 h 226"/>
                <a:gd name="T4" fmla="*/ 14 w 328"/>
                <a:gd name="T5" fmla="*/ 17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grpSp>
          <p:nvGrpSpPr>
            <p:cNvPr id="95394" name="Group 220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95406" name="AutoShape 221"/>
              <p:cNvSpPr>
                <a:spLocks noChangeArrowheads="1"/>
              </p:cNvSpPr>
              <p:nvPr/>
            </p:nvSpPr>
            <p:spPr bwMode="auto">
              <a:xfrm>
                <a:off x="612" y="2569"/>
                <a:ext cx="725" cy="14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95407" name="AutoShape 222"/>
              <p:cNvSpPr>
                <a:spLocks noChangeArrowheads="1"/>
              </p:cNvSpPr>
              <p:nvPr/>
            </p:nvSpPr>
            <p:spPr bwMode="auto">
              <a:xfrm>
                <a:off x="626" y="2586"/>
                <a:ext cx="691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95395" name="Rectangle 223"/>
            <p:cNvSpPr>
              <a:spLocks noChangeArrowheads="1"/>
            </p:cNvSpPr>
            <p:nvPr/>
          </p:nvSpPr>
          <p:spPr bwMode="auto">
            <a:xfrm>
              <a:off x="5250" y="429"/>
              <a:ext cx="69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95396" name="Freeform 224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4 w 296"/>
                <a:gd name="T3" fmla="*/ 10 h 256"/>
                <a:gd name="T4" fmla="*/ 14 w 296"/>
                <a:gd name="T5" fmla="*/ 19 h 256"/>
                <a:gd name="T6" fmla="*/ 0 w 296"/>
                <a:gd name="T7" fmla="*/ 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95397" name="Freeform 225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4 w 304"/>
                <a:gd name="T3" fmla="*/ 13 h 288"/>
                <a:gd name="T4" fmla="*/ 13 w 304"/>
                <a:gd name="T5" fmla="*/ 23 h 288"/>
                <a:gd name="T6" fmla="*/ 2 w 304"/>
                <a:gd name="T7" fmla="*/ 1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95398" name="Oval 226"/>
            <p:cNvSpPr>
              <a:spLocks noChangeArrowheads="1"/>
            </p:cNvSpPr>
            <p:nvPr/>
          </p:nvSpPr>
          <p:spPr bwMode="auto">
            <a:xfrm>
              <a:off x="5517" y="2614"/>
              <a:ext cx="48" cy="94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95399" name="Freeform 227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9 h 240"/>
                <a:gd name="T2" fmla="*/ 2 w 306"/>
                <a:gd name="T3" fmla="*/ 19 h 240"/>
                <a:gd name="T4" fmla="*/ 14 w 306"/>
                <a:gd name="T5" fmla="*/ 9 h 240"/>
                <a:gd name="T6" fmla="*/ 14 w 306"/>
                <a:gd name="T7" fmla="*/ 0 h 240"/>
                <a:gd name="T8" fmla="*/ 0 w 306"/>
                <a:gd name="T9" fmla="*/ 9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95400" name="AutoShape 228"/>
            <p:cNvSpPr>
              <a:spLocks noChangeArrowheads="1"/>
            </p:cNvSpPr>
            <p:nvPr/>
          </p:nvSpPr>
          <p:spPr bwMode="auto">
            <a:xfrm>
              <a:off x="4140" y="2678"/>
              <a:ext cx="1201" cy="147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95401" name="AutoShape 229"/>
            <p:cNvSpPr>
              <a:spLocks noChangeArrowheads="1"/>
            </p:cNvSpPr>
            <p:nvPr/>
          </p:nvSpPr>
          <p:spPr bwMode="auto">
            <a:xfrm>
              <a:off x="4204" y="2713"/>
              <a:ext cx="1073" cy="82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95402" name="Oval 230"/>
            <p:cNvSpPr>
              <a:spLocks noChangeArrowheads="1"/>
            </p:cNvSpPr>
            <p:nvPr/>
          </p:nvSpPr>
          <p:spPr bwMode="auto">
            <a:xfrm>
              <a:off x="4305" y="2385"/>
              <a:ext cx="160" cy="141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95403" name="Oval 231"/>
            <p:cNvSpPr>
              <a:spLocks noChangeArrowheads="1"/>
            </p:cNvSpPr>
            <p:nvPr/>
          </p:nvSpPr>
          <p:spPr bwMode="auto">
            <a:xfrm>
              <a:off x="4487" y="2385"/>
              <a:ext cx="160" cy="141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/>
              <a:endParaRPr lang="en-US" altLang="en-US" sz="1800" smtClean="0">
                <a:solidFill>
                  <a:srgbClr val="FF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95404" name="Oval 232"/>
            <p:cNvSpPr>
              <a:spLocks noChangeArrowheads="1"/>
            </p:cNvSpPr>
            <p:nvPr/>
          </p:nvSpPr>
          <p:spPr bwMode="auto">
            <a:xfrm>
              <a:off x="4663" y="2379"/>
              <a:ext cx="155" cy="141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95405" name="Rectangle 233"/>
            <p:cNvSpPr>
              <a:spLocks noChangeArrowheads="1"/>
            </p:cNvSpPr>
            <p:nvPr/>
          </p:nvSpPr>
          <p:spPr bwMode="auto">
            <a:xfrm>
              <a:off x="5063" y="1833"/>
              <a:ext cx="85" cy="763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</p:grpSp>
      <p:grpSp>
        <p:nvGrpSpPr>
          <p:cNvPr id="95247" name="Group 234"/>
          <p:cNvGrpSpPr>
            <a:grpSpLocks/>
          </p:cNvGrpSpPr>
          <p:nvPr/>
        </p:nvGrpSpPr>
        <p:grpSpPr bwMode="auto">
          <a:xfrm>
            <a:off x="1978025" y="2295525"/>
            <a:ext cx="850900" cy="615950"/>
            <a:chOff x="4420" y="878"/>
            <a:chExt cx="614" cy="458"/>
          </a:xfrm>
        </p:grpSpPr>
        <p:pic>
          <p:nvPicPr>
            <p:cNvPr id="95360" name="Picture 235" descr="laptop_keyboard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9064" flipH="1">
              <a:off x="4420" y="1108"/>
              <a:ext cx="527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5361" name="Freeform 236"/>
            <p:cNvSpPr>
              <a:spLocks/>
            </p:cNvSpPr>
            <p:nvPr/>
          </p:nvSpPr>
          <p:spPr bwMode="auto">
            <a:xfrm>
              <a:off x="4595" y="888"/>
              <a:ext cx="424" cy="297"/>
            </a:xfrm>
            <a:custGeom>
              <a:avLst/>
              <a:gdLst>
                <a:gd name="T0" fmla="*/ 0 w 2982"/>
                <a:gd name="T1" fmla="*/ 0 h 2442"/>
                <a:gd name="T2" fmla="*/ 0 w 2982"/>
                <a:gd name="T3" fmla="*/ 0 h 2442"/>
                <a:gd name="T4" fmla="*/ 0 w 2982"/>
                <a:gd name="T5" fmla="*/ 0 h 2442"/>
                <a:gd name="T6" fmla="*/ 0 w 2982"/>
                <a:gd name="T7" fmla="*/ 0 h 2442"/>
                <a:gd name="T8" fmla="*/ 0 w 2982"/>
                <a:gd name="T9" fmla="*/ 0 h 24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82"/>
                <a:gd name="T16" fmla="*/ 0 h 2442"/>
                <a:gd name="T17" fmla="*/ 2982 w 2982"/>
                <a:gd name="T18" fmla="*/ 2442 h 24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82" h="2442">
                  <a:moveTo>
                    <a:pt x="540" y="0"/>
                  </a:moveTo>
                  <a:lnTo>
                    <a:pt x="0" y="1734"/>
                  </a:lnTo>
                  <a:lnTo>
                    <a:pt x="2394" y="2442"/>
                  </a:lnTo>
                  <a:lnTo>
                    <a:pt x="2982" y="318"/>
                  </a:lnTo>
                  <a:lnTo>
                    <a:pt x="54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pic>
          <p:nvPicPr>
            <p:cNvPr id="95362" name="Picture 237" descr="screen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16" y="895"/>
              <a:ext cx="385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5363" name="Freeform 238"/>
            <p:cNvSpPr>
              <a:spLocks/>
            </p:cNvSpPr>
            <p:nvPr/>
          </p:nvSpPr>
          <p:spPr bwMode="auto">
            <a:xfrm>
              <a:off x="4672" y="879"/>
              <a:ext cx="359" cy="55"/>
            </a:xfrm>
            <a:custGeom>
              <a:avLst/>
              <a:gdLst>
                <a:gd name="T0" fmla="*/ 0 w 2528"/>
                <a:gd name="T1" fmla="*/ 0 h 455"/>
                <a:gd name="T2" fmla="*/ 0 w 2528"/>
                <a:gd name="T3" fmla="*/ 0 h 455"/>
                <a:gd name="T4" fmla="*/ 0 w 2528"/>
                <a:gd name="T5" fmla="*/ 0 h 455"/>
                <a:gd name="T6" fmla="*/ 0 w 2528"/>
                <a:gd name="T7" fmla="*/ 0 h 455"/>
                <a:gd name="T8" fmla="*/ 0 w 2528"/>
                <a:gd name="T9" fmla="*/ 0 h 4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528"/>
                <a:gd name="T16" fmla="*/ 0 h 455"/>
                <a:gd name="T17" fmla="*/ 2528 w 2528"/>
                <a:gd name="T18" fmla="*/ 455 h 4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528" h="455">
                  <a:moveTo>
                    <a:pt x="14" y="0"/>
                  </a:moveTo>
                  <a:lnTo>
                    <a:pt x="2528" y="341"/>
                  </a:lnTo>
                  <a:lnTo>
                    <a:pt x="2480" y="455"/>
                  </a:lnTo>
                  <a:lnTo>
                    <a:pt x="0" y="86"/>
                  </a:lnTo>
                  <a:lnTo>
                    <a:pt x="14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rgbClr val="EAEAEA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95364" name="Freeform 239"/>
            <p:cNvSpPr>
              <a:spLocks/>
            </p:cNvSpPr>
            <p:nvPr/>
          </p:nvSpPr>
          <p:spPr bwMode="auto">
            <a:xfrm>
              <a:off x="4591" y="878"/>
              <a:ext cx="100" cy="230"/>
            </a:xfrm>
            <a:custGeom>
              <a:avLst/>
              <a:gdLst>
                <a:gd name="T0" fmla="*/ 0 w 702"/>
                <a:gd name="T1" fmla="*/ 0 h 1893"/>
                <a:gd name="T2" fmla="*/ 0 w 702"/>
                <a:gd name="T3" fmla="*/ 0 h 1893"/>
                <a:gd name="T4" fmla="*/ 0 w 702"/>
                <a:gd name="T5" fmla="*/ 0 h 1893"/>
                <a:gd name="T6" fmla="*/ 0 w 702"/>
                <a:gd name="T7" fmla="*/ 0 h 1893"/>
                <a:gd name="T8" fmla="*/ 0 w 702"/>
                <a:gd name="T9" fmla="*/ 0 h 18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2"/>
                <a:gd name="T16" fmla="*/ 0 h 1893"/>
                <a:gd name="T17" fmla="*/ 702 w 702"/>
                <a:gd name="T18" fmla="*/ 1893 h 18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2" h="1893">
                  <a:moveTo>
                    <a:pt x="579" y="0"/>
                  </a:moveTo>
                  <a:lnTo>
                    <a:pt x="0" y="1869"/>
                  </a:lnTo>
                  <a:lnTo>
                    <a:pt x="114" y="1893"/>
                  </a:lnTo>
                  <a:lnTo>
                    <a:pt x="702" y="51"/>
                  </a:lnTo>
                  <a:lnTo>
                    <a:pt x="579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95365" name="Freeform 240"/>
            <p:cNvSpPr>
              <a:spLocks/>
            </p:cNvSpPr>
            <p:nvPr/>
          </p:nvSpPr>
          <p:spPr bwMode="auto">
            <a:xfrm>
              <a:off x="4921" y="920"/>
              <a:ext cx="108" cy="265"/>
            </a:xfrm>
            <a:custGeom>
              <a:avLst/>
              <a:gdLst>
                <a:gd name="T0" fmla="*/ 0 w 756"/>
                <a:gd name="T1" fmla="*/ 0 h 2184"/>
                <a:gd name="T2" fmla="*/ 0 w 756"/>
                <a:gd name="T3" fmla="*/ 0 h 2184"/>
                <a:gd name="T4" fmla="*/ 0 w 756"/>
                <a:gd name="T5" fmla="*/ 0 h 2184"/>
                <a:gd name="T6" fmla="*/ 0 w 756"/>
                <a:gd name="T7" fmla="*/ 0 h 2184"/>
                <a:gd name="T8" fmla="*/ 0 w 756"/>
                <a:gd name="T9" fmla="*/ 0 h 21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56"/>
                <a:gd name="T16" fmla="*/ 0 h 2184"/>
                <a:gd name="T17" fmla="*/ 756 w 756"/>
                <a:gd name="T18" fmla="*/ 2184 h 218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56" h="2184">
                  <a:moveTo>
                    <a:pt x="756" y="0"/>
                  </a:moveTo>
                  <a:lnTo>
                    <a:pt x="138" y="2184"/>
                  </a:lnTo>
                  <a:lnTo>
                    <a:pt x="0" y="2148"/>
                  </a:lnTo>
                  <a:lnTo>
                    <a:pt x="606" y="78"/>
                  </a:lnTo>
                  <a:lnTo>
                    <a:pt x="756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95366" name="Freeform 241"/>
            <p:cNvSpPr>
              <a:spLocks/>
            </p:cNvSpPr>
            <p:nvPr/>
          </p:nvSpPr>
          <p:spPr bwMode="auto">
            <a:xfrm>
              <a:off x="4590" y="1097"/>
              <a:ext cx="394" cy="89"/>
            </a:xfrm>
            <a:custGeom>
              <a:avLst/>
              <a:gdLst>
                <a:gd name="T0" fmla="*/ 0 w 2773"/>
                <a:gd name="T1" fmla="*/ 0 h 738"/>
                <a:gd name="T2" fmla="*/ 0 w 2773"/>
                <a:gd name="T3" fmla="*/ 0 h 738"/>
                <a:gd name="T4" fmla="*/ 0 w 2773"/>
                <a:gd name="T5" fmla="*/ 0 h 738"/>
                <a:gd name="T6" fmla="*/ 0 w 2773"/>
                <a:gd name="T7" fmla="*/ 0 h 738"/>
                <a:gd name="T8" fmla="*/ 0 w 2773"/>
                <a:gd name="T9" fmla="*/ 0 h 7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73"/>
                <a:gd name="T16" fmla="*/ 0 h 738"/>
                <a:gd name="T17" fmla="*/ 2773 w 2773"/>
                <a:gd name="T18" fmla="*/ 738 h 7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73" h="738">
                  <a:moveTo>
                    <a:pt x="33" y="0"/>
                  </a:moveTo>
                  <a:lnTo>
                    <a:pt x="0" y="99"/>
                  </a:lnTo>
                  <a:lnTo>
                    <a:pt x="2436" y="738"/>
                  </a:lnTo>
                  <a:cubicBezTo>
                    <a:pt x="2499" y="501"/>
                    <a:pt x="2773" y="727"/>
                    <a:pt x="2373" y="603"/>
                  </a:cubicBezTo>
                  <a:lnTo>
                    <a:pt x="33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CC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95367" name="Freeform 242"/>
            <p:cNvSpPr>
              <a:spLocks/>
            </p:cNvSpPr>
            <p:nvPr/>
          </p:nvSpPr>
          <p:spPr bwMode="auto">
            <a:xfrm>
              <a:off x="4933" y="922"/>
              <a:ext cx="101" cy="266"/>
            </a:xfrm>
            <a:custGeom>
              <a:avLst/>
              <a:gdLst>
                <a:gd name="T0" fmla="*/ 0 w 637"/>
                <a:gd name="T1" fmla="*/ 0 h 1659"/>
                <a:gd name="T2" fmla="*/ 0 w 637"/>
                <a:gd name="T3" fmla="*/ 0 h 1659"/>
                <a:gd name="T4" fmla="*/ 0 w 637"/>
                <a:gd name="T5" fmla="*/ 0 h 1659"/>
                <a:gd name="T6" fmla="*/ 0 w 637"/>
                <a:gd name="T7" fmla="*/ 0 h 1659"/>
                <a:gd name="T8" fmla="*/ 0 w 637"/>
                <a:gd name="T9" fmla="*/ 0 h 165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37"/>
                <a:gd name="T16" fmla="*/ 0 h 1659"/>
                <a:gd name="T17" fmla="*/ 637 w 637"/>
                <a:gd name="T18" fmla="*/ 1659 h 165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37" h="1659">
                  <a:moveTo>
                    <a:pt x="615" y="0"/>
                  </a:moveTo>
                  <a:lnTo>
                    <a:pt x="637" y="0"/>
                  </a:lnTo>
                  <a:lnTo>
                    <a:pt x="68" y="1659"/>
                  </a:lnTo>
                  <a:lnTo>
                    <a:pt x="0" y="1647"/>
                  </a:lnTo>
                  <a:lnTo>
                    <a:pt x="615" y="0"/>
                  </a:ln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95368" name="Freeform 243"/>
            <p:cNvSpPr>
              <a:spLocks/>
            </p:cNvSpPr>
            <p:nvPr/>
          </p:nvSpPr>
          <p:spPr bwMode="auto">
            <a:xfrm>
              <a:off x="4590" y="1109"/>
              <a:ext cx="351" cy="88"/>
            </a:xfrm>
            <a:custGeom>
              <a:avLst/>
              <a:gdLst>
                <a:gd name="T0" fmla="*/ 0 w 2216"/>
                <a:gd name="T1" fmla="*/ 0 h 550"/>
                <a:gd name="T2" fmla="*/ 0 w 2216"/>
                <a:gd name="T3" fmla="*/ 0 h 550"/>
                <a:gd name="T4" fmla="*/ 0 w 2216"/>
                <a:gd name="T5" fmla="*/ 0 h 550"/>
                <a:gd name="T6" fmla="*/ 0 w 2216"/>
                <a:gd name="T7" fmla="*/ 0 h 550"/>
                <a:gd name="T8" fmla="*/ 0 w 2216"/>
                <a:gd name="T9" fmla="*/ 0 h 5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16"/>
                <a:gd name="T16" fmla="*/ 0 h 550"/>
                <a:gd name="T17" fmla="*/ 2216 w 2216"/>
                <a:gd name="T18" fmla="*/ 550 h 55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16" h="550">
                  <a:moveTo>
                    <a:pt x="0" y="0"/>
                  </a:moveTo>
                  <a:lnTo>
                    <a:pt x="9" y="57"/>
                  </a:lnTo>
                  <a:lnTo>
                    <a:pt x="2164" y="550"/>
                  </a:lnTo>
                  <a:lnTo>
                    <a:pt x="2216" y="496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grpSp>
          <p:nvGrpSpPr>
            <p:cNvPr id="95369" name="Group 244"/>
            <p:cNvGrpSpPr>
              <a:grpSpLocks/>
            </p:cNvGrpSpPr>
            <p:nvPr/>
          </p:nvGrpSpPr>
          <p:grpSpPr bwMode="auto">
            <a:xfrm>
              <a:off x="4584" y="1203"/>
              <a:ext cx="119" cy="53"/>
              <a:chOff x="1740" y="2642"/>
              <a:chExt cx="752" cy="327"/>
            </a:xfrm>
          </p:grpSpPr>
          <p:sp>
            <p:nvSpPr>
              <p:cNvPr id="95376" name="Freeform 245"/>
              <p:cNvSpPr>
                <a:spLocks/>
              </p:cNvSpPr>
              <p:nvPr/>
            </p:nvSpPr>
            <p:spPr bwMode="auto">
              <a:xfrm>
                <a:off x="1740" y="2642"/>
                <a:ext cx="752" cy="327"/>
              </a:xfrm>
              <a:custGeom>
                <a:avLst/>
                <a:gdLst>
                  <a:gd name="T0" fmla="*/ 293 w 752"/>
                  <a:gd name="T1" fmla="*/ 0 h 327"/>
                  <a:gd name="T2" fmla="*/ 752 w 752"/>
                  <a:gd name="T3" fmla="*/ 124 h 327"/>
                  <a:gd name="T4" fmla="*/ 470 w 752"/>
                  <a:gd name="T5" fmla="*/ 327 h 327"/>
                  <a:gd name="T6" fmla="*/ 0 w 752"/>
                  <a:gd name="T7" fmla="*/ 183 h 327"/>
                  <a:gd name="T8" fmla="*/ 293 w 752"/>
                  <a:gd name="T9" fmla="*/ 0 h 32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52"/>
                  <a:gd name="T16" fmla="*/ 0 h 327"/>
                  <a:gd name="T17" fmla="*/ 752 w 752"/>
                  <a:gd name="T18" fmla="*/ 327 h 32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52" h="327">
                    <a:moveTo>
                      <a:pt x="293" y="0"/>
                    </a:moveTo>
                    <a:lnTo>
                      <a:pt x="752" y="124"/>
                    </a:lnTo>
                    <a:lnTo>
                      <a:pt x="470" y="327"/>
                    </a:lnTo>
                    <a:lnTo>
                      <a:pt x="0" y="183"/>
                    </a:lnTo>
                    <a:lnTo>
                      <a:pt x="293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95377" name="Freeform 246"/>
              <p:cNvSpPr>
                <a:spLocks/>
              </p:cNvSpPr>
              <p:nvPr/>
            </p:nvSpPr>
            <p:spPr bwMode="auto">
              <a:xfrm>
                <a:off x="1754" y="2649"/>
                <a:ext cx="726" cy="311"/>
              </a:xfrm>
              <a:custGeom>
                <a:avLst/>
                <a:gdLst>
                  <a:gd name="T0" fmla="*/ 282 w 726"/>
                  <a:gd name="T1" fmla="*/ 0 h 311"/>
                  <a:gd name="T2" fmla="*/ 726 w 726"/>
                  <a:gd name="T3" fmla="*/ 119 h 311"/>
                  <a:gd name="T4" fmla="*/ 457 w 726"/>
                  <a:gd name="T5" fmla="*/ 311 h 311"/>
                  <a:gd name="T6" fmla="*/ 0 w 726"/>
                  <a:gd name="T7" fmla="*/ 173 h 311"/>
                  <a:gd name="T8" fmla="*/ 282 w 726"/>
                  <a:gd name="T9" fmla="*/ 0 h 3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26"/>
                  <a:gd name="T16" fmla="*/ 0 h 311"/>
                  <a:gd name="T17" fmla="*/ 726 w 726"/>
                  <a:gd name="T18" fmla="*/ 311 h 31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26" h="311">
                    <a:moveTo>
                      <a:pt x="282" y="0"/>
                    </a:moveTo>
                    <a:lnTo>
                      <a:pt x="726" y="119"/>
                    </a:lnTo>
                    <a:lnTo>
                      <a:pt x="457" y="311"/>
                    </a:lnTo>
                    <a:lnTo>
                      <a:pt x="0" y="173"/>
                    </a:lnTo>
                    <a:lnTo>
                      <a:pt x="282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4D4D4D"/>
                  </a:gs>
                  <a:gs pos="100000">
                    <a:srgbClr val="DDDDDD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95378" name="Freeform 247"/>
              <p:cNvSpPr>
                <a:spLocks/>
              </p:cNvSpPr>
              <p:nvPr/>
            </p:nvSpPr>
            <p:spPr bwMode="auto">
              <a:xfrm>
                <a:off x="1808" y="2770"/>
                <a:ext cx="258" cy="100"/>
              </a:xfrm>
              <a:custGeom>
                <a:avLst/>
                <a:gdLst>
                  <a:gd name="T0" fmla="*/ 0 w 258"/>
                  <a:gd name="T1" fmla="*/ 44 h 100"/>
                  <a:gd name="T2" fmla="*/ 75 w 258"/>
                  <a:gd name="T3" fmla="*/ 0 h 100"/>
                  <a:gd name="T4" fmla="*/ 258 w 258"/>
                  <a:gd name="T5" fmla="*/ 50 h 100"/>
                  <a:gd name="T6" fmla="*/ 183 w 258"/>
                  <a:gd name="T7" fmla="*/ 100 h 100"/>
                  <a:gd name="T8" fmla="*/ 0 w 258"/>
                  <a:gd name="T9" fmla="*/ 44 h 1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8"/>
                  <a:gd name="T16" fmla="*/ 0 h 100"/>
                  <a:gd name="T17" fmla="*/ 258 w 258"/>
                  <a:gd name="T18" fmla="*/ 100 h 1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8" h="100">
                    <a:moveTo>
                      <a:pt x="0" y="44"/>
                    </a:moveTo>
                    <a:lnTo>
                      <a:pt x="75" y="0"/>
                    </a:lnTo>
                    <a:lnTo>
                      <a:pt x="258" y="50"/>
                    </a:lnTo>
                    <a:lnTo>
                      <a:pt x="183" y="100"/>
                    </a:lnTo>
                    <a:lnTo>
                      <a:pt x="0" y="44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95379" name="Freeform 248"/>
              <p:cNvSpPr>
                <a:spLocks/>
              </p:cNvSpPr>
              <p:nvPr/>
            </p:nvSpPr>
            <p:spPr bwMode="auto">
              <a:xfrm>
                <a:off x="1799" y="2816"/>
                <a:ext cx="194" cy="63"/>
              </a:xfrm>
              <a:custGeom>
                <a:avLst/>
                <a:gdLst>
                  <a:gd name="T0" fmla="*/ 12 w 194"/>
                  <a:gd name="T1" fmla="*/ 0 h 63"/>
                  <a:gd name="T2" fmla="*/ 194 w 194"/>
                  <a:gd name="T3" fmla="*/ 53 h 63"/>
                  <a:gd name="T4" fmla="*/ 180 w 194"/>
                  <a:gd name="T5" fmla="*/ 63 h 63"/>
                  <a:gd name="T6" fmla="*/ 0 w 194"/>
                  <a:gd name="T7" fmla="*/ 9 h 63"/>
                  <a:gd name="T8" fmla="*/ 12 w 194"/>
                  <a:gd name="T9" fmla="*/ 0 h 6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4"/>
                  <a:gd name="T16" fmla="*/ 0 h 63"/>
                  <a:gd name="T17" fmla="*/ 194 w 194"/>
                  <a:gd name="T18" fmla="*/ 63 h 6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4" h="63">
                    <a:moveTo>
                      <a:pt x="12" y="0"/>
                    </a:moveTo>
                    <a:lnTo>
                      <a:pt x="194" y="53"/>
                    </a:lnTo>
                    <a:lnTo>
                      <a:pt x="180" y="63"/>
                    </a:lnTo>
                    <a:lnTo>
                      <a:pt x="0" y="9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95380" name="Freeform 249"/>
              <p:cNvSpPr>
                <a:spLocks/>
              </p:cNvSpPr>
              <p:nvPr/>
            </p:nvSpPr>
            <p:spPr bwMode="auto">
              <a:xfrm>
                <a:off x="2020" y="2834"/>
                <a:ext cx="258" cy="102"/>
              </a:xfrm>
              <a:custGeom>
                <a:avLst/>
                <a:gdLst>
                  <a:gd name="T0" fmla="*/ 0 w 258"/>
                  <a:gd name="T1" fmla="*/ 46 h 102"/>
                  <a:gd name="T2" fmla="*/ 71 w 258"/>
                  <a:gd name="T3" fmla="*/ 0 h 102"/>
                  <a:gd name="T4" fmla="*/ 258 w 258"/>
                  <a:gd name="T5" fmla="*/ 52 h 102"/>
                  <a:gd name="T6" fmla="*/ 183 w 258"/>
                  <a:gd name="T7" fmla="*/ 102 h 102"/>
                  <a:gd name="T8" fmla="*/ 0 w 258"/>
                  <a:gd name="T9" fmla="*/ 46 h 10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8"/>
                  <a:gd name="T16" fmla="*/ 0 h 102"/>
                  <a:gd name="T17" fmla="*/ 258 w 258"/>
                  <a:gd name="T18" fmla="*/ 102 h 10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8" h="102">
                    <a:moveTo>
                      <a:pt x="0" y="46"/>
                    </a:moveTo>
                    <a:lnTo>
                      <a:pt x="71" y="0"/>
                    </a:lnTo>
                    <a:lnTo>
                      <a:pt x="258" y="52"/>
                    </a:lnTo>
                    <a:lnTo>
                      <a:pt x="183" y="102"/>
                    </a:lnTo>
                    <a:lnTo>
                      <a:pt x="0" y="46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95381" name="Freeform 250"/>
              <p:cNvSpPr>
                <a:spLocks/>
              </p:cNvSpPr>
              <p:nvPr/>
            </p:nvSpPr>
            <p:spPr bwMode="auto">
              <a:xfrm>
                <a:off x="2011" y="2882"/>
                <a:ext cx="194" cy="63"/>
              </a:xfrm>
              <a:custGeom>
                <a:avLst/>
                <a:gdLst>
                  <a:gd name="T0" fmla="*/ 12 w 194"/>
                  <a:gd name="T1" fmla="*/ 0 h 63"/>
                  <a:gd name="T2" fmla="*/ 194 w 194"/>
                  <a:gd name="T3" fmla="*/ 53 h 63"/>
                  <a:gd name="T4" fmla="*/ 180 w 194"/>
                  <a:gd name="T5" fmla="*/ 63 h 63"/>
                  <a:gd name="T6" fmla="*/ 0 w 194"/>
                  <a:gd name="T7" fmla="*/ 9 h 63"/>
                  <a:gd name="T8" fmla="*/ 12 w 194"/>
                  <a:gd name="T9" fmla="*/ 0 h 6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4"/>
                  <a:gd name="T16" fmla="*/ 0 h 63"/>
                  <a:gd name="T17" fmla="*/ 194 w 194"/>
                  <a:gd name="T18" fmla="*/ 63 h 6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4" h="63">
                    <a:moveTo>
                      <a:pt x="12" y="0"/>
                    </a:moveTo>
                    <a:lnTo>
                      <a:pt x="194" y="53"/>
                    </a:lnTo>
                    <a:lnTo>
                      <a:pt x="180" y="63"/>
                    </a:lnTo>
                    <a:lnTo>
                      <a:pt x="0" y="9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sp>
          <p:nvSpPr>
            <p:cNvPr id="95370" name="Freeform 251"/>
            <p:cNvSpPr>
              <a:spLocks/>
            </p:cNvSpPr>
            <p:nvPr/>
          </p:nvSpPr>
          <p:spPr bwMode="auto">
            <a:xfrm>
              <a:off x="4788" y="1211"/>
              <a:ext cx="144" cy="116"/>
            </a:xfrm>
            <a:custGeom>
              <a:avLst/>
              <a:gdLst>
                <a:gd name="T0" fmla="*/ 0 w 990"/>
                <a:gd name="T1" fmla="*/ 0 h 792"/>
                <a:gd name="T2" fmla="*/ 0 w 990"/>
                <a:gd name="T3" fmla="*/ 0 h 792"/>
                <a:gd name="T4" fmla="*/ 0 w 990"/>
                <a:gd name="T5" fmla="*/ 0 h 792"/>
                <a:gd name="T6" fmla="*/ 0 w 990"/>
                <a:gd name="T7" fmla="*/ 0 h 792"/>
                <a:gd name="T8" fmla="*/ 0 w 990"/>
                <a:gd name="T9" fmla="*/ 0 h 7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90"/>
                <a:gd name="T16" fmla="*/ 0 h 792"/>
                <a:gd name="T17" fmla="*/ 990 w 990"/>
                <a:gd name="T18" fmla="*/ 792 h 7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90" h="792">
                  <a:moveTo>
                    <a:pt x="3" y="738"/>
                  </a:moveTo>
                  <a:lnTo>
                    <a:pt x="990" y="0"/>
                  </a:lnTo>
                  <a:lnTo>
                    <a:pt x="987" y="60"/>
                  </a:lnTo>
                  <a:lnTo>
                    <a:pt x="0" y="792"/>
                  </a:lnTo>
                  <a:lnTo>
                    <a:pt x="3" y="738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95371" name="Freeform 252"/>
            <p:cNvSpPr>
              <a:spLocks/>
            </p:cNvSpPr>
            <p:nvPr/>
          </p:nvSpPr>
          <p:spPr bwMode="auto">
            <a:xfrm>
              <a:off x="4420" y="1220"/>
              <a:ext cx="369" cy="106"/>
            </a:xfrm>
            <a:custGeom>
              <a:avLst/>
              <a:gdLst>
                <a:gd name="T0" fmla="*/ 0 w 2532"/>
                <a:gd name="T1" fmla="*/ 0 h 723"/>
                <a:gd name="T2" fmla="*/ 0 w 2532"/>
                <a:gd name="T3" fmla="*/ 0 h 723"/>
                <a:gd name="T4" fmla="*/ 0 w 2532"/>
                <a:gd name="T5" fmla="*/ 0 h 723"/>
                <a:gd name="T6" fmla="*/ 0 w 2532"/>
                <a:gd name="T7" fmla="*/ 0 h 723"/>
                <a:gd name="T8" fmla="*/ 0 w 2532"/>
                <a:gd name="T9" fmla="*/ 0 h 723"/>
                <a:gd name="T10" fmla="*/ 0 w 2532"/>
                <a:gd name="T11" fmla="*/ 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32"/>
                <a:gd name="T19" fmla="*/ 0 h 723"/>
                <a:gd name="T20" fmla="*/ 2532 w 2532"/>
                <a:gd name="T21" fmla="*/ 723 h 72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32" h="723">
                  <a:moveTo>
                    <a:pt x="6" y="0"/>
                  </a:moveTo>
                  <a:cubicBezTo>
                    <a:pt x="16" y="0"/>
                    <a:pt x="26" y="0"/>
                    <a:pt x="36" y="0"/>
                  </a:cubicBezTo>
                  <a:lnTo>
                    <a:pt x="2532" y="678"/>
                  </a:lnTo>
                  <a:lnTo>
                    <a:pt x="2529" y="723"/>
                  </a:lnTo>
                  <a:lnTo>
                    <a:pt x="0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95372" name="Freeform 253"/>
            <p:cNvSpPr>
              <a:spLocks/>
            </p:cNvSpPr>
            <p:nvPr/>
          </p:nvSpPr>
          <p:spPr bwMode="auto">
            <a:xfrm>
              <a:off x="4420" y="1201"/>
              <a:ext cx="4" cy="21"/>
            </a:xfrm>
            <a:custGeom>
              <a:avLst/>
              <a:gdLst>
                <a:gd name="T0" fmla="*/ 0 w 26"/>
                <a:gd name="T1" fmla="*/ 0 h 147"/>
                <a:gd name="T2" fmla="*/ 0 w 26"/>
                <a:gd name="T3" fmla="*/ 0 h 147"/>
                <a:gd name="T4" fmla="*/ 0 w 26"/>
                <a:gd name="T5" fmla="*/ 0 h 147"/>
                <a:gd name="T6" fmla="*/ 0 w 26"/>
                <a:gd name="T7" fmla="*/ 0 h 147"/>
                <a:gd name="T8" fmla="*/ 0 w 26"/>
                <a:gd name="T9" fmla="*/ 0 h 1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"/>
                <a:gd name="T16" fmla="*/ 0 h 147"/>
                <a:gd name="T17" fmla="*/ 26 w 26"/>
                <a:gd name="T18" fmla="*/ 147 h 14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" h="147">
                  <a:moveTo>
                    <a:pt x="26" y="10"/>
                  </a:moveTo>
                  <a:lnTo>
                    <a:pt x="23" y="147"/>
                  </a:lnTo>
                  <a:lnTo>
                    <a:pt x="0" y="144"/>
                  </a:lnTo>
                  <a:lnTo>
                    <a:pt x="3" y="0"/>
                  </a:lnTo>
                  <a:lnTo>
                    <a:pt x="26" y="1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95373" name="Freeform 254"/>
            <p:cNvSpPr>
              <a:spLocks/>
            </p:cNvSpPr>
            <p:nvPr/>
          </p:nvSpPr>
          <p:spPr bwMode="auto">
            <a:xfrm>
              <a:off x="4421" y="1114"/>
              <a:ext cx="171" cy="88"/>
            </a:xfrm>
            <a:custGeom>
              <a:avLst/>
              <a:gdLst>
                <a:gd name="T0" fmla="*/ 0 w 1176"/>
                <a:gd name="T1" fmla="*/ 0 h 606"/>
                <a:gd name="T2" fmla="*/ 0 w 1176"/>
                <a:gd name="T3" fmla="*/ 0 h 606"/>
                <a:gd name="T4" fmla="*/ 0 w 1176"/>
                <a:gd name="T5" fmla="*/ 0 h 606"/>
                <a:gd name="T6" fmla="*/ 0 w 1176"/>
                <a:gd name="T7" fmla="*/ 0 h 606"/>
                <a:gd name="T8" fmla="*/ 0 w 1176"/>
                <a:gd name="T9" fmla="*/ 0 h 60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76"/>
                <a:gd name="T16" fmla="*/ 0 h 606"/>
                <a:gd name="T17" fmla="*/ 1176 w 1176"/>
                <a:gd name="T18" fmla="*/ 606 h 60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76" h="606">
                  <a:moveTo>
                    <a:pt x="1170" y="0"/>
                  </a:moveTo>
                  <a:lnTo>
                    <a:pt x="0" y="597"/>
                  </a:lnTo>
                  <a:lnTo>
                    <a:pt x="30" y="606"/>
                  </a:lnTo>
                  <a:lnTo>
                    <a:pt x="1176" y="18"/>
                  </a:lnTo>
                  <a:lnTo>
                    <a:pt x="1170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95374" name="Freeform 255"/>
            <p:cNvSpPr>
              <a:spLocks/>
            </p:cNvSpPr>
            <p:nvPr/>
          </p:nvSpPr>
          <p:spPr bwMode="auto">
            <a:xfrm>
              <a:off x="4432" y="1205"/>
              <a:ext cx="350" cy="102"/>
            </a:xfrm>
            <a:custGeom>
              <a:avLst/>
              <a:gdLst>
                <a:gd name="T0" fmla="*/ 0 w 2532"/>
                <a:gd name="T1" fmla="*/ 0 h 723"/>
                <a:gd name="T2" fmla="*/ 0 w 2532"/>
                <a:gd name="T3" fmla="*/ 0 h 723"/>
                <a:gd name="T4" fmla="*/ 0 w 2532"/>
                <a:gd name="T5" fmla="*/ 0 h 723"/>
                <a:gd name="T6" fmla="*/ 0 w 2532"/>
                <a:gd name="T7" fmla="*/ 0 h 723"/>
                <a:gd name="T8" fmla="*/ 0 w 2532"/>
                <a:gd name="T9" fmla="*/ 0 h 723"/>
                <a:gd name="T10" fmla="*/ 0 w 2532"/>
                <a:gd name="T11" fmla="*/ 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32"/>
                <a:gd name="T19" fmla="*/ 0 h 723"/>
                <a:gd name="T20" fmla="*/ 2532 w 2532"/>
                <a:gd name="T21" fmla="*/ 723 h 72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32" h="723">
                  <a:moveTo>
                    <a:pt x="6" y="0"/>
                  </a:moveTo>
                  <a:cubicBezTo>
                    <a:pt x="16" y="0"/>
                    <a:pt x="26" y="0"/>
                    <a:pt x="36" y="0"/>
                  </a:cubicBezTo>
                  <a:lnTo>
                    <a:pt x="2532" y="678"/>
                  </a:lnTo>
                  <a:lnTo>
                    <a:pt x="2529" y="723"/>
                  </a:lnTo>
                  <a:lnTo>
                    <a:pt x="0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95375" name="Freeform 256"/>
            <p:cNvSpPr>
              <a:spLocks/>
            </p:cNvSpPr>
            <p:nvPr/>
          </p:nvSpPr>
          <p:spPr bwMode="auto">
            <a:xfrm flipV="1">
              <a:off x="4782" y="1198"/>
              <a:ext cx="142" cy="105"/>
            </a:xfrm>
            <a:custGeom>
              <a:avLst/>
              <a:gdLst>
                <a:gd name="T0" fmla="*/ 0 w 2532"/>
                <a:gd name="T1" fmla="*/ 0 h 723"/>
                <a:gd name="T2" fmla="*/ 0 w 2532"/>
                <a:gd name="T3" fmla="*/ 0 h 723"/>
                <a:gd name="T4" fmla="*/ 0 w 2532"/>
                <a:gd name="T5" fmla="*/ 0 h 723"/>
                <a:gd name="T6" fmla="*/ 0 w 2532"/>
                <a:gd name="T7" fmla="*/ 0 h 723"/>
                <a:gd name="T8" fmla="*/ 0 w 2532"/>
                <a:gd name="T9" fmla="*/ 0 h 723"/>
                <a:gd name="T10" fmla="*/ 0 w 2532"/>
                <a:gd name="T11" fmla="*/ 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32"/>
                <a:gd name="T19" fmla="*/ 0 h 723"/>
                <a:gd name="T20" fmla="*/ 2532 w 2532"/>
                <a:gd name="T21" fmla="*/ 723 h 72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32" h="723">
                  <a:moveTo>
                    <a:pt x="6" y="0"/>
                  </a:moveTo>
                  <a:cubicBezTo>
                    <a:pt x="16" y="0"/>
                    <a:pt x="26" y="0"/>
                    <a:pt x="36" y="0"/>
                  </a:cubicBezTo>
                  <a:lnTo>
                    <a:pt x="2532" y="678"/>
                  </a:lnTo>
                  <a:lnTo>
                    <a:pt x="2529" y="723"/>
                  </a:lnTo>
                  <a:lnTo>
                    <a:pt x="0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sp>
        <p:nvSpPr>
          <p:cNvPr id="648226" name="AutoShape 34"/>
          <p:cNvSpPr>
            <a:spLocks noChangeArrowheads="1"/>
          </p:cNvSpPr>
          <p:nvPr/>
        </p:nvSpPr>
        <p:spPr bwMode="auto">
          <a:xfrm>
            <a:off x="830263" y="2422525"/>
            <a:ext cx="976312" cy="485775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grpSp>
        <p:nvGrpSpPr>
          <p:cNvPr id="12" name="Group 45"/>
          <p:cNvGrpSpPr>
            <a:grpSpLocks/>
          </p:cNvGrpSpPr>
          <p:nvPr/>
        </p:nvGrpSpPr>
        <p:grpSpPr bwMode="auto">
          <a:xfrm>
            <a:off x="1195388" y="1258888"/>
            <a:ext cx="976312" cy="1460500"/>
            <a:chOff x="651" y="681"/>
            <a:chExt cx="615" cy="920"/>
          </a:xfrm>
        </p:grpSpPr>
        <p:sp>
          <p:nvSpPr>
            <p:cNvPr id="95352" name="Freeform 46"/>
            <p:cNvSpPr>
              <a:spLocks/>
            </p:cNvSpPr>
            <p:nvPr/>
          </p:nvSpPr>
          <p:spPr bwMode="auto">
            <a:xfrm>
              <a:off x="662" y="698"/>
              <a:ext cx="604" cy="903"/>
            </a:xfrm>
            <a:custGeom>
              <a:avLst/>
              <a:gdLst>
                <a:gd name="T0" fmla="*/ 496 w 604"/>
                <a:gd name="T1" fmla="*/ 0 h 903"/>
                <a:gd name="T2" fmla="*/ 604 w 604"/>
                <a:gd name="T3" fmla="*/ 903 h 903"/>
                <a:gd name="T4" fmla="*/ 0 w 604"/>
                <a:gd name="T5" fmla="*/ 788 h 903"/>
                <a:gd name="T6" fmla="*/ 456 w 604"/>
                <a:gd name="T7" fmla="*/ 750 h 903"/>
                <a:gd name="T8" fmla="*/ 496 w 604"/>
                <a:gd name="T9" fmla="*/ 0 h 90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04"/>
                <a:gd name="T16" fmla="*/ 0 h 903"/>
                <a:gd name="T17" fmla="*/ 604 w 604"/>
                <a:gd name="T18" fmla="*/ 903 h 90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04" h="903">
                  <a:moveTo>
                    <a:pt x="496" y="0"/>
                  </a:moveTo>
                  <a:lnTo>
                    <a:pt x="604" y="903"/>
                  </a:lnTo>
                  <a:lnTo>
                    <a:pt x="0" y="788"/>
                  </a:lnTo>
                  <a:lnTo>
                    <a:pt x="456" y="750"/>
                  </a:lnTo>
                  <a:lnTo>
                    <a:pt x="496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alpha val="65999"/>
                  </a:schemeClr>
                </a:gs>
                <a:gs pos="100000">
                  <a:srgbClr val="000099">
                    <a:alpha val="67000"/>
                  </a:srgb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grpSp>
          <p:nvGrpSpPr>
            <p:cNvPr id="95353" name="Group 47"/>
            <p:cNvGrpSpPr>
              <a:grpSpLocks/>
            </p:cNvGrpSpPr>
            <p:nvPr/>
          </p:nvGrpSpPr>
          <p:grpSpPr bwMode="auto">
            <a:xfrm>
              <a:off x="651" y="681"/>
              <a:ext cx="501" cy="828"/>
              <a:chOff x="569" y="2954"/>
              <a:chExt cx="501" cy="828"/>
            </a:xfrm>
          </p:grpSpPr>
          <p:sp>
            <p:nvSpPr>
              <p:cNvPr id="95354" name="Rectangle 48"/>
              <p:cNvSpPr>
                <a:spLocks noChangeArrowheads="1"/>
              </p:cNvSpPr>
              <p:nvPr/>
            </p:nvSpPr>
            <p:spPr bwMode="auto">
              <a:xfrm>
                <a:off x="576" y="2973"/>
                <a:ext cx="493" cy="79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95355" name="Text Box 49"/>
              <p:cNvSpPr txBox="1">
                <a:spLocks noChangeArrowheads="1"/>
              </p:cNvSpPr>
              <p:nvPr/>
            </p:nvSpPr>
            <p:spPr bwMode="auto">
              <a:xfrm>
                <a:off x="593" y="2954"/>
                <a:ext cx="477" cy="8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0" hangingPunct="0"/>
                <a:r>
                  <a:rPr lang="en-US" altLang="en-US" sz="1600" smtClean="0">
                    <a:solidFill>
                      <a:srgbClr val="000000"/>
                    </a:solidFill>
                  </a:rPr>
                  <a:t>DHCP</a:t>
                </a:r>
              </a:p>
              <a:p>
                <a:pPr algn="ctr" eaLnBrk="0" hangingPunct="0"/>
                <a:r>
                  <a:rPr lang="en-US" altLang="en-US" sz="1600" smtClean="0">
                    <a:solidFill>
                      <a:srgbClr val="000000"/>
                    </a:solidFill>
                  </a:rPr>
                  <a:t>UDP</a:t>
                </a:r>
              </a:p>
              <a:p>
                <a:pPr algn="ctr" eaLnBrk="0" hangingPunct="0"/>
                <a:r>
                  <a:rPr lang="en-US" altLang="en-US" sz="1600" smtClean="0">
                    <a:solidFill>
                      <a:srgbClr val="000000"/>
                    </a:solidFill>
                  </a:rPr>
                  <a:t>IP</a:t>
                </a:r>
              </a:p>
              <a:p>
                <a:pPr algn="ctr" eaLnBrk="0" hangingPunct="0"/>
                <a:r>
                  <a:rPr lang="en-US" altLang="en-US" sz="1600" smtClean="0">
                    <a:solidFill>
                      <a:srgbClr val="000000"/>
                    </a:solidFill>
                  </a:rPr>
                  <a:t>Eth</a:t>
                </a:r>
              </a:p>
              <a:p>
                <a:pPr algn="ctr" eaLnBrk="0" hangingPunct="0"/>
                <a:r>
                  <a:rPr lang="en-US" altLang="en-US" sz="1600" smtClean="0">
                    <a:solidFill>
                      <a:srgbClr val="000000"/>
                    </a:solidFill>
                  </a:rPr>
                  <a:t>Phy</a:t>
                </a:r>
              </a:p>
            </p:txBody>
          </p:sp>
          <p:sp>
            <p:nvSpPr>
              <p:cNvPr id="95356" name="Line 50"/>
              <p:cNvSpPr>
                <a:spLocks noChangeShapeType="1"/>
              </p:cNvSpPr>
              <p:nvPr/>
            </p:nvSpPr>
            <p:spPr bwMode="auto">
              <a:xfrm>
                <a:off x="578" y="3130"/>
                <a:ext cx="48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95357" name="Line 51"/>
              <p:cNvSpPr>
                <a:spLocks noChangeShapeType="1"/>
              </p:cNvSpPr>
              <p:nvPr/>
            </p:nvSpPr>
            <p:spPr bwMode="auto">
              <a:xfrm>
                <a:off x="575" y="3289"/>
                <a:ext cx="48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95358" name="Line 52"/>
              <p:cNvSpPr>
                <a:spLocks noChangeShapeType="1"/>
              </p:cNvSpPr>
              <p:nvPr/>
            </p:nvSpPr>
            <p:spPr bwMode="auto">
              <a:xfrm>
                <a:off x="572" y="3448"/>
                <a:ext cx="48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95359" name="Line 53"/>
              <p:cNvSpPr>
                <a:spLocks noChangeShapeType="1"/>
              </p:cNvSpPr>
              <p:nvPr/>
            </p:nvSpPr>
            <p:spPr bwMode="auto">
              <a:xfrm>
                <a:off x="569" y="3607"/>
                <a:ext cx="48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</p:grpSp>
      <p:grpSp>
        <p:nvGrpSpPr>
          <p:cNvPr id="14" name="Group 54"/>
          <p:cNvGrpSpPr>
            <a:grpSpLocks/>
          </p:cNvGrpSpPr>
          <p:nvPr/>
        </p:nvGrpSpPr>
        <p:grpSpPr bwMode="auto">
          <a:xfrm>
            <a:off x="520700" y="1317625"/>
            <a:ext cx="544513" cy="244475"/>
            <a:chOff x="844" y="3337"/>
            <a:chExt cx="343" cy="154"/>
          </a:xfrm>
        </p:grpSpPr>
        <p:sp>
          <p:nvSpPr>
            <p:cNvPr id="95350" name="Rectangle 55"/>
            <p:cNvSpPr>
              <a:spLocks noChangeArrowheads="1"/>
            </p:cNvSpPr>
            <p:nvPr/>
          </p:nvSpPr>
          <p:spPr bwMode="auto">
            <a:xfrm>
              <a:off x="889" y="3370"/>
              <a:ext cx="245" cy="8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95351" name="Text Box 56"/>
            <p:cNvSpPr txBox="1">
              <a:spLocks noChangeArrowheads="1"/>
            </p:cNvSpPr>
            <p:nvPr/>
          </p:nvSpPr>
          <p:spPr bwMode="auto">
            <a:xfrm>
              <a:off x="844" y="3337"/>
              <a:ext cx="343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r>
                <a:rPr lang="en-US" altLang="en-US" sz="1000" smtClean="0">
                  <a:solidFill>
                    <a:srgbClr val="FFFFFF"/>
                  </a:solidFill>
                </a:rPr>
                <a:t>DHCP</a:t>
              </a:r>
            </a:p>
          </p:txBody>
        </p:sp>
      </p:grpSp>
      <p:grpSp>
        <p:nvGrpSpPr>
          <p:cNvPr id="15" name="Group 57"/>
          <p:cNvGrpSpPr>
            <a:grpSpLocks/>
          </p:cNvGrpSpPr>
          <p:nvPr/>
        </p:nvGrpSpPr>
        <p:grpSpPr bwMode="auto">
          <a:xfrm>
            <a:off x="66675" y="1336675"/>
            <a:ext cx="1081088" cy="1166813"/>
            <a:chOff x="42" y="744"/>
            <a:chExt cx="681" cy="735"/>
          </a:xfrm>
        </p:grpSpPr>
        <p:grpSp>
          <p:nvGrpSpPr>
            <p:cNvPr id="95318" name="Group 58"/>
            <p:cNvGrpSpPr>
              <a:grpSpLocks/>
            </p:cNvGrpSpPr>
            <p:nvPr/>
          </p:nvGrpSpPr>
          <p:grpSpPr bwMode="auto">
            <a:xfrm>
              <a:off x="42" y="886"/>
              <a:ext cx="681" cy="468"/>
              <a:chOff x="42" y="886"/>
              <a:chExt cx="681" cy="468"/>
            </a:xfrm>
          </p:grpSpPr>
          <p:grpSp>
            <p:nvGrpSpPr>
              <p:cNvPr id="95320" name="Group 59"/>
              <p:cNvGrpSpPr>
                <a:grpSpLocks/>
              </p:cNvGrpSpPr>
              <p:nvPr/>
            </p:nvGrpSpPr>
            <p:grpSpPr bwMode="auto">
              <a:xfrm>
                <a:off x="278" y="886"/>
                <a:ext cx="397" cy="154"/>
                <a:chOff x="740" y="3209"/>
                <a:chExt cx="397" cy="154"/>
              </a:xfrm>
            </p:grpSpPr>
            <p:grpSp>
              <p:nvGrpSpPr>
                <p:cNvPr id="95345" name="Group 60"/>
                <p:cNvGrpSpPr>
                  <a:grpSpLocks/>
                </p:cNvGrpSpPr>
                <p:nvPr/>
              </p:nvGrpSpPr>
              <p:grpSpPr bwMode="auto">
                <a:xfrm>
                  <a:off x="794" y="3209"/>
                  <a:ext cx="343" cy="154"/>
                  <a:chOff x="844" y="3337"/>
                  <a:chExt cx="343" cy="154"/>
                </a:xfrm>
              </p:grpSpPr>
              <p:sp>
                <p:nvSpPr>
                  <p:cNvPr id="95348" name="Rectangle 61"/>
                  <p:cNvSpPr>
                    <a:spLocks noChangeArrowheads="1"/>
                  </p:cNvSpPr>
                  <p:nvPr/>
                </p:nvSpPr>
                <p:spPr bwMode="auto">
                  <a:xfrm>
                    <a:off x="889" y="3370"/>
                    <a:ext cx="245" cy="86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pPr eaLnBrk="0" hangingPunct="0"/>
                    <a:endParaRPr lang="en-US" altLang="en-US" sz="1800" smtClean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95349" name="Text Box 6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44" y="3337"/>
                    <a:ext cx="343" cy="154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pPr eaLnBrk="0" hangingPunct="0"/>
                    <a:r>
                      <a:rPr lang="en-US" altLang="en-US" sz="1000" smtClean="0">
                        <a:solidFill>
                          <a:srgbClr val="FFFFFF"/>
                        </a:solidFill>
                      </a:rPr>
                      <a:t>DHCP</a:t>
                    </a:r>
                  </a:p>
                </p:txBody>
              </p:sp>
            </p:grpSp>
            <p:sp>
              <p:nvSpPr>
                <p:cNvPr id="95346" name="Rectangle 63"/>
                <p:cNvSpPr>
                  <a:spLocks noChangeArrowheads="1"/>
                </p:cNvSpPr>
                <p:nvPr/>
              </p:nvSpPr>
              <p:spPr bwMode="auto">
                <a:xfrm>
                  <a:off x="750" y="3244"/>
                  <a:ext cx="88" cy="8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95347" name="Rectangle 64"/>
                <p:cNvSpPr>
                  <a:spLocks noChangeArrowheads="1"/>
                </p:cNvSpPr>
                <p:nvPr/>
              </p:nvSpPr>
              <p:spPr bwMode="auto">
                <a:xfrm>
                  <a:off x="740" y="3238"/>
                  <a:ext cx="354" cy="94"/>
                </a:xfrm>
                <a:prstGeom prst="rect">
                  <a:avLst/>
                </a:prstGeom>
                <a:noFill/>
                <a:ln w="9525">
                  <a:solidFill>
                    <a:schemeClr val="accent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1800" smtClean="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95321" name="Group 65"/>
              <p:cNvGrpSpPr>
                <a:grpSpLocks/>
              </p:cNvGrpSpPr>
              <p:nvPr/>
            </p:nvGrpSpPr>
            <p:grpSpPr bwMode="auto">
              <a:xfrm>
                <a:off x="278" y="1034"/>
                <a:ext cx="397" cy="154"/>
                <a:chOff x="836" y="3305"/>
                <a:chExt cx="397" cy="154"/>
              </a:xfrm>
            </p:grpSpPr>
            <p:grpSp>
              <p:nvGrpSpPr>
                <p:cNvPr id="95339" name="Group 66"/>
                <p:cNvGrpSpPr>
                  <a:grpSpLocks/>
                </p:cNvGrpSpPr>
                <p:nvPr/>
              </p:nvGrpSpPr>
              <p:grpSpPr bwMode="auto">
                <a:xfrm>
                  <a:off x="890" y="3305"/>
                  <a:ext cx="343" cy="154"/>
                  <a:chOff x="844" y="3337"/>
                  <a:chExt cx="343" cy="154"/>
                </a:xfrm>
              </p:grpSpPr>
              <p:sp>
                <p:nvSpPr>
                  <p:cNvPr id="95343" name="Rectangle 67"/>
                  <p:cNvSpPr>
                    <a:spLocks noChangeArrowheads="1"/>
                  </p:cNvSpPr>
                  <p:nvPr/>
                </p:nvSpPr>
                <p:spPr bwMode="auto">
                  <a:xfrm>
                    <a:off x="889" y="3370"/>
                    <a:ext cx="245" cy="86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pPr eaLnBrk="0" hangingPunct="0"/>
                    <a:endParaRPr lang="en-US" altLang="en-US" sz="1800" smtClean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95344" name="Text Box 6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44" y="3337"/>
                    <a:ext cx="343" cy="154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pPr eaLnBrk="0" hangingPunct="0"/>
                    <a:r>
                      <a:rPr lang="en-US" altLang="en-US" sz="1000" smtClean="0">
                        <a:solidFill>
                          <a:srgbClr val="FFFFFF"/>
                        </a:solidFill>
                      </a:rPr>
                      <a:t>DHCP</a:t>
                    </a:r>
                  </a:p>
                </p:txBody>
              </p:sp>
            </p:grpSp>
            <p:grpSp>
              <p:nvGrpSpPr>
                <p:cNvPr id="95340" name="Group 69"/>
                <p:cNvGrpSpPr>
                  <a:grpSpLocks/>
                </p:cNvGrpSpPr>
                <p:nvPr/>
              </p:nvGrpSpPr>
              <p:grpSpPr bwMode="auto">
                <a:xfrm>
                  <a:off x="836" y="3334"/>
                  <a:ext cx="354" cy="94"/>
                  <a:chOff x="836" y="3334"/>
                  <a:chExt cx="354" cy="94"/>
                </a:xfrm>
              </p:grpSpPr>
              <p:sp>
                <p:nvSpPr>
                  <p:cNvPr id="95341" name="Rectangle 70"/>
                  <p:cNvSpPr>
                    <a:spLocks noChangeArrowheads="1"/>
                  </p:cNvSpPr>
                  <p:nvPr/>
                </p:nvSpPr>
                <p:spPr bwMode="auto">
                  <a:xfrm>
                    <a:off x="846" y="3340"/>
                    <a:ext cx="88" cy="82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pPr eaLnBrk="0" hangingPunct="0"/>
                    <a:endParaRPr lang="en-US" altLang="en-US" sz="1800" smtClean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95342" name="Rectangle 71"/>
                  <p:cNvSpPr>
                    <a:spLocks noChangeArrowheads="1"/>
                  </p:cNvSpPr>
                  <p:nvPr/>
                </p:nvSpPr>
                <p:spPr bwMode="auto">
                  <a:xfrm>
                    <a:off x="836" y="3334"/>
                    <a:ext cx="354" cy="94"/>
                  </a:xfrm>
                  <a:prstGeom prst="rect">
                    <a:avLst/>
                  </a:prstGeom>
                  <a:noFill/>
                  <a:ln w="9525">
                    <a:solidFill>
                      <a:schemeClr val="accent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pPr eaLnBrk="0" hangingPunct="0"/>
                    <a:endParaRPr lang="en-US" altLang="en-US" sz="1800" smtClean="0">
                      <a:solidFill>
                        <a:srgbClr val="000000"/>
                      </a:solidFill>
                    </a:endParaRPr>
                  </a:p>
                </p:txBody>
              </p:sp>
            </p:grpSp>
          </p:grpSp>
          <p:grpSp>
            <p:nvGrpSpPr>
              <p:cNvPr id="95322" name="Group 72"/>
              <p:cNvGrpSpPr>
                <a:grpSpLocks/>
              </p:cNvGrpSpPr>
              <p:nvPr/>
            </p:nvGrpSpPr>
            <p:grpSpPr bwMode="auto">
              <a:xfrm>
                <a:off x="165" y="1054"/>
                <a:ext cx="480" cy="112"/>
                <a:chOff x="627" y="3377"/>
                <a:chExt cx="480" cy="112"/>
              </a:xfrm>
            </p:grpSpPr>
            <p:sp>
              <p:nvSpPr>
                <p:cNvPr id="95337" name="Rectangle 73"/>
                <p:cNvSpPr>
                  <a:spLocks noChangeArrowheads="1"/>
                </p:cNvSpPr>
                <p:nvPr/>
              </p:nvSpPr>
              <p:spPr bwMode="auto">
                <a:xfrm>
                  <a:off x="636" y="3388"/>
                  <a:ext cx="96" cy="93"/>
                </a:xfrm>
                <a:prstGeom prst="rect">
                  <a:avLst/>
                </a:pr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95338" name="Rectangle 74"/>
                <p:cNvSpPr>
                  <a:spLocks noChangeArrowheads="1"/>
                </p:cNvSpPr>
                <p:nvPr/>
              </p:nvSpPr>
              <p:spPr bwMode="auto">
                <a:xfrm>
                  <a:off x="627" y="3377"/>
                  <a:ext cx="480" cy="112"/>
                </a:xfrm>
                <a:prstGeom prst="rect">
                  <a:avLst/>
                </a:prstGeom>
                <a:noFill/>
                <a:ln w="9525">
                  <a:solidFill>
                    <a:schemeClr val="accent2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1800" smtClean="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95323" name="Group 75"/>
              <p:cNvGrpSpPr>
                <a:grpSpLocks/>
              </p:cNvGrpSpPr>
              <p:nvPr/>
            </p:nvGrpSpPr>
            <p:grpSpPr bwMode="auto">
              <a:xfrm>
                <a:off x="42" y="1200"/>
                <a:ext cx="681" cy="154"/>
                <a:chOff x="504" y="3523"/>
                <a:chExt cx="681" cy="154"/>
              </a:xfrm>
            </p:grpSpPr>
            <p:grpSp>
              <p:nvGrpSpPr>
                <p:cNvPr id="95324" name="Group 76"/>
                <p:cNvGrpSpPr>
                  <a:grpSpLocks/>
                </p:cNvGrpSpPr>
                <p:nvPr/>
              </p:nvGrpSpPr>
              <p:grpSpPr bwMode="auto">
                <a:xfrm>
                  <a:off x="623" y="3523"/>
                  <a:ext cx="510" cy="154"/>
                  <a:chOff x="723" y="3453"/>
                  <a:chExt cx="510" cy="154"/>
                </a:xfrm>
              </p:grpSpPr>
              <p:grpSp>
                <p:nvGrpSpPr>
                  <p:cNvPr id="95328" name="Group 77"/>
                  <p:cNvGrpSpPr>
                    <a:grpSpLocks/>
                  </p:cNvGrpSpPr>
                  <p:nvPr/>
                </p:nvGrpSpPr>
                <p:grpSpPr bwMode="auto">
                  <a:xfrm>
                    <a:off x="836" y="3453"/>
                    <a:ext cx="397" cy="154"/>
                    <a:chOff x="836" y="3305"/>
                    <a:chExt cx="397" cy="154"/>
                  </a:xfrm>
                </p:grpSpPr>
                <p:grpSp>
                  <p:nvGrpSpPr>
                    <p:cNvPr id="95331" name="Group 7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890" y="3305"/>
                      <a:ext cx="343" cy="154"/>
                      <a:chOff x="844" y="3337"/>
                      <a:chExt cx="343" cy="154"/>
                    </a:xfrm>
                  </p:grpSpPr>
                  <p:sp>
                    <p:nvSpPr>
                      <p:cNvPr id="95335" name="Rectangle 7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89" y="3370"/>
                        <a:ext cx="245" cy="86"/>
                      </a:xfrm>
                      <a:prstGeom prst="rect">
                        <a:avLst/>
                      </a:prstGeom>
                      <a:solidFill>
                        <a:srgbClr val="FF0000"/>
                      </a:solidFill>
                      <a:ln w="9525">
                        <a:solidFill>
                          <a:schemeClr val="bg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1pPr>
                        <a:lvl2pPr marL="742950" indent="-285750"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2pPr>
                        <a:lvl3pPr marL="1143000" indent="-228600"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3pPr>
                        <a:lvl4pPr marL="1600200" indent="-228600"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4pPr>
                        <a:lvl5pPr marL="2057400" indent="-228600"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9pPr>
                      </a:lstStyle>
                      <a:p>
                        <a:pPr eaLnBrk="0" hangingPunct="0"/>
                        <a:endParaRPr lang="en-US" altLang="en-US" sz="1800" smtClean="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95336" name="Text Box 80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844" y="3337"/>
                        <a:ext cx="343" cy="15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wrap="none">
                        <a:spAutoFit/>
                      </a:bodyPr>
                      <a:lstStyle>
                        <a:lvl1pPr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1pPr>
                        <a:lvl2pPr marL="742950" indent="-285750"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2pPr>
                        <a:lvl3pPr marL="1143000" indent="-228600"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3pPr>
                        <a:lvl4pPr marL="1600200" indent="-228600"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4pPr>
                        <a:lvl5pPr marL="2057400" indent="-228600"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9pPr>
                      </a:lstStyle>
                      <a:p>
                        <a:pPr eaLnBrk="0" hangingPunct="0"/>
                        <a:r>
                          <a:rPr lang="en-US" altLang="en-US" sz="1000" smtClean="0">
                            <a:solidFill>
                              <a:srgbClr val="FFFFFF"/>
                            </a:solidFill>
                          </a:rPr>
                          <a:t>DHCP</a:t>
                        </a:r>
                      </a:p>
                    </p:txBody>
                  </p:sp>
                </p:grpSp>
                <p:grpSp>
                  <p:nvGrpSpPr>
                    <p:cNvPr id="95332" name="Group 8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836" y="3334"/>
                      <a:ext cx="354" cy="94"/>
                      <a:chOff x="836" y="3334"/>
                      <a:chExt cx="354" cy="94"/>
                    </a:xfrm>
                  </p:grpSpPr>
                  <p:sp>
                    <p:nvSpPr>
                      <p:cNvPr id="95333" name="Rectangle 8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46" y="3340"/>
                        <a:ext cx="88" cy="82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 w="9525">
                        <a:solidFill>
                          <a:schemeClr val="bg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1pPr>
                        <a:lvl2pPr marL="742950" indent="-285750"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2pPr>
                        <a:lvl3pPr marL="1143000" indent="-228600"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3pPr>
                        <a:lvl4pPr marL="1600200" indent="-228600"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4pPr>
                        <a:lvl5pPr marL="2057400" indent="-228600"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9pPr>
                      </a:lstStyle>
                      <a:p>
                        <a:pPr eaLnBrk="0" hangingPunct="0"/>
                        <a:endParaRPr lang="en-US" altLang="en-US" sz="1800" smtClean="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95334" name="Rectangle 8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36" y="3334"/>
                        <a:ext cx="354" cy="94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accent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  <p:txBody>
                      <a:bodyPr wrap="none" anchor="ctr"/>
                      <a:lstStyle>
                        <a:lvl1pPr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1pPr>
                        <a:lvl2pPr marL="742950" indent="-285750"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2pPr>
                        <a:lvl3pPr marL="1143000" indent="-228600"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3pPr>
                        <a:lvl4pPr marL="1600200" indent="-228600"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4pPr>
                        <a:lvl5pPr marL="2057400" indent="-228600"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9pPr>
                      </a:lstStyle>
                      <a:p>
                        <a:pPr eaLnBrk="0" hangingPunct="0"/>
                        <a:endParaRPr lang="en-US" altLang="en-US" sz="1800" smtClean="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</p:grpSp>
              </p:grpSp>
              <p:sp>
                <p:nvSpPr>
                  <p:cNvPr id="95329" name="Rectangle 84"/>
                  <p:cNvSpPr>
                    <a:spLocks noChangeArrowheads="1"/>
                  </p:cNvSpPr>
                  <p:nvPr/>
                </p:nvSpPr>
                <p:spPr bwMode="auto">
                  <a:xfrm>
                    <a:off x="732" y="3484"/>
                    <a:ext cx="96" cy="93"/>
                  </a:xfrm>
                  <a:prstGeom prst="rect">
                    <a:avLst/>
                  </a:pr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pPr eaLnBrk="0" hangingPunct="0"/>
                    <a:endParaRPr lang="en-US" altLang="en-US" sz="1800" smtClean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95330" name="Rectangle 85"/>
                  <p:cNvSpPr>
                    <a:spLocks noChangeArrowheads="1"/>
                  </p:cNvSpPr>
                  <p:nvPr/>
                </p:nvSpPr>
                <p:spPr bwMode="auto">
                  <a:xfrm>
                    <a:off x="723" y="3473"/>
                    <a:ext cx="480" cy="112"/>
                  </a:xfrm>
                  <a:prstGeom prst="rect">
                    <a:avLst/>
                  </a:prstGeom>
                  <a:noFill/>
                  <a:ln w="9525">
                    <a:solidFill>
                      <a:schemeClr val="accent2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pPr eaLnBrk="0" hangingPunct="0"/>
                    <a:endParaRPr lang="en-US" altLang="en-US" sz="1800" smtClean="0">
                      <a:solidFill>
                        <a:srgbClr val="000000"/>
                      </a:solidFill>
                    </a:endParaRPr>
                  </a:p>
                </p:txBody>
              </p:sp>
            </p:grpSp>
            <p:sp>
              <p:nvSpPr>
                <p:cNvPr id="95325" name="Rectangle 86"/>
                <p:cNvSpPr>
                  <a:spLocks noChangeArrowheads="1"/>
                </p:cNvSpPr>
                <p:nvPr/>
              </p:nvSpPr>
              <p:spPr bwMode="auto">
                <a:xfrm>
                  <a:off x="517" y="3545"/>
                  <a:ext cx="94" cy="108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95326" name="Rectangle 87"/>
                <p:cNvSpPr>
                  <a:spLocks noChangeArrowheads="1"/>
                </p:cNvSpPr>
                <p:nvPr/>
              </p:nvSpPr>
              <p:spPr bwMode="auto">
                <a:xfrm>
                  <a:off x="1115" y="3544"/>
                  <a:ext cx="60" cy="108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95327" name="Rectangle 88"/>
                <p:cNvSpPr>
                  <a:spLocks noChangeArrowheads="1"/>
                </p:cNvSpPr>
                <p:nvPr/>
              </p:nvSpPr>
              <p:spPr bwMode="auto">
                <a:xfrm>
                  <a:off x="504" y="3529"/>
                  <a:ext cx="681" cy="138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1800" smtClean="0">
                    <a:solidFill>
                      <a:srgbClr val="000000"/>
                    </a:solidFill>
                  </a:endParaRPr>
                </a:p>
              </p:txBody>
            </p:sp>
          </p:grpSp>
        </p:grpSp>
        <p:sp>
          <p:nvSpPr>
            <p:cNvPr id="95319" name="AutoShape 89"/>
            <p:cNvSpPr>
              <a:spLocks noChangeArrowheads="1"/>
            </p:cNvSpPr>
            <p:nvPr/>
          </p:nvSpPr>
          <p:spPr bwMode="auto">
            <a:xfrm>
              <a:off x="384" y="744"/>
              <a:ext cx="240" cy="735"/>
            </a:xfrm>
            <a:prstGeom prst="downArrow">
              <a:avLst>
                <a:gd name="adj1" fmla="val 54167"/>
                <a:gd name="adj2" fmla="val 49170"/>
              </a:avLst>
            </a:prstGeom>
            <a:gradFill rotWithShape="1">
              <a:gsLst>
                <a:gs pos="0">
                  <a:srgbClr val="FF0000">
                    <a:alpha val="25000"/>
                  </a:srgbClr>
                </a:gs>
                <a:gs pos="100000">
                  <a:srgbClr val="FF0000">
                    <a:alpha val="25000"/>
                  </a:srgb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</p:grpSp>
      <p:grpSp>
        <p:nvGrpSpPr>
          <p:cNvPr id="28" name="Group 90"/>
          <p:cNvGrpSpPr>
            <a:grpSpLocks/>
          </p:cNvGrpSpPr>
          <p:nvPr/>
        </p:nvGrpSpPr>
        <p:grpSpPr bwMode="auto">
          <a:xfrm>
            <a:off x="650875" y="2544763"/>
            <a:ext cx="1081088" cy="244475"/>
            <a:chOff x="504" y="3523"/>
            <a:chExt cx="681" cy="154"/>
          </a:xfrm>
        </p:grpSpPr>
        <p:grpSp>
          <p:nvGrpSpPr>
            <p:cNvPr id="95305" name="Group 91"/>
            <p:cNvGrpSpPr>
              <a:grpSpLocks/>
            </p:cNvGrpSpPr>
            <p:nvPr/>
          </p:nvGrpSpPr>
          <p:grpSpPr bwMode="auto">
            <a:xfrm>
              <a:off x="623" y="3523"/>
              <a:ext cx="510" cy="154"/>
              <a:chOff x="723" y="3453"/>
              <a:chExt cx="510" cy="154"/>
            </a:xfrm>
          </p:grpSpPr>
          <p:grpSp>
            <p:nvGrpSpPr>
              <p:cNvPr id="95309" name="Group 92"/>
              <p:cNvGrpSpPr>
                <a:grpSpLocks/>
              </p:cNvGrpSpPr>
              <p:nvPr/>
            </p:nvGrpSpPr>
            <p:grpSpPr bwMode="auto">
              <a:xfrm>
                <a:off x="836" y="3453"/>
                <a:ext cx="397" cy="154"/>
                <a:chOff x="836" y="3305"/>
                <a:chExt cx="397" cy="154"/>
              </a:xfrm>
            </p:grpSpPr>
            <p:grpSp>
              <p:nvGrpSpPr>
                <p:cNvPr id="95312" name="Group 93"/>
                <p:cNvGrpSpPr>
                  <a:grpSpLocks/>
                </p:cNvGrpSpPr>
                <p:nvPr/>
              </p:nvGrpSpPr>
              <p:grpSpPr bwMode="auto">
                <a:xfrm>
                  <a:off x="890" y="3305"/>
                  <a:ext cx="343" cy="154"/>
                  <a:chOff x="844" y="3337"/>
                  <a:chExt cx="343" cy="154"/>
                </a:xfrm>
              </p:grpSpPr>
              <p:sp>
                <p:nvSpPr>
                  <p:cNvPr id="95316" name="Rectangle 94"/>
                  <p:cNvSpPr>
                    <a:spLocks noChangeArrowheads="1"/>
                  </p:cNvSpPr>
                  <p:nvPr/>
                </p:nvSpPr>
                <p:spPr bwMode="auto">
                  <a:xfrm>
                    <a:off x="889" y="3370"/>
                    <a:ext cx="245" cy="86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pPr eaLnBrk="0" hangingPunct="0"/>
                    <a:endParaRPr lang="en-US" altLang="en-US" sz="1800" smtClean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95317" name="Text Box 9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44" y="3337"/>
                    <a:ext cx="343" cy="154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pPr eaLnBrk="0" hangingPunct="0"/>
                    <a:r>
                      <a:rPr lang="en-US" altLang="en-US" sz="1000" smtClean="0">
                        <a:solidFill>
                          <a:srgbClr val="FFFFFF"/>
                        </a:solidFill>
                      </a:rPr>
                      <a:t>DHCP</a:t>
                    </a:r>
                  </a:p>
                </p:txBody>
              </p:sp>
            </p:grpSp>
            <p:grpSp>
              <p:nvGrpSpPr>
                <p:cNvPr id="95313" name="Group 96"/>
                <p:cNvGrpSpPr>
                  <a:grpSpLocks/>
                </p:cNvGrpSpPr>
                <p:nvPr/>
              </p:nvGrpSpPr>
              <p:grpSpPr bwMode="auto">
                <a:xfrm>
                  <a:off x="836" y="3334"/>
                  <a:ext cx="354" cy="94"/>
                  <a:chOff x="836" y="3334"/>
                  <a:chExt cx="354" cy="94"/>
                </a:xfrm>
              </p:grpSpPr>
              <p:sp>
                <p:nvSpPr>
                  <p:cNvPr id="95314" name="Rectangle 97"/>
                  <p:cNvSpPr>
                    <a:spLocks noChangeArrowheads="1"/>
                  </p:cNvSpPr>
                  <p:nvPr/>
                </p:nvSpPr>
                <p:spPr bwMode="auto">
                  <a:xfrm>
                    <a:off x="846" y="3340"/>
                    <a:ext cx="88" cy="82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pPr eaLnBrk="0" hangingPunct="0"/>
                    <a:endParaRPr lang="en-US" altLang="en-US" sz="1800" smtClean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95315" name="Rectangle 98"/>
                  <p:cNvSpPr>
                    <a:spLocks noChangeArrowheads="1"/>
                  </p:cNvSpPr>
                  <p:nvPr/>
                </p:nvSpPr>
                <p:spPr bwMode="auto">
                  <a:xfrm>
                    <a:off x="836" y="3334"/>
                    <a:ext cx="354" cy="94"/>
                  </a:xfrm>
                  <a:prstGeom prst="rect">
                    <a:avLst/>
                  </a:prstGeom>
                  <a:noFill/>
                  <a:ln w="9525">
                    <a:solidFill>
                      <a:schemeClr val="accent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pPr eaLnBrk="0" hangingPunct="0"/>
                    <a:endParaRPr lang="en-US" altLang="en-US" sz="1800" smtClean="0">
                      <a:solidFill>
                        <a:srgbClr val="000000"/>
                      </a:solidFill>
                    </a:endParaRPr>
                  </a:p>
                </p:txBody>
              </p:sp>
            </p:grpSp>
          </p:grpSp>
          <p:sp>
            <p:nvSpPr>
              <p:cNvPr id="95310" name="Rectangle 99"/>
              <p:cNvSpPr>
                <a:spLocks noChangeArrowheads="1"/>
              </p:cNvSpPr>
              <p:nvPr/>
            </p:nvSpPr>
            <p:spPr bwMode="auto">
              <a:xfrm>
                <a:off x="732" y="3484"/>
                <a:ext cx="96" cy="9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95311" name="Rectangle 100"/>
              <p:cNvSpPr>
                <a:spLocks noChangeArrowheads="1"/>
              </p:cNvSpPr>
              <p:nvPr/>
            </p:nvSpPr>
            <p:spPr bwMode="auto">
              <a:xfrm>
                <a:off x="723" y="3473"/>
                <a:ext cx="480" cy="112"/>
              </a:xfrm>
              <a:prstGeom prst="rect">
                <a:avLst/>
              </a:prstGeom>
              <a:noFill/>
              <a:ln w="9525">
                <a:solidFill>
                  <a:schemeClr val="accent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95306" name="Rectangle 101"/>
            <p:cNvSpPr>
              <a:spLocks noChangeArrowheads="1"/>
            </p:cNvSpPr>
            <p:nvPr/>
          </p:nvSpPr>
          <p:spPr bwMode="auto">
            <a:xfrm>
              <a:off x="517" y="3545"/>
              <a:ext cx="94" cy="10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95307" name="Rectangle 102"/>
            <p:cNvSpPr>
              <a:spLocks noChangeArrowheads="1"/>
            </p:cNvSpPr>
            <p:nvPr/>
          </p:nvSpPr>
          <p:spPr bwMode="auto">
            <a:xfrm>
              <a:off x="1115" y="3544"/>
              <a:ext cx="60" cy="10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95308" name="Rectangle 103"/>
            <p:cNvSpPr>
              <a:spLocks noChangeArrowheads="1"/>
            </p:cNvSpPr>
            <p:nvPr/>
          </p:nvSpPr>
          <p:spPr bwMode="auto">
            <a:xfrm>
              <a:off x="504" y="3529"/>
              <a:ext cx="681" cy="13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</p:grpSp>
      <p:grpSp>
        <p:nvGrpSpPr>
          <p:cNvPr id="49314" name="Group 104"/>
          <p:cNvGrpSpPr>
            <a:grpSpLocks/>
          </p:cNvGrpSpPr>
          <p:nvPr/>
        </p:nvGrpSpPr>
        <p:grpSpPr bwMode="auto">
          <a:xfrm>
            <a:off x="1477963" y="3236913"/>
            <a:ext cx="1316037" cy="1314450"/>
            <a:chOff x="931" y="1941"/>
            <a:chExt cx="829" cy="828"/>
          </a:xfrm>
        </p:grpSpPr>
        <p:sp>
          <p:nvSpPr>
            <p:cNvPr id="95297" name="Freeform 105"/>
            <p:cNvSpPr>
              <a:spLocks/>
            </p:cNvSpPr>
            <p:nvPr/>
          </p:nvSpPr>
          <p:spPr bwMode="auto">
            <a:xfrm>
              <a:off x="1424" y="1965"/>
              <a:ext cx="336" cy="801"/>
            </a:xfrm>
            <a:custGeom>
              <a:avLst/>
              <a:gdLst>
                <a:gd name="T0" fmla="*/ 1 w 551"/>
                <a:gd name="T1" fmla="*/ 0 h 801"/>
                <a:gd name="T2" fmla="*/ 1 w 551"/>
                <a:gd name="T3" fmla="*/ 402 h 801"/>
                <a:gd name="T4" fmla="*/ 1 w 551"/>
                <a:gd name="T5" fmla="*/ 801 h 801"/>
                <a:gd name="T6" fmla="*/ 1 w 551"/>
                <a:gd name="T7" fmla="*/ 535 h 801"/>
                <a:gd name="T8" fmla="*/ 0 w 551"/>
                <a:gd name="T9" fmla="*/ 371 h 801"/>
                <a:gd name="T10" fmla="*/ 1 w 551"/>
                <a:gd name="T11" fmla="*/ 0 h 80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51"/>
                <a:gd name="T19" fmla="*/ 0 h 801"/>
                <a:gd name="T20" fmla="*/ 551 w 551"/>
                <a:gd name="T21" fmla="*/ 801 h 80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51" h="801">
                  <a:moveTo>
                    <a:pt x="14" y="0"/>
                  </a:moveTo>
                  <a:lnTo>
                    <a:pt x="551" y="402"/>
                  </a:lnTo>
                  <a:lnTo>
                    <a:pt x="6" y="801"/>
                  </a:lnTo>
                  <a:lnTo>
                    <a:pt x="13" y="535"/>
                  </a:lnTo>
                  <a:lnTo>
                    <a:pt x="0" y="371"/>
                  </a:lnTo>
                  <a:lnTo>
                    <a:pt x="14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alpha val="64998"/>
                  </a:schemeClr>
                </a:gs>
                <a:gs pos="100000">
                  <a:srgbClr val="000099">
                    <a:alpha val="64998"/>
                  </a:srgb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grpSp>
          <p:nvGrpSpPr>
            <p:cNvPr id="95298" name="Group 106"/>
            <p:cNvGrpSpPr>
              <a:grpSpLocks/>
            </p:cNvGrpSpPr>
            <p:nvPr/>
          </p:nvGrpSpPr>
          <p:grpSpPr bwMode="auto">
            <a:xfrm>
              <a:off x="931" y="1941"/>
              <a:ext cx="501" cy="828"/>
              <a:chOff x="569" y="2954"/>
              <a:chExt cx="501" cy="828"/>
            </a:xfrm>
          </p:grpSpPr>
          <p:sp>
            <p:nvSpPr>
              <p:cNvPr id="95299" name="Rectangle 107"/>
              <p:cNvSpPr>
                <a:spLocks noChangeArrowheads="1"/>
              </p:cNvSpPr>
              <p:nvPr/>
            </p:nvSpPr>
            <p:spPr bwMode="auto">
              <a:xfrm>
                <a:off x="576" y="2973"/>
                <a:ext cx="493" cy="79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95300" name="Text Box 108"/>
              <p:cNvSpPr txBox="1">
                <a:spLocks noChangeArrowheads="1"/>
              </p:cNvSpPr>
              <p:nvPr/>
            </p:nvSpPr>
            <p:spPr bwMode="auto">
              <a:xfrm>
                <a:off x="593" y="2954"/>
                <a:ext cx="477" cy="8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0" hangingPunct="0"/>
                <a:r>
                  <a:rPr lang="en-US" altLang="en-US" sz="1600" smtClean="0">
                    <a:solidFill>
                      <a:srgbClr val="000000"/>
                    </a:solidFill>
                  </a:rPr>
                  <a:t>DHCP</a:t>
                </a:r>
              </a:p>
              <a:p>
                <a:pPr algn="ctr" eaLnBrk="0" hangingPunct="0"/>
                <a:r>
                  <a:rPr lang="en-US" altLang="en-US" sz="1600" smtClean="0">
                    <a:solidFill>
                      <a:srgbClr val="000000"/>
                    </a:solidFill>
                  </a:rPr>
                  <a:t>UDP</a:t>
                </a:r>
              </a:p>
              <a:p>
                <a:pPr algn="ctr" eaLnBrk="0" hangingPunct="0"/>
                <a:r>
                  <a:rPr lang="en-US" altLang="en-US" sz="1600" smtClean="0">
                    <a:solidFill>
                      <a:srgbClr val="000000"/>
                    </a:solidFill>
                  </a:rPr>
                  <a:t>IP</a:t>
                </a:r>
              </a:p>
              <a:p>
                <a:pPr algn="ctr" eaLnBrk="0" hangingPunct="0"/>
                <a:r>
                  <a:rPr lang="en-US" altLang="en-US" sz="1600" smtClean="0">
                    <a:solidFill>
                      <a:srgbClr val="000000"/>
                    </a:solidFill>
                  </a:rPr>
                  <a:t>Eth</a:t>
                </a:r>
              </a:p>
              <a:p>
                <a:pPr algn="ctr" eaLnBrk="0" hangingPunct="0"/>
                <a:r>
                  <a:rPr lang="en-US" altLang="en-US" sz="1600" smtClean="0">
                    <a:solidFill>
                      <a:srgbClr val="000000"/>
                    </a:solidFill>
                  </a:rPr>
                  <a:t>Phy</a:t>
                </a:r>
              </a:p>
            </p:txBody>
          </p:sp>
          <p:sp>
            <p:nvSpPr>
              <p:cNvPr id="95301" name="Line 109"/>
              <p:cNvSpPr>
                <a:spLocks noChangeShapeType="1"/>
              </p:cNvSpPr>
              <p:nvPr/>
            </p:nvSpPr>
            <p:spPr bwMode="auto">
              <a:xfrm>
                <a:off x="578" y="3130"/>
                <a:ext cx="48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95302" name="Line 110"/>
              <p:cNvSpPr>
                <a:spLocks noChangeShapeType="1"/>
              </p:cNvSpPr>
              <p:nvPr/>
            </p:nvSpPr>
            <p:spPr bwMode="auto">
              <a:xfrm>
                <a:off x="575" y="3289"/>
                <a:ext cx="48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95303" name="Line 111"/>
              <p:cNvSpPr>
                <a:spLocks noChangeShapeType="1"/>
              </p:cNvSpPr>
              <p:nvPr/>
            </p:nvSpPr>
            <p:spPr bwMode="auto">
              <a:xfrm>
                <a:off x="572" y="3448"/>
                <a:ext cx="48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95304" name="Line 112"/>
              <p:cNvSpPr>
                <a:spLocks noChangeShapeType="1"/>
              </p:cNvSpPr>
              <p:nvPr/>
            </p:nvSpPr>
            <p:spPr bwMode="auto">
              <a:xfrm>
                <a:off x="569" y="3607"/>
                <a:ext cx="48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</p:grpSp>
      <p:grpSp>
        <p:nvGrpSpPr>
          <p:cNvPr id="49317" name="Group 113"/>
          <p:cNvGrpSpPr>
            <a:grpSpLocks/>
          </p:cNvGrpSpPr>
          <p:nvPr/>
        </p:nvGrpSpPr>
        <p:grpSpPr bwMode="auto">
          <a:xfrm>
            <a:off x="339725" y="3136900"/>
            <a:ext cx="1081088" cy="1217613"/>
            <a:chOff x="1404" y="3105"/>
            <a:chExt cx="681" cy="767"/>
          </a:xfrm>
        </p:grpSpPr>
        <p:grpSp>
          <p:nvGrpSpPr>
            <p:cNvPr id="95262" name="Group 114"/>
            <p:cNvGrpSpPr>
              <a:grpSpLocks/>
            </p:cNvGrpSpPr>
            <p:nvPr/>
          </p:nvGrpSpPr>
          <p:grpSpPr bwMode="auto">
            <a:xfrm>
              <a:off x="1404" y="3355"/>
              <a:ext cx="681" cy="468"/>
              <a:chOff x="42" y="886"/>
              <a:chExt cx="681" cy="468"/>
            </a:xfrm>
          </p:grpSpPr>
          <p:grpSp>
            <p:nvGrpSpPr>
              <p:cNvPr id="95267" name="Group 115"/>
              <p:cNvGrpSpPr>
                <a:grpSpLocks/>
              </p:cNvGrpSpPr>
              <p:nvPr/>
            </p:nvGrpSpPr>
            <p:grpSpPr bwMode="auto">
              <a:xfrm>
                <a:off x="278" y="886"/>
                <a:ext cx="397" cy="154"/>
                <a:chOff x="740" y="3209"/>
                <a:chExt cx="397" cy="154"/>
              </a:xfrm>
            </p:grpSpPr>
            <p:grpSp>
              <p:nvGrpSpPr>
                <p:cNvPr id="95292" name="Group 116"/>
                <p:cNvGrpSpPr>
                  <a:grpSpLocks/>
                </p:cNvGrpSpPr>
                <p:nvPr/>
              </p:nvGrpSpPr>
              <p:grpSpPr bwMode="auto">
                <a:xfrm>
                  <a:off x="794" y="3209"/>
                  <a:ext cx="343" cy="154"/>
                  <a:chOff x="844" y="3337"/>
                  <a:chExt cx="343" cy="154"/>
                </a:xfrm>
              </p:grpSpPr>
              <p:sp>
                <p:nvSpPr>
                  <p:cNvPr id="95295" name="Rectangle 117"/>
                  <p:cNvSpPr>
                    <a:spLocks noChangeArrowheads="1"/>
                  </p:cNvSpPr>
                  <p:nvPr/>
                </p:nvSpPr>
                <p:spPr bwMode="auto">
                  <a:xfrm>
                    <a:off x="889" y="3370"/>
                    <a:ext cx="245" cy="86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pPr eaLnBrk="0" hangingPunct="0"/>
                    <a:endParaRPr lang="en-US" altLang="en-US" sz="1800" smtClean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95296" name="Text Box 11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44" y="3337"/>
                    <a:ext cx="343" cy="154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pPr eaLnBrk="0" hangingPunct="0"/>
                    <a:r>
                      <a:rPr lang="en-US" altLang="en-US" sz="1000" smtClean="0">
                        <a:solidFill>
                          <a:srgbClr val="FFFFFF"/>
                        </a:solidFill>
                      </a:rPr>
                      <a:t>DHCP</a:t>
                    </a:r>
                  </a:p>
                </p:txBody>
              </p:sp>
            </p:grpSp>
            <p:sp>
              <p:nvSpPr>
                <p:cNvPr id="95293" name="Rectangle 119"/>
                <p:cNvSpPr>
                  <a:spLocks noChangeArrowheads="1"/>
                </p:cNvSpPr>
                <p:nvPr/>
              </p:nvSpPr>
              <p:spPr bwMode="auto">
                <a:xfrm>
                  <a:off x="750" y="3244"/>
                  <a:ext cx="88" cy="8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95294" name="Rectangle 120"/>
                <p:cNvSpPr>
                  <a:spLocks noChangeArrowheads="1"/>
                </p:cNvSpPr>
                <p:nvPr/>
              </p:nvSpPr>
              <p:spPr bwMode="auto">
                <a:xfrm>
                  <a:off x="740" y="3238"/>
                  <a:ext cx="354" cy="94"/>
                </a:xfrm>
                <a:prstGeom prst="rect">
                  <a:avLst/>
                </a:prstGeom>
                <a:noFill/>
                <a:ln w="9525">
                  <a:solidFill>
                    <a:schemeClr val="accent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1800" smtClean="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95268" name="Group 121"/>
              <p:cNvGrpSpPr>
                <a:grpSpLocks/>
              </p:cNvGrpSpPr>
              <p:nvPr/>
            </p:nvGrpSpPr>
            <p:grpSpPr bwMode="auto">
              <a:xfrm>
                <a:off x="278" y="1034"/>
                <a:ext cx="397" cy="154"/>
                <a:chOff x="836" y="3305"/>
                <a:chExt cx="397" cy="154"/>
              </a:xfrm>
            </p:grpSpPr>
            <p:grpSp>
              <p:nvGrpSpPr>
                <p:cNvPr id="95286" name="Group 122"/>
                <p:cNvGrpSpPr>
                  <a:grpSpLocks/>
                </p:cNvGrpSpPr>
                <p:nvPr/>
              </p:nvGrpSpPr>
              <p:grpSpPr bwMode="auto">
                <a:xfrm>
                  <a:off x="890" y="3305"/>
                  <a:ext cx="343" cy="154"/>
                  <a:chOff x="844" y="3337"/>
                  <a:chExt cx="343" cy="154"/>
                </a:xfrm>
              </p:grpSpPr>
              <p:sp>
                <p:nvSpPr>
                  <p:cNvPr id="95290" name="Rectangle 123"/>
                  <p:cNvSpPr>
                    <a:spLocks noChangeArrowheads="1"/>
                  </p:cNvSpPr>
                  <p:nvPr/>
                </p:nvSpPr>
                <p:spPr bwMode="auto">
                  <a:xfrm>
                    <a:off x="889" y="3370"/>
                    <a:ext cx="245" cy="86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pPr eaLnBrk="0" hangingPunct="0"/>
                    <a:endParaRPr lang="en-US" altLang="en-US" sz="1800" smtClean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95291" name="Text Box 12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44" y="3337"/>
                    <a:ext cx="343" cy="154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pPr eaLnBrk="0" hangingPunct="0"/>
                    <a:r>
                      <a:rPr lang="en-US" altLang="en-US" sz="1000" smtClean="0">
                        <a:solidFill>
                          <a:srgbClr val="FFFFFF"/>
                        </a:solidFill>
                      </a:rPr>
                      <a:t>DHCP</a:t>
                    </a:r>
                  </a:p>
                </p:txBody>
              </p:sp>
            </p:grpSp>
            <p:grpSp>
              <p:nvGrpSpPr>
                <p:cNvPr id="95287" name="Group 125"/>
                <p:cNvGrpSpPr>
                  <a:grpSpLocks/>
                </p:cNvGrpSpPr>
                <p:nvPr/>
              </p:nvGrpSpPr>
              <p:grpSpPr bwMode="auto">
                <a:xfrm>
                  <a:off x="836" y="3334"/>
                  <a:ext cx="354" cy="94"/>
                  <a:chOff x="836" y="3334"/>
                  <a:chExt cx="354" cy="94"/>
                </a:xfrm>
              </p:grpSpPr>
              <p:sp>
                <p:nvSpPr>
                  <p:cNvPr id="95288" name="Rectangle 126"/>
                  <p:cNvSpPr>
                    <a:spLocks noChangeArrowheads="1"/>
                  </p:cNvSpPr>
                  <p:nvPr/>
                </p:nvSpPr>
                <p:spPr bwMode="auto">
                  <a:xfrm>
                    <a:off x="846" y="3340"/>
                    <a:ext cx="88" cy="82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pPr eaLnBrk="0" hangingPunct="0"/>
                    <a:endParaRPr lang="en-US" altLang="en-US" sz="1800" smtClean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95289" name="Rectangle 127"/>
                  <p:cNvSpPr>
                    <a:spLocks noChangeArrowheads="1"/>
                  </p:cNvSpPr>
                  <p:nvPr/>
                </p:nvSpPr>
                <p:spPr bwMode="auto">
                  <a:xfrm>
                    <a:off x="836" y="3334"/>
                    <a:ext cx="354" cy="94"/>
                  </a:xfrm>
                  <a:prstGeom prst="rect">
                    <a:avLst/>
                  </a:prstGeom>
                  <a:noFill/>
                  <a:ln w="9525">
                    <a:solidFill>
                      <a:schemeClr val="accent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pPr eaLnBrk="0" hangingPunct="0"/>
                    <a:endParaRPr lang="en-US" altLang="en-US" sz="1800" smtClean="0">
                      <a:solidFill>
                        <a:srgbClr val="000000"/>
                      </a:solidFill>
                    </a:endParaRPr>
                  </a:p>
                </p:txBody>
              </p:sp>
            </p:grpSp>
          </p:grpSp>
          <p:grpSp>
            <p:nvGrpSpPr>
              <p:cNvPr id="95269" name="Group 128"/>
              <p:cNvGrpSpPr>
                <a:grpSpLocks/>
              </p:cNvGrpSpPr>
              <p:nvPr/>
            </p:nvGrpSpPr>
            <p:grpSpPr bwMode="auto">
              <a:xfrm>
                <a:off x="165" y="1054"/>
                <a:ext cx="480" cy="112"/>
                <a:chOff x="627" y="3377"/>
                <a:chExt cx="480" cy="112"/>
              </a:xfrm>
            </p:grpSpPr>
            <p:sp>
              <p:nvSpPr>
                <p:cNvPr id="95284" name="Rectangle 129"/>
                <p:cNvSpPr>
                  <a:spLocks noChangeArrowheads="1"/>
                </p:cNvSpPr>
                <p:nvPr/>
              </p:nvSpPr>
              <p:spPr bwMode="auto">
                <a:xfrm>
                  <a:off x="636" y="3388"/>
                  <a:ext cx="96" cy="93"/>
                </a:xfrm>
                <a:prstGeom prst="rect">
                  <a:avLst/>
                </a:pr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95285" name="Rectangle 130"/>
                <p:cNvSpPr>
                  <a:spLocks noChangeArrowheads="1"/>
                </p:cNvSpPr>
                <p:nvPr/>
              </p:nvSpPr>
              <p:spPr bwMode="auto">
                <a:xfrm>
                  <a:off x="627" y="3377"/>
                  <a:ext cx="480" cy="112"/>
                </a:xfrm>
                <a:prstGeom prst="rect">
                  <a:avLst/>
                </a:prstGeom>
                <a:noFill/>
                <a:ln w="9525">
                  <a:solidFill>
                    <a:schemeClr val="accent2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1800" smtClean="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95270" name="Group 131"/>
              <p:cNvGrpSpPr>
                <a:grpSpLocks/>
              </p:cNvGrpSpPr>
              <p:nvPr/>
            </p:nvGrpSpPr>
            <p:grpSpPr bwMode="auto">
              <a:xfrm>
                <a:off x="42" y="1200"/>
                <a:ext cx="681" cy="154"/>
                <a:chOff x="504" y="3523"/>
                <a:chExt cx="681" cy="154"/>
              </a:xfrm>
            </p:grpSpPr>
            <p:grpSp>
              <p:nvGrpSpPr>
                <p:cNvPr id="95271" name="Group 132"/>
                <p:cNvGrpSpPr>
                  <a:grpSpLocks/>
                </p:cNvGrpSpPr>
                <p:nvPr/>
              </p:nvGrpSpPr>
              <p:grpSpPr bwMode="auto">
                <a:xfrm>
                  <a:off x="623" y="3523"/>
                  <a:ext cx="510" cy="154"/>
                  <a:chOff x="723" y="3453"/>
                  <a:chExt cx="510" cy="154"/>
                </a:xfrm>
              </p:grpSpPr>
              <p:grpSp>
                <p:nvGrpSpPr>
                  <p:cNvPr id="95275" name="Group 133"/>
                  <p:cNvGrpSpPr>
                    <a:grpSpLocks/>
                  </p:cNvGrpSpPr>
                  <p:nvPr/>
                </p:nvGrpSpPr>
                <p:grpSpPr bwMode="auto">
                  <a:xfrm>
                    <a:off x="836" y="3453"/>
                    <a:ext cx="397" cy="154"/>
                    <a:chOff x="836" y="3305"/>
                    <a:chExt cx="397" cy="154"/>
                  </a:xfrm>
                </p:grpSpPr>
                <p:grpSp>
                  <p:nvGrpSpPr>
                    <p:cNvPr id="95278" name="Group 13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890" y="3305"/>
                      <a:ext cx="343" cy="154"/>
                      <a:chOff x="844" y="3337"/>
                      <a:chExt cx="343" cy="154"/>
                    </a:xfrm>
                  </p:grpSpPr>
                  <p:sp>
                    <p:nvSpPr>
                      <p:cNvPr id="95282" name="Rectangle 13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89" y="3370"/>
                        <a:ext cx="245" cy="86"/>
                      </a:xfrm>
                      <a:prstGeom prst="rect">
                        <a:avLst/>
                      </a:prstGeom>
                      <a:solidFill>
                        <a:srgbClr val="FF0000"/>
                      </a:solidFill>
                      <a:ln w="9525">
                        <a:solidFill>
                          <a:schemeClr val="bg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1pPr>
                        <a:lvl2pPr marL="742950" indent="-285750"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2pPr>
                        <a:lvl3pPr marL="1143000" indent="-228600"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3pPr>
                        <a:lvl4pPr marL="1600200" indent="-228600"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4pPr>
                        <a:lvl5pPr marL="2057400" indent="-228600"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9pPr>
                      </a:lstStyle>
                      <a:p>
                        <a:pPr eaLnBrk="0" hangingPunct="0"/>
                        <a:endParaRPr lang="en-US" altLang="en-US" sz="1800" smtClean="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95283" name="Text Box 136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844" y="3337"/>
                        <a:ext cx="343" cy="15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wrap="none">
                        <a:spAutoFit/>
                      </a:bodyPr>
                      <a:lstStyle>
                        <a:lvl1pPr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1pPr>
                        <a:lvl2pPr marL="742950" indent="-285750"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2pPr>
                        <a:lvl3pPr marL="1143000" indent="-228600"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3pPr>
                        <a:lvl4pPr marL="1600200" indent="-228600"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4pPr>
                        <a:lvl5pPr marL="2057400" indent="-228600"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9pPr>
                      </a:lstStyle>
                      <a:p>
                        <a:pPr eaLnBrk="0" hangingPunct="0"/>
                        <a:r>
                          <a:rPr lang="en-US" altLang="en-US" sz="1000" smtClean="0">
                            <a:solidFill>
                              <a:srgbClr val="FFFFFF"/>
                            </a:solidFill>
                          </a:rPr>
                          <a:t>DHCP</a:t>
                        </a:r>
                      </a:p>
                    </p:txBody>
                  </p:sp>
                </p:grpSp>
                <p:grpSp>
                  <p:nvGrpSpPr>
                    <p:cNvPr id="95279" name="Group 13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836" y="3334"/>
                      <a:ext cx="354" cy="94"/>
                      <a:chOff x="836" y="3334"/>
                      <a:chExt cx="354" cy="94"/>
                    </a:xfrm>
                  </p:grpSpPr>
                  <p:sp>
                    <p:nvSpPr>
                      <p:cNvPr id="95280" name="Rectangle 13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46" y="3340"/>
                        <a:ext cx="88" cy="82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 w="9525">
                        <a:solidFill>
                          <a:schemeClr val="bg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1pPr>
                        <a:lvl2pPr marL="742950" indent="-285750"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2pPr>
                        <a:lvl3pPr marL="1143000" indent="-228600"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3pPr>
                        <a:lvl4pPr marL="1600200" indent="-228600"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4pPr>
                        <a:lvl5pPr marL="2057400" indent="-228600"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9pPr>
                      </a:lstStyle>
                      <a:p>
                        <a:pPr eaLnBrk="0" hangingPunct="0"/>
                        <a:endParaRPr lang="en-US" altLang="en-US" sz="1800" smtClean="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95281" name="Rectangle 13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36" y="3334"/>
                        <a:ext cx="354" cy="94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accent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  <p:txBody>
                      <a:bodyPr wrap="none" anchor="ctr"/>
                      <a:lstStyle>
                        <a:lvl1pPr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1pPr>
                        <a:lvl2pPr marL="742950" indent="-285750"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2pPr>
                        <a:lvl3pPr marL="1143000" indent="-228600"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3pPr>
                        <a:lvl4pPr marL="1600200" indent="-228600"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4pPr>
                        <a:lvl5pPr marL="2057400" indent="-228600"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9pPr>
                      </a:lstStyle>
                      <a:p>
                        <a:pPr eaLnBrk="0" hangingPunct="0"/>
                        <a:endParaRPr lang="en-US" altLang="en-US" sz="1800" smtClean="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</p:grpSp>
              </p:grpSp>
              <p:sp>
                <p:nvSpPr>
                  <p:cNvPr id="95276" name="Rectangle 140"/>
                  <p:cNvSpPr>
                    <a:spLocks noChangeArrowheads="1"/>
                  </p:cNvSpPr>
                  <p:nvPr/>
                </p:nvSpPr>
                <p:spPr bwMode="auto">
                  <a:xfrm>
                    <a:off x="732" y="3484"/>
                    <a:ext cx="96" cy="93"/>
                  </a:xfrm>
                  <a:prstGeom prst="rect">
                    <a:avLst/>
                  </a:pr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pPr eaLnBrk="0" hangingPunct="0"/>
                    <a:endParaRPr lang="en-US" altLang="en-US" sz="1800" smtClean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95277" name="Rectangle 141"/>
                  <p:cNvSpPr>
                    <a:spLocks noChangeArrowheads="1"/>
                  </p:cNvSpPr>
                  <p:nvPr/>
                </p:nvSpPr>
                <p:spPr bwMode="auto">
                  <a:xfrm>
                    <a:off x="723" y="3473"/>
                    <a:ext cx="480" cy="112"/>
                  </a:xfrm>
                  <a:prstGeom prst="rect">
                    <a:avLst/>
                  </a:prstGeom>
                  <a:noFill/>
                  <a:ln w="9525">
                    <a:solidFill>
                      <a:schemeClr val="accent2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pPr eaLnBrk="0" hangingPunct="0"/>
                    <a:endParaRPr lang="en-US" altLang="en-US" sz="1800" smtClean="0">
                      <a:solidFill>
                        <a:srgbClr val="000000"/>
                      </a:solidFill>
                    </a:endParaRPr>
                  </a:p>
                </p:txBody>
              </p:sp>
            </p:grpSp>
            <p:sp>
              <p:nvSpPr>
                <p:cNvPr id="95272" name="Rectangle 142"/>
                <p:cNvSpPr>
                  <a:spLocks noChangeArrowheads="1"/>
                </p:cNvSpPr>
                <p:nvPr/>
              </p:nvSpPr>
              <p:spPr bwMode="auto">
                <a:xfrm>
                  <a:off x="517" y="3545"/>
                  <a:ext cx="94" cy="108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95273" name="Rectangle 143"/>
                <p:cNvSpPr>
                  <a:spLocks noChangeArrowheads="1"/>
                </p:cNvSpPr>
                <p:nvPr/>
              </p:nvSpPr>
              <p:spPr bwMode="auto">
                <a:xfrm>
                  <a:off x="1115" y="3544"/>
                  <a:ext cx="60" cy="108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95274" name="Rectangle 144"/>
                <p:cNvSpPr>
                  <a:spLocks noChangeArrowheads="1"/>
                </p:cNvSpPr>
                <p:nvPr/>
              </p:nvSpPr>
              <p:spPr bwMode="auto">
                <a:xfrm>
                  <a:off x="504" y="3529"/>
                  <a:ext cx="681" cy="138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1800" smtClean="0">
                    <a:solidFill>
                      <a:srgbClr val="000000"/>
                    </a:solidFill>
                  </a:endParaRPr>
                </a:p>
              </p:txBody>
            </p:sp>
          </p:grpSp>
        </p:grpSp>
        <p:sp>
          <p:nvSpPr>
            <p:cNvPr id="95263" name="AutoShape 145"/>
            <p:cNvSpPr>
              <a:spLocks noChangeArrowheads="1"/>
            </p:cNvSpPr>
            <p:nvPr/>
          </p:nvSpPr>
          <p:spPr bwMode="auto">
            <a:xfrm rot="10800000">
              <a:off x="1727" y="3105"/>
              <a:ext cx="240" cy="767"/>
            </a:xfrm>
            <a:prstGeom prst="downArrow">
              <a:avLst>
                <a:gd name="adj1" fmla="val 54167"/>
                <a:gd name="adj2" fmla="val 51311"/>
              </a:avLst>
            </a:prstGeom>
            <a:gradFill rotWithShape="1">
              <a:gsLst>
                <a:gs pos="0">
                  <a:srgbClr val="FF0000">
                    <a:alpha val="25000"/>
                  </a:srgbClr>
                </a:gs>
                <a:gs pos="100000">
                  <a:srgbClr val="FF0000">
                    <a:alpha val="25000"/>
                  </a:srgb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grpSp>
          <p:nvGrpSpPr>
            <p:cNvPr id="95264" name="Group 146"/>
            <p:cNvGrpSpPr>
              <a:grpSpLocks/>
            </p:cNvGrpSpPr>
            <p:nvPr/>
          </p:nvGrpSpPr>
          <p:grpSpPr bwMode="auto">
            <a:xfrm>
              <a:off x="1695" y="3227"/>
              <a:ext cx="343" cy="154"/>
              <a:chOff x="844" y="3337"/>
              <a:chExt cx="343" cy="154"/>
            </a:xfrm>
          </p:grpSpPr>
          <p:sp>
            <p:nvSpPr>
              <p:cNvPr id="95265" name="Rectangle 147"/>
              <p:cNvSpPr>
                <a:spLocks noChangeArrowheads="1"/>
              </p:cNvSpPr>
              <p:nvPr/>
            </p:nvSpPr>
            <p:spPr bwMode="auto">
              <a:xfrm>
                <a:off x="889" y="3370"/>
                <a:ext cx="245" cy="86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95266" name="Text Box 148"/>
              <p:cNvSpPr txBox="1">
                <a:spLocks noChangeArrowheads="1"/>
              </p:cNvSpPr>
              <p:nvPr/>
            </p:nvSpPr>
            <p:spPr bwMode="auto">
              <a:xfrm>
                <a:off x="844" y="3337"/>
                <a:ext cx="343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r>
                  <a:rPr lang="en-US" altLang="en-US" sz="1000" smtClean="0">
                    <a:solidFill>
                      <a:srgbClr val="FFFFFF"/>
                    </a:solidFill>
                  </a:rPr>
                  <a:t>DHCP</a:t>
                </a:r>
              </a:p>
            </p:txBody>
          </p:sp>
        </p:grpSp>
      </p:grpSp>
      <p:grpSp>
        <p:nvGrpSpPr>
          <p:cNvPr id="49350" name="Group 149"/>
          <p:cNvGrpSpPr>
            <a:grpSpLocks/>
          </p:cNvGrpSpPr>
          <p:nvPr/>
        </p:nvGrpSpPr>
        <p:grpSpPr bwMode="auto">
          <a:xfrm>
            <a:off x="803275" y="3333750"/>
            <a:ext cx="544513" cy="244475"/>
            <a:chOff x="844" y="3337"/>
            <a:chExt cx="343" cy="154"/>
          </a:xfrm>
        </p:grpSpPr>
        <p:sp>
          <p:nvSpPr>
            <p:cNvPr id="95260" name="Rectangle 150"/>
            <p:cNvSpPr>
              <a:spLocks noChangeArrowheads="1"/>
            </p:cNvSpPr>
            <p:nvPr/>
          </p:nvSpPr>
          <p:spPr bwMode="auto">
            <a:xfrm>
              <a:off x="889" y="3370"/>
              <a:ext cx="245" cy="8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95261" name="Text Box 151"/>
            <p:cNvSpPr txBox="1">
              <a:spLocks noChangeArrowheads="1"/>
            </p:cNvSpPr>
            <p:nvPr/>
          </p:nvSpPr>
          <p:spPr bwMode="auto">
            <a:xfrm>
              <a:off x="844" y="3337"/>
              <a:ext cx="343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r>
                <a:rPr lang="en-US" altLang="en-US" sz="1000" smtClean="0">
                  <a:solidFill>
                    <a:srgbClr val="FFFFFF"/>
                  </a:solidFill>
                </a:rPr>
                <a:t>DHCP</a:t>
              </a:r>
            </a:p>
          </p:txBody>
        </p:sp>
      </p:grpSp>
      <p:pic>
        <p:nvPicPr>
          <p:cNvPr id="95256" name="Picture 258" descr="underline_base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463" y="722313"/>
            <a:ext cx="31988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9180" name="Rectangle 259"/>
          <p:cNvSpPr>
            <a:spLocks noGrp="1" noChangeArrowheads="1"/>
          </p:cNvSpPr>
          <p:nvPr>
            <p:ph type="title"/>
          </p:nvPr>
        </p:nvSpPr>
        <p:spPr>
          <a:xfrm>
            <a:off x="323850" y="77788"/>
            <a:ext cx="4354513" cy="942975"/>
          </a:xfrm>
        </p:spPr>
        <p:txBody>
          <a:bodyPr/>
          <a:lstStyle/>
          <a:p>
            <a:pPr>
              <a:defRPr/>
            </a:pPr>
            <a:r>
              <a:rPr lang="en-US" sz="3600">
                <a:cs typeface="+mj-cs"/>
              </a:rPr>
              <a:t>DHCP: example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48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" dur="500"/>
                                        <p:tgtEl>
                                          <p:spTgt spid="6482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8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1.81144E-6 L 0.26823 -0.00139 L 0.10833 0.27287 L -0.01806 0.27125 " pathEditMode="relative" rAng="0" ptsTypes="AAAA">
                                      <p:cBhvr>
                                        <p:cTn id="43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135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49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1000"/>
                                        <p:tgtEl>
                                          <p:spTgt spid="49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6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8195" grpId="0" build="p"/>
      <p:bldP spid="648344" grpId="0"/>
      <p:bldP spid="648345" grpId="0"/>
      <p:bldP spid="648346" grpId="0"/>
      <p:bldP spid="648226" grpId="0" animBg="1"/>
      <p:bldP spid="648226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257" name="Picture 227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463" y="722313"/>
            <a:ext cx="31988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37138" y="1158875"/>
            <a:ext cx="3430587" cy="1573213"/>
          </a:xfrm>
        </p:spPr>
        <p:txBody>
          <a:bodyPr/>
          <a:lstStyle/>
          <a:p>
            <a:pPr marL="233363" indent="-233363"/>
            <a:r>
              <a:rPr lang="en-US" altLang="en-US" sz="2200" smtClean="0"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DCP server formulates DHCP ACK containing client</a:t>
            </a:r>
            <a:r>
              <a:rPr lang="ja-JP" altLang="en-US" sz="2200" smtClean="0"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’</a:t>
            </a:r>
            <a:r>
              <a:rPr lang="en-US" altLang="ja-JP" sz="2200" smtClean="0"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s IP address, IP address of first-hop router for client, name &amp; IP address of DNS server</a:t>
            </a:r>
          </a:p>
          <a:p>
            <a:pPr marL="233363" indent="-233363"/>
            <a:endParaRPr lang="en-US" altLang="en-US" sz="1800" smtClean="0">
              <a:ea typeface="ＭＳ Ｐゴシック" panose="020B0600070205080204" pitchFamily="34" charset="-128"/>
              <a:cs typeface="ＭＳ Ｐゴシック" panose="020B0600070205080204" pitchFamily="34" charset="-128"/>
            </a:endParaRPr>
          </a:p>
        </p:txBody>
      </p:sp>
      <p:sp>
        <p:nvSpPr>
          <p:cNvPr id="96259" name="Freeform 3"/>
          <p:cNvSpPr>
            <a:spLocks/>
          </p:cNvSpPr>
          <p:nvPr/>
        </p:nvSpPr>
        <p:spPr bwMode="auto">
          <a:xfrm>
            <a:off x="773113" y="1428750"/>
            <a:ext cx="3554412" cy="2754313"/>
          </a:xfrm>
          <a:custGeom>
            <a:avLst/>
            <a:gdLst>
              <a:gd name="T0" fmla="*/ 2147483647 w 2406"/>
              <a:gd name="T1" fmla="*/ 2147483647 h 958"/>
              <a:gd name="T2" fmla="*/ 2147483647 w 2406"/>
              <a:gd name="T3" fmla="*/ 2147483647 h 958"/>
              <a:gd name="T4" fmla="*/ 2147483647 w 2406"/>
              <a:gd name="T5" fmla="*/ 2147483647 h 958"/>
              <a:gd name="T6" fmla="*/ 2147483647 w 2406"/>
              <a:gd name="T7" fmla="*/ 2147483647 h 958"/>
              <a:gd name="T8" fmla="*/ 2147483647 w 2406"/>
              <a:gd name="T9" fmla="*/ 2147483647 h 958"/>
              <a:gd name="T10" fmla="*/ 2147483647 w 2406"/>
              <a:gd name="T11" fmla="*/ 2147483647 h 958"/>
              <a:gd name="T12" fmla="*/ 2147483647 w 2406"/>
              <a:gd name="T13" fmla="*/ 2147483647 h 958"/>
              <a:gd name="T14" fmla="*/ 2147483647 w 2406"/>
              <a:gd name="T15" fmla="*/ 2147483647 h 958"/>
              <a:gd name="T16" fmla="*/ 2147483647 w 2406"/>
              <a:gd name="T17" fmla="*/ 2147483647 h 958"/>
              <a:gd name="T18" fmla="*/ 2147483647 w 2406"/>
              <a:gd name="T19" fmla="*/ 2147483647 h 958"/>
              <a:gd name="T20" fmla="*/ 2147483647 w 2406"/>
              <a:gd name="T21" fmla="*/ 2147483647 h 958"/>
              <a:gd name="T22" fmla="*/ 2147483647 w 2406"/>
              <a:gd name="T23" fmla="*/ 2147483647 h 958"/>
              <a:gd name="T24" fmla="*/ 2147483647 w 2406"/>
              <a:gd name="T25" fmla="*/ 2147483647 h 958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2406"/>
              <a:gd name="T40" fmla="*/ 0 h 958"/>
              <a:gd name="T41" fmla="*/ 2406 w 2406"/>
              <a:gd name="T42" fmla="*/ 958 h 958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2406" h="958">
                <a:moveTo>
                  <a:pt x="2192" y="274"/>
                </a:moveTo>
                <a:cubicBezTo>
                  <a:pt x="1978" y="94"/>
                  <a:pt x="1990" y="122"/>
                  <a:pt x="1857" y="77"/>
                </a:cubicBezTo>
                <a:cubicBezTo>
                  <a:pt x="1724" y="32"/>
                  <a:pt x="1584" y="0"/>
                  <a:pt x="1393" y="7"/>
                </a:cubicBezTo>
                <a:cubicBezTo>
                  <a:pt x="1202" y="14"/>
                  <a:pt x="898" y="84"/>
                  <a:pt x="713" y="122"/>
                </a:cubicBezTo>
                <a:cubicBezTo>
                  <a:pt x="528" y="160"/>
                  <a:pt x="395" y="168"/>
                  <a:pt x="280" y="234"/>
                </a:cubicBezTo>
                <a:cubicBezTo>
                  <a:pt x="166" y="301"/>
                  <a:pt x="52" y="432"/>
                  <a:pt x="26" y="522"/>
                </a:cubicBezTo>
                <a:cubicBezTo>
                  <a:pt x="0" y="612"/>
                  <a:pt x="81" y="711"/>
                  <a:pt x="122" y="773"/>
                </a:cubicBezTo>
                <a:cubicBezTo>
                  <a:pt x="163" y="835"/>
                  <a:pt x="99" y="877"/>
                  <a:pt x="273" y="894"/>
                </a:cubicBezTo>
                <a:cubicBezTo>
                  <a:pt x="447" y="911"/>
                  <a:pt x="938" y="866"/>
                  <a:pt x="1169" y="876"/>
                </a:cubicBezTo>
                <a:cubicBezTo>
                  <a:pt x="1400" y="886"/>
                  <a:pt x="1499" y="950"/>
                  <a:pt x="1659" y="954"/>
                </a:cubicBezTo>
                <a:cubicBezTo>
                  <a:pt x="1819" y="958"/>
                  <a:pt x="2014" y="958"/>
                  <a:pt x="2129" y="897"/>
                </a:cubicBezTo>
                <a:cubicBezTo>
                  <a:pt x="2244" y="836"/>
                  <a:pt x="2327" y="856"/>
                  <a:pt x="2350" y="591"/>
                </a:cubicBezTo>
                <a:cubicBezTo>
                  <a:pt x="2373" y="326"/>
                  <a:pt x="2406" y="454"/>
                  <a:pt x="2192" y="274"/>
                </a:cubicBezTo>
                <a:close/>
              </a:path>
            </a:pathLst>
          </a:cu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96260" name="Line 36"/>
          <p:cNvSpPr>
            <a:spLocks noChangeShapeType="1"/>
          </p:cNvSpPr>
          <p:nvPr/>
        </p:nvSpPr>
        <p:spPr bwMode="auto">
          <a:xfrm flipV="1">
            <a:off x="3775075" y="2511425"/>
            <a:ext cx="155575" cy="1428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96261" name="Line 43"/>
          <p:cNvSpPr>
            <a:spLocks noChangeShapeType="1"/>
          </p:cNvSpPr>
          <p:nvPr/>
        </p:nvSpPr>
        <p:spPr bwMode="auto">
          <a:xfrm flipV="1">
            <a:off x="2665413" y="2673350"/>
            <a:ext cx="6953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96262" name="Line 44"/>
          <p:cNvSpPr>
            <a:spLocks noChangeShapeType="1"/>
          </p:cNvSpPr>
          <p:nvPr/>
        </p:nvSpPr>
        <p:spPr bwMode="auto">
          <a:xfrm flipV="1">
            <a:off x="3924300" y="2368550"/>
            <a:ext cx="138113" cy="142875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96263" name="Line 48"/>
          <p:cNvSpPr>
            <a:spLocks noChangeShapeType="1"/>
          </p:cNvSpPr>
          <p:nvPr/>
        </p:nvSpPr>
        <p:spPr bwMode="auto">
          <a:xfrm flipV="1">
            <a:off x="3279775" y="2903538"/>
            <a:ext cx="512763" cy="6127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649364" name="Rectangle 148"/>
          <p:cNvSpPr>
            <a:spLocks noChangeArrowheads="1"/>
          </p:cNvSpPr>
          <p:nvPr/>
        </p:nvSpPr>
        <p:spPr bwMode="auto">
          <a:xfrm>
            <a:off x="5030788" y="2930525"/>
            <a:ext cx="3421062" cy="136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3363" indent="-233363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altLang="en-US" sz="2200" smtClean="0">
                <a:solidFill>
                  <a:srgbClr val="000000"/>
                </a:solidFill>
                <a:latin typeface="Gill Sans MT" panose="020B0502020104020203" pitchFamily="34" charset="0"/>
              </a:rPr>
              <a:t>encapsulation of DHCP server, frame forwarded to client, demuxing up to DHCP at client</a:t>
            </a:r>
          </a:p>
        </p:txBody>
      </p:sp>
      <p:sp>
        <p:nvSpPr>
          <p:cNvPr id="50188" name="Rectangle 152"/>
          <p:cNvSpPr>
            <a:spLocks noGrp="1" noChangeArrowheads="1"/>
          </p:cNvSpPr>
          <p:nvPr>
            <p:ph type="title"/>
          </p:nvPr>
        </p:nvSpPr>
        <p:spPr>
          <a:xfrm>
            <a:off x="323850" y="77788"/>
            <a:ext cx="4354513" cy="942975"/>
          </a:xfrm>
        </p:spPr>
        <p:txBody>
          <a:bodyPr/>
          <a:lstStyle/>
          <a:p>
            <a:pPr>
              <a:defRPr/>
            </a:pPr>
            <a:r>
              <a:rPr lang="en-US" sz="3600">
                <a:cs typeface="+mj-cs"/>
              </a:rPr>
              <a:t>DHCP: example</a:t>
            </a:r>
          </a:p>
        </p:txBody>
      </p:sp>
      <p:grpSp>
        <p:nvGrpSpPr>
          <p:cNvPr id="96266" name="Group 153"/>
          <p:cNvGrpSpPr>
            <a:grpSpLocks/>
          </p:cNvGrpSpPr>
          <p:nvPr/>
        </p:nvGrpSpPr>
        <p:grpSpPr bwMode="auto">
          <a:xfrm>
            <a:off x="1978025" y="2295525"/>
            <a:ext cx="850900" cy="615950"/>
            <a:chOff x="4420" y="878"/>
            <a:chExt cx="614" cy="458"/>
          </a:xfrm>
        </p:grpSpPr>
        <p:pic>
          <p:nvPicPr>
            <p:cNvPr id="96424" name="Picture 154" descr="laptop_keyboard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9064" flipH="1">
              <a:off x="4420" y="1108"/>
              <a:ext cx="527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6425" name="Freeform 155"/>
            <p:cNvSpPr>
              <a:spLocks/>
            </p:cNvSpPr>
            <p:nvPr/>
          </p:nvSpPr>
          <p:spPr bwMode="auto">
            <a:xfrm>
              <a:off x="4595" y="888"/>
              <a:ext cx="424" cy="297"/>
            </a:xfrm>
            <a:custGeom>
              <a:avLst/>
              <a:gdLst>
                <a:gd name="T0" fmla="*/ 0 w 2982"/>
                <a:gd name="T1" fmla="*/ 0 h 2442"/>
                <a:gd name="T2" fmla="*/ 0 w 2982"/>
                <a:gd name="T3" fmla="*/ 0 h 2442"/>
                <a:gd name="T4" fmla="*/ 0 w 2982"/>
                <a:gd name="T5" fmla="*/ 0 h 2442"/>
                <a:gd name="T6" fmla="*/ 0 w 2982"/>
                <a:gd name="T7" fmla="*/ 0 h 2442"/>
                <a:gd name="T8" fmla="*/ 0 w 2982"/>
                <a:gd name="T9" fmla="*/ 0 h 24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82"/>
                <a:gd name="T16" fmla="*/ 0 h 2442"/>
                <a:gd name="T17" fmla="*/ 2982 w 2982"/>
                <a:gd name="T18" fmla="*/ 2442 h 24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82" h="2442">
                  <a:moveTo>
                    <a:pt x="540" y="0"/>
                  </a:moveTo>
                  <a:lnTo>
                    <a:pt x="0" y="1734"/>
                  </a:lnTo>
                  <a:lnTo>
                    <a:pt x="2394" y="2442"/>
                  </a:lnTo>
                  <a:lnTo>
                    <a:pt x="2982" y="318"/>
                  </a:lnTo>
                  <a:lnTo>
                    <a:pt x="54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pic>
          <p:nvPicPr>
            <p:cNvPr id="96426" name="Picture 156" descr="screen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16" y="895"/>
              <a:ext cx="385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6427" name="Freeform 157"/>
            <p:cNvSpPr>
              <a:spLocks/>
            </p:cNvSpPr>
            <p:nvPr/>
          </p:nvSpPr>
          <p:spPr bwMode="auto">
            <a:xfrm>
              <a:off x="4672" y="879"/>
              <a:ext cx="359" cy="55"/>
            </a:xfrm>
            <a:custGeom>
              <a:avLst/>
              <a:gdLst>
                <a:gd name="T0" fmla="*/ 0 w 2528"/>
                <a:gd name="T1" fmla="*/ 0 h 455"/>
                <a:gd name="T2" fmla="*/ 0 w 2528"/>
                <a:gd name="T3" fmla="*/ 0 h 455"/>
                <a:gd name="T4" fmla="*/ 0 w 2528"/>
                <a:gd name="T5" fmla="*/ 0 h 455"/>
                <a:gd name="T6" fmla="*/ 0 w 2528"/>
                <a:gd name="T7" fmla="*/ 0 h 455"/>
                <a:gd name="T8" fmla="*/ 0 w 2528"/>
                <a:gd name="T9" fmla="*/ 0 h 4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528"/>
                <a:gd name="T16" fmla="*/ 0 h 455"/>
                <a:gd name="T17" fmla="*/ 2528 w 2528"/>
                <a:gd name="T18" fmla="*/ 455 h 4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528" h="455">
                  <a:moveTo>
                    <a:pt x="14" y="0"/>
                  </a:moveTo>
                  <a:lnTo>
                    <a:pt x="2528" y="341"/>
                  </a:lnTo>
                  <a:lnTo>
                    <a:pt x="2480" y="455"/>
                  </a:lnTo>
                  <a:lnTo>
                    <a:pt x="0" y="86"/>
                  </a:lnTo>
                  <a:lnTo>
                    <a:pt x="14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rgbClr val="EAEAEA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96428" name="Freeform 158"/>
            <p:cNvSpPr>
              <a:spLocks/>
            </p:cNvSpPr>
            <p:nvPr/>
          </p:nvSpPr>
          <p:spPr bwMode="auto">
            <a:xfrm>
              <a:off x="4591" y="878"/>
              <a:ext cx="100" cy="230"/>
            </a:xfrm>
            <a:custGeom>
              <a:avLst/>
              <a:gdLst>
                <a:gd name="T0" fmla="*/ 0 w 702"/>
                <a:gd name="T1" fmla="*/ 0 h 1893"/>
                <a:gd name="T2" fmla="*/ 0 w 702"/>
                <a:gd name="T3" fmla="*/ 0 h 1893"/>
                <a:gd name="T4" fmla="*/ 0 w 702"/>
                <a:gd name="T5" fmla="*/ 0 h 1893"/>
                <a:gd name="T6" fmla="*/ 0 w 702"/>
                <a:gd name="T7" fmla="*/ 0 h 1893"/>
                <a:gd name="T8" fmla="*/ 0 w 702"/>
                <a:gd name="T9" fmla="*/ 0 h 18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2"/>
                <a:gd name="T16" fmla="*/ 0 h 1893"/>
                <a:gd name="T17" fmla="*/ 702 w 702"/>
                <a:gd name="T18" fmla="*/ 1893 h 18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2" h="1893">
                  <a:moveTo>
                    <a:pt x="579" y="0"/>
                  </a:moveTo>
                  <a:lnTo>
                    <a:pt x="0" y="1869"/>
                  </a:lnTo>
                  <a:lnTo>
                    <a:pt x="114" y="1893"/>
                  </a:lnTo>
                  <a:lnTo>
                    <a:pt x="702" y="51"/>
                  </a:lnTo>
                  <a:lnTo>
                    <a:pt x="579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96429" name="Freeform 159"/>
            <p:cNvSpPr>
              <a:spLocks/>
            </p:cNvSpPr>
            <p:nvPr/>
          </p:nvSpPr>
          <p:spPr bwMode="auto">
            <a:xfrm>
              <a:off x="4921" y="920"/>
              <a:ext cx="108" cy="265"/>
            </a:xfrm>
            <a:custGeom>
              <a:avLst/>
              <a:gdLst>
                <a:gd name="T0" fmla="*/ 0 w 756"/>
                <a:gd name="T1" fmla="*/ 0 h 2184"/>
                <a:gd name="T2" fmla="*/ 0 w 756"/>
                <a:gd name="T3" fmla="*/ 0 h 2184"/>
                <a:gd name="T4" fmla="*/ 0 w 756"/>
                <a:gd name="T5" fmla="*/ 0 h 2184"/>
                <a:gd name="T6" fmla="*/ 0 w 756"/>
                <a:gd name="T7" fmla="*/ 0 h 2184"/>
                <a:gd name="T8" fmla="*/ 0 w 756"/>
                <a:gd name="T9" fmla="*/ 0 h 21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56"/>
                <a:gd name="T16" fmla="*/ 0 h 2184"/>
                <a:gd name="T17" fmla="*/ 756 w 756"/>
                <a:gd name="T18" fmla="*/ 2184 h 218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56" h="2184">
                  <a:moveTo>
                    <a:pt x="756" y="0"/>
                  </a:moveTo>
                  <a:lnTo>
                    <a:pt x="138" y="2184"/>
                  </a:lnTo>
                  <a:lnTo>
                    <a:pt x="0" y="2148"/>
                  </a:lnTo>
                  <a:lnTo>
                    <a:pt x="606" y="78"/>
                  </a:lnTo>
                  <a:lnTo>
                    <a:pt x="756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96430" name="Freeform 160"/>
            <p:cNvSpPr>
              <a:spLocks/>
            </p:cNvSpPr>
            <p:nvPr/>
          </p:nvSpPr>
          <p:spPr bwMode="auto">
            <a:xfrm>
              <a:off x="4590" y="1097"/>
              <a:ext cx="394" cy="89"/>
            </a:xfrm>
            <a:custGeom>
              <a:avLst/>
              <a:gdLst>
                <a:gd name="T0" fmla="*/ 0 w 2773"/>
                <a:gd name="T1" fmla="*/ 0 h 738"/>
                <a:gd name="T2" fmla="*/ 0 w 2773"/>
                <a:gd name="T3" fmla="*/ 0 h 738"/>
                <a:gd name="T4" fmla="*/ 0 w 2773"/>
                <a:gd name="T5" fmla="*/ 0 h 738"/>
                <a:gd name="T6" fmla="*/ 0 w 2773"/>
                <a:gd name="T7" fmla="*/ 0 h 738"/>
                <a:gd name="T8" fmla="*/ 0 w 2773"/>
                <a:gd name="T9" fmla="*/ 0 h 7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73"/>
                <a:gd name="T16" fmla="*/ 0 h 738"/>
                <a:gd name="T17" fmla="*/ 2773 w 2773"/>
                <a:gd name="T18" fmla="*/ 738 h 7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73" h="738">
                  <a:moveTo>
                    <a:pt x="33" y="0"/>
                  </a:moveTo>
                  <a:lnTo>
                    <a:pt x="0" y="99"/>
                  </a:lnTo>
                  <a:lnTo>
                    <a:pt x="2436" y="738"/>
                  </a:lnTo>
                  <a:cubicBezTo>
                    <a:pt x="2499" y="501"/>
                    <a:pt x="2773" y="727"/>
                    <a:pt x="2373" y="603"/>
                  </a:cubicBezTo>
                  <a:lnTo>
                    <a:pt x="33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CC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96431" name="Freeform 161"/>
            <p:cNvSpPr>
              <a:spLocks/>
            </p:cNvSpPr>
            <p:nvPr/>
          </p:nvSpPr>
          <p:spPr bwMode="auto">
            <a:xfrm>
              <a:off x="4933" y="922"/>
              <a:ext cx="101" cy="266"/>
            </a:xfrm>
            <a:custGeom>
              <a:avLst/>
              <a:gdLst>
                <a:gd name="T0" fmla="*/ 0 w 637"/>
                <a:gd name="T1" fmla="*/ 0 h 1659"/>
                <a:gd name="T2" fmla="*/ 0 w 637"/>
                <a:gd name="T3" fmla="*/ 0 h 1659"/>
                <a:gd name="T4" fmla="*/ 0 w 637"/>
                <a:gd name="T5" fmla="*/ 0 h 1659"/>
                <a:gd name="T6" fmla="*/ 0 w 637"/>
                <a:gd name="T7" fmla="*/ 0 h 1659"/>
                <a:gd name="T8" fmla="*/ 0 w 637"/>
                <a:gd name="T9" fmla="*/ 0 h 165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37"/>
                <a:gd name="T16" fmla="*/ 0 h 1659"/>
                <a:gd name="T17" fmla="*/ 637 w 637"/>
                <a:gd name="T18" fmla="*/ 1659 h 165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37" h="1659">
                  <a:moveTo>
                    <a:pt x="615" y="0"/>
                  </a:moveTo>
                  <a:lnTo>
                    <a:pt x="637" y="0"/>
                  </a:lnTo>
                  <a:lnTo>
                    <a:pt x="68" y="1659"/>
                  </a:lnTo>
                  <a:lnTo>
                    <a:pt x="0" y="1647"/>
                  </a:lnTo>
                  <a:lnTo>
                    <a:pt x="615" y="0"/>
                  </a:ln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96432" name="Freeform 162"/>
            <p:cNvSpPr>
              <a:spLocks/>
            </p:cNvSpPr>
            <p:nvPr/>
          </p:nvSpPr>
          <p:spPr bwMode="auto">
            <a:xfrm>
              <a:off x="4590" y="1109"/>
              <a:ext cx="351" cy="88"/>
            </a:xfrm>
            <a:custGeom>
              <a:avLst/>
              <a:gdLst>
                <a:gd name="T0" fmla="*/ 0 w 2216"/>
                <a:gd name="T1" fmla="*/ 0 h 550"/>
                <a:gd name="T2" fmla="*/ 0 w 2216"/>
                <a:gd name="T3" fmla="*/ 0 h 550"/>
                <a:gd name="T4" fmla="*/ 0 w 2216"/>
                <a:gd name="T5" fmla="*/ 0 h 550"/>
                <a:gd name="T6" fmla="*/ 0 w 2216"/>
                <a:gd name="T7" fmla="*/ 0 h 550"/>
                <a:gd name="T8" fmla="*/ 0 w 2216"/>
                <a:gd name="T9" fmla="*/ 0 h 5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16"/>
                <a:gd name="T16" fmla="*/ 0 h 550"/>
                <a:gd name="T17" fmla="*/ 2216 w 2216"/>
                <a:gd name="T18" fmla="*/ 550 h 55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16" h="550">
                  <a:moveTo>
                    <a:pt x="0" y="0"/>
                  </a:moveTo>
                  <a:lnTo>
                    <a:pt x="9" y="57"/>
                  </a:lnTo>
                  <a:lnTo>
                    <a:pt x="2164" y="550"/>
                  </a:lnTo>
                  <a:lnTo>
                    <a:pt x="2216" y="496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grpSp>
          <p:nvGrpSpPr>
            <p:cNvPr id="96433" name="Group 163"/>
            <p:cNvGrpSpPr>
              <a:grpSpLocks/>
            </p:cNvGrpSpPr>
            <p:nvPr/>
          </p:nvGrpSpPr>
          <p:grpSpPr bwMode="auto">
            <a:xfrm>
              <a:off x="4584" y="1203"/>
              <a:ext cx="119" cy="53"/>
              <a:chOff x="1740" y="2642"/>
              <a:chExt cx="752" cy="327"/>
            </a:xfrm>
          </p:grpSpPr>
          <p:sp>
            <p:nvSpPr>
              <p:cNvPr id="96440" name="Freeform 164"/>
              <p:cNvSpPr>
                <a:spLocks/>
              </p:cNvSpPr>
              <p:nvPr/>
            </p:nvSpPr>
            <p:spPr bwMode="auto">
              <a:xfrm>
                <a:off x="1740" y="2642"/>
                <a:ext cx="752" cy="327"/>
              </a:xfrm>
              <a:custGeom>
                <a:avLst/>
                <a:gdLst>
                  <a:gd name="T0" fmla="*/ 293 w 752"/>
                  <a:gd name="T1" fmla="*/ 0 h 327"/>
                  <a:gd name="T2" fmla="*/ 752 w 752"/>
                  <a:gd name="T3" fmla="*/ 124 h 327"/>
                  <a:gd name="T4" fmla="*/ 470 w 752"/>
                  <a:gd name="T5" fmla="*/ 327 h 327"/>
                  <a:gd name="T6" fmla="*/ 0 w 752"/>
                  <a:gd name="T7" fmla="*/ 183 h 327"/>
                  <a:gd name="T8" fmla="*/ 293 w 752"/>
                  <a:gd name="T9" fmla="*/ 0 h 32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52"/>
                  <a:gd name="T16" fmla="*/ 0 h 327"/>
                  <a:gd name="T17" fmla="*/ 752 w 752"/>
                  <a:gd name="T18" fmla="*/ 327 h 32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52" h="327">
                    <a:moveTo>
                      <a:pt x="293" y="0"/>
                    </a:moveTo>
                    <a:lnTo>
                      <a:pt x="752" y="124"/>
                    </a:lnTo>
                    <a:lnTo>
                      <a:pt x="470" y="327"/>
                    </a:lnTo>
                    <a:lnTo>
                      <a:pt x="0" y="183"/>
                    </a:lnTo>
                    <a:lnTo>
                      <a:pt x="293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96441" name="Freeform 165"/>
              <p:cNvSpPr>
                <a:spLocks/>
              </p:cNvSpPr>
              <p:nvPr/>
            </p:nvSpPr>
            <p:spPr bwMode="auto">
              <a:xfrm>
                <a:off x="1754" y="2649"/>
                <a:ext cx="726" cy="311"/>
              </a:xfrm>
              <a:custGeom>
                <a:avLst/>
                <a:gdLst>
                  <a:gd name="T0" fmla="*/ 282 w 726"/>
                  <a:gd name="T1" fmla="*/ 0 h 311"/>
                  <a:gd name="T2" fmla="*/ 726 w 726"/>
                  <a:gd name="T3" fmla="*/ 119 h 311"/>
                  <a:gd name="T4" fmla="*/ 457 w 726"/>
                  <a:gd name="T5" fmla="*/ 311 h 311"/>
                  <a:gd name="T6" fmla="*/ 0 w 726"/>
                  <a:gd name="T7" fmla="*/ 173 h 311"/>
                  <a:gd name="T8" fmla="*/ 282 w 726"/>
                  <a:gd name="T9" fmla="*/ 0 h 3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26"/>
                  <a:gd name="T16" fmla="*/ 0 h 311"/>
                  <a:gd name="T17" fmla="*/ 726 w 726"/>
                  <a:gd name="T18" fmla="*/ 311 h 31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26" h="311">
                    <a:moveTo>
                      <a:pt x="282" y="0"/>
                    </a:moveTo>
                    <a:lnTo>
                      <a:pt x="726" y="119"/>
                    </a:lnTo>
                    <a:lnTo>
                      <a:pt x="457" y="311"/>
                    </a:lnTo>
                    <a:lnTo>
                      <a:pt x="0" y="173"/>
                    </a:lnTo>
                    <a:lnTo>
                      <a:pt x="282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4D4D4D"/>
                  </a:gs>
                  <a:gs pos="100000">
                    <a:srgbClr val="DDDDDD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96442" name="Freeform 166"/>
              <p:cNvSpPr>
                <a:spLocks/>
              </p:cNvSpPr>
              <p:nvPr/>
            </p:nvSpPr>
            <p:spPr bwMode="auto">
              <a:xfrm>
                <a:off x="1808" y="2770"/>
                <a:ext cx="258" cy="100"/>
              </a:xfrm>
              <a:custGeom>
                <a:avLst/>
                <a:gdLst>
                  <a:gd name="T0" fmla="*/ 0 w 258"/>
                  <a:gd name="T1" fmla="*/ 44 h 100"/>
                  <a:gd name="T2" fmla="*/ 75 w 258"/>
                  <a:gd name="T3" fmla="*/ 0 h 100"/>
                  <a:gd name="T4" fmla="*/ 258 w 258"/>
                  <a:gd name="T5" fmla="*/ 50 h 100"/>
                  <a:gd name="T6" fmla="*/ 183 w 258"/>
                  <a:gd name="T7" fmla="*/ 100 h 100"/>
                  <a:gd name="T8" fmla="*/ 0 w 258"/>
                  <a:gd name="T9" fmla="*/ 44 h 1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8"/>
                  <a:gd name="T16" fmla="*/ 0 h 100"/>
                  <a:gd name="T17" fmla="*/ 258 w 258"/>
                  <a:gd name="T18" fmla="*/ 100 h 1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8" h="100">
                    <a:moveTo>
                      <a:pt x="0" y="44"/>
                    </a:moveTo>
                    <a:lnTo>
                      <a:pt x="75" y="0"/>
                    </a:lnTo>
                    <a:lnTo>
                      <a:pt x="258" y="50"/>
                    </a:lnTo>
                    <a:lnTo>
                      <a:pt x="183" y="100"/>
                    </a:lnTo>
                    <a:lnTo>
                      <a:pt x="0" y="44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96443" name="Freeform 167"/>
              <p:cNvSpPr>
                <a:spLocks/>
              </p:cNvSpPr>
              <p:nvPr/>
            </p:nvSpPr>
            <p:spPr bwMode="auto">
              <a:xfrm>
                <a:off x="1799" y="2816"/>
                <a:ext cx="194" cy="63"/>
              </a:xfrm>
              <a:custGeom>
                <a:avLst/>
                <a:gdLst>
                  <a:gd name="T0" fmla="*/ 12 w 194"/>
                  <a:gd name="T1" fmla="*/ 0 h 63"/>
                  <a:gd name="T2" fmla="*/ 194 w 194"/>
                  <a:gd name="T3" fmla="*/ 53 h 63"/>
                  <a:gd name="T4" fmla="*/ 180 w 194"/>
                  <a:gd name="T5" fmla="*/ 63 h 63"/>
                  <a:gd name="T6" fmla="*/ 0 w 194"/>
                  <a:gd name="T7" fmla="*/ 9 h 63"/>
                  <a:gd name="T8" fmla="*/ 12 w 194"/>
                  <a:gd name="T9" fmla="*/ 0 h 6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4"/>
                  <a:gd name="T16" fmla="*/ 0 h 63"/>
                  <a:gd name="T17" fmla="*/ 194 w 194"/>
                  <a:gd name="T18" fmla="*/ 63 h 6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4" h="63">
                    <a:moveTo>
                      <a:pt x="12" y="0"/>
                    </a:moveTo>
                    <a:lnTo>
                      <a:pt x="194" y="53"/>
                    </a:lnTo>
                    <a:lnTo>
                      <a:pt x="180" y="63"/>
                    </a:lnTo>
                    <a:lnTo>
                      <a:pt x="0" y="9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96444" name="Freeform 168"/>
              <p:cNvSpPr>
                <a:spLocks/>
              </p:cNvSpPr>
              <p:nvPr/>
            </p:nvSpPr>
            <p:spPr bwMode="auto">
              <a:xfrm>
                <a:off x="2020" y="2834"/>
                <a:ext cx="258" cy="102"/>
              </a:xfrm>
              <a:custGeom>
                <a:avLst/>
                <a:gdLst>
                  <a:gd name="T0" fmla="*/ 0 w 258"/>
                  <a:gd name="T1" fmla="*/ 46 h 102"/>
                  <a:gd name="T2" fmla="*/ 71 w 258"/>
                  <a:gd name="T3" fmla="*/ 0 h 102"/>
                  <a:gd name="T4" fmla="*/ 258 w 258"/>
                  <a:gd name="T5" fmla="*/ 52 h 102"/>
                  <a:gd name="T6" fmla="*/ 183 w 258"/>
                  <a:gd name="T7" fmla="*/ 102 h 102"/>
                  <a:gd name="T8" fmla="*/ 0 w 258"/>
                  <a:gd name="T9" fmla="*/ 46 h 10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8"/>
                  <a:gd name="T16" fmla="*/ 0 h 102"/>
                  <a:gd name="T17" fmla="*/ 258 w 258"/>
                  <a:gd name="T18" fmla="*/ 102 h 10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8" h="102">
                    <a:moveTo>
                      <a:pt x="0" y="46"/>
                    </a:moveTo>
                    <a:lnTo>
                      <a:pt x="71" y="0"/>
                    </a:lnTo>
                    <a:lnTo>
                      <a:pt x="258" y="52"/>
                    </a:lnTo>
                    <a:lnTo>
                      <a:pt x="183" y="102"/>
                    </a:lnTo>
                    <a:lnTo>
                      <a:pt x="0" y="46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96445" name="Freeform 169"/>
              <p:cNvSpPr>
                <a:spLocks/>
              </p:cNvSpPr>
              <p:nvPr/>
            </p:nvSpPr>
            <p:spPr bwMode="auto">
              <a:xfrm>
                <a:off x="2011" y="2882"/>
                <a:ext cx="194" cy="63"/>
              </a:xfrm>
              <a:custGeom>
                <a:avLst/>
                <a:gdLst>
                  <a:gd name="T0" fmla="*/ 12 w 194"/>
                  <a:gd name="T1" fmla="*/ 0 h 63"/>
                  <a:gd name="T2" fmla="*/ 194 w 194"/>
                  <a:gd name="T3" fmla="*/ 53 h 63"/>
                  <a:gd name="T4" fmla="*/ 180 w 194"/>
                  <a:gd name="T5" fmla="*/ 63 h 63"/>
                  <a:gd name="T6" fmla="*/ 0 w 194"/>
                  <a:gd name="T7" fmla="*/ 9 h 63"/>
                  <a:gd name="T8" fmla="*/ 12 w 194"/>
                  <a:gd name="T9" fmla="*/ 0 h 6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4"/>
                  <a:gd name="T16" fmla="*/ 0 h 63"/>
                  <a:gd name="T17" fmla="*/ 194 w 194"/>
                  <a:gd name="T18" fmla="*/ 63 h 6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4" h="63">
                    <a:moveTo>
                      <a:pt x="12" y="0"/>
                    </a:moveTo>
                    <a:lnTo>
                      <a:pt x="194" y="53"/>
                    </a:lnTo>
                    <a:lnTo>
                      <a:pt x="180" y="63"/>
                    </a:lnTo>
                    <a:lnTo>
                      <a:pt x="0" y="9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sp>
          <p:nvSpPr>
            <p:cNvPr id="96434" name="Freeform 170"/>
            <p:cNvSpPr>
              <a:spLocks/>
            </p:cNvSpPr>
            <p:nvPr/>
          </p:nvSpPr>
          <p:spPr bwMode="auto">
            <a:xfrm>
              <a:off x="4788" y="1211"/>
              <a:ext cx="144" cy="116"/>
            </a:xfrm>
            <a:custGeom>
              <a:avLst/>
              <a:gdLst>
                <a:gd name="T0" fmla="*/ 0 w 990"/>
                <a:gd name="T1" fmla="*/ 0 h 792"/>
                <a:gd name="T2" fmla="*/ 0 w 990"/>
                <a:gd name="T3" fmla="*/ 0 h 792"/>
                <a:gd name="T4" fmla="*/ 0 w 990"/>
                <a:gd name="T5" fmla="*/ 0 h 792"/>
                <a:gd name="T6" fmla="*/ 0 w 990"/>
                <a:gd name="T7" fmla="*/ 0 h 792"/>
                <a:gd name="T8" fmla="*/ 0 w 990"/>
                <a:gd name="T9" fmla="*/ 0 h 7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90"/>
                <a:gd name="T16" fmla="*/ 0 h 792"/>
                <a:gd name="T17" fmla="*/ 990 w 990"/>
                <a:gd name="T18" fmla="*/ 792 h 7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90" h="792">
                  <a:moveTo>
                    <a:pt x="3" y="738"/>
                  </a:moveTo>
                  <a:lnTo>
                    <a:pt x="990" y="0"/>
                  </a:lnTo>
                  <a:lnTo>
                    <a:pt x="987" y="60"/>
                  </a:lnTo>
                  <a:lnTo>
                    <a:pt x="0" y="792"/>
                  </a:lnTo>
                  <a:lnTo>
                    <a:pt x="3" y="738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96435" name="Freeform 171"/>
            <p:cNvSpPr>
              <a:spLocks/>
            </p:cNvSpPr>
            <p:nvPr/>
          </p:nvSpPr>
          <p:spPr bwMode="auto">
            <a:xfrm>
              <a:off x="4420" y="1220"/>
              <a:ext cx="369" cy="106"/>
            </a:xfrm>
            <a:custGeom>
              <a:avLst/>
              <a:gdLst>
                <a:gd name="T0" fmla="*/ 0 w 2532"/>
                <a:gd name="T1" fmla="*/ 0 h 723"/>
                <a:gd name="T2" fmla="*/ 0 w 2532"/>
                <a:gd name="T3" fmla="*/ 0 h 723"/>
                <a:gd name="T4" fmla="*/ 0 w 2532"/>
                <a:gd name="T5" fmla="*/ 0 h 723"/>
                <a:gd name="T6" fmla="*/ 0 w 2532"/>
                <a:gd name="T7" fmla="*/ 0 h 723"/>
                <a:gd name="T8" fmla="*/ 0 w 2532"/>
                <a:gd name="T9" fmla="*/ 0 h 723"/>
                <a:gd name="T10" fmla="*/ 0 w 2532"/>
                <a:gd name="T11" fmla="*/ 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32"/>
                <a:gd name="T19" fmla="*/ 0 h 723"/>
                <a:gd name="T20" fmla="*/ 2532 w 2532"/>
                <a:gd name="T21" fmla="*/ 723 h 72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32" h="723">
                  <a:moveTo>
                    <a:pt x="6" y="0"/>
                  </a:moveTo>
                  <a:cubicBezTo>
                    <a:pt x="16" y="0"/>
                    <a:pt x="26" y="0"/>
                    <a:pt x="36" y="0"/>
                  </a:cubicBezTo>
                  <a:lnTo>
                    <a:pt x="2532" y="678"/>
                  </a:lnTo>
                  <a:lnTo>
                    <a:pt x="2529" y="723"/>
                  </a:lnTo>
                  <a:lnTo>
                    <a:pt x="0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96436" name="Freeform 172"/>
            <p:cNvSpPr>
              <a:spLocks/>
            </p:cNvSpPr>
            <p:nvPr/>
          </p:nvSpPr>
          <p:spPr bwMode="auto">
            <a:xfrm>
              <a:off x="4420" y="1201"/>
              <a:ext cx="4" cy="21"/>
            </a:xfrm>
            <a:custGeom>
              <a:avLst/>
              <a:gdLst>
                <a:gd name="T0" fmla="*/ 0 w 26"/>
                <a:gd name="T1" fmla="*/ 0 h 147"/>
                <a:gd name="T2" fmla="*/ 0 w 26"/>
                <a:gd name="T3" fmla="*/ 0 h 147"/>
                <a:gd name="T4" fmla="*/ 0 w 26"/>
                <a:gd name="T5" fmla="*/ 0 h 147"/>
                <a:gd name="T6" fmla="*/ 0 w 26"/>
                <a:gd name="T7" fmla="*/ 0 h 147"/>
                <a:gd name="T8" fmla="*/ 0 w 26"/>
                <a:gd name="T9" fmla="*/ 0 h 1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"/>
                <a:gd name="T16" fmla="*/ 0 h 147"/>
                <a:gd name="T17" fmla="*/ 26 w 26"/>
                <a:gd name="T18" fmla="*/ 147 h 14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" h="147">
                  <a:moveTo>
                    <a:pt x="26" y="10"/>
                  </a:moveTo>
                  <a:lnTo>
                    <a:pt x="23" y="147"/>
                  </a:lnTo>
                  <a:lnTo>
                    <a:pt x="0" y="144"/>
                  </a:lnTo>
                  <a:lnTo>
                    <a:pt x="3" y="0"/>
                  </a:lnTo>
                  <a:lnTo>
                    <a:pt x="26" y="1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96437" name="Freeform 173"/>
            <p:cNvSpPr>
              <a:spLocks/>
            </p:cNvSpPr>
            <p:nvPr/>
          </p:nvSpPr>
          <p:spPr bwMode="auto">
            <a:xfrm>
              <a:off x="4421" y="1114"/>
              <a:ext cx="171" cy="88"/>
            </a:xfrm>
            <a:custGeom>
              <a:avLst/>
              <a:gdLst>
                <a:gd name="T0" fmla="*/ 0 w 1176"/>
                <a:gd name="T1" fmla="*/ 0 h 606"/>
                <a:gd name="T2" fmla="*/ 0 w 1176"/>
                <a:gd name="T3" fmla="*/ 0 h 606"/>
                <a:gd name="T4" fmla="*/ 0 w 1176"/>
                <a:gd name="T5" fmla="*/ 0 h 606"/>
                <a:gd name="T6" fmla="*/ 0 w 1176"/>
                <a:gd name="T7" fmla="*/ 0 h 606"/>
                <a:gd name="T8" fmla="*/ 0 w 1176"/>
                <a:gd name="T9" fmla="*/ 0 h 60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76"/>
                <a:gd name="T16" fmla="*/ 0 h 606"/>
                <a:gd name="T17" fmla="*/ 1176 w 1176"/>
                <a:gd name="T18" fmla="*/ 606 h 60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76" h="606">
                  <a:moveTo>
                    <a:pt x="1170" y="0"/>
                  </a:moveTo>
                  <a:lnTo>
                    <a:pt x="0" y="597"/>
                  </a:lnTo>
                  <a:lnTo>
                    <a:pt x="30" y="606"/>
                  </a:lnTo>
                  <a:lnTo>
                    <a:pt x="1176" y="18"/>
                  </a:lnTo>
                  <a:lnTo>
                    <a:pt x="1170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96438" name="Freeform 174"/>
            <p:cNvSpPr>
              <a:spLocks/>
            </p:cNvSpPr>
            <p:nvPr/>
          </p:nvSpPr>
          <p:spPr bwMode="auto">
            <a:xfrm>
              <a:off x="4432" y="1205"/>
              <a:ext cx="350" cy="102"/>
            </a:xfrm>
            <a:custGeom>
              <a:avLst/>
              <a:gdLst>
                <a:gd name="T0" fmla="*/ 0 w 2532"/>
                <a:gd name="T1" fmla="*/ 0 h 723"/>
                <a:gd name="T2" fmla="*/ 0 w 2532"/>
                <a:gd name="T3" fmla="*/ 0 h 723"/>
                <a:gd name="T4" fmla="*/ 0 w 2532"/>
                <a:gd name="T5" fmla="*/ 0 h 723"/>
                <a:gd name="T6" fmla="*/ 0 w 2532"/>
                <a:gd name="T7" fmla="*/ 0 h 723"/>
                <a:gd name="T8" fmla="*/ 0 w 2532"/>
                <a:gd name="T9" fmla="*/ 0 h 723"/>
                <a:gd name="T10" fmla="*/ 0 w 2532"/>
                <a:gd name="T11" fmla="*/ 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32"/>
                <a:gd name="T19" fmla="*/ 0 h 723"/>
                <a:gd name="T20" fmla="*/ 2532 w 2532"/>
                <a:gd name="T21" fmla="*/ 723 h 72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32" h="723">
                  <a:moveTo>
                    <a:pt x="6" y="0"/>
                  </a:moveTo>
                  <a:cubicBezTo>
                    <a:pt x="16" y="0"/>
                    <a:pt x="26" y="0"/>
                    <a:pt x="36" y="0"/>
                  </a:cubicBezTo>
                  <a:lnTo>
                    <a:pt x="2532" y="678"/>
                  </a:lnTo>
                  <a:lnTo>
                    <a:pt x="2529" y="723"/>
                  </a:lnTo>
                  <a:lnTo>
                    <a:pt x="0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96439" name="Freeform 175"/>
            <p:cNvSpPr>
              <a:spLocks/>
            </p:cNvSpPr>
            <p:nvPr/>
          </p:nvSpPr>
          <p:spPr bwMode="auto">
            <a:xfrm flipV="1">
              <a:off x="4782" y="1198"/>
              <a:ext cx="142" cy="105"/>
            </a:xfrm>
            <a:custGeom>
              <a:avLst/>
              <a:gdLst>
                <a:gd name="T0" fmla="*/ 0 w 2532"/>
                <a:gd name="T1" fmla="*/ 0 h 723"/>
                <a:gd name="T2" fmla="*/ 0 w 2532"/>
                <a:gd name="T3" fmla="*/ 0 h 723"/>
                <a:gd name="T4" fmla="*/ 0 w 2532"/>
                <a:gd name="T5" fmla="*/ 0 h 723"/>
                <a:gd name="T6" fmla="*/ 0 w 2532"/>
                <a:gd name="T7" fmla="*/ 0 h 723"/>
                <a:gd name="T8" fmla="*/ 0 w 2532"/>
                <a:gd name="T9" fmla="*/ 0 h 723"/>
                <a:gd name="T10" fmla="*/ 0 w 2532"/>
                <a:gd name="T11" fmla="*/ 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32"/>
                <a:gd name="T19" fmla="*/ 0 h 723"/>
                <a:gd name="T20" fmla="*/ 2532 w 2532"/>
                <a:gd name="T21" fmla="*/ 723 h 72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32" h="723">
                  <a:moveTo>
                    <a:pt x="6" y="0"/>
                  </a:moveTo>
                  <a:cubicBezTo>
                    <a:pt x="16" y="0"/>
                    <a:pt x="26" y="0"/>
                    <a:pt x="36" y="0"/>
                  </a:cubicBezTo>
                  <a:lnTo>
                    <a:pt x="2532" y="678"/>
                  </a:lnTo>
                  <a:lnTo>
                    <a:pt x="2529" y="723"/>
                  </a:lnTo>
                  <a:lnTo>
                    <a:pt x="0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sp>
        <p:nvSpPr>
          <p:cNvPr id="96267" name="Text Box 176"/>
          <p:cNvSpPr txBox="1">
            <a:spLocks noChangeArrowheads="1"/>
          </p:cNvSpPr>
          <p:nvPr/>
        </p:nvSpPr>
        <p:spPr bwMode="auto">
          <a:xfrm>
            <a:off x="2562225" y="3967163"/>
            <a:ext cx="2025650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800" i="1" smtClean="0">
                <a:solidFill>
                  <a:srgbClr val="000000"/>
                </a:solidFill>
              </a:rPr>
              <a:t>router with DHCP </a:t>
            </a:r>
          </a:p>
          <a:p>
            <a:pPr eaLnBrk="0" hangingPunct="0"/>
            <a:r>
              <a:rPr lang="en-US" altLang="en-US" sz="1800" i="1" smtClean="0">
                <a:solidFill>
                  <a:srgbClr val="000000"/>
                </a:solidFill>
              </a:rPr>
              <a:t>server built into </a:t>
            </a:r>
          </a:p>
          <a:p>
            <a:pPr eaLnBrk="0" hangingPunct="0"/>
            <a:r>
              <a:rPr lang="en-US" altLang="en-US" sz="1800" i="1" smtClean="0">
                <a:solidFill>
                  <a:srgbClr val="000000"/>
                </a:solidFill>
              </a:rPr>
              <a:t>router</a:t>
            </a:r>
          </a:p>
        </p:txBody>
      </p:sp>
      <p:grpSp>
        <p:nvGrpSpPr>
          <p:cNvPr id="96268" name="Group 177"/>
          <p:cNvGrpSpPr>
            <a:grpSpLocks/>
          </p:cNvGrpSpPr>
          <p:nvPr/>
        </p:nvGrpSpPr>
        <p:grpSpPr bwMode="auto">
          <a:xfrm>
            <a:off x="2674938" y="3525838"/>
            <a:ext cx="1066800" cy="406400"/>
            <a:chOff x="4396" y="1245"/>
            <a:chExt cx="672" cy="248"/>
          </a:xfrm>
        </p:grpSpPr>
        <p:sp>
          <p:nvSpPr>
            <p:cNvPr id="96416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mtClean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96417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/>
              <a:endParaRPr lang="en-US" altLang="en-US" smtClean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96418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mtClean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grpSp>
          <p:nvGrpSpPr>
            <p:cNvPr id="96419" name="Group 181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96422" name="Freeform 182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28575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96423" name="Freeform 183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28575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sp>
          <p:nvSpPr>
            <p:cNvPr id="96420" name="Line 184"/>
            <p:cNvSpPr>
              <a:spLocks noChangeShapeType="1"/>
            </p:cNvSpPr>
            <p:nvPr/>
          </p:nvSpPr>
          <p:spPr bwMode="auto">
            <a:xfrm>
              <a:off x="4399" y="1321"/>
              <a:ext cx="0" cy="109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96421" name="Line 185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96269" name="Group 186"/>
          <p:cNvGrpSpPr>
            <a:grpSpLocks/>
          </p:cNvGrpSpPr>
          <p:nvPr/>
        </p:nvGrpSpPr>
        <p:grpSpPr bwMode="auto">
          <a:xfrm>
            <a:off x="2706688" y="3330575"/>
            <a:ext cx="423862" cy="647700"/>
            <a:chOff x="4140" y="429"/>
            <a:chExt cx="1425" cy="2396"/>
          </a:xfrm>
        </p:grpSpPr>
        <p:sp>
          <p:nvSpPr>
            <p:cNvPr id="96384" name="Freeform 187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3 w 354"/>
                <a:gd name="T1" fmla="*/ 0 h 2742"/>
                <a:gd name="T2" fmla="*/ 15 w 354"/>
                <a:gd name="T3" fmla="*/ 27 h 2742"/>
                <a:gd name="T4" fmla="*/ 15 w 354"/>
                <a:gd name="T5" fmla="*/ 205 h 2742"/>
                <a:gd name="T6" fmla="*/ 0 w 354"/>
                <a:gd name="T7" fmla="*/ 215 h 2742"/>
                <a:gd name="T8" fmla="*/ 3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96385" name="Rectangle 188"/>
            <p:cNvSpPr>
              <a:spLocks noChangeArrowheads="1"/>
            </p:cNvSpPr>
            <p:nvPr/>
          </p:nvSpPr>
          <p:spPr bwMode="auto">
            <a:xfrm>
              <a:off x="4204" y="429"/>
              <a:ext cx="1051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96386" name="Freeform 189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9 w 211"/>
                <a:gd name="T3" fmla="*/ 18 h 2537"/>
                <a:gd name="T4" fmla="*/ 2 w 211"/>
                <a:gd name="T5" fmla="*/ 196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96387" name="Freeform 190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4 w 328"/>
                <a:gd name="T3" fmla="*/ 11 h 226"/>
                <a:gd name="T4" fmla="*/ 14 w 328"/>
                <a:gd name="T5" fmla="*/ 19 h 226"/>
                <a:gd name="T6" fmla="*/ 0 w 328"/>
                <a:gd name="T7" fmla="*/ 8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96388" name="Rectangle 191"/>
            <p:cNvSpPr>
              <a:spLocks noChangeArrowheads="1"/>
            </p:cNvSpPr>
            <p:nvPr/>
          </p:nvSpPr>
          <p:spPr bwMode="auto">
            <a:xfrm>
              <a:off x="4209" y="693"/>
              <a:ext cx="598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grpSp>
          <p:nvGrpSpPr>
            <p:cNvPr id="96389" name="Group 192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96414" name="AutoShape 193"/>
              <p:cNvSpPr>
                <a:spLocks noChangeArrowheads="1"/>
              </p:cNvSpPr>
              <p:nvPr/>
            </p:nvSpPr>
            <p:spPr bwMode="auto">
              <a:xfrm>
                <a:off x="613" y="2570"/>
                <a:ext cx="726" cy="135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96415" name="AutoShape 194"/>
              <p:cNvSpPr>
                <a:spLocks noChangeArrowheads="1"/>
              </p:cNvSpPr>
              <p:nvPr/>
            </p:nvSpPr>
            <p:spPr bwMode="auto">
              <a:xfrm>
                <a:off x="627" y="2587"/>
                <a:ext cx="693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96390" name="Rectangle 195"/>
            <p:cNvSpPr>
              <a:spLocks noChangeArrowheads="1"/>
            </p:cNvSpPr>
            <p:nvPr/>
          </p:nvSpPr>
          <p:spPr bwMode="auto">
            <a:xfrm>
              <a:off x="4225" y="1016"/>
              <a:ext cx="592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grpSp>
          <p:nvGrpSpPr>
            <p:cNvPr id="96391" name="Group 196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96412" name="AutoShape 197"/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6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96413" name="AutoShape 198"/>
              <p:cNvSpPr>
                <a:spLocks noChangeArrowheads="1"/>
              </p:cNvSpPr>
              <p:nvPr/>
            </p:nvSpPr>
            <p:spPr bwMode="auto">
              <a:xfrm>
                <a:off x="629" y="2585"/>
                <a:ext cx="693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96392" name="Rectangle 199"/>
            <p:cNvSpPr>
              <a:spLocks noChangeArrowheads="1"/>
            </p:cNvSpPr>
            <p:nvPr/>
          </p:nvSpPr>
          <p:spPr bwMode="auto">
            <a:xfrm>
              <a:off x="4215" y="1357"/>
              <a:ext cx="598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96393" name="Rectangle 200"/>
            <p:cNvSpPr>
              <a:spLocks noChangeArrowheads="1"/>
            </p:cNvSpPr>
            <p:nvPr/>
          </p:nvSpPr>
          <p:spPr bwMode="auto">
            <a:xfrm>
              <a:off x="4225" y="1656"/>
              <a:ext cx="598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grpSp>
          <p:nvGrpSpPr>
            <p:cNvPr id="96394" name="Group 201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96410" name="AutoShape 202"/>
              <p:cNvSpPr>
                <a:spLocks noChangeArrowheads="1"/>
              </p:cNvSpPr>
              <p:nvPr/>
            </p:nvSpPr>
            <p:spPr bwMode="auto">
              <a:xfrm>
                <a:off x="611" y="2568"/>
                <a:ext cx="731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96411" name="AutoShape 203"/>
              <p:cNvSpPr>
                <a:spLocks noChangeArrowheads="1"/>
              </p:cNvSpPr>
              <p:nvPr/>
            </p:nvSpPr>
            <p:spPr bwMode="auto">
              <a:xfrm>
                <a:off x="624" y="2584"/>
                <a:ext cx="698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96395" name="Freeform 204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4 w 328"/>
                <a:gd name="T3" fmla="*/ 10 h 226"/>
                <a:gd name="T4" fmla="*/ 14 w 328"/>
                <a:gd name="T5" fmla="*/ 17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grpSp>
          <p:nvGrpSpPr>
            <p:cNvPr id="96396" name="Group 205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96408" name="AutoShape 206"/>
              <p:cNvSpPr>
                <a:spLocks noChangeArrowheads="1"/>
              </p:cNvSpPr>
              <p:nvPr/>
            </p:nvSpPr>
            <p:spPr bwMode="auto">
              <a:xfrm>
                <a:off x="612" y="2569"/>
                <a:ext cx="725" cy="14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96409" name="AutoShape 207"/>
              <p:cNvSpPr>
                <a:spLocks noChangeArrowheads="1"/>
              </p:cNvSpPr>
              <p:nvPr/>
            </p:nvSpPr>
            <p:spPr bwMode="auto">
              <a:xfrm>
                <a:off x="626" y="2586"/>
                <a:ext cx="691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96397" name="Rectangle 208"/>
            <p:cNvSpPr>
              <a:spLocks noChangeArrowheads="1"/>
            </p:cNvSpPr>
            <p:nvPr/>
          </p:nvSpPr>
          <p:spPr bwMode="auto">
            <a:xfrm>
              <a:off x="5250" y="429"/>
              <a:ext cx="69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96398" name="Freeform 209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4 w 296"/>
                <a:gd name="T3" fmla="*/ 10 h 256"/>
                <a:gd name="T4" fmla="*/ 14 w 296"/>
                <a:gd name="T5" fmla="*/ 19 h 256"/>
                <a:gd name="T6" fmla="*/ 0 w 296"/>
                <a:gd name="T7" fmla="*/ 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96399" name="Freeform 210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4 w 304"/>
                <a:gd name="T3" fmla="*/ 13 h 288"/>
                <a:gd name="T4" fmla="*/ 13 w 304"/>
                <a:gd name="T5" fmla="*/ 23 h 288"/>
                <a:gd name="T6" fmla="*/ 2 w 304"/>
                <a:gd name="T7" fmla="*/ 1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96400" name="Oval 211"/>
            <p:cNvSpPr>
              <a:spLocks noChangeArrowheads="1"/>
            </p:cNvSpPr>
            <p:nvPr/>
          </p:nvSpPr>
          <p:spPr bwMode="auto">
            <a:xfrm>
              <a:off x="5517" y="2614"/>
              <a:ext cx="48" cy="94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96401" name="Freeform 212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9 h 240"/>
                <a:gd name="T2" fmla="*/ 2 w 306"/>
                <a:gd name="T3" fmla="*/ 19 h 240"/>
                <a:gd name="T4" fmla="*/ 14 w 306"/>
                <a:gd name="T5" fmla="*/ 9 h 240"/>
                <a:gd name="T6" fmla="*/ 14 w 306"/>
                <a:gd name="T7" fmla="*/ 0 h 240"/>
                <a:gd name="T8" fmla="*/ 0 w 306"/>
                <a:gd name="T9" fmla="*/ 9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96402" name="AutoShape 213"/>
            <p:cNvSpPr>
              <a:spLocks noChangeArrowheads="1"/>
            </p:cNvSpPr>
            <p:nvPr/>
          </p:nvSpPr>
          <p:spPr bwMode="auto">
            <a:xfrm>
              <a:off x="4140" y="2678"/>
              <a:ext cx="1201" cy="147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96403" name="AutoShape 214"/>
            <p:cNvSpPr>
              <a:spLocks noChangeArrowheads="1"/>
            </p:cNvSpPr>
            <p:nvPr/>
          </p:nvSpPr>
          <p:spPr bwMode="auto">
            <a:xfrm>
              <a:off x="4204" y="2713"/>
              <a:ext cx="1073" cy="82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96404" name="Oval 215"/>
            <p:cNvSpPr>
              <a:spLocks noChangeArrowheads="1"/>
            </p:cNvSpPr>
            <p:nvPr/>
          </p:nvSpPr>
          <p:spPr bwMode="auto">
            <a:xfrm>
              <a:off x="4305" y="2385"/>
              <a:ext cx="160" cy="141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96405" name="Oval 216"/>
            <p:cNvSpPr>
              <a:spLocks noChangeArrowheads="1"/>
            </p:cNvSpPr>
            <p:nvPr/>
          </p:nvSpPr>
          <p:spPr bwMode="auto">
            <a:xfrm>
              <a:off x="4487" y="2385"/>
              <a:ext cx="160" cy="141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/>
              <a:endParaRPr lang="en-US" altLang="en-US" sz="1800" smtClean="0">
                <a:solidFill>
                  <a:srgbClr val="FF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96406" name="Oval 217"/>
            <p:cNvSpPr>
              <a:spLocks noChangeArrowheads="1"/>
            </p:cNvSpPr>
            <p:nvPr/>
          </p:nvSpPr>
          <p:spPr bwMode="auto">
            <a:xfrm>
              <a:off x="4663" y="2379"/>
              <a:ext cx="155" cy="141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96407" name="Rectangle 218"/>
            <p:cNvSpPr>
              <a:spLocks noChangeArrowheads="1"/>
            </p:cNvSpPr>
            <p:nvPr/>
          </p:nvSpPr>
          <p:spPr bwMode="auto">
            <a:xfrm>
              <a:off x="5063" y="1833"/>
              <a:ext cx="85" cy="763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96270" name="Line 36"/>
          <p:cNvSpPr>
            <a:spLocks noChangeShapeType="1"/>
          </p:cNvSpPr>
          <p:nvPr/>
        </p:nvSpPr>
        <p:spPr bwMode="auto">
          <a:xfrm flipV="1">
            <a:off x="3775075" y="2500313"/>
            <a:ext cx="155575" cy="1428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grpSp>
        <p:nvGrpSpPr>
          <p:cNvPr id="96271" name="Group 220"/>
          <p:cNvGrpSpPr>
            <a:grpSpLocks/>
          </p:cNvGrpSpPr>
          <p:nvPr/>
        </p:nvGrpSpPr>
        <p:grpSpPr bwMode="auto">
          <a:xfrm>
            <a:off x="3140075" y="2598738"/>
            <a:ext cx="963613" cy="300037"/>
            <a:chOff x="4410" y="1365"/>
            <a:chExt cx="663" cy="224"/>
          </a:xfrm>
        </p:grpSpPr>
        <p:sp>
          <p:nvSpPr>
            <p:cNvPr id="96379" name="Rectangle 221"/>
            <p:cNvSpPr>
              <a:spLocks noChangeArrowheads="1"/>
            </p:cNvSpPr>
            <p:nvPr/>
          </p:nvSpPr>
          <p:spPr bwMode="auto">
            <a:xfrm>
              <a:off x="4410" y="1500"/>
              <a:ext cx="495" cy="87"/>
            </a:xfrm>
            <a:prstGeom prst="rect">
              <a:avLst/>
            </a:prstGeom>
            <a:gradFill rotWithShape="1">
              <a:gsLst>
                <a:gs pos="0">
                  <a:srgbClr val="009999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96380" name="AutoShape 222"/>
            <p:cNvSpPr>
              <a:spLocks noChangeArrowheads="1"/>
            </p:cNvSpPr>
            <p:nvPr/>
          </p:nvSpPr>
          <p:spPr bwMode="auto">
            <a:xfrm>
              <a:off x="4410" y="1369"/>
              <a:ext cx="663" cy="134"/>
            </a:xfrm>
            <a:prstGeom prst="parallelogram">
              <a:avLst>
                <a:gd name="adj" fmla="val 122778"/>
              </a:avLst>
            </a:prstGeom>
            <a:gradFill rotWithShape="1">
              <a:gsLst>
                <a:gs pos="0">
                  <a:srgbClr val="009999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96381" name="Freeform 223"/>
            <p:cNvSpPr>
              <a:spLocks/>
            </p:cNvSpPr>
            <p:nvPr/>
          </p:nvSpPr>
          <p:spPr bwMode="auto">
            <a:xfrm>
              <a:off x="4904" y="1365"/>
              <a:ext cx="169" cy="224"/>
            </a:xfrm>
            <a:custGeom>
              <a:avLst/>
              <a:gdLst>
                <a:gd name="T0" fmla="*/ 0 w 169"/>
                <a:gd name="T1" fmla="*/ 138 h 224"/>
                <a:gd name="T2" fmla="*/ 0 w 169"/>
                <a:gd name="T3" fmla="*/ 224 h 224"/>
                <a:gd name="T4" fmla="*/ 169 w 169"/>
                <a:gd name="T5" fmla="*/ 77 h 224"/>
                <a:gd name="T6" fmla="*/ 169 w 169"/>
                <a:gd name="T7" fmla="*/ 0 h 224"/>
                <a:gd name="T8" fmla="*/ 0 w 169"/>
                <a:gd name="T9" fmla="*/ 138 h 2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69"/>
                <a:gd name="T16" fmla="*/ 0 h 224"/>
                <a:gd name="T17" fmla="*/ 169 w 169"/>
                <a:gd name="T18" fmla="*/ 224 h 22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69" h="224">
                  <a:moveTo>
                    <a:pt x="0" y="138"/>
                  </a:moveTo>
                  <a:lnTo>
                    <a:pt x="0" y="224"/>
                  </a:lnTo>
                  <a:lnTo>
                    <a:pt x="169" y="77"/>
                  </a:lnTo>
                  <a:lnTo>
                    <a:pt x="169" y="0"/>
                  </a:lnTo>
                  <a:lnTo>
                    <a:pt x="0" y="138"/>
                  </a:lnTo>
                  <a:close/>
                </a:path>
              </a:pathLst>
            </a:custGeom>
            <a:solidFill>
              <a:srgbClr val="BBE0E3"/>
            </a:solidFill>
            <a:ln w="635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96382" name="Freeform 224"/>
            <p:cNvSpPr>
              <a:spLocks/>
            </p:cNvSpPr>
            <p:nvPr/>
          </p:nvSpPr>
          <p:spPr bwMode="auto">
            <a:xfrm>
              <a:off x="4475" y="1395"/>
              <a:ext cx="506" cy="80"/>
            </a:xfrm>
            <a:custGeom>
              <a:avLst/>
              <a:gdLst>
                <a:gd name="T0" fmla="*/ 0 w 280"/>
                <a:gd name="T1" fmla="*/ 1801 h 63"/>
                <a:gd name="T2" fmla="*/ 147159 w 280"/>
                <a:gd name="T3" fmla="*/ 1752 h 63"/>
                <a:gd name="T4" fmla="*/ 868488 w 280"/>
                <a:gd name="T5" fmla="*/ 0 h 63"/>
                <a:gd name="T6" fmla="*/ 1108812 w 280"/>
                <a:gd name="T7" fmla="*/ 0 h 6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80"/>
                <a:gd name="T13" fmla="*/ 0 h 63"/>
                <a:gd name="T14" fmla="*/ 280 w 280"/>
                <a:gd name="T15" fmla="*/ 63 h 6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80" h="63">
                  <a:moveTo>
                    <a:pt x="0" y="63"/>
                  </a:moveTo>
                  <a:lnTo>
                    <a:pt x="37" y="62"/>
                  </a:lnTo>
                  <a:lnTo>
                    <a:pt x="219" y="0"/>
                  </a:lnTo>
                  <a:lnTo>
                    <a:pt x="280" y="0"/>
                  </a:lnTo>
                </a:path>
              </a:pathLst>
            </a:custGeom>
            <a:noFill/>
            <a:ln w="19050" cap="flat" cmpd="sng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96383" name="Freeform 225"/>
            <p:cNvSpPr>
              <a:spLocks/>
            </p:cNvSpPr>
            <p:nvPr/>
          </p:nvSpPr>
          <p:spPr bwMode="auto">
            <a:xfrm>
              <a:off x="4593" y="1391"/>
              <a:ext cx="293" cy="93"/>
            </a:xfrm>
            <a:custGeom>
              <a:avLst/>
              <a:gdLst>
                <a:gd name="T0" fmla="*/ 0 w 293"/>
                <a:gd name="T1" fmla="*/ 0 h 93"/>
                <a:gd name="T2" fmla="*/ 67 w 293"/>
                <a:gd name="T3" fmla="*/ 1 h 93"/>
                <a:gd name="T4" fmla="*/ 195 w 293"/>
                <a:gd name="T5" fmla="*/ 93 h 93"/>
                <a:gd name="T6" fmla="*/ 293 w 293"/>
                <a:gd name="T7" fmla="*/ 93 h 9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93"/>
                <a:gd name="T13" fmla="*/ 0 h 93"/>
                <a:gd name="T14" fmla="*/ 293 w 293"/>
                <a:gd name="T15" fmla="*/ 93 h 9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93" h="93">
                  <a:moveTo>
                    <a:pt x="0" y="0"/>
                  </a:moveTo>
                  <a:lnTo>
                    <a:pt x="67" y="1"/>
                  </a:lnTo>
                  <a:lnTo>
                    <a:pt x="195" y="93"/>
                  </a:lnTo>
                  <a:lnTo>
                    <a:pt x="293" y="93"/>
                  </a:lnTo>
                </a:path>
              </a:pathLst>
            </a:custGeom>
            <a:noFill/>
            <a:ln w="19050" cap="flat" cmpd="sng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12" name="Group 53"/>
          <p:cNvGrpSpPr>
            <a:grpSpLocks/>
          </p:cNvGrpSpPr>
          <p:nvPr/>
        </p:nvGrpSpPr>
        <p:grpSpPr bwMode="auto">
          <a:xfrm>
            <a:off x="352425" y="3319463"/>
            <a:ext cx="1081088" cy="1166812"/>
            <a:chOff x="42" y="744"/>
            <a:chExt cx="681" cy="735"/>
          </a:xfrm>
        </p:grpSpPr>
        <p:grpSp>
          <p:nvGrpSpPr>
            <p:cNvPr id="96347" name="Group 54"/>
            <p:cNvGrpSpPr>
              <a:grpSpLocks/>
            </p:cNvGrpSpPr>
            <p:nvPr/>
          </p:nvGrpSpPr>
          <p:grpSpPr bwMode="auto">
            <a:xfrm>
              <a:off x="42" y="886"/>
              <a:ext cx="681" cy="468"/>
              <a:chOff x="42" y="886"/>
              <a:chExt cx="681" cy="468"/>
            </a:xfrm>
          </p:grpSpPr>
          <p:grpSp>
            <p:nvGrpSpPr>
              <p:cNvPr id="96349" name="Group 55"/>
              <p:cNvGrpSpPr>
                <a:grpSpLocks/>
              </p:cNvGrpSpPr>
              <p:nvPr/>
            </p:nvGrpSpPr>
            <p:grpSpPr bwMode="auto">
              <a:xfrm>
                <a:off x="278" y="886"/>
                <a:ext cx="397" cy="154"/>
                <a:chOff x="740" y="3209"/>
                <a:chExt cx="397" cy="154"/>
              </a:xfrm>
            </p:grpSpPr>
            <p:grpSp>
              <p:nvGrpSpPr>
                <p:cNvPr id="96374" name="Group 56"/>
                <p:cNvGrpSpPr>
                  <a:grpSpLocks/>
                </p:cNvGrpSpPr>
                <p:nvPr/>
              </p:nvGrpSpPr>
              <p:grpSpPr bwMode="auto">
                <a:xfrm>
                  <a:off x="794" y="3209"/>
                  <a:ext cx="343" cy="154"/>
                  <a:chOff x="844" y="3337"/>
                  <a:chExt cx="343" cy="154"/>
                </a:xfrm>
              </p:grpSpPr>
              <p:sp>
                <p:nvSpPr>
                  <p:cNvPr id="96377" name="Rectangle 57"/>
                  <p:cNvSpPr>
                    <a:spLocks noChangeArrowheads="1"/>
                  </p:cNvSpPr>
                  <p:nvPr/>
                </p:nvSpPr>
                <p:spPr bwMode="auto">
                  <a:xfrm>
                    <a:off x="889" y="3370"/>
                    <a:ext cx="245" cy="86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pPr eaLnBrk="0" hangingPunct="0"/>
                    <a:endParaRPr lang="en-US" altLang="en-US" sz="1800" smtClean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96378" name="Text Box 5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44" y="3337"/>
                    <a:ext cx="343" cy="154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pPr eaLnBrk="0" hangingPunct="0"/>
                    <a:r>
                      <a:rPr lang="en-US" altLang="en-US" sz="1000" smtClean="0">
                        <a:solidFill>
                          <a:srgbClr val="FFFFFF"/>
                        </a:solidFill>
                      </a:rPr>
                      <a:t>DHCP</a:t>
                    </a:r>
                  </a:p>
                </p:txBody>
              </p:sp>
            </p:grpSp>
            <p:sp>
              <p:nvSpPr>
                <p:cNvPr id="96375" name="Rectangle 59"/>
                <p:cNvSpPr>
                  <a:spLocks noChangeArrowheads="1"/>
                </p:cNvSpPr>
                <p:nvPr/>
              </p:nvSpPr>
              <p:spPr bwMode="auto">
                <a:xfrm>
                  <a:off x="750" y="3244"/>
                  <a:ext cx="88" cy="8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96376" name="Rectangle 60"/>
                <p:cNvSpPr>
                  <a:spLocks noChangeArrowheads="1"/>
                </p:cNvSpPr>
                <p:nvPr/>
              </p:nvSpPr>
              <p:spPr bwMode="auto">
                <a:xfrm>
                  <a:off x="740" y="3238"/>
                  <a:ext cx="354" cy="94"/>
                </a:xfrm>
                <a:prstGeom prst="rect">
                  <a:avLst/>
                </a:prstGeom>
                <a:noFill/>
                <a:ln w="9525">
                  <a:solidFill>
                    <a:schemeClr val="accent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1800" smtClean="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96350" name="Group 61"/>
              <p:cNvGrpSpPr>
                <a:grpSpLocks/>
              </p:cNvGrpSpPr>
              <p:nvPr/>
            </p:nvGrpSpPr>
            <p:grpSpPr bwMode="auto">
              <a:xfrm>
                <a:off x="278" y="1034"/>
                <a:ext cx="397" cy="154"/>
                <a:chOff x="836" y="3305"/>
                <a:chExt cx="397" cy="154"/>
              </a:xfrm>
            </p:grpSpPr>
            <p:grpSp>
              <p:nvGrpSpPr>
                <p:cNvPr id="96368" name="Group 62"/>
                <p:cNvGrpSpPr>
                  <a:grpSpLocks/>
                </p:cNvGrpSpPr>
                <p:nvPr/>
              </p:nvGrpSpPr>
              <p:grpSpPr bwMode="auto">
                <a:xfrm>
                  <a:off x="890" y="3305"/>
                  <a:ext cx="343" cy="154"/>
                  <a:chOff x="844" y="3337"/>
                  <a:chExt cx="343" cy="154"/>
                </a:xfrm>
              </p:grpSpPr>
              <p:sp>
                <p:nvSpPr>
                  <p:cNvPr id="96372" name="Rectangle 63"/>
                  <p:cNvSpPr>
                    <a:spLocks noChangeArrowheads="1"/>
                  </p:cNvSpPr>
                  <p:nvPr/>
                </p:nvSpPr>
                <p:spPr bwMode="auto">
                  <a:xfrm>
                    <a:off x="889" y="3370"/>
                    <a:ext cx="245" cy="86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pPr eaLnBrk="0" hangingPunct="0"/>
                    <a:endParaRPr lang="en-US" altLang="en-US" sz="1800" smtClean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96373" name="Text Box 6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44" y="3337"/>
                    <a:ext cx="343" cy="154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pPr eaLnBrk="0" hangingPunct="0"/>
                    <a:r>
                      <a:rPr lang="en-US" altLang="en-US" sz="1000" smtClean="0">
                        <a:solidFill>
                          <a:srgbClr val="FFFFFF"/>
                        </a:solidFill>
                      </a:rPr>
                      <a:t>DHCP</a:t>
                    </a:r>
                  </a:p>
                </p:txBody>
              </p:sp>
            </p:grpSp>
            <p:grpSp>
              <p:nvGrpSpPr>
                <p:cNvPr id="96369" name="Group 65"/>
                <p:cNvGrpSpPr>
                  <a:grpSpLocks/>
                </p:cNvGrpSpPr>
                <p:nvPr/>
              </p:nvGrpSpPr>
              <p:grpSpPr bwMode="auto">
                <a:xfrm>
                  <a:off x="836" y="3334"/>
                  <a:ext cx="354" cy="94"/>
                  <a:chOff x="836" y="3334"/>
                  <a:chExt cx="354" cy="94"/>
                </a:xfrm>
              </p:grpSpPr>
              <p:sp>
                <p:nvSpPr>
                  <p:cNvPr id="96370" name="Rectangle 66"/>
                  <p:cNvSpPr>
                    <a:spLocks noChangeArrowheads="1"/>
                  </p:cNvSpPr>
                  <p:nvPr/>
                </p:nvSpPr>
                <p:spPr bwMode="auto">
                  <a:xfrm>
                    <a:off x="846" y="3340"/>
                    <a:ext cx="88" cy="82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pPr eaLnBrk="0" hangingPunct="0"/>
                    <a:endParaRPr lang="en-US" altLang="en-US" sz="1800" smtClean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96371" name="Rectangle 67"/>
                  <p:cNvSpPr>
                    <a:spLocks noChangeArrowheads="1"/>
                  </p:cNvSpPr>
                  <p:nvPr/>
                </p:nvSpPr>
                <p:spPr bwMode="auto">
                  <a:xfrm>
                    <a:off x="836" y="3334"/>
                    <a:ext cx="354" cy="94"/>
                  </a:xfrm>
                  <a:prstGeom prst="rect">
                    <a:avLst/>
                  </a:prstGeom>
                  <a:noFill/>
                  <a:ln w="9525">
                    <a:solidFill>
                      <a:schemeClr val="accent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pPr eaLnBrk="0" hangingPunct="0"/>
                    <a:endParaRPr lang="en-US" altLang="en-US" sz="1800" smtClean="0">
                      <a:solidFill>
                        <a:srgbClr val="000000"/>
                      </a:solidFill>
                    </a:endParaRPr>
                  </a:p>
                </p:txBody>
              </p:sp>
            </p:grpSp>
          </p:grpSp>
          <p:grpSp>
            <p:nvGrpSpPr>
              <p:cNvPr id="96351" name="Group 68"/>
              <p:cNvGrpSpPr>
                <a:grpSpLocks/>
              </p:cNvGrpSpPr>
              <p:nvPr/>
            </p:nvGrpSpPr>
            <p:grpSpPr bwMode="auto">
              <a:xfrm>
                <a:off x="165" y="1054"/>
                <a:ext cx="480" cy="112"/>
                <a:chOff x="627" y="3377"/>
                <a:chExt cx="480" cy="112"/>
              </a:xfrm>
            </p:grpSpPr>
            <p:sp>
              <p:nvSpPr>
                <p:cNvPr id="96366" name="Rectangle 69"/>
                <p:cNvSpPr>
                  <a:spLocks noChangeArrowheads="1"/>
                </p:cNvSpPr>
                <p:nvPr/>
              </p:nvSpPr>
              <p:spPr bwMode="auto">
                <a:xfrm>
                  <a:off x="636" y="3388"/>
                  <a:ext cx="96" cy="93"/>
                </a:xfrm>
                <a:prstGeom prst="rect">
                  <a:avLst/>
                </a:pr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96367" name="Rectangle 70"/>
                <p:cNvSpPr>
                  <a:spLocks noChangeArrowheads="1"/>
                </p:cNvSpPr>
                <p:nvPr/>
              </p:nvSpPr>
              <p:spPr bwMode="auto">
                <a:xfrm>
                  <a:off x="627" y="3377"/>
                  <a:ext cx="480" cy="112"/>
                </a:xfrm>
                <a:prstGeom prst="rect">
                  <a:avLst/>
                </a:prstGeom>
                <a:noFill/>
                <a:ln w="9525">
                  <a:solidFill>
                    <a:schemeClr val="accent2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1800" smtClean="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96352" name="Group 71"/>
              <p:cNvGrpSpPr>
                <a:grpSpLocks/>
              </p:cNvGrpSpPr>
              <p:nvPr/>
            </p:nvGrpSpPr>
            <p:grpSpPr bwMode="auto">
              <a:xfrm>
                <a:off x="42" y="1200"/>
                <a:ext cx="681" cy="154"/>
                <a:chOff x="504" y="3523"/>
                <a:chExt cx="681" cy="154"/>
              </a:xfrm>
            </p:grpSpPr>
            <p:grpSp>
              <p:nvGrpSpPr>
                <p:cNvPr id="96353" name="Group 72"/>
                <p:cNvGrpSpPr>
                  <a:grpSpLocks/>
                </p:cNvGrpSpPr>
                <p:nvPr/>
              </p:nvGrpSpPr>
              <p:grpSpPr bwMode="auto">
                <a:xfrm>
                  <a:off x="623" y="3523"/>
                  <a:ext cx="510" cy="154"/>
                  <a:chOff x="723" y="3453"/>
                  <a:chExt cx="510" cy="154"/>
                </a:xfrm>
              </p:grpSpPr>
              <p:grpSp>
                <p:nvGrpSpPr>
                  <p:cNvPr id="96357" name="Group 73"/>
                  <p:cNvGrpSpPr>
                    <a:grpSpLocks/>
                  </p:cNvGrpSpPr>
                  <p:nvPr/>
                </p:nvGrpSpPr>
                <p:grpSpPr bwMode="auto">
                  <a:xfrm>
                    <a:off x="836" y="3453"/>
                    <a:ext cx="397" cy="154"/>
                    <a:chOff x="836" y="3305"/>
                    <a:chExt cx="397" cy="154"/>
                  </a:xfrm>
                </p:grpSpPr>
                <p:grpSp>
                  <p:nvGrpSpPr>
                    <p:cNvPr id="96360" name="Group 7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890" y="3305"/>
                      <a:ext cx="343" cy="154"/>
                      <a:chOff x="844" y="3337"/>
                      <a:chExt cx="343" cy="154"/>
                    </a:xfrm>
                  </p:grpSpPr>
                  <p:sp>
                    <p:nvSpPr>
                      <p:cNvPr id="96364" name="Rectangle 7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89" y="3370"/>
                        <a:ext cx="245" cy="86"/>
                      </a:xfrm>
                      <a:prstGeom prst="rect">
                        <a:avLst/>
                      </a:prstGeom>
                      <a:solidFill>
                        <a:srgbClr val="FF0000"/>
                      </a:solidFill>
                      <a:ln w="9525">
                        <a:solidFill>
                          <a:schemeClr val="bg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1pPr>
                        <a:lvl2pPr marL="742950" indent="-285750"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2pPr>
                        <a:lvl3pPr marL="1143000" indent="-228600"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3pPr>
                        <a:lvl4pPr marL="1600200" indent="-228600"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4pPr>
                        <a:lvl5pPr marL="2057400" indent="-228600"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9pPr>
                      </a:lstStyle>
                      <a:p>
                        <a:pPr eaLnBrk="0" hangingPunct="0"/>
                        <a:endParaRPr lang="en-US" altLang="en-US" sz="1800" smtClean="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96365" name="Text Box 76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844" y="3337"/>
                        <a:ext cx="343" cy="15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wrap="none">
                        <a:spAutoFit/>
                      </a:bodyPr>
                      <a:lstStyle>
                        <a:lvl1pPr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1pPr>
                        <a:lvl2pPr marL="742950" indent="-285750"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2pPr>
                        <a:lvl3pPr marL="1143000" indent="-228600"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3pPr>
                        <a:lvl4pPr marL="1600200" indent="-228600"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4pPr>
                        <a:lvl5pPr marL="2057400" indent="-228600"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9pPr>
                      </a:lstStyle>
                      <a:p>
                        <a:pPr eaLnBrk="0" hangingPunct="0"/>
                        <a:r>
                          <a:rPr lang="en-US" altLang="en-US" sz="1000" smtClean="0">
                            <a:solidFill>
                              <a:srgbClr val="FFFFFF"/>
                            </a:solidFill>
                          </a:rPr>
                          <a:t>DHCP</a:t>
                        </a:r>
                      </a:p>
                    </p:txBody>
                  </p:sp>
                </p:grpSp>
                <p:grpSp>
                  <p:nvGrpSpPr>
                    <p:cNvPr id="96361" name="Group 7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836" y="3334"/>
                      <a:ext cx="354" cy="94"/>
                      <a:chOff x="836" y="3334"/>
                      <a:chExt cx="354" cy="94"/>
                    </a:xfrm>
                  </p:grpSpPr>
                  <p:sp>
                    <p:nvSpPr>
                      <p:cNvPr id="96362" name="Rectangle 7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46" y="3340"/>
                        <a:ext cx="88" cy="82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 w="9525">
                        <a:solidFill>
                          <a:schemeClr val="bg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1pPr>
                        <a:lvl2pPr marL="742950" indent="-285750"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2pPr>
                        <a:lvl3pPr marL="1143000" indent="-228600"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3pPr>
                        <a:lvl4pPr marL="1600200" indent="-228600"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4pPr>
                        <a:lvl5pPr marL="2057400" indent="-228600"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9pPr>
                      </a:lstStyle>
                      <a:p>
                        <a:pPr eaLnBrk="0" hangingPunct="0"/>
                        <a:endParaRPr lang="en-US" altLang="en-US" sz="1800" smtClean="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96363" name="Rectangle 7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36" y="3334"/>
                        <a:ext cx="354" cy="94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accent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  <p:txBody>
                      <a:bodyPr wrap="none" anchor="ctr"/>
                      <a:lstStyle>
                        <a:lvl1pPr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1pPr>
                        <a:lvl2pPr marL="742950" indent="-285750"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2pPr>
                        <a:lvl3pPr marL="1143000" indent="-228600"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3pPr>
                        <a:lvl4pPr marL="1600200" indent="-228600"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4pPr>
                        <a:lvl5pPr marL="2057400" indent="-228600"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9pPr>
                      </a:lstStyle>
                      <a:p>
                        <a:pPr eaLnBrk="0" hangingPunct="0"/>
                        <a:endParaRPr lang="en-US" altLang="en-US" sz="1800" smtClean="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</p:grpSp>
              </p:grpSp>
              <p:sp>
                <p:nvSpPr>
                  <p:cNvPr id="96358" name="Rectangle 80"/>
                  <p:cNvSpPr>
                    <a:spLocks noChangeArrowheads="1"/>
                  </p:cNvSpPr>
                  <p:nvPr/>
                </p:nvSpPr>
                <p:spPr bwMode="auto">
                  <a:xfrm>
                    <a:off x="732" y="3484"/>
                    <a:ext cx="96" cy="93"/>
                  </a:xfrm>
                  <a:prstGeom prst="rect">
                    <a:avLst/>
                  </a:pr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pPr eaLnBrk="0" hangingPunct="0"/>
                    <a:endParaRPr lang="en-US" altLang="en-US" sz="1800" smtClean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96359" name="Rectangle 81"/>
                  <p:cNvSpPr>
                    <a:spLocks noChangeArrowheads="1"/>
                  </p:cNvSpPr>
                  <p:nvPr/>
                </p:nvSpPr>
                <p:spPr bwMode="auto">
                  <a:xfrm>
                    <a:off x="723" y="3473"/>
                    <a:ext cx="480" cy="112"/>
                  </a:xfrm>
                  <a:prstGeom prst="rect">
                    <a:avLst/>
                  </a:prstGeom>
                  <a:noFill/>
                  <a:ln w="9525">
                    <a:solidFill>
                      <a:schemeClr val="accent2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pPr eaLnBrk="0" hangingPunct="0"/>
                    <a:endParaRPr lang="en-US" altLang="en-US" sz="1800" smtClean="0">
                      <a:solidFill>
                        <a:srgbClr val="000000"/>
                      </a:solidFill>
                    </a:endParaRPr>
                  </a:p>
                </p:txBody>
              </p:sp>
            </p:grpSp>
            <p:sp>
              <p:nvSpPr>
                <p:cNvPr id="96354" name="Rectangle 82"/>
                <p:cNvSpPr>
                  <a:spLocks noChangeArrowheads="1"/>
                </p:cNvSpPr>
                <p:nvPr/>
              </p:nvSpPr>
              <p:spPr bwMode="auto">
                <a:xfrm>
                  <a:off x="517" y="3545"/>
                  <a:ext cx="94" cy="108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96355" name="Rectangle 83"/>
                <p:cNvSpPr>
                  <a:spLocks noChangeArrowheads="1"/>
                </p:cNvSpPr>
                <p:nvPr/>
              </p:nvSpPr>
              <p:spPr bwMode="auto">
                <a:xfrm>
                  <a:off x="1115" y="3544"/>
                  <a:ext cx="60" cy="108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96356" name="Rectangle 84"/>
                <p:cNvSpPr>
                  <a:spLocks noChangeArrowheads="1"/>
                </p:cNvSpPr>
                <p:nvPr/>
              </p:nvSpPr>
              <p:spPr bwMode="auto">
                <a:xfrm>
                  <a:off x="504" y="3529"/>
                  <a:ext cx="681" cy="138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1800" smtClean="0">
                    <a:solidFill>
                      <a:srgbClr val="000000"/>
                    </a:solidFill>
                  </a:endParaRPr>
                </a:p>
              </p:txBody>
            </p:sp>
          </p:grpSp>
        </p:grpSp>
        <p:sp>
          <p:nvSpPr>
            <p:cNvPr id="96348" name="AutoShape 85"/>
            <p:cNvSpPr>
              <a:spLocks noChangeArrowheads="1"/>
            </p:cNvSpPr>
            <p:nvPr/>
          </p:nvSpPr>
          <p:spPr bwMode="auto">
            <a:xfrm>
              <a:off x="384" y="744"/>
              <a:ext cx="240" cy="735"/>
            </a:xfrm>
            <a:prstGeom prst="downArrow">
              <a:avLst>
                <a:gd name="adj1" fmla="val 54167"/>
                <a:gd name="adj2" fmla="val 49170"/>
              </a:avLst>
            </a:prstGeom>
            <a:gradFill rotWithShape="1">
              <a:gsLst>
                <a:gs pos="0">
                  <a:srgbClr val="FF0000">
                    <a:alpha val="25000"/>
                  </a:srgbClr>
                </a:gs>
                <a:gs pos="100000">
                  <a:srgbClr val="FF0000">
                    <a:alpha val="25000"/>
                  </a:srgb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</p:grpSp>
      <p:grpSp>
        <p:nvGrpSpPr>
          <p:cNvPr id="25" name="Group 86"/>
          <p:cNvGrpSpPr>
            <a:grpSpLocks/>
          </p:cNvGrpSpPr>
          <p:nvPr/>
        </p:nvGrpSpPr>
        <p:grpSpPr bwMode="auto">
          <a:xfrm>
            <a:off x="449263" y="4405313"/>
            <a:ext cx="1081087" cy="244475"/>
            <a:chOff x="504" y="3523"/>
            <a:chExt cx="681" cy="154"/>
          </a:xfrm>
        </p:grpSpPr>
        <p:grpSp>
          <p:nvGrpSpPr>
            <p:cNvPr id="96334" name="Group 87"/>
            <p:cNvGrpSpPr>
              <a:grpSpLocks/>
            </p:cNvGrpSpPr>
            <p:nvPr/>
          </p:nvGrpSpPr>
          <p:grpSpPr bwMode="auto">
            <a:xfrm>
              <a:off x="623" y="3523"/>
              <a:ext cx="510" cy="154"/>
              <a:chOff x="723" y="3453"/>
              <a:chExt cx="510" cy="154"/>
            </a:xfrm>
          </p:grpSpPr>
          <p:grpSp>
            <p:nvGrpSpPr>
              <p:cNvPr id="96338" name="Group 88"/>
              <p:cNvGrpSpPr>
                <a:grpSpLocks/>
              </p:cNvGrpSpPr>
              <p:nvPr/>
            </p:nvGrpSpPr>
            <p:grpSpPr bwMode="auto">
              <a:xfrm>
                <a:off x="836" y="3453"/>
                <a:ext cx="397" cy="154"/>
                <a:chOff x="836" y="3305"/>
                <a:chExt cx="397" cy="154"/>
              </a:xfrm>
            </p:grpSpPr>
            <p:grpSp>
              <p:nvGrpSpPr>
                <p:cNvPr id="96341" name="Group 89"/>
                <p:cNvGrpSpPr>
                  <a:grpSpLocks/>
                </p:cNvGrpSpPr>
                <p:nvPr/>
              </p:nvGrpSpPr>
              <p:grpSpPr bwMode="auto">
                <a:xfrm>
                  <a:off x="890" y="3305"/>
                  <a:ext cx="343" cy="154"/>
                  <a:chOff x="844" y="3337"/>
                  <a:chExt cx="343" cy="154"/>
                </a:xfrm>
              </p:grpSpPr>
              <p:sp>
                <p:nvSpPr>
                  <p:cNvPr id="96345" name="Rectangle 90"/>
                  <p:cNvSpPr>
                    <a:spLocks noChangeArrowheads="1"/>
                  </p:cNvSpPr>
                  <p:nvPr/>
                </p:nvSpPr>
                <p:spPr bwMode="auto">
                  <a:xfrm>
                    <a:off x="889" y="3370"/>
                    <a:ext cx="245" cy="86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pPr eaLnBrk="0" hangingPunct="0"/>
                    <a:endParaRPr lang="en-US" altLang="en-US" sz="1800" smtClean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96346" name="Text Box 9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44" y="3337"/>
                    <a:ext cx="343" cy="154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pPr eaLnBrk="0" hangingPunct="0"/>
                    <a:r>
                      <a:rPr lang="en-US" altLang="en-US" sz="1000" smtClean="0">
                        <a:solidFill>
                          <a:srgbClr val="FFFFFF"/>
                        </a:solidFill>
                      </a:rPr>
                      <a:t>DHCP</a:t>
                    </a:r>
                  </a:p>
                </p:txBody>
              </p:sp>
            </p:grpSp>
            <p:grpSp>
              <p:nvGrpSpPr>
                <p:cNvPr id="96342" name="Group 92"/>
                <p:cNvGrpSpPr>
                  <a:grpSpLocks/>
                </p:cNvGrpSpPr>
                <p:nvPr/>
              </p:nvGrpSpPr>
              <p:grpSpPr bwMode="auto">
                <a:xfrm>
                  <a:off x="836" y="3334"/>
                  <a:ext cx="354" cy="94"/>
                  <a:chOff x="836" y="3334"/>
                  <a:chExt cx="354" cy="94"/>
                </a:xfrm>
              </p:grpSpPr>
              <p:sp>
                <p:nvSpPr>
                  <p:cNvPr id="96343" name="Rectangle 93"/>
                  <p:cNvSpPr>
                    <a:spLocks noChangeArrowheads="1"/>
                  </p:cNvSpPr>
                  <p:nvPr/>
                </p:nvSpPr>
                <p:spPr bwMode="auto">
                  <a:xfrm>
                    <a:off x="846" y="3340"/>
                    <a:ext cx="88" cy="82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pPr eaLnBrk="0" hangingPunct="0"/>
                    <a:endParaRPr lang="en-US" altLang="en-US" sz="1800" smtClean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96344" name="Rectangle 94"/>
                  <p:cNvSpPr>
                    <a:spLocks noChangeArrowheads="1"/>
                  </p:cNvSpPr>
                  <p:nvPr/>
                </p:nvSpPr>
                <p:spPr bwMode="auto">
                  <a:xfrm>
                    <a:off x="836" y="3334"/>
                    <a:ext cx="354" cy="94"/>
                  </a:xfrm>
                  <a:prstGeom prst="rect">
                    <a:avLst/>
                  </a:prstGeom>
                  <a:noFill/>
                  <a:ln w="9525">
                    <a:solidFill>
                      <a:schemeClr val="accent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pPr eaLnBrk="0" hangingPunct="0"/>
                    <a:endParaRPr lang="en-US" altLang="en-US" sz="1800" smtClean="0">
                      <a:solidFill>
                        <a:srgbClr val="000000"/>
                      </a:solidFill>
                    </a:endParaRPr>
                  </a:p>
                </p:txBody>
              </p:sp>
            </p:grpSp>
          </p:grpSp>
          <p:sp>
            <p:nvSpPr>
              <p:cNvPr id="96339" name="Rectangle 95"/>
              <p:cNvSpPr>
                <a:spLocks noChangeArrowheads="1"/>
              </p:cNvSpPr>
              <p:nvPr/>
            </p:nvSpPr>
            <p:spPr bwMode="auto">
              <a:xfrm>
                <a:off x="732" y="3484"/>
                <a:ext cx="96" cy="9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96340" name="Rectangle 96"/>
              <p:cNvSpPr>
                <a:spLocks noChangeArrowheads="1"/>
              </p:cNvSpPr>
              <p:nvPr/>
            </p:nvSpPr>
            <p:spPr bwMode="auto">
              <a:xfrm>
                <a:off x="723" y="3473"/>
                <a:ext cx="480" cy="112"/>
              </a:xfrm>
              <a:prstGeom prst="rect">
                <a:avLst/>
              </a:prstGeom>
              <a:noFill/>
              <a:ln w="9525">
                <a:solidFill>
                  <a:schemeClr val="accent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96335" name="Rectangle 97"/>
            <p:cNvSpPr>
              <a:spLocks noChangeArrowheads="1"/>
            </p:cNvSpPr>
            <p:nvPr/>
          </p:nvSpPr>
          <p:spPr bwMode="auto">
            <a:xfrm>
              <a:off x="517" y="3545"/>
              <a:ext cx="94" cy="10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96336" name="Rectangle 98"/>
            <p:cNvSpPr>
              <a:spLocks noChangeArrowheads="1"/>
            </p:cNvSpPr>
            <p:nvPr/>
          </p:nvSpPr>
          <p:spPr bwMode="auto">
            <a:xfrm>
              <a:off x="1115" y="3544"/>
              <a:ext cx="60" cy="10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96337" name="Rectangle 99"/>
            <p:cNvSpPr>
              <a:spLocks noChangeArrowheads="1"/>
            </p:cNvSpPr>
            <p:nvPr/>
          </p:nvSpPr>
          <p:spPr bwMode="auto">
            <a:xfrm>
              <a:off x="504" y="3529"/>
              <a:ext cx="681" cy="13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</p:grpSp>
      <p:grpSp>
        <p:nvGrpSpPr>
          <p:cNvPr id="30" name="Group 100"/>
          <p:cNvGrpSpPr>
            <a:grpSpLocks/>
          </p:cNvGrpSpPr>
          <p:nvPr/>
        </p:nvGrpSpPr>
        <p:grpSpPr bwMode="auto">
          <a:xfrm>
            <a:off x="1477963" y="3236913"/>
            <a:ext cx="1316037" cy="1314450"/>
            <a:chOff x="931" y="1941"/>
            <a:chExt cx="829" cy="828"/>
          </a:xfrm>
        </p:grpSpPr>
        <p:sp>
          <p:nvSpPr>
            <p:cNvPr id="96326" name="Freeform 101"/>
            <p:cNvSpPr>
              <a:spLocks/>
            </p:cNvSpPr>
            <p:nvPr/>
          </p:nvSpPr>
          <p:spPr bwMode="auto">
            <a:xfrm>
              <a:off x="1424" y="1965"/>
              <a:ext cx="336" cy="801"/>
            </a:xfrm>
            <a:custGeom>
              <a:avLst/>
              <a:gdLst>
                <a:gd name="T0" fmla="*/ 1 w 551"/>
                <a:gd name="T1" fmla="*/ 0 h 801"/>
                <a:gd name="T2" fmla="*/ 1 w 551"/>
                <a:gd name="T3" fmla="*/ 402 h 801"/>
                <a:gd name="T4" fmla="*/ 1 w 551"/>
                <a:gd name="T5" fmla="*/ 801 h 801"/>
                <a:gd name="T6" fmla="*/ 1 w 551"/>
                <a:gd name="T7" fmla="*/ 535 h 801"/>
                <a:gd name="T8" fmla="*/ 0 w 551"/>
                <a:gd name="T9" fmla="*/ 371 h 801"/>
                <a:gd name="T10" fmla="*/ 1 w 551"/>
                <a:gd name="T11" fmla="*/ 0 h 80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51"/>
                <a:gd name="T19" fmla="*/ 0 h 801"/>
                <a:gd name="T20" fmla="*/ 551 w 551"/>
                <a:gd name="T21" fmla="*/ 801 h 80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51" h="801">
                  <a:moveTo>
                    <a:pt x="14" y="0"/>
                  </a:moveTo>
                  <a:lnTo>
                    <a:pt x="551" y="402"/>
                  </a:lnTo>
                  <a:lnTo>
                    <a:pt x="6" y="801"/>
                  </a:lnTo>
                  <a:lnTo>
                    <a:pt x="13" y="535"/>
                  </a:lnTo>
                  <a:lnTo>
                    <a:pt x="0" y="371"/>
                  </a:lnTo>
                  <a:lnTo>
                    <a:pt x="14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alpha val="65999"/>
                  </a:schemeClr>
                </a:gs>
                <a:gs pos="100000">
                  <a:srgbClr val="000099">
                    <a:alpha val="65999"/>
                  </a:srgb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grpSp>
          <p:nvGrpSpPr>
            <p:cNvPr id="96327" name="Group 102"/>
            <p:cNvGrpSpPr>
              <a:grpSpLocks/>
            </p:cNvGrpSpPr>
            <p:nvPr/>
          </p:nvGrpSpPr>
          <p:grpSpPr bwMode="auto">
            <a:xfrm>
              <a:off x="931" y="1941"/>
              <a:ext cx="501" cy="828"/>
              <a:chOff x="569" y="2954"/>
              <a:chExt cx="501" cy="828"/>
            </a:xfrm>
          </p:grpSpPr>
          <p:sp>
            <p:nvSpPr>
              <p:cNvPr id="96328" name="Rectangle 103"/>
              <p:cNvSpPr>
                <a:spLocks noChangeArrowheads="1"/>
              </p:cNvSpPr>
              <p:nvPr/>
            </p:nvSpPr>
            <p:spPr bwMode="auto">
              <a:xfrm>
                <a:off x="576" y="2973"/>
                <a:ext cx="493" cy="79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96329" name="Text Box 104"/>
              <p:cNvSpPr txBox="1">
                <a:spLocks noChangeArrowheads="1"/>
              </p:cNvSpPr>
              <p:nvPr/>
            </p:nvSpPr>
            <p:spPr bwMode="auto">
              <a:xfrm>
                <a:off x="593" y="2954"/>
                <a:ext cx="477" cy="8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0" hangingPunct="0"/>
                <a:r>
                  <a:rPr lang="en-US" altLang="en-US" sz="1600" smtClean="0">
                    <a:solidFill>
                      <a:srgbClr val="000000"/>
                    </a:solidFill>
                  </a:rPr>
                  <a:t>DHCP</a:t>
                </a:r>
              </a:p>
              <a:p>
                <a:pPr algn="ctr" eaLnBrk="0" hangingPunct="0"/>
                <a:r>
                  <a:rPr lang="en-US" altLang="en-US" sz="1600" smtClean="0">
                    <a:solidFill>
                      <a:srgbClr val="000000"/>
                    </a:solidFill>
                  </a:rPr>
                  <a:t>UDP</a:t>
                </a:r>
              </a:p>
              <a:p>
                <a:pPr algn="ctr" eaLnBrk="0" hangingPunct="0"/>
                <a:r>
                  <a:rPr lang="en-US" altLang="en-US" sz="1600" smtClean="0">
                    <a:solidFill>
                      <a:srgbClr val="000000"/>
                    </a:solidFill>
                  </a:rPr>
                  <a:t>IP</a:t>
                </a:r>
              </a:p>
              <a:p>
                <a:pPr algn="ctr" eaLnBrk="0" hangingPunct="0"/>
                <a:r>
                  <a:rPr lang="en-US" altLang="en-US" sz="1600" smtClean="0">
                    <a:solidFill>
                      <a:srgbClr val="000000"/>
                    </a:solidFill>
                  </a:rPr>
                  <a:t>Eth</a:t>
                </a:r>
              </a:p>
              <a:p>
                <a:pPr algn="ctr" eaLnBrk="0" hangingPunct="0"/>
                <a:r>
                  <a:rPr lang="en-US" altLang="en-US" sz="1600" smtClean="0">
                    <a:solidFill>
                      <a:srgbClr val="000000"/>
                    </a:solidFill>
                  </a:rPr>
                  <a:t>Phy</a:t>
                </a:r>
              </a:p>
            </p:txBody>
          </p:sp>
          <p:sp>
            <p:nvSpPr>
              <p:cNvPr id="96330" name="Line 105"/>
              <p:cNvSpPr>
                <a:spLocks noChangeShapeType="1"/>
              </p:cNvSpPr>
              <p:nvPr/>
            </p:nvSpPr>
            <p:spPr bwMode="auto">
              <a:xfrm>
                <a:off x="578" y="3130"/>
                <a:ext cx="48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96331" name="Line 106"/>
              <p:cNvSpPr>
                <a:spLocks noChangeShapeType="1"/>
              </p:cNvSpPr>
              <p:nvPr/>
            </p:nvSpPr>
            <p:spPr bwMode="auto">
              <a:xfrm>
                <a:off x="575" y="3289"/>
                <a:ext cx="48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96332" name="Line 107"/>
              <p:cNvSpPr>
                <a:spLocks noChangeShapeType="1"/>
              </p:cNvSpPr>
              <p:nvPr/>
            </p:nvSpPr>
            <p:spPr bwMode="auto">
              <a:xfrm>
                <a:off x="572" y="3448"/>
                <a:ext cx="48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96333" name="Line 108"/>
              <p:cNvSpPr>
                <a:spLocks noChangeShapeType="1"/>
              </p:cNvSpPr>
              <p:nvPr/>
            </p:nvSpPr>
            <p:spPr bwMode="auto">
              <a:xfrm>
                <a:off x="569" y="3607"/>
                <a:ext cx="48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</p:grpSp>
      <p:grpSp>
        <p:nvGrpSpPr>
          <p:cNvPr id="649216" name="Group 145"/>
          <p:cNvGrpSpPr>
            <a:grpSpLocks/>
          </p:cNvGrpSpPr>
          <p:nvPr/>
        </p:nvGrpSpPr>
        <p:grpSpPr bwMode="auto">
          <a:xfrm>
            <a:off x="803275" y="3344863"/>
            <a:ext cx="544513" cy="244475"/>
            <a:chOff x="844" y="3337"/>
            <a:chExt cx="343" cy="154"/>
          </a:xfrm>
        </p:grpSpPr>
        <p:sp>
          <p:nvSpPr>
            <p:cNvPr id="96324" name="Rectangle 146"/>
            <p:cNvSpPr>
              <a:spLocks noChangeArrowheads="1"/>
            </p:cNvSpPr>
            <p:nvPr/>
          </p:nvSpPr>
          <p:spPr bwMode="auto">
            <a:xfrm>
              <a:off x="889" y="3370"/>
              <a:ext cx="245" cy="8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96325" name="Text Box 147"/>
            <p:cNvSpPr txBox="1">
              <a:spLocks noChangeArrowheads="1"/>
            </p:cNvSpPr>
            <p:nvPr/>
          </p:nvSpPr>
          <p:spPr bwMode="auto">
            <a:xfrm>
              <a:off x="844" y="3337"/>
              <a:ext cx="343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r>
                <a:rPr lang="en-US" altLang="en-US" sz="1000" smtClean="0">
                  <a:solidFill>
                    <a:srgbClr val="FFFFFF"/>
                  </a:solidFill>
                </a:rPr>
                <a:t>DHCP</a:t>
              </a:r>
            </a:p>
          </p:txBody>
        </p:sp>
      </p:grpSp>
      <p:grpSp>
        <p:nvGrpSpPr>
          <p:cNvPr id="649217" name="Group 44"/>
          <p:cNvGrpSpPr>
            <a:grpSpLocks/>
          </p:cNvGrpSpPr>
          <p:nvPr/>
        </p:nvGrpSpPr>
        <p:grpSpPr bwMode="auto">
          <a:xfrm>
            <a:off x="1195388" y="1247775"/>
            <a:ext cx="976312" cy="1460500"/>
            <a:chOff x="651" y="681"/>
            <a:chExt cx="615" cy="920"/>
          </a:xfrm>
        </p:grpSpPr>
        <p:sp>
          <p:nvSpPr>
            <p:cNvPr id="96316" name="Freeform 45"/>
            <p:cNvSpPr>
              <a:spLocks/>
            </p:cNvSpPr>
            <p:nvPr/>
          </p:nvSpPr>
          <p:spPr bwMode="auto">
            <a:xfrm>
              <a:off x="662" y="698"/>
              <a:ext cx="604" cy="903"/>
            </a:xfrm>
            <a:custGeom>
              <a:avLst/>
              <a:gdLst>
                <a:gd name="T0" fmla="*/ 496 w 604"/>
                <a:gd name="T1" fmla="*/ 0 h 903"/>
                <a:gd name="T2" fmla="*/ 604 w 604"/>
                <a:gd name="T3" fmla="*/ 903 h 903"/>
                <a:gd name="T4" fmla="*/ 0 w 604"/>
                <a:gd name="T5" fmla="*/ 788 h 903"/>
                <a:gd name="T6" fmla="*/ 456 w 604"/>
                <a:gd name="T7" fmla="*/ 750 h 903"/>
                <a:gd name="T8" fmla="*/ 496 w 604"/>
                <a:gd name="T9" fmla="*/ 0 h 90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04"/>
                <a:gd name="T16" fmla="*/ 0 h 903"/>
                <a:gd name="T17" fmla="*/ 604 w 604"/>
                <a:gd name="T18" fmla="*/ 903 h 90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04" h="903">
                  <a:moveTo>
                    <a:pt x="496" y="0"/>
                  </a:moveTo>
                  <a:lnTo>
                    <a:pt x="604" y="903"/>
                  </a:lnTo>
                  <a:lnTo>
                    <a:pt x="0" y="788"/>
                  </a:lnTo>
                  <a:lnTo>
                    <a:pt x="456" y="750"/>
                  </a:lnTo>
                  <a:lnTo>
                    <a:pt x="496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alpha val="65999"/>
                  </a:schemeClr>
                </a:gs>
                <a:gs pos="100000">
                  <a:srgbClr val="000099">
                    <a:alpha val="65999"/>
                  </a:srgb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grpSp>
          <p:nvGrpSpPr>
            <p:cNvPr id="96317" name="Group 46"/>
            <p:cNvGrpSpPr>
              <a:grpSpLocks/>
            </p:cNvGrpSpPr>
            <p:nvPr/>
          </p:nvGrpSpPr>
          <p:grpSpPr bwMode="auto">
            <a:xfrm>
              <a:off x="651" y="681"/>
              <a:ext cx="501" cy="828"/>
              <a:chOff x="569" y="2954"/>
              <a:chExt cx="501" cy="828"/>
            </a:xfrm>
          </p:grpSpPr>
          <p:sp>
            <p:nvSpPr>
              <p:cNvPr id="96318" name="Rectangle 47"/>
              <p:cNvSpPr>
                <a:spLocks noChangeArrowheads="1"/>
              </p:cNvSpPr>
              <p:nvPr/>
            </p:nvSpPr>
            <p:spPr bwMode="auto">
              <a:xfrm>
                <a:off x="576" y="2973"/>
                <a:ext cx="493" cy="79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96319" name="Text Box 48"/>
              <p:cNvSpPr txBox="1">
                <a:spLocks noChangeArrowheads="1"/>
              </p:cNvSpPr>
              <p:nvPr/>
            </p:nvSpPr>
            <p:spPr bwMode="auto">
              <a:xfrm>
                <a:off x="593" y="2954"/>
                <a:ext cx="477" cy="8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0" hangingPunct="0"/>
                <a:r>
                  <a:rPr lang="en-US" altLang="en-US" sz="1600" smtClean="0">
                    <a:solidFill>
                      <a:srgbClr val="000000"/>
                    </a:solidFill>
                  </a:rPr>
                  <a:t>DHCP</a:t>
                </a:r>
              </a:p>
              <a:p>
                <a:pPr algn="ctr" eaLnBrk="0" hangingPunct="0"/>
                <a:r>
                  <a:rPr lang="en-US" altLang="en-US" sz="1600" smtClean="0">
                    <a:solidFill>
                      <a:srgbClr val="000000"/>
                    </a:solidFill>
                  </a:rPr>
                  <a:t>UDP</a:t>
                </a:r>
              </a:p>
              <a:p>
                <a:pPr algn="ctr" eaLnBrk="0" hangingPunct="0"/>
                <a:r>
                  <a:rPr lang="en-US" altLang="en-US" sz="1600" smtClean="0">
                    <a:solidFill>
                      <a:srgbClr val="000000"/>
                    </a:solidFill>
                  </a:rPr>
                  <a:t>IP</a:t>
                </a:r>
              </a:p>
              <a:p>
                <a:pPr algn="ctr" eaLnBrk="0" hangingPunct="0"/>
                <a:r>
                  <a:rPr lang="en-US" altLang="en-US" sz="1600" smtClean="0">
                    <a:solidFill>
                      <a:srgbClr val="000000"/>
                    </a:solidFill>
                  </a:rPr>
                  <a:t>Eth</a:t>
                </a:r>
              </a:p>
              <a:p>
                <a:pPr algn="ctr" eaLnBrk="0" hangingPunct="0"/>
                <a:r>
                  <a:rPr lang="en-US" altLang="en-US" sz="1600" smtClean="0">
                    <a:solidFill>
                      <a:srgbClr val="000000"/>
                    </a:solidFill>
                  </a:rPr>
                  <a:t>Phy</a:t>
                </a:r>
              </a:p>
            </p:txBody>
          </p:sp>
          <p:sp>
            <p:nvSpPr>
              <p:cNvPr id="96320" name="Line 49"/>
              <p:cNvSpPr>
                <a:spLocks noChangeShapeType="1"/>
              </p:cNvSpPr>
              <p:nvPr/>
            </p:nvSpPr>
            <p:spPr bwMode="auto">
              <a:xfrm>
                <a:off x="578" y="3130"/>
                <a:ext cx="48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96321" name="Line 50"/>
              <p:cNvSpPr>
                <a:spLocks noChangeShapeType="1"/>
              </p:cNvSpPr>
              <p:nvPr/>
            </p:nvSpPr>
            <p:spPr bwMode="auto">
              <a:xfrm>
                <a:off x="575" y="3289"/>
                <a:ext cx="48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96322" name="Line 51"/>
              <p:cNvSpPr>
                <a:spLocks noChangeShapeType="1"/>
              </p:cNvSpPr>
              <p:nvPr/>
            </p:nvSpPr>
            <p:spPr bwMode="auto">
              <a:xfrm>
                <a:off x="572" y="3448"/>
                <a:ext cx="48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96323" name="Line 52"/>
              <p:cNvSpPr>
                <a:spLocks noChangeShapeType="1"/>
              </p:cNvSpPr>
              <p:nvPr/>
            </p:nvSpPr>
            <p:spPr bwMode="auto">
              <a:xfrm>
                <a:off x="569" y="3607"/>
                <a:ext cx="48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</p:grpSp>
      <p:grpSp>
        <p:nvGrpSpPr>
          <p:cNvPr id="649220" name="Group 109"/>
          <p:cNvGrpSpPr>
            <a:grpSpLocks/>
          </p:cNvGrpSpPr>
          <p:nvPr/>
        </p:nvGrpSpPr>
        <p:grpSpPr bwMode="auto">
          <a:xfrm>
            <a:off x="71438" y="1136650"/>
            <a:ext cx="1081087" cy="1217613"/>
            <a:chOff x="1404" y="3105"/>
            <a:chExt cx="681" cy="767"/>
          </a:xfrm>
        </p:grpSpPr>
        <p:grpSp>
          <p:nvGrpSpPr>
            <p:cNvPr id="96281" name="Group 110"/>
            <p:cNvGrpSpPr>
              <a:grpSpLocks/>
            </p:cNvGrpSpPr>
            <p:nvPr/>
          </p:nvGrpSpPr>
          <p:grpSpPr bwMode="auto">
            <a:xfrm>
              <a:off x="1404" y="3355"/>
              <a:ext cx="681" cy="468"/>
              <a:chOff x="42" y="886"/>
              <a:chExt cx="681" cy="468"/>
            </a:xfrm>
          </p:grpSpPr>
          <p:grpSp>
            <p:nvGrpSpPr>
              <p:cNvPr id="96286" name="Group 111"/>
              <p:cNvGrpSpPr>
                <a:grpSpLocks/>
              </p:cNvGrpSpPr>
              <p:nvPr/>
            </p:nvGrpSpPr>
            <p:grpSpPr bwMode="auto">
              <a:xfrm>
                <a:off x="278" y="886"/>
                <a:ext cx="397" cy="154"/>
                <a:chOff x="740" y="3209"/>
                <a:chExt cx="397" cy="154"/>
              </a:xfrm>
            </p:grpSpPr>
            <p:grpSp>
              <p:nvGrpSpPr>
                <p:cNvPr id="96311" name="Group 112"/>
                <p:cNvGrpSpPr>
                  <a:grpSpLocks/>
                </p:cNvGrpSpPr>
                <p:nvPr/>
              </p:nvGrpSpPr>
              <p:grpSpPr bwMode="auto">
                <a:xfrm>
                  <a:off x="794" y="3209"/>
                  <a:ext cx="343" cy="154"/>
                  <a:chOff x="844" y="3337"/>
                  <a:chExt cx="343" cy="154"/>
                </a:xfrm>
              </p:grpSpPr>
              <p:sp>
                <p:nvSpPr>
                  <p:cNvPr id="96314" name="Rectangle 113"/>
                  <p:cNvSpPr>
                    <a:spLocks noChangeArrowheads="1"/>
                  </p:cNvSpPr>
                  <p:nvPr/>
                </p:nvSpPr>
                <p:spPr bwMode="auto">
                  <a:xfrm>
                    <a:off x="889" y="3370"/>
                    <a:ext cx="245" cy="86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pPr eaLnBrk="0" hangingPunct="0"/>
                    <a:endParaRPr lang="en-US" altLang="en-US" sz="1800" smtClean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96315" name="Text Box 11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44" y="3337"/>
                    <a:ext cx="343" cy="154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pPr eaLnBrk="0" hangingPunct="0"/>
                    <a:r>
                      <a:rPr lang="en-US" altLang="en-US" sz="1000" smtClean="0">
                        <a:solidFill>
                          <a:srgbClr val="FFFFFF"/>
                        </a:solidFill>
                      </a:rPr>
                      <a:t>DHCP</a:t>
                    </a:r>
                  </a:p>
                </p:txBody>
              </p:sp>
            </p:grpSp>
            <p:sp>
              <p:nvSpPr>
                <p:cNvPr id="96312" name="Rectangle 115"/>
                <p:cNvSpPr>
                  <a:spLocks noChangeArrowheads="1"/>
                </p:cNvSpPr>
                <p:nvPr/>
              </p:nvSpPr>
              <p:spPr bwMode="auto">
                <a:xfrm>
                  <a:off x="750" y="3244"/>
                  <a:ext cx="88" cy="8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96313" name="Rectangle 116"/>
                <p:cNvSpPr>
                  <a:spLocks noChangeArrowheads="1"/>
                </p:cNvSpPr>
                <p:nvPr/>
              </p:nvSpPr>
              <p:spPr bwMode="auto">
                <a:xfrm>
                  <a:off x="740" y="3238"/>
                  <a:ext cx="354" cy="94"/>
                </a:xfrm>
                <a:prstGeom prst="rect">
                  <a:avLst/>
                </a:prstGeom>
                <a:noFill/>
                <a:ln w="9525">
                  <a:solidFill>
                    <a:schemeClr val="accent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1800" smtClean="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96287" name="Group 117"/>
              <p:cNvGrpSpPr>
                <a:grpSpLocks/>
              </p:cNvGrpSpPr>
              <p:nvPr/>
            </p:nvGrpSpPr>
            <p:grpSpPr bwMode="auto">
              <a:xfrm>
                <a:off x="278" y="1034"/>
                <a:ext cx="397" cy="154"/>
                <a:chOff x="836" y="3305"/>
                <a:chExt cx="397" cy="154"/>
              </a:xfrm>
            </p:grpSpPr>
            <p:grpSp>
              <p:nvGrpSpPr>
                <p:cNvPr id="96305" name="Group 118"/>
                <p:cNvGrpSpPr>
                  <a:grpSpLocks/>
                </p:cNvGrpSpPr>
                <p:nvPr/>
              </p:nvGrpSpPr>
              <p:grpSpPr bwMode="auto">
                <a:xfrm>
                  <a:off x="890" y="3305"/>
                  <a:ext cx="343" cy="154"/>
                  <a:chOff x="844" y="3337"/>
                  <a:chExt cx="343" cy="154"/>
                </a:xfrm>
              </p:grpSpPr>
              <p:sp>
                <p:nvSpPr>
                  <p:cNvPr id="96309" name="Rectangle 119"/>
                  <p:cNvSpPr>
                    <a:spLocks noChangeArrowheads="1"/>
                  </p:cNvSpPr>
                  <p:nvPr/>
                </p:nvSpPr>
                <p:spPr bwMode="auto">
                  <a:xfrm>
                    <a:off x="889" y="3370"/>
                    <a:ext cx="245" cy="86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pPr eaLnBrk="0" hangingPunct="0"/>
                    <a:endParaRPr lang="en-US" altLang="en-US" sz="1800" smtClean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96310" name="Text Box 12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44" y="3337"/>
                    <a:ext cx="343" cy="154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pPr eaLnBrk="0" hangingPunct="0"/>
                    <a:r>
                      <a:rPr lang="en-US" altLang="en-US" sz="1000" smtClean="0">
                        <a:solidFill>
                          <a:srgbClr val="FFFFFF"/>
                        </a:solidFill>
                      </a:rPr>
                      <a:t>DHCP</a:t>
                    </a:r>
                  </a:p>
                </p:txBody>
              </p:sp>
            </p:grpSp>
            <p:grpSp>
              <p:nvGrpSpPr>
                <p:cNvPr id="96306" name="Group 121"/>
                <p:cNvGrpSpPr>
                  <a:grpSpLocks/>
                </p:cNvGrpSpPr>
                <p:nvPr/>
              </p:nvGrpSpPr>
              <p:grpSpPr bwMode="auto">
                <a:xfrm>
                  <a:off x="836" y="3334"/>
                  <a:ext cx="354" cy="94"/>
                  <a:chOff x="836" y="3334"/>
                  <a:chExt cx="354" cy="94"/>
                </a:xfrm>
              </p:grpSpPr>
              <p:sp>
                <p:nvSpPr>
                  <p:cNvPr id="96307" name="Rectangle 122"/>
                  <p:cNvSpPr>
                    <a:spLocks noChangeArrowheads="1"/>
                  </p:cNvSpPr>
                  <p:nvPr/>
                </p:nvSpPr>
                <p:spPr bwMode="auto">
                  <a:xfrm>
                    <a:off x="846" y="3340"/>
                    <a:ext cx="88" cy="82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pPr eaLnBrk="0" hangingPunct="0"/>
                    <a:endParaRPr lang="en-US" altLang="en-US" sz="1800" smtClean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96308" name="Rectangle 123"/>
                  <p:cNvSpPr>
                    <a:spLocks noChangeArrowheads="1"/>
                  </p:cNvSpPr>
                  <p:nvPr/>
                </p:nvSpPr>
                <p:spPr bwMode="auto">
                  <a:xfrm>
                    <a:off x="836" y="3334"/>
                    <a:ext cx="354" cy="94"/>
                  </a:xfrm>
                  <a:prstGeom prst="rect">
                    <a:avLst/>
                  </a:prstGeom>
                  <a:noFill/>
                  <a:ln w="9525">
                    <a:solidFill>
                      <a:schemeClr val="accent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pPr eaLnBrk="0" hangingPunct="0"/>
                    <a:endParaRPr lang="en-US" altLang="en-US" sz="1800" smtClean="0">
                      <a:solidFill>
                        <a:srgbClr val="000000"/>
                      </a:solidFill>
                    </a:endParaRPr>
                  </a:p>
                </p:txBody>
              </p:sp>
            </p:grpSp>
          </p:grpSp>
          <p:grpSp>
            <p:nvGrpSpPr>
              <p:cNvPr id="96288" name="Group 124"/>
              <p:cNvGrpSpPr>
                <a:grpSpLocks/>
              </p:cNvGrpSpPr>
              <p:nvPr/>
            </p:nvGrpSpPr>
            <p:grpSpPr bwMode="auto">
              <a:xfrm>
                <a:off x="165" y="1054"/>
                <a:ext cx="480" cy="112"/>
                <a:chOff x="627" y="3377"/>
                <a:chExt cx="480" cy="112"/>
              </a:xfrm>
            </p:grpSpPr>
            <p:sp>
              <p:nvSpPr>
                <p:cNvPr id="96303" name="Rectangle 125"/>
                <p:cNvSpPr>
                  <a:spLocks noChangeArrowheads="1"/>
                </p:cNvSpPr>
                <p:nvPr/>
              </p:nvSpPr>
              <p:spPr bwMode="auto">
                <a:xfrm>
                  <a:off x="636" y="3388"/>
                  <a:ext cx="96" cy="93"/>
                </a:xfrm>
                <a:prstGeom prst="rect">
                  <a:avLst/>
                </a:pr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96304" name="Rectangle 126"/>
                <p:cNvSpPr>
                  <a:spLocks noChangeArrowheads="1"/>
                </p:cNvSpPr>
                <p:nvPr/>
              </p:nvSpPr>
              <p:spPr bwMode="auto">
                <a:xfrm>
                  <a:off x="627" y="3377"/>
                  <a:ext cx="480" cy="112"/>
                </a:xfrm>
                <a:prstGeom prst="rect">
                  <a:avLst/>
                </a:prstGeom>
                <a:noFill/>
                <a:ln w="9525">
                  <a:solidFill>
                    <a:schemeClr val="accent2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1800" smtClean="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96289" name="Group 127"/>
              <p:cNvGrpSpPr>
                <a:grpSpLocks/>
              </p:cNvGrpSpPr>
              <p:nvPr/>
            </p:nvGrpSpPr>
            <p:grpSpPr bwMode="auto">
              <a:xfrm>
                <a:off x="42" y="1200"/>
                <a:ext cx="681" cy="154"/>
                <a:chOff x="504" y="3523"/>
                <a:chExt cx="681" cy="154"/>
              </a:xfrm>
            </p:grpSpPr>
            <p:grpSp>
              <p:nvGrpSpPr>
                <p:cNvPr id="96290" name="Group 128"/>
                <p:cNvGrpSpPr>
                  <a:grpSpLocks/>
                </p:cNvGrpSpPr>
                <p:nvPr/>
              </p:nvGrpSpPr>
              <p:grpSpPr bwMode="auto">
                <a:xfrm>
                  <a:off x="623" y="3523"/>
                  <a:ext cx="510" cy="154"/>
                  <a:chOff x="723" y="3453"/>
                  <a:chExt cx="510" cy="154"/>
                </a:xfrm>
              </p:grpSpPr>
              <p:grpSp>
                <p:nvGrpSpPr>
                  <p:cNvPr id="96294" name="Group 129"/>
                  <p:cNvGrpSpPr>
                    <a:grpSpLocks/>
                  </p:cNvGrpSpPr>
                  <p:nvPr/>
                </p:nvGrpSpPr>
                <p:grpSpPr bwMode="auto">
                  <a:xfrm>
                    <a:off x="836" y="3453"/>
                    <a:ext cx="397" cy="154"/>
                    <a:chOff x="836" y="3305"/>
                    <a:chExt cx="397" cy="154"/>
                  </a:xfrm>
                </p:grpSpPr>
                <p:grpSp>
                  <p:nvGrpSpPr>
                    <p:cNvPr id="96297" name="Group 13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890" y="3305"/>
                      <a:ext cx="343" cy="154"/>
                      <a:chOff x="844" y="3337"/>
                      <a:chExt cx="343" cy="154"/>
                    </a:xfrm>
                  </p:grpSpPr>
                  <p:sp>
                    <p:nvSpPr>
                      <p:cNvPr id="96301" name="Rectangle 13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89" y="3370"/>
                        <a:ext cx="245" cy="86"/>
                      </a:xfrm>
                      <a:prstGeom prst="rect">
                        <a:avLst/>
                      </a:prstGeom>
                      <a:solidFill>
                        <a:srgbClr val="FF0000"/>
                      </a:solidFill>
                      <a:ln w="9525">
                        <a:solidFill>
                          <a:schemeClr val="bg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1pPr>
                        <a:lvl2pPr marL="742950" indent="-285750"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2pPr>
                        <a:lvl3pPr marL="1143000" indent="-228600"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3pPr>
                        <a:lvl4pPr marL="1600200" indent="-228600"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4pPr>
                        <a:lvl5pPr marL="2057400" indent="-228600"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9pPr>
                      </a:lstStyle>
                      <a:p>
                        <a:pPr eaLnBrk="0" hangingPunct="0"/>
                        <a:endParaRPr lang="en-US" altLang="en-US" sz="1800" smtClean="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96302" name="Text Box 132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844" y="3337"/>
                        <a:ext cx="343" cy="15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wrap="none">
                        <a:spAutoFit/>
                      </a:bodyPr>
                      <a:lstStyle>
                        <a:lvl1pPr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1pPr>
                        <a:lvl2pPr marL="742950" indent="-285750"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2pPr>
                        <a:lvl3pPr marL="1143000" indent="-228600"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3pPr>
                        <a:lvl4pPr marL="1600200" indent="-228600"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4pPr>
                        <a:lvl5pPr marL="2057400" indent="-228600"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9pPr>
                      </a:lstStyle>
                      <a:p>
                        <a:pPr eaLnBrk="0" hangingPunct="0"/>
                        <a:r>
                          <a:rPr lang="en-US" altLang="en-US" sz="1000" smtClean="0">
                            <a:solidFill>
                              <a:srgbClr val="FFFFFF"/>
                            </a:solidFill>
                          </a:rPr>
                          <a:t>DHCP</a:t>
                        </a:r>
                      </a:p>
                    </p:txBody>
                  </p:sp>
                </p:grpSp>
                <p:grpSp>
                  <p:nvGrpSpPr>
                    <p:cNvPr id="96298" name="Group 133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836" y="3334"/>
                      <a:ext cx="354" cy="94"/>
                      <a:chOff x="836" y="3334"/>
                      <a:chExt cx="354" cy="94"/>
                    </a:xfrm>
                  </p:grpSpPr>
                  <p:sp>
                    <p:nvSpPr>
                      <p:cNvPr id="96299" name="Rectangle 13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46" y="3340"/>
                        <a:ext cx="88" cy="82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 w="9525">
                        <a:solidFill>
                          <a:schemeClr val="bg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1pPr>
                        <a:lvl2pPr marL="742950" indent="-285750"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2pPr>
                        <a:lvl3pPr marL="1143000" indent="-228600"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3pPr>
                        <a:lvl4pPr marL="1600200" indent="-228600"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4pPr>
                        <a:lvl5pPr marL="2057400" indent="-228600"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9pPr>
                      </a:lstStyle>
                      <a:p>
                        <a:pPr eaLnBrk="0" hangingPunct="0"/>
                        <a:endParaRPr lang="en-US" altLang="en-US" sz="1800" smtClean="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96300" name="Rectangle 13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36" y="3334"/>
                        <a:ext cx="354" cy="94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accent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  <p:txBody>
                      <a:bodyPr wrap="none" anchor="ctr"/>
                      <a:lstStyle>
                        <a:lvl1pPr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1pPr>
                        <a:lvl2pPr marL="742950" indent="-285750"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2pPr>
                        <a:lvl3pPr marL="1143000" indent="-228600"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3pPr>
                        <a:lvl4pPr marL="1600200" indent="-228600"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4pPr>
                        <a:lvl5pPr marL="2057400" indent="-228600"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9pPr>
                      </a:lstStyle>
                      <a:p>
                        <a:pPr eaLnBrk="0" hangingPunct="0"/>
                        <a:endParaRPr lang="en-US" altLang="en-US" sz="1800" smtClean="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</p:grpSp>
              </p:grpSp>
              <p:sp>
                <p:nvSpPr>
                  <p:cNvPr id="96295" name="Rectangle 136"/>
                  <p:cNvSpPr>
                    <a:spLocks noChangeArrowheads="1"/>
                  </p:cNvSpPr>
                  <p:nvPr/>
                </p:nvSpPr>
                <p:spPr bwMode="auto">
                  <a:xfrm>
                    <a:off x="732" y="3484"/>
                    <a:ext cx="96" cy="93"/>
                  </a:xfrm>
                  <a:prstGeom prst="rect">
                    <a:avLst/>
                  </a:pr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pPr eaLnBrk="0" hangingPunct="0"/>
                    <a:endParaRPr lang="en-US" altLang="en-US" sz="1800" smtClean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96296" name="Rectangle 137"/>
                  <p:cNvSpPr>
                    <a:spLocks noChangeArrowheads="1"/>
                  </p:cNvSpPr>
                  <p:nvPr/>
                </p:nvSpPr>
                <p:spPr bwMode="auto">
                  <a:xfrm>
                    <a:off x="723" y="3473"/>
                    <a:ext cx="480" cy="112"/>
                  </a:xfrm>
                  <a:prstGeom prst="rect">
                    <a:avLst/>
                  </a:prstGeom>
                  <a:noFill/>
                  <a:ln w="9525">
                    <a:solidFill>
                      <a:schemeClr val="accent2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pPr eaLnBrk="0" hangingPunct="0"/>
                    <a:endParaRPr lang="en-US" altLang="en-US" sz="1800" smtClean="0">
                      <a:solidFill>
                        <a:srgbClr val="000000"/>
                      </a:solidFill>
                    </a:endParaRPr>
                  </a:p>
                </p:txBody>
              </p:sp>
            </p:grpSp>
            <p:sp>
              <p:nvSpPr>
                <p:cNvPr id="96291" name="Rectangle 138"/>
                <p:cNvSpPr>
                  <a:spLocks noChangeArrowheads="1"/>
                </p:cNvSpPr>
                <p:nvPr/>
              </p:nvSpPr>
              <p:spPr bwMode="auto">
                <a:xfrm>
                  <a:off x="517" y="3545"/>
                  <a:ext cx="94" cy="108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96292" name="Rectangle 139"/>
                <p:cNvSpPr>
                  <a:spLocks noChangeArrowheads="1"/>
                </p:cNvSpPr>
                <p:nvPr/>
              </p:nvSpPr>
              <p:spPr bwMode="auto">
                <a:xfrm>
                  <a:off x="1115" y="3544"/>
                  <a:ext cx="60" cy="108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96293" name="Rectangle 140"/>
                <p:cNvSpPr>
                  <a:spLocks noChangeArrowheads="1"/>
                </p:cNvSpPr>
                <p:nvPr/>
              </p:nvSpPr>
              <p:spPr bwMode="auto">
                <a:xfrm>
                  <a:off x="504" y="3529"/>
                  <a:ext cx="681" cy="138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1800" smtClean="0">
                    <a:solidFill>
                      <a:srgbClr val="000000"/>
                    </a:solidFill>
                  </a:endParaRPr>
                </a:p>
              </p:txBody>
            </p:sp>
          </p:grpSp>
        </p:grpSp>
        <p:sp>
          <p:nvSpPr>
            <p:cNvPr id="96282" name="AutoShape 141"/>
            <p:cNvSpPr>
              <a:spLocks noChangeArrowheads="1"/>
            </p:cNvSpPr>
            <p:nvPr/>
          </p:nvSpPr>
          <p:spPr bwMode="auto">
            <a:xfrm rot="10800000">
              <a:off x="1727" y="3105"/>
              <a:ext cx="240" cy="767"/>
            </a:xfrm>
            <a:prstGeom prst="downArrow">
              <a:avLst>
                <a:gd name="adj1" fmla="val 54167"/>
                <a:gd name="adj2" fmla="val 51311"/>
              </a:avLst>
            </a:prstGeom>
            <a:gradFill rotWithShape="1">
              <a:gsLst>
                <a:gs pos="0">
                  <a:srgbClr val="FF0000">
                    <a:alpha val="25000"/>
                  </a:srgbClr>
                </a:gs>
                <a:gs pos="100000">
                  <a:srgbClr val="FF0000">
                    <a:alpha val="25000"/>
                  </a:srgb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grpSp>
          <p:nvGrpSpPr>
            <p:cNvPr id="96283" name="Group 142"/>
            <p:cNvGrpSpPr>
              <a:grpSpLocks/>
            </p:cNvGrpSpPr>
            <p:nvPr/>
          </p:nvGrpSpPr>
          <p:grpSpPr bwMode="auto">
            <a:xfrm>
              <a:off x="1695" y="3227"/>
              <a:ext cx="343" cy="154"/>
              <a:chOff x="844" y="3337"/>
              <a:chExt cx="343" cy="154"/>
            </a:xfrm>
          </p:grpSpPr>
          <p:sp>
            <p:nvSpPr>
              <p:cNvPr id="96284" name="Rectangle 143"/>
              <p:cNvSpPr>
                <a:spLocks noChangeArrowheads="1"/>
              </p:cNvSpPr>
              <p:nvPr/>
            </p:nvSpPr>
            <p:spPr bwMode="auto">
              <a:xfrm>
                <a:off x="889" y="3370"/>
                <a:ext cx="245" cy="86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96285" name="Text Box 144"/>
              <p:cNvSpPr txBox="1">
                <a:spLocks noChangeArrowheads="1"/>
              </p:cNvSpPr>
              <p:nvPr/>
            </p:nvSpPr>
            <p:spPr bwMode="auto">
              <a:xfrm>
                <a:off x="844" y="3337"/>
                <a:ext cx="343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r>
                  <a:rPr lang="en-US" altLang="en-US" sz="1000" smtClean="0">
                    <a:solidFill>
                      <a:srgbClr val="FFFFFF"/>
                    </a:solidFill>
                  </a:rPr>
                  <a:t>DHCP</a:t>
                </a:r>
              </a:p>
            </p:txBody>
          </p:sp>
        </p:grpSp>
      </p:grpSp>
      <p:sp>
        <p:nvSpPr>
          <p:cNvPr id="649442" name="Rectangle 226"/>
          <p:cNvSpPr>
            <a:spLocks noChangeArrowheads="1"/>
          </p:cNvSpPr>
          <p:nvPr/>
        </p:nvSpPr>
        <p:spPr bwMode="auto">
          <a:xfrm>
            <a:off x="5026025" y="4230688"/>
            <a:ext cx="3421063" cy="136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3363" indent="-233363" eaLnBrk="0" hangingPunct="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sz="2200" dirty="0">
                <a:solidFill>
                  <a:srgbClr val="000000"/>
                </a:solidFill>
                <a:latin typeface="Gill Sans MT" charset="0"/>
                <a:ea typeface="ＭＳ Ｐゴシック" charset="0"/>
                <a:cs typeface="ＭＳ Ｐゴシック" charset="0"/>
              </a:rPr>
              <a:t>client now knows its IP address, name and IP address of DSN server, IP address of its first-hop router</a:t>
            </a:r>
          </a:p>
          <a:p>
            <a:pPr marL="342900" indent="-342900" eaLnBrk="0" hangingPunct="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Char char="v"/>
              <a:defRPr/>
            </a:pPr>
            <a:endParaRPr lang="en-US" sz="2200" dirty="0">
              <a:solidFill>
                <a:srgbClr val="000000"/>
              </a:solidFill>
              <a:latin typeface="Gill Sans MT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569 0.03081 L 0.1533 0.0322 L 0.34896 -0.28446 L -0.04115 -0.28886 " pathEditMode="relative" rAng="0" ptsTypes="AAAA">
                                      <p:cBhvr>
                                        <p:cTn id="21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951" y="-159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49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1000"/>
                                        <p:tgtEl>
                                          <p:spTgt spid="64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4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9219" grpId="0" build="p"/>
      <p:bldP spid="649364" grpId="0" build="p"/>
      <p:bldP spid="649442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281" name="Picture 10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1101725"/>
            <a:ext cx="36560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5" name="Rectangle 2"/>
          <p:cNvSpPr>
            <a:spLocks noGrp="1" noChangeArrowheads="1"/>
          </p:cNvSpPr>
          <p:nvPr>
            <p:ph type="title"/>
          </p:nvPr>
        </p:nvSpPr>
        <p:spPr>
          <a:xfrm>
            <a:off x="358775" y="174625"/>
            <a:ext cx="3703638" cy="1143000"/>
          </a:xfrm>
        </p:spPr>
        <p:txBody>
          <a:bodyPr/>
          <a:lstStyle/>
          <a:p>
            <a:pPr>
              <a:lnSpc>
                <a:spcPct val="75000"/>
              </a:lnSpc>
              <a:defRPr/>
            </a:pPr>
            <a:r>
              <a:rPr lang="en-US" sz="3600">
                <a:cs typeface="+mj-cs"/>
              </a:rPr>
              <a:t>DHCP: Wireshark output </a:t>
            </a:r>
            <a:r>
              <a:rPr lang="en-US" sz="3200">
                <a:cs typeface="+mj-cs"/>
              </a:rPr>
              <a:t>(home LAN)</a:t>
            </a:r>
          </a:p>
        </p:txBody>
      </p:sp>
      <p:sp>
        <p:nvSpPr>
          <p:cNvPr id="97283" name="Text Box 4"/>
          <p:cNvSpPr txBox="1">
            <a:spLocks noChangeArrowheads="1"/>
          </p:cNvSpPr>
          <p:nvPr/>
        </p:nvSpPr>
        <p:spPr bwMode="auto">
          <a:xfrm>
            <a:off x="4570413" y="500063"/>
            <a:ext cx="4492625" cy="435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>
              <a:lnSpc>
                <a:spcPct val="90000"/>
              </a:lnSpc>
            </a:pPr>
            <a:r>
              <a:rPr lang="en-US" altLang="en-US" sz="1200" smtClean="0">
                <a:solidFill>
                  <a:srgbClr val="000000"/>
                </a:solidFill>
              </a:rPr>
              <a:t>Message type: </a:t>
            </a:r>
            <a:r>
              <a:rPr lang="en-US" altLang="en-US" sz="1200" b="1" smtClean="0">
                <a:solidFill>
                  <a:srgbClr val="FF0000"/>
                </a:solidFill>
              </a:rPr>
              <a:t>Boot Reply (2)</a:t>
            </a:r>
          </a:p>
          <a:p>
            <a:pPr eaLnBrk="0" hangingPunct="0">
              <a:lnSpc>
                <a:spcPct val="90000"/>
              </a:lnSpc>
            </a:pPr>
            <a:r>
              <a:rPr lang="en-US" altLang="en-US" sz="1200" smtClean="0">
                <a:solidFill>
                  <a:srgbClr val="000000"/>
                </a:solidFill>
              </a:rPr>
              <a:t>Hardware type: Ethernet</a:t>
            </a:r>
          </a:p>
          <a:p>
            <a:pPr eaLnBrk="0" hangingPunct="0">
              <a:lnSpc>
                <a:spcPct val="90000"/>
              </a:lnSpc>
            </a:pPr>
            <a:r>
              <a:rPr lang="en-US" altLang="en-US" sz="1200" smtClean="0">
                <a:solidFill>
                  <a:srgbClr val="000000"/>
                </a:solidFill>
              </a:rPr>
              <a:t>Hardware address length: 6</a:t>
            </a:r>
          </a:p>
          <a:p>
            <a:pPr eaLnBrk="0" hangingPunct="0">
              <a:lnSpc>
                <a:spcPct val="90000"/>
              </a:lnSpc>
            </a:pPr>
            <a:r>
              <a:rPr lang="en-US" altLang="en-US" sz="1200" smtClean="0">
                <a:solidFill>
                  <a:srgbClr val="000000"/>
                </a:solidFill>
              </a:rPr>
              <a:t>Hops: 0</a:t>
            </a:r>
          </a:p>
          <a:p>
            <a:pPr eaLnBrk="0" hangingPunct="0">
              <a:lnSpc>
                <a:spcPct val="90000"/>
              </a:lnSpc>
            </a:pPr>
            <a:r>
              <a:rPr lang="en-US" altLang="en-US" sz="1200" b="1" smtClean="0">
                <a:solidFill>
                  <a:srgbClr val="FF0000"/>
                </a:solidFill>
              </a:rPr>
              <a:t>Transaction ID: 0x6b3a11b7</a:t>
            </a:r>
          </a:p>
          <a:p>
            <a:pPr eaLnBrk="0" hangingPunct="0">
              <a:lnSpc>
                <a:spcPct val="90000"/>
              </a:lnSpc>
            </a:pPr>
            <a:r>
              <a:rPr lang="en-US" altLang="en-US" sz="1200" smtClean="0">
                <a:solidFill>
                  <a:srgbClr val="000000"/>
                </a:solidFill>
              </a:rPr>
              <a:t>Seconds elapsed: 0</a:t>
            </a:r>
          </a:p>
          <a:p>
            <a:pPr eaLnBrk="0" hangingPunct="0">
              <a:lnSpc>
                <a:spcPct val="90000"/>
              </a:lnSpc>
            </a:pPr>
            <a:r>
              <a:rPr lang="en-US" altLang="en-US" sz="1200" smtClean="0">
                <a:solidFill>
                  <a:srgbClr val="000000"/>
                </a:solidFill>
              </a:rPr>
              <a:t>Bootp flags: 0x0000 (Unicast)</a:t>
            </a:r>
          </a:p>
          <a:p>
            <a:pPr eaLnBrk="0" hangingPunct="0">
              <a:lnSpc>
                <a:spcPct val="90000"/>
              </a:lnSpc>
            </a:pPr>
            <a:r>
              <a:rPr lang="en-US" altLang="en-US" sz="1200" b="1" smtClean="0">
                <a:solidFill>
                  <a:srgbClr val="FF0000"/>
                </a:solidFill>
              </a:rPr>
              <a:t>Client IP address: 192.168.1.101 (192.168.1.101)</a:t>
            </a:r>
          </a:p>
          <a:p>
            <a:pPr eaLnBrk="0" hangingPunct="0">
              <a:lnSpc>
                <a:spcPct val="90000"/>
              </a:lnSpc>
            </a:pPr>
            <a:r>
              <a:rPr lang="en-US" altLang="en-US" sz="1200" smtClean="0">
                <a:solidFill>
                  <a:srgbClr val="000000"/>
                </a:solidFill>
              </a:rPr>
              <a:t>Your (client) IP address: 0.0.0.0 (0.0.0.0)</a:t>
            </a:r>
          </a:p>
          <a:p>
            <a:pPr eaLnBrk="0" hangingPunct="0">
              <a:lnSpc>
                <a:spcPct val="90000"/>
              </a:lnSpc>
            </a:pPr>
            <a:r>
              <a:rPr lang="en-US" altLang="en-US" sz="1200" b="1" smtClean="0">
                <a:solidFill>
                  <a:srgbClr val="FF0000"/>
                </a:solidFill>
              </a:rPr>
              <a:t>Next server IP address: 192.168.1.1 (192.168.1.1)</a:t>
            </a:r>
          </a:p>
          <a:p>
            <a:pPr eaLnBrk="0" hangingPunct="0">
              <a:lnSpc>
                <a:spcPct val="90000"/>
              </a:lnSpc>
            </a:pPr>
            <a:r>
              <a:rPr lang="en-US" altLang="en-US" sz="1200" smtClean="0">
                <a:solidFill>
                  <a:srgbClr val="000000"/>
                </a:solidFill>
              </a:rPr>
              <a:t>Relay agent IP address: 0.0.0.0 (0.0.0.0)</a:t>
            </a:r>
          </a:p>
          <a:p>
            <a:pPr eaLnBrk="0" hangingPunct="0">
              <a:lnSpc>
                <a:spcPct val="90000"/>
              </a:lnSpc>
            </a:pPr>
            <a:r>
              <a:rPr lang="en-US" altLang="en-US" sz="1200" smtClean="0">
                <a:solidFill>
                  <a:srgbClr val="000000"/>
                </a:solidFill>
              </a:rPr>
              <a:t>Client MAC address: Wistron_23:68:8a (00:16:d3:23:68:8a)</a:t>
            </a:r>
          </a:p>
          <a:p>
            <a:pPr eaLnBrk="0" hangingPunct="0">
              <a:lnSpc>
                <a:spcPct val="90000"/>
              </a:lnSpc>
            </a:pPr>
            <a:r>
              <a:rPr lang="en-US" altLang="en-US" sz="1200" smtClean="0">
                <a:solidFill>
                  <a:srgbClr val="000000"/>
                </a:solidFill>
              </a:rPr>
              <a:t>Server host name not given</a:t>
            </a:r>
          </a:p>
          <a:p>
            <a:pPr eaLnBrk="0" hangingPunct="0">
              <a:lnSpc>
                <a:spcPct val="90000"/>
              </a:lnSpc>
            </a:pPr>
            <a:r>
              <a:rPr lang="en-US" altLang="en-US" sz="1200" smtClean="0">
                <a:solidFill>
                  <a:srgbClr val="000000"/>
                </a:solidFill>
              </a:rPr>
              <a:t>Boot file name not given</a:t>
            </a:r>
          </a:p>
          <a:p>
            <a:pPr eaLnBrk="0" hangingPunct="0">
              <a:lnSpc>
                <a:spcPct val="90000"/>
              </a:lnSpc>
            </a:pPr>
            <a:r>
              <a:rPr lang="en-US" altLang="en-US" sz="1200" smtClean="0">
                <a:solidFill>
                  <a:srgbClr val="000000"/>
                </a:solidFill>
              </a:rPr>
              <a:t>Magic cookie: (OK)</a:t>
            </a:r>
          </a:p>
          <a:p>
            <a:pPr eaLnBrk="0" hangingPunct="0">
              <a:lnSpc>
                <a:spcPct val="90000"/>
              </a:lnSpc>
            </a:pPr>
            <a:r>
              <a:rPr lang="en-US" altLang="en-US" sz="1200" b="1" smtClean="0">
                <a:solidFill>
                  <a:srgbClr val="FF0000"/>
                </a:solidFill>
              </a:rPr>
              <a:t>Option: (t=53,l=1) DHCP Message Type = DHCP ACK</a:t>
            </a:r>
          </a:p>
          <a:p>
            <a:pPr eaLnBrk="0" hangingPunct="0">
              <a:lnSpc>
                <a:spcPct val="90000"/>
              </a:lnSpc>
            </a:pPr>
            <a:r>
              <a:rPr lang="en-US" altLang="en-US" sz="1200" b="1" smtClean="0">
                <a:solidFill>
                  <a:srgbClr val="FF0000"/>
                </a:solidFill>
              </a:rPr>
              <a:t>Option: (t=54,l=4) Server Identifier = 192.168.1.1</a:t>
            </a:r>
          </a:p>
          <a:p>
            <a:pPr eaLnBrk="0" hangingPunct="0">
              <a:lnSpc>
                <a:spcPct val="90000"/>
              </a:lnSpc>
            </a:pPr>
            <a:r>
              <a:rPr lang="en-US" altLang="en-US" sz="1200" b="1" smtClean="0">
                <a:solidFill>
                  <a:srgbClr val="FF0000"/>
                </a:solidFill>
              </a:rPr>
              <a:t>Option: (t=1,l=4) Subnet Mask = 255.255.255.0</a:t>
            </a:r>
          </a:p>
          <a:p>
            <a:pPr eaLnBrk="0" hangingPunct="0">
              <a:lnSpc>
                <a:spcPct val="90000"/>
              </a:lnSpc>
            </a:pPr>
            <a:r>
              <a:rPr lang="en-US" altLang="en-US" sz="1200" b="1" smtClean="0">
                <a:solidFill>
                  <a:srgbClr val="FF0000"/>
                </a:solidFill>
              </a:rPr>
              <a:t>Option: (t=3,l=4) Router = 192.168.1.1</a:t>
            </a:r>
          </a:p>
          <a:p>
            <a:pPr eaLnBrk="0" hangingPunct="0">
              <a:lnSpc>
                <a:spcPct val="90000"/>
              </a:lnSpc>
            </a:pPr>
            <a:r>
              <a:rPr lang="en-US" altLang="en-US" sz="1200" b="1" smtClean="0">
                <a:solidFill>
                  <a:srgbClr val="FF0000"/>
                </a:solidFill>
              </a:rPr>
              <a:t>Option: (6) Domain Name Server</a:t>
            </a:r>
          </a:p>
          <a:p>
            <a:pPr eaLnBrk="0" hangingPunct="0">
              <a:lnSpc>
                <a:spcPct val="90000"/>
              </a:lnSpc>
            </a:pPr>
            <a:r>
              <a:rPr lang="en-US" altLang="en-US" sz="1200" b="1" smtClean="0">
                <a:solidFill>
                  <a:srgbClr val="FF0000"/>
                </a:solidFill>
              </a:rPr>
              <a:t>     Length: 12; Value: 445747E2445749F244574092; </a:t>
            </a:r>
          </a:p>
          <a:p>
            <a:pPr eaLnBrk="0" hangingPunct="0">
              <a:lnSpc>
                <a:spcPct val="90000"/>
              </a:lnSpc>
            </a:pPr>
            <a:r>
              <a:rPr lang="en-US" altLang="en-US" sz="1200" b="1" smtClean="0">
                <a:solidFill>
                  <a:srgbClr val="FF0000"/>
                </a:solidFill>
              </a:rPr>
              <a:t>      IP Address: 68.87.71.226;</a:t>
            </a:r>
          </a:p>
          <a:p>
            <a:pPr eaLnBrk="0" hangingPunct="0">
              <a:lnSpc>
                <a:spcPct val="90000"/>
              </a:lnSpc>
            </a:pPr>
            <a:r>
              <a:rPr lang="en-US" altLang="en-US" sz="1200" b="1" smtClean="0">
                <a:solidFill>
                  <a:srgbClr val="FF0000"/>
                </a:solidFill>
              </a:rPr>
              <a:t>      IP Address: 68.87.73.242; </a:t>
            </a:r>
          </a:p>
          <a:p>
            <a:pPr eaLnBrk="0" hangingPunct="0">
              <a:lnSpc>
                <a:spcPct val="90000"/>
              </a:lnSpc>
            </a:pPr>
            <a:r>
              <a:rPr lang="en-US" altLang="en-US" sz="1200" b="1" smtClean="0">
                <a:solidFill>
                  <a:srgbClr val="FF0000"/>
                </a:solidFill>
              </a:rPr>
              <a:t>      IP Address: 68.87.64.146</a:t>
            </a:r>
          </a:p>
          <a:p>
            <a:pPr eaLnBrk="0" hangingPunct="0">
              <a:lnSpc>
                <a:spcPct val="90000"/>
              </a:lnSpc>
            </a:pPr>
            <a:r>
              <a:rPr lang="en-US" altLang="en-US" sz="1200" b="1" smtClean="0">
                <a:solidFill>
                  <a:srgbClr val="FF0000"/>
                </a:solidFill>
              </a:rPr>
              <a:t>Option: (t=15,l=20) Domain Name = "hsd1.ma.comcast.net."</a:t>
            </a:r>
          </a:p>
          <a:p>
            <a:pPr eaLnBrk="0" hangingPunct="0">
              <a:lnSpc>
                <a:spcPct val="90000"/>
              </a:lnSpc>
            </a:pPr>
            <a:endParaRPr lang="en-US" altLang="en-US" sz="1000" smtClean="0">
              <a:solidFill>
                <a:srgbClr val="000000"/>
              </a:solidFill>
            </a:endParaRPr>
          </a:p>
        </p:txBody>
      </p:sp>
      <p:sp>
        <p:nvSpPr>
          <p:cNvPr id="97284" name="Line 5"/>
          <p:cNvSpPr>
            <a:spLocks noChangeShapeType="1"/>
          </p:cNvSpPr>
          <p:nvPr/>
        </p:nvSpPr>
        <p:spPr bwMode="auto">
          <a:xfrm>
            <a:off x="4522788" y="298450"/>
            <a:ext cx="9525" cy="6276975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97285" name="Text Box 6"/>
          <p:cNvSpPr txBox="1">
            <a:spLocks noChangeArrowheads="1"/>
          </p:cNvSpPr>
          <p:nvPr/>
        </p:nvSpPr>
        <p:spPr bwMode="auto">
          <a:xfrm>
            <a:off x="7634288" y="485775"/>
            <a:ext cx="8461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mtClean="0">
                <a:solidFill>
                  <a:srgbClr val="CC0000"/>
                </a:solidFill>
              </a:rPr>
              <a:t>reply</a:t>
            </a:r>
          </a:p>
        </p:txBody>
      </p:sp>
      <p:sp>
        <p:nvSpPr>
          <p:cNvPr id="97286" name="Text Box 7"/>
          <p:cNvSpPr txBox="1">
            <a:spLocks noChangeArrowheads="1"/>
          </p:cNvSpPr>
          <p:nvPr/>
        </p:nvSpPr>
        <p:spPr bwMode="auto">
          <a:xfrm>
            <a:off x="157163" y="1506538"/>
            <a:ext cx="4394200" cy="471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>
              <a:lnSpc>
                <a:spcPct val="90000"/>
              </a:lnSpc>
            </a:pPr>
            <a:r>
              <a:rPr lang="en-US" altLang="en-US" sz="1200" smtClean="0">
                <a:solidFill>
                  <a:srgbClr val="000000"/>
                </a:solidFill>
              </a:rPr>
              <a:t>Message type: </a:t>
            </a:r>
            <a:r>
              <a:rPr lang="en-US" altLang="en-US" sz="1200" b="1" u="sng" smtClean="0">
                <a:solidFill>
                  <a:srgbClr val="FF0000"/>
                </a:solidFill>
              </a:rPr>
              <a:t>Boot Request (1)</a:t>
            </a:r>
          </a:p>
          <a:p>
            <a:pPr eaLnBrk="0" hangingPunct="0">
              <a:lnSpc>
                <a:spcPct val="90000"/>
              </a:lnSpc>
            </a:pPr>
            <a:r>
              <a:rPr lang="en-US" altLang="en-US" sz="1200" smtClean="0">
                <a:solidFill>
                  <a:srgbClr val="000000"/>
                </a:solidFill>
              </a:rPr>
              <a:t>Hardware type: Ethernet</a:t>
            </a:r>
          </a:p>
          <a:p>
            <a:pPr eaLnBrk="0" hangingPunct="0">
              <a:lnSpc>
                <a:spcPct val="90000"/>
              </a:lnSpc>
            </a:pPr>
            <a:r>
              <a:rPr lang="en-US" altLang="en-US" sz="1200" smtClean="0">
                <a:solidFill>
                  <a:srgbClr val="000000"/>
                </a:solidFill>
              </a:rPr>
              <a:t>Hardware address length: 6</a:t>
            </a:r>
          </a:p>
          <a:p>
            <a:pPr eaLnBrk="0" hangingPunct="0">
              <a:lnSpc>
                <a:spcPct val="90000"/>
              </a:lnSpc>
            </a:pPr>
            <a:r>
              <a:rPr lang="en-US" altLang="en-US" sz="1200" smtClean="0">
                <a:solidFill>
                  <a:srgbClr val="000000"/>
                </a:solidFill>
              </a:rPr>
              <a:t>Hops: 0</a:t>
            </a:r>
          </a:p>
          <a:p>
            <a:pPr eaLnBrk="0" hangingPunct="0">
              <a:lnSpc>
                <a:spcPct val="90000"/>
              </a:lnSpc>
            </a:pPr>
            <a:r>
              <a:rPr lang="en-US" altLang="en-US" sz="1200" b="1" smtClean="0">
                <a:solidFill>
                  <a:srgbClr val="FF0000"/>
                </a:solidFill>
              </a:rPr>
              <a:t>Transaction ID: 0x6b3a11b7</a:t>
            </a:r>
          </a:p>
          <a:p>
            <a:pPr eaLnBrk="0" hangingPunct="0">
              <a:lnSpc>
                <a:spcPct val="90000"/>
              </a:lnSpc>
            </a:pPr>
            <a:r>
              <a:rPr lang="en-US" altLang="en-US" sz="1200" smtClean="0">
                <a:solidFill>
                  <a:srgbClr val="000000"/>
                </a:solidFill>
              </a:rPr>
              <a:t>Seconds elapsed: 0</a:t>
            </a:r>
          </a:p>
          <a:p>
            <a:pPr eaLnBrk="0" hangingPunct="0">
              <a:lnSpc>
                <a:spcPct val="90000"/>
              </a:lnSpc>
            </a:pPr>
            <a:r>
              <a:rPr lang="en-US" altLang="en-US" sz="1200" smtClean="0">
                <a:solidFill>
                  <a:srgbClr val="000000"/>
                </a:solidFill>
              </a:rPr>
              <a:t>Bootp flags: 0x0000 (Unicast)</a:t>
            </a:r>
          </a:p>
          <a:p>
            <a:pPr eaLnBrk="0" hangingPunct="0">
              <a:lnSpc>
                <a:spcPct val="90000"/>
              </a:lnSpc>
            </a:pPr>
            <a:r>
              <a:rPr lang="en-US" altLang="en-US" sz="1200" smtClean="0">
                <a:solidFill>
                  <a:srgbClr val="000000"/>
                </a:solidFill>
              </a:rPr>
              <a:t>Client IP address: 0.0.0.0 (0.0.0.0)</a:t>
            </a:r>
          </a:p>
          <a:p>
            <a:pPr eaLnBrk="0" hangingPunct="0">
              <a:lnSpc>
                <a:spcPct val="90000"/>
              </a:lnSpc>
            </a:pPr>
            <a:r>
              <a:rPr lang="en-US" altLang="en-US" sz="1200" smtClean="0">
                <a:solidFill>
                  <a:srgbClr val="000000"/>
                </a:solidFill>
              </a:rPr>
              <a:t>Your (client) IP address: 0.0.0.0 (0.0.0.0)</a:t>
            </a:r>
          </a:p>
          <a:p>
            <a:pPr eaLnBrk="0" hangingPunct="0">
              <a:lnSpc>
                <a:spcPct val="90000"/>
              </a:lnSpc>
            </a:pPr>
            <a:r>
              <a:rPr lang="en-US" altLang="en-US" sz="1200" smtClean="0">
                <a:solidFill>
                  <a:srgbClr val="000000"/>
                </a:solidFill>
              </a:rPr>
              <a:t>Next server IP address: 0.0.0.0 (0.0.0.0)</a:t>
            </a:r>
          </a:p>
          <a:p>
            <a:pPr eaLnBrk="0" hangingPunct="0">
              <a:lnSpc>
                <a:spcPct val="90000"/>
              </a:lnSpc>
            </a:pPr>
            <a:r>
              <a:rPr lang="en-US" altLang="en-US" sz="1200" smtClean="0">
                <a:solidFill>
                  <a:srgbClr val="000000"/>
                </a:solidFill>
              </a:rPr>
              <a:t>Relay agent IP address: 0.0.0.0 (0.0.0.0)</a:t>
            </a:r>
          </a:p>
          <a:p>
            <a:pPr eaLnBrk="0" hangingPunct="0">
              <a:lnSpc>
                <a:spcPct val="90000"/>
              </a:lnSpc>
            </a:pPr>
            <a:r>
              <a:rPr lang="en-US" altLang="en-US" sz="1200" b="1" smtClean="0">
                <a:solidFill>
                  <a:srgbClr val="FF0000"/>
                </a:solidFill>
              </a:rPr>
              <a:t>Client MAC address: Wistron_23:68:8a (00:16:d3:23:68:8a)</a:t>
            </a:r>
          </a:p>
          <a:p>
            <a:pPr eaLnBrk="0" hangingPunct="0">
              <a:lnSpc>
                <a:spcPct val="90000"/>
              </a:lnSpc>
            </a:pPr>
            <a:r>
              <a:rPr lang="en-US" altLang="en-US" sz="1200" smtClean="0">
                <a:solidFill>
                  <a:srgbClr val="000000"/>
                </a:solidFill>
              </a:rPr>
              <a:t>Server host name not given</a:t>
            </a:r>
          </a:p>
          <a:p>
            <a:pPr eaLnBrk="0" hangingPunct="0">
              <a:lnSpc>
                <a:spcPct val="90000"/>
              </a:lnSpc>
            </a:pPr>
            <a:r>
              <a:rPr lang="en-US" altLang="en-US" sz="1200" smtClean="0">
                <a:solidFill>
                  <a:srgbClr val="000000"/>
                </a:solidFill>
              </a:rPr>
              <a:t>Boot file name not given</a:t>
            </a:r>
          </a:p>
          <a:p>
            <a:pPr eaLnBrk="0" hangingPunct="0">
              <a:lnSpc>
                <a:spcPct val="90000"/>
              </a:lnSpc>
            </a:pPr>
            <a:r>
              <a:rPr lang="en-US" altLang="en-US" sz="1200" smtClean="0">
                <a:solidFill>
                  <a:srgbClr val="000000"/>
                </a:solidFill>
              </a:rPr>
              <a:t>Magic cookie: (OK)</a:t>
            </a:r>
          </a:p>
          <a:p>
            <a:pPr eaLnBrk="0" hangingPunct="0">
              <a:lnSpc>
                <a:spcPct val="90000"/>
              </a:lnSpc>
            </a:pPr>
            <a:r>
              <a:rPr lang="en-US" altLang="en-US" sz="1200" smtClean="0">
                <a:solidFill>
                  <a:srgbClr val="000000"/>
                </a:solidFill>
              </a:rPr>
              <a:t>Option: (t=53,l=1) </a:t>
            </a:r>
            <a:r>
              <a:rPr lang="en-US" altLang="en-US" sz="1200" b="1" smtClean="0">
                <a:solidFill>
                  <a:srgbClr val="FF0000"/>
                </a:solidFill>
              </a:rPr>
              <a:t>DHCP Message Type = DHCP Request</a:t>
            </a:r>
          </a:p>
          <a:p>
            <a:pPr eaLnBrk="0" hangingPunct="0">
              <a:lnSpc>
                <a:spcPct val="90000"/>
              </a:lnSpc>
            </a:pPr>
            <a:r>
              <a:rPr lang="en-US" altLang="en-US" sz="1200" smtClean="0">
                <a:solidFill>
                  <a:srgbClr val="000000"/>
                </a:solidFill>
              </a:rPr>
              <a:t>Option: (61) Client identifier</a:t>
            </a:r>
          </a:p>
          <a:p>
            <a:pPr eaLnBrk="0" hangingPunct="0">
              <a:lnSpc>
                <a:spcPct val="90000"/>
              </a:lnSpc>
            </a:pPr>
            <a:r>
              <a:rPr lang="en-US" altLang="en-US" sz="1200" smtClean="0">
                <a:solidFill>
                  <a:srgbClr val="000000"/>
                </a:solidFill>
              </a:rPr>
              <a:t>     Length: 7; Value: 010016D323688A; </a:t>
            </a:r>
          </a:p>
          <a:p>
            <a:pPr eaLnBrk="0" hangingPunct="0">
              <a:lnSpc>
                <a:spcPct val="90000"/>
              </a:lnSpc>
            </a:pPr>
            <a:r>
              <a:rPr lang="en-US" altLang="en-US" sz="1200" smtClean="0">
                <a:solidFill>
                  <a:srgbClr val="000000"/>
                </a:solidFill>
              </a:rPr>
              <a:t>     Hardware type: Ethernet</a:t>
            </a:r>
          </a:p>
          <a:p>
            <a:pPr eaLnBrk="0" hangingPunct="0">
              <a:lnSpc>
                <a:spcPct val="90000"/>
              </a:lnSpc>
            </a:pPr>
            <a:r>
              <a:rPr lang="en-US" altLang="en-US" sz="1200" smtClean="0">
                <a:solidFill>
                  <a:srgbClr val="000000"/>
                </a:solidFill>
              </a:rPr>
              <a:t>     Client MAC address: Wistron_23:68:8a (00:16:d3:23:68:8a)</a:t>
            </a:r>
          </a:p>
          <a:p>
            <a:pPr eaLnBrk="0" hangingPunct="0">
              <a:lnSpc>
                <a:spcPct val="90000"/>
              </a:lnSpc>
            </a:pPr>
            <a:r>
              <a:rPr lang="en-US" altLang="en-US" sz="1200" smtClean="0">
                <a:solidFill>
                  <a:srgbClr val="000000"/>
                </a:solidFill>
              </a:rPr>
              <a:t>Option: (t=50,l=4) Requested IP Address = 192.168.1.101</a:t>
            </a:r>
          </a:p>
          <a:p>
            <a:pPr eaLnBrk="0" hangingPunct="0">
              <a:lnSpc>
                <a:spcPct val="90000"/>
              </a:lnSpc>
            </a:pPr>
            <a:r>
              <a:rPr lang="en-US" altLang="en-US" sz="1200" smtClean="0">
                <a:solidFill>
                  <a:srgbClr val="000000"/>
                </a:solidFill>
              </a:rPr>
              <a:t>Option: (t=12,l=5) Host Name = "nomad"</a:t>
            </a:r>
          </a:p>
          <a:p>
            <a:pPr eaLnBrk="0" hangingPunct="0">
              <a:lnSpc>
                <a:spcPct val="90000"/>
              </a:lnSpc>
            </a:pPr>
            <a:r>
              <a:rPr lang="en-US" altLang="en-US" sz="1200" b="1" smtClean="0">
                <a:solidFill>
                  <a:srgbClr val="FF0000"/>
                </a:solidFill>
              </a:rPr>
              <a:t>Option: (55) Parameter Request List</a:t>
            </a:r>
          </a:p>
          <a:p>
            <a:pPr eaLnBrk="0" hangingPunct="0">
              <a:lnSpc>
                <a:spcPct val="90000"/>
              </a:lnSpc>
            </a:pPr>
            <a:r>
              <a:rPr lang="en-US" altLang="en-US" sz="1200" smtClean="0">
                <a:solidFill>
                  <a:srgbClr val="000000"/>
                </a:solidFill>
              </a:rPr>
              <a:t>     Length: 11; Value: 010F03062C2E2F1F21F92B</a:t>
            </a:r>
          </a:p>
          <a:p>
            <a:pPr eaLnBrk="0" hangingPunct="0">
              <a:lnSpc>
                <a:spcPct val="90000"/>
              </a:lnSpc>
            </a:pPr>
            <a:r>
              <a:rPr lang="en-US" altLang="en-US" sz="1200" smtClean="0">
                <a:solidFill>
                  <a:srgbClr val="000000"/>
                </a:solidFill>
              </a:rPr>
              <a:t>     </a:t>
            </a:r>
            <a:r>
              <a:rPr lang="en-US" altLang="en-US" sz="1200" b="1" smtClean="0">
                <a:solidFill>
                  <a:srgbClr val="FF0000"/>
                </a:solidFill>
              </a:rPr>
              <a:t>1 = Subnet Mask; 15 = Domain Name</a:t>
            </a:r>
          </a:p>
          <a:p>
            <a:pPr eaLnBrk="0" hangingPunct="0">
              <a:lnSpc>
                <a:spcPct val="90000"/>
              </a:lnSpc>
            </a:pPr>
            <a:r>
              <a:rPr lang="en-US" altLang="en-US" sz="1200" b="1" smtClean="0">
                <a:solidFill>
                  <a:srgbClr val="FF0000"/>
                </a:solidFill>
              </a:rPr>
              <a:t>     3 = Router; 6 = Domain Name Server</a:t>
            </a:r>
          </a:p>
          <a:p>
            <a:pPr eaLnBrk="0" hangingPunct="0">
              <a:lnSpc>
                <a:spcPct val="90000"/>
              </a:lnSpc>
            </a:pPr>
            <a:r>
              <a:rPr lang="en-US" altLang="en-US" sz="1200" smtClean="0">
                <a:solidFill>
                  <a:srgbClr val="000000"/>
                </a:solidFill>
              </a:rPr>
              <a:t>     44 = NetBIOS over TCP/IP Name Server</a:t>
            </a:r>
          </a:p>
          <a:p>
            <a:pPr eaLnBrk="0" hangingPunct="0">
              <a:lnSpc>
                <a:spcPct val="90000"/>
              </a:lnSpc>
            </a:pPr>
            <a:r>
              <a:rPr lang="en-US" altLang="en-US" sz="1200" smtClean="0">
                <a:solidFill>
                  <a:srgbClr val="000000"/>
                </a:solidFill>
              </a:rPr>
              <a:t>     ……</a:t>
            </a:r>
          </a:p>
        </p:txBody>
      </p:sp>
      <p:sp>
        <p:nvSpPr>
          <p:cNvPr id="97287" name="Text Box 8"/>
          <p:cNvSpPr txBox="1">
            <a:spLocks noChangeArrowheads="1"/>
          </p:cNvSpPr>
          <p:nvPr/>
        </p:nvSpPr>
        <p:spPr bwMode="auto">
          <a:xfrm>
            <a:off x="2613025" y="1885950"/>
            <a:ext cx="12017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mtClean="0">
                <a:solidFill>
                  <a:srgbClr val="CC0000"/>
                </a:solidFill>
              </a:rPr>
              <a:t>request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22275"/>
            <a:ext cx="7772400" cy="838200"/>
          </a:xfrm>
        </p:spPr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IPv6: motivation</a:t>
            </a:r>
          </a:p>
        </p:txBody>
      </p:sp>
      <p:sp>
        <p:nvSpPr>
          <p:cNvPr id="1085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1175" y="1401763"/>
            <a:ext cx="8205788" cy="4027487"/>
          </a:xfrm>
        </p:spPr>
        <p:txBody>
          <a:bodyPr/>
          <a:lstStyle/>
          <a:p>
            <a:r>
              <a:rPr lang="en-US" altLang="en-US" i="1" dirty="0" smtClean="0">
                <a:solidFill>
                  <a:srgbClr val="CC0000"/>
                </a:solidFill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initial motivation:</a:t>
            </a:r>
            <a:r>
              <a:rPr lang="en-US" altLang="en-US" i="1" dirty="0" smtClean="0"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 </a:t>
            </a:r>
            <a:r>
              <a:rPr lang="en-US" altLang="en-US" dirty="0" smtClean="0"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32-bit address space soon to be completely allocated.  </a:t>
            </a:r>
          </a:p>
          <a:p>
            <a:r>
              <a:rPr lang="en-US" altLang="en-US" dirty="0" smtClean="0"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additional motivation:</a:t>
            </a:r>
          </a:p>
          <a:p>
            <a:pPr lvl="1"/>
            <a:r>
              <a:rPr lang="en-US" altLang="en-US" dirty="0" smtClean="0">
                <a:latin typeface="Gill Sans MT" panose="020B0502020104020203" pitchFamily="34" charset="0"/>
                <a:ea typeface="ＭＳ Ｐゴシック" panose="020B0600070205080204" pitchFamily="34" charset="-128"/>
              </a:rPr>
              <a:t>header format helps speed processing/forwarding</a:t>
            </a:r>
          </a:p>
          <a:p>
            <a:pPr lvl="1"/>
            <a:r>
              <a:rPr lang="en-US" altLang="en-US" dirty="0" smtClean="0">
                <a:latin typeface="Gill Sans MT" panose="020B0502020104020203" pitchFamily="34" charset="0"/>
                <a:ea typeface="ＭＳ Ｐゴシック" panose="020B0600070205080204" pitchFamily="34" charset="-128"/>
              </a:rPr>
              <a:t>header changes to facilitate </a:t>
            </a:r>
            <a:r>
              <a:rPr lang="en-US" altLang="en-US" dirty="0" err="1" smtClean="0">
                <a:latin typeface="Gill Sans MT" panose="020B0502020104020203" pitchFamily="34" charset="0"/>
                <a:ea typeface="ＭＳ Ｐゴシック" panose="020B0600070205080204" pitchFamily="34" charset="-128"/>
              </a:rPr>
              <a:t>QoS</a:t>
            </a:r>
            <a:r>
              <a:rPr lang="en-US" altLang="en-US" dirty="0" smtClean="0">
                <a:latin typeface="Gill Sans MT" panose="020B0502020104020203" pitchFamily="34" charset="0"/>
                <a:ea typeface="ＭＳ Ｐゴシック" panose="020B0600070205080204" pitchFamily="34" charset="-128"/>
              </a:rPr>
              <a:t> </a:t>
            </a:r>
          </a:p>
          <a:p>
            <a:pPr lvl="1"/>
            <a:endParaRPr lang="en-US" altLang="en-US" dirty="0" smtClean="0">
              <a:latin typeface="Gill Sans MT" panose="020B0502020104020203" pitchFamily="34" charset="0"/>
              <a:ea typeface="ＭＳ Ｐゴシック" panose="020B0600070205080204" pitchFamily="34" charset="-128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altLang="en-US" i="1" dirty="0" smtClean="0">
                <a:solidFill>
                  <a:srgbClr val="CC0000"/>
                </a:solidFill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IPv6 datagram format: </a:t>
            </a:r>
          </a:p>
          <a:p>
            <a:pPr lvl="1"/>
            <a:r>
              <a:rPr lang="en-US" altLang="en-US" dirty="0" smtClean="0">
                <a:latin typeface="Gill Sans MT" panose="020B0502020104020203" pitchFamily="34" charset="0"/>
                <a:ea typeface="ＭＳ Ｐゴシック" panose="020B0600070205080204" pitchFamily="34" charset="-128"/>
              </a:rPr>
              <a:t>fixed-length 40 byte </a:t>
            </a:r>
            <a:r>
              <a:rPr lang="en-US" altLang="en-US" dirty="0" smtClean="0">
                <a:latin typeface="Gill Sans MT" panose="020B0502020104020203" pitchFamily="34" charset="0"/>
                <a:ea typeface="ＭＳ Ｐゴシック" panose="020B0600070205080204" pitchFamily="34" charset="-128"/>
              </a:rPr>
              <a:t>header</a:t>
            </a:r>
            <a:endParaRPr lang="en-US" altLang="en-US" dirty="0" smtClean="0">
              <a:latin typeface="Gill Sans MT" panose="020B0502020104020203" pitchFamily="34" charset="0"/>
              <a:ea typeface="ＭＳ Ｐゴシック" panose="020B0600070205080204" pitchFamily="34" charset="-128"/>
            </a:endParaRPr>
          </a:p>
        </p:txBody>
      </p:sp>
      <p:pic>
        <p:nvPicPr>
          <p:cNvPr id="108547" name="Picture 4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213" y="1055688"/>
            <a:ext cx="36560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569" name="Picture 82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013" y="871538"/>
            <a:ext cx="50276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9570" name="Rectangle 80"/>
          <p:cNvSpPr>
            <a:spLocks noChangeArrowheads="1"/>
          </p:cNvSpPr>
          <p:nvPr/>
        </p:nvSpPr>
        <p:spPr bwMode="auto">
          <a:xfrm>
            <a:off x="2216150" y="3263900"/>
            <a:ext cx="4748213" cy="2817813"/>
          </a:xfrm>
          <a:prstGeom prst="rect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endParaRPr lang="en-US" altLang="en-US" sz="1800" smtClean="0">
              <a:solidFill>
                <a:srgbClr val="000000"/>
              </a:solidFill>
            </a:endParaRPr>
          </a:p>
        </p:txBody>
      </p:sp>
      <p:sp>
        <p:nvSpPr>
          <p:cNvPr id="6861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85738"/>
            <a:ext cx="7772400" cy="908050"/>
          </a:xfrm>
        </p:spPr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IPv6 datagram format</a:t>
            </a:r>
          </a:p>
        </p:txBody>
      </p:sp>
      <p:sp>
        <p:nvSpPr>
          <p:cNvPr id="109572" name="Rectangle 4"/>
          <p:cNvSpPr>
            <a:spLocks noChangeArrowheads="1"/>
          </p:cNvSpPr>
          <p:nvPr/>
        </p:nvSpPr>
        <p:spPr bwMode="auto">
          <a:xfrm>
            <a:off x="479425" y="1306513"/>
            <a:ext cx="7413625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2800" i="1" smtClean="0">
                <a:solidFill>
                  <a:srgbClr val="CC0000"/>
                </a:solidFill>
                <a:latin typeface="Gill Sans MT" panose="020B0502020104020203" pitchFamily="34" charset="0"/>
              </a:rPr>
              <a:t>priority:</a:t>
            </a:r>
            <a:r>
              <a:rPr lang="en-US" altLang="en-US" sz="2800" smtClean="0">
                <a:solidFill>
                  <a:srgbClr val="000000"/>
                </a:solidFill>
                <a:latin typeface="Gill Sans MT" panose="020B0502020104020203" pitchFamily="34" charset="0"/>
              </a:rPr>
              <a:t>  identify priority among datagrams in flow</a:t>
            </a:r>
          </a:p>
          <a:p>
            <a:pPr eaLnBrk="0" hangingPunct="0"/>
            <a:r>
              <a:rPr lang="en-US" altLang="en-US" sz="2800" i="1" smtClean="0">
                <a:solidFill>
                  <a:srgbClr val="CC0000"/>
                </a:solidFill>
                <a:latin typeface="Gill Sans MT" panose="020B0502020104020203" pitchFamily="34" charset="0"/>
              </a:rPr>
              <a:t>flow Label:</a:t>
            </a:r>
            <a:r>
              <a:rPr lang="en-US" altLang="en-US" sz="2800" smtClean="0">
                <a:solidFill>
                  <a:srgbClr val="000000"/>
                </a:solidFill>
                <a:latin typeface="Gill Sans MT" panose="020B0502020104020203" pitchFamily="34" charset="0"/>
              </a:rPr>
              <a:t> identify datagrams in same </a:t>
            </a:r>
            <a:r>
              <a:rPr lang="ja-JP" altLang="en-US" sz="2800" smtClean="0">
                <a:solidFill>
                  <a:srgbClr val="000000"/>
                </a:solidFill>
                <a:latin typeface="Gill Sans MT" panose="020B0502020104020203" pitchFamily="34" charset="0"/>
              </a:rPr>
              <a:t>“</a:t>
            </a:r>
            <a:r>
              <a:rPr lang="en-US" altLang="ja-JP" sz="2800" smtClean="0">
                <a:solidFill>
                  <a:srgbClr val="000000"/>
                </a:solidFill>
                <a:latin typeface="Gill Sans MT" panose="020B0502020104020203" pitchFamily="34" charset="0"/>
              </a:rPr>
              <a:t>flow.</a:t>
            </a:r>
            <a:r>
              <a:rPr lang="ja-JP" altLang="en-US" sz="2800" smtClean="0">
                <a:solidFill>
                  <a:srgbClr val="000000"/>
                </a:solidFill>
                <a:latin typeface="Gill Sans MT" panose="020B0502020104020203" pitchFamily="34" charset="0"/>
              </a:rPr>
              <a:t>”</a:t>
            </a:r>
            <a:r>
              <a:rPr lang="en-US" altLang="ja-JP" sz="2800" smtClean="0">
                <a:solidFill>
                  <a:srgbClr val="000000"/>
                </a:solidFill>
                <a:latin typeface="Gill Sans MT" panose="020B0502020104020203" pitchFamily="34" charset="0"/>
              </a:rPr>
              <a:t> </a:t>
            </a:r>
          </a:p>
          <a:p>
            <a:pPr eaLnBrk="0" hangingPunct="0"/>
            <a:r>
              <a:rPr lang="en-US" altLang="en-US" sz="2800" smtClean="0">
                <a:solidFill>
                  <a:srgbClr val="000000"/>
                </a:solidFill>
                <a:latin typeface="Gill Sans MT" panose="020B0502020104020203" pitchFamily="34" charset="0"/>
              </a:rPr>
              <a:t>                    (concept of</a:t>
            </a:r>
            <a:r>
              <a:rPr lang="ja-JP" altLang="en-US" sz="2800" smtClean="0">
                <a:solidFill>
                  <a:srgbClr val="000000"/>
                </a:solidFill>
                <a:latin typeface="Gill Sans MT" panose="020B0502020104020203" pitchFamily="34" charset="0"/>
              </a:rPr>
              <a:t>“</a:t>
            </a:r>
            <a:r>
              <a:rPr lang="en-US" altLang="ja-JP" sz="2800" smtClean="0">
                <a:solidFill>
                  <a:srgbClr val="000000"/>
                </a:solidFill>
                <a:latin typeface="Gill Sans MT" panose="020B0502020104020203" pitchFamily="34" charset="0"/>
              </a:rPr>
              <a:t>flow</a:t>
            </a:r>
            <a:r>
              <a:rPr lang="ja-JP" altLang="en-US" sz="2800" smtClean="0">
                <a:solidFill>
                  <a:srgbClr val="000000"/>
                </a:solidFill>
                <a:latin typeface="Gill Sans MT" panose="020B0502020104020203" pitchFamily="34" charset="0"/>
              </a:rPr>
              <a:t>”</a:t>
            </a:r>
            <a:r>
              <a:rPr lang="en-US" altLang="ja-JP" sz="2800" smtClean="0">
                <a:solidFill>
                  <a:srgbClr val="000000"/>
                </a:solidFill>
                <a:latin typeface="Gill Sans MT" panose="020B0502020104020203" pitchFamily="34" charset="0"/>
              </a:rPr>
              <a:t> not well defined).</a:t>
            </a:r>
          </a:p>
          <a:p>
            <a:pPr eaLnBrk="0" hangingPunct="0"/>
            <a:r>
              <a:rPr lang="en-US" altLang="en-US" sz="2800" i="1" smtClean="0">
                <a:solidFill>
                  <a:srgbClr val="CC0000"/>
                </a:solidFill>
                <a:latin typeface="Gill Sans MT" panose="020B0502020104020203" pitchFamily="34" charset="0"/>
              </a:rPr>
              <a:t>next header:</a:t>
            </a:r>
            <a:r>
              <a:rPr lang="en-US" altLang="en-US" sz="2800" smtClean="0">
                <a:solidFill>
                  <a:srgbClr val="000000"/>
                </a:solidFill>
                <a:latin typeface="Gill Sans MT" panose="020B0502020104020203" pitchFamily="34" charset="0"/>
              </a:rPr>
              <a:t> identify upper layer protocol for data</a:t>
            </a:r>
            <a:r>
              <a:rPr lang="en-US" altLang="en-US" smtClean="0">
                <a:solidFill>
                  <a:srgbClr val="000000"/>
                </a:solidFill>
                <a:latin typeface="Comic Sans MS" panose="030F0702030302020204" pitchFamily="66" charset="0"/>
              </a:rPr>
              <a:t> </a:t>
            </a:r>
          </a:p>
        </p:txBody>
      </p:sp>
      <p:sp>
        <p:nvSpPr>
          <p:cNvPr id="109573" name="Rectangle 56"/>
          <p:cNvSpPr>
            <a:spLocks noChangeArrowheads="1"/>
          </p:cNvSpPr>
          <p:nvPr/>
        </p:nvSpPr>
        <p:spPr bwMode="auto">
          <a:xfrm>
            <a:off x="2141538" y="3344863"/>
            <a:ext cx="4748212" cy="281781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endParaRPr lang="en-US" altLang="en-US" sz="1800" smtClean="0">
              <a:solidFill>
                <a:srgbClr val="000000"/>
              </a:solidFill>
            </a:endParaRPr>
          </a:p>
        </p:txBody>
      </p:sp>
      <p:sp>
        <p:nvSpPr>
          <p:cNvPr id="109574" name="Line 60"/>
          <p:cNvSpPr>
            <a:spLocks noChangeShapeType="1"/>
          </p:cNvSpPr>
          <p:nvPr/>
        </p:nvSpPr>
        <p:spPr bwMode="auto">
          <a:xfrm>
            <a:off x="2143125" y="3654425"/>
            <a:ext cx="47275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09575" name="Line 61"/>
          <p:cNvSpPr>
            <a:spLocks noChangeShapeType="1"/>
          </p:cNvSpPr>
          <p:nvPr/>
        </p:nvSpPr>
        <p:spPr bwMode="auto">
          <a:xfrm>
            <a:off x="2794000" y="3354388"/>
            <a:ext cx="0" cy="2936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09576" name="Line 63"/>
          <p:cNvSpPr>
            <a:spLocks noChangeShapeType="1"/>
          </p:cNvSpPr>
          <p:nvPr/>
        </p:nvSpPr>
        <p:spPr bwMode="auto">
          <a:xfrm>
            <a:off x="3482975" y="3351213"/>
            <a:ext cx="0" cy="2936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09577" name="Line 64"/>
          <p:cNvSpPr>
            <a:spLocks noChangeShapeType="1"/>
          </p:cNvSpPr>
          <p:nvPr/>
        </p:nvSpPr>
        <p:spPr bwMode="auto">
          <a:xfrm>
            <a:off x="4410075" y="3649663"/>
            <a:ext cx="0" cy="2936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09578" name="Line 65"/>
          <p:cNvSpPr>
            <a:spLocks noChangeShapeType="1"/>
          </p:cNvSpPr>
          <p:nvPr/>
        </p:nvSpPr>
        <p:spPr bwMode="auto">
          <a:xfrm>
            <a:off x="5556250" y="3652838"/>
            <a:ext cx="0" cy="2936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09579" name="Line 66"/>
          <p:cNvSpPr>
            <a:spLocks noChangeShapeType="1"/>
          </p:cNvSpPr>
          <p:nvPr/>
        </p:nvSpPr>
        <p:spPr bwMode="auto">
          <a:xfrm>
            <a:off x="2130425" y="5175250"/>
            <a:ext cx="476091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09580" name="Line 67"/>
          <p:cNvSpPr>
            <a:spLocks noChangeShapeType="1"/>
          </p:cNvSpPr>
          <p:nvPr/>
        </p:nvSpPr>
        <p:spPr bwMode="auto">
          <a:xfrm>
            <a:off x="2147888" y="4535488"/>
            <a:ext cx="476091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09581" name="Line 68"/>
          <p:cNvSpPr>
            <a:spLocks noChangeShapeType="1"/>
          </p:cNvSpPr>
          <p:nvPr/>
        </p:nvSpPr>
        <p:spPr bwMode="auto">
          <a:xfrm>
            <a:off x="2133600" y="3952875"/>
            <a:ext cx="476091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09582" name="Text Box 69"/>
          <p:cNvSpPr txBox="1">
            <a:spLocks noChangeArrowheads="1"/>
          </p:cNvSpPr>
          <p:nvPr/>
        </p:nvSpPr>
        <p:spPr bwMode="auto">
          <a:xfrm>
            <a:off x="4046538" y="5440363"/>
            <a:ext cx="628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800" smtClean="0">
                <a:solidFill>
                  <a:srgbClr val="000000"/>
                </a:solidFill>
              </a:rPr>
              <a:t>data</a:t>
            </a:r>
          </a:p>
        </p:txBody>
      </p:sp>
      <p:sp>
        <p:nvSpPr>
          <p:cNvPr id="109583" name="Text Box 70"/>
          <p:cNvSpPr txBox="1">
            <a:spLocks noChangeArrowheads="1"/>
          </p:cNvSpPr>
          <p:nvPr/>
        </p:nvSpPr>
        <p:spPr bwMode="auto">
          <a:xfrm>
            <a:off x="3378200" y="4578350"/>
            <a:ext cx="216535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hangingPunct="0">
              <a:lnSpc>
                <a:spcPct val="85000"/>
              </a:lnSpc>
            </a:pPr>
            <a:r>
              <a:rPr lang="en-US" altLang="en-US" sz="1800" smtClean="0">
                <a:solidFill>
                  <a:srgbClr val="000000"/>
                </a:solidFill>
              </a:rPr>
              <a:t>destination address</a:t>
            </a:r>
          </a:p>
          <a:p>
            <a:pPr algn="ctr" eaLnBrk="0" hangingPunct="0">
              <a:lnSpc>
                <a:spcPct val="85000"/>
              </a:lnSpc>
            </a:pPr>
            <a:r>
              <a:rPr lang="en-US" altLang="en-US" sz="1800" smtClean="0">
                <a:solidFill>
                  <a:srgbClr val="000000"/>
                </a:solidFill>
              </a:rPr>
              <a:t>(128 bits)</a:t>
            </a:r>
          </a:p>
        </p:txBody>
      </p:sp>
      <p:sp>
        <p:nvSpPr>
          <p:cNvPr id="109584" name="Text Box 71"/>
          <p:cNvSpPr txBox="1">
            <a:spLocks noChangeArrowheads="1"/>
          </p:cNvSpPr>
          <p:nvPr/>
        </p:nvSpPr>
        <p:spPr bwMode="auto">
          <a:xfrm>
            <a:off x="3543300" y="3971925"/>
            <a:ext cx="174625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hangingPunct="0">
              <a:lnSpc>
                <a:spcPct val="85000"/>
              </a:lnSpc>
            </a:pPr>
            <a:r>
              <a:rPr lang="en-US" altLang="en-US" sz="1800" smtClean="0">
                <a:solidFill>
                  <a:srgbClr val="000000"/>
                </a:solidFill>
              </a:rPr>
              <a:t>source address</a:t>
            </a:r>
          </a:p>
          <a:p>
            <a:pPr algn="ctr" eaLnBrk="0" hangingPunct="0">
              <a:lnSpc>
                <a:spcPct val="85000"/>
              </a:lnSpc>
            </a:pPr>
            <a:r>
              <a:rPr lang="en-US" altLang="en-US" sz="1800" smtClean="0">
                <a:solidFill>
                  <a:srgbClr val="000000"/>
                </a:solidFill>
              </a:rPr>
              <a:t>(128 bits)</a:t>
            </a:r>
          </a:p>
        </p:txBody>
      </p:sp>
      <p:sp>
        <p:nvSpPr>
          <p:cNvPr id="109585" name="Text Box 72"/>
          <p:cNvSpPr txBox="1">
            <a:spLocks noChangeArrowheads="1"/>
          </p:cNvSpPr>
          <p:nvPr/>
        </p:nvSpPr>
        <p:spPr bwMode="auto">
          <a:xfrm>
            <a:off x="2627313" y="3619500"/>
            <a:ext cx="1352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800" smtClean="0">
                <a:solidFill>
                  <a:srgbClr val="000000"/>
                </a:solidFill>
              </a:rPr>
              <a:t>payload len</a:t>
            </a:r>
          </a:p>
        </p:txBody>
      </p:sp>
      <p:sp>
        <p:nvSpPr>
          <p:cNvPr id="109586" name="Text Box 73"/>
          <p:cNvSpPr txBox="1">
            <a:spLocks noChangeArrowheads="1"/>
          </p:cNvSpPr>
          <p:nvPr/>
        </p:nvSpPr>
        <p:spPr bwMode="auto">
          <a:xfrm>
            <a:off x="4408488" y="3627438"/>
            <a:ext cx="1009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800" smtClean="0">
                <a:solidFill>
                  <a:srgbClr val="000000"/>
                </a:solidFill>
              </a:rPr>
              <a:t>next hdr</a:t>
            </a:r>
          </a:p>
        </p:txBody>
      </p:sp>
      <p:sp>
        <p:nvSpPr>
          <p:cNvPr id="109587" name="Text Box 74"/>
          <p:cNvSpPr txBox="1">
            <a:spLocks noChangeArrowheads="1"/>
          </p:cNvSpPr>
          <p:nvPr/>
        </p:nvSpPr>
        <p:spPr bwMode="auto">
          <a:xfrm>
            <a:off x="5664200" y="3613150"/>
            <a:ext cx="10350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800" smtClean="0">
                <a:solidFill>
                  <a:srgbClr val="000000"/>
                </a:solidFill>
              </a:rPr>
              <a:t>hop limit</a:t>
            </a:r>
          </a:p>
        </p:txBody>
      </p:sp>
      <p:sp>
        <p:nvSpPr>
          <p:cNvPr id="109588" name="Text Box 75"/>
          <p:cNvSpPr txBox="1">
            <a:spLocks noChangeArrowheads="1"/>
          </p:cNvSpPr>
          <p:nvPr/>
        </p:nvSpPr>
        <p:spPr bwMode="auto">
          <a:xfrm>
            <a:off x="4533900" y="3319463"/>
            <a:ext cx="1136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800" smtClean="0">
                <a:solidFill>
                  <a:srgbClr val="000000"/>
                </a:solidFill>
              </a:rPr>
              <a:t>flow label</a:t>
            </a:r>
          </a:p>
        </p:txBody>
      </p:sp>
      <p:sp>
        <p:nvSpPr>
          <p:cNvPr id="109589" name="Text Box 76"/>
          <p:cNvSpPr txBox="1">
            <a:spLocks noChangeArrowheads="1"/>
          </p:cNvSpPr>
          <p:nvPr/>
        </p:nvSpPr>
        <p:spPr bwMode="auto">
          <a:xfrm>
            <a:off x="2913063" y="3305175"/>
            <a:ext cx="438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800" smtClean="0">
                <a:solidFill>
                  <a:srgbClr val="000000"/>
                </a:solidFill>
              </a:rPr>
              <a:t>pri</a:t>
            </a:r>
          </a:p>
        </p:txBody>
      </p:sp>
      <p:sp>
        <p:nvSpPr>
          <p:cNvPr id="109590" name="Text Box 77"/>
          <p:cNvSpPr txBox="1">
            <a:spLocks noChangeArrowheads="1"/>
          </p:cNvSpPr>
          <p:nvPr/>
        </p:nvSpPr>
        <p:spPr bwMode="auto">
          <a:xfrm>
            <a:off x="2206625" y="3313113"/>
            <a:ext cx="501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800" smtClean="0">
                <a:solidFill>
                  <a:srgbClr val="000000"/>
                </a:solidFill>
              </a:rPr>
              <a:t>ver</a:t>
            </a:r>
          </a:p>
        </p:txBody>
      </p:sp>
      <p:sp>
        <p:nvSpPr>
          <p:cNvPr id="109591" name="Line 79"/>
          <p:cNvSpPr>
            <a:spLocks noChangeShapeType="1"/>
          </p:cNvSpPr>
          <p:nvPr/>
        </p:nvSpPr>
        <p:spPr bwMode="auto">
          <a:xfrm>
            <a:off x="2119313" y="6400800"/>
            <a:ext cx="48164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09592" name="Text Box 78"/>
          <p:cNvSpPr txBox="1">
            <a:spLocks noChangeArrowheads="1"/>
          </p:cNvSpPr>
          <p:nvPr/>
        </p:nvSpPr>
        <p:spPr bwMode="auto">
          <a:xfrm>
            <a:off x="3978275" y="6210300"/>
            <a:ext cx="857250" cy="3667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800" smtClean="0">
                <a:solidFill>
                  <a:srgbClr val="000000"/>
                </a:solidFill>
              </a:rPr>
              <a:t>32 bits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Goals for Today</a:t>
            </a:r>
          </a:p>
        </p:txBody>
      </p:sp>
      <p:sp>
        <p:nvSpPr>
          <p:cNvPr id="2744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981200"/>
            <a:ext cx="7924800" cy="4114800"/>
          </a:xfrm>
        </p:spPr>
        <p:txBody>
          <a:bodyPr/>
          <a:lstStyle/>
          <a:p>
            <a:r>
              <a:rPr lang="en-US" dirty="0" smtClean="0"/>
              <a:t>IPv4</a:t>
            </a:r>
            <a:endParaRPr lang="en-US" dirty="0" smtClean="0"/>
          </a:p>
          <a:p>
            <a:pPr lvl="4"/>
            <a:endParaRPr lang="en-US" dirty="0"/>
          </a:p>
          <a:p>
            <a:r>
              <a:rPr lang="en-US" dirty="0" smtClean="0"/>
              <a:t>DHCP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IPv6 </a:t>
            </a:r>
          </a:p>
          <a:p>
            <a:pPr lvl="3"/>
            <a:endParaRPr lang="en-US" dirty="0"/>
          </a:p>
          <a:p>
            <a:r>
              <a:rPr lang="en-US" dirty="0" smtClean="0"/>
              <a:t>NAT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088556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Transition from IPv4 to IPv6</a:t>
            </a:r>
          </a:p>
        </p:txBody>
      </p:sp>
      <p:sp>
        <p:nvSpPr>
          <p:cNvPr id="1116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500188"/>
            <a:ext cx="8256587" cy="2487612"/>
          </a:xfrm>
        </p:spPr>
        <p:txBody>
          <a:bodyPr/>
          <a:lstStyle/>
          <a:p>
            <a:pPr>
              <a:lnSpc>
                <a:spcPct val="75000"/>
              </a:lnSpc>
            </a:pPr>
            <a:r>
              <a:rPr lang="en-US" altLang="en-US" smtClean="0"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not all routers can be upgraded simultaneously</a:t>
            </a:r>
          </a:p>
          <a:p>
            <a:pPr lvl="1">
              <a:lnSpc>
                <a:spcPct val="75000"/>
              </a:lnSpc>
            </a:pPr>
            <a:r>
              <a:rPr lang="en-US" altLang="en-US" sz="2800" smtClean="0">
                <a:latin typeface="Gill Sans MT" panose="020B0502020104020203" pitchFamily="34" charset="0"/>
                <a:ea typeface="ＭＳ Ｐゴシック" panose="020B0600070205080204" pitchFamily="34" charset="-128"/>
              </a:rPr>
              <a:t>no </a:t>
            </a:r>
            <a:r>
              <a:rPr lang="ja-JP" altLang="en-US" sz="2800" smtClean="0">
                <a:latin typeface="Gill Sans MT" panose="020B0502020104020203" pitchFamily="34" charset="0"/>
                <a:ea typeface="ＭＳ Ｐゴシック" panose="020B0600070205080204" pitchFamily="34" charset="-128"/>
              </a:rPr>
              <a:t>“</a:t>
            </a:r>
            <a:r>
              <a:rPr lang="en-US" altLang="ja-JP" sz="2800" smtClean="0">
                <a:latin typeface="Gill Sans MT" panose="020B0502020104020203" pitchFamily="34" charset="0"/>
                <a:ea typeface="ＭＳ Ｐゴシック" panose="020B0600070205080204" pitchFamily="34" charset="-128"/>
              </a:rPr>
              <a:t>flag days</a:t>
            </a:r>
            <a:r>
              <a:rPr lang="ja-JP" altLang="en-US" sz="2800" smtClean="0">
                <a:latin typeface="Gill Sans MT" panose="020B0502020104020203" pitchFamily="34" charset="0"/>
                <a:ea typeface="ＭＳ Ｐゴシック" panose="020B0600070205080204" pitchFamily="34" charset="-128"/>
              </a:rPr>
              <a:t>”</a:t>
            </a:r>
            <a:endParaRPr lang="en-US" altLang="ja-JP" sz="2800" smtClean="0">
              <a:latin typeface="Gill Sans MT" panose="020B0502020104020203" pitchFamily="34" charset="0"/>
              <a:ea typeface="ＭＳ Ｐゴシック" panose="020B0600070205080204" pitchFamily="34" charset="-128"/>
            </a:endParaRPr>
          </a:p>
          <a:p>
            <a:pPr lvl="1">
              <a:lnSpc>
                <a:spcPct val="75000"/>
              </a:lnSpc>
            </a:pPr>
            <a:r>
              <a:rPr lang="en-US" altLang="en-US" sz="2800" smtClean="0">
                <a:latin typeface="Gill Sans MT" panose="020B0502020104020203" pitchFamily="34" charset="0"/>
                <a:ea typeface="ＭＳ Ｐゴシック" panose="020B0600070205080204" pitchFamily="34" charset="-128"/>
              </a:rPr>
              <a:t>how will network operate with mixed IPv4 and IPv6 routers? </a:t>
            </a:r>
          </a:p>
          <a:p>
            <a:r>
              <a:rPr lang="en-US" altLang="en-US" i="1" smtClean="0">
                <a:solidFill>
                  <a:srgbClr val="CC0000"/>
                </a:solidFill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tunneling:</a:t>
            </a:r>
            <a:r>
              <a:rPr lang="en-US" altLang="en-US" smtClean="0"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 IPv6 datagram carried as </a:t>
            </a:r>
            <a:r>
              <a:rPr lang="en-US" altLang="en-US" i="1" smtClean="0"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payload</a:t>
            </a:r>
            <a:r>
              <a:rPr lang="en-US" altLang="en-US" smtClean="0"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 in IPv4 datagram among IPv4 routers</a:t>
            </a:r>
          </a:p>
        </p:txBody>
      </p:sp>
      <p:pic>
        <p:nvPicPr>
          <p:cNvPr id="111619" name="Picture 4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" y="1025525"/>
            <a:ext cx="68564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1620" name="Group 47"/>
          <p:cNvGrpSpPr>
            <a:grpSpLocks/>
          </p:cNvGrpSpPr>
          <p:nvPr/>
        </p:nvGrpSpPr>
        <p:grpSpPr bwMode="auto">
          <a:xfrm>
            <a:off x="2101850" y="5176838"/>
            <a:ext cx="4854575" cy="473075"/>
            <a:chOff x="1163" y="3504"/>
            <a:chExt cx="3058" cy="298"/>
          </a:xfrm>
        </p:grpSpPr>
        <p:sp>
          <p:nvSpPr>
            <p:cNvPr id="111655" name="Rectangle 26"/>
            <p:cNvSpPr>
              <a:spLocks noChangeArrowheads="1"/>
            </p:cNvSpPr>
            <p:nvPr/>
          </p:nvSpPr>
          <p:spPr bwMode="auto">
            <a:xfrm>
              <a:off x="1163" y="3505"/>
              <a:ext cx="3058" cy="295"/>
            </a:xfrm>
            <a:prstGeom prst="rect">
              <a:avLst/>
            </a:prstGeom>
            <a:gradFill rotWithShape="1">
              <a:gsLst>
                <a:gs pos="0">
                  <a:srgbClr val="CC0000">
                    <a:alpha val="40999"/>
                  </a:srgbClr>
                </a:gs>
                <a:gs pos="100000">
                  <a:srgbClr val="CC0000">
                    <a:alpha val="37999"/>
                  </a:srgbClr>
                </a:gs>
              </a:gsLst>
              <a:lin ang="5400000" scaled="1"/>
            </a:gradFill>
            <a:ln w="9525">
              <a:solidFill>
                <a:srgbClr val="CC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111656" name="Line 27"/>
            <p:cNvSpPr>
              <a:spLocks noChangeShapeType="1"/>
            </p:cNvSpPr>
            <p:nvPr/>
          </p:nvSpPr>
          <p:spPr bwMode="auto">
            <a:xfrm>
              <a:off x="2022" y="3504"/>
              <a:ext cx="0" cy="295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11657" name="Line 28"/>
            <p:cNvSpPr>
              <a:spLocks noChangeShapeType="1"/>
            </p:cNvSpPr>
            <p:nvPr/>
          </p:nvSpPr>
          <p:spPr bwMode="auto">
            <a:xfrm>
              <a:off x="1781" y="3507"/>
              <a:ext cx="0" cy="295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11658" name="Line 29"/>
            <p:cNvSpPr>
              <a:spLocks noChangeShapeType="1"/>
            </p:cNvSpPr>
            <p:nvPr/>
          </p:nvSpPr>
          <p:spPr bwMode="auto">
            <a:xfrm>
              <a:off x="1532" y="3504"/>
              <a:ext cx="0" cy="295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11659" name="Line 31"/>
            <p:cNvSpPr>
              <a:spLocks noChangeShapeType="1"/>
            </p:cNvSpPr>
            <p:nvPr/>
          </p:nvSpPr>
          <p:spPr bwMode="auto">
            <a:xfrm>
              <a:off x="1187" y="3504"/>
              <a:ext cx="0" cy="56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11660" name="Line 32"/>
            <p:cNvSpPr>
              <a:spLocks noChangeShapeType="1"/>
            </p:cNvSpPr>
            <p:nvPr/>
          </p:nvSpPr>
          <p:spPr bwMode="auto">
            <a:xfrm>
              <a:off x="1187" y="3742"/>
              <a:ext cx="0" cy="56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11661" name="Line 33"/>
            <p:cNvSpPr>
              <a:spLocks noChangeShapeType="1"/>
            </p:cNvSpPr>
            <p:nvPr/>
          </p:nvSpPr>
          <p:spPr bwMode="auto">
            <a:xfrm>
              <a:off x="1283" y="3504"/>
              <a:ext cx="0" cy="56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11662" name="Line 34"/>
            <p:cNvSpPr>
              <a:spLocks noChangeShapeType="1"/>
            </p:cNvSpPr>
            <p:nvPr/>
          </p:nvSpPr>
          <p:spPr bwMode="auto">
            <a:xfrm>
              <a:off x="1283" y="3742"/>
              <a:ext cx="0" cy="56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11663" name="Line 35"/>
            <p:cNvSpPr>
              <a:spLocks noChangeShapeType="1"/>
            </p:cNvSpPr>
            <p:nvPr/>
          </p:nvSpPr>
          <p:spPr bwMode="auto">
            <a:xfrm>
              <a:off x="1379" y="3504"/>
              <a:ext cx="0" cy="56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11664" name="Line 36"/>
            <p:cNvSpPr>
              <a:spLocks noChangeShapeType="1"/>
            </p:cNvSpPr>
            <p:nvPr/>
          </p:nvSpPr>
          <p:spPr bwMode="auto">
            <a:xfrm>
              <a:off x="1379" y="3742"/>
              <a:ext cx="0" cy="56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11665" name="Line 37"/>
            <p:cNvSpPr>
              <a:spLocks noChangeShapeType="1"/>
            </p:cNvSpPr>
            <p:nvPr/>
          </p:nvSpPr>
          <p:spPr bwMode="auto">
            <a:xfrm>
              <a:off x="1475" y="3504"/>
              <a:ext cx="0" cy="56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11666" name="Line 38"/>
            <p:cNvSpPr>
              <a:spLocks noChangeShapeType="1"/>
            </p:cNvSpPr>
            <p:nvPr/>
          </p:nvSpPr>
          <p:spPr bwMode="auto">
            <a:xfrm>
              <a:off x="1475" y="3742"/>
              <a:ext cx="0" cy="56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11667" name="Line 39"/>
            <p:cNvSpPr>
              <a:spLocks noChangeShapeType="1"/>
            </p:cNvSpPr>
            <p:nvPr/>
          </p:nvSpPr>
          <p:spPr bwMode="auto">
            <a:xfrm>
              <a:off x="1327" y="3506"/>
              <a:ext cx="0" cy="56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11668" name="Line 40"/>
            <p:cNvSpPr>
              <a:spLocks noChangeShapeType="1"/>
            </p:cNvSpPr>
            <p:nvPr/>
          </p:nvSpPr>
          <p:spPr bwMode="auto">
            <a:xfrm>
              <a:off x="1327" y="3744"/>
              <a:ext cx="0" cy="56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11669" name="Line 41"/>
            <p:cNvSpPr>
              <a:spLocks noChangeShapeType="1"/>
            </p:cNvSpPr>
            <p:nvPr/>
          </p:nvSpPr>
          <p:spPr bwMode="auto">
            <a:xfrm>
              <a:off x="1213" y="3508"/>
              <a:ext cx="0" cy="56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11670" name="Line 42"/>
            <p:cNvSpPr>
              <a:spLocks noChangeShapeType="1"/>
            </p:cNvSpPr>
            <p:nvPr/>
          </p:nvSpPr>
          <p:spPr bwMode="auto">
            <a:xfrm>
              <a:off x="1213" y="3746"/>
              <a:ext cx="0" cy="56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sp>
        <p:nvSpPr>
          <p:cNvPr id="111621" name="Text Box 48"/>
          <p:cNvSpPr txBox="1">
            <a:spLocks noChangeArrowheads="1"/>
          </p:cNvSpPr>
          <p:nvPr/>
        </p:nvSpPr>
        <p:spPr bwMode="auto">
          <a:xfrm>
            <a:off x="1597025" y="4375150"/>
            <a:ext cx="2006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400" smtClean="0">
                <a:solidFill>
                  <a:srgbClr val="000000"/>
                </a:solidFill>
              </a:rPr>
              <a:t>IPv4 source, dest addr </a:t>
            </a:r>
          </a:p>
        </p:txBody>
      </p:sp>
      <p:sp>
        <p:nvSpPr>
          <p:cNvPr id="111622" name="Text Box 50"/>
          <p:cNvSpPr txBox="1">
            <a:spLocks noChangeArrowheads="1"/>
          </p:cNvSpPr>
          <p:nvPr/>
        </p:nvSpPr>
        <p:spPr bwMode="auto">
          <a:xfrm>
            <a:off x="1303338" y="4143375"/>
            <a:ext cx="16525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400" smtClean="0">
                <a:solidFill>
                  <a:srgbClr val="000000"/>
                </a:solidFill>
              </a:rPr>
              <a:t>IPv4 header fields </a:t>
            </a:r>
          </a:p>
        </p:txBody>
      </p:sp>
      <p:sp>
        <p:nvSpPr>
          <p:cNvPr id="111623" name="Line 55"/>
          <p:cNvSpPr>
            <a:spLocks noChangeShapeType="1"/>
          </p:cNvSpPr>
          <p:nvPr/>
        </p:nvSpPr>
        <p:spPr bwMode="auto">
          <a:xfrm>
            <a:off x="2855913" y="4633913"/>
            <a:ext cx="0" cy="738187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11624" name="Line 56"/>
          <p:cNvSpPr>
            <a:spLocks noChangeShapeType="1"/>
          </p:cNvSpPr>
          <p:nvPr/>
        </p:nvSpPr>
        <p:spPr bwMode="auto">
          <a:xfrm>
            <a:off x="2860675" y="4629150"/>
            <a:ext cx="381000" cy="738188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11625" name="Line 57"/>
          <p:cNvSpPr>
            <a:spLocks noChangeShapeType="1"/>
          </p:cNvSpPr>
          <p:nvPr/>
        </p:nvSpPr>
        <p:spPr bwMode="auto">
          <a:xfrm>
            <a:off x="2260600" y="4386263"/>
            <a:ext cx="0" cy="976312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11626" name="Text Box 23"/>
          <p:cNvSpPr txBox="1">
            <a:spLocks noChangeArrowheads="1"/>
          </p:cNvSpPr>
          <p:nvPr/>
        </p:nvSpPr>
        <p:spPr bwMode="auto">
          <a:xfrm>
            <a:off x="3663950" y="6003925"/>
            <a:ext cx="16700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800" smtClean="0">
                <a:solidFill>
                  <a:srgbClr val="000000"/>
                </a:solidFill>
              </a:rPr>
              <a:t>IPv4 datagram</a:t>
            </a:r>
          </a:p>
        </p:txBody>
      </p:sp>
      <p:sp>
        <p:nvSpPr>
          <p:cNvPr id="111627" name="Line 24"/>
          <p:cNvSpPr>
            <a:spLocks noChangeShapeType="1"/>
          </p:cNvSpPr>
          <p:nvPr/>
        </p:nvSpPr>
        <p:spPr bwMode="auto">
          <a:xfrm>
            <a:off x="5284788" y="6192838"/>
            <a:ext cx="16954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11628" name="Line 25"/>
          <p:cNvSpPr>
            <a:spLocks noChangeShapeType="1"/>
          </p:cNvSpPr>
          <p:nvPr/>
        </p:nvSpPr>
        <p:spPr bwMode="auto">
          <a:xfrm flipH="1">
            <a:off x="2095500" y="6192838"/>
            <a:ext cx="1606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418880" name="Text Box 64"/>
          <p:cNvSpPr txBox="1">
            <a:spLocks noChangeArrowheads="1"/>
          </p:cNvSpPr>
          <p:nvPr/>
        </p:nvSpPr>
        <p:spPr bwMode="auto">
          <a:xfrm>
            <a:off x="4384675" y="5654675"/>
            <a:ext cx="16700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800" smtClean="0">
                <a:solidFill>
                  <a:srgbClr val="000000"/>
                </a:solidFill>
              </a:rPr>
              <a:t>IPv6 datagram</a:t>
            </a:r>
          </a:p>
        </p:txBody>
      </p:sp>
      <p:sp>
        <p:nvSpPr>
          <p:cNvPr id="418881" name="Line 65"/>
          <p:cNvSpPr>
            <a:spLocks noChangeShapeType="1"/>
          </p:cNvSpPr>
          <p:nvPr/>
        </p:nvSpPr>
        <p:spPr bwMode="auto">
          <a:xfrm>
            <a:off x="6021388" y="5824538"/>
            <a:ext cx="8572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418882" name="Line 66"/>
          <p:cNvSpPr>
            <a:spLocks noChangeShapeType="1"/>
          </p:cNvSpPr>
          <p:nvPr/>
        </p:nvSpPr>
        <p:spPr bwMode="auto">
          <a:xfrm flipH="1">
            <a:off x="3522663" y="5824538"/>
            <a:ext cx="9255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11632" name="Rectangle 69"/>
          <p:cNvSpPr>
            <a:spLocks noChangeArrowheads="1"/>
          </p:cNvSpPr>
          <p:nvPr/>
        </p:nvSpPr>
        <p:spPr bwMode="auto">
          <a:xfrm>
            <a:off x="3490913" y="5211763"/>
            <a:ext cx="3422650" cy="401637"/>
          </a:xfrm>
          <a:prstGeom prst="rect">
            <a:avLst/>
          </a:pr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endParaRPr lang="en-US" altLang="en-US" sz="1800" smtClean="0">
              <a:solidFill>
                <a:srgbClr val="000000"/>
              </a:solidFill>
            </a:endParaRPr>
          </a:p>
        </p:txBody>
      </p:sp>
      <p:grpSp>
        <p:nvGrpSpPr>
          <p:cNvPr id="3" name="Group 70"/>
          <p:cNvGrpSpPr>
            <a:grpSpLocks/>
          </p:cNvGrpSpPr>
          <p:nvPr/>
        </p:nvGrpSpPr>
        <p:grpSpPr bwMode="auto">
          <a:xfrm>
            <a:off x="4552950" y="4241800"/>
            <a:ext cx="3379788" cy="1109663"/>
            <a:chOff x="2868" y="2782"/>
            <a:chExt cx="2129" cy="699"/>
          </a:xfrm>
        </p:grpSpPr>
        <p:sp>
          <p:nvSpPr>
            <p:cNvPr id="111653" name="Text Box 51"/>
            <p:cNvSpPr txBox="1">
              <a:spLocks noChangeArrowheads="1"/>
            </p:cNvSpPr>
            <p:nvPr/>
          </p:nvSpPr>
          <p:spPr bwMode="auto">
            <a:xfrm>
              <a:off x="4204" y="2782"/>
              <a:ext cx="793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r>
                <a:rPr lang="en-US" altLang="en-US" sz="1400" smtClean="0">
                  <a:solidFill>
                    <a:srgbClr val="000000"/>
                  </a:solidFill>
                </a:rPr>
                <a:t>IPv4 payload </a:t>
              </a:r>
            </a:p>
          </p:txBody>
        </p:sp>
        <p:sp>
          <p:nvSpPr>
            <p:cNvPr id="111654" name="Line 54"/>
            <p:cNvSpPr>
              <a:spLocks noChangeShapeType="1"/>
            </p:cNvSpPr>
            <p:nvPr/>
          </p:nvSpPr>
          <p:spPr bwMode="auto">
            <a:xfrm flipH="1">
              <a:off x="2868" y="2979"/>
              <a:ext cx="1532" cy="502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4" name="Group 71"/>
          <p:cNvGrpSpPr>
            <a:grpSpLocks/>
          </p:cNvGrpSpPr>
          <p:nvPr/>
        </p:nvGrpSpPr>
        <p:grpSpPr bwMode="auto">
          <a:xfrm>
            <a:off x="3506788" y="4146550"/>
            <a:ext cx="3402012" cy="1476375"/>
            <a:chOff x="2280" y="1247"/>
            <a:chExt cx="2143" cy="930"/>
          </a:xfrm>
        </p:grpSpPr>
        <p:sp>
          <p:nvSpPr>
            <p:cNvPr id="111637" name="Rectangle 5"/>
            <p:cNvSpPr>
              <a:spLocks noChangeArrowheads="1"/>
            </p:cNvSpPr>
            <p:nvPr/>
          </p:nvSpPr>
          <p:spPr bwMode="auto">
            <a:xfrm>
              <a:off x="2280" y="1918"/>
              <a:ext cx="2143" cy="253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111638" name="Line 8"/>
            <p:cNvSpPr>
              <a:spLocks noChangeShapeType="1"/>
            </p:cNvSpPr>
            <p:nvPr/>
          </p:nvSpPr>
          <p:spPr bwMode="auto">
            <a:xfrm>
              <a:off x="2333" y="1918"/>
              <a:ext cx="0" cy="2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11639" name="Line 9"/>
            <p:cNvSpPr>
              <a:spLocks noChangeShapeType="1"/>
            </p:cNvSpPr>
            <p:nvPr/>
          </p:nvSpPr>
          <p:spPr bwMode="auto">
            <a:xfrm>
              <a:off x="2307" y="1917"/>
              <a:ext cx="0" cy="2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11640" name="Line 10"/>
            <p:cNvSpPr>
              <a:spLocks noChangeShapeType="1"/>
            </p:cNvSpPr>
            <p:nvPr/>
          </p:nvSpPr>
          <p:spPr bwMode="auto">
            <a:xfrm>
              <a:off x="2381" y="1918"/>
              <a:ext cx="0" cy="2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11641" name="Line 11"/>
            <p:cNvSpPr>
              <a:spLocks noChangeShapeType="1"/>
            </p:cNvSpPr>
            <p:nvPr/>
          </p:nvSpPr>
          <p:spPr bwMode="auto">
            <a:xfrm>
              <a:off x="2407" y="1916"/>
              <a:ext cx="0" cy="2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11642" name="Line 12"/>
            <p:cNvSpPr>
              <a:spLocks noChangeShapeType="1"/>
            </p:cNvSpPr>
            <p:nvPr/>
          </p:nvSpPr>
          <p:spPr bwMode="auto">
            <a:xfrm>
              <a:off x="2441" y="1916"/>
              <a:ext cx="0" cy="2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11643" name="Line 13"/>
            <p:cNvSpPr>
              <a:spLocks noChangeShapeType="1"/>
            </p:cNvSpPr>
            <p:nvPr/>
          </p:nvSpPr>
          <p:spPr bwMode="auto">
            <a:xfrm>
              <a:off x="2483" y="1916"/>
              <a:ext cx="0" cy="2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11644" name="Line 14"/>
            <p:cNvSpPr>
              <a:spLocks noChangeShapeType="1"/>
            </p:cNvSpPr>
            <p:nvPr/>
          </p:nvSpPr>
          <p:spPr bwMode="auto">
            <a:xfrm>
              <a:off x="2679" y="1923"/>
              <a:ext cx="0" cy="2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11645" name="Line 15"/>
            <p:cNvSpPr>
              <a:spLocks noChangeShapeType="1"/>
            </p:cNvSpPr>
            <p:nvPr/>
          </p:nvSpPr>
          <p:spPr bwMode="auto">
            <a:xfrm>
              <a:off x="2915" y="1923"/>
              <a:ext cx="0" cy="2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11646" name="Text Box 16"/>
            <p:cNvSpPr txBox="1">
              <a:spLocks noChangeArrowheads="1"/>
            </p:cNvSpPr>
            <p:nvPr/>
          </p:nvSpPr>
          <p:spPr bwMode="auto">
            <a:xfrm>
              <a:off x="2672" y="1557"/>
              <a:ext cx="103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r>
                <a:rPr lang="en-US" altLang="en-US" sz="1400" smtClean="0">
                  <a:solidFill>
                    <a:srgbClr val="000000"/>
                  </a:solidFill>
                </a:rPr>
                <a:t>UDP/TCP payload</a:t>
              </a:r>
            </a:p>
          </p:txBody>
        </p:sp>
        <p:sp>
          <p:nvSpPr>
            <p:cNvPr id="111647" name="Text Box 17"/>
            <p:cNvSpPr txBox="1">
              <a:spLocks noChangeArrowheads="1"/>
            </p:cNvSpPr>
            <p:nvPr/>
          </p:nvSpPr>
          <p:spPr bwMode="auto">
            <a:xfrm>
              <a:off x="2500" y="1396"/>
              <a:ext cx="1202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>
                <a:lnSpc>
                  <a:spcPct val="85000"/>
                </a:lnSpc>
              </a:pPr>
              <a:r>
                <a:rPr lang="en-US" altLang="en-US" sz="1400" smtClean="0">
                  <a:solidFill>
                    <a:srgbClr val="000000"/>
                  </a:solidFill>
                </a:rPr>
                <a:t>IPv6 source dest addr</a:t>
              </a:r>
            </a:p>
          </p:txBody>
        </p:sp>
        <p:sp>
          <p:nvSpPr>
            <p:cNvPr id="111648" name="Text Box 18"/>
            <p:cNvSpPr txBox="1">
              <a:spLocks noChangeArrowheads="1"/>
            </p:cNvSpPr>
            <p:nvPr/>
          </p:nvSpPr>
          <p:spPr bwMode="auto">
            <a:xfrm>
              <a:off x="2314" y="1247"/>
              <a:ext cx="1010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>
                <a:lnSpc>
                  <a:spcPct val="85000"/>
                </a:lnSpc>
              </a:pPr>
              <a:r>
                <a:rPr lang="en-US" altLang="en-US" sz="1400" smtClean="0">
                  <a:solidFill>
                    <a:srgbClr val="000000"/>
                  </a:solidFill>
                </a:rPr>
                <a:t>IPv6 header fields</a:t>
              </a:r>
            </a:p>
          </p:txBody>
        </p:sp>
        <p:sp>
          <p:nvSpPr>
            <p:cNvPr id="111649" name="Line 19"/>
            <p:cNvSpPr>
              <a:spLocks noChangeShapeType="1"/>
            </p:cNvSpPr>
            <p:nvPr/>
          </p:nvSpPr>
          <p:spPr bwMode="auto">
            <a:xfrm>
              <a:off x="2602" y="1543"/>
              <a:ext cx="3" cy="442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11650" name="Line 20"/>
            <p:cNvSpPr>
              <a:spLocks noChangeShapeType="1"/>
            </p:cNvSpPr>
            <p:nvPr/>
          </p:nvSpPr>
          <p:spPr bwMode="auto">
            <a:xfrm>
              <a:off x="2594" y="1546"/>
              <a:ext cx="174" cy="440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11651" name="Line 58"/>
            <p:cNvSpPr>
              <a:spLocks noChangeShapeType="1"/>
            </p:cNvSpPr>
            <p:nvPr/>
          </p:nvSpPr>
          <p:spPr bwMode="auto">
            <a:xfrm>
              <a:off x="2386" y="1399"/>
              <a:ext cx="0" cy="549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11652" name="Line 59"/>
            <p:cNvSpPr>
              <a:spLocks noChangeShapeType="1"/>
            </p:cNvSpPr>
            <p:nvPr/>
          </p:nvSpPr>
          <p:spPr bwMode="auto">
            <a:xfrm>
              <a:off x="3334" y="1720"/>
              <a:ext cx="0" cy="252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188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18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18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8880" grpId="0"/>
      <p:bldP spid="418881" grpId="0" animBg="1"/>
      <p:bldP spid="41888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41" name="Picture 353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163" y="966788"/>
            <a:ext cx="27416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685" name="Rectangle 2"/>
          <p:cNvSpPr>
            <a:spLocks noGrp="1" noChangeArrowheads="1"/>
          </p:cNvSpPr>
          <p:nvPr>
            <p:ph type="title"/>
          </p:nvPr>
        </p:nvSpPr>
        <p:spPr>
          <a:xfrm>
            <a:off x="307975" y="214313"/>
            <a:ext cx="7772400" cy="990600"/>
          </a:xfrm>
        </p:spPr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Tunneling</a:t>
            </a:r>
          </a:p>
        </p:txBody>
      </p:sp>
      <p:sp>
        <p:nvSpPr>
          <p:cNvPr id="112643" name="Text Box 76"/>
          <p:cNvSpPr txBox="1">
            <a:spLocks noChangeArrowheads="1"/>
          </p:cNvSpPr>
          <p:nvPr/>
        </p:nvSpPr>
        <p:spPr bwMode="auto">
          <a:xfrm>
            <a:off x="309563" y="2597150"/>
            <a:ext cx="1593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800" smtClean="0">
                <a:solidFill>
                  <a:srgbClr val="000000"/>
                </a:solidFill>
              </a:rPr>
              <a:t>physical view:</a:t>
            </a:r>
          </a:p>
        </p:txBody>
      </p:sp>
      <p:sp>
        <p:nvSpPr>
          <p:cNvPr id="112644" name="Line 147"/>
          <p:cNvSpPr>
            <a:spLocks noChangeShapeType="1"/>
          </p:cNvSpPr>
          <p:nvPr/>
        </p:nvSpPr>
        <p:spPr bwMode="auto">
          <a:xfrm flipV="1">
            <a:off x="3895725" y="2868613"/>
            <a:ext cx="232568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12645" name="Text Box 180"/>
          <p:cNvSpPr txBox="1">
            <a:spLocks noChangeArrowheads="1"/>
          </p:cNvSpPr>
          <p:nvPr/>
        </p:nvSpPr>
        <p:spPr bwMode="auto">
          <a:xfrm>
            <a:off x="4227513" y="2992438"/>
            <a:ext cx="5905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600" smtClean="0">
                <a:solidFill>
                  <a:srgbClr val="CC0000"/>
                </a:solidFill>
              </a:rPr>
              <a:t>IPv4</a:t>
            </a:r>
          </a:p>
        </p:txBody>
      </p:sp>
      <p:sp>
        <p:nvSpPr>
          <p:cNvPr id="112646" name="Text Box 181"/>
          <p:cNvSpPr txBox="1">
            <a:spLocks noChangeArrowheads="1"/>
          </p:cNvSpPr>
          <p:nvPr/>
        </p:nvSpPr>
        <p:spPr bwMode="auto">
          <a:xfrm>
            <a:off x="5221288" y="2994025"/>
            <a:ext cx="5905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600" smtClean="0">
                <a:solidFill>
                  <a:srgbClr val="CC0000"/>
                </a:solidFill>
              </a:rPr>
              <a:t>IPv4</a:t>
            </a:r>
          </a:p>
        </p:txBody>
      </p:sp>
      <p:grpSp>
        <p:nvGrpSpPr>
          <p:cNvPr id="112647" name="Group 254"/>
          <p:cNvGrpSpPr>
            <a:grpSpLocks/>
          </p:cNvGrpSpPr>
          <p:nvPr/>
        </p:nvGrpSpPr>
        <p:grpSpPr bwMode="auto">
          <a:xfrm>
            <a:off x="4230688" y="2703513"/>
            <a:ext cx="693737" cy="338137"/>
            <a:chOff x="4396" y="1245"/>
            <a:chExt cx="672" cy="248"/>
          </a:xfrm>
        </p:grpSpPr>
        <p:sp>
          <p:nvSpPr>
            <p:cNvPr id="112761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0000"/>
                </a:gs>
                <a:gs pos="100000">
                  <a:schemeClr val="bg1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mtClean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12762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0000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/>
              <a:endParaRPr lang="en-US" altLang="en-US" smtClean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12763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0000"/>
                </a:gs>
                <a:gs pos="100000">
                  <a:schemeClr val="bg1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mtClean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grpSp>
          <p:nvGrpSpPr>
            <p:cNvPr id="112764" name="Group 258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112767" name="Freeform 259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gradFill rotWithShape="1">
                <a:gsLst>
                  <a:gs pos="0">
                    <a:srgbClr val="CC0000"/>
                  </a:gs>
                  <a:gs pos="100000">
                    <a:schemeClr val="bg1"/>
                  </a:gs>
                </a:gsLst>
                <a:lin ang="0" scaled="1"/>
              </a:gradFill>
              <a:ln w="190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12768" name="Freeform 260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gradFill rotWithShape="1">
                <a:gsLst>
                  <a:gs pos="0">
                    <a:srgbClr val="CC0000"/>
                  </a:gs>
                  <a:gs pos="100000">
                    <a:schemeClr val="bg1"/>
                  </a:gs>
                </a:gsLst>
                <a:lin ang="0" scaled="1"/>
              </a:gradFill>
              <a:ln w="190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sp>
          <p:nvSpPr>
            <p:cNvPr id="112765" name="Line 261"/>
            <p:cNvSpPr>
              <a:spLocks noChangeShapeType="1"/>
            </p:cNvSpPr>
            <p:nvPr/>
          </p:nvSpPr>
          <p:spPr bwMode="auto">
            <a:xfrm>
              <a:off x="4399" y="1321"/>
              <a:ext cx="0" cy="10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12766" name="Line 262"/>
            <p:cNvSpPr>
              <a:spLocks noChangeShapeType="1"/>
            </p:cNvSpPr>
            <p:nvPr/>
          </p:nvSpPr>
          <p:spPr bwMode="auto">
            <a:xfrm>
              <a:off x="5063" y="1327"/>
              <a:ext cx="0" cy="10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112648" name="Group 328"/>
          <p:cNvGrpSpPr>
            <a:grpSpLocks/>
          </p:cNvGrpSpPr>
          <p:nvPr/>
        </p:nvGrpSpPr>
        <p:grpSpPr bwMode="auto">
          <a:xfrm>
            <a:off x="2163763" y="2360613"/>
            <a:ext cx="1728787" cy="965200"/>
            <a:chOff x="1363" y="1403"/>
            <a:chExt cx="1089" cy="608"/>
          </a:xfrm>
        </p:grpSpPr>
        <p:sp>
          <p:nvSpPr>
            <p:cNvPr id="112738" name="Text Box 92"/>
            <p:cNvSpPr txBox="1">
              <a:spLocks noChangeArrowheads="1"/>
            </p:cNvSpPr>
            <p:nvPr/>
          </p:nvSpPr>
          <p:spPr bwMode="auto">
            <a:xfrm>
              <a:off x="1462" y="1403"/>
              <a:ext cx="21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r>
                <a:rPr lang="en-US" altLang="en-US" sz="1800" smtClean="0">
                  <a:solidFill>
                    <a:srgbClr val="000000"/>
                  </a:solidFill>
                </a:rPr>
                <a:t>A</a:t>
              </a:r>
            </a:p>
          </p:txBody>
        </p:sp>
        <p:sp>
          <p:nvSpPr>
            <p:cNvPr id="112739" name="Text Box 108"/>
            <p:cNvSpPr txBox="1">
              <a:spLocks noChangeArrowheads="1"/>
            </p:cNvSpPr>
            <p:nvPr/>
          </p:nvSpPr>
          <p:spPr bwMode="auto">
            <a:xfrm>
              <a:off x="2121" y="1406"/>
              <a:ext cx="21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r>
                <a:rPr lang="en-US" altLang="en-US" sz="1800" smtClean="0">
                  <a:solidFill>
                    <a:srgbClr val="000000"/>
                  </a:solidFill>
                </a:rPr>
                <a:t>B</a:t>
              </a:r>
            </a:p>
          </p:txBody>
        </p:sp>
        <p:sp>
          <p:nvSpPr>
            <p:cNvPr id="112740" name="Line 141"/>
            <p:cNvSpPr>
              <a:spLocks noChangeShapeType="1"/>
            </p:cNvSpPr>
            <p:nvPr/>
          </p:nvSpPr>
          <p:spPr bwMode="auto">
            <a:xfrm flipV="1">
              <a:off x="1803" y="1729"/>
              <a:ext cx="20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12741" name="Text Box 143"/>
            <p:cNvSpPr txBox="1">
              <a:spLocks noChangeArrowheads="1"/>
            </p:cNvSpPr>
            <p:nvPr/>
          </p:nvSpPr>
          <p:spPr bwMode="auto">
            <a:xfrm>
              <a:off x="1386" y="1798"/>
              <a:ext cx="37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r>
                <a:rPr lang="en-US" altLang="en-US" sz="1600" smtClean="0">
                  <a:solidFill>
                    <a:srgbClr val="000000"/>
                  </a:solidFill>
                </a:rPr>
                <a:t>IPv6</a:t>
              </a:r>
            </a:p>
          </p:txBody>
        </p:sp>
        <p:sp>
          <p:nvSpPr>
            <p:cNvPr id="112742" name="Text Box 144"/>
            <p:cNvSpPr txBox="1">
              <a:spLocks noChangeArrowheads="1"/>
            </p:cNvSpPr>
            <p:nvPr/>
          </p:nvSpPr>
          <p:spPr bwMode="auto">
            <a:xfrm>
              <a:off x="2045" y="1799"/>
              <a:ext cx="37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r>
                <a:rPr lang="en-US" altLang="en-US" sz="1600" smtClean="0">
                  <a:solidFill>
                    <a:srgbClr val="000000"/>
                  </a:solidFill>
                </a:rPr>
                <a:t>IPv6</a:t>
              </a:r>
            </a:p>
          </p:txBody>
        </p:sp>
        <p:grpSp>
          <p:nvGrpSpPr>
            <p:cNvPr id="112743" name="Group 245"/>
            <p:cNvGrpSpPr>
              <a:grpSpLocks/>
            </p:cNvGrpSpPr>
            <p:nvPr/>
          </p:nvGrpSpPr>
          <p:grpSpPr bwMode="auto">
            <a:xfrm>
              <a:off x="1363" y="1621"/>
              <a:ext cx="437" cy="213"/>
              <a:chOff x="4396" y="1245"/>
              <a:chExt cx="672" cy="248"/>
            </a:xfrm>
          </p:grpSpPr>
          <p:sp>
            <p:nvSpPr>
              <p:cNvPr id="112753" name="Oval 407"/>
              <p:cNvSpPr>
                <a:spLocks noChangeArrowheads="1"/>
              </p:cNvSpPr>
              <p:nvPr/>
            </p:nvSpPr>
            <p:spPr bwMode="auto">
              <a:xfrm>
                <a:off x="4399" y="1355"/>
                <a:ext cx="666" cy="138"/>
              </a:xfrm>
              <a:prstGeom prst="ellipse">
                <a:avLst/>
              </a:prstGeom>
              <a:gradFill rotWithShape="1">
                <a:gsLst>
                  <a:gs pos="0">
                    <a:srgbClr val="CCCCFF"/>
                  </a:gs>
                  <a:gs pos="100000">
                    <a:srgbClr val="FFFFFF"/>
                  </a:gs>
                </a:gsLst>
                <a:lin ang="0" scaled="1"/>
              </a:gra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mtClean="0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2754" name="Rectangle 410"/>
              <p:cNvSpPr>
                <a:spLocks noChangeArrowheads="1"/>
              </p:cNvSpPr>
              <p:nvPr/>
            </p:nvSpPr>
            <p:spPr bwMode="auto">
              <a:xfrm>
                <a:off x="4399" y="1339"/>
                <a:ext cx="669" cy="86"/>
              </a:xfrm>
              <a:prstGeom prst="rect">
                <a:avLst/>
              </a:prstGeom>
              <a:gradFill rotWithShape="1">
                <a:gsLst>
                  <a:gs pos="0">
                    <a:srgbClr val="CCCCFF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0" hangingPunct="0"/>
                <a:endParaRPr lang="en-US" altLang="en-US" smtClean="0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2755" name="Oval 411"/>
              <p:cNvSpPr>
                <a:spLocks noChangeArrowheads="1"/>
              </p:cNvSpPr>
              <p:nvPr/>
            </p:nvSpPr>
            <p:spPr bwMode="auto">
              <a:xfrm>
                <a:off x="4396" y="1245"/>
                <a:ext cx="667" cy="162"/>
              </a:xfrm>
              <a:prstGeom prst="ellipse">
                <a:avLst/>
              </a:prstGeom>
              <a:gradFill rotWithShape="1">
                <a:gsLst>
                  <a:gs pos="0">
                    <a:srgbClr val="CCCCFF"/>
                  </a:gs>
                  <a:gs pos="100000">
                    <a:srgbClr val="FFFFFF"/>
                  </a:gs>
                </a:gsLst>
                <a:lin ang="0" scaled="1"/>
              </a:gra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mtClean="0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grpSp>
            <p:nvGrpSpPr>
              <p:cNvPr id="112756" name="Group 249"/>
              <p:cNvGrpSpPr>
                <a:grpSpLocks/>
              </p:cNvGrpSpPr>
              <p:nvPr/>
            </p:nvGrpSpPr>
            <p:grpSpPr bwMode="auto">
              <a:xfrm>
                <a:off x="4530" y="1287"/>
                <a:ext cx="377" cy="75"/>
                <a:chOff x="2468" y="1332"/>
                <a:chExt cx="310" cy="60"/>
              </a:xfrm>
            </p:grpSpPr>
            <p:sp>
              <p:nvSpPr>
                <p:cNvPr id="112759" name="Freeform 250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112760" name="Freeform 251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  <p:sp>
            <p:nvSpPr>
              <p:cNvPr id="112757" name="Line 252"/>
              <p:cNvSpPr>
                <a:spLocks noChangeShapeType="1"/>
              </p:cNvSpPr>
              <p:nvPr/>
            </p:nvSpPr>
            <p:spPr bwMode="auto">
              <a:xfrm>
                <a:off x="4399" y="1321"/>
                <a:ext cx="0" cy="109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12758" name="Line 253"/>
              <p:cNvSpPr>
                <a:spLocks noChangeShapeType="1"/>
              </p:cNvSpPr>
              <p:nvPr/>
            </p:nvSpPr>
            <p:spPr bwMode="auto">
              <a:xfrm>
                <a:off x="5063" y="1327"/>
                <a:ext cx="0" cy="106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grpSp>
          <p:nvGrpSpPr>
            <p:cNvPr id="112744" name="Group 263"/>
            <p:cNvGrpSpPr>
              <a:grpSpLocks/>
            </p:cNvGrpSpPr>
            <p:nvPr/>
          </p:nvGrpSpPr>
          <p:grpSpPr bwMode="auto">
            <a:xfrm>
              <a:off x="2015" y="1617"/>
              <a:ext cx="437" cy="213"/>
              <a:chOff x="4396" y="1245"/>
              <a:chExt cx="672" cy="248"/>
            </a:xfrm>
          </p:grpSpPr>
          <p:sp>
            <p:nvSpPr>
              <p:cNvPr id="112745" name="Oval 407"/>
              <p:cNvSpPr>
                <a:spLocks noChangeArrowheads="1"/>
              </p:cNvSpPr>
              <p:nvPr/>
            </p:nvSpPr>
            <p:spPr bwMode="auto">
              <a:xfrm>
                <a:off x="4399" y="1355"/>
                <a:ext cx="666" cy="138"/>
              </a:xfrm>
              <a:prstGeom prst="ellipse">
                <a:avLst/>
              </a:prstGeom>
              <a:gradFill rotWithShape="1">
                <a:gsLst>
                  <a:gs pos="0">
                    <a:srgbClr val="CCCCFF"/>
                  </a:gs>
                  <a:gs pos="100000">
                    <a:srgbClr val="FFFFFF"/>
                  </a:gs>
                </a:gsLst>
                <a:lin ang="0" scaled="1"/>
              </a:gra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mtClean="0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2746" name="Rectangle 410"/>
              <p:cNvSpPr>
                <a:spLocks noChangeArrowheads="1"/>
              </p:cNvSpPr>
              <p:nvPr/>
            </p:nvSpPr>
            <p:spPr bwMode="auto">
              <a:xfrm>
                <a:off x="4399" y="1339"/>
                <a:ext cx="669" cy="86"/>
              </a:xfrm>
              <a:prstGeom prst="rect">
                <a:avLst/>
              </a:prstGeom>
              <a:gradFill rotWithShape="1">
                <a:gsLst>
                  <a:gs pos="0">
                    <a:srgbClr val="CCCCFF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0" hangingPunct="0"/>
                <a:endParaRPr lang="en-US" altLang="en-US" smtClean="0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2747" name="Oval 411"/>
              <p:cNvSpPr>
                <a:spLocks noChangeArrowheads="1"/>
              </p:cNvSpPr>
              <p:nvPr/>
            </p:nvSpPr>
            <p:spPr bwMode="auto">
              <a:xfrm>
                <a:off x="4396" y="1245"/>
                <a:ext cx="667" cy="162"/>
              </a:xfrm>
              <a:prstGeom prst="ellipse">
                <a:avLst/>
              </a:prstGeom>
              <a:gradFill rotWithShape="1">
                <a:gsLst>
                  <a:gs pos="0">
                    <a:srgbClr val="CCCCFF"/>
                  </a:gs>
                  <a:gs pos="100000">
                    <a:srgbClr val="FFFFFF"/>
                  </a:gs>
                </a:gsLst>
                <a:lin ang="0" scaled="1"/>
              </a:gra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mtClean="0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grpSp>
            <p:nvGrpSpPr>
              <p:cNvPr id="112748" name="Group 267"/>
              <p:cNvGrpSpPr>
                <a:grpSpLocks/>
              </p:cNvGrpSpPr>
              <p:nvPr/>
            </p:nvGrpSpPr>
            <p:grpSpPr bwMode="auto">
              <a:xfrm>
                <a:off x="4530" y="1287"/>
                <a:ext cx="377" cy="75"/>
                <a:chOff x="2468" y="1332"/>
                <a:chExt cx="310" cy="60"/>
              </a:xfrm>
            </p:grpSpPr>
            <p:sp>
              <p:nvSpPr>
                <p:cNvPr id="112751" name="Freeform 26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112752" name="Freeform 26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  <p:sp>
            <p:nvSpPr>
              <p:cNvPr id="112749" name="Line 270"/>
              <p:cNvSpPr>
                <a:spLocks noChangeShapeType="1"/>
              </p:cNvSpPr>
              <p:nvPr/>
            </p:nvSpPr>
            <p:spPr bwMode="auto">
              <a:xfrm>
                <a:off x="4399" y="1321"/>
                <a:ext cx="0" cy="109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12750" name="Line 271"/>
              <p:cNvSpPr>
                <a:spLocks noChangeShapeType="1"/>
              </p:cNvSpPr>
              <p:nvPr/>
            </p:nvSpPr>
            <p:spPr bwMode="auto">
              <a:xfrm>
                <a:off x="5063" y="1327"/>
                <a:ext cx="0" cy="106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</p:grpSp>
      <p:grpSp>
        <p:nvGrpSpPr>
          <p:cNvPr id="112649" name="Group 272"/>
          <p:cNvGrpSpPr>
            <a:grpSpLocks/>
          </p:cNvGrpSpPr>
          <p:nvPr/>
        </p:nvGrpSpPr>
        <p:grpSpPr bwMode="auto">
          <a:xfrm>
            <a:off x="5195888" y="2706688"/>
            <a:ext cx="693737" cy="338137"/>
            <a:chOff x="4396" y="1245"/>
            <a:chExt cx="672" cy="248"/>
          </a:xfrm>
        </p:grpSpPr>
        <p:sp>
          <p:nvSpPr>
            <p:cNvPr id="112730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0000"/>
                </a:gs>
                <a:gs pos="100000">
                  <a:schemeClr val="bg1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mtClean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12731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0000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/>
              <a:endParaRPr lang="en-US" altLang="en-US" smtClean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12732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0000"/>
                </a:gs>
                <a:gs pos="100000">
                  <a:schemeClr val="bg1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mtClean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grpSp>
          <p:nvGrpSpPr>
            <p:cNvPr id="112733" name="Group 276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112736" name="Freeform 277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gradFill rotWithShape="1">
                <a:gsLst>
                  <a:gs pos="0">
                    <a:srgbClr val="CC0000"/>
                  </a:gs>
                  <a:gs pos="100000">
                    <a:schemeClr val="bg1"/>
                  </a:gs>
                </a:gsLst>
                <a:lin ang="0" scaled="1"/>
              </a:gradFill>
              <a:ln w="190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12737" name="Freeform 278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gradFill rotWithShape="1">
                <a:gsLst>
                  <a:gs pos="0">
                    <a:srgbClr val="CC0000"/>
                  </a:gs>
                  <a:gs pos="100000">
                    <a:schemeClr val="bg1"/>
                  </a:gs>
                </a:gsLst>
                <a:lin ang="0" scaled="1"/>
              </a:gradFill>
              <a:ln w="190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sp>
          <p:nvSpPr>
            <p:cNvPr id="112734" name="Line 279"/>
            <p:cNvSpPr>
              <a:spLocks noChangeShapeType="1"/>
            </p:cNvSpPr>
            <p:nvPr/>
          </p:nvSpPr>
          <p:spPr bwMode="auto">
            <a:xfrm>
              <a:off x="4399" y="1321"/>
              <a:ext cx="0" cy="10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12735" name="Line 280"/>
            <p:cNvSpPr>
              <a:spLocks noChangeShapeType="1"/>
            </p:cNvSpPr>
            <p:nvPr/>
          </p:nvSpPr>
          <p:spPr bwMode="auto">
            <a:xfrm>
              <a:off x="5063" y="1327"/>
              <a:ext cx="0" cy="10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112650" name="Group 303"/>
          <p:cNvGrpSpPr>
            <a:grpSpLocks/>
          </p:cNvGrpSpPr>
          <p:nvPr/>
        </p:nvGrpSpPr>
        <p:grpSpPr bwMode="auto">
          <a:xfrm>
            <a:off x="6202363" y="2362200"/>
            <a:ext cx="1668462" cy="958850"/>
            <a:chOff x="3907" y="1404"/>
            <a:chExt cx="1051" cy="604"/>
          </a:xfrm>
        </p:grpSpPr>
        <p:sp>
          <p:nvSpPr>
            <p:cNvPr id="112707" name="Text Box 50"/>
            <p:cNvSpPr txBox="1">
              <a:spLocks noChangeArrowheads="1"/>
            </p:cNvSpPr>
            <p:nvPr/>
          </p:nvSpPr>
          <p:spPr bwMode="auto">
            <a:xfrm>
              <a:off x="4012" y="1404"/>
              <a:ext cx="21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r>
                <a:rPr lang="en-US" altLang="en-US" sz="1800" smtClean="0">
                  <a:solidFill>
                    <a:srgbClr val="000000"/>
                  </a:solidFill>
                </a:rPr>
                <a:t>E</a:t>
              </a:r>
            </a:p>
          </p:txBody>
        </p:sp>
        <p:sp>
          <p:nvSpPr>
            <p:cNvPr id="112708" name="Line 142"/>
            <p:cNvSpPr>
              <a:spLocks noChangeShapeType="1"/>
            </p:cNvSpPr>
            <p:nvPr/>
          </p:nvSpPr>
          <p:spPr bwMode="auto">
            <a:xfrm flipV="1">
              <a:off x="4352" y="1717"/>
              <a:ext cx="20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12709" name="Text Box 145"/>
            <p:cNvSpPr txBox="1">
              <a:spLocks noChangeArrowheads="1"/>
            </p:cNvSpPr>
            <p:nvPr/>
          </p:nvSpPr>
          <p:spPr bwMode="auto">
            <a:xfrm>
              <a:off x="3951" y="1794"/>
              <a:ext cx="37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r>
                <a:rPr lang="en-US" altLang="en-US" sz="1600" smtClean="0">
                  <a:solidFill>
                    <a:srgbClr val="000000"/>
                  </a:solidFill>
                </a:rPr>
                <a:t>IPv6</a:t>
              </a:r>
            </a:p>
          </p:txBody>
        </p:sp>
        <p:sp>
          <p:nvSpPr>
            <p:cNvPr id="112710" name="Text Box 146"/>
            <p:cNvSpPr txBox="1">
              <a:spLocks noChangeArrowheads="1"/>
            </p:cNvSpPr>
            <p:nvPr/>
          </p:nvSpPr>
          <p:spPr bwMode="auto">
            <a:xfrm>
              <a:off x="4569" y="1796"/>
              <a:ext cx="37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r>
                <a:rPr lang="en-US" altLang="en-US" sz="1600" smtClean="0">
                  <a:solidFill>
                    <a:srgbClr val="000000"/>
                  </a:solidFill>
                </a:rPr>
                <a:t>IPv6</a:t>
              </a:r>
            </a:p>
          </p:txBody>
        </p:sp>
        <p:grpSp>
          <p:nvGrpSpPr>
            <p:cNvPr id="112711" name="Group 281"/>
            <p:cNvGrpSpPr>
              <a:grpSpLocks/>
            </p:cNvGrpSpPr>
            <p:nvPr/>
          </p:nvGrpSpPr>
          <p:grpSpPr bwMode="auto">
            <a:xfrm>
              <a:off x="3907" y="1621"/>
              <a:ext cx="437" cy="213"/>
              <a:chOff x="4396" y="1245"/>
              <a:chExt cx="672" cy="248"/>
            </a:xfrm>
          </p:grpSpPr>
          <p:sp>
            <p:nvSpPr>
              <p:cNvPr id="112722" name="Oval 407"/>
              <p:cNvSpPr>
                <a:spLocks noChangeArrowheads="1"/>
              </p:cNvSpPr>
              <p:nvPr/>
            </p:nvSpPr>
            <p:spPr bwMode="auto">
              <a:xfrm>
                <a:off x="4399" y="1355"/>
                <a:ext cx="666" cy="138"/>
              </a:xfrm>
              <a:prstGeom prst="ellipse">
                <a:avLst/>
              </a:prstGeom>
              <a:gradFill rotWithShape="1">
                <a:gsLst>
                  <a:gs pos="0">
                    <a:srgbClr val="CCCCFF"/>
                  </a:gs>
                  <a:gs pos="100000">
                    <a:srgbClr val="FFFFFF"/>
                  </a:gs>
                </a:gsLst>
                <a:lin ang="0" scaled="1"/>
              </a:gra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mtClean="0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2723" name="Rectangle 410"/>
              <p:cNvSpPr>
                <a:spLocks noChangeArrowheads="1"/>
              </p:cNvSpPr>
              <p:nvPr/>
            </p:nvSpPr>
            <p:spPr bwMode="auto">
              <a:xfrm>
                <a:off x="4399" y="1339"/>
                <a:ext cx="669" cy="86"/>
              </a:xfrm>
              <a:prstGeom prst="rect">
                <a:avLst/>
              </a:prstGeom>
              <a:gradFill rotWithShape="1">
                <a:gsLst>
                  <a:gs pos="0">
                    <a:srgbClr val="CCCCFF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0" hangingPunct="0"/>
                <a:endParaRPr lang="en-US" altLang="en-US" smtClean="0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2724" name="Oval 411"/>
              <p:cNvSpPr>
                <a:spLocks noChangeArrowheads="1"/>
              </p:cNvSpPr>
              <p:nvPr/>
            </p:nvSpPr>
            <p:spPr bwMode="auto">
              <a:xfrm>
                <a:off x="4396" y="1245"/>
                <a:ext cx="667" cy="162"/>
              </a:xfrm>
              <a:prstGeom prst="ellipse">
                <a:avLst/>
              </a:prstGeom>
              <a:gradFill rotWithShape="1">
                <a:gsLst>
                  <a:gs pos="0">
                    <a:srgbClr val="CCCCFF"/>
                  </a:gs>
                  <a:gs pos="100000">
                    <a:srgbClr val="FFFFFF"/>
                  </a:gs>
                </a:gsLst>
                <a:lin ang="0" scaled="1"/>
              </a:gra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mtClean="0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grpSp>
            <p:nvGrpSpPr>
              <p:cNvPr id="112725" name="Group 285"/>
              <p:cNvGrpSpPr>
                <a:grpSpLocks/>
              </p:cNvGrpSpPr>
              <p:nvPr/>
            </p:nvGrpSpPr>
            <p:grpSpPr bwMode="auto">
              <a:xfrm>
                <a:off x="4530" y="1287"/>
                <a:ext cx="377" cy="75"/>
                <a:chOff x="2468" y="1332"/>
                <a:chExt cx="310" cy="60"/>
              </a:xfrm>
            </p:grpSpPr>
            <p:sp>
              <p:nvSpPr>
                <p:cNvPr id="112728" name="Freeform 286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112729" name="Freeform 287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  <p:sp>
            <p:nvSpPr>
              <p:cNvPr id="112726" name="Line 288"/>
              <p:cNvSpPr>
                <a:spLocks noChangeShapeType="1"/>
              </p:cNvSpPr>
              <p:nvPr/>
            </p:nvSpPr>
            <p:spPr bwMode="auto">
              <a:xfrm>
                <a:off x="4399" y="1321"/>
                <a:ext cx="0" cy="109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12727" name="Line 289"/>
              <p:cNvSpPr>
                <a:spLocks noChangeShapeType="1"/>
              </p:cNvSpPr>
              <p:nvPr/>
            </p:nvSpPr>
            <p:spPr bwMode="auto">
              <a:xfrm>
                <a:off x="5063" y="1327"/>
                <a:ext cx="0" cy="106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grpSp>
          <p:nvGrpSpPr>
            <p:cNvPr id="112712" name="Group 290"/>
            <p:cNvGrpSpPr>
              <a:grpSpLocks/>
            </p:cNvGrpSpPr>
            <p:nvPr/>
          </p:nvGrpSpPr>
          <p:grpSpPr bwMode="auto">
            <a:xfrm>
              <a:off x="4521" y="1619"/>
              <a:ext cx="437" cy="213"/>
              <a:chOff x="4396" y="1245"/>
              <a:chExt cx="672" cy="248"/>
            </a:xfrm>
          </p:grpSpPr>
          <p:sp>
            <p:nvSpPr>
              <p:cNvPr id="112714" name="Oval 407"/>
              <p:cNvSpPr>
                <a:spLocks noChangeArrowheads="1"/>
              </p:cNvSpPr>
              <p:nvPr/>
            </p:nvSpPr>
            <p:spPr bwMode="auto">
              <a:xfrm>
                <a:off x="4399" y="1355"/>
                <a:ext cx="666" cy="138"/>
              </a:xfrm>
              <a:prstGeom prst="ellipse">
                <a:avLst/>
              </a:prstGeom>
              <a:gradFill rotWithShape="1">
                <a:gsLst>
                  <a:gs pos="0">
                    <a:srgbClr val="CCCCFF"/>
                  </a:gs>
                  <a:gs pos="100000">
                    <a:srgbClr val="FFFFFF"/>
                  </a:gs>
                </a:gsLst>
                <a:lin ang="0" scaled="1"/>
              </a:gra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mtClean="0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2715" name="Rectangle 410"/>
              <p:cNvSpPr>
                <a:spLocks noChangeArrowheads="1"/>
              </p:cNvSpPr>
              <p:nvPr/>
            </p:nvSpPr>
            <p:spPr bwMode="auto">
              <a:xfrm>
                <a:off x="4399" y="1339"/>
                <a:ext cx="669" cy="86"/>
              </a:xfrm>
              <a:prstGeom prst="rect">
                <a:avLst/>
              </a:prstGeom>
              <a:gradFill rotWithShape="1">
                <a:gsLst>
                  <a:gs pos="0">
                    <a:srgbClr val="CCCCFF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0" hangingPunct="0"/>
                <a:endParaRPr lang="en-US" altLang="en-US" smtClean="0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2716" name="Oval 411"/>
              <p:cNvSpPr>
                <a:spLocks noChangeArrowheads="1"/>
              </p:cNvSpPr>
              <p:nvPr/>
            </p:nvSpPr>
            <p:spPr bwMode="auto">
              <a:xfrm>
                <a:off x="4396" y="1245"/>
                <a:ext cx="667" cy="162"/>
              </a:xfrm>
              <a:prstGeom prst="ellipse">
                <a:avLst/>
              </a:prstGeom>
              <a:gradFill rotWithShape="1">
                <a:gsLst>
                  <a:gs pos="0">
                    <a:srgbClr val="CCCCFF"/>
                  </a:gs>
                  <a:gs pos="100000">
                    <a:srgbClr val="FFFFFF"/>
                  </a:gs>
                </a:gsLst>
                <a:lin ang="0" scaled="1"/>
              </a:gra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mtClean="0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grpSp>
            <p:nvGrpSpPr>
              <p:cNvPr id="112717" name="Group 294"/>
              <p:cNvGrpSpPr>
                <a:grpSpLocks/>
              </p:cNvGrpSpPr>
              <p:nvPr/>
            </p:nvGrpSpPr>
            <p:grpSpPr bwMode="auto">
              <a:xfrm>
                <a:off x="4530" y="1287"/>
                <a:ext cx="377" cy="75"/>
                <a:chOff x="2468" y="1332"/>
                <a:chExt cx="310" cy="60"/>
              </a:xfrm>
            </p:grpSpPr>
            <p:sp>
              <p:nvSpPr>
                <p:cNvPr id="112720" name="Freeform 295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112721" name="Freeform 296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  <p:sp>
            <p:nvSpPr>
              <p:cNvPr id="112718" name="Line 297"/>
              <p:cNvSpPr>
                <a:spLocks noChangeShapeType="1"/>
              </p:cNvSpPr>
              <p:nvPr/>
            </p:nvSpPr>
            <p:spPr bwMode="auto">
              <a:xfrm>
                <a:off x="4399" y="1321"/>
                <a:ext cx="0" cy="109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12719" name="Line 298"/>
              <p:cNvSpPr>
                <a:spLocks noChangeShapeType="1"/>
              </p:cNvSpPr>
              <p:nvPr/>
            </p:nvSpPr>
            <p:spPr bwMode="auto">
              <a:xfrm>
                <a:off x="5063" y="1327"/>
                <a:ext cx="0" cy="106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sp>
          <p:nvSpPr>
            <p:cNvPr id="112713" name="Text Box 299"/>
            <p:cNvSpPr txBox="1">
              <a:spLocks noChangeArrowheads="1"/>
            </p:cNvSpPr>
            <p:nvPr/>
          </p:nvSpPr>
          <p:spPr bwMode="auto">
            <a:xfrm>
              <a:off x="4635" y="1408"/>
              <a:ext cx="20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r>
                <a:rPr lang="en-US" altLang="en-US" sz="1800" smtClean="0">
                  <a:solidFill>
                    <a:srgbClr val="000000"/>
                  </a:solidFill>
                </a:rPr>
                <a:t>F</a:t>
              </a:r>
            </a:p>
          </p:txBody>
        </p:sp>
      </p:grpSp>
      <p:sp>
        <p:nvSpPr>
          <p:cNvPr id="112651" name="Text Box 300"/>
          <p:cNvSpPr txBox="1">
            <a:spLocks noChangeArrowheads="1"/>
          </p:cNvSpPr>
          <p:nvPr/>
        </p:nvSpPr>
        <p:spPr bwMode="auto">
          <a:xfrm>
            <a:off x="4386263" y="2355850"/>
            <a:ext cx="349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800" smtClean="0">
                <a:solidFill>
                  <a:srgbClr val="000000"/>
                </a:solidFill>
              </a:rPr>
              <a:t>C</a:t>
            </a:r>
          </a:p>
        </p:txBody>
      </p:sp>
      <p:sp>
        <p:nvSpPr>
          <p:cNvPr id="112652" name="Text Box 301"/>
          <p:cNvSpPr txBox="1">
            <a:spLocks noChangeArrowheads="1"/>
          </p:cNvSpPr>
          <p:nvPr/>
        </p:nvSpPr>
        <p:spPr bwMode="auto">
          <a:xfrm>
            <a:off x="5362575" y="2359025"/>
            <a:ext cx="349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800" smtClean="0">
                <a:solidFill>
                  <a:srgbClr val="000000"/>
                </a:solidFill>
              </a:rPr>
              <a:t>D</a:t>
            </a:r>
          </a:p>
        </p:txBody>
      </p:sp>
      <p:grpSp>
        <p:nvGrpSpPr>
          <p:cNvPr id="16" name="Group 354"/>
          <p:cNvGrpSpPr>
            <a:grpSpLocks/>
          </p:cNvGrpSpPr>
          <p:nvPr/>
        </p:nvGrpSpPr>
        <p:grpSpPr bwMode="auto">
          <a:xfrm>
            <a:off x="458788" y="1216025"/>
            <a:ext cx="7418387" cy="979488"/>
            <a:chOff x="289" y="766"/>
            <a:chExt cx="4673" cy="617"/>
          </a:xfrm>
        </p:grpSpPr>
        <p:sp>
          <p:nvSpPr>
            <p:cNvPr id="112656" name="Rectangle 67"/>
            <p:cNvSpPr>
              <a:spLocks noChangeArrowheads="1"/>
            </p:cNvSpPr>
            <p:nvPr/>
          </p:nvSpPr>
          <p:spPr bwMode="auto">
            <a:xfrm>
              <a:off x="2424" y="1085"/>
              <a:ext cx="1515" cy="42"/>
            </a:xfrm>
            <a:prstGeom prst="rect">
              <a:avLst/>
            </a:prstGeom>
            <a:solidFill>
              <a:srgbClr val="CC0000"/>
            </a:solidFill>
            <a:ln w="9525">
              <a:solidFill>
                <a:srgbClr val="CC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112657" name="Text Box 75"/>
            <p:cNvSpPr txBox="1">
              <a:spLocks noChangeArrowheads="1"/>
            </p:cNvSpPr>
            <p:nvPr/>
          </p:nvSpPr>
          <p:spPr bwMode="auto">
            <a:xfrm>
              <a:off x="289" y="979"/>
              <a:ext cx="89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r>
                <a:rPr lang="en-US" altLang="en-US" sz="1800" smtClean="0">
                  <a:solidFill>
                    <a:srgbClr val="000000"/>
                  </a:solidFill>
                </a:rPr>
                <a:t>logical view:</a:t>
              </a:r>
            </a:p>
          </p:txBody>
        </p:sp>
        <p:sp>
          <p:nvSpPr>
            <p:cNvPr id="112658" name="Text Box 244"/>
            <p:cNvSpPr txBox="1">
              <a:spLocks noChangeArrowheads="1"/>
            </p:cNvSpPr>
            <p:nvPr/>
          </p:nvSpPr>
          <p:spPr bwMode="auto">
            <a:xfrm>
              <a:off x="2494" y="766"/>
              <a:ext cx="1461" cy="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>
                <a:lnSpc>
                  <a:spcPct val="85000"/>
                </a:lnSpc>
              </a:pPr>
              <a:r>
                <a:rPr lang="en-US" altLang="en-US" sz="1600" i="1" smtClean="0">
                  <a:solidFill>
                    <a:srgbClr val="CC0000"/>
                  </a:solidFill>
                </a:rPr>
                <a:t>IPv4 tunnel </a:t>
              </a:r>
            </a:p>
            <a:p>
              <a:pPr algn="ctr" eaLnBrk="0" hangingPunct="0">
                <a:lnSpc>
                  <a:spcPct val="85000"/>
                </a:lnSpc>
              </a:pPr>
              <a:r>
                <a:rPr lang="en-US" altLang="en-US" sz="1600" i="1" smtClean="0">
                  <a:solidFill>
                    <a:srgbClr val="CC0000"/>
                  </a:solidFill>
                </a:rPr>
                <a:t>connecting IPv6 routers</a:t>
              </a:r>
            </a:p>
          </p:txBody>
        </p:sp>
        <p:grpSp>
          <p:nvGrpSpPr>
            <p:cNvPr id="112659" name="Group 304"/>
            <p:cNvGrpSpPr>
              <a:grpSpLocks/>
            </p:cNvGrpSpPr>
            <p:nvPr/>
          </p:nvGrpSpPr>
          <p:grpSpPr bwMode="auto">
            <a:xfrm>
              <a:off x="3911" y="779"/>
              <a:ext cx="1051" cy="604"/>
              <a:chOff x="3907" y="1404"/>
              <a:chExt cx="1051" cy="604"/>
            </a:xfrm>
          </p:grpSpPr>
          <p:sp>
            <p:nvSpPr>
              <p:cNvPr id="112684" name="Text Box 305"/>
              <p:cNvSpPr txBox="1">
                <a:spLocks noChangeArrowheads="1"/>
              </p:cNvSpPr>
              <p:nvPr/>
            </p:nvSpPr>
            <p:spPr bwMode="auto">
              <a:xfrm>
                <a:off x="4012" y="1404"/>
                <a:ext cx="21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r>
                  <a:rPr lang="en-US" altLang="en-US" sz="1800" smtClean="0">
                    <a:solidFill>
                      <a:srgbClr val="000000"/>
                    </a:solidFill>
                  </a:rPr>
                  <a:t>E</a:t>
                </a:r>
              </a:p>
            </p:txBody>
          </p:sp>
          <p:sp>
            <p:nvSpPr>
              <p:cNvPr id="112685" name="Line 306"/>
              <p:cNvSpPr>
                <a:spLocks noChangeShapeType="1"/>
              </p:cNvSpPr>
              <p:nvPr/>
            </p:nvSpPr>
            <p:spPr bwMode="auto">
              <a:xfrm flipV="1">
                <a:off x="4352" y="1717"/>
                <a:ext cx="20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12686" name="Text Box 307"/>
              <p:cNvSpPr txBox="1">
                <a:spLocks noChangeArrowheads="1"/>
              </p:cNvSpPr>
              <p:nvPr/>
            </p:nvSpPr>
            <p:spPr bwMode="auto">
              <a:xfrm>
                <a:off x="3951" y="1794"/>
                <a:ext cx="372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r>
                  <a:rPr lang="en-US" altLang="en-US" sz="1600" smtClean="0">
                    <a:solidFill>
                      <a:srgbClr val="000000"/>
                    </a:solidFill>
                  </a:rPr>
                  <a:t>IPv6</a:t>
                </a:r>
              </a:p>
            </p:txBody>
          </p:sp>
          <p:sp>
            <p:nvSpPr>
              <p:cNvPr id="112687" name="Text Box 308"/>
              <p:cNvSpPr txBox="1">
                <a:spLocks noChangeArrowheads="1"/>
              </p:cNvSpPr>
              <p:nvPr/>
            </p:nvSpPr>
            <p:spPr bwMode="auto">
              <a:xfrm>
                <a:off x="4569" y="1796"/>
                <a:ext cx="372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r>
                  <a:rPr lang="en-US" altLang="en-US" sz="1600" smtClean="0">
                    <a:solidFill>
                      <a:srgbClr val="000000"/>
                    </a:solidFill>
                  </a:rPr>
                  <a:t>IPv6</a:t>
                </a:r>
              </a:p>
            </p:txBody>
          </p:sp>
          <p:grpSp>
            <p:nvGrpSpPr>
              <p:cNvPr id="112688" name="Group 309"/>
              <p:cNvGrpSpPr>
                <a:grpSpLocks/>
              </p:cNvGrpSpPr>
              <p:nvPr/>
            </p:nvGrpSpPr>
            <p:grpSpPr bwMode="auto">
              <a:xfrm>
                <a:off x="3907" y="1621"/>
                <a:ext cx="437" cy="213"/>
                <a:chOff x="4396" y="1245"/>
                <a:chExt cx="672" cy="248"/>
              </a:xfrm>
            </p:grpSpPr>
            <p:sp>
              <p:nvSpPr>
                <p:cNvPr id="112699" name="Oval 407"/>
                <p:cNvSpPr>
                  <a:spLocks noChangeArrowheads="1"/>
                </p:cNvSpPr>
                <p:nvPr/>
              </p:nvSpPr>
              <p:spPr bwMode="auto">
                <a:xfrm>
                  <a:off x="4399" y="1355"/>
                  <a:ext cx="666" cy="138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CCCCFF"/>
                    </a:gs>
                    <a:gs pos="100000">
                      <a:srgbClr val="FFFFFF"/>
                    </a:gs>
                  </a:gsLst>
                  <a:lin ang="0" scaled="1"/>
                </a:gra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mtClean="0">
                    <a:solidFill>
                      <a:srgbClr val="000000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12700" name="Rectangle 410"/>
                <p:cNvSpPr>
                  <a:spLocks noChangeArrowheads="1"/>
                </p:cNvSpPr>
                <p:nvPr/>
              </p:nvSpPr>
              <p:spPr bwMode="auto">
                <a:xfrm>
                  <a:off x="4399" y="1339"/>
                  <a:ext cx="669" cy="86"/>
                </a:xfrm>
                <a:prstGeom prst="rect">
                  <a:avLst/>
                </a:prstGeom>
                <a:gradFill rotWithShape="1">
                  <a:gsLst>
                    <a:gs pos="0">
                      <a:srgbClr val="CCCCFF"/>
                    </a:gs>
                    <a:gs pos="100000">
                      <a:srgbClr val="FFFF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0" hangingPunct="0"/>
                  <a:endParaRPr lang="en-US" altLang="en-US" smtClean="0">
                    <a:solidFill>
                      <a:srgbClr val="000000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12701" name="Oval 411"/>
                <p:cNvSpPr>
                  <a:spLocks noChangeArrowheads="1"/>
                </p:cNvSpPr>
                <p:nvPr/>
              </p:nvSpPr>
              <p:spPr bwMode="auto">
                <a:xfrm>
                  <a:off x="4396" y="1245"/>
                  <a:ext cx="667" cy="162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CCCCFF"/>
                    </a:gs>
                    <a:gs pos="100000">
                      <a:srgbClr val="FFFFFF"/>
                    </a:gs>
                  </a:gsLst>
                  <a:lin ang="0" scaled="1"/>
                </a:gra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mtClean="0">
                    <a:solidFill>
                      <a:srgbClr val="000000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112702" name="Group 313"/>
                <p:cNvGrpSpPr>
                  <a:grpSpLocks/>
                </p:cNvGrpSpPr>
                <p:nvPr/>
              </p:nvGrpSpPr>
              <p:grpSpPr bwMode="auto">
                <a:xfrm>
                  <a:off x="4530" y="1287"/>
                  <a:ext cx="377" cy="75"/>
                  <a:chOff x="2468" y="1332"/>
                  <a:chExt cx="310" cy="60"/>
                </a:xfrm>
              </p:grpSpPr>
              <p:sp>
                <p:nvSpPr>
                  <p:cNvPr id="112705" name="Freeform 314"/>
                  <p:cNvSpPr>
                    <a:spLocks/>
                  </p:cNvSpPr>
                  <p:nvPr/>
                </p:nvSpPr>
                <p:spPr bwMode="auto">
                  <a:xfrm>
                    <a:off x="2468" y="1332"/>
                    <a:ext cx="310" cy="60"/>
                  </a:xfrm>
                  <a:custGeom>
                    <a:avLst/>
                    <a:gdLst>
                      <a:gd name="T0" fmla="*/ 0 w 310"/>
                      <a:gd name="T1" fmla="*/ 60 h 60"/>
                      <a:gd name="T2" fmla="*/ 96 w 310"/>
                      <a:gd name="T3" fmla="*/ 60 h 60"/>
                      <a:gd name="T4" fmla="*/ 192 w 310"/>
                      <a:gd name="T5" fmla="*/ 0 h 60"/>
                      <a:gd name="T6" fmla="*/ 310 w 310"/>
                      <a:gd name="T7" fmla="*/ 0 h 6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310"/>
                      <a:gd name="T13" fmla="*/ 0 h 60"/>
                      <a:gd name="T14" fmla="*/ 310 w 310"/>
                      <a:gd name="T15" fmla="*/ 60 h 6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310" h="60">
                        <a:moveTo>
                          <a:pt x="0" y="60"/>
                        </a:moveTo>
                        <a:lnTo>
                          <a:pt x="96" y="60"/>
                        </a:lnTo>
                        <a:lnTo>
                          <a:pt x="192" y="0"/>
                        </a:lnTo>
                        <a:lnTo>
                          <a:pt x="310" y="0"/>
                        </a:lnTo>
                      </a:path>
                    </a:pathLst>
                  </a:custGeom>
                  <a:noFill/>
                  <a:ln w="19050" cmpd="sng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pPr eaLnBrk="0" hangingPunct="0"/>
                    <a:endParaRPr lang="en-US" sz="1800" smtClean="0">
                      <a:solidFill>
                        <a:srgbClr val="000000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endParaRPr>
                  </a:p>
                </p:txBody>
              </p:sp>
              <p:sp>
                <p:nvSpPr>
                  <p:cNvPr id="112706" name="Freeform 315"/>
                  <p:cNvSpPr>
                    <a:spLocks/>
                  </p:cNvSpPr>
                  <p:nvPr/>
                </p:nvSpPr>
                <p:spPr bwMode="auto">
                  <a:xfrm>
                    <a:off x="2482" y="1332"/>
                    <a:ext cx="282" cy="60"/>
                  </a:xfrm>
                  <a:custGeom>
                    <a:avLst/>
                    <a:gdLst>
                      <a:gd name="T0" fmla="*/ 0 w 282"/>
                      <a:gd name="T1" fmla="*/ 0 h 60"/>
                      <a:gd name="T2" fmla="*/ 96 w 282"/>
                      <a:gd name="T3" fmla="*/ 0 h 60"/>
                      <a:gd name="T4" fmla="*/ 192 w 282"/>
                      <a:gd name="T5" fmla="*/ 60 h 60"/>
                      <a:gd name="T6" fmla="*/ 282 w 282"/>
                      <a:gd name="T7" fmla="*/ 60 h 6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282"/>
                      <a:gd name="T13" fmla="*/ 0 h 60"/>
                      <a:gd name="T14" fmla="*/ 282 w 282"/>
                      <a:gd name="T15" fmla="*/ 60 h 6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82" h="60">
                        <a:moveTo>
                          <a:pt x="0" y="0"/>
                        </a:moveTo>
                        <a:lnTo>
                          <a:pt x="96" y="0"/>
                        </a:lnTo>
                        <a:lnTo>
                          <a:pt x="192" y="60"/>
                        </a:lnTo>
                        <a:lnTo>
                          <a:pt x="282" y="60"/>
                        </a:lnTo>
                      </a:path>
                    </a:pathLst>
                  </a:custGeom>
                  <a:noFill/>
                  <a:ln w="19050" cmpd="sng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pPr eaLnBrk="0" hangingPunct="0"/>
                    <a:endParaRPr lang="en-US" sz="1800" smtClean="0">
                      <a:solidFill>
                        <a:srgbClr val="000000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endParaRPr>
                  </a:p>
                </p:txBody>
              </p:sp>
            </p:grpSp>
            <p:sp>
              <p:nvSpPr>
                <p:cNvPr id="112703" name="Line 316"/>
                <p:cNvSpPr>
                  <a:spLocks noChangeShapeType="1"/>
                </p:cNvSpPr>
                <p:nvPr/>
              </p:nvSpPr>
              <p:spPr bwMode="auto">
                <a:xfrm>
                  <a:off x="4399" y="1321"/>
                  <a:ext cx="0" cy="109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112704" name="Line 317"/>
                <p:cNvSpPr>
                  <a:spLocks noChangeShapeType="1"/>
                </p:cNvSpPr>
                <p:nvPr/>
              </p:nvSpPr>
              <p:spPr bwMode="auto">
                <a:xfrm>
                  <a:off x="5063" y="1327"/>
                  <a:ext cx="0" cy="106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  <p:grpSp>
            <p:nvGrpSpPr>
              <p:cNvPr id="112689" name="Group 318"/>
              <p:cNvGrpSpPr>
                <a:grpSpLocks/>
              </p:cNvGrpSpPr>
              <p:nvPr/>
            </p:nvGrpSpPr>
            <p:grpSpPr bwMode="auto">
              <a:xfrm>
                <a:off x="4521" y="1619"/>
                <a:ext cx="437" cy="213"/>
                <a:chOff x="4396" y="1245"/>
                <a:chExt cx="672" cy="248"/>
              </a:xfrm>
            </p:grpSpPr>
            <p:sp>
              <p:nvSpPr>
                <p:cNvPr id="112691" name="Oval 407"/>
                <p:cNvSpPr>
                  <a:spLocks noChangeArrowheads="1"/>
                </p:cNvSpPr>
                <p:nvPr/>
              </p:nvSpPr>
              <p:spPr bwMode="auto">
                <a:xfrm>
                  <a:off x="4399" y="1355"/>
                  <a:ext cx="666" cy="138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CCCCFF"/>
                    </a:gs>
                    <a:gs pos="100000">
                      <a:srgbClr val="FFFFFF"/>
                    </a:gs>
                  </a:gsLst>
                  <a:lin ang="0" scaled="1"/>
                </a:gra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mtClean="0">
                    <a:solidFill>
                      <a:srgbClr val="000000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12692" name="Rectangle 410"/>
                <p:cNvSpPr>
                  <a:spLocks noChangeArrowheads="1"/>
                </p:cNvSpPr>
                <p:nvPr/>
              </p:nvSpPr>
              <p:spPr bwMode="auto">
                <a:xfrm>
                  <a:off x="4399" y="1339"/>
                  <a:ext cx="669" cy="86"/>
                </a:xfrm>
                <a:prstGeom prst="rect">
                  <a:avLst/>
                </a:prstGeom>
                <a:gradFill rotWithShape="1">
                  <a:gsLst>
                    <a:gs pos="0">
                      <a:srgbClr val="CCCCFF"/>
                    </a:gs>
                    <a:gs pos="100000">
                      <a:srgbClr val="FFFF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0" hangingPunct="0"/>
                  <a:endParaRPr lang="en-US" altLang="en-US" smtClean="0">
                    <a:solidFill>
                      <a:srgbClr val="000000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12693" name="Oval 411"/>
                <p:cNvSpPr>
                  <a:spLocks noChangeArrowheads="1"/>
                </p:cNvSpPr>
                <p:nvPr/>
              </p:nvSpPr>
              <p:spPr bwMode="auto">
                <a:xfrm>
                  <a:off x="4396" y="1245"/>
                  <a:ext cx="667" cy="162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CCCCFF"/>
                    </a:gs>
                    <a:gs pos="100000">
                      <a:srgbClr val="FFFFFF"/>
                    </a:gs>
                  </a:gsLst>
                  <a:lin ang="0" scaled="1"/>
                </a:gra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mtClean="0">
                    <a:solidFill>
                      <a:srgbClr val="000000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112694" name="Group 322"/>
                <p:cNvGrpSpPr>
                  <a:grpSpLocks/>
                </p:cNvGrpSpPr>
                <p:nvPr/>
              </p:nvGrpSpPr>
              <p:grpSpPr bwMode="auto">
                <a:xfrm>
                  <a:off x="4530" y="1287"/>
                  <a:ext cx="377" cy="75"/>
                  <a:chOff x="2468" y="1332"/>
                  <a:chExt cx="310" cy="60"/>
                </a:xfrm>
              </p:grpSpPr>
              <p:sp>
                <p:nvSpPr>
                  <p:cNvPr id="112697" name="Freeform 323"/>
                  <p:cNvSpPr>
                    <a:spLocks/>
                  </p:cNvSpPr>
                  <p:nvPr/>
                </p:nvSpPr>
                <p:spPr bwMode="auto">
                  <a:xfrm>
                    <a:off x="2468" y="1332"/>
                    <a:ext cx="310" cy="60"/>
                  </a:xfrm>
                  <a:custGeom>
                    <a:avLst/>
                    <a:gdLst>
                      <a:gd name="T0" fmla="*/ 0 w 310"/>
                      <a:gd name="T1" fmla="*/ 60 h 60"/>
                      <a:gd name="T2" fmla="*/ 96 w 310"/>
                      <a:gd name="T3" fmla="*/ 60 h 60"/>
                      <a:gd name="T4" fmla="*/ 192 w 310"/>
                      <a:gd name="T5" fmla="*/ 0 h 60"/>
                      <a:gd name="T6" fmla="*/ 310 w 310"/>
                      <a:gd name="T7" fmla="*/ 0 h 6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310"/>
                      <a:gd name="T13" fmla="*/ 0 h 60"/>
                      <a:gd name="T14" fmla="*/ 310 w 310"/>
                      <a:gd name="T15" fmla="*/ 60 h 6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310" h="60">
                        <a:moveTo>
                          <a:pt x="0" y="60"/>
                        </a:moveTo>
                        <a:lnTo>
                          <a:pt x="96" y="60"/>
                        </a:lnTo>
                        <a:lnTo>
                          <a:pt x="192" y="0"/>
                        </a:lnTo>
                        <a:lnTo>
                          <a:pt x="310" y="0"/>
                        </a:lnTo>
                      </a:path>
                    </a:pathLst>
                  </a:custGeom>
                  <a:noFill/>
                  <a:ln w="19050" cmpd="sng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pPr eaLnBrk="0" hangingPunct="0"/>
                    <a:endParaRPr lang="en-US" sz="1800" smtClean="0">
                      <a:solidFill>
                        <a:srgbClr val="000000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endParaRPr>
                  </a:p>
                </p:txBody>
              </p:sp>
              <p:sp>
                <p:nvSpPr>
                  <p:cNvPr id="112698" name="Freeform 324"/>
                  <p:cNvSpPr>
                    <a:spLocks/>
                  </p:cNvSpPr>
                  <p:nvPr/>
                </p:nvSpPr>
                <p:spPr bwMode="auto">
                  <a:xfrm>
                    <a:off x="2482" y="1332"/>
                    <a:ext cx="282" cy="60"/>
                  </a:xfrm>
                  <a:custGeom>
                    <a:avLst/>
                    <a:gdLst>
                      <a:gd name="T0" fmla="*/ 0 w 282"/>
                      <a:gd name="T1" fmla="*/ 0 h 60"/>
                      <a:gd name="T2" fmla="*/ 96 w 282"/>
                      <a:gd name="T3" fmla="*/ 0 h 60"/>
                      <a:gd name="T4" fmla="*/ 192 w 282"/>
                      <a:gd name="T5" fmla="*/ 60 h 60"/>
                      <a:gd name="T6" fmla="*/ 282 w 282"/>
                      <a:gd name="T7" fmla="*/ 60 h 6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282"/>
                      <a:gd name="T13" fmla="*/ 0 h 60"/>
                      <a:gd name="T14" fmla="*/ 282 w 282"/>
                      <a:gd name="T15" fmla="*/ 60 h 6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82" h="60">
                        <a:moveTo>
                          <a:pt x="0" y="0"/>
                        </a:moveTo>
                        <a:lnTo>
                          <a:pt x="96" y="0"/>
                        </a:lnTo>
                        <a:lnTo>
                          <a:pt x="192" y="60"/>
                        </a:lnTo>
                        <a:lnTo>
                          <a:pt x="282" y="60"/>
                        </a:lnTo>
                      </a:path>
                    </a:pathLst>
                  </a:custGeom>
                  <a:noFill/>
                  <a:ln w="19050" cmpd="sng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pPr eaLnBrk="0" hangingPunct="0"/>
                    <a:endParaRPr lang="en-US" sz="1800" smtClean="0">
                      <a:solidFill>
                        <a:srgbClr val="000000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endParaRPr>
                  </a:p>
                </p:txBody>
              </p:sp>
            </p:grpSp>
            <p:sp>
              <p:nvSpPr>
                <p:cNvPr id="112695" name="Line 325"/>
                <p:cNvSpPr>
                  <a:spLocks noChangeShapeType="1"/>
                </p:cNvSpPr>
                <p:nvPr/>
              </p:nvSpPr>
              <p:spPr bwMode="auto">
                <a:xfrm>
                  <a:off x="4399" y="1321"/>
                  <a:ext cx="0" cy="109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112696" name="Line 326"/>
                <p:cNvSpPr>
                  <a:spLocks noChangeShapeType="1"/>
                </p:cNvSpPr>
                <p:nvPr/>
              </p:nvSpPr>
              <p:spPr bwMode="auto">
                <a:xfrm>
                  <a:off x="5063" y="1327"/>
                  <a:ext cx="0" cy="106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  <p:sp>
            <p:nvSpPr>
              <p:cNvPr id="112690" name="Text Box 327"/>
              <p:cNvSpPr txBox="1">
                <a:spLocks noChangeArrowheads="1"/>
              </p:cNvSpPr>
              <p:nvPr/>
            </p:nvSpPr>
            <p:spPr bwMode="auto">
              <a:xfrm>
                <a:off x="4635" y="1408"/>
                <a:ext cx="204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r>
                  <a:rPr lang="en-US" altLang="en-US" sz="1800" smtClean="0">
                    <a:solidFill>
                      <a:srgbClr val="000000"/>
                    </a:solidFill>
                  </a:rPr>
                  <a:t>F</a:t>
                </a:r>
              </a:p>
            </p:txBody>
          </p:sp>
        </p:grpSp>
        <p:grpSp>
          <p:nvGrpSpPr>
            <p:cNvPr id="112660" name="Group 329"/>
            <p:cNvGrpSpPr>
              <a:grpSpLocks/>
            </p:cNvGrpSpPr>
            <p:nvPr/>
          </p:nvGrpSpPr>
          <p:grpSpPr bwMode="auto">
            <a:xfrm>
              <a:off x="1361" y="771"/>
              <a:ext cx="1089" cy="608"/>
              <a:chOff x="1363" y="1403"/>
              <a:chExt cx="1089" cy="608"/>
            </a:xfrm>
          </p:grpSpPr>
          <p:sp>
            <p:nvSpPr>
              <p:cNvPr id="112661" name="Text Box 330"/>
              <p:cNvSpPr txBox="1">
                <a:spLocks noChangeArrowheads="1"/>
              </p:cNvSpPr>
              <p:nvPr/>
            </p:nvSpPr>
            <p:spPr bwMode="auto">
              <a:xfrm>
                <a:off x="1462" y="1403"/>
                <a:ext cx="21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r>
                  <a:rPr lang="en-US" altLang="en-US" sz="1800" smtClean="0">
                    <a:solidFill>
                      <a:srgbClr val="000000"/>
                    </a:solidFill>
                  </a:rPr>
                  <a:t>A</a:t>
                </a:r>
              </a:p>
            </p:txBody>
          </p:sp>
          <p:sp>
            <p:nvSpPr>
              <p:cNvPr id="112662" name="Text Box 331"/>
              <p:cNvSpPr txBox="1">
                <a:spLocks noChangeArrowheads="1"/>
              </p:cNvSpPr>
              <p:nvPr/>
            </p:nvSpPr>
            <p:spPr bwMode="auto">
              <a:xfrm>
                <a:off x="2121" y="1406"/>
                <a:ext cx="21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r>
                  <a:rPr lang="en-US" altLang="en-US" sz="1800" smtClean="0">
                    <a:solidFill>
                      <a:srgbClr val="000000"/>
                    </a:solidFill>
                  </a:rPr>
                  <a:t>B</a:t>
                </a:r>
              </a:p>
            </p:txBody>
          </p:sp>
          <p:sp>
            <p:nvSpPr>
              <p:cNvPr id="112663" name="Line 332"/>
              <p:cNvSpPr>
                <a:spLocks noChangeShapeType="1"/>
              </p:cNvSpPr>
              <p:nvPr/>
            </p:nvSpPr>
            <p:spPr bwMode="auto">
              <a:xfrm flipV="1">
                <a:off x="1803" y="1729"/>
                <a:ext cx="20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12664" name="Text Box 333"/>
              <p:cNvSpPr txBox="1">
                <a:spLocks noChangeArrowheads="1"/>
              </p:cNvSpPr>
              <p:nvPr/>
            </p:nvSpPr>
            <p:spPr bwMode="auto">
              <a:xfrm>
                <a:off x="1386" y="1798"/>
                <a:ext cx="372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r>
                  <a:rPr lang="en-US" altLang="en-US" sz="1600" smtClean="0">
                    <a:solidFill>
                      <a:srgbClr val="000000"/>
                    </a:solidFill>
                  </a:rPr>
                  <a:t>IPv6</a:t>
                </a:r>
              </a:p>
            </p:txBody>
          </p:sp>
          <p:sp>
            <p:nvSpPr>
              <p:cNvPr id="112665" name="Text Box 334"/>
              <p:cNvSpPr txBox="1">
                <a:spLocks noChangeArrowheads="1"/>
              </p:cNvSpPr>
              <p:nvPr/>
            </p:nvSpPr>
            <p:spPr bwMode="auto">
              <a:xfrm>
                <a:off x="2045" y="1799"/>
                <a:ext cx="372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r>
                  <a:rPr lang="en-US" altLang="en-US" sz="1600" smtClean="0">
                    <a:solidFill>
                      <a:srgbClr val="000000"/>
                    </a:solidFill>
                  </a:rPr>
                  <a:t>IPv6</a:t>
                </a:r>
              </a:p>
            </p:txBody>
          </p:sp>
          <p:grpSp>
            <p:nvGrpSpPr>
              <p:cNvPr id="112666" name="Group 335"/>
              <p:cNvGrpSpPr>
                <a:grpSpLocks/>
              </p:cNvGrpSpPr>
              <p:nvPr/>
            </p:nvGrpSpPr>
            <p:grpSpPr bwMode="auto">
              <a:xfrm>
                <a:off x="1363" y="1621"/>
                <a:ext cx="437" cy="213"/>
                <a:chOff x="4396" y="1245"/>
                <a:chExt cx="672" cy="248"/>
              </a:xfrm>
            </p:grpSpPr>
            <p:sp>
              <p:nvSpPr>
                <p:cNvPr id="112676" name="Oval 407"/>
                <p:cNvSpPr>
                  <a:spLocks noChangeArrowheads="1"/>
                </p:cNvSpPr>
                <p:nvPr/>
              </p:nvSpPr>
              <p:spPr bwMode="auto">
                <a:xfrm>
                  <a:off x="4399" y="1355"/>
                  <a:ext cx="666" cy="138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CCCCFF"/>
                    </a:gs>
                    <a:gs pos="100000">
                      <a:srgbClr val="FFFFFF"/>
                    </a:gs>
                  </a:gsLst>
                  <a:lin ang="0" scaled="1"/>
                </a:gra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mtClean="0">
                    <a:solidFill>
                      <a:srgbClr val="000000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12677" name="Rectangle 410"/>
                <p:cNvSpPr>
                  <a:spLocks noChangeArrowheads="1"/>
                </p:cNvSpPr>
                <p:nvPr/>
              </p:nvSpPr>
              <p:spPr bwMode="auto">
                <a:xfrm>
                  <a:off x="4399" y="1339"/>
                  <a:ext cx="669" cy="86"/>
                </a:xfrm>
                <a:prstGeom prst="rect">
                  <a:avLst/>
                </a:prstGeom>
                <a:gradFill rotWithShape="1">
                  <a:gsLst>
                    <a:gs pos="0">
                      <a:srgbClr val="CCCCFF"/>
                    </a:gs>
                    <a:gs pos="100000">
                      <a:srgbClr val="FFFF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0" hangingPunct="0"/>
                  <a:endParaRPr lang="en-US" altLang="en-US" smtClean="0">
                    <a:solidFill>
                      <a:srgbClr val="000000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12678" name="Oval 411"/>
                <p:cNvSpPr>
                  <a:spLocks noChangeArrowheads="1"/>
                </p:cNvSpPr>
                <p:nvPr/>
              </p:nvSpPr>
              <p:spPr bwMode="auto">
                <a:xfrm>
                  <a:off x="4396" y="1245"/>
                  <a:ext cx="667" cy="162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CCCCFF"/>
                    </a:gs>
                    <a:gs pos="100000">
                      <a:srgbClr val="FFFFFF"/>
                    </a:gs>
                  </a:gsLst>
                  <a:lin ang="0" scaled="1"/>
                </a:gra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mtClean="0">
                    <a:solidFill>
                      <a:srgbClr val="000000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112679" name="Group 339"/>
                <p:cNvGrpSpPr>
                  <a:grpSpLocks/>
                </p:cNvGrpSpPr>
                <p:nvPr/>
              </p:nvGrpSpPr>
              <p:grpSpPr bwMode="auto">
                <a:xfrm>
                  <a:off x="4530" y="1287"/>
                  <a:ext cx="377" cy="75"/>
                  <a:chOff x="2468" y="1332"/>
                  <a:chExt cx="310" cy="60"/>
                </a:xfrm>
              </p:grpSpPr>
              <p:sp>
                <p:nvSpPr>
                  <p:cNvPr id="112682" name="Freeform 340"/>
                  <p:cNvSpPr>
                    <a:spLocks/>
                  </p:cNvSpPr>
                  <p:nvPr/>
                </p:nvSpPr>
                <p:spPr bwMode="auto">
                  <a:xfrm>
                    <a:off x="2468" y="1332"/>
                    <a:ext cx="310" cy="60"/>
                  </a:xfrm>
                  <a:custGeom>
                    <a:avLst/>
                    <a:gdLst>
                      <a:gd name="T0" fmla="*/ 0 w 310"/>
                      <a:gd name="T1" fmla="*/ 60 h 60"/>
                      <a:gd name="T2" fmla="*/ 96 w 310"/>
                      <a:gd name="T3" fmla="*/ 60 h 60"/>
                      <a:gd name="T4" fmla="*/ 192 w 310"/>
                      <a:gd name="T5" fmla="*/ 0 h 60"/>
                      <a:gd name="T6" fmla="*/ 310 w 310"/>
                      <a:gd name="T7" fmla="*/ 0 h 6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310"/>
                      <a:gd name="T13" fmla="*/ 0 h 60"/>
                      <a:gd name="T14" fmla="*/ 310 w 310"/>
                      <a:gd name="T15" fmla="*/ 60 h 6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310" h="60">
                        <a:moveTo>
                          <a:pt x="0" y="60"/>
                        </a:moveTo>
                        <a:lnTo>
                          <a:pt x="96" y="60"/>
                        </a:lnTo>
                        <a:lnTo>
                          <a:pt x="192" y="0"/>
                        </a:lnTo>
                        <a:lnTo>
                          <a:pt x="310" y="0"/>
                        </a:lnTo>
                      </a:path>
                    </a:pathLst>
                  </a:custGeom>
                  <a:noFill/>
                  <a:ln w="19050" cmpd="sng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pPr eaLnBrk="0" hangingPunct="0"/>
                    <a:endParaRPr lang="en-US" sz="1800" smtClean="0">
                      <a:solidFill>
                        <a:srgbClr val="000000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endParaRPr>
                  </a:p>
                </p:txBody>
              </p:sp>
              <p:sp>
                <p:nvSpPr>
                  <p:cNvPr id="112683" name="Freeform 341"/>
                  <p:cNvSpPr>
                    <a:spLocks/>
                  </p:cNvSpPr>
                  <p:nvPr/>
                </p:nvSpPr>
                <p:spPr bwMode="auto">
                  <a:xfrm>
                    <a:off x="2482" y="1332"/>
                    <a:ext cx="282" cy="60"/>
                  </a:xfrm>
                  <a:custGeom>
                    <a:avLst/>
                    <a:gdLst>
                      <a:gd name="T0" fmla="*/ 0 w 282"/>
                      <a:gd name="T1" fmla="*/ 0 h 60"/>
                      <a:gd name="T2" fmla="*/ 96 w 282"/>
                      <a:gd name="T3" fmla="*/ 0 h 60"/>
                      <a:gd name="T4" fmla="*/ 192 w 282"/>
                      <a:gd name="T5" fmla="*/ 60 h 60"/>
                      <a:gd name="T6" fmla="*/ 282 w 282"/>
                      <a:gd name="T7" fmla="*/ 60 h 6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282"/>
                      <a:gd name="T13" fmla="*/ 0 h 60"/>
                      <a:gd name="T14" fmla="*/ 282 w 282"/>
                      <a:gd name="T15" fmla="*/ 60 h 6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82" h="60">
                        <a:moveTo>
                          <a:pt x="0" y="0"/>
                        </a:moveTo>
                        <a:lnTo>
                          <a:pt x="96" y="0"/>
                        </a:lnTo>
                        <a:lnTo>
                          <a:pt x="192" y="60"/>
                        </a:lnTo>
                        <a:lnTo>
                          <a:pt x="282" y="60"/>
                        </a:lnTo>
                      </a:path>
                    </a:pathLst>
                  </a:custGeom>
                  <a:noFill/>
                  <a:ln w="19050" cmpd="sng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pPr eaLnBrk="0" hangingPunct="0"/>
                    <a:endParaRPr lang="en-US" sz="1800" smtClean="0">
                      <a:solidFill>
                        <a:srgbClr val="000000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endParaRPr>
                  </a:p>
                </p:txBody>
              </p:sp>
            </p:grpSp>
            <p:sp>
              <p:nvSpPr>
                <p:cNvPr id="112680" name="Line 342"/>
                <p:cNvSpPr>
                  <a:spLocks noChangeShapeType="1"/>
                </p:cNvSpPr>
                <p:nvPr/>
              </p:nvSpPr>
              <p:spPr bwMode="auto">
                <a:xfrm>
                  <a:off x="4399" y="1321"/>
                  <a:ext cx="0" cy="109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112681" name="Line 343"/>
                <p:cNvSpPr>
                  <a:spLocks noChangeShapeType="1"/>
                </p:cNvSpPr>
                <p:nvPr/>
              </p:nvSpPr>
              <p:spPr bwMode="auto">
                <a:xfrm>
                  <a:off x="5063" y="1327"/>
                  <a:ext cx="0" cy="106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  <p:grpSp>
            <p:nvGrpSpPr>
              <p:cNvPr id="112667" name="Group 344"/>
              <p:cNvGrpSpPr>
                <a:grpSpLocks/>
              </p:cNvGrpSpPr>
              <p:nvPr/>
            </p:nvGrpSpPr>
            <p:grpSpPr bwMode="auto">
              <a:xfrm>
                <a:off x="2015" y="1617"/>
                <a:ext cx="437" cy="213"/>
                <a:chOff x="4396" y="1245"/>
                <a:chExt cx="672" cy="248"/>
              </a:xfrm>
            </p:grpSpPr>
            <p:sp>
              <p:nvSpPr>
                <p:cNvPr id="112668" name="Oval 407"/>
                <p:cNvSpPr>
                  <a:spLocks noChangeArrowheads="1"/>
                </p:cNvSpPr>
                <p:nvPr/>
              </p:nvSpPr>
              <p:spPr bwMode="auto">
                <a:xfrm>
                  <a:off x="4399" y="1355"/>
                  <a:ext cx="666" cy="138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CCCCFF"/>
                    </a:gs>
                    <a:gs pos="100000">
                      <a:srgbClr val="FFFFFF"/>
                    </a:gs>
                  </a:gsLst>
                  <a:lin ang="0" scaled="1"/>
                </a:gra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mtClean="0">
                    <a:solidFill>
                      <a:srgbClr val="000000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12669" name="Rectangle 410"/>
                <p:cNvSpPr>
                  <a:spLocks noChangeArrowheads="1"/>
                </p:cNvSpPr>
                <p:nvPr/>
              </p:nvSpPr>
              <p:spPr bwMode="auto">
                <a:xfrm>
                  <a:off x="4399" y="1339"/>
                  <a:ext cx="669" cy="86"/>
                </a:xfrm>
                <a:prstGeom prst="rect">
                  <a:avLst/>
                </a:prstGeom>
                <a:gradFill rotWithShape="1">
                  <a:gsLst>
                    <a:gs pos="0">
                      <a:srgbClr val="CCCCFF"/>
                    </a:gs>
                    <a:gs pos="100000">
                      <a:srgbClr val="FFFF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0" hangingPunct="0"/>
                  <a:endParaRPr lang="en-US" altLang="en-US" smtClean="0">
                    <a:solidFill>
                      <a:srgbClr val="000000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12670" name="Oval 411"/>
                <p:cNvSpPr>
                  <a:spLocks noChangeArrowheads="1"/>
                </p:cNvSpPr>
                <p:nvPr/>
              </p:nvSpPr>
              <p:spPr bwMode="auto">
                <a:xfrm>
                  <a:off x="4396" y="1245"/>
                  <a:ext cx="667" cy="162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CCCCFF"/>
                    </a:gs>
                    <a:gs pos="100000">
                      <a:srgbClr val="FFFFFF"/>
                    </a:gs>
                  </a:gsLst>
                  <a:lin ang="0" scaled="1"/>
                </a:gra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mtClean="0">
                    <a:solidFill>
                      <a:srgbClr val="000000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112671" name="Group 348"/>
                <p:cNvGrpSpPr>
                  <a:grpSpLocks/>
                </p:cNvGrpSpPr>
                <p:nvPr/>
              </p:nvGrpSpPr>
              <p:grpSpPr bwMode="auto">
                <a:xfrm>
                  <a:off x="4530" y="1287"/>
                  <a:ext cx="377" cy="75"/>
                  <a:chOff x="2468" y="1332"/>
                  <a:chExt cx="310" cy="60"/>
                </a:xfrm>
              </p:grpSpPr>
              <p:sp>
                <p:nvSpPr>
                  <p:cNvPr id="112674" name="Freeform 349"/>
                  <p:cNvSpPr>
                    <a:spLocks/>
                  </p:cNvSpPr>
                  <p:nvPr/>
                </p:nvSpPr>
                <p:spPr bwMode="auto">
                  <a:xfrm>
                    <a:off x="2468" y="1332"/>
                    <a:ext cx="310" cy="60"/>
                  </a:xfrm>
                  <a:custGeom>
                    <a:avLst/>
                    <a:gdLst>
                      <a:gd name="T0" fmla="*/ 0 w 310"/>
                      <a:gd name="T1" fmla="*/ 60 h 60"/>
                      <a:gd name="T2" fmla="*/ 96 w 310"/>
                      <a:gd name="T3" fmla="*/ 60 h 60"/>
                      <a:gd name="T4" fmla="*/ 192 w 310"/>
                      <a:gd name="T5" fmla="*/ 0 h 60"/>
                      <a:gd name="T6" fmla="*/ 310 w 310"/>
                      <a:gd name="T7" fmla="*/ 0 h 6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310"/>
                      <a:gd name="T13" fmla="*/ 0 h 60"/>
                      <a:gd name="T14" fmla="*/ 310 w 310"/>
                      <a:gd name="T15" fmla="*/ 60 h 6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310" h="60">
                        <a:moveTo>
                          <a:pt x="0" y="60"/>
                        </a:moveTo>
                        <a:lnTo>
                          <a:pt x="96" y="60"/>
                        </a:lnTo>
                        <a:lnTo>
                          <a:pt x="192" y="0"/>
                        </a:lnTo>
                        <a:lnTo>
                          <a:pt x="310" y="0"/>
                        </a:lnTo>
                      </a:path>
                    </a:pathLst>
                  </a:custGeom>
                  <a:noFill/>
                  <a:ln w="19050" cmpd="sng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pPr eaLnBrk="0" hangingPunct="0"/>
                    <a:endParaRPr lang="en-US" sz="1800" smtClean="0">
                      <a:solidFill>
                        <a:srgbClr val="000000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endParaRPr>
                  </a:p>
                </p:txBody>
              </p:sp>
              <p:sp>
                <p:nvSpPr>
                  <p:cNvPr id="112675" name="Freeform 350"/>
                  <p:cNvSpPr>
                    <a:spLocks/>
                  </p:cNvSpPr>
                  <p:nvPr/>
                </p:nvSpPr>
                <p:spPr bwMode="auto">
                  <a:xfrm>
                    <a:off x="2482" y="1332"/>
                    <a:ext cx="282" cy="60"/>
                  </a:xfrm>
                  <a:custGeom>
                    <a:avLst/>
                    <a:gdLst>
                      <a:gd name="T0" fmla="*/ 0 w 282"/>
                      <a:gd name="T1" fmla="*/ 0 h 60"/>
                      <a:gd name="T2" fmla="*/ 96 w 282"/>
                      <a:gd name="T3" fmla="*/ 0 h 60"/>
                      <a:gd name="T4" fmla="*/ 192 w 282"/>
                      <a:gd name="T5" fmla="*/ 60 h 60"/>
                      <a:gd name="T6" fmla="*/ 282 w 282"/>
                      <a:gd name="T7" fmla="*/ 60 h 6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282"/>
                      <a:gd name="T13" fmla="*/ 0 h 60"/>
                      <a:gd name="T14" fmla="*/ 282 w 282"/>
                      <a:gd name="T15" fmla="*/ 60 h 6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82" h="60">
                        <a:moveTo>
                          <a:pt x="0" y="0"/>
                        </a:moveTo>
                        <a:lnTo>
                          <a:pt x="96" y="0"/>
                        </a:lnTo>
                        <a:lnTo>
                          <a:pt x="192" y="60"/>
                        </a:lnTo>
                        <a:lnTo>
                          <a:pt x="282" y="60"/>
                        </a:lnTo>
                      </a:path>
                    </a:pathLst>
                  </a:custGeom>
                  <a:noFill/>
                  <a:ln w="19050" cmpd="sng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pPr eaLnBrk="0" hangingPunct="0"/>
                    <a:endParaRPr lang="en-US" sz="1800" smtClean="0">
                      <a:solidFill>
                        <a:srgbClr val="000000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endParaRPr>
                  </a:p>
                </p:txBody>
              </p:sp>
            </p:grpSp>
            <p:sp>
              <p:nvSpPr>
                <p:cNvPr id="112672" name="Line 351"/>
                <p:cNvSpPr>
                  <a:spLocks noChangeShapeType="1"/>
                </p:cNvSpPr>
                <p:nvPr/>
              </p:nvSpPr>
              <p:spPr bwMode="auto">
                <a:xfrm>
                  <a:off x="4399" y="1321"/>
                  <a:ext cx="0" cy="109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112673" name="Line 352"/>
                <p:cNvSpPr>
                  <a:spLocks noChangeShapeType="1"/>
                </p:cNvSpPr>
                <p:nvPr/>
              </p:nvSpPr>
              <p:spPr bwMode="auto">
                <a:xfrm>
                  <a:off x="5063" y="1327"/>
                  <a:ext cx="0" cy="106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52"/>
          <p:cNvGrpSpPr>
            <a:grpSpLocks/>
          </p:cNvGrpSpPr>
          <p:nvPr/>
        </p:nvGrpSpPr>
        <p:grpSpPr bwMode="auto">
          <a:xfrm>
            <a:off x="2557463" y="3384550"/>
            <a:ext cx="817562" cy="2981325"/>
            <a:chOff x="1611" y="2132"/>
            <a:chExt cx="515" cy="1878"/>
          </a:xfrm>
        </p:grpSpPr>
        <p:grpSp>
          <p:nvGrpSpPr>
            <p:cNvPr id="113821" name="Group 212"/>
            <p:cNvGrpSpPr>
              <a:grpSpLocks/>
            </p:cNvGrpSpPr>
            <p:nvPr/>
          </p:nvGrpSpPr>
          <p:grpSpPr bwMode="auto">
            <a:xfrm>
              <a:off x="1625" y="2200"/>
              <a:ext cx="471" cy="908"/>
              <a:chOff x="643" y="2144"/>
              <a:chExt cx="471" cy="908"/>
            </a:xfrm>
          </p:grpSpPr>
          <p:sp>
            <p:nvSpPr>
              <p:cNvPr id="113825" name="Rectangle 183"/>
              <p:cNvSpPr>
                <a:spLocks noChangeArrowheads="1"/>
              </p:cNvSpPr>
              <p:nvPr/>
            </p:nvSpPr>
            <p:spPr bwMode="auto">
              <a:xfrm>
                <a:off x="652" y="2144"/>
                <a:ext cx="462" cy="908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3826" name="Text Box 184"/>
              <p:cNvSpPr txBox="1">
                <a:spLocks noChangeArrowheads="1"/>
              </p:cNvSpPr>
              <p:nvPr/>
            </p:nvSpPr>
            <p:spPr bwMode="auto">
              <a:xfrm>
                <a:off x="643" y="2169"/>
                <a:ext cx="457" cy="8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r>
                  <a:rPr lang="en-US" altLang="en-US" sz="1400" smtClean="0">
                    <a:solidFill>
                      <a:srgbClr val="000000"/>
                    </a:solidFill>
                  </a:rPr>
                  <a:t>flow: X</a:t>
                </a:r>
              </a:p>
              <a:p>
                <a:pPr eaLnBrk="0" hangingPunct="0"/>
                <a:r>
                  <a:rPr lang="en-US" altLang="en-US" sz="1400" smtClean="0">
                    <a:solidFill>
                      <a:srgbClr val="000000"/>
                    </a:solidFill>
                  </a:rPr>
                  <a:t>src: A</a:t>
                </a:r>
              </a:p>
              <a:p>
                <a:pPr eaLnBrk="0" hangingPunct="0"/>
                <a:r>
                  <a:rPr lang="en-US" altLang="en-US" sz="1400" smtClean="0">
                    <a:solidFill>
                      <a:srgbClr val="000000"/>
                    </a:solidFill>
                  </a:rPr>
                  <a:t>dest: F</a:t>
                </a:r>
              </a:p>
              <a:p>
                <a:pPr eaLnBrk="0" hangingPunct="0"/>
                <a:endParaRPr lang="en-US" altLang="en-US" sz="1400" smtClean="0">
                  <a:solidFill>
                    <a:srgbClr val="000000"/>
                  </a:solidFill>
                </a:endParaRPr>
              </a:p>
              <a:p>
                <a:pPr eaLnBrk="0" hangingPunct="0"/>
                <a:endParaRPr lang="en-US" altLang="en-US" sz="1400" smtClean="0">
                  <a:solidFill>
                    <a:srgbClr val="000000"/>
                  </a:solidFill>
                </a:endParaRPr>
              </a:p>
              <a:p>
                <a:pPr eaLnBrk="0" hangingPunct="0"/>
                <a:r>
                  <a:rPr lang="en-US" altLang="en-US" sz="1400" smtClean="0">
                    <a:solidFill>
                      <a:srgbClr val="000000"/>
                    </a:solidFill>
                  </a:rPr>
                  <a:t>data</a:t>
                </a:r>
              </a:p>
            </p:txBody>
          </p:sp>
        </p:grpSp>
        <p:sp>
          <p:nvSpPr>
            <p:cNvPr id="113822" name="Line 194"/>
            <p:cNvSpPr>
              <a:spLocks noChangeShapeType="1"/>
            </p:cNvSpPr>
            <p:nvPr/>
          </p:nvSpPr>
          <p:spPr bwMode="auto">
            <a:xfrm>
              <a:off x="1661" y="2132"/>
              <a:ext cx="43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13823" name="Text Box 204"/>
            <p:cNvSpPr txBox="1">
              <a:spLocks noChangeArrowheads="1"/>
            </p:cNvSpPr>
            <p:nvPr/>
          </p:nvSpPr>
          <p:spPr bwMode="auto">
            <a:xfrm>
              <a:off x="1611" y="3690"/>
              <a:ext cx="515" cy="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>
                <a:lnSpc>
                  <a:spcPct val="85000"/>
                </a:lnSpc>
              </a:pPr>
              <a:r>
                <a:rPr lang="en-US" altLang="en-US" sz="1600" smtClean="0">
                  <a:solidFill>
                    <a:srgbClr val="000000"/>
                  </a:solidFill>
                </a:rPr>
                <a:t>A-to-B:</a:t>
              </a:r>
            </a:p>
            <a:p>
              <a:pPr algn="ctr" eaLnBrk="0" hangingPunct="0">
                <a:lnSpc>
                  <a:spcPct val="85000"/>
                </a:lnSpc>
              </a:pPr>
              <a:r>
                <a:rPr lang="en-US" altLang="en-US" sz="1600" smtClean="0">
                  <a:solidFill>
                    <a:srgbClr val="000000"/>
                  </a:solidFill>
                </a:rPr>
                <a:t>IPv6</a:t>
              </a:r>
            </a:p>
          </p:txBody>
        </p:sp>
        <p:sp>
          <p:nvSpPr>
            <p:cNvPr id="113824" name="Line 205"/>
            <p:cNvSpPr>
              <a:spLocks noChangeShapeType="1"/>
            </p:cNvSpPr>
            <p:nvPr/>
          </p:nvSpPr>
          <p:spPr bwMode="auto">
            <a:xfrm>
              <a:off x="1856" y="3230"/>
              <a:ext cx="0" cy="49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4" name="Group 353"/>
          <p:cNvGrpSpPr>
            <a:grpSpLocks/>
          </p:cNvGrpSpPr>
          <p:nvPr/>
        </p:nvGrpSpPr>
        <p:grpSpPr bwMode="auto">
          <a:xfrm>
            <a:off x="3532188" y="3376613"/>
            <a:ext cx="1185862" cy="3319462"/>
            <a:chOff x="2225" y="2127"/>
            <a:chExt cx="747" cy="2091"/>
          </a:xfrm>
        </p:grpSpPr>
        <p:grpSp>
          <p:nvGrpSpPr>
            <p:cNvPr id="113812" name="Group 216"/>
            <p:cNvGrpSpPr>
              <a:grpSpLocks/>
            </p:cNvGrpSpPr>
            <p:nvPr/>
          </p:nvGrpSpPr>
          <p:grpSpPr bwMode="auto">
            <a:xfrm>
              <a:off x="2225" y="2194"/>
              <a:ext cx="620" cy="1388"/>
              <a:chOff x="441" y="2082"/>
              <a:chExt cx="620" cy="1388"/>
            </a:xfrm>
          </p:grpSpPr>
          <p:sp>
            <p:nvSpPr>
              <p:cNvPr id="113816" name="Rectangle 189"/>
              <p:cNvSpPr>
                <a:spLocks noChangeArrowheads="1"/>
              </p:cNvSpPr>
              <p:nvPr/>
            </p:nvSpPr>
            <p:spPr bwMode="auto">
              <a:xfrm>
                <a:off x="478" y="2088"/>
                <a:ext cx="583" cy="1382"/>
              </a:xfrm>
              <a:prstGeom prst="rect">
                <a:avLst/>
              </a:prstGeom>
              <a:solidFill>
                <a:srgbClr val="CC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113817" name="Group 190"/>
              <p:cNvGrpSpPr>
                <a:grpSpLocks/>
              </p:cNvGrpSpPr>
              <p:nvPr/>
            </p:nvGrpSpPr>
            <p:grpSpPr bwMode="auto">
              <a:xfrm>
                <a:off x="499" y="2471"/>
                <a:ext cx="489" cy="908"/>
                <a:chOff x="4869" y="143"/>
                <a:chExt cx="489" cy="908"/>
              </a:xfrm>
            </p:grpSpPr>
            <p:sp>
              <p:nvSpPr>
                <p:cNvPr id="113819" name="Rectangle 191"/>
                <p:cNvSpPr>
                  <a:spLocks noChangeArrowheads="1"/>
                </p:cNvSpPr>
                <p:nvPr/>
              </p:nvSpPr>
              <p:spPr bwMode="auto">
                <a:xfrm>
                  <a:off x="4893" y="143"/>
                  <a:ext cx="462" cy="908"/>
                </a:xfrm>
                <a:prstGeom prst="rect">
                  <a:avLst/>
                </a:prstGeom>
                <a:solidFill>
                  <a:srgbClr val="66CC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13820" name="Text Box 192"/>
                <p:cNvSpPr txBox="1">
                  <a:spLocks noChangeArrowheads="1"/>
                </p:cNvSpPr>
                <p:nvPr/>
              </p:nvSpPr>
              <p:spPr bwMode="auto">
                <a:xfrm>
                  <a:off x="4869" y="161"/>
                  <a:ext cx="489" cy="86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r>
                    <a:rPr lang="en-US" altLang="en-US" sz="1400" smtClean="0">
                      <a:solidFill>
                        <a:srgbClr val="000000"/>
                      </a:solidFill>
                    </a:rPr>
                    <a:t>Flow: X</a:t>
                  </a:r>
                </a:p>
                <a:p>
                  <a:pPr eaLnBrk="0" hangingPunct="0"/>
                  <a:r>
                    <a:rPr lang="en-US" altLang="en-US" sz="1400" smtClean="0">
                      <a:solidFill>
                        <a:srgbClr val="000000"/>
                      </a:solidFill>
                    </a:rPr>
                    <a:t>Src: A</a:t>
                  </a:r>
                </a:p>
                <a:p>
                  <a:pPr eaLnBrk="0" hangingPunct="0"/>
                  <a:r>
                    <a:rPr lang="en-US" altLang="en-US" sz="1400" smtClean="0">
                      <a:solidFill>
                        <a:srgbClr val="000000"/>
                      </a:solidFill>
                    </a:rPr>
                    <a:t>Dest: F</a:t>
                  </a:r>
                </a:p>
                <a:p>
                  <a:pPr eaLnBrk="0" hangingPunct="0"/>
                  <a:endParaRPr lang="en-US" altLang="en-US" sz="1400" smtClean="0">
                    <a:solidFill>
                      <a:srgbClr val="000000"/>
                    </a:solidFill>
                  </a:endParaRPr>
                </a:p>
                <a:p>
                  <a:pPr eaLnBrk="0" hangingPunct="0"/>
                  <a:endParaRPr lang="en-US" altLang="en-US" sz="1400" smtClean="0">
                    <a:solidFill>
                      <a:srgbClr val="000000"/>
                    </a:solidFill>
                  </a:endParaRPr>
                </a:p>
                <a:p>
                  <a:pPr eaLnBrk="0" hangingPunct="0"/>
                  <a:r>
                    <a:rPr lang="en-US" altLang="en-US" sz="1400" smtClean="0">
                      <a:solidFill>
                        <a:srgbClr val="000000"/>
                      </a:solidFill>
                    </a:rPr>
                    <a:t>data</a:t>
                  </a:r>
                </a:p>
              </p:txBody>
            </p:sp>
          </p:grpSp>
          <p:sp>
            <p:nvSpPr>
              <p:cNvPr id="113818" name="Text Box 193"/>
              <p:cNvSpPr txBox="1">
                <a:spLocks noChangeArrowheads="1"/>
              </p:cNvSpPr>
              <p:nvPr/>
            </p:nvSpPr>
            <p:spPr bwMode="auto">
              <a:xfrm>
                <a:off x="441" y="2082"/>
                <a:ext cx="564" cy="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r>
                  <a:rPr lang="en-US" altLang="en-US" sz="1800" smtClean="0">
                    <a:solidFill>
                      <a:srgbClr val="FFFFFF"/>
                    </a:solidFill>
                  </a:rPr>
                  <a:t>src:B</a:t>
                </a:r>
              </a:p>
              <a:p>
                <a:pPr eaLnBrk="0" hangingPunct="0"/>
                <a:r>
                  <a:rPr lang="en-US" altLang="en-US" sz="1800" smtClean="0">
                    <a:solidFill>
                      <a:srgbClr val="FFFFFF"/>
                    </a:solidFill>
                  </a:rPr>
                  <a:t>dest: E</a:t>
                </a:r>
              </a:p>
            </p:txBody>
          </p:sp>
        </p:grpSp>
        <p:sp>
          <p:nvSpPr>
            <p:cNvPr id="113813" name="Line 195"/>
            <p:cNvSpPr>
              <a:spLocks noChangeShapeType="1"/>
            </p:cNvSpPr>
            <p:nvPr/>
          </p:nvSpPr>
          <p:spPr bwMode="auto">
            <a:xfrm>
              <a:off x="2345" y="2127"/>
              <a:ext cx="43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13814" name="Text Box 208"/>
            <p:cNvSpPr txBox="1">
              <a:spLocks noChangeArrowheads="1"/>
            </p:cNvSpPr>
            <p:nvPr/>
          </p:nvSpPr>
          <p:spPr bwMode="auto">
            <a:xfrm>
              <a:off x="2231" y="3767"/>
              <a:ext cx="741" cy="4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>
                <a:lnSpc>
                  <a:spcPct val="85000"/>
                </a:lnSpc>
              </a:pPr>
              <a:r>
                <a:rPr lang="en-US" altLang="en-US" sz="1600" smtClean="0">
                  <a:solidFill>
                    <a:srgbClr val="000000"/>
                  </a:solidFill>
                </a:rPr>
                <a:t>B-to-C:</a:t>
              </a:r>
            </a:p>
            <a:p>
              <a:pPr algn="ctr" eaLnBrk="0" hangingPunct="0">
                <a:lnSpc>
                  <a:spcPct val="85000"/>
                </a:lnSpc>
              </a:pPr>
              <a:r>
                <a:rPr lang="en-US" altLang="en-US" sz="1600" smtClean="0">
                  <a:solidFill>
                    <a:srgbClr val="000000"/>
                  </a:solidFill>
                </a:rPr>
                <a:t>IPv6 inside</a:t>
              </a:r>
            </a:p>
            <a:p>
              <a:pPr algn="ctr" eaLnBrk="0" hangingPunct="0">
                <a:lnSpc>
                  <a:spcPct val="85000"/>
                </a:lnSpc>
              </a:pPr>
              <a:r>
                <a:rPr lang="en-US" altLang="en-US" sz="1600" smtClean="0">
                  <a:solidFill>
                    <a:srgbClr val="000000"/>
                  </a:solidFill>
                </a:rPr>
                <a:t>IPv4</a:t>
              </a:r>
            </a:p>
          </p:txBody>
        </p:sp>
        <p:sp>
          <p:nvSpPr>
            <p:cNvPr id="113815" name="Line 209"/>
            <p:cNvSpPr>
              <a:spLocks noChangeShapeType="1"/>
            </p:cNvSpPr>
            <p:nvPr/>
          </p:nvSpPr>
          <p:spPr bwMode="auto">
            <a:xfrm>
              <a:off x="2588" y="3604"/>
              <a:ext cx="0" cy="1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7" name="Group 355"/>
          <p:cNvGrpSpPr>
            <a:grpSpLocks/>
          </p:cNvGrpSpPr>
          <p:nvPr/>
        </p:nvGrpSpPr>
        <p:grpSpPr bwMode="auto">
          <a:xfrm>
            <a:off x="6748463" y="3379788"/>
            <a:ext cx="881062" cy="2998787"/>
            <a:chOff x="4251" y="2129"/>
            <a:chExt cx="555" cy="1889"/>
          </a:xfrm>
        </p:grpSpPr>
        <p:sp>
          <p:nvSpPr>
            <p:cNvPr id="113806" name="Line 197"/>
            <p:cNvSpPr>
              <a:spLocks noChangeShapeType="1"/>
            </p:cNvSpPr>
            <p:nvPr/>
          </p:nvSpPr>
          <p:spPr bwMode="auto">
            <a:xfrm>
              <a:off x="4292" y="2129"/>
              <a:ext cx="43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13807" name="Text Box 206"/>
            <p:cNvSpPr txBox="1">
              <a:spLocks noChangeArrowheads="1"/>
            </p:cNvSpPr>
            <p:nvPr/>
          </p:nvSpPr>
          <p:spPr bwMode="auto">
            <a:xfrm>
              <a:off x="4298" y="3698"/>
              <a:ext cx="508" cy="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>
                <a:lnSpc>
                  <a:spcPct val="85000"/>
                </a:lnSpc>
              </a:pPr>
              <a:r>
                <a:rPr lang="en-US" altLang="en-US" sz="1600" smtClean="0">
                  <a:solidFill>
                    <a:srgbClr val="000000"/>
                  </a:solidFill>
                </a:rPr>
                <a:t>E-to-F:</a:t>
              </a:r>
            </a:p>
            <a:p>
              <a:pPr algn="ctr" eaLnBrk="0" hangingPunct="0">
                <a:lnSpc>
                  <a:spcPct val="85000"/>
                </a:lnSpc>
              </a:pPr>
              <a:r>
                <a:rPr lang="en-US" altLang="en-US" sz="1600" smtClean="0">
                  <a:solidFill>
                    <a:srgbClr val="000000"/>
                  </a:solidFill>
                </a:rPr>
                <a:t>IPv6</a:t>
              </a:r>
            </a:p>
          </p:txBody>
        </p:sp>
        <p:sp>
          <p:nvSpPr>
            <p:cNvPr id="113808" name="Line 207"/>
            <p:cNvSpPr>
              <a:spLocks noChangeShapeType="1"/>
            </p:cNvSpPr>
            <p:nvPr/>
          </p:nvSpPr>
          <p:spPr bwMode="auto">
            <a:xfrm>
              <a:off x="4540" y="3238"/>
              <a:ext cx="0" cy="49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grpSp>
          <p:nvGrpSpPr>
            <p:cNvPr id="113809" name="Group 213"/>
            <p:cNvGrpSpPr>
              <a:grpSpLocks/>
            </p:cNvGrpSpPr>
            <p:nvPr/>
          </p:nvGrpSpPr>
          <p:grpSpPr bwMode="auto">
            <a:xfrm>
              <a:off x="4251" y="2205"/>
              <a:ext cx="471" cy="908"/>
              <a:chOff x="643" y="2144"/>
              <a:chExt cx="471" cy="908"/>
            </a:xfrm>
          </p:grpSpPr>
          <p:sp>
            <p:nvSpPr>
              <p:cNvPr id="113810" name="Rectangle 214"/>
              <p:cNvSpPr>
                <a:spLocks noChangeArrowheads="1"/>
              </p:cNvSpPr>
              <p:nvPr/>
            </p:nvSpPr>
            <p:spPr bwMode="auto">
              <a:xfrm>
                <a:off x="652" y="2144"/>
                <a:ext cx="462" cy="908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3811" name="Text Box 215"/>
              <p:cNvSpPr txBox="1">
                <a:spLocks noChangeArrowheads="1"/>
              </p:cNvSpPr>
              <p:nvPr/>
            </p:nvSpPr>
            <p:spPr bwMode="auto">
              <a:xfrm>
                <a:off x="643" y="2169"/>
                <a:ext cx="457" cy="8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r>
                  <a:rPr lang="en-US" altLang="en-US" sz="1400" smtClean="0">
                    <a:solidFill>
                      <a:srgbClr val="000000"/>
                    </a:solidFill>
                  </a:rPr>
                  <a:t>flow: X</a:t>
                </a:r>
              </a:p>
              <a:p>
                <a:pPr eaLnBrk="0" hangingPunct="0"/>
                <a:r>
                  <a:rPr lang="en-US" altLang="en-US" sz="1400" smtClean="0">
                    <a:solidFill>
                      <a:srgbClr val="000000"/>
                    </a:solidFill>
                  </a:rPr>
                  <a:t>src: A</a:t>
                </a:r>
              </a:p>
              <a:p>
                <a:pPr eaLnBrk="0" hangingPunct="0"/>
                <a:r>
                  <a:rPr lang="en-US" altLang="en-US" sz="1400" smtClean="0">
                    <a:solidFill>
                      <a:srgbClr val="000000"/>
                    </a:solidFill>
                  </a:rPr>
                  <a:t>dest: F</a:t>
                </a:r>
              </a:p>
              <a:p>
                <a:pPr eaLnBrk="0" hangingPunct="0"/>
                <a:endParaRPr lang="en-US" altLang="en-US" sz="1400" smtClean="0">
                  <a:solidFill>
                    <a:srgbClr val="000000"/>
                  </a:solidFill>
                </a:endParaRPr>
              </a:p>
              <a:p>
                <a:pPr eaLnBrk="0" hangingPunct="0"/>
                <a:endParaRPr lang="en-US" altLang="en-US" sz="1400" smtClean="0">
                  <a:solidFill>
                    <a:srgbClr val="000000"/>
                  </a:solidFill>
                </a:endParaRPr>
              </a:p>
              <a:p>
                <a:pPr eaLnBrk="0" hangingPunct="0"/>
                <a:r>
                  <a:rPr lang="en-US" altLang="en-US" sz="1400" smtClean="0">
                    <a:solidFill>
                      <a:srgbClr val="000000"/>
                    </a:solidFill>
                  </a:rPr>
                  <a:t>data</a:t>
                </a:r>
              </a:p>
            </p:txBody>
          </p:sp>
        </p:grpSp>
      </p:grpSp>
      <p:grpSp>
        <p:nvGrpSpPr>
          <p:cNvPr id="9" name="Group 354"/>
          <p:cNvGrpSpPr>
            <a:grpSpLocks/>
          </p:cNvGrpSpPr>
          <p:nvPr/>
        </p:nvGrpSpPr>
        <p:grpSpPr bwMode="auto">
          <a:xfrm>
            <a:off x="5567363" y="3378200"/>
            <a:ext cx="1176337" cy="3330575"/>
            <a:chOff x="3507" y="2128"/>
            <a:chExt cx="741" cy="2098"/>
          </a:xfrm>
        </p:grpSpPr>
        <p:sp>
          <p:nvSpPr>
            <p:cNvPr id="113797" name="Line 196"/>
            <p:cNvSpPr>
              <a:spLocks noChangeShapeType="1"/>
            </p:cNvSpPr>
            <p:nvPr/>
          </p:nvSpPr>
          <p:spPr bwMode="auto">
            <a:xfrm>
              <a:off x="3627" y="2128"/>
              <a:ext cx="43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13798" name="Text Box 210"/>
            <p:cNvSpPr txBox="1">
              <a:spLocks noChangeArrowheads="1"/>
            </p:cNvSpPr>
            <p:nvPr/>
          </p:nvSpPr>
          <p:spPr bwMode="auto">
            <a:xfrm>
              <a:off x="3507" y="3775"/>
              <a:ext cx="741" cy="4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>
                <a:lnSpc>
                  <a:spcPct val="85000"/>
                </a:lnSpc>
              </a:pPr>
              <a:r>
                <a:rPr lang="en-US" altLang="en-US" sz="1600" smtClean="0">
                  <a:solidFill>
                    <a:srgbClr val="000000"/>
                  </a:solidFill>
                </a:rPr>
                <a:t>B-to-C:</a:t>
              </a:r>
            </a:p>
            <a:p>
              <a:pPr algn="ctr" eaLnBrk="0" hangingPunct="0">
                <a:lnSpc>
                  <a:spcPct val="85000"/>
                </a:lnSpc>
              </a:pPr>
              <a:r>
                <a:rPr lang="en-US" altLang="en-US" sz="1600" smtClean="0">
                  <a:solidFill>
                    <a:srgbClr val="000000"/>
                  </a:solidFill>
                </a:rPr>
                <a:t>IPv6 inside</a:t>
              </a:r>
            </a:p>
            <a:p>
              <a:pPr algn="ctr" eaLnBrk="0" hangingPunct="0">
                <a:lnSpc>
                  <a:spcPct val="85000"/>
                </a:lnSpc>
              </a:pPr>
              <a:r>
                <a:rPr lang="en-US" altLang="en-US" sz="1600" smtClean="0">
                  <a:solidFill>
                    <a:srgbClr val="000000"/>
                  </a:solidFill>
                </a:rPr>
                <a:t>IPv4</a:t>
              </a:r>
            </a:p>
          </p:txBody>
        </p:sp>
        <p:sp>
          <p:nvSpPr>
            <p:cNvPr id="113799" name="Line 211"/>
            <p:cNvSpPr>
              <a:spLocks noChangeShapeType="1"/>
            </p:cNvSpPr>
            <p:nvPr/>
          </p:nvSpPr>
          <p:spPr bwMode="auto">
            <a:xfrm>
              <a:off x="3883" y="3640"/>
              <a:ext cx="0" cy="1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grpSp>
          <p:nvGrpSpPr>
            <p:cNvPr id="113800" name="Group 217"/>
            <p:cNvGrpSpPr>
              <a:grpSpLocks/>
            </p:cNvGrpSpPr>
            <p:nvPr/>
          </p:nvGrpSpPr>
          <p:grpSpPr bwMode="auto">
            <a:xfrm>
              <a:off x="3521" y="2220"/>
              <a:ext cx="620" cy="1388"/>
              <a:chOff x="441" y="2082"/>
              <a:chExt cx="620" cy="1388"/>
            </a:xfrm>
          </p:grpSpPr>
          <p:sp>
            <p:nvSpPr>
              <p:cNvPr id="113801" name="Rectangle 218"/>
              <p:cNvSpPr>
                <a:spLocks noChangeArrowheads="1"/>
              </p:cNvSpPr>
              <p:nvPr/>
            </p:nvSpPr>
            <p:spPr bwMode="auto">
              <a:xfrm>
                <a:off x="478" y="2088"/>
                <a:ext cx="583" cy="1382"/>
              </a:xfrm>
              <a:prstGeom prst="rect">
                <a:avLst/>
              </a:prstGeom>
              <a:solidFill>
                <a:srgbClr val="CC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113802" name="Group 219"/>
              <p:cNvGrpSpPr>
                <a:grpSpLocks/>
              </p:cNvGrpSpPr>
              <p:nvPr/>
            </p:nvGrpSpPr>
            <p:grpSpPr bwMode="auto">
              <a:xfrm>
                <a:off x="499" y="2471"/>
                <a:ext cx="489" cy="908"/>
                <a:chOff x="4869" y="143"/>
                <a:chExt cx="489" cy="908"/>
              </a:xfrm>
            </p:grpSpPr>
            <p:sp>
              <p:nvSpPr>
                <p:cNvPr id="113804" name="Rectangle 220"/>
                <p:cNvSpPr>
                  <a:spLocks noChangeArrowheads="1"/>
                </p:cNvSpPr>
                <p:nvPr/>
              </p:nvSpPr>
              <p:spPr bwMode="auto">
                <a:xfrm>
                  <a:off x="4893" y="143"/>
                  <a:ext cx="462" cy="908"/>
                </a:xfrm>
                <a:prstGeom prst="rect">
                  <a:avLst/>
                </a:prstGeom>
                <a:solidFill>
                  <a:srgbClr val="66CC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13805" name="Text Box 221"/>
                <p:cNvSpPr txBox="1">
                  <a:spLocks noChangeArrowheads="1"/>
                </p:cNvSpPr>
                <p:nvPr/>
              </p:nvSpPr>
              <p:spPr bwMode="auto">
                <a:xfrm>
                  <a:off x="4869" y="161"/>
                  <a:ext cx="489" cy="86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r>
                    <a:rPr lang="en-US" altLang="en-US" sz="1400" smtClean="0">
                      <a:solidFill>
                        <a:srgbClr val="000000"/>
                      </a:solidFill>
                    </a:rPr>
                    <a:t>Flow: X</a:t>
                  </a:r>
                </a:p>
                <a:p>
                  <a:pPr eaLnBrk="0" hangingPunct="0"/>
                  <a:r>
                    <a:rPr lang="en-US" altLang="en-US" sz="1400" smtClean="0">
                      <a:solidFill>
                        <a:srgbClr val="000000"/>
                      </a:solidFill>
                    </a:rPr>
                    <a:t>Src: A</a:t>
                  </a:r>
                </a:p>
                <a:p>
                  <a:pPr eaLnBrk="0" hangingPunct="0"/>
                  <a:r>
                    <a:rPr lang="en-US" altLang="en-US" sz="1400" smtClean="0">
                      <a:solidFill>
                        <a:srgbClr val="000000"/>
                      </a:solidFill>
                    </a:rPr>
                    <a:t>Dest: F</a:t>
                  </a:r>
                </a:p>
                <a:p>
                  <a:pPr eaLnBrk="0" hangingPunct="0"/>
                  <a:endParaRPr lang="en-US" altLang="en-US" sz="1400" smtClean="0">
                    <a:solidFill>
                      <a:srgbClr val="000000"/>
                    </a:solidFill>
                  </a:endParaRPr>
                </a:p>
                <a:p>
                  <a:pPr eaLnBrk="0" hangingPunct="0"/>
                  <a:endParaRPr lang="en-US" altLang="en-US" sz="1400" smtClean="0">
                    <a:solidFill>
                      <a:srgbClr val="000000"/>
                    </a:solidFill>
                  </a:endParaRPr>
                </a:p>
                <a:p>
                  <a:pPr eaLnBrk="0" hangingPunct="0"/>
                  <a:r>
                    <a:rPr lang="en-US" altLang="en-US" sz="1400" smtClean="0">
                      <a:solidFill>
                        <a:srgbClr val="000000"/>
                      </a:solidFill>
                    </a:rPr>
                    <a:t>data</a:t>
                  </a:r>
                </a:p>
              </p:txBody>
            </p:sp>
          </p:grpSp>
          <p:sp>
            <p:nvSpPr>
              <p:cNvPr id="113803" name="Text Box 222"/>
              <p:cNvSpPr txBox="1">
                <a:spLocks noChangeArrowheads="1"/>
              </p:cNvSpPr>
              <p:nvPr/>
            </p:nvSpPr>
            <p:spPr bwMode="auto">
              <a:xfrm>
                <a:off x="441" y="2082"/>
                <a:ext cx="564" cy="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r>
                  <a:rPr lang="en-US" altLang="en-US" sz="1800" smtClean="0">
                    <a:solidFill>
                      <a:srgbClr val="FFFFFF"/>
                    </a:solidFill>
                  </a:rPr>
                  <a:t>src:B</a:t>
                </a:r>
              </a:p>
              <a:p>
                <a:pPr eaLnBrk="0" hangingPunct="0"/>
                <a:r>
                  <a:rPr lang="en-US" altLang="en-US" sz="1800" smtClean="0">
                    <a:solidFill>
                      <a:srgbClr val="FFFFFF"/>
                    </a:solidFill>
                  </a:rPr>
                  <a:t>dest: E</a:t>
                </a:r>
              </a:p>
            </p:txBody>
          </p:sp>
        </p:grpSp>
      </p:grpSp>
      <p:sp>
        <p:nvSpPr>
          <p:cNvPr id="113669" name="Text Box 224"/>
          <p:cNvSpPr txBox="1">
            <a:spLocks noChangeArrowheads="1"/>
          </p:cNvSpPr>
          <p:nvPr/>
        </p:nvSpPr>
        <p:spPr bwMode="auto">
          <a:xfrm>
            <a:off x="309563" y="2597150"/>
            <a:ext cx="1593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800" smtClean="0">
                <a:solidFill>
                  <a:srgbClr val="000000"/>
                </a:solidFill>
              </a:rPr>
              <a:t>physical view:</a:t>
            </a:r>
          </a:p>
        </p:txBody>
      </p:sp>
      <p:sp>
        <p:nvSpPr>
          <p:cNvPr id="113670" name="Line 225"/>
          <p:cNvSpPr>
            <a:spLocks noChangeShapeType="1"/>
          </p:cNvSpPr>
          <p:nvPr/>
        </p:nvSpPr>
        <p:spPr bwMode="auto">
          <a:xfrm flipV="1">
            <a:off x="3895725" y="2868613"/>
            <a:ext cx="232568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grpSp>
        <p:nvGrpSpPr>
          <p:cNvPr id="113671" name="Group 228"/>
          <p:cNvGrpSpPr>
            <a:grpSpLocks/>
          </p:cNvGrpSpPr>
          <p:nvPr/>
        </p:nvGrpSpPr>
        <p:grpSpPr bwMode="auto">
          <a:xfrm>
            <a:off x="4230688" y="2703513"/>
            <a:ext cx="693737" cy="338137"/>
            <a:chOff x="4396" y="1245"/>
            <a:chExt cx="672" cy="248"/>
          </a:xfrm>
        </p:grpSpPr>
        <p:sp>
          <p:nvSpPr>
            <p:cNvPr id="113789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0000"/>
                </a:gs>
                <a:gs pos="100000">
                  <a:schemeClr val="bg1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mtClean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13790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0000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/>
              <a:endParaRPr lang="en-US" altLang="en-US" smtClean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13791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0000"/>
                </a:gs>
                <a:gs pos="100000">
                  <a:schemeClr val="bg1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mtClean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grpSp>
          <p:nvGrpSpPr>
            <p:cNvPr id="113792" name="Group 232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113795" name="Freeform 233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gradFill rotWithShape="1">
                <a:gsLst>
                  <a:gs pos="0">
                    <a:srgbClr val="CC0000"/>
                  </a:gs>
                  <a:gs pos="100000">
                    <a:schemeClr val="bg1"/>
                  </a:gs>
                </a:gsLst>
                <a:lin ang="0" scaled="1"/>
              </a:gradFill>
              <a:ln w="190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13796" name="Freeform 234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gradFill rotWithShape="1">
                <a:gsLst>
                  <a:gs pos="0">
                    <a:srgbClr val="CC0000"/>
                  </a:gs>
                  <a:gs pos="100000">
                    <a:schemeClr val="bg1"/>
                  </a:gs>
                </a:gsLst>
                <a:lin ang="0" scaled="1"/>
              </a:gradFill>
              <a:ln w="190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sp>
          <p:nvSpPr>
            <p:cNvPr id="113793" name="Line 235"/>
            <p:cNvSpPr>
              <a:spLocks noChangeShapeType="1"/>
            </p:cNvSpPr>
            <p:nvPr/>
          </p:nvSpPr>
          <p:spPr bwMode="auto">
            <a:xfrm>
              <a:off x="4399" y="1321"/>
              <a:ext cx="0" cy="10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13794" name="Line 236"/>
            <p:cNvSpPr>
              <a:spLocks noChangeShapeType="1"/>
            </p:cNvSpPr>
            <p:nvPr/>
          </p:nvSpPr>
          <p:spPr bwMode="auto">
            <a:xfrm>
              <a:off x="5063" y="1327"/>
              <a:ext cx="0" cy="10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113672" name="Group 237"/>
          <p:cNvGrpSpPr>
            <a:grpSpLocks/>
          </p:cNvGrpSpPr>
          <p:nvPr/>
        </p:nvGrpSpPr>
        <p:grpSpPr bwMode="auto">
          <a:xfrm>
            <a:off x="2163763" y="2360613"/>
            <a:ext cx="1728787" cy="965200"/>
            <a:chOff x="1363" y="1403"/>
            <a:chExt cx="1089" cy="608"/>
          </a:xfrm>
        </p:grpSpPr>
        <p:sp>
          <p:nvSpPr>
            <p:cNvPr id="113766" name="Text Box 238"/>
            <p:cNvSpPr txBox="1">
              <a:spLocks noChangeArrowheads="1"/>
            </p:cNvSpPr>
            <p:nvPr/>
          </p:nvSpPr>
          <p:spPr bwMode="auto">
            <a:xfrm>
              <a:off x="1462" y="1403"/>
              <a:ext cx="21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r>
                <a:rPr lang="en-US" altLang="en-US" sz="1800" smtClean="0">
                  <a:solidFill>
                    <a:srgbClr val="000000"/>
                  </a:solidFill>
                </a:rPr>
                <a:t>A</a:t>
              </a:r>
            </a:p>
          </p:txBody>
        </p:sp>
        <p:sp>
          <p:nvSpPr>
            <p:cNvPr id="113767" name="Text Box 239"/>
            <p:cNvSpPr txBox="1">
              <a:spLocks noChangeArrowheads="1"/>
            </p:cNvSpPr>
            <p:nvPr/>
          </p:nvSpPr>
          <p:spPr bwMode="auto">
            <a:xfrm>
              <a:off x="2121" y="1406"/>
              <a:ext cx="21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r>
                <a:rPr lang="en-US" altLang="en-US" sz="1800" smtClean="0">
                  <a:solidFill>
                    <a:srgbClr val="000000"/>
                  </a:solidFill>
                </a:rPr>
                <a:t>B</a:t>
              </a:r>
            </a:p>
          </p:txBody>
        </p:sp>
        <p:sp>
          <p:nvSpPr>
            <p:cNvPr id="113768" name="Line 240"/>
            <p:cNvSpPr>
              <a:spLocks noChangeShapeType="1"/>
            </p:cNvSpPr>
            <p:nvPr/>
          </p:nvSpPr>
          <p:spPr bwMode="auto">
            <a:xfrm flipV="1">
              <a:off x="1803" y="1729"/>
              <a:ext cx="20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13769" name="Text Box 241"/>
            <p:cNvSpPr txBox="1">
              <a:spLocks noChangeArrowheads="1"/>
            </p:cNvSpPr>
            <p:nvPr/>
          </p:nvSpPr>
          <p:spPr bwMode="auto">
            <a:xfrm>
              <a:off x="1386" y="1798"/>
              <a:ext cx="37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r>
                <a:rPr lang="en-US" altLang="en-US" sz="1600" smtClean="0">
                  <a:solidFill>
                    <a:srgbClr val="000000"/>
                  </a:solidFill>
                </a:rPr>
                <a:t>IPv6</a:t>
              </a:r>
            </a:p>
          </p:txBody>
        </p:sp>
        <p:sp>
          <p:nvSpPr>
            <p:cNvPr id="113770" name="Text Box 242"/>
            <p:cNvSpPr txBox="1">
              <a:spLocks noChangeArrowheads="1"/>
            </p:cNvSpPr>
            <p:nvPr/>
          </p:nvSpPr>
          <p:spPr bwMode="auto">
            <a:xfrm>
              <a:off x="2045" y="1799"/>
              <a:ext cx="37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r>
                <a:rPr lang="en-US" altLang="en-US" sz="1600" smtClean="0">
                  <a:solidFill>
                    <a:srgbClr val="000000"/>
                  </a:solidFill>
                </a:rPr>
                <a:t>IPv6</a:t>
              </a:r>
            </a:p>
          </p:txBody>
        </p:sp>
        <p:grpSp>
          <p:nvGrpSpPr>
            <p:cNvPr id="113771" name="Group 243"/>
            <p:cNvGrpSpPr>
              <a:grpSpLocks/>
            </p:cNvGrpSpPr>
            <p:nvPr/>
          </p:nvGrpSpPr>
          <p:grpSpPr bwMode="auto">
            <a:xfrm>
              <a:off x="1363" y="1621"/>
              <a:ext cx="437" cy="213"/>
              <a:chOff x="4396" y="1245"/>
              <a:chExt cx="672" cy="248"/>
            </a:xfrm>
          </p:grpSpPr>
          <p:sp>
            <p:nvSpPr>
              <p:cNvPr id="113781" name="Oval 407"/>
              <p:cNvSpPr>
                <a:spLocks noChangeArrowheads="1"/>
              </p:cNvSpPr>
              <p:nvPr/>
            </p:nvSpPr>
            <p:spPr bwMode="auto">
              <a:xfrm>
                <a:off x="4399" y="1355"/>
                <a:ext cx="666" cy="138"/>
              </a:xfrm>
              <a:prstGeom prst="ellipse">
                <a:avLst/>
              </a:prstGeom>
              <a:gradFill rotWithShape="1">
                <a:gsLst>
                  <a:gs pos="0">
                    <a:srgbClr val="CCCCFF"/>
                  </a:gs>
                  <a:gs pos="100000">
                    <a:srgbClr val="FFFFFF"/>
                  </a:gs>
                </a:gsLst>
                <a:lin ang="0" scaled="1"/>
              </a:gra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mtClean="0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3782" name="Rectangle 410"/>
              <p:cNvSpPr>
                <a:spLocks noChangeArrowheads="1"/>
              </p:cNvSpPr>
              <p:nvPr/>
            </p:nvSpPr>
            <p:spPr bwMode="auto">
              <a:xfrm>
                <a:off x="4399" y="1339"/>
                <a:ext cx="669" cy="86"/>
              </a:xfrm>
              <a:prstGeom prst="rect">
                <a:avLst/>
              </a:prstGeom>
              <a:gradFill rotWithShape="1">
                <a:gsLst>
                  <a:gs pos="0">
                    <a:srgbClr val="CCCCFF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0" hangingPunct="0"/>
                <a:endParaRPr lang="en-US" altLang="en-US" smtClean="0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3783" name="Oval 411"/>
              <p:cNvSpPr>
                <a:spLocks noChangeArrowheads="1"/>
              </p:cNvSpPr>
              <p:nvPr/>
            </p:nvSpPr>
            <p:spPr bwMode="auto">
              <a:xfrm>
                <a:off x="4396" y="1245"/>
                <a:ext cx="667" cy="162"/>
              </a:xfrm>
              <a:prstGeom prst="ellipse">
                <a:avLst/>
              </a:prstGeom>
              <a:gradFill rotWithShape="1">
                <a:gsLst>
                  <a:gs pos="0">
                    <a:srgbClr val="CCCCFF"/>
                  </a:gs>
                  <a:gs pos="100000">
                    <a:srgbClr val="FFFFFF"/>
                  </a:gs>
                </a:gsLst>
                <a:lin ang="0" scaled="1"/>
              </a:gra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mtClean="0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grpSp>
            <p:nvGrpSpPr>
              <p:cNvPr id="113784" name="Group 247"/>
              <p:cNvGrpSpPr>
                <a:grpSpLocks/>
              </p:cNvGrpSpPr>
              <p:nvPr/>
            </p:nvGrpSpPr>
            <p:grpSpPr bwMode="auto">
              <a:xfrm>
                <a:off x="4530" y="1287"/>
                <a:ext cx="377" cy="75"/>
                <a:chOff x="2468" y="1332"/>
                <a:chExt cx="310" cy="60"/>
              </a:xfrm>
            </p:grpSpPr>
            <p:sp>
              <p:nvSpPr>
                <p:cNvPr id="113787" name="Freeform 24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113788" name="Freeform 24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  <p:sp>
            <p:nvSpPr>
              <p:cNvPr id="113785" name="Line 250"/>
              <p:cNvSpPr>
                <a:spLocks noChangeShapeType="1"/>
              </p:cNvSpPr>
              <p:nvPr/>
            </p:nvSpPr>
            <p:spPr bwMode="auto">
              <a:xfrm>
                <a:off x="4399" y="1321"/>
                <a:ext cx="0" cy="109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13786" name="Line 251"/>
              <p:cNvSpPr>
                <a:spLocks noChangeShapeType="1"/>
              </p:cNvSpPr>
              <p:nvPr/>
            </p:nvSpPr>
            <p:spPr bwMode="auto">
              <a:xfrm>
                <a:off x="5063" y="1327"/>
                <a:ext cx="0" cy="106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grpSp>
          <p:nvGrpSpPr>
            <p:cNvPr id="113772" name="Group 252"/>
            <p:cNvGrpSpPr>
              <a:grpSpLocks/>
            </p:cNvGrpSpPr>
            <p:nvPr/>
          </p:nvGrpSpPr>
          <p:grpSpPr bwMode="auto">
            <a:xfrm>
              <a:off x="2015" y="1617"/>
              <a:ext cx="437" cy="213"/>
              <a:chOff x="4396" y="1245"/>
              <a:chExt cx="672" cy="248"/>
            </a:xfrm>
          </p:grpSpPr>
          <p:sp>
            <p:nvSpPr>
              <p:cNvPr id="113773" name="Oval 407"/>
              <p:cNvSpPr>
                <a:spLocks noChangeArrowheads="1"/>
              </p:cNvSpPr>
              <p:nvPr/>
            </p:nvSpPr>
            <p:spPr bwMode="auto">
              <a:xfrm>
                <a:off x="4399" y="1355"/>
                <a:ext cx="666" cy="138"/>
              </a:xfrm>
              <a:prstGeom prst="ellipse">
                <a:avLst/>
              </a:prstGeom>
              <a:gradFill rotWithShape="1">
                <a:gsLst>
                  <a:gs pos="0">
                    <a:srgbClr val="CCCCFF"/>
                  </a:gs>
                  <a:gs pos="100000">
                    <a:srgbClr val="FFFFFF"/>
                  </a:gs>
                </a:gsLst>
                <a:lin ang="0" scaled="1"/>
              </a:gra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mtClean="0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3774" name="Rectangle 410"/>
              <p:cNvSpPr>
                <a:spLocks noChangeArrowheads="1"/>
              </p:cNvSpPr>
              <p:nvPr/>
            </p:nvSpPr>
            <p:spPr bwMode="auto">
              <a:xfrm>
                <a:off x="4399" y="1339"/>
                <a:ext cx="669" cy="86"/>
              </a:xfrm>
              <a:prstGeom prst="rect">
                <a:avLst/>
              </a:prstGeom>
              <a:gradFill rotWithShape="1">
                <a:gsLst>
                  <a:gs pos="0">
                    <a:srgbClr val="CCCCFF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0" hangingPunct="0"/>
                <a:endParaRPr lang="en-US" altLang="en-US" smtClean="0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3775" name="Oval 411"/>
              <p:cNvSpPr>
                <a:spLocks noChangeArrowheads="1"/>
              </p:cNvSpPr>
              <p:nvPr/>
            </p:nvSpPr>
            <p:spPr bwMode="auto">
              <a:xfrm>
                <a:off x="4396" y="1245"/>
                <a:ext cx="667" cy="162"/>
              </a:xfrm>
              <a:prstGeom prst="ellipse">
                <a:avLst/>
              </a:prstGeom>
              <a:gradFill rotWithShape="1">
                <a:gsLst>
                  <a:gs pos="0">
                    <a:srgbClr val="CCCCFF"/>
                  </a:gs>
                  <a:gs pos="100000">
                    <a:srgbClr val="FFFFFF"/>
                  </a:gs>
                </a:gsLst>
                <a:lin ang="0" scaled="1"/>
              </a:gra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mtClean="0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grpSp>
            <p:nvGrpSpPr>
              <p:cNvPr id="113776" name="Group 256"/>
              <p:cNvGrpSpPr>
                <a:grpSpLocks/>
              </p:cNvGrpSpPr>
              <p:nvPr/>
            </p:nvGrpSpPr>
            <p:grpSpPr bwMode="auto">
              <a:xfrm>
                <a:off x="4530" y="1287"/>
                <a:ext cx="377" cy="75"/>
                <a:chOff x="2468" y="1332"/>
                <a:chExt cx="310" cy="60"/>
              </a:xfrm>
            </p:grpSpPr>
            <p:sp>
              <p:nvSpPr>
                <p:cNvPr id="113779" name="Freeform 257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113780" name="Freeform 258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  <p:sp>
            <p:nvSpPr>
              <p:cNvPr id="113777" name="Line 259"/>
              <p:cNvSpPr>
                <a:spLocks noChangeShapeType="1"/>
              </p:cNvSpPr>
              <p:nvPr/>
            </p:nvSpPr>
            <p:spPr bwMode="auto">
              <a:xfrm>
                <a:off x="4399" y="1321"/>
                <a:ext cx="0" cy="109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13778" name="Line 260"/>
              <p:cNvSpPr>
                <a:spLocks noChangeShapeType="1"/>
              </p:cNvSpPr>
              <p:nvPr/>
            </p:nvSpPr>
            <p:spPr bwMode="auto">
              <a:xfrm>
                <a:off x="5063" y="1327"/>
                <a:ext cx="0" cy="106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</p:grpSp>
      <p:grpSp>
        <p:nvGrpSpPr>
          <p:cNvPr id="113673" name="Group 261"/>
          <p:cNvGrpSpPr>
            <a:grpSpLocks/>
          </p:cNvGrpSpPr>
          <p:nvPr/>
        </p:nvGrpSpPr>
        <p:grpSpPr bwMode="auto">
          <a:xfrm>
            <a:off x="5195888" y="2706688"/>
            <a:ext cx="693737" cy="338137"/>
            <a:chOff x="4396" y="1245"/>
            <a:chExt cx="672" cy="248"/>
          </a:xfrm>
        </p:grpSpPr>
        <p:sp>
          <p:nvSpPr>
            <p:cNvPr id="113758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0000"/>
                </a:gs>
                <a:gs pos="100000">
                  <a:schemeClr val="bg1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mtClean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13759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0000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/>
              <a:endParaRPr lang="en-US" altLang="en-US" smtClean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13760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0000"/>
                </a:gs>
                <a:gs pos="100000">
                  <a:schemeClr val="bg1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mtClean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grpSp>
          <p:nvGrpSpPr>
            <p:cNvPr id="113761" name="Group 265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113764" name="Freeform 266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gradFill rotWithShape="1">
                <a:gsLst>
                  <a:gs pos="0">
                    <a:srgbClr val="CC0000"/>
                  </a:gs>
                  <a:gs pos="100000">
                    <a:schemeClr val="bg1"/>
                  </a:gs>
                </a:gsLst>
                <a:lin ang="0" scaled="1"/>
              </a:gradFill>
              <a:ln w="190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13765" name="Freeform 267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gradFill rotWithShape="1">
                <a:gsLst>
                  <a:gs pos="0">
                    <a:srgbClr val="CC0000"/>
                  </a:gs>
                  <a:gs pos="100000">
                    <a:schemeClr val="bg1"/>
                  </a:gs>
                </a:gsLst>
                <a:lin ang="0" scaled="1"/>
              </a:gradFill>
              <a:ln w="190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sp>
          <p:nvSpPr>
            <p:cNvPr id="113762" name="Line 268"/>
            <p:cNvSpPr>
              <a:spLocks noChangeShapeType="1"/>
            </p:cNvSpPr>
            <p:nvPr/>
          </p:nvSpPr>
          <p:spPr bwMode="auto">
            <a:xfrm>
              <a:off x="4399" y="1321"/>
              <a:ext cx="0" cy="10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13763" name="Line 269"/>
            <p:cNvSpPr>
              <a:spLocks noChangeShapeType="1"/>
            </p:cNvSpPr>
            <p:nvPr/>
          </p:nvSpPr>
          <p:spPr bwMode="auto">
            <a:xfrm>
              <a:off x="5063" y="1327"/>
              <a:ext cx="0" cy="10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113674" name="Group 270"/>
          <p:cNvGrpSpPr>
            <a:grpSpLocks/>
          </p:cNvGrpSpPr>
          <p:nvPr/>
        </p:nvGrpSpPr>
        <p:grpSpPr bwMode="auto">
          <a:xfrm>
            <a:off x="6202363" y="2362200"/>
            <a:ext cx="1668462" cy="958850"/>
            <a:chOff x="3907" y="1404"/>
            <a:chExt cx="1051" cy="604"/>
          </a:xfrm>
        </p:grpSpPr>
        <p:sp>
          <p:nvSpPr>
            <p:cNvPr id="113735" name="Text Box 271"/>
            <p:cNvSpPr txBox="1">
              <a:spLocks noChangeArrowheads="1"/>
            </p:cNvSpPr>
            <p:nvPr/>
          </p:nvSpPr>
          <p:spPr bwMode="auto">
            <a:xfrm>
              <a:off x="4012" y="1404"/>
              <a:ext cx="21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r>
                <a:rPr lang="en-US" altLang="en-US" sz="1800" smtClean="0">
                  <a:solidFill>
                    <a:srgbClr val="000000"/>
                  </a:solidFill>
                </a:rPr>
                <a:t>E</a:t>
              </a:r>
            </a:p>
          </p:txBody>
        </p:sp>
        <p:sp>
          <p:nvSpPr>
            <p:cNvPr id="113736" name="Line 272"/>
            <p:cNvSpPr>
              <a:spLocks noChangeShapeType="1"/>
            </p:cNvSpPr>
            <p:nvPr/>
          </p:nvSpPr>
          <p:spPr bwMode="auto">
            <a:xfrm flipV="1">
              <a:off x="4352" y="1717"/>
              <a:ext cx="20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13737" name="Text Box 273"/>
            <p:cNvSpPr txBox="1">
              <a:spLocks noChangeArrowheads="1"/>
            </p:cNvSpPr>
            <p:nvPr/>
          </p:nvSpPr>
          <p:spPr bwMode="auto">
            <a:xfrm>
              <a:off x="3951" y="1794"/>
              <a:ext cx="37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r>
                <a:rPr lang="en-US" altLang="en-US" sz="1600" smtClean="0">
                  <a:solidFill>
                    <a:srgbClr val="000000"/>
                  </a:solidFill>
                </a:rPr>
                <a:t>IPv6</a:t>
              </a:r>
            </a:p>
          </p:txBody>
        </p:sp>
        <p:sp>
          <p:nvSpPr>
            <p:cNvPr id="113738" name="Text Box 274"/>
            <p:cNvSpPr txBox="1">
              <a:spLocks noChangeArrowheads="1"/>
            </p:cNvSpPr>
            <p:nvPr/>
          </p:nvSpPr>
          <p:spPr bwMode="auto">
            <a:xfrm>
              <a:off x="4569" y="1796"/>
              <a:ext cx="37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r>
                <a:rPr lang="en-US" altLang="en-US" sz="1600" smtClean="0">
                  <a:solidFill>
                    <a:srgbClr val="000000"/>
                  </a:solidFill>
                </a:rPr>
                <a:t>IPv6</a:t>
              </a:r>
            </a:p>
          </p:txBody>
        </p:sp>
        <p:grpSp>
          <p:nvGrpSpPr>
            <p:cNvPr id="113739" name="Group 275"/>
            <p:cNvGrpSpPr>
              <a:grpSpLocks/>
            </p:cNvGrpSpPr>
            <p:nvPr/>
          </p:nvGrpSpPr>
          <p:grpSpPr bwMode="auto">
            <a:xfrm>
              <a:off x="3907" y="1621"/>
              <a:ext cx="437" cy="213"/>
              <a:chOff x="4396" y="1245"/>
              <a:chExt cx="672" cy="248"/>
            </a:xfrm>
          </p:grpSpPr>
          <p:sp>
            <p:nvSpPr>
              <p:cNvPr id="113750" name="Oval 407"/>
              <p:cNvSpPr>
                <a:spLocks noChangeArrowheads="1"/>
              </p:cNvSpPr>
              <p:nvPr/>
            </p:nvSpPr>
            <p:spPr bwMode="auto">
              <a:xfrm>
                <a:off x="4399" y="1355"/>
                <a:ext cx="666" cy="138"/>
              </a:xfrm>
              <a:prstGeom prst="ellipse">
                <a:avLst/>
              </a:prstGeom>
              <a:gradFill rotWithShape="1">
                <a:gsLst>
                  <a:gs pos="0">
                    <a:srgbClr val="CCCCFF"/>
                  </a:gs>
                  <a:gs pos="100000">
                    <a:srgbClr val="FFFFFF"/>
                  </a:gs>
                </a:gsLst>
                <a:lin ang="0" scaled="1"/>
              </a:gra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mtClean="0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3751" name="Rectangle 410"/>
              <p:cNvSpPr>
                <a:spLocks noChangeArrowheads="1"/>
              </p:cNvSpPr>
              <p:nvPr/>
            </p:nvSpPr>
            <p:spPr bwMode="auto">
              <a:xfrm>
                <a:off x="4399" y="1339"/>
                <a:ext cx="669" cy="86"/>
              </a:xfrm>
              <a:prstGeom prst="rect">
                <a:avLst/>
              </a:prstGeom>
              <a:gradFill rotWithShape="1">
                <a:gsLst>
                  <a:gs pos="0">
                    <a:srgbClr val="CCCCFF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0" hangingPunct="0"/>
                <a:endParaRPr lang="en-US" altLang="en-US" smtClean="0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3752" name="Oval 411"/>
              <p:cNvSpPr>
                <a:spLocks noChangeArrowheads="1"/>
              </p:cNvSpPr>
              <p:nvPr/>
            </p:nvSpPr>
            <p:spPr bwMode="auto">
              <a:xfrm>
                <a:off x="4396" y="1245"/>
                <a:ext cx="667" cy="162"/>
              </a:xfrm>
              <a:prstGeom prst="ellipse">
                <a:avLst/>
              </a:prstGeom>
              <a:gradFill rotWithShape="1">
                <a:gsLst>
                  <a:gs pos="0">
                    <a:srgbClr val="CCCCFF"/>
                  </a:gs>
                  <a:gs pos="100000">
                    <a:srgbClr val="FFFFFF"/>
                  </a:gs>
                </a:gsLst>
                <a:lin ang="0" scaled="1"/>
              </a:gra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mtClean="0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grpSp>
            <p:nvGrpSpPr>
              <p:cNvPr id="113753" name="Group 279"/>
              <p:cNvGrpSpPr>
                <a:grpSpLocks/>
              </p:cNvGrpSpPr>
              <p:nvPr/>
            </p:nvGrpSpPr>
            <p:grpSpPr bwMode="auto">
              <a:xfrm>
                <a:off x="4530" y="1287"/>
                <a:ext cx="377" cy="75"/>
                <a:chOff x="2468" y="1332"/>
                <a:chExt cx="310" cy="60"/>
              </a:xfrm>
            </p:grpSpPr>
            <p:sp>
              <p:nvSpPr>
                <p:cNvPr id="113756" name="Freeform 280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113757" name="Freeform 281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  <p:sp>
            <p:nvSpPr>
              <p:cNvPr id="113754" name="Line 282"/>
              <p:cNvSpPr>
                <a:spLocks noChangeShapeType="1"/>
              </p:cNvSpPr>
              <p:nvPr/>
            </p:nvSpPr>
            <p:spPr bwMode="auto">
              <a:xfrm>
                <a:off x="4399" y="1321"/>
                <a:ext cx="0" cy="109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13755" name="Line 283"/>
              <p:cNvSpPr>
                <a:spLocks noChangeShapeType="1"/>
              </p:cNvSpPr>
              <p:nvPr/>
            </p:nvSpPr>
            <p:spPr bwMode="auto">
              <a:xfrm>
                <a:off x="5063" y="1327"/>
                <a:ext cx="0" cy="106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grpSp>
          <p:nvGrpSpPr>
            <p:cNvPr id="113740" name="Group 284"/>
            <p:cNvGrpSpPr>
              <a:grpSpLocks/>
            </p:cNvGrpSpPr>
            <p:nvPr/>
          </p:nvGrpSpPr>
          <p:grpSpPr bwMode="auto">
            <a:xfrm>
              <a:off x="4521" y="1619"/>
              <a:ext cx="437" cy="213"/>
              <a:chOff x="4396" y="1245"/>
              <a:chExt cx="672" cy="248"/>
            </a:xfrm>
          </p:grpSpPr>
          <p:sp>
            <p:nvSpPr>
              <p:cNvPr id="113742" name="Oval 407"/>
              <p:cNvSpPr>
                <a:spLocks noChangeArrowheads="1"/>
              </p:cNvSpPr>
              <p:nvPr/>
            </p:nvSpPr>
            <p:spPr bwMode="auto">
              <a:xfrm>
                <a:off x="4399" y="1355"/>
                <a:ext cx="666" cy="138"/>
              </a:xfrm>
              <a:prstGeom prst="ellipse">
                <a:avLst/>
              </a:prstGeom>
              <a:gradFill rotWithShape="1">
                <a:gsLst>
                  <a:gs pos="0">
                    <a:srgbClr val="CCCCFF"/>
                  </a:gs>
                  <a:gs pos="100000">
                    <a:srgbClr val="FFFFFF"/>
                  </a:gs>
                </a:gsLst>
                <a:lin ang="0" scaled="1"/>
              </a:gra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mtClean="0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3743" name="Rectangle 410"/>
              <p:cNvSpPr>
                <a:spLocks noChangeArrowheads="1"/>
              </p:cNvSpPr>
              <p:nvPr/>
            </p:nvSpPr>
            <p:spPr bwMode="auto">
              <a:xfrm>
                <a:off x="4399" y="1339"/>
                <a:ext cx="669" cy="86"/>
              </a:xfrm>
              <a:prstGeom prst="rect">
                <a:avLst/>
              </a:prstGeom>
              <a:gradFill rotWithShape="1">
                <a:gsLst>
                  <a:gs pos="0">
                    <a:srgbClr val="CCCCFF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0" hangingPunct="0"/>
                <a:endParaRPr lang="en-US" altLang="en-US" smtClean="0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3744" name="Oval 411"/>
              <p:cNvSpPr>
                <a:spLocks noChangeArrowheads="1"/>
              </p:cNvSpPr>
              <p:nvPr/>
            </p:nvSpPr>
            <p:spPr bwMode="auto">
              <a:xfrm>
                <a:off x="4396" y="1245"/>
                <a:ext cx="667" cy="162"/>
              </a:xfrm>
              <a:prstGeom prst="ellipse">
                <a:avLst/>
              </a:prstGeom>
              <a:gradFill rotWithShape="1">
                <a:gsLst>
                  <a:gs pos="0">
                    <a:srgbClr val="CCCCFF"/>
                  </a:gs>
                  <a:gs pos="100000">
                    <a:srgbClr val="FFFFFF"/>
                  </a:gs>
                </a:gsLst>
                <a:lin ang="0" scaled="1"/>
              </a:gra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mtClean="0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grpSp>
            <p:nvGrpSpPr>
              <p:cNvPr id="113745" name="Group 288"/>
              <p:cNvGrpSpPr>
                <a:grpSpLocks/>
              </p:cNvGrpSpPr>
              <p:nvPr/>
            </p:nvGrpSpPr>
            <p:grpSpPr bwMode="auto">
              <a:xfrm>
                <a:off x="4530" y="1287"/>
                <a:ext cx="377" cy="75"/>
                <a:chOff x="2468" y="1332"/>
                <a:chExt cx="310" cy="60"/>
              </a:xfrm>
            </p:grpSpPr>
            <p:sp>
              <p:nvSpPr>
                <p:cNvPr id="113748" name="Freeform 289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113749" name="Freeform 290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  <p:sp>
            <p:nvSpPr>
              <p:cNvPr id="113746" name="Line 291"/>
              <p:cNvSpPr>
                <a:spLocks noChangeShapeType="1"/>
              </p:cNvSpPr>
              <p:nvPr/>
            </p:nvSpPr>
            <p:spPr bwMode="auto">
              <a:xfrm>
                <a:off x="4399" y="1321"/>
                <a:ext cx="0" cy="109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13747" name="Line 292"/>
              <p:cNvSpPr>
                <a:spLocks noChangeShapeType="1"/>
              </p:cNvSpPr>
              <p:nvPr/>
            </p:nvSpPr>
            <p:spPr bwMode="auto">
              <a:xfrm>
                <a:off x="5063" y="1327"/>
                <a:ext cx="0" cy="106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sp>
          <p:nvSpPr>
            <p:cNvPr id="113741" name="Text Box 293"/>
            <p:cNvSpPr txBox="1">
              <a:spLocks noChangeArrowheads="1"/>
            </p:cNvSpPr>
            <p:nvPr/>
          </p:nvSpPr>
          <p:spPr bwMode="auto">
            <a:xfrm>
              <a:off x="4635" y="1408"/>
              <a:ext cx="20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r>
                <a:rPr lang="en-US" altLang="en-US" sz="1800" smtClean="0">
                  <a:solidFill>
                    <a:srgbClr val="000000"/>
                  </a:solidFill>
                </a:rPr>
                <a:t>F</a:t>
              </a:r>
            </a:p>
          </p:txBody>
        </p:sp>
      </p:grpSp>
      <p:sp>
        <p:nvSpPr>
          <p:cNvPr id="113675" name="Text Box 294"/>
          <p:cNvSpPr txBox="1">
            <a:spLocks noChangeArrowheads="1"/>
          </p:cNvSpPr>
          <p:nvPr/>
        </p:nvSpPr>
        <p:spPr bwMode="auto">
          <a:xfrm>
            <a:off x="4386263" y="2355850"/>
            <a:ext cx="349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800" smtClean="0">
                <a:solidFill>
                  <a:srgbClr val="000000"/>
                </a:solidFill>
              </a:rPr>
              <a:t>C</a:t>
            </a:r>
          </a:p>
        </p:txBody>
      </p:sp>
      <p:sp>
        <p:nvSpPr>
          <p:cNvPr id="113676" name="Text Box 295"/>
          <p:cNvSpPr txBox="1">
            <a:spLocks noChangeArrowheads="1"/>
          </p:cNvSpPr>
          <p:nvPr/>
        </p:nvSpPr>
        <p:spPr bwMode="auto">
          <a:xfrm>
            <a:off x="5362575" y="2359025"/>
            <a:ext cx="349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800" smtClean="0">
                <a:solidFill>
                  <a:srgbClr val="000000"/>
                </a:solidFill>
              </a:rPr>
              <a:t>D</a:t>
            </a:r>
          </a:p>
        </p:txBody>
      </p:sp>
      <p:grpSp>
        <p:nvGrpSpPr>
          <p:cNvPr id="113677" name="Group 296"/>
          <p:cNvGrpSpPr>
            <a:grpSpLocks/>
          </p:cNvGrpSpPr>
          <p:nvPr/>
        </p:nvGrpSpPr>
        <p:grpSpPr bwMode="auto">
          <a:xfrm>
            <a:off x="458788" y="1216025"/>
            <a:ext cx="7418387" cy="979488"/>
            <a:chOff x="289" y="766"/>
            <a:chExt cx="4673" cy="617"/>
          </a:xfrm>
        </p:grpSpPr>
        <p:sp>
          <p:nvSpPr>
            <p:cNvPr id="113684" name="Rectangle 297"/>
            <p:cNvSpPr>
              <a:spLocks noChangeArrowheads="1"/>
            </p:cNvSpPr>
            <p:nvPr/>
          </p:nvSpPr>
          <p:spPr bwMode="auto">
            <a:xfrm>
              <a:off x="2424" y="1085"/>
              <a:ext cx="1515" cy="42"/>
            </a:xfrm>
            <a:prstGeom prst="rect">
              <a:avLst/>
            </a:prstGeom>
            <a:solidFill>
              <a:srgbClr val="CC0000"/>
            </a:solidFill>
            <a:ln w="9525">
              <a:solidFill>
                <a:srgbClr val="CC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113685" name="Text Box 298"/>
            <p:cNvSpPr txBox="1">
              <a:spLocks noChangeArrowheads="1"/>
            </p:cNvSpPr>
            <p:nvPr/>
          </p:nvSpPr>
          <p:spPr bwMode="auto">
            <a:xfrm>
              <a:off x="289" y="979"/>
              <a:ext cx="89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r>
                <a:rPr lang="en-US" altLang="en-US" sz="1800" smtClean="0">
                  <a:solidFill>
                    <a:srgbClr val="000000"/>
                  </a:solidFill>
                </a:rPr>
                <a:t>logical view:</a:t>
              </a:r>
            </a:p>
          </p:txBody>
        </p:sp>
        <p:sp>
          <p:nvSpPr>
            <p:cNvPr id="113686" name="Text Box 299"/>
            <p:cNvSpPr txBox="1">
              <a:spLocks noChangeArrowheads="1"/>
            </p:cNvSpPr>
            <p:nvPr/>
          </p:nvSpPr>
          <p:spPr bwMode="auto">
            <a:xfrm>
              <a:off x="2494" y="766"/>
              <a:ext cx="1461" cy="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>
                <a:lnSpc>
                  <a:spcPct val="85000"/>
                </a:lnSpc>
              </a:pPr>
              <a:r>
                <a:rPr lang="en-US" altLang="en-US" sz="1600" i="1" smtClean="0">
                  <a:solidFill>
                    <a:srgbClr val="CC0000"/>
                  </a:solidFill>
                </a:rPr>
                <a:t>IPv4 tunnel </a:t>
              </a:r>
            </a:p>
            <a:p>
              <a:pPr algn="ctr" eaLnBrk="0" hangingPunct="0">
                <a:lnSpc>
                  <a:spcPct val="85000"/>
                </a:lnSpc>
              </a:pPr>
              <a:r>
                <a:rPr lang="en-US" altLang="en-US" sz="1600" i="1" smtClean="0">
                  <a:solidFill>
                    <a:srgbClr val="CC0000"/>
                  </a:solidFill>
                </a:rPr>
                <a:t>connecting IPv6 routers</a:t>
              </a:r>
            </a:p>
          </p:txBody>
        </p:sp>
        <p:grpSp>
          <p:nvGrpSpPr>
            <p:cNvPr id="113687" name="Group 300"/>
            <p:cNvGrpSpPr>
              <a:grpSpLocks/>
            </p:cNvGrpSpPr>
            <p:nvPr/>
          </p:nvGrpSpPr>
          <p:grpSpPr bwMode="auto">
            <a:xfrm>
              <a:off x="3911" y="779"/>
              <a:ext cx="1051" cy="604"/>
              <a:chOff x="3907" y="1404"/>
              <a:chExt cx="1051" cy="604"/>
            </a:xfrm>
          </p:grpSpPr>
          <p:sp>
            <p:nvSpPr>
              <p:cNvPr id="113712" name="Text Box 301"/>
              <p:cNvSpPr txBox="1">
                <a:spLocks noChangeArrowheads="1"/>
              </p:cNvSpPr>
              <p:nvPr/>
            </p:nvSpPr>
            <p:spPr bwMode="auto">
              <a:xfrm>
                <a:off x="4012" y="1404"/>
                <a:ext cx="21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r>
                  <a:rPr lang="en-US" altLang="en-US" sz="1800" smtClean="0">
                    <a:solidFill>
                      <a:srgbClr val="000000"/>
                    </a:solidFill>
                  </a:rPr>
                  <a:t>E</a:t>
                </a:r>
              </a:p>
            </p:txBody>
          </p:sp>
          <p:sp>
            <p:nvSpPr>
              <p:cNvPr id="113713" name="Line 302"/>
              <p:cNvSpPr>
                <a:spLocks noChangeShapeType="1"/>
              </p:cNvSpPr>
              <p:nvPr/>
            </p:nvSpPr>
            <p:spPr bwMode="auto">
              <a:xfrm flipV="1">
                <a:off x="4352" y="1717"/>
                <a:ext cx="20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13714" name="Text Box 303"/>
              <p:cNvSpPr txBox="1">
                <a:spLocks noChangeArrowheads="1"/>
              </p:cNvSpPr>
              <p:nvPr/>
            </p:nvSpPr>
            <p:spPr bwMode="auto">
              <a:xfrm>
                <a:off x="3951" y="1794"/>
                <a:ext cx="372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r>
                  <a:rPr lang="en-US" altLang="en-US" sz="1600" smtClean="0">
                    <a:solidFill>
                      <a:srgbClr val="000000"/>
                    </a:solidFill>
                  </a:rPr>
                  <a:t>IPv6</a:t>
                </a:r>
              </a:p>
            </p:txBody>
          </p:sp>
          <p:sp>
            <p:nvSpPr>
              <p:cNvPr id="113715" name="Text Box 304"/>
              <p:cNvSpPr txBox="1">
                <a:spLocks noChangeArrowheads="1"/>
              </p:cNvSpPr>
              <p:nvPr/>
            </p:nvSpPr>
            <p:spPr bwMode="auto">
              <a:xfrm>
                <a:off x="4569" y="1796"/>
                <a:ext cx="372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r>
                  <a:rPr lang="en-US" altLang="en-US" sz="1600" smtClean="0">
                    <a:solidFill>
                      <a:srgbClr val="000000"/>
                    </a:solidFill>
                  </a:rPr>
                  <a:t>IPv6</a:t>
                </a:r>
              </a:p>
            </p:txBody>
          </p:sp>
          <p:grpSp>
            <p:nvGrpSpPr>
              <p:cNvPr id="113716" name="Group 305"/>
              <p:cNvGrpSpPr>
                <a:grpSpLocks/>
              </p:cNvGrpSpPr>
              <p:nvPr/>
            </p:nvGrpSpPr>
            <p:grpSpPr bwMode="auto">
              <a:xfrm>
                <a:off x="3907" y="1621"/>
                <a:ext cx="437" cy="213"/>
                <a:chOff x="4396" y="1245"/>
                <a:chExt cx="672" cy="248"/>
              </a:xfrm>
            </p:grpSpPr>
            <p:sp>
              <p:nvSpPr>
                <p:cNvPr id="113727" name="Oval 407"/>
                <p:cNvSpPr>
                  <a:spLocks noChangeArrowheads="1"/>
                </p:cNvSpPr>
                <p:nvPr/>
              </p:nvSpPr>
              <p:spPr bwMode="auto">
                <a:xfrm>
                  <a:off x="4399" y="1355"/>
                  <a:ext cx="666" cy="138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CCCCFF"/>
                    </a:gs>
                    <a:gs pos="100000">
                      <a:srgbClr val="FFFFFF"/>
                    </a:gs>
                  </a:gsLst>
                  <a:lin ang="0" scaled="1"/>
                </a:gra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mtClean="0">
                    <a:solidFill>
                      <a:srgbClr val="000000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13728" name="Rectangle 410"/>
                <p:cNvSpPr>
                  <a:spLocks noChangeArrowheads="1"/>
                </p:cNvSpPr>
                <p:nvPr/>
              </p:nvSpPr>
              <p:spPr bwMode="auto">
                <a:xfrm>
                  <a:off x="4399" y="1339"/>
                  <a:ext cx="669" cy="86"/>
                </a:xfrm>
                <a:prstGeom prst="rect">
                  <a:avLst/>
                </a:prstGeom>
                <a:gradFill rotWithShape="1">
                  <a:gsLst>
                    <a:gs pos="0">
                      <a:srgbClr val="CCCCFF"/>
                    </a:gs>
                    <a:gs pos="100000">
                      <a:srgbClr val="FFFF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0" hangingPunct="0"/>
                  <a:endParaRPr lang="en-US" altLang="en-US" smtClean="0">
                    <a:solidFill>
                      <a:srgbClr val="000000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13729" name="Oval 411"/>
                <p:cNvSpPr>
                  <a:spLocks noChangeArrowheads="1"/>
                </p:cNvSpPr>
                <p:nvPr/>
              </p:nvSpPr>
              <p:spPr bwMode="auto">
                <a:xfrm>
                  <a:off x="4396" y="1245"/>
                  <a:ext cx="667" cy="162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CCCCFF"/>
                    </a:gs>
                    <a:gs pos="100000">
                      <a:srgbClr val="FFFFFF"/>
                    </a:gs>
                  </a:gsLst>
                  <a:lin ang="0" scaled="1"/>
                </a:gra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mtClean="0">
                    <a:solidFill>
                      <a:srgbClr val="000000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113730" name="Group 309"/>
                <p:cNvGrpSpPr>
                  <a:grpSpLocks/>
                </p:cNvGrpSpPr>
                <p:nvPr/>
              </p:nvGrpSpPr>
              <p:grpSpPr bwMode="auto">
                <a:xfrm>
                  <a:off x="4530" y="1287"/>
                  <a:ext cx="377" cy="75"/>
                  <a:chOff x="2468" y="1332"/>
                  <a:chExt cx="310" cy="60"/>
                </a:xfrm>
              </p:grpSpPr>
              <p:sp>
                <p:nvSpPr>
                  <p:cNvPr id="113733" name="Freeform 310"/>
                  <p:cNvSpPr>
                    <a:spLocks/>
                  </p:cNvSpPr>
                  <p:nvPr/>
                </p:nvSpPr>
                <p:spPr bwMode="auto">
                  <a:xfrm>
                    <a:off x="2468" y="1332"/>
                    <a:ext cx="310" cy="60"/>
                  </a:xfrm>
                  <a:custGeom>
                    <a:avLst/>
                    <a:gdLst>
                      <a:gd name="T0" fmla="*/ 0 w 310"/>
                      <a:gd name="T1" fmla="*/ 60 h 60"/>
                      <a:gd name="T2" fmla="*/ 96 w 310"/>
                      <a:gd name="T3" fmla="*/ 60 h 60"/>
                      <a:gd name="T4" fmla="*/ 192 w 310"/>
                      <a:gd name="T5" fmla="*/ 0 h 60"/>
                      <a:gd name="T6" fmla="*/ 310 w 310"/>
                      <a:gd name="T7" fmla="*/ 0 h 6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310"/>
                      <a:gd name="T13" fmla="*/ 0 h 60"/>
                      <a:gd name="T14" fmla="*/ 310 w 310"/>
                      <a:gd name="T15" fmla="*/ 60 h 6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310" h="60">
                        <a:moveTo>
                          <a:pt x="0" y="60"/>
                        </a:moveTo>
                        <a:lnTo>
                          <a:pt x="96" y="60"/>
                        </a:lnTo>
                        <a:lnTo>
                          <a:pt x="192" y="0"/>
                        </a:lnTo>
                        <a:lnTo>
                          <a:pt x="310" y="0"/>
                        </a:lnTo>
                      </a:path>
                    </a:pathLst>
                  </a:custGeom>
                  <a:noFill/>
                  <a:ln w="19050" cmpd="sng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pPr eaLnBrk="0" hangingPunct="0"/>
                    <a:endParaRPr lang="en-US" sz="1800" smtClean="0">
                      <a:solidFill>
                        <a:srgbClr val="000000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endParaRPr>
                  </a:p>
                </p:txBody>
              </p:sp>
              <p:sp>
                <p:nvSpPr>
                  <p:cNvPr id="113734" name="Freeform 311"/>
                  <p:cNvSpPr>
                    <a:spLocks/>
                  </p:cNvSpPr>
                  <p:nvPr/>
                </p:nvSpPr>
                <p:spPr bwMode="auto">
                  <a:xfrm>
                    <a:off x="2482" y="1332"/>
                    <a:ext cx="282" cy="60"/>
                  </a:xfrm>
                  <a:custGeom>
                    <a:avLst/>
                    <a:gdLst>
                      <a:gd name="T0" fmla="*/ 0 w 282"/>
                      <a:gd name="T1" fmla="*/ 0 h 60"/>
                      <a:gd name="T2" fmla="*/ 96 w 282"/>
                      <a:gd name="T3" fmla="*/ 0 h 60"/>
                      <a:gd name="T4" fmla="*/ 192 w 282"/>
                      <a:gd name="T5" fmla="*/ 60 h 60"/>
                      <a:gd name="T6" fmla="*/ 282 w 282"/>
                      <a:gd name="T7" fmla="*/ 60 h 6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282"/>
                      <a:gd name="T13" fmla="*/ 0 h 60"/>
                      <a:gd name="T14" fmla="*/ 282 w 282"/>
                      <a:gd name="T15" fmla="*/ 60 h 6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82" h="60">
                        <a:moveTo>
                          <a:pt x="0" y="0"/>
                        </a:moveTo>
                        <a:lnTo>
                          <a:pt x="96" y="0"/>
                        </a:lnTo>
                        <a:lnTo>
                          <a:pt x="192" y="60"/>
                        </a:lnTo>
                        <a:lnTo>
                          <a:pt x="282" y="60"/>
                        </a:lnTo>
                      </a:path>
                    </a:pathLst>
                  </a:custGeom>
                  <a:noFill/>
                  <a:ln w="19050" cmpd="sng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pPr eaLnBrk="0" hangingPunct="0"/>
                    <a:endParaRPr lang="en-US" sz="1800" smtClean="0">
                      <a:solidFill>
                        <a:srgbClr val="000000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endParaRPr>
                  </a:p>
                </p:txBody>
              </p:sp>
            </p:grpSp>
            <p:sp>
              <p:nvSpPr>
                <p:cNvPr id="113731" name="Line 312"/>
                <p:cNvSpPr>
                  <a:spLocks noChangeShapeType="1"/>
                </p:cNvSpPr>
                <p:nvPr/>
              </p:nvSpPr>
              <p:spPr bwMode="auto">
                <a:xfrm>
                  <a:off x="4399" y="1321"/>
                  <a:ext cx="0" cy="109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113732" name="Line 313"/>
                <p:cNvSpPr>
                  <a:spLocks noChangeShapeType="1"/>
                </p:cNvSpPr>
                <p:nvPr/>
              </p:nvSpPr>
              <p:spPr bwMode="auto">
                <a:xfrm>
                  <a:off x="5063" y="1327"/>
                  <a:ext cx="0" cy="106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  <p:grpSp>
            <p:nvGrpSpPr>
              <p:cNvPr id="113717" name="Group 314"/>
              <p:cNvGrpSpPr>
                <a:grpSpLocks/>
              </p:cNvGrpSpPr>
              <p:nvPr/>
            </p:nvGrpSpPr>
            <p:grpSpPr bwMode="auto">
              <a:xfrm>
                <a:off x="4521" y="1619"/>
                <a:ext cx="437" cy="213"/>
                <a:chOff x="4396" y="1245"/>
                <a:chExt cx="672" cy="248"/>
              </a:xfrm>
            </p:grpSpPr>
            <p:sp>
              <p:nvSpPr>
                <p:cNvPr id="113719" name="Oval 407"/>
                <p:cNvSpPr>
                  <a:spLocks noChangeArrowheads="1"/>
                </p:cNvSpPr>
                <p:nvPr/>
              </p:nvSpPr>
              <p:spPr bwMode="auto">
                <a:xfrm>
                  <a:off x="4399" y="1355"/>
                  <a:ext cx="666" cy="138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CCCCFF"/>
                    </a:gs>
                    <a:gs pos="100000">
                      <a:srgbClr val="FFFFFF"/>
                    </a:gs>
                  </a:gsLst>
                  <a:lin ang="0" scaled="1"/>
                </a:gra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mtClean="0">
                    <a:solidFill>
                      <a:srgbClr val="000000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13720" name="Rectangle 410"/>
                <p:cNvSpPr>
                  <a:spLocks noChangeArrowheads="1"/>
                </p:cNvSpPr>
                <p:nvPr/>
              </p:nvSpPr>
              <p:spPr bwMode="auto">
                <a:xfrm>
                  <a:off x="4399" y="1339"/>
                  <a:ext cx="669" cy="86"/>
                </a:xfrm>
                <a:prstGeom prst="rect">
                  <a:avLst/>
                </a:prstGeom>
                <a:gradFill rotWithShape="1">
                  <a:gsLst>
                    <a:gs pos="0">
                      <a:srgbClr val="CCCCFF"/>
                    </a:gs>
                    <a:gs pos="100000">
                      <a:srgbClr val="FFFF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0" hangingPunct="0"/>
                  <a:endParaRPr lang="en-US" altLang="en-US" smtClean="0">
                    <a:solidFill>
                      <a:srgbClr val="000000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13721" name="Oval 411"/>
                <p:cNvSpPr>
                  <a:spLocks noChangeArrowheads="1"/>
                </p:cNvSpPr>
                <p:nvPr/>
              </p:nvSpPr>
              <p:spPr bwMode="auto">
                <a:xfrm>
                  <a:off x="4396" y="1245"/>
                  <a:ext cx="667" cy="162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CCCCFF"/>
                    </a:gs>
                    <a:gs pos="100000">
                      <a:srgbClr val="FFFFFF"/>
                    </a:gs>
                  </a:gsLst>
                  <a:lin ang="0" scaled="1"/>
                </a:gra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mtClean="0">
                    <a:solidFill>
                      <a:srgbClr val="000000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113722" name="Group 318"/>
                <p:cNvGrpSpPr>
                  <a:grpSpLocks/>
                </p:cNvGrpSpPr>
                <p:nvPr/>
              </p:nvGrpSpPr>
              <p:grpSpPr bwMode="auto">
                <a:xfrm>
                  <a:off x="4530" y="1287"/>
                  <a:ext cx="377" cy="75"/>
                  <a:chOff x="2468" y="1332"/>
                  <a:chExt cx="310" cy="60"/>
                </a:xfrm>
              </p:grpSpPr>
              <p:sp>
                <p:nvSpPr>
                  <p:cNvPr id="113725" name="Freeform 319"/>
                  <p:cNvSpPr>
                    <a:spLocks/>
                  </p:cNvSpPr>
                  <p:nvPr/>
                </p:nvSpPr>
                <p:spPr bwMode="auto">
                  <a:xfrm>
                    <a:off x="2468" y="1332"/>
                    <a:ext cx="310" cy="60"/>
                  </a:xfrm>
                  <a:custGeom>
                    <a:avLst/>
                    <a:gdLst>
                      <a:gd name="T0" fmla="*/ 0 w 310"/>
                      <a:gd name="T1" fmla="*/ 60 h 60"/>
                      <a:gd name="T2" fmla="*/ 96 w 310"/>
                      <a:gd name="T3" fmla="*/ 60 h 60"/>
                      <a:gd name="T4" fmla="*/ 192 w 310"/>
                      <a:gd name="T5" fmla="*/ 0 h 60"/>
                      <a:gd name="T6" fmla="*/ 310 w 310"/>
                      <a:gd name="T7" fmla="*/ 0 h 6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310"/>
                      <a:gd name="T13" fmla="*/ 0 h 60"/>
                      <a:gd name="T14" fmla="*/ 310 w 310"/>
                      <a:gd name="T15" fmla="*/ 60 h 6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310" h="60">
                        <a:moveTo>
                          <a:pt x="0" y="60"/>
                        </a:moveTo>
                        <a:lnTo>
                          <a:pt x="96" y="60"/>
                        </a:lnTo>
                        <a:lnTo>
                          <a:pt x="192" y="0"/>
                        </a:lnTo>
                        <a:lnTo>
                          <a:pt x="310" y="0"/>
                        </a:lnTo>
                      </a:path>
                    </a:pathLst>
                  </a:custGeom>
                  <a:noFill/>
                  <a:ln w="19050" cmpd="sng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pPr eaLnBrk="0" hangingPunct="0"/>
                    <a:endParaRPr lang="en-US" sz="1800" smtClean="0">
                      <a:solidFill>
                        <a:srgbClr val="000000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endParaRPr>
                  </a:p>
                </p:txBody>
              </p:sp>
              <p:sp>
                <p:nvSpPr>
                  <p:cNvPr id="113726" name="Freeform 320"/>
                  <p:cNvSpPr>
                    <a:spLocks/>
                  </p:cNvSpPr>
                  <p:nvPr/>
                </p:nvSpPr>
                <p:spPr bwMode="auto">
                  <a:xfrm>
                    <a:off x="2482" y="1332"/>
                    <a:ext cx="282" cy="60"/>
                  </a:xfrm>
                  <a:custGeom>
                    <a:avLst/>
                    <a:gdLst>
                      <a:gd name="T0" fmla="*/ 0 w 282"/>
                      <a:gd name="T1" fmla="*/ 0 h 60"/>
                      <a:gd name="T2" fmla="*/ 96 w 282"/>
                      <a:gd name="T3" fmla="*/ 0 h 60"/>
                      <a:gd name="T4" fmla="*/ 192 w 282"/>
                      <a:gd name="T5" fmla="*/ 60 h 60"/>
                      <a:gd name="T6" fmla="*/ 282 w 282"/>
                      <a:gd name="T7" fmla="*/ 60 h 6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282"/>
                      <a:gd name="T13" fmla="*/ 0 h 60"/>
                      <a:gd name="T14" fmla="*/ 282 w 282"/>
                      <a:gd name="T15" fmla="*/ 60 h 6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82" h="60">
                        <a:moveTo>
                          <a:pt x="0" y="0"/>
                        </a:moveTo>
                        <a:lnTo>
                          <a:pt x="96" y="0"/>
                        </a:lnTo>
                        <a:lnTo>
                          <a:pt x="192" y="60"/>
                        </a:lnTo>
                        <a:lnTo>
                          <a:pt x="282" y="60"/>
                        </a:lnTo>
                      </a:path>
                    </a:pathLst>
                  </a:custGeom>
                  <a:noFill/>
                  <a:ln w="19050" cmpd="sng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pPr eaLnBrk="0" hangingPunct="0"/>
                    <a:endParaRPr lang="en-US" sz="1800" smtClean="0">
                      <a:solidFill>
                        <a:srgbClr val="000000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endParaRPr>
                  </a:p>
                </p:txBody>
              </p:sp>
            </p:grpSp>
            <p:sp>
              <p:nvSpPr>
                <p:cNvPr id="113723" name="Line 321"/>
                <p:cNvSpPr>
                  <a:spLocks noChangeShapeType="1"/>
                </p:cNvSpPr>
                <p:nvPr/>
              </p:nvSpPr>
              <p:spPr bwMode="auto">
                <a:xfrm>
                  <a:off x="4399" y="1321"/>
                  <a:ext cx="0" cy="109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113724" name="Line 322"/>
                <p:cNvSpPr>
                  <a:spLocks noChangeShapeType="1"/>
                </p:cNvSpPr>
                <p:nvPr/>
              </p:nvSpPr>
              <p:spPr bwMode="auto">
                <a:xfrm>
                  <a:off x="5063" y="1327"/>
                  <a:ext cx="0" cy="106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  <p:sp>
            <p:nvSpPr>
              <p:cNvPr id="113718" name="Text Box 323"/>
              <p:cNvSpPr txBox="1">
                <a:spLocks noChangeArrowheads="1"/>
              </p:cNvSpPr>
              <p:nvPr/>
            </p:nvSpPr>
            <p:spPr bwMode="auto">
              <a:xfrm>
                <a:off x="4635" y="1408"/>
                <a:ext cx="204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r>
                  <a:rPr lang="en-US" altLang="en-US" sz="1800" smtClean="0">
                    <a:solidFill>
                      <a:srgbClr val="000000"/>
                    </a:solidFill>
                  </a:rPr>
                  <a:t>F</a:t>
                </a:r>
              </a:p>
            </p:txBody>
          </p:sp>
        </p:grpSp>
        <p:grpSp>
          <p:nvGrpSpPr>
            <p:cNvPr id="113688" name="Group 324"/>
            <p:cNvGrpSpPr>
              <a:grpSpLocks/>
            </p:cNvGrpSpPr>
            <p:nvPr/>
          </p:nvGrpSpPr>
          <p:grpSpPr bwMode="auto">
            <a:xfrm>
              <a:off x="1361" y="771"/>
              <a:ext cx="1089" cy="608"/>
              <a:chOff x="1363" y="1403"/>
              <a:chExt cx="1089" cy="608"/>
            </a:xfrm>
          </p:grpSpPr>
          <p:sp>
            <p:nvSpPr>
              <p:cNvPr id="113689" name="Text Box 325"/>
              <p:cNvSpPr txBox="1">
                <a:spLocks noChangeArrowheads="1"/>
              </p:cNvSpPr>
              <p:nvPr/>
            </p:nvSpPr>
            <p:spPr bwMode="auto">
              <a:xfrm>
                <a:off x="1462" y="1403"/>
                <a:ext cx="21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r>
                  <a:rPr lang="en-US" altLang="en-US" sz="1800" smtClean="0">
                    <a:solidFill>
                      <a:srgbClr val="000000"/>
                    </a:solidFill>
                  </a:rPr>
                  <a:t>A</a:t>
                </a:r>
              </a:p>
            </p:txBody>
          </p:sp>
          <p:sp>
            <p:nvSpPr>
              <p:cNvPr id="113690" name="Text Box 326"/>
              <p:cNvSpPr txBox="1">
                <a:spLocks noChangeArrowheads="1"/>
              </p:cNvSpPr>
              <p:nvPr/>
            </p:nvSpPr>
            <p:spPr bwMode="auto">
              <a:xfrm>
                <a:off x="2121" y="1406"/>
                <a:ext cx="21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r>
                  <a:rPr lang="en-US" altLang="en-US" sz="1800" smtClean="0">
                    <a:solidFill>
                      <a:srgbClr val="000000"/>
                    </a:solidFill>
                  </a:rPr>
                  <a:t>B</a:t>
                </a:r>
              </a:p>
            </p:txBody>
          </p:sp>
          <p:sp>
            <p:nvSpPr>
              <p:cNvPr id="113691" name="Line 327"/>
              <p:cNvSpPr>
                <a:spLocks noChangeShapeType="1"/>
              </p:cNvSpPr>
              <p:nvPr/>
            </p:nvSpPr>
            <p:spPr bwMode="auto">
              <a:xfrm flipV="1">
                <a:off x="1803" y="1729"/>
                <a:ext cx="20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13692" name="Text Box 328"/>
              <p:cNvSpPr txBox="1">
                <a:spLocks noChangeArrowheads="1"/>
              </p:cNvSpPr>
              <p:nvPr/>
            </p:nvSpPr>
            <p:spPr bwMode="auto">
              <a:xfrm>
                <a:off x="1386" y="1798"/>
                <a:ext cx="372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r>
                  <a:rPr lang="en-US" altLang="en-US" sz="1600" smtClean="0">
                    <a:solidFill>
                      <a:srgbClr val="000000"/>
                    </a:solidFill>
                  </a:rPr>
                  <a:t>IPv6</a:t>
                </a:r>
              </a:p>
            </p:txBody>
          </p:sp>
          <p:sp>
            <p:nvSpPr>
              <p:cNvPr id="113693" name="Text Box 329"/>
              <p:cNvSpPr txBox="1">
                <a:spLocks noChangeArrowheads="1"/>
              </p:cNvSpPr>
              <p:nvPr/>
            </p:nvSpPr>
            <p:spPr bwMode="auto">
              <a:xfrm>
                <a:off x="2045" y="1799"/>
                <a:ext cx="372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r>
                  <a:rPr lang="en-US" altLang="en-US" sz="1600" smtClean="0">
                    <a:solidFill>
                      <a:srgbClr val="000000"/>
                    </a:solidFill>
                  </a:rPr>
                  <a:t>IPv6</a:t>
                </a:r>
              </a:p>
            </p:txBody>
          </p:sp>
          <p:grpSp>
            <p:nvGrpSpPr>
              <p:cNvPr id="113694" name="Group 330"/>
              <p:cNvGrpSpPr>
                <a:grpSpLocks/>
              </p:cNvGrpSpPr>
              <p:nvPr/>
            </p:nvGrpSpPr>
            <p:grpSpPr bwMode="auto">
              <a:xfrm>
                <a:off x="1363" y="1621"/>
                <a:ext cx="437" cy="213"/>
                <a:chOff x="4396" y="1245"/>
                <a:chExt cx="672" cy="248"/>
              </a:xfrm>
            </p:grpSpPr>
            <p:sp>
              <p:nvSpPr>
                <p:cNvPr id="113704" name="Oval 407"/>
                <p:cNvSpPr>
                  <a:spLocks noChangeArrowheads="1"/>
                </p:cNvSpPr>
                <p:nvPr/>
              </p:nvSpPr>
              <p:spPr bwMode="auto">
                <a:xfrm>
                  <a:off x="4399" y="1355"/>
                  <a:ext cx="666" cy="138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CCCCFF"/>
                    </a:gs>
                    <a:gs pos="100000">
                      <a:srgbClr val="FFFFFF"/>
                    </a:gs>
                  </a:gsLst>
                  <a:lin ang="0" scaled="1"/>
                </a:gra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mtClean="0">
                    <a:solidFill>
                      <a:srgbClr val="000000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13705" name="Rectangle 410"/>
                <p:cNvSpPr>
                  <a:spLocks noChangeArrowheads="1"/>
                </p:cNvSpPr>
                <p:nvPr/>
              </p:nvSpPr>
              <p:spPr bwMode="auto">
                <a:xfrm>
                  <a:off x="4399" y="1339"/>
                  <a:ext cx="669" cy="86"/>
                </a:xfrm>
                <a:prstGeom prst="rect">
                  <a:avLst/>
                </a:prstGeom>
                <a:gradFill rotWithShape="1">
                  <a:gsLst>
                    <a:gs pos="0">
                      <a:srgbClr val="CCCCFF"/>
                    </a:gs>
                    <a:gs pos="100000">
                      <a:srgbClr val="FFFF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0" hangingPunct="0"/>
                  <a:endParaRPr lang="en-US" altLang="en-US" smtClean="0">
                    <a:solidFill>
                      <a:srgbClr val="000000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13706" name="Oval 411"/>
                <p:cNvSpPr>
                  <a:spLocks noChangeArrowheads="1"/>
                </p:cNvSpPr>
                <p:nvPr/>
              </p:nvSpPr>
              <p:spPr bwMode="auto">
                <a:xfrm>
                  <a:off x="4396" y="1245"/>
                  <a:ext cx="667" cy="162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CCCCFF"/>
                    </a:gs>
                    <a:gs pos="100000">
                      <a:srgbClr val="FFFFFF"/>
                    </a:gs>
                  </a:gsLst>
                  <a:lin ang="0" scaled="1"/>
                </a:gra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mtClean="0">
                    <a:solidFill>
                      <a:srgbClr val="000000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113707" name="Group 334"/>
                <p:cNvGrpSpPr>
                  <a:grpSpLocks/>
                </p:cNvGrpSpPr>
                <p:nvPr/>
              </p:nvGrpSpPr>
              <p:grpSpPr bwMode="auto">
                <a:xfrm>
                  <a:off x="4530" y="1287"/>
                  <a:ext cx="377" cy="75"/>
                  <a:chOff x="2468" y="1332"/>
                  <a:chExt cx="310" cy="60"/>
                </a:xfrm>
              </p:grpSpPr>
              <p:sp>
                <p:nvSpPr>
                  <p:cNvPr id="113710" name="Freeform 335"/>
                  <p:cNvSpPr>
                    <a:spLocks/>
                  </p:cNvSpPr>
                  <p:nvPr/>
                </p:nvSpPr>
                <p:spPr bwMode="auto">
                  <a:xfrm>
                    <a:off x="2468" y="1332"/>
                    <a:ext cx="310" cy="60"/>
                  </a:xfrm>
                  <a:custGeom>
                    <a:avLst/>
                    <a:gdLst>
                      <a:gd name="T0" fmla="*/ 0 w 310"/>
                      <a:gd name="T1" fmla="*/ 60 h 60"/>
                      <a:gd name="T2" fmla="*/ 96 w 310"/>
                      <a:gd name="T3" fmla="*/ 60 h 60"/>
                      <a:gd name="T4" fmla="*/ 192 w 310"/>
                      <a:gd name="T5" fmla="*/ 0 h 60"/>
                      <a:gd name="T6" fmla="*/ 310 w 310"/>
                      <a:gd name="T7" fmla="*/ 0 h 6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310"/>
                      <a:gd name="T13" fmla="*/ 0 h 60"/>
                      <a:gd name="T14" fmla="*/ 310 w 310"/>
                      <a:gd name="T15" fmla="*/ 60 h 6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310" h="60">
                        <a:moveTo>
                          <a:pt x="0" y="60"/>
                        </a:moveTo>
                        <a:lnTo>
                          <a:pt x="96" y="60"/>
                        </a:lnTo>
                        <a:lnTo>
                          <a:pt x="192" y="0"/>
                        </a:lnTo>
                        <a:lnTo>
                          <a:pt x="310" y="0"/>
                        </a:lnTo>
                      </a:path>
                    </a:pathLst>
                  </a:custGeom>
                  <a:noFill/>
                  <a:ln w="19050" cmpd="sng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pPr eaLnBrk="0" hangingPunct="0"/>
                    <a:endParaRPr lang="en-US" sz="1800" smtClean="0">
                      <a:solidFill>
                        <a:srgbClr val="000000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endParaRPr>
                  </a:p>
                </p:txBody>
              </p:sp>
              <p:sp>
                <p:nvSpPr>
                  <p:cNvPr id="113711" name="Freeform 336"/>
                  <p:cNvSpPr>
                    <a:spLocks/>
                  </p:cNvSpPr>
                  <p:nvPr/>
                </p:nvSpPr>
                <p:spPr bwMode="auto">
                  <a:xfrm>
                    <a:off x="2482" y="1332"/>
                    <a:ext cx="282" cy="60"/>
                  </a:xfrm>
                  <a:custGeom>
                    <a:avLst/>
                    <a:gdLst>
                      <a:gd name="T0" fmla="*/ 0 w 282"/>
                      <a:gd name="T1" fmla="*/ 0 h 60"/>
                      <a:gd name="T2" fmla="*/ 96 w 282"/>
                      <a:gd name="T3" fmla="*/ 0 h 60"/>
                      <a:gd name="T4" fmla="*/ 192 w 282"/>
                      <a:gd name="T5" fmla="*/ 60 h 60"/>
                      <a:gd name="T6" fmla="*/ 282 w 282"/>
                      <a:gd name="T7" fmla="*/ 60 h 6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282"/>
                      <a:gd name="T13" fmla="*/ 0 h 60"/>
                      <a:gd name="T14" fmla="*/ 282 w 282"/>
                      <a:gd name="T15" fmla="*/ 60 h 6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82" h="60">
                        <a:moveTo>
                          <a:pt x="0" y="0"/>
                        </a:moveTo>
                        <a:lnTo>
                          <a:pt x="96" y="0"/>
                        </a:lnTo>
                        <a:lnTo>
                          <a:pt x="192" y="60"/>
                        </a:lnTo>
                        <a:lnTo>
                          <a:pt x="282" y="60"/>
                        </a:lnTo>
                      </a:path>
                    </a:pathLst>
                  </a:custGeom>
                  <a:noFill/>
                  <a:ln w="19050" cmpd="sng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pPr eaLnBrk="0" hangingPunct="0"/>
                    <a:endParaRPr lang="en-US" sz="1800" smtClean="0">
                      <a:solidFill>
                        <a:srgbClr val="000000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endParaRPr>
                  </a:p>
                </p:txBody>
              </p:sp>
            </p:grpSp>
            <p:sp>
              <p:nvSpPr>
                <p:cNvPr id="113708" name="Line 337"/>
                <p:cNvSpPr>
                  <a:spLocks noChangeShapeType="1"/>
                </p:cNvSpPr>
                <p:nvPr/>
              </p:nvSpPr>
              <p:spPr bwMode="auto">
                <a:xfrm>
                  <a:off x="4399" y="1321"/>
                  <a:ext cx="0" cy="109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113709" name="Line 338"/>
                <p:cNvSpPr>
                  <a:spLocks noChangeShapeType="1"/>
                </p:cNvSpPr>
                <p:nvPr/>
              </p:nvSpPr>
              <p:spPr bwMode="auto">
                <a:xfrm>
                  <a:off x="5063" y="1327"/>
                  <a:ext cx="0" cy="106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  <p:grpSp>
            <p:nvGrpSpPr>
              <p:cNvPr id="113695" name="Group 339"/>
              <p:cNvGrpSpPr>
                <a:grpSpLocks/>
              </p:cNvGrpSpPr>
              <p:nvPr/>
            </p:nvGrpSpPr>
            <p:grpSpPr bwMode="auto">
              <a:xfrm>
                <a:off x="2015" y="1617"/>
                <a:ext cx="437" cy="213"/>
                <a:chOff x="4396" y="1245"/>
                <a:chExt cx="672" cy="248"/>
              </a:xfrm>
            </p:grpSpPr>
            <p:sp>
              <p:nvSpPr>
                <p:cNvPr id="113696" name="Oval 407"/>
                <p:cNvSpPr>
                  <a:spLocks noChangeArrowheads="1"/>
                </p:cNvSpPr>
                <p:nvPr/>
              </p:nvSpPr>
              <p:spPr bwMode="auto">
                <a:xfrm>
                  <a:off x="4399" y="1355"/>
                  <a:ext cx="666" cy="138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CCCCFF"/>
                    </a:gs>
                    <a:gs pos="100000">
                      <a:srgbClr val="FFFFFF"/>
                    </a:gs>
                  </a:gsLst>
                  <a:lin ang="0" scaled="1"/>
                </a:gra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mtClean="0">
                    <a:solidFill>
                      <a:srgbClr val="000000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13697" name="Rectangle 410"/>
                <p:cNvSpPr>
                  <a:spLocks noChangeArrowheads="1"/>
                </p:cNvSpPr>
                <p:nvPr/>
              </p:nvSpPr>
              <p:spPr bwMode="auto">
                <a:xfrm>
                  <a:off x="4399" y="1339"/>
                  <a:ext cx="669" cy="86"/>
                </a:xfrm>
                <a:prstGeom prst="rect">
                  <a:avLst/>
                </a:prstGeom>
                <a:gradFill rotWithShape="1">
                  <a:gsLst>
                    <a:gs pos="0">
                      <a:srgbClr val="CCCCFF"/>
                    </a:gs>
                    <a:gs pos="100000">
                      <a:srgbClr val="FFFF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0" hangingPunct="0"/>
                  <a:endParaRPr lang="en-US" altLang="en-US" smtClean="0">
                    <a:solidFill>
                      <a:srgbClr val="000000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13698" name="Oval 411"/>
                <p:cNvSpPr>
                  <a:spLocks noChangeArrowheads="1"/>
                </p:cNvSpPr>
                <p:nvPr/>
              </p:nvSpPr>
              <p:spPr bwMode="auto">
                <a:xfrm>
                  <a:off x="4396" y="1245"/>
                  <a:ext cx="667" cy="162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CCCCFF"/>
                    </a:gs>
                    <a:gs pos="100000">
                      <a:srgbClr val="FFFFFF"/>
                    </a:gs>
                  </a:gsLst>
                  <a:lin ang="0" scaled="1"/>
                </a:gra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mtClean="0">
                    <a:solidFill>
                      <a:srgbClr val="000000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113699" name="Group 343"/>
                <p:cNvGrpSpPr>
                  <a:grpSpLocks/>
                </p:cNvGrpSpPr>
                <p:nvPr/>
              </p:nvGrpSpPr>
              <p:grpSpPr bwMode="auto">
                <a:xfrm>
                  <a:off x="4530" y="1287"/>
                  <a:ext cx="377" cy="75"/>
                  <a:chOff x="2468" y="1332"/>
                  <a:chExt cx="310" cy="60"/>
                </a:xfrm>
              </p:grpSpPr>
              <p:sp>
                <p:nvSpPr>
                  <p:cNvPr id="113702" name="Freeform 344"/>
                  <p:cNvSpPr>
                    <a:spLocks/>
                  </p:cNvSpPr>
                  <p:nvPr/>
                </p:nvSpPr>
                <p:spPr bwMode="auto">
                  <a:xfrm>
                    <a:off x="2468" y="1332"/>
                    <a:ext cx="310" cy="60"/>
                  </a:xfrm>
                  <a:custGeom>
                    <a:avLst/>
                    <a:gdLst>
                      <a:gd name="T0" fmla="*/ 0 w 310"/>
                      <a:gd name="T1" fmla="*/ 60 h 60"/>
                      <a:gd name="T2" fmla="*/ 96 w 310"/>
                      <a:gd name="T3" fmla="*/ 60 h 60"/>
                      <a:gd name="T4" fmla="*/ 192 w 310"/>
                      <a:gd name="T5" fmla="*/ 0 h 60"/>
                      <a:gd name="T6" fmla="*/ 310 w 310"/>
                      <a:gd name="T7" fmla="*/ 0 h 6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310"/>
                      <a:gd name="T13" fmla="*/ 0 h 60"/>
                      <a:gd name="T14" fmla="*/ 310 w 310"/>
                      <a:gd name="T15" fmla="*/ 60 h 6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310" h="60">
                        <a:moveTo>
                          <a:pt x="0" y="60"/>
                        </a:moveTo>
                        <a:lnTo>
                          <a:pt x="96" y="60"/>
                        </a:lnTo>
                        <a:lnTo>
                          <a:pt x="192" y="0"/>
                        </a:lnTo>
                        <a:lnTo>
                          <a:pt x="310" y="0"/>
                        </a:lnTo>
                      </a:path>
                    </a:pathLst>
                  </a:custGeom>
                  <a:noFill/>
                  <a:ln w="19050" cmpd="sng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pPr eaLnBrk="0" hangingPunct="0"/>
                    <a:endParaRPr lang="en-US" sz="1800" smtClean="0">
                      <a:solidFill>
                        <a:srgbClr val="000000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endParaRPr>
                  </a:p>
                </p:txBody>
              </p:sp>
              <p:sp>
                <p:nvSpPr>
                  <p:cNvPr id="113703" name="Freeform 345"/>
                  <p:cNvSpPr>
                    <a:spLocks/>
                  </p:cNvSpPr>
                  <p:nvPr/>
                </p:nvSpPr>
                <p:spPr bwMode="auto">
                  <a:xfrm>
                    <a:off x="2482" y="1332"/>
                    <a:ext cx="282" cy="60"/>
                  </a:xfrm>
                  <a:custGeom>
                    <a:avLst/>
                    <a:gdLst>
                      <a:gd name="T0" fmla="*/ 0 w 282"/>
                      <a:gd name="T1" fmla="*/ 0 h 60"/>
                      <a:gd name="T2" fmla="*/ 96 w 282"/>
                      <a:gd name="T3" fmla="*/ 0 h 60"/>
                      <a:gd name="T4" fmla="*/ 192 w 282"/>
                      <a:gd name="T5" fmla="*/ 60 h 60"/>
                      <a:gd name="T6" fmla="*/ 282 w 282"/>
                      <a:gd name="T7" fmla="*/ 60 h 6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282"/>
                      <a:gd name="T13" fmla="*/ 0 h 60"/>
                      <a:gd name="T14" fmla="*/ 282 w 282"/>
                      <a:gd name="T15" fmla="*/ 60 h 6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82" h="60">
                        <a:moveTo>
                          <a:pt x="0" y="0"/>
                        </a:moveTo>
                        <a:lnTo>
                          <a:pt x="96" y="0"/>
                        </a:lnTo>
                        <a:lnTo>
                          <a:pt x="192" y="60"/>
                        </a:lnTo>
                        <a:lnTo>
                          <a:pt x="282" y="60"/>
                        </a:lnTo>
                      </a:path>
                    </a:pathLst>
                  </a:custGeom>
                  <a:noFill/>
                  <a:ln w="19050" cmpd="sng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pPr eaLnBrk="0" hangingPunct="0"/>
                    <a:endParaRPr lang="en-US" sz="1800" smtClean="0">
                      <a:solidFill>
                        <a:srgbClr val="000000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endParaRPr>
                  </a:p>
                </p:txBody>
              </p:sp>
            </p:grpSp>
            <p:sp>
              <p:nvSpPr>
                <p:cNvPr id="113700" name="Line 346"/>
                <p:cNvSpPr>
                  <a:spLocks noChangeShapeType="1"/>
                </p:cNvSpPr>
                <p:nvPr/>
              </p:nvSpPr>
              <p:spPr bwMode="auto">
                <a:xfrm>
                  <a:off x="4399" y="1321"/>
                  <a:ext cx="0" cy="109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113701" name="Line 347"/>
                <p:cNvSpPr>
                  <a:spLocks noChangeShapeType="1"/>
                </p:cNvSpPr>
                <p:nvPr/>
              </p:nvSpPr>
              <p:spPr bwMode="auto">
                <a:xfrm>
                  <a:off x="5063" y="1327"/>
                  <a:ext cx="0" cy="106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</p:grpSp>
      </p:grpSp>
      <p:pic>
        <p:nvPicPr>
          <p:cNvPr id="113678" name="Picture 348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163" y="966788"/>
            <a:ext cx="27416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2722" name="Rectangle 349"/>
          <p:cNvSpPr>
            <a:spLocks noGrp="1" noChangeArrowheads="1"/>
          </p:cNvSpPr>
          <p:nvPr>
            <p:ph type="title"/>
          </p:nvPr>
        </p:nvSpPr>
        <p:spPr>
          <a:xfrm>
            <a:off x="307975" y="214313"/>
            <a:ext cx="7772400" cy="990600"/>
          </a:xfrm>
        </p:spPr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Tunneling</a:t>
            </a:r>
          </a:p>
        </p:txBody>
      </p:sp>
      <p:sp>
        <p:nvSpPr>
          <p:cNvPr id="113680" name="Text Box 350"/>
          <p:cNvSpPr txBox="1">
            <a:spLocks noChangeArrowheads="1"/>
          </p:cNvSpPr>
          <p:nvPr/>
        </p:nvSpPr>
        <p:spPr bwMode="auto">
          <a:xfrm>
            <a:off x="4227513" y="2992438"/>
            <a:ext cx="5905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600" smtClean="0">
                <a:solidFill>
                  <a:srgbClr val="CC0000"/>
                </a:solidFill>
              </a:rPr>
              <a:t>IPv4</a:t>
            </a:r>
          </a:p>
        </p:txBody>
      </p:sp>
      <p:sp>
        <p:nvSpPr>
          <p:cNvPr id="113681" name="Text Box 351"/>
          <p:cNvSpPr txBox="1">
            <a:spLocks noChangeArrowheads="1"/>
          </p:cNvSpPr>
          <p:nvPr/>
        </p:nvSpPr>
        <p:spPr bwMode="auto">
          <a:xfrm>
            <a:off x="5221288" y="2994025"/>
            <a:ext cx="5905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600" smtClean="0">
                <a:solidFill>
                  <a:srgbClr val="CC0000"/>
                </a:solidFill>
              </a:rPr>
              <a:t>IPv4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22275"/>
            <a:ext cx="3589338" cy="838200"/>
          </a:xfrm>
        </p:spPr>
        <p:txBody>
          <a:bodyPr/>
          <a:lstStyle/>
          <a:p>
            <a:pPr>
              <a:defRPr/>
            </a:pPr>
            <a:r>
              <a:rPr lang="en-US" dirty="0">
                <a:cs typeface="+mj-cs"/>
              </a:rPr>
              <a:t>IPv6: </a:t>
            </a:r>
            <a:r>
              <a:rPr lang="en-US" dirty="0" smtClean="0">
                <a:cs typeface="+mj-cs"/>
              </a:rPr>
              <a:t>adoption</a:t>
            </a:r>
            <a:endParaRPr lang="en-US" dirty="0">
              <a:cs typeface="+mj-cs"/>
            </a:endParaRPr>
          </a:p>
        </p:txBody>
      </p:sp>
      <p:sp>
        <p:nvSpPr>
          <p:cNvPr id="696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1175" y="1630363"/>
            <a:ext cx="8205788" cy="4876800"/>
          </a:xfrm>
        </p:spPr>
        <p:txBody>
          <a:bodyPr/>
          <a:lstStyle/>
          <a:p>
            <a:r>
              <a:rPr lang="en-US" altLang="en-US" dirty="0" smtClean="0"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Google: 8% of clients access services via IPv6</a:t>
            </a:r>
          </a:p>
          <a:p>
            <a:r>
              <a:rPr lang="en-US" altLang="en-US" dirty="0" smtClean="0"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NIST: 1/3 of all US government domains are IPv6 capable</a:t>
            </a:r>
          </a:p>
          <a:p>
            <a:pPr marL="457200" lvl="1" indent="0">
              <a:buFont typeface="Wingdings" panose="05000000000000000000" pitchFamily="2" charset="2"/>
              <a:buNone/>
            </a:pPr>
            <a:endParaRPr lang="en-US" altLang="en-US" dirty="0" smtClean="0">
              <a:latin typeface="Gill Sans MT" panose="020B0502020104020203" pitchFamily="34" charset="0"/>
              <a:ea typeface="ＭＳ Ｐゴシック" panose="020B0600070205080204" pitchFamily="34" charset="-128"/>
            </a:endParaRPr>
          </a:p>
          <a:p>
            <a:r>
              <a:rPr lang="en-US" altLang="en-US" i="1" dirty="0" smtClean="0">
                <a:solidFill>
                  <a:srgbClr val="CC0000"/>
                </a:solidFill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Long (long!) time for deployment, use</a:t>
            </a:r>
          </a:p>
          <a:p>
            <a:pPr marL="457200" lvl="1" indent="0"/>
            <a:r>
              <a:rPr lang="en-US" altLang="en-US" dirty="0" smtClean="0">
                <a:latin typeface="Gill Sans MT" panose="020B0502020104020203" pitchFamily="34" charset="0"/>
                <a:ea typeface="ＭＳ Ｐゴシック" panose="020B0600070205080204" pitchFamily="34" charset="-128"/>
              </a:rPr>
              <a:t> 20 </a:t>
            </a:r>
            <a:r>
              <a:rPr lang="en-US" altLang="en-US" dirty="0" smtClean="0">
                <a:latin typeface="Gill Sans MT" panose="020B0502020104020203" pitchFamily="34" charset="0"/>
                <a:ea typeface="ＭＳ Ｐゴシック" panose="020B0600070205080204" pitchFamily="34" charset="-128"/>
              </a:rPr>
              <a:t>years and counting!</a:t>
            </a:r>
          </a:p>
          <a:p>
            <a:pPr marL="457200" lvl="1" indent="0"/>
            <a:r>
              <a:rPr lang="en-US" altLang="en-US" dirty="0" smtClean="0">
                <a:latin typeface="Gill Sans MT" panose="020B0502020104020203" pitchFamily="34" charset="0"/>
                <a:ea typeface="ＭＳ Ｐゴシック" panose="020B0600070205080204" pitchFamily="34" charset="-128"/>
              </a:rPr>
              <a:t> think </a:t>
            </a:r>
            <a:r>
              <a:rPr lang="en-US" altLang="en-US" dirty="0" smtClean="0">
                <a:latin typeface="Gill Sans MT" panose="020B0502020104020203" pitchFamily="34" charset="0"/>
                <a:ea typeface="ＭＳ Ｐゴシック" panose="020B0600070205080204" pitchFamily="34" charset="-128"/>
              </a:rPr>
              <a:t>of application-level changes in last 20 years: WWW, Facebook, streaming media, Skype, …</a:t>
            </a:r>
          </a:p>
          <a:p>
            <a:pPr marL="457200" lvl="1" indent="0"/>
            <a:r>
              <a:rPr lang="en-US" altLang="en-US" i="1" dirty="0" smtClean="0">
                <a:solidFill>
                  <a:srgbClr val="CC0000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rPr>
              <a:t> Why</a:t>
            </a:r>
            <a:r>
              <a:rPr lang="en-US" altLang="en-US" i="1" dirty="0" smtClean="0">
                <a:solidFill>
                  <a:srgbClr val="CC0000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rPr>
              <a:t>?</a:t>
            </a:r>
          </a:p>
        </p:txBody>
      </p:sp>
      <p:pic>
        <p:nvPicPr>
          <p:cNvPr id="114691" name="Picture 4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213" y="1055688"/>
            <a:ext cx="3267075" cy="19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Freeform 80"/>
          <p:cNvSpPr>
            <a:spLocks/>
          </p:cNvSpPr>
          <p:nvPr/>
        </p:nvSpPr>
        <p:spPr bwMode="auto">
          <a:xfrm>
            <a:off x="4152900" y="1871663"/>
            <a:ext cx="3738563" cy="2697162"/>
          </a:xfrm>
          <a:custGeom>
            <a:avLst/>
            <a:gdLst>
              <a:gd name="T0" fmla="*/ 2147483647 w 2355"/>
              <a:gd name="T1" fmla="*/ 2147483647 h 1699"/>
              <a:gd name="T2" fmla="*/ 2147483647 w 2355"/>
              <a:gd name="T3" fmla="*/ 2147483647 h 1699"/>
              <a:gd name="T4" fmla="*/ 2147483647 w 2355"/>
              <a:gd name="T5" fmla="*/ 2147483647 h 1699"/>
              <a:gd name="T6" fmla="*/ 2147483647 w 2355"/>
              <a:gd name="T7" fmla="*/ 2147483647 h 1699"/>
              <a:gd name="T8" fmla="*/ 2147483647 w 2355"/>
              <a:gd name="T9" fmla="*/ 2147483647 h 1699"/>
              <a:gd name="T10" fmla="*/ 2147483647 w 2355"/>
              <a:gd name="T11" fmla="*/ 2147483647 h 1699"/>
              <a:gd name="T12" fmla="*/ 2147483647 w 2355"/>
              <a:gd name="T13" fmla="*/ 2147483647 h 1699"/>
              <a:gd name="T14" fmla="*/ 2147483647 w 2355"/>
              <a:gd name="T15" fmla="*/ 2147483647 h 1699"/>
              <a:gd name="T16" fmla="*/ 2147483647 w 2355"/>
              <a:gd name="T17" fmla="*/ 2147483647 h 1699"/>
              <a:gd name="T18" fmla="*/ 2147483647 w 2355"/>
              <a:gd name="T19" fmla="*/ 2147483647 h 1699"/>
              <a:gd name="T20" fmla="*/ 2147483647 w 2355"/>
              <a:gd name="T21" fmla="*/ 2147483647 h 1699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355"/>
              <a:gd name="T34" fmla="*/ 0 h 1699"/>
              <a:gd name="T35" fmla="*/ 2355 w 2355"/>
              <a:gd name="T36" fmla="*/ 1699 h 1699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355" h="1699">
                <a:moveTo>
                  <a:pt x="349" y="761"/>
                </a:moveTo>
                <a:cubicBezTo>
                  <a:pt x="587" y="729"/>
                  <a:pt x="1414" y="820"/>
                  <a:pt x="1651" y="732"/>
                </a:cubicBezTo>
                <a:cubicBezTo>
                  <a:pt x="1888" y="644"/>
                  <a:pt x="1710" y="351"/>
                  <a:pt x="1773" y="230"/>
                </a:cubicBezTo>
                <a:cubicBezTo>
                  <a:pt x="1836" y="109"/>
                  <a:pt x="1947" y="16"/>
                  <a:pt x="2029" y="8"/>
                </a:cubicBezTo>
                <a:cubicBezTo>
                  <a:pt x="2111" y="0"/>
                  <a:pt x="2213" y="27"/>
                  <a:pt x="2267" y="183"/>
                </a:cubicBezTo>
                <a:cubicBezTo>
                  <a:pt x="2321" y="339"/>
                  <a:pt x="2355" y="707"/>
                  <a:pt x="2355" y="942"/>
                </a:cubicBezTo>
                <a:cubicBezTo>
                  <a:pt x="2355" y="1177"/>
                  <a:pt x="2353" y="1485"/>
                  <a:pt x="2267" y="1592"/>
                </a:cubicBezTo>
                <a:cubicBezTo>
                  <a:pt x="2181" y="1699"/>
                  <a:pt x="1939" y="1680"/>
                  <a:pt x="1840" y="1586"/>
                </a:cubicBezTo>
                <a:cubicBezTo>
                  <a:pt x="1741" y="1492"/>
                  <a:pt x="1940" y="1135"/>
                  <a:pt x="1670" y="1025"/>
                </a:cubicBezTo>
                <a:cubicBezTo>
                  <a:pt x="1400" y="915"/>
                  <a:pt x="440" y="967"/>
                  <a:pt x="220" y="923"/>
                </a:cubicBezTo>
                <a:cubicBezTo>
                  <a:pt x="0" y="879"/>
                  <a:pt x="127" y="795"/>
                  <a:pt x="349" y="761"/>
                </a:cubicBezTo>
                <a:close/>
              </a:path>
            </a:pathLst>
          </a:cu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5632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30188"/>
            <a:ext cx="8091488" cy="908050"/>
          </a:xfrm>
        </p:spPr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NAT: network address translation</a:t>
            </a:r>
          </a:p>
        </p:txBody>
      </p:sp>
      <p:sp>
        <p:nvSpPr>
          <p:cNvPr id="102403" name="Freeform 4"/>
          <p:cNvSpPr>
            <a:spLocks/>
          </p:cNvSpPr>
          <p:nvPr/>
        </p:nvSpPr>
        <p:spPr bwMode="auto">
          <a:xfrm>
            <a:off x="0" y="2579688"/>
            <a:ext cx="3849688" cy="1425575"/>
          </a:xfrm>
          <a:custGeom>
            <a:avLst/>
            <a:gdLst>
              <a:gd name="T0" fmla="*/ 2147483647 w 2425"/>
              <a:gd name="T1" fmla="*/ 2147483647 h 898"/>
              <a:gd name="T2" fmla="*/ 2147483647 w 2425"/>
              <a:gd name="T3" fmla="*/ 2147483647 h 898"/>
              <a:gd name="T4" fmla="*/ 2147483647 w 2425"/>
              <a:gd name="T5" fmla="*/ 2147483647 h 898"/>
              <a:gd name="T6" fmla="*/ 2147483647 w 2425"/>
              <a:gd name="T7" fmla="*/ 2147483647 h 898"/>
              <a:gd name="T8" fmla="*/ 2147483647 w 2425"/>
              <a:gd name="T9" fmla="*/ 2147483647 h 898"/>
              <a:gd name="T10" fmla="*/ 2147483647 w 2425"/>
              <a:gd name="T11" fmla="*/ 2147483647 h 898"/>
              <a:gd name="T12" fmla="*/ 2147483647 w 2425"/>
              <a:gd name="T13" fmla="*/ 2147483647 h 898"/>
              <a:gd name="T14" fmla="*/ 2147483647 w 2425"/>
              <a:gd name="T15" fmla="*/ 2147483647 h 89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2425"/>
              <a:gd name="T25" fmla="*/ 0 h 898"/>
              <a:gd name="T26" fmla="*/ 2425 w 2425"/>
              <a:gd name="T27" fmla="*/ 898 h 898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425" h="898">
                <a:moveTo>
                  <a:pt x="2056" y="289"/>
                </a:moveTo>
                <a:cubicBezTo>
                  <a:pt x="1826" y="223"/>
                  <a:pt x="1133" y="113"/>
                  <a:pt x="810" y="75"/>
                </a:cubicBezTo>
                <a:cubicBezTo>
                  <a:pt x="487" y="37"/>
                  <a:pt x="230" y="0"/>
                  <a:pt x="115" y="60"/>
                </a:cubicBezTo>
                <a:cubicBezTo>
                  <a:pt x="0" y="120"/>
                  <a:pt x="121" y="301"/>
                  <a:pt x="121" y="433"/>
                </a:cubicBezTo>
                <a:cubicBezTo>
                  <a:pt x="121" y="565"/>
                  <a:pt x="25" y="802"/>
                  <a:pt x="115" y="850"/>
                </a:cubicBezTo>
                <a:cubicBezTo>
                  <a:pt x="205" y="898"/>
                  <a:pt x="316" y="784"/>
                  <a:pt x="662" y="721"/>
                </a:cubicBezTo>
                <a:cubicBezTo>
                  <a:pt x="1008" y="658"/>
                  <a:pt x="1961" y="544"/>
                  <a:pt x="2193" y="472"/>
                </a:cubicBezTo>
                <a:cubicBezTo>
                  <a:pt x="2425" y="400"/>
                  <a:pt x="2292" y="327"/>
                  <a:pt x="2056" y="289"/>
                </a:cubicBezTo>
                <a:close/>
              </a:path>
            </a:pathLst>
          </a:custGeom>
          <a:gradFill rotWithShape="1">
            <a:gsLst>
              <a:gs pos="0">
                <a:srgbClr val="FFFFFF">
                  <a:alpha val="98000"/>
                </a:srgbClr>
              </a:gs>
              <a:gs pos="100000">
                <a:srgbClr val="66CC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02404" name="Line 8"/>
          <p:cNvSpPr>
            <a:spLocks noChangeShapeType="1"/>
          </p:cNvSpPr>
          <p:nvPr/>
        </p:nvSpPr>
        <p:spPr bwMode="auto">
          <a:xfrm flipV="1">
            <a:off x="4267200" y="3182938"/>
            <a:ext cx="1214438" cy="111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02405" name="Line 9"/>
          <p:cNvSpPr>
            <a:spLocks noChangeShapeType="1"/>
          </p:cNvSpPr>
          <p:nvPr/>
        </p:nvSpPr>
        <p:spPr bwMode="auto">
          <a:xfrm flipH="1">
            <a:off x="7010400" y="3233738"/>
            <a:ext cx="3000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02406" name="Line 10"/>
          <p:cNvSpPr>
            <a:spLocks noChangeShapeType="1"/>
          </p:cNvSpPr>
          <p:nvPr/>
        </p:nvSpPr>
        <p:spPr bwMode="auto">
          <a:xfrm>
            <a:off x="7107238" y="2446338"/>
            <a:ext cx="133350" cy="6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02407" name="Line 11"/>
          <p:cNvSpPr>
            <a:spLocks noChangeShapeType="1"/>
          </p:cNvSpPr>
          <p:nvPr/>
        </p:nvSpPr>
        <p:spPr bwMode="auto">
          <a:xfrm flipV="1">
            <a:off x="7113588" y="3951288"/>
            <a:ext cx="1714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02408" name="Text Box 12"/>
          <p:cNvSpPr txBox="1">
            <a:spLocks noChangeArrowheads="1"/>
          </p:cNvSpPr>
          <p:nvPr/>
        </p:nvSpPr>
        <p:spPr bwMode="auto">
          <a:xfrm>
            <a:off x="7732713" y="2176463"/>
            <a:ext cx="91916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600" smtClean="0">
                <a:solidFill>
                  <a:srgbClr val="000000"/>
                </a:solidFill>
              </a:rPr>
              <a:t>10.0.0.1</a:t>
            </a:r>
          </a:p>
        </p:txBody>
      </p:sp>
      <p:sp>
        <p:nvSpPr>
          <p:cNvPr id="102409" name="Text Box 13"/>
          <p:cNvSpPr txBox="1">
            <a:spLocks noChangeArrowheads="1"/>
          </p:cNvSpPr>
          <p:nvPr/>
        </p:nvSpPr>
        <p:spPr bwMode="auto">
          <a:xfrm>
            <a:off x="7859713" y="2944813"/>
            <a:ext cx="91916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600" smtClean="0">
                <a:solidFill>
                  <a:srgbClr val="000000"/>
                </a:solidFill>
              </a:rPr>
              <a:t>10.0.0.2</a:t>
            </a:r>
          </a:p>
        </p:txBody>
      </p:sp>
      <p:sp>
        <p:nvSpPr>
          <p:cNvPr id="102410" name="Text Box 14"/>
          <p:cNvSpPr txBox="1">
            <a:spLocks noChangeArrowheads="1"/>
          </p:cNvSpPr>
          <p:nvPr/>
        </p:nvSpPr>
        <p:spPr bwMode="auto">
          <a:xfrm>
            <a:off x="7810500" y="3751263"/>
            <a:ext cx="9191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600" smtClean="0">
                <a:solidFill>
                  <a:srgbClr val="000000"/>
                </a:solidFill>
              </a:rPr>
              <a:t>10.0.0.3</a:t>
            </a:r>
          </a:p>
        </p:txBody>
      </p:sp>
      <p:sp>
        <p:nvSpPr>
          <p:cNvPr id="102411" name="Text Box 15"/>
          <p:cNvSpPr txBox="1">
            <a:spLocks noChangeArrowheads="1"/>
          </p:cNvSpPr>
          <p:nvPr/>
        </p:nvSpPr>
        <p:spPr bwMode="auto">
          <a:xfrm>
            <a:off x="4217988" y="2667000"/>
            <a:ext cx="91916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600" smtClean="0">
                <a:solidFill>
                  <a:srgbClr val="000000"/>
                </a:solidFill>
              </a:rPr>
              <a:t>10.0.0.4</a:t>
            </a:r>
          </a:p>
        </p:txBody>
      </p:sp>
      <p:sp>
        <p:nvSpPr>
          <p:cNvPr id="102412" name="Line 16"/>
          <p:cNvSpPr>
            <a:spLocks noChangeShapeType="1"/>
          </p:cNvSpPr>
          <p:nvPr/>
        </p:nvSpPr>
        <p:spPr bwMode="auto">
          <a:xfrm flipH="1">
            <a:off x="4341813" y="2944813"/>
            <a:ext cx="85725" cy="128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02413" name="Text Box 17"/>
          <p:cNvSpPr txBox="1">
            <a:spLocks noChangeArrowheads="1"/>
          </p:cNvSpPr>
          <p:nvPr/>
        </p:nvSpPr>
        <p:spPr bwMode="auto">
          <a:xfrm>
            <a:off x="2324100" y="3324225"/>
            <a:ext cx="12573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600" smtClean="0">
                <a:solidFill>
                  <a:srgbClr val="000000"/>
                </a:solidFill>
              </a:rPr>
              <a:t>138.76.29.7</a:t>
            </a:r>
          </a:p>
        </p:txBody>
      </p:sp>
      <p:sp>
        <p:nvSpPr>
          <p:cNvPr id="102414" name="Line 18"/>
          <p:cNvSpPr>
            <a:spLocks noChangeShapeType="1"/>
          </p:cNvSpPr>
          <p:nvPr/>
        </p:nvSpPr>
        <p:spPr bwMode="auto">
          <a:xfrm flipH="1">
            <a:off x="3502025" y="3271838"/>
            <a:ext cx="85725" cy="128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02415" name="Line 79"/>
          <p:cNvSpPr>
            <a:spLocks noChangeShapeType="1"/>
          </p:cNvSpPr>
          <p:nvPr/>
        </p:nvSpPr>
        <p:spPr bwMode="auto">
          <a:xfrm>
            <a:off x="706438" y="3222625"/>
            <a:ext cx="3025775" cy="6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02416" name="Text Box 81"/>
          <p:cNvSpPr txBox="1">
            <a:spLocks noChangeArrowheads="1"/>
          </p:cNvSpPr>
          <p:nvPr/>
        </p:nvSpPr>
        <p:spPr bwMode="auto">
          <a:xfrm>
            <a:off x="4716463" y="1674813"/>
            <a:ext cx="2279650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hangingPunct="0"/>
            <a:r>
              <a:rPr lang="en-US" altLang="en-US" sz="1800" smtClean="0">
                <a:solidFill>
                  <a:srgbClr val="000000"/>
                </a:solidFill>
              </a:rPr>
              <a:t>local network</a:t>
            </a:r>
          </a:p>
          <a:p>
            <a:pPr algn="ctr" eaLnBrk="0" hangingPunct="0"/>
            <a:r>
              <a:rPr lang="en-US" altLang="en-US" sz="1800" smtClean="0">
                <a:solidFill>
                  <a:srgbClr val="000000"/>
                </a:solidFill>
              </a:rPr>
              <a:t>(e.g., home network)</a:t>
            </a:r>
          </a:p>
          <a:p>
            <a:pPr algn="ctr" eaLnBrk="0" hangingPunct="0"/>
            <a:r>
              <a:rPr lang="en-US" altLang="en-US" sz="1800" smtClean="0">
                <a:solidFill>
                  <a:srgbClr val="000000"/>
                </a:solidFill>
              </a:rPr>
              <a:t>10.0.0/24</a:t>
            </a:r>
          </a:p>
        </p:txBody>
      </p:sp>
      <p:sp>
        <p:nvSpPr>
          <p:cNvPr id="102417" name="Line 82"/>
          <p:cNvSpPr>
            <a:spLocks noChangeShapeType="1"/>
          </p:cNvSpPr>
          <p:nvPr/>
        </p:nvSpPr>
        <p:spPr bwMode="auto">
          <a:xfrm>
            <a:off x="6985000" y="1900238"/>
            <a:ext cx="13858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02418" name="Line 83"/>
          <p:cNvSpPr>
            <a:spLocks noChangeShapeType="1"/>
          </p:cNvSpPr>
          <p:nvPr/>
        </p:nvSpPr>
        <p:spPr bwMode="auto">
          <a:xfrm>
            <a:off x="4033838" y="1760538"/>
            <a:ext cx="0" cy="1081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02419" name="Line 84"/>
          <p:cNvSpPr>
            <a:spLocks noChangeShapeType="1"/>
          </p:cNvSpPr>
          <p:nvPr/>
        </p:nvSpPr>
        <p:spPr bwMode="auto">
          <a:xfrm flipH="1" flipV="1">
            <a:off x="4173538" y="1887538"/>
            <a:ext cx="898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02420" name="Line 86"/>
          <p:cNvSpPr>
            <a:spLocks noChangeShapeType="1"/>
          </p:cNvSpPr>
          <p:nvPr/>
        </p:nvSpPr>
        <p:spPr bwMode="auto">
          <a:xfrm>
            <a:off x="2578100" y="1900238"/>
            <a:ext cx="13858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02421" name="Line 87"/>
          <p:cNvSpPr>
            <a:spLocks noChangeShapeType="1"/>
          </p:cNvSpPr>
          <p:nvPr/>
        </p:nvSpPr>
        <p:spPr bwMode="auto">
          <a:xfrm flipH="1" flipV="1">
            <a:off x="766763" y="1887538"/>
            <a:ext cx="898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02422" name="Text Box 88"/>
          <p:cNvSpPr txBox="1">
            <a:spLocks noChangeArrowheads="1"/>
          </p:cNvSpPr>
          <p:nvPr/>
        </p:nvSpPr>
        <p:spPr bwMode="auto">
          <a:xfrm>
            <a:off x="1654175" y="1662113"/>
            <a:ext cx="9588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hangingPunct="0"/>
            <a:r>
              <a:rPr lang="en-US" altLang="en-US" sz="1800" smtClean="0">
                <a:solidFill>
                  <a:srgbClr val="000000"/>
                </a:solidFill>
              </a:rPr>
              <a:t>rest of</a:t>
            </a:r>
          </a:p>
          <a:p>
            <a:pPr algn="ctr" eaLnBrk="0" hangingPunct="0"/>
            <a:r>
              <a:rPr lang="en-US" altLang="en-US" sz="1800" smtClean="0">
                <a:solidFill>
                  <a:srgbClr val="000000"/>
                </a:solidFill>
              </a:rPr>
              <a:t>Internet</a:t>
            </a:r>
          </a:p>
        </p:txBody>
      </p:sp>
      <p:sp>
        <p:nvSpPr>
          <p:cNvPr id="102423" name="Text Box 90"/>
          <p:cNvSpPr txBox="1">
            <a:spLocks noChangeArrowheads="1"/>
          </p:cNvSpPr>
          <p:nvPr/>
        </p:nvSpPr>
        <p:spPr bwMode="auto">
          <a:xfrm>
            <a:off x="4260850" y="4741863"/>
            <a:ext cx="3763963" cy="133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>
              <a:lnSpc>
                <a:spcPct val="85000"/>
              </a:lnSpc>
            </a:pPr>
            <a:r>
              <a:rPr lang="en-US" altLang="en-US" smtClean="0">
                <a:solidFill>
                  <a:srgbClr val="000000"/>
                </a:solidFill>
                <a:latin typeface="Gill Sans MT" panose="020B0502020104020203" pitchFamily="34" charset="0"/>
              </a:rPr>
              <a:t>datagrams with source or </a:t>
            </a:r>
          </a:p>
          <a:p>
            <a:pPr eaLnBrk="0" hangingPunct="0">
              <a:lnSpc>
                <a:spcPct val="85000"/>
              </a:lnSpc>
            </a:pPr>
            <a:r>
              <a:rPr lang="en-US" altLang="en-US" smtClean="0">
                <a:solidFill>
                  <a:srgbClr val="000000"/>
                </a:solidFill>
                <a:latin typeface="Gill Sans MT" panose="020B0502020104020203" pitchFamily="34" charset="0"/>
              </a:rPr>
              <a:t>destination in this network</a:t>
            </a:r>
          </a:p>
          <a:p>
            <a:pPr eaLnBrk="0" hangingPunct="0">
              <a:lnSpc>
                <a:spcPct val="85000"/>
              </a:lnSpc>
            </a:pPr>
            <a:r>
              <a:rPr lang="en-US" altLang="en-US" smtClean="0">
                <a:solidFill>
                  <a:srgbClr val="000000"/>
                </a:solidFill>
                <a:latin typeface="Gill Sans MT" panose="020B0502020104020203" pitchFamily="34" charset="0"/>
              </a:rPr>
              <a:t>have 10.0.0/24 address for </a:t>
            </a:r>
          </a:p>
          <a:p>
            <a:pPr eaLnBrk="0" hangingPunct="0">
              <a:lnSpc>
                <a:spcPct val="85000"/>
              </a:lnSpc>
            </a:pPr>
            <a:r>
              <a:rPr lang="en-US" altLang="en-US" smtClean="0">
                <a:solidFill>
                  <a:srgbClr val="000000"/>
                </a:solidFill>
                <a:latin typeface="Gill Sans MT" panose="020B0502020104020203" pitchFamily="34" charset="0"/>
              </a:rPr>
              <a:t>source, destination (as usual)</a:t>
            </a:r>
          </a:p>
        </p:txBody>
      </p:sp>
      <p:sp>
        <p:nvSpPr>
          <p:cNvPr id="102424" name="Text Box 92"/>
          <p:cNvSpPr txBox="1">
            <a:spLocks noChangeArrowheads="1"/>
          </p:cNvSpPr>
          <p:nvPr/>
        </p:nvSpPr>
        <p:spPr bwMode="auto">
          <a:xfrm>
            <a:off x="269875" y="4746625"/>
            <a:ext cx="3684588" cy="164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0" hangingPunct="0">
              <a:lnSpc>
                <a:spcPct val="85000"/>
              </a:lnSpc>
            </a:pPr>
            <a:r>
              <a:rPr lang="en-US" altLang="en-US" i="1" smtClean="0">
                <a:solidFill>
                  <a:srgbClr val="CC0000"/>
                </a:solidFill>
                <a:latin typeface="Gill Sans MT" panose="020B0502020104020203" pitchFamily="34" charset="0"/>
              </a:rPr>
              <a:t>all</a:t>
            </a:r>
            <a:r>
              <a:rPr lang="en-US" altLang="en-US" smtClean="0">
                <a:solidFill>
                  <a:srgbClr val="CC0000"/>
                </a:solidFill>
                <a:latin typeface="Gill Sans MT" panose="020B0502020104020203" pitchFamily="34" charset="0"/>
              </a:rPr>
              <a:t> </a:t>
            </a:r>
            <a:r>
              <a:rPr lang="en-US" altLang="en-US" smtClean="0">
                <a:solidFill>
                  <a:srgbClr val="000000"/>
                </a:solidFill>
                <a:latin typeface="Gill Sans MT" panose="020B0502020104020203" pitchFamily="34" charset="0"/>
              </a:rPr>
              <a:t>datagrams </a:t>
            </a:r>
            <a:r>
              <a:rPr lang="en-US" altLang="en-US" i="1" smtClean="0">
                <a:solidFill>
                  <a:srgbClr val="CC0000"/>
                </a:solidFill>
                <a:latin typeface="Gill Sans MT" panose="020B0502020104020203" pitchFamily="34" charset="0"/>
              </a:rPr>
              <a:t>leaving</a:t>
            </a:r>
            <a:r>
              <a:rPr lang="en-US" altLang="en-US" smtClean="0">
                <a:solidFill>
                  <a:srgbClr val="000000"/>
                </a:solidFill>
                <a:latin typeface="Gill Sans MT" panose="020B0502020104020203" pitchFamily="34" charset="0"/>
              </a:rPr>
              <a:t> local</a:t>
            </a:r>
          </a:p>
          <a:p>
            <a:pPr algn="r" eaLnBrk="0" hangingPunct="0">
              <a:lnSpc>
                <a:spcPct val="85000"/>
              </a:lnSpc>
            </a:pPr>
            <a:r>
              <a:rPr lang="en-US" altLang="en-US" smtClean="0">
                <a:solidFill>
                  <a:srgbClr val="000000"/>
                </a:solidFill>
                <a:latin typeface="Gill Sans MT" panose="020B0502020104020203" pitchFamily="34" charset="0"/>
              </a:rPr>
              <a:t>network have </a:t>
            </a:r>
            <a:r>
              <a:rPr lang="en-US" altLang="en-US" i="1" smtClean="0">
                <a:solidFill>
                  <a:srgbClr val="CC0000"/>
                </a:solidFill>
                <a:latin typeface="Gill Sans MT" panose="020B0502020104020203" pitchFamily="34" charset="0"/>
              </a:rPr>
              <a:t>same</a:t>
            </a:r>
            <a:r>
              <a:rPr lang="en-US" altLang="en-US" smtClean="0">
                <a:solidFill>
                  <a:srgbClr val="000000"/>
                </a:solidFill>
                <a:latin typeface="Gill Sans MT" panose="020B0502020104020203" pitchFamily="34" charset="0"/>
              </a:rPr>
              <a:t> single source NAT IP address: 138.76.29.7,different source port numbers</a:t>
            </a:r>
          </a:p>
        </p:txBody>
      </p:sp>
      <p:pic>
        <p:nvPicPr>
          <p:cNvPr id="102425" name="Picture 95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488" y="922338"/>
            <a:ext cx="7769225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26" name="Line 96"/>
          <p:cNvSpPr>
            <a:spLocks noChangeShapeType="1"/>
          </p:cNvSpPr>
          <p:nvPr/>
        </p:nvSpPr>
        <p:spPr bwMode="auto">
          <a:xfrm flipV="1">
            <a:off x="4818063" y="3344863"/>
            <a:ext cx="668337" cy="1427162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02427" name="Line 97"/>
          <p:cNvSpPr>
            <a:spLocks noChangeShapeType="1"/>
          </p:cNvSpPr>
          <p:nvPr/>
        </p:nvSpPr>
        <p:spPr bwMode="auto">
          <a:xfrm flipV="1">
            <a:off x="2706688" y="3308350"/>
            <a:ext cx="668337" cy="1427163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grpSp>
        <p:nvGrpSpPr>
          <p:cNvPr id="102428" name="Group 98"/>
          <p:cNvGrpSpPr>
            <a:grpSpLocks/>
          </p:cNvGrpSpPr>
          <p:nvPr/>
        </p:nvGrpSpPr>
        <p:grpSpPr bwMode="auto">
          <a:xfrm>
            <a:off x="3633788" y="3059113"/>
            <a:ext cx="900112" cy="347662"/>
            <a:chOff x="4396" y="1245"/>
            <a:chExt cx="672" cy="248"/>
          </a:xfrm>
        </p:grpSpPr>
        <p:sp>
          <p:nvSpPr>
            <p:cNvPr id="102440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mtClean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02441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/>
              <a:endParaRPr lang="en-US" altLang="en-US" smtClean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02442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mtClean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grpSp>
          <p:nvGrpSpPr>
            <p:cNvPr id="102443" name="Group 102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102446" name="Freeform 103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28575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02447" name="Freeform 104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28575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sp>
          <p:nvSpPr>
            <p:cNvPr id="102444" name="Line 105"/>
            <p:cNvSpPr>
              <a:spLocks noChangeShapeType="1"/>
            </p:cNvSpPr>
            <p:nvPr/>
          </p:nvSpPr>
          <p:spPr bwMode="auto">
            <a:xfrm>
              <a:off x="4400" y="1321"/>
              <a:ext cx="0" cy="109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02445" name="Line 106"/>
            <p:cNvSpPr>
              <a:spLocks noChangeShapeType="1"/>
            </p:cNvSpPr>
            <p:nvPr/>
          </p:nvSpPr>
          <p:spPr bwMode="auto">
            <a:xfrm>
              <a:off x="5063" y="1327"/>
              <a:ext cx="0" cy="10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102429" name="Group 107"/>
          <p:cNvGrpSpPr>
            <a:grpSpLocks/>
          </p:cNvGrpSpPr>
          <p:nvPr/>
        </p:nvGrpSpPr>
        <p:grpSpPr bwMode="auto">
          <a:xfrm flipH="1">
            <a:off x="7207250" y="2239963"/>
            <a:ext cx="641350" cy="558800"/>
            <a:chOff x="-44" y="1473"/>
            <a:chExt cx="981" cy="1105"/>
          </a:xfrm>
        </p:grpSpPr>
        <p:pic>
          <p:nvPicPr>
            <p:cNvPr id="102438" name="Picture 108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2439" name="Freeform 109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8034 w 356"/>
                <a:gd name="T3" fmla="*/ 1220 h 368"/>
                <a:gd name="T4" fmla="*/ 21394 w 356"/>
                <a:gd name="T5" fmla="*/ 25425 h 368"/>
                <a:gd name="T6" fmla="*/ 4715 w 356"/>
                <a:gd name="T7" fmla="*/ 31797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102430" name="Group 110"/>
          <p:cNvGrpSpPr>
            <a:grpSpLocks/>
          </p:cNvGrpSpPr>
          <p:nvPr/>
        </p:nvGrpSpPr>
        <p:grpSpPr bwMode="auto">
          <a:xfrm flipH="1">
            <a:off x="7246938" y="2916238"/>
            <a:ext cx="641350" cy="558800"/>
            <a:chOff x="-44" y="1473"/>
            <a:chExt cx="981" cy="1105"/>
          </a:xfrm>
        </p:grpSpPr>
        <p:pic>
          <p:nvPicPr>
            <p:cNvPr id="102436" name="Picture 111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2437" name="Freeform 112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8034 w 356"/>
                <a:gd name="T3" fmla="*/ 1220 h 368"/>
                <a:gd name="T4" fmla="*/ 21394 w 356"/>
                <a:gd name="T5" fmla="*/ 25425 h 368"/>
                <a:gd name="T6" fmla="*/ 4715 w 356"/>
                <a:gd name="T7" fmla="*/ 31797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102431" name="Group 113"/>
          <p:cNvGrpSpPr>
            <a:grpSpLocks/>
          </p:cNvGrpSpPr>
          <p:nvPr/>
        </p:nvGrpSpPr>
        <p:grpSpPr bwMode="auto">
          <a:xfrm flipH="1">
            <a:off x="7254875" y="3670300"/>
            <a:ext cx="641350" cy="558800"/>
            <a:chOff x="-44" y="1473"/>
            <a:chExt cx="981" cy="1105"/>
          </a:xfrm>
        </p:grpSpPr>
        <p:pic>
          <p:nvPicPr>
            <p:cNvPr id="102434" name="Picture 114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2435" name="Freeform 115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8034 w 356"/>
                <a:gd name="T3" fmla="*/ 1220 h 368"/>
                <a:gd name="T4" fmla="*/ 21394 w 356"/>
                <a:gd name="T5" fmla="*/ 25425 h 368"/>
                <a:gd name="T6" fmla="*/ 4715 w 356"/>
                <a:gd name="T7" fmla="*/ 31797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5763" y="1600200"/>
            <a:ext cx="8418512" cy="46482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i="1" smtClean="0">
                <a:solidFill>
                  <a:srgbClr val="CC0000"/>
                </a:solidFill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motivation:</a:t>
            </a:r>
            <a:r>
              <a:rPr lang="en-US" altLang="en-US" smtClean="0"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 local network uses just one IP address as far as outside world is concerned: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sz="2800" smtClean="0">
                <a:latin typeface="Gill Sans MT" panose="020B0502020104020203" pitchFamily="34" charset="0"/>
                <a:ea typeface="ＭＳ Ｐゴシック" panose="020B0600070205080204" pitchFamily="34" charset="-128"/>
              </a:rPr>
              <a:t>range of addresses not needed from ISP:  just one IP address for all devices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sz="2800" smtClean="0">
                <a:latin typeface="Gill Sans MT" panose="020B0502020104020203" pitchFamily="34" charset="0"/>
                <a:ea typeface="ＭＳ Ｐゴシック" panose="020B0600070205080204" pitchFamily="34" charset="-128"/>
              </a:rPr>
              <a:t>can change addresses of devices in local network without notifying outside world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sz="2800" smtClean="0">
                <a:latin typeface="Gill Sans MT" panose="020B0502020104020203" pitchFamily="34" charset="0"/>
                <a:ea typeface="ＭＳ Ｐゴシック" panose="020B0600070205080204" pitchFamily="34" charset="-128"/>
              </a:rPr>
              <a:t>can change ISP without changing addresses of devices in local network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sz="2800" smtClean="0">
                <a:latin typeface="Gill Sans MT" panose="020B0502020104020203" pitchFamily="34" charset="0"/>
                <a:ea typeface="ＭＳ Ｐゴシック" panose="020B0600070205080204" pitchFamily="34" charset="-128"/>
              </a:rPr>
              <a:t>devices inside local net not explicitly addressable, visible by outside world (a security plus)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smtClean="0">
              <a:ea typeface="ＭＳ Ｐゴシック" panose="020B0600070205080204" pitchFamily="34" charset="-128"/>
              <a:cs typeface="ＭＳ Ｐゴシック" panose="020B0600070205080204" pitchFamily="34" charset="-128"/>
            </a:endParaRPr>
          </a:p>
        </p:txBody>
      </p:sp>
      <p:sp>
        <p:nvSpPr>
          <p:cNvPr id="57349" name="Rectangle 8"/>
          <p:cNvSpPr>
            <a:spLocks noGrp="1" noChangeArrowheads="1"/>
          </p:cNvSpPr>
          <p:nvPr>
            <p:ph type="title"/>
          </p:nvPr>
        </p:nvSpPr>
        <p:spPr>
          <a:xfrm>
            <a:off x="533400" y="230188"/>
            <a:ext cx="8091488" cy="908050"/>
          </a:xfrm>
        </p:spPr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NAT: network address translation</a:t>
            </a:r>
          </a:p>
        </p:txBody>
      </p:sp>
      <p:pic>
        <p:nvPicPr>
          <p:cNvPr id="103427" name="Picture 9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488" y="922338"/>
            <a:ext cx="7769225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4950" y="1482725"/>
            <a:ext cx="8575675" cy="46482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mtClean="0">
                <a:solidFill>
                  <a:srgbClr val="FF0000"/>
                </a:solidFill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   </a:t>
            </a:r>
            <a:r>
              <a:rPr lang="en-US" altLang="en-US" i="1" smtClean="0">
                <a:solidFill>
                  <a:srgbClr val="CC0000"/>
                </a:solidFill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implementation</a:t>
            </a:r>
            <a:r>
              <a:rPr lang="en-US" altLang="en-US" smtClean="0">
                <a:solidFill>
                  <a:srgbClr val="CC0000"/>
                </a:solidFill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:</a:t>
            </a:r>
            <a:r>
              <a:rPr lang="en-US" altLang="en-US" smtClean="0"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 NAT router must:</a:t>
            </a:r>
            <a:br>
              <a:rPr lang="en-US" altLang="en-US" smtClean="0">
                <a:ea typeface="ＭＳ Ｐゴシック" panose="020B0600070205080204" pitchFamily="34" charset="-128"/>
                <a:cs typeface="ＭＳ Ｐゴシック" panose="020B0600070205080204" pitchFamily="34" charset="-128"/>
              </a:rPr>
            </a:br>
            <a:endParaRPr lang="en-US" altLang="en-US" smtClean="0">
              <a:ea typeface="ＭＳ Ｐゴシック" panose="020B0600070205080204" pitchFamily="34" charset="-128"/>
              <a:cs typeface="ＭＳ Ｐゴシック" panose="020B0600070205080204" pitchFamily="34" charset="-128"/>
            </a:endParaRP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en-US" altLang="en-US" i="1" smtClean="0">
                <a:solidFill>
                  <a:srgbClr val="000099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rPr>
              <a:t>outgoing datagrams:</a:t>
            </a:r>
            <a:r>
              <a:rPr lang="en-US" altLang="en-US" smtClean="0">
                <a:solidFill>
                  <a:srgbClr val="000099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en-US" i="1" smtClean="0">
                <a:solidFill>
                  <a:srgbClr val="000099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rPr>
              <a:t>replace</a:t>
            </a:r>
            <a:r>
              <a:rPr lang="en-US" altLang="en-US" smtClean="0">
                <a:latin typeface="Gill Sans MT" panose="020B0502020104020203" pitchFamily="34" charset="0"/>
                <a:ea typeface="ＭＳ Ｐゴシック" panose="020B0600070205080204" pitchFamily="34" charset="-128"/>
              </a:rPr>
              <a:t> (source IP address, port #) of every outgoing datagram to (NAT IP address, new port #)</a:t>
            </a:r>
          </a:p>
          <a:p>
            <a:pPr marL="914400" lvl="2" indent="0">
              <a:lnSpc>
                <a:spcPct val="80000"/>
              </a:lnSpc>
              <a:buFontTx/>
              <a:buNone/>
            </a:pPr>
            <a:r>
              <a:rPr lang="en-US" altLang="en-US" sz="2400" smtClean="0">
                <a:latin typeface="Gill Sans MT" panose="020B0502020104020203" pitchFamily="34" charset="0"/>
                <a:ea typeface="Gill Sans MT" panose="020B0502020104020203" pitchFamily="34" charset="0"/>
                <a:cs typeface="Gill Sans MT" panose="020B0502020104020203" pitchFamily="34" charset="0"/>
              </a:rPr>
              <a:t>. . . remote clients/servers will respond using (NAT IP address, new port #) as destination addr</a:t>
            </a:r>
            <a:br>
              <a:rPr lang="en-US" altLang="en-US" sz="2400" smtClean="0">
                <a:latin typeface="Gill Sans MT" panose="020B0502020104020203" pitchFamily="34" charset="0"/>
                <a:ea typeface="Gill Sans MT" panose="020B0502020104020203" pitchFamily="34" charset="0"/>
                <a:cs typeface="Gill Sans MT" panose="020B0502020104020203" pitchFamily="34" charset="0"/>
              </a:rPr>
            </a:br>
            <a:endParaRPr lang="en-US" altLang="en-US" sz="2400" smtClean="0">
              <a:latin typeface="Gill Sans MT" panose="020B0502020104020203" pitchFamily="34" charset="0"/>
              <a:ea typeface="Gill Sans MT" panose="020B0502020104020203" pitchFamily="34" charset="0"/>
              <a:cs typeface="Gill Sans MT" panose="020B0502020104020203" pitchFamily="34" charset="0"/>
            </a:endParaRP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en-US" altLang="en-US" i="1" smtClean="0">
                <a:solidFill>
                  <a:srgbClr val="000099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rPr>
              <a:t>remember (in NAT translation table)</a:t>
            </a:r>
            <a:r>
              <a:rPr lang="en-US" altLang="en-US" i="1" smtClean="0">
                <a:solidFill>
                  <a:schemeClr val="accent2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en-US" smtClean="0">
                <a:latin typeface="Gill Sans MT" panose="020B0502020104020203" pitchFamily="34" charset="0"/>
                <a:ea typeface="ＭＳ Ｐゴシック" panose="020B0600070205080204" pitchFamily="34" charset="-128"/>
              </a:rPr>
              <a:t>every (source IP address, port #)  to (NAT IP address, new port #) translation pair</a:t>
            </a:r>
            <a:br>
              <a:rPr lang="en-US" altLang="en-US" smtClean="0">
                <a:latin typeface="Gill Sans MT" panose="020B0502020104020203" pitchFamily="34" charset="0"/>
                <a:ea typeface="ＭＳ Ｐゴシック" panose="020B0600070205080204" pitchFamily="34" charset="-128"/>
              </a:rPr>
            </a:br>
            <a:endParaRPr lang="en-US" altLang="en-US" smtClean="0">
              <a:latin typeface="Gill Sans MT" panose="020B0502020104020203" pitchFamily="34" charset="0"/>
              <a:ea typeface="ＭＳ Ｐゴシック" panose="020B0600070205080204" pitchFamily="34" charset="-128"/>
            </a:endParaRP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en-US" altLang="en-US" i="1" smtClean="0">
                <a:solidFill>
                  <a:srgbClr val="000099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rPr>
              <a:t>incoming datagrams:</a:t>
            </a:r>
            <a:r>
              <a:rPr lang="en-US" altLang="en-US" smtClean="0">
                <a:solidFill>
                  <a:srgbClr val="000099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en-US" i="1" smtClean="0">
                <a:solidFill>
                  <a:srgbClr val="000099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rPr>
              <a:t>replace</a:t>
            </a:r>
            <a:r>
              <a:rPr lang="en-US" altLang="en-US" smtClean="0">
                <a:latin typeface="Gill Sans MT" panose="020B0502020104020203" pitchFamily="34" charset="0"/>
                <a:ea typeface="ＭＳ Ｐゴシック" panose="020B0600070205080204" pitchFamily="34" charset="-128"/>
              </a:rPr>
              <a:t> (NAT IP address, new port #) in dest fields of every incoming datagram with corresponding (source IP address, port #) stored in NAT table</a:t>
            </a:r>
          </a:p>
          <a:p>
            <a:pPr lvl="1">
              <a:lnSpc>
                <a:spcPct val="80000"/>
              </a:lnSpc>
            </a:pPr>
            <a:endParaRPr lang="en-US" altLang="en-US" smtClean="0">
              <a:latin typeface="Gill Sans MT" panose="020B0502020104020203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58373" name="Rectangle 5"/>
          <p:cNvSpPr>
            <a:spLocks noGrp="1" noChangeArrowheads="1"/>
          </p:cNvSpPr>
          <p:nvPr>
            <p:ph type="title"/>
          </p:nvPr>
        </p:nvSpPr>
        <p:spPr>
          <a:xfrm>
            <a:off x="533400" y="230188"/>
            <a:ext cx="8091488" cy="908050"/>
          </a:xfrm>
        </p:spPr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NAT: network address translation</a:t>
            </a:r>
          </a:p>
        </p:txBody>
      </p:sp>
      <p:pic>
        <p:nvPicPr>
          <p:cNvPr id="104451" name="Picture 6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488" y="922338"/>
            <a:ext cx="7769225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3" name="Freeform 139"/>
          <p:cNvSpPr>
            <a:spLocks/>
          </p:cNvSpPr>
          <p:nvPr/>
        </p:nvSpPr>
        <p:spPr bwMode="auto">
          <a:xfrm>
            <a:off x="179388" y="3651250"/>
            <a:ext cx="4089400" cy="1355725"/>
          </a:xfrm>
          <a:custGeom>
            <a:avLst/>
            <a:gdLst>
              <a:gd name="T0" fmla="*/ 2147483647 w 2269"/>
              <a:gd name="T1" fmla="*/ 2147483647 h 854"/>
              <a:gd name="T2" fmla="*/ 2147483647 w 2269"/>
              <a:gd name="T3" fmla="*/ 2147483647 h 854"/>
              <a:gd name="T4" fmla="*/ 2147483647 w 2269"/>
              <a:gd name="T5" fmla="*/ 2147483647 h 854"/>
              <a:gd name="T6" fmla="*/ 2147483647 w 2269"/>
              <a:gd name="T7" fmla="*/ 2147483647 h 854"/>
              <a:gd name="T8" fmla="*/ 2147483647 w 2269"/>
              <a:gd name="T9" fmla="*/ 2147483647 h 854"/>
              <a:gd name="T10" fmla="*/ 2147483647 w 2269"/>
              <a:gd name="T11" fmla="*/ 2147483647 h 854"/>
              <a:gd name="T12" fmla="*/ 2147483647 w 2269"/>
              <a:gd name="T13" fmla="*/ 2147483647 h 85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269"/>
              <a:gd name="T22" fmla="*/ 0 h 854"/>
              <a:gd name="T23" fmla="*/ 2269 w 2269"/>
              <a:gd name="T24" fmla="*/ 854 h 85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269" h="854">
                <a:moveTo>
                  <a:pt x="1888" y="285"/>
                </a:moveTo>
                <a:cubicBezTo>
                  <a:pt x="1622" y="258"/>
                  <a:pt x="723" y="317"/>
                  <a:pt x="418" y="283"/>
                </a:cubicBezTo>
                <a:cubicBezTo>
                  <a:pt x="113" y="249"/>
                  <a:pt x="120" y="0"/>
                  <a:pt x="60" y="83"/>
                </a:cubicBezTo>
                <a:cubicBezTo>
                  <a:pt x="0" y="166"/>
                  <a:pt x="8" y="708"/>
                  <a:pt x="60" y="781"/>
                </a:cubicBezTo>
                <a:cubicBezTo>
                  <a:pt x="112" y="854"/>
                  <a:pt x="48" y="575"/>
                  <a:pt x="374" y="519"/>
                </a:cubicBezTo>
                <a:cubicBezTo>
                  <a:pt x="700" y="463"/>
                  <a:pt x="1765" y="486"/>
                  <a:pt x="2017" y="447"/>
                </a:cubicBezTo>
                <a:cubicBezTo>
                  <a:pt x="2269" y="408"/>
                  <a:pt x="2110" y="319"/>
                  <a:pt x="1888" y="285"/>
                </a:cubicBezTo>
                <a:close/>
              </a:path>
            </a:pathLst>
          </a:custGeom>
          <a:gradFill rotWithShape="1">
            <a:gsLst>
              <a:gs pos="0">
                <a:srgbClr val="FFFFFF">
                  <a:alpha val="98000"/>
                </a:srgbClr>
              </a:gs>
              <a:gs pos="100000">
                <a:srgbClr val="66CC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05474" name="Freeform 29"/>
          <p:cNvSpPr>
            <a:spLocks/>
          </p:cNvSpPr>
          <p:nvPr/>
        </p:nvSpPr>
        <p:spPr bwMode="auto">
          <a:xfrm>
            <a:off x="4468813" y="2922588"/>
            <a:ext cx="3738562" cy="2697162"/>
          </a:xfrm>
          <a:custGeom>
            <a:avLst/>
            <a:gdLst>
              <a:gd name="T0" fmla="*/ 2147483647 w 2355"/>
              <a:gd name="T1" fmla="*/ 2147483647 h 1699"/>
              <a:gd name="T2" fmla="*/ 2147483647 w 2355"/>
              <a:gd name="T3" fmla="*/ 2147483647 h 1699"/>
              <a:gd name="T4" fmla="*/ 2147483647 w 2355"/>
              <a:gd name="T5" fmla="*/ 2147483647 h 1699"/>
              <a:gd name="T6" fmla="*/ 2147483647 w 2355"/>
              <a:gd name="T7" fmla="*/ 2147483647 h 1699"/>
              <a:gd name="T8" fmla="*/ 2147483647 w 2355"/>
              <a:gd name="T9" fmla="*/ 2147483647 h 1699"/>
              <a:gd name="T10" fmla="*/ 2147483647 w 2355"/>
              <a:gd name="T11" fmla="*/ 2147483647 h 1699"/>
              <a:gd name="T12" fmla="*/ 2147483647 w 2355"/>
              <a:gd name="T13" fmla="*/ 2147483647 h 1699"/>
              <a:gd name="T14" fmla="*/ 2147483647 w 2355"/>
              <a:gd name="T15" fmla="*/ 2147483647 h 1699"/>
              <a:gd name="T16" fmla="*/ 2147483647 w 2355"/>
              <a:gd name="T17" fmla="*/ 2147483647 h 1699"/>
              <a:gd name="T18" fmla="*/ 2147483647 w 2355"/>
              <a:gd name="T19" fmla="*/ 2147483647 h 1699"/>
              <a:gd name="T20" fmla="*/ 2147483647 w 2355"/>
              <a:gd name="T21" fmla="*/ 2147483647 h 1699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355"/>
              <a:gd name="T34" fmla="*/ 0 h 1699"/>
              <a:gd name="T35" fmla="*/ 2355 w 2355"/>
              <a:gd name="T36" fmla="*/ 1699 h 1699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355" h="1699">
                <a:moveTo>
                  <a:pt x="349" y="761"/>
                </a:moveTo>
                <a:cubicBezTo>
                  <a:pt x="587" y="729"/>
                  <a:pt x="1414" y="820"/>
                  <a:pt x="1651" y="732"/>
                </a:cubicBezTo>
                <a:cubicBezTo>
                  <a:pt x="1888" y="644"/>
                  <a:pt x="1710" y="351"/>
                  <a:pt x="1773" y="230"/>
                </a:cubicBezTo>
                <a:cubicBezTo>
                  <a:pt x="1836" y="109"/>
                  <a:pt x="1947" y="16"/>
                  <a:pt x="2029" y="8"/>
                </a:cubicBezTo>
                <a:cubicBezTo>
                  <a:pt x="2111" y="0"/>
                  <a:pt x="2213" y="27"/>
                  <a:pt x="2267" y="183"/>
                </a:cubicBezTo>
                <a:cubicBezTo>
                  <a:pt x="2321" y="339"/>
                  <a:pt x="2355" y="707"/>
                  <a:pt x="2355" y="942"/>
                </a:cubicBezTo>
                <a:cubicBezTo>
                  <a:pt x="2355" y="1177"/>
                  <a:pt x="2353" y="1485"/>
                  <a:pt x="2267" y="1592"/>
                </a:cubicBezTo>
                <a:cubicBezTo>
                  <a:pt x="2181" y="1699"/>
                  <a:pt x="1939" y="1680"/>
                  <a:pt x="1840" y="1586"/>
                </a:cubicBezTo>
                <a:cubicBezTo>
                  <a:pt x="1741" y="1492"/>
                  <a:pt x="1940" y="1135"/>
                  <a:pt x="1670" y="1025"/>
                </a:cubicBezTo>
                <a:cubicBezTo>
                  <a:pt x="1400" y="915"/>
                  <a:pt x="440" y="967"/>
                  <a:pt x="220" y="923"/>
                </a:cubicBezTo>
                <a:cubicBezTo>
                  <a:pt x="0" y="879"/>
                  <a:pt x="127" y="795"/>
                  <a:pt x="349" y="761"/>
                </a:cubicBezTo>
                <a:close/>
              </a:path>
            </a:pathLst>
          </a:cu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05475" name="Line 32"/>
          <p:cNvSpPr>
            <a:spLocks noChangeShapeType="1"/>
          </p:cNvSpPr>
          <p:nvPr/>
        </p:nvSpPr>
        <p:spPr bwMode="auto">
          <a:xfrm>
            <a:off x="4583113" y="4244975"/>
            <a:ext cx="60483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05476" name="Line 34"/>
          <p:cNvSpPr>
            <a:spLocks noChangeShapeType="1"/>
          </p:cNvSpPr>
          <p:nvPr/>
        </p:nvSpPr>
        <p:spPr bwMode="auto">
          <a:xfrm>
            <a:off x="7423150" y="3497263"/>
            <a:ext cx="133350" cy="6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05477" name="Line 35"/>
          <p:cNvSpPr>
            <a:spLocks noChangeShapeType="1"/>
          </p:cNvSpPr>
          <p:nvPr/>
        </p:nvSpPr>
        <p:spPr bwMode="auto">
          <a:xfrm flipV="1">
            <a:off x="7429500" y="5002213"/>
            <a:ext cx="1714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05478" name="Text Box 36"/>
          <p:cNvSpPr txBox="1">
            <a:spLocks noChangeArrowheads="1"/>
          </p:cNvSpPr>
          <p:nvPr/>
        </p:nvSpPr>
        <p:spPr bwMode="auto">
          <a:xfrm>
            <a:off x="8048625" y="3227388"/>
            <a:ext cx="9191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600" smtClean="0">
                <a:solidFill>
                  <a:srgbClr val="000000"/>
                </a:solidFill>
              </a:rPr>
              <a:t>10.0.0.1</a:t>
            </a:r>
          </a:p>
        </p:txBody>
      </p:sp>
      <p:sp>
        <p:nvSpPr>
          <p:cNvPr id="105479" name="Text Box 37"/>
          <p:cNvSpPr txBox="1">
            <a:spLocks noChangeArrowheads="1"/>
          </p:cNvSpPr>
          <p:nvPr/>
        </p:nvSpPr>
        <p:spPr bwMode="auto">
          <a:xfrm>
            <a:off x="8175625" y="3995738"/>
            <a:ext cx="9191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600" smtClean="0">
                <a:solidFill>
                  <a:srgbClr val="000000"/>
                </a:solidFill>
              </a:rPr>
              <a:t>10.0.0.2</a:t>
            </a:r>
          </a:p>
        </p:txBody>
      </p:sp>
      <p:sp>
        <p:nvSpPr>
          <p:cNvPr id="105480" name="Text Box 38"/>
          <p:cNvSpPr txBox="1">
            <a:spLocks noChangeArrowheads="1"/>
          </p:cNvSpPr>
          <p:nvPr/>
        </p:nvSpPr>
        <p:spPr bwMode="auto">
          <a:xfrm>
            <a:off x="8137525" y="4891088"/>
            <a:ext cx="9191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600" smtClean="0">
                <a:solidFill>
                  <a:srgbClr val="000000"/>
                </a:solidFill>
              </a:rPr>
              <a:t>10.0.0.3</a:t>
            </a:r>
          </a:p>
        </p:txBody>
      </p:sp>
      <p:grpSp>
        <p:nvGrpSpPr>
          <p:cNvPr id="2" name="Group 88"/>
          <p:cNvGrpSpPr>
            <a:grpSpLocks/>
          </p:cNvGrpSpPr>
          <p:nvPr/>
        </p:nvGrpSpPr>
        <p:grpSpPr bwMode="auto">
          <a:xfrm>
            <a:off x="5630863" y="2855913"/>
            <a:ext cx="1871662" cy="1033462"/>
            <a:chOff x="3550" y="2055"/>
            <a:chExt cx="1179" cy="651"/>
          </a:xfrm>
        </p:grpSpPr>
        <p:grpSp>
          <p:nvGrpSpPr>
            <p:cNvPr id="105574" name="Group 50"/>
            <p:cNvGrpSpPr>
              <a:grpSpLocks/>
            </p:cNvGrpSpPr>
            <p:nvPr/>
          </p:nvGrpSpPr>
          <p:grpSpPr bwMode="auto">
            <a:xfrm>
              <a:off x="3550" y="2055"/>
              <a:ext cx="1179" cy="357"/>
              <a:chOff x="4381" y="786"/>
              <a:chExt cx="1108" cy="357"/>
            </a:xfrm>
          </p:grpSpPr>
          <p:sp>
            <p:nvSpPr>
              <p:cNvPr id="105579" name="Rectangle 40"/>
              <p:cNvSpPr>
                <a:spLocks noChangeArrowheads="1"/>
              </p:cNvSpPr>
              <p:nvPr/>
            </p:nvSpPr>
            <p:spPr bwMode="auto">
              <a:xfrm>
                <a:off x="4385" y="830"/>
                <a:ext cx="1104" cy="25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5580" name="Text Box 39"/>
              <p:cNvSpPr txBox="1">
                <a:spLocks noChangeArrowheads="1"/>
              </p:cNvSpPr>
              <p:nvPr/>
            </p:nvSpPr>
            <p:spPr bwMode="auto">
              <a:xfrm>
                <a:off x="4381" y="813"/>
                <a:ext cx="1045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r>
                  <a:rPr lang="en-US" altLang="en-US" sz="1200" smtClean="0">
                    <a:solidFill>
                      <a:srgbClr val="000000"/>
                    </a:solidFill>
                  </a:rPr>
                  <a:t>S: 10.0.0.1, 3345</a:t>
                </a:r>
              </a:p>
              <a:p>
                <a:pPr eaLnBrk="0" hangingPunct="0"/>
                <a:r>
                  <a:rPr lang="en-US" altLang="en-US" sz="1200" smtClean="0">
                    <a:solidFill>
                      <a:srgbClr val="000000"/>
                    </a:solidFill>
                  </a:rPr>
                  <a:t>D: 128.119.40.186, 80</a:t>
                </a:r>
              </a:p>
            </p:txBody>
          </p:sp>
          <p:grpSp>
            <p:nvGrpSpPr>
              <p:cNvPr id="105581" name="Group 44"/>
              <p:cNvGrpSpPr>
                <a:grpSpLocks/>
              </p:cNvGrpSpPr>
              <p:nvPr/>
            </p:nvGrpSpPr>
            <p:grpSpPr bwMode="auto">
              <a:xfrm>
                <a:off x="5394" y="786"/>
                <a:ext cx="48" cy="99"/>
                <a:chOff x="5508" y="1599"/>
                <a:chExt cx="48" cy="99"/>
              </a:xfrm>
            </p:grpSpPr>
            <p:sp>
              <p:nvSpPr>
                <p:cNvPr id="105586" name="Freeform 43"/>
                <p:cNvSpPr>
                  <a:spLocks/>
                </p:cNvSpPr>
                <p:nvPr/>
              </p:nvSpPr>
              <p:spPr bwMode="auto">
                <a:xfrm>
                  <a:off x="5508" y="1599"/>
                  <a:ext cx="48" cy="99"/>
                </a:xfrm>
                <a:custGeom>
                  <a:avLst/>
                  <a:gdLst>
                    <a:gd name="T0" fmla="*/ 21 w 48"/>
                    <a:gd name="T1" fmla="*/ 0 h 99"/>
                    <a:gd name="T2" fmla="*/ 0 w 48"/>
                    <a:gd name="T3" fmla="*/ 72 h 99"/>
                    <a:gd name="T4" fmla="*/ 27 w 48"/>
                    <a:gd name="T5" fmla="*/ 99 h 99"/>
                    <a:gd name="T6" fmla="*/ 48 w 48"/>
                    <a:gd name="T7" fmla="*/ 21 h 99"/>
                    <a:gd name="T8" fmla="*/ 21 w 48"/>
                    <a:gd name="T9" fmla="*/ 0 h 9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8"/>
                    <a:gd name="T16" fmla="*/ 0 h 99"/>
                    <a:gd name="T17" fmla="*/ 48 w 48"/>
                    <a:gd name="T18" fmla="*/ 99 h 9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8" h="99">
                      <a:moveTo>
                        <a:pt x="21" y="0"/>
                      </a:moveTo>
                      <a:lnTo>
                        <a:pt x="0" y="72"/>
                      </a:lnTo>
                      <a:lnTo>
                        <a:pt x="27" y="99"/>
                      </a:lnTo>
                      <a:lnTo>
                        <a:pt x="48" y="21"/>
                      </a:lnTo>
                      <a:lnTo>
                        <a:pt x="21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105587" name="Line 41"/>
                <p:cNvSpPr>
                  <a:spLocks noChangeShapeType="1"/>
                </p:cNvSpPr>
                <p:nvPr/>
              </p:nvSpPr>
              <p:spPr bwMode="auto">
                <a:xfrm flipH="1">
                  <a:off x="5512" y="1608"/>
                  <a:ext cx="22" cy="6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105588" name="Line 42"/>
                <p:cNvSpPr>
                  <a:spLocks noChangeShapeType="1"/>
                </p:cNvSpPr>
                <p:nvPr/>
              </p:nvSpPr>
              <p:spPr bwMode="auto">
                <a:xfrm flipH="1">
                  <a:off x="5536" y="1620"/>
                  <a:ext cx="20" cy="6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  <p:grpSp>
            <p:nvGrpSpPr>
              <p:cNvPr id="105582" name="Group 45"/>
              <p:cNvGrpSpPr>
                <a:grpSpLocks/>
              </p:cNvGrpSpPr>
              <p:nvPr/>
            </p:nvGrpSpPr>
            <p:grpSpPr bwMode="auto">
              <a:xfrm>
                <a:off x="5382" y="1044"/>
                <a:ext cx="48" cy="99"/>
                <a:chOff x="5508" y="1599"/>
                <a:chExt cx="48" cy="99"/>
              </a:xfrm>
            </p:grpSpPr>
            <p:sp>
              <p:nvSpPr>
                <p:cNvPr id="105583" name="Freeform 46"/>
                <p:cNvSpPr>
                  <a:spLocks/>
                </p:cNvSpPr>
                <p:nvPr/>
              </p:nvSpPr>
              <p:spPr bwMode="auto">
                <a:xfrm>
                  <a:off x="5508" y="1599"/>
                  <a:ext cx="48" cy="99"/>
                </a:xfrm>
                <a:custGeom>
                  <a:avLst/>
                  <a:gdLst>
                    <a:gd name="T0" fmla="*/ 21 w 48"/>
                    <a:gd name="T1" fmla="*/ 0 h 99"/>
                    <a:gd name="T2" fmla="*/ 0 w 48"/>
                    <a:gd name="T3" fmla="*/ 72 h 99"/>
                    <a:gd name="T4" fmla="*/ 27 w 48"/>
                    <a:gd name="T5" fmla="*/ 99 h 99"/>
                    <a:gd name="T6" fmla="*/ 48 w 48"/>
                    <a:gd name="T7" fmla="*/ 21 h 99"/>
                    <a:gd name="T8" fmla="*/ 21 w 48"/>
                    <a:gd name="T9" fmla="*/ 0 h 9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8"/>
                    <a:gd name="T16" fmla="*/ 0 h 99"/>
                    <a:gd name="T17" fmla="*/ 48 w 48"/>
                    <a:gd name="T18" fmla="*/ 99 h 9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8" h="99">
                      <a:moveTo>
                        <a:pt x="21" y="0"/>
                      </a:moveTo>
                      <a:lnTo>
                        <a:pt x="0" y="72"/>
                      </a:lnTo>
                      <a:lnTo>
                        <a:pt x="27" y="99"/>
                      </a:lnTo>
                      <a:lnTo>
                        <a:pt x="48" y="21"/>
                      </a:lnTo>
                      <a:lnTo>
                        <a:pt x="21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105584" name="Line 47"/>
                <p:cNvSpPr>
                  <a:spLocks noChangeShapeType="1"/>
                </p:cNvSpPr>
                <p:nvPr/>
              </p:nvSpPr>
              <p:spPr bwMode="auto">
                <a:xfrm flipH="1">
                  <a:off x="5512" y="1608"/>
                  <a:ext cx="22" cy="6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105585" name="Line 48"/>
                <p:cNvSpPr>
                  <a:spLocks noChangeShapeType="1"/>
                </p:cNvSpPr>
                <p:nvPr/>
              </p:nvSpPr>
              <p:spPr bwMode="auto">
                <a:xfrm flipH="1">
                  <a:off x="5536" y="1620"/>
                  <a:ext cx="20" cy="6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</p:grpSp>
        <p:sp>
          <p:nvSpPr>
            <p:cNvPr id="105575" name="Freeform 51"/>
            <p:cNvSpPr>
              <a:spLocks/>
            </p:cNvSpPr>
            <p:nvPr/>
          </p:nvSpPr>
          <p:spPr bwMode="auto">
            <a:xfrm>
              <a:off x="3573" y="2364"/>
              <a:ext cx="564" cy="342"/>
            </a:xfrm>
            <a:custGeom>
              <a:avLst/>
              <a:gdLst>
                <a:gd name="T0" fmla="*/ 0 w 417"/>
                <a:gd name="T1" fmla="*/ 9905 h 264"/>
                <a:gd name="T2" fmla="*/ 28602 w 417"/>
                <a:gd name="T3" fmla="*/ 9905 h 264"/>
                <a:gd name="T4" fmla="*/ 28602 w 417"/>
                <a:gd name="T5" fmla="*/ 0 h 264"/>
                <a:gd name="T6" fmla="*/ 0 60000 65536"/>
                <a:gd name="T7" fmla="*/ 0 60000 65536"/>
                <a:gd name="T8" fmla="*/ 0 60000 65536"/>
                <a:gd name="T9" fmla="*/ 0 w 417"/>
                <a:gd name="T10" fmla="*/ 0 h 264"/>
                <a:gd name="T11" fmla="*/ 417 w 417"/>
                <a:gd name="T12" fmla="*/ 264 h 26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264">
                  <a:moveTo>
                    <a:pt x="0" y="264"/>
                  </a:moveTo>
                  <a:lnTo>
                    <a:pt x="417" y="264"/>
                  </a:lnTo>
                  <a:lnTo>
                    <a:pt x="417" y="0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grpSp>
          <p:nvGrpSpPr>
            <p:cNvPr id="105576" name="Group 87"/>
            <p:cNvGrpSpPr>
              <a:grpSpLocks/>
            </p:cNvGrpSpPr>
            <p:nvPr/>
          </p:nvGrpSpPr>
          <p:grpSpPr bwMode="auto">
            <a:xfrm>
              <a:off x="4032" y="2416"/>
              <a:ext cx="218" cy="231"/>
              <a:chOff x="5140" y="400"/>
              <a:chExt cx="218" cy="231"/>
            </a:xfrm>
          </p:grpSpPr>
          <p:sp>
            <p:nvSpPr>
              <p:cNvPr id="105577" name="Oval 86"/>
              <p:cNvSpPr>
                <a:spLocks noChangeArrowheads="1"/>
              </p:cNvSpPr>
              <p:nvPr/>
            </p:nvSpPr>
            <p:spPr bwMode="auto">
              <a:xfrm>
                <a:off x="5140" y="410"/>
                <a:ext cx="218" cy="21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rgbClr val="CC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5578" name="Text Box 52"/>
              <p:cNvSpPr txBox="1">
                <a:spLocks noChangeArrowheads="1"/>
              </p:cNvSpPr>
              <p:nvPr/>
            </p:nvSpPr>
            <p:spPr bwMode="auto">
              <a:xfrm>
                <a:off x="5154" y="400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r>
                  <a:rPr lang="en-US" altLang="en-US" sz="1800" smtClean="0">
                    <a:solidFill>
                      <a:srgbClr val="CC0000"/>
                    </a:solidFill>
                  </a:rPr>
                  <a:t>1</a:t>
                </a:r>
              </a:p>
            </p:txBody>
          </p:sp>
        </p:grpSp>
      </p:grpSp>
      <p:sp>
        <p:nvSpPr>
          <p:cNvPr id="105482" name="Text Box 54"/>
          <p:cNvSpPr txBox="1">
            <a:spLocks noChangeArrowheads="1"/>
          </p:cNvSpPr>
          <p:nvPr/>
        </p:nvSpPr>
        <p:spPr bwMode="auto">
          <a:xfrm>
            <a:off x="4533900" y="3817938"/>
            <a:ext cx="9191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600" smtClean="0">
                <a:solidFill>
                  <a:srgbClr val="000000"/>
                </a:solidFill>
              </a:rPr>
              <a:t>10.0.0.4</a:t>
            </a:r>
          </a:p>
        </p:txBody>
      </p:sp>
      <p:sp>
        <p:nvSpPr>
          <p:cNvPr id="105483" name="Line 55"/>
          <p:cNvSpPr>
            <a:spLocks noChangeShapeType="1"/>
          </p:cNvSpPr>
          <p:nvPr/>
        </p:nvSpPr>
        <p:spPr bwMode="auto">
          <a:xfrm flipH="1">
            <a:off x="4657725" y="4073525"/>
            <a:ext cx="85725" cy="128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05484" name="Text Box 56"/>
          <p:cNvSpPr txBox="1">
            <a:spLocks noChangeArrowheads="1"/>
          </p:cNvSpPr>
          <p:nvPr/>
        </p:nvSpPr>
        <p:spPr bwMode="auto">
          <a:xfrm>
            <a:off x="2695575" y="4375150"/>
            <a:ext cx="12573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600" smtClean="0">
                <a:solidFill>
                  <a:srgbClr val="000000"/>
                </a:solidFill>
              </a:rPr>
              <a:t>138.76.29.7</a:t>
            </a:r>
          </a:p>
        </p:txBody>
      </p:sp>
      <p:sp>
        <p:nvSpPr>
          <p:cNvPr id="105485" name="Line 57"/>
          <p:cNvSpPr>
            <a:spLocks noChangeShapeType="1"/>
          </p:cNvSpPr>
          <p:nvPr/>
        </p:nvSpPr>
        <p:spPr bwMode="auto">
          <a:xfrm flipH="1">
            <a:off x="3917950" y="4311650"/>
            <a:ext cx="85725" cy="128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grpSp>
        <p:nvGrpSpPr>
          <p:cNvPr id="7" name="Group 59"/>
          <p:cNvGrpSpPr>
            <a:grpSpLocks/>
          </p:cNvGrpSpPr>
          <p:nvPr/>
        </p:nvGrpSpPr>
        <p:grpSpPr bwMode="auto">
          <a:xfrm>
            <a:off x="6469063" y="1570038"/>
            <a:ext cx="2433637" cy="1389062"/>
            <a:chOff x="3944" y="989"/>
            <a:chExt cx="1533" cy="875"/>
          </a:xfrm>
        </p:grpSpPr>
        <p:sp>
          <p:nvSpPr>
            <p:cNvPr id="105572" name="Text Box 53"/>
            <p:cNvSpPr txBox="1">
              <a:spLocks noChangeArrowheads="1"/>
            </p:cNvSpPr>
            <p:nvPr/>
          </p:nvSpPr>
          <p:spPr bwMode="auto">
            <a:xfrm>
              <a:off x="4121" y="989"/>
              <a:ext cx="1356" cy="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lnSpc>
                  <a:spcPct val="85000"/>
                </a:lnSpc>
              </a:pPr>
              <a:r>
                <a:rPr lang="en-US" altLang="en-US" sz="1800" b="1" i="1" smtClean="0">
                  <a:solidFill>
                    <a:srgbClr val="CC0000"/>
                  </a:solidFill>
                </a:rPr>
                <a:t>1:</a:t>
              </a:r>
              <a:r>
                <a:rPr lang="en-US" altLang="en-US" sz="1800" smtClean="0">
                  <a:solidFill>
                    <a:srgbClr val="FF0000"/>
                  </a:solidFill>
                </a:rPr>
                <a:t> </a:t>
              </a:r>
              <a:r>
                <a:rPr lang="en-US" altLang="en-US" sz="1800" smtClean="0">
                  <a:solidFill>
                    <a:srgbClr val="000099"/>
                  </a:solidFill>
                </a:rPr>
                <a:t>host 10.0.0.1 </a:t>
              </a:r>
            </a:p>
            <a:p>
              <a:pPr eaLnBrk="0" hangingPunct="0">
                <a:lnSpc>
                  <a:spcPct val="85000"/>
                </a:lnSpc>
              </a:pPr>
              <a:r>
                <a:rPr lang="en-US" altLang="en-US" sz="1800" smtClean="0">
                  <a:solidFill>
                    <a:srgbClr val="000099"/>
                  </a:solidFill>
                </a:rPr>
                <a:t>sends datagram to </a:t>
              </a:r>
            </a:p>
            <a:p>
              <a:pPr eaLnBrk="0" hangingPunct="0">
                <a:lnSpc>
                  <a:spcPct val="85000"/>
                </a:lnSpc>
              </a:pPr>
              <a:r>
                <a:rPr lang="en-US" altLang="en-US" sz="1800" smtClean="0">
                  <a:solidFill>
                    <a:srgbClr val="000099"/>
                  </a:solidFill>
                </a:rPr>
                <a:t>128.119.40.186, 80</a:t>
              </a:r>
            </a:p>
          </p:txBody>
        </p:sp>
        <p:sp>
          <p:nvSpPr>
            <p:cNvPr id="105573" name="Line 58"/>
            <p:cNvSpPr>
              <a:spLocks noChangeShapeType="1"/>
            </p:cNvSpPr>
            <p:nvPr/>
          </p:nvSpPr>
          <p:spPr bwMode="auto">
            <a:xfrm flipH="1">
              <a:off x="3944" y="1105"/>
              <a:ext cx="197" cy="759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sp>
        <p:nvSpPr>
          <p:cNvPr id="105487" name="Freeform 67"/>
          <p:cNvSpPr>
            <a:spLocks/>
          </p:cNvSpPr>
          <p:nvPr/>
        </p:nvSpPr>
        <p:spPr bwMode="auto">
          <a:xfrm>
            <a:off x="2344738" y="2627313"/>
            <a:ext cx="3862387" cy="1531937"/>
          </a:xfrm>
          <a:custGeom>
            <a:avLst/>
            <a:gdLst>
              <a:gd name="T0" fmla="*/ 0 w 2433"/>
              <a:gd name="T1" fmla="*/ 2147483647 h 965"/>
              <a:gd name="T2" fmla="*/ 2147483647 w 2433"/>
              <a:gd name="T3" fmla="*/ 2147483647 h 965"/>
              <a:gd name="T4" fmla="*/ 2147483647 w 2433"/>
              <a:gd name="T5" fmla="*/ 2147483647 h 965"/>
              <a:gd name="T6" fmla="*/ 2147483647 w 2433"/>
              <a:gd name="T7" fmla="*/ 2147483647 h 965"/>
              <a:gd name="T8" fmla="*/ 2147483647 w 2433"/>
              <a:gd name="T9" fmla="*/ 2147483647 h 965"/>
              <a:gd name="T10" fmla="*/ 2147483647 w 2433"/>
              <a:gd name="T11" fmla="*/ 2147483647 h 965"/>
              <a:gd name="T12" fmla="*/ 0 w 2433"/>
              <a:gd name="T13" fmla="*/ 2147483647 h 96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433"/>
              <a:gd name="T22" fmla="*/ 0 h 965"/>
              <a:gd name="T23" fmla="*/ 2433 w 2433"/>
              <a:gd name="T24" fmla="*/ 965 h 965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433" h="965">
                <a:moveTo>
                  <a:pt x="0" y="64"/>
                </a:moveTo>
                <a:cubicBezTo>
                  <a:pt x="0" y="64"/>
                  <a:pt x="2079" y="0"/>
                  <a:pt x="2352" y="64"/>
                </a:cubicBezTo>
                <a:cubicBezTo>
                  <a:pt x="2433" y="57"/>
                  <a:pt x="1814" y="309"/>
                  <a:pt x="1640" y="450"/>
                </a:cubicBezTo>
                <a:cubicBezTo>
                  <a:pt x="1466" y="591"/>
                  <a:pt x="1383" y="888"/>
                  <a:pt x="1308" y="965"/>
                </a:cubicBezTo>
                <a:lnTo>
                  <a:pt x="1159" y="965"/>
                </a:lnTo>
                <a:cubicBezTo>
                  <a:pt x="1078" y="870"/>
                  <a:pt x="1013" y="546"/>
                  <a:pt x="820" y="396"/>
                </a:cubicBezTo>
                <a:cubicBezTo>
                  <a:pt x="583" y="207"/>
                  <a:pt x="189" y="142"/>
                  <a:pt x="0" y="64"/>
                </a:cubicBezTo>
                <a:close/>
              </a:path>
            </a:pathLst>
          </a:custGeom>
          <a:gradFill rotWithShape="1">
            <a:gsLst>
              <a:gs pos="0">
                <a:schemeClr val="hlink"/>
              </a:gs>
              <a:gs pos="100000">
                <a:schemeClr val="bg1"/>
              </a:gs>
            </a:gsLst>
            <a:lin ang="5400000" scaled="1"/>
          </a:gradFill>
          <a:ln w="3175" cap="flat" cmpd="sng">
            <a:solidFill>
              <a:schemeClr val="hlink"/>
            </a:solidFill>
            <a:prstDash val="solid"/>
            <a:round/>
            <a:headEnd/>
            <a:tailEnd/>
          </a:ln>
        </p:spPr>
        <p:txBody>
          <a:bodyPr wrap="none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05488" name="Rectangle 62"/>
          <p:cNvSpPr>
            <a:spLocks noChangeArrowheads="1"/>
          </p:cNvSpPr>
          <p:nvPr/>
        </p:nvSpPr>
        <p:spPr bwMode="auto">
          <a:xfrm>
            <a:off x="2344738" y="1374775"/>
            <a:ext cx="3784600" cy="13541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endParaRPr lang="en-US" altLang="en-US" sz="1800" smtClean="0">
              <a:solidFill>
                <a:srgbClr val="000000"/>
              </a:solidFill>
            </a:endParaRPr>
          </a:p>
        </p:txBody>
      </p:sp>
      <p:sp>
        <p:nvSpPr>
          <p:cNvPr id="105489" name="Text Box 60"/>
          <p:cNvSpPr txBox="1">
            <a:spLocks noChangeArrowheads="1"/>
          </p:cNvSpPr>
          <p:nvPr/>
        </p:nvSpPr>
        <p:spPr bwMode="auto">
          <a:xfrm>
            <a:off x="2386013" y="1419225"/>
            <a:ext cx="36766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hangingPunct="0"/>
            <a:r>
              <a:rPr lang="en-US" altLang="en-US" sz="1800" smtClean="0">
                <a:solidFill>
                  <a:srgbClr val="000000"/>
                </a:solidFill>
              </a:rPr>
              <a:t>NAT translation table</a:t>
            </a:r>
          </a:p>
          <a:p>
            <a:pPr algn="ctr" eaLnBrk="0" hangingPunct="0"/>
            <a:r>
              <a:rPr lang="en-US" altLang="en-US" sz="1800" smtClean="0">
                <a:solidFill>
                  <a:srgbClr val="000000"/>
                </a:solidFill>
              </a:rPr>
              <a:t>WAN side addr        LAN side addr</a:t>
            </a:r>
          </a:p>
        </p:txBody>
      </p:sp>
      <p:sp>
        <p:nvSpPr>
          <p:cNvPr id="105490" name="Line 63"/>
          <p:cNvSpPr>
            <a:spLocks noChangeShapeType="1"/>
          </p:cNvSpPr>
          <p:nvPr/>
        </p:nvSpPr>
        <p:spPr bwMode="auto">
          <a:xfrm flipV="1">
            <a:off x="2344738" y="1747838"/>
            <a:ext cx="3790950" cy="111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05491" name="Line 64"/>
          <p:cNvSpPr>
            <a:spLocks noChangeShapeType="1"/>
          </p:cNvSpPr>
          <p:nvPr/>
        </p:nvSpPr>
        <p:spPr bwMode="auto">
          <a:xfrm flipV="1">
            <a:off x="2359025" y="2025650"/>
            <a:ext cx="3749675" cy="111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05492" name="Line 65"/>
          <p:cNvSpPr>
            <a:spLocks noChangeShapeType="1"/>
          </p:cNvSpPr>
          <p:nvPr/>
        </p:nvSpPr>
        <p:spPr bwMode="auto">
          <a:xfrm>
            <a:off x="4468813" y="1770063"/>
            <a:ext cx="3175" cy="955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33533" name="Text Box 61"/>
          <p:cNvSpPr txBox="1">
            <a:spLocks noChangeArrowheads="1"/>
          </p:cNvSpPr>
          <p:nvPr/>
        </p:nvSpPr>
        <p:spPr bwMode="auto">
          <a:xfrm>
            <a:off x="2401888" y="2044700"/>
            <a:ext cx="37020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hangingPunct="0"/>
            <a:r>
              <a:rPr lang="en-US" altLang="en-US" sz="1800" smtClean="0">
                <a:solidFill>
                  <a:srgbClr val="CC0000"/>
                </a:solidFill>
              </a:rPr>
              <a:t>138.76.29.7, 5001   10.0.0.1, 3345</a:t>
            </a:r>
          </a:p>
          <a:p>
            <a:pPr algn="ctr" eaLnBrk="0" hangingPunct="0"/>
            <a:r>
              <a:rPr lang="en-US" altLang="en-US" sz="1800" smtClean="0">
                <a:solidFill>
                  <a:srgbClr val="000000"/>
                </a:solidFill>
              </a:rPr>
              <a:t>……                                         ……</a:t>
            </a:r>
          </a:p>
        </p:txBody>
      </p:sp>
      <p:grpSp>
        <p:nvGrpSpPr>
          <p:cNvPr id="8" name="Group 135"/>
          <p:cNvGrpSpPr>
            <a:grpSpLocks/>
          </p:cNvGrpSpPr>
          <p:nvPr/>
        </p:nvGrpSpPr>
        <p:grpSpPr bwMode="auto">
          <a:xfrm>
            <a:off x="4765675" y="3435350"/>
            <a:ext cx="2784475" cy="1631950"/>
            <a:chOff x="3002" y="2417"/>
            <a:chExt cx="1754" cy="1028"/>
          </a:xfrm>
        </p:grpSpPr>
        <p:sp>
          <p:nvSpPr>
            <p:cNvPr id="105558" name="Rectangle 91"/>
            <p:cNvSpPr>
              <a:spLocks noChangeArrowheads="1"/>
            </p:cNvSpPr>
            <p:nvPr/>
          </p:nvSpPr>
          <p:spPr bwMode="auto">
            <a:xfrm>
              <a:off x="3002" y="3051"/>
              <a:ext cx="1175" cy="25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105559" name="Text Box 92"/>
            <p:cNvSpPr txBox="1">
              <a:spLocks noChangeArrowheads="1"/>
            </p:cNvSpPr>
            <p:nvPr/>
          </p:nvSpPr>
          <p:spPr bwMode="auto">
            <a:xfrm>
              <a:off x="3104" y="3042"/>
              <a:ext cx="1112" cy="4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r>
                <a:rPr lang="en-US" altLang="en-US" sz="1200" smtClean="0">
                  <a:solidFill>
                    <a:srgbClr val="000000"/>
                  </a:solidFill>
                </a:rPr>
                <a:t>S: 128.119.40.186, 80 </a:t>
              </a:r>
            </a:p>
            <a:p>
              <a:pPr eaLnBrk="0" hangingPunct="0"/>
              <a:r>
                <a:rPr lang="en-US" altLang="en-US" sz="1200" smtClean="0">
                  <a:solidFill>
                    <a:srgbClr val="000000"/>
                  </a:solidFill>
                </a:rPr>
                <a:t>D: 10.0.0.1, 3345</a:t>
              </a:r>
            </a:p>
            <a:p>
              <a:pPr eaLnBrk="0" hangingPunct="0"/>
              <a:endParaRPr lang="en-US" altLang="en-US" sz="1200" smtClean="0">
                <a:solidFill>
                  <a:srgbClr val="000000"/>
                </a:solidFill>
              </a:endParaRPr>
            </a:p>
          </p:txBody>
        </p:sp>
        <p:grpSp>
          <p:nvGrpSpPr>
            <p:cNvPr id="105560" name="Group 93"/>
            <p:cNvGrpSpPr>
              <a:grpSpLocks/>
            </p:cNvGrpSpPr>
            <p:nvPr/>
          </p:nvGrpSpPr>
          <p:grpSpPr bwMode="auto">
            <a:xfrm>
              <a:off x="3054" y="3007"/>
              <a:ext cx="51" cy="99"/>
              <a:chOff x="5508" y="1599"/>
              <a:chExt cx="48" cy="99"/>
            </a:xfrm>
          </p:grpSpPr>
          <p:sp>
            <p:nvSpPr>
              <p:cNvPr id="105569" name="Freeform 94"/>
              <p:cNvSpPr>
                <a:spLocks/>
              </p:cNvSpPr>
              <p:nvPr/>
            </p:nvSpPr>
            <p:spPr bwMode="auto">
              <a:xfrm>
                <a:off x="5508" y="1599"/>
                <a:ext cx="48" cy="99"/>
              </a:xfrm>
              <a:custGeom>
                <a:avLst/>
                <a:gdLst>
                  <a:gd name="T0" fmla="*/ 21 w 48"/>
                  <a:gd name="T1" fmla="*/ 0 h 99"/>
                  <a:gd name="T2" fmla="*/ 0 w 48"/>
                  <a:gd name="T3" fmla="*/ 72 h 99"/>
                  <a:gd name="T4" fmla="*/ 27 w 48"/>
                  <a:gd name="T5" fmla="*/ 99 h 99"/>
                  <a:gd name="T6" fmla="*/ 48 w 48"/>
                  <a:gd name="T7" fmla="*/ 21 h 99"/>
                  <a:gd name="T8" fmla="*/ 21 w 48"/>
                  <a:gd name="T9" fmla="*/ 0 h 9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8"/>
                  <a:gd name="T16" fmla="*/ 0 h 99"/>
                  <a:gd name="T17" fmla="*/ 48 w 48"/>
                  <a:gd name="T18" fmla="*/ 99 h 9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8" h="99">
                    <a:moveTo>
                      <a:pt x="21" y="0"/>
                    </a:moveTo>
                    <a:lnTo>
                      <a:pt x="0" y="72"/>
                    </a:lnTo>
                    <a:lnTo>
                      <a:pt x="27" y="99"/>
                    </a:lnTo>
                    <a:lnTo>
                      <a:pt x="48" y="21"/>
                    </a:lnTo>
                    <a:lnTo>
                      <a:pt x="21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05570" name="Line 95"/>
              <p:cNvSpPr>
                <a:spLocks noChangeShapeType="1"/>
              </p:cNvSpPr>
              <p:nvPr/>
            </p:nvSpPr>
            <p:spPr bwMode="auto">
              <a:xfrm flipH="1">
                <a:off x="5512" y="1608"/>
                <a:ext cx="22" cy="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05571" name="Line 96"/>
              <p:cNvSpPr>
                <a:spLocks noChangeShapeType="1"/>
              </p:cNvSpPr>
              <p:nvPr/>
            </p:nvSpPr>
            <p:spPr bwMode="auto">
              <a:xfrm flipH="1">
                <a:off x="5536" y="1620"/>
                <a:ext cx="20" cy="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grpSp>
          <p:nvGrpSpPr>
            <p:cNvPr id="105561" name="Group 97"/>
            <p:cNvGrpSpPr>
              <a:grpSpLocks/>
            </p:cNvGrpSpPr>
            <p:nvPr/>
          </p:nvGrpSpPr>
          <p:grpSpPr bwMode="auto">
            <a:xfrm>
              <a:off x="3059" y="3248"/>
              <a:ext cx="51" cy="99"/>
              <a:chOff x="5508" y="1599"/>
              <a:chExt cx="48" cy="99"/>
            </a:xfrm>
          </p:grpSpPr>
          <p:sp>
            <p:nvSpPr>
              <p:cNvPr id="105566" name="Freeform 98"/>
              <p:cNvSpPr>
                <a:spLocks/>
              </p:cNvSpPr>
              <p:nvPr/>
            </p:nvSpPr>
            <p:spPr bwMode="auto">
              <a:xfrm>
                <a:off x="5508" y="1599"/>
                <a:ext cx="48" cy="99"/>
              </a:xfrm>
              <a:custGeom>
                <a:avLst/>
                <a:gdLst>
                  <a:gd name="T0" fmla="*/ 21 w 48"/>
                  <a:gd name="T1" fmla="*/ 0 h 99"/>
                  <a:gd name="T2" fmla="*/ 0 w 48"/>
                  <a:gd name="T3" fmla="*/ 72 h 99"/>
                  <a:gd name="T4" fmla="*/ 27 w 48"/>
                  <a:gd name="T5" fmla="*/ 99 h 99"/>
                  <a:gd name="T6" fmla="*/ 48 w 48"/>
                  <a:gd name="T7" fmla="*/ 21 h 99"/>
                  <a:gd name="T8" fmla="*/ 21 w 48"/>
                  <a:gd name="T9" fmla="*/ 0 h 9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8"/>
                  <a:gd name="T16" fmla="*/ 0 h 99"/>
                  <a:gd name="T17" fmla="*/ 48 w 48"/>
                  <a:gd name="T18" fmla="*/ 99 h 9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8" h="99">
                    <a:moveTo>
                      <a:pt x="21" y="0"/>
                    </a:moveTo>
                    <a:lnTo>
                      <a:pt x="0" y="72"/>
                    </a:lnTo>
                    <a:lnTo>
                      <a:pt x="27" y="99"/>
                    </a:lnTo>
                    <a:lnTo>
                      <a:pt x="48" y="21"/>
                    </a:lnTo>
                    <a:lnTo>
                      <a:pt x="21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05567" name="Line 99"/>
              <p:cNvSpPr>
                <a:spLocks noChangeShapeType="1"/>
              </p:cNvSpPr>
              <p:nvPr/>
            </p:nvSpPr>
            <p:spPr bwMode="auto">
              <a:xfrm flipH="1">
                <a:off x="5512" y="1608"/>
                <a:ext cx="22" cy="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05568" name="Line 100"/>
              <p:cNvSpPr>
                <a:spLocks noChangeShapeType="1"/>
              </p:cNvSpPr>
              <p:nvPr/>
            </p:nvSpPr>
            <p:spPr bwMode="auto">
              <a:xfrm flipH="1">
                <a:off x="5536" y="1620"/>
                <a:ext cx="20" cy="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sp>
          <p:nvSpPr>
            <p:cNvPr id="105562" name="Freeform 101"/>
            <p:cNvSpPr>
              <a:spLocks/>
            </p:cNvSpPr>
            <p:nvPr/>
          </p:nvSpPr>
          <p:spPr bwMode="auto">
            <a:xfrm>
              <a:off x="4179" y="2417"/>
              <a:ext cx="577" cy="768"/>
            </a:xfrm>
            <a:custGeom>
              <a:avLst/>
              <a:gdLst>
                <a:gd name="T0" fmla="*/ 577 w 577"/>
                <a:gd name="T1" fmla="*/ 0 h 768"/>
                <a:gd name="T2" fmla="*/ 342 w 577"/>
                <a:gd name="T3" fmla="*/ 0 h 768"/>
                <a:gd name="T4" fmla="*/ 342 w 577"/>
                <a:gd name="T5" fmla="*/ 768 h 768"/>
                <a:gd name="T6" fmla="*/ 0 w 577"/>
                <a:gd name="T7" fmla="*/ 760 h 76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7"/>
                <a:gd name="T13" fmla="*/ 0 h 768"/>
                <a:gd name="T14" fmla="*/ 577 w 577"/>
                <a:gd name="T15" fmla="*/ 768 h 76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7" h="768">
                  <a:moveTo>
                    <a:pt x="577" y="0"/>
                  </a:moveTo>
                  <a:lnTo>
                    <a:pt x="342" y="0"/>
                  </a:lnTo>
                  <a:lnTo>
                    <a:pt x="342" y="768"/>
                  </a:lnTo>
                  <a:lnTo>
                    <a:pt x="0" y="760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grpSp>
          <p:nvGrpSpPr>
            <p:cNvPr id="105563" name="Group 102"/>
            <p:cNvGrpSpPr>
              <a:grpSpLocks/>
            </p:cNvGrpSpPr>
            <p:nvPr/>
          </p:nvGrpSpPr>
          <p:grpSpPr bwMode="auto">
            <a:xfrm>
              <a:off x="4240" y="3061"/>
              <a:ext cx="218" cy="231"/>
              <a:chOff x="5140" y="400"/>
              <a:chExt cx="218" cy="231"/>
            </a:xfrm>
          </p:grpSpPr>
          <p:sp>
            <p:nvSpPr>
              <p:cNvPr id="105564" name="Oval 103"/>
              <p:cNvSpPr>
                <a:spLocks noChangeArrowheads="1"/>
              </p:cNvSpPr>
              <p:nvPr/>
            </p:nvSpPr>
            <p:spPr bwMode="auto">
              <a:xfrm>
                <a:off x="5140" y="410"/>
                <a:ext cx="218" cy="21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rgbClr val="CC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5565" name="Text Box 104"/>
              <p:cNvSpPr txBox="1">
                <a:spLocks noChangeArrowheads="1"/>
              </p:cNvSpPr>
              <p:nvPr/>
            </p:nvSpPr>
            <p:spPr bwMode="auto">
              <a:xfrm>
                <a:off x="5154" y="400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r>
                  <a:rPr lang="en-US" altLang="en-US" sz="1800" smtClean="0">
                    <a:solidFill>
                      <a:srgbClr val="CC0000"/>
                    </a:solidFill>
                  </a:rPr>
                  <a:t>4</a:t>
                </a:r>
              </a:p>
            </p:txBody>
          </p:sp>
        </p:grpSp>
      </p:grpSp>
      <p:grpSp>
        <p:nvGrpSpPr>
          <p:cNvPr id="12" name="Group 108"/>
          <p:cNvGrpSpPr>
            <a:grpSpLocks/>
          </p:cNvGrpSpPr>
          <p:nvPr/>
        </p:nvGrpSpPr>
        <p:grpSpPr bwMode="auto">
          <a:xfrm>
            <a:off x="1531938" y="3652838"/>
            <a:ext cx="2497137" cy="566737"/>
            <a:chOff x="1026" y="3559"/>
            <a:chExt cx="1573" cy="357"/>
          </a:xfrm>
        </p:grpSpPr>
        <p:grpSp>
          <p:nvGrpSpPr>
            <p:cNvPr id="105543" name="Group 68"/>
            <p:cNvGrpSpPr>
              <a:grpSpLocks/>
            </p:cNvGrpSpPr>
            <p:nvPr/>
          </p:nvGrpSpPr>
          <p:grpSpPr bwMode="auto">
            <a:xfrm>
              <a:off x="1412" y="3559"/>
              <a:ext cx="1187" cy="357"/>
              <a:chOff x="4381" y="786"/>
              <a:chExt cx="1108" cy="357"/>
            </a:xfrm>
          </p:grpSpPr>
          <p:sp>
            <p:nvSpPr>
              <p:cNvPr id="105548" name="Rectangle 69"/>
              <p:cNvSpPr>
                <a:spLocks noChangeArrowheads="1"/>
              </p:cNvSpPr>
              <p:nvPr/>
            </p:nvSpPr>
            <p:spPr bwMode="auto">
              <a:xfrm>
                <a:off x="4385" y="830"/>
                <a:ext cx="1104" cy="25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5549" name="Text Box 70"/>
              <p:cNvSpPr txBox="1">
                <a:spLocks noChangeArrowheads="1"/>
              </p:cNvSpPr>
              <p:nvPr/>
            </p:nvSpPr>
            <p:spPr bwMode="auto">
              <a:xfrm>
                <a:off x="4381" y="813"/>
                <a:ext cx="1045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r>
                  <a:rPr lang="en-US" altLang="en-US" sz="1200" smtClean="0">
                    <a:solidFill>
                      <a:srgbClr val="000000"/>
                    </a:solidFill>
                  </a:rPr>
                  <a:t>S: 138.76.29.7, 5001</a:t>
                </a:r>
              </a:p>
              <a:p>
                <a:pPr eaLnBrk="0" hangingPunct="0"/>
                <a:r>
                  <a:rPr lang="en-US" altLang="en-US" sz="1200" smtClean="0">
                    <a:solidFill>
                      <a:srgbClr val="000000"/>
                    </a:solidFill>
                  </a:rPr>
                  <a:t>D: 128.119.40.186, 80</a:t>
                </a:r>
              </a:p>
            </p:txBody>
          </p:sp>
          <p:grpSp>
            <p:nvGrpSpPr>
              <p:cNvPr id="105550" name="Group 71"/>
              <p:cNvGrpSpPr>
                <a:grpSpLocks/>
              </p:cNvGrpSpPr>
              <p:nvPr/>
            </p:nvGrpSpPr>
            <p:grpSpPr bwMode="auto">
              <a:xfrm>
                <a:off x="5394" y="786"/>
                <a:ext cx="48" cy="99"/>
                <a:chOff x="5508" y="1599"/>
                <a:chExt cx="48" cy="99"/>
              </a:xfrm>
            </p:grpSpPr>
            <p:sp>
              <p:nvSpPr>
                <p:cNvPr id="105555" name="Freeform 72"/>
                <p:cNvSpPr>
                  <a:spLocks/>
                </p:cNvSpPr>
                <p:nvPr/>
              </p:nvSpPr>
              <p:spPr bwMode="auto">
                <a:xfrm>
                  <a:off x="5508" y="1599"/>
                  <a:ext cx="48" cy="99"/>
                </a:xfrm>
                <a:custGeom>
                  <a:avLst/>
                  <a:gdLst>
                    <a:gd name="T0" fmla="*/ 21 w 48"/>
                    <a:gd name="T1" fmla="*/ 0 h 99"/>
                    <a:gd name="T2" fmla="*/ 0 w 48"/>
                    <a:gd name="T3" fmla="*/ 72 h 99"/>
                    <a:gd name="T4" fmla="*/ 27 w 48"/>
                    <a:gd name="T5" fmla="*/ 99 h 99"/>
                    <a:gd name="T6" fmla="*/ 48 w 48"/>
                    <a:gd name="T7" fmla="*/ 21 h 99"/>
                    <a:gd name="T8" fmla="*/ 21 w 48"/>
                    <a:gd name="T9" fmla="*/ 0 h 9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8"/>
                    <a:gd name="T16" fmla="*/ 0 h 99"/>
                    <a:gd name="T17" fmla="*/ 48 w 48"/>
                    <a:gd name="T18" fmla="*/ 99 h 9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8" h="99">
                      <a:moveTo>
                        <a:pt x="21" y="0"/>
                      </a:moveTo>
                      <a:lnTo>
                        <a:pt x="0" y="72"/>
                      </a:lnTo>
                      <a:lnTo>
                        <a:pt x="27" y="99"/>
                      </a:lnTo>
                      <a:lnTo>
                        <a:pt x="48" y="21"/>
                      </a:lnTo>
                      <a:lnTo>
                        <a:pt x="21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105556" name="Line 73"/>
                <p:cNvSpPr>
                  <a:spLocks noChangeShapeType="1"/>
                </p:cNvSpPr>
                <p:nvPr/>
              </p:nvSpPr>
              <p:spPr bwMode="auto">
                <a:xfrm flipH="1">
                  <a:off x="5512" y="1608"/>
                  <a:ext cx="21" cy="6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105557" name="Line 74"/>
                <p:cNvSpPr>
                  <a:spLocks noChangeShapeType="1"/>
                </p:cNvSpPr>
                <p:nvPr/>
              </p:nvSpPr>
              <p:spPr bwMode="auto">
                <a:xfrm flipH="1">
                  <a:off x="5536" y="1620"/>
                  <a:ext cx="21" cy="6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  <p:grpSp>
            <p:nvGrpSpPr>
              <p:cNvPr id="105551" name="Group 75"/>
              <p:cNvGrpSpPr>
                <a:grpSpLocks/>
              </p:cNvGrpSpPr>
              <p:nvPr/>
            </p:nvGrpSpPr>
            <p:grpSpPr bwMode="auto">
              <a:xfrm>
                <a:off x="5382" y="1044"/>
                <a:ext cx="48" cy="99"/>
                <a:chOff x="5508" y="1599"/>
                <a:chExt cx="48" cy="99"/>
              </a:xfrm>
            </p:grpSpPr>
            <p:sp>
              <p:nvSpPr>
                <p:cNvPr id="105552" name="Freeform 76"/>
                <p:cNvSpPr>
                  <a:spLocks/>
                </p:cNvSpPr>
                <p:nvPr/>
              </p:nvSpPr>
              <p:spPr bwMode="auto">
                <a:xfrm>
                  <a:off x="5508" y="1599"/>
                  <a:ext cx="48" cy="99"/>
                </a:xfrm>
                <a:custGeom>
                  <a:avLst/>
                  <a:gdLst>
                    <a:gd name="T0" fmla="*/ 21 w 48"/>
                    <a:gd name="T1" fmla="*/ 0 h 99"/>
                    <a:gd name="T2" fmla="*/ 0 w 48"/>
                    <a:gd name="T3" fmla="*/ 72 h 99"/>
                    <a:gd name="T4" fmla="*/ 27 w 48"/>
                    <a:gd name="T5" fmla="*/ 99 h 99"/>
                    <a:gd name="T6" fmla="*/ 48 w 48"/>
                    <a:gd name="T7" fmla="*/ 21 h 99"/>
                    <a:gd name="T8" fmla="*/ 21 w 48"/>
                    <a:gd name="T9" fmla="*/ 0 h 9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8"/>
                    <a:gd name="T16" fmla="*/ 0 h 99"/>
                    <a:gd name="T17" fmla="*/ 48 w 48"/>
                    <a:gd name="T18" fmla="*/ 99 h 9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8" h="99">
                      <a:moveTo>
                        <a:pt x="21" y="0"/>
                      </a:moveTo>
                      <a:lnTo>
                        <a:pt x="0" y="72"/>
                      </a:lnTo>
                      <a:lnTo>
                        <a:pt x="27" y="99"/>
                      </a:lnTo>
                      <a:lnTo>
                        <a:pt x="48" y="21"/>
                      </a:lnTo>
                      <a:lnTo>
                        <a:pt x="21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105553" name="Line 77"/>
                <p:cNvSpPr>
                  <a:spLocks noChangeShapeType="1"/>
                </p:cNvSpPr>
                <p:nvPr/>
              </p:nvSpPr>
              <p:spPr bwMode="auto">
                <a:xfrm flipH="1">
                  <a:off x="5510" y="1608"/>
                  <a:ext cx="21" cy="6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105554" name="Line 78"/>
                <p:cNvSpPr>
                  <a:spLocks noChangeShapeType="1"/>
                </p:cNvSpPr>
                <p:nvPr/>
              </p:nvSpPr>
              <p:spPr bwMode="auto">
                <a:xfrm flipH="1">
                  <a:off x="5536" y="1620"/>
                  <a:ext cx="21" cy="6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</p:grpSp>
        <p:sp>
          <p:nvSpPr>
            <p:cNvPr id="105544" name="Line 79"/>
            <p:cNvSpPr>
              <a:spLocks noChangeShapeType="1"/>
            </p:cNvSpPr>
            <p:nvPr/>
          </p:nvSpPr>
          <p:spPr bwMode="auto">
            <a:xfrm flipH="1">
              <a:off x="1026" y="3729"/>
              <a:ext cx="37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grpSp>
          <p:nvGrpSpPr>
            <p:cNvPr id="105545" name="Group 105"/>
            <p:cNvGrpSpPr>
              <a:grpSpLocks/>
            </p:cNvGrpSpPr>
            <p:nvPr/>
          </p:nvGrpSpPr>
          <p:grpSpPr bwMode="auto">
            <a:xfrm>
              <a:off x="1143" y="3613"/>
              <a:ext cx="218" cy="231"/>
              <a:chOff x="5140" y="400"/>
              <a:chExt cx="218" cy="231"/>
            </a:xfrm>
          </p:grpSpPr>
          <p:sp>
            <p:nvSpPr>
              <p:cNvPr id="105546" name="Oval 106"/>
              <p:cNvSpPr>
                <a:spLocks noChangeArrowheads="1"/>
              </p:cNvSpPr>
              <p:nvPr/>
            </p:nvSpPr>
            <p:spPr bwMode="auto">
              <a:xfrm>
                <a:off x="5140" y="410"/>
                <a:ext cx="218" cy="21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5547" name="Text Box 107"/>
              <p:cNvSpPr txBox="1">
                <a:spLocks noChangeArrowheads="1"/>
              </p:cNvSpPr>
              <p:nvPr/>
            </p:nvSpPr>
            <p:spPr bwMode="auto">
              <a:xfrm>
                <a:off x="5154" y="400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r>
                  <a:rPr lang="en-US" altLang="en-US" sz="1800" smtClean="0">
                    <a:solidFill>
                      <a:srgbClr val="CC0000"/>
                    </a:solidFill>
                  </a:rPr>
                  <a:t>2</a:t>
                </a:r>
              </a:p>
            </p:txBody>
          </p:sp>
        </p:grpSp>
      </p:grpSp>
      <p:grpSp>
        <p:nvGrpSpPr>
          <p:cNvPr id="17" name="Group 112"/>
          <p:cNvGrpSpPr>
            <a:grpSpLocks/>
          </p:cNvGrpSpPr>
          <p:nvPr/>
        </p:nvGrpSpPr>
        <p:grpSpPr bwMode="auto">
          <a:xfrm>
            <a:off x="0" y="1671638"/>
            <a:ext cx="5154613" cy="2052637"/>
            <a:chOff x="0" y="1306"/>
            <a:chExt cx="3247" cy="1293"/>
          </a:xfrm>
        </p:grpSpPr>
        <p:sp>
          <p:nvSpPr>
            <p:cNvPr id="105539" name="Text Box 82"/>
            <p:cNvSpPr txBox="1">
              <a:spLocks noChangeArrowheads="1"/>
            </p:cNvSpPr>
            <p:nvPr/>
          </p:nvSpPr>
          <p:spPr bwMode="auto">
            <a:xfrm>
              <a:off x="0" y="1306"/>
              <a:ext cx="1316" cy="9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lnSpc>
                  <a:spcPct val="85000"/>
                </a:lnSpc>
              </a:pPr>
              <a:r>
                <a:rPr lang="en-US" altLang="en-US" sz="1800" b="1" i="1" smtClean="0">
                  <a:solidFill>
                    <a:srgbClr val="CC0000"/>
                  </a:solidFill>
                </a:rPr>
                <a:t>2:</a:t>
              </a:r>
              <a:r>
                <a:rPr lang="en-US" altLang="en-US" sz="1800" smtClean="0">
                  <a:solidFill>
                    <a:srgbClr val="FF0000"/>
                  </a:solidFill>
                </a:rPr>
                <a:t> </a:t>
              </a:r>
              <a:r>
                <a:rPr lang="en-US" altLang="en-US" sz="1800" smtClean="0">
                  <a:solidFill>
                    <a:srgbClr val="000099"/>
                  </a:solidFill>
                </a:rPr>
                <a:t>NAT router</a:t>
              </a:r>
            </a:p>
            <a:p>
              <a:pPr eaLnBrk="0" hangingPunct="0">
                <a:lnSpc>
                  <a:spcPct val="85000"/>
                </a:lnSpc>
              </a:pPr>
              <a:r>
                <a:rPr lang="en-US" altLang="en-US" sz="1800" smtClean="0">
                  <a:solidFill>
                    <a:srgbClr val="000099"/>
                  </a:solidFill>
                </a:rPr>
                <a:t>changes datagram</a:t>
              </a:r>
            </a:p>
            <a:p>
              <a:pPr eaLnBrk="0" hangingPunct="0">
                <a:lnSpc>
                  <a:spcPct val="85000"/>
                </a:lnSpc>
              </a:pPr>
              <a:r>
                <a:rPr lang="en-US" altLang="en-US" sz="1800" smtClean="0">
                  <a:solidFill>
                    <a:srgbClr val="000099"/>
                  </a:solidFill>
                </a:rPr>
                <a:t>source addr from</a:t>
              </a:r>
            </a:p>
            <a:p>
              <a:pPr eaLnBrk="0" hangingPunct="0">
                <a:lnSpc>
                  <a:spcPct val="85000"/>
                </a:lnSpc>
              </a:pPr>
              <a:r>
                <a:rPr lang="en-US" altLang="en-US" sz="1800" smtClean="0">
                  <a:solidFill>
                    <a:srgbClr val="000099"/>
                  </a:solidFill>
                </a:rPr>
                <a:t>10.0.0.1, 3345 to</a:t>
              </a:r>
            </a:p>
            <a:p>
              <a:pPr eaLnBrk="0" hangingPunct="0">
                <a:lnSpc>
                  <a:spcPct val="85000"/>
                </a:lnSpc>
              </a:pPr>
              <a:r>
                <a:rPr lang="en-US" altLang="en-US" sz="1800" smtClean="0">
                  <a:solidFill>
                    <a:srgbClr val="000099"/>
                  </a:solidFill>
                </a:rPr>
                <a:t>138.76.29.7, 5001,</a:t>
              </a:r>
            </a:p>
            <a:p>
              <a:pPr eaLnBrk="0" hangingPunct="0">
                <a:lnSpc>
                  <a:spcPct val="85000"/>
                </a:lnSpc>
              </a:pPr>
              <a:r>
                <a:rPr lang="en-US" altLang="en-US" sz="1800" smtClean="0">
                  <a:solidFill>
                    <a:srgbClr val="000099"/>
                  </a:solidFill>
                </a:rPr>
                <a:t>updates table</a:t>
              </a:r>
            </a:p>
          </p:txBody>
        </p:sp>
        <p:sp>
          <p:nvSpPr>
            <p:cNvPr id="105540" name="Line 83"/>
            <p:cNvSpPr>
              <a:spLocks noChangeShapeType="1"/>
            </p:cNvSpPr>
            <p:nvPr/>
          </p:nvSpPr>
          <p:spPr bwMode="auto">
            <a:xfrm>
              <a:off x="1285" y="2243"/>
              <a:ext cx="147" cy="356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05541" name="Line 110"/>
            <p:cNvSpPr>
              <a:spLocks noChangeShapeType="1"/>
            </p:cNvSpPr>
            <p:nvPr/>
          </p:nvSpPr>
          <p:spPr bwMode="auto">
            <a:xfrm flipV="1">
              <a:off x="1275" y="1788"/>
              <a:ext cx="663" cy="455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05542" name="Line 111"/>
            <p:cNvSpPr>
              <a:spLocks noChangeShapeType="1"/>
            </p:cNvSpPr>
            <p:nvPr/>
          </p:nvSpPr>
          <p:spPr bwMode="auto">
            <a:xfrm flipV="1">
              <a:off x="1275" y="1751"/>
              <a:ext cx="1972" cy="491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18" name="Group 129"/>
          <p:cNvGrpSpPr>
            <a:grpSpLocks/>
          </p:cNvGrpSpPr>
          <p:nvPr/>
        </p:nvGrpSpPr>
        <p:grpSpPr bwMode="auto">
          <a:xfrm>
            <a:off x="1360488" y="4681538"/>
            <a:ext cx="2471737" cy="696912"/>
            <a:chOff x="1163" y="3752"/>
            <a:chExt cx="1557" cy="439"/>
          </a:xfrm>
        </p:grpSpPr>
        <p:sp>
          <p:nvSpPr>
            <p:cNvPr id="105525" name="Rectangle 115"/>
            <p:cNvSpPr>
              <a:spLocks noChangeArrowheads="1"/>
            </p:cNvSpPr>
            <p:nvPr/>
          </p:nvSpPr>
          <p:spPr bwMode="auto">
            <a:xfrm>
              <a:off x="1163" y="3796"/>
              <a:ext cx="1183" cy="25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105526" name="Text Box 116"/>
            <p:cNvSpPr txBox="1">
              <a:spLocks noChangeArrowheads="1"/>
            </p:cNvSpPr>
            <p:nvPr/>
          </p:nvSpPr>
          <p:spPr bwMode="auto">
            <a:xfrm>
              <a:off x="1281" y="3788"/>
              <a:ext cx="1120" cy="4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r>
                <a:rPr lang="en-US" altLang="en-US" sz="1200" smtClean="0">
                  <a:solidFill>
                    <a:srgbClr val="000000"/>
                  </a:solidFill>
                </a:rPr>
                <a:t>S: 128.119.40.186, 80 </a:t>
              </a:r>
            </a:p>
            <a:p>
              <a:pPr eaLnBrk="0" hangingPunct="0"/>
              <a:r>
                <a:rPr lang="en-US" altLang="en-US" sz="1200" smtClean="0">
                  <a:solidFill>
                    <a:srgbClr val="000000"/>
                  </a:solidFill>
                </a:rPr>
                <a:t>D: 138.76.29.7, 5001</a:t>
              </a:r>
            </a:p>
            <a:p>
              <a:pPr eaLnBrk="0" hangingPunct="0"/>
              <a:endParaRPr lang="en-US" altLang="en-US" sz="1200" smtClean="0">
                <a:solidFill>
                  <a:srgbClr val="000000"/>
                </a:solidFill>
              </a:endParaRPr>
            </a:p>
          </p:txBody>
        </p:sp>
        <p:grpSp>
          <p:nvGrpSpPr>
            <p:cNvPr id="105527" name="Group 117"/>
            <p:cNvGrpSpPr>
              <a:grpSpLocks/>
            </p:cNvGrpSpPr>
            <p:nvPr/>
          </p:nvGrpSpPr>
          <p:grpSpPr bwMode="auto">
            <a:xfrm>
              <a:off x="1214" y="3752"/>
              <a:ext cx="52" cy="99"/>
              <a:chOff x="5508" y="1599"/>
              <a:chExt cx="48" cy="99"/>
            </a:xfrm>
          </p:grpSpPr>
          <p:sp>
            <p:nvSpPr>
              <p:cNvPr id="105536" name="Freeform 118"/>
              <p:cNvSpPr>
                <a:spLocks/>
              </p:cNvSpPr>
              <p:nvPr/>
            </p:nvSpPr>
            <p:spPr bwMode="auto">
              <a:xfrm>
                <a:off x="5508" y="1599"/>
                <a:ext cx="48" cy="99"/>
              </a:xfrm>
              <a:custGeom>
                <a:avLst/>
                <a:gdLst>
                  <a:gd name="T0" fmla="*/ 21 w 48"/>
                  <a:gd name="T1" fmla="*/ 0 h 99"/>
                  <a:gd name="T2" fmla="*/ 0 w 48"/>
                  <a:gd name="T3" fmla="*/ 72 h 99"/>
                  <a:gd name="T4" fmla="*/ 27 w 48"/>
                  <a:gd name="T5" fmla="*/ 99 h 99"/>
                  <a:gd name="T6" fmla="*/ 48 w 48"/>
                  <a:gd name="T7" fmla="*/ 21 h 99"/>
                  <a:gd name="T8" fmla="*/ 21 w 48"/>
                  <a:gd name="T9" fmla="*/ 0 h 9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8"/>
                  <a:gd name="T16" fmla="*/ 0 h 99"/>
                  <a:gd name="T17" fmla="*/ 48 w 48"/>
                  <a:gd name="T18" fmla="*/ 99 h 9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8" h="99">
                    <a:moveTo>
                      <a:pt x="21" y="0"/>
                    </a:moveTo>
                    <a:lnTo>
                      <a:pt x="0" y="72"/>
                    </a:lnTo>
                    <a:lnTo>
                      <a:pt x="27" y="99"/>
                    </a:lnTo>
                    <a:lnTo>
                      <a:pt x="48" y="21"/>
                    </a:lnTo>
                    <a:lnTo>
                      <a:pt x="21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05537" name="Line 119"/>
              <p:cNvSpPr>
                <a:spLocks noChangeShapeType="1"/>
              </p:cNvSpPr>
              <p:nvPr/>
            </p:nvSpPr>
            <p:spPr bwMode="auto">
              <a:xfrm flipH="1">
                <a:off x="5512" y="1608"/>
                <a:ext cx="20" cy="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05538" name="Line 120"/>
              <p:cNvSpPr>
                <a:spLocks noChangeShapeType="1"/>
              </p:cNvSpPr>
              <p:nvPr/>
            </p:nvSpPr>
            <p:spPr bwMode="auto">
              <a:xfrm flipH="1">
                <a:off x="5536" y="1620"/>
                <a:ext cx="20" cy="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grpSp>
          <p:nvGrpSpPr>
            <p:cNvPr id="105528" name="Group 121"/>
            <p:cNvGrpSpPr>
              <a:grpSpLocks/>
            </p:cNvGrpSpPr>
            <p:nvPr/>
          </p:nvGrpSpPr>
          <p:grpSpPr bwMode="auto">
            <a:xfrm>
              <a:off x="1193" y="3984"/>
              <a:ext cx="52" cy="99"/>
              <a:chOff x="5508" y="1599"/>
              <a:chExt cx="48" cy="99"/>
            </a:xfrm>
          </p:grpSpPr>
          <p:sp>
            <p:nvSpPr>
              <p:cNvPr id="105533" name="Freeform 122"/>
              <p:cNvSpPr>
                <a:spLocks/>
              </p:cNvSpPr>
              <p:nvPr/>
            </p:nvSpPr>
            <p:spPr bwMode="auto">
              <a:xfrm>
                <a:off x="5508" y="1599"/>
                <a:ext cx="48" cy="99"/>
              </a:xfrm>
              <a:custGeom>
                <a:avLst/>
                <a:gdLst>
                  <a:gd name="T0" fmla="*/ 21 w 48"/>
                  <a:gd name="T1" fmla="*/ 0 h 99"/>
                  <a:gd name="T2" fmla="*/ 0 w 48"/>
                  <a:gd name="T3" fmla="*/ 72 h 99"/>
                  <a:gd name="T4" fmla="*/ 27 w 48"/>
                  <a:gd name="T5" fmla="*/ 99 h 99"/>
                  <a:gd name="T6" fmla="*/ 48 w 48"/>
                  <a:gd name="T7" fmla="*/ 21 h 99"/>
                  <a:gd name="T8" fmla="*/ 21 w 48"/>
                  <a:gd name="T9" fmla="*/ 0 h 9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8"/>
                  <a:gd name="T16" fmla="*/ 0 h 99"/>
                  <a:gd name="T17" fmla="*/ 48 w 48"/>
                  <a:gd name="T18" fmla="*/ 99 h 9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8" h="99">
                    <a:moveTo>
                      <a:pt x="21" y="0"/>
                    </a:moveTo>
                    <a:lnTo>
                      <a:pt x="0" y="72"/>
                    </a:lnTo>
                    <a:lnTo>
                      <a:pt x="27" y="99"/>
                    </a:lnTo>
                    <a:lnTo>
                      <a:pt x="48" y="21"/>
                    </a:lnTo>
                    <a:lnTo>
                      <a:pt x="21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05534" name="Line 123"/>
              <p:cNvSpPr>
                <a:spLocks noChangeShapeType="1"/>
              </p:cNvSpPr>
              <p:nvPr/>
            </p:nvSpPr>
            <p:spPr bwMode="auto">
              <a:xfrm flipH="1">
                <a:off x="5512" y="1608"/>
                <a:ext cx="20" cy="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05535" name="Line 124"/>
              <p:cNvSpPr>
                <a:spLocks noChangeShapeType="1"/>
              </p:cNvSpPr>
              <p:nvPr/>
            </p:nvSpPr>
            <p:spPr bwMode="auto">
              <a:xfrm flipH="1">
                <a:off x="5536" y="1620"/>
                <a:ext cx="20" cy="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sp>
          <p:nvSpPr>
            <p:cNvPr id="105529" name="Line 125"/>
            <p:cNvSpPr>
              <a:spLocks noChangeShapeType="1"/>
            </p:cNvSpPr>
            <p:nvPr/>
          </p:nvSpPr>
          <p:spPr bwMode="auto">
            <a:xfrm flipH="1">
              <a:off x="2344" y="3931"/>
              <a:ext cx="37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grpSp>
          <p:nvGrpSpPr>
            <p:cNvPr id="105530" name="Group 126"/>
            <p:cNvGrpSpPr>
              <a:grpSpLocks/>
            </p:cNvGrpSpPr>
            <p:nvPr/>
          </p:nvGrpSpPr>
          <p:grpSpPr bwMode="auto">
            <a:xfrm>
              <a:off x="2409" y="3815"/>
              <a:ext cx="218" cy="231"/>
              <a:chOff x="5140" y="400"/>
              <a:chExt cx="218" cy="231"/>
            </a:xfrm>
          </p:grpSpPr>
          <p:sp>
            <p:nvSpPr>
              <p:cNvPr id="105531" name="Oval 127"/>
              <p:cNvSpPr>
                <a:spLocks noChangeArrowheads="1"/>
              </p:cNvSpPr>
              <p:nvPr/>
            </p:nvSpPr>
            <p:spPr bwMode="auto">
              <a:xfrm>
                <a:off x="5140" y="410"/>
                <a:ext cx="218" cy="21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rgbClr val="CC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5532" name="Text Box 128"/>
              <p:cNvSpPr txBox="1">
                <a:spLocks noChangeArrowheads="1"/>
              </p:cNvSpPr>
              <p:nvPr/>
            </p:nvSpPr>
            <p:spPr bwMode="auto">
              <a:xfrm>
                <a:off x="5154" y="400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r>
                  <a:rPr lang="en-US" altLang="en-US" sz="1800" smtClean="0">
                    <a:solidFill>
                      <a:srgbClr val="CC0000"/>
                    </a:solidFill>
                  </a:rPr>
                  <a:t>3</a:t>
                </a:r>
              </a:p>
            </p:txBody>
          </p:sp>
        </p:grpSp>
      </p:grpSp>
      <p:sp>
        <p:nvSpPr>
          <p:cNvPr id="233603" name="Text Box 131"/>
          <p:cNvSpPr txBox="1">
            <a:spLocks noChangeArrowheads="1"/>
          </p:cNvSpPr>
          <p:nvPr/>
        </p:nvSpPr>
        <p:spPr bwMode="auto">
          <a:xfrm>
            <a:off x="1317625" y="5170488"/>
            <a:ext cx="2089150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>
              <a:lnSpc>
                <a:spcPct val="85000"/>
              </a:lnSpc>
            </a:pPr>
            <a:r>
              <a:rPr lang="en-US" altLang="en-US" sz="1800" b="1" i="1" smtClean="0">
                <a:solidFill>
                  <a:srgbClr val="CC0000"/>
                </a:solidFill>
              </a:rPr>
              <a:t>3:</a:t>
            </a:r>
            <a:r>
              <a:rPr lang="en-US" altLang="en-US" sz="1800" smtClean="0">
                <a:solidFill>
                  <a:srgbClr val="FF0000"/>
                </a:solidFill>
              </a:rPr>
              <a:t> </a:t>
            </a:r>
            <a:r>
              <a:rPr lang="en-US" altLang="en-US" sz="1800" smtClean="0">
                <a:solidFill>
                  <a:srgbClr val="000099"/>
                </a:solidFill>
              </a:rPr>
              <a:t>reply arrives</a:t>
            </a:r>
          </a:p>
          <a:p>
            <a:pPr eaLnBrk="0" hangingPunct="0">
              <a:lnSpc>
                <a:spcPct val="85000"/>
              </a:lnSpc>
            </a:pPr>
            <a:r>
              <a:rPr lang="en-US" altLang="en-US" sz="1800" smtClean="0">
                <a:solidFill>
                  <a:srgbClr val="000099"/>
                </a:solidFill>
              </a:rPr>
              <a:t> dest. address:</a:t>
            </a:r>
          </a:p>
          <a:p>
            <a:pPr eaLnBrk="0" hangingPunct="0">
              <a:lnSpc>
                <a:spcPct val="85000"/>
              </a:lnSpc>
            </a:pPr>
            <a:r>
              <a:rPr lang="en-US" altLang="en-US" sz="1800" smtClean="0">
                <a:solidFill>
                  <a:srgbClr val="000099"/>
                </a:solidFill>
              </a:rPr>
              <a:t> 138.76.29.7, 5001</a:t>
            </a:r>
          </a:p>
        </p:txBody>
      </p:sp>
      <p:sp>
        <p:nvSpPr>
          <p:cNvPr id="233608" name="Text Box 136"/>
          <p:cNvSpPr txBox="1">
            <a:spLocks noChangeArrowheads="1"/>
          </p:cNvSpPr>
          <p:nvPr/>
        </p:nvSpPr>
        <p:spPr bwMode="auto">
          <a:xfrm>
            <a:off x="4741863" y="5005388"/>
            <a:ext cx="3867150" cy="1300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>
              <a:lnSpc>
                <a:spcPct val="85000"/>
              </a:lnSpc>
            </a:pPr>
            <a:r>
              <a:rPr lang="en-US" altLang="en-US" sz="1800" b="1" i="1" smtClean="0">
                <a:solidFill>
                  <a:srgbClr val="CC0000"/>
                </a:solidFill>
              </a:rPr>
              <a:t>4:</a:t>
            </a:r>
            <a:r>
              <a:rPr lang="en-US" altLang="en-US" sz="1800" smtClean="0">
                <a:solidFill>
                  <a:srgbClr val="FF0000"/>
                </a:solidFill>
              </a:rPr>
              <a:t> </a:t>
            </a:r>
            <a:r>
              <a:rPr lang="en-US" altLang="en-US" sz="1800" smtClean="0">
                <a:solidFill>
                  <a:srgbClr val="000099"/>
                </a:solidFill>
              </a:rPr>
              <a:t>NAT router</a:t>
            </a:r>
          </a:p>
          <a:p>
            <a:pPr eaLnBrk="0" hangingPunct="0">
              <a:lnSpc>
                <a:spcPct val="85000"/>
              </a:lnSpc>
            </a:pPr>
            <a:r>
              <a:rPr lang="en-US" altLang="en-US" sz="1800" smtClean="0">
                <a:solidFill>
                  <a:srgbClr val="000099"/>
                </a:solidFill>
              </a:rPr>
              <a:t>changes datagram</a:t>
            </a:r>
          </a:p>
          <a:p>
            <a:pPr eaLnBrk="0" hangingPunct="0">
              <a:lnSpc>
                <a:spcPct val="85000"/>
              </a:lnSpc>
            </a:pPr>
            <a:r>
              <a:rPr lang="en-US" altLang="en-US" sz="1800" smtClean="0">
                <a:solidFill>
                  <a:srgbClr val="000099"/>
                </a:solidFill>
              </a:rPr>
              <a:t>dest addr from</a:t>
            </a:r>
          </a:p>
          <a:p>
            <a:pPr eaLnBrk="0" hangingPunct="0">
              <a:lnSpc>
                <a:spcPct val="85000"/>
              </a:lnSpc>
            </a:pPr>
            <a:r>
              <a:rPr lang="en-US" altLang="en-US" sz="1800" smtClean="0">
                <a:solidFill>
                  <a:srgbClr val="000099"/>
                </a:solidFill>
              </a:rPr>
              <a:t>138.76.29.7, 5001 to 10.0.0.1, 3345 </a:t>
            </a:r>
          </a:p>
          <a:p>
            <a:pPr eaLnBrk="0" hangingPunct="0"/>
            <a:endParaRPr lang="en-US" altLang="en-US" sz="1800" smtClean="0">
              <a:solidFill>
                <a:srgbClr val="000099"/>
              </a:solidFill>
            </a:endParaRPr>
          </a:p>
        </p:txBody>
      </p:sp>
      <p:sp>
        <p:nvSpPr>
          <p:cNvPr id="105500" name="Line 138"/>
          <p:cNvSpPr>
            <a:spLocks noChangeShapeType="1"/>
          </p:cNvSpPr>
          <p:nvPr/>
        </p:nvSpPr>
        <p:spPr bwMode="auto">
          <a:xfrm>
            <a:off x="1022350" y="4273550"/>
            <a:ext cx="3025775" cy="6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59425" name="Rectangle 141"/>
          <p:cNvSpPr>
            <a:spLocks noGrp="1" noChangeArrowheads="1"/>
          </p:cNvSpPr>
          <p:nvPr>
            <p:ph type="title"/>
          </p:nvPr>
        </p:nvSpPr>
        <p:spPr>
          <a:xfrm>
            <a:off x="533400" y="230188"/>
            <a:ext cx="8091488" cy="908050"/>
          </a:xfrm>
        </p:spPr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NAT: network address translation</a:t>
            </a:r>
          </a:p>
        </p:txBody>
      </p:sp>
      <p:pic>
        <p:nvPicPr>
          <p:cNvPr id="105502" name="Picture 142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488" y="922338"/>
            <a:ext cx="7769225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5503" name="Group 143"/>
          <p:cNvGrpSpPr>
            <a:grpSpLocks/>
          </p:cNvGrpSpPr>
          <p:nvPr/>
        </p:nvGrpSpPr>
        <p:grpSpPr bwMode="auto">
          <a:xfrm>
            <a:off x="4035425" y="4095750"/>
            <a:ext cx="587375" cy="323850"/>
            <a:chOff x="4396" y="1245"/>
            <a:chExt cx="672" cy="248"/>
          </a:xfrm>
        </p:grpSpPr>
        <p:sp>
          <p:nvSpPr>
            <p:cNvPr id="105517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mtClean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05518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/>
              <a:endParaRPr lang="en-US" altLang="en-US" smtClean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05519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mtClean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grpSp>
          <p:nvGrpSpPr>
            <p:cNvPr id="105520" name="Group 147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105523" name="Freeform 148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05524" name="Freeform 149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sp>
          <p:nvSpPr>
            <p:cNvPr id="105521" name="Line 150"/>
            <p:cNvSpPr>
              <a:spLocks noChangeShapeType="1"/>
            </p:cNvSpPr>
            <p:nvPr/>
          </p:nvSpPr>
          <p:spPr bwMode="auto">
            <a:xfrm>
              <a:off x="4400" y="1322"/>
              <a:ext cx="0" cy="10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05522" name="Line 151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105504" name="Group 156"/>
          <p:cNvGrpSpPr>
            <a:grpSpLocks/>
          </p:cNvGrpSpPr>
          <p:nvPr/>
        </p:nvGrpSpPr>
        <p:grpSpPr bwMode="auto">
          <a:xfrm flipH="1">
            <a:off x="7529513" y="3311525"/>
            <a:ext cx="641350" cy="558800"/>
            <a:chOff x="-44" y="1473"/>
            <a:chExt cx="981" cy="1105"/>
          </a:xfrm>
        </p:grpSpPr>
        <p:pic>
          <p:nvPicPr>
            <p:cNvPr id="105515" name="Picture 157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5516" name="Freeform 158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8034 w 356"/>
                <a:gd name="T3" fmla="*/ 1220 h 368"/>
                <a:gd name="T4" fmla="*/ 21394 w 356"/>
                <a:gd name="T5" fmla="*/ 25425 h 368"/>
                <a:gd name="T6" fmla="*/ 4715 w 356"/>
                <a:gd name="T7" fmla="*/ 31797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105505" name="Group 159"/>
          <p:cNvGrpSpPr>
            <a:grpSpLocks/>
          </p:cNvGrpSpPr>
          <p:nvPr/>
        </p:nvGrpSpPr>
        <p:grpSpPr bwMode="auto">
          <a:xfrm flipH="1">
            <a:off x="7540625" y="4054475"/>
            <a:ext cx="641350" cy="558800"/>
            <a:chOff x="-44" y="1473"/>
            <a:chExt cx="981" cy="1105"/>
          </a:xfrm>
        </p:grpSpPr>
        <p:pic>
          <p:nvPicPr>
            <p:cNvPr id="105513" name="Picture 160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5514" name="Freeform 161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8034 w 356"/>
                <a:gd name="T3" fmla="*/ 1220 h 368"/>
                <a:gd name="T4" fmla="*/ 21394 w 356"/>
                <a:gd name="T5" fmla="*/ 25425 h 368"/>
                <a:gd name="T6" fmla="*/ 4715 w 356"/>
                <a:gd name="T7" fmla="*/ 31797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105506" name="Group 162"/>
          <p:cNvGrpSpPr>
            <a:grpSpLocks/>
          </p:cNvGrpSpPr>
          <p:nvPr/>
        </p:nvGrpSpPr>
        <p:grpSpPr bwMode="auto">
          <a:xfrm flipH="1">
            <a:off x="7548563" y="4808538"/>
            <a:ext cx="641350" cy="558800"/>
            <a:chOff x="-44" y="1473"/>
            <a:chExt cx="981" cy="1105"/>
          </a:xfrm>
        </p:grpSpPr>
        <p:pic>
          <p:nvPicPr>
            <p:cNvPr id="105511" name="Picture 163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5512" name="Freeform 164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8034 w 356"/>
                <a:gd name="T3" fmla="*/ 1220 h 368"/>
                <a:gd name="T4" fmla="*/ 21394 w 356"/>
                <a:gd name="T5" fmla="*/ 25425 h 368"/>
                <a:gd name="T6" fmla="*/ 4715 w 356"/>
                <a:gd name="T7" fmla="*/ 31797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sp>
        <p:nvSpPr>
          <p:cNvPr id="105507" name="Line 32"/>
          <p:cNvSpPr>
            <a:spLocks noChangeShapeType="1"/>
          </p:cNvSpPr>
          <p:nvPr/>
        </p:nvSpPr>
        <p:spPr bwMode="auto">
          <a:xfrm>
            <a:off x="7386638" y="4238625"/>
            <a:ext cx="2190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05510" name="TextBox 1"/>
          <p:cNvSpPr txBox="1">
            <a:spLocks noChangeArrowheads="1"/>
          </p:cNvSpPr>
          <p:nvPr/>
        </p:nvSpPr>
        <p:spPr bwMode="auto">
          <a:xfrm>
            <a:off x="339725" y="6199188"/>
            <a:ext cx="4506913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400" smtClean="0">
                <a:solidFill>
                  <a:srgbClr val="000000"/>
                </a:solidFill>
              </a:rPr>
              <a:t>* Check out the online interactive exercises for more examples: h</a:t>
            </a:r>
            <a:r>
              <a:rPr lang="en-US" altLang="en-US" sz="1200" smtClean="0">
                <a:solidFill>
                  <a:srgbClr val="000000"/>
                </a:solidFill>
              </a:rPr>
              <a:t>ttp://gaia.cs.umass.edu/kurose_ross/interactive/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3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3533" grpId="0"/>
      <p:bldP spid="233603" grpId="0"/>
      <p:bldP spid="233608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73200"/>
            <a:ext cx="7772400" cy="4648200"/>
          </a:xfrm>
        </p:spPr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16-bit port-number field: </a:t>
            </a:r>
          </a:p>
          <a:p>
            <a:pPr lvl="1"/>
            <a:r>
              <a:rPr lang="en-US" altLang="en-US" sz="2800" smtClean="0">
                <a:latin typeface="Gill Sans MT" panose="020B0502020104020203" pitchFamily="34" charset="0"/>
                <a:ea typeface="ＭＳ Ｐゴシック" panose="020B0600070205080204" pitchFamily="34" charset="-128"/>
              </a:rPr>
              <a:t>60,000 simultaneous connections with a single LAN-side address!</a:t>
            </a:r>
          </a:p>
          <a:p>
            <a:r>
              <a:rPr lang="en-US" altLang="en-US" smtClean="0"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NAT is controversial:</a:t>
            </a:r>
          </a:p>
          <a:p>
            <a:pPr lvl="1"/>
            <a:r>
              <a:rPr lang="en-US" altLang="en-US" sz="2800" smtClean="0">
                <a:latin typeface="Gill Sans MT" panose="020B0502020104020203" pitchFamily="34" charset="0"/>
                <a:ea typeface="ＭＳ Ｐゴシック" panose="020B0600070205080204" pitchFamily="34" charset="-128"/>
              </a:rPr>
              <a:t>routers should only process up to layer 3</a:t>
            </a:r>
          </a:p>
          <a:p>
            <a:pPr lvl="1"/>
            <a:r>
              <a:rPr lang="en-US" altLang="en-US" sz="2800" smtClean="0">
                <a:latin typeface="Gill Sans MT" panose="020B0502020104020203" pitchFamily="34" charset="0"/>
                <a:ea typeface="ＭＳ Ｐゴシック" panose="020B0600070205080204" pitchFamily="34" charset="-128"/>
              </a:rPr>
              <a:t>address shortage should be solved by IPv6</a:t>
            </a:r>
          </a:p>
          <a:p>
            <a:pPr lvl="1"/>
            <a:r>
              <a:rPr lang="en-US" altLang="en-US" sz="2800" smtClean="0">
                <a:latin typeface="Gill Sans MT" panose="020B0502020104020203" pitchFamily="34" charset="0"/>
                <a:ea typeface="ＭＳ Ｐゴシック" panose="020B0600070205080204" pitchFamily="34" charset="-128"/>
              </a:rPr>
              <a:t>violates end-to-end argument</a:t>
            </a:r>
          </a:p>
          <a:p>
            <a:pPr lvl="2"/>
            <a:r>
              <a:rPr lang="en-US" altLang="en-US" sz="2400" smtClean="0">
                <a:latin typeface="Gill Sans MT" panose="020B0502020104020203" pitchFamily="34" charset="0"/>
                <a:ea typeface="Gill Sans MT" panose="020B0502020104020203" pitchFamily="34" charset="0"/>
                <a:cs typeface="Gill Sans MT" panose="020B0502020104020203" pitchFamily="34" charset="0"/>
              </a:rPr>
              <a:t>NAT possibility must be taken into account by app designers, e.g., P2P applications</a:t>
            </a:r>
          </a:p>
          <a:p>
            <a:pPr lvl="1"/>
            <a:r>
              <a:rPr lang="en-US" altLang="en-US" sz="2800" smtClean="0">
                <a:latin typeface="Gill Sans MT" panose="020B0502020104020203" pitchFamily="34" charset="0"/>
                <a:ea typeface="ＭＳ Ｐゴシック" panose="020B0600070205080204" pitchFamily="34" charset="-128"/>
              </a:rPr>
              <a:t>NAT traversal: what if client wants to connect to server behind NAT?</a:t>
            </a:r>
          </a:p>
          <a:p>
            <a:endParaRPr lang="en-US" altLang="en-US" smtClean="0">
              <a:ea typeface="ＭＳ Ｐゴシック" panose="020B0600070205080204" pitchFamily="34" charset="-128"/>
              <a:cs typeface="ＭＳ Ｐゴシック" panose="020B0600070205080204" pitchFamily="34" charset="-128"/>
            </a:endParaRPr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title"/>
          </p:nvPr>
        </p:nvSpPr>
        <p:spPr>
          <a:xfrm>
            <a:off x="533400" y="230188"/>
            <a:ext cx="8091488" cy="908050"/>
          </a:xfrm>
        </p:spPr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NAT: network address translation</a:t>
            </a:r>
          </a:p>
        </p:txBody>
      </p:sp>
      <p:pic>
        <p:nvPicPr>
          <p:cNvPr id="106499" name="Picture 6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488" y="922338"/>
            <a:ext cx="7769225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Before You Go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/>
              <a:t>	On a sheet of paper, answer the following (ungraded) </a:t>
            </a:r>
            <a:r>
              <a:rPr lang="en-US" dirty="0" smtClean="0"/>
              <a:t>question </a:t>
            </a:r>
            <a:r>
              <a:rPr lang="en-US" dirty="0"/>
              <a:t>(no names, please):</a:t>
            </a:r>
          </a:p>
          <a:p>
            <a:endParaRPr lang="en-US" dirty="0"/>
          </a:p>
          <a:p>
            <a:pPr>
              <a:buFontTx/>
              <a:buNone/>
            </a:pPr>
            <a:r>
              <a:rPr lang="en-US" dirty="0"/>
              <a:t>	</a:t>
            </a:r>
            <a:r>
              <a:rPr lang="en-US" sz="4000" dirty="0" smtClean="0"/>
              <a:t>What one or two possible improvements to the way the class is being taught would make the most difference?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923422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Freeform 1285"/>
          <p:cNvSpPr>
            <a:spLocks/>
          </p:cNvSpPr>
          <p:nvPr/>
        </p:nvSpPr>
        <p:spPr bwMode="auto">
          <a:xfrm>
            <a:off x="6748463" y="3516313"/>
            <a:ext cx="1314450" cy="674687"/>
          </a:xfrm>
          <a:custGeom>
            <a:avLst/>
            <a:gdLst>
              <a:gd name="T0" fmla="*/ 2147483647 w 828"/>
              <a:gd name="T1" fmla="*/ 2147483647 h 425"/>
              <a:gd name="T2" fmla="*/ 2147483647 w 828"/>
              <a:gd name="T3" fmla="*/ 2147483647 h 425"/>
              <a:gd name="T4" fmla="*/ 2147483647 w 828"/>
              <a:gd name="T5" fmla="*/ 2147483647 h 425"/>
              <a:gd name="T6" fmla="*/ 2147483647 w 828"/>
              <a:gd name="T7" fmla="*/ 2147483647 h 425"/>
              <a:gd name="T8" fmla="*/ 2147483647 w 828"/>
              <a:gd name="T9" fmla="*/ 2147483647 h 425"/>
              <a:gd name="T10" fmla="*/ 2147483647 w 828"/>
              <a:gd name="T11" fmla="*/ 2147483647 h 425"/>
              <a:gd name="T12" fmla="*/ 2147483647 w 828"/>
              <a:gd name="T13" fmla="*/ 2147483647 h 425"/>
              <a:gd name="T14" fmla="*/ 2147483647 w 828"/>
              <a:gd name="T15" fmla="*/ 2147483647 h 425"/>
              <a:gd name="T16" fmla="*/ 2147483647 w 828"/>
              <a:gd name="T17" fmla="*/ 2147483647 h 425"/>
              <a:gd name="T18" fmla="*/ 2147483647 w 828"/>
              <a:gd name="T19" fmla="*/ 2147483647 h 425"/>
              <a:gd name="T20" fmla="*/ 2147483647 w 828"/>
              <a:gd name="T21" fmla="*/ 2147483647 h 425"/>
              <a:gd name="T22" fmla="*/ 2147483647 w 828"/>
              <a:gd name="T23" fmla="*/ 2147483647 h 425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828"/>
              <a:gd name="T37" fmla="*/ 0 h 425"/>
              <a:gd name="T38" fmla="*/ 828 w 828"/>
              <a:gd name="T39" fmla="*/ 425 h 425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828" h="425">
                <a:moveTo>
                  <a:pt x="382" y="30"/>
                </a:moveTo>
                <a:cubicBezTo>
                  <a:pt x="350" y="29"/>
                  <a:pt x="413" y="30"/>
                  <a:pt x="370" y="30"/>
                </a:cubicBezTo>
                <a:cubicBezTo>
                  <a:pt x="327" y="30"/>
                  <a:pt x="187" y="16"/>
                  <a:pt x="126" y="32"/>
                </a:cubicBezTo>
                <a:cubicBezTo>
                  <a:pt x="65" y="48"/>
                  <a:pt x="12" y="86"/>
                  <a:pt x="6" y="126"/>
                </a:cubicBezTo>
                <a:cubicBezTo>
                  <a:pt x="0" y="166"/>
                  <a:pt x="44" y="231"/>
                  <a:pt x="92" y="274"/>
                </a:cubicBezTo>
                <a:cubicBezTo>
                  <a:pt x="140" y="317"/>
                  <a:pt x="217" y="360"/>
                  <a:pt x="292" y="384"/>
                </a:cubicBezTo>
                <a:cubicBezTo>
                  <a:pt x="367" y="408"/>
                  <a:pt x="472" y="425"/>
                  <a:pt x="540" y="416"/>
                </a:cubicBezTo>
                <a:cubicBezTo>
                  <a:pt x="608" y="407"/>
                  <a:pt x="659" y="371"/>
                  <a:pt x="698" y="330"/>
                </a:cubicBezTo>
                <a:cubicBezTo>
                  <a:pt x="737" y="289"/>
                  <a:pt x="760" y="221"/>
                  <a:pt x="776" y="170"/>
                </a:cubicBezTo>
                <a:cubicBezTo>
                  <a:pt x="792" y="119"/>
                  <a:pt x="828" y="44"/>
                  <a:pt x="792" y="22"/>
                </a:cubicBezTo>
                <a:cubicBezTo>
                  <a:pt x="756" y="0"/>
                  <a:pt x="630" y="37"/>
                  <a:pt x="560" y="38"/>
                </a:cubicBezTo>
                <a:cubicBezTo>
                  <a:pt x="490" y="39"/>
                  <a:pt x="414" y="31"/>
                  <a:pt x="382" y="30"/>
                </a:cubicBezTo>
                <a:close/>
              </a:path>
            </a:pathLst>
          </a:custGeom>
          <a:solidFill>
            <a:srgbClr val="00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44034" name="Freeform 1286"/>
          <p:cNvSpPr>
            <a:spLocks/>
          </p:cNvSpPr>
          <p:nvPr/>
        </p:nvSpPr>
        <p:spPr bwMode="auto">
          <a:xfrm>
            <a:off x="6767513" y="1990725"/>
            <a:ext cx="1730375" cy="1125538"/>
          </a:xfrm>
          <a:custGeom>
            <a:avLst/>
            <a:gdLst>
              <a:gd name="T0" fmla="*/ 2147483647 w 765"/>
              <a:gd name="T1" fmla="*/ 2147483647 h 459"/>
              <a:gd name="T2" fmla="*/ 2147483647 w 765"/>
              <a:gd name="T3" fmla="*/ 2147483647 h 459"/>
              <a:gd name="T4" fmla="*/ 2147483647 w 765"/>
              <a:gd name="T5" fmla="*/ 2147483647 h 459"/>
              <a:gd name="T6" fmla="*/ 2147483647 w 765"/>
              <a:gd name="T7" fmla="*/ 2147483647 h 459"/>
              <a:gd name="T8" fmla="*/ 2147483647 w 765"/>
              <a:gd name="T9" fmla="*/ 2147483647 h 459"/>
              <a:gd name="T10" fmla="*/ 2147483647 w 765"/>
              <a:gd name="T11" fmla="*/ 2147483647 h 459"/>
              <a:gd name="T12" fmla="*/ 2147483647 w 765"/>
              <a:gd name="T13" fmla="*/ 2147483647 h 459"/>
              <a:gd name="T14" fmla="*/ 2147483647 w 765"/>
              <a:gd name="T15" fmla="*/ 2147483647 h 459"/>
              <a:gd name="T16" fmla="*/ 2147483647 w 765"/>
              <a:gd name="T17" fmla="*/ 2147483647 h 459"/>
              <a:gd name="T18" fmla="*/ 2147483647 w 765"/>
              <a:gd name="T19" fmla="*/ 2147483647 h 459"/>
              <a:gd name="T20" fmla="*/ 2147483647 w 765"/>
              <a:gd name="T21" fmla="*/ 2147483647 h 459"/>
              <a:gd name="T22" fmla="*/ 2147483647 w 765"/>
              <a:gd name="T23" fmla="*/ 2147483647 h 459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765"/>
              <a:gd name="T37" fmla="*/ 0 h 459"/>
              <a:gd name="T38" fmla="*/ 765 w 765"/>
              <a:gd name="T39" fmla="*/ 459 h 459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765" h="459">
                <a:moveTo>
                  <a:pt x="424" y="10"/>
                </a:moveTo>
                <a:cubicBezTo>
                  <a:pt x="362" y="16"/>
                  <a:pt x="343" y="55"/>
                  <a:pt x="288" y="70"/>
                </a:cubicBezTo>
                <a:cubicBezTo>
                  <a:pt x="233" y="85"/>
                  <a:pt x="142" y="56"/>
                  <a:pt x="96" y="100"/>
                </a:cubicBezTo>
                <a:cubicBezTo>
                  <a:pt x="50" y="144"/>
                  <a:pt x="0" y="279"/>
                  <a:pt x="14" y="336"/>
                </a:cubicBezTo>
                <a:cubicBezTo>
                  <a:pt x="28" y="393"/>
                  <a:pt x="125" y="429"/>
                  <a:pt x="180" y="444"/>
                </a:cubicBezTo>
                <a:cubicBezTo>
                  <a:pt x="235" y="459"/>
                  <a:pt x="279" y="426"/>
                  <a:pt x="346" y="426"/>
                </a:cubicBezTo>
                <a:cubicBezTo>
                  <a:pt x="413" y="426"/>
                  <a:pt x="525" y="443"/>
                  <a:pt x="584" y="444"/>
                </a:cubicBezTo>
                <a:cubicBezTo>
                  <a:pt x="643" y="445"/>
                  <a:pt x="670" y="446"/>
                  <a:pt x="698" y="434"/>
                </a:cubicBezTo>
                <a:cubicBezTo>
                  <a:pt x="726" y="422"/>
                  <a:pt x="743" y="418"/>
                  <a:pt x="752" y="372"/>
                </a:cubicBezTo>
                <a:cubicBezTo>
                  <a:pt x="761" y="326"/>
                  <a:pt x="765" y="214"/>
                  <a:pt x="750" y="158"/>
                </a:cubicBezTo>
                <a:cubicBezTo>
                  <a:pt x="735" y="102"/>
                  <a:pt x="716" y="58"/>
                  <a:pt x="662" y="34"/>
                </a:cubicBezTo>
                <a:cubicBezTo>
                  <a:pt x="608" y="10"/>
                  <a:pt x="505" y="0"/>
                  <a:pt x="424" y="10"/>
                </a:cubicBezTo>
                <a:close/>
              </a:path>
            </a:pathLst>
          </a:custGeom>
          <a:gradFill rotWithShape="1">
            <a:gsLst>
              <a:gs pos="0">
                <a:srgbClr val="00CCFF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44035" name="Freeform 1287"/>
          <p:cNvSpPr>
            <a:spLocks/>
          </p:cNvSpPr>
          <p:nvPr/>
        </p:nvSpPr>
        <p:spPr bwMode="auto">
          <a:xfrm>
            <a:off x="4946650" y="1698625"/>
            <a:ext cx="1736725" cy="1071563"/>
          </a:xfrm>
          <a:custGeom>
            <a:avLst/>
            <a:gdLst>
              <a:gd name="T0" fmla="*/ 2147483647 w 1036"/>
              <a:gd name="T1" fmla="*/ 2147483647 h 675"/>
              <a:gd name="T2" fmla="*/ 2147483647 w 1036"/>
              <a:gd name="T3" fmla="*/ 2147483647 h 675"/>
              <a:gd name="T4" fmla="*/ 2147483647 w 1036"/>
              <a:gd name="T5" fmla="*/ 2147483647 h 675"/>
              <a:gd name="T6" fmla="*/ 2147483647 w 1036"/>
              <a:gd name="T7" fmla="*/ 2147483647 h 675"/>
              <a:gd name="T8" fmla="*/ 2147483647 w 1036"/>
              <a:gd name="T9" fmla="*/ 2147483647 h 675"/>
              <a:gd name="T10" fmla="*/ 2147483647 w 1036"/>
              <a:gd name="T11" fmla="*/ 2147483647 h 675"/>
              <a:gd name="T12" fmla="*/ 2147483647 w 1036"/>
              <a:gd name="T13" fmla="*/ 2147483647 h 675"/>
              <a:gd name="T14" fmla="*/ 2147483647 w 1036"/>
              <a:gd name="T15" fmla="*/ 2147483647 h 675"/>
              <a:gd name="T16" fmla="*/ 2147483647 w 1036"/>
              <a:gd name="T17" fmla="*/ 2147483647 h 675"/>
              <a:gd name="T18" fmla="*/ 2147483647 w 1036"/>
              <a:gd name="T19" fmla="*/ 2147483647 h 675"/>
              <a:gd name="T20" fmla="*/ 2147483647 w 1036"/>
              <a:gd name="T21" fmla="*/ 2147483647 h 675"/>
              <a:gd name="T22" fmla="*/ 2147483647 w 1036"/>
              <a:gd name="T23" fmla="*/ 2147483647 h 675"/>
              <a:gd name="T24" fmla="*/ 2147483647 w 1036"/>
              <a:gd name="T25" fmla="*/ 2147483647 h 675"/>
              <a:gd name="T26" fmla="*/ 2147483647 w 1036"/>
              <a:gd name="T27" fmla="*/ 2147483647 h 675"/>
              <a:gd name="T28" fmla="*/ 2147483647 w 1036"/>
              <a:gd name="T29" fmla="*/ 2147483647 h 675"/>
              <a:gd name="T30" fmla="*/ 2147483647 w 1036"/>
              <a:gd name="T31" fmla="*/ 2147483647 h 675"/>
              <a:gd name="T32" fmla="*/ 2147483647 w 1036"/>
              <a:gd name="T33" fmla="*/ 2147483647 h 675"/>
              <a:gd name="T34" fmla="*/ 2147483647 w 1036"/>
              <a:gd name="T35" fmla="*/ 2147483647 h 675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1036"/>
              <a:gd name="T55" fmla="*/ 0 h 675"/>
              <a:gd name="T56" fmla="*/ 1036 w 1036"/>
              <a:gd name="T57" fmla="*/ 675 h 675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1036" h="675">
                <a:moveTo>
                  <a:pt x="648" y="11"/>
                </a:moveTo>
                <a:cubicBezTo>
                  <a:pt x="584" y="19"/>
                  <a:pt x="464" y="33"/>
                  <a:pt x="390" y="53"/>
                </a:cubicBezTo>
                <a:cubicBezTo>
                  <a:pt x="316" y="73"/>
                  <a:pt x="246" y="100"/>
                  <a:pt x="206" y="129"/>
                </a:cubicBezTo>
                <a:cubicBezTo>
                  <a:pt x="166" y="158"/>
                  <a:pt x="183" y="201"/>
                  <a:pt x="152" y="229"/>
                </a:cubicBezTo>
                <a:cubicBezTo>
                  <a:pt x="121" y="257"/>
                  <a:pt x="44" y="259"/>
                  <a:pt x="22" y="297"/>
                </a:cubicBezTo>
                <a:cubicBezTo>
                  <a:pt x="0" y="335"/>
                  <a:pt x="0" y="427"/>
                  <a:pt x="18" y="459"/>
                </a:cubicBezTo>
                <a:cubicBezTo>
                  <a:pt x="36" y="491"/>
                  <a:pt x="59" y="484"/>
                  <a:pt x="132" y="489"/>
                </a:cubicBezTo>
                <a:cubicBezTo>
                  <a:pt x="205" y="494"/>
                  <a:pt x="380" y="478"/>
                  <a:pt x="458" y="489"/>
                </a:cubicBezTo>
                <a:cubicBezTo>
                  <a:pt x="536" y="500"/>
                  <a:pt x="549" y="527"/>
                  <a:pt x="598" y="555"/>
                </a:cubicBezTo>
                <a:cubicBezTo>
                  <a:pt x="647" y="583"/>
                  <a:pt x="707" y="639"/>
                  <a:pt x="752" y="657"/>
                </a:cubicBezTo>
                <a:cubicBezTo>
                  <a:pt x="797" y="675"/>
                  <a:pt x="837" y="670"/>
                  <a:pt x="870" y="661"/>
                </a:cubicBezTo>
                <a:cubicBezTo>
                  <a:pt x="903" y="652"/>
                  <a:pt x="932" y="639"/>
                  <a:pt x="952" y="603"/>
                </a:cubicBezTo>
                <a:cubicBezTo>
                  <a:pt x="972" y="567"/>
                  <a:pt x="981" y="497"/>
                  <a:pt x="992" y="445"/>
                </a:cubicBezTo>
                <a:cubicBezTo>
                  <a:pt x="1003" y="393"/>
                  <a:pt x="1013" y="347"/>
                  <a:pt x="1018" y="291"/>
                </a:cubicBezTo>
                <a:cubicBezTo>
                  <a:pt x="1023" y="235"/>
                  <a:pt x="1036" y="153"/>
                  <a:pt x="1022" y="107"/>
                </a:cubicBezTo>
                <a:cubicBezTo>
                  <a:pt x="1008" y="61"/>
                  <a:pt x="975" y="34"/>
                  <a:pt x="934" y="17"/>
                </a:cubicBezTo>
                <a:cubicBezTo>
                  <a:pt x="893" y="0"/>
                  <a:pt x="824" y="4"/>
                  <a:pt x="776" y="3"/>
                </a:cubicBezTo>
                <a:cubicBezTo>
                  <a:pt x="728" y="2"/>
                  <a:pt x="712" y="3"/>
                  <a:pt x="648" y="11"/>
                </a:cubicBezTo>
                <a:close/>
              </a:path>
            </a:pathLst>
          </a:custGeom>
          <a:solidFill>
            <a:srgbClr val="00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grpSp>
        <p:nvGrpSpPr>
          <p:cNvPr id="44036" name="Group 1288"/>
          <p:cNvGrpSpPr>
            <a:grpSpLocks/>
          </p:cNvGrpSpPr>
          <p:nvPr/>
        </p:nvGrpSpPr>
        <p:grpSpPr bwMode="auto">
          <a:xfrm>
            <a:off x="5022850" y="2963863"/>
            <a:ext cx="1458913" cy="933450"/>
            <a:chOff x="2889" y="1631"/>
            <a:chExt cx="980" cy="743"/>
          </a:xfrm>
        </p:grpSpPr>
        <p:sp>
          <p:nvSpPr>
            <p:cNvPr id="44654" name="Rectangle 1289"/>
            <p:cNvSpPr>
              <a:spLocks noChangeArrowheads="1"/>
            </p:cNvSpPr>
            <p:nvPr/>
          </p:nvSpPr>
          <p:spPr bwMode="auto">
            <a:xfrm>
              <a:off x="3046" y="1841"/>
              <a:ext cx="663" cy="533"/>
            </a:xfrm>
            <a:prstGeom prst="rect">
              <a:avLst/>
            </a:prstGeom>
            <a:solidFill>
              <a:srgbClr val="00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4655" name="AutoShape 1290"/>
            <p:cNvSpPr>
              <a:spLocks noChangeArrowheads="1"/>
            </p:cNvSpPr>
            <p:nvPr/>
          </p:nvSpPr>
          <p:spPr bwMode="auto">
            <a:xfrm>
              <a:off x="2889" y="1631"/>
              <a:ext cx="980" cy="253"/>
            </a:xfrm>
            <a:prstGeom prst="triangle">
              <a:avLst>
                <a:gd name="adj" fmla="val 50000"/>
              </a:avLst>
            </a:prstGeom>
            <a:solidFill>
              <a:srgbClr val="00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/>
              <a:endParaRPr lang="en-US" altLang="en-US" smtClean="0">
                <a:solidFill>
                  <a:srgbClr val="00CCFF"/>
                </a:solidFill>
              </a:endParaRPr>
            </a:p>
          </p:txBody>
        </p:sp>
      </p:grpSp>
      <p:sp>
        <p:nvSpPr>
          <p:cNvPr id="44037" name="Line 1291"/>
          <p:cNvSpPr>
            <a:spLocks noChangeShapeType="1"/>
          </p:cNvSpPr>
          <p:nvPr/>
        </p:nvSpPr>
        <p:spPr bwMode="auto">
          <a:xfrm>
            <a:off x="7140575" y="3802063"/>
            <a:ext cx="163513" cy="120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44038" name="Line 1292"/>
          <p:cNvSpPr>
            <a:spLocks noChangeShapeType="1"/>
          </p:cNvSpPr>
          <p:nvPr/>
        </p:nvSpPr>
        <p:spPr bwMode="auto">
          <a:xfrm>
            <a:off x="7237413" y="3722688"/>
            <a:ext cx="27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44039" name="Line 1293"/>
          <p:cNvSpPr>
            <a:spLocks noChangeShapeType="1"/>
          </p:cNvSpPr>
          <p:nvPr/>
        </p:nvSpPr>
        <p:spPr bwMode="auto">
          <a:xfrm flipV="1">
            <a:off x="7473950" y="3808413"/>
            <a:ext cx="134938" cy="104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44040" name="Line 1294"/>
          <p:cNvSpPr>
            <a:spLocks noChangeShapeType="1"/>
          </p:cNvSpPr>
          <p:nvPr/>
        </p:nvSpPr>
        <p:spPr bwMode="auto">
          <a:xfrm>
            <a:off x="6172200" y="3729038"/>
            <a:ext cx="6794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44041" name="Line 1295"/>
          <p:cNvSpPr>
            <a:spLocks noChangeShapeType="1"/>
          </p:cNvSpPr>
          <p:nvPr/>
        </p:nvSpPr>
        <p:spPr bwMode="auto">
          <a:xfrm>
            <a:off x="6467475" y="2576513"/>
            <a:ext cx="509588" cy="3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44042" name="Line 1296"/>
          <p:cNvSpPr>
            <a:spLocks noChangeShapeType="1"/>
          </p:cNvSpPr>
          <p:nvPr/>
        </p:nvSpPr>
        <p:spPr bwMode="auto">
          <a:xfrm>
            <a:off x="6034088" y="2392363"/>
            <a:ext cx="152400" cy="95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44043" name="Freeform 1297"/>
          <p:cNvSpPr>
            <a:spLocks/>
          </p:cNvSpPr>
          <p:nvPr/>
        </p:nvSpPr>
        <p:spPr bwMode="auto">
          <a:xfrm>
            <a:off x="5241925" y="4367213"/>
            <a:ext cx="3079750" cy="1665287"/>
          </a:xfrm>
          <a:custGeom>
            <a:avLst/>
            <a:gdLst>
              <a:gd name="T0" fmla="*/ 2147483647 w 1940"/>
              <a:gd name="T1" fmla="*/ 2147483647 h 1049"/>
              <a:gd name="T2" fmla="*/ 2147483647 w 1940"/>
              <a:gd name="T3" fmla="*/ 2147483647 h 1049"/>
              <a:gd name="T4" fmla="*/ 2147483647 w 1940"/>
              <a:gd name="T5" fmla="*/ 2147483647 h 1049"/>
              <a:gd name="T6" fmla="*/ 2147483647 w 1940"/>
              <a:gd name="T7" fmla="*/ 2147483647 h 1049"/>
              <a:gd name="T8" fmla="*/ 2147483647 w 1940"/>
              <a:gd name="T9" fmla="*/ 2147483647 h 1049"/>
              <a:gd name="T10" fmla="*/ 2147483647 w 1940"/>
              <a:gd name="T11" fmla="*/ 2147483647 h 1049"/>
              <a:gd name="T12" fmla="*/ 2147483647 w 1940"/>
              <a:gd name="T13" fmla="*/ 2147483647 h 1049"/>
              <a:gd name="T14" fmla="*/ 2147483647 w 1940"/>
              <a:gd name="T15" fmla="*/ 2147483647 h 1049"/>
              <a:gd name="T16" fmla="*/ 2147483647 w 1940"/>
              <a:gd name="T17" fmla="*/ 2147483647 h 1049"/>
              <a:gd name="T18" fmla="*/ 2147483647 w 1940"/>
              <a:gd name="T19" fmla="*/ 2147483647 h 1049"/>
              <a:gd name="T20" fmla="*/ 2147483647 w 1940"/>
              <a:gd name="T21" fmla="*/ 2147483647 h 1049"/>
              <a:gd name="T22" fmla="*/ 2147483647 w 1940"/>
              <a:gd name="T23" fmla="*/ 2147483647 h 1049"/>
              <a:gd name="T24" fmla="*/ 2147483647 w 1940"/>
              <a:gd name="T25" fmla="*/ 2147483647 h 1049"/>
              <a:gd name="T26" fmla="*/ 2147483647 w 1940"/>
              <a:gd name="T27" fmla="*/ 2147483647 h 1049"/>
              <a:gd name="T28" fmla="*/ 2147483647 w 1940"/>
              <a:gd name="T29" fmla="*/ 2147483647 h 1049"/>
              <a:gd name="T30" fmla="*/ 2147483647 w 1940"/>
              <a:gd name="T31" fmla="*/ 2147483647 h 1049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1940"/>
              <a:gd name="T49" fmla="*/ 0 h 1049"/>
              <a:gd name="T50" fmla="*/ 1940 w 1940"/>
              <a:gd name="T51" fmla="*/ 1049 h 1049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1940" h="1049">
                <a:moveTo>
                  <a:pt x="952" y="26"/>
                </a:moveTo>
                <a:cubicBezTo>
                  <a:pt x="867" y="45"/>
                  <a:pt x="832" y="118"/>
                  <a:pt x="755" y="125"/>
                </a:cubicBezTo>
                <a:cubicBezTo>
                  <a:pt x="678" y="132"/>
                  <a:pt x="587" y="72"/>
                  <a:pt x="488" y="68"/>
                </a:cubicBezTo>
                <a:cubicBezTo>
                  <a:pt x="389" y="64"/>
                  <a:pt x="237" y="48"/>
                  <a:pt x="158" y="101"/>
                </a:cubicBezTo>
                <a:cubicBezTo>
                  <a:pt x="79" y="154"/>
                  <a:pt x="28" y="298"/>
                  <a:pt x="14" y="389"/>
                </a:cubicBezTo>
                <a:cubicBezTo>
                  <a:pt x="0" y="480"/>
                  <a:pt x="25" y="595"/>
                  <a:pt x="71" y="648"/>
                </a:cubicBezTo>
                <a:cubicBezTo>
                  <a:pt x="117" y="701"/>
                  <a:pt x="205" y="665"/>
                  <a:pt x="288" y="706"/>
                </a:cubicBezTo>
                <a:cubicBezTo>
                  <a:pt x="371" y="747"/>
                  <a:pt x="450" y="842"/>
                  <a:pt x="568" y="893"/>
                </a:cubicBezTo>
                <a:cubicBezTo>
                  <a:pt x="686" y="944"/>
                  <a:pt x="852" y="991"/>
                  <a:pt x="996" y="1014"/>
                </a:cubicBezTo>
                <a:cubicBezTo>
                  <a:pt x="1140" y="1036"/>
                  <a:pt x="1309" y="1049"/>
                  <a:pt x="1433" y="1031"/>
                </a:cubicBezTo>
                <a:cubicBezTo>
                  <a:pt x="1557" y="1012"/>
                  <a:pt x="1657" y="960"/>
                  <a:pt x="1739" y="907"/>
                </a:cubicBezTo>
                <a:cubicBezTo>
                  <a:pt x="1821" y="855"/>
                  <a:pt x="1906" y="824"/>
                  <a:pt x="1923" y="714"/>
                </a:cubicBezTo>
                <a:cubicBezTo>
                  <a:pt x="1940" y="604"/>
                  <a:pt x="1898" y="350"/>
                  <a:pt x="1839" y="251"/>
                </a:cubicBezTo>
                <a:cubicBezTo>
                  <a:pt x="1780" y="151"/>
                  <a:pt x="1662" y="153"/>
                  <a:pt x="1566" y="114"/>
                </a:cubicBezTo>
                <a:cubicBezTo>
                  <a:pt x="1470" y="76"/>
                  <a:pt x="1365" y="30"/>
                  <a:pt x="1263" y="15"/>
                </a:cubicBezTo>
                <a:cubicBezTo>
                  <a:pt x="1161" y="0"/>
                  <a:pt x="1037" y="8"/>
                  <a:pt x="952" y="26"/>
                </a:cubicBezTo>
                <a:close/>
              </a:path>
            </a:pathLst>
          </a:custGeom>
          <a:solidFill>
            <a:srgbClr val="00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44044" name="Line 1298"/>
          <p:cNvSpPr>
            <a:spLocks noChangeShapeType="1"/>
          </p:cNvSpPr>
          <p:nvPr/>
        </p:nvSpPr>
        <p:spPr bwMode="auto">
          <a:xfrm rot="16200000" flipV="1">
            <a:off x="7541419" y="5239544"/>
            <a:ext cx="474662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44045" name="Line 1299"/>
          <p:cNvSpPr>
            <a:spLocks noChangeShapeType="1"/>
          </p:cNvSpPr>
          <p:nvPr/>
        </p:nvSpPr>
        <p:spPr bwMode="auto">
          <a:xfrm rot="5400000" flipV="1">
            <a:off x="7735888" y="5429250"/>
            <a:ext cx="3175" cy="85725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44046" name="Line 1300"/>
          <p:cNvSpPr>
            <a:spLocks noChangeShapeType="1"/>
          </p:cNvSpPr>
          <p:nvPr/>
        </p:nvSpPr>
        <p:spPr bwMode="auto">
          <a:xfrm rot="16200000" flipH="1">
            <a:off x="7843837" y="5027613"/>
            <a:ext cx="193675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44047" name="Line 1301"/>
          <p:cNvSpPr>
            <a:spLocks noChangeShapeType="1"/>
          </p:cNvSpPr>
          <p:nvPr/>
        </p:nvSpPr>
        <p:spPr bwMode="auto">
          <a:xfrm>
            <a:off x="7102475" y="4686300"/>
            <a:ext cx="390525" cy="184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44048" name="Line 1302"/>
          <p:cNvSpPr>
            <a:spLocks noChangeShapeType="1"/>
          </p:cNvSpPr>
          <p:nvPr/>
        </p:nvSpPr>
        <p:spPr bwMode="auto">
          <a:xfrm flipV="1">
            <a:off x="6481763" y="4673600"/>
            <a:ext cx="322262" cy="198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44049" name="Line 1303"/>
          <p:cNvSpPr>
            <a:spLocks noChangeShapeType="1"/>
          </p:cNvSpPr>
          <p:nvPr/>
        </p:nvSpPr>
        <p:spPr bwMode="auto">
          <a:xfrm flipV="1">
            <a:off x="6524625" y="4965700"/>
            <a:ext cx="971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44050" name="Line 1305"/>
          <p:cNvSpPr>
            <a:spLocks noChangeShapeType="1"/>
          </p:cNvSpPr>
          <p:nvPr/>
        </p:nvSpPr>
        <p:spPr bwMode="auto">
          <a:xfrm>
            <a:off x="5845175" y="4762500"/>
            <a:ext cx="233363" cy="95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44051" name="Line 1306"/>
          <p:cNvSpPr>
            <a:spLocks noChangeShapeType="1"/>
          </p:cNvSpPr>
          <p:nvPr/>
        </p:nvSpPr>
        <p:spPr bwMode="auto">
          <a:xfrm flipV="1">
            <a:off x="5586413" y="4999038"/>
            <a:ext cx="403225" cy="1000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44052" name="Line 1309"/>
          <p:cNvSpPr>
            <a:spLocks noChangeShapeType="1"/>
          </p:cNvSpPr>
          <p:nvPr/>
        </p:nvSpPr>
        <p:spPr bwMode="auto">
          <a:xfrm flipH="1">
            <a:off x="6011863" y="5054600"/>
            <a:ext cx="177800" cy="203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44053" name="Line 1310"/>
          <p:cNvSpPr>
            <a:spLocks noChangeShapeType="1"/>
          </p:cNvSpPr>
          <p:nvPr/>
        </p:nvSpPr>
        <p:spPr bwMode="auto">
          <a:xfrm flipH="1" flipV="1">
            <a:off x="6405563" y="5038725"/>
            <a:ext cx="1587" cy="2206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44054" name="Line 1311"/>
          <p:cNvSpPr>
            <a:spLocks noChangeShapeType="1"/>
          </p:cNvSpPr>
          <p:nvPr/>
        </p:nvSpPr>
        <p:spPr bwMode="auto">
          <a:xfrm>
            <a:off x="6488113" y="5041900"/>
            <a:ext cx="503237" cy="269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44055" name="Line 1313"/>
          <p:cNvSpPr>
            <a:spLocks noChangeShapeType="1"/>
          </p:cNvSpPr>
          <p:nvPr/>
        </p:nvSpPr>
        <p:spPr bwMode="auto">
          <a:xfrm>
            <a:off x="6026150" y="3511550"/>
            <a:ext cx="0" cy="131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44056" name="Line 1314"/>
          <p:cNvSpPr>
            <a:spLocks noChangeShapeType="1"/>
          </p:cNvSpPr>
          <p:nvPr/>
        </p:nvSpPr>
        <p:spPr bwMode="auto">
          <a:xfrm flipV="1">
            <a:off x="7321550" y="2481263"/>
            <a:ext cx="123825" cy="873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44057" name="Line 1315"/>
          <p:cNvSpPr>
            <a:spLocks noChangeShapeType="1"/>
          </p:cNvSpPr>
          <p:nvPr/>
        </p:nvSpPr>
        <p:spPr bwMode="auto">
          <a:xfrm>
            <a:off x="7150100" y="2654300"/>
            <a:ext cx="0" cy="82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44058" name="Line 1316"/>
          <p:cNvSpPr>
            <a:spLocks noChangeShapeType="1"/>
          </p:cNvSpPr>
          <p:nvPr/>
        </p:nvSpPr>
        <p:spPr bwMode="auto">
          <a:xfrm flipV="1">
            <a:off x="7321550" y="2551113"/>
            <a:ext cx="263525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44059" name="Line 1317"/>
          <p:cNvSpPr>
            <a:spLocks noChangeShapeType="1"/>
          </p:cNvSpPr>
          <p:nvPr/>
        </p:nvSpPr>
        <p:spPr bwMode="auto">
          <a:xfrm>
            <a:off x="7686675" y="2549525"/>
            <a:ext cx="0" cy="196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44060" name="Line 1318"/>
          <p:cNvSpPr>
            <a:spLocks noChangeShapeType="1"/>
          </p:cNvSpPr>
          <p:nvPr/>
        </p:nvSpPr>
        <p:spPr bwMode="auto">
          <a:xfrm>
            <a:off x="7340600" y="2855913"/>
            <a:ext cx="1889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44061" name="Line 1319"/>
          <p:cNvSpPr>
            <a:spLocks noChangeShapeType="1"/>
          </p:cNvSpPr>
          <p:nvPr/>
        </p:nvSpPr>
        <p:spPr bwMode="auto">
          <a:xfrm flipV="1">
            <a:off x="5635625" y="3722688"/>
            <a:ext cx="168275" cy="3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44062" name="Line 1320"/>
          <p:cNvSpPr>
            <a:spLocks noChangeShapeType="1"/>
          </p:cNvSpPr>
          <p:nvPr/>
        </p:nvSpPr>
        <p:spPr bwMode="auto">
          <a:xfrm>
            <a:off x="7894638" y="2846388"/>
            <a:ext cx="17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44063" name="Line 1321"/>
          <p:cNvSpPr>
            <a:spLocks noChangeShapeType="1"/>
          </p:cNvSpPr>
          <p:nvPr/>
        </p:nvSpPr>
        <p:spPr bwMode="auto">
          <a:xfrm flipH="1">
            <a:off x="7040563" y="2922588"/>
            <a:ext cx="98425" cy="704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44064" name="Line 1322"/>
          <p:cNvSpPr>
            <a:spLocks noChangeShapeType="1"/>
          </p:cNvSpPr>
          <p:nvPr/>
        </p:nvSpPr>
        <p:spPr bwMode="auto">
          <a:xfrm flipH="1">
            <a:off x="7632700" y="2922588"/>
            <a:ext cx="111125" cy="727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44065" name="Line 1323"/>
          <p:cNvSpPr>
            <a:spLocks noChangeShapeType="1"/>
          </p:cNvSpPr>
          <p:nvPr/>
        </p:nvSpPr>
        <p:spPr bwMode="auto">
          <a:xfrm flipV="1">
            <a:off x="7016750" y="4064000"/>
            <a:ext cx="227013" cy="4365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grpSp>
        <p:nvGrpSpPr>
          <p:cNvPr id="44066" name="Group 1324"/>
          <p:cNvGrpSpPr>
            <a:grpSpLocks/>
          </p:cNvGrpSpPr>
          <p:nvPr/>
        </p:nvGrpSpPr>
        <p:grpSpPr bwMode="auto">
          <a:xfrm flipH="1">
            <a:off x="5519738" y="4522788"/>
            <a:ext cx="414337" cy="373062"/>
            <a:chOff x="2839" y="3501"/>
            <a:chExt cx="755" cy="803"/>
          </a:xfrm>
        </p:grpSpPr>
        <p:pic>
          <p:nvPicPr>
            <p:cNvPr id="44652" name="Picture 1325" descr="desktop_computer_stylized_medium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9" y="3501"/>
              <a:ext cx="755" cy="8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4653" name="Freeform 1326"/>
            <p:cNvSpPr>
              <a:spLocks/>
            </p:cNvSpPr>
            <p:nvPr/>
          </p:nvSpPr>
          <p:spPr bwMode="auto">
            <a:xfrm>
              <a:off x="2916" y="3578"/>
              <a:ext cx="356" cy="368"/>
            </a:xfrm>
            <a:custGeom>
              <a:avLst/>
              <a:gdLst>
                <a:gd name="T0" fmla="*/ 0 w 356"/>
                <a:gd name="T1" fmla="*/ 0 h 368"/>
                <a:gd name="T2" fmla="*/ 300 w 356"/>
                <a:gd name="T3" fmla="*/ 14 h 368"/>
                <a:gd name="T4" fmla="*/ 356 w 356"/>
                <a:gd name="T5" fmla="*/ 294 h 368"/>
                <a:gd name="T6" fmla="*/ 78 w 356"/>
                <a:gd name="T7" fmla="*/ 368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44067" name="Group 1327"/>
          <p:cNvGrpSpPr>
            <a:grpSpLocks/>
          </p:cNvGrpSpPr>
          <p:nvPr/>
        </p:nvGrpSpPr>
        <p:grpSpPr bwMode="auto">
          <a:xfrm flipH="1">
            <a:off x="5202238" y="4943475"/>
            <a:ext cx="482600" cy="406400"/>
            <a:chOff x="2839" y="3501"/>
            <a:chExt cx="755" cy="803"/>
          </a:xfrm>
        </p:grpSpPr>
        <p:pic>
          <p:nvPicPr>
            <p:cNvPr id="44650" name="Picture 1328" descr="desktop_computer_stylized_medium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9" y="3501"/>
              <a:ext cx="755" cy="8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4651" name="Freeform 1329"/>
            <p:cNvSpPr>
              <a:spLocks/>
            </p:cNvSpPr>
            <p:nvPr/>
          </p:nvSpPr>
          <p:spPr bwMode="auto">
            <a:xfrm>
              <a:off x="2916" y="3578"/>
              <a:ext cx="356" cy="368"/>
            </a:xfrm>
            <a:custGeom>
              <a:avLst/>
              <a:gdLst>
                <a:gd name="T0" fmla="*/ 0 w 356"/>
                <a:gd name="T1" fmla="*/ 0 h 368"/>
                <a:gd name="T2" fmla="*/ 300 w 356"/>
                <a:gd name="T3" fmla="*/ 14 h 368"/>
                <a:gd name="T4" fmla="*/ 356 w 356"/>
                <a:gd name="T5" fmla="*/ 294 h 368"/>
                <a:gd name="T6" fmla="*/ 78 w 356"/>
                <a:gd name="T7" fmla="*/ 368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44068" name="Group 1330"/>
          <p:cNvGrpSpPr>
            <a:grpSpLocks/>
          </p:cNvGrpSpPr>
          <p:nvPr/>
        </p:nvGrpSpPr>
        <p:grpSpPr bwMode="auto">
          <a:xfrm flipH="1">
            <a:off x="5680075" y="5245100"/>
            <a:ext cx="427038" cy="349250"/>
            <a:chOff x="2839" y="3501"/>
            <a:chExt cx="755" cy="803"/>
          </a:xfrm>
        </p:grpSpPr>
        <p:pic>
          <p:nvPicPr>
            <p:cNvPr id="44648" name="Picture 1331" descr="desktop_computer_stylized_medium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9" y="3501"/>
              <a:ext cx="755" cy="8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4649" name="Freeform 1332"/>
            <p:cNvSpPr>
              <a:spLocks/>
            </p:cNvSpPr>
            <p:nvPr/>
          </p:nvSpPr>
          <p:spPr bwMode="auto">
            <a:xfrm>
              <a:off x="2916" y="3578"/>
              <a:ext cx="356" cy="368"/>
            </a:xfrm>
            <a:custGeom>
              <a:avLst/>
              <a:gdLst>
                <a:gd name="T0" fmla="*/ 0 w 356"/>
                <a:gd name="T1" fmla="*/ 0 h 368"/>
                <a:gd name="T2" fmla="*/ 300 w 356"/>
                <a:gd name="T3" fmla="*/ 14 h 368"/>
                <a:gd name="T4" fmla="*/ 356 w 356"/>
                <a:gd name="T5" fmla="*/ 294 h 368"/>
                <a:gd name="T6" fmla="*/ 78 w 356"/>
                <a:gd name="T7" fmla="*/ 368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44069" name="Group 1333"/>
          <p:cNvGrpSpPr>
            <a:grpSpLocks/>
          </p:cNvGrpSpPr>
          <p:nvPr/>
        </p:nvGrpSpPr>
        <p:grpSpPr bwMode="auto">
          <a:xfrm>
            <a:off x="6294438" y="5227638"/>
            <a:ext cx="427037" cy="350837"/>
            <a:chOff x="2839" y="3501"/>
            <a:chExt cx="755" cy="803"/>
          </a:xfrm>
        </p:grpSpPr>
        <p:pic>
          <p:nvPicPr>
            <p:cNvPr id="44646" name="Picture 1334" descr="desktop_computer_stylized_medium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9" y="3501"/>
              <a:ext cx="755" cy="8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4647" name="Freeform 1335"/>
            <p:cNvSpPr>
              <a:spLocks/>
            </p:cNvSpPr>
            <p:nvPr/>
          </p:nvSpPr>
          <p:spPr bwMode="auto">
            <a:xfrm>
              <a:off x="2916" y="3578"/>
              <a:ext cx="356" cy="368"/>
            </a:xfrm>
            <a:custGeom>
              <a:avLst/>
              <a:gdLst>
                <a:gd name="T0" fmla="*/ 0 w 356"/>
                <a:gd name="T1" fmla="*/ 0 h 368"/>
                <a:gd name="T2" fmla="*/ 300 w 356"/>
                <a:gd name="T3" fmla="*/ 14 h 368"/>
                <a:gd name="T4" fmla="*/ 356 w 356"/>
                <a:gd name="T5" fmla="*/ 294 h 368"/>
                <a:gd name="T6" fmla="*/ 78 w 356"/>
                <a:gd name="T7" fmla="*/ 368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pic>
        <p:nvPicPr>
          <p:cNvPr id="44070" name="Picture 1336" descr="car_icon_small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6475" y="1709738"/>
            <a:ext cx="849313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4071" name="Group 1337"/>
          <p:cNvGrpSpPr>
            <a:grpSpLocks/>
          </p:cNvGrpSpPr>
          <p:nvPr/>
        </p:nvGrpSpPr>
        <p:grpSpPr bwMode="auto">
          <a:xfrm>
            <a:off x="5357813" y="1535113"/>
            <a:ext cx="415925" cy="385762"/>
            <a:chOff x="2751" y="1851"/>
            <a:chExt cx="462" cy="478"/>
          </a:xfrm>
        </p:grpSpPr>
        <p:pic>
          <p:nvPicPr>
            <p:cNvPr id="44644" name="Picture 1338" descr="iphone_stylized_small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28" y="1922"/>
              <a:ext cx="152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4645" name="Picture 1339" descr="antenna_radiation_stylized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51" y="1851"/>
              <a:ext cx="462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44072" name="Group 1340"/>
          <p:cNvGrpSpPr>
            <a:grpSpLocks/>
          </p:cNvGrpSpPr>
          <p:nvPr/>
        </p:nvGrpSpPr>
        <p:grpSpPr bwMode="auto">
          <a:xfrm>
            <a:off x="7434263" y="2384425"/>
            <a:ext cx="390525" cy="169863"/>
            <a:chOff x="4650" y="1129"/>
            <a:chExt cx="246" cy="95"/>
          </a:xfrm>
        </p:grpSpPr>
        <p:sp>
          <p:nvSpPr>
            <p:cNvPr id="44636" name="Oval 407"/>
            <p:cNvSpPr>
              <a:spLocks noChangeArrowheads="1"/>
            </p:cNvSpPr>
            <p:nvPr/>
          </p:nvSpPr>
          <p:spPr bwMode="auto">
            <a:xfrm>
              <a:off x="4651" y="1171"/>
              <a:ext cx="244" cy="53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mtClean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4637" name="Rectangle 410"/>
            <p:cNvSpPr>
              <a:spLocks noChangeArrowheads="1"/>
            </p:cNvSpPr>
            <p:nvPr/>
          </p:nvSpPr>
          <p:spPr bwMode="auto">
            <a:xfrm>
              <a:off x="4651" y="1165"/>
              <a:ext cx="245" cy="33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/>
              <a:endParaRPr lang="en-US" altLang="en-US" smtClean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4638" name="Oval 411"/>
            <p:cNvSpPr>
              <a:spLocks noChangeArrowheads="1"/>
            </p:cNvSpPr>
            <p:nvPr/>
          </p:nvSpPr>
          <p:spPr bwMode="auto">
            <a:xfrm>
              <a:off x="4650" y="1129"/>
              <a:ext cx="244" cy="62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mtClean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grpSp>
          <p:nvGrpSpPr>
            <p:cNvPr id="44639" name="Group 1344"/>
            <p:cNvGrpSpPr>
              <a:grpSpLocks/>
            </p:cNvGrpSpPr>
            <p:nvPr/>
          </p:nvGrpSpPr>
          <p:grpSpPr bwMode="auto">
            <a:xfrm>
              <a:off x="4699" y="1145"/>
              <a:ext cx="138" cy="29"/>
              <a:chOff x="2468" y="1332"/>
              <a:chExt cx="310" cy="60"/>
            </a:xfrm>
          </p:grpSpPr>
          <p:sp>
            <p:nvSpPr>
              <p:cNvPr id="44642" name="Freeform 1345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643" name="Freeform 1346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sp>
          <p:nvSpPr>
            <p:cNvPr id="44640" name="Line 1347"/>
            <p:cNvSpPr>
              <a:spLocks noChangeShapeType="1"/>
            </p:cNvSpPr>
            <p:nvPr/>
          </p:nvSpPr>
          <p:spPr bwMode="auto">
            <a:xfrm>
              <a:off x="4651" y="1158"/>
              <a:ext cx="0" cy="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44641" name="Line 1348"/>
            <p:cNvSpPr>
              <a:spLocks noChangeShapeType="1"/>
            </p:cNvSpPr>
            <p:nvPr/>
          </p:nvSpPr>
          <p:spPr bwMode="auto">
            <a:xfrm>
              <a:off x="4894" y="1160"/>
              <a:ext cx="0" cy="4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44073" name="Group 1349"/>
          <p:cNvGrpSpPr>
            <a:grpSpLocks/>
          </p:cNvGrpSpPr>
          <p:nvPr/>
        </p:nvGrpSpPr>
        <p:grpSpPr bwMode="auto">
          <a:xfrm>
            <a:off x="7507288" y="2746375"/>
            <a:ext cx="390525" cy="176213"/>
            <a:chOff x="4650" y="1129"/>
            <a:chExt cx="246" cy="95"/>
          </a:xfrm>
        </p:grpSpPr>
        <p:sp>
          <p:nvSpPr>
            <p:cNvPr id="44628" name="Oval 407"/>
            <p:cNvSpPr>
              <a:spLocks noChangeArrowheads="1"/>
            </p:cNvSpPr>
            <p:nvPr/>
          </p:nvSpPr>
          <p:spPr bwMode="auto">
            <a:xfrm>
              <a:off x="4651" y="1171"/>
              <a:ext cx="244" cy="53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mtClean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4629" name="Rectangle 410"/>
            <p:cNvSpPr>
              <a:spLocks noChangeArrowheads="1"/>
            </p:cNvSpPr>
            <p:nvPr/>
          </p:nvSpPr>
          <p:spPr bwMode="auto">
            <a:xfrm>
              <a:off x="4651" y="1165"/>
              <a:ext cx="245" cy="33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/>
              <a:endParaRPr lang="en-US" altLang="en-US" smtClean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4630" name="Oval 411"/>
            <p:cNvSpPr>
              <a:spLocks noChangeArrowheads="1"/>
            </p:cNvSpPr>
            <p:nvPr/>
          </p:nvSpPr>
          <p:spPr bwMode="auto">
            <a:xfrm>
              <a:off x="4650" y="1129"/>
              <a:ext cx="244" cy="62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mtClean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grpSp>
          <p:nvGrpSpPr>
            <p:cNvPr id="44631" name="Group 1353"/>
            <p:cNvGrpSpPr>
              <a:grpSpLocks/>
            </p:cNvGrpSpPr>
            <p:nvPr/>
          </p:nvGrpSpPr>
          <p:grpSpPr bwMode="auto">
            <a:xfrm>
              <a:off x="4699" y="1145"/>
              <a:ext cx="138" cy="29"/>
              <a:chOff x="2468" y="1332"/>
              <a:chExt cx="310" cy="60"/>
            </a:xfrm>
          </p:grpSpPr>
          <p:sp>
            <p:nvSpPr>
              <p:cNvPr id="44634" name="Freeform 1354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635" name="Freeform 1355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sp>
          <p:nvSpPr>
            <p:cNvPr id="44632" name="Line 1356"/>
            <p:cNvSpPr>
              <a:spLocks noChangeShapeType="1"/>
            </p:cNvSpPr>
            <p:nvPr/>
          </p:nvSpPr>
          <p:spPr bwMode="auto">
            <a:xfrm>
              <a:off x="4651" y="1158"/>
              <a:ext cx="0" cy="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44633" name="Line 1357"/>
            <p:cNvSpPr>
              <a:spLocks noChangeShapeType="1"/>
            </p:cNvSpPr>
            <p:nvPr/>
          </p:nvSpPr>
          <p:spPr bwMode="auto">
            <a:xfrm>
              <a:off x="4894" y="1160"/>
              <a:ext cx="0" cy="4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44074" name="Group 1358"/>
          <p:cNvGrpSpPr>
            <a:grpSpLocks/>
          </p:cNvGrpSpPr>
          <p:nvPr/>
        </p:nvGrpSpPr>
        <p:grpSpPr bwMode="auto">
          <a:xfrm>
            <a:off x="6948488" y="2482850"/>
            <a:ext cx="390525" cy="169863"/>
            <a:chOff x="4650" y="1129"/>
            <a:chExt cx="246" cy="95"/>
          </a:xfrm>
        </p:grpSpPr>
        <p:sp>
          <p:nvSpPr>
            <p:cNvPr id="44620" name="Oval 407"/>
            <p:cNvSpPr>
              <a:spLocks noChangeArrowheads="1"/>
            </p:cNvSpPr>
            <p:nvPr/>
          </p:nvSpPr>
          <p:spPr bwMode="auto">
            <a:xfrm>
              <a:off x="4651" y="1171"/>
              <a:ext cx="244" cy="53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mtClean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4621" name="Rectangle 410"/>
            <p:cNvSpPr>
              <a:spLocks noChangeArrowheads="1"/>
            </p:cNvSpPr>
            <p:nvPr/>
          </p:nvSpPr>
          <p:spPr bwMode="auto">
            <a:xfrm>
              <a:off x="4651" y="1165"/>
              <a:ext cx="245" cy="33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/>
              <a:endParaRPr lang="en-US" altLang="en-US" smtClean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4622" name="Oval 411"/>
            <p:cNvSpPr>
              <a:spLocks noChangeArrowheads="1"/>
            </p:cNvSpPr>
            <p:nvPr/>
          </p:nvSpPr>
          <p:spPr bwMode="auto">
            <a:xfrm>
              <a:off x="4650" y="1129"/>
              <a:ext cx="244" cy="62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mtClean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grpSp>
          <p:nvGrpSpPr>
            <p:cNvPr id="44623" name="Group 1362"/>
            <p:cNvGrpSpPr>
              <a:grpSpLocks/>
            </p:cNvGrpSpPr>
            <p:nvPr/>
          </p:nvGrpSpPr>
          <p:grpSpPr bwMode="auto">
            <a:xfrm>
              <a:off x="4699" y="1145"/>
              <a:ext cx="138" cy="29"/>
              <a:chOff x="2468" y="1332"/>
              <a:chExt cx="310" cy="60"/>
            </a:xfrm>
          </p:grpSpPr>
          <p:sp>
            <p:nvSpPr>
              <p:cNvPr id="44626" name="Freeform 1363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627" name="Freeform 1364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sp>
          <p:nvSpPr>
            <p:cNvPr id="44624" name="Line 1365"/>
            <p:cNvSpPr>
              <a:spLocks noChangeShapeType="1"/>
            </p:cNvSpPr>
            <p:nvPr/>
          </p:nvSpPr>
          <p:spPr bwMode="auto">
            <a:xfrm>
              <a:off x="4651" y="1158"/>
              <a:ext cx="0" cy="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44625" name="Line 1366"/>
            <p:cNvSpPr>
              <a:spLocks noChangeShapeType="1"/>
            </p:cNvSpPr>
            <p:nvPr/>
          </p:nvSpPr>
          <p:spPr bwMode="auto">
            <a:xfrm>
              <a:off x="4894" y="1160"/>
              <a:ext cx="0" cy="4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44075" name="Group 1367"/>
          <p:cNvGrpSpPr>
            <a:grpSpLocks/>
          </p:cNvGrpSpPr>
          <p:nvPr/>
        </p:nvGrpSpPr>
        <p:grpSpPr bwMode="auto">
          <a:xfrm>
            <a:off x="6959600" y="2746375"/>
            <a:ext cx="390525" cy="169863"/>
            <a:chOff x="4650" y="1129"/>
            <a:chExt cx="246" cy="95"/>
          </a:xfrm>
        </p:grpSpPr>
        <p:sp>
          <p:nvSpPr>
            <p:cNvPr id="44612" name="Oval 407"/>
            <p:cNvSpPr>
              <a:spLocks noChangeArrowheads="1"/>
            </p:cNvSpPr>
            <p:nvPr/>
          </p:nvSpPr>
          <p:spPr bwMode="auto">
            <a:xfrm>
              <a:off x="4651" y="1171"/>
              <a:ext cx="244" cy="53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mtClean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4613" name="Rectangle 410"/>
            <p:cNvSpPr>
              <a:spLocks noChangeArrowheads="1"/>
            </p:cNvSpPr>
            <p:nvPr/>
          </p:nvSpPr>
          <p:spPr bwMode="auto">
            <a:xfrm>
              <a:off x="4651" y="1165"/>
              <a:ext cx="245" cy="33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/>
              <a:endParaRPr lang="en-US" altLang="en-US" smtClean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4614" name="Oval 411"/>
            <p:cNvSpPr>
              <a:spLocks noChangeArrowheads="1"/>
            </p:cNvSpPr>
            <p:nvPr/>
          </p:nvSpPr>
          <p:spPr bwMode="auto">
            <a:xfrm>
              <a:off x="4650" y="1129"/>
              <a:ext cx="244" cy="62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mtClean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grpSp>
          <p:nvGrpSpPr>
            <p:cNvPr id="44615" name="Group 1371"/>
            <p:cNvGrpSpPr>
              <a:grpSpLocks/>
            </p:cNvGrpSpPr>
            <p:nvPr/>
          </p:nvGrpSpPr>
          <p:grpSpPr bwMode="auto">
            <a:xfrm>
              <a:off x="4699" y="1145"/>
              <a:ext cx="138" cy="29"/>
              <a:chOff x="2468" y="1332"/>
              <a:chExt cx="310" cy="60"/>
            </a:xfrm>
          </p:grpSpPr>
          <p:sp>
            <p:nvSpPr>
              <p:cNvPr id="44618" name="Freeform 1372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619" name="Freeform 1373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sp>
          <p:nvSpPr>
            <p:cNvPr id="44616" name="Line 1374"/>
            <p:cNvSpPr>
              <a:spLocks noChangeShapeType="1"/>
            </p:cNvSpPr>
            <p:nvPr/>
          </p:nvSpPr>
          <p:spPr bwMode="auto">
            <a:xfrm>
              <a:off x="4651" y="1158"/>
              <a:ext cx="0" cy="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44617" name="Line 1375"/>
            <p:cNvSpPr>
              <a:spLocks noChangeShapeType="1"/>
            </p:cNvSpPr>
            <p:nvPr/>
          </p:nvSpPr>
          <p:spPr bwMode="auto">
            <a:xfrm>
              <a:off x="4894" y="1160"/>
              <a:ext cx="0" cy="4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sp>
        <p:nvSpPr>
          <p:cNvPr id="44076" name="Line 1376"/>
          <p:cNvSpPr>
            <a:spLocks noChangeShapeType="1"/>
          </p:cNvSpPr>
          <p:nvPr/>
        </p:nvSpPr>
        <p:spPr bwMode="auto">
          <a:xfrm>
            <a:off x="8089900" y="2844800"/>
            <a:ext cx="177800" cy="0"/>
          </a:xfrm>
          <a:prstGeom prst="line">
            <a:avLst/>
          </a:prstGeom>
          <a:noFill/>
          <a:ln w="9525">
            <a:solidFill>
              <a:schemeClr val="bg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grpSp>
        <p:nvGrpSpPr>
          <p:cNvPr id="44077" name="Group 1377"/>
          <p:cNvGrpSpPr>
            <a:grpSpLocks/>
          </p:cNvGrpSpPr>
          <p:nvPr/>
        </p:nvGrpSpPr>
        <p:grpSpPr bwMode="auto">
          <a:xfrm>
            <a:off x="7145338" y="3900488"/>
            <a:ext cx="485775" cy="203200"/>
            <a:chOff x="4650" y="1129"/>
            <a:chExt cx="246" cy="95"/>
          </a:xfrm>
        </p:grpSpPr>
        <p:sp>
          <p:nvSpPr>
            <p:cNvPr id="44604" name="Oval 407"/>
            <p:cNvSpPr>
              <a:spLocks noChangeArrowheads="1"/>
            </p:cNvSpPr>
            <p:nvPr/>
          </p:nvSpPr>
          <p:spPr bwMode="auto">
            <a:xfrm>
              <a:off x="4651" y="1171"/>
              <a:ext cx="244" cy="53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mtClean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4605" name="Rectangle 410"/>
            <p:cNvSpPr>
              <a:spLocks noChangeArrowheads="1"/>
            </p:cNvSpPr>
            <p:nvPr/>
          </p:nvSpPr>
          <p:spPr bwMode="auto">
            <a:xfrm>
              <a:off x="4651" y="1165"/>
              <a:ext cx="245" cy="33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/>
              <a:endParaRPr lang="en-US" altLang="en-US" smtClean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4606" name="Oval 411"/>
            <p:cNvSpPr>
              <a:spLocks noChangeArrowheads="1"/>
            </p:cNvSpPr>
            <p:nvPr/>
          </p:nvSpPr>
          <p:spPr bwMode="auto">
            <a:xfrm>
              <a:off x="4650" y="1129"/>
              <a:ext cx="244" cy="62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mtClean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grpSp>
          <p:nvGrpSpPr>
            <p:cNvPr id="44607" name="Group 1381"/>
            <p:cNvGrpSpPr>
              <a:grpSpLocks/>
            </p:cNvGrpSpPr>
            <p:nvPr/>
          </p:nvGrpSpPr>
          <p:grpSpPr bwMode="auto">
            <a:xfrm>
              <a:off x="4699" y="1145"/>
              <a:ext cx="138" cy="29"/>
              <a:chOff x="2468" y="1332"/>
              <a:chExt cx="310" cy="60"/>
            </a:xfrm>
          </p:grpSpPr>
          <p:sp>
            <p:nvSpPr>
              <p:cNvPr id="44610" name="Freeform 1382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611" name="Freeform 1383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sp>
          <p:nvSpPr>
            <p:cNvPr id="44608" name="Line 1384"/>
            <p:cNvSpPr>
              <a:spLocks noChangeShapeType="1"/>
            </p:cNvSpPr>
            <p:nvPr/>
          </p:nvSpPr>
          <p:spPr bwMode="auto">
            <a:xfrm>
              <a:off x="4651" y="1158"/>
              <a:ext cx="0" cy="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44609" name="Line 1385"/>
            <p:cNvSpPr>
              <a:spLocks noChangeShapeType="1"/>
            </p:cNvSpPr>
            <p:nvPr/>
          </p:nvSpPr>
          <p:spPr bwMode="auto">
            <a:xfrm>
              <a:off x="4894" y="1160"/>
              <a:ext cx="0" cy="4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44078" name="Group 1386"/>
          <p:cNvGrpSpPr>
            <a:grpSpLocks/>
          </p:cNvGrpSpPr>
          <p:nvPr/>
        </p:nvGrpSpPr>
        <p:grpSpPr bwMode="auto">
          <a:xfrm>
            <a:off x="6826250" y="3619500"/>
            <a:ext cx="485775" cy="203200"/>
            <a:chOff x="4650" y="1129"/>
            <a:chExt cx="246" cy="95"/>
          </a:xfrm>
        </p:grpSpPr>
        <p:sp>
          <p:nvSpPr>
            <p:cNvPr id="44596" name="Oval 407"/>
            <p:cNvSpPr>
              <a:spLocks noChangeArrowheads="1"/>
            </p:cNvSpPr>
            <p:nvPr/>
          </p:nvSpPr>
          <p:spPr bwMode="auto">
            <a:xfrm>
              <a:off x="4651" y="1171"/>
              <a:ext cx="244" cy="53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mtClean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4597" name="Rectangle 410"/>
            <p:cNvSpPr>
              <a:spLocks noChangeArrowheads="1"/>
            </p:cNvSpPr>
            <p:nvPr/>
          </p:nvSpPr>
          <p:spPr bwMode="auto">
            <a:xfrm>
              <a:off x="4651" y="1165"/>
              <a:ext cx="245" cy="33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/>
              <a:endParaRPr lang="en-US" altLang="en-US" smtClean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4598" name="Oval 411"/>
            <p:cNvSpPr>
              <a:spLocks noChangeArrowheads="1"/>
            </p:cNvSpPr>
            <p:nvPr/>
          </p:nvSpPr>
          <p:spPr bwMode="auto">
            <a:xfrm>
              <a:off x="4650" y="1129"/>
              <a:ext cx="244" cy="62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mtClean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grpSp>
          <p:nvGrpSpPr>
            <p:cNvPr id="44599" name="Group 1390"/>
            <p:cNvGrpSpPr>
              <a:grpSpLocks/>
            </p:cNvGrpSpPr>
            <p:nvPr/>
          </p:nvGrpSpPr>
          <p:grpSpPr bwMode="auto">
            <a:xfrm>
              <a:off x="4699" y="1145"/>
              <a:ext cx="138" cy="29"/>
              <a:chOff x="2468" y="1332"/>
              <a:chExt cx="310" cy="60"/>
            </a:xfrm>
          </p:grpSpPr>
          <p:sp>
            <p:nvSpPr>
              <p:cNvPr id="44602" name="Freeform 1391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603" name="Freeform 1392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sp>
          <p:nvSpPr>
            <p:cNvPr id="44600" name="Line 1393"/>
            <p:cNvSpPr>
              <a:spLocks noChangeShapeType="1"/>
            </p:cNvSpPr>
            <p:nvPr/>
          </p:nvSpPr>
          <p:spPr bwMode="auto">
            <a:xfrm>
              <a:off x="4651" y="1158"/>
              <a:ext cx="0" cy="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44601" name="Line 1394"/>
            <p:cNvSpPr>
              <a:spLocks noChangeShapeType="1"/>
            </p:cNvSpPr>
            <p:nvPr/>
          </p:nvSpPr>
          <p:spPr bwMode="auto">
            <a:xfrm>
              <a:off x="4894" y="1160"/>
              <a:ext cx="0" cy="4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44079" name="Group 1395"/>
          <p:cNvGrpSpPr>
            <a:grpSpLocks/>
          </p:cNvGrpSpPr>
          <p:nvPr/>
        </p:nvGrpSpPr>
        <p:grpSpPr bwMode="auto">
          <a:xfrm>
            <a:off x="7488238" y="3632200"/>
            <a:ext cx="485775" cy="203200"/>
            <a:chOff x="4650" y="1129"/>
            <a:chExt cx="246" cy="95"/>
          </a:xfrm>
        </p:grpSpPr>
        <p:sp>
          <p:nvSpPr>
            <p:cNvPr id="44588" name="Oval 407"/>
            <p:cNvSpPr>
              <a:spLocks noChangeArrowheads="1"/>
            </p:cNvSpPr>
            <p:nvPr/>
          </p:nvSpPr>
          <p:spPr bwMode="auto">
            <a:xfrm>
              <a:off x="4651" y="1171"/>
              <a:ext cx="244" cy="53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mtClean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4589" name="Rectangle 410"/>
            <p:cNvSpPr>
              <a:spLocks noChangeArrowheads="1"/>
            </p:cNvSpPr>
            <p:nvPr/>
          </p:nvSpPr>
          <p:spPr bwMode="auto">
            <a:xfrm>
              <a:off x="4651" y="1165"/>
              <a:ext cx="245" cy="33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/>
              <a:endParaRPr lang="en-US" altLang="en-US" smtClean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4590" name="Oval 411"/>
            <p:cNvSpPr>
              <a:spLocks noChangeArrowheads="1"/>
            </p:cNvSpPr>
            <p:nvPr/>
          </p:nvSpPr>
          <p:spPr bwMode="auto">
            <a:xfrm>
              <a:off x="4650" y="1129"/>
              <a:ext cx="244" cy="62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mtClean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grpSp>
          <p:nvGrpSpPr>
            <p:cNvPr id="44591" name="Group 1399"/>
            <p:cNvGrpSpPr>
              <a:grpSpLocks/>
            </p:cNvGrpSpPr>
            <p:nvPr/>
          </p:nvGrpSpPr>
          <p:grpSpPr bwMode="auto">
            <a:xfrm>
              <a:off x="4699" y="1145"/>
              <a:ext cx="138" cy="29"/>
              <a:chOff x="2468" y="1332"/>
              <a:chExt cx="310" cy="60"/>
            </a:xfrm>
          </p:grpSpPr>
          <p:sp>
            <p:nvSpPr>
              <p:cNvPr id="44594" name="Freeform 1400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595" name="Freeform 1401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sp>
          <p:nvSpPr>
            <p:cNvPr id="44592" name="Line 1402"/>
            <p:cNvSpPr>
              <a:spLocks noChangeShapeType="1"/>
            </p:cNvSpPr>
            <p:nvPr/>
          </p:nvSpPr>
          <p:spPr bwMode="auto">
            <a:xfrm>
              <a:off x="4651" y="1158"/>
              <a:ext cx="0" cy="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44593" name="Line 1403"/>
            <p:cNvSpPr>
              <a:spLocks noChangeShapeType="1"/>
            </p:cNvSpPr>
            <p:nvPr/>
          </p:nvSpPr>
          <p:spPr bwMode="auto">
            <a:xfrm>
              <a:off x="4894" y="1160"/>
              <a:ext cx="0" cy="4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44080" name="Group 1404"/>
          <p:cNvGrpSpPr>
            <a:grpSpLocks/>
          </p:cNvGrpSpPr>
          <p:nvPr/>
        </p:nvGrpSpPr>
        <p:grpSpPr bwMode="auto">
          <a:xfrm>
            <a:off x="6707188" y="4494213"/>
            <a:ext cx="619125" cy="242887"/>
            <a:chOff x="4650" y="1129"/>
            <a:chExt cx="246" cy="95"/>
          </a:xfrm>
        </p:grpSpPr>
        <p:sp>
          <p:nvSpPr>
            <p:cNvPr id="44580" name="Oval 407"/>
            <p:cNvSpPr>
              <a:spLocks noChangeArrowheads="1"/>
            </p:cNvSpPr>
            <p:nvPr/>
          </p:nvSpPr>
          <p:spPr bwMode="auto">
            <a:xfrm>
              <a:off x="4651" y="1171"/>
              <a:ext cx="244" cy="53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mtClean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4581" name="Rectangle 410"/>
            <p:cNvSpPr>
              <a:spLocks noChangeArrowheads="1"/>
            </p:cNvSpPr>
            <p:nvPr/>
          </p:nvSpPr>
          <p:spPr bwMode="auto">
            <a:xfrm>
              <a:off x="4651" y="1165"/>
              <a:ext cx="245" cy="33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/>
              <a:endParaRPr lang="en-US" altLang="en-US" smtClean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4582" name="Oval 411"/>
            <p:cNvSpPr>
              <a:spLocks noChangeArrowheads="1"/>
            </p:cNvSpPr>
            <p:nvPr/>
          </p:nvSpPr>
          <p:spPr bwMode="auto">
            <a:xfrm>
              <a:off x="4650" y="1129"/>
              <a:ext cx="244" cy="62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mtClean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grpSp>
          <p:nvGrpSpPr>
            <p:cNvPr id="44583" name="Group 1408"/>
            <p:cNvGrpSpPr>
              <a:grpSpLocks/>
            </p:cNvGrpSpPr>
            <p:nvPr/>
          </p:nvGrpSpPr>
          <p:grpSpPr bwMode="auto">
            <a:xfrm>
              <a:off x="4699" y="1145"/>
              <a:ext cx="138" cy="29"/>
              <a:chOff x="2468" y="1332"/>
              <a:chExt cx="310" cy="60"/>
            </a:xfrm>
          </p:grpSpPr>
          <p:sp>
            <p:nvSpPr>
              <p:cNvPr id="44586" name="Freeform 1409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587" name="Freeform 1410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sp>
          <p:nvSpPr>
            <p:cNvPr id="44584" name="Line 1411"/>
            <p:cNvSpPr>
              <a:spLocks noChangeShapeType="1"/>
            </p:cNvSpPr>
            <p:nvPr/>
          </p:nvSpPr>
          <p:spPr bwMode="auto">
            <a:xfrm>
              <a:off x="4651" y="1158"/>
              <a:ext cx="0" cy="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44585" name="Line 1412"/>
            <p:cNvSpPr>
              <a:spLocks noChangeShapeType="1"/>
            </p:cNvSpPr>
            <p:nvPr/>
          </p:nvSpPr>
          <p:spPr bwMode="auto">
            <a:xfrm>
              <a:off x="4894" y="1160"/>
              <a:ext cx="0" cy="4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44081" name="Group 1413"/>
          <p:cNvGrpSpPr>
            <a:grpSpLocks/>
          </p:cNvGrpSpPr>
          <p:nvPr/>
        </p:nvGrpSpPr>
        <p:grpSpPr bwMode="auto">
          <a:xfrm>
            <a:off x="7340600" y="4792663"/>
            <a:ext cx="619125" cy="242887"/>
            <a:chOff x="4650" y="1129"/>
            <a:chExt cx="246" cy="95"/>
          </a:xfrm>
        </p:grpSpPr>
        <p:sp>
          <p:nvSpPr>
            <p:cNvPr id="44572" name="Oval 407"/>
            <p:cNvSpPr>
              <a:spLocks noChangeArrowheads="1"/>
            </p:cNvSpPr>
            <p:nvPr/>
          </p:nvSpPr>
          <p:spPr bwMode="auto">
            <a:xfrm>
              <a:off x="4651" y="1171"/>
              <a:ext cx="244" cy="53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mtClean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4573" name="Rectangle 410"/>
            <p:cNvSpPr>
              <a:spLocks noChangeArrowheads="1"/>
            </p:cNvSpPr>
            <p:nvPr/>
          </p:nvSpPr>
          <p:spPr bwMode="auto">
            <a:xfrm>
              <a:off x="4651" y="1165"/>
              <a:ext cx="245" cy="33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/>
              <a:endParaRPr lang="en-US" altLang="en-US" smtClean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4574" name="Oval 411"/>
            <p:cNvSpPr>
              <a:spLocks noChangeArrowheads="1"/>
            </p:cNvSpPr>
            <p:nvPr/>
          </p:nvSpPr>
          <p:spPr bwMode="auto">
            <a:xfrm>
              <a:off x="4650" y="1129"/>
              <a:ext cx="244" cy="62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mtClean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grpSp>
          <p:nvGrpSpPr>
            <p:cNvPr id="44575" name="Group 1417"/>
            <p:cNvGrpSpPr>
              <a:grpSpLocks/>
            </p:cNvGrpSpPr>
            <p:nvPr/>
          </p:nvGrpSpPr>
          <p:grpSpPr bwMode="auto">
            <a:xfrm>
              <a:off x="4699" y="1145"/>
              <a:ext cx="138" cy="29"/>
              <a:chOff x="2468" y="1332"/>
              <a:chExt cx="310" cy="60"/>
            </a:xfrm>
          </p:grpSpPr>
          <p:sp>
            <p:nvSpPr>
              <p:cNvPr id="44578" name="Freeform 1418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579" name="Freeform 1419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sp>
          <p:nvSpPr>
            <p:cNvPr id="44576" name="Line 1420"/>
            <p:cNvSpPr>
              <a:spLocks noChangeShapeType="1"/>
            </p:cNvSpPr>
            <p:nvPr/>
          </p:nvSpPr>
          <p:spPr bwMode="auto">
            <a:xfrm>
              <a:off x="4651" y="1158"/>
              <a:ext cx="0" cy="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44577" name="Line 1421"/>
            <p:cNvSpPr>
              <a:spLocks noChangeShapeType="1"/>
            </p:cNvSpPr>
            <p:nvPr/>
          </p:nvSpPr>
          <p:spPr bwMode="auto">
            <a:xfrm>
              <a:off x="4894" y="1160"/>
              <a:ext cx="0" cy="4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44082" name="Group 1422"/>
          <p:cNvGrpSpPr>
            <a:grpSpLocks/>
          </p:cNvGrpSpPr>
          <p:nvPr/>
        </p:nvGrpSpPr>
        <p:grpSpPr bwMode="auto">
          <a:xfrm>
            <a:off x="5991225" y="4837113"/>
            <a:ext cx="619125" cy="242887"/>
            <a:chOff x="4650" y="1129"/>
            <a:chExt cx="246" cy="95"/>
          </a:xfrm>
        </p:grpSpPr>
        <p:sp>
          <p:nvSpPr>
            <p:cNvPr id="44564" name="Oval 407"/>
            <p:cNvSpPr>
              <a:spLocks noChangeArrowheads="1"/>
            </p:cNvSpPr>
            <p:nvPr/>
          </p:nvSpPr>
          <p:spPr bwMode="auto">
            <a:xfrm>
              <a:off x="4651" y="1171"/>
              <a:ext cx="244" cy="53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mtClean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4565" name="Rectangle 410"/>
            <p:cNvSpPr>
              <a:spLocks noChangeArrowheads="1"/>
            </p:cNvSpPr>
            <p:nvPr/>
          </p:nvSpPr>
          <p:spPr bwMode="auto">
            <a:xfrm>
              <a:off x="4651" y="1165"/>
              <a:ext cx="245" cy="33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/>
              <a:endParaRPr lang="en-US" altLang="en-US" smtClean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4566" name="Oval 411"/>
            <p:cNvSpPr>
              <a:spLocks noChangeArrowheads="1"/>
            </p:cNvSpPr>
            <p:nvPr/>
          </p:nvSpPr>
          <p:spPr bwMode="auto">
            <a:xfrm>
              <a:off x="4650" y="1129"/>
              <a:ext cx="244" cy="62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mtClean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grpSp>
          <p:nvGrpSpPr>
            <p:cNvPr id="44567" name="Group 1426"/>
            <p:cNvGrpSpPr>
              <a:grpSpLocks/>
            </p:cNvGrpSpPr>
            <p:nvPr/>
          </p:nvGrpSpPr>
          <p:grpSpPr bwMode="auto">
            <a:xfrm>
              <a:off x="4699" y="1145"/>
              <a:ext cx="138" cy="29"/>
              <a:chOff x="2468" y="1332"/>
              <a:chExt cx="310" cy="60"/>
            </a:xfrm>
          </p:grpSpPr>
          <p:sp>
            <p:nvSpPr>
              <p:cNvPr id="44570" name="Freeform 1427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571" name="Freeform 1428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sp>
          <p:nvSpPr>
            <p:cNvPr id="44568" name="Line 1429"/>
            <p:cNvSpPr>
              <a:spLocks noChangeShapeType="1"/>
            </p:cNvSpPr>
            <p:nvPr/>
          </p:nvSpPr>
          <p:spPr bwMode="auto">
            <a:xfrm>
              <a:off x="4651" y="1158"/>
              <a:ext cx="0" cy="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44569" name="Line 1430"/>
            <p:cNvSpPr>
              <a:spLocks noChangeShapeType="1"/>
            </p:cNvSpPr>
            <p:nvPr/>
          </p:nvSpPr>
          <p:spPr bwMode="auto">
            <a:xfrm>
              <a:off x="4894" y="1160"/>
              <a:ext cx="0" cy="4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44083" name="Group 1431"/>
          <p:cNvGrpSpPr>
            <a:grpSpLocks/>
          </p:cNvGrpSpPr>
          <p:nvPr/>
        </p:nvGrpSpPr>
        <p:grpSpPr bwMode="auto">
          <a:xfrm>
            <a:off x="5797550" y="3629025"/>
            <a:ext cx="390525" cy="169863"/>
            <a:chOff x="4650" y="1129"/>
            <a:chExt cx="246" cy="95"/>
          </a:xfrm>
        </p:grpSpPr>
        <p:sp>
          <p:nvSpPr>
            <p:cNvPr id="44556" name="Oval 407"/>
            <p:cNvSpPr>
              <a:spLocks noChangeArrowheads="1"/>
            </p:cNvSpPr>
            <p:nvPr/>
          </p:nvSpPr>
          <p:spPr bwMode="auto">
            <a:xfrm>
              <a:off x="4651" y="1171"/>
              <a:ext cx="244" cy="53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mtClean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4557" name="Rectangle 410"/>
            <p:cNvSpPr>
              <a:spLocks noChangeArrowheads="1"/>
            </p:cNvSpPr>
            <p:nvPr/>
          </p:nvSpPr>
          <p:spPr bwMode="auto">
            <a:xfrm>
              <a:off x="4651" y="1165"/>
              <a:ext cx="245" cy="33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/>
              <a:endParaRPr lang="en-US" altLang="en-US" smtClean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4558" name="Oval 411"/>
            <p:cNvSpPr>
              <a:spLocks noChangeArrowheads="1"/>
            </p:cNvSpPr>
            <p:nvPr/>
          </p:nvSpPr>
          <p:spPr bwMode="auto">
            <a:xfrm>
              <a:off x="4650" y="1129"/>
              <a:ext cx="244" cy="62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mtClean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grpSp>
          <p:nvGrpSpPr>
            <p:cNvPr id="44559" name="Group 1435"/>
            <p:cNvGrpSpPr>
              <a:grpSpLocks/>
            </p:cNvGrpSpPr>
            <p:nvPr/>
          </p:nvGrpSpPr>
          <p:grpSpPr bwMode="auto">
            <a:xfrm>
              <a:off x="4699" y="1145"/>
              <a:ext cx="138" cy="29"/>
              <a:chOff x="2468" y="1332"/>
              <a:chExt cx="310" cy="60"/>
            </a:xfrm>
          </p:grpSpPr>
          <p:sp>
            <p:nvSpPr>
              <p:cNvPr id="44562" name="Freeform 1436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563" name="Freeform 1437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sp>
          <p:nvSpPr>
            <p:cNvPr id="44560" name="Line 1438"/>
            <p:cNvSpPr>
              <a:spLocks noChangeShapeType="1"/>
            </p:cNvSpPr>
            <p:nvPr/>
          </p:nvSpPr>
          <p:spPr bwMode="auto">
            <a:xfrm>
              <a:off x="4651" y="1158"/>
              <a:ext cx="0" cy="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44561" name="Line 1439"/>
            <p:cNvSpPr>
              <a:spLocks noChangeShapeType="1"/>
            </p:cNvSpPr>
            <p:nvPr/>
          </p:nvSpPr>
          <p:spPr bwMode="auto">
            <a:xfrm>
              <a:off x="4894" y="1160"/>
              <a:ext cx="0" cy="4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44084" name="Group 1440"/>
          <p:cNvGrpSpPr>
            <a:grpSpLocks/>
          </p:cNvGrpSpPr>
          <p:nvPr/>
        </p:nvGrpSpPr>
        <p:grpSpPr bwMode="auto">
          <a:xfrm>
            <a:off x="6097588" y="2476500"/>
            <a:ext cx="390525" cy="169863"/>
            <a:chOff x="4650" y="1129"/>
            <a:chExt cx="246" cy="95"/>
          </a:xfrm>
        </p:grpSpPr>
        <p:sp>
          <p:nvSpPr>
            <p:cNvPr id="44548" name="Oval 407"/>
            <p:cNvSpPr>
              <a:spLocks noChangeArrowheads="1"/>
            </p:cNvSpPr>
            <p:nvPr/>
          </p:nvSpPr>
          <p:spPr bwMode="auto">
            <a:xfrm>
              <a:off x="4651" y="1171"/>
              <a:ext cx="244" cy="53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mtClean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4549" name="Rectangle 410"/>
            <p:cNvSpPr>
              <a:spLocks noChangeArrowheads="1"/>
            </p:cNvSpPr>
            <p:nvPr/>
          </p:nvSpPr>
          <p:spPr bwMode="auto">
            <a:xfrm>
              <a:off x="4651" y="1165"/>
              <a:ext cx="245" cy="33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/>
              <a:endParaRPr lang="en-US" altLang="en-US" smtClean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4550" name="Oval 411"/>
            <p:cNvSpPr>
              <a:spLocks noChangeArrowheads="1"/>
            </p:cNvSpPr>
            <p:nvPr/>
          </p:nvSpPr>
          <p:spPr bwMode="auto">
            <a:xfrm>
              <a:off x="4650" y="1129"/>
              <a:ext cx="244" cy="62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mtClean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grpSp>
          <p:nvGrpSpPr>
            <p:cNvPr id="44551" name="Group 1444"/>
            <p:cNvGrpSpPr>
              <a:grpSpLocks/>
            </p:cNvGrpSpPr>
            <p:nvPr/>
          </p:nvGrpSpPr>
          <p:grpSpPr bwMode="auto">
            <a:xfrm>
              <a:off x="4699" y="1145"/>
              <a:ext cx="138" cy="29"/>
              <a:chOff x="2468" y="1332"/>
              <a:chExt cx="310" cy="60"/>
            </a:xfrm>
          </p:grpSpPr>
          <p:sp>
            <p:nvSpPr>
              <p:cNvPr id="44554" name="Freeform 1445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555" name="Freeform 1446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sp>
          <p:nvSpPr>
            <p:cNvPr id="44552" name="Line 1447"/>
            <p:cNvSpPr>
              <a:spLocks noChangeShapeType="1"/>
            </p:cNvSpPr>
            <p:nvPr/>
          </p:nvSpPr>
          <p:spPr bwMode="auto">
            <a:xfrm>
              <a:off x="4651" y="1158"/>
              <a:ext cx="0" cy="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44553" name="Line 1448"/>
            <p:cNvSpPr>
              <a:spLocks noChangeShapeType="1"/>
            </p:cNvSpPr>
            <p:nvPr/>
          </p:nvSpPr>
          <p:spPr bwMode="auto">
            <a:xfrm>
              <a:off x="4894" y="1160"/>
              <a:ext cx="0" cy="4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44085" name="Group 1449"/>
          <p:cNvGrpSpPr>
            <a:grpSpLocks/>
          </p:cNvGrpSpPr>
          <p:nvPr/>
        </p:nvGrpSpPr>
        <p:grpSpPr bwMode="auto">
          <a:xfrm>
            <a:off x="5356225" y="3489325"/>
            <a:ext cx="506413" cy="352425"/>
            <a:chOff x="2967" y="478"/>
            <a:chExt cx="788" cy="625"/>
          </a:xfrm>
        </p:grpSpPr>
        <p:pic>
          <p:nvPicPr>
            <p:cNvPr id="44546" name="Picture 1450" descr="access_point_stylized_small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12" y="559"/>
              <a:ext cx="576" cy="5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4547" name="Picture 1451" descr="antenna_radiation_stylized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67" y="478"/>
              <a:ext cx="788" cy="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44086" name="Group 1452"/>
          <p:cNvGrpSpPr>
            <a:grpSpLocks/>
          </p:cNvGrpSpPr>
          <p:nvPr/>
        </p:nvGrpSpPr>
        <p:grpSpPr bwMode="auto">
          <a:xfrm>
            <a:off x="6877050" y="4992688"/>
            <a:ext cx="563563" cy="420687"/>
            <a:chOff x="2967" y="478"/>
            <a:chExt cx="788" cy="625"/>
          </a:xfrm>
        </p:grpSpPr>
        <p:pic>
          <p:nvPicPr>
            <p:cNvPr id="44544" name="Picture 1453" descr="access_point_stylized_small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12" y="559"/>
              <a:ext cx="576" cy="5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4545" name="Picture 1454" descr="antenna_radiation_stylized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67" y="478"/>
              <a:ext cx="788" cy="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44087" name="Group 1455"/>
          <p:cNvGrpSpPr>
            <a:grpSpLocks/>
          </p:cNvGrpSpPr>
          <p:nvPr/>
        </p:nvGrpSpPr>
        <p:grpSpPr bwMode="auto">
          <a:xfrm>
            <a:off x="5805488" y="1833563"/>
            <a:ext cx="457200" cy="631825"/>
            <a:chOff x="742" y="2409"/>
            <a:chExt cx="576" cy="881"/>
          </a:xfrm>
        </p:grpSpPr>
        <p:grpSp>
          <p:nvGrpSpPr>
            <p:cNvPr id="44526" name="Group 1456"/>
            <p:cNvGrpSpPr>
              <a:grpSpLocks/>
            </p:cNvGrpSpPr>
            <p:nvPr/>
          </p:nvGrpSpPr>
          <p:grpSpPr bwMode="auto">
            <a:xfrm>
              <a:off x="832" y="2643"/>
              <a:ext cx="376" cy="647"/>
              <a:chOff x="3130" y="3288"/>
              <a:chExt cx="410" cy="742"/>
            </a:xfrm>
          </p:grpSpPr>
          <p:sp>
            <p:nvSpPr>
              <p:cNvPr id="44529" name="Line 270"/>
              <p:cNvSpPr>
                <a:spLocks noChangeShapeType="1"/>
              </p:cNvSpPr>
              <p:nvPr/>
            </p:nvSpPr>
            <p:spPr bwMode="auto">
              <a:xfrm flipH="1">
                <a:off x="3130" y="3288"/>
                <a:ext cx="205" cy="6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530" name="Line 271"/>
              <p:cNvSpPr>
                <a:spLocks noChangeShapeType="1"/>
              </p:cNvSpPr>
              <p:nvPr/>
            </p:nvSpPr>
            <p:spPr bwMode="auto">
              <a:xfrm>
                <a:off x="3335" y="3288"/>
                <a:ext cx="205" cy="6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531" name="Line 272"/>
              <p:cNvSpPr>
                <a:spLocks noChangeShapeType="1"/>
              </p:cNvSpPr>
              <p:nvPr/>
            </p:nvSpPr>
            <p:spPr bwMode="auto">
              <a:xfrm>
                <a:off x="3130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532" name="Line 273"/>
              <p:cNvSpPr>
                <a:spLocks noChangeShapeType="1"/>
              </p:cNvSpPr>
              <p:nvPr/>
            </p:nvSpPr>
            <p:spPr bwMode="auto">
              <a:xfrm flipH="1">
                <a:off x="3335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533" name="Line 274"/>
              <p:cNvSpPr>
                <a:spLocks noChangeShapeType="1"/>
              </p:cNvSpPr>
              <p:nvPr/>
            </p:nvSpPr>
            <p:spPr bwMode="auto">
              <a:xfrm>
                <a:off x="3335" y="3303"/>
                <a:ext cx="0" cy="7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534" name="Line 275"/>
              <p:cNvSpPr>
                <a:spLocks noChangeShapeType="1"/>
              </p:cNvSpPr>
              <p:nvPr/>
            </p:nvSpPr>
            <p:spPr bwMode="auto">
              <a:xfrm flipV="1">
                <a:off x="3130" y="3888"/>
                <a:ext cx="205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535" name="Line 276"/>
              <p:cNvSpPr>
                <a:spLocks noChangeShapeType="1"/>
              </p:cNvSpPr>
              <p:nvPr/>
            </p:nvSpPr>
            <p:spPr bwMode="auto">
              <a:xfrm flipH="1" flipV="1">
                <a:off x="3335" y="3888"/>
                <a:ext cx="205" cy="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536" name="Line 277"/>
              <p:cNvSpPr>
                <a:spLocks noChangeShapeType="1"/>
              </p:cNvSpPr>
              <p:nvPr/>
            </p:nvSpPr>
            <p:spPr bwMode="auto">
              <a:xfrm>
                <a:off x="3217" y="3668"/>
                <a:ext cx="118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537" name="Line 278"/>
              <p:cNvSpPr>
                <a:spLocks noChangeShapeType="1"/>
              </p:cNvSpPr>
              <p:nvPr/>
            </p:nvSpPr>
            <p:spPr bwMode="auto">
              <a:xfrm flipV="1">
                <a:off x="3335" y="3668"/>
                <a:ext cx="124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538" name="Line 279"/>
              <p:cNvSpPr>
                <a:spLocks noChangeShapeType="1"/>
              </p:cNvSpPr>
              <p:nvPr/>
            </p:nvSpPr>
            <p:spPr bwMode="auto">
              <a:xfrm>
                <a:off x="3178" y="3766"/>
                <a:ext cx="152" cy="7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539" name="Line 280"/>
              <p:cNvSpPr>
                <a:spLocks noChangeShapeType="1"/>
              </p:cNvSpPr>
              <p:nvPr/>
            </p:nvSpPr>
            <p:spPr bwMode="auto">
              <a:xfrm flipV="1">
                <a:off x="3335" y="3781"/>
                <a:ext cx="153" cy="6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540" name="Line 281"/>
              <p:cNvSpPr>
                <a:spLocks noChangeShapeType="1"/>
              </p:cNvSpPr>
              <p:nvPr/>
            </p:nvSpPr>
            <p:spPr bwMode="auto">
              <a:xfrm flipV="1">
                <a:off x="3335" y="3567"/>
                <a:ext cx="78" cy="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541" name="Line 282"/>
              <p:cNvSpPr>
                <a:spLocks noChangeShapeType="1"/>
              </p:cNvSpPr>
              <p:nvPr/>
            </p:nvSpPr>
            <p:spPr bwMode="auto">
              <a:xfrm flipV="1">
                <a:off x="3335" y="3428"/>
                <a:ext cx="49" cy="2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542" name="Line 283"/>
              <p:cNvSpPr>
                <a:spLocks noChangeShapeType="1"/>
              </p:cNvSpPr>
              <p:nvPr/>
            </p:nvSpPr>
            <p:spPr bwMode="auto">
              <a:xfrm>
                <a:off x="3247" y="3558"/>
                <a:ext cx="9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543" name="Line 284"/>
              <p:cNvSpPr>
                <a:spLocks noChangeShapeType="1"/>
              </p:cNvSpPr>
              <p:nvPr/>
            </p:nvSpPr>
            <p:spPr bwMode="auto">
              <a:xfrm>
                <a:off x="3289" y="3422"/>
                <a:ext cx="5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pic>
          <p:nvPicPr>
            <p:cNvPr id="44527" name="Picture 1472" descr="cell_tower_radiation copy"/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2" y="2409"/>
              <a:ext cx="576" cy="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4528" name="Oval 1473"/>
            <p:cNvSpPr>
              <a:spLocks noChangeArrowheads="1"/>
            </p:cNvSpPr>
            <p:nvPr/>
          </p:nvSpPr>
          <p:spPr bwMode="auto">
            <a:xfrm>
              <a:off x="986" y="2597"/>
              <a:ext cx="66" cy="69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</p:grpSp>
      <p:grpSp>
        <p:nvGrpSpPr>
          <p:cNvPr id="44088" name="Group 1474"/>
          <p:cNvGrpSpPr>
            <a:grpSpLocks/>
          </p:cNvGrpSpPr>
          <p:nvPr/>
        </p:nvGrpSpPr>
        <p:grpSpPr bwMode="auto">
          <a:xfrm>
            <a:off x="7985125" y="4991100"/>
            <a:ext cx="227013" cy="481013"/>
            <a:chOff x="4140" y="429"/>
            <a:chExt cx="1425" cy="2396"/>
          </a:xfrm>
        </p:grpSpPr>
        <p:sp>
          <p:nvSpPr>
            <p:cNvPr id="44494" name="Freeform 1475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3 w 354"/>
                <a:gd name="T1" fmla="*/ 0 h 2742"/>
                <a:gd name="T2" fmla="*/ 15 w 354"/>
                <a:gd name="T3" fmla="*/ 27 h 2742"/>
                <a:gd name="T4" fmla="*/ 15 w 354"/>
                <a:gd name="T5" fmla="*/ 205 h 2742"/>
                <a:gd name="T6" fmla="*/ 0 w 354"/>
                <a:gd name="T7" fmla="*/ 215 h 2742"/>
                <a:gd name="T8" fmla="*/ 3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44495" name="Rectangle 1476"/>
            <p:cNvSpPr>
              <a:spLocks noChangeArrowheads="1"/>
            </p:cNvSpPr>
            <p:nvPr/>
          </p:nvSpPr>
          <p:spPr bwMode="auto">
            <a:xfrm>
              <a:off x="4210" y="429"/>
              <a:ext cx="1046" cy="2285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4496" name="Freeform 1477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9 w 211"/>
                <a:gd name="T3" fmla="*/ 18 h 2537"/>
                <a:gd name="T4" fmla="*/ 2 w 211"/>
                <a:gd name="T5" fmla="*/ 196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44497" name="Freeform 1478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4 w 328"/>
                <a:gd name="T3" fmla="*/ 11 h 226"/>
                <a:gd name="T4" fmla="*/ 14 w 328"/>
                <a:gd name="T5" fmla="*/ 19 h 226"/>
                <a:gd name="T6" fmla="*/ 0 w 328"/>
                <a:gd name="T7" fmla="*/ 8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44498" name="Rectangle 1479"/>
            <p:cNvSpPr>
              <a:spLocks noChangeArrowheads="1"/>
            </p:cNvSpPr>
            <p:nvPr/>
          </p:nvSpPr>
          <p:spPr bwMode="auto">
            <a:xfrm>
              <a:off x="4210" y="690"/>
              <a:ext cx="598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grpSp>
          <p:nvGrpSpPr>
            <p:cNvPr id="44499" name="Group 1480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44524" name="AutoShape 1481"/>
              <p:cNvSpPr>
                <a:spLocks noChangeArrowheads="1"/>
              </p:cNvSpPr>
              <p:nvPr/>
            </p:nvSpPr>
            <p:spPr bwMode="auto">
              <a:xfrm>
                <a:off x="613" y="2566"/>
                <a:ext cx="721" cy="14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4525" name="AutoShape 1482"/>
              <p:cNvSpPr>
                <a:spLocks noChangeArrowheads="1"/>
              </p:cNvSpPr>
              <p:nvPr/>
            </p:nvSpPr>
            <p:spPr bwMode="auto">
              <a:xfrm>
                <a:off x="625" y="2581"/>
                <a:ext cx="696" cy="11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44500" name="Rectangle 1483"/>
            <p:cNvSpPr>
              <a:spLocks noChangeArrowheads="1"/>
            </p:cNvSpPr>
            <p:nvPr/>
          </p:nvSpPr>
          <p:spPr bwMode="auto">
            <a:xfrm>
              <a:off x="4220" y="1022"/>
              <a:ext cx="598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grpSp>
          <p:nvGrpSpPr>
            <p:cNvPr id="44501" name="Group 1484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44522" name="AutoShape 1485"/>
              <p:cNvSpPr>
                <a:spLocks noChangeArrowheads="1"/>
              </p:cNvSpPr>
              <p:nvPr/>
            </p:nvSpPr>
            <p:spPr bwMode="auto">
              <a:xfrm>
                <a:off x="615" y="2564"/>
                <a:ext cx="721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4523" name="AutoShape 1486"/>
              <p:cNvSpPr>
                <a:spLocks noChangeArrowheads="1"/>
              </p:cNvSpPr>
              <p:nvPr/>
            </p:nvSpPr>
            <p:spPr bwMode="auto">
              <a:xfrm>
                <a:off x="628" y="2581"/>
                <a:ext cx="696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44502" name="Rectangle 1487"/>
            <p:cNvSpPr>
              <a:spLocks noChangeArrowheads="1"/>
            </p:cNvSpPr>
            <p:nvPr/>
          </p:nvSpPr>
          <p:spPr bwMode="auto">
            <a:xfrm>
              <a:off x="4220" y="1354"/>
              <a:ext cx="598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4503" name="Rectangle 1488"/>
            <p:cNvSpPr>
              <a:spLocks noChangeArrowheads="1"/>
            </p:cNvSpPr>
            <p:nvPr/>
          </p:nvSpPr>
          <p:spPr bwMode="auto">
            <a:xfrm>
              <a:off x="4230" y="1655"/>
              <a:ext cx="598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grpSp>
          <p:nvGrpSpPr>
            <p:cNvPr id="44504" name="Group 1489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44520" name="AutoShape 1490"/>
              <p:cNvSpPr>
                <a:spLocks noChangeArrowheads="1"/>
              </p:cNvSpPr>
              <p:nvPr/>
            </p:nvSpPr>
            <p:spPr bwMode="auto">
              <a:xfrm>
                <a:off x="618" y="2579"/>
                <a:ext cx="720" cy="13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4521" name="AutoShape 1491"/>
              <p:cNvSpPr>
                <a:spLocks noChangeArrowheads="1"/>
              </p:cNvSpPr>
              <p:nvPr/>
            </p:nvSpPr>
            <p:spPr bwMode="auto">
              <a:xfrm>
                <a:off x="630" y="2586"/>
                <a:ext cx="695" cy="10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44505" name="Freeform 1492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4 w 328"/>
                <a:gd name="T3" fmla="*/ 10 h 226"/>
                <a:gd name="T4" fmla="*/ 14 w 328"/>
                <a:gd name="T5" fmla="*/ 17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grpSp>
          <p:nvGrpSpPr>
            <p:cNvPr id="44506" name="Group 1493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44518" name="AutoShape 1494"/>
              <p:cNvSpPr>
                <a:spLocks noChangeArrowheads="1"/>
              </p:cNvSpPr>
              <p:nvPr/>
            </p:nvSpPr>
            <p:spPr bwMode="auto">
              <a:xfrm>
                <a:off x="613" y="2571"/>
                <a:ext cx="732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4519" name="AutoShape 1495"/>
              <p:cNvSpPr>
                <a:spLocks noChangeArrowheads="1"/>
              </p:cNvSpPr>
              <p:nvPr/>
            </p:nvSpPr>
            <p:spPr bwMode="auto">
              <a:xfrm>
                <a:off x="625" y="2587"/>
                <a:ext cx="720" cy="10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44507" name="Rectangle 1496"/>
            <p:cNvSpPr>
              <a:spLocks noChangeArrowheads="1"/>
            </p:cNvSpPr>
            <p:nvPr/>
          </p:nvSpPr>
          <p:spPr bwMode="auto">
            <a:xfrm>
              <a:off x="5246" y="429"/>
              <a:ext cx="70" cy="2285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4508" name="Freeform 1497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4 w 296"/>
                <a:gd name="T3" fmla="*/ 10 h 256"/>
                <a:gd name="T4" fmla="*/ 14 w 296"/>
                <a:gd name="T5" fmla="*/ 19 h 256"/>
                <a:gd name="T6" fmla="*/ 0 w 296"/>
                <a:gd name="T7" fmla="*/ 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44509" name="Freeform 1498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4 w 304"/>
                <a:gd name="T3" fmla="*/ 13 h 288"/>
                <a:gd name="T4" fmla="*/ 13 w 304"/>
                <a:gd name="T5" fmla="*/ 23 h 288"/>
                <a:gd name="T6" fmla="*/ 2 w 304"/>
                <a:gd name="T7" fmla="*/ 1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44510" name="Oval 1499"/>
            <p:cNvSpPr>
              <a:spLocks noChangeArrowheads="1"/>
            </p:cNvSpPr>
            <p:nvPr/>
          </p:nvSpPr>
          <p:spPr bwMode="auto">
            <a:xfrm>
              <a:off x="5515" y="2611"/>
              <a:ext cx="50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4511" name="Freeform 1500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9 h 240"/>
                <a:gd name="T2" fmla="*/ 2 w 306"/>
                <a:gd name="T3" fmla="*/ 19 h 240"/>
                <a:gd name="T4" fmla="*/ 14 w 306"/>
                <a:gd name="T5" fmla="*/ 9 h 240"/>
                <a:gd name="T6" fmla="*/ 14 w 306"/>
                <a:gd name="T7" fmla="*/ 0 h 240"/>
                <a:gd name="T8" fmla="*/ 0 w 306"/>
                <a:gd name="T9" fmla="*/ 9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44512" name="AutoShape 1501"/>
            <p:cNvSpPr>
              <a:spLocks noChangeArrowheads="1"/>
            </p:cNvSpPr>
            <p:nvPr/>
          </p:nvSpPr>
          <p:spPr bwMode="auto">
            <a:xfrm>
              <a:off x="4140" y="2675"/>
              <a:ext cx="1196" cy="150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4513" name="AutoShape 1502"/>
            <p:cNvSpPr>
              <a:spLocks noChangeArrowheads="1"/>
            </p:cNvSpPr>
            <p:nvPr/>
          </p:nvSpPr>
          <p:spPr bwMode="auto">
            <a:xfrm>
              <a:off x="4210" y="2714"/>
              <a:ext cx="1066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4514" name="Oval 1503"/>
            <p:cNvSpPr>
              <a:spLocks noChangeArrowheads="1"/>
            </p:cNvSpPr>
            <p:nvPr/>
          </p:nvSpPr>
          <p:spPr bwMode="auto">
            <a:xfrm>
              <a:off x="4309" y="2382"/>
              <a:ext cx="159" cy="142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4515" name="Oval 1504"/>
            <p:cNvSpPr>
              <a:spLocks noChangeArrowheads="1"/>
            </p:cNvSpPr>
            <p:nvPr/>
          </p:nvSpPr>
          <p:spPr bwMode="auto">
            <a:xfrm>
              <a:off x="4489" y="2382"/>
              <a:ext cx="159" cy="142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/>
              <a:endParaRPr lang="en-US" altLang="en-US" sz="1800" smtClean="0">
                <a:solidFill>
                  <a:srgbClr val="FF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44516" name="Oval 1505"/>
            <p:cNvSpPr>
              <a:spLocks noChangeArrowheads="1"/>
            </p:cNvSpPr>
            <p:nvPr/>
          </p:nvSpPr>
          <p:spPr bwMode="auto">
            <a:xfrm>
              <a:off x="4658" y="2382"/>
              <a:ext cx="159" cy="142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4517" name="Rectangle 1506"/>
            <p:cNvSpPr>
              <a:spLocks noChangeArrowheads="1"/>
            </p:cNvSpPr>
            <p:nvPr/>
          </p:nvSpPr>
          <p:spPr bwMode="auto">
            <a:xfrm>
              <a:off x="5067" y="1837"/>
              <a:ext cx="80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</p:grpSp>
      <p:grpSp>
        <p:nvGrpSpPr>
          <p:cNvPr id="44089" name="Group 1507"/>
          <p:cNvGrpSpPr>
            <a:grpSpLocks/>
          </p:cNvGrpSpPr>
          <p:nvPr/>
        </p:nvGrpSpPr>
        <p:grpSpPr bwMode="auto">
          <a:xfrm>
            <a:off x="7669213" y="5292725"/>
            <a:ext cx="227012" cy="481013"/>
            <a:chOff x="4140" y="429"/>
            <a:chExt cx="1425" cy="2396"/>
          </a:xfrm>
        </p:grpSpPr>
        <p:sp>
          <p:nvSpPr>
            <p:cNvPr id="44462" name="Freeform 1508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3 w 354"/>
                <a:gd name="T1" fmla="*/ 0 h 2742"/>
                <a:gd name="T2" fmla="*/ 15 w 354"/>
                <a:gd name="T3" fmla="*/ 27 h 2742"/>
                <a:gd name="T4" fmla="*/ 15 w 354"/>
                <a:gd name="T5" fmla="*/ 205 h 2742"/>
                <a:gd name="T6" fmla="*/ 0 w 354"/>
                <a:gd name="T7" fmla="*/ 215 h 2742"/>
                <a:gd name="T8" fmla="*/ 3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44463" name="Rectangle 1509"/>
            <p:cNvSpPr>
              <a:spLocks noChangeArrowheads="1"/>
            </p:cNvSpPr>
            <p:nvPr/>
          </p:nvSpPr>
          <p:spPr bwMode="auto">
            <a:xfrm>
              <a:off x="4210" y="429"/>
              <a:ext cx="1046" cy="2285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4464" name="Freeform 1510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9 w 211"/>
                <a:gd name="T3" fmla="*/ 18 h 2537"/>
                <a:gd name="T4" fmla="*/ 2 w 211"/>
                <a:gd name="T5" fmla="*/ 196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44465" name="Freeform 1511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4 w 328"/>
                <a:gd name="T3" fmla="*/ 11 h 226"/>
                <a:gd name="T4" fmla="*/ 14 w 328"/>
                <a:gd name="T5" fmla="*/ 19 h 226"/>
                <a:gd name="T6" fmla="*/ 0 w 328"/>
                <a:gd name="T7" fmla="*/ 8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44466" name="Rectangle 1512"/>
            <p:cNvSpPr>
              <a:spLocks noChangeArrowheads="1"/>
            </p:cNvSpPr>
            <p:nvPr/>
          </p:nvSpPr>
          <p:spPr bwMode="auto">
            <a:xfrm>
              <a:off x="4210" y="690"/>
              <a:ext cx="598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grpSp>
          <p:nvGrpSpPr>
            <p:cNvPr id="44467" name="Group 1513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44492" name="AutoShape 1514"/>
              <p:cNvSpPr>
                <a:spLocks noChangeArrowheads="1"/>
              </p:cNvSpPr>
              <p:nvPr/>
            </p:nvSpPr>
            <p:spPr bwMode="auto">
              <a:xfrm>
                <a:off x="613" y="2566"/>
                <a:ext cx="721" cy="14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4493" name="AutoShape 1515"/>
              <p:cNvSpPr>
                <a:spLocks noChangeArrowheads="1"/>
              </p:cNvSpPr>
              <p:nvPr/>
            </p:nvSpPr>
            <p:spPr bwMode="auto">
              <a:xfrm>
                <a:off x="625" y="2581"/>
                <a:ext cx="696" cy="11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44468" name="Rectangle 1516"/>
            <p:cNvSpPr>
              <a:spLocks noChangeArrowheads="1"/>
            </p:cNvSpPr>
            <p:nvPr/>
          </p:nvSpPr>
          <p:spPr bwMode="auto">
            <a:xfrm>
              <a:off x="4220" y="1022"/>
              <a:ext cx="598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grpSp>
          <p:nvGrpSpPr>
            <p:cNvPr id="44469" name="Group 1517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44490" name="AutoShape 1518"/>
              <p:cNvSpPr>
                <a:spLocks noChangeArrowheads="1"/>
              </p:cNvSpPr>
              <p:nvPr/>
            </p:nvSpPr>
            <p:spPr bwMode="auto">
              <a:xfrm>
                <a:off x="615" y="2564"/>
                <a:ext cx="721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4491" name="AutoShape 1519"/>
              <p:cNvSpPr>
                <a:spLocks noChangeArrowheads="1"/>
              </p:cNvSpPr>
              <p:nvPr/>
            </p:nvSpPr>
            <p:spPr bwMode="auto">
              <a:xfrm>
                <a:off x="628" y="2581"/>
                <a:ext cx="696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44470" name="Rectangle 1520"/>
            <p:cNvSpPr>
              <a:spLocks noChangeArrowheads="1"/>
            </p:cNvSpPr>
            <p:nvPr/>
          </p:nvSpPr>
          <p:spPr bwMode="auto">
            <a:xfrm>
              <a:off x="4220" y="1354"/>
              <a:ext cx="598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4471" name="Rectangle 1521"/>
            <p:cNvSpPr>
              <a:spLocks noChangeArrowheads="1"/>
            </p:cNvSpPr>
            <p:nvPr/>
          </p:nvSpPr>
          <p:spPr bwMode="auto">
            <a:xfrm>
              <a:off x="4230" y="1655"/>
              <a:ext cx="598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grpSp>
          <p:nvGrpSpPr>
            <p:cNvPr id="44472" name="Group 1522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44488" name="AutoShape 1523"/>
              <p:cNvSpPr>
                <a:spLocks noChangeArrowheads="1"/>
              </p:cNvSpPr>
              <p:nvPr/>
            </p:nvSpPr>
            <p:spPr bwMode="auto">
              <a:xfrm>
                <a:off x="618" y="2579"/>
                <a:ext cx="720" cy="13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4489" name="AutoShape 1524"/>
              <p:cNvSpPr>
                <a:spLocks noChangeArrowheads="1"/>
              </p:cNvSpPr>
              <p:nvPr/>
            </p:nvSpPr>
            <p:spPr bwMode="auto">
              <a:xfrm>
                <a:off x="630" y="2586"/>
                <a:ext cx="695" cy="10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44473" name="Freeform 1525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4 w 328"/>
                <a:gd name="T3" fmla="*/ 10 h 226"/>
                <a:gd name="T4" fmla="*/ 14 w 328"/>
                <a:gd name="T5" fmla="*/ 17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grpSp>
          <p:nvGrpSpPr>
            <p:cNvPr id="44474" name="Group 1526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44486" name="AutoShape 1527"/>
              <p:cNvSpPr>
                <a:spLocks noChangeArrowheads="1"/>
              </p:cNvSpPr>
              <p:nvPr/>
            </p:nvSpPr>
            <p:spPr bwMode="auto">
              <a:xfrm>
                <a:off x="613" y="2571"/>
                <a:ext cx="732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4487" name="AutoShape 1528"/>
              <p:cNvSpPr>
                <a:spLocks noChangeArrowheads="1"/>
              </p:cNvSpPr>
              <p:nvPr/>
            </p:nvSpPr>
            <p:spPr bwMode="auto">
              <a:xfrm>
                <a:off x="625" y="2587"/>
                <a:ext cx="720" cy="10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44475" name="Rectangle 1529"/>
            <p:cNvSpPr>
              <a:spLocks noChangeArrowheads="1"/>
            </p:cNvSpPr>
            <p:nvPr/>
          </p:nvSpPr>
          <p:spPr bwMode="auto">
            <a:xfrm>
              <a:off x="5246" y="429"/>
              <a:ext cx="70" cy="2285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4476" name="Freeform 1530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4 w 296"/>
                <a:gd name="T3" fmla="*/ 10 h 256"/>
                <a:gd name="T4" fmla="*/ 14 w 296"/>
                <a:gd name="T5" fmla="*/ 19 h 256"/>
                <a:gd name="T6" fmla="*/ 0 w 296"/>
                <a:gd name="T7" fmla="*/ 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44477" name="Freeform 1531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4 w 304"/>
                <a:gd name="T3" fmla="*/ 13 h 288"/>
                <a:gd name="T4" fmla="*/ 13 w 304"/>
                <a:gd name="T5" fmla="*/ 23 h 288"/>
                <a:gd name="T6" fmla="*/ 2 w 304"/>
                <a:gd name="T7" fmla="*/ 1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44478" name="Oval 1532"/>
            <p:cNvSpPr>
              <a:spLocks noChangeArrowheads="1"/>
            </p:cNvSpPr>
            <p:nvPr/>
          </p:nvSpPr>
          <p:spPr bwMode="auto">
            <a:xfrm>
              <a:off x="5515" y="2611"/>
              <a:ext cx="50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4479" name="Freeform 1533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9 h 240"/>
                <a:gd name="T2" fmla="*/ 2 w 306"/>
                <a:gd name="T3" fmla="*/ 19 h 240"/>
                <a:gd name="T4" fmla="*/ 14 w 306"/>
                <a:gd name="T5" fmla="*/ 9 h 240"/>
                <a:gd name="T6" fmla="*/ 14 w 306"/>
                <a:gd name="T7" fmla="*/ 0 h 240"/>
                <a:gd name="T8" fmla="*/ 0 w 306"/>
                <a:gd name="T9" fmla="*/ 9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44480" name="AutoShape 1534"/>
            <p:cNvSpPr>
              <a:spLocks noChangeArrowheads="1"/>
            </p:cNvSpPr>
            <p:nvPr/>
          </p:nvSpPr>
          <p:spPr bwMode="auto">
            <a:xfrm>
              <a:off x="4140" y="2675"/>
              <a:ext cx="1196" cy="150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4481" name="AutoShape 1535"/>
            <p:cNvSpPr>
              <a:spLocks noChangeArrowheads="1"/>
            </p:cNvSpPr>
            <p:nvPr/>
          </p:nvSpPr>
          <p:spPr bwMode="auto">
            <a:xfrm>
              <a:off x="4210" y="2714"/>
              <a:ext cx="1066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4482" name="Oval 1536"/>
            <p:cNvSpPr>
              <a:spLocks noChangeArrowheads="1"/>
            </p:cNvSpPr>
            <p:nvPr/>
          </p:nvSpPr>
          <p:spPr bwMode="auto">
            <a:xfrm>
              <a:off x="4309" y="2382"/>
              <a:ext cx="159" cy="142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4483" name="Oval 1537"/>
            <p:cNvSpPr>
              <a:spLocks noChangeArrowheads="1"/>
            </p:cNvSpPr>
            <p:nvPr/>
          </p:nvSpPr>
          <p:spPr bwMode="auto">
            <a:xfrm>
              <a:off x="4489" y="2382"/>
              <a:ext cx="159" cy="142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/>
              <a:endParaRPr lang="en-US" altLang="en-US" sz="1800" smtClean="0">
                <a:solidFill>
                  <a:srgbClr val="FF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44484" name="Oval 1538"/>
            <p:cNvSpPr>
              <a:spLocks noChangeArrowheads="1"/>
            </p:cNvSpPr>
            <p:nvPr/>
          </p:nvSpPr>
          <p:spPr bwMode="auto">
            <a:xfrm>
              <a:off x="4658" y="2382"/>
              <a:ext cx="159" cy="142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4485" name="Rectangle 1539"/>
            <p:cNvSpPr>
              <a:spLocks noChangeArrowheads="1"/>
            </p:cNvSpPr>
            <p:nvPr/>
          </p:nvSpPr>
          <p:spPr bwMode="auto">
            <a:xfrm>
              <a:off x="5067" y="1837"/>
              <a:ext cx="80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</p:grpSp>
      <p:grpSp>
        <p:nvGrpSpPr>
          <p:cNvPr id="44090" name="Group 1540"/>
          <p:cNvGrpSpPr>
            <a:grpSpLocks/>
          </p:cNvGrpSpPr>
          <p:nvPr/>
        </p:nvGrpSpPr>
        <p:grpSpPr bwMode="auto">
          <a:xfrm>
            <a:off x="5046663" y="2032000"/>
            <a:ext cx="534987" cy="407988"/>
            <a:chOff x="877" y="1008"/>
            <a:chExt cx="2747" cy="2591"/>
          </a:xfrm>
        </p:grpSpPr>
        <p:pic>
          <p:nvPicPr>
            <p:cNvPr id="44439" name="Picture 1541" descr="antenna_stylized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7" y="1008"/>
              <a:ext cx="2725" cy="14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4440" name="Picture 1542" descr="laptop_keyboard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9064" flipH="1">
              <a:off x="1009" y="2586"/>
              <a:ext cx="2245" cy="10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4441" name="Freeform 1543"/>
            <p:cNvSpPr>
              <a:spLocks/>
            </p:cNvSpPr>
            <p:nvPr/>
          </p:nvSpPr>
          <p:spPr bwMode="auto">
            <a:xfrm>
              <a:off x="1753" y="1603"/>
              <a:ext cx="1807" cy="1322"/>
            </a:xfrm>
            <a:custGeom>
              <a:avLst/>
              <a:gdLst>
                <a:gd name="T0" fmla="*/ 1 w 2982"/>
                <a:gd name="T1" fmla="*/ 0 h 2442"/>
                <a:gd name="T2" fmla="*/ 0 w 2982"/>
                <a:gd name="T3" fmla="*/ 1 h 2442"/>
                <a:gd name="T4" fmla="*/ 2 w 2982"/>
                <a:gd name="T5" fmla="*/ 1 h 2442"/>
                <a:gd name="T6" fmla="*/ 2 w 2982"/>
                <a:gd name="T7" fmla="*/ 1 h 2442"/>
                <a:gd name="T8" fmla="*/ 1 w 2982"/>
                <a:gd name="T9" fmla="*/ 0 h 24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82"/>
                <a:gd name="T16" fmla="*/ 0 h 2442"/>
                <a:gd name="T17" fmla="*/ 2982 w 2982"/>
                <a:gd name="T18" fmla="*/ 2442 h 24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82" h="2442">
                  <a:moveTo>
                    <a:pt x="540" y="0"/>
                  </a:moveTo>
                  <a:lnTo>
                    <a:pt x="0" y="1734"/>
                  </a:lnTo>
                  <a:lnTo>
                    <a:pt x="2394" y="2442"/>
                  </a:lnTo>
                  <a:lnTo>
                    <a:pt x="2982" y="318"/>
                  </a:lnTo>
                  <a:lnTo>
                    <a:pt x="54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pic>
          <p:nvPicPr>
            <p:cNvPr id="44442" name="Picture 1544" descr="screen"/>
            <p:cNvPicPr>
              <a:picLocks noChangeAspect="1" noChangeArrowheads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42" y="1637"/>
              <a:ext cx="1642" cy="1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4443" name="Freeform 1545"/>
            <p:cNvSpPr>
              <a:spLocks/>
            </p:cNvSpPr>
            <p:nvPr/>
          </p:nvSpPr>
          <p:spPr bwMode="auto">
            <a:xfrm>
              <a:off x="2082" y="1564"/>
              <a:ext cx="1531" cy="246"/>
            </a:xfrm>
            <a:custGeom>
              <a:avLst/>
              <a:gdLst>
                <a:gd name="T0" fmla="*/ 1 w 2528"/>
                <a:gd name="T1" fmla="*/ 0 h 455"/>
                <a:gd name="T2" fmla="*/ 2 w 2528"/>
                <a:gd name="T3" fmla="*/ 1 h 455"/>
                <a:gd name="T4" fmla="*/ 2 w 2528"/>
                <a:gd name="T5" fmla="*/ 1 h 455"/>
                <a:gd name="T6" fmla="*/ 0 w 2528"/>
                <a:gd name="T7" fmla="*/ 1 h 455"/>
                <a:gd name="T8" fmla="*/ 1 w 2528"/>
                <a:gd name="T9" fmla="*/ 0 h 4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528"/>
                <a:gd name="T16" fmla="*/ 0 h 455"/>
                <a:gd name="T17" fmla="*/ 2528 w 2528"/>
                <a:gd name="T18" fmla="*/ 455 h 4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528" h="455">
                  <a:moveTo>
                    <a:pt x="14" y="0"/>
                  </a:moveTo>
                  <a:lnTo>
                    <a:pt x="2528" y="341"/>
                  </a:lnTo>
                  <a:lnTo>
                    <a:pt x="2480" y="455"/>
                  </a:lnTo>
                  <a:lnTo>
                    <a:pt x="0" y="86"/>
                  </a:lnTo>
                  <a:lnTo>
                    <a:pt x="14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rgbClr val="EAEAEA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44444" name="Freeform 1546"/>
            <p:cNvSpPr>
              <a:spLocks/>
            </p:cNvSpPr>
            <p:nvPr/>
          </p:nvSpPr>
          <p:spPr bwMode="auto">
            <a:xfrm>
              <a:off x="1737" y="1562"/>
              <a:ext cx="425" cy="1024"/>
            </a:xfrm>
            <a:custGeom>
              <a:avLst/>
              <a:gdLst>
                <a:gd name="T0" fmla="*/ 1 w 702"/>
                <a:gd name="T1" fmla="*/ 0 h 1893"/>
                <a:gd name="T2" fmla="*/ 0 w 702"/>
                <a:gd name="T3" fmla="*/ 1 h 1893"/>
                <a:gd name="T4" fmla="*/ 1 w 702"/>
                <a:gd name="T5" fmla="*/ 1 h 1893"/>
                <a:gd name="T6" fmla="*/ 1 w 702"/>
                <a:gd name="T7" fmla="*/ 1 h 1893"/>
                <a:gd name="T8" fmla="*/ 1 w 702"/>
                <a:gd name="T9" fmla="*/ 0 h 18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2"/>
                <a:gd name="T16" fmla="*/ 0 h 1893"/>
                <a:gd name="T17" fmla="*/ 702 w 702"/>
                <a:gd name="T18" fmla="*/ 1893 h 18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2" h="1893">
                  <a:moveTo>
                    <a:pt x="579" y="0"/>
                  </a:moveTo>
                  <a:lnTo>
                    <a:pt x="0" y="1869"/>
                  </a:lnTo>
                  <a:lnTo>
                    <a:pt x="114" y="1893"/>
                  </a:lnTo>
                  <a:lnTo>
                    <a:pt x="702" y="51"/>
                  </a:lnTo>
                  <a:lnTo>
                    <a:pt x="579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44445" name="Freeform 1547"/>
            <p:cNvSpPr>
              <a:spLocks/>
            </p:cNvSpPr>
            <p:nvPr/>
          </p:nvSpPr>
          <p:spPr bwMode="auto">
            <a:xfrm>
              <a:off x="3144" y="1745"/>
              <a:ext cx="458" cy="1182"/>
            </a:xfrm>
            <a:custGeom>
              <a:avLst/>
              <a:gdLst>
                <a:gd name="T0" fmla="*/ 1 w 756"/>
                <a:gd name="T1" fmla="*/ 0 h 2184"/>
                <a:gd name="T2" fmla="*/ 1 w 756"/>
                <a:gd name="T3" fmla="*/ 1 h 2184"/>
                <a:gd name="T4" fmla="*/ 0 w 756"/>
                <a:gd name="T5" fmla="*/ 1 h 2184"/>
                <a:gd name="T6" fmla="*/ 1 w 756"/>
                <a:gd name="T7" fmla="*/ 1 h 2184"/>
                <a:gd name="T8" fmla="*/ 1 w 756"/>
                <a:gd name="T9" fmla="*/ 0 h 21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56"/>
                <a:gd name="T16" fmla="*/ 0 h 2184"/>
                <a:gd name="T17" fmla="*/ 756 w 756"/>
                <a:gd name="T18" fmla="*/ 2184 h 218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56" h="2184">
                  <a:moveTo>
                    <a:pt x="756" y="0"/>
                  </a:moveTo>
                  <a:lnTo>
                    <a:pt x="138" y="2184"/>
                  </a:lnTo>
                  <a:lnTo>
                    <a:pt x="0" y="2148"/>
                  </a:lnTo>
                  <a:lnTo>
                    <a:pt x="606" y="78"/>
                  </a:lnTo>
                  <a:lnTo>
                    <a:pt x="756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44446" name="Freeform 1548"/>
            <p:cNvSpPr>
              <a:spLocks/>
            </p:cNvSpPr>
            <p:nvPr/>
          </p:nvSpPr>
          <p:spPr bwMode="auto">
            <a:xfrm>
              <a:off x="1732" y="2534"/>
              <a:ext cx="1680" cy="399"/>
            </a:xfrm>
            <a:custGeom>
              <a:avLst/>
              <a:gdLst>
                <a:gd name="T0" fmla="*/ 1 w 2773"/>
                <a:gd name="T1" fmla="*/ 0 h 738"/>
                <a:gd name="T2" fmla="*/ 0 w 2773"/>
                <a:gd name="T3" fmla="*/ 1 h 738"/>
                <a:gd name="T4" fmla="*/ 2 w 2773"/>
                <a:gd name="T5" fmla="*/ 1 h 738"/>
                <a:gd name="T6" fmla="*/ 2 w 2773"/>
                <a:gd name="T7" fmla="*/ 1 h 738"/>
                <a:gd name="T8" fmla="*/ 1 w 2773"/>
                <a:gd name="T9" fmla="*/ 0 h 7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73"/>
                <a:gd name="T16" fmla="*/ 0 h 738"/>
                <a:gd name="T17" fmla="*/ 2773 w 2773"/>
                <a:gd name="T18" fmla="*/ 738 h 7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73" h="738">
                  <a:moveTo>
                    <a:pt x="33" y="0"/>
                  </a:moveTo>
                  <a:lnTo>
                    <a:pt x="0" y="99"/>
                  </a:lnTo>
                  <a:lnTo>
                    <a:pt x="2436" y="738"/>
                  </a:lnTo>
                  <a:cubicBezTo>
                    <a:pt x="2499" y="501"/>
                    <a:pt x="2773" y="727"/>
                    <a:pt x="2373" y="603"/>
                  </a:cubicBezTo>
                  <a:lnTo>
                    <a:pt x="33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CC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44447" name="Freeform 1549"/>
            <p:cNvSpPr>
              <a:spLocks/>
            </p:cNvSpPr>
            <p:nvPr/>
          </p:nvSpPr>
          <p:spPr bwMode="auto">
            <a:xfrm>
              <a:off x="3195" y="1755"/>
              <a:ext cx="429" cy="1187"/>
            </a:xfrm>
            <a:custGeom>
              <a:avLst/>
              <a:gdLst>
                <a:gd name="T0" fmla="*/ 2 w 637"/>
                <a:gd name="T1" fmla="*/ 0 h 1659"/>
                <a:gd name="T2" fmla="*/ 2 w 637"/>
                <a:gd name="T3" fmla="*/ 0 h 1659"/>
                <a:gd name="T4" fmla="*/ 1 w 637"/>
                <a:gd name="T5" fmla="*/ 15 h 1659"/>
                <a:gd name="T6" fmla="*/ 0 w 637"/>
                <a:gd name="T7" fmla="*/ 15 h 1659"/>
                <a:gd name="T8" fmla="*/ 2 w 637"/>
                <a:gd name="T9" fmla="*/ 0 h 165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37"/>
                <a:gd name="T16" fmla="*/ 0 h 1659"/>
                <a:gd name="T17" fmla="*/ 637 w 637"/>
                <a:gd name="T18" fmla="*/ 1659 h 165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37" h="1659">
                  <a:moveTo>
                    <a:pt x="615" y="0"/>
                  </a:moveTo>
                  <a:lnTo>
                    <a:pt x="637" y="0"/>
                  </a:lnTo>
                  <a:lnTo>
                    <a:pt x="68" y="1659"/>
                  </a:lnTo>
                  <a:lnTo>
                    <a:pt x="0" y="1647"/>
                  </a:lnTo>
                  <a:lnTo>
                    <a:pt x="615" y="0"/>
                  </a:ln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44448" name="Freeform 1550"/>
            <p:cNvSpPr>
              <a:spLocks/>
            </p:cNvSpPr>
            <p:nvPr/>
          </p:nvSpPr>
          <p:spPr bwMode="auto">
            <a:xfrm>
              <a:off x="1734" y="2587"/>
              <a:ext cx="1494" cy="394"/>
            </a:xfrm>
            <a:custGeom>
              <a:avLst/>
              <a:gdLst>
                <a:gd name="T0" fmla="*/ 0 w 2216"/>
                <a:gd name="T1" fmla="*/ 0 h 550"/>
                <a:gd name="T2" fmla="*/ 1 w 2216"/>
                <a:gd name="T3" fmla="*/ 1 h 550"/>
                <a:gd name="T4" fmla="*/ 9 w 2216"/>
                <a:gd name="T5" fmla="*/ 5 h 550"/>
                <a:gd name="T6" fmla="*/ 9 w 2216"/>
                <a:gd name="T7" fmla="*/ 4 h 550"/>
                <a:gd name="T8" fmla="*/ 0 w 2216"/>
                <a:gd name="T9" fmla="*/ 0 h 5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16"/>
                <a:gd name="T16" fmla="*/ 0 h 550"/>
                <a:gd name="T17" fmla="*/ 2216 w 2216"/>
                <a:gd name="T18" fmla="*/ 550 h 55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16" h="550">
                  <a:moveTo>
                    <a:pt x="0" y="0"/>
                  </a:moveTo>
                  <a:lnTo>
                    <a:pt x="9" y="57"/>
                  </a:lnTo>
                  <a:lnTo>
                    <a:pt x="2164" y="550"/>
                  </a:lnTo>
                  <a:lnTo>
                    <a:pt x="2216" y="496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grpSp>
          <p:nvGrpSpPr>
            <p:cNvPr id="44449" name="Group 1551"/>
            <p:cNvGrpSpPr>
              <a:grpSpLocks/>
            </p:cNvGrpSpPr>
            <p:nvPr/>
          </p:nvGrpSpPr>
          <p:grpSpPr bwMode="auto">
            <a:xfrm>
              <a:off x="1709" y="3008"/>
              <a:ext cx="507" cy="234"/>
              <a:chOff x="1740" y="2642"/>
              <a:chExt cx="752" cy="327"/>
            </a:xfrm>
          </p:grpSpPr>
          <p:sp>
            <p:nvSpPr>
              <p:cNvPr id="44456" name="Freeform 1552"/>
              <p:cNvSpPr>
                <a:spLocks/>
              </p:cNvSpPr>
              <p:nvPr/>
            </p:nvSpPr>
            <p:spPr bwMode="auto">
              <a:xfrm>
                <a:off x="1740" y="2642"/>
                <a:ext cx="752" cy="327"/>
              </a:xfrm>
              <a:custGeom>
                <a:avLst/>
                <a:gdLst>
                  <a:gd name="T0" fmla="*/ 293 w 752"/>
                  <a:gd name="T1" fmla="*/ 0 h 327"/>
                  <a:gd name="T2" fmla="*/ 752 w 752"/>
                  <a:gd name="T3" fmla="*/ 124 h 327"/>
                  <a:gd name="T4" fmla="*/ 470 w 752"/>
                  <a:gd name="T5" fmla="*/ 327 h 327"/>
                  <a:gd name="T6" fmla="*/ 0 w 752"/>
                  <a:gd name="T7" fmla="*/ 183 h 327"/>
                  <a:gd name="T8" fmla="*/ 293 w 752"/>
                  <a:gd name="T9" fmla="*/ 0 h 32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52"/>
                  <a:gd name="T16" fmla="*/ 0 h 327"/>
                  <a:gd name="T17" fmla="*/ 752 w 752"/>
                  <a:gd name="T18" fmla="*/ 327 h 32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52" h="327">
                    <a:moveTo>
                      <a:pt x="293" y="0"/>
                    </a:moveTo>
                    <a:lnTo>
                      <a:pt x="752" y="124"/>
                    </a:lnTo>
                    <a:lnTo>
                      <a:pt x="470" y="327"/>
                    </a:lnTo>
                    <a:lnTo>
                      <a:pt x="0" y="183"/>
                    </a:lnTo>
                    <a:lnTo>
                      <a:pt x="293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457" name="Freeform 1553"/>
              <p:cNvSpPr>
                <a:spLocks/>
              </p:cNvSpPr>
              <p:nvPr/>
            </p:nvSpPr>
            <p:spPr bwMode="auto">
              <a:xfrm>
                <a:off x="1754" y="2649"/>
                <a:ext cx="726" cy="311"/>
              </a:xfrm>
              <a:custGeom>
                <a:avLst/>
                <a:gdLst>
                  <a:gd name="T0" fmla="*/ 282 w 726"/>
                  <a:gd name="T1" fmla="*/ 0 h 311"/>
                  <a:gd name="T2" fmla="*/ 726 w 726"/>
                  <a:gd name="T3" fmla="*/ 119 h 311"/>
                  <a:gd name="T4" fmla="*/ 457 w 726"/>
                  <a:gd name="T5" fmla="*/ 311 h 311"/>
                  <a:gd name="T6" fmla="*/ 0 w 726"/>
                  <a:gd name="T7" fmla="*/ 173 h 311"/>
                  <a:gd name="T8" fmla="*/ 282 w 726"/>
                  <a:gd name="T9" fmla="*/ 0 h 3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26"/>
                  <a:gd name="T16" fmla="*/ 0 h 311"/>
                  <a:gd name="T17" fmla="*/ 726 w 726"/>
                  <a:gd name="T18" fmla="*/ 311 h 31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26" h="311">
                    <a:moveTo>
                      <a:pt x="282" y="0"/>
                    </a:moveTo>
                    <a:lnTo>
                      <a:pt x="726" y="119"/>
                    </a:lnTo>
                    <a:lnTo>
                      <a:pt x="457" y="311"/>
                    </a:lnTo>
                    <a:lnTo>
                      <a:pt x="0" y="173"/>
                    </a:lnTo>
                    <a:lnTo>
                      <a:pt x="282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4D4D4D"/>
                  </a:gs>
                  <a:gs pos="100000">
                    <a:srgbClr val="DDDDDD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458" name="Freeform 1554"/>
              <p:cNvSpPr>
                <a:spLocks/>
              </p:cNvSpPr>
              <p:nvPr/>
            </p:nvSpPr>
            <p:spPr bwMode="auto">
              <a:xfrm>
                <a:off x="1808" y="2770"/>
                <a:ext cx="258" cy="100"/>
              </a:xfrm>
              <a:custGeom>
                <a:avLst/>
                <a:gdLst>
                  <a:gd name="T0" fmla="*/ 0 w 258"/>
                  <a:gd name="T1" fmla="*/ 44 h 100"/>
                  <a:gd name="T2" fmla="*/ 75 w 258"/>
                  <a:gd name="T3" fmla="*/ 0 h 100"/>
                  <a:gd name="T4" fmla="*/ 258 w 258"/>
                  <a:gd name="T5" fmla="*/ 50 h 100"/>
                  <a:gd name="T6" fmla="*/ 183 w 258"/>
                  <a:gd name="T7" fmla="*/ 100 h 100"/>
                  <a:gd name="T8" fmla="*/ 0 w 258"/>
                  <a:gd name="T9" fmla="*/ 44 h 1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8"/>
                  <a:gd name="T16" fmla="*/ 0 h 100"/>
                  <a:gd name="T17" fmla="*/ 258 w 258"/>
                  <a:gd name="T18" fmla="*/ 100 h 1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8" h="100">
                    <a:moveTo>
                      <a:pt x="0" y="44"/>
                    </a:moveTo>
                    <a:lnTo>
                      <a:pt x="75" y="0"/>
                    </a:lnTo>
                    <a:lnTo>
                      <a:pt x="258" y="50"/>
                    </a:lnTo>
                    <a:lnTo>
                      <a:pt x="183" y="100"/>
                    </a:lnTo>
                    <a:lnTo>
                      <a:pt x="0" y="44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459" name="Freeform 1555"/>
              <p:cNvSpPr>
                <a:spLocks/>
              </p:cNvSpPr>
              <p:nvPr/>
            </p:nvSpPr>
            <p:spPr bwMode="auto">
              <a:xfrm>
                <a:off x="1799" y="2816"/>
                <a:ext cx="194" cy="63"/>
              </a:xfrm>
              <a:custGeom>
                <a:avLst/>
                <a:gdLst>
                  <a:gd name="T0" fmla="*/ 12 w 194"/>
                  <a:gd name="T1" fmla="*/ 0 h 63"/>
                  <a:gd name="T2" fmla="*/ 194 w 194"/>
                  <a:gd name="T3" fmla="*/ 53 h 63"/>
                  <a:gd name="T4" fmla="*/ 180 w 194"/>
                  <a:gd name="T5" fmla="*/ 63 h 63"/>
                  <a:gd name="T6" fmla="*/ 0 w 194"/>
                  <a:gd name="T7" fmla="*/ 9 h 63"/>
                  <a:gd name="T8" fmla="*/ 12 w 194"/>
                  <a:gd name="T9" fmla="*/ 0 h 6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4"/>
                  <a:gd name="T16" fmla="*/ 0 h 63"/>
                  <a:gd name="T17" fmla="*/ 194 w 194"/>
                  <a:gd name="T18" fmla="*/ 63 h 6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4" h="63">
                    <a:moveTo>
                      <a:pt x="12" y="0"/>
                    </a:moveTo>
                    <a:lnTo>
                      <a:pt x="194" y="53"/>
                    </a:lnTo>
                    <a:lnTo>
                      <a:pt x="180" y="63"/>
                    </a:lnTo>
                    <a:lnTo>
                      <a:pt x="0" y="9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460" name="Freeform 1556"/>
              <p:cNvSpPr>
                <a:spLocks/>
              </p:cNvSpPr>
              <p:nvPr/>
            </p:nvSpPr>
            <p:spPr bwMode="auto">
              <a:xfrm>
                <a:off x="2020" y="2834"/>
                <a:ext cx="258" cy="102"/>
              </a:xfrm>
              <a:custGeom>
                <a:avLst/>
                <a:gdLst>
                  <a:gd name="T0" fmla="*/ 0 w 258"/>
                  <a:gd name="T1" fmla="*/ 46 h 102"/>
                  <a:gd name="T2" fmla="*/ 71 w 258"/>
                  <a:gd name="T3" fmla="*/ 0 h 102"/>
                  <a:gd name="T4" fmla="*/ 258 w 258"/>
                  <a:gd name="T5" fmla="*/ 52 h 102"/>
                  <a:gd name="T6" fmla="*/ 183 w 258"/>
                  <a:gd name="T7" fmla="*/ 102 h 102"/>
                  <a:gd name="T8" fmla="*/ 0 w 258"/>
                  <a:gd name="T9" fmla="*/ 46 h 10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8"/>
                  <a:gd name="T16" fmla="*/ 0 h 102"/>
                  <a:gd name="T17" fmla="*/ 258 w 258"/>
                  <a:gd name="T18" fmla="*/ 102 h 10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8" h="102">
                    <a:moveTo>
                      <a:pt x="0" y="46"/>
                    </a:moveTo>
                    <a:lnTo>
                      <a:pt x="71" y="0"/>
                    </a:lnTo>
                    <a:lnTo>
                      <a:pt x="258" y="52"/>
                    </a:lnTo>
                    <a:lnTo>
                      <a:pt x="183" y="102"/>
                    </a:lnTo>
                    <a:lnTo>
                      <a:pt x="0" y="46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461" name="Freeform 1557"/>
              <p:cNvSpPr>
                <a:spLocks/>
              </p:cNvSpPr>
              <p:nvPr/>
            </p:nvSpPr>
            <p:spPr bwMode="auto">
              <a:xfrm>
                <a:off x="2011" y="2882"/>
                <a:ext cx="194" cy="63"/>
              </a:xfrm>
              <a:custGeom>
                <a:avLst/>
                <a:gdLst>
                  <a:gd name="T0" fmla="*/ 12 w 194"/>
                  <a:gd name="T1" fmla="*/ 0 h 63"/>
                  <a:gd name="T2" fmla="*/ 194 w 194"/>
                  <a:gd name="T3" fmla="*/ 53 h 63"/>
                  <a:gd name="T4" fmla="*/ 180 w 194"/>
                  <a:gd name="T5" fmla="*/ 63 h 63"/>
                  <a:gd name="T6" fmla="*/ 0 w 194"/>
                  <a:gd name="T7" fmla="*/ 9 h 63"/>
                  <a:gd name="T8" fmla="*/ 12 w 194"/>
                  <a:gd name="T9" fmla="*/ 0 h 6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4"/>
                  <a:gd name="T16" fmla="*/ 0 h 63"/>
                  <a:gd name="T17" fmla="*/ 194 w 194"/>
                  <a:gd name="T18" fmla="*/ 63 h 6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4" h="63">
                    <a:moveTo>
                      <a:pt x="12" y="0"/>
                    </a:moveTo>
                    <a:lnTo>
                      <a:pt x="194" y="53"/>
                    </a:lnTo>
                    <a:lnTo>
                      <a:pt x="180" y="63"/>
                    </a:lnTo>
                    <a:lnTo>
                      <a:pt x="0" y="9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sp>
          <p:nvSpPr>
            <p:cNvPr id="44450" name="Freeform 1558"/>
            <p:cNvSpPr>
              <a:spLocks/>
            </p:cNvSpPr>
            <p:nvPr/>
          </p:nvSpPr>
          <p:spPr bwMode="auto">
            <a:xfrm>
              <a:off x="2577" y="3043"/>
              <a:ext cx="614" cy="514"/>
            </a:xfrm>
            <a:custGeom>
              <a:avLst/>
              <a:gdLst>
                <a:gd name="T0" fmla="*/ 1 w 990"/>
                <a:gd name="T1" fmla="*/ 2 h 792"/>
                <a:gd name="T2" fmla="*/ 1 w 990"/>
                <a:gd name="T3" fmla="*/ 0 h 792"/>
                <a:gd name="T4" fmla="*/ 1 w 990"/>
                <a:gd name="T5" fmla="*/ 1 h 792"/>
                <a:gd name="T6" fmla="*/ 0 w 990"/>
                <a:gd name="T7" fmla="*/ 2 h 792"/>
                <a:gd name="T8" fmla="*/ 1 w 990"/>
                <a:gd name="T9" fmla="*/ 2 h 7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90"/>
                <a:gd name="T16" fmla="*/ 0 h 792"/>
                <a:gd name="T17" fmla="*/ 990 w 990"/>
                <a:gd name="T18" fmla="*/ 792 h 7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90" h="792">
                  <a:moveTo>
                    <a:pt x="3" y="738"/>
                  </a:moveTo>
                  <a:lnTo>
                    <a:pt x="990" y="0"/>
                  </a:lnTo>
                  <a:lnTo>
                    <a:pt x="987" y="60"/>
                  </a:lnTo>
                  <a:lnTo>
                    <a:pt x="0" y="792"/>
                  </a:lnTo>
                  <a:lnTo>
                    <a:pt x="3" y="738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44451" name="Freeform 1559"/>
            <p:cNvSpPr>
              <a:spLocks/>
            </p:cNvSpPr>
            <p:nvPr/>
          </p:nvSpPr>
          <p:spPr bwMode="auto">
            <a:xfrm>
              <a:off x="1010" y="3084"/>
              <a:ext cx="1571" cy="469"/>
            </a:xfrm>
            <a:custGeom>
              <a:avLst/>
              <a:gdLst>
                <a:gd name="T0" fmla="*/ 1 w 2532"/>
                <a:gd name="T1" fmla="*/ 0 h 723"/>
                <a:gd name="T2" fmla="*/ 1 w 2532"/>
                <a:gd name="T3" fmla="*/ 0 h 723"/>
                <a:gd name="T4" fmla="*/ 4 w 2532"/>
                <a:gd name="T5" fmla="*/ 2 h 723"/>
                <a:gd name="T6" fmla="*/ 4 w 2532"/>
                <a:gd name="T7" fmla="*/ 2 h 723"/>
                <a:gd name="T8" fmla="*/ 0 w 2532"/>
                <a:gd name="T9" fmla="*/ 1 h 723"/>
                <a:gd name="T10" fmla="*/ 1 w 2532"/>
                <a:gd name="T11" fmla="*/ 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32"/>
                <a:gd name="T19" fmla="*/ 0 h 723"/>
                <a:gd name="T20" fmla="*/ 2532 w 2532"/>
                <a:gd name="T21" fmla="*/ 723 h 72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32" h="723">
                  <a:moveTo>
                    <a:pt x="6" y="0"/>
                  </a:moveTo>
                  <a:cubicBezTo>
                    <a:pt x="16" y="0"/>
                    <a:pt x="26" y="0"/>
                    <a:pt x="36" y="0"/>
                  </a:cubicBezTo>
                  <a:lnTo>
                    <a:pt x="2532" y="678"/>
                  </a:lnTo>
                  <a:lnTo>
                    <a:pt x="2529" y="723"/>
                  </a:lnTo>
                  <a:lnTo>
                    <a:pt x="0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44452" name="Freeform 1560"/>
            <p:cNvSpPr>
              <a:spLocks/>
            </p:cNvSpPr>
            <p:nvPr/>
          </p:nvSpPr>
          <p:spPr bwMode="auto">
            <a:xfrm>
              <a:off x="1011" y="2998"/>
              <a:ext cx="17" cy="95"/>
            </a:xfrm>
            <a:custGeom>
              <a:avLst/>
              <a:gdLst>
                <a:gd name="T0" fmla="*/ 1 w 26"/>
                <a:gd name="T1" fmla="*/ 1 h 147"/>
                <a:gd name="T2" fmla="*/ 1 w 26"/>
                <a:gd name="T3" fmla="*/ 1 h 147"/>
                <a:gd name="T4" fmla="*/ 0 w 26"/>
                <a:gd name="T5" fmla="*/ 1 h 147"/>
                <a:gd name="T6" fmla="*/ 1 w 26"/>
                <a:gd name="T7" fmla="*/ 0 h 147"/>
                <a:gd name="T8" fmla="*/ 1 w 26"/>
                <a:gd name="T9" fmla="*/ 1 h 1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"/>
                <a:gd name="T16" fmla="*/ 0 h 147"/>
                <a:gd name="T17" fmla="*/ 26 w 26"/>
                <a:gd name="T18" fmla="*/ 147 h 14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" h="147">
                  <a:moveTo>
                    <a:pt x="26" y="10"/>
                  </a:moveTo>
                  <a:lnTo>
                    <a:pt x="23" y="147"/>
                  </a:lnTo>
                  <a:lnTo>
                    <a:pt x="0" y="144"/>
                  </a:lnTo>
                  <a:lnTo>
                    <a:pt x="3" y="0"/>
                  </a:lnTo>
                  <a:lnTo>
                    <a:pt x="26" y="1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44453" name="Freeform 1561"/>
            <p:cNvSpPr>
              <a:spLocks/>
            </p:cNvSpPr>
            <p:nvPr/>
          </p:nvSpPr>
          <p:spPr bwMode="auto">
            <a:xfrm>
              <a:off x="1012" y="2611"/>
              <a:ext cx="730" cy="393"/>
            </a:xfrm>
            <a:custGeom>
              <a:avLst/>
              <a:gdLst>
                <a:gd name="T0" fmla="*/ 1 w 1176"/>
                <a:gd name="T1" fmla="*/ 0 h 606"/>
                <a:gd name="T2" fmla="*/ 0 w 1176"/>
                <a:gd name="T3" fmla="*/ 1 h 606"/>
                <a:gd name="T4" fmla="*/ 1 w 1176"/>
                <a:gd name="T5" fmla="*/ 1 h 606"/>
                <a:gd name="T6" fmla="*/ 1 w 1176"/>
                <a:gd name="T7" fmla="*/ 1 h 606"/>
                <a:gd name="T8" fmla="*/ 1 w 1176"/>
                <a:gd name="T9" fmla="*/ 0 h 60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76"/>
                <a:gd name="T16" fmla="*/ 0 h 606"/>
                <a:gd name="T17" fmla="*/ 1176 w 1176"/>
                <a:gd name="T18" fmla="*/ 606 h 60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76" h="606">
                  <a:moveTo>
                    <a:pt x="1170" y="0"/>
                  </a:moveTo>
                  <a:lnTo>
                    <a:pt x="0" y="597"/>
                  </a:lnTo>
                  <a:lnTo>
                    <a:pt x="30" y="606"/>
                  </a:lnTo>
                  <a:lnTo>
                    <a:pt x="1176" y="18"/>
                  </a:lnTo>
                  <a:lnTo>
                    <a:pt x="1170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44454" name="Freeform 1562"/>
            <p:cNvSpPr>
              <a:spLocks/>
            </p:cNvSpPr>
            <p:nvPr/>
          </p:nvSpPr>
          <p:spPr bwMode="auto">
            <a:xfrm>
              <a:off x="1061" y="3018"/>
              <a:ext cx="1490" cy="451"/>
            </a:xfrm>
            <a:custGeom>
              <a:avLst/>
              <a:gdLst>
                <a:gd name="T0" fmla="*/ 1 w 2532"/>
                <a:gd name="T1" fmla="*/ 0 h 723"/>
                <a:gd name="T2" fmla="*/ 1 w 2532"/>
                <a:gd name="T3" fmla="*/ 0 h 723"/>
                <a:gd name="T4" fmla="*/ 1 w 2532"/>
                <a:gd name="T5" fmla="*/ 1 h 723"/>
                <a:gd name="T6" fmla="*/ 1 w 2532"/>
                <a:gd name="T7" fmla="*/ 1 h 723"/>
                <a:gd name="T8" fmla="*/ 0 w 2532"/>
                <a:gd name="T9" fmla="*/ 1 h 723"/>
                <a:gd name="T10" fmla="*/ 1 w 2532"/>
                <a:gd name="T11" fmla="*/ 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32"/>
                <a:gd name="T19" fmla="*/ 0 h 723"/>
                <a:gd name="T20" fmla="*/ 2532 w 2532"/>
                <a:gd name="T21" fmla="*/ 723 h 72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32" h="723">
                  <a:moveTo>
                    <a:pt x="6" y="0"/>
                  </a:moveTo>
                  <a:cubicBezTo>
                    <a:pt x="16" y="0"/>
                    <a:pt x="26" y="0"/>
                    <a:pt x="36" y="0"/>
                  </a:cubicBezTo>
                  <a:lnTo>
                    <a:pt x="2532" y="678"/>
                  </a:lnTo>
                  <a:lnTo>
                    <a:pt x="2529" y="723"/>
                  </a:lnTo>
                  <a:lnTo>
                    <a:pt x="0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44455" name="Freeform 1563"/>
            <p:cNvSpPr>
              <a:spLocks/>
            </p:cNvSpPr>
            <p:nvPr/>
          </p:nvSpPr>
          <p:spPr bwMode="auto">
            <a:xfrm flipV="1">
              <a:off x="2549" y="2986"/>
              <a:ext cx="608" cy="467"/>
            </a:xfrm>
            <a:custGeom>
              <a:avLst/>
              <a:gdLst>
                <a:gd name="T0" fmla="*/ 0 w 2532"/>
                <a:gd name="T1" fmla="*/ 0 h 723"/>
                <a:gd name="T2" fmla="*/ 0 w 2532"/>
                <a:gd name="T3" fmla="*/ 0 h 723"/>
                <a:gd name="T4" fmla="*/ 0 w 2532"/>
                <a:gd name="T5" fmla="*/ 2 h 723"/>
                <a:gd name="T6" fmla="*/ 0 w 2532"/>
                <a:gd name="T7" fmla="*/ 2 h 723"/>
                <a:gd name="T8" fmla="*/ 0 w 2532"/>
                <a:gd name="T9" fmla="*/ 1 h 723"/>
                <a:gd name="T10" fmla="*/ 0 w 2532"/>
                <a:gd name="T11" fmla="*/ 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32"/>
                <a:gd name="T19" fmla="*/ 0 h 723"/>
                <a:gd name="T20" fmla="*/ 2532 w 2532"/>
                <a:gd name="T21" fmla="*/ 723 h 72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32" h="723">
                  <a:moveTo>
                    <a:pt x="6" y="0"/>
                  </a:moveTo>
                  <a:cubicBezTo>
                    <a:pt x="16" y="0"/>
                    <a:pt x="26" y="0"/>
                    <a:pt x="36" y="0"/>
                  </a:cubicBezTo>
                  <a:lnTo>
                    <a:pt x="2532" y="678"/>
                  </a:lnTo>
                  <a:lnTo>
                    <a:pt x="2529" y="723"/>
                  </a:lnTo>
                  <a:lnTo>
                    <a:pt x="0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44091" name="Group 1564"/>
          <p:cNvGrpSpPr>
            <a:grpSpLocks/>
          </p:cNvGrpSpPr>
          <p:nvPr/>
        </p:nvGrpSpPr>
        <p:grpSpPr bwMode="auto">
          <a:xfrm>
            <a:off x="6616700" y="5475288"/>
            <a:ext cx="474663" cy="407987"/>
            <a:chOff x="877" y="1008"/>
            <a:chExt cx="2747" cy="2591"/>
          </a:xfrm>
        </p:grpSpPr>
        <p:pic>
          <p:nvPicPr>
            <p:cNvPr id="44416" name="Picture 1565" descr="antenna_stylized"/>
            <p:cNvPicPr>
              <a:picLocks noChangeAspect="1" noChangeArrowheads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7" y="1008"/>
              <a:ext cx="2725" cy="14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4417" name="Picture 1566" descr="laptop_keyboard"/>
            <p:cNvPicPr>
              <a:picLocks noChangeAspect="1" noChangeArrowheads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9064" flipH="1">
              <a:off x="1009" y="2586"/>
              <a:ext cx="2245" cy="10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4418" name="Freeform 1567"/>
            <p:cNvSpPr>
              <a:spLocks/>
            </p:cNvSpPr>
            <p:nvPr/>
          </p:nvSpPr>
          <p:spPr bwMode="auto">
            <a:xfrm>
              <a:off x="1753" y="1603"/>
              <a:ext cx="1807" cy="1322"/>
            </a:xfrm>
            <a:custGeom>
              <a:avLst/>
              <a:gdLst>
                <a:gd name="T0" fmla="*/ 1 w 2982"/>
                <a:gd name="T1" fmla="*/ 0 h 2442"/>
                <a:gd name="T2" fmla="*/ 0 w 2982"/>
                <a:gd name="T3" fmla="*/ 1 h 2442"/>
                <a:gd name="T4" fmla="*/ 2 w 2982"/>
                <a:gd name="T5" fmla="*/ 1 h 2442"/>
                <a:gd name="T6" fmla="*/ 2 w 2982"/>
                <a:gd name="T7" fmla="*/ 1 h 2442"/>
                <a:gd name="T8" fmla="*/ 1 w 2982"/>
                <a:gd name="T9" fmla="*/ 0 h 24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82"/>
                <a:gd name="T16" fmla="*/ 0 h 2442"/>
                <a:gd name="T17" fmla="*/ 2982 w 2982"/>
                <a:gd name="T18" fmla="*/ 2442 h 24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82" h="2442">
                  <a:moveTo>
                    <a:pt x="540" y="0"/>
                  </a:moveTo>
                  <a:lnTo>
                    <a:pt x="0" y="1734"/>
                  </a:lnTo>
                  <a:lnTo>
                    <a:pt x="2394" y="2442"/>
                  </a:lnTo>
                  <a:lnTo>
                    <a:pt x="2982" y="318"/>
                  </a:lnTo>
                  <a:lnTo>
                    <a:pt x="54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pic>
          <p:nvPicPr>
            <p:cNvPr id="44419" name="Picture 1568" descr="screen"/>
            <p:cNvPicPr>
              <a:picLocks noChangeAspect="1" noChangeArrowheads="1"/>
            </p:cNvPicPr>
            <p:nvPr/>
          </p:nvPicPr>
          <p:blipFill>
            <a:blip r:embed="rId1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42" y="1637"/>
              <a:ext cx="1642" cy="1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4420" name="Freeform 1569"/>
            <p:cNvSpPr>
              <a:spLocks/>
            </p:cNvSpPr>
            <p:nvPr/>
          </p:nvSpPr>
          <p:spPr bwMode="auto">
            <a:xfrm>
              <a:off x="2082" y="1564"/>
              <a:ext cx="1531" cy="246"/>
            </a:xfrm>
            <a:custGeom>
              <a:avLst/>
              <a:gdLst>
                <a:gd name="T0" fmla="*/ 1 w 2528"/>
                <a:gd name="T1" fmla="*/ 0 h 455"/>
                <a:gd name="T2" fmla="*/ 2 w 2528"/>
                <a:gd name="T3" fmla="*/ 1 h 455"/>
                <a:gd name="T4" fmla="*/ 2 w 2528"/>
                <a:gd name="T5" fmla="*/ 1 h 455"/>
                <a:gd name="T6" fmla="*/ 0 w 2528"/>
                <a:gd name="T7" fmla="*/ 1 h 455"/>
                <a:gd name="T8" fmla="*/ 1 w 2528"/>
                <a:gd name="T9" fmla="*/ 0 h 4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528"/>
                <a:gd name="T16" fmla="*/ 0 h 455"/>
                <a:gd name="T17" fmla="*/ 2528 w 2528"/>
                <a:gd name="T18" fmla="*/ 455 h 4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528" h="455">
                  <a:moveTo>
                    <a:pt x="14" y="0"/>
                  </a:moveTo>
                  <a:lnTo>
                    <a:pt x="2528" y="341"/>
                  </a:lnTo>
                  <a:lnTo>
                    <a:pt x="2480" y="455"/>
                  </a:lnTo>
                  <a:lnTo>
                    <a:pt x="0" y="86"/>
                  </a:lnTo>
                  <a:lnTo>
                    <a:pt x="14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rgbClr val="EAEAEA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44421" name="Freeform 1570"/>
            <p:cNvSpPr>
              <a:spLocks/>
            </p:cNvSpPr>
            <p:nvPr/>
          </p:nvSpPr>
          <p:spPr bwMode="auto">
            <a:xfrm>
              <a:off x="1737" y="1562"/>
              <a:ext cx="425" cy="1024"/>
            </a:xfrm>
            <a:custGeom>
              <a:avLst/>
              <a:gdLst>
                <a:gd name="T0" fmla="*/ 1 w 702"/>
                <a:gd name="T1" fmla="*/ 0 h 1893"/>
                <a:gd name="T2" fmla="*/ 0 w 702"/>
                <a:gd name="T3" fmla="*/ 1 h 1893"/>
                <a:gd name="T4" fmla="*/ 1 w 702"/>
                <a:gd name="T5" fmla="*/ 1 h 1893"/>
                <a:gd name="T6" fmla="*/ 1 w 702"/>
                <a:gd name="T7" fmla="*/ 1 h 1893"/>
                <a:gd name="T8" fmla="*/ 1 w 702"/>
                <a:gd name="T9" fmla="*/ 0 h 18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2"/>
                <a:gd name="T16" fmla="*/ 0 h 1893"/>
                <a:gd name="T17" fmla="*/ 702 w 702"/>
                <a:gd name="T18" fmla="*/ 1893 h 18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2" h="1893">
                  <a:moveTo>
                    <a:pt x="579" y="0"/>
                  </a:moveTo>
                  <a:lnTo>
                    <a:pt x="0" y="1869"/>
                  </a:lnTo>
                  <a:lnTo>
                    <a:pt x="114" y="1893"/>
                  </a:lnTo>
                  <a:lnTo>
                    <a:pt x="702" y="51"/>
                  </a:lnTo>
                  <a:lnTo>
                    <a:pt x="579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44422" name="Freeform 1571"/>
            <p:cNvSpPr>
              <a:spLocks/>
            </p:cNvSpPr>
            <p:nvPr/>
          </p:nvSpPr>
          <p:spPr bwMode="auto">
            <a:xfrm>
              <a:off x="3144" y="1745"/>
              <a:ext cx="458" cy="1182"/>
            </a:xfrm>
            <a:custGeom>
              <a:avLst/>
              <a:gdLst>
                <a:gd name="T0" fmla="*/ 1 w 756"/>
                <a:gd name="T1" fmla="*/ 0 h 2184"/>
                <a:gd name="T2" fmla="*/ 1 w 756"/>
                <a:gd name="T3" fmla="*/ 1 h 2184"/>
                <a:gd name="T4" fmla="*/ 0 w 756"/>
                <a:gd name="T5" fmla="*/ 1 h 2184"/>
                <a:gd name="T6" fmla="*/ 1 w 756"/>
                <a:gd name="T7" fmla="*/ 1 h 2184"/>
                <a:gd name="T8" fmla="*/ 1 w 756"/>
                <a:gd name="T9" fmla="*/ 0 h 21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56"/>
                <a:gd name="T16" fmla="*/ 0 h 2184"/>
                <a:gd name="T17" fmla="*/ 756 w 756"/>
                <a:gd name="T18" fmla="*/ 2184 h 218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56" h="2184">
                  <a:moveTo>
                    <a:pt x="756" y="0"/>
                  </a:moveTo>
                  <a:lnTo>
                    <a:pt x="138" y="2184"/>
                  </a:lnTo>
                  <a:lnTo>
                    <a:pt x="0" y="2148"/>
                  </a:lnTo>
                  <a:lnTo>
                    <a:pt x="606" y="78"/>
                  </a:lnTo>
                  <a:lnTo>
                    <a:pt x="756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44423" name="Freeform 1572"/>
            <p:cNvSpPr>
              <a:spLocks/>
            </p:cNvSpPr>
            <p:nvPr/>
          </p:nvSpPr>
          <p:spPr bwMode="auto">
            <a:xfrm>
              <a:off x="1732" y="2534"/>
              <a:ext cx="1680" cy="399"/>
            </a:xfrm>
            <a:custGeom>
              <a:avLst/>
              <a:gdLst>
                <a:gd name="T0" fmla="*/ 1 w 2773"/>
                <a:gd name="T1" fmla="*/ 0 h 738"/>
                <a:gd name="T2" fmla="*/ 0 w 2773"/>
                <a:gd name="T3" fmla="*/ 1 h 738"/>
                <a:gd name="T4" fmla="*/ 2 w 2773"/>
                <a:gd name="T5" fmla="*/ 1 h 738"/>
                <a:gd name="T6" fmla="*/ 2 w 2773"/>
                <a:gd name="T7" fmla="*/ 1 h 738"/>
                <a:gd name="T8" fmla="*/ 1 w 2773"/>
                <a:gd name="T9" fmla="*/ 0 h 7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73"/>
                <a:gd name="T16" fmla="*/ 0 h 738"/>
                <a:gd name="T17" fmla="*/ 2773 w 2773"/>
                <a:gd name="T18" fmla="*/ 738 h 7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73" h="738">
                  <a:moveTo>
                    <a:pt x="33" y="0"/>
                  </a:moveTo>
                  <a:lnTo>
                    <a:pt x="0" y="99"/>
                  </a:lnTo>
                  <a:lnTo>
                    <a:pt x="2436" y="738"/>
                  </a:lnTo>
                  <a:cubicBezTo>
                    <a:pt x="2499" y="501"/>
                    <a:pt x="2773" y="727"/>
                    <a:pt x="2373" y="603"/>
                  </a:cubicBezTo>
                  <a:lnTo>
                    <a:pt x="33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CC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44424" name="Freeform 1573"/>
            <p:cNvSpPr>
              <a:spLocks/>
            </p:cNvSpPr>
            <p:nvPr/>
          </p:nvSpPr>
          <p:spPr bwMode="auto">
            <a:xfrm>
              <a:off x="3195" y="1755"/>
              <a:ext cx="429" cy="1187"/>
            </a:xfrm>
            <a:custGeom>
              <a:avLst/>
              <a:gdLst>
                <a:gd name="T0" fmla="*/ 2 w 637"/>
                <a:gd name="T1" fmla="*/ 0 h 1659"/>
                <a:gd name="T2" fmla="*/ 2 w 637"/>
                <a:gd name="T3" fmla="*/ 0 h 1659"/>
                <a:gd name="T4" fmla="*/ 1 w 637"/>
                <a:gd name="T5" fmla="*/ 15 h 1659"/>
                <a:gd name="T6" fmla="*/ 0 w 637"/>
                <a:gd name="T7" fmla="*/ 15 h 1659"/>
                <a:gd name="T8" fmla="*/ 2 w 637"/>
                <a:gd name="T9" fmla="*/ 0 h 165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37"/>
                <a:gd name="T16" fmla="*/ 0 h 1659"/>
                <a:gd name="T17" fmla="*/ 637 w 637"/>
                <a:gd name="T18" fmla="*/ 1659 h 165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37" h="1659">
                  <a:moveTo>
                    <a:pt x="615" y="0"/>
                  </a:moveTo>
                  <a:lnTo>
                    <a:pt x="637" y="0"/>
                  </a:lnTo>
                  <a:lnTo>
                    <a:pt x="68" y="1659"/>
                  </a:lnTo>
                  <a:lnTo>
                    <a:pt x="0" y="1647"/>
                  </a:lnTo>
                  <a:lnTo>
                    <a:pt x="615" y="0"/>
                  </a:ln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44425" name="Freeform 1574"/>
            <p:cNvSpPr>
              <a:spLocks/>
            </p:cNvSpPr>
            <p:nvPr/>
          </p:nvSpPr>
          <p:spPr bwMode="auto">
            <a:xfrm>
              <a:off x="1734" y="2587"/>
              <a:ext cx="1494" cy="394"/>
            </a:xfrm>
            <a:custGeom>
              <a:avLst/>
              <a:gdLst>
                <a:gd name="T0" fmla="*/ 0 w 2216"/>
                <a:gd name="T1" fmla="*/ 0 h 550"/>
                <a:gd name="T2" fmla="*/ 1 w 2216"/>
                <a:gd name="T3" fmla="*/ 1 h 550"/>
                <a:gd name="T4" fmla="*/ 9 w 2216"/>
                <a:gd name="T5" fmla="*/ 5 h 550"/>
                <a:gd name="T6" fmla="*/ 9 w 2216"/>
                <a:gd name="T7" fmla="*/ 4 h 550"/>
                <a:gd name="T8" fmla="*/ 0 w 2216"/>
                <a:gd name="T9" fmla="*/ 0 h 5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16"/>
                <a:gd name="T16" fmla="*/ 0 h 550"/>
                <a:gd name="T17" fmla="*/ 2216 w 2216"/>
                <a:gd name="T18" fmla="*/ 550 h 55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16" h="550">
                  <a:moveTo>
                    <a:pt x="0" y="0"/>
                  </a:moveTo>
                  <a:lnTo>
                    <a:pt x="9" y="57"/>
                  </a:lnTo>
                  <a:lnTo>
                    <a:pt x="2164" y="550"/>
                  </a:lnTo>
                  <a:lnTo>
                    <a:pt x="2216" y="496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grpSp>
          <p:nvGrpSpPr>
            <p:cNvPr id="44426" name="Group 1575"/>
            <p:cNvGrpSpPr>
              <a:grpSpLocks/>
            </p:cNvGrpSpPr>
            <p:nvPr/>
          </p:nvGrpSpPr>
          <p:grpSpPr bwMode="auto">
            <a:xfrm>
              <a:off x="1709" y="3008"/>
              <a:ext cx="507" cy="234"/>
              <a:chOff x="1740" y="2642"/>
              <a:chExt cx="752" cy="327"/>
            </a:xfrm>
          </p:grpSpPr>
          <p:sp>
            <p:nvSpPr>
              <p:cNvPr id="44433" name="Freeform 1576"/>
              <p:cNvSpPr>
                <a:spLocks/>
              </p:cNvSpPr>
              <p:nvPr/>
            </p:nvSpPr>
            <p:spPr bwMode="auto">
              <a:xfrm>
                <a:off x="1740" y="2642"/>
                <a:ext cx="752" cy="327"/>
              </a:xfrm>
              <a:custGeom>
                <a:avLst/>
                <a:gdLst>
                  <a:gd name="T0" fmla="*/ 293 w 752"/>
                  <a:gd name="T1" fmla="*/ 0 h 327"/>
                  <a:gd name="T2" fmla="*/ 752 w 752"/>
                  <a:gd name="T3" fmla="*/ 124 h 327"/>
                  <a:gd name="T4" fmla="*/ 470 w 752"/>
                  <a:gd name="T5" fmla="*/ 327 h 327"/>
                  <a:gd name="T6" fmla="*/ 0 w 752"/>
                  <a:gd name="T7" fmla="*/ 183 h 327"/>
                  <a:gd name="T8" fmla="*/ 293 w 752"/>
                  <a:gd name="T9" fmla="*/ 0 h 32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52"/>
                  <a:gd name="T16" fmla="*/ 0 h 327"/>
                  <a:gd name="T17" fmla="*/ 752 w 752"/>
                  <a:gd name="T18" fmla="*/ 327 h 32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52" h="327">
                    <a:moveTo>
                      <a:pt x="293" y="0"/>
                    </a:moveTo>
                    <a:lnTo>
                      <a:pt x="752" y="124"/>
                    </a:lnTo>
                    <a:lnTo>
                      <a:pt x="470" y="327"/>
                    </a:lnTo>
                    <a:lnTo>
                      <a:pt x="0" y="183"/>
                    </a:lnTo>
                    <a:lnTo>
                      <a:pt x="293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434" name="Freeform 1577"/>
              <p:cNvSpPr>
                <a:spLocks/>
              </p:cNvSpPr>
              <p:nvPr/>
            </p:nvSpPr>
            <p:spPr bwMode="auto">
              <a:xfrm>
                <a:off x="1754" y="2649"/>
                <a:ext cx="726" cy="311"/>
              </a:xfrm>
              <a:custGeom>
                <a:avLst/>
                <a:gdLst>
                  <a:gd name="T0" fmla="*/ 282 w 726"/>
                  <a:gd name="T1" fmla="*/ 0 h 311"/>
                  <a:gd name="T2" fmla="*/ 726 w 726"/>
                  <a:gd name="T3" fmla="*/ 119 h 311"/>
                  <a:gd name="T4" fmla="*/ 457 w 726"/>
                  <a:gd name="T5" fmla="*/ 311 h 311"/>
                  <a:gd name="T6" fmla="*/ 0 w 726"/>
                  <a:gd name="T7" fmla="*/ 173 h 311"/>
                  <a:gd name="T8" fmla="*/ 282 w 726"/>
                  <a:gd name="T9" fmla="*/ 0 h 3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26"/>
                  <a:gd name="T16" fmla="*/ 0 h 311"/>
                  <a:gd name="T17" fmla="*/ 726 w 726"/>
                  <a:gd name="T18" fmla="*/ 311 h 31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26" h="311">
                    <a:moveTo>
                      <a:pt x="282" y="0"/>
                    </a:moveTo>
                    <a:lnTo>
                      <a:pt x="726" y="119"/>
                    </a:lnTo>
                    <a:lnTo>
                      <a:pt x="457" y="311"/>
                    </a:lnTo>
                    <a:lnTo>
                      <a:pt x="0" y="173"/>
                    </a:lnTo>
                    <a:lnTo>
                      <a:pt x="282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4D4D4D"/>
                  </a:gs>
                  <a:gs pos="100000">
                    <a:srgbClr val="DDDDDD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435" name="Freeform 1578"/>
              <p:cNvSpPr>
                <a:spLocks/>
              </p:cNvSpPr>
              <p:nvPr/>
            </p:nvSpPr>
            <p:spPr bwMode="auto">
              <a:xfrm>
                <a:off x="1808" y="2770"/>
                <a:ext cx="258" cy="100"/>
              </a:xfrm>
              <a:custGeom>
                <a:avLst/>
                <a:gdLst>
                  <a:gd name="T0" fmla="*/ 0 w 258"/>
                  <a:gd name="T1" fmla="*/ 44 h 100"/>
                  <a:gd name="T2" fmla="*/ 75 w 258"/>
                  <a:gd name="T3" fmla="*/ 0 h 100"/>
                  <a:gd name="T4" fmla="*/ 258 w 258"/>
                  <a:gd name="T5" fmla="*/ 50 h 100"/>
                  <a:gd name="T6" fmla="*/ 183 w 258"/>
                  <a:gd name="T7" fmla="*/ 100 h 100"/>
                  <a:gd name="T8" fmla="*/ 0 w 258"/>
                  <a:gd name="T9" fmla="*/ 44 h 1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8"/>
                  <a:gd name="T16" fmla="*/ 0 h 100"/>
                  <a:gd name="T17" fmla="*/ 258 w 258"/>
                  <a:gd name="T18" fmla="*/ 100 h 1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8" h="100">
                    <a:moveTo>
                      <a:pt x="0" y="44"/>
                    </a:moveTo>
                    <a:lnTo>
                      <a:pt x="75" y="0"/>
                    </a:lnTo>
                    <a:lnTo>
                      <a:pt x="258" y="50"/>
                    </a:lnTo>
                    <a:lnTo>
                      <a:pt x="183" y="100"/>
                    </a:lnTo>
                    <a:lnTo>
                      <a:pt x="0" y="44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436" name="Freeform 1579"/>
              <p:cNvSpPr>
                <a:spLocks/>
              </p:cNvSpPr>
              <p:nvPr/>
            </p:nvSpPr>
            <p:spPr bwMode="auto">
              <a:xfrm>
                <a:off x="1799" y="2816"/>
                <a:ext cx="194" cy="63"/>
              </a:xfrm>
              <a:custGeom>
                <a:avLst/>
                <a:gdLst>
                  <a:gd name="T0" fmla="*/ 12 w 194"/>
                  <a:gd name="T1" fmla="*/ 0 h 63"/>
                  <a:gd name="T2" fmla="*/ 194 w 194"/>
                  <a:gd name="T3" fmla="*/ 53 h 63"/>
                  <a:gd name="T4" fmla="*/ 180 w 194"/>
                  <a:gd name="T5" fmla="*/ 63 h 63"/>
                  <a:gd name="T6" fmla="*/ 0 w 194"/>
                  <a:gd name="T7" fmla="*/ 9 h 63"/>
                  <a:gd name="T8" fmla="*/ 12 w 194"/>
                  <a:gd name="T9" fmla="*/ 0 h 6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4"/>
                  <a:gd name="T16" fmla="*/ 0 h 63"/>
                  <a:gd name="T17" fmla="*/ 194 w 194"/>
                  <a:gd name="T18" fmla="*/ 63 h 6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4" h="63">
                    <a:moveTo>
                      <a:pt x="12" y="0"/>
                    </a:moveTo>
                    <a:lnTo>
                      <a:pt x="194" y="53"/>
                    </a:lnTo>
                    <a:lnTo>
                      <a:pt x="180" y="63"/>
                    </a:lnTo>
                    <a:lnTo>
                      <a:pt x="0" y="9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437" name="Freeform 1580"/>
              <p:cNvSpPr>
                <a:spLocks/>
              </p:cNvSpPr>
              <p:nvPr/>
            </p:nvSpPr>
            <p:spPr bwMode="auto">
              <a:xfrm>
                <a:off x="2020" y="2834"/>
                <a:ext cx="258" cy="102"/>
              </a:xfrm>
              <a:custGeom>
                <a:avLst/>
                <a:gdLst>
                  <a:gd name="T0" fmla="*/ 0 w 258"/>
                  <a:gd name="T1" fmla="*/ 46 h 102"/>
                  <a:gd name="T2" fmla="*/ 71 w 258"/>
                  <a:gd name="T3" fmla="*/ 0 h 102"/>
                  <a:gd name="T4" fmla="*/ 258 w 258"/>
                  <a:gd name="T5" fmla="*/ 52 h 102"/>
                  <a:gd name="T6" fmla="*/ 183 w 258"/>
                  <a:gd name="T7" fmla="*/ 102 h 102"/>
                  <a:gd name="T8" fmla="*/ 0 w 258"/>
                  <a:gd name="T9" fmla="*/ 46 h 10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8"/>
                  <a:gd name="T16" fmla="*/ 0 h 102"/>
                  <a:gd name="T17" fmla="*/ 258 w 258"/>
                  <a:gd name="T18" fmla="*/ 102 h 10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8" h="102">
                    <a:moveTo>
                      <a:pt x="0" y="46"/>
                    </a:moveTo>
                    <a:lnTo>
                      <a:pt x="71" y="0"/>
                    </a:lnTo>
                    <a:lnTo>
                      <a:pt x="258" y="52"/>
                    </a:lnTo>
                    <a:lnTo>
                      <a:pt x="183" y="102"/>
                    </a:lnTo>
                    <a:lnTo>
                      <a:pt x="0" y="46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438" name="Freeform 1581"/>
              <p:cNvSpPr>
                <a:spLocks/>
              </p:cNvSpPr>
              <p:nvPr/>
            </p:nvSpPr>
            <p:spPr bwMode="auto">
              <a:xfrm>
                <a:off x="2011" y="2882"/>
                <a:ext cx="194" cy="63"/>
              </a:xfrm>
              <a:custGeom>
                <a:avLst/>
                <a:gdLst>
                  <a:gd name="T0" fmla="*/ 12 w 194"/>
                  <a:gd name="T1" fmla="*/ 0 h 63"/>
                  <a:gd name="T2" fmla="*/ 194 w 194"/>
                  <a:gd name="T3" fmla="*/ 53 h 63"/>
                  <a:gd name="T4" fmla="*/ 180 w 194"/>
                  <a:gd name="T5" fmla="*/ 63 h 63"/>
                  <a:gd name="T6" fmla="*/ 0 w 194"/>
                  <a:gd name="T7" fmla="*/ 9 h 63"/>
                  <a:gd name="T8" fmla="*/ 12 w 194"/>
                  <a:gd name="T9" fmla="*/ 0 h 6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4"/>
                  <a:gd name="T16" fmla="*/ 0 h 63"/>
                  <a:gd name="T17" fmla="*/ 194 w 194"/>
                  <a:gd name="T18" fmla="*/ 63 h 6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4" h="63">
                    <a:moveTo>
                      <a:pt x="12" y="0"/>
                    </a:moveTo>
                    <a:lnTo>
                      <a:pt x="194" y="53"/>
                    </a:lnTo>
                    <a:lnTo>
                      <a:pt x="180" y="63"/>
                    </a:lnTo>
                    <a:lnTo>
                      <a:pt x="0" y="9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sp>
          <p:nvSpPr>
            <p:cNvPr id="44427" name="Freeform 1582"/>
            <p:cNvSpPr>
              <a:spLocks/>
            </p:cNvSpPr>
            <p:nvPr/>
          </p:nvSpPr>
          <p:spPr bwMode="auto">
            <a:xfrm>
              <a:off x="2577" y="3043"/>
              <a:ext cx="614" cy="514"/>
            </a:xfrm>
            <a:custGeom>
              <a:avLst/>
              <a:gdLst>
                <a:gd name="T0" fmla="*/ 1 w 990"/>
                <a:gd name="T1" fmla="*/ 2 h 792"/>
                <a:gd name="T2" fmla="*/ 1 w 990"/>
                <a:gd name="T3" fmla="*/ 0 h 792"/>
                <a:gd name="T4" fmla="*/ 1 w 990"/>
                <a:gd name="T5" fmla="*/ 1 h 792"/>
                <a:gd name="T6" fmla="*/ 0 w 990"/>
                <a:gd name="T7" fmla="*/ 2 h 792"/>
                <a:gd name="T8" fmla="*/ 1 w 990"/>
                <a:gd name="T9" fmla="*/ 2 h 7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90"/>
                <a:gd name="T16" fmla="*/ 0 h 792"/>
                <a:gd name="T17" fmla="*/ 990 w 990"/>
                <a:gd name="T18" fmla="*/ 792 h 7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90" h="792">
                  <a:moveTo>
                    <a:pt x="3" y="738"/>
                  </a:moveTo>
                  <a:lnTo>
                    <a:pt x="990" y="0"/>
                  </a:lnTo>
                  <a:lnTo>
                    <a:pt x="987" y="60"/>
                  </a:lnTo>
                  <a:lnTo>
                    <a:pt x="0" y="792"/>
                  </a:lnTo>
                  <a:lnTo>
                    <a:pt x="3" y="738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44428" name="Freeform 1583"/>
            <p:cNvSpPr>
              <a:spLocks/>
            </p:cNvSpPr>
            <p:nvPr/>
          </p:nvSpPr>
          <p:spPr bwMode="auto">
            <a:xfrm>
              <a:off x="1010" y="3084"/>
              <a:ext cx="1571" cy="469"/>
            </a:xfrm>
            <a:custGeom>
              <a:avLst/>
              <a:gdLst>
                <a:gd name="T0" fmla="*/ 1 w 2532"/>
                <a:gd name="T1" fmla="*/ 0 h 723"/>
                <a:gd name="T2" fmla="*/ 1 w 2532"/>
                <a:gd name="T3" fmla="*/ 0 h 723"/>
                <a:gd name="T4" fmla="*/ 4 w 2532"/>
                <a:gd name="T5" fmla="*/ 2 h 723"/>
                <a:gd name="T6" fmla="*/ 4 w 2532"/>
                <a:gd name="T7" fmla="*/ 2 h 723"/>
                <a:gd name="T8" fmla="*/ 0 w 2532"/>
                <a:gd name="T9" fmla="*/ 1 h 723"/>
                <a:gd name="T10" fmla="*/ 1 w 2532"/>
                <a:gd name="T11" fmla="*/ 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32"/>
                <a:gd name="T19" fmla="*/ 0 h 723"/>
                <a:gd name="T20" fmla="*/ 2532 w 2532"/>
                <a:gd name="T21" fmla="*/ 723 h 72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32" h="723">
                  <a:moveTo>
                    <a:pt x="6" y="0"/>
                  </a:moveTo>
                  <a:cubicBezTo>
                    <a:pt x="16" y="0"/>
                    <a:pt x="26" y="0"/>
                    <a:pt x="36" y="0"/>
                  </a:cubicBezTo>
                  <a:lnTo>
                    <a:pt x="2532" y="678"/>
                  </a:lnTo>
                  <a:lnTo>
                    <a:pt x="2529" y="723"/>
                  </a:lnTo>
                  <a:lnTo>
                    <a:pt x="0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44429" name="Freeform 1584"/>
            <p:cNvSpPr>
              <a:spLocks/>
            </p:cNvSpPr>
            <p:nvPr/>
          </p:nvSpPr>
          <p:spPr bwMode="auto">
            <a:xfrm>
              <a:off x="1011" y="2998"/>
              <a:ext cx="17" cy="95"/>
            </a:xfrm>
            <a:custGeom>
              <a:avLst/>
              <a:gdLst>
                <a:gd name="T0" fmla="*/ 1 w 26"/>
                <a:gd name="T1" fmla="*/ 1 h 147"/>
                <a:gd name="T2" fmla="*/ 1 w 26"/>
                <a:gd name="T3" fmla="*/ 1 h 147"/>
                <a:gd name="T4" fmla="*/ 0 w 26"/>
                <a:gd name="T5" fmla="*/ 1 h 147"/>
                <a:gd name="T6" fmla="*/ 1 w 26"/>
                <a:gd name="T7" fmla="*/ 0 h 147"/>
                <a:gd name="T8" fmla="*/ 1 w 26"/>
                <a:gd name="T9" fmla="*/ 1 h 1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"/>
                <a:gd name="T16" fmla="*/ 0 h 147"/>
                <a:gd name="T17" fmla="*/ 26 w 26"/>
                <a:gd name="T18" fmla="*/ 147 h 14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" h="147">
                  <a:moveTo>
                    <a:pt x="26" y="10"/>
                  </a:moveTo>
                  <a:lnTo>
                    <a:pt x="23" y="147"/>
                  </a:lnTo>
                  <a:lnTo>
                    <a:pt x="0" y="144"/>
                  </a:lnTo>
                  <a:lnTo>
                    <a:pt x="3" y="0"/>
                  </a:lnTo>
                  <a:lnTo>
                    <a:pt x="26" y="1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44430" name="Freeform 1585"/>
            <p:cNvSpPr>
              <a:spLocks/>
            </p:cNvSpPr>
            <p:nvPr/>
          </p:nvSpPr>
          <p:spPr bwMode="auto">
            <a:xfrm>
              <a:off x="1012" y="2611"/>
              <a:ext cx="730" cy="393"/>
            </a:xfrm>
            <a:custGeom>
              <a:avLst/>
              <a:gdLst>
                <a:gd name="T0" fmla="*/ 1 w 1176"/>
                <a:gd name="T1" fmla="*/ 0 h 606"/>
                <a:gd name="T2" fmla="*/ 0 w 1176"/>
                <a:gd name="T3" fmla="*/ 1 h 606"/>
                <a:gd name="T4" fmla="*/ 1 w 1176"/>
                <a:gd name="T5" fmla="*/ 1 h 606"/>
                <a:gd name="T6" fmla="*/ 1 w 1176"/>
                <a:gd name="T7" fmla="*/ 1 h 606"/>
                <a:gd name="T8" fmla="*/ 1 w 1176"/>
                <a:gd name="T9" fmla="*/ 0 h 60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76"/>
                <a:gd name="T16" fmla="*/ 0 h 606"/>
                <a:gd name="T17" fmla="*/ 1176 w 1176"/>
                <a:gd name="T18" fmla="*/ 606 h 60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76" h="606">
                  <a:moveTo>
                    <a:pt x="1170" y="0"/>
                  </a:moveTo>
                  <a:lnTo>
                    <a:pt x="0" y="597"/>
                  </a:lnTo>
                  <a:lnTo>
                    <a:pt x="30" y="606"/>
                  </a:lnTo>
                  <a:lnTo>
                    <a:pt x="1176" y="18"/>
                  </a:lnTo>
                  <a:lnTo>
                    <a:pt x="1170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44431" name="Freeform 1586"/>
            <p:cNvSpPr>
              <a:spLocks/>
            </p:cNvSpPr>
            <p:nvPr/>
          </p:nvSpPr>
          <p:spPr bwMode="auto">
            <a:xfrm>
              <a:off x="1061" y="3018"/>
              <a:ext cx="1490" cy="451"/>
            </a:xfrm>
            <a:custGeom>
              <a:avLst/>
              <a:gdLst>
                <a:gd name="T0" fmla="*/ 1 w 2532"/>
                <a:gd name="T1" fmla="*/ 0 h 723"/>
                <a:gd name="T2" fmla="*/ 1 w 2532"/>
                <a:gd name="T3" fmla="*/ 0 h 723"/>
                <a:gd name="T4" fmla="*/ 1 w 2532"/>
                <a:gd name="T5" fmla="*/ 1 h 723"/>
                <a:gd name="T6" fmla="*/ 1 w 2532"/>
                <a:gd name="T7" fmla="*/ 1 h 723"/>
                <a:gd name="T8" fmla="*/ 0 w 2532"/>
                <a:gd name="T9" fmla="*/ 1 h 723"/>
                <a:gd name="T10" fmla="*/ 1 w 2532"/>
                <a:gd name="T11" fmla="*/ 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32"/>
                <a:gd name="T19" fmla="*/ 0 h 723"/>
                <a:gd name="T20" fmla="*/ 2532 w 2532"/>
                <a:gd name="T21" fmla="*/ 723 h 72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32" h="723">
                  <a:moveTo>
                    <a:pt x="6" y="0"/>
                  </a:moveTo>
                  <a:cubicBezTo>
                    <a:pt x="16" y="0"/>
                    <a:pt x="26" y="0"/>
                    <a:pt x="36" y="0"/>
                  </a:cubicBezTo>
                  <a:lnTo>
                    <a:pt x="2532" y="678"/>
                  </a:lnTo>
                  <a:lnTo>
                    <a:pt x="2529" y="723"/>
                  </a:lnTo>
                  <a:lnTo>
                    <a:pt x="0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44432" name="Freeform 1587"/>
            <p:cNvSpPr>
              <a:spLocks/>
            </p:cNvSpPr>
            <p:nvPr/>
          </p:nvSpPr>
          <p:spPr bwMode="auto">
            <a:xfrm flipV="1">
              <a:off x="2549" y="2986"/>
              <a:ext cx="608" cy="467"/>
            </a:xfrm>
            <a:custGeom>
              <a:avLst/>
              <a:gdLst>
                <a:gd name="T0" fmla="*/ 0 w 2532"/>
                <a:gd name="T1" fmla="*/ 0 h 723"/>
                <a:gd name="T2" fmla="*/ 0 w 2532"/>
                <a:gd name="T3" fmla="*/ 0 h 723"/>
                <a:gd name="T4" fmla="*/ 0 w 2532"/>
                <a:gd name="T5" fmla="*/ 2 h 723"/>
                <a:gd name="T6" fmla="*/ 0 w 2532"/>
                <a:gd name="T7" fmla="*/ 2 h 723"/>
                <a:gd name="T8" fmla="*/ 0 w 2532"/>
                <a:gd name="T9" fmla="*/ 1 h 723"/>
                <a:gd name="T10" fmla="*/ 0 w 2532"/>
                <a:gd name="T11" fmla="*/ 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32"/>
                <a:gd name="T19" fmla="*/ 0 h 723"/>
                <a:gd name="T20" fmla="*/ 2532 w 2532"/>
                <a:gd name="T21" fmla="*/ 723 h 72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32" h="723">
                  <a:moveTo>
                    <a:pt x="6" y="0"/>
                  </a:moveTo>
                  <a:cubicBezTo>
                    <a:pt x="16" y="0"/>
                    <a:pt x="26" y="0"/>
                    <a:pt x="36" y="0"/>
                  </a:cubicBezTo>
                  <a:lnTo>
                    <a:pt x="2532" y="678"/>
                  </a:lnTo>
                  <a:lnTo>
                    <a:pt x="2529" y="723"/>
                  </a:lnTo>
                  <a:lnTo>
                    <a:pt x="0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44092" name="Group 1588"/>
          <p:cNvGrpSpPr>
            <a:grpSpLocks/>
          </p:cNvGrpSpPr>
          <p:nvPr/>
        </p:nvGrpSpPr>
        <p:grpSpPr bwMode="auto">
          <a:xfrm>
            <a:off x="5305425" y="3030538"/>
            <a:ext cx="444500" cy="407987"/>
            <a:chOff x="877" y="1008"/>
            <a:chExt cx="2747" cy="2591"/>
          </a:xfrm>
        </p:grpSpPr>
        <p:pic>
          <p:nvPicPr>
            <p:cNvPr id="44393" name="Picture 1589" descr="antenna_stylized"/>
            <p:cNvPicPr>
              <a:picLocks noChangeAspect="1" noChangeArrowheads="1"/>
            </p:cNvPicPr>
            <p:nvPr/>
          </p:nvPicPr>
          <p:blipFill>
            <a:blip r:embed="rId1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7" y="1008"/>
              <a:ext cx="2725" cy="14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4394" name="Picture 1590" descr="laptop_keyboard"/>
            <p:cNvPicPr>
              <a:picLocks noChangeAspect="1" noChangeArrowheads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9064" flipH="1">
              <a:off x="1009" y="2586"/>
              <a:ext cx="2245" cy="10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4395" name="Freeform 1591"/>
            <p:cNvSpPr>
              <a:spLocks/>
            </p:cNvSpPr>
            <p:nvPr/>
          </p:nvSpPr>
          <p:spPr bwMode="auto">
            <a:xfrm>
              <a:off x="1753" y="1603"/>
              <a:ext cx="1807" cy="1322"/>
            </a:xfrm>
            <a:custGeom>
              <a:avLst/>
              <a:gdLst>
                <a:gd name="T0" fmla="*/ 1 w 2982"/>
                <a:gd name="T1" fmla="*/ 0 h 2442"/>
                <a:gd name="T2" fmla="*/ 0 w 2982"/>
                <a:gd name="T3" fmla="*/ 1 h 2442"/>
                <a:gd name="T4" fmla="*/ 2 w 2982"/>
                <a:gd name="T5" fmla="*/ 1 h 2442"/>
                <a:gd name="T6" fmla="*/ 2 w 2982"/>
                <a:gd name="T7" fmla="*/ 1 h 2442"/>
                <a:gd name="T8" fmla="*/ 1 w 2982"/>
                <a:gd name="T9" fmla="*/ 0 h 24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82"/>
                <a:gd name="T16" fmla="*/ 0 h 2442"/>
                <a:gd name="T17" fmla="*/ 2982 w 2982"/>
                <a:gd name="T18" fmla="*/ 2442 h 24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82" h="2442">
                  <a:moveTo>
                    <a:pt x="540" y="0"/>
                  </a:moveTo>
                  <a:lnTo>
                    <a:pt x="0" y="1734"/>
                  </a:lnTo>
                  <a:lnTo>
                    <a:pt x="2394" y="2442"/>
                  </a:lnTo>
                  <a:lnTo>
                    <a:pt x="2982" y="318"/>
                  </a:lnTo>
                  <a:lnTo>
                    <a:pt x="54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pic>
          <p:nvPicPr>
            <p:cNvPr id="44396" name="Picture 1592" descr="screen"/>
            <p:cNvPicPr>
              <a:picLocks noChangeAspect="1" noChangeArrowheads="1"/>
            </p:cNvPicPr>
            <p:nvPr/>
          </p:nvPicPr>
          <p:blipFill>
            <a:blip r:embed="rId2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42" y="1637"/>
              <a:ext cx="1642" cy="1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4397" name="Freeform 1593"/>
            <p:cNvSpPr>
              <a:spLocks/>
            </p:cNvSpPr>
            <p:nvPr/>
          </p:nvSpPr>
          <p:spPr bwMode="auto">
            <a:xfrm>
              <a:off x="2082" y="1564"/>
              <a:ext cx="1531" cy="246"/>
            </a:xfrm>
            <a:custGeom>
              <a:avLst/>
              <a:gdLst>
                <a:gd name="T0" fmla="*/ 1 w 2528"/>
                <a:gd name="T1" fmla="*/ 0 h 455"/>
                <a:gd name="T2" fmla="*/ 2 w 2528"/>
                <a:gd name="T3" fmla="*/ 1 h 455"/>
                <a:gd name="T4" fmla="*/ 2 w 2528"/>
                <a:gd name="T5" fmla="*/ 1 h 455"/>
                <a:gd name="T6" fmla="*/ 0 w 2528"/>
                <a:gd name="T7" fmla="*/ 1 h 455"/>
                <a:gd name="T8" fmla="*/ 1 w 2528"/>
                <a:gd name="T9" fmla="*/ 0 h 4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528"/>
                <a:gd name="T16" fmla="*/ 0 h 455"/>
                <a:gd name="T17" fmla="*/ 2528 w 2528"/>
                <a:gd name="T18" fmla="*/ 455 h 4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528" h="455">
                  <a:moveTo>
                    <a:pt x="14" y="0"/>
                  </a:moveTo>
                  <a:lnTo>
                    <a:pt x="2528" y="341"/>
                  </a:lnTo>
                  <a:lnTo>
                    <a:pt x="2480" y="455"/>
                  </a:lnTo>
                  <a:lnTo>
                    <a:pt x="0" y="86"/>
                  </a:lnTo>
                  <a:lnTo>
                    <a:pt x="14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rgbClr val="EAEAEA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44398" name="Freeform 1594"/>
            <p:cNvSpPr>
              <a:spLocks/>
            </p:cNvSpPr>
            <p:nvPr/>
          </p:nvSpPr>
          <p:spPr bwMode="auto">
            <a:xfrm>
              <a:off x="1737" y="1562"/>
              <a:ext cx="425" cy="1024"/>
            </a:xfrm>
            <a:custGeom>
              <a:avLst/>
              <a:gdLst>
                <a:gd name="T0" fmla="*/ 1 w 702"/>
                <a:gd name="T1" fmla="*/ 0 h 1893"/>
                <a:gd name="T2" fmla="*/ 0 w 702"/>
                <a:gd name="T3" fmla="*/ 1 h 1893"/>
                <a:gd name="T4" fmla="*/ 1 w 702"/>
                <a:gd name="T5" fmla="*/ 1 h 1893"/>
                <a:gd name="T6" fmla="*/ 1 w 702"/>
                <a:gd name="T7" fmla="*/ 1 h 1893"/>
                <a:gd name="T8" fmla="*/ 1 w 702"/>
                <a:gd name="T9" fmla="*/ 0 h 18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2"/>
                <a:gd name="T16" fmla="*/ 0 h 1893"/>
                <a:gd name="T17" fmla="*/ 702 w 702"/>
                <a:gd name="T18" fmla="*/ 1893 h 18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2" h="1893">
                  <a:moveTo>
                    <a:pt x="579" y="0"/>
                  </a:moveTo>
                  <a:lnTo>
                    <a:pt x="0" y="1869"/>
                  </a:lnTo>
                  <a:lnTo>
                    <a:pt x="114" y="1893"/>
                  </a:lnTo>
                  <a:lnTo>
                    <a:pt x="702" y="51"/>
                  </a:lnTo>
                  <a:lnTo>
                    <a:pt x="579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44399" name="Freeform 1595"/>
            <p:cNvSpPr>
              <a:spLocks/>
            </p:cNvSpPr>
            <p:nvPr/>
          </p:nvSpPr>
          <p:spPr bwMode="auto">
            <a:xfrm>
              <a:off x="3144" y="1745"/>
              <a:ext cx="458" cy="1182"/>
            </a:xfrm>
            <a:custGeom>
              <a:avLst/>
              <a:gdLst>
                <a:gd name="T0" fmla="*/ 1 w 756"/>
                <a:gd name="T1" fmla="*/ 0 h 2184"/>
                <a:gd name="T2" fmla="*/ 1 w 756"/>
                <a:gd name="T3" fmla="*/ 1 h 2184"/>
                <a:gd name="T4" fmla="*/ 0 w 756"/>
                <a:gd name="T5" fmla="*/ 1 h 2184"/>
                <a:gd name="T6" fmla="*/ 1 w 756"/>
                <a:gd name="T7" fmla="*/ 1 h 2184"/>
                <a:gd name="T8" fmla="*/ 1 w 756"/>
                <a:gd name="T9" fmla="*/ 0 h 21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56"/>
                <a:gd name="T16" fmla="*/ 0 h 2184"/>
                <a:gd name="T17" fmla="*/ 756 w 756"/>
                <a:gd name="T18" fmla="*/ 2184 h 218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56" h="2184">
                  <a:moveTo>
                    <a:pt x="756" y="0"/>
                  </a:moveTo>
                  <a:lnTo>
                    <a:pt x="138" y="2184"/>
                  </a:lnTo>
                  <a:lnTo>
                    <a:pt x="0" y="2148"/>
                  </a:lnTo>
                  <a:lnTo>
                    <a:pt x="606" y="78"/>
                  </a:lnTo>
                  <a:lnTo>
                    <a:pt x="756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44400" name="Freeform 1596"/>
            <p:cNvSpPr>
              <a:spLocks/>
            </p:cNvSpPr>
            <p:nvPr/>
          </p:nvSpPr>
          <p:spPr bwMode="auto">
            <a:xfrm>
              <a:off x="1732" y="2534"/>
              <a:ext cx="1680" cy="399"/>
            </a:xfrm>
            <a:custGeom>
              <a:avLst/>
              <a:gdLst>
                <a:gd name="T0" fmla="*/ 1 w 2773"/>
                <a:gd name="T1" fmla="*/ 0 h 738"/>
                <a:gd name="T2" fmla="*/ 0 w 2773"/>
                <a:gd name="T3" fmla="*/ 1 h 738"/>
                <a:gd name="T4" fmla="*/ 2 w 2773"/>
                <a:gd name="T5" fmla="*/ 1 h 738"/>
                <a:gd name="T6" fmla="*/ 2 w 2773"/>
                <a:gd name="T7" fmla="*/ 1 h 738"/>
                <a:gd name="T8" fmla="*/ 1 w 2773"/>
                <a:gd name="T9" fmla="*/ 0 h 7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73"/>
                <a:gd name="T16" fmla="*/ 0 h 738"/>
                <a:gd name="T17" fmla="*/ 2773 w 2773"/>
                <a:gd name="T18" fmla="*/ 738 h 7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73" h="738">
                  <a:moveTo>
                    <a:pt x="33" y="0"/>
                  </a:moveTo>
                  <a:lnTo>
                    <a:pt x="0" y="99"/>
                  </a:lnTo>
                  <a:lnTo>
                    <a:pt x="2436" y="738"/>
                  </a:lnTo>
                  <a:cubicBezTo>
                    <a:pt x="2499" y="501"/>
                    <a:pt x="2773" y="727"/>
                    <a:pt x="2373" y="603"/>
                  </a:cubicBezTo>
                  <a:lnTo>
                    <a:pt x="33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CC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44401" name="Freeform 1597"/>
            <p:cNvSpPr>
              <a:spLocks/>
            </p:cNvSpPr>
            <p:nvPr/>
          </p:nvSpPr>
          <p:spPr bwMode="auto">
            <a:xfrm>
              <a:off x="3195" y="1755"/>
              <a:ext cx="429" cy="1187"/>
            </a:xfrm>
            <a:custGeom>
              <a:avLst/>
              <a:gdLst>
                <a:gd name="T0" fmla="*/ 2 w 637"/>
                <a:gd name="T1" fmla="*/ 0 h 1659"/>
                <a:gd name="T2" fmla="*/ 2 w 637"/>
                <a:gd name="T3" fmla="*/ 0 h 1659"/>
                <a:gd name="T4" fmla="*/ 1 w 637"/>
                <a:gd name="T5" fmla="*/ 15 h 1659"/>
                <a:gd name="T6" fmla="*/ 0 w 637"/>
                <a:gd name="T7" fmla="*/ 15 h 1659"/>
                <a:gd name="T8" fmla="*/ 2 w 637"/>
                <a:gd name="T9" fmla="*/ 0 h 165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37"/>
                <a:gd name="T16" fmla="*/ 0 h 1659"/>
                <a:gd name="T17" fmla="*/ 637 w 637"/>
                <a:gd name="T18" fmla="*/ 1659 h 165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37" h="1659">
                  <a:moveTo>
                    <a:pt x="615" y="0"/>
                  </a:moveTo>
                  <a:lnTo>
                    <a:pt x="637" y="0"/>
                  </a:lnTo>
                  <a:lnTo>
                    <a:pt x="68" y="1659"/>
                  </a:lnTo>
                  <a:lnTo>
                    <a:pt x="0" y="1647"/>
                  </a:lnTo>
                  <a:lnTo>
                    <a:pt x="615" y="0"/>
                  </a:ln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44402" name="Freeform 1598"/>
            <p:cNvSpPr>
              <a:spLocks/>
            </p:cNvSpPr>
            <p:nvPr/>
          </p:nvSpPr>
          <p:spPr bwMode="auto">
            <a:xfrm>
              <a:off x="1734" y="2587"/>
              <a:ext cx="1494" cy="394"/>
            </a:xfrm>
            <a:custGeom>
              <a:avLst/>
              <a:gdLst>
                <a:gd name="T0" fmla="*/ 0 w 2216"/>
                <a:gd name="T1" fmla="*/ 0 h 550"/>
                <a:gd name="T2" fmla="*/ 1 w 2216"/>
                <a:gd name="T3" fmla="*/ 1 h 550"/>
                <a:gd name="T4" fmla="*/ 9 w 2216"/>
                <a:gd name="T5" fmla="*/ 5 h 550"/>
                <a:gd name="T6" fmla="*/ 9 w 2216"/>
                <a:gd name="T7" fmla="*/ 4 h 550"/>
                <a:gd name="T8" fmla="*/ 0 w 2216"/>
                <a:gd name="T9" fmla="*/ 0 h 5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16"/>
                <a:gd name="T16" fmla="*/ 0 h 550"/>
                <a:gd name="T17" fmla="*/ 2216 w 2216"/>
                <a:gd name="T18" fmla="*/ 550 h 55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16" h="550">
                  <a:moveTo>
                    <a:pt x="0" y="0"/>
                  </a:moveTo>
                  <a:lnTo>
                    <a:pt x="9" y="57"/>
                  </a:lnTo>
                  <a:lnTo>
                    <a:pt x="2164" y="550"/>
                  </a:lnTo>
                  <a:lnTo>
                    <a:pt x="2216" y="496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grpSp>
          <p:nvGrpSpPr>
            <p:cNvPr id="44403" name="Group 1599"/>
            <p:cNvGrpSpPr>
              <a:grpSpLocks/>
            </p:cNvGrpSpPr>
            <p:nvPr/>
          </p:nvGrpSpPr>
          <p:grpSpPr bwMode="auto">
            <a:xfrm>
              <a:off x="1709" y="3008"/>
              <a:ext cx="507" cy="234"/>
              <a:chOff x="1740" y="2642"/>
              <a:chExt cx="752" cy="327"/>
            </a:xfrm>
          </p:grpSpPr>
          <p:sp>
            <p:nvSpPr>
              <p:cNvPr id="44410" name="Freeform 1600"/>
              <p:cNvSpPr>
                <a:spLocks/>
              </p:cNvSpPr>
              <p:nvPr/>
            </p:nvSpPr>
            <p:spPr bwMode="auto">
              <a:xfrm>
                <a:off x="1740" y="2642"/>
                <a:ext cx="752" cy="327"/>
              </a:xfrm>
              <a:custGeom>
                <a:avLst/>
                <a:gdLst>
                  <a:gd name="T0" fmla="*/ 293 w 752"/>
                  <a:gd name="T1" fmla="*/ 0 h 327"/>
                  <a:gd name="T2" fmla="*/ 752 w 752"/>
                  <a:gd name="T3" fmla="*/ 124 h 327"/>
                  <a:gd name="T4" fmla="*/ 470 w 752"/>
                  <a:gd name="T5" fmla="*/ 327 h 327"/>
                  <a:gd name="T6" fmla="*/ 0 w 752"/>
                  <a:gd name="T7" fmla="*/ 183 h 327"/>
                  <a:gd name="T8" fmla="*/ 293 w 752"/>
                  <a:gd name="T9" fmla="*/ 0 h 32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52"/>
                  <a:gd name="T16" fmla="*/ 0 h 327"/>
                  <a:gd name="T17" fmla="*/ 752 w 752"/>
                  <a:gd name="T18" fmla="*/ 327 h 32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52" h="327">
                    <a:moveTo>
                      <a:pt x="293" y="0"/>
                    </a:moveTo>
                    <a:lnTo>
                      <a:pt x="752" y="124"/>
                    </a:lnTo>
                    <a:lnTo>
                      <a:pt x="470" y="327"/>
                    </a:lnTo>
                    <a:lnTo>
                      <a:pt x="0" y="183"/>
                    </a:lnTo>
                    <a:lnTo>
                      <a:pt x="293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411" name="Freeform 1601"/>
              <p:cNvSpPr>
                <a:spLocks/>
              </p:cNvSpPr>
              <p:nvPr/>
            </p:nvSpPr>
            <p:spPr bwMode="auto">
              <a:xfrm>
                <a:off x="1754" y="2649"/>
                <a:ext cx="726" cy="311"/>
              </a:xfrm>
              <a:custGeom>
                <a:avLst/>
                <a:gdLst>
                  <a:gd name="T0" fmla="*/ 282 w 726"/>
                  <a:gd name="T1" fmla="*/ 0 h 311"/>
                  <a:gd name="T2" fmla="*/ 726 w 726"/>
                  <a:gd name="T3" fmla="*/ 119 h 311"/>
                  <a:gd name="T4" fmla="*/ 457 w 726"/>
                  <a:gd name="T5" fmla="*/ 311 h 311"/>
                  <a:gd name="T6" fmla="*/ 0 w 726"/>
                  <a:gd name="T7" fmla="*/ 173 h 311"/>
                  <a:gd name="T8" fmla="*/ 282 w 726"/>
                  <a:gd name="T9" fmla="*/ 0 h 3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26"/>
                  <a:gd name="T16" fmla="*/ 0 h 311"/>
                  <a:gd name="T17" fmla="*/ 726 w 726"/>
                  <a:gd name="T18" fmla="*/ 311 h 31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26" h="311">
                    <a:moveTo>
                      <a:pt x="282" y="0"/>
                    </a:moveTo>
                    <a:lnTo>
                      <a:pt x="726" y="119"/>
                    </a:lnTo>
                    <a:lnTo>
                      <a:pt x="457" y="311"/>
                    </a:lnTo>
                    <a:lnTo>
                      <a:pt x="0" y="173"/>
                    </a:lnTo>
                    <a:lnTo>
                      <a:pt x="282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4D4D4D"/>
                  </a:gs>
                  <a:gs pos="100000">
                    <a:srgbClr val="DDDDDD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412" name="Freeform 1602"/>
              <p:cNvSpPr>
                <a:spLocks/>
              </p:cNvSpPr>
              <p:nvPr/>
            </p:nvSpPr>
            <p:spPr bwMode="auto">
              <a:xfrm>
                <a:off x="1808" y="2770"/>
                <a:ext cx="258" cy="100"/>
              </a:xfrm>
              <a:custGeom>
                <a:avLst/>
                <a:gdLst>
                  <a:gd name="T0" fmla="*/ 0 w 258"/>
                  <a:gd name="T1" fmla="*/ 44 h 100"/>
                  <a:gd name="T2" fmla="*/ 75 w 258"/>
                  <a:gd name="T3" fmla="*/ 0 h 100"/>
                  <a:gd name="T4" fmla="*/ 258 w 258"/>
                  <a:gd name="T5" fmla="*/ 50 h 100"/>
                  <a:gd name="T6" fmla="*/ 183 w 258"/>
                  <a:gd name="T7" fmla="*/ 100 h 100"/>
                  <a:gd name="T8" fmla="*/ 0 w 258"/>
                  <a:gd name="T9" fmla="*/ 44 h 1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8"/>
                  <a:gd name="T16" fmla="*/ 0 h 100"/>
                  <a:gd name="T17" fmla="*/ 258 w 258"/>
                  <a:gd name="T18" fmla="*/ 100 h 1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8" h="100">
                    <a:moveTo>
                      <a:pt x="0" y="44"/>
                    </a:moveTo>
                    <a:lnTo>
                      <a:pt x="75" y="0"/>
                    </a:lnTo>
                    <a:lnTo>
                      <a:pt x="258" y="50"/>
                    </a:lnTo>
                    <a:lnTo>
                      <a:pt x="183" y="100"/>
                    </a:lnTo>
                    <a:lnTo>
                      <a:pt x="0" y="44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413" name="Freeform 1603"/>
              <p:cNvSpPr>
                <a:spLocks/>
              </p:cNvSpPr>
              <p:nvPr/>
            </p:nvSpPr>
            <p:spPr bwMode="auto">
              <a:xfrm>
                <a:off x="1799" y="2816"/>
                <a:ext cx="194" cy="63"/>
              </a:xfrm>
              <a:custGeom>
                <a:avLst/>
                <a:gdLst>
                  <a:gd name="T0" fmla="*/ 12 w 194"/>
                  <a:gd name="T1" fmla="*/ 0 h 63"/>
                  <a:gd name="T2" fmla="*/ 194 w 194"/>
                  <a:gd name="T3" fmla="*/ 53 h 63"/>
                  <a:gd name="T4" fmla="*/ 180 w 194"/>
                  <a:gd name="T5" fmla="*/ 63 h 63"/>
                  <a:gd name="T6" fmla="*/ 0 w 194"/>
                  <a:gd name="T7" fmla="*/ 9 h 63"/>
                  <a:gd name="T8" fmla="*/ 12 w 194"/>
                  <a:gd name="T9" fmla="*/ 0 h 6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4"/>
                  <a:gd name="T16" fmla="*/ 0 h 63"/>
                  <a:gd name="T17" fmla="*/ 194 w 194"/>
                  <a:gd name="T18" fmla="*/ 63 h 6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4" h="63">
                    <a:moveTo>
                      <a:pt x="12" y="0"/>
                    </a:moveTo>
                    <a:lnTo>
                      <a:pt x="194" y="53"/>
                    </a:lnTo>
                    <a:lnTo>
                      <a:pt x="180" y="63"/>
                    </a:lnTo>
                    <a:lnTo>
                      <a:pt x="0" y="9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414" name="Freeform 1604"/>
              <p:cNvSpPr>
                <a:spLocks/>
              </p:cNvSpPr>
              <p:nvPr/>
            </p:nvSpPr>
            <p:spPr bwMode="auto">
              <a:xfrm>
                <a:off x="2020" y="2834"/>
                <a:ext cx="258" cy="102"/>
              </a:xfrm>
              <a:custGeom>
                <a:avLst/>
                <a:gdLst>
                  <a:gd name="T0" fmla="*/ 0 w 258"/>
                  <a:gd name="T1" fmla="*/ 46 h 102"/>
                  <a:gd name="T2" fmla="*/ 71 w 258"/>
                  <a:gd name="T3" fmla="*/ 0 h 102"/>
                  <a:gd name="T4" fmla="*/ 258 w 258"/>
                  <a:gd name="T5" fmla="*/ 52 h 102"/>
                  <a:gd name="T6" fmla="*/ 183 w 258"/>
                  <a:gd name="T7" fmla="*/ 102 h 102"/>
                  <a:gd name="T8" fmla="*/ 0 w 258"/>
                  <a:gd name="T9" fmla="*/ 46 h 10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8"/>
                  <a:gd name="T16" fmla="*/ 0 h 102"/>
                  <a:gd name="T17" fmla="*/ 258 w 258"/>
                  <a:gd name="T18" fmla="*/ 102 h 10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8" h="102">
                    <a:moveTo>
                      <a:pt x="0" y="46"/>
                    </a:moveTo>
                    <a:lnTo>
                      <a:pt x="71" y="0"/>
                    </a:lnTo>
                    <a:lnTo>
                      <a:pt x="258" y="52"/>
                    </a:lnTo>
                    <a:lnTo>
                      <a:pt x="183" y="102"/>
                    </a:lnTo>
                    <a:lnTo>
                      <a:pt x="0" y="46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415" name="Freeform 1605"/>
              <p:cNvSpPr>
                <a:spLocks/>
              </p:cNvSpPr>
              <p:nvPr/>
            </p:nvSpPr>
            <p:spPr bwMode="auto">
              <a:xfrm>
                <a:off x="2011" y="2882"/>
                <a:ext cx="194" cy="63"/>
              </a:xfrm>
              <a:custGeom>
                <a:avLst/>
                <a:gdLst>
                  <a:gd name="T0" fmla="*/ 12 w 194"/>
                  <a:gd name="T1" fmla="*/ 0 h 63"/>
                  <a:gd name="T2" fmla="*/ 194 w 194"/>
                  <a:gd name="T3" fmla="*/ 53 h 63"/>
                  <a:gd name="T4" fmla="*/ 180 w 194"/>
                  <a:gd name="T5" fmla="*/ 63 h 63"/>
                  <a:gd name="T6" fmla="*/ 0 w 194"/>
                  <a:gd name="T7" fmla="*/ 9 h 63"/>
                  <a:gd name="T8" fmla="*/ 12 w 194"/>
                  <a:gd name="T9" fmla="*/ 0 h 6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4"/>
                  <a:gd name="T16" fmla="*/ 0 h 63"/>
                  <a:gd name="T17" fmla="*/ 194 w 194"/>
                  <a:gd name="T18" fmla="*/ 63 h 6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4" h="63">
                    <a:moveTo>
                      <a:pt x="12" y="0"/>
                    </a:moveTo>
                    <a:lnTo>
                      <a:pt x="194" y="53"/>
                    </a:lnTo>
                    <a:lnTo>
                      <a:pt x="180" y="63"/>
                    </a:lnTo>
                    <a:lnTo>
                      <a:pt x="0" y="9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sp>
          <p:nvSpPr>
            <p:cNvPr id="44404" name="Freeform 1606"/>
            <p:cNvSpPr>
              <a:spLocks/>
            </p:cNvSpPr>
            <p:nvPr/>
          </p:nvSpPr>
          <p:spPr bwMode="auto">
            <a:xfrm>
              <a:off x="2577" y="3043"/>
              <a:ext cx="614" cy="514"/>
            </a:xfrm>
            <a:custGeom>
              <a:avLst/>
              <a:gdLst>
                <a:gd name="T0" fmla="*/ 1 w 990"/>
                <a:gd name="T1" fmla="*/ 2 h 792"/>
                <a:gd name="T2" fmla="*/ 1 w 990"/>
                <a:gd name="T3" fmla="*/ 0 h 792"/>
                <a:gd name="T4" fmla="*/ 1 w 990"/>
                <a:gd name="T5" fmla="*/ 1 h 792"/>
                <a:gd name="T6" fmla="*/ 0 w 990"/>
                <a:gd name="T7" fmla="*/ 2 h 792"/>
                <a:gd name="T8" fmla="*/ 1 w 990"/>
                <a:gd name="T9" fmla="*/ 2 h 7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90"/>
                <a:gd name="T16" fmla="*/ 0 h 792"/>
                <a:gd name="T17" fmla="*/ 990 w 990"/>
                <a:gd name="T18" fmla="*/ 792 h 7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90" h="792">
                  <a:moveTo>
                    <a:pt x="3" y="738"/>
                  </a:moveTo>
                  <a:lnTo>
                    <a:pt x="990" y="0"/>
                  </a:lnTo>
                  <a:lnTo>
                    <a:pt x="987" y="60"/>
                  </a:lnTo>
                  <a:lnTo>
                    <a:pt x="0" y="792"/>
                  </a:lnTo>
                  <a:lnTo>
                    <a:pt x="3" y="738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44405" name="Freeform 1607"/>
            <p:cNvSpPr>
              <a:spLocks/>
            </p:cNvSpPr>
            <p:nvPr/>
          </p:nvSpPr>
          <p:spPr bwMode="auto">
            <a:xfrm>
              <a:off x="1010" y="3084"/>
              <a:ext cx="1571" cy="469"/>
            </a:xfrm>
            <a:custGeom>
              <a:avLst/>
              <a:gdLst>
                <a:gd name="T0" fmla="*/ 1 w 2532"/>
                <a:gd name="T1" fmla="*/ 0 h 723"/>
                <a:gd name="T2" fmla="*/ 1 w 2532"/>
                <a:gd name="T3" fmla="*/ 0 h 723"/>
                <a:gd name="T4" fmla="*/ 4 w 2532"/>
                <a:gd name="T5" fmla="*/ 2 h 723"/>
                <a:gd name="T6" fmla="*/ 4 w 2532"/>
                <a:gd name="T7" fmla="*/ 2 h 723"/>
                <a:gd name="T8" fmla="*/ 0 w 2532"/>
                <a:gd name="T9" fmla="*/ 1 h 723"/>
                <a:gd name="T10" fmla="*/ 1 w 2532"/>
                <a:gd name="T11" fmla="*/ 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32"/>
                <a:gd name="T19" fmla="*/ 0 h 723"/>
                <a:gd name="T20" fmla="*/ 2532 w 2532"/>
                <a:gd name="T21" fmla="*/ 723 h 72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32" h="723">
                  <a:moveTo>
                    <a:pt x="6" y="0"/>
                  </a:moveTo>
                  <a:cubicBezTo>
                    <a:pt x="16" y="0"/>
                    <a:pt x="26" y="0"/>
                    <a:pt x="36" y="0"/>
                  </a:cubicBezTo>
                  <a:lnTo>
                    <a:pt x="2532" y="678"/>
                  </a:lnTo>
                  <a:lnTo>
                    <a:pt x="2529" y="723"/>
                  </a:lnTo>
                  <a:lnTo>
                    <a:pt x="0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44406" name="Freeform 1608"/>
            <p:cNvSpPr>
              <a:spLocks/>
            </p:cNvSpPr>
            <p:nvPr/>
          </p:nvSpPr>
          <p:spPr bwMode="auto">
            <a:xfrm>
              <a:off x="1011" y="2998"/>
              <a:ext cx="17" cy="95"/>
            </a:xfrm>
            <a:custGeom>
              <a:avLst/>
              <a:gdLst>
                <a:gd name="T0" fmla="*/ 1 w 26"/>
                <a:gd name="T1" fmla="*/ 1 h 147"/>
                <a:gd name="T2" fmla="*/ 1 w 26"/>
                <a:gd name="T3" fmla="*/ 1 h 147"/>
                <a:gd name="T4" fmla="*/ 0 w 26"/>
                <a:gd name="T5" fmla="*/ 1 h 147"/>
                <a:gd name="T6" fmla="*/ 1 w 26"/>
                <a:gd name="T7" fmla="*/ 0 h 147"/>
                <a:gd name="T8" fmla="*/ 1 w 26"/>
                <a:gd name="T9" fmla="*/ 1 h 1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"/>
                <a:gd name="T16" fmla="*/ 0 h 147"/>
                <a:gd name="T17" fmla="*/ 26 w 26"/>
                <a:gd name="T18" fmla="*/ 147 h 14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" h="147">
                  <a:moveTo>
                    <a:pt x="26" y="10"/>
                  </a:moveTo>
                  <a:lnTo>
                    <a:pt x="23" y="147"/>
                  </a:lnTo>
                  <a:lnTo>
                    <a:pt x="0" y="144"/>
                  </a:lnTo>
                  <a:lnTo>
                    <a:pt x="3" y="0"/>
                  </a:lnTo>
                  <a:lnTo>
                    <a:pt x="26" y="1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44407" name="Freeform 1609"/>
            <p:cNvSpPr>
              <a:spLocks/>
            </p:cNvSpPr>
            <p:nvPr/>
          </p:nvSpPr>
          <p:spPr bwMode="auto">
            <a:xfrm>
              <a:off x="1012" y="2611"/>
              <a:ext cx="730" cy="393"/>
            </a:xfrm>
            <a:custGeom>
              <a:avLst/>
              <a:gdLst>
                <a:gd name="T0" fmla="*/ 1 w 1176"/>
                <a:gd name="T1" fmla="*/ 0 h 606"/>
                <a:gd name="T2" fmla="*/ 0 w 1176"/>
                <a:gd name="T3" fmla="*/ 1 h 606"/>
                <a:gd name="T4" fmla="*/ 1 w 1176"/>
                <a:gd name="T5" fmla="*/ 1 h 606"/>
                <a:gd name="T6" fmla="*/ 1 w 1176"/>
                <a:gd name="T7" fmla="*/ 1 h 606"/>
                <a:gd name="T8" fmla="*/ 1 w 1176"/>
                <a:gd name="T9" fmla="*/ 0 h 60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76"/>
                <a:gd name="T16" fmla="*/ 0 h 606"/>
                <a:gd name="T17" fmla="*/ 1176 w 1176"/>
                <a:gd name="T18" fmla="*/ 606 h 60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76" h="606">
                  <a:moveTo>
                    <a:pt x="1170" y="0"/>
                  </a:moveTo>
                  <a:lnTo>
                    <a:pt x="0" y="597"/>
                  </a:lnTo>
                  <a:lnTo>
                    <a:pt x="30" y="606"/>
                  </a:lnTo>
                  <a:lnTo>
                    <a:pt x="1176" y="18"/>
                  </a:lnTo>
                  <a:lnTo>
                    <a:pt x="1170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44408" name="Freeform 1610"/>
            <p:cNvSpPr>
              <a:spLocks/>
            </p:cNvSpPr>
            <p:nvPr/>
          </p:nvSpPr>
          <p:spPr bwMode="auto">
            <a:xfrm>
              <a:off x="1061" y="3018"/>
              <a:ext cx="1490" cy="451"/>
            </a:xfrm>
            <a:custGeom>
              <a:avLst/>
              <a:gdLst>
                <a:gd name="T0" fmla="*/ 1 w 2532"/>
                <a:gd name="T1" fmla="*/ 0 h 723"/>
                <a:gd name="T2" fmla="*/ 1 w 2532"/>
                <a:gd name="T3" fmla="*/ 0 h 723"/>
                <a:gd name="T4" fmla="*/ 1 w 2532"/>
                <a:gd name="T5" fmla="*/ 1 h 723"/>
                <a:gd name="T6" fmla="*/ 1 w 2532"/>
                <a:gd name="T7" fmla="*/ 1 h 723"/>
                <a:gd name="T8" fmla="*/ 0 w 2532"/>
                <a:gd name="T9" fmla="*/ 1 h 723"/>
                <a:gd name="T10" fmla="*/ 1 w 2532"/>
                <a:gd name="T11" fmla="*/ 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32"/>
                <a:gd name="T19" fmla="*/ 0 h 723"/>
                <a:gd name="T20" fmla="*/ 2532 w 2532"/>
                <a:gd name="T21" fmla="*/ 723 h 72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32" h="723">
                  <a:moveTo>
                    <a:pt x="6" y="0"/>
                  </a:moveTo>
                  <a:cubicBezTo>
                    <a:pt x="16" y="0"/>
                    <a:pt x="26" y="0"/>
                    <a:pt x="36" y="0"/>
                  </a:cubicBezTo>
                  <a:lnTo>
                    <a:pt x="2532" y="678"/>
                  </a:lnTo>
                  <a:lnTo>
                    <a:pt x="2529" y="723"/>
                  </a:lnTo>
                  <a:lnTo>
                    <a:pt x="0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44409" name="Freeform 1611"/>
            <p:cNvSpPr>
              <a:spLocks/>
            </p:cNvSpPr>
            <p:nvPr/>
          </p:nvSpPr>
          <p:spPr bwMode="auto">
            <a:xfrm flipV="1">
              <a:off x="2549" y="2986"/>
              <a:ext cx="608" cy="467"/>
            </a:xfrm>
            <a:custGeom>
              <a:avLst/>
              <a:gdLst>
                <a:gd name="T0" fmla="*/ 0 w 2532"/>
                <a:gd name="T1" fmla="*/ 0 h 723"/>
                <a:gd name="T2" fmla="*/ 0 w 2532"/>
                <a:gd name="T3" fmla="*/ 0 h 723"/>
                <a:gd name="T4" fmla="*/ 0 w 2532"/>
                <a:gd name="T5" fmla="*/ 2 h 723"/>
                <a:gd name="T6" fmla="*/ 0 w 2532"/>
                <a:gd name="T7" fmla="*/ 2 h 723"/>
                <a:gd name="T8" fmla="*/ 0 w 2532"/>
                <a:gd name="T9" fmla="*/ 1 h 723"/>
                <a:gd name="T10" fmla="*/ 0 w 2532"/>
                <a:gd name="T11" fmla="*/ 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32"/>
                <a:gd name="T19" fmla="*/ 0 h 723"/>
                <a:gd name="T20" fmla="*/ 2532 w 2532"/>
                <a:gd name="T21" fmla="*/ 723 h 72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32" h="723">
                  <a:moveTo>
                    <a:pt x="6" y="0"/>
                  </a:moveTo>
                  <a:cubicBezTo>
                    <a:pt x="16" y="0"/>
                    <a:pt x="26" y="0"/>
                    <a:pt x="36" y="0"/>
                  </a:cubicBezTo>
                  <a:lnTo>
                    <a:pt x="2532" y="678"/>
                  </a:lnTo>
                  <a:lnTo>
                    <a:pt x="2529" y="723"/>
                  </a:lnTo>
                  <a:lnTo>
                    <a:pt x="0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44093" name="Group 1612"/>
          <p:cNvGrpSpPr>
            <a:grpSpLocks/>
          </p:cNvGrpSpPr>
          <p:nvPr/>
        </p:nvGrpSpPr>
        <p:grpSpPr bwMode="auto">
          <a:xfrm flipH="1">
            <a:off x="5684838" y="3211513"/>
            <a:ext cx="414337" cy="373062"/>
            <a:chOff x="2839" y="3501"/>
            <a:chExt cx="755" cy="803"/>
          </a:xfrm>
        </p:grpSpPr>
        <p:pic>
          <p:nvPicPr>
            <p:cNvPr id="44391" name="Picture 1613" descr="desktop_computer_stylized_medium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9" y="3501"/>
              <a:ext cx="755" cy="8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4392" name="Freeform 1614"/>
            <p:cNvSpPr>
              <a:spLocks/>
            </p:cNvSpPr>
            <p:nvPr/>
          </p:nvSpPr>
          <p:spPr bwMode="auto">
            <a:xfrm>
              <a:off x="2916" y="3578"/>
              <a:ext cx="356" cy="368"/>
            </a:xfrm>
            <a:custGeom>
              <a:avLst/>
              <a:gdLst>
                <a:gd name="T0" fmla="*/ 0 w 356"/>
                <a:gd name="T1" fmla="*/ 0 h 368"/>
                <a:gd name="T2" fmla="*/ 300 w 356"/>
                <a:gd name="T3" fmla="*/ 14 h 368"/>
                <a:gd name="T4" fmla="*/ 356 w 356"/>
                <a:gd name="T5" fmla="*/ 294 h 368"/>
                <a:gd name="T6" fmla="*/ 78 w 356"/>
                <a:gd name="T7" fmla="*/ 368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44094" name="Group 1615"/>
          <p:cNvGrpSpPr>
            <a:grpSpLocks/>
          </p:cNvGrpSpPr>
          <p:nvPr/>
        </p:nvGrpSpPr>
        <p:grpSpPr bwMode="auto">
          <a:xfrm>
            <a:off x="7051675" y="5411788"/>
            <a:ext cx="474663" cy="407987"/>
            <a:chOff x="877" y="1008"/>
            <a:chExt cx="2747" cy="2591"/>
          </a:xfrm>
        </p:grpSpPr>
        <p:pic>
          <p:nvPicPr>
            <p:cNvPr id="44368" name="Picture 1616" descr="antenna_stylized"/>
            <p:cNvPicPr>
              <a:picLocks noChangeAspect="1" noChangeArrowheads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7" y="1008"/>
              <a:ext cx="2725" cy="14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4369" name="Picture 1617" descr="laptop_keyboard"/>
            <p:cNvPicPr>
              <a:picLocks noChangeAspect="1" noChangeArrowheads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9064" flipH="1">
              <a:off x="1009" y="2586"/>
              <a:ext cx="2245" cy="10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4370" name="Freeform 1618"/>
            <p:cNvSpPr>
              <a:spLocks/>
            </p:cNvSpPr>
            <p:nvPr/>
          </p:nvSpPr>
          <p:spPr bwMode="auto">
            <a:xfrm>
              <a:off x="1753" y="1603"/>
              <a:ext cx="1807" cy="1322"/>
            </a:xfrm>
            <a:custGeom>
              <a:avLst/>
              <a:gdLst>
                <a:gd name="T0" fmla="*/ 1 w 2982"/>
                <a:gd name="T1" fmla="*/ 0 h 2442"/>
                <a:gd name="T2" fmla="*/ 0 w 2982"/>
                <a:gd name="T3" fmla="*/ 1 h 2442"/>
                <a:gd name="T4" fmla="*/ 2 w 2982"/>
                <a:gd name="T5" fmla="*/ 1 h 2442"/>
                <a:gd name="T6" fmla="*/ 2 w 2982"/>
                <a:gd name="T7" fmla="*/ 1 h 2442"/>
                <a:gd name="T8" fmla="*/ 1 w 2982"/>
                <a:gd name="T9" fmla="*/ 0 h 24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82"/>
                <a:gd name="T16" fmla="*/ 0 h 2442"/>
                <a:gd name="T17" fmla="*/ 2982 w 2982"/>
                <a:gd name="T18" fmla="*/ 2442 h 24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82" h="2442">
                  <a:moveTo>
                    <a:pt x="540" y="0"/>
                  </a:moveTo>
                  <a:lnTo>
                    <a:pt x="0" y="1734"/>
                  </a:lnTo>
                  <a:lnTo>
                    <a:pt x="2394" y="2442"/>
                  </a:lnTo>
                  <a:lnTo>
                    <a:pt x="2982" y="318"/>
                  </a:lnTo>
                  <a:lnTo>
                    <a:pt x="54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pic>
          <p:nvPicPr>
            <p:cNvPr id="44371" name="Picture 1619" descr="screen"/>
            <p:cNvPicPr>
              <a:picLocks noChangeAspect="1" noChangeArrowheads="1"/>
            </p:cNvPicPr>
            <p:nvPr/>
          </p:nvPicPr>
          <p:blipFill>
            <a:blip r:embed="rId1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42" y="1637"/>
              <a:ext cx="1642" cy="1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4372" name="Freeform 1620"/>
            <p:cNvSpPr>
              <a:spLocks/>
            </p:cNvSpPr>
            <p:nvPr/>
          </p:nvSpPr>
          <p:spPr bwMode="auto">
            <a:xfrm>
              <a:off x="2082" y="1564"/>
              <a:ext cx="1531" cy="246"/>
            </a:xfrm>
            <a:custGeom>
              <a:avLst/>
              <a:gdLst>
                <a:gd name="T0" fmla="*/ 1 w 2528"/>
                <a:gd name="T1" fmla="*/ 0 h 455"/>
                <a:gd name="T2" fmla="*/ 2 w 2528"/>
                <a:gd name="T3" fmla="*/ 1 h 455"/>
                <a:gd name="T4" fmla="*/ 2 w 2528"/>
                <a:gd name="T5" fmla="*/ 1 h 455"/>
                <a:gd name="T6" fmla="*/ 0 w 2528"/>
                <a:gd name="T7" fmla="*/ 1 h 455"/>
                <a:gd name="T8" fmla="*/ 1 w 2528"/>
                <a:gd name="T9" fmla="*/ 0 h 4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528"/>
                <a:gd name="T16" fmla="*/ 0 h 455"/>
                <a:gd name="T17" fmla="*/ 2528 w 2528"/>
                <a:gd name="T18" fmla="*/ 455 h 4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528" h="455">
                  <a:moveTo>
                    <a:pt x="14" y="0"/>
                  </a:moveTo>
                  <a:lnTo>
                    <a:pt x="2528" y="341"/>
                  </a:lnTo>
                  <a:lnTo>
                    <a:pt x="2480" y="455"/>
                  </a:lnTo>
                  <a:lnTo>
                    <a:pt x="0" y="86"/>
                  </a:lnTo>
                  <a:lnTo>
                    <a:pt x="14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rgbClr val="EAEAEA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44373" name="Freeform 1621"/>
            <p:cNvSpPr>
              <a:spLocks/>
            </p:cNvSpPr>
            <p:nvPr/>
          </p:nvSpPr>
          <p:spPr bwMode="auto">
            <a:xfrm>
              <a:off x="1737" y="1562"/>
              <a:ext cx="425" cy="1024"/>
            </a:xfrm>
            <a:custGeom>
              <a:avLst/>
              <a:gdLst>
                <a:gd name="T0" fmla="*/ 1 w 702"/>
                <a:gd name="T1" fmla="*/ 0 h 1893"/>
                <a:gd name="T2" fmla="*/ 0 w 702"/>
                <a:gd name="T3" fmla="*/ 1 h 1893"/>
                <a:gd name="T4" fmla="*/ 1 w 702"/>
                <a:gd name="T5" fmla="*/ 1 h 1893"/>
                <a:gd name="T6" fmla="*/ 1 w 702"/>
                <a:gd name="T7" fmla="*/ 1 h 1893"/>
                <a:gd name="T8" fmla="*/ 1 w 702"/>
                <a:gd name="T9" fmla="*/ 0 h 18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2"/>
                <a:gd name="T16" fmla="*/ 0 h 1893"/>
                <a:gd name="T17" fmla="*/ 702 w 702"/>
                <a:gd name="T18" fmla="*/ 1893 h 18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2" h="1893">
                  <a:moveTo>
                    <a:pt x="579" y="0"/>
                  </a:moveTo>
                  <a:lnTo>
                    <a:pt x="0" y="1869"/>
                  </a:lnTo>
                  <a:lnTo>
                    <a:pt x="114" y="1893"/>
                  </a:lnTo>
                  <a:lnTo>
                    <a:pt x="702" y="51"/>
                  </a:lnTo>
                  <a:lnTo>
                    <a:pt x="579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44374" name="Freeform 1622"/>
            <p:cNvSpPr>
              <a:spLocks/>
            </p:cNvSpPr>
            <p:nvPr/>
          </p:nvSpPr>
          <p:spPr bwMode="auto">
            <a:xfrm>
              <a:off x="3144" y="1745"/>
              <a:ext cx="458" cy="1182"/>
            </a:xfrm>
            <a:custGeom>
              <a:avLst/>
              <a:gdLst>
                <a:gd name="T0" fmla="*/ 1 w 756"/>
                <a:gd name="T1" fmla="*/ 0 h 2184"/>
                <a:gd name="T2" fmla="*/ 1 w 756"/>
                <a:gd name="T3" fmla="*/ 1 h 2184"/>
                <a:gd name="T4" fmla="*/ 0 w 756"/>
                <a:gd name="T5" fmla="*/ 1 h 2184"/>
                <a:gd name="T6" fmla="*/ 1 w 756"/>
                <a:gd name="T7" fmla="*/ 1 h 2184"/>
                <a:gd name="T8" fmla="*/ 1 w 756"/>
                <a:gd name="T9" fmla="*/ 0 h 21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56"/>
                <a:gd name="T16" fmla="*/ 0 h 2184"/>
                <a:gd name="T17" fmla="*/ 756 w 756"/>
                <a:gd name="T18" fmla="*/ 2184 h 218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56" h="2184">
                  <a:moveTo>
                    <a:pt x="756" y="0"/>
                  </a:moveTo>
                  <a:lnTo>
                    <a:pt x="138" y="2184"/>
                  </a:lnTo>
                  <a:lnTo>
                    <a:pt x="0" y="2148"/>
                  </a:lnTo>
                  <a:lnTo>
                    <a:pt x="606" y="78"/>
                  </a:lnTo>
                  <a:lnTo>
                    <a:pt x="756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44375" name="Freeform 1623"/>
            <p:cNvSpPr>
              <a:spLocks/>
            </p:cNvSpPr>
            <p:nvPr/>
          </p:nvSpPr>
          <p:spPr bwMode="auto">
            <a:xfrm>
              <a:off x="1732" y="2534"/>
              <a:ext cx="1680" cy="399"/>
            </a:xfrm>
            <a:custGeom>
              <a:avLst/>
              <a:gdLst>
                <a:gd name="T0" fmla="*/ 1 w 2773"/>
                <a:gd name="T1" fmla="*/ 0 h 738"/>
                <a:gd name="T2" fmla="*/ 0 w 2773"/>
                <a:gd name="T3" fmla="*/ 1 h 738"/>
                <a:gd name="T4" fmla="*/ 2 w 2773"/>
                <a:gd name="T5" fmla="*/ 1 h 738"/>
                <a:gd name="T6" fmla="*/ 2 w 2773"/>
                <a:gd name="T7" fmla="*/ 1 h 738"/>
                <a:gd name="T8" fmla="*/ 1 w 2773"/>
                <a:gd name="T9" fmla="*/ 0 h 7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73"/>
                <a:gd name="T16" fmla="*/ 0 h 738"/>
                <a:gd name="T17" fmla="*/ 2773 w 2773"/>
                <a:gd name="T18" fmla="*/ 738 h 7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73" h="738">
                  <a:moveTo>
                    <a:pt x="33" y="0"/>
                  </a:moveTo>
                  <a:lnTo>
                    <a:pt x="0" y="99"/>
                  </a:lnTo>
                  <a:lnTo>
                    <a:pt x="2436" y="738"/>
                  </a:lnTo>
                  <a:cubicBezTo>
                    <a:pt x="2499" y="501"/>
                    <a:pt x="2773" y="727"/>
                    <a:pt x="2373" y="603"/>
                  </a:cubicBezTo>
                  <a:lnTo>
                    <a:pt x="33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CC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44376" name="Freeform 1624"/>
            <p:cNvSpPr>
              <a:spLocks/>
            </p:cNvSpPr>
            <p:nvPr/>
          </p:nvSpPr>
          <p:spPr bwMode="auto">
            <a:xfrm>
              <a:off x="3195" y="1755"/>
              <a:ext cx="429" cy="1187"/>
            </a:xfrm>
            <a:custGeom>
              <a:avLst/>
              <a:gdLst>
                <a:gd name="T0" fmla="*/ 2 w 637"/>
                <a:gd name="T1" fmla="*/ 0 h 1659"/>
                <a:gd name="T2" fmla="*/ 2 w 637"/>
                <a:gd name="T3" fmla="*/ 0 h 1659"/>
                <a:gd name="T4" fmla="*/ 1 w 637"/>
                <a:gd name="T5" fmla="*/ 15 h 1659"/>
                <a:gd name="T6" fmla="*/ 0 w 637"/>
                <a:gd name="T7" fmla="*/ 15 h 1659"/>
                <a:gd name="T8" fmla="*/ 2 w 637"/>
                <a:gd name="T9" fmla="*/ 0 h 165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37"/>
                <a:gd name="T16" fmla="*/ 0 h 1659"/>
                <a:gd name="T17" fmla="*/ 637 w 637"/>
                <a:gd name="T18" fmla="*/ 1659 h 165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37" h="1659">
                  <a:moveTo>
                    <a:pt x="615" y="0"/>
                  </a:moveTo>
                  <a:lnTo>
                    <a:pt x="637" y="0"/>
                  </a:lnTo>
                  <a:lnTo>
                    <a:pt x="68" y="1659"/>
                  </a:lnTo>
                  <a:lnTo>
                    <a:pt x="0" y="1647"/>
                  </a:lnTo>
                  <a:lnTo>
                    <a:pt x="615" y="0"/>
                  </a:ln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44377" name="Freeform 1625"/>
            <p:cNvSpPr>
              <a:spLocks/>
            </p:cNvSpPr>
            <p:nvPr/>
          </p:nvSpPr>
          <p:spPr bwMode="auto">
            <a:xfrm>
              <a:off x="1734" y="2587"/>
              <a:ext cx="1494" cy="394"/>
            </a:xfrm>
            <a:custGeom>
              <a:avLst/>
              <a:gdLst>
                <a:gd name="T0" fmla="*/ 0 w 2216"/>
                <a:gd name="T1" fmla="*/ 0 h 550"/>
                <a:gd name="T2" fmla="*/ 1 w 2216"/>
                <a:gd name="T3" fmla="*/ 1 h 550"/>
                <a:gd name="T4" fmla="*/ 9 w 2216"/>
                <a:gd name="T5" fmla="*/ 5 h 550"/>
                <a:gd name="T6" fmla="*/ 9 w 2216"/>
                <a:gd name="T7" fmla="*/ 4 h 550"/>
                <a:gd name="T8" fmla="*/ 0 w 2216"/>
                <a:gd name="T9" fmla="*/ 0 h 5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16"/>
                <a:gd name="T16" fmla="*/ 0 h 550"/>
                <a:gd name="T17" fmla="*/ 2216 w 2216"/>
                <a:gd name="T18" fmla="*/ 550 h 55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16" h="550">
                  <a:moveTo>
                    <a:pt x="0" y="0"/>
                  </a:moveTo>
                  <a:lnTo>
                    <a:pt x="9" y="57"/>
                  </a:lnTo>
                  <a:lnTo>
                    <a:pt x="2164" y="550"/>
                  </a:lnTo>
                  <a:lnTo>
                    <a:pt x="2216" y="496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grpSp>
          <p:nvGrpSpPr>
            <p:cNvPr id="44378" name="Group 1626"/>
            <p:cNvGrpSpPr>
              <a:grpSpLocks/>
            </p:cNvGrpSpPr>
            <p:nvPr/>
          </p:nvGrpSpPr>
          <p:grpSpPr bwMode="auto">
            <a:xfrm>
              <a:off x="1709" y="3008"/>
              <a:ext cx="507" cy="234"/>
              <a:chOff x="1740" y="2642"/>
              <a:chExt cx="752" cy="327"/>
            </a:xfrm>
          </p:grpSpPr>
          <p:sp>
            <p:nvSpPr>
              <p:cNvPr id="44385" name="Freeform 1627"/>
              <p:cNvSpPr>
                <a:spLocks/>
              </p:cNvSpPr>
              <p:nvPr/>
            </p:nvSpPr>
            <p:spPr bwMode="auto">
              <a:xfrm>
                <a:off x="1740" y="2642"/>
                <a:ext cx="752" cy="327"/>
              </a:xfrm>
              <a:custGeom>
                <a:avLst/>
                <a:gdLst>
                  <a:gd name="T0" fmla="*/ 293 w 752"/>
                  <a:gd name="T1" fmla="*/ 0 h 327"/>
                  <a:gd name="T2" fmla="*/ 752 w 752"/>
                  <a:gd name="T3" fmla="*/ 124 h 327"/>
                  <a:gd name="T4" fmla="*/ 470 w 752"/>
                  <a:gd name="T5" fmla="*/ 327 h 327"/>
                  <a:gd name="T6" fmla="*/ 0 w 752"/>
                  <a:gd name="T7" fmla="*/ 183 h 327"/>
                  <a:gd name="T8" fmla="*/ 293 w 752"/>
                  <a:gd name="T9" fmla="*/ 0 h 32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52"/>
                  <a:gd name="T16" fmla="*/ 0 h 327"/>
                  <a:gd name="T17" fmla="*/ 752 w 752"/>
                  <a:gd name="T18" fmla="*/ 327 h 32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52" h="327">
                    <a:moveTo>
                      <a:pt x="293" y="0"/>
                    </a:moveTo>
                    <a:lnTo>
                      <a:pt x="752" y="124"/>
                    </a:lnTo>
                    <a:lnTo>
                      <a:pt x="470" y="327"/>
                    </a:lnTo>
                    <a:lnTo>
                      <a:pt x="0" y="183"/>
                    </a:lnTo>
                    <a:lnTo>
                      <a:pt x="293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386" name="Freeform 1628"/>
              <p:cNvSpPr>
                <a:spLocks/>
              </p:cNvSpPr>
              <p:nvPr/>
            </p:nvSpPr>
            <p:spPr bwMode="auto">
              <a:xfrm>
                <a:off x="1754" y="2649"/>
                <a:ext cx="726" cy="311"/>
              </a:xfrm>
              <a:custGeom>
                <a:avLst/>
                <a:gdLst>
                  <a:gd name="T0" fmla="*/ 282 w 726"/>
                  <a:gd name="T1" fmla="*/ 0 h 311"/>
                  <a:gd name="T2" fmla="*/ 726 w 726"/>
                  <a:gd name="T3" fmla="*/ 119 h 311"/>
                  <a:gd name="T4" fmla="*/ 457 w 726"/>
                  <a:gd name="T5" fmla="*/ 311 h 311"/>
                  <a:gd name="T6" fmla="*/ 0 w 726"/>
                  <a:gd name="T7" fmla="*/ 173 h 311"/>
                  <a:gd name="T8" fmla="*/ 282 w 726"/>
                  <a:gd name="T9" fmla="*/ 0 h 3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26"/>
                  <a:gd name="T16" fmla="*/ 0 h 311"/>
                  <a:gd name="T17" fmla="*/ 726 w 726"/>
                  <a:gd name="T18" fmla="*/ 311 h 31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26" h="311">
                    <a:moveTo>
                      <a:pt x="282" y="0"/>
                    </a:moveTo>
                    <a:lnTo>
                      <a:pt x="726" y="119"/>
                    </a:lnTo>
                    <a:lnTo>
                      <a:pt x="457" y="311"/>
                    </a:lnTo>
                    <a:lnTo>
                      <a:pt x="0" y="173"/>
                    </a:lnTo>
                    <a:lnTo>
                      <a:pt x="282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4D4D4D"/>
                  </a:gs>
                  <a:gs pos="100000">
                    <a:srgbClr val="DDDDDD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387" name="Freeform 1629"/>
              <p:cNvSpPr>
                <a:spLocks/>
              </p:cNvSpPr>
              <p:nvPr/>
            </p:nvSpPr>
            <p:spPr bwMode="auto">
              <a:xfrm>
                <a:off x="1808" y="2770"/>
                <a:ext cx="258" cy="100"/>
              </a:xfrm>
              <a:custGeom>
                <a:avLst/>
                <a:gdLst>
                  <a:gd name="T0" fmla="*/ 0 w 258"/>
                  <a:gd name="T1" fmla="*/ 44 h 100"/>
                  <a:gd name="T2" fmla="*/ 75 w 258"/>
                  <a:gd name="T3" fmla="*/ 0 h 100"/>
                  <a:gd name="T4" fmla="*/ 258 w 258"/>
                  <a:gd name="T5" fmla="*/ 50 h 100"/>
                  <a:gd name="T6" fmla="*/ 183 w 258"/>
                  <a:gd name="T7" fmla="*/ 100 h 100"/>
                  <a:gd name="T8" fmla="*/ 0 w 258"/>
                  <a:gd name="T9" fmla="*/ 44 h 1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8"/>
                  <a:gd name="T16" fmla="*/ 0 h 100"/>
                  <a:gd name="T17" fmla="*/ 258 w 258"/>
                  <a:gd name="T18" fmla="*/ 100 h 1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8" h="100">
                    <a:moveTo>
                      <a:pt x="0" y="44"/>
                    </a:moveTo>
                    <a:lnTo>
                      <a:pt x="75" y="0"/>
                    </a:lnTo>
                    <a:lnTo>
                      <a:pt x="258" y="50"/>
                    </a:lnTo>
                    <a:lnTo>
                      <a:pt x="183" y="100"/>
                    </a:lnTo>
                    <a:lnTo>
                      <a:pt x="0" y="44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388" name="Freeform 1630"/>
              <p:cNvSpPr>
                <a:spLocks/>
              </p:cNvSpPr>
              <p:nvPr/>
            </p:nvSpPr>
            <p:spPr bwMode="auto">
              <a:xfrm>
                <a:off x="1799" y="2816"/>
                <a:ext cx="194" cy="63"/>
              </a:xfrm>
              <a:custGeom>
                <a:avLst/>
                <a:gdLst>
                  <a:gd name="T0" fmla="*/ 12 w 194"/>
                  <a:gd name="T1" fmla="*/ 0 h 63"/>
                  <a:gd name="T2" fmla="*/ 194 w 194"/>
                  <a:gd name="T3" fmla="*/ 53 h 63"/>
                  <a:gd name="T4" fmla="*/ 180 w 194"/>
                  <a:gd name="T5" fmla="*/ 63 h 63"/>
                  <a:gd name="T6" fmla="*/ 0 w 194"/>
                  <a:gd name="T7" fmla="*/ 9 h 63"/>
                  <a:gd name="T8" fmla="*/ 12 w 194"/>
                  <a:gd name="T9" fmla="*/ 0 h 6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4"/>
                  <a:gd name="T16" fmla="*/ 0 h 63"/>
                  <a:gd name="T17" fmla="*/ 194 w 194"/>
                  <a:gd name="T18" fmla="*/ 63 h 6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4" h="63">
                    <a:moveTo>
                      <a:pt x="12" y="0"/>
                    </a:moveTo>
                    <a:lnTo>
                      <a:pt x="194" y="53"/>
                    </a:lnTo>
                    <a:lnTo>
                      <a:pt x="180" y="63"/>
                    </a:lnTo>
                    <a:lnTo>
                      <a:pt x="0" y="9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389" name="Freeform 1631"/>
              <p:cNvSpPr>
                <a:spLocks/>
              </p:cNvSpPr>
              <p:nvPr/>
            </p:nvSpPr>
            <p:spPr bwMode="auto">
              <a:xfrm>
                <a:off x="2020" y="2834"/>
                <a:ext cx="258" cy="102"/>
              </a:xfrm>
              <a:custGeom>
                <a:avLst/>
                <a:gdLst>
                  <a:gd name="T0" fmla="*/ 0 w 258"/>
                  <a:gd name="T1" fmla="*/ 46 h 102"/>
                  <a:gd name="T2" fmla="*/ 71 w 258"/>
                  <a:gd name="T3" fmla="*/ 0 h 102"/>
                  <a:gd name="T4" fmla="*/ 258 w 258"/>
                  <a:gd name="T5" fmla="*/ 52 h 102"/>
                  <a:gd name="T6" fmla="*/ 183 w 258"/>
                  <a:gd name="T7" fmla="*/ 102 h 102"/>
                  <a:gd name="T8" fmla="*/ 0 w 258"/>
                  <a:gd name="T9" fmla="*/ 46 h 10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8"/>
                  <a:gd name="T16" fmla="*/ 0 h 102"/>
                  <a:gd name="T17" fmla="*/ 258 w 258"/>
                  <a:gd name="T18" fmla="*/ 102 h 10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8" h="102">
                    <a:moveTo>
                      <a:pt x="0" y="46"/>
                    </a:moveTo>
                    <a:lnTo>
                      <a:pt x="71" y="0"/>
                    </a:lnTo>
                    <a:lnTo>
                      <a:pt x="258" y="52"/>
                    </a:lnTo>
                    <a:lnTo>
                      <a:pt x="183" y="102"/>
                    </a:lnTo>
                    <a:lnTo>
                      <a:pt x="0" y="46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390" name="Freeform 1632"/>
              <p:cNvSpPr>
                <a:spLocks/>
              </p:cNvSpPr>
              <p:nvPr/>
            </p:nvSpPr>
            <p:spPr bwMode="auto">
              <a:xfrm>
                <a:off x="2011" y="2882"/>
                <a:ext cx="194" cy="63"/>
              </a:xfrm>
              <a:custGeom>
                <a:avLst/>
                <a:gdLst>
                  <a:gd name="T0" fmla="*/ 12 w 194"/>
                  <a:gd name="T1" fmla="*/ 0 h 63"/>
                  <a:gd name="T2" fmla="*/ 194 w 194"/>
                  <a:gd name="T3" fmla="*/ 53 h 63"/>
                  <a:gd name="T4" fmla="*/ 180 w 194"/>
                  <a:gd name="T5" fmla="*/ 63 h 63"/>
                  <a:gd name="T6" fmla="*/ 0 w 194"/>
                  <a:gd name="T7" fmla="*/ 9 h 63"/>
                  <a:gd name="T8" fmla="*/ 12 w 194"/>
                  <a:gd name="T9" fmla="*/ 0 h 6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4"/>
                  <a:gd name="T16" fmla="*/ 0 h 63"/>
                  <a:gd name="T17" fmla="*/ 194 w 194"/>
                  <a:gd name="T18" fmla="*/ 63 h 6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4" h="63">
                    <a:moveTo>
                      <a:pt x="12" y="0"/>
                    </a:moveTo>
                    <a:lnTo>
                      <a:pt x="194" y="53"/>
                    </a:lnTo>
                    <a:lnTo>
                      <a:pt x="180" y="63"/>
                    </a:lnTo>
                    <a:lnTo>
                      <a:pt x="0" y="9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sp>
          <p:nvSpPr>
            <p:cNvPr id="44379" name="Freeform 1633"/>
            <p:cNvSpPr>
              <a:spLocks/>
            </p:cNvSpPr>
            <p:nvPr/>
          </p:nvSpPr>
          <p:spPr bwMode="auto">
            <a:xfrm>
              <a:off x="2577" y="3043"/>
              <a:ext cx="614" cy="514"/>
            </a:xfrm>
            <a:custGeom>
              <a:avLst/>
              <a:gdLst>
                <a:gd name="T0" fmla="*/ 1 w 990"/>
                <a:gd name="T1" fmla="*/ 2 h 792"/>
                <a:gd name="T2" fmla="*/ 1 w 990"/>
                <a:gd name="T3" fmla="*/ 0 h 792"/>
                <a:gd name="T4" fmla="*/ 1 w 990"/>
                <a:gd name="T5" fmla="*/ 1 h 792"/>
                <a:gd name="T6" fmla="*/ 0 w 990"/>
                <a:gd name="T7" fmla="*/ 2 h 792"/>
                <a:gd name="T8" fmla="*/ 1 w 990"/>
                <a:gd name="T9" fmla="*/ 2 h 7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90"/>
                <a:gd name="T16" fmla="*/ 0 h 792"/>
                <a:gd name="T17" fmla="*/ 990 w 990"/>
                <a:gd name="T18" fmla="*/ 792 h 7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90" h="792">
                  <a:moveTo>
                    <a:pt x="3" y="738"/>
                  </a:moveTo>
                  <a:lnTo>
                    <a:pt x="990" y="0"/>
                  </a:lnTo>
                  <a:lnTo>
                    <a:pt x="987" y="60"/>
                  </a:lnTo>
                  <a:lnTo>
                    <a:pt x="0" y="792"/>
                  </a:lnTo>
                  <a:lnTo>
                    <a:pt x="3" y="738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44380" name="Freeform 1634"/>
            <p:cNvSpPr>
              <a:spLocks/>
            </p:cNvSpPr>
            <p:nvPr/>
          </p:nvSpPr>
          <p:spPr bwMode="auto">
            <a:xfrm>
              <a:off x="1010" y="3084"/>
              <a:ext cx="1571" cy="469"/>
            </a:xfrm>
            <a:custGeom>
              <a:avLst/>
              <a:gdLst>
                <a:gd name="T0" fmla="*/ 1 w 2532"/>
                <a:gd name="T1" fmla="*/ 0 h 723"/>
                <a:gd name="T2" fmla="*/ 1 w 2532"/>
                <a:gd name="T3" fmla="*/ 0 h 723"/>
                <a:gd name="T4" fmla="*/ 4 w 2532"/>
                <a:gd name="T5" fmla="*/ 2 h 723"/>
                <a:gd name="T6" fmla="*/ 4 w 2532"/>
                <a:gd name="T7" fmla="*/ 2 h 723"/>
                <a:gd name="T8" fmla="*/ 0 w 2532"/>
                <a:gd name="T9" fmla="*/ 1 h 723"/>
                <a:gd name="T10" fmla="*/ 1 w 2532"/>
                <a:gd name="T11" fmla="*/ 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32"/>
                <a:gd name="T19" fmla="*/ 0 h 723"/>
                <a:gd name="T20" fmla="*/ 2532 w 2532"/>
                <a:gd name="T21" fmla="*/ 723 h 72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32" h="723">
                  <a:moveTo>
                    <a:pt x="6" y="0"/>
                  </a:moveTo>
                  <a:cubicBezTo>
                    <a:pt x="16" y="0"/>
                    <a:pt x="26" y="0"/>
                    <a:pt x="36" y="0"/>
                  </a:cubicBezTo>
                  <a:lnTo>
                    <a:pt x="2532" y="678"/>
                  </a:lnTo>
                  <a:lnTo>
                    <a:pt x="2529" y="723"/>
                  </a:lnTo>
                  <a:lnTo>
                    <a:pt x="0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44381" name="Freeform 1635"/>
            <p:cNvSpPr>
              <a:spLocks/>
            </p:cNvSpPr>
            <p:nvPr/>
          </p:nvSpPr>
          <p:spPr bwMode="auto">
            <a:xfrm>
              <a:off x="1011" y="2998"/>
              <a:ext cx="17" cy="95"/>
            </a:xfrm>
            <a:custGeom>
              <a:avLst/>
              <a:gdLst>
                <a:gd name="T0" fmla="*/ 1 w 26"/>
                <a:gd name="T1" fmla="*/ 1 h 147"/>
                <a:gd name="T2" fmla="*/ 1 w 26"/>
                <a:gd name="T3" fmla="*/ 1 h 147"/>
                <a:gd name="T4" fmla="*/ 0 w 26"/>
                <a:gd name="T5" fmla="*/ 1 h 147"/>
                <a:gd name="T6" fmla="*/ 1 w 26"/>
                <a:gd name="T7" fmla="*/ 0 h 147"/>
                <a:gd name="T8" fmla="*/ 1 w 26"/>
                <a:gd name="T9" fmla="*/ 1 h 1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"/>
                <a:gd name="T16" fmla="*/ 0 h 147"/>
                <a:gd name="T17" fmla="*/ 26 w 26"/>
                <a:gd name="T18" fmla="*/ 147 h 14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" h="147">
                  <a:moveTo>
                    <a:pt x="26" y="10"/>
                  </a:moveTo>
                  <a:lnTo>
                    <a:pt x="23" y="147"/>
                  </a:lnTo>
                  <a:lnTo>
                    <a:pt x="0" y="144"/>
                  </a:lnTo>
                  <a:lnTo>
                    <a:pt x="3" y="0"/>
                  </a:lnTo>
                  <a:lnTo>
                    <a:pt x="26" y="1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44382" name="Freeform 1636"/>
            <p:cNvSpPr>
              <a:spLocks/>
            </p:cNvSpPr>
            <p:nvPr/>
          </p:nvSpPr>
          <p:spPr bwMode="auto">
            <a:xfrm>
              <a:off x="1012" y="2611"/>
              <a:ext cx="730" cy="393"/>
            </a:xfrm>
            <a:custGeom>
              <a:avLst/>
              <a:gdLst>
                <a:gd name="T0" fmla="*/ 1 w 1176"/>
                <a:gd name="T1" fmla="*/ 0 h 606"/>
                <a:gd name="T2" fmla="*/ 0 w 1176"/>
                <a:gd name="T3" fmla="*/ 1 h 606"/>
                <a:gd name="T4" fmla="*/ 1 w 1176"/>
                <a:gd name="T5" fmla="*/ 1 h 606"/>
                <a:gd name="T6" fmla="*/ 1 w 1176"/>
                <a:gd name="T7" fmla="*/ 1 h 606"/>
                <a:gd name="T8" fmla="*/ 1 w 1176"/>
                <a:gd name="T9" fmla="*/ 0 h 60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76"/>
                <a:gd name="T16" fmla="*/ 0 h 606"/>
                <a:gd name="T17" fmla="*/ 1176 w 1176"/>
                <a:gd name="T18" fmla="*/ 606 h 60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76" h="606">
                  <a:moveTo>
                    <a:pt x="1170" y="0"/>
                  </a:moveTo>
                  <a:lnTo>
                    <a:pt x="0" y="597"/>
                  </a:lnTo>
                  <a:lnTo>
                    <a:pt x="30" y="606"/>
                  </a:lnTo>
                  <a:lnTo>
                    <a:pt x="1176" y="18"/>
                  </a:lnTo>
                  <a:lnTo>
                    <a:pt x="1170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44383" name="Freeform 1637"/>
            <p:cNvSpPr>
              <a:spLocks/>
            </p:cNvSpPr>
            <p:nvPr/>
          </p:nvSpPr>
          <p:spPr bwMode="auto">
            <a:xfrm>
              <a:off x="1061" y="3018"/>
              <a:ext cx="1490" cy="451"/>
            </a:xfrm>
            <a:custGeom>
              <a:avLst/>
              <a:gdLst>
                <a:gd name="T0" fmla="*/ 1 w 2532"/>
                <a:gd name="T1" fmla="*/ 0 h 723"/>
                <a:gd name="T2" fmla="*/ 1 w 2532"/>
                <a:gd name="T3" fmla="*/ 0 h 723"/>
                <a:gd name="T4" fmla="*/ 1 w 2532"/>
                <a:gd name="T5" fmla="*/ 1 h 723"/>
                <a:gd name="T6" fmla="*/ 1 w 2532"/>
                <a:gd name="T7" fmla="*/ 1 h 723"/>
                <a:gd name="T8" fmla="*/ 0 w 2532"/>
                <a:gd name="T9" fmla="*/ 1 h 723"/>
                <a:gd name="T10" fmla="*/ 1 w 2532"/>
                <a:gd name="T11" fmla="*/ 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32"/>
                <a:gd name="T19" fmla="*/ 0 h 723"/>
                <a:gd name="T20" fmla="*/ 2532 w 2532"/>
                <a:gd name="T21" fmla="*/ 723 h 72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32" h="723">
                  <a:moveTo>
                    <a:pt x="6" y="0"/>
                  </a:moveTo>
                  <a:cubicBezTo>
                    <a:pt x="16" y="0"/>
                    <a:pt x="26" y="0"/>
                    <a:pt x="36" y="0"/>
                  </a:cubicBezTo>
                  <a:lnTo>
                    <a:pt x="2532" y="678"/>
                  </a:lnTo>
                  <a:lnTo>
                    <a:pt x="2529" y="723"/>
                  </a:lnTo>
                  <a:lnTo>
                    <a:pt x="0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44384" name="Freeform 1638"/>
            <p:cNvSpPr>
              <a:spLocks/>
            </p:cNvSpPr>
            <p:nvPr/>
          </p:nvSpPr>
          <p:spPr bwMode="auto">
            <a:xfrm flipV="1">
              <a:off x="2549" y="2986"/>
              <a:ext cx="608" cy="467"/>
            </a:xfrm>
            <a:custGeom>
              <a:avLst/>
              <a:gdLst>
                <a:gd name="T0" fmla="*/ 0 w 2532"/>
                <a:gd name="T1" fmla="*/ 0 h 723"/>
                <a:gd name="T2" fmla="*/ 0 w 2532"/>
                <a:gd name="T3" fmla="*/ 0 h 723"/>
                <a:gd name="T4" fmla="*/ 0 w 2532"/>
                <a:gd name="T5" fmla="*/ 2 h 723"/>
                <a:gd name="T6" fmla="*/ 0 w 2532"/>
                <a:gd name="T7" fmla="*/ 2 h 723"/>
                <a:gd name="T8" fmla="*/ 0 w 2532"/>
                <a:gd name="T9" fmla="*/ 1 h 723"/>
                <a:gd name="T10" fmla="*/ 0 w 2532"/>
                <a:gd name="T11" fmla="*/ 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32"/>
                <a:gd name="T19" fmla="*/ 0 h 723"/>
                <a:gd name="T20" fmla="*/ 2532 w 2532"/>
                <a:gd name="T21" fmla="*/ 723 h 72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32" h="723">
                  <a:moveTo>
                    <a:pt x="6" y="0"/>
                  </a:moveTo>
                  <a:cubicBezTo>
                    <a:pt x="16" y="0"/>
                    <a:pt x="26" y="0"/>
                    <a:pt x="36" y="0"/>
                  </a:cubicBezTo>
                  <a:lnTo>
                    <a:pt x="2532" y="678"/>
                  </a:lnTo>
                  <a:lnTo>
                    <a:pt x="2529" y="723"/>
                  </a:lnTo>
                  <a:lnTo>
                    <a:pt x="0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pic>
        <p:nvPicPr>
          <p:cNvPr id="44095" name="Picture 1283" descr="underline_base"/>
          <p:cNvPicPr>
            <a:picLocks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933450"/>
            <a:ext cx="36560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2" name="Rectangle 2"/>
          <p:cNvSpPr>
            <a:spLocks noGrp="1" noChangeArrowheads="1"/>
          </p:cNvSpPr>
          <p:nvPr>
            <p:ph type="title"/>
          </p:nvPr>
        </p:nvSpPr>
        <p:spPr>
          <a:xfrm>
            <a:off x="460375" y="222250"/>
            <a:ext cx="8382000" cy="942975"/>
          </a:xfrm>
        </p:spPr>
        <p:txBody>
          <a:bodyPr/>
          <a:lstStyle/>
          <a:p>
            <a:pPr>
              <a:defRPr/>
            </a:pPr>
            <a:r>
              <a:rPr lang="en-US" sz="4000">
                <a:cs typeface="+mj-cs"/>
              </a:rPr>
              <a:t>Network layer</a:t>
            </a:r>
          </a:p>
        </p:txBody>
      </p:sp>
      <p:sp>
        <p:nvSpPr>
          <p:cNvPr id="4409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46100" y="1255713"/>
            <a:ext cx="4365625" cy="5100637"/>
          </a:xfrm>
        </p:spPr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transport segment from sending to receiving host </a:t>
            </a:r>
          </a:p>
          <a:p>
            <a:r>
              <a:rPr lang="en-US" altLang="en-US" smtClean="0"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on sending side encapsulates segments into datagrams</a:t>
            </a:r>
          </a:p>
          <a:p>
            <a:r>
              <a:rPr lang="en-US" altLang="en-US" smtClean="0"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on receiving side, delivers segments to transport layer</a:t>
            </a:r>
          </a:p>
          <a:p>
            <a:r>
              <a:rPr lang="en-US" altLang="en-US" smtClean="0"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network layer protocols in </a:t>
            </a:r>
            <a:r>
              <a:rPr lang="en-US" altLang="en-US" i="1" smtClean="0">
                <a:solidFill>
                  <a:srgbClr val="000099"/>
                </a:solidFill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every</a:t>
            </a:r>
            <a:r>
              <a:rPr lang="en-US" altLang="en-US" smtClean="0">
                <a:solidFill>
                  <a:srgbClr val="000099"/>
                </a:solidFill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 </a:t>
            </a:r>
            <a:r>
              <a:rPr lang="en-US" altLang="en-US" smtClean="0"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host, router</a:t>
            </a:r>
          </a:p>
          <a:p>
            <a:r>
              <a:rPr lang="en-US" altLang="en-US" smtClean="0"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router examines header fields in all IP datagrams passing through it</a:t>
            </a:r>
            <a:endParaRPr lang="en-US" altLang="en-US" sz="2000" smtClean="0">
              <a:ea typeface="ＭＳ Ｐゴシック" panose="020B0600070205080204" pitchFamily="34" charset="-128"/>
              <a:cs typeface="ＭＳ Ｐゴシック" panose="020B0600070205080204" pitchFamily="34" charset="-128"/>
            </a:endParaRPr>
          </a:p>
          <a:p>
            <a:endParaRPr lang="en-US" altLang="en-US" sz="2400" smtClean="0">
              <a:ea typeface="ＭＳ Ｐゴシック" panose="020B0600070205080204" pitchFamily="34" charset="-128"/>
              <a:cs typeface="ＭＳ Ｐゴシック" panose="020B0600070205080204" pitchFamily="34" charset="-128"/>
            </a:endParaRPr>
          </a:p>
        </p:txBody>
      </p:sp>
      <p:grpSp>
        <p:nvGrpSpPr>
          <p:cNvPr id="19767" name="Group 1046"/>
          <p:cNvGrpSpPr>
            <a:grpSpLocks/>
          </p:cNvGrpSpPr>
          <p:nvPr/>
        </p:nvGrpSpPr>
        <p:grpSpPr bwMode="auto">
          <a:xfrm>
            <a:off x="5400675" y="1141413"/>
            <a:ext cx="1047750" cy="996950"/>
            <a:chOff x="3402" y="719"/>
            <a:chExt cx="660" cy="628"/>
          </a:xfrm>
        </p:grpSpPr>
        <p:sp>
          <p:nvSpPr>
            <p:cNvPr id="44358" name="Freeform 1030"/>
            <p:cNvSpPr>
              <a:spLocks/>
            </p:cNvSpPr>
            <p:nvPr/>
          </p:nvSpPr>
          <p:spPr bwMode="auto">
            <a:xfrm>
              <a:off x="3402" y="753"/>
              <a:ext cx="192" cy="594"/>
            </a:xfrm>
            <a:custGeom>
              <a:avLst/>
              <a:gdLst>
                <a:gd name="T0" fmla="*/ 0 w 192"/>
                <a:gd name="T1" fmla="*/ 594 h 594"/>
                <a:gd name="T2" fmla="*/ 192 w 192"/>
                <a:gd name="T3" fmla="*/ 0 h 594"/>
                <a:gd name="T4" fmla="*/ 192 w 192"/>
                <a:gd name="T5" fmla="*/ 515 h 594"/>
                <a:gd name="T6" fmla="*/ 0 w 192"/>
                <a:gd name="T7" fmla="*/ 594 h 59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92"/>
                <a:gd name="T13" fmla="*/ 0 h 594"/>
                <a:gd name="T14" fmla="*/ 192 w 192"/>
                <a:gd name="T15" fmla="*/ 594 h 59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92" h="594">
                  <a:moveTo>
                    <a:pt x="0" y="594"/>
                  </a:moveTo>
                  <a:lnTo>
                    <a:pt x="192" y="0"/>
                  </a:lnTo>
                  <a:lnTo>
                    <a:pt x="192" y="515"/>
                  </a:lnTo>
                  <a:lnTo>
                    <a:pt x="0" y="59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000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grpSp>
          <p:nvGrpSpPr>
            <p:cNvPr id="44359" name="Group 310"/>
            <p:cNvGrpSpPr>
              <a:grpSpLocks/>
            </p:cNvGrpSpPr>
            <p:nvPr/>
          </p:nvGrpSpPr>
          <p:grpSpPr bwMode="auto">
            <a:xfrm>
              <a:off x="3549" y="719"/>
              <a:ext cx="513" cy="547"/>
              <a:chOff x="2956" y="969"/>
              <a:chExt cx="513" cy="547"/>
            </a:xfrm>
          </p:grpSpPr>
          <p:sp>
            <p:nvSpPr>
              <p:cNvPr id="44360" name="Rectangle 311"/>
              <p:cNvSpPr>
                <a:spLocks noChangeArrowheads="1"/>
              </p:cNvSpPr>
              <p:nvPr/>
            </p:nvSpPr>
            <p:spPr bwMode="auto">
              <a:xfrm>
                <a:off x="3018" y="969"/>
                <a:ext cx="426" cy="48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4361" name="Rectangle 312"/>
              <p:cNvSpPr>
                <a:spLocks noChangeArrowheads="1"/>
              </p:cNvSpPr>
              <p:nvPr/>
            </p:nvSpPr>
            <p:spPr bwMode="auto">
              <a:xfrm>
                <a:off x="2997" y="984"/>
                <a:ext cx="435" cy="50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4362" name="Rectangle 313"/>
              <p:cNvSpPr>
                <a:spLocks noChangeArrowheads="1"/>
              </p:cNvSpPr>
              <p:nvPr/>
            </p:nvSpPr>
            <p:spPr bwMode="auto">
              <a:xfrm>
                <a:off x="3000" y="1185"/>
                <a:ext cx="432" cy="108"/>
              </a:xfrm>
              <a:prstGeom prst="rect">
                <a:avLst/>
              </a:prstGeom>
              <a:solidFill>
                <a:srgbClr val="CC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4363" name="Text Box 314"/>
              <p:cNvSpPr txBox="1">
                <a:spLocks noChangeArrowheads="1"/>
              </p:cNvSpPr>
              <p:nvPr/>
            </p:nvSpPr>
            <p:spPr bwMode="auto">
              <a:xfrm>
                <a:off x="2956" y="978"/>
                <a:ext cx="513" cy="5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0" hangingPunct="0"/>
                <a:r>
                  <a:rPr lang="en-US" altLang="en-US" sz="1000" smtClean="0">
                    <a:solidFill>
                      <a:srgbClr val="000000"/>
                    </a:solidFill>
                  </a:rPr>
                  <a:t>application</a:t>
                </a:r>
              </a:p>
              <a:p>
                <a:pPr algn="ctr" eaLnBrk="0" hangingPunct="0"/>
                <a:r>
                  <a:rPr lang="en-US" altLang="en-US" sz="1000" smtClean="0">
                    <a:solidFill>
                      <a:srgbClr val="000000"/>
                    </a:solidFill>
                  </a:rPr>
                  <a:t>transport</a:t>
                </a:r>
              </a:p>
              <a:p>
                <a:pPr algn="ctr" eaLnBrk="0" hangingPunct="0"/>
                <a:r>
                  <a:rPr lang="en-US" altLang="en-US" sz="1000" smtClean="0">
                    <a:solidFill>
                      <a:srgbClr val="FFFFFF"/>
                    </a:solidFill>
                  </a:rPr>
                  <a:t>network</a:t>
                </a:r>
                <a:endParaRPr lang="en-US" altLang="en-US" sz="1000" smtClean="0">
                  <a:solidFill>
                    <a:srgbClr val="000000"/>
                  </a:solidFill>
                </a:endParaRPr>
              </a:p>
              <a:p>
                <a:pPr algn="ctr" eaLnBrk="0" hangingPunct="0"/>
                <a:r>
                  <a:rPr lang="en-US" altLang="en-US" sz="1000" smtClean="0">
                    <a:solidFill>
                      <a:srgbClr val="000000"/>
                    </a:solidFill>
                  </a:rPr>
                  <a:t>data link</a:t>
                </a:r>
              </a:p>
              <a:p>
                <a:pPr algn="ctr" eaLnBrk="0" hangingPunct="0"/>
                <a:r>
                  <a:rPr lang="en-US" altLang="en-US" sz="1000" smtClean="0">
                    <a:solidFill>
                      <a:srgbClr val="000000"/>
                    </a:solidFill>
                  </a:rPr>
                  <a:t>physical</a:t>
                </a: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4364" name="Line 315"/>
              <p:cNvSpPr>
                <a:spLocks noChangeShapeType="1"/>
              </p:cNvSpPr>
              <p:nvPr/>
            </p:nvSpPr>
            <p:spPr bwMode="auto">
              <a:xfrm>
                <a:off x="2997" y="1194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365" name="Line 316"/>
              <p:cNvSpPr>
                <a:spLocks noChangeShapeType="1"/>
              </p:cNvSpPr>
              <p:nvPr/>
            </p:nvSpPr>
            <p:spPr bwMode="auto">
              <a:xfrm>
                <a:off x="3003" y="1290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366" name="Line 317"/>
              <p:cNvSpPr>
                <a:spLocks noChangeShapeType="1"/>
              </p:cNvSpPr>
              <p:nvPr/>
            </p:nvSpPr>
            <p:spPr bwMode="auto">
              <a:xfrm>
                <a:off x="3003" y="1374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367" name="Line 318"/>
              <p:cNvSpPr>
                <a:spLocks noChangeShapeType="1"/>
              </p:cNvSpPr>
              <p:nvPr/>
            </p:nvSpPr>
            <p:spPr bwMode="auto">
              <a:xfrm>
                <a:off x="3003" y="1092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</p:grpSp>
      <p:grpSp>
        <p:nvGrpSpPr>
          <p:cNvPr id="19769" name="Group 1047"/>
          <p:cNvGrpSpPr>
            <a:grpSpLocks/>
          </p:cNvGrpSpPr>
          <p:nvPr/>
        </p:nvGrpSpPr>
        <p:grpSpPr bwMode="auto">
          <a:xfrm>
            <a:off x="8096250" y="4148138"/>
            <a:ext cx="1047750" cy="996950"/>
            <a:chOff x="3402" y="719"/>
            <a:chExt cx="660" cy="628"/>
          </a:xfrm>
        </p:grpSpPr>
        <p:sp>
          <p:nvSpPr>
            <p:cNvPr id="44348" name="Freeform 1048"/>
            <p:cNvSpPr>
              <a:spLocks/>
            </p:cNvSpPr>
            <p:nvPr/>
          </p:nvSpPr>
          <p:spPr bwMode="auto">
            <a:xfrm>
              <a:off x="3402" y="753"/>
              <a:ext cx="192" cy="594"/>
            </a:xfrm>
            <a:custGeom>
              <a:avLst/>
              <a:gdLst>
                <a:gd name="T0" fmla="*/ 0 w 192"/>
                <a:gd name="T1" fmla="*/ 594 h 594"/>
                <a:gd name="T2" fmla="*/ 192 w 192"/>
                <a:gd name="T3" fmla="*/ 0 h 594"/>
                <a:gd name="T4" fmla="*/ 192 w 192"/>
                <a:gd name="T5" fmla="*/ 515 h 594"/>
                <a:gd name="T6" fmla="*/ 0 w 192"/>
                <a:gd name="T7" fmla="*/ 594 h 59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92"/>
                <a:gd name="T13" fmla="*/ 0 h 594"/>
                <a:gd name="T14" fmla="*/ 192 w 192"/>
                <a:gd name="T15" fmla="*/ 594 h 59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92" h="594">
                  <a:moveTo>
                    <a:pt x="0" y="594"/>
                  </a:moveTo>
                  <a:lnTo>
                    <a:pt x="192" y="0"/>
                  </a:lnTo>
                  <a:lnTo>
                    <a:pt x="192" y="515"/>
                  </a:lnTo>
                  <a:lnTo>
                    <a:pt x="0" y="59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000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grpSp>
          <p:nvGrpSpPr>
            <p:cNvPr id="44349" name="Group 1049"/>
            <p:cNvGrpSpPr>
              <a:grpSpLocks/>
            </p:cNvGrpSpPr>
            <p:nvPr/>
          </p:nvGrpSpPr>
          <p:grpSpPr bwMode="auto">
            <a:xfrm>
              <a:off x="3549" y="719"/>
              <a:ext cx="513" cy="547"/>
              <a:chOff x="2956" y="969"/>
              <a:chExt cx="513" cy="547"/>
            </a:xfrm>
          </p:grpSpPr>
          <p:sp>
            <p:nvSpPr>
              <p:cNvPr id="44350" name="Rectangle 1050"/>
              <p:cNvSpPr>
                <a:spLocks noChangeArrowheads="1"/>
              </p:cNvSpPr>
              <p:nvPr/>
            </p:nvSpPr>
            <p:spPr bwMode="auto">
              <a:xfrm>
                <a:off x="3018" y="969"/>
                <a:ext cx="426" cy="48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4351" name="Rectangle 1051"/>
              <p:cNvSpPr>
                <a:spLocks noChangeArrowheads="1"/>
              </p:cNvSpPr>
              <p:nvPr/>
            </p:nvSpPr>
            <p:spPr bwMode="auto">
              <a:xfrm>
                <a:off x="2997" y="984"/>
                <a:ext cx="435" cy="50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4352" name="Rectangle 1052"/>
              <p:cNvSpPr>
                <a:spLocks noChangeArrowheads="1"/>
              </p:cNvSpPr>
              <p:nvPr/>
            </p:nvSpPr>
            <p:spPr bwMode="auto">
              <a:xfrm>
                <a:off x="3000" y="1185"/>
                <a:ext cx="432" cy="108"/>
              </a:xfrm>
              <a:prstGeom prst="rect">
                <a:avLst/>
              </a:prstGeom>
              <a:solidFill>
                <a:srgbClr val="CC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4353" name="Text Box 1053"/>
              <p:cNvSpPr txBox="1">
                <a:spLocks noChangeArrowheads="1"/>
              </p:cNvSpPr>
              <p:nvPr/>
            </p:nvSpPr>
            <p:spPr bwMode="auto">
              <a:xfrm>
                <a:off x="2956" y="978"/>
                <a:ext cx="513" cy="5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0" hangingPunct="0"/>
                <a:r>
                  <a:rPr lang="en-US" altLang="en-US" sz="1000" smtClean="0">
                    <a:solidFill>
                      <a:srgbClr val="000000"/>
                    </a:solidFill>
                  </a:rPr>
                  <a:t>application</a:t>
                </a:r>
              </a:p>
              <a:p>
                <a:pPr algn="ctr" eaLnBrk="0" hangingPunct="0"/>
                <a:r>
                  <a:rPr lang="en-US" altLang="en-US" sz="1000" smtClean="0">
                    <a:solidFill>
                      <a:srgbClr val="000000"/>
                    </a:solidFill>
                  </a:rPr>
                  <a:t>transport</a:t>
                </a:r>
              </a:p>
              <a:p>
                <a:pPr algn="ctr" eaLnBrk="0" hangingPunct="0"/>
                <a:r>
                  <a:rPr lang="en-US" altLang="en-US" sz="1000" smtClean="0">
                    <a:solidFill>
                      <a:srgbClr val="FFFFFF"/>
                    </a:solidFill>
                  </a:rPr>
                  <a:t>network</a:t>
                </a:r>
                <a:endParaRPr lang="en-US" altLang="en-US" sz="1000" smtClean="0">
                  <a:solidFill>
                    <a:srgbClr val="000000"/>
                  </a:solidFill>
                </a:endParaRPr>
              </a:p>
              <a:p>
                <a:pPr algn="ctr" eaLnBrk="0" hangingPunct="0"/>
                <a:r>
                  <a:rPr lang="en-US" altLang="en-US" sz="1000" smtClean="0">
                    <a:solidFill>
                      <a:srgbClr val="000000"/>
                    </a:solidFill>
                  </a:rPr>
                  <a:t>data link</a:t>
                </a:r>
              </a:p>
              <a:p>
                <a:pPr algn="ctr" eaLnBrk="0" hangingPunct="0"/>
                <a:r>
                  <a:rPr lang="en-US" altLang="en-US" sz="1000" smtClean="0">
                    <a:solidFill>
                      <a:srgbClr val="000000"/>
                    </a:solidFill>
                  </a:rPr>
                  <a:t>physical</a:t>
                </a: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4354" name="Line 1054"/>
              <p:cNvSpPr>
                <a:spLocks noChangeShapeType="1"/>
              </p:cNvSpPr>
              <p:nvPr/>
            </p:nvSpPr>
            <p:spPr bwMode="auto">
              <a:xfrm>
                <a:off x="2997" y="1194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355" name="Line 1055"/>
              <p:cNvSpPr>
                <a:spLocks noChangeShapeType="1"/>
              </p:cNvSpPr>
              <p:nvPr/>
            </p:nvSpPr>
            <p:spPr bwMode="auto">
              <a:xfrm>
                <a:off x="3003" y="1290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356" name="Line 1056"/>
              <p:cNvSpPr>
                <a:spLocks noChangeShapeType="1"/>
              </p:cNvSpPr>
              <p:nvPr/>
            </p:nvSpPr>
            <p:spPr bwMode="auto">
              <a:xfrm>
                <a:off x="3003" y="1374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357" name="Line 1057"/>
              <p:cNvSpPr>
                <a:spLocks noChangeShapeType="1"/>
              </p:cNvSpPr>
              <p:nvPr/>
            </p:nvSpPr>
            <p:spPr bwMode="auto">
              <a:xfrm>
                <a:off x="3003" y="1092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</p:grpSp>
      <p:grpSp>
        <p:nvGrpSpPr>
          <p:cNvPr id="19771" name="Group 1278"/>
          <p:cNvGrpSpPr>
            <a:grpSpLocks/>
          </p:cNvGrpSpPr>
          <p:nvPr/>
        </p:nvGrpSpPr>
        <p:grpSpPr bwMode="auto">
          <a:xfrm>
            <a:off x="5853113" y="1763713"/>
            <a:ext cx="2546350" cy="3429000"/>
            <a:chOff x="3674" y="1148"/>
            <a:chExt cx="1604" cy="2160"/>
          </a:xfrm>
        </p:grpSpPr>
        <p:grpSp>
          <p:nvGrpSpPr>
            <p:cNvPr id="44106" name="Group 433"/>
            <p:cNvGrpSpPr>
              <a:grpSpLocks/>
            </p:cNvGrpSpPr>
            <p:nvPr/>
          </p:nvGrpSpPr>
          <p:grpSpPr bwMode="auto">
            <a:xfrm>
              <a:off x="3701" y="1305"/>
              <a:ext cx="513" cy="442"/>
              <a:chOff x="3937" y="633"/>
              <a:chExt cx="513" cy="442"/>
            </a:xfrm>
          </p:grpSpPr>
          <p:sp>
            <p:nvSpPr>
              <p:cNvPr id="44327" name="Line 434"/>
              <p:cNvSpPr>
                <a:spLocks noChangeShapeType="1"/>
              </p:cNvSpPr>
              <p:nvPr/>
            </p:nvSpPr>
            <p:spPr bwMode="auto">
              <a:xfrm>
                <a:off x="4061" y="1035"/>
                <a:ext cx="312" cy="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328" name="Line 435"/>
              <p:cNvSpPr>
                <a:spLocks noChangeShapeType="1"/>
              </p:cNvSpPr>
              <p:nvPr/>
            </p:nvSpPr>
            <p:spPr bwMode="auto">
              <a:xfrm flipV="1">
                <a:off x="4212" y="929"/>
                <a:ext cx="1" cy="10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329" name="Oval 436"/>
              <p:cNvSpPr>
                <a:spLocks noChangeArrowheads="1"/>
              </p:cNvSpPr>
              <p:nvPr/>
            </p:nvSpPr>
            <p:spPr bwMode="auto">
              <a:xfrm>
                <a:off x="4048" y="854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4330" name="Line 437"/>
              <p:cNvSpPr>
                <a:spLocks noChangeShapeType="1"/>
              </p:cNvSpPr>
              <p:nvPr/>
            </p:nvSpPr>
            <p:spPr bwMode="auto">
              <a:xfrm>
                <a:off x="4048" y="8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331" name="Line 438"/>
              <p:cNvSpPr>
                <a:spLocks noChangeShapeType="1"/>
              </p:cNvSpPr>
              <p:nvPr/>
            </p:nvSpPr>
            <p:spPr bwMode="auto">
              <a:xfrm>
                <a:off x="4361" y="8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332" name="Rectangle 439"/>
              <p:cNvSpPr>
                <a:spLocks noChangeArrowheads="1"/>
              </p:cNvSpPr>
              <p:nvPr/>
            </p:nvSpPr>
            <p:spPr bwMode="auto">
              <a:xfrm>
                <a:off x="4048" y="847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0" hangingPunct="0"/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4333" name="Oval 440"/>
              <p:cNvSpPr>
                <a:spLocks noChangeArrowheads="1"/>
              </p:cNvSpPr>
              <p:nvPr/>
            </p:nvSpPr>
            <p:spPr bwMode="auto">
              <a:xfrm>
                <a:off x="4045" y="788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44334" name="Group 441"/>
              <p:cNvGrpSpPr>
                <a:grpSpLocks/>
              </p:cNvGrpSpPr>
              <p:nvPr/>
            </p:nvGrpSpPr>
            <p:grpSpPr bwMode="auto">
              <a:xfrm>
                <a:off x="4120" y="809"/>
                <a:ext cx="156" cy="55"/>
                <a:chOff x="2848" y="848"/>
                <a:chExt cx="140" cy="98"/>
              </a:xfrm>
            </p:grpSpPr>
            <p:sp>
              <p:nvSpPr>
                <p:cNvPr id="44345" name="Line 442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44346" name="Line 443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44347" name="Line 444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  <p:grpSp>
            <p:nvGrpSpPr>
              <p:cNvPr id="44335" name="Group 445"/>
              <p:cNvGrpSpPr>
                <a:grpSpLocks/>
              </p:cNvGrpSpPr>
              <p:nvPr/>
            </p:nvGrpSpPr>
            <p:grpSpPr bwMode="auto">
              <a:xfrm flipV="1">
                <a:off x="4120" y="808"/>
                <a:ext cx="156" cy="56"/>
                <a:chOff x="2848" y="848"/>
                <a:chExt cx="140" cy="98"/>
              </a:xfrm>
            </p:grpSpPr>
            <p:sp>
              <p:nvSpPr>
                <p:cNvPr id="44342" name="Line 446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44343" name="Line 447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44344" name="Line 448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  <p:sp>
            <p:nvSpPr>
              <p:cNvPr id="44336" name="Rectangle 449"/>
              <p:cNvSpPr>
                <a:spLocks noChangeArrowheads="1"/>
              </p:cNvSpPr>
              <p:nvPr/>
            </p:nvSpPr>
            <p:spPr bwMode="auto">
              <a:xfrm>
                <a:off x="3996" y="732"/>
                <a:ext cx="426" cy="3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4337" name="Rectangle 450"/>
              <p:cNvSpPr>
                <a:spLocks noChangeArrowheads="1"/>
              </p:cNvSpPr>
              <p:nvPr/>
            </p:nvSpPr>
            <p:spPr bwMode="auto">
              <a:xfrm>
                <a:off x="3969" y="753"/>
                <a:ext cx="435" cy="31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4338" name="Line 451"/>
              <p:cNvSpPr>
                <a:spLocks noChangeShapeType="1"/>
              </p:cNvSpPr>
              <p:nvPr/>
            </p:nvSpPr>
            <p:spPr bwMode="auto">
              <a:xfrm>
                <a:off x="3966" y="945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339" name="Line 452"/>
              <p:cNvSpPr>
                <a:spLocks noChangeShapeType="1"/>
              </p:cNvSpPr>
              <p:nvPr/>
            </p:nvSpPr>
            <p:spPr bwMode="auto">
              <a:xfrm>
                <a:off x="3972" y="849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340" name="Rectangle 453"/>
              <p:cNvSpPr>
                <a:spLocks noChangeArrowheads="1"/>
              </p:cNvSpPr>
              <p:nvPr/>
            </p:nvSpPr>
            <p:spPr bwMode="auto">
              <a:xfrm>
                <a:off x="3966" y="756"/>
                <a:ext cx="435" cy="93"/>
              </a:xfrm>
              <a:prstGeom prst="rect">
                <a:avLst/>
              </a:prstGeom>
              <a:solidFill>
                <a:srgbClr val="CC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0" hangingPunct="0"/>
                <a:endParaRPr lang="en-US" altLang="en-US" sz="1800" smtClean="0">
                  <a:solidFill>
                    <a:srgbClr val="CC0000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44341" name="Text Box 454"/>
              <p:cNvSpPr txBox="1">
                <a:spLocks noChangeArrowheads="1"/>
              </p:cNvSpPr>
              <p:nvPr/>
            </p:nvSpPr>
            <p:spPr bwMode="auto">
              <a:xfrm>
                <a:off x="3937" y="633"/>
                <a:ext cx="513" cy="4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0" hangingPunct="0"/>
                <a:endParaRPr lang="en-US" altLang="en-US" sz="1000" smtClean="0">
                  <a:solidFill>
                    <a:srgbClr val="000000"/>
                  </a:solidFill>
                </a:endParaRPr>
              </a:p>
              <a:p>
                <a:pPr algn="ctr" eaLnBrk="0" hangingPunct="0"/>
                <a:r>
                  <a:rPr lang="en-US" altLang="en-US" sz="1000" smtClean="0">
                    <a:solidFill>
                      <a:srgbClr val="FFFFFF"/>
                    </a:solidFill>
                  </a:rPr>
                  <a:t>network</a:t>
                </a:r>
              </a:p>
              <a:p>
                <a:pPr algn="ctr" eaLnBrk="0" hangingPunct="0"/>
                <a:r>
                  <a:rPr lang="en-US" altLang="en-US" sz="1000" smtClean="0">
                    <a:solidFill>
                      <a:srgbClr val="000000"/>
                    </a:solidFill>
                  </a:rPr>
                  <a:t>data link</a:t>
                </a:r>
              </a:p>
              <a:p>
                <a:pPr algn="ctr" eaLnBrk="0" hangingPunct="0"/>
                <a:r>
                  <a:rPr lang="en-US" altLang="en-US" sz="1000" smtClean="0">
                    <a:solidFill>
                      <a:srgbClr val="000000"/>
                    </a:solidFill>
                  </a:rPr>
                  <a:t>physical</a:t>
                </a: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44107" name="Group 1058"/>
            <p:cNvGrpSpPr>
              <a:grpSpLocks/>
            </p:cNvGrpSpPr>
            <p:nvPr/>
          </p:nvGrpSpPr>
          <p:grpSpPr bwMode="auto">
            <a:xfrm>
              <a:off x="4207" y="1532"/>
              <a:ext cx="513" cy="442"/>
              <a:chOff x="3937" y="633"/>
              <a:chExt cx="513" cy="442"/>
            </a:xfrm>
          </p:grpSpPr>
          <p:sp>
            <p:nvSpPr>
              <p:cNvPr id="44306" name="Line 1059"/>
              <p:cNvSpPr>
                <a:spLocks noChangeShapeType="1"/>
              </p:cNvSpPr>
              <p:nvPr/>
            </p:nvSpPr>
            <p:spPr bwMode="auto">
              <a:xfrm>
                <a:off x="4061" y="1035"/>
                <a:ext cx="312" cy="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307" name="Line 1060"/>
              <p:cNvSpPr>
                <a:spLocks noChangeShapeType="1"/>
              </p:cNvSpPr>
              <p:nvPr/>
            </p:nvSpPr>
            <p:spPr bwMode="auto">
              <a:xfrm flipV="1">
                <a:off x="4212" y="929"/>
                <a:ext cx="1" cy="10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308" name="Oval 1061"/>
              <p:cNvSpPr>
                <a:spLocks noChangeArrowheads="1"/>
              </p:cNvSpPr>
              <p:nvPr/>
            </p:nvSpPr>
            <p:spPr bwMode="auto">
              <a:xfrm>
                <a:off x="4048" y="854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4309" name="Line 1062"/>
              <p:cNvSpPr>
                <a:spLocks noChangeShapeType="1"/>
              </p:cNvSpPr>
              <p:nvPr/>
            </p:nvSpPr>
            <p:spPr bwMode="auto">
              <a:xfrm>
                <a:off x="4048" y="8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310" name="Line 1063"/>
              <p:cNvSpPr>
                <a:spLocks noChangeShapeType="1"/>
              </p:cNvSpPr>
              <p:nvPr/>
            </p:nvSpPr>
            <p:spPr bwMode="auto">
              <a:xfrm>
                <a:off x="4361" y="8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311" name="Rectangle 1064"/>
              <p:cNvSpPr>
                <a:spLocks noChangeArrowheads="1"/>
              </p:cNvSpPr>
              <p:nvPr/>
            </p:nvSpPr>
            <p:spPr bwMode="auto">
              <a:xfrm>
                <a:off x="4048" y="847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0" hangingPunct="0"/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4312" name="Oval 1065"/>
              <p:cNvSpPr>
                <a:spLocks noChangeArrowheads="1"/>
              </p:cNvSpPr>
              <p:nvPr/>
            </p:nvSpPr>
            <p:spPr bwMode="auto">
              <a:xfrm>
                <a:off x="4045" y="788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44313" name="Group 1066"/>
              <p:cNvGrpSpPr>
                <a:grpSpLocks/>
              </p:cNvGrpSpPr>
              <p:nvPr/>
            </p:nvGrpSpPr>
            <p:grpSpPr bwMode="auto">
              <a:xfrm>
                <a:off x="4120" y="809"/>
                <a:ext cx="156" cy="55"/>
                <a:chOff x="2848" y="848"/>
                <a:chExt cx="140" cy="98"/>
              </a:xfrm>
            </p:grpSpPr>
            <p:sp>
              <p:nvSpPr>
                <p:cNvPr id="44324" name="Line 1067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44325" name="Line 1068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44326" name="Line 1069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  <p:grpSp>
            <p:nvGrpSpPr>
              <p:cNvPr id="44314" name="Group 1070"/>
              <p:cNvGrpSpPr>
                <a:grpSpLocks/>
              </p:cNvGrpSpPr>
              <p:nvPr/>
            </p:nvGrpSpPr>
            <p:grpSpPr bwMode="auto">
              <a:xfrm flipV="1">
                <a:off x="4120" y="808"/>
                <a:ext cx="156" cy="56"/>
                <a:chOff x="2848" y="848"/>
                <a:chExt cx="140" cy="98"/>
              </a:xfrm>
            </p:grpSpPr>
            <p:sp>
              <p:nvSpPr>
                <p:cNvPr id="44321" name="Line 1071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44322" name="Line 1072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44323" name="Line 1073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  <p:sp>
            <p:nvSpPr>
              <p:cNvPr id="44315" name="Rectangle 1074"/>
              <p:cNvSpPr>
                <a:spLocks noChangeArrowheads="1"/>
              </p:cNvSpPr>
              <p:nvPr/>
            </p:nvSpPr>
            <p:spPr bwMode="auto">
              <a:xfrm>
                <a:off x="3996" y="732"/>
                <a:ext cx="426" cy="3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4316" name="Rectangle 1075"/>
              <p:cNvSpPr>
                <a:spLocks noChangeArrowheads="1"/>
              </p:cNvSpPr>
              <p:nvPr/>
            </p:nvSpPr>
            <p:spPr bwMode="auto">
              <a:xfrm>
                <a:off x="3969" y="753"/>
                <a:ext cx="435" cy="31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4317" name="Line 1076"/>
              <p:cNvSpPr>
                <a:spLocks noChangeShapeType="1"/>
              </p:cNvSpPr>
              <p:nvPr/>
            </p:nvSpPr>
            <p:spPr bwMode="auto">
              <a:xfrm>
                <a:off x="3966" y="945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318" name="Line 1077"/>
              <p:cNvSpPr>
                <a:spLocks noChangeShapeType="1"/>
              </p:cNvSpPr>
              <p:nvPr/>
            </p:nvSpPr>
            <p:spPr bwMode="auto">
              <a:xfrm>
                <a:off x="3972" y="849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319" name="Rectangle 1078"/>
              <p:cNvSpPr>
                <a:spLocks noChangeArrowheads="1"/>
              </p:cNvSpPr>
              <p:nvPr/>
            </p:nvSpPr>
            <p:spPr bwMode="auto">
              <a:xfrm>
                <a:off x="3966" y="756"/>
                <a:ext cx="435" cy="93"/>
              </a:xfrm>
              <a:prstGeom prst="rect">
                <a:avLst/>
              </a:prstGeom>
              <a:solidFill>
                <a:srgbClr val="CC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4320" name="Text Box 1079"/>
              <p:cNvSpPr txBox="1">
                <a:spLocks noChangeArrowheads="1"/>
              </p:cNvSpPr>
              <p:nvPr/>
            </p:nvSpPr>
            <p:spPr bwMode="auto">
              <a:xfrm>
                <a:off x="3937" y="633"/>
                <a:ext cx="513" cy="4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0" hangingPunct="0"/>
                <a:endParaRPr lang="en-US" altLang="en-US" sz="1000" smtClean="0">
                  <a:solidFill>
                    <a:srgbClr val="000000"/>
                  </a:solidFill>
                </a:endParaRPr>
              </a:p>
              <a:p>
                <a:pPr algn="ctr" eaLnBrk="0" hangingPunct="0"/>
                <a:r>
                  <a:rPr lang="en-US" altLang="en-US" sz="1000" smtClean="0">
                    <a:solidFill>
                      <a:srgbClr val="FFFFFF"/>
                    </a:solidFill>
                  </a:rPr>
                  <a:t>network</a:t>
                </a:r>
              </a:p>
              <a:p>
                <a:pPr algn="ctr" eaLnBrk="0" hangingPunct="0"/>
                <a:r>
                  <a:rPr lang="en-US" altLang="en-US" sz="1000" smtClean="0">
                    <a:solidFill>
                      <a:srgbClr val="000000"/>
                    </a:solidFill>
                  </a:rPr>
                  <a:t>data link</a:t>
                </a:r>
              </a:p>
              <a:p>
                <a:pPr algn="ctr" eaLnBrk="0" hangingPunct="0"/>
                <a:r>
                  <a:rPr lang="en-US" altLang="en-US" sz="1000" smtClean="0">
                    <a:solidFill>
                      <a:srgbClr val="000000"/>
                    </a:solidFill>
                  </a:rPr>
                  <a:t>physical</a:t>
                </a: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44108" name="Group 1080"/>
            <p:cNvGrpSpPr>
              <a:grpSpLocks/>
            </p:cNvGrpSpPr>
            <p:nvPr/>
          </p:nvGrpSpPr>
          <p:grpSpPr bwMode="auto">
            <a:xfrm>
              <a:off x="4661" y="1148"/>
              <a:ext cx="513" cy="442"/>
              <a:chOff x="3937" y="633"/>
              <a:chExt cx="513" cy="442"/>
            </a:xfrm>
          </p:grpSpPr>
          <p:sp>
            <p:nvSpPr>
              <p:cNvPr id="44285" name="Line 1081"/>
              <p:cNvSpPr>
                <a:spLocks noChangeShapeType="1"/>
              </p:cNvSpPr>
              <p:nvPr/>
            </p:nvSpPr>
            <p:spPr bwMode="auto">
              <a:xfrm>
                <a:off x="4061" y="1035"/>
                <a:ext cx="312" cy="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286" name="Line 1082"/>
              <p:cNvSpPr>
                <a:spLocks noChangeShapeType="1"/>
              </p:cNvSpPr>
              <p:nvPr/>
            </p:nvSpPr>
            <p:spPr bwMode="auto">
              <a:xfrm flipV="1">
                <a:off x="4212" y="929"/>
                <a:ext cx="1" cy="10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287" name="Oval 1083"/>
              <p:cNvSpPr>
                <a:spLocks noChangeArrowheads="1"/>
              </p:cNvSpPr>
              <p:nvPr/>
            </p:nvSpPr>
            <p:spPr bwMode="auto">
              <a:xfrm>
                <a:off x="4048" y="854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4288" name="Line 1084"/>
              <p:cNvSpPr>
                <a:spLocks noChangeShapeType="1"/>
              </p:cNvSpPr>
              <p:nvPr/>
            </p:nvSpPr>
            <p:spPr bwMode="auto">
              <a:xfrm>
                <a:off x="4048" y="8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289" name="Line 1085"/>
              <p:cNvSpPr>
                <a:spLocks noChangeShapeType="1"/>
              </p:cNvSpPr>
              <p:nvPr/>
            </p:nvSpPr>
            <p:spPr bwMode="auto">
              <a:xfrm>
                <a:off x="4361" y="8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290" name="Rectangle 1086"/>
              <p:cNvSpPr>
                <a:spLocks noChangeArrowheads="1"/>
              </p:cNvSpPr>
              <p:nvPr/>
            </p:nvSpPr>
            <p:spPr bwMode="auto">
              <a:xfrm>
                <a:off x="4048" y="847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0" hangingPunct="0"/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4291" name="Oval 1087"/>
              <p:cNvSpPr>
                <a:spLocks noChangeArrowheads="1"/>
              </p:cNvSpPr>
              <p:nvPr/>
            </p:nvSpPr>
            <p:spPr bwMode="auto">
              <a:xfrm>
                <a:off x="4045" y="788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44292" name="Group 1088"/>
              <p:cNvGrpSpPr>
                <a:grpSpLocks/>
              </p:cNvGrpSpPr>
              <p:nvPr/>
            </p:nvGrpSpPr>
            <p:grpSpPr bwMode="auto">
              <a:xfrm>
                <a:off x="4120" y="809"/>
                <a:ext cx="156" cy="55"/>
                <a:chOff x="2848" y="848"/>
                <a:chExt cx="140" cy="98"/>
              </a:xfrm>
            </p:grpSpPr>
            <p:sp>
              <p:nvSpPr>
                <p:cNvPr id="44303" name="Line 1089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44304" name="Line 1090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44305" name="Line 1091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  <p:grpSp>
            <p:nvGrpSpPr>
              <p:cNvPr id="44293" name="Group 1092"/>
              <p:cNvGrpSpPr>
                <a:grpSpLocks/>
              </p:cNvGrpSpPr>
              <p:nvPr/>
            </p:nvGrpSpPr>
            <p:grpSpPr bwMode="auto">
              <a:xfrm flipV="1">
                <a:off x="4120" y="808"/>
                <a:ext cx="156" cy="56"/>
                <a:chOff x="2848" y="848"/>
                <a:chExt cx="140" cy="98"/>
              </a:xfrm>
            </p:grpSpPr>
            <p:sp>
              <p:nvSpPr>
                <p:cNvPr id="44300" name="Line 1093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44301" name="Line 1094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44302" name="Line 1095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  <p:sp>
            <p:nvSpPr>
              <p:cNvPr id="44294" name="Rectangle 1096"/>
              <p:cNvSpPr>
                <a:spLocks noChangeArrowheads="1"/>
              </p:cNvSpPr>
              <p:nvPr/>
            </p:nvSpPr>
            <p:spPr bwMode="auto">
              <a:xfrm>
                <a:off x="3996" y="732"/>
                <a:ext cx="426" cy="3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4295" name="Rectangle 1097"/>
              <p:cNvSpPr>
                <a:spLocks noChangeArrowheads="1"/>
              </p:cNvSpPr>
              <p:nvPr/>
            </p:nvSpPr>
            <p:spPr bwMode="auto">
              <a:xfrm>
                <a:off x="3969" y="753"/>
                <a:ext cx="435" cy="31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4296" name="Line 1098"/>
              <p:cNvSpPr>
                <a:spLocks noChangeShapeType="1"/>
              </p:cNvSpPr>
              <p:nvPr/>
            </p:nvSpPr>
            <p:spPr bwMode="auto">
              <a:xfrm>
                <a:off x="3966" y="945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297" name="Line 1099"/>
              <p:cNvSpPr>
                <a:spLocks noChangeShapeType="1"/>
              </p:cNvSpPr>
              <p:nvPr/>
            </p:nvSpPr>
            <p:spPr bwMode="auto">
              <a:xfrm>
                <a:off x="3972" y="849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298" name="Rectangle 1100"/>
              <p:cNvSpPr>
                <a:spLocks noChangeArrowheads="1"/>
              </p:cNvSpPr>
              <p:nvPr/>
            </p:nvSpPr>
            <p:spPr bwMode="auto">
              <a:xfrm>
                <a:off x="3966" y="756"/>
                <a:ext cx="435" cy="93"/>
              </a:xfrm>
              <a:prstGeom prst="rect">
                <a:avLst/>
              </a:prstGeom>
              <a:solidFill>
                <a:srgbClr val="CC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4299" name="Text Box 1101"/>
              <p:cNvSpPr txBox="1">
                <a:spLocks noChangeArrowheads="1"/>
              </p:cNvSpPr>
              <p:nvPr/>
            </p:nvSpPr>
            <p:spPr bwMode="auto">
              <a:xfrm>
                <a:off x="3937" y="633"/>
                <a:ext cx="513" cy="4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0" hangingPunct="0"/>
                <a:endParaRPr lang="en-US" altLang="en-US" sz="1000" smtClean="0">
                  <a:solidFill>
                    <a:srgbClr val="000000"/>
                  </a:solidFill>
                </a:endParaRPr>
              </a:p>
              <a:p>
                <a:pPr algn="ctr" eaLnBrk="0" hangingPunct="0"/>
                <a:r>
                  <a:rPr lang="en-US" altLang="en-US" sz="1000" smtClean="0">
                    <a:solidFill>
                      <a:srgbClr val="FFFFFF"/>
                    </a:solidFill>
                  </a:rPr>
                  <a:t>network</a:t>
                </a:r>
              </a:p>
              <a:p>
                <a:pPr algn="ctr" eaLnBrk="0" hangingPunct="0"/>
                <a:r>
                  <a:rPr lang="en-US" altLang="en-US" sz="1000" smtClean="0">
                    <a:solidFill>
                      <a:srgbClr val="000000"/>
                    </a:solidFill>
                  </a:rPr>
                  <a:t>data link</a:t>
                </a:r>
              </a:p>
              <a:p>
                <a:pPr algn="ctr" eaLnBrk="0" hangingPunct="0"/>
                <a:r>
                  <a:rPr lang="en-US" altLang="en-US" sz="1000" smtClean="0">
                    <a:solidFill>
                      <a:srgbClr val="000000"/>
                    </a:solidFill>
                  </a:rPr>
                  <a:t>physical</a:t>
                </a: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44109" name="Group 1102"/>
            <p:cNvGrpSpPr>
              <a:grpSpLocks/>
            </p:cNvGrpSpPr>
            <p:nvPr/>
          </p:nvGrpSpPr>
          <p:grpSpPr bwMode="auto">
            <a:xfrm>
              <a:off x="4702" y="1523"/>
              <a:ext cx="513" cy="442"/>
              <a:chOff x="3937" y="633"/>
              <a:chExt cx="513" cy="442"/>
            </a:xfrm>
          </p:grpSpPr>
          <p:sp>
            <p:nvSpPr>
              <p:cNvPr id="44264" name="Line 1103"/>
              <p:cNvSpPr>
                <a:spLocks noChangeShapeType="1"/>
              </p:cNvSpPr>
              <p:nvPr/>
            </p:nvSpPr>
            <p:spPr bwMode="auto">
              <a:xfrm>
                <a:off x="4061" y="1035"/>
                <a:ext cx="312" cy="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265" name="Line 1104"/>
              <p:cNvSpPr>
                <a:spLocks noChangeShapeType="1"/>
              </p:cNvSpPr>
              <p:nvPr/>
            </p:nvSpPr>
            <p:spPr bwMode="auto">
              <a:xfrm flipV="1">
                <a:off x="4212" y="929"/>
                <a:ext cx="1" cy="10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266" name="Oval 1105"/>
              <p:cNvSpPr>
                <a:spLocks noChangeArrowheads="1"/>
              </p:cNvSpPr>
              <p:nvPr/>
            </p:nvSpPr>
            <p:spPr bwMode="auto">
              <a:xfrm>
                <a:off x="4048" y="854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4267" name="Line 1106"/>
              <p:cNvSpPr>
                <a:spLocks noChangeShapeType="1"/>
              </p:cNvSpPr>
              <p:nvPr/>
            </p:nvSpPr>
            <p:spPr bwMode="auto">
              <a:xfrm>
                <a:off x="4048" y="8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268" name="Line 1107"/>
              <p:cNvSpPr>
                <a:spLocks noChangeShapeType="1"/>
              </p:cNvSpPr>
              <p:nvPr/>
            </p:nvSpPr>
            <p:spPr bwMode="auto">
              <a:xfrm>
                <a:off x="4361" y="8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269" name="Rectangle 1108"/>
              <p:cNvSpPr>
                <a:spLocks noChangeArrowheads="1"/>
              </p:cNvSpPr>
              <p:nvPr/>
            </p:nvSpPr>
            <p:spPr bwMode="auto">
              <a:xfrm>
                <a:off x="4048" y="847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0" hangingPunct="0"/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4270" name="Oval 1109"/>
              <p:cNvSpPr>
                <a:spLocks noChangeArrowheads="1"/>
              </p:cNvSpPr>
              <p:nvPr/>
            </p:nvSpPr>
            <p:spPr bwMode="auto">
              <a:xfrm>
                <a:off x="4045" y="788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44271" name="Group 1110"/>
              <p:cNvGrpSpPr>
                <a:grpSpLocks/>
              </p:cNvGrpSpPr>
              <p:nvPr/>
            </p:nvGrpSpPr>
            <p:grpSpPr bwMode="auto">
              <a:xfrm>
                <a:off x="4120" y="809"/>
                <a:ext cx="156" cy="55"/>
                <a:chOff x="2848" y="848"/>
                <a:chExt cx="140" cy="98"/>
              </a:xfrm>
            </p:grpSpPr>
            <p:sp>
              <p:nvSpPr>
                <p:cNvPr id="44282" name="Line 1111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44283" name="Line 1112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44284" name="Line 1113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  <p:grpSp>
            <p:nvGrpSpPr>
              <p:cNvPr id="44272" name="Group 1114"/>
              <p:cNvGrpSpPr>
                <a:grpSpLocks/>
              </p:cNvGrpSpPr>
              <p:nvPr/>
            </p:nvGrpSpPr>
            <p:grpSpPr bwMode="auto">
              <a:xfrm flipV="1">
                <a:off x="4120" y="808"/>
                <a:ext cx="156" cy="56"/>
                <a:chOff x="2848" y="848"/>
                <a:chExt cx="140" cy="98"/>
              </a:xfrm>
            </p:grpSpPr>
            <p:sp>
              <p:nvSpPr>
                <p:cNvPr id="44279" name="Line 1115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44280" name="Line 1116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44281" name="Line 1117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  <p:sp>
            <p:nvSpPr>
              <p:cNvPr id="44273" name="Rectangle 1118"/>
              <p:cNvSpPr>
                <a:spLocks noChangeArrowheads="1"/>
              </p:cNvSpPr>
              <p:nvPr/>
            </p:nvSpPr>
            <p:spPr bwMode="auto">
              <a:xfrm>
                <a:off x="3996" y="732"/>
                <a:ext cx="426" cy="3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4274" name="Rectangle 1119"/>
              <p:cNvSpPr>
                <a:spLocks noChangeArrowheads="1"/>
              </p:cNvSpPr>
              <p:nvPr/>
            </p:nvSpPr>
            <p:spPr bwMode="auto">
              <a:xfrm>
                <a:off x="3969" y="753"/>
                <a:ext cx="435" cy="31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4275" name="Line 1120"/>
              <p:cNvSpPr>
                <a:spLocks noChangeShapeType="1"/>
              </p:cNvSpPr>
              <p:nvPr/>
            </p:nvSpPr>
            <p:spPr bwMode="auto">
              <a:xfrm>
                <a:off x="3966" y="945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276" name="Line 1121"/>
              <p:cNvSpPr>
                <a:spLocks noChangeShapeType="1"/>
              </p:cNvSpPr>
              <p:nvPr/>
            </p:nvSpPr>
            <p:spPr bwMode="auto">
              <a:xfrm>
                <a:off x="3972" y="849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277" name="Rectangle 1122"/>
              <p:cNvSpPr>
                <a:spLocks noChangeArrowheads="1"/>
              </p:cNvSpPr>
              <p:nvPr/>
            </p:nvSpPr>
            <p:spPr bwMode="auto">
              <a:xfrm>
                <a:off x="3966" y="756"/>
                <a:ext cx="435" cy="93"/>
              </a:xfrm>
              <a:prstGeom prst="rect">
                <a:avLst/>
              </a:prstGeom>
              <a:solidFill>
                <a:srgbClr val="CC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4278" name="Text Box 1123"/>
              <p:cNvSpPr txBox="1">
                <a:spLocks noChangeArrowheads="1"/>
              </p:cNvSpPr>
              <p:nvPr/>
            </p:nvSpPr>
            <p:spPr bwMode="auto">
              <a:xfrm>
                <a:off x="3937" y="633"/>
                <a:ext cx="513" cy="4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0" hangingPunct="0"/>
                <a:endParaRPr lang="en-US" altLang="en-US" sz="1000" smtClean="0">
                  <a:solidFill>
                    <a:srgbClr val="000000"/>
                  </a:solidFill>
                </a:endParaRPr>
              </a:p>
              <a:p>
                <a:pPr algn="ctr" eaLnBrk="0" hangingPunct="0"/>
                <a:r>
                  <a:rPr lang="en-US" altLang="en-US" sz="1000" smtClean="0">
                    <a:solidFill>
                      <a:srgbClr val="FFFFFF"/>
                    </a:solidFill>
                  </a:rPr>
                  <a:t>network</a:t>
                </a:r>
              </a:p>
              <a:p>
                <a:pPr algn="ctr" eaLnBrk="0" hangingPunct="0"/>
                <a:r>
                  <a:rPr lang="en-US" altLang="en-US" sz="1000" smtClean="0">
                    <a:solidFill>
                      <a:srgbClr val="000000"/>
                    </a:solidFill>
                  </a:rPr>
                  <a:t>data link</a:t>
                </a:r>
              </a:p>
              <a:p>
                <a:pPr algn="ctr" eaLnBrk="0" hangingPunct="0"/>
                <a:r>
                  <a:rPr lang="en-US" altLang="en-US" sz="1000" smtClean="0">
                    <a:solidFill>
                      <a:srgbClr val="000000"/>
                    </a:solidFill>
                  </a:rPr>
                  <a:t>physical</a:t>
                </a: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44110" name="Group 1124"/>
            <p:cNvGrpSpPr>
              <a:grpSpLocks/>
            </p:cNvGrpSpPr>
            <p:nvPr/>
          </p:nvGrpSpPr>
          <p:grpSpPr bwMode="auto">
            <a:xfrm>
              <a:off x="4197" y="1157"/>
              <a:ext cx="513" cy="442"/>
              <a:chOff x="3937" y="633"/>
              <a:chExt cx="513" cy="442"/>
            </a:xfrm>
          </p:grpSpPr>
          <p:sp>
            <p:nvSpPr>
              <p:cNvPr id="44243" name="Line 1125"/>
              <p:cNvSpPr>
                <a:spLocks noChangeShapeType="1"/>
              </p:cNvSpPr>
              <p:nvPr/>
            </p:nvSpPr>
            <p:spPr bwMode="auto">
              <a:xfrm>
                <a:off x="4061" y="1035"/>
                <a:ext cx="312" cy="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244" name="Line 1126"/>
              <p:cNvSpPr>
                <a:spLocks noChangeShapeType="1"/>
              </p:cNvSpPr>
              <p:nvPr/>
            </p:nvSpPr>
            <p:spPr bwMode="auto">
              <a:xfrm flipV="1">
                <a:off x="4212" y="929"/>
                <a:ext cx="1" cy="10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245" name="Oval 1127"/>
              <p:cNvSpPr>
                <a:spLocks noChangeArrowheads="1"/>
              </p:cNvSpPr>
              <p:nvPr/>
            </p:nvSpPr>
            <p:spPr bwMode="auto">
              <a:xfrm>
                <a:off x="4048" y="854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4246" name="Line 1128"/>
              <p:cNvSpPr>
                <a:spLocks noChangeShapeType="1"/>
              </p:cNvSpPr>
              <p:nvPr/>
            </p:nvSpPr>
            <p:spPr bwMode="auto">
              <a:xfrm>
                <a:off x="4048" y="8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247" name="Line 1129"/>
              <p:cNvSpPr>
                <a:spLocks noChangeShapeType="1"/>
              </p:cNvSpPr>
              <p:nvPr/>
            </p:nvSpPr>
            <p:spPr bwMode="auto">
              <a:xfrm>
                <a:off x="4361" y="8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248" name="Rectangle 1130"/>
              <p:cNvSpPr>
                <a:spLocks noChangeArrowheads="1"/>
              </p:cNvSpPr>
              <p:nvPr/>
            </p:nvSpPr>
            <p:spPr bwMode="auto">
              <a:xfrm>
                <a:off x="4048" y="847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0" hangingPunct="0"/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4249" name="Oval 1131"/>
              <p:cNvSpPr>
                <a:spLocks noChangeArrowheads="1"/>
              </p:cNvSpPr>
              <p:nvPr/>
            </p:nvSpPr>
            <p:spPr bwMode="auto">
              <a:xfrm>
                <a:off x="4045" y="788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44250" name="Group 1132"/>
              <p:cNvGrpSpPr>
                <a:grpSpLocks/>
              </p:cNvGrpSpPr>
              <p:nvPr/>
            </p:nvGrpSpPr>
            <p:grpSpPr bwMode="auto">
              <a:xfrm>
                <a:off x="4120" y="809"/>
                <a:ext cx="156" cy="55"/>
                <a:chOff x="2848" y="848"/>
                <a:chExt cx="140" cy="98"/>
              </a:xfrm>
            </p:grpSpPr>
            <p:sp>
              <p:nvSpPr>
                <p:cNvPr id="44261" name="Line 1133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44262" name="Line 1134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44263" name="Line 1135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  <p:grpSp>
            <p:nvGrpSpPr>
              <p:cNvPr id="44251" name="Group 1136"/>
              <p:cNvGrpSpPr>
                <a:grpSpLocks/>
              </p:cNvGrpSpPr>
              <p:nvPr/>
            </p:nvGrpSpPr>
            <p:grpSpPr bwMode="auto">
              <a:xfrm flipV="1">
                <a:off x="4120" y="808"/>
                <a:ext cx="156" cy="56"/>
                <a:chOff x="2848" y="848"/>
                <a:chExt cx="140" cy="98"/>
              </a:xfrm>
            </p:grpSpPr>
            <p:sp>
              <p:nvSpPr>
                <p:cNvPr id="44258" name="Line 1137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44259" name="Line 1138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44260" name="Line 1139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  <p:sp>
            <p:nvSpPr>
              <p:cNvPr id="44252" name="Rectangle 1140"/>
              <p:cNvSpPr>
                <a:spLocks noChangeArrowheads="1"/>
              </p:cNvSpPr>
              <p:nvPr/>
            </p:nvSpPr>
            <p:spPr bwMode="auto">
              <a:xfrm>
                <a:off x="3996" y="732"/>
                <a:ext cx="426" cy="3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4253" name="Rectangle 1141"/>
              <p:cNvSpPr>
                <a:spLocks noChangeArrowheads="1"/>
              </p:cNvSpPr>
              <p:nvPr/>
            </p:nvSpPr>
            <p:spPr bwMode="auto">
              <a:xfrm>
                <a:off x="3969" y="753"/>
                <a:ext cx="435" cy="31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4254" name="Line 1142"/>
              <p:cNvSpPr>
                <a:spLocks noChangeShapeType="1"/>
              </p:cNvSpPr>
              <p:nvPr/>
            </p:nvSpPr>
            <p:spPr bwMode="auto">
              <a:xfrm>
                <a:off x="3966" y="945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255" name="Line 1143"/>
              <p:cNvSpPr>
                <a:spLocks noChangeShapeType="1"/>
              </p:cNvSpPr>
              <p:nvPr/>
            </p:nvSpPr>
            <p:spPr bwMode="auto">
              <a:xfrm>
                <a:off x="3972" y="849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256" name="Rectangle 1144"/>
              <p:cNvSpPr>
                <a:spLocks noChangeArrowheads="1"/>
              </p:cNvSpPr>
              <p:nvPr/>
            </p:nvSpPr>
            <p:spPr bwMode="auto">
              <a:xfrm>
                <a:off x="3966" y="756"/>
                <a:ext cx="435" cy="93"/>
              </a:xfrm>
              <a:prstGeom prst="rect">
                <a:avLst/>
              </a:prstGeom>
              <a:solidFill>
                <a:srgbClr val="CC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4257" name="Text Box 1145"/>
              <p:cNvSpPr txBox="1">
                <a:spLocks noChangeArrowheads="1"/>
              </p:cNvSpPr>
              <p:nvPr/>
            </p:nvSpPr>
            <p:spPr bwMode="auto">
              <a:xfrm>
                <a:off x="3937" y="633"/>
                <a:ext cx="513" cy="4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0" hangingPunct="0"/>
                <a:endParaRPr lang="en-US" altLang="en-US" sz="1000" smtClean="0">
                  <a:solidFill>
                    <a:srgbClr val="000000"/>
                  </a:solidFill>
                </a:endParaRPr>
              </a:p>
              <a:p>
                <a:pPr algn="ctr" eaLnBrk="0" hangingPunct="0"/>
                <a:r>
                  <a:rPr lang="en-US" altLang="en-US" sz="1000" smtClean="0">
                    <a:solidFill>
                      <a:srgbClr val="FFFFFF"/>
                    </a:solidFill>
                  </a:rPr>
                  <a:t>network</a:t>
                </a:r>
              </a:p>
              <a:p>
                <a:pPr algn="ctr" eaLnBrk="0" hangingPunct="0"/>
                <a:r>
                  <a:rPr lang="en-US" altLang="en-US" sz="1000" smtClean="0">
                    <a:solidFill>
                      <a:srgbClr val="000000"/>
                    </a:solidFill>
                  </a:rPr>
                  <a:t>data link</a:t>
                </a:r>
              </a:p>
              <a:p>
                <a:pPr algn="ctr" eaLnBrk="0" hangingPunct="0"/>
                <a:r>
                  <a:rPr lang="en-US" altLang="en-US" sz="1000" smtClean="0">
                    <a:solidFill>
                      <a:srgbClr val="000000"/>
                    </a:solidFill>
                  </a:rPr>
                  <a:t>physical</a:t>
                </a: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44111" name="Group 1146"/>
            <p:cNvGrpSpPr>
              <a:grpSpLocks/>
            </p:cNvGrpSpPr>
            <p:nvPr/>
          </p:nvGrpSpPr>
          <p:grpSpPr bwMode="auto">
            <a:xfrm>
              <a:off x="4389" y="2239"/>
              <a:ext cx="513" cy="442"/>
              <a:chOff x="3937" y="633"/>
              <a:chExt cx="513" cy="442"/>
            </a:xfrm>
          </p:grpSpPr>
          <p:sp>
            <p:nvSpPr>
              <p:cNvPr id="44222" name="Line 1147"/>
              <p:cNvSpPr>
                <a:spLocks noChangeShapeType="1"/>
              </p:cNvSpPr>
              <p:nvPr/>
            </p:nvSpPr>
            <p:spPr bwMode="auto">
              <a:xfrm>
                <a:off x="4061" y="1035"/>
                <a:ext cx="312" cy="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223" name="Line 1148"/>
              <p:cNvSpPr>
                <a:spLocks noChangeShapeType="1"/>
              </p:cNvSpPr>
              <p:nvPr/>
            </p:nvSpPr>
            <p:spPr bwMode="auto">
              <a:xfrm flipV="1">
                <a:off x="4212" y="929"/>
                <a:ext cx="1" cy="10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224" name="Oval 1149"/>
              <p:cNvSpPr>
                <a:spLocks noChangeArrowheads="1"/>
              </p:cNvSpPr>
              <p:nvPr/>
            </p:nvSpPr>
            <p:spPr bwMode="auto">
              <a:xfrm>
                <a:off x="4048" y="854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4225" name="Line 1150"/>
              <p:cNvSpPr>
                <a:spLocks noChangeShapeType="1"/>
              </p:cNvSpPr>
              <p:nvPr/>
            </p:nvSpPr>
            <p:spPr bwMode="auto">
              <a:xfrm>
                <a:off x="4048" y="8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226" name="Line 1151"/>
              <p:cNvSpPr>
                <a:spLocks noChangeShapeType="1"/>
              </p:cNvSpPr>
              <p:nvPr/>
            </p:nvSpPr>
            <p:spPr bwMode="auto">
              <a:xfrm>
                <a:off x="4361" y="8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227" name="Rectangle 1152"/>
              <p:cNvSpPr>
                <a:spLocks noChangeArrowheads="1"/>
              </p:cNvSpPr>
              <p:nvPr/>
            </p:nvSpPr>
            <p:spPr bwMode="auto">
              <a:xfrm>
                <a:off x="4048" y="847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0" hangingPunct="0"/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4228" name="Oval 1153"/>
              <p:cNvSpPr>
                <a:spLocks noChangeArrowheads="1"/>
              </p:cNvSpPr>
              <p:nvPr/>
            </p:nvSpPr>
            <p:spPr bwMode="auto">
              <a:xfrm>
                <a:off x="4045" y="788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44229" name="Group 1154"/>
              <p:cNvGrpSpPr>
                <a:grpSpLocks/>
              </p:cNvGrpSpPr>
              <p:nvPr/>
            </p:nvGrpSpPr>
            <p:grpSpPr bwMode="auto">
              <a:xfrm>
                <a:off x="4120" y="809"/>
                <a:ext cx="156" cy="55"/>
                <a:chOff x="2848" y="848"/>
                <a:chExt cx="140" cy="98"/>
              </a:xfrm>
            </p:grpSpPr>
            <p:sp>
              <p:nvSpPr>
                <p:cNvPr id="44240" name="Line 1155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44241" name="Line 1156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44242" name="Line 1157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  <p:grpSp>
            <p:nvGrpSpPr>
              <p:cNvPr id="44230" name="Group 1158"/>
              <p:cNvGrpSpPr>
                <a:grpSpLocks/>
              </p:cNvGrpSpPr>
              <p:nvPr/>
            </p:nvGrpSpPr>
            <p:grpSpPr bwMode="auto">
              <a:xfrm flipV="1">
                <a:off x="4120" y="808"/>
                <a:ext cx="156" cy="56"/>
                <a:chOff x="2848" y="848"/>
                <a:chExt cx="140" cy="98"/>
              </a:xfrm>
            </p:grpSpPr>
            <p:sp>
              <p:nvSpPr>
                <p:cNvPr id="44237" name="Line 1159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44238" name="Line 1160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44239" name="Line 1161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  <p:sp>
            <p:nvSpPr>
              <p:cNvPr id="44231" name="Rectangle 1162"/>
              <p:cNvSpPr>
                <a:spLocks noChangeArrowheads="1"/>
              </p:cNvSpPr>
              <p:nvPr/>
            </p:nvSpPr>
            <p:spPr bwMode="auto">
              <a:xfrm>
                <a:off x="3996" y="732"/>
                <a:ext cx="426" cy="3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4232" name="Rectangle 1163"/>
              <p:cNvSpPr>
                <a:spLocks noChangeArrowheads="1"/>
              </p:cNvSpPr>
              <p:nvPr/>
            </p:nvSpPr>
            <p:spPr bwMode="auto">
              <a:xfrm>
                <a:off x="3969" y="753"/>
                <a:ext cx="435" cy="31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4233" name="Line 1164"/>
              <p:cNvSpPr>
                <a:spLocks noChangeShapeType="1"/>
              </p:cNvSpPr>
              <p:nvPr/>
            </p:nvSpPr>
            <p:spPr bwMode="auto">
              <a:xfrm>
                <a:off x="3966" y="945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234" name="Line 1165"/>
              <p:cNvSpPr>
                <a:spLocks noChangeShapeType="1"/>
              </p:cNvSpPr>
              <p:nvPr/>
            </p:nvSpPr>
            <p:spPr bwMode="auto">
              <a:xfrm>
                <a:off x="3972" y="849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235" name="Rectangle 1166"/>
              <p:cNvSpPr>
                <a:spLocks noChangeArrowheads="1"/>
              </p:cNvSpPr>
              <p:nvPr/>
            </p:nvSpPr>
            <p:spPr bwMode="auto">
              <a:xfrm>
                <a:off x="3966" y="756"/>
                <a:ext cx="435" cy="93"/>
              </a:xfrm>
              <a:prstGeom prst="rect">
                <a:avLst/>
              </a:prstGeom>
              <a:solidFill>
                <a:srgbClr val="CC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4236" name="Text Box 1167"/>
              <p:cNvSpPr txBox="1">
                <a:spLocks noChangeArrowheads="1"/>
              </p:cNvSpPr>
              <p:nvPr/>
            </p:nvSpPr>
            <p:spPr bwMode="auto">
              <a:xfrm>
                <a:off x="3937" y="633"/>
                <a:ext cx="513" cy="4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0" hangingPunct="0"/>
                <a:endParaRPr lang="en-US" altLang="en-US" sz="1000" smtClean="0">
                  <a:solidFill>
                    <a:srgbClr val="000000"/>
                  </a:solidFill>
                </a:endParaRPr>
              </a:p>
              <a:p>
                <a:pPr algn="ctr" eaLnBrk="0" hangingPunct="0"/>
                <a:r>
                  <a:rPr lang="en-US" altLang="en-US" sz="1000" smtClean="0">
                    <a:solidFill>
                      <a:srgbClr val="FFFFFF"/>
                    </a:solidFill>
                  </a:rPr>
                  <a:t>network</a:t>
                </a:r>
              </a:p>
              <a:p>
                <a:pPr algn="ctr" eaLnBrk="0" hangingPunct="0"/>
                <a:r>
                  <a:rPr lang="en-US" altLang="en-US" sz="1000" smtClean="0">
                    <a:solidFill>
                      <a:srgbClr val="000000"/>
                    </a:solidFill>
                  </a:rPr>
                  <a:t>data link</a:t>
                </a:r>
              </a:p>
              <a:p>
                <a:pPr algn="ctr" eaLnBrk="0" hangingPunct="0"/>
                <a:r>
                  <a:rPr lang="en-US" altLang="en-US" sz="1000" smtClean="0">
                    <a:solidFill>
                      <a:srgbClr val="000000"/>
                    </a:solidFill>
                  </a:rPr>
                  <a:t>physical</a:t>
                </a: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44112" name="Group 1168"/>
            <p:cNvGrpSpPr>
              <a:grpSpLocks/>
            </p:cNvGrpSpPr>
            <p:nvPr/>
          </p:nvGrpSpPr>
          <p:grpSpPr bwMode="auto">
            <a:xfrm>
              <a:off x="4765" y="1995"/>
              <a:ext cx="513" cy="442"/>
              <a:chOff x="3937" y="633"/>
              <a:chExt cx="513" cy="442"/>
            </a:xfrm>
          </p:grpSpPr>
          <p:sp>
            <p:nvSpPr>
              <p:cNvPr id="44201" name="Line 1169"/>
              <p:cNvSpPr>
                <a:spLocks noChangeShapeType="1"/>
              </p:cNvSpPr>
              <p:nvPr/>
            </p:nvSpPr>
            <p:spPr bwMode="auto">
              <a:xfrm>
                <a:off x="4061" y="1035"/>
                <a:ext cx="312" cy="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202" name="Line 1170"/>
              <p:cNvSpPr>
                <a:spLocks noChangeShapeType="1"/>
              </p:cNvSpPr>
              <p:nvPr/>
            </p:nvSpPr>
            <p:spPr bwMode="auto">
              <a:xfrm flipV="1">
                <a:off x="4212" y="929"/>
                <a:ext cx="1" cy="10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203" name="Oval 1171"/>
              <p:cNvSpPr>
                <a:spLocks noChangeArrowheads="1"/>
              </p:cNvSpPr>
              <p:nvPr/>
            </p:nvSpPr>
            <p:spPr bwMode="auto">
              <a:xfrm>
                <a:off x="4048" y="854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4204" name="Line 1172"/>
              <p:cNvSpPr>
                <a:spLocks noChangeShapeType="1"/>
              </p:cNvSpPr>
              <p:nvPr/>
            </p:nvSpPr>
            <p:spPr bwMode="auto">
              <a:xfrm>
                <a:off x="4048" y="8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205" name="Line 1173"/>
              <p:cNvSpPr>
                <a:spLocks noChangeShapeType="1"/>
              </p:cNvSpPr>
              <p:nvPr/>
            </p:nvSpPr>
            <p:spPr bwMode="auto">
              <a:xfrm>
                <a:off x="4361" y="8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206" name="Rectangle 1174"/>
              <p:cNvSpPr>
                <a:spLocks noChangeArrowheads="1"/>
              </p:cNvSpPr>
              <p:nvPr/>
            </p:nvSpPr>
            <p:spPr bwMode="auto">
              <a:xfrm>
                <a:off x="4048" y="847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0" hangingPunct="0"/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4207" name="Oval 1175"/>
              <p:cNvSpPr>
                <a:spLocks noChangeArrowheads="1"/>
              </p:cNvSpPr>
              <p:nvPr/>
            </p:nvSpPr>
            <p:spPr bwMode="auto">
              <a:xfrm>
                <a:off x="4045" y="788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44208" name="Group 1176"/>
              <p:cNvGrpSpPr>
                <a:grpSpLocks/>
              </p:cNvGrpSpPr>
              <p:nvPr/>
            </p:nvGrpSpPr>
            <p:grpSpPr bwMode="auto">
              <a:xfrm>
                <a:off x="4120" y="809"/>
                <a:ext cx="156" cy="55"/>
                <a:chOff x="2848" y="848"/>
                <a:chExt cx="140" cy="98"/>
              </a:xfrm>
            </p:grpSpPr>
            <p:sp>
              <p:nvSpPr>
                <p:cNvPr id="44219" name="Line 1177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44220" name="Line 1178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44221" name="Line 1179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  <p:grpSp>
            <p:nvGrpSpPr>
              <p:cNvPr id="44209" name="Group 1180"/>
              <p:cNvGrpSpPr>
                <a:grpSpLocks/>
              </p:cNvGrpSpPr>
              <p:nvPr/>
            </p:nvGrpSpPr>
            <p:grpSpPr bwMode="auto">
              <a:xfrm flipV="1">
                <a:off x="4120" y="808"/>
                <a:ext cx="156" cy="56"/>
                <a:chOff x="2848" y="848"/>
                <a:chExt cx="140" cy="98"/>
              </a:xfrm>
            </p:grpSpPr>
            <p:sp>
              <p:nvSpPr>
                <p:cNvPr id="44216" name="Line 1181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44217" name="Line 1182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44218" name="Line 1183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  <p:sp>
            <p:nvSpPr>
              <p:cNvPr id="44210" name="Rectangle 1184"/>
              <p:cNvSpPr>
                <a:spLocks noChangeArrowheads="1"/>
              </p:cNvSpPr>
              <p:nvPr/>
            </p:nvSpPr>
            <p:spPr bwMode="auto">
              <a:xfrm>
                <a:off x="3996" y="732"/>
                <a:ext cx="426" cy="3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4211" name="Rectangle 1185"/>
              <p:cNvSpPr>
                <a:spLocks noChangeArrowheads="1"/>
              </p:cNvSpPr>
              <p:nvPr/>
            </p:nvSpPr>
            <p:spPr bwMode="auto">
              <a:xfrm>
                <a:off x="3969" y="753"/>
                <a:ext cx="435" cy="31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4212" name="Line 1186"/>
              <p:cNvSpPr>
                <a:spLocks noChangeShapeType="1"/>
              </p:cNvSpPr>
              <p:nvPr/>
            </p:nvSpPr>
            <p:spPr bwMode="auto">
              <a:xfrm>
                <a:off x="3966" y="945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213" name="Line 1187"/>
              <p:cNvSpPr>
                <a:spLocks noChangeShapeType="1"/>
              </p:cNvSpPr>
              <p:nvPr/>
            </p:nvSpPr>
            <p:spPr bwMode="auto">
              <a:xfrm>
                <a:off x="3972" y="849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214" name="Rectangle 1188"/>
              <p:cNvSpPr>
                <a:spLocks noChangeArrowheads="1"/>
              </p:cNvSpPr>
              <p:nvPr/>
            </p:nvSpPr>
            <p:spPr bwMode="auto">
              <a:xfrm>
                <a:off x="3966" y="756"/>
                <a:ext cx="435" cy="93"/>
              </a:xfrm>
              <a:prstGeom prst="rect">
                <a:avLst/>
              </a:prstGeom>
              <a:solidFill>
                <a:srgbClr val="CC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4215" name="Text Box 1189"/>
              <p:cNvSpPr txBox="1">
                <a:spLocks noChangeArrowheads="1"/>
              </p:cNvSpPr>
              <p:nvPr/>
            </p:nvSpPr>
            <p:spPr bwMode="auto">
              <a:xfrm>
                <a:off x="3937" y="633"/>
                <a:ext cx="513" cy="4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0" hangingPunct="0"/>
                <a:endParaRPr lang="en-US" altLang="en-US" sz="1000" smtClean="0">
                  <a:solidFill>
                    <a:srgbClr val="000000"/>
                  </a:solidFill>
                </a:endParaRPr>
              </a:p>
              <a:p>
                <a:pPr algn="ctr" eaLnBrk="0" hangingPunct="0"/>
                <a:r>
                  <a:rPr lang="en-US" altLang="en-US" sz="1000" smtClean="0">
                    <a:solidFill>
                      <a:srgbClr val="FFFFFF"/>
                    </a:solidFill>
                  </a:rPr>
                  <a:t>network</a:t>
                </a:r>
              </a:p>
              <a:p>
                <a:pPr algn="ctr" eaLnBrk="0" hangingPunct="0"/>
                <a:r>
                  <a:rPr lang="en-US" altLang="en-US" sz="1000" smtClean="0">
                    <a:solidFill>
                      <a:srgbClr val="000000"/>
                    </a:solidFill>
                  </a:rPr>
                  <a:t>data link</a:t>
                </a:r>
              </a:p>
              <a:p>
                <a:pPr algn="ctr" eaLnBrk="0" hangingPunct="0"/>
                <a:r>
                  <a:rPr lang="en-US" altLang="en-US" sz="1000" smtClean="0">
                    <a:solidFill>
                      <a:srgbClr val="000000"/>
                    </a:solidFill>
                  </a:rPr>
                  <a:t>physical</a:t>
                </a: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44113" name="Group 1190"/>
            <p:cNvGrpSpPr>
              <a:grpSpLocks/>
            </p:cNvGrpSpPr>
            <p:nvPr/>
          </p:nvGrpSpPr>
          <p:grpSpPr bwMode="auto">
            <a:xfrm>
              <a:off x="4128" y="2003"/>
              <a:ext cx="513" cy="442"/>
              <a:chOff x="3937" y="633"/>
              <a:chExt cx="513" cy="442"/>
            </a:xfrm>
          </p:grpSpPr>
          <p:sp>
            <p:nvSpPr>
              <p:cNvPr id="44180" name="Line 1191"/>
              <p:cNvSpPr>
                <a:spLocks noChangeShapeType="1"/>
              </p:cNvSpPr>
              <p:nvPr/>
            </p:nvSpPr>
            <p:spPr bwMode="auto">
              <a:xfrm>
                <a:off x="4061" y="1035"/>
                <a:ext cx="312" cy="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181" name="Line 1192"/>
              <p:cNvSpPr>
                <a:spLocks noChangeShapeType="1"/>
              </p:cNvSpPr>
              <p:nvPr/>
            </p:nvSpPr>
            <p:spPr bwMode="auto">
              <a:xfrm flipV="1">
                <a:off x="4212" y="929"/>
                <a:ext cx="1" cy="10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182" name="Oval 1193"/>
              <p:cNvSpPr>
                <a:spLocks noChangeArrowheads="1"/>
              </p:cNvSpPr>
              <p:nvPr/>
            </p:nvSpPr>
            <p:spPr bwMode="auto">
              <a:xfrm>
                <a:off x="4048" y="854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4183" name="Line 1194"/>
              <p:cNvSpPr>
                <a:spLocks noChangeShapeType="1"/>
              </p:cNvSpPr>
              <p:nvPr/>
            </p:nvSpPr>
            <p:spPr bwMode="auto">
              <a:xfrm>
                <a:off x="4048" y="8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184" name="Line 1195"/>
              <p:cNvSpPr>
                <a:spLocks noChangeShapeType="1"/>
              </p:cNvSpPr>
              <p:nvPr/>
            </p:nvSpPr>
            <p:spPr bwMode="auto">
              <a:xfrm>
                <a:off x="4361" y="8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185" name="Rectangle 1196"/>
              <p:cNvSpPr>
                <a:spLocks noChangeArrowheads="1"/>
              </p:cNvSpPr>
              <p:nvPr/>
            </p:nvSpPr>
            <p:spPr bwMode="auto">
              <a:xfrm>
                <a:off x="4048" y="847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0" hangingPunct="0"/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4186" name="Oval 1197"/>
              <p:cNvSpPr>
                <a:spLocks noChangeArrowheads="1"/>
              </p:cNvSpPr>
              <p:nvPr/>
            </p:nvSpPr>
            <p:spPr bwMode="auto">
              <a:xfrm>
                <a:off x="4045" y="788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44187" name="Group 1198"/>
              <p:cNvGrpSpPr>
                <a:grpSpLocks/>
              </p:cNvGrpSpPr>
              <p:nvPr/>
            </p:nvGrpSpPr>
            <p:grpSpPr bwMode="auto">
              <a:xfrm>
                <a:off x="4120" y="809"/>
                <a:ext cx="156" cy="55"/>
                <a:chOff x="2848" y="848"/>
                <a:chExt cx="140" cy="98"/>
              </a:xfrm>
            </p:grpSpPr>
            <p:sp>
              <p:nvSpPr>
                <p:cNvPr id="44198" name="Line 1199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44199" name="Line 1200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44200" name="Line 1201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  <p:grpSp>
            <p:nvGrpSpPr>
              <p:cNvPr id="44188" name="Group 1202"/>
              <p:cNvGrpSpPr>
                <a:grpSpLocks/>
              </p:cNvGrpSpPr>
              <p:nvPr/>
            </p:nvGrpSpPr>
            <p:grpSpPr bwMode="auto">
              <a:xfrm flipV="1">
                <a:off x="4120" y="808"/>
                <a:ext cx="156" cy="56"/>
                <a:chOff x="2848" y="848"/>
                <a:chExt cx="140" cy="98"/>
              </a:xfrm>
            </p:grpSpPr>
            <p:sp>
              <p:nvSpPr>
                <p:cNvPr id="44195" name="Line 1203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44196" name="Line 1204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44197" name="Line 1205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  <p:sp>
            <p:nvSpPr>
              <p:cNvPr id="44189" name="Rectangle 1206"/>
              <p:cNvSpPr>
                <a:spLocks noChangeArrowheads="1"/>
              </p:cNvSpPr>
              <p:nvPr/>
            </p:nvSpPr>
            <p:spPr bwMode="auto">
              <a:xfrm>
                <a:off x="3996" y="732"/>
                <a:ext cx="426" cy="3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4190" name="Rectangle 1207"/>
              <p:cNvSpPr>
                <a:spLocks noChangeArrowheads="1"/>
              </p:cNvSpPr>
              <p:nvPr/>
            </p:nvSpPr>
            <p:spPr bwMode="auto">
              <a:xfrm>
                <a:off x="3969" y="753"/>
                <a:ext cx="435" cy="31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4191" name="Line 1208"/>
              <p:cNvSpPr>
                <a:spLocks noChangeShapeType="1"/>
              </p:cNvSpPr>
              <p:nvPr/>
            </p:nvSpPr>
            <p:spPr bwMode="auto">
              <a:xfrm>
                <a:off x="3966" y="945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192" name="Line 1209"/>
              <p:cNvSpPr>
                <a:spLocks noChangeShapeType="1"/>
              </p:cNvSpPr>
              <p:nvPr/>
            </p:nvSpPr>
            <p:spPr bwMode="auto">
              <a:xfrm>
                <a:off x="3972" y="849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193" name="Rectangle 1210"/>
              <p:cNvSpPr>
                <a:spLocks noChangeArrowheads="1"/>
              </p:cNvSpPr>
              <p:nvPr/>
            </p:nvSpPr>
            <p:spPr bwMode="auto">
              <a:xfrm>
                <a:off x="3966" y="756"/>
                <a:ext cx="435" cy="93"/>
              </a:xfrm>
              <a:prstGeom prst="rect">
                <a:avLst/>
              </a:prstGeom>
              <a:solidFill>
                <a:srgbClr val="CC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4194" name="Text Box 1211"/>
              <p:cNvSpPr txBox="1">
                <a:spLocks noChangeArrowheads="1"/>
              </p:cNvSpPr>
              <p:nvPr/>
            </p:nvSpPr>
            <p:spPr bwMode="auto">
              <a:xfrm>
                <a:off x="3937" y="633"/>
                <a:ext cx="513" cy="4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0" hangingPunct="0"/>
                <a:endParaRPr lang="en-US" altLang="en-US" sz="1000" smtClean="0">
                  <a:solidFill>
                    <a:srgbClr val="000000"/>
                  </a:solidFill>
                </a:endParaRPr>
              </a:p>
              <a:p>
                <a:pPr algn="ctr" eaLnBrk="0" hangingPunct="0"/>
                <a:r>
                  <a:rPr lang="en-US" altLang="en-US" sz="1000" smtClean="0">
                    <a:solidFill>
                      <a:srgbClr val="FFFFFF"/>
                    </a:solidFill>
                  </a:rPr>
                  <a:t>network</a:t>
                </a:r>
              </a:p>
              <a:p>
                <a:pPr algn="ctr" eaLnBrk="0" hangingPunct="0"/>
                <a:r>
                  <a:rPr lang="en-US" altLang="en-US" sz="1000" smtClean="0">
                    <a:solidFill>
                      <a:srgbClr val="000000"/>
                    </a:solidFill>
                  </a:rPr>
                  <a:t>data link</a:t>
                </a:r>
              </a:p>
              <a:p>
                <a:pPr algn="ctr" eaLnBrk="0" hangingPunct="0"/>
                <a:r>
                  <a:rPr lang="en-US" altLang="en-US" sz="1000" smtClean="0">
                    <a:solidFill>
                      <a:srgbClr val="000000"/>
                    </a:solidFill>
                  </a:rPr>
                  <a:t>physical</a:t>
                </a: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44114" name="Group 1212"/>
            <p:cNvGrpSpPr>
              <a:grpSpLocks/>
            </p:cNvGrpSpPr>
            <p:nvPr/>
          </p:nvGrpSpPr>
          <p:grpSpPr bwMode="auto">
            <a:xfrm>
              <a:off x="4608" y="2771"/>
              <a:ext cx="513" cy="442"/>
              <a:chOff x="3937" y="633"/>
              <a:chExt cx="513" cy="442"/>
            </a:xfrm>
          </p:grpSpPr>
          <p:sp>
            <p:nvSpPr>
              <p:cNvPr id="44159" name="Line 1213"/>
              <p:cNvSpPr>
                <a:spLocks noChangeShapeType="1"/>
              </p:cNvSpPr>
              <p:nvPr/>
            </p:nvSpPr>
            <p:spPr bwMode="auto">
              <a:xfrm>
                <a:off x="4061" y="1035"/>
                <a:ext cx="312" cy="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160" name="Line 1214"/>
              <p:cNvSpPr>
                <a:spLocks noChangeShapeType="1"/>
              </p:cNvSpPr>
              <p:nvPr/>
            </p:nvSpPr>
            <p:spPr bwMode="auto">
              <a:xfrm flipV="1">
                <a:off x="4212" y="929"/>
                <a:ext cx="1" cy="10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161" name="Oval 1215"/>
              <p:cNvSpPr>
                <a:spLocks noChangeArrowheads="1"/>
              </p:cNvSpPr>
              <p:nvPr/>
            </p:nvSpPr>
            <p:spPr bwMode="auto">
              <a:xfrm>
                <a:off x="4048" y="854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4162" name="Line 1216"/>
              <p:cNvSpPr>
                <a:spLocks noChangeShapeType="1"/>
              </p:cNvSpPr>
              <p:nvPr/>
            </p:nvSpPr>
            <p:spPr bwMode="auto">
              <a:xfrm>
                <a:off x="4048" y="8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163" name="Line 1217"/>
              <p:cNvSpPr>
                <a:spLocks noChangeShapeType="1"/>
              </p:cNvSpPr>
              <p:nvPr/>
            </p:nvSpPr>
            <p:spPr bwMode="auto">
              <a:xfrm>
                <a:off x="4361" y="8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164" name="Rectangle 1218"/>
              <p:cNvSpPr>
                <a:spLocks noChangeArrowheads="1"/>
              </p:cNvSpPr>
              <p:nvPr/>
            </p:nvSpPr>
            <p:spPr bwMode="auto">
              <a:xfrm>
                <a:off x="4048" y="847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0" hangingPunct="0"/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4165" name="Oval 1219"/>
              <p:cNvSpPr>
                <a:spLocks noChangeArrowheads="1"/>
              </p:cNvSpPr>
              <p:nvPr/>
            </p:nvSpPr>
            <p:spPr bwMode="auto">
              <a:xfrm>
                <a:off x="4045" y="788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44166" name="Group 1220"/>
              <p:cNvGrpSpPr>
                <a:grpSpLocks/>
              </p:cNvGrpSpPr>
              <p:nvPr/>
            </p:nvGrpSpPr>
            <p:grpSpPr bwMode="auto">
              <a:xfrm>
                <a:off x="4120" y="809"/>
                <a:ext cx="156" cy="55"/>
                <a:chOff x="2848" y="848"/>
                <a:chExt cx="140" cy="98"/>
              </a:xfrm>
            </p:grpSpPr>
            <p:sp>
              <p:nvSpPr>
                <p:cNvPr id="44177" name="Line 1221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44178" name="Line 1222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44179" name="Line 1223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  <p:grpSp>
            <p:nvGrpSpPr>
              <p:cNvPr id="44167" name="Group 1224"/>
              <p:cNvGrpSpPr>
                <a:grpSpLocks/>
              </p:cNvGrpSpPr>
              <p:nvPr/>
            </p:nvGrpSpPr>
            <p:grpSpPr bwMode="auto">
              <a:xfrm flipV="1">
                <a:off x="4120" y="808"/>
                <a:ext cx="156" cy="56"/>
                <a:chOff x="2848" y="848"/>
                <a:chExt cx="140" cy="98"/>
              </a:xfrm>
            </p:grpSpPr>
            <p:sp>
              <p:nvSpPr>
                <p:cNvPr id="44174" name="Line 1225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44175" name="Line 1226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44176" name="Line 1227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  <p:sp>
            <p:nvSpPr>
              <p:cNvPr id="44168" name="Rectangle 1228"/>
              <p:cNvSpPr>
                <a:spLocks noChangeArrowheads="1"/>
              </p:cNvSpPr>
              <p:nvPr/>
            </p:nvSpPr>
            <p:spPr bwMode="auto">
              <a:xfrm>
                <a:off x="3996" y="732"/>
                <a:ext cx="426" cy="3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4169" name="Rectangle 1229"/>
              <p:cNvSpPr>
                <a:spLocks noChangeArrowheads="1"/>
              </p:cNvSpPr>
              <p:nvPr/>
            </p:nvSpPr>
            <p:spPr bwMode="auto">
              <a:xfrm>
                <a:off x="3969" y="753"/>
                <a:ext cx="435" cy="31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4170" name="Line 1230"/>
              <p:cNvSpPr>
                <a:spLocks noChangeShapeType="1"/>
              </p:cNvSpPr>
              <p:nvPr/>
            </p:nvSpPr>
            <p:spPr bwMode="auto">
              <a:xfrm>
                <a:off x="3966" y="945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171" name="Line 1231"/>
              <p:cNvSpPr>
                <a:spLocks noChangeShapeType="1"/>
              </p:cNvSpPr>
              <p:nvPr/>
            </p:nvSpPr>
            <p:spPr bwMode="auto">
              <a:xfrm>
                <a:off x="3972" y="849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172" name="Rectangle 1232"/>
              <p:cNvSpPr>
                <a:spLocks noChangeArrowheads="1"/>
              </p:cNvSpPr>
              <p:nvPr/>
            </p:nvSpPr>
            <p:spPr bwMode="auto">
              <a:xfrm>
                <a:off x="3966" y="756"/>
                <a:ext cx="435" cy="93"/>
              </a:xfrm>
              <a:prstGeom prst="rect">
                <a:avLst/>
              </a:prstGeom>
              <a:solidFill>
                <a:srgbClr val="CC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4173" name="Text Box 1233"/>
              <p:cNvSpPr txBox="1">
                <a:spLocks noChangeArrowheads="1"/>
              </p:cNvSpPr>
              <p:nvPr/>
            </p:nvSpPr>
            <p:spPr bwMode="auto">
              <a:xfrm>
                <a:off x="3937" y="633"/>
                <a:ext cx="513" cy="4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0" hangingPunct="0"/>
                <a:endParaRPr lang="en-US" altLang="en-US" sz="1000" smtClean="0">
                  <a:solidFill>
                    <a:srgbClr val="000000"/>
                  </a:solidFill>
                </a:endParaRPr>
              </a:p>
              <a:p>
                <a:pPr algn="ctr" eaLnBrk="0" hangingPunct="0"/>
                <a:r>
                  <a:rPr lang="en-US" altLang="en-US" sz="1000" smtClean="0">
                    <a:solidFill>
                      <a:srgbClr val="FFFFFF"/>
                    </a:solidFill>
                  </a:rPr>
                  <a:t>network</a:t>
                </a:r>
              </a:p>
              <a:p>
                <a:pPr algn="ctr" eaLnBrk="0" hangingPunct="0"/>
                <a:r>
                  <a:rPr lang="en-US" altLang="en-US" sz="1000" smtClean="0">
                    <a:solidFill>
                      <a:srgbClr val="000000"/>
                    </a:solidFill>
                  </a:rPr>
                  <a:t>data link</a:t>
                </a:r>
              </a:p>
              <a:p>
                <a:pPr algn="ctr" eaLnBrk="0" hangingPunct="0"/>
                <a:r>
                  <a:rPr lang="en-US" altLang="en-US" sz="1000" smtClean="0">
                    <a:solidFill>
                      <a:srgbClr val="000000"/>
                    </a:solidFill>
                  </a:rPr>
                  <a:t>physical</a:t>
                </a: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44115" name="Group 1234"/>
            <p:cNvGrpSpPr>
              <a:grpSpLocks/>
            </p:cNvGrpSpPr>
            <p:nvPr/>
          </p:nvGrpSpPr>
          <p:grpSpPr bwMode="auto">
            <a:xfrm>
              <a:off x="4119" y="2640"/>
              <a:ext cx="513" cy="442"/>
              <a:chOff x="3937" y="633"/>
              <a:chExt cx="513" cy="442"/>
            </a:xfrm>
          </p:grpSpPr>
          <p:sp>
            <p:nvSpPr>
              <p:cNvPr id="44138" name="Line 1235"/>
              <p:cNvSpPr>
                <a:spLocks noChangeShapeType="1"/>
              </p:cNvSpPr>
              <p:nvPr/>
            </p:nvSpPr>
            <p:spPr bwMode="auto">
              <a:xfrm>
                <a:off x="4061" y="1035"/>
                <a:ext cx="312" cy="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139" name="Line 1236"/>
              <p:cNvSpPr>
                <a:spLocks noChangeShapeType="1"/>
              </p:cNvSpPr>
              <p:nvPr/>
            </p:nvSpPr>
            <p:spPr bwMode="auto">
              <a:xfrm flipV="1">
                <a:off x="4212" y="929"/>
                <a:ext cx="1" cy="10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140" name="Oval 1237"/>
              <p:cNvSpPr>
                <a:spLocks noChangeArrowheads="1"/>
              </p:cNvSpPr>
              <p:nvPr/>
            </p:nvSpPr>
            <p:spPr bwMode="auto">
              <a:xfrm>
                <a:off x="4048" y="854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4141" name="Line 1238"/>
              <p:cNvSpPr>
                <a:spLocks noChangeShapeType="1"/>
              </p:cNvSpPr>
              <p:nvPr/>
            </p:nvSpPr>
            <p:spPr bwMode="auto">
              <a:xfrm>
                <a:off x="4048" y="8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142" name="Line 1239"/>
              <p:cNvSpPr>
                <a:spLocks noChangeShapeType="1"/>
              </p:cNvSpPr>
              <p:nvPr/>
            </p:nvSpPr>
            <p:spPr bwMode="auto">
              <a:xfrm>
                <a:off x="4361" y="8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143" name="Rectangle 1240"/>
              <p:cNvSpPr>
                <a:spLocks noChangeArrowheads="1"/>
              </p:cNvSpPr>
              <p:nvPr/>
            </p:nvSpPr>
            <p:spPr bwMode="auto">
              <a:xfrm>
                <a:off x="4048" y="847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0" hangingPunct="0"/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4144" name="Oval 1241"/>
              <p:cNvSpPr>
                <a:spLocks noChangeArrowheads="1"/>
              </p:cNvSpPr>
              <p:nvPr/>
            </p:nvSpPr>
            <p:spPr bwMode="auto">
              <a:xfrm>
                <a:off x="4045" y="788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44145" name="Group 1242"/>
              <p:cNvGrpSpPr>
                <a:grpSpLocks/>
              </p:cNvGrpSpPr>
              <p:nvPr/>
            </p:nvGrpSpPr>
            <p:grpSpPr bwMode="auto">
              <a:xfrm>
                <a:off x="4120" y="809"/>
                <a:ext cx="156" cy="55"/>
                <a:chOff x="2848" y="848"/>
                <a:chExt cx="140" cy="98"/>
              </a:xfrm>
            </p:grpSpPr>
            <p:sp>
              <p:nvSpPr>
                <p:cNvPr id="44156" name="Line 1243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44157" name="Line 1244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44158" name="Line 1245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  <p:grpSp>
            <p:nvGrpSpPr>
              <p:cNvPr id="44146" name="Group 1246"/>
              <p:cNvGrpSpPr>
                <a:grpSpLocks/>
              </p:cNvGrpSpPr>
              <p:nvPr/>
            </p:nvGrpSpPr>
            <p:grpSpPr bwMode="auto">
              <a:xfrm flipV="1">
                <a:off x="4120" y="808"/>
                <a:ext cx="156" cy="56"/>
                <a:chOff x="2848" y="848"/>
                <a:chExt cx="140" cy="98"/>
              </a:xfrm>
            </p:grpSpPr>
            <p:sp>
              <p:nvSpPr>
                <p:cNvPr id="44153" name="Line 1247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44154" name="Line 1248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44155" name="Line 1249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  <p:sp>
            <p:nvSpPr>
              <p:cNvPr id="44147" name="Rectangle 1250"/>
              <p:cNvSpPr>
                <a:spLocks noChangeArrowheads="1"/>
              </p:cNvSpPr>
              <p:nvPr/>
            </p:nvSpPr>
            <p:spPr bwMode="auto">
              <a:xfrm>
                <a:off x="3996" y="732"/>
                <a:ext cx="426" cy="3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4148" name="Rectangle 1251"/>
              <p:cNvSpPr>
                <a:spLocks noChangeArrowheads="1"/>
              </p:cNvSpPr>
              <p:nvPr/>
            </p:nvSpPr>
            <p:spPr bwMode="auto">
              <a:xfrm>
                <a:off x="3969" y="753"/>
                <a:ext cx="435" cy="31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4149" name="Line 1252"/>
              <p:cNvSpPr>
                <a:spLocks noChangeShapeType="1"/>
              </p:cNvSpPr>
              <p:nvPr/>
            </p:nvSpPr>
            <p:spPr bwMode="auto">
              <a:xfrm>
                <a:off x="3966" y="945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150" name="Line 1253"/>
              <p:cNvSpPr>
                <a:spLocks noChangeShapeType="1"/>
              </p:cNvSpPr>
              <p:nvPr/>
            </p:nvSpPr>
            <p:spPr bwMode="auto">
              <a:xfrm>
                <a:off x="3972" y="849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151" name="Rectangle 1254"/>
              <p:cNvSpPr>
                <a:spLocks noChangeArrowheads="1"/>
              </p:cNvSpPr>
              <p:nvPr/>
            </p:nvSpPr>
            <p:spPr bwMode="auto">
              <a:xfrm>
                <a:off x="3966" y="756"/>
                <a:ext cx="435" cy="93"/>
              </a:xfrm>
              <a:prstGeom prst="rect">
                <a:avLst/>
              </a:prstGeom>
              <a:solidFill>
                <a:srgbClr val="CC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4152" name="Text Box 1255"/>
              <p:cNvSpPr txBox="1">
                <a:spLocks noChangeArrowheads="1"/>
              </p:cNvSpPr>
              <p:nvPr/>
            </p:nvSpPr>
            <p:spPr bwMode="auto">
              <a:xfrm>
                <a:off x="3937" y="633"/>
                <a:ext cx="513" cy="4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0" hangingPunct="0"/>
                <a:endParaRPr lang="en-US" altLang="en-US" sz="1000" smtClean="0">
                  <a:solidFill>
                    <a:srgbClr val="000000"/>
                  </a:solidFill>
                </a:endParaRPr>
              </a:p>
              <a:p>
                <a:pPr algn="ctr" eaLnBrk="0" hangingPunct="0"/>
                <a:r>
                  <a:rPr lang="en-US" altLang="en-US" sz="1000" smtClean="0">
                    <a:solidFill>
                      <a:srgbClr val="FFFFFF"/>
                    </a:solidFill>
                  </a:rPr>
                  <a:t>network</a:t>
                </a:r>
              </a:p>
              <a:p>
                <a:pPr algn="ctr" eaLnBrk="0" hangingPunct="0"/>
                <a:r>
                  <a:rPr lang="en-US" altLang="en-US" sz="1000" smtClean="0">
                    <a:solidFill>
                      <a:srgbClr val="000000"/>
                    </a:solidFill>
                  </a:rPr>
                  <a:t>data link</a:t>
                </a:r>
              </a:p>
              <a:p>
                <a:pPr algn="ctr" eaLnBrk="0" hangingPunct="0"/>
                <a:r>
                  <a:rPr lang="en-US" altLang="en-US" sz="1000" smtClean="0">
                    <a:solidFill>
                      <a:srgbClr val="000000"/>
                    </a:solidFill>
                  </a:rPr>
                  <a:t>physical</a:t>
                </a: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44116" name="Group 1256"/>
            <p:cNvGrpSpPr>
              <a:grpSpLocks/>
            </p:cNvGrpSpPr>
            <p:nvPr/>
          </p:nvGrpSpPr>
          <p:grpSpPr bwMode="auto">
            <a:xfrm>
              <a:off x="3674" y="2866"/>
              <a:ext cx="513" cy="442"/>
              <a:chOff x="3937" y="633"/>
              <a:chExt cx="513" cy="442"/>
            </a:xfrm>
          </p:grpSpPr>
          <p:sp>
            <p:nvSpPr>
              <p:cNvPr id="44117" name="Line 1257"/>
              <p:cNvSpPr>
                <a:spLocks noChangeShapeType="1"/>
              </p:cNvSpPr>
              <p:nvPr/>
            </p:nvSpPr>
            <p:spPr bwMode="auto">
              <a:xfrm>
                <a:off x="4061" y="1035"/>
                <a:ext cx="312" cy="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118" name="Line 1258"/>
              <p:cNvSpPr>
                <a:spLocks noChangeShapeType="1"/>
              </p:cNvSpPr>
              <p:nvPr/>
            </p:nvSpPr>
            <p:spPr bwMode="auto">
              <a:xfrm flipV="1">
                <a:off x="4212" y="929"/>
                <a:ext cx="1" cy="10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119" name="Oval 1259"/>
              <p:cNvSpPr>
                <a:spLocks noChangeArrowheads="1"/>
              </p:cNvSpPr>
              <p:nvPr/>
            </p:nvSpPr>
            <p:spPr bwMode="auto">
              <a:xfrm>
                <a:off x="4048" y="854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4120" name="Line 1260"/>
              <p:cNvSpPr>
                <a:spLocks noChangeShapeType="1"/>
              </p:cNvSpPr>
              <p:nvPr/>
            </p:nvSpPr>
            <p:spPr bwMode="auto">
              <a:xfrm>
                <a:off x="4048" y="8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121" name="Line 1261"/>
              <p:cNvSpPr>
                <a:spLocks noChangeShapeType="1"/>
              </p:cNvSpPr>
              <p:nvPr/>
            </p:nvSpPr>
            <p:spPr bwMode="auto">
              <a:xfrm>
                <a:off x="4361" y="8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122" name="Rectangle 1262"/>
              <p:cNvSpPr>
                <a:spLocks noChangeArrowheads="1"/>
              </p:cNvSpPr>
              <p:nvPr/>
            </p:nvSpPr>
            <p:spPr bwMode="auto">
              <a:xfrm>
                <a:off x="4048" y="847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0" hangingPunct="0"/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4123" name="Oval 1263"/>
              <p:cNvSpPr>
                <a:spLocks noChangeArrowheads="1"/>
              </p:cNvSpPr>
              <p:nvPr/>
            </p:nvSpPr>
            <p:spPr bwMode="auto">
              <a:xfrm>
                <a:off x="4045" y="788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44124" name="Group 1264"/>
              <p:cNvGrpSpPr>
                <a:grpSpLocks/>
              </p:cNvGrpSpPr>
              <p:nvPr/>
            </p:nvGrpSpPr>
            <p:grpSpPr bwMode="auto">
              <a:xfrm>
                <a:off x="4120" y="809"/>
                <a:ext cx="156" cy="55"/>
                <a:chOff x="2848" y="848"/>
                <a:chExt cx="140" cy="98"/>
              </a:xfrm>
            </p:grpSpPr>
            <p:sp>
              <p:nvSpPr>
                <p:cNvPr id="44135" name="Line 1265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44136" name="Line 1266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44137" name="Line 1267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  <p:grpSp>
            <p:nvGrpSpPr>
              <p:cNvPr id="44125" name="Group 1268"/>
              <p:cNvGrpSpPr>
                <a:grpSpLocks/>
              </p:cNvGrpSpPr>
              <p:nvPr/>
            </p:nvGrpSpPr>
            <p:grpSpPr bwMode="auto">
              <a:xfrm flipV="1">
                <a:off x="4120" y="808"/>
                <a:ext cx="156" cy="56"/>
                <a:chOff x="2848" y="848"/>
                <a:chExt cx="140" cy="98"/>
              </a:xfrm>
            </p:grpSpPr>
            <p:sp>
              <p:nvSpPr>
                <p:cNvPr id="44132" name="Line 1269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44133" name="Line 1270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44134" name="Line 1271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  <p:sp>
            <p:nvSpPr>
              <p:cNvPr id="44126" name="Rectangle 1272"/>
              <p:cNvSpPr>
                <a:spLocks noChangeArrowheads="1"/>
              </p:cNvSpPr>
              <p:nvPr/>
            </p:nvSpPr>
            <p:spPr bwMode="auto">
              <a:xfrm>
                <a:off x="3996" y="732"/>
                <a:ext cx="426" cy="3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4127" name="Rectangle 1273"/>
              <p:cNvSpPr>
                <a:spLocks noChangeArrowheads="1"/>
              </p:cNvSpPr>
              <p:nvPr/>
            </p:nvSpPr>
            <p:spPr bwMode="auto">
              <a:xfrm>
                <a:off x="3969" y="753"/>
                <a:ext cx="435" cy="31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4128" name="Line 1274"/>
              <p:cNvSpPr>
                <a:spLocks noChangeShapeType="1"/>
              </p:cNvSpPr>
              <p:nvPr/>
            </p:nvSpPr>
            <p:spPr bwMode="auto">
              <a:xfrm>
                <a:off x="3966" y="945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129" name="Line 1275"/>
              <p:cNvSpPr>
                <a:spLocks noChangeShapeType="1"/>
              </p:cNvSpPr>
              <p:nvPr/>
            </p:nvSpPr>
            <p:spPr bwMode="auto">
              <a:xfrm>
                <a:off x="3972" y="849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4130" name="Rectangle 1276"/>
              <p:cNvSpPr>
                <a:spLocks noChangeArrowheads="1"/>
              </p:cNvSpPr>
              <p:nvPr/>
            </p:nvSpPr>
            <p:spPr bwMode="auto">
              <a:xfrm>
                <a:off x="3966" y="756"/>
                <a:ext cx="435" cy="93"/>
              </a:xfrm>
              <a:prstGeom prst="rect">
                <a:avLst/>
              </a:prstGeom>
              <a:solidFill>
                <a:srgbClr val="CC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4131" name="Text Box 1277"/>
              <p:cNvSpPr txBox="1">
                <a:spLocks noChangeArrowheads="1"/>
              </p:cNvSpPr>
              <p:nvPr/>
            </p:nvSpPr>
            <p:spPr bwMode="auto">
              <a:xfrm>
                <a:off x="3937" y="633"/>
                <a:ext cx="513" cy="4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0" hangingPunct="0"/>
                <a:endParaRPr lang="en-US" altLang="en-US" sz="1000" smtClean="0">
                  <a:solidFill>
                    <a:srgbClr val="000000"/>
                  </a:solidFill>
                </a:endParaRPr>
              </a:p>
              <a:p>
                <a:pPr algn="ctr" eaLnBrk="0" hangingPunct="0"/>
                <a:r>
                  <a:rPr lang="en-US" altLang="en-US" sz="1000" smtClean="0">
                    <a:solidFill>
                      <a:srgbClr val="FFFFFF"/>
                    </a:solidFill>
                  </a:rPr>
                  <a:t>network</a:t>
                </a:r>
              </a:p>
              <a:p>
                <a:pPr algn="ctr" eaLnBrk="0" hangingPunct="0"/>
                <a:r>
                  <a:rPr lang="en-US" altLang="en-US" sz="1000" smtClean="0">
                    <a:solidFill>
                      <a:srgbClr val="000000"/>
                    </a:solidFill>
                  </a:rPr>
                  <a:t>data link</a:t>
                </a:r>
              </a:p>
              <a:p>
                <a:pPr algn="ctr" eaLnBrk="0" hangingPunct="0"/>
                <a:r>
                  <a:rPr lang="en-US" altLang="en-US" sz="1000" smtClean="0">
                    <a:solidFill>
                      <a:srgbClr val="000000"/>
                    </a:solidFill>
                  </a:rPr>
                  <a:t>physical</a:t>
                </a: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632064" name="Rectangle 1280"/>
          <p:cNvSpPr>
            <a:spLocks noChangeArrowheads="1"/>
          </p:cNvSpPr>
          <p:nvPr/>
        </p:nvSpPr>
        <p:spPr bwMode="auto">
          <a:xfrm>
            <a:off x="5721350" y="858838"/>
            <a:ext cx="388938" cy="13811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endParaRPr lang="en-US" altLang="en-US" sz="1800" smtClean="0">
              <a:solidFill>
                <a:srgbClr val="000000"/>
              </a:solidFill>
            </a:endParaRPr>
          </a:p>
        </p:txBody>
      </p:sp>
      <p:sp>
        <p:nvSpPr>
          <p:cNvPr id="632065" name="Rectangle 1281"/>
          <p:cNvSpPr>
            <a:spLocks noChangeArrowheads="1"/>
          </p:cNvSpPr>
          <p:nvPr/>
        </p:nvSpPr>
        <p:spPr bwMode="auto">
          <a:xfrm>
            <a:off x="5651500" y="1509713"/>
            <a:ext cx="596900" cy="13811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endParaRPr lang="en-US" altLang="en-US" sz="1800" smtClean="0">
              <a:solidFill>
                <a:srgbClr val="000000"/>
              </a:solidFill>
            </a:endParaRPr>
          </a:p>
        </p:txBody>
      </p:sp>
      <p:sp>
        <p:nvSpPr>
          <p:cNvPr id="632066" name="Rectangle 1282"/>
          <p:cNvSpPr>
            <a:spLocks noChangeArrowheads="1"/>
          </p:cNvSpPr>
          <p:nvPr/>
        </p:nvSpPr>
        <p:spPr bwMode="auto">
          <a:xfrm>
            <a:off x="8477250" y="4487863"/>
            <a:ext cx="388938" cy="13811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endParaRPr lang="en-US" altLang="en-US" sz="180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9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0"/>
                                        <p:tgtEl>
                                          <p:spTgt spid="19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44 0.01227 L 0.00382 0.0949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6320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" y="41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0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1.48148E-6 L 2.5E-6 0.07269 L 0.02726 0.18982 L 0.02726 0.1132 L 0.07118 0.11112 L 0.07257 0.18982 L 0.11667 0.14144 L 0.11667 0.07871 L 0.16059 0.07686 L 0.10903 0.23426 L 0.11511 0.15949 L 0.1559 0.15949 L 0.15747 0.23635 L 0.1059 0.34537 L 0.10295 0.27061 L 0.14236 0.26875 L 0.14688 0.39584 L 0.1559 0.3213 L 0.19236 0.31922 L 0.19688 0.39792 L 0.1059 0.49908 L 0.1059 0.41621 L 0.14236 0.41621 L 0.14236 0.49699 L 0.18785 0.53542 L 0.18785 0.44653 L 0.2257 0.44653 L 0.22865 0.52732 L 0.31198 0.50301 L 0.31198 0.43843 " pathEditMode="relative" ptsTypes="AAAAAAAAAAAAAAAAAAAAAAAAAAAAAA">
                                      <p:cBhvr>
                                        <p:cTn id="31" dur="5000" fill="hold"/>
                                        <p:tgtEl>
                                          <p:spTgt spid="6320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33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39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42" presetID="42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0 L -0.00156 -0.07106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6320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" y="-35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2064" grpId="0" animBg="1"/>
      <p:bldP spid="632064" grpId="1" animBg="1"/>
      <p:bldP spid="632064" grpId="2" animBg="1"/>
      <p:bldP spid="632065" grpId="0" animBg="1"/>
      <p:bldP spid="632065" grpId="1" animBg="1"/>
      <p:bldP spid="632065" grpId="2" animBg="1"/>
      <p:bldP spid="632066" grpId="0" animBg="1"/>
      <p:bldP spid="632066" grpId="1" animBg="1"/>
      <p:bldP spid="632066" grpId="2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801" name="Group 55"/>
          <p:cNvGrpSpPr>
            <a:grpSpLocks/>
          </p:cNvGrpSpPr>
          <p:nvPr/>
        </p:nvGrpSpPr>
        <p:grpSpPr bwMode="auto">
          <a:xfrm>
            <a:off x="3062288" y="963613"/>
            <a:ext cx="4127500" cy="5326062"/>
            <a:chOff x="1929" y="607"/>
            <a:chExt cx="2600" cy="3355"/>
          </a:xfrm>
        </p:grpSpPr>
        <p:sp>
          <p:nvSpPr>
            <p:cNvPr id="76832" name="Rectangle 4"/>
            <p:cNvSpPr>
              <a:spLocks noChangeArrowheads="1"/>
            </p:cNvSpPr>
            <p:nvPr/>
          </p:nvSpPr>
          <p:spPr bwMode="auto">
            <a:xfrm>
              <a:off x="2040" y="868"/>
              <a:ext cx="2489" cy="3039"/>
            </a:xfrm>
            <a:prstGeom prst="rect">
              <a:avLst/>
            </a:pr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76833" name="Rectangle 5"/>
            <p:cNvSpPr>
              <a:spLocks noChangeArrowheads="1"/>
            </p:cNvSpPr>
            <p:nvPr/>
          </p:nvSpPr>
          <p:spPr bwMode="auto">
            <a:xfrm>
              <a:off x="1980" y="935"/>
              <a:ext cx="2489" cy="3027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/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76834" name="Text Box 6"/>
            <p:cNvSpPr txBox="1">
              <a:spLocks noChangeArrowheads="1"/>
            </p:cNvSpPr>
            <p:nvPr/>
          </p:nvSpPr>
          <p:spPr bwMode="auto">
            <a:xfrm>
              <a:off x="1954" y="973"/>
              <a:ext cx="31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/>
              <a:r>
                <a:rPr lang="en-US" altLang="en-US" sz="1800" smtClean="0">
                  <a:solidFill>
                    <a:srgbClr val="000000"/>
                  </a:solidFill>
                </a:rPr>
                <a:t>ver</a:t>
              </a: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76835" name="Text Box 7"/>
            <p:cNvSpPr txBox="1">
              <a:spLocks noChangeArrowheads="1"/>
            </p:cNvSpPr>
            <p:nvPr/>
          </p:nvSpPr>
          <p:spPr bwMode="auto">
            <a:xfrm>
              <a:off x="3529" y="1012"/>
              <a:ext cx="50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/>
              <a:r>
                <a:rPr lang="en-US" altLang="en-US" sz="1800" smtClean="0">
                  <a:solidFill>
                    <a:srgbClr val="000000"/>
                  </a:solidFill>
                </a:rPr>
                <a:t>length</a:t>
              </a:r>
            </a:p>
          </p:txBody>
        </p:sp>
        <p:sp>
          <p:nvSpPr>
            <p:cNvPr id="76836" name="Line 8"/>
            <p:cNvSpPr>
              <a:spLocks noChangeShapeType="1"/>
            </p:cNvSpPr>
            <p:nvPr/>
          </p:nvSpPr>
          <p:spPr bwMode="auto">
            <a:xfrm>
              <a:off x="1988" y="1261"/>
              <a:ext cx="2486" cy="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76837" name="Line 9"/>
            <p:cNvSpPr>
              <a:spLocks noChangeShapeType="1"/>
            </p:cNvSpPr>
            <p:nvPr/>
          </p:nvSpPr>
          <p:spPr bwMode="auto">
            <a:xfrm flipH="1" flipV="1">
              <a:off x="3210" y="941"/>
              <a:ext cx="0" cy="31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76838" name="Text Box 10"/>
            <p:cNvSpPr txBox="1">
              <a:spLocks noChangeArrowheads="1"/>
            </p:cNvSpPr>
            <p:nvPr/>
          </p:nvSpPr>
          <p:spPr bwMode="auto">
            <a:xfrm>
              <a:off x="2922" y="607"/>
              <a:ext cx="54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/>
              <a:r>
                <a:rPr lang="en-US" altLang="en-US" sz="1800" smtClean="0">
                  <a:solidFill>
                    <a:srgbClr val="000000"/>
                  </a:solidFill>
                </a:rPr>
                <a:t>32 bits</a:t>
              </a: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76839" name="Line 11"/>
            <p:cNvSpPr>
              <a:spLocks noChangeShapeType="1"/>
            </p:cNvSpPr>
            <p:nvPr/>
          </p:nvSpPr>
          <p:spPr bwMode="auto">
            <a:xfrm>
              <a:off x="3552" y="762"/>
              <a:ext cx="899" cy="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76840" name="Line 12"/>
            <p:cNvSpPr>
              <a:spLocks noChangeShapeType="1"/>
            </p:cNvSpPr>
            <p:nvPr/>
          </p:nvSpPr>
          <p:spPr bwMode="auto">
            <a:xfrm rot="10800000">
              <a:off x="1972" y="769"/>
              <a:ext cx="84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76841" name="Text Box 13"/>
            <p:cNvSpPr txBox="1">
              <a:spLocks noChangeArrowheads="1"/>
            </p:cNvSpPr>
            <p:nvPr/>
          </p:nvSpPr>
          <p:spPr bwMode="auto">
            <a:xfrm>
              <a:off x="2606" y="2792"/>
              <a:ext cx="1351" cy="8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/>
              <a:r>
                <a:rPr lang="en-US" altLang="en-US" sz="2000" smtClean="0">
                  <a:solidFill>
                    <a:srgbClr val="000000"/>
                  </a:solidFill>
                </a:rPr>
                <a:t>data </a:t>
              </a:r>
            </a:p>
            <a:p>
              <a:pPr algn="ctr" eaLnBrk="0" hangingPunct="0"/>
              <a:r>
                <a:rPr lang="en-US" altLang="en-US" sz="2000" smtClean="0">
                  <a:solidFill>
                    <a:srgbClr val="000000"/>
                  </a:solidFill>
                </a:rPr>
                <a:t>(variable length,</a:t>
              </a:r>
            </a:p>
            <a:p>
              <a:pPr algn="ctr" eaLnBrk="0" hangingPunct="0"/>
              <a:r>
                <a:rPr lang="en-US" altLang="en-US" sz="2000" smtClean="0">
                  <a:solidFill>
                    <a:srgbClr val="000000"/>
                  </a:solidFill>
                </a:rPr>
                <a:t>typically a TCP </a:t>
              </a:r>
            </a:p>
            <a:p>
              <a:pPr algn="ctr" eaLnBrk="0" hangingPunct="0"/>
              <a:r>
                <a:rPr lang="en-US" altLang="en-US" sz="2000" smtClean="0">
                  <a:solidFill>
                    <a:srgbClr val="000000"/>
                  </a:solidFill>
                </a:rPr>
                <a:t>or UDP segment)</a:t>
              </a: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76842" name="Text Box 14"/>
            <p:cNvSpPr txBox="1">
              <a:spLocks noChangeArrowheads="1"/>
            </p:cNvSpPr>
            <p:nvPr/>
          </p:nvSpPr>
          <p:spPr bwMode="auto">
            <a:xfrm>
              <a:off x="1929" y="1320"/>
              <a:ext cx="135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/>
              <a:r>
                <a:rPr lang="en-US" altLang="en-US" sz="1800" smtClean="0">
                  <a:solidFill>
                    <a:srgbClr val="000000"/>
                  </a:solidFill>
                </a:rPr>
                <a:t>16-bit identifier</a:t>
              </a:r>
              <a:endParaRPr lang="en-US" altLang="en-US" sz="2000" smtClean="0">
                <a:solidFill>
                  <a:srgbClr val="000000"/>
                </a:solidFill>
              </a:endParaRPr>
            </a:p>
          </p:txBody>
        </p:sp>
        <p:sp>
          <p:nvSpPr>
            <p:cNvPr id="76843" name="Line 15"/>
            <p:cNvSpPr>
              <a:spLocks noChangeShapeType="1"/>
            </p:cNvSpPr>
            <p:nvPr/>
          </p:nvSpPr>
          <p:spPr bwMode="auto">
            <a:xfrm flipV="1">
              <a:off x="1984" y="2205"/>
              <a:ext cx="2489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76844" name="Line 16"/>
            <p:cNvSpPr>
              <a:spLocks noChangeShapeType="1"/>
            </p:cNvSpPr>
            <p:nvPr/>
          </p:nvSpPr>
          <p:spPr bwMode="auto">
            <a:xfrm flipV="1">
              <a:off x="1984" y="2505"/>
              <a:ext cx="2489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76845" name="Text Box 17"/>
            <p:cNvSpPr txBox="1">
              <a:spLocks noChangeArrowheads="1"/>
            </p:cNvSpPr>
            <p:nvPr/>
          </p:nvSpPr>
          <p:spPr bwMode="auto">
            <a:xfrm>
              <a:off x="3464" y="1549"/>
              <a:ext cx="804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/>
              <a:r>
                <a:rPr lang="en-US" altLang="en-US" sz="1800" smtClean="0">
                  <a:solidFill>
                    <a:srgbClr val="000000"/>
                  </a:solidFill>
                </a:rPr>
                <a:t>header</a:t>
              </a:r>
            </a:p>
            <a:p>
              <a:pPr algn="ctr" eaLnBrk="0" hangingPunct="0"/>
              <a:r>
                <a:rPr lang="en-US" altLang="en-US" sz="1800" smtClean="0">
                  <a:solidFill>
                    <a:srgbClr val="000000"/>
                  </a:solidFill>
                </a:rPr>
                <a:t> checksum</a:t>
              </a:r>
            </a:p>
          </p:txBody>
        </p:sp>
        <p:sp>
          <p:nvSpPr>
            <p:cNvPr id="76846" name="Text Box 18"/>
            <p:cNvSpPr txBox="1">
              <a:spLocks noChangeArrowheads="1"/>
            </p:cNvSpPr>
            <p:nvPr/>
          </p:nvSpPr>
          <p:spPr bwMode="auto">
            <a:xfrm>
              <a:off x="2008" y="1531"/>
              <a:ext cx="54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/>
              <a:r>
                <a:rPr lang="en-US" altLang="en-US" sz="1800" smtClean="0">
                  <a:solidFill>
                    <a:srgbClr val="000000"/>
                  </a:solidFill>
                </a:rPr>
                <a:t>time to</a:t>
              </a:r>
            </a:p>
            <a:p>
              <a:pPr algn="ctr" eaLnBrk="0" hangingPunct="0"/>
              <a:r>
                <a:rPr lang="en-US" altLang="en-US" sz="1800" smtClean="0">
                  <a:solidFill>
                    <a:srgbClr val="000000"/>
                  </a:solidFill>
                </a:rPr>
                <a:t>live</a:t>
              </a:r>
            </a:p>
          </p:txBody>
        </p:sp>
        <p:sp>
          <p:nvSpPr>
            <p:cNvPr id="76847" name="Text Box 19"/>
            <p:cNvSpPr txBox="1">
              <a:spLocks noChangeArrowheads="1"/>
            </p:cNvSpPr>
            <p:nvPr/>
          </p:nvSpPr>
          <p:spPr bwMode="auto">
            <a:xfrm>
              <a:off x="2369" y="1959"/>
              <a:ext cx="166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/>
              <a:r>
                <a:rPr lang="en-US" altLang="en-US" sz="1800" smtClean="0">
                  <a:solidFill>
                    <a:srgbClr val="000000"/>
                  </a:solidFill>
                </a:rPr>
                <a:t>32 bit source IP address</a:t>
              </a: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76848" name="Text Box 31"/>
            <p:cNvSpPr txBox="1">
              <a:spLocks noChangeArrowheads="1"/>
            </p:cNvSpPr>
            <p:nvPr/>
          </p:nvSpPr>
          <p:spPr bwMode="auto">
            <a:xfrm>
              <a:off x="2222" y="907"/>
              <a:ext cx="476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/>
              <a:r>
                <a:rPr lang="en-US" altLang="en-US" sz="1800" smtClean="0">
                  <a:solidFill>
                    <a:srgbClr val="000000"/>
                  </a:solidFill>
                </a:rPr>
                <a:t>head.</a:t>
              </a:r>
            </a:p>
            <a:p>
              <a:pPr algn="ctr" eaLnBrk="0" hangingPunct="0"/>
              <a:r>
                <a:rPr lang="en-US" altLang="en-US" sz="1800" smtClean="0">
                  <a:solidFill>
                    <a:srgbClr val="000000"/>
                  </a:solidFill>
                </a:rPr>
                <a:t>len</a:t>
              </a: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76849" name="Text Box 32"/>
            <p:cNvSpPr txBox="1">
              <a:spLocks noChangeArrowheads="1"/>
            </p:cNvSpPr>
            <p:nvPr/>
          </p:nvSpPr>
          <p:spPr bwMode="auto">
            <a:xfrm>
              <a:off x="2646" y="901"/>
              <a:ext cx="572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/>
              <a:r>
                <a:rPr lang="en-US" altLang="en-US" sz="1800" smtClean="0">
                  <a:solidFill>
                    <a:srgbClr val="000000"/>
                  </a:solidFill>
                </a:rPr>
                <a:t>type of</a:t>
              </a:r>
            </a:p>
            <a:p>
              <a:pPr algn="ctr" eaLnBrk="0" hangingPunct="0"/>
              <a:r>
                <a:rPr lang="en-US" altLang="en-US" sz="1800" smtClean="0">
                  <a:solidFill>
                    <a:srgbClr val="000000"/>
                  </a:solidFill>
                </a:rPr>
                <a:t>service</a:t>
              </a: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76850" name="Line 33"/>
            <p:cNvSpPr>
              <a:spLocks noChangeShapeType="1"/>
            </p:cNvSpPr>
            <p:nvPr/>
          </p:nvSpPr>
          <p:spPr bwMode="auto">
            <a:xfrm flipH="1" flipV="1">
              <a:off x="2646" y="938"/>
              <a:ext cx="0" cy="31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76851" name="Line 34"/>
            <p:cNvSpPr>
              <a:spLocks noChangeShapeType="1"/>
            </p:cNvSpPr>
            <p:nvPr/>
          </p:nvSpPr>
          <p:spPr bwMode="auto">
            <a:xfrm flipH="1" flipV="1">
              <a:off x="2259" y="944"/>
              <a:ext cx="0" cy="31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76852" name="Line 37"/>
            <p:cNvSpPr>
              <a:spLocks noChangeShapeType="1"/>
            </p:cNvSpPr>
            <p:nvPr/>
          </p:nvSpPr>
          <p:spPr bwMode="auto">
            <a:xfrm flipH="1" flipV="1">
              <a:off x="3210" y="1265"/>
              <a:ext cx="0" cy="31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76853" name="Text Box 38"/>
            <p:cNvSpPr txBox="1">
              <a:spLocks noChangeArrowheads="1"/>
            </p:cNvSpPr>
            <p:nvPr/>
          </p:nvSpPr>
          <p:spPr bwMode="auto">
            <a:xfrm>
              <a:off x="3117" y="1314"/>
              <a:ext cx="48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/>
              <a:r>
                <a:rPr lang="en-US" altLang="en-US" sz="1800" smtClean="0">
                  <a:solidFill>
                    <a:srgbClr val="000000"/>
                  </a:solidFill>
                </a:rPr>
                <a:t>flgs</a:t>
              </a:r>
              <a:endParaRPr lang="en-US" altLang="en-US" sz="2000" smtClean="0">
                <a:solidFill>
                  <a:srgbClr val="000000"/>
                </a:solidFill>
              </a:endParaRPr>
            </a:p>
          </p:txBody>
        </p:sp>
        <p:sp>
          <p:nvSpPr>
            <p:cNvPr id="76854" name="Line 39"/>
            <p:cNvSpPr>
              <a:spLocks noChangeShapeType="1"/>
            </p:cNvSpPr>
            <p:nvPr/>
          </p:nvSpPr>
          <p:spPr bwMode="auto">
            <a:xfrm flipH="1" flipV="1">
              <a:off x="3504" y="1259"/>
              <a:ext cx="0" cy="31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76855" name="Text Box 40"/>
            <p:cNvSpPr txBox="1">
              <a:spLocks noChangeArrowheads="1"/>
            </p:cNvSpPr>
            <p:nvPr/>
          </p:nvSpPr>
          <p:spPr bwMode="auto">
            <a:xfrm>
              <a:off x="3531" y="1230"/>
              <a:ext cx="900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/>
              <a:r>
                <a:rPr lang="en-US" altLang="en-US" sz="1800" smtClean="0">
                  <a:solidFill>
                    <a:srgbClr val="000000"/>
                  </a:solidFill>
                </a:rPr>
                <a:t>fragment</a:t>
              </a:r>
            </a:p>
            <a:p>
              <a:pPr algn="ctr" eaLnBrk="0" hangingPunct="0"/>
              <a:r>
                <a:rPr lang="en-US" altLang="en-US" sz="1800" smtClean="0">
                  <a:solidFill>
                    <a:srgbClr val="000000"/>
                  </a:solidFill>
                </a:rPr>
                <a:t> offset</a:t>
              </a:r>
              <a:endParaRPr lang="en-US" altLang="en-US" sz="2000" smtClean="0">
                <a:solidFill>
                  <a:srgbClr val="000000"/>
                </a:solidFill>
              </a:endParaRPr>
            </a:p>
          </p:txBody>
        </p:sp>
        <p:sp>
          <p:nvSpPr>
            <p:cNvPr id="76856" name="Line 43"/>
            <p:cNvSpPr>
              <a:spLocks noChangeShapeType="1"/>
            </p:cNvSpPr>
            <p:nvPr/>
          </p:nvSpPr>
          <p:spPr bwMode="auto">
            <a:xfrm flipV="1">
              <a:off x="1984" y="1581"/>
              <a:ext cx="2489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76857" name="Line 44"/>
            <p:cNvSpPr>
              <a:spLocks noChangeShapeType="1"/>
            </p:cNvSpPr>
            <p:nvPr/>
          </p:nvSpPr>
          <p:spPr bwMode="auto">
            <a:xfrm flipH="1" flipV="1">
              <a:off x="3210" y="1583"/>
              <a:ext cx="0" cy="31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76858" name="Line 45"/>
            <p:cNvSpPr>
              <a:spLocks noChangeShapeType="1"/>
            </p:cNvSpPr>
            <p:nvPr/>
          </p:nvSpPr>
          <p:spPr bwMode="auto">
            <a:xfrm flipV="1">
              <a:off x="1972" y="1905"/>
              <a:ext cx="2489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76859" name="Text Box 46"/>
            <p:cNvSpPr txBox="1">
              <a:spLocks noChangeArrowheads="1"/>
            </p:cNvSpPr>
            <p:nvPr/>
          </p:nvSpPr>
          <p:spPr bwMode="auto">
            <a:xfrm>
              <a:off x="2668" y="1525"/>
              <a:ext cx="484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/>
              <a:r>
                <a:rPr lang="en-US" altLang="en-US" sz="1800" smtClean="0">
                  <a:solidFill>
                    <a:srgbClr val="000000"/>
                  </a:solidFill>
                </a:rPr>
                <a:t>upper</a:t>
              </a:r>
            </a:p>
            <a:p>
              <a:pPr algn="ctr" eaLnBrk="0" hangingPunct="0"/>
              <a:r>
                <a:rPr lang="en-US" altLang="en-US" sz="1800" smtClean="0">
                  <a:solidFill>
                    <a:srgbClr val="000000"/>
                  </a:solidFill>
                </a:rPr>
                <a:t> layer</a:t>
              </a:r>
            </a:p>
          </p:txBody>
        </p:sp>
        <p:sp>
          <p:nvSpPr>
            <p:cNvPr id="76860" name="Line 47"/>
            <p:cNvSpPr>
              <a:spLocks noChangeShapeType="1"/>
            </p:cNvSpPr>
            <p:nvPr/>
          </p:nvSpPr>
          <p:spPr bwMode="auto">
            <a:xfrm flipH="1" flipV="1">
              <a:off x="2610" y="1589"/>
              <a:ext cx="0" cy="31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76861" name="Text Box 49"/>
            <p:cNvSpPr txBox="1">
              <a:spLocks noChangeArrowheads="1"/>
            </p:cNvSpPr>
            <p:nvPr/>
          </p:nvSpPr>
          <p:spPr bwMode="auto">
            <a:xfrm>
              <a:off x="2262" y="2235"/>
              <a:ext cx="193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/>
              <a:r>
                <a:rPr lang="en-US" altLang="en-US" sz="1800" smtClean="0">
                  <a:solidFill>
                    <a:srgbClr val="000000"/>
                  </a:solidFill>
                </a:rPr>
                <a:t>32 bit destination IP address</a:t>
              </a: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76862" name="Line 50"/>
            <p:cNvSpPr>
              <a:spLocks noChangeShapeType="1"/>
            </p:cNvSpPr>
            <p:nvPr/>
          </p:nvSpPr>
          <p:spPr bwMode="auto">
            <a:xfrm flipV="1">
              <a:off x="1984" y="2787"/>
              <a:ext cx="2489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76863" name="Text Box 51"/>
            <p:cNvSpPr txBox="1">
              <a:spLocks noChangeArrowheads="1"/>
            </p:cNvSpPr>
            <p:nvPr/>
          </p:nvSpPr>
          <p:spPr bwMode="auto">
            <a:xfrm>
              <a:off x="2673" y="2529"/>
              <a:ext cx="106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/>
              <a:r>
                <a:rPr lang="en-US" altLang="en-US" sz="1800" smtClean="0">
                  <a:solidFill>
                    <a:srgbClr val="000000"/>
                  </a:solidFill>
                </a:rPr>
                <a:t>options (if any)</a:t>
              </a:r>
              <a:endParaRPr lang="en-US" altLang="en-US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520700" y="0"/>
            <a:ext cx="7772400" cy="781050"/>
          </a:xfrm>
        </p:spPr>
        <p:txBody>
          <a:bodyPr/>
          <a:lstStyle/>
          <a:p>
            <a:r>
              <a:rPr lang="en-US" altLang="en-US" sz="4000" smtClean="0">
                <a:ea typeface="ＭＳ Ｐゴシック" panose="020B0600070205080204" pitchFamily="34" charset="-128"/>
              </a:rPr>
              <a:t>IP datagram format</a:t>
            </a:r>
            <a:endParaRPr lang="en-US" altLang="en-US" smtClean="0">
              <a:ea typeface="ＭＳ Ｐゴシック" panose="020B0600070205080204" pitchFamily="34" charset="-128"/>
            </a:endParaRPr>
          </a:p>
        </p:txBody>
      </p:sp>
      <p:grpSp>
        <p:nvGrpSpPr>
          <p:cNvPr id="3" name="Group 56"/>
          <p:cNvGrpSpPr>
            <a:grpSpLocks/>
          </p:cNvGrpSpPr>
          <p:nvPr/>
        </p:nvGrpSpPr>
        <p:grpSpPr bwMode="auto">
          <a:xfrm>
            <a:off x="768350" y="858838"/>
            <a:ext cx="2501900" cy="792162"/>
            <a:chOff x="484" y="541"/>
            <a:chExt cx="1576" cy="499"/>
          </a:xfrm>
        </p:grpSpPr>
        <p:sp>
          <p:nvSpPr>
            <p:cNvPr id="76830" name="Text Box 20"/>
            <p:cNvSpPr txBox="1">
              <a:spLocks noChangeArrowheads="1"/>
            </p:cNvSpPr>
            <p:nvPr/>
          </p:nvSpPr>
          <p:spPr bwMode="auto">
            <a:xfrm>
              <a:off x="484" y="541"/>
              <a:ext cx="130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eaLnBrk="0" hangingPunct="0"/>
              <a:r>
                <a:rPr lang="en-US" altLang="en-US" sz="1800" smtClean="0">
                  <a:solidFill>
                    <a:srgbClr val="000000"/>
                  </a:solidFill>
                </a:rPr>
                <a:t>IP protocol version</a:t>
              </a:r>
            </a:p>
            <a:p>
              <a:pPr algn="r" eaLnBrk="0" hangingPunct="0"/>
              <a:r>
                <a:rPr lang="en-US" altLang="en-US" sz="1800" smtClean="0">
                  <a:solidFill>
                    <a:srgbClr val="000000"/>
                  </a:solidFill>
                </a:rPr>
                <a:t>number</a:t>
              </a:r>
              <a:endParaRPr lang="en-US" altLang="en-US" sz="1000" smtClean="0">
                <a:solidFill>
                  <a:srgbClr val="000000"/>
                </a:solidFill>
              </a:endParaRPr>
            </a:p>
          </p:txBody>
        </p:sp>
        <p:sp>
          <p:nvSpPr>
            <p:cNvPr id="76831" name="Line 23"/>
            <p:cNvSpPr>
              <a:spLocks noChangeShapeType="1"/>
            </p:cNvSpPr>
            <p:nvPr/>
          </p:nvSpPr>
          <p:spPr bwMode="auto">
            <a:xfrm>
              <a:off x="1727" y="749"/>
              <a:ext cx="333" cy="291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4" name="Group 57"/>
          <p:cNvGrpSpPr>
            <a:grpSpLocks/>
          </p:cNvGrpSpPr>
          <p:nvPr/>
        </p:nvGrpSpPr>
        <p:grpSpPr bwMode="auto">
          <a:xfrm>
            <a:off x="1258888" y="1406525"/>
            <a:ext cx="2416175" cy="641350"/>
            <a:chOff x="793" y="886"/>
            <a:chExt cx="1522" cy="404"/>
          </a:xfrm>
        </p:grpSpPr>
        <p:sp>
          <p:nvSpPr>
            <p:cNvPr id="76828" name="Text Box 21"/>
            <p:cNvSpPr txBox="1">
              <a:spLocks noChangeArrowheads="1"/>
            </p:cNvSpPr>
            <p:nvPr/>
          </p:nvSpPr>
          <p:spPr bwMode="auto">
            <a:xfrm>
              <a:off x="793" y="886"/>
              <a:ext cx="996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eaLnBrk="0" hangingPunct="0"/>
              <a:r>
                <a:rPr lang="en-US" altLang="en-US" sz="1800" smtClean="0">
                  <a:solidFill>
                    <a:srgbClr val="000000"/>
                  </a:solidFill>
                </a:rPr>
                <a:t>header length</a:t>
              </a:r>
            </a:p>
            <a:p>
              <a:pPr algn="r" eaLnBrk="0" hangingPunct="0"/>
              <a:r>
                <a:rPr lang="en-US" altLang="en-US" sz="1800" smtClean="0">
                  <a:solidFill>
                    <a:srgbClr val="000000"/>
                  </a:solidFill>
                </a:rPr>
                <a:t> (bytes)</a:t>
              </a:r>
              <a:endParaRPr lang="en-US" altLang="en-US" sz="1000" smtClean="0">
                <a:solidFill>
                  <a:srgbClr val="000000"/>
                </a:solidFill>
              </a:endParaRPr>
            </a:p>
          </p:txBody>
        </p:sp>
        <p:sp>
          <p:nvSpPr>
            <p:cNvPr id="76829" name="Line 24"/>
            <p:cNvSpPr>
              <a:spLocks noChangeShapeType="1"/>
            </p:cNvSpPr>
            <p:nvPr/>
          </p:nvSpPr>
          <p:spPr bwMode="auto">
            <a:xfrm>
              <a:off x="1745" y="1100"/>
              <a:ext cx="570" cy="93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5" name="Group 60"/>
          <p:cNvGrpSpPr>
            <a:grpSpLocks/>
          </p:cNvGrpSpPr>
          <p:nvPr/>
        </p:nvGrpSpPr>
        <p:grpSpPr bwMode="auto">
          <a:xfrm>
            <a:off x="727075" y="2732088"/>
            <a:ext cx="3624263" cy="1592262"/>
            <a:chOff x="458" y="1721"/>
            <a:chExt cx="2283" cy="1003"/>
          </a:xfrm>
        </p:grpSpPr>
        <p:sp>
          <p:nvSpPr>
            <p:cNvPr id="76826" name="Text Box 27"/>
            <p:cNvSpPr txBox="1">
              <a:spLocks noChangeArrowheads="1"/>
            </p:cNvSpPr>
            <p:nvPr/>
          </p:nvSpPr>
          <p:spPr bwMode="auto">
            <a:xfrm>
              <a:off x="458" y="2320"/>
              <a:ext cx="1404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eaLnBrk="0" hangingPunct="0"/>
              <a:r>
                <a:rPr lang="en-US" altLang="en-US" sz="1800" smtClean="0">
                  <a:solidFill>
                    <a:srgbClr val="000000"/>
                  </a:solidFill>
                </a:rPr>
                <a:t>upper layer protocol</a:t>
              </a:r>
            </a:p>
            <a:p>
              <a:pPr algn="r" eaLnBrk="0" hangingPunct="0"/>
              <a:r>
                <a:rPr lang="en-US" altLang="en-US" sz="1800" smtClean="0">
                  <a:solidFill>
                    <a:srgbClr val="000000"/>
                  </a:solidFill>
                </a:rPr>
                <a:t>to deliver payload to</a:t>
              </a:r>
            </a:p>
          </p:txBody>
        </p:sp>
        <p:sp>
          <p:nvSpPr>
            <p:cNvPr id="76827" name="Line 28"/>
            <p:cNvSpPr>
              <a:spLocks noChangeShapeType="1"/>
            </p:cNvSpPr>
            <p:nvPr/>
          </p:nvSpPr>
          <p:spPr bwMode="auto">
            <a:xfrm flipV="1">
              <a:off x="1817" y="1721"/>
              <a:ext cx="924" cy="708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6" name="Group 61"/>
          <p:cNvGrpSpPr>
            <a:grpSpLocks/>
          </p:cNvGrpSpPr>
          <p:nvPr/>
        </p:nvGrpSpPr>
        <p:grpSpPr bwMode="auto">
          <a:xfrm>
            <a:off x="6846888" y="1054100"/>
            <a:ext cx="2176462" cy="735013"/>
            <a:chOff x="4313" y="664"/>
            <a:chExt cx="1371" cy="463"/>
          </a:xfrm>
        </p:grpSpPr>
        <p:sp>
          <p:nvSpPr>
            <p:cNvPr id="76824" name="Text Box 26"/>
            <p:cNvSpPr txBox="1">
              <a:spLocks noChangeArrowheads="1"/>
            </p:cNvSpPr>
            <p:nvPr/>
          </p:nvSpPr>
          <p:spPr bwMode="auto">
            <a:xfrm>
              <a:off x="4648" y="664"/>
              <a:ext cx="1036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r>
                <a:rPr lang="en-US" altLang="en-US" sz="1800" smtClean="0">
                  <a:solidFill>
                    <a:srgbClr val="000000"/>
                  </a:solidFill>
                </a:rPr>
                <a:t>total datagram</a:t>
              </a:r>
            </a:p>
            <a:p>
              <a:pPr eaLnBrk="0" hangingPunct="0"/>
              <a:r>
                <a:rPr lang="en-US" altLang="en-US" sz="1800" smtClean="0">
                  <a:solidFill>
                    <a:srgbClr val="000000"/>
                  </a:solidFill>
                </a:rPr>
                <a:t>length (bytes)</a:t>
              </a:r>
            </a:p>
          </p:txBody>
        </p:sp>
        <p:sp>
          <p:nvSpPr>
            <p:cNvPr id="76825" name="Line 30"/>
            <p:cNvSpPr>
              <a:spLocks noChangeShapeType="1"/>
            </p:cNvSpPr>
            <p:nvPr/>
          </p:nvSpPr>
          <p:spPr bwMode="auto">
            <a:xfrm flipH="1">
              <a:off x="4313" y="869"/>
              <a:ext cx="402" cy="258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7" name="Group 58"/>
          <p:cNvGrpSpPr>
            <a:grpSpLocks/>
          </p:cNvGrpSpPr>
          <p:nvPr/>
        </p:nvGrpSpPr>
        <p:grpSpPr bwMode="auto">
          <a:xfrm>
            <a:off x="1293813" y="1760538"/>
            <a:ext cx="3028950" cy="565150"/>
            <a:chOff x="815" y="1109"/>
            <a:chExt cx="1908" cy="356"/>
          </a:xfrm>
        </p:grpSpPr>
        <p:sp>
          <p:nvSpPr>
            <p:cNvPr id="76822" name="Text Box 35"/>
            <p:cNvSpPr txBox="1">
              <a:spLocks noChangeArrowheads="1"/>
            </p:cNvSpPr>
            <p:nvPr/>
          </p:nvSpPr>
          <p:spPr bwMode="auto">
            <a:xfrm>
              <a:off x="815" y="1234"/>
              <a:ext cx="100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eaLnBrk="0" hangingPunct="0"/>
              <a:r>
                <a:rPr lang="ja-JP" altLang="en-US" sz="1800" smtClean="0">
                  <a:solidFill>
                    <a:srgbClr val="000000"/>
                  </a:solidFill>
                </a:rPr>
                <a:t>“</a:t>
              </a:r>
              <a:r>
                <a:rPr lang="en-US" altLang="ja-JP" sz="1800" smtClean="0">
                  <a:solidFill>
                    <a:srgbClr val="000000"/>
                  </a:solidFill>
                </a:rPr>
                <a:t>type</a:t>
              </a:r>
              <a:r>
                <a:rPr lang="ja-JP" altLang="en-US" sz="1800" smtClean="0">
                  <a:solidFill>
                    <a:srgbClr val="000000"/>
                  </a:solidFill>
                </a:rPr>
                <a:t>”</a:t>
              </a:r>
              <a:r>
                <a:rPr lang="en-US" altLang="ja-JP" sz="1800" smtClean="0">
                  <a:solidFill>
                    <a:srgbClr val="000000"/>
                  </a:solidFill>
                </a:rPr>
                <a:t> of data </a:t>
              </a:r>
              <a:endParaRPr lang="en-US" altLang="en-US" sz="1000" smtClean="0">
                <a:solidFill>
                  <a:srgbClr val="000000"/>
                </a:solidFill>
              </a:endParaRPr>
            </a:p>
          </p:txBody>
        </p:sp>
        <p:sp>
          <p:nvSpPr>
            <p:cNvPr id="76823" name="Line 36"/>
            <p:cNvSpPr>
              <a:spLocks noChangeShapeType="1"/>
            </p:cNvSpPr>
            <p:nvPr/>
          </p:nvSpPr>
          <p:spPr bwMode="auto">
            <a:xfrm flipV="1">
              <a:off x="1757" y="1109"/>
              <a:ext cx="966" cy="261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8" name="Group 62"/>
          <p:cNvGrpSpPr>
            <a:grpSpLocks/>
          </p:cNvGrpSpPr>
          <p:nvPr/>
        </p:nvGrpSpPr>
        <p:grpSpPr bwMode="auto">
          <a:xfrm>
            <a:off x="4951413" y="1787525"/>
            <a:ext cx="4102100" cy="915988"/>
            <a:chOff x="3119" y="1126"/>
            <a:chExt cx="2584" cy="577"/>
          </a:xfrm>
        </p:grpSpPr>
        <p:sp>
          <p:nvSpPr>
            <p:cNvPr id="76818" name="Text Box 25"/>
            <p:cNvSpPr txBox="1">
              <a:spLocks noChangeArrowheads="1"/>
            </p:cNvSpPr>
            <p:nvPr/>
          </p:nvSpPr>
          <p:spPr bwMode="auto">
            <a:xfrm>
              <a:off x="4667" y="1126"/>
              <a:ext cx="1036" cy="5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r>
                <a:rPr lang="en-US" altLang="en-US" sz="1800" smtClean="0">
                  <a:solidFill>
                    <a:srgbClr val="000000"/>
                  </a:solidFill>
                </a:rPr>
                <a:t>for</a:t>
              </a:r>
            </a:p>
            <a:p>
              <a:pPr eaLnBrk="0" hangingPunct="0"/>
              <a:r>
                <a:rPr lang="en-US" altLang="en-US" sz="1800" smtClean="0">
                  <a:solidFill>
                    <a:srgbClr val="000000"/>
                  </a:solidFill>
                </a:rPr>
                <a:t>fragmentation/</a:t>
              </a:r>
            </a:p>
            <a:p>
              <a:pPr eaLnBrk="0" hangingPunct="0"/>
              <a:r>
                <a:rPr lang="en-US" altLang="en-US" sz="1800" smtClean="0">
                  <a:solidFill>
                    <a:srgbClr val="000000"/>
                  </a:solidFill>
                </a:rPr>
                <a:t>reassembly</a:t>
              </a:r>
            </a:p>
          </p:txBody>
        </p:sp>
        <p:sp>
          <p:nvSpPr>
            <p:cNvPr id="76819" name="Line 29"/>
            <p:cNvSpPr>
              <a:spLocks noChangeShapeType="1"/>
            </p:cNvSpPr>
            <p:nvPr/>
          </p:nvSpPr>
          <p:spPr bwMode="auto">
            <a:xfrm flipH="1">
              <a:off x="3443" y="1415"/>
              <a:ext cx="1284" cy="12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76820" name="Line 41"/>
            <p:cNvSpPr>
              <a:spLocks noChangeShapeType="1"/>
            </p:cNvSpPr>
            <p:nvPr/>
          </p:nvSpPr>
          <p:spPr bwMode="auto">
            <a:xfrm flipH="1" flipV="1">
              <a:off x="4301" y="1349"/>
              <a:ext cx="414" cy="72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76821" name="Line 42"/>
            <p:cNvSpPr>
              <a:spLocks noChangeShapeType="1"/>
            </p:cNvSpPr>
            <p:nvPr/>
          </p:nvSpPr>
          <p:spPr bwMode="auto">
            <a:xfrm flipH="1">
              <a:off x="3119" y="1421"/>
              <a:ext cx="1584" cy="3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9" name="Group 59"/>
          <p:cNvGrpSpPr>
            <a:grpSpLocks/>
          </p:cNvGrpSpPr>
          <p:nvPr/>
        </p:nvGrpSpPr>
        <p:grpSpPr bwMode="auto">
          <a:xfrm>
            <a:off x="1019175" y="2406650"/>
            <a:ext cx="2398713" cy="1190625"/>
            <a:chOff x="642" y="1516"/>
            <a:chExt cx="1511" cy="750"/>
          </a:xfrm>
        </p:grpSpPr>
        <p:sp>
          <p:nvSpPr>
            <p:cNvPr id="76816" name="Text Box 22"/>
            <p:cNvSpPr txBox="1">
              <a:spLocks noChangeArrowheads="1"/>
            </p:cNvSpPr>
            <p:nvPr/>
          </p:nvSpPr>
          <p:spPr bwMode="auto">
            <a:xfrm>
              <a:off x="642" y="1516"/>
              <a:ext cx="1204" cy="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eaLnBrk="0" hangingPunct="0"/>
              <a:r>
                <a:rPr lang="en-US" altLang="en-US" sz="1800" smtClean="0">
                  <a:solidFill>
                    <a:srgbClr val="000000"/>
                  </a:solidFill>
                </a:rPr>
                <a:t>max number</a:t>
              </a:r>
            </a:p>
            <a:p>
              <a:pPr algn="r" eaLnBrk="0" hangingPunct="0"/>
              <a:r>
                <a:rPr lang="en-US" altLang="en-US" sz="1800" smtClean="0">
                  <a:solidFill>
                    <a:srgbClr val="000000"/>
                  </a:solidFill>
                </a:rPr>
                <a:t>remaining hops</a:t>
              </a:r>
            </a:p>
            <a:p>
              <a:pPr algn="r" eaLnBrk="0" hangingPunct="0"/>
              <a:r>
                <a:rPr lang="en-US" altLang="en-US" sz="1800" smtClean="0">
                  <a:solidFill>
                    <a:srgbClr val="000000"/>
                  </a:solidFill>
                </a:rPr>
                <a:t>(decremented at </a:t>
              </a:r>
            </a:p>
            <a:p>
              <a:pPr algn="r" eaLnBrk="0" hangingPunct="0"/>
              <a:r>
                <a:rPr lang="en-US" altLang="en-US" sz="1800" smtClean="0">
                  <a:solidFill>
                    <a:srgbClr val="000000"/>
                  </a:solidFill>
                </a:rPr>
                <a:t>each router)</a:t>
              </a:r>
            </a:p>
          </p:txBody>
        </p:sp>
        <p:sp>
          <p:nvSpPr>
            <p:cNvPr id="76817" name="Line 48"/>
            <p:cNvSpPr>
              <a:spLocks noChangeShapeType="1"/>
            </p:cNvSpPr>
            <p:nvPr/>
          </p:nvSpPr>
          <p:spPr bwMode="auto">
            <a:xfrm>
              <a:off x="1805" y="1700"/>
              <a:ext cx="348" cy="57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10" name="Group 63"/>
          <p:cNvGrpSpPr>
            <a:grpSpLocks/>
          </p:cNvGrpSpPr>
          <p:nvPr/>
        </p:nvGrpSpPr>
        <p:grpSpPr bwMode="auto">
          <a:xfrm>
            <a:off x="6532563" y="3987800"/>
            <a:ext cx="2508250" cy="1465263"/>
            <a:chOff x="4115" y="2512"/>
            <a:chExt cx="1580" cy="923"/>
          </a:xfrm>
        </p:grpSpPr>
        <p:sp>
          <p:nvSpPr>
            <p:cNvPr id="76814" name="Text Box 52"/>
            <p:cNvSpPr txBox="1">
              <a:spLocks noChangeArrowheads="1"/>
            </p:cNvSpPr>
            <p:nvPr/>
          </p:nvSpPr>
          <p:spPr bwMode="auto">
            <a:xfrm>
              <a:off x="4595" y="2512"/>
              <a:ext cx="1100" cy="9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r>
                <a:rPr lang="en-US" altLang="en-US" sz="1800" smtClean="0">
                  <a:solidFill>
                    <a:srgbClr val="000000"/>
                  </a:solidFill>
                </a:rPr>
                <a:t>e.g. timestamp,</a:t>
              </a:r>
            </a:p>
            <a:p>
              <a:pPr eaLnBrk="0" hangingPunct="0"/>
              <a:r>
                <a:rPr lang="en-US" altLang="en-US" sz="1800" smtClean="0">
                  <a:solidFill>
                    <a:srgbClr val="000000"/>
                  </a:solidFill>
                </a:rPr>
                <a:t>record route</a:t>
              </a:r>
            </a:p>
            <a:p>
              <a:pPr eaLnBrk="0" hangingPunct="0"/>
              <a:r>
                <a:rPr lang="en-US" altLang="en-US" sz="1800" smtClean="0">
                  <a:solidFill>
                    <a:srgbClr val="000000"/>
                  </a:solidFill>
                </a:rPr>
                <a:t>taken, specify</a:t>
              </a:r>
            </a:p>
            <a:p>
              <a:pPr eaLnBrk="0" hangingPunct="0"/>
              <a:r>
                <a:rPr lang="en-US" altLang="en-US" sz="1800" smtClean="0">
                  <a:solidFill>
                    <a:srgbClr val="000000"/>
                  </a:solidFill>
                </a:rPr>
                <a:t>list of routers </a:t>
              </a:r>
            </a:p>
            <a:p>
              <a:pPr eaLnBrk="0" hangingPunct="0"/>
              <a:r>
                <a:rPr lang="en-US" altLang="en-US" sz="1800" smtClean="0">
                  <a:solidFill>
                    <a:srgbClr val="000000"/>
                  </a:solidFill>
                </a:rPr>
                <a:t>to visit.</a:t>
              </a:r>
            </a:p>
          </p:txBody>
        </p:sp>
        <p:sp>
          <p:nvSpPr>
            <p:cNvPr id="76815" name="Line 53"/>
            <p:cNvSpPr>
              <a:spLocks noChangeShapeType="1"/>
            </p:cNvSpPr>
            <p:nvPr/>
          </p:nvSpPr>
          <p:spPr bwMode="auto">
            <a:xfrm flipH="1">
              <a:off x="4115" y="2651"/>
              <a:ext cx="516" cy="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sp>
        <p:nvSpPr>
          <p:cNvPr id="575542" name="Rectangle 54"/>
          <p:cNvSpPr>
            <a:spLocks noChangeArrowheads="1"/>
          </p:cNvSpPr>
          <p:nvPr/>
        </p:nvSpPr>
        <p:spPr bwMode="auto">
          <a:xfrm>
            <a:off x="244475" y="4595813"/>
            <a:ext cx="2620963" cy="1606550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panose="05000000000000000000" pitchFamily="2" charset="2"/>
              <a:buNone/>
            </a:pPr>
            <a:r>
              <a:rPr lang="en-US" altLang="en-US" sz="2000" i="1" smtClean="0">
                <a:solidFill>
                  <a:srgbClr val="CC0000"/>
                </a:solidFill>
              </a:rPr>
              <a:t>how much overhead?</a:t>
            </a:r>
          </a:p>
          <a:p>
            <a:pPr eaLnBrk="0" hangingPunct="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panose="05000000000000000000" pitchFamily="2" charset="2"/>
              <a:buChar char="v"/>
            </a:pPr>
            <a:r>
              <a:rPr lang="en-US" altLang="en-US" sz="2000" smtClean="0">
                <a:solidFill>
                  <a:srgbClr val="000000"/>
                </a:solidFill>
              </a:rPr>
              <a:t>20 bytes of TCP</a:t>
            </a:r>
          </a:p>
          <a:p>
            <a:pPr eaLnBrk="0" hangingPunct="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panose="05000000000000000000" pitchFamily="2" charset="2"/>
              <a:buChar char="v"/>
            </a:pPr>
            <a:r>
              <a:rPr lang="en-US" altLang="en-US" sz="2000" smtClean="0">
                <a:solidFill>
                  <a:srgbClr val="000000"/>
                </a:solidFill>
              </a:rPr>
              <a:t>20 bytes of IP</a:t>
            </a:r>
          </a:p>
          <a:p>
            <a:pPr eaLnBrk="0" hangingPunct="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panose="05000000000000000000" pitchFamily="2" charset="2"/>
              <a:buChar char="v"/>
            </a:pPr>
            <a:r>
              <a:rPr lang="en-US" altLang="en-US" sz="2000" smtClean="0">
                <a:solidFill>
                  <a:srgbClr val="000000"/>
                </a:solidFill>
              </a:rPr>
              <a:t>= 40 bytes + app layer overhead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575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554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Freeform 140"/>
          <p:cNvSpPr>
            <a:spLocks/>
          </p:cNvSpPr>
          <p:nvPr/>
        </p:nvSpPr>
        <p:spPr bwMode="auto">
          <a:xfrm rot="-5400000">
            <a:off x="6203156" y="3196432"/>
            <a:ext cx="846137" cy="1593850"/>
          </a:xfrm>
          <a:custGeom>
            <a:avLst/>
            <a:gdLst>
              <a:gd name="T0" fmla="*/ 2147483647 w 10315"/>
              <a:gd name="T1" fmla="*/ 2147483647 h 10000"/>
              <a:gd name="T2" fmla="*/ 2147483647 w 10315"/>
              <a:gd name="T3" fmla="*/ 2147483647 h 10000"/>
              <a:gd name="T4" fmla="*/ 2147483647 w 10315"/>
              <a:gd name="T5" fmla="*/ 2147483647 h 10000"/>
              <a:gd name="T6" fmla="*/ 2147483647 w 10315"/>
              <a:gd name="T7" fmla="*/ 2147483647 h 10000"/>
              <a:gd name="T8" fmla="*/ 2147483647 w 10315"/>
              <a:gd name="T9" fmla="*/ 2147483647 h 10000"/>
              <a:gd name="T10" fmla="*/ 2147483647 w 10315"/>
              <a:gd name="T11" fmla="*/ 2147483647 h 10000"/>
              <a:gd name="T12" fmla="*/ 2147483647 w 10315"/>
              <a:gd name="T13" fmla="*/ 2147483647 h 10000"/>
              <a:gd name="T14" fmla="*/ 2147483647 w 10315"/>
              <a:gd name="T15" fmla="*/ 2147483647 h 10000"/>
              <a:gd name="T16" fmla="*/ 2147483647 w 10315"/>
              <a:gd name="T17" fmla="*/ 2147483647 h 10000"/>
              <a:gd name="T18" fmla="*/ 2147483647 w 10315"/>
              <a:gd name="T19" fmla="*/ 2147483647 h 10000"/>
              <a:gd name="T20" fmla="*/ 2147483647 w 10315"/>
              <a:gd name="T21" fmla="*/ 2147483647 h 10000"/>
              <a:gd name="T22" fmla="*/ 2147483647 w 10315"/>
              <a:gd name="T23" fmla="*/ 2147483647 h 10000"/>
              <a:gd name="T24" fmla="*/ 2147483647 w 10315"/>
              <a:gd name="T25" fmla="*/ 2147483647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10315"/>
              <a:gd name="T40" fmla="*/ 0 h 10000"/>
              <a:gd name="T41" fmla="*/ 10315 w 10315"/>
              <a:gd name="T42" fmla="*/ 10000 h 10000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10315" h="10000">
                <a:moveTo>
                  <a:pt x="9674" y="4488"/>
                </a:moveTo>
                <a:cubicBezTo>
                  <a:pt x="8651" y="4175"/>
                  <a:pt x="4901" y="4405"/>
                  <a:pt x="3754" y="3833"/>
                </a:cubicBezTo>
                <a:cubicBezTo>
                  <a:pt x="2607" y="3261"/>
                  <a:pt x="4015" y="1645"/>
                  <a:pt x="3411" y="1026"/>
                </a:cubicBezTo>
                <a:cubicBezTo>
                  <a:pt x="2808" y="408"/>
                  <a:pt x="591" y="-284"/>
                  <a:pt x="130" y="122"/>
                </a:cubicBezTo>
                <a:cubicBezTo>
                  <a:pt x="-330" y="529"/>
                  <a:pt x="566" y="2588"/>
                  <a:pt x="648" y="3468"/>
                </a:cubicBezTo>
                <a:cubicBezTo>
                  <a:pt x="730" y="4349"/>
                  <a:pt x="648" y="4790"/>
                  <a:pt x="622" y="5408"/>
                </a:cubicBezTo>
                <a:cubicBezTo>
                  <a:pt x="595" y="6026"/>
                  <a:pt x="516" y="6617"/>
                  <a:pt x="489" y="7180"/>
                </a:cubicBezTo>
                <a:cubicBezTo>
                  <a:pt x="463" y="7741"/>
                  <a:pt x="286" y="8378"/>
                  <a:pt x="436" y="8809"/>
                </a:cubicBezTo>
                <a:cubicBezTo>
                  <a:pt x="587" y="9239"/>
                  <a:pt x="892" y="9655"/>
                  <a:pt x="1416" y="9793"/>
                </a:cubicBezTo>
                <a:cubicBezTo>
                  <a:pt x="1940" y="9932"/>
                  <a:pt x="3153" y="10248"/>
                  <a:pt x="3581" y="9642"/>
                </a:cubicBezTo>
                <a:cubicBezTo>
                  <a:pt x="4008" y="9037"/>
                  <a:pt x="3138" y="6667"/>
                  <a:pt x="3986" y="6162"/>
                </a:cubicBezTo>
                <a:cubicBezTo>
                  <a:pt x="4832" y="5655"/>
                  <a:pt x="9131" y="5984"/>
                  <a:pt x="9890" y="5711"/>
                </a:cubicBezTo>
                <a:cubicBezTo>
                  <a:pt x="10388" y="5225"/>
                  <a:pt x="10598" y="5393"/>
                  <a:pt x="9674" y="4488"/>
                </a:cubicBezTo>
                <a:close/>
              </a:path>
            </a:pathLst>
          </a:cu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80898" name="Freeform 140"/>
          <p:cNvSpPr>
            <a:spLocks/>
          </p:cNvSpPr>
          <p:nvPr/>
        </p:nvSpPr>
        <p:spPr bwMode="auto">
          <a:xfrm rot="10800000">
            <a:off x="7200900" y="1870075"/>
            <a:ext cx="846138" cy="1593850"/>
          </a:xfrm>
          <a:custGeom>
            <a:avLst/>
            <a:gdLst>
              <a:gd name="T0" fmla="*/ 2147483647 w 10315"/>
              <a:gd name="T1" fmla="*/ 2147483647 h 10000"/>
              <a:gd name="T2" fmla="*/ 2147483647 w 10315"/>
              <a:gd name="T3" fmla="*/ 2147483647 h 10000"/>
              <a:gd name="T4" fmla="*/ 2147483647 w 10315"/>
              <a:gd name="T5" fmla="*/ 2147483647 h 10000"/>
              <a:gd name="T6" fmla="*/ 2147483647 w 10315"/>
              <a:gd name="T7" fmla="*/ 2147483647 h 10000"/>
              <a:gd name="T8" fmla="*/ 2147483647 w 10315"/>
              <a:gd name="T9" fmla="*/ 2147483647 h 10000"/>
              <a:gd name="T10" fmla="*/ 2147483647 w 10315"/>
              <a:gd name="T11" fmla="*/ 2147483647 h 10000"/>
              <a:gd name="T12" fmla="*/ 2147483647 w 10315"/>
              <a:gd name="T13" fmla="*/ 2147483647 h 10000"/>
              <a:gd name="T14" fmla="*/ 2147483647 w 10315"/>
              <a:gd name="T15" fmla="*/ 2147483647 h 10000"/>
              <a:gd name="T16" fmla="*/ 2147483647 w 10315"/>
              <a:gd name="T17" fmla="*/ 2147483647 h 10000"/>
              <a:gd name="T18" fmla="*/ 2147483647 w 10315"/>
              <a:gd name="T19" fmla="*/ 2147483647 h 10000"/>
              <a:gd name="T20" fmla="*/ 2147483647 w 10315"/>
              <a:gd name="T21" fmla="*/ 2147483647 h 10000"/>
              <a:gd name="T22" fmla="*/ 2147483647 w 10315"/>
              <a:gd name="T23" fmla="*/ 2147483647 h 10000"/>
              <a:gd name="T24" fmla="*/ 2147483647 w 10315"/>
              <a:gd name="T25" fmla="*/ 2147483647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10315"/>
              <a:gd name="T40" fmla="*/ 0 h 10000"/>
              <a:gd name="T41" fmla="*/ 10315 w 10315"/>
              <a:gd name="T42" fmla="*/ 10000 h 10000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10315" h="10000">
                <a:moveTo>
                  <a:pt x="9674" y="4488"/>
                </a:moveTo>
                <a:cubicBezTo>
                  <a:pt x="8651" y="4175"/>
                  <a:pt x="4901" y="4405"/>
                  <a:pt x="3754" y="3833"/>
                </a:cubicBezTo>
                <a:cubicBezTo>
                  <a:pt x="2607" y="3261"/>
                  <a:pt x="4015" y="1645"/>
                  <a:pt x="3411" y="1026"/>
                </a:cubicBezTo>
                <a:cubicBezTo>
                  <a:pt x="2808" y="408"/>
                  <a:pt x="591" y="-284"/>
                  <a:pt x="130" y="122"/>
                </a:cubicBezTo>
                <a:cubicBezTo>
                  <a:pt x="-330" y="529"/>
                  <a:pt x="566" y="2588"/>
                  <a:pt x="648" y="3468"/>
                </a:cubicBezTo>
                <a:cubicBezTo>
                  <a:pt x="730" y="4349"/>
                  <a:pt x="648" y="4790"/>
                  <a:pt x="622" y="5408"/>
                </a:cubicBezTo>
                <a:cubicBezTo>
                  <a:pt x="595" y="6026"/>
                  <a:pt x="516" y="6617"/>
                  <a:pt x="489" y="7180"/>
                </a:cubicBezTo>
                <a:cubicBezTo>
                  <a:pt x="463" y="7741"/>
                  <a:pt x="286" y="8378"/>
                  <a:pt x="436" y="8809"/>
                </a:cubicBezTo>
                <a:cubicBezTo>
                  <a:pt x="587" y="9239"/>
                  <a:pt x="892" y="9655"/>
                  <a:pt x="1416" y="9793"/>
                </a:cubicBezTo>
                <a:cubicBezTo>
                  <a:pt x="1940" y="9932"/>
                  <a:pt x="3153" y="10248"/>
                  <a:pt x="3581" y="9642"/>
                </a:cubicBezTo>
                <a:cubicBezTo>
                  <a:pt x="4008" y="9037"/>
                  <a:pt x="3138" y="6667"/>
                  <a:pt x="3986" y="6162"/>
                </a:cubicBezTo>
                <a:cubicBezTo>
                  <a:pt x="4832" y="5655"/>
                  <a:pt x="9131" y="5984"/>
                  <a:pt x="9890" y="5711"/>
                </a:cubicBezTo>
                <a:cubicBezTo>
                  <a:pt x="10388" y="5225"/>
                  <a:pt x="10598" y="5393"/>
                  <a:pt x="9674" y="4488"/>
                </a:cubicBezTo>
                <a:close/>
              </a:path>
            </a:pathLst>
          </a:cu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80899" name="Freeform 140"/>
          <p:cNvSpPr>
            <a:spLocks/>
          </p:cNvSpPr>
          <p:nvPr/>
        </p:nvSpPr>
        <p:spPr bwMode="auto">
          <a:xfrm>
            <a:off x="5165725" y="1452563"/>
            <a:ext cx="1038225" cy="1927225"/>
          </a:xfrm>
          <a:custGeom>
            <a:avLst/>
            <a:gdLst>
              <a:gd name="T0" fmla="*/ 2147483647 w 1223"/>
              <a:gd name="T1" fmla="*/ 2147483647 h 1291"/>
              <a:gd name="T2" fmla="*/ 2147483647 w 1223"/>
              <a:gd name="T3" fmla="*/ 2147483647 h 1291"/>
              <a:gd name="T4" fmla="*/ 2147483647 w 1223"/>
              <a:gd name="T5" fmla="*/ 2147483647 h 1291"/>
              <a:gd name="T6" fmla="*/ 2147483647 w 1223"/>
              <a:gd name="T7" fmla="*/ 2147483647 h 1291"/>
              <a:gd name="T8" fmla="*/ 2147483647 w 1223"/>
              <a:gd name="T9" fmla="*/ 2147483647 h 1291"/>
              <a:gd name="T10" fmla="*/ 2147483647 w 1223"/>
              <a:gd name="T11" fmla="*/ 2147483647 h 1291"/>
              <a:gd name="T12" fmla="*/ 2147483647 w 1223"/>
              <a:gd name="T13" fmla="*/ 2147483647 h 1291"/>
              <a:gd name="T14" fmla="*/ 2147483647 w 1223"/>
              <a:gd name="T15" fmla="*/ 2147483647 h 1291"/>
              <a:gd name="T16" fmla="*/ 2147483647 w 1223"/>
              <a:gd name="T17" fmla="*/ 2147483647 h 1291"/>
              <a:gd name="T18" fmla="*/ 2147483647 w 1223"/>
              <a:gd name="T19" fmla="*/ 2147483647 h 1291"/>
              <a:gd name="T20" fmla="*/ 2147483647 w 1223"/>
              <a:gd name="T21" fmla="*/ 2147483647 h 1291"/>
              <a:gd name="T22" fmla="*/ 2147483647 w 1223"/>
              <a:gd name="T23" fmla="*/ 2147483647 h 1291"/>
              <a:gd name="T24" fmla="*/ 2147483647 w 1223"/>
              <a:gd name="T25" fmla="*/ 2147483647 h 1291"/>
              <a:gd name="T26" fmla="*/ 2147483647 w 1223"/>
              <a:gd name="T27" fmla="*/ 2147483647 h 1291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1223"/>
              <a:gd name="T43" fmla="*/ 0 h 1291"/>
              <a:gd name="T44" fmla="*/ 1223 w 1223"/>
              <a:gd name="T45" fmla="*/ 1291 h 1291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1223" h="1291">
                <a:moveTo>
                  <a:pt x="1201" y="756"/>
                </a:moveTo>
                <a:cubicBezTo>
                  <a:pt x="1180" y="640"/>
                  <a:pt x="798" y="744"/>
                  <a:pt x="702" y="670"/>
                </a:cubicBezTo>
                <a:cubicBezTo>
                  <a:pt x="603" y="561"/>
                  <a:pt x="669" y="206"/>
                  <a:pt x="608" y="103"/>
                </a:cubicBezTo>
                <a:cubicBezTo>
                  <a:pt x="547" y="0"/>
                  <a:pt x="425" y="55"/>
                  <a:pt x="335" y="52"/>
                </a:cubicBezTo>
                <a:cubicBezTo>
                  <a:pt x="245" y="49"/>
                  <a:pt x="114" y="0"/>
                  <a:pt x="65" y="82"/>
                </a:cubicBezTo>
                <a:cubicBezTo>
                  <a:pt x="16" y="164"/>
                  <a:pt x="45" y="433"/>
                  <a:pt x="41" y="544"/>
                </a:cubicBezTo>
                <a:cubicBezTo>
                  <a:pt x="37" y="655"/>
                  <a:pt x="41" y="685"/>
                  <a:pt x="38" y="751"/>
                </a:cubicBezTo>
                <a:cubicBezTo>
                  <a:pt x="35" y="817"/>
                  <a:pt x="26" y="880"/>
                  <a:pt x="23" y="940"/>
                </a:cubicBezTo>
                <a:cubicBezTo>
                  <a:pt x="20" y="1000"/>
                  <a:pt x="0" y="1068"/>
                  <a:pt x="17" y="1114"/>
                </a:cubicBezTo>
                <a:cubicBezTo>
                  <a:pt x="34" y="1160"/>
                  <a:pt x="31" y="1198"/>
                  <a:pt x="128" y="1219"/>
                </a:cubicBezTo>
                <a:cubicBezTo>
                  <a:pt x="225" y="1240"/>
                  <a:pt x="509" y="1291"/>
                  <a:pt x="602" y="1243"/>
                </a:cubicBezTo>
                <a:cubicBezTo>
                  <a:pt x="695" y="1195"/>
                  <a:pt x="590" y="984"/>
                  <a:pt x="686" y="930"/>
                </a:cubicBezTo>
                <a:cubicBezTo>
                  <a:pt x="782" y="876"/>
                  <a:pt x="1091" y="945"/>
                  <a:pt x="1177" y="916"/>
                </a:cubicBezTo>
                <a:cubicBezTo>
                  <a:pt x="1208" y="864"/>
                  <a:pt x="1223" y="871"/>
                  <a:pt x="1201" y="756"/>
                </a:cubicBezTo>
                <a:close/>
              </a:path>
            </a:pathLst>
          </a:cu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8090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30188"/>
            <a:ext cx="7772400" cy="952500"/>
          </a:xfrm>
        </p:spPr>
        <p:txBody>
          <a:bodyPr/>
          <a:lstStyle/>
          <a:p>
            <a:r>
              <a:rPr lang="en-US" altLang="en-US" sz="4000" smtClean="0">
                <a:ea typeface="ＭＳ Ｐゴシック" panose="020B0600070205080204" pitchFamily="34" charset="-128"/>
              </a:rPr>
              <a:t>IP addressing: introduction</a:t>
            </a:r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8090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76250" y="1444625"/>
            <a:ext cx="3695700" cy="4648200"/>
          </a:xfrm>
        </p:spPr>
        <p:txBody>
          <a:bodyPr/>
          <a:lstStyle/>
          <a:p>
            <a:r>
              <a:rPr lang="en-US" altLang="en-US" i="1" smtClean="0">
                <a:solidFill>
                  <a:srgbClr val="CC0000"/>
                </a:solidFill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IP address:</a:t>
            </a:r>
            <a:r>
              <a:rPr lang="en-US" altLang="en-US" sz="2400" smtClean="0"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 32-bit identifier for host, router </a:t>
            </a:r>
            <a:r>
              <a:rPr lang="en-US" altLang="en-US" sz="2400" i="1" smtClean="0"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interface</a:t>
            </a:r>
            <a:r>
              <a:rPr lang="en-US" altLang="en-US" sz="2400" smtClean="0"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 </a:t>
            </a:r>
          </a:p>
          <a:p>
            <a:r>
              <a:rPr lang="en-US" altLang="en-US" i="1" smtClean="0">
                <a:solidFill>
                  <a:srgbClr val="CC0000"/>
                </a:solidFill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interface:</a:t>
            </a:r>
            <a:r>
              <a:rPr lang="en-US" altLang="en-US" sz="2400" smtClean="0"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 connection between host/router and physical link</a:t>
            </a:r>
          </a:p>
          <a:p>
            <a:pPr lvl="1"/>
            <a:r>
              <a:rPr lang="en-US" altLang="en-US" sz="2000" smtClean="0">
                <a:latin typeface="Gill Sans MT" panose="020B0502020104020203" pitchFamily="34" charset="0"/>
                <a:ea typeface="ＭＳ Ｐゴシック" panose="020B0600070205080204" pitchFamily="34" charset="-128"/>
              </a:rPr>
              <a:t>router</a:t>
            </a:r>
            <a:r>
              <a:rPr lang="ja-JP" altLang="en-US" sz="2000" smtClean="0">
                <a:latin typeface="Gill Sans MT" panose="020B0502020104020203" pitchFamily="34" charset="0"/>
                <a:ea typeface="ＭＳ Ｐゴシック" panose="020B0600070205080204" pitchFamily="34" charset="-128"/>
              </a:rPr>
              <a:t>’</a:t>
            </a:r>
            <a:r>
              <a:rPr lang="en-US" altLang="ja-JP" sz="2000" smtClean="0">
                <a:latin typeface="Gill Sans MT" panose="020B0502020104020203" pitchFamily="34" charset="0"/>
                <a:ea typeface="ＭＳ Ｐゴシック" panose="020B0600070205080204" pitchFamily="34" charset="-128"/>
              </a:rPr>
              <a:t>s typically have multiple interfaces</a:t>
            </a:r>
          </a:p>
          <a:p>
            <a:pPr lvl="1"/>
            <a:r>
              <a:rPr lang="en-US" altLang="en-US" sz="2000" smtClean="0">
                <a:latin typeface="Gill Sans MT" panose="020B0502020104020203" pitchFamily="34" charset="0"/>
                <a:ea typeface="ＭＳ Ｐゴシック" panose="020B0600070205080204" pitchFamily="34" charset="-128"/>
              </a:rPr>
              <a:t>host typically has one or two interfaces (e.g., wired Ethernet, wireless 802.11)</a:t>
            </a:r>
          </a:p>
          <a:p>
            <a:r>
              <a:rPr lang="en-US" altLang="en-US" sz="2400" i="1" smtClean="0">
                <a:solidFill>
                  <a:srgbClr val="CC0000"/>
                </a:solidFill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IP addresses associated with each interface</a:t>
            </a:r>
          </a:p>
        </p:txBody>
      </p:sp>
      <p:sp>
        <p:nvSpPr>
          <p:cNvPr id="80902" name="Text Box 26"/>
          <p:cNvSpPr txBox="1">
            <a:spLocks noChangeArrowheads="1"/>
          </p:cNvSpPr>
          <p:nvPr/>
        </p:nvSpPr>
        <p:spPr bwMode="auto">
          <a:xfrm>
            <a:off x="4548188" y="1282700"/>
            <a:ext cx="825500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200" smtClean="0">
                <a:solidFill>
                  <a:srgbClr val="000000"/>
                </a:solidFill>
              </a:rPr>
              <a:t>223.1.1.1</a:t>
            </a:r>
            <a:endParaRPr lang="en-US" altLang="en-US" sz="1200" smtClean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80903" name="Group 27"/>
          <p:cNvGrpSpPr>
            <a:grpSpLocks/>
          </p:cNvGrpSpPr>
          <p:nvPr/>
        </p:nvGrpSpPr>
        <p:grpSpPr bwMode="auto">
          <a:xfrm>
            <a:off x="3814763" y="2243138"/>
            <a:ext cx="920750" cy="276225"/>
            <a:chOff x="3251" y="608"/>
            <a:chExt cx="580" cy="174"/>
          </a:xfrm>
        </p:grpSpPr>
        <p:sp>
          <p:nvSpPr>
            <p:cNvPr id="80966" name="Rectangle 28"/>
            <p:cNvSpPr>
              <a:spLocks noChangeArrowheads="1"/>
            </p:cNvSpPr>
            <p:nvPr/>
          </p:nvSpPr>
          <p:spPr bwMode="auto">
            <a:xfrm>
              <a:off x="3306" y="657"/>
              <a:ext cx="525" cy="11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200" smtClean="0">
                <a:solidFill>
                  <a:srgbClr val="000000"/>
                </a:solidFill>
              </a:endParaRPr>
            </a:p>
          </p:txBody>
        </p:sp>
        <p:sp>
          <p:nvSpPr>
            <p:cNvPr id="80967" name="Text Box 29"/>
            <p:cNvSpPr txBox="1">
              <a:spLocks noChangeArrowheads="1"/>
            </p:cNvSpPr>
            <p:nvPr/>
          </p:nvSpPr>
          <p:spPr bwMode="auto">
            <a:xfrm>
              <a:off x="3251" y="608"/>
              <a:ext cx="521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r>
                <a:rPr lang="en-US" altLang="en-US" sz="1200" smtClean="0">
                  <a:solidFill>
                    <a:srgbClr val="000000"/>
                  </a:solidFill>
                </a:rPr>
                <a:t>223.1.1.2</a:t>
              </a:r>
              <a:endParaRPr lang="en-US" altLang="en-US" sz="1200" smtClean="0">
                <a:solidFill>
                  <a:srgbClr val="000000"/>
                </a:solidFill>
                <a:latin typeface="Comic Sans MS" panose="030F0702030302020204" pitchFamily="66" charset="0"/>
              </a:endParaRPr>
            </a:p>
          </p:txBody>
        </p:sp>
      </p:grpSp>
      <p:sp>
        <p:nvSpPr>
          <p:cNvPr id="80904" name="Text Box 30"/>
          <p:cNvSpPr txBox="1">
            <a:spLocks noChangeArrowheads="1"/>
          </p:cNvSpPr>
          <p:nvPr/>
        </p:nvSpPr>
        <p:spPr bwMode="auto">
          <a:xfrm>
            <a:off x="4652963" y="3238500"/>
            <a:ext cx="82708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200" smtClean="0">
                <a:solidFill>
                  <a:srgbClr val="000000"/>
                </a:solidFill>
              </a:rPr>
              <a:t>223.1.1.3</a:t>
            </a:r>
            <a:endParaRPr lang="en-US" altLang="en-US" sz="1200" smtClean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0905" name="Text Box 31"/>
          <p:cNvSpPr txBox="1">
            <a:spLocks noChangeArrowheads="1"/>
          </p:cNvSpPr>
          <p:nvPr/>
        </p:nvSpPr>
        <p:spPr bwMode="auto">
          <a:xfrm>
            <a:off x="5753100" y="2368550"/>
            <a:ext cx="8270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200" smtClean="0">
                <a:solidFill>
                  <a:srgbClr val="000000"/>
                </a:solidFill>
              </a:rPr>
              <a:t>223.1.1.4</a:t>
            </a:r>
            <a:endParaRPr lang="en-US" altLang="en-US" sz="1200" smtClean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0906" name="Line 32"/>
          <p:cNvSpPr>
            <a:spLocks noChangeShapeType="1"/>
          </p:cNvSpPr>
          <p:nvPr/>
        </p:nvSpPr>
        <p:spPr bwMode="auto">
          <a:xfrm>
            <a:off x="6854825" y="2668588"/>
            <a:ext cx="581025" cy="47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80907" name="Text Box 33"/>
          <p:cNvSpPr txBox="1">
            <a:spLocks noChangeArrowheads="1"/>
          </p:cNvSpPr>
          <p:nvPr/>
        </p:nvSpPr>
        <p:spPr bwMode="auto">
          <a:xfrm>
            <a:off x="6729413" y="2378075"/>
            <a:ext cx="827087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200" smtClean="0">
                <a:solidFill>
                  <a:srgbClr val="000000"/>
                </a:solidFill>
              </a:rPr>
              <a:t>223.1.2.9</a:t>
            </a:r>
            <a:endParaRPr lang="en-US" altLang="en-US" sz="1200" smtClean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0908" name="Line 36"/>
          <p:cNvSpPr>
            <a:spLocks noChangeShapeType="1"/>
          </p:cNvSpPr>
          <p:nvPr/>
        </p:nvSpPr>
        <p:spPr bwMode="auto">
          <a:xfrm>
            <a:off x="7878763" y="1978025"/>
            <a:ext cx="234950" cy="6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80909" name="Line 38"/>
          <p:cNvSpPr>
            <a:spLocks noChangeShapeType="1"/>
          </p:cNvSpPr>
          <p:nvPr/>
        </p:nvSpPr>
        <p:spPr bwMode="auto">
          <a:xfrm>
            <a:off x="7878763" y="3249613"/>
            <a:ext cx="234950" cy="6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80910" name="Text Box 41"/>
          <p:cNvSpPr txBox="1">
            <a:spLocks noChangeArrowheads="1"/>
          </p:cNvSpPr>
          <p:nvPr/>
        </p:nvSpPr>
        <p:spPr bwMode="auto">
          <a:xfrm>
            <a:off x="7458075" y="3349625"/>
            <a:ext cx="8270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200" smtClean="0">
                <a:solidFill>
                  <a:srgbClr val="000000"/>
                </a:solidFill>
              </a:rPr>
              <a:t>223.1.2.2</a:t>
            </a:r>
            <a:endParaRPr lang="en-US" altLang="en-US" sz="1200" smtClean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0911" name="Text Box 44"/>
          <p:cNvSpPr txBox="1">
            <a:spLocks noChangeArrowheads="1"/>
          </p:cNvSpPr>
          <p:nvPr/>
        </p:nvSpPr>
        <p:spPr bwMode="auto">
          <a:xfrm>
            <a:off x="7250113" y="1743075"/>
            <a:ext cx="82708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200" smtClean="0">
                <a:solidFill>
                  <a:srgbClr val="000000"/>
                </a:solidFill>
              </a:rPr>
              <a:t>223.1.2.1</a:t>
            </a:r>
            <a:endParaRPr lang="en-US" altLang="en-US" sz="1200" smtClean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0912" name="Line 45"/>
          <p:cNvSpPr>
            <a:spLocks noChangeShapeType="1"/>
          </p:cNvSpPr>
          <p:nvPr/>
        </p:nvSpPr>
        <p:spPr bwMode="auto">
          <a:xfrm>
            <a:off x="6616700" y="3006725"/>
            <a:ext cx="0" cy="7572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80913" name="Line 47"/>
          <p:cNvSpPr>
            <a:spLocks noChangeShapeType="1"/>
          </p:cNvSpPr>
          <p:nvPr/>
        </p:nvSpPr>
        <p:spPr bwMode="auto">
          <a:xfrm flipH="1" flipV="1">
            <a:off x="6003925" y="4279900"/>
            <a:ext cx="3175" cy="2413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80914" name="Line 48"/>
          <p:cNvSpPr>
            <a:spLocks noChangeShapeType="1"/>
          </p:cNvSpPr>
          <p:nvPr/>
        </p:nvSpPr>
        <p:spPr bwMode="auto">
          <a:xfrm flipH="1" flipV="1">
            <a:off x="7180263" y="4284663"/>
            <a:ext cx="3175" cy="2413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80915" name="Text Box 53"/>
          <p:cNvSpPr txBox="1">
            <a:spLocks noChangeArrowheads="1"/>
          </p:cNvSpPr>
          <p:nvPr/>
        </p:nvSpPr>
        <p:spPr bwMode="auto">
          <a:xfrm>
            <a:off x="7212013" y="4344988"/>
            <a:ext cx="82708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200" smtClean="0">
                <a:solidFill>
                  <a:srgbClr val="000000"/>
                </a:solidFill>
              </a:rPr>
              <a:t>223.1.3.2</a:t>
            </a:r>
            <a:endParaRPr lang="en-US" altLang="en-US" sz="1200" smtClean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0916" name="Text Box 56"/>
          <p:cNvSpPr txBox="1">
            <a:spLocks noChangeArrowheads="1"/>
          </p:cNvSpPr>
          <p:nvPr/>
        </p:nvSpPr>
        <p:spPr bwMode="auto">
          <a:xfrm>
            <a:off x="5969000" y="4349750"/>
            <a:ext cx="827088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200" smtClean="0">
                <a:solidFill>
                  <a:srgbClr val="000000"/>
                </a:solidFill>
              </a:rPr>
              <a:t>223.1.3.1</a:t>
            </a:r>
            <a:endParaRPr lang="en-US" altLang="en-US" sz="1200" smtClean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80917" name="Group 57"/>
          <p:cNvGrpSpPr>
            <a:grpSpLocks/>
          </p:cNvGrpSpPr>
          <p:nvPr/>
        </p:nvGrpSpPr>
        <p:grpSpPr bwMode="auto">
          <a:xfrm>
            <a:off x="6113463" y="3101975"/>
            <a:ext cx="935037" cy="276225"/>
            <a:chOff x="4532" y="1229"/>
            <a:chExt cx="589" cy="174"/>
          </a:xfrm>
        </p:grpSpPr>
        <p:sp>
          <p:nvSpPr>
            <p:cNvPr id="80964" name="Rectangle 58"/>
            <p:cNvSpPr>
              <a:spLocks noChangeArrowheads="1"/>
            </p:cNvSpPr>
            <p:nvPr/>
          </p:nvSpPr>
          <p:spPr bwMode="auto">
            <a:xfrm>
              <a:off x="4587" y="1284"/>
              <a:ext cx="534" cy="11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200" smtClean="0">
                <a:solidFill>
                  <a:srgbClr val="000000"/>
                </a:solidFill>
              </a:endParaRPr>
            </a:p>
          </p:txBody>
        </p:sp>
        <p:sp>
          <p:nvSpPr>
            <p:cNvPr id="80965" name="Text Box 59"/>
            <p:cNvSpPr txBox="1">
              <a:spLocks noChangeArrowheads="1"/>
            </p:cNvSpPr>
            <p:nvPr/>
          </p:nvSpPr>
          <p:spPr bwMode="auto">
            <a:xfrm>
              <a:off x="4532" y="1229"/>
              <a:ext cx="575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r>
                <a:rPr lang="en-US" altLang="en-US" sz="1200" smtClean="0">
                  <a:solidFill>
                    <a:srgbClr val="000000"/>
                  </a:solidFill>
                </a:rPr>
                <a:t>223.1.3.27</a:t>
              </a:r>
              <a:endParaRPr lang="en-US" altLang="en-US" sz="1200" smtClean="0">
                <a:solidFill>
                  <a:srgbClr val="000000"/>
                </a:solidFill>
                <a:latin typeface="Comic Sans MS" panose="030F0702030302020204" pitchFamily="66" charset="0"/>
              </a:endParaRPr>
            </a:p>
          </p:txBody>
        </p:sp>
      </p:grpSp>
      <p:sp>
        <p:nvSpPr>
          <p:cNvPr id="80918" name="Text Box 60"/>
          <p:cNvSpPr txBox="1">
            <a:spLocks noChangeArrowheads="1"/>
          </p:cNvSpPr>
          <p:nvPr/>
        </p:nvSpPr>
        <p:spPr bwMode="auto">
          <a:xfrm>
            <a:off x="3984625" y="5341938"/>
            <a:ext cx="50434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600" smtClean="0">
                <a:solidFill>
                  <a:srgbClr val="000000"/>
                </a:solidFill>
              </a:rPr>
              <a:t>223.1.1.1 = 11011111 00000001 00000001 00000001</a:t>
            </a:r>
            <a:endParaRPr lang="en-US" altLang="en-US" sz="1800" smtClean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0919" name="Freeform 61"/>
          <p:cNvSpPr>
            <a:spLocks/>
          </p:cNvSpPr>
          <p:nvPr/>
        </p:nvSpPr>
        <p:spPr bwMode="auto">
          <a:xfrm>
            <a:off x="5162550" y="5597525"/>
            <a:ext cx="892175" cy="92075"/>
          </a:xfrm>
          <a:custGeom>
            <a:avLst/>
            <a:gdLst>
              <a:gd name="T0" fmla="*/ 0 w 562"/>
              <a:gd name="T1" fmla="*/ 0 h 58"/>
              <a:gd name="T2" fmla="*/ 0 w 562"/>
              <a:gd name="T3" fmla="*/ 2147483647 h 58"/>
              <a:gd name="T4" fmla="*/ 2147483647 w 562"/>
              <a:gd name="T5" fmla="*/ 2147483647 h 58"/>
              <a:gd name="T6" fmla="*/ 2147483647 w 562"/>
              <a:gd name="T7" fmla="*/ 2147483647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62"/>
              <a:gd name="T13" fmla="*/ 0 h 58"/>
              <a:gd name="T14" fmla="*/ 562 w 562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2" h="58">
                <a:moveTo>
                  <a:pt x="0" y="0"/>
                </a:moveTo>
                <a:lnTo>
                  <a:pt x="0" y="58"/>
                </a:lnTo>
                <a:lnTo>
                  <a:pt x="562" y="58"/>
                </a:lnTo>
                <a:lnTo>
                  <a:pt x="562" y="16"/>
                </a:ln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80920" name="Freeform 62"/>
          <p:cNvSpPr>
            <a:spLocks/>
          </p:cNvSpPr>
          <p:nvPr/>
        </p:nvSpPr>
        <p:spPr bwMode="auto">
          <a:xfrm>
            <a:off x="6124575" y="5616575"/>
            <a:ext cx="892175" cy="79375"/>
          </a:xfrm>
          <a:custGeom>
            <a:avLst/>
            <a:gdLst>
              <a:gd name="T0" fmla="*/ 0 w 562"/>
              <a:gd name="T1" fmla="*/ 0 h 50"/>
              <a:gd name="T2" fmla="*/ 0 w 562"/>
              <a:gd name="T3" fmla="*/ 2147483647 h 50"/>
              <a:gd name="T4" fmla="*/ 2147483647 w 562"/>
              <a:gd name="T5" fmla="*/ 2147483647 h 50"/>
              <a:gd name="T6" fmla="*/ 2147483647 w 562"/>
              <a:gd name="T7" fmla="*/ 2147483647 h 50"/>
              <a:gd name="T8" fmla="*/ 0 60000 65536"/>
              <a:gd name="T9" fmla="*/ 0 60000 65536"/>
              <a:gd name="T10" fmla="*/ 0 60000 65536"/>
              <a:gd name="T11" fmla="*/ 0 60000 65536"/>
              <a:gd name="T12" fmla="*/ 0 w 562"/>
              <a:gd name="T13" fmla="*/ 0 h 50"/>
              <a:gd name="T14" fmla="*/ 562 w 562"/>
              <a:gd name="T15" fmla="*/ 50 h 5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2" h="50">
                <a:moveTo>
                  <a:pt x="0" y="0"/>
                </a:moveTo>
                <a:lnTo>
                  <a:pt x="0" y="50"/>
                </a:lnTo>
                <a:lnTo>
                  <a:pt x="562" y="50"/>
                </a:lnTo>
                <a:lnTo>
                  <a:pt x="562" y="8"/>
                </a:ln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80921" name="Freeform 63"/>
          <p:cNvSpPr>
            <a:spLocks/>
          </p:cNvSpPr>
          <p:nvPr/>
        </p:nvSpPr>
        <p:spPr bwMode="auto">
          <a:xfrm>
            <a:off x="7089775" y="5619750"/>
            <a:ext cx="869950" cy="79375"/>
          </a:xfrm>
          <a:custGeom>
            <a:avLst/>
            <a:gdLst>
              <a:gd name="T0" fmla="*/ 0 w 562"/>
              <a:gd name="T1" fmla="*/ 0 h 50"/>
              <a:gd name="T2" fmla="*/ 0 w 562"/>
              <a:gd name="T3" fmla="*/ 2147483647 h 50"/>
              <a:gd name="T4" fmla="*/ 2147483647 w 562"/>
              <a:gd name="T5" fmla="*/ 2147483647 h 50"/>
              <a:gd name="T6" fmla="*/ 2147483647 w 562"/>
              <a:gd name="T7" fmla="*/ 2147483647 h 50"/>
              <a:gd name="T8" fmla="*/ 0 60000 65536"/>
              <a:gd name="T9" fmla="*/ 0 60000 65536"/>
              <a:gd name="T10" fmla="*/ 0 60000 65536"/>
              <a:gd name="T11" fmla="*/ 0 60000 65536"/>
              <a:gd name="T12" fmla="*/ 0 w 562"/>
              <a:gd name="T13" fmla="*/ 0 h 50"/>
              <a:gd name="T14" fmla="*/ 562 w 562"/>
              <a:gd name="T15" fmla="*/ 50 h 5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2" h="50">
                <a:moveTo>
                  <a:pt x="0" y="0"/>
                </a:moveTo>
                <a:lnTo>
                  <a:pt x="0" y="50"/>
                </a:lnTo>
                <a:lnTo>
                  <a:pt x="562" y="50"/>
                </a:lnTo>
                <a:lnTo>
                  <a:pt x="562" y="8"/>
                </a:ln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80922" name="Freeform 64"/>
          <p:cNvSpPr>
            <a:spLocks/>
          </p:cNvSpPr>
          <p:nvPr/>
        </p:nvSpPr>
        <p:spPr bwMode="auto">
          <a:xfrm>
            <a:off x="8054975" y="5622925"/>
            <a:ext cx="869950" cy="79375"/>
          </a:xfrm>
          <a:custGeom>
            <a:avLst/>
            <a:gdLst>
              <a:gd name="T0" fmla="*/ 0 w 562"/>
              <a:gd name="T1" fmla="*/ 0 h 50"/>
              <a:gd name="T2" fmla="*/ 0 w 562"/>
              <a:gd name="T3" fmla="*/ 2147483647 h 50"/>
              <a:gd name="T4" fmla="*/ 2147483647 w 562"/>
              <a:gd name="T5" fmla="*/ 2147483647 h 50"/>
              <a:gd name="T6" fmla="*/ 2147483647 w 562"/>
              <a:gd name="T7" fmla="*/ 2147483647 h 50"/>
              <a:gd name="T8" fmla="*/ 0 60000 65536"/>
              <a:gd name="T9" fmla="*/ 0 60000 65536"/>
              <a:gd name="T10" fmla="*/ 0 60000 65536"/>
              <a:gd name="T11" fmla="*/ 0 60000 65536"/>
              <a:gd name="T12" fmla="*/ 0 w 562"/>
              <a:gd name="T13" fmla="*/ 0 h 50"/>
              <a:gd name="T14" fmla="*/ 562 w 562"/>
              <a:gd name="T15" fmla="*/ 50 h 5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2" h="50">
                <a:moveTo>
                  <a:pt x="0" y="0"/>
                </a:moveTo>
                <a:lnTo>
                  <a:pt x="0" y="50"/>
                </a:lnTo>
                <a:lnTo>
                  <a:pt x="562" y="50"/>
                </a:lnTo>
                <a:lnTo>
                  <a:pt x="562" y="8"/>
                </a:ln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80923" name="Text Box 65"/>
          <p:cNvSpPr txBox="1">
            <a:spLocks noChangeArrowheads="1"/>
          </p:cNvSpPr>
          <p:nvPr/>
        </p:nvSpPr>
        <p:spPr bwMode="auto">
          <a:xfrm>
            <a:off x="5360988" y="5818188"/>
            <a:ext cx="5222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600" smtClean="0">
                <a:solidFill>
                  <a:srgbClr val="000000"/>
                </a:solidFill>
              </a:rPr>
              <a:t>223</a:t>
            </a:r>
            <a:endParaRPr lang="en-US" altLang="en-US" sz="1800" smtClean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0924" name="Text Box 66"/>
          <p:cNvSpPr txBox="1">
            <a:spLocks noChangeArrowheads="1"/>
          </p:cNvSpPr>
          <p:nvPr/>
        </p:nvSpPr>
        <p:spPr bwMode="auto">
          <a:xfrm>
            <a:off x="6403975" y="5827713"/>
            <a:ext cx="2968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600" smtClean="0">
                <a:solidFill>
                  <a:srgbClr val="000000"/>
                </a:solidFill>
              </a:rPr>
              <a:t>1</a:t>
            </a:r>
            <a:endParaRPr lang="en-US" altLang="en-US" sz="1800" smtClean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0925" name="Text Box 67"/>
          <p:cNvSpPr txBox="1">
            <a:spLocks noChangeArrowheads="1"/>
          </p:cNvSpPr>
          <p:nvPr/>
        </p:nvSpPr>
        <p:spPr bwMode="auto">
          <a:xfrm>
            <a:off x="8361363" y="5827713"/>
            <a:ext cx="29686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600" smtClean="0">
                <a:solidFill>
                  <a:srgbClr val="000000"/>
                </a:solidFill>
              </a:rPr>
              <a:t>1</a:t>
            </a:r>
            <a:endParaRPr lang="en-US" altLang="en-US" sz="1800" smtClean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0926" name="Text Box 68"/>
          <p:cNvSpPr txBox="1">
            <a:spLocks noChangeArrowheads="1"/>
          </p:cNvSpPr>
          <p:nvPr/>
        </p:nvSpPr>
        <p:spPr bwMode="auto">
          <a:xfrm>
            <a:off x="7342188" y="5827713"/>
            <a:ext cx="29686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600" smtClean="0">
                <a:solidFill>
                  <a:srgbClr val="000000"/>
                </a:solidFill>
              </a:rPr>
              <a:t>1</a:t>
            </a:r>
            <a:endParaRPr lang="en-US" altLang="en-US" sz="1800" smtClean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80927" name="Group 73"/>
          <p:cNvGrpSpPr>
            <a:grpSpLocks/>
          </p:cNvGrpSpPr>
          <p:nvPr/>
        </p:nvGrpSpPr>
        <p:grpSpPr bwMode="auto">
          <a:xfrm>
            <a:off x="4373563" y="1528763"/>
            <a:ext cx="641350" cy="558800"/>
            <a:chOff x="-44" y="1473"/>
            <a:chExt cx="981" cy="1105"/>
          </a:xfrm>
        </p:grpSpPr>
        <p:pic>
          <p:nvPicPr>
            <p:cNvPr id="80962" name="Picture 74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0963" name="Freeform 75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8034 w 356"/>
                <a:gd name="T3" fmla="*/ 1220 h 368"/>
                <a:gd name="T4" fmla="*/ 21394 w 356"/>
                <a:gd name="T5" fmla="*/ 25425 h 368"/>
                <a:gd name="T6" fmla="*/ 4715 w 356"/>
                <a:gd name="T7" fmla="*/ 31797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80928" name="Group 80"/>
          <p:cNvGrpSpPr>
            <a:grpSpLocks/>
          </p:cNvGrpSpPr>
          <p:nvPr/>
        </p:nvGrpSpPr>
        <p:grpSpPr bwMode="auto">
          <a:xfrm>
            <a:off x="4368800" y="2127250"/>
            <a:ext cx="641350" cy="558800"/>
            <a:chOff x="-44" y="1473"/>
            <a:chExt cx="981" cy="1105"/>
          </a:xfrm>
        </p:grpSpPr>
        <p:pic>
          <p:nvPicPr>
            <p:cNvPr id="80960" name="Picture 81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0961" name="Freeform 82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8034 w 356"/>
                <a:gd name="T3" fmla="*/ 1220 h 368"/>
                <a:gd name="T4" fmla="*/ 21394 w 356"/>
                <a:gd name="T5" fmla="*/ 25425 h 368"/>
                <a:gd name="T6" fmla="*/ 4715 w 356"/>
                <a:gd name="T7" fmla="*/ 31797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80929" name="Group 83"/>
          <p:cNvGrpSpPr>
            <a:grpSpLocks/>
          </p:cNvGrpSpPr>
          <p:nvPr/>
        </p:nvGrpSpPr>
        <p:grpSpPr bwMode="auto">
          <a:xfrm>
            <a:off x="4397375" y="2736850"/>
            <a:ext cx="641350" cy="558800"/>
            <a:chOff x="-44" y="1473"/>
            <a:chExt cx="981" cy="1105"/>
          </a:xfrm>
        </p:grpSpPr>
        <p:pic>
          <p:nvPicPr>
            <p:cNvPr id="80958" name="Picture 84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0959" name="Freeform 85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8034 w 356"/>
                <a:gd name="T3" fmla="*/ 1220 h 368"/>
                <a:gd name="T4" fmla="*/ 21394 w 356"/>
                <a:gd name="T5" fmla="*/ 25425 h 368"/>
                <a:gd name="T6" fmla="*/ 4715 w 356"/>
                <a:gd name="T7" fmla="*/ 31797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80930" name="Group 87"/>
          <p:cNvGrpSpPr>
            <a:grpSpLocks/>
          </p:cNvGrpSpPr>
          <p:nvPr/>
        </p:nvGrpSpPr>
        <p:grpSpPr bwMode="auto">
          <a:xfrm flipH="1">
            <a:off x="8056563" y="1685925"/>
            <a:ext cx="641350" cy="558800"/>
            <a:chOff x="-44" y="1473"/>
            <a:chExt cx="981" cy="1105"/>
          </a:xfrm>
        </p:grpSpPr>
        <p:pic>
          <p:nvPicPr>
            <p:cNvPr id="80956" name="Picture 88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0957" name="Freeform 89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8034 w 356"/>
                <a:gd name="T3" fmla="*/ 1220 h 368"/>
                <a:gd name="T4" fmla="*/ 21394 w 356"/>
                <a:gd name="T5" fmla="*/ 25425 h 368"/>
                <a:gd name="T6" fmla="*/ 4715 w 356"/>
                <a:gd name="T7" fmla="*/ 31797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80931" name="Group 90"/>
          <p:cNvGrpSpPr>
            <a:grpSpLocks/>
          </p:cNvGrpSpPr>
          <p:nvPr/>
        </p:nvGrpSpPr>
        <p:grpSpPr bwMode="auto">
          <a:xfrm flipH="1">
            <a:off x="8070850" y="2965450"/>
            <a:ext cx="641350" cy="558800"/>
            <a:chOff x="-44" y="1473"/>
            <a:chExt cx="981" cy="1105"/>
          </a:xfrm>
        </p:grpSpPr>
        <p:pic>
          <p:nvPicPr>
            <p:cNvPr id="80954" name="Picture 91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0955" name="Freeform 92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8034 w 356"/>
                <a:gd name="T3" fmla="*/ 1220 h 368"/>
                <a:gd name="T4" fmla="*/ 21394 w 356"/>
                <a:gd name="T5" fmla="*/ 25425 h 368"/>
                <a:gd name="T6" fmla="*/ 4715 w 356"/>
                <a:gd name="T7" fmla="*/ 31797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80932" name="Group 93"/>
          <p:cNvGrpSpPr>
            <a:grpSpLocks/>
          </p:cNvGrpSpPr>
          <p:nvPr/>
        </p:nvGrpSpPr>
        <p:grpSpPr bwMode="auto">
          <a:xfrm flipH="1">
            <a:off x="6972300" y="4489450"/>
            <a:ext cx="641350" cy="558800"/>
            <a:chOff x="-44" y="1473"/>
            <a:chExt cx="981" cy="1105"/>
          </a:xfrm>
        </p:grpSpPr>
        <p:pic>
          <p:nvPicPr>
            <p:cNvPr id="80952" name="Picture 94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0953" name="Freeform 95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8034 w 356"/>
                <a:gd name="T3" fmla="*/ 1220 h 368"/>
                <a:gd name="T4" fmla="*/ 21394 w 356"/>
                <a:gd name="T5" fmla="*/ 25425 h 368"/>
                <a:gd name="T6" fmla="*/ 4715 w 356"/>
                <a:gd name="T7" fmla="*/ 31797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80933" name="Group 96"/>
          <p:cNvGrpSpPr>
            <a:grpSpLocks/>
          </p:cNvGrpSpPr>
          <p:nvPr/>
        </p:nvGrpSpPr>
        <p:grpSpPr bwMode="auto">
          <a:xfrm flipH="1">
            <a:off x="5808663" y="4530725"/>
            <a:ext cx="641350" cy="558800"/>
            <a:chOff x="-44" y="1473"/>
            <a:chExt cx="981" cy="1105"/>
          </a:xfrm>
        </p:grpSpPr>
        <p:pic>
          <p:nvPicPr>
            <p:cNvPr id="80950" name="Picture 97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0951" name="Freeform 98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8034 w 356"/>
                <a:gd name="T3" fmla="*/ 1220 h 368"/>
                <a:gd name="T4" fmla="*/ 21394 w 356"/>
                <a:gd name="T5" fmla="*/ 25425 h 368"/>
                <a:gd name="T6" fmla="*/ 4715 w 356"/>
                <a:gd name="T7" fmla="*/ 31797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80934" name="Group 99"/>
          <p:cNvGrpSpPr>
            <a:grpSpLocks/>
          </p:cNvGrpSpPr>
          <p:nvPr/>
        </p:nvGrpSpPr>
        <p:grpSpPr bwMode="auto">
          <a:xfrm>
            <a:off x="6237288" y="2624138"/>
            <a:ext cx="698500" cy="355600"/>
            <a:chOff x="4396" y="1245"/>
            <a:chExt cx="672" cy="248"/>
          </a:xfrm>
        </p:grpSpPr>
        <p:sp>
          <p:nvSpPr>
            <p:cNvPr id="80942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200" smtClean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80943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/>
              <a:endParaRPr lang="en-US" altLang="en-US" sz="1200" smtClean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80944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200" smtClean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grpSp>
          <p:nvGrpSpPr>
            <p:cNvPr id="80945" name="Group 103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80948" name="Freeform 104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80949" name="Freeform 105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sp>
          <p:nvSpPr>
            <p:cNvPr id="80946" name="Line 106"/>
            <p:cNvSpPr>
              <a:spLocks noChangeShapeType="1"/>
            </p:cNvSpPr>
            <p:nvPr/>
          </p:nvSpPr>
          <p:spPr bwMode="auto">
            <a:xfrm>
              <a:off x="4399" y="1321"/>
              <a:ext cx="0" cy="109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80947" name="Line 107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pic>
        <p:nvPicPr>
          <p:cNvPr id="80935" name="Picture 108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911225"/>
            <a:ext cx="54848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0936" name="Line 5"/>
          <p:cNvSpPr>
            <a:spLocks noChangeShapeType="1"/>
          </p:cNvSpPr>
          <p:nvPr/>
        </p:nvSpPr>
        <p:spPr bwMode="auto">
          <a:xfrm>
            <a:off x="4979988" y="1816100"/>
            <a:ext cx="390525" cy="6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80937" name="Line 7"/>
          <p:cNvSpPr>
            <a:spLocks noChangeShapeType="1"/>
          </p:cNvSpPr>
          <p:nvPr/>
        </p:nvSpPr>
        <p:spPr bwMode="auto">
          <a:xfrm flipV="1">
            <a:off x="5014913" y="2555875"/>
            <a:ext cx="277812" cy="31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80938" name="Line 8"/>
          <p:cNvSpPr>
            <a:spLocks noChangeShapeType="1"/>
          </p:cNvSpPr>
          <p:nvPr/>
        </p:nvSpPr>
        <p:spPr bwMode="auto">
          <a:xfrm>
            <a:off x="5026025" y="3087688"/>
            <a:ext cx="422275" cy="47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80939" name="Line 11"/>
          <p:cNvSpPr>
            <a:spLocks noChangeShapeType="1"/>
          </p:cNvSpPr>
          <p:nvPr/>
        </p:nvSpPr>
        <p:spPr bwMode="auto">
          <a:xfrm>
            <a:off x="5780088" y="2663825"/>
            <a:ext cx="561975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5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3702050" cy="763588"/>
          </a:xfrm>
        </p:spPr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Subnets</a:t>
            </a:r>
          </a:p>
        </p:txBody>
      </p:sp>
      <p:sp>
        <p:nvSpPr>
          <p:cNvPr id="82946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476250" y="1333500"/>
            <a:ext cx="3695700" cy="4648200"/>
          </a:xfrm>
        </p:spPr>
        <p:txBody>
          <a:bodyPr/>
          <a:lstStyle/>
          <a:p>
            <a:pPr marL="234950" indent="-234950"/>
            <a:r>
              <a:rPr lang="en-US" altLang="en-US" smtClean="0">
                <a:solidFill>
                  <a:srgbClr val="000099"/>
                </a:solidFill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IP address:</a:t>
            </a:r>
            <a:r>
              <a:rPr lang="en-US" altLang="en-US" smtClean="0"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 </a:t>
            </a:r>
          </a:p>
          <a:p>
            <a:pPr marL="512763" lvl="1" indent="-163513"/>
            <a:r>
              <a:rPr lang="en-US" altLang="en-US" smtClean="0">
                <a:latin typeface="Gill Sans MT" panose="020B0502020104020203" pitchFamily="34" charset="0"/>
                <a:ea typeface="ＭＳ Ｐゴシック" panose="020B0600070205080204" pitchFamily="34" charset="-128"/>
              </a:rPr>
              <a:t>subnet part - high order bits</a:t>
            </a:r>
          </a:p>
          <a:p>
            <a:pPr marL="512763" lvl="1" indent="-163513"/>
            <a:r>
              <a:rPr lang="en-US" altLang="en-US" smtClean="0">
                <a:latin typeface="Gill Sans MT" panose="020B0502020104020203" pitchFamily="34" charset="0"/>
                <a:ea typeface="ＭＳ Ｐゴシック" panose="020B0600070205080204" pitchFamily="34" charset="-128"/>
              </a:rPr>
              <a:t>host part - low order bits </a:t>
            </a:r>
          </a:p>
          <a:p>
            <a:pPr marL="234950" indent="-234950"/>
            <a:r>
              <a:rPr lang="en-US" altLang="en-US" i="1" smtClean="0">
                <a:solidFill>
                  <a:srgbClr val="000099"/>
                </a:solidFill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what</a:t>
            </a:r>
            <a:r>
              <a:rPr lang="ja-JP" altLang="en-US" i="1" smtClean="0">
                <a:solidFill>
                  <a:srgbClr val="000099"/>
                </a:solidFill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’</a:t>
            </a:r>
            <a:r>
              <a:rPr lang="en-US" altLang="ja-JP" i="1" smtClean="0">
                <a:solidFill>
                  <a:srgbClr val="000099"/>
                </a:solidFill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s a subnet ?</a:t>
            </a:r>
          </a:p>
          <a:p>
            <a:pPr marL="512763" lvl="1" indent="-163513"/>
            <a:r>
              <a:rPr lang="en-US" altLang="en-US" smtClean="0">
                <a:latin typeface="Gill Sans MT" panose="020B0502020104020203" pitchFamily="34" charset="0"/>
                <a:ea typeface="ＭＳ Ｐゴシック" panose="020B0600070205080204" pitchFamily="34" charset="-128"/>
              </a:rPr>
              <a:t>device interfaces with same subnet part of IP address</a:t>
            </a:r>
          </a:p>
          <a:p>
            <a:pPr marL="512763" lvl="1" indent="-163513"/>
            <a:r>
              <a:rPr lang="en-US" altLang="en-US" smtClean="0">
                <a:latin typeface="Gill Sans MT" panose="020B0502020104020203" pitchFamily="34" charset="0"/>
                <a:ea typeface="ＭＳ Ｐゴシック" panose="020B0600070205080204" pitchFamily="34" charset="-128"/>
              </a:rPr>
              <a:t>can physically reach each other </a:t>
            </a:r>
            <a:r>
              <a:rPr lang="en-US" altLang="en-US" i="1" smtClean="0">
                <a:solidFill>
                  <a:srgbClr val="CC0000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rPr>
              <a:t>without intervening router</a:t>
            </a:r>
          </a:p>
        </p:txBody>
      </p:sp>
      <p:sp>
        <p:nvSpPr>
          <p:cNvPr id="82947" name="Text Box 56"/>
          <p:cNvSpPr txBox="1">
            <a:spLocks noChangeArrowheads="1"/>
          </p:cNvSpPr>
          <p:nvPr/>
        </p:nvSpPr>
        <p:spPr bwMode="auto">
          <a:xfrm>
            <a:off x="4737100" y="5199063"/>
            <a:ext cx="3724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2000" smtClean="0">
                <a:solidFill>
                  <a:srgbClr val="000000"/>
                </a:solidFill>
              </a:rPr>
              <a:t>network consisting of 3 subnets</a:t>
            </a:r>
          </a:p>
        </p:txBody>
      </p:sp>
      <p:pic>
        <p:nvPicPr>
          <p:cNvPr id="82948" name="Picture 59" descr="underline_base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300" y="855663"/>
            <a:ext cx="201136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949" name="Rectangle 139"/>
          <p:cNvSpPr>
            <a:spLocks noChangeArrowheads="1"/>
          </p:cNvSpPr>
          <p:nvPr/>
        </p:nvSpPr>
        <p:spPr bwMode="auto">
          <a:xfrm>
            <a:off x="4965700" y="3354388"/>
            <a:ext cx="847725" cy="1809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endParaRPr lang="en-US" altLang="en-US" sz="1800" smtClean="0">
              <a:solidFill>
                <a:srgbClr val="000000"/>
              </a:solidFill>
            </a:endParaRPr>
          </a:p>
        </p:txBody>
      </p:sp>
      <p:sp>
        <p:nvSpPr>
          <p:cNvPr id="82950" name="Freeform 140"/>
          <p:cNvSpPr>
            <a:spLocks/>
          </p:cNvSpPr>
          <p:nvPr/>
        </p:nvSpPr>
        <p:spPr bwMode="auto">
          <a:xfrm>
            <a:off x="4378325" y="1293813"/>
            <a:ext cx="1941513" cy="2049462"/>
          </a:xfrm>
          <a:custGeom>
            <a:avLst/>
            <a:gdLst>
              <a:gd name="T0" fmla="*/ 2147483647 w 1223"/>
              <a:gd name="T1" fmla="*/ 2147483647 h 1291"/>
              <a:gd name="T2" fmla="*/ 2147483647 w 1223"/>
              <a:gd name="T3" fmla="*/ 2147483647 h 1291"/>
              <a:gd name="T4" fmla="*/ 2147483647 w 1223"/>
              <a:gd name="T5" fmla="*/ 2147483647 h 1291"/>
              <a:gd name="T6" fmla="*/ 2147483647 w 1223"/>
              <a:gd name="T7" fmla="*/ 2147483647 h 1291"/>
              <a:gd name="T8" fmla="*/ 2147483647 w 1223"/>
              <a:gd name="T9" fmla="*/ 2147483647 h 1291"/>
              <a:gd name="T10" fmla="*/ 2147483647 w 1223"/>
              <a:gd name="T11" fmla="*/ 2147483647 h 1291"/>
              <a:gd name="T12" fmla="*/ 2147483647 w 1223"/>
              <a:gd name="T13" fmla="*/ 2147483647 h 1291"/>
              <a:gd name="T14" fmla="*/ 2147483647 w 1223"/>
              <a:gd name="T15" fmla="*/ 2147483647 h 1291"/>
              <a:gd name="T16" fmla="*/ 2147483647 w 1223"/>
              <a:gd name="T17" fmla="*/ 2147483647 h 1291"/>
              <a:gd name="T18" fmla="*/ 2147483647 w 1223"/>
              <a:gd name="T19" fmla="*/ 2147483647 h 1291"/>
              <a:gd name="T20" fmla="*/ 2147483647 w 1223"/>
              <a:gd name="T21" fmla="*/ 2147483647 h 1291"/>
              <a:gd name="T22" fmla="*/ 2147483647 w 1223"/>
              <a:gd name="T23" fmla="*/ 2147483647 h 1291"/>
              <a:gd name="T24" fmla="*/ 2147483647 w 1223"/>
              <a:gd name="T25" fmla="*/ 2147483647 h 1291"/>
              <a:gd name="T26" fmla="*/ 2147483647 w 1223"/>
              <a:gd name="T27" fmla="*/ 2147483647 h 1291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1223"/>
              <a:gd name="T43" fmla="*/ 0 h 1291"/>
              <a:gd name="T44" fmla="*/ 1223 w 1223"/>
              <a:gd name="T45" fmla="*/ 1291 h 1291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1223" h="1291">
                <a:moveTo>
                  <a:pt x="1201" y="756"/>
                </a:moveTo>
                <a:cubicBezTo>
                  <a:pt x="1180" y="640"/>
                  <a:pt x="798" y="744"/>
                  <a:pt x="702" y="670"/>
                </a:cubicBezTo>
                <a:cubicBezTo>
                  <a:pt x="603" y="561"/>
                  <a:pt x="669" y="206"/>
                  <a:pt x="608" y="103"/>
                </a:cubicBezTo>
                <a:cubicBezTo>
                  <a:pt x="547" y="0"/>
                  <a:pt x="425" y="55"/>
                  <a:pt x="335" y="52"/>
                </a:cubicBezTo>
                <a:cubicBezTo>
                  <a:pt x="245" y="49"/>
                  <a:pt x="114" y="0"/>
                  <a:pt x="65" y="82"/>
                </a:cubicBezTo>
                <a:cubicBezTo>
                  <a:pt x="16" y="164"/>
                  <a:pt x="45" y="433"/>
                  <a:pt x="41" y="544"/>
                </a:cubicBezTo>
                <a:cubicBezTo>
                  <a:pt x="37" y="655"/>
                  <a:pt x="41" y="685"/>
                  <a:pt x="38" y="751"/>
                </a:cubicBezTo>
                <a:cubicBezTo>
                  <a:pt x="35" y="817"/>
                  <a:pt x="26" y="880"/>
                  <a:pt x="23" y="940"/>
                </a:cubicBezTo>
                <a:cubicBezTo>
                  <a:pt x="20" y="1000"/>
                  <a:pt x="0" y="1068"/>
                  <a:pt x="17" y="1114"/>
                </a:cubicBezTo>
                <a:cubicBezTo>
                  <a:pt x="34" y="1160"/>
                  <a:pt x="31" y="1198"/>
                  <a:pt x="128" y="1219"/>
                </a:cubicBezTo>
                <a:cubicBezTo>
                  <a:pt x="225" y="1240"/>
                  <a:pt x="509" y="1291"/>
                  <a:pt x="602" y="1243"/>
                </a:cubicBezTo>
                <a:cubicBezTo>
                  <a:pt x="695" y="1195"/>
                  <a:pt x="590" y="984"/>
                  <a:pt x="686" y="930"/>
                </a:cubicBezTo>
                <a:cubicBezTo>
                  <a:pt x="782" y="876"/>
                  <a:pt x="1091" y="945"/>
                  <a:pt x="1177" y="916"/>
                </a:cubicBezTo>
                <a:cubicBezTo>
                  <a:pt x="1208" y="864"/>
                  <a:pt x="1223" y="871"/>
                  <a:pt x="1201" y="756"/>
                </a:cubicBezTo>
                <a:close/>
              </a:path>
            </a:pathLst>
          </a:cu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82951" name="Freeform 141"/>
          <p:cNvSpPr>
            <a:spLocks/>
          </p:cNvSpPr>
          <p:nvPr/>
        </p:nvSpPr>
        <p:spPr bwMode="auto">
          <a:xfrm>
            <a:off x="6905625" y="1603375"/>
            <a:ext cx="1906588" cy="1958975"/>
          </a:xfrm>
          <a:custGeom>
            <a:avLst/>
            <a:gdLst>
              <a:gd name="T0" fmla="*/ 2147483647 w 1201"/>
              <a:gd name="T1" fmla="*/ 2147483647 h 1234"/>
              <a:gd name="T2" fmla="*/ 2147483647 w 1201"/>
              <a:gd name="T3" fmla="*/ 2147483647 h 1234"/>
              <a:gd name="T4" fmla="*/ 2147483647 w 1201"/>
              <a:gd name="T5" fmla="*/ 2147483647 h 1234"/>
              <a:gd name="T6" fmla="*/ 2147483647 w 1201"/>
              <a:gd name="T7" fmla="*/ 2147483647 h 1234"/>
              <a:gd name="T8" fmla="*/ 2147483647 w 1201"/>
              <a:gd name="T9" fmla="*/ 2147483647 h 1234"/>
              <a:gd name="T10" fmla="*/ 2147483647 w 1201"/>
              <a:gd name="T11" fmla="*/ 2147483647 h 1234"/>
              <a:gd name="T12" fmla="*/ 2147483647 w 1201"/>
              <a:gd name="T13" fmla="*/ 2147483647 h 1234"/>
              <a:gd name="T14" fmla="*/ 2147483647 w 1201"/>
              <a:gd name="T15" fmla="*/ 2147483647 h 1234"/>
              <a:gd name="T16" fmla="*/ 2147483647 w 1201"/>
              <a:gd name="T17" fmla="*/ 2147483647 h 1234"/>
              <a:gd name="T18" fmla="*/ 2147483647 w 1201"/>
              <a:gd name="T19" fmla="*/ 2147483647 h 1234"/>
              <a:gd name="T20" fmla="*/ 2147483647 w 1201"/>
              <a:gd name="T21" fmla="*/ 2147483647 h 1234"/>
              <a:gd name="T22" fmla="*/ 2147483647 w 1201"/>
              <a:gd name="T23" fmla="*/ 2147483647 h 1234"/>
              <a:gd name="T24" fmla="*/ 2147483647 w 1201"/>
              <a:gd name="T25" fmla="*/ 2147483647 h 1234"/>
              <a:gd name="T26" fmla="*/ 2147483647 w 1201"/>
              <a:gd name="T27" fmla="*/ 2147483647 h 1234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1201"/>
              <a:gd name="T43" fmla="*/ 0 h 1234"/>
              <a:gd name="T44" fmla="*/ 1201 w 1201"/>
              <a:gd name="T45" fmla="*/ 1234 h 1234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1201" h="1234">
                <a:moveTo>
                  <a:pt x="25" y="709"/>
                </a:moveTo>
                <a:cubicBezTo>
                  <a:pt x="49" y="824"/>
                  <a:pt x="428" y="709"/>
                  <a:pt x="526" y="780"/>
                </a:cubicBezTo>
                <a:cubicBezTo>
                  <a:pt x="624" y="851"/>
                  <a:pt x="543" y="1059"/>
                  <a:pt x="613" y="1134"/>
                </a:cubicBezTo>
                <a:cubicBezTo>
                  <a:pt x="683" y="1209"/>
                  <a:pt x="853" y="1234"/>
                  <a:pt x="946" y="1230"/>
                </a:cubicBezTo>
                <a:cubicBezTo>
                  <a:pt x="1039" y="1226"/>
                  <a:pt x="1141" y="1163"/>
                  <a:pt x="1171" y="1107"/>
                </a:cubicBezTo>
                <a:cubicBezTo>
                  <a:pt x="1201" y="1051"/>
                  <a:pt x="1135" y="963"/>
                  <a:pt x="1126" y="894"/>
                </a:cubicBezTo>
                <a:cubicBezTo>
                  <a:pt x="1117" y="825"/>
                  <a:pt x="1119" y="772"/>
                  <a:pt x="1114" y="693"/>
                </a:cubicBezTo>
                <a:cubicBezTo>
                  <a:pt x="1109" y="614"/>
                  <a:pt x="1095" y="502"/>
                  <a:pt x="1099" y="423"/>
                </a:cubicBezTo>
                <a:cubicBezTo>
                  <a:pt x="1103" y="344"/>
                  <a:pt x="1141" y="281"/>
                  <a:pt x="1141" y="216"/>
                </a:cubicBezTo>
                <a:cubicBezTo>
                  <a:pt x="1141" y="151"/>
                  <a:pt x="1185" y="56"/>
                  <a:pt x="1102" y="33"/>
                </a:cubicBezTo>
                <a:cubicBezTo>
                  <a:pt x="1019" y="10"/>
                  <a:pt x="740" y="0"/>
                  <a:pt x="646" y="81"/>
                </a:cubicBezTo>
                <a:cubicBezTo>
                  <a:pt x="552" y="162"/>
                  <a:pt x="635" y="441"/>
                  <a:pt x="535" y="519"/>
                </a:cubicBezTo>
                <a:cubicBezTo>
                  <a:pt x="435" y="597"/>
                  <a:pt x="129" y="516"/>
                  <a:pt x="44" y="548"/>
                </a:cubicBezTo>
                <a:cubicBezTo>
                  <a:pt x="15" y="601"/>
                  <a:pt x="0" y="594"/>
                  <a:pt x="25" y="709"/>
                </a:cubicBezTo>
                <a:close/>
              </a:path>
            </a:pathLst>
          </a:cu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82952" name="Freeform 142"/>
          <p:cNvSpPr>
            <a:spLocks/>
          </p:cNvSpPr>
          <p:nvPr/>
        </p:nvSpPr>
        <p:spPr bwMode="auto">
          <a:xfrm>
            <a:off x="5578475" y="3036888"/>
            <a:ext cx="2041525" cy="1979612"/>
          </a:xfrm>
          <a:custGeom>
            <a:avLst/>
            <a:gdLst>
              <a:gd name="T0" fmla="*/ 2147483647 w 1286"/>
              <a:gd name="T1" fmla="*/ 2147483647 h 1247"/>
              <a:gd name="T2" fmla="*/ 2147483647 w 1286"/>
              <a:gd name="T3" fmla="*/ 2147483647 h 1247"/>
              <a:gd name="T4" fmla="*/ 2147483647 w 1286"/>
              <a:gd name="T5" fmla="*/ 2147483647 h 1247"/>
              <a:gd name="T6" fmla="*/ 2147483647 w 1286"/>
              <a:gd name="T7" fmla="*/ 2147483647 h 1247"/>
              <a:gd name="T8" fmla="*/ 2147483647 w 1286"/>
              <a:gd name="T9" fmla="*/ 2147483647 h 1247"/>
              <a:gd name="T10" fmla="*/ 2147483647 w 1286"/>
              <a:gd name="T11" fmla="*/ 2147483647 h 1247"/>
              <a:gd name="T12" fmla="*/ 2147483647 w 1286"/>
              <a:gd name="T13" fmla="*/ 2147483647 h 1247"/>
              <a:gd name="T14" fmla="*/ 2147483647 w 1286"/>
              <a:gd name="T15" fmla="*/ 2147483647 h 1247"/>
              <a:gd name="T16" fmla="*/ 2147483647 w 1286"/>
              <a:gd name="T17" fmla="*/ 2147483647 h 1247"/>
              <a:gd name="T18" fmla="*/ 2147483647 w 1286"/>
              <a:gd name="T19" fmla="*/ 2147483647 h 1247"/>
              <a:gd name="T20" fmla="*/ 2147483647 w 1286"/>
              <a:gd name="T21" fmla="*/ 2147483647 h 1247"/>
              <a:gd name="T22" fmla="*/ 2147483647 w 1286"/>
              <a:gd name="T23" fmla="*/ 2147483647 h 1247"/>
              <a:gd name="T24" fmla="*/ 2147483647 w 1286"/>
              <a:gd name="T25" fmla="*/ 2147483647 h 1247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1286"/>
              <a:gd name="T40" fmla="*/ 0 h 1247"/>
              <a:gd name="T41" fmla="*/ 1286 w 1286"/>
              <a:gd name="T42" fmla="*/ 1247 h 1247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1286" h="1247">
                <a:moveTo>
                  <a:pt x="587" y="30"/>
                </a:moveTo>
                <a:cubicBezTo>
                  <a:pt x="473" y="60"/>
                  <a:pt x="601" y="475"/>
                  <a:pt x="509" y="618"/>
                </a:cubicBezTo>
                <a:cubicBezTo>
                  <a:pt x="424" y="765"/>
                  <a:pt x="154" y="830"/>
                  <a:pt x="77" y="909"/>
                </a:cubicBezTo>
                <a:cubicBezTo>
                  <a:pt x="0" y="988"/>
                  <a:pt x="37" y="1043"/>
                  <a:pt x="47" y="1095"/>
                </a:cubicBezTo>
                <a:cubicBezTo>
                  <a:pt x="57" y="1147"/>
                  <a:pt x="71" y="1205"/>
                  <a:pt x="140" y="1224"/>
                </a:cubicBezTo>
                <a:cubicBezTo>
                  <a:pt x="209" y="1243"/>
                  <a:pt x="369" y="1212"/>
                  <a:pt x="461" y="1209"/>
                </a:cubicBezTo>
                <a:cubicBezTo>
                  <a:pt x="553" y="1206"/>
                  <a:pt x="571" y="1206"/>
                  <a:pt x="692" y="1209"/>
                </a:cubicBezTo>
                <a:cubicBezTo>
                  <a:pt x="813" y="1212"/>
                  <a:pt x="1094" y="1247"/>
                  <a:pt x="1190" y="1227"/>
                </a:cubicBezTo>
                <a:cubicBezTo>
                  <a:pt x="1286" y="1207"/>
                  <a:pt x="1279" y="1170"/>
                  <a:pt x="1271" y="1089"/>
                </a:cubicBezTo>
                <a:cubicBezTo>
                  <a:pt x="1263" y="1008"/>
                  <a:pt x="1217" y="818"/>
                  <a:pt x="1139" y="741"/>
                </a:cubicBezTo>
                <a:cubicBezTo>
                  <a:pt x="1061" y="664"/>
                  <a:pt x="865" y="743"/>
                  <a:pt x="800" y="627"/>
                </a:cubicBezTo>
                <a:cubicBezTo>
                  <a:pt x="735" y="511"/>
                  <a:pt x="785" y="142"/>
                  <a:pt x="749" y="42"/>
                </a:cubicBezTo>
                <a:cubicBezTo>
                  <a:pt x="695" y="15"/>
                  <a:pt x="701" y="0"/>
                  <a:pt x="587" y="30"/>
                </a:cubicBezTo>
                <a:close/>
              </a:path>
            </a:pathLst>
          </a:cu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82953" name="Line 143"/>
          <p:cNvSpPr>
            <a:spLocks noChangeShapeType="1"/>
          </p:cNvSpPr>
          <p:nvPr/>
        </p:nvSpPr>
        <p:spPr bwMode="auto">
          <a:xfrm>
            <a:off x="5016500" y="1816100"/>
            <a:ext cx="277813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82954" name="Line 145"/>
          <p:cNvSpPr>
            <a:spLocks noChangeShapeType="1"/>
          </p:cNvSpPr>
          <p:nvPr/>
        </p:nvSpPr>
        <p:spPr bwMode="auto">
          <a:xfrm flipV="1">
            <a:off x="5016500" y="2460625"/>
            <a:ext cx="277813" cy="31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82955" name="Line 146"/>
          <p:cNvSpPr>
            <a:spLocks noChangeShapeType="1"/>
          </p:cNvSpPr>
          <p:nvPr/>
        </p:nvSpPr>
        <p:spPr bwMode="auto">
          <a:xfrm>
            <a:off x="5026025" y="3087688"/>
            <a:ext cx="273050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82956" name="Line 147"/>
          <p:cNvSpPr>
            <a:spLocks noChangeShapeType="1"/>
          </p:cNvSpPr>
          <p:nvPr/>
        </p:nvSpPr>
        <p:spPr bwMode="auto">
          <a:xfrm>
            <a:off x="5519738" y="2662238"/>
            <a:ext cx="822325" cy="31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82957" name="Text Box 148"/>
          <p:cNvSpPr txBox="1">
            <a:spLocks noChangeArrowheads="1"/>
          </p:cNvSpPr>
          <p:nvPr/>
        </p:nvSpPr>
        <p:spPr bwMode="auto">
          <a:xfrm>
            <a:off x="4975225" y="1490663"/>
            <a:ext cx="10318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600" smtClean="0">
                <a:solidFill>
                  <a:srgbClr val="000000"/>
                </a:solidFill>
              </a:rPr>
              <a:t>223.1.1.1</a:t>
            </a:r>
            <a:endParaRPr lang="en-US" altLang="en-US" sz="1800" smtClean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2958" name="Text Box 149"/>
          <p:cNvSpPr txBox="1">
            <a:spLocks noChangeArrowheads="1"/>
          </p:cNvSpPr>
          <p:nvPr/>
        </p:nvSpPr>
        <p:spPr bwMode="auto">
          <a:xfrm>
            <a:off x="4860925" y="3116263"/>
            <a:ext cx="10318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600" smtClean="0">
                <a:solidFill>
                  <a:srgbClr val="000000"/>
                </a:solidFill>
              </a:rPr>
              <a:t>223.1.1.3</a:t>
            </a:r>
            <a:endParaRPr lang="en-US" altLang="en-US" sz="1800" smtClean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2959" name="Text Box 150"/>
          <p:cNvSpPr txBox="1">
            <a:spLocks noChangeArrowheads="1"/>
          </p:cNvSpPr>
          <p:nvPr/>
        </p:nvSpPr>
        <p:spPr bwMode="auto">
          <a:xfrm>
            <a:off x="5607050" y="2355850"/>
            <a:ext cx="10318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600" smtClean="0">
                <a:solidFill>
                  <a:srgbClr val="000000"/>
                </a:solidFill>
              </a:rPr>
              <a:t>223.1.1.4</a:t>
            </a:r>
            <a:endParaRPr lang="en-US" altLang="en-US" sz="1800" smtClean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2960" name="Line 151"/>
          <p:cNvSpPr>
            <a:spLocks noChangeShapeType="1"/>
          </p:cNvSpPr>
          <p:nvPr/>
        </p:nvSpPr>
        <p:spPr bwMode="auto">
          <a:xfrm>
            <a:off x="6854825" y="2668588"/>
            <a:ext cx="639763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82961" name="Text Box 152"/>
          <p:cNvSpPr txBox="1">
            <a:spLocks noChangeArrowheads="1"/>
          </p:cNvSpPr>
          <p:nvPr/>
        </p:nvSpPr>
        <p:spPr bwMode="auto">
          <a:xfrm>
            <a:off x="6727825" y="2357438"/>
            <a:ext cx="10318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600" smtClean="0">
                <a:solidFill>
                  <a:srgbClr val="000000"/>
                </a:solidFill>
              </a:rPr>
              <a:t>223.1.2.9</a:t>
            </a:r>
            <a:endParaRPr lang="en-US" altLang="en-US" sz="1800" smtClean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2962" name="Line 154"/>
          <p:cNvSpPr>
            <a:spLocks noChangeShapeType="1"/>
          </p:cNvSpPr>
          <p:nvPr/>
        </p:nvSpPr>
        <p:spPr bwMode="auto">
          <a:xfrm>
            <a:off x="7878763" y="1978025"/>
            <a:ext cx="234950" cy="6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82963" name="Line 155"/>
          <p:cNvSpPr>
            <a:spLocks noChangeShapeType="1"/>
          </p:cNvSpPr>
          <p:nvPr/>
        </p:nvSpPr>
        <p:spPr bwMode="auto">
          <a:xfrm>
            <a:off x="7878763" y="3249613"/>
            <a:ext cx="234950" cy="6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82964" name="Line 156"/>
          <p:cNvSpPr>
            <a:spLocks noChangeShapeType="1"/>
          </p:cNvSpPr>
          <p:nvPr/>
        </p:nvSpPr>
        <p:spPr bwMode="auto">
          <a:xfrm>
            <a:off x="6616700" y="3006725"/>
            <a:ext cx="3175" cy="6445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82965" name="Line 158"/>
          <p:cNvSpPr>
            <a:spLocks noChangeShapeType="1"/>
          </p:cNvSpPr>
          <p:nvPr/>
        </p:nvSpPr>
        <p:spPr bwMode="auto">
          <a:xfrm flipH="1" flipV="1">
            <a:off x="6003925" y="4279900"/>
            <a:ext cx="3175" cy="2413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82966" name="Line 159"/>
          <p:cNvSpPr>
            <a:spLocks noChangeShapeType="1"/>
          </p:cNvSpPr>
          <p:nvPr/>
        </p:nvSpPr>
        <p:spPr bwMode="auto">
          <a:xfrm flipH="1" flipV="1">
            <a:off x="7180263" y="4284663"/>
            <a:ext cx="3175" cy="2413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82967" name="Text Box 160"/>
          <p:cNvSpPr txBox="1">
            <a:spLocks noChangeArrowheads="1"/>
          </p:cNvSpPr>
          <p:nvPr/>
        </p:nvSpPr>
        <p:spPr bwMode="auto">
          <a:xfrm>
            <a:off x="7151688" y="4162425"/>
            <a:ext cx="10318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600" smtClean="0">
                <a:solidFill>
                  <a:srgbClr val="000000"/>
                </a:solidFill>
              </a:rPr>
              <a:t>223.1.3.2</a:t>
            </a:r>
            <a:endParaRPr lang="en-US" altLang="en-US" sz="1800" smtClean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2968" name="Text Box 161"/>
          <p:cNvSpPr txBox="1">
            <a:spLocks noChangeArrowheads="1"/>
          </p:cNvSpPr>
          <p:nvPr/>
        </p:nvSpPr>
        <p:spPr bwMode="auto">
          <a:xfrm>
            <a:off x="4981575" y="4257675"/>
            <a:ext cx="10318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600" smtClean="0">
                <a:solidFill>
                  <a:srgbClr val="000000"/>
                </a:solidFill>
              </a:rPr>
              <a:t>223.1.3.1</a:t>
            </a:r>
            <a:endParaRPr lang="en-US" altLang="en-US" sz="1800" smtClean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82969" name="Group 162"/>
          <p:cNvGrpSpPr>
            <a:grpSpLocks/>
          </p:cNvGrpSpPr>
          <p:nvPr/>
        </p:nvGrpSpPr>
        <p:grpSpPr bwMode="auto">
          <a:xfrm>
            <a:off x="4373563" y="1517650"/>
            <a:ext cx="641350" cy="558800"/>
            <a:chOff x="-44" y="1473"/>
            <a:chExt cx="981" cy="1105"/>
          </a:xfrm>
        </p:grpSpPr>
        <p:pic>
          <p:nvPicPr>
            <p:cNvPr id="83010" name="Picture 163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3011" name="Freeform 164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8034 w 356"/>
                <a:gd name="T3" fmla="*/ 1220 h 368"/>
                <a:gd name="T4" fmla="*/ 21394 w 356"/>
                <a:gd name="T5" fmla="*/ 25425 h 368"/>
                <a:gd name="T6" fmla="*/ 4715 w 356"/>
                <a:gd name="T7" fmla="*/ 31797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82970" name="Group 165"/>
          <p:cNvGrpSpPr>
            <a:grpSpLocks/>
          </p:cNvGrpSpPr>
          <p:nvPr/>
        </p:nvGrpSpPr>
        <p:grpSpPr bwMode="auto">
          <a:xfrm>
            <a:off x="4368800" y="2127250"/>
            <a:ext cx="641350" cy="558800"/>
            <a:chOff x="-44" y="1473"/>
            <a:chExt cx="981" cy="1105"/>
          </a:xfrm>
        </p:grpSpPr>
        <p:pic>
          <p:nvPicPr>
            <p:cNvPr id="83008" name="Picture 166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3009" name="Freeform 167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8034 w 356"/>
                <a:gd name="T3" fmla="*/ 1220 h 368"/>
                <a:gd name="T4" fmla="*/ 21394 w 356"/>
                <a:gd name="T5" fmla="*/ 25425 h 368"/>
                <a:gd name="T6" fmla="*/ 4715 w 356"/>
                <a:gd name="T7" fmla="*/ 31797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82971" name="Group 168"/>
          <p:cNvGrpSpPr>
            <a:grpSpLocks/>
          </p:cNvGrpSpPr>
          <p:nvPr/>
        </p:nvGrpSpPr>
        <p:grpSpPr bwMode="auto">
          <a:xfrm>
            <a:off x="4397375" y="2736850"/>
            <a:ext cx="641350" cy="558800"/>
            <a:chOff x="-44" y="1473"/>
            <a:chExt cx="981" cy="1105"/>
          </a:xfrm>
        </p:grpSpPr>
        <p:pic>
          <p:nvPicPr>
            <p:cNvPr id="83006" name="Picture 169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3007" name="Freeform 170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8034 w 356"/>
                <a:gd name="T3" fmla="*/ 1220 h 368"/>
                <a:gd name="T4" fmla="*/ 21394 w 356"/>
                <a:gd name="T5" fmla="*/ 25425 h 368"/>
                <a:gd name="T6" fmla="*/ 4715 w 356"/>
                <a:gd name="T7" fmla="*/ 31797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82972" name="Group 171"/>
          <p:cNvGrpSpPr>
            <a:grpSpLocks/>
          </p:cNvGrpSpPr>
          <p:nvPr/>
        </p:nvGrpSpPr>
        <p:grpSpPr bwMode="auto">
          <a:xfrm flipH="1">
            <a:off x="8105775" y="1685925"/>
            <a:ext cx="641350" cy="558800"/>
            <a:chOff x="-44" y="1473"/>
            <a:chExt cx="981" cy="1105"/>
          </a:xfrm>
        </p:grpSpPr>
        <p:pic>
          <p:nvPicPr>
            <p:cNvPr id="83004" name="Picture 172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3005" name="Freeform 173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8034 w 356"/>
                <a:gd name="T3" fmla="*/ 1220 h 368"/>
                <a:gd name="T4" fmla="*/ 21394 w 356"/>
                <a:gd name="T5" fmla="*/ 25425 h 368"/>
                <a:gd name="T6" fmla="*/ 4715 w 356"/>
                <a:gd name="T7" fmla="*/ 31797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82973" name="Group 174"/>
          <p:cNvGrpSpPr>
            <a:grpSpLocks/>
          </p:cNvGrpSpPr>
          <p:nvPr/>
        </p:nvGrpSpPr>
        <p:grpSpPr bwMode="auto">
          <a:xfrm flipH="1">
            <a:off x="8180388" y="2965450"/>
            <a:ext cx="641350" cy="558800"/>
            <a:chOff x="-44" y="1473"/>
            <a:chExt cx="981" cy="1105"/>
          </a:xfrm>
        </p:grpSpPr>
        <p:pic>
          <p:nvPicPr>
            <p:cNvPr id="83002" name="Picture 175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3003" name="Freeform 17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8034 w 356"/>
                <a:gd name="T3" fmla="*/ 1220 h 368"/>
                <a:gd name="T4" fmla="*/ 21394 w 356"/>
                <a:gd name="T5" fmla="*/ 25425 h 368"/>
                <a:gd name="T6" fmla="*/ 4715 w 356"/>
                <a:gd name="T7" fmla="*/ 31797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82974" name="Group 177"/>
          <p:cNvGrpSpPr>
            <a:grpSpLocks/>
          </p:cNvGrpSpPr>
          <p:nvPr/>
        </p:nvGrpSpPr>
        <p:grpSpPr bwMode="auto">
          <a:xfrm flipH="1">
            <a:off x="6972300" y="4489450"/>
            <a:ext cx="641350" cy="558800"/>
            <a:chOff x="-44" y="1473"/>
            <a:chExt cx="981" cy="1105"/>
          </a:xfrm>
        </p:grpSpPr>
        <p:pic>
          <p:nvPicPr>
            <p:cNvPr id="83000" name="Picture 178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3001" name="Freeform 179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8034 w 356"/>
                <a:gd name="T3" fmla="*/ 1220 h 368"/>
                <a:gd name="T4" fmla="*/ 21394 w 356"/>
                <a:gd name="T5" fmla="*/ 25425 h 368"/>
                <a:gd name="T6" fmla="*/ 4715 w 356"/>
                <a:gd name="T7" fmla="*/ 31797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82975" name="Group 180"/>
          <p:cNvGrpSpPr>
            <a:grpSpLocks/>
          </p:cNvGrpSpPr>
          <p:nvPr/>
        </p:nvGrpSpPr>
        <p:grpSpPr bwMode="auto">
          <a:xfrm flipH="1">
            <a:off x="5808663" y="4530725"/>
            <a:ext cx="641350" cy="558800"/>
            <a:chOff x="-44" y="1473"/>
            <a:chExt cx="981" cy="1105"/>
          </a:xfrm>
        </p:grpSpPr>
        <p:pic>
          <p:nvPicPr>
            <p:cNvPr id="82998" name="Picture 181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2999" name="Freeform 182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8034 w 356"/>
                <a:gd name="T3" fmla="*/ 1220 h 368"/>
                <a:gd name="T4" fmla="*/ 21394 w 356"/>
                <a:gd name="T5" fmla="*/ 25425 h 368"/>
                <a:gd name="T6" fmla="*/ 4715 w 356"/>
                <a:gd name="T7" fmla="*/ 31797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82976" name="Group 183"/>
          <p:cNvGrpSpPr>
            <a:grpSpLocks/>
          </p:cNvGrpSpPr>
          <p:nvPr/>
        </p:nvGrpSpPr>
        <p:grpSpPr bwMode="auto">
          <a:xfrm>
            <a:off x="6237288" y="2624138"/>
            <a:ext cx="698500" cy="355600"/>
            <a:chOff x="4396" y="1245"/>
            <a:chExt cx="672" cy="248"/>
          </a:xfrm>
        </p:grpSpPr>
        <p:sp>
          <p:nvSpPr>
            <p:cNvPr id="82990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mtClean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82991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/>
              <a:endParaRPr lang="en-US" altLang="en-US" smtClean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82992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mtClean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grpSp>
          <p:nvGrpSpPr>
            <p:cNvPr id="82993" name="Group 187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82996" name="Freeform 188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82997" name="Freeform 189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sp>
          <p:nvSpPr>
            <p:cNvPr id="82994" name="Line 190"/>
            <p:cNvSpPr>
              <a:spLocks noChangeShapeType="1"/>
            </p:cNvSpPr>
            <p:nvPr/>
          </p:nvSpPr>
          <p:spPr bwMode="auto">
            <a:xfrm>
              <a:off x="4399" y="1321"/>
              <a:ext cx="0" cy="109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82995" name="Line 191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82977" name="Group 192"/>
          <p:cNvGrpSpPr>
            <a:grpSpLocks/>
          </p:cNvGrpSpPr>
          <p:nvPr/>
        </p:nvGrpSpPr>
        <p:grpSpPr bwMode="auto">
          <a:xfrm>
            <a:off x="6850063" y="3529013"/>
            <a:ext cx="1006475" cy="573087"/>
            <a:chOff x="4758" y="3508"/>
            <a:chExt cx="634" cy="361"/>
          </a:xfrm>
        </p:grpSpPr>
        <p:sp>
          <p:nvSpPr>
            <p:cNvPr id="82988" name="Text Box 193"/>
            <p:cNvSpPr txBox="1">
              <a:spLocks noChangeArrowheads="1"/>
            </p:cNvSpPr>
            <p:nvPr/>
          </p:nvSpPr>
          <p:spPr bwMode="auto">
            <a:xfrm>
              <a:off x="4844" y="3508"/>
              <a:ext cx="54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r>
                <a:rPr lang="en-US" altLang="en-US" sz="1800" smtClean="0">
                  <a:solidFill>
                    <a:srgbClr val="CC0000"/>
                  </a:solidFill>
                </a:rPr>
                <a:t>subnet</a:t>
              </a:r>
            </a:p>
          </p:txBody>
        </p:sp>
        <p:sp>
          <p:nvSpPr>
            <p:cNvPr id="82989" name="Line 194"/>
            <p:cNvSpPr>
              <a:spLocks noChangeShapeType="1"/>
            </p:cNvSpPr>
            <p:nvPr/>
          </p:nvSpPr>
          <p:spPr bwMode="auto">
            <a:xfrm flipH="1">
              <a:off x="4758" y="3677"/>
              <a:ext cx="108" cy="192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sp>
        <p:nvSpPr>
          <p:cNvPr id="82978" name="Rectangle 195"/>
          <p:cNvSpPr>
            <a:spLocks noChangeArrowheads="1"/>
          </p:cNvSpPr>
          <p:nvPr/>
        </p:nvSpPr>
        <p:spPr bwMode="auto">
          <a:xfrm>
            <a:off x="5130800" y="2163763"/>
            <a:ext cx="288925" cy="233362"/>
          </a:xfrm>
          <a:prstGeom prst="rect">
            <a:avLst/>
          </a:pr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endParaRPr lang="en-US" altLang="en-US" sz="1800" smtClean="0">
              <a:solidFill>
                <a:srgbClr val="000000"/>
              </a:solidFill>
            </a:endParaRPr>
          </a:p>
        </p:txBody>
      </p:sp>
      <p:sp>
        <p:nvSpPr>
          <p:cNvPr id="82979" name="Text Box 196"/>
          <p:cNvSpPr txBox="1">
            <a:spLocks noChangeArrowheads="1"/>
          </p:cNvSpPr>
          <p:nvPr/>
        </p:nvSpPr>
        <p:spPr bwMode="auto">
          <a:xfrm>
            <a:off x="4975225" y="2133600"/>
            <a:ext cx="10318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600" smtClean="0">
                <a:solidFill>
                  <a:srgbClr val="000000"/>
                </a:solidFill>
              </a:rPr>
              <a:t>223.1.1.2</a:t>
            </a:r>
            <a:endParaRPr lang="en-US" altLang="en-US" sz="1800" smtClean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2980" name="Rectangle 197"/>
          <p:cNvSpPr>
            <a:spLocks noChangeArrowheads="1"/>
          </p:cNvSpPr>
          <p:nvPr/>
        </p:nvSpPr>
        <p:spPr bwMode="auto">
          <a:xfrm>
            <a:off x="7835900" y="2149475"/>
            <a:ext cx="288925" cy="233363"/>
          </a:xfrm>
          <a:prstGeom prst="rect">
            <a:avLst/>
          </a:pr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endParaRPr lang="en-US" altLang="en-US" sz="1800" smtClean="0">
              <a:solidFill>
                <a:srgbClr val="000000"/>
              </a:solidFill>
            </a:endParaRPr>
          </a:p>
        </p:txBody>
      </p:sp>
      <p:sp>
        <p:nvSpPr>
          <p:cNvPr id="82981" name="Rectangle 198"/>
          <p:cNvSpPr>
            <a:spLocks noChangeArrowheads="1"/>
          </p:cNvSpPr>
          <p:nvPr/>
        </p:nvSpPr>
        <p:spPr bwMode="auto">
          <a:xfrm>
            <a:off x="7832725" y="2949575"/>
            <a:ext cx="288925" cy="233363"/>
          </a:xfrm>
          <a:prstGeom prst="rect">
            <a:avLst/>
          </a:pr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endParaRPr lang="en-US" altLang="en-US" sz="1800" smtClean="0">
              <a:solidFill>
                <a:srgbClr val="000000"/>
              </a:solidFill>
            </a:endParaRPr>
          </a:p>
        </p:txBody>
      </p:sp>
      <p:sp>
        <p:nvSpPr>
          <p:cNvPr id="82982" name="Rectangle 199"/>
          <p:cNvSpPr>
            <a:spLocks noChangeArrowheads="1"/>
          </p:cNvSpPr>
          <p:nvPr/>
        </p:nvSpPr>
        <p:spPr bwMode="auto">
          <a:xfrm>
            <a:off x="6480175" y="3135313"/>
            <a:ext cx="288925" cy="233362"/>
          </a:xfrm>
          <a:prstGeom prst="rect">
            <a:avLst/>
          </a:pr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endParaRPr lang="en-US" altLang="en-US" sz="1800" smtClean="0">
              <a:solidFill>
                <a:srgbClr val="000000"/>
              </a:solidFill>
            </a:endParaRPr>
          </a:p>
        </p:txBody>
      </p:sp>
      <p:sp>
        <p:nvSpPr>
          <p:cNvPr id="82983" name="Text Box 200"/>
          <p:cNvSpPr txBox="1">
            <a:spLocks noChangeArrowheads="1"/>
          </p:cNvSpPr>
          <p:nvPr/>
        </p:nvSpPr>
        <p:spPr bwMode="auto">
          <a:xfrm>
            <a:off x="6003925" y="3097213"/>
            <a:ext cx="11445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600" smtClean="0">
                <a:solidFill>
                  <a:srgbClr val="000000"/>
                </a:solidFill>
              </a:rPr>
              <a:t>223.1.3.27</a:t>
            </a:r>
            <a:endParaRPr lang="en-US" altLang="en-US" sz="1800" smtClean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2984" name="Text Box 201"/>
          <p:cNvSpPr txBox="1">
            <a:spLocks noChangeArrowheads="1"/>
          </p:cNvSpPr>
          <p:nvPr/>
        </p:nvSpPr>
        <p:spPr bwMode="auto">
          <a:xfrm>
            <a:off x="7189788" y="2887663"/>
            <a:ext cx="10318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600" smtClean="0">
                <a:solidFill>
                  <a:srgbClr val="000000"/>
                </a:solidFill>
              </a:rPr>
              <a:t>223.1.2.2</a:t>
            </a:r>
            <a:endParaRPr lang="en-US" altLang="en-US" sz="1800" smtClean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2985" name="Text Box 202"/>
          <p:cNvSpPr txBox="1">
            <a:spLocks noChangeArrowheads="1"/>
          </p:cNvSpPr>
          <p:nvPr/>
        </p:nvSpPr>
        <p:spPr bwMode="auto">
          <a:xfrm>
            <a:off x="7586663" y="2128838"/>
            <a:ext cx="10318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600" smtClean="0">
                <a:solidFill>
                  <a:srgbClr val="000000"/>
                </a:solidFill>
              </a:rPr>
              <a:t>223.1.2.1</a:t>
            </a:r>
            <a:endParaRPr lang="en-US" altLang="en-US" sz="1800" smtClean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017" name="Picture 13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338" y="873125"/>
            <a:ext cx="50276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13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63" y="195263"/>
            <a:ext cx="7772400" cy="850900"/>
          </a:xfrm>
        </p:spPr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IP addressing: CIDR</a:t>
            </a:r>
          </a:p>
        </p:txBody>
      </p:sp>
      <p:sp>
        <p:nvSpPr>
          <p:cNvPr id="430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5150" y="1528763"/>
            <a:ext cx="8107363" cy="3171825"/>
          </a:xfrm>
        </p:spPr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 sz="3200">
                <a:solidFill>
                  <a:srgbClr val="CC0000"/>
                </a:solidFill>
                <a:cs typeface="+mn-cs"/>
              </a:rPr>
              <a:t>CIDR:</a:t>
            </a:r>
            <a:r>
              <a:rPr lang="en-US" sz="3200">
                <a:cs typeface="+mn-cs"/>
              </a:rPr>
              <a:t> </a:t>
            </a:r>
            <a:r>
              <a:rPr lang="en-US" sz="3200">
                <a:solidFill>
                  <a:srgbClr val="CC0000"/>
                </a:solidFill>
                <a:cs typeface="+mn-cs"/>
              </a:rPr>
              <a:t>C</a:t>
            </a:r>
            <a:r>
              <a:rPr lang="en-US" sz="3200">
                <a:cs typeface="+mn-cs"/>
              </a:rPr>
              <a:t>lassless </a:t>
            </a:r>
            <a:r>
              <a:rPr lang="en-US" sz="3200">
                <a:solidFill>
                  <a:srgbClr val="CC0000"/>
                </a:solidFill>
                <a:cs typeface="+mn-cs"/>
              </a:rPr>
              <a:t>I</a:t>
            </a:r>
            <a:r>
              <a:rPr lang="en-US" sz="3200">
                <a:cs typeface="+mn-cs"/>
              </a:rPr>
              <a:t>nter</a:t>
            </a:r>
            <a:r>
              <a:rPr lang="en-US" sz="3200">
                <a:solidFill>
                  <a:srgbClr val="CC0000"/>
                </a:solidFill>
                <a:cs typeface="+mn-cs"/>
              </a:rPr>
              <a:t>D</a:t>
            </a:r>
            <a:r>
              <a:rPr lang="en-US" sz="3200">
                <a:cs typeface="+mn-cs"/>
              </a:rPr>
              <a:t>omain </a:t>
            </a:r>
            <a:r>
              <a:rPr lang="en-US" sz="3200">
                <a:solidFill>
                  <a:srgbClr val="CC0000"/>
                </a:solidFill>
                <a:cs typeface="+mn-cs"/>
              </a:rPr>
              <a:t>R</a:t>
            </a:r>
            <a:r>
              <a:rPr lang="en-US" sz="3200">
                <a:cs typeface="+mn-cs"/>
              </a:rPr>
              <a:t>outing</a:t>
            </a:r>
          </a:p>
          <a:p>
            <a:pPr lvl="1">
              <a:buFont typeface="Arial"/>
              <a:buChar char="•"/>
              <a:defRPr/>
            </a:pPr>
            <a:r>
              <a:rPr lang="en-US" sz="2800"/>
              <a:t>subnet portion of address of arbitrary length</a:t>
            </a:r>
          </a:p>
          <a:p>
            <a:pPr lvl="1">
              <a:buFont typeface="Arial"/>
              <a:buChar char="•"/>
              <a:defRPr/>
            </a:pPr>
            <a:r>
              <a:rPr lang="en-US" sz="2800"/>
              <a:t>address format: </a:t>
            </a:r>
            <a:r>
              <a:rPr lang="en-US" sz="2800">
                <a:solidFill>
                  <a:srgbClr val="CC0000"/>
                </a:solidFill>
              </a:rPr>
              <a:t>a.b.c.d/x</a:t>
            </a:r>
            <a:r>
              <a:rPr lang="en-US" sz="2800"/>
              <a:t>, where x is # bits in subnet portion of address</a:t>
            </a:r>
          </a:p>
        </p:txBody>
      </p:sp>
      <p:sp>
        <p:nvSpPr>
          <p:cNvPr id="86020" name="Text Box 5"/>
          <p:cNvSpPr txBox="1">
            <a:spLocks noChangeArrowheads="1"/>
          </p:cNvSpPr>
          <p:nvPr/>
        </p:nvSpPr>
        <p:spPr bwMode="auto">
          <a:xfrm>
            <a:off x="1323975" y="4459288"/>
            <a:ext cx="61245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mtClean="0">
                <a:solidFill>
                  <a:srgbClr val="000099"/>
                </a:solidFill>
              </a:rPr>
              <a:t>11001000  00010111  0001000</a:t>
            </a:r>
            <a:r>
              <a:rPr lang="en-US" altLang="en-US" smtClean="0">
                <a:solidFill>
                  <a:srgbClr val="000000"/>
                </a:solidFill>
              </a:rPr>
              <a:t>0  00000000</a:t>
            </a:r>
            <a:endParaRPr lang="en-US" altLang="en-US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6021" name="Text Box 6"/>
          <p:cNvSpPr txBox="1">
            <a:spLocks noChangeArrowheads="1"/>
          </p:cNvSpPr>
          <p:nvPr/>
        </p:nvSpPr>
        <p:spPr bwMode="auto">
          <a:xfrm>
            <a:off x="2986088" y="3914775"/>
            <a:ext cx="8699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hangingPunct="0"/>
            <a:r>
              <a:rPr lang="en-US" altLang="en-US" sz="1800" smtClean="0">
                <a:solidFill>
                  <a:srgbClr val="000099"/>
                </a:solidFill>
              </a:rPr>
              <a:t>subnet</a:t>
            </a:r>
          </a:p>
          <a:p>
            <a:pPr algn="ctr" eaLnBrk="0" hangingPunct="0"/>
            <a:r>
              <a:rPr lang="en-US" altLang="en-US" sz="1800" smtClean="0">
                <a:solidFill>
                  <a:srgbClr val="000099"/>
                </a:solidFill>
              </a:rPr>
              <a:t>part</a:t>
            </a:r>
          </a:p>
        </p:txBody>
      </p:sp>
      <p:sp>
        <p:nvSpPr>
          <p:cNvPr id="86022" name="Text Box 7"/>
          <p:cNvSpPr txBox="1">
            <a:spLocks noChangeArrowheads="1"/>
          </p:cNvSpPr>
          <p:nvPr/>
        </p:nvSpPr>
        <p:spPr bwMode="auto">
          <a:xfrm>
            <a:off x="6265863" y="3878263"/>
            <a:ext cx="6159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hangingPunct="0"/>
            <a:r>
              <a:rPr lang="en-US" altLang="en-US" sz="1800" smtClean="0">
                <a:solidFill>
                  <a:srgbClr val="000000"/>
                </a:solidFill>
              </a:rPr>
              <a:t>host</a:t>
            </a:r>
          </a:p>
          <a:p>
            <a:pPr algn="ctr" eaLnBrk="0" hangingPunct="0"/>
            <a:r>
              <a:rPr lang="en-US" altLang="en-US" sz="1800" smtClean="0">
                <a:solidFill>
                  <a:srgbClr val="000000"/>
                </a:solidFill>
              </a:rPr>
              <a:t>part</a:t>
            </a:r>
          </a:p>
        </p:txBody>
      </p:sp>
      <p:sp>
        <p:nvSpPr>
          <p:cNvPr id="86023" name="Line 8"/>
          <p:cNvSpPr>
            <a:spLocks noChangeShapeType="1"/>
          </p:cNvSpPr>
          <p:nvPr/>
        </p:nvSpPr>
        <p:spPr bwMode="auto">
          <a:xfrm>
            <a:off x="3992563" y="4224338"/>
            <a:ext cx="1620837" cy="0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86024" name="Line 11"/>
          <p:cNvSpPr>
            <a:spLocks noChangeShapeType="1"/>
          </p:cNvSpPr>
          <p:nvPr/>
        </p:nvSpPr>
        <p:spPr bwMode="auto">
          <a:xfrm flipV="1">
            <a:off x="6783388" y="4213225"/>
            <a:ext cx="59531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86025" name="Text Box 12"/>
          <p:cNvSpPr txBox="1">
            <a:spLocks noChangeArrowheads="1"/>
          </p:cNvSpPr>
          <p:nvPr/>
        </p:nvSpPr>
        <p:spPr bwMode="auto">
          <a:xfrm>
            <a:off x="3260725" y="5045075"/>
            <a:ext cx="2219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</a:rPr>
              <a:t>200.23.16.0/23</a:t>
            </a:r>
            <a:endParaRPr lang="en-US" altLang="en-US" sz="1800" smtClean="0">
              <a:solidFill>
                <a:srgbClr val="000000"/>
              </a:solidFill>
            </a:endParaRPr>
          </a:p>
        </p:txBody>
      </p:sp>
      <p:sp>
        <p:nvSpPr>
          <p:cNvPr id="86026" name="Line 14"/>
          <p:cNvSpPr>
            <a:spLocks noChangeShapeType="1"/>
          </p:cNvSpPr>
          <p:nvPr/>
        </p:nvSpPr>
        <p:spPr bwMode="auto">
          <a:xfrm flipH="1">
            <a:off x="1393825" y="4214813"/>
            <a:ext cx="1438275" cy="0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86027" name="Line 15"/>
          <p:cNvSpPr>
            <a:spLocks noChangeShapeType="1"/>
          </p:cNvSpPr>
          <p:nvPr/>
        </p:nvSpPr>
        <p:spPr bwMode="auto">
          <a:xfrm flipH="1">
            <a:off x="5653088" y="4225925"/>
            <a:ext cx="6477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305" name="Picture 5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538" y="857250"/>
            <a:ext cx="68564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>
          <a:xfrm>
            <a:off x="414338" y="163513"/>
            <a:ext cx="7772400" cy="930275"/>
          </a:xfrm>
        </p:spPr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IP addresses: how to get one?</a:t>
            </a:r>
            <a:endParaRPr lang="en-US" altLang="en-US" sz="4800" smtClean="0">
              <a:ea typeface="ＭＳ Ｐゴシック" panose="020B0600070205080204" pitchFamily="34" charset="-128"/>
            </a:endParaRP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7363" y="1343025"/>
            <a:ext cx="8077200" cy="180975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i="1" smtClean="0">
                <a:solidFill>
                  <a:srgbClr val="CC0000"/>
                </a:solidFill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Q:</a:t>
            </a:r>
            <a:r>
              <a:rPr lang="en-US" altLang="en-US" smtClean="0"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 how does </a:t>
            </a:r>
            <a:r>
              <a:rPr lang="en-US" altLang="en-US" i="1" smtClean="0"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network</a:t>
            </a:r>
            <a:r>
              <a:rPr lang="en-US" altLang="en-US" smtClean="0"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 get subnet part of IP addr?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i="1" smtClean="0">
                <a:solidFill>
                  <a:srgbClr val="CC0000"/>
                </a:solidFill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A:</a:t>
            </a:r>
            <a:r>
              <a:rPr lang="en-US" altLang="en-US" smtClean="0"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 gets allocated portion of its provider ISP</a:t>
            </a:r>
            <a:r>
              <a:rPr lang="ja-JP" altLang="en-US" smtClean="0"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’</a:t>
            </a:r>
            <a:r>
              <a:rPr lang="en-US" altLang="ja-JP" smtClean="0"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s address space</a:t>
            </a:r>
            <a:endParaRPr lang="en-US" altLang="en-US" sz="2400" smtClean="0">
              <a:ea typeface="ＭＳ Ｐゴシック" panose="020B0600070205080204" pitchFamily="34" charset="-128"/>
              <a:cs typeface="ＭＳ Ｐゴシック" panose="020B0600070205080204" pitchFamily="34" charset="-128"/>
            </a:endParaRPr>
          </a:p>
        </p:txBody>
      </p:sp>
      <p:sp>
        <p:nvSpPr>
          <p:cNvPr id="98308" name="Text Box 4"/>
          <p:cNvSpPr txBox="1">
            <a:spLocks noChangeArrowheads="1"/>
          </p:cNvSpPr>
          <p:nvPr/>
        </p:nvSpPr>
        <p:spPr bwMode="auto">
          <a:xfrm>
            <a:off x="592138" y="3514725"/>
            <a:ext cx="8551862" cy="2379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800" smtClean="0">
                <a:solidFill>
                  <a:srgbClr val="000099"/>
                </a:solidFill>
              </a:rPr>
              <a:t>ISP's block          </a:t>
            </a:r>
            <a:r>
              <a:rPr lang="en-US" altLang="en-US" sz="1800" u="sng" smtClean="0">
                <a:solidFill>
                  <a:srgbClr val="000099"/>
                </a:solidFill>
              </a:rPr>
              <a:t>11001000  00010111  00010000</a:t>
            </a:r>
            <a:r>
              <a:rPr lang="en-US" altLang="en-US" sz="1800" smtClean="0">
                <a:solidFill>
                  <a:srgbClr val="000099"/>
                </a:solidFill>
              </a:rPr>
              <a:t>  00000000    200.23.16.0/20</a:t>
            </a:r>
            <a:r>
              <a:rPr lang="en-US" altLang="en-US" sz="1800" smtClean="0">
                <a:solidFill>
                  <a:srgbClr val="3333CC"/>
                </a:solidFill>
              </a:rPr>
              <a:t> </a:t>
            </a:r>
          </a:p>
          <a:p>
            <a:pPr eaLnBrk="0" hangingPunct="0"/>
            <a:endParaRPr lang="en-US" altLang="en-US" sz="1800" smtClean="0">
              <a:solidFill>
                <a:srgbClr val="000000"/>
              </a:solidFill>
            </a:endParaRPr>
          </a:p>
          <a:p>
            <a:pPr eaLnBrk="0" hangingPunct="0"/>
            <a:r>
              <a:rPr lang="en-US" altLang="en-US" sz="1800" smtClean="0">
                <a:solidFill>
                  <a:srgbClr val="000000"/>
                </a:solidFill>
              </a:rPr>
              <a:t>Organization 0    </a:t>
            </a:r>
            <a:r>
              <a:rPr lang="en-US" altLang="en-US" sz="1800" u="sng" smtClean="0">
                <a:solidFill>
                  <a:srgbClr val="000000"/>
                </a:solidFill>
              </a:rPr>
              <a:t>11001000  00010111  0001000</a:t>
            </a:r>
            <a:r>
              <a:rPr lang="en-US" altLang="en-US" sz="1800" smtClean="0">
                <a:solidFill>
                  <a:srgbClr val="000000"/>
                </a:solidFill>
              </a:rPr>
              <a:t>0  00000000    200.23.16.0/23 </a:t>
            </a:r>
          </a:p>
          <a:p>
            <a:pPr eaLnBrk="0" hangingPunct="0"/>
            <a:r>
              <a:rPr lang="en-US" altLang="en-US" sz="1800" smtClean="0">
                <a:solidFill>
                  <a:srgbClr val="000000"/>
                </a:solidFill>
              </a:rPr>
              <a:t>Organization 1    </a:t>
            </a:r>
            <a:r>
              <a:rPr lang="en-US" altLang="en-US" sz="1800" u="sng" smtClean="0">
                <a:solidFill>
                  <a:srgbClr val="000000"/>
                </a:solidFill>
              </a:rPr>
              <a:t>11001000  00010111  0001001</a:t>
            </a:r>
            <a:r>
              <a:rPr lang="en-US" altLang="en-US" sz="1800" smtClean="0">
                <a:solidFill>
                  <a:srgbClr val="000000"/>
                </a:solidFill>
              </a:rPr>
              <a:t>0  00000000    200.23.18.0/23 </a:t>
            </a:r>
          </a:p>
          <a:p>
            <a:pPr eaLnBrk="0" hangingPunct="0"/>
            <a:r>
              <a:rPr lang="en-US" altLang="en-US" sz="1800" smtClean="0">
                <a:solidFill>
                  <a:srgbClr val="000000"/>
                </a:solidFill>
              </a:rPr>
              <a:t>Organization 2    </a:t>
            </a:r>
            <a:r>
              <a:rPr lang="en-US" altLang="en-US" sz="1800" u="sng" smtClean="0">
                <a:solidFill>
                  <a:srgbClr val="000000"/>
                </a:solidFill>
              </a:rPr>
              <a:t>11001000  00010111  0001010</a:t>
            </a:r>
            <a:r>
              <a:rPr lang="en-US" altLang="en-US" sz="1800" smtClean="0">
                <a:solidFill>
                  <a:srgbClr val="000000"/>
                </a:solidFill>
              </a:rPr>
              <a:t>0  00000000    200.23.20.0/23 </a:t>
            </a:r>
          </a:p>
          <a:p>
            <a:pPr eaLnBrk="0" hangingPunct="0"/>
            <a:r>
              <a:rPr lang="en-US" altLang="en-US" sz="1800" smtClean="0">
                <a:solidFill>
                  <a:srgbClr val="000000"/>
                </a:solidFill>
              </a:rPr>
              <a:t>   ...                                          …..                                   ….                ….</a:t>
            </a:r>
          </a:p>
          <a:p>
            <a:pPr eaLnBrk="0" hangingPunct="0"/>
            <a:r>
              <a:rPr lang="en-US" altLang="en-US" sz="1800" smtClean="0">
                <a:solidFill>
                  <a:srgbClr val="000000"/>
                </a:solidFill>
              </a:rPr>
              <a:t>Organization 7    </a:t>
            </a:r>
            <a:r>
              <a:rPr lang="en-US" altLang="en-US" sz="1800" u="sng" smtClean="0">
                <a:solidFill>
                  <a:srgbClr val="000000"/>
                </a:solidFill>
              </a:rPr>
              <a:t>11001000  00010111  0001111</a:t>
            </a:r>
            <a:r>
              <a:rPr lang="en-US" altLang="en-US" sz="1800" smtClean="0">
                <a:solidFill>
                  <a:srgbClr val="000000"/>
                </a:solidFill>
              </a:rPr>
              <a:t>0  00000000    200.23.30.0/23</a:t>
            </a:r>
            <a:r>
              <a:rPr lang="en-US" altLang="en-US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</a:p>
          <a:p>
            <a:pPr eaLnBrk="0" hangingPunct="0"/>
            <a:endParaRPr lang="en-US" altLang="en-US" sz="1800" smtClean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377" name="Picture 4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425" y="1000125"/>
            <a:ext cx="54848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smtClean="0">
                <a:ea typeface="ＭＳ Ｐゴシック" panose="020B0600070205080204" pitchFamily="34" charset="-128"/>
              </a:rPr>
              <a:t>IP addressing: the last word...</a:t>
            </a:r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553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 i="1">
                <a:solidFill>
                  <a:srgbClr val="CC0000"/>
                </a:solidFill>
                <a:cs typeface="+mn-cs"/>
              </a:rPr>
              <a:t>Q:</a:t>
            </a:r>
            <a:r>
              <a:rPr lang="en-US">
                <a:cs typeface="+mn-cs"/>
              </a:rPr>
              <a:t> how does an ISP get block of addresses?</a:t>
            </a:r>
          </a:p>
          <a:p>
            <a:pPr>
              <a:buFont typeface="Wingdings" charset="0"/>
              <a:buNone/>
              <a:defRPr/>
            </a:pPr>
            <a:r>
              <a:rPr lang="en-US" i="1">
                <a:solidFill>
                  <a:srgbClr val="CC0000"/>
                </a:solidFill>
                <a:cs typeface="+mn-cs"/>
              </a:rPr>
              <a:t>A:</a:t>
            </a:r>
            <a:r>
              <a:rPr lang="en-US">
                <a:solidFill>
                  <a:srgbClr val="FF0000"/>
                </a:solidFill>
                <a:cs typeface="+mn-cs"/>
              </a:rPr>
              <a:t> </a:t>
            </a:r>
            <a:r>
              <a:rPr lang="en-US">
                <a:solidFill>
                  <a:srgbClr val="000099"/>
                </a:solidFill>
                <a:cs typeface="+mn-cs"/>
              </a:rPr>
              <a:t>ICANN</a:t>
            </a:r>
            <a:r>
              <a:rPr lang="en-US">
                <a:cs typeface="+mn-cs"/>
              </a:rPr>
              <a:t>: </a:t>
            </a:r>
            <a:r>
              <a:rPr lang="en-US">
                <a:solidFill>
                  <a:srgbClr val="000099"/>
                </a:solidFill>
                <a:cs typeface="+mn-cs"/>
              </a:rPr>
              <a:t>I</a:t>
            </a:r>
            <a:r>
              <a:rPr lang="en-US">
                <a:cs typeface="+mn-cs"/>
              </a:rPr>
              <a:t>nternet </a:t>
            </a:r>
            <a:r>
              <a:rPr lang="en-US">
                <a:solidFill>
                  <a:srgbClr val="000099"/>
                </a:solidFill>
                <a:cs typeface="+mn-cs"/>
              </a:rPr>
              <a:t>C</a:t>
            </a:r>
            <a:r>
              <a:rPr lang="en-US">
                <a:cs typeface="+mn-cs"/>
              </a:rPr>
              <a:t>orporation for </a:t>
            </a:r>
            <a:r>
              <a:rPr lang="en-US">
                <a:solidFill>
                  <a:srgbClr val="000099"/>
                </a:solidFill>
                <a:cs typeface="+mn-cs"/>
              </a:rPr>
              <a:t>A</a:t>
            </a:r>
            <a:r>
              <a:rPr lang="en-US">
                <a:cs typeface="+mn-cs"/>
              </a:rPr>
              <a:t>ssigned </a:t>
            </a:r>
          </a:p>
          <a:p>
            <a:pPr>
              <a:buFont typeface="Wingdings" charset="0"/>
              <a:buNone/>
              <a:defRPr/>
            </a:pPr>
            <a:r>
              <a:rPr lang="en-US">
                <a:cs typeface="+mn-cs"/>
              </a:rPr>
              <a:t>     </a:t>
            </a:r>
            <a:r>
              <a:rPr lang="en-US">
                <a:solidFill>
                  <a:srgbClr val="000099"/>
                </a:solidFill>
                <a:cs typeface="+mn-cs"/>
              </a:rPr>
              <a:t>N</a:t>
            </a:r>
            <a:r>
              <a:rPr lang="en-US">
                <a:cs typeface="+mn-cs"/>
              </a:rPr>
              <a:t>ames and </a:t>
            </a:r>
            <a:r>
              <a:rPr lang="en-US">
                <a:solidFill>
                  <a:srgbClr val="000099"/>
                </a:solidFill>
                <a:cs typeface="+mn-cs"/>
              </a:rPr>
              <a:t>N</a:t>
            </a:r>
            <a:r>
              <a:rPr lang="en-US">
                <a:cs typeface="+mn-cs"/>
              </a:rPr>
              <a:t>umbers http://www.icann.org/</a:t>
            </a:r>
          </a:p>
          <a:p>
            <a:pPr lvl="1">
              <a:buFont typeface="Arial"/>
              <a:buChar char="•"/>
              <a:defRPr/>
            </a:pPr>
            <a:r>
              <a:rPr lang="en-US" sz="2800"/>
              <a:t>allocates addresses</a:t>
            </a:r>
          </a:p>
          <a:p>
            <a:pPr lvl="1">
              <a:buFont typeface="Arial"/>
              <a:buChar char="•"/>
              <a:defRPr/>
            </a:pPr>
            <a:r>
              <a:rPr lang="en-US" sz="2800"/>
              <a:t>manages DNS</a:t>
            </a:r>
          </a:p>
          <a:p>
            <a:pPr lvl="1">
              <a:buFont typeface="Arial"/>
              <a:buChar char="•"/>
              <a:defRPr/>
            </a:pPr>
            <a:r>
              <a:rPr lang="en-US" sz="2800"/>
              <a:t>assigns domain names, resolves disputes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1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14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15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3.xml><?xml version="1.0" encoding="utf-8"?>
<a:theme xmlns:a="http://schemas.openxmlformats.org/drawingml/2006/main" name="16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4.xml><?xml version="1.0" encoding="utf-8"?>
<a:theme xmlns:a="http://schemas.openxmlformats.org/drawingml/2006/main" name="17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5.xml><?xml version="1.0" encoding="utf-8"?>
<a:theme xmlns:a="http://schemas.openxmlformats.org/drawingml/2006/main" name="18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6.xml><?xml version="1.0" encoding="utf-8"?>
<a:theme xmlns:a="http://schemas.openxmlformats.org/drawingml/2006/main" name="20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7.xml><?xml version="1.0" encoding="utf-8"?>
<a:theme xmlns:a="http://schemas.openxmlformats.org/drawingml/2006/main" name="2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8.xml><?xml version="1.0" encoding="utf-8"?>
<a:theme xmlns:a="http://schemas.openxmlformats.org/drawingml/2006/main" name="2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9.xml><?xml version="1.0" encoding="utf-8"?>
<a:theme xmlns:a="http://schemas.openxmlformats.org/drawingml/2006/main" name="24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4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0.xml><?xml version="1.0" encoding="utf-8"?>
<a:theme xmlns:a="http://schemas.openxmlformats.org/drawingml/2006/main" name="26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1.xml><?xml version="1.0" encoding="utf-8"?>
<a:theme xmlns:a="http://schemas.openxmlformats.org/drawingml/2006/main" name="44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2.xml><?xml version="1.0" encoding="utf-8"?>
<a:theme xmlns:a="http://schemas.openxmlformats.org/drawingml/2006/main" name="45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3.xml><?xml version="1.0" encoding="utf-8"?>
<a:theme xmlns:a="http://schemas.openxmlformats.org/drawingml/2006/main" name="48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4.xml><?xml version="1.0" encoding="utf-8"?>
<a:theme xmlns:a="http://schemas.openxmlformats.org/drawingml/2006/main" name="57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5.xml><?xml version="1.0" encoding="utf-8"?>
<a:theme xmlns:a="http://schemas.openxmlformats.org/drawingml/2006/main" name="60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6.xml><?xml version="1.0" encoding="utf-8"?>
<a:theme xmlns:a="http://schemas.openxmlformats.org/drawingml/2006/main" name="58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7.xml><?xml version="1.0" encoding="utf-8"?>
<a:theme xmlns:a="http://schemas.openxmlformats.org/drawingml/2006/main" name="40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8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5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6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7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8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9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10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1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5819</TotalTime>
  <Words>2197</Words>
  <Application>Microsoft Office PowerPoint</Application>
  <PresentationFormat>On-screen Show (4:3)</PresentationFormat>
  <Paragraphs>614</Paragraphs>
  <Slides>29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27</vt:i4>
      </vt:variant>
      <vt:variant>
        <vt:lpstr>Slide Titles</vt:lpstr>
      </vt:variant>
      <vt:variant>
        <vt:i4>29</vt:i4>
      </vt:variant>
    </vt:vector>
  </HeadingPairs>
  <TitlesOfParts>
    <vt:vector size="63" baseType="lpstr">
      <vt:lpstr>ＭＳ Ｐゴシック</vt:lpstr>
      <vt:lpstr>Arial</vt:lpstr>
      <vt:lpstr>Comic Sans MS</vt:lpstr>
      <vt:lpstr>Gill Sans MT</vt:lpstr>
      <vt:lpstr>Tahoma</vt:lpstr>
      <vt:lpstr>Times New Roman</vt:lpstr>
      <vt:lpstr>Wingdings</vt:lpstr>
      <vt:lpstr>Default Design</vt:lpstr>
      <vt:lpstr>4_Default Design</vt:lpstr>
      <vt:lpstr>5_Default Design</vt:lpstr>
      <vt:lpstr>6_Default Design</vt:lpstr>
      <vt:lpstr>7_Default Design</vt:lpstr>
      <vt:lpstr>8_Default Design</vt:lpstr>
      <vt:lpstr>9_Default Design</vt:lpstr>
      <vt:lpstr>10_Default Design</vt:lpstr>
      <vt:lpstr>11_Default Design</vt:lpstr>
      <vt:lpstr>12_Default Design</vt:lpstr>
      <vt:lpstr>14_Default Design</vt:lpstr>
      <vt:lpstr>15_Default Design</vt:lpstr>
      <vt:lpstr>16_Default Design</vt:lpstr>
      <vt:lpstr>17_Default Design</vt:lpstr>
      <vt:lpstr>18_Default Design</vt:lpstr>
      <vt:lpstr>20_Default Design</vt:lpstr>
      <vt:lpstr>22_Default Design</vt:lpstr>
      <vt:lpstr>23_Default Design</vt:lpstr>
      <vt:lpstr>24_Default Design</vt:lpstr>
      <vt:lpstr>26_Default Design</vt:lpstr>
      <vt:lpstr>44_Default Design</vt:lpstr>
      <vt:lpstr>45_Default Design</vt:lpstr>
      <vt:lpstr>48_Default Design</vt:lpstr>
      <vt:lpstr>57_Default Design</vt:lpstr>
      <vt:lpstr>60_Default Design</vt:lpstr>
      <vt:lpstr>58_Default Design</vt:lpstr>
      <vt:lpstr>40_Default Design</vt:lpstr>
      <vt:lpstr>IP</vt:lpstr>
      <vt:lpstr>Goals for Today</vt:lpstr>
      <vt:lpstr>Network layer</vt:lpstr>
      <vt:lpstr>IP datagram format</vt:lpstr>
      <vt:lpstr>IP addressing: introduction</vt:lpstr>
      <vt:lpstr>Subnets</vt:lpstr>
      <vt:lpstr>IP addressing: CIDR</vt:lpstr>
      <vt:lpstr>IP addresses: how to get one?</vt:lpstr>
      <vt:lpstr>IP addressing: the last word...</vt:lpstr>
      <vt:lpstr>Hierarchical addressing: route aggregation</vt:lpstr>
      <vt:lpstr>DHCP: Dynamic Host Configuration Protocol</vt:lpstr>
      <vt:lpstr>DHCP client-server scenario</vt:lpstr>
      <vt:lpstr>DHCP client-server scenario</vt:lpstr>
      <vt:lpstr>DHCP: more than IP addresses</vt:lpstr>
      <vt:lpstr>DHCP: example</vt:lpstr>
      <vt:lpstr>DHCP: example</vt:lpstr>
      <vt:lpstr>DHCP: Wireshark output (home LAN)</vt:lpstr>
      <vt:lpstr>IPv6: motivation</vt:lpstr>
      <vt:lpstr>IPv6 datagram format</vt:lpstr>
      <vt:lpstr>Transition from IPv4 to IPv6</vt:lpstr>
      <vt:lpstr>Tunneling</vt:lpstr>
      <vt:lpstr>Tunneling</vt:lpstr>
      <vt:lpstr>IPv6: adoption</vt:lpstr>
      <vt:lpstr>NAT: network address translation</vt:lpstr>
      <vt:lpstr>NAT: network address translation</vt:lpstr>
      <vt:lpstr>NAT: network address translation</vt:lpstr>
      <vt:lpstr>NAT: network address translation</vt:lpstr>
      <vt:lpstr>NAT: network address translation</vt:lpstr>
      <vt:lpstr>Before You Go</vt:lpstr>
    </vt:vector>
  </TitlesOfParts>
  <Company>UMIACS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Network and Internet</dc:title>
  <dc:creator>DAQING HE</dc:creator>
  <cp:lastModifiedBy>gg</cp:lastModifiedBy>
  <cp:revision>182</cp:revision>
  <dcterms:created xsi:type="dcterms:W3CDTF">2003-09-05T02:55:05Z</dcterms:created>
  <dcterms:modified xsi:type="dcterms:W3CDTF">2018-03-06T22:43:25Z</dcterms:modified>
</cp:coreProperties>
</file>