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9" r:id="rId3"/>
    <p:sldMasterId id="2147483723" r:id="rId4"/>
    <p:sldMasterId id="2147483725" r:id="rId5"/>
    <p:sldMasterId id="2147483727" r:id="rId6"/>
  </p:sldMasterIdLst>
  <p:notesMasterIdLst>
    <p:notesMasterId r:id="rId27"/>
  </p:notesMasterIdLst>
  <p:handoutMasterIdLst>
    <p:handoutMasterId r:id="rId28"/>
  </p:handoutMasterIdLst>
  <p:sldIdLst>
    <p:sldId id="256" r:id="rId7"/>
    <p:sldId id="458" r:id="rId8"/>
    <p:sldId id="486" r:id="rId9"/>
    <p:sldId id="478" r:id="rId10"/>
    <p:sldId id="503" r:id="rId11"/>
    <p:sldId id="504" r:id="rId12"/>
    <p:sldId id="507" r:id="rId13"/>
    <p:sldId id="505" r:id="rId14"/>
    <p:sldId id="508" r:id="rId15"/>
    <p:sldId id="509" r:id="rId16"/>
    <p:sldId id="510" r:id="rId17"/>
    <p:sldId id="511" r:id="rId18"/>
    <p:sldId id="512" r:id="rId19"/>
    <p:sldId id="514" r:id="rId20"/>
    <p:sldId id="515" r:id="rId21"/>
    <p:sldId id="519" r:id="rId22"/>
    <p:sldId id="518" r:id="rId23"/>
    <p:sldId id="521" r:id="rId24"/>
    <p:sldId id="522" r:id="rId25"/>
    <p:sldId id="45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59" autoAdjust="0"/>
    <p:restoredTop sz="94711" autoAdjust="0"/>
  </p:normalViewPr>
  <p:slideViewPr>
    <p:cSldViewPr>
      <p:cViewPr varScale="1">
        <p:scale>
          <a:sx n="116" d="100"/>
          <a:sy n="116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424B7D3-5E68-904E-9F3B-71F21986FE0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12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111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370B718-DED0-2540-84E1-6A7756516BF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13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8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50A3F8F-3029-504A-B0ED-0148283903B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14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292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940C576-FFE9-1843-AF4E-1602D697ECE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15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022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9379217-3244-E842-A8BF-454471994688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2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C76ADF6-AB64-0E45-9053-C7996BAA8C0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070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D3614EB-5819-364D-A81A-AFEED78A9F7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475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B45B211-B195-F643-8CB8-F2E2AB354F5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8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93F18A6-DDE2-554F-A5B0-9BC3DAAE2CDF}" type="slidenum">
              <a:rPr lang="en-US" i="0" smtClean="0">
                <a:solidFill>
                  <a:prstClr val="black"/>
                </a:solidFill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56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899F814-C6BF-1141-85EA-78252609599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41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4905453-E051-BC4D-8DD5-BD2AF7AD00B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78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F701F30-FBFD-DB45-AF66-8CDAFD7ECFE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651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0D5661B-0D07-6142-99FF-5BA62A16BC0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144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715F09C-A514-FE4E-8740-5316722C6DC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745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4A7FFA5-3D7F-5843-8706-3D10BE4D061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10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58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0FE5F46-2591-A64E-8B54-DDD8797D56A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11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32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1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29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21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74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6-</a:t>
            </a:r>
            <a:fld id="{B4F68F87-111A-CE43-9673-05D8A727CB1F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64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6-</a:t>
            </a:r>
            <a:fld id="{294CE9D3-78A7-3649-814C-94A854082141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12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6-</a:t>
            </a:r>
            <a:fld id="{69A14EDC-311E-EF4A-B1E3-0A4ECBD9377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30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86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62EB6DFA-FD88-4884-A624-4CEE97817B93}" type="slidenum">
              <a:rPr lang="en-US">
                <a:solidFill>
                  <a:srgbClr val="000000"/>
                </a:solidFill>
                <a:latin typeface="Times New Roman" charset="0"/>
                <a:cs typeface="+mn-cs"/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69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5CBB674-7518-0345-B055-BF26287AA4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84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80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6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229600" cy="1143000"/>
          </a:xfrm>
          <a:noFill/>
        </p:spPr>
        <p:txBody>
          <a:bodyPr/>
          <a:lstStyle/>
          <a:p>
            <a:r>
              <a:rPr lang="en-US" dirty="0" err="1" smtClean="0"/>
              <a:t>WiFi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Session </a:t>
            </a:r>
            <a:r>
              <a:rPr lang="en-US" dirty="0" smtClean="0"/>
              <a:t>17</a:t>
            </a:r>
            <a:endParaRPr lang="en-US" dirty="0" smtClean="0"/>
          </a:p>
          <a:p>
            <a:pPr marL="342900" indent="-342900"/>
            <a:r>
              <a:rPr lang="en-US" dirty="0" smtClean="0"/>
              <a:t>INST 346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+mn-cs"/>
              </a:rPr>
              <a:t>Adaptive Rate Selection</a:t>
            </a:r>
            <a:endParaRPr lang="en-US" sz="4400" dirty="0">
              <a:solidFill>
                <a:srgbClr val="000099"/>
              </a:solidFill>
              <a:latin typeface="Gill Sans MT" charset="0"/>
              <a:ea typeface="ＭＳ Ｐゴシック" charset="0"/>
              <a:cs typeface="+mn-cs"/>
            </a:endParaRPr>
          </a:p>
        </p:txBody>
      </p:sp>
      <p:sp>
        <p:nvSpPr>
          <p:cNvPr id="32773" name="Rectangle 90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1365250"/>
            <a:ext cx="3748087" cy="4648200"/>
          </a:xfrm>
        </p:spPr>
        <p:txBody>
          <a:bodyPr/>
          <a:lstStyle/>
          <a:p>
            <a:pPr>
              <a:tabLst>
                <a:tab pos="746125" algn="l"/>
              </a:tabLst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base </a:t>
            </a:r>
            <a:r>
              <a:rPr lang="en-US" sz="2400" dirty="0">
                <a:latin typeface="Gill Sans MT" charset="0"/>
                <a:cs typeface="+mn-cs"/>
              </a:rPr>
              <a:t>station, mobile dynamically change transmission rate (physical layer modulation technique) as mobile </a:t>
            </a:r>
            <a:r>
              <a:rPr lang="en-US" sz="2400" dirty="0" smtClean="0">
                <a:latin typeface="Gill Sans MT" charset="0"/>
                <a:cs typeface="+mn-cs"/>
              </a:rPr>
              <a:t>host moves 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32774" name="Line 140"/>
          <p:cNvSpPr>
            <a:spLocks noChangeShapeType="1"/>
          </p:cNvSpPr>
          <p:nvPr/>
        </p:nvSpPr>
        <p:spPr bwMode="auto">
          <a:xfrm>
            <a:off x="1997075" y="5237163"/>
            <a:ext cx="2968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75" name="Line 141"/>
          <p:cNvSpPr>
            <a:spLocks noChangeShapeType="1"/>
          </p:cNvSpPr>
          <p:nvPr/>
        </p:nvSpPr>
        <p:spPr bwMode="auto">
          <a:xfrm>
            <a:off x="1997075" y="5064125"/>
            <a:ext cx="296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76" name="Line 142"/>
          <p:cNvSpPr>
            <a:spLocks noChangeShapeType="1"/>
          </p:cNvSpPr>
          <p:nvPr/>
        </p:nvSpPr>
        <p:spPr bwMode="auto">
          <a:xfrm>
            <a:off x="2006600" y="4894263"/>
            <a:ext cx="269875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77" name="Text Box 143"/>
          <p:cNvSpPr txBox="1">
            <a:spLocks noChangeArrowheads="1"/>
          </p:cNvSpPr>
          <p:nvPr/>
        </p:nvSpPr>
        <p:spPr bwMode="auto">
          <a:xfrm>
            <a:off x="2279650" y="4768850"/>
            <a:ext cx="1217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+mn-cs"/>
              </a:rPr>
              <a:t>QAM256 (8 Mbps)</a:t>
            </a:r>
          </a:p>
        </p:txBody>
      </p:sp>
      <p:sp>
        <p:nvSpPr>
          <p:cNvPr id="32778" name="Text Box 144"/>
          <p:cNvSpPr txBox="1">
            <a:spLocks noChangeArrowheads="1"/>
          </p:cNvSpPr>
          <p:nvPr/>
        </p:nvSpPr>
        <p:spPr bwMode="auto">
          <a:xfrm>
            <a:off x="2271713" y="4922838"/>
            <a:ext cx="1147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+mn-cs"/>
              </a:rPr>
              <a:t>QAM16 (4 Mbps)</a:t>
            </a:r>
          </a:p>
        </p:txBody>
      </p:sp>
      <p:sp>
        <p:nvSpPr>
          <p:cNvPr id="32779" name="Text Box 145"/>
          <p:cNvSpPr txBox="1">
            <a:spLocks noChangeArrowheads="1"/>
          </p:cNvSpPr>
          <p:nvPr/>
        </p:nvSpPr>
        <p:spPr bwMode="auto">
          <a:xfrm>
            <a:off x="2281238" y="5103813"/>
            <a:ext cx="1055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+mn-cs"/>
              </a:rPr>
              <a:t>BPSK (1 Mbps)</a:t>
            </a:r>
          </a:p>
        </p:txBody>
      </p:sp>
      <p:sp>
        <p:nvSpPr>
          <p:cNvPr id="78859" name="Freeform 124"/>
          <p:cNvSpPr>
            <a:spLocks/>
          </p:cNvSpPr>
          <p:nvPr/>
        </p:nvSpPr>
        <p:spPr bwMode="auto">
          <a:xfrm>
            <a:off x="5357813" y="1806575"/>
            <a:ext cx="631825" cy="1687513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8860" name="Freeform 125"/>
          <p:cNvSpPr>
            <a:spLocks/>
          </p:cNvSpPr>
          <p:nvPr/>
        </p:nvSpPr>
        <p:spPr bwMode="auto">
          <a:xfrm>
            <a:off x="5765800" y="1652588"/>
            <a:ext cx="604838" cy="18796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8861" name="Freeform 126"/>
          <p:cNvSpPr>
            <a:spLocks/>
          </p:cNvSpPr>
          <p:nvPr/>
        </p:nvSpPr>
        <p:spPr bwMode="auto">
          <a:xfrm>
            <a:off x="6203950" y="1652588"/>
            <a:ext cx="571500" cy="1889125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3" name="Rectangle 127"/>
          <p:cNvSpPr>
            <a:spLocks noChangeArrowheads="1"/>
          </p:cNvSpPr>
          <p:nvPr/>
        </p:nvSpPr>
        <p:spPr bwMode="auto">
          <a:xfrm>
            <a:off x="5343525" y="1644650"/>
            <a:ext cx="1847850" cy="191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4" name="Line 128"/>
          <p:cNvSpPr>
            <a:spLocks noChangeShapeType="1"/>
          </p:cNvSpPr>
          <p:nvPr/>
        </p:nvSpPr>
        <p:spPr bwMode="auto">
          <a:xfrm>
            <a:off x="5343525" y="1973263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5" name="Line 129"/>
          <p:cNvSpPr>
            <a:spLocks noChangeShapeType="1"/>
          </p:cNvSpPr>
          <p:nvPr/>
        </p:nvSpPr>
        <p:spPr bwMode="auto">
          <a:xfrm>
            <a:off x="5349875" y="2282825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6" name="Line 130"/>
          <p:cNvSpPr>
            <a:spLocks noChangeShapeType="1"/>
          </p:cNvSpPr>
          <p:nvPr/>
        </p:nvSpPr>
        <p:spPr bwMode="auto">
          <a:xfrm>
            <a:off x="5354638" y="2601913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7" name="Line 131"/>
          <p:cNvSpPr>
            <a:spLocks noChangeShapeType="1"/>
          </p:cNvSpPr>
          <p:nvPr/>
        </p:nvSpPr>
        <p:spPr bwMode="auto">
          <a:xfrm>
            <a:off x="5360988" y="2911475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8" name="Line 132"/>
          <p:cNvSpPr>
            <a:spLocks noChangeShapeType="1"/>
          </p:cNvSpPr>
          <p:nvPr/>
        </p:nvSpPr>
        <p:spPr bwMode="auto">
          <a:xfrm>
            <a:off x="5367338" y="3232150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89" name="Line 133"/>
          <p:cNvSpPr>
            <a:spLocks noChangeShapeType="1"/>
          </p:cNvSpPr>
          <p:nvPr/>
        </p:nvSpPr>
        <p:spPr bwMode="auto">
          <a:xfrm>
            <a:off x="5826125" y="1644650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90" name="Line 134"/>
          <p:cNvSpPr>
            <a:spLocks noChangeShapeType="1"/>
          </p:cNvSpPr>
          <p:nvPr/>
        </p:nvSpPr>
        <p:spPr bwMode="auto">
          <a:xfrm>
            <a:off x="6283325" y="165576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91" name="Line 135"/>
          <p:cNvSpPr>
            <a:spLocks noChangeShapeType="1"/>
          </p:cNvSpPr>
          <p:nvPr/>
        </p:nvSpPr>
        <p:spPr bwMode="auto">
          <a:xfrm>
            <a:off x="6738938" y="164941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792" name="Text Box 136"/>
          <p:cNvSpPr txBox="1">
            <a:spLocks noChangeArrowheads="1"/>
          </p:cNvSpPr>
          <p:nvPr/>
        </p:nvSpPr>
        <p:spPr bwMode="auto">
          <a:xfrm>
            <a:off x="5707063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2793" name="Text Box 137"/>
          <p:cNvSpPr txBox="1">
            <a:spLocks noChangeArrowheads="1"/>
          </p:cNvSpPr>
          <p:nvPr/>
        </p:nvSpPr>
        <p:spPr bwMode="auto">
          <a:xfrm>
            <a:off x="6162675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20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2794" name="Text Box 138"/>
          <p:cNvSpPr txBox="1">
            <a:spLocks noChangeArrowheads="1"/>
          </p:cNvSpPr>
          <p:nvPr/>
        </p:nvSpPr>
        <p:spPr bwMode="auto">
          <a:xfrm>
            <a:off x="6608763" y="35433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30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2795" name="Text Box 139"/>
          <p:cNvSpPr txBox="1">
            <a:spLocks noChangeArrowheads="1"/>
          </p:cNvSpPr>
          <p:nvPr/>
        </p:nvSpPr>
        <p:spPr bwMode="auto">
          <a:xfrm>
            <a:off x="7075488" y="35464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40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2796" name="Text Box 146"/>
          <p:cNvSpPr txBox="1">
            <a:spLocks noChangeArrowheads="1"/>
          </p:cNvSpPr>
          <p:nvPr/>
        </p:nvSpPr>
        <p:spPr bwMode="auto">
          <a:xfrm>
            <a:off x="5970588" y="36750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SNR(dB)</a:t>
            </a:r>
          </a:p>
        </p:txBody>
      </p:sp>
      <p:sp>
        <p:nvSpPr>
          <p:cNvPr id="32797" name="Text Box 147"/>
          <p:cNvSpPr txBox="1">
            <a:spLocks noChangeArrowheads="1"/>
          </p:cNvSpPr>
          <p:nvPr/>
        </p:nvSpPr>
        <p:spPr bwMode="auto">
          <a:xfrm rot="-5400000">
            <a:off x="4641057" y="2382044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BER</a:t>
            </a:r>
          </a:p>
        </p:txBody>
      </p:sp>
      <p:sp>
        <p:nvSpPr>
          <p:cNvPr id="32798" name="Text Box 148"/>
          <p:cNvSpPr txBox="1">
            <a:spLocks noChangeArrowheads="1"/>
          </p:cNvSpPr>
          <p:nvPr/>
        </p:nvSpPr>
        <p:spPr bwMode="auto">
          <a:xfrm>
            <a:off x="4973638" y="1487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-1</a:t>
            </a:r>
          </a:p>
        </p:txBody>
      </p:sp>
      <p:sp>
        <p:nvSpPr>
          <p:cNvPr id="32799" name="Text Box 149"/>
          <p:cNvSpPr txBox="1">
            <a:spLocks noChangeArrowheads="1"/>
          </p:cNvSpPr>
          <p:nvPr/>
        </p:nvSpPr>
        <p:spPr bwMode="auto">
          <a:xfrm>
            <a:off x="4986338" y="1806575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-2</a:t>
            </a:r>
          </a:p>
        </p:txBody>
      </p:sp>
      <p:sp>
        <p:nvSpPr>
          <p:cNvPr id="32800" name="Text Box 150"/>
          <p:cNvSpPr txBox="1">
            <a:spLocks noChangeArrowheads="1"/>
          </p:cNvSpPr>
          <p:nvPr/>
        </p:nvSpPr>
        <p:spPr bwMode="auto">
          <a:xfrm>
            <a:off x="4978400" y="21177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-3</a:t>
            </a:r>
          </a:p>
        </p:txBody>
      </p:sp>
      <p:sp>
        <p:nvSpPr>
          <p:cNvPr id="32801" name="Text Box 151"/>
          <p:cNvSpPr txBox="1">
            <a:spLocks noChangeArrowheads="1"/>
          </p:cNvSpPr>
          <p:nvPr/>
        </p:nvSpPr>
        <p:spPr bwMode="auto">
          <a:xfrm>
            <a:off x="4986338" y="27384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-5</a:t>
            </a:r>
          </a:p>
        </p:txBody>
      </p:sp>
      <p:sp>
        <p:nvSpPr>
          <p:cNvPr id="32802" name="Text Box 152"/>
          <p:cNvSpPr txBox="1">
            <a:spLocks noChangeArrowheads="1"/>
          </p:cNvSpPr>
          <p:nvPr/>
        </p:nvSpPr>
        <p:spPr bwMode="auto">
          <a:xfrm>
            <a:off x="4987925" y="30575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-6</a:t>
            </a:r>
          </a:p>
        </p:txBody>
      </p:sp>
      <p:sp>
        <p:nvSpPr>
          <p:cNvPr id="32803" name="Text Box 153"/>
          <p:cNvSpPr txBox="1">
            <a:spLocks noChangeArrowheads="1"/>
          </p:cNvSpPr>
          <p:nvPr/>
        </p:nvSpPr>
        <p:spPr bwMode="auto">
          <a:xfrm>
            <a:off x="4981575" y="33861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-7</a:t>
            </a:r>
          </a:p>
        </p:txBody>
      </p:sp>
      <p:sp>
        <p:nvSpPr>
          <p:cNvPr id="32804" name="Text Box 154"/>
          <p:cNvSpPr txBox="1">
            <a:spLocks noChangeArrowheads="1"/>
          </p:cNvSpPr>
          <p:nvPr/>
        </p:nvSpPr>
        <p:spPr bwMode="auto">
          <a:xfrm>
            <a:off x="4975225" y="244157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-4</a:t>
            </a:r>
          </a:p>
        </p:txBody>
      </p:sp>
      <p:sp>
        <p:nvSpPr>
          <p:cNvPr id="536734" name="Oval 158"/>
          <p:cNvSpPr>
            <a:spLocks noChangeArrowheads="1"/>
          </p:cNvSpPr>
          <p:nvPr/>
        </p:nvSpPr>
        <p:spPr bwMode="auto">
          <a:xfrm>
            <a:off x="6667500" y="3176588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806" name="Oval 159"/>
          <p:cNvSpPr>
            <a:spLocks noChangeArrowheads="1"/>
          </p:cNvSpPr>
          <p:nvPr/>
        </p:nvSpPr>
        <p:spPr bwMode="auto">
          <a:xfrm>
            <a:off x="2065338" y="5330825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2807" name="Text Box 160"/>
          <p:cNvSpPr txBox="1">
            <a:spLocks noChangeArrowheads="1"/>
          </p:cNvSpPr>
          <p:nvPr/>
        </p:nvSpPr>
        <p:spPr bwMode="auto">
          <a:xfrm>
            <a:off x="2290763" y="5294313"/>
            <a:ext cx="10175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+mn-cs"/>
              </a:rPr>
              <a:t>operating point</a:t>
            </a:r>
          </a:p>
        </p:txBody>
      </p:sp>
      <p:sp>
        <p:nvSpPr>
          <p:cNvPr id="536737" name="Text Box 161"/>
          <p:cNvSpPr txBox="1">
            <a:spLocks noChangeArrowheads="1"/>
          </p:cNvSpPr>
          <p:nvPr/>
        </p:nvSpPr>
        <p:spPr bwMode="auto">
          <a:xfrm>
            <a:off x="4983163" y="4121150"/>
            <a:ext cx="3203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1. SNR decreases, BER increases as host moves away from base station</a:t>
            </a:r>
          </a:p>
        </p:txBody>
      </p:sp>
      <p:sp>
        <p:nvSpPr>
          <p:cNvPr id="536738" name="Text Box 162"/>
          <p:cNvSpPr txBox="1">
            <a:spLocks noChangeArrowheads="1"/>
          </p:cNvSpPr>
          <p:nvPr/>
        </p:nvSpPr>
        <p:spPr bwMode="auto">
          <a:xfrm>
            <a:off x="4994275" y="5059363"/>
            <a:ext cx="3203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2. When BER becomes too high, switch to lower transmission rate but with lower BER</a:t>
            </a:r>
          </a:p>
        </p:txBody>
      </p:sp>
      <p:pic>
        <p:nvPicPr>
          <p:cNvPr id="7888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5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33333E-6 C -0.00138 -0.0162 -0.00277 -0.03217 -0.0052 -0.04792 C -0.00763 -0.06366 -0.01145 -0.08032 -0.01423 -0.09421 C -0.01701 -0.1081 -0.01909 -0.11829 -0.02187 -0.13171 C -0.02465 -0.14514 -0.02847 -0.16505 -0.0309 -0.17454 C -0.03333 -0.18403 -0.03368 -0.18264 -0.03593 -0.18819 C -0.03819 -0.19375 -0.04166 -0.20116 -0.04496 -0.20856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6 -0.20857 C -0.04496 -0.20857 -0.04444 -0.09329 -0.04374 0.02222 " pathEditMode="relative" ptsTypes="aA">
                                      <p:cBhvr>
                                        <p:cTn id="12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0.02222 C -0.04583 0.00856 -0.04791 -0.00486 -0.05017 -0.02223 C -0.05243 -0.03959 -0.05468 -0.06227 -0.05781 -0.08195 C -0.06093 -0.10162 -0.06753 -0.13033 -0.06944 -0.14005 " pathEditMode="relative" ptsTypes="aaaA">
                                      <p:cBhvr>
                                        <p:cTn id="17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734" grpId="0" animBg="1"/>
      <p:bldP spid="536734" grpId="1" animBg="1"/>
      <p:bldP spid="536734" grpId="2" animBg="1"/>
      <p:bldP spid="536737" grpId="0"/>
      <p:bldP spid="5367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 LAN architecture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984750" y="1390650"/>
            <a:ext cx="400685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wireless host communicates with base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station (“Access Point” (AP))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dirty="0" smtClean="0">
              <a:solidFill>
                <a:srgbClr val="C00000"/>
              </a:solidFill>
              <a:latin typeface="Gill Sans MT" charset="0"/>
              <a:ea typeface="ＭＳ Ｐゴシック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Basic </a:t>
            </a:r>
            <a:r>
              <a:rPr lang="en-US" dirty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Service Set (BSS</a:t>
            </a:r>
            <a:r>
              <a:rPr lang="en-US" dirty="0" smtClean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in infrastructure mode contains:</a:t>
            </a:r>
          </a:p>
          <a:p>
            <a:pPr marL="695325" lvl="1" indent="-238125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wireless hosts</a:t>
            </a:r>
          </a:p>
          <a:p>
            <a:pPr marL="695325" lvl="1" indent="-238125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access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point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  <a:cs typeface="+mn-cs"/>
            </a:endParaRPr>
          </a:p>
        </p:txBody>
      </p:sp>
      <p:grpSp>
        <p:nvGrpSpPr>
          <p:cNvPr id="56325" name="Group 7"/>
          <p:cNvGrpSpPr>
            <a:grpSpLocks/>
          </p:cNvGrpSpPr>
          <p:nvPr/>
        </p:nvGrpSpPr>
        <p:grpSpPr bwMode="auto">
          <a:xfrm>
            <a:off x="3013075" y="3606800"/>
            <a:ext cx="417513" cy="192088"/>
            <a:chOff x="3600" y="219"/>
            <a:chExt cx="360" cy="175"/>
          </a:xfrm>
        </p:grpSpPr>
        <p:sp>
          <p:nvSpPr>
            <p:cNvPr id="21556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1557" name="Line 9"/>
            <p:cNvSpPr>
              <a:spLocks noChangeShapeType="1"/>
            </p:cNvSpPr>
            <p:nvPr/>
          </p:nvSpPr>
          <p:spPr bwMode="auto">
            <a:xfrm>
              <a:off x="3603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1558" name="Line 10"/>
            <p:cNvSpPr>
              <a:spLocks noChangeShapeType="1"/>
            </p:cNvSpPr>
            <p:nvPr/>
          </p:nvSpPr>
          <p:spPr bwMode="auto">
            <a:xfrm>
              <a:off x="3960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1559" name="Rectangle 11"/>
            <p:cNvSpPr>
              <a:spLocks noChangeArrowheads="1"/>
            </p:cNvSpPr>
            <p:nvPr/>
          </p:nvSpPr>
          <p:spPr bwMode="auto">
            <a:xfrm>
              <a:off x="3603" y="288"/>
              <a:ext cx="355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endParaRPr>
            </a:p>
          </p:txBody>
        </p:sp>
        <p:sp>
          <p:nvSpPr>
            <p:cNvPr id="21560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56376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566" name="Line 14"/>
              <p:cNvSpPr>
                <a:spLocks noChangeShapeType="1"/>
              </p:cNvSpPr>
              <p:nvPr/>
            </p:nvSpPr>
            <p:spPr bwMode="auto">
              <a:xfrm flipV="1">
                <a:off x="2848" y="847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1567" name="Line 15"/>
              <p:cNvSpPr>
                <a:spLocks noChangeShapeType="1"/>
              </p:cNvSpPr>
              <p:nvPr/>
            </p:nvSpPr>
            <p:spPr bwMode="auto">
              <a:xfrm>
                <a:off x="2943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1568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56377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563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1564" name="Line 19"/>
              <p:cNvSpPr>
                <a:spLocks noChangeShapeType="1"/>
              </p:cNvSpPr>
              <p:nvPr/>
            </p:nvSpPr>
            <p:spPr bwMode="auto">
              <a:xfrm>
                <a:off x="2943" y="945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1565" name="Line 20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21511" name="Text Box 24"/>
          <p:cNvSpPr txBox="1">
            <a:spLocks noChangeArrowheads="1"/>
          </p:cNvSpPr>
          <p:nvPr/>
        </p:nvSpPr>
        <p:spPr bwMode="auto">
          <a:xfrm>
            <a:off x="917575" y="4652963"/>
            <a:ext cx="1054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BSS 1</a:t>
            </a:r>
          </a:p>
        </p:txBody>
      </p:sp>
      <p:sp>
        <p:nvSpPr>
          <p:cNvPr id="21512" name="Text Box 27"/>
          <p:cNvSpPr txBox="1">
            <a:spLocks noChangeArrowheads="1"/>
          </p:cNvSpPr>
          <p:nvPr/>
        </p:nvSpPr>
        <p:spPr bwMode="auto">
          <a:xfrm>
            <a:off x="3211513" y="6086475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BSS 2</a:t>
            </a:r>
          </a:p>
        </p:txBody>
      </p:sp>
      <p:sp>
        <p:nvSpPr>
          <p:cNvPr id="21513" name="Line 28"/>
          <p:cNvSpPr>
            <a:spLocks noChangeShapeType="1"/>
          </p:cNvSpPr>
          <p:nvPr/>
        </p:nvSpPr>
        <p:spPr bwMode="auto">
          <a:xfrm flipV="1">
            <a:off x="3176588" y="2684463"/>
            <a:ext cx="214312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6329" name="Group 29"/>
          <p:cNvGrpSpPr>
            <a:grpSpLocks/>
          </p:cNvGrpSpPr>
          <p:nvPr/>
        </p:nvGrpSpPr>
        <p:grpSpPr bwMode="auto">
          <a:xfrm>
            <a:off x="2447925" y="1503363"/>
            <a:ext cx="1978025" cy="1444625"/>
            <a:chOff x="3744" y="1392"/>
            <a:chExt cx="1488" cy="1110"/>
          </a:xfrm>
        </p:grpSpPr>
        <p:sp>
          <p:nvSpPr>
            <p:cNvPr id="56369" name="Freeform 30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1555" name="Text Box 31"/>
            <p:cNvSpPr txBox="1">
              <a:spLocks noChangeArrowheads="1"/>
            </p:cNvSpPr>
            <p:nvPr/>
          </p:nvSpPr>
          <p:spPr bwMode="auto">
            <a:xfrm>
              <a:off x="4129" y="1776"/>
              <a:ext cx="727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1515" name="Text Box 32"/>
          <p:cNvSpPr txBox="1">
            <a:spLocks noChangeArrowheads="1"/>
          </p:cNvSpPr>
          <p:nvPr/>
        </p:nvSpPr>
        <p:spPr bwMode="auto">
          <a:xfrm>
            <a:off x="3348038" y="3408363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hub, switch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or router</a:t>
            </a:r>
          </a:p>
        </p:txBody>
      </p:sp>
      <p:sp>
        <p:nvSpPr>
          <p:cNvPr id="21516" name="Oval 23"/>
          <p:cNvSpPr>
            <a:spLocks noChangeArrowheads="1"/>
          </p:cNvSpPr>
          <p:nvPr/>
        </p:nvSpPr>
        <p:spPr bwMode="auto">
          <a:xfrm>
            <a:off x="487363" y="2874963"/>
            <a:ext cx="1960562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6332" name="Group 361"/>
          <p:cNvGrpSpPr>
            <a:grpSpLocks/>
          </p:cNvGrpSpPr>
          <p:nvPr/>
        </p:nvGrpSpPr>
        <p:grpSpPr bwMode="auto">
          <a:xfrm>
            <a:off x="1554163" y="3302000"/>
            <a:ext cx="639762" cy="581025"/>
            <a:chOff x="2967" y="478"/>
            <a:chExt cx="788" cy="625"/>
          </a:xfrm>
        </p:grpSpPr>
        <p:pic>
          <p:nvPicPr>
            <p:cNvPr id="5636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3" name="Group 356"/>
          <p:cNvGrpSpPr>
            <a:grpSpLocks/>
          </p:cNvGrpSpPr>
          <p:nvPr/>
        </p:nvGrpSpPr>
        <p:grpSpPr bwMode="auto">
          <a:xfrm>
            <a:off x="1798638" y="3860800"/>
            <a:ext cx="436562" cy="498475"/>
            <a:chOff x="313" y="1497"/>
            <a:chExt cx="1152" cy="1014"/>
          </a:xfrm>
        </p:grpSpPr>
        <p:pic>
          <p:nvPicPr>
            <p:cNvPr id="5636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6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4" name="Group 403"/>
          <p:cNvGrpSpPr>
            <a:grpSpLocks/>
          </p:cNvGrpSpPr>
          <p:nvPr/>
        </p:nvGrpSpPr>
        <p:grpSpPr bwMode="auto">
          <a:xfrm>
            <a:off x="1127125" y="3068638"/>
            <a:ext cx="446088" cy="382587"/>
            <a:chOff x="2751" y="1851"/>
            <a:chExt cx="462" cy="478"/>
          </a:xfrm>
        </p:grpSpPr>
        <p:pic>
          <p:nvPicPr>
            <p:cNvPr id="56363" name="Picture 364" descr="iphone_stylized_smal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5" name="Group 356"/>
          <p:cNvGrpSpPr>
            <a:grpSpLocks/>
          </p:cNvGrpSpPr>
          <p:nvPr/>
        </p:nvGrpSpPr>
        <p:grpSpPr bwMode="auto">
          <a:xfrm>
            <a:off x="1147763" y="3738563"/>
            <a:ext cx="436562" cy="498475"/>
            <a:chOff x="313" y="1497"/>
            <a:chExt cx="1152" cy="1014"/>
          </a:xfrm>
        </p:grpSpPr>
        <p:pic>
          <p:nvPicPr>
            <p:cNvPr id="5636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6" name="Group 356"/>
          <p:cNvGrpSpPr>
            <a:grpSpLocks/>
          </p:cNvGrpSpPr>
          <p:nvPr/>
        </p:nvGrpSpPr>
        <p:grpSpPr bwMode="auto">
          <a:xfrm>
            <a:off x="720725" y="3352800"/>
            <a:ext cx="438150" cy="498475"/>
            <a:chOff x="313" y="1497"/>
            <a:chExt cx="1152" cy="1014"/>
          </a:xfrm>
        </p:grpSpPr>
        <p:pic>
          <p:nvPicPr>
            <p:cNvPr id="56359" name="Picture 354" descr="laptop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0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2" name="Line 26"/>
          <p:cNvSpPr>
            <a:spLocks noChangeShapeType="1"/>
          </p:cNvSpPr>
          <p:nvPr/>
        </p:nvSpPr>
        <p:spPr bwMode="auto">
          <a:xfrm>
            <a:off x="1990725" y="3732213"/>
            <a:ext cx="102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1523" name="Oval 23"/>
          <p:cNvSpPr>
            <a:spLocks noChangeArrowheads="1"/>
          </p:cNvSpPr>
          <p:nvPr/>
        </p:nvSpPr>
        <p:spPr bwMode="auto">
          <a:xfrm>
            <a:off x="2682875" y="4195763"/>
            <a:ext cx="1960563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6339" name="Group 361"/>
          <p:cNvGrpSpPr>
            <a:grpSpLocks/>
          </p:cNvGrpSpPr>
          <p:nvPr/>
        </p:nvGrpSpPr>
        <p:grpSpPr bwMode="auto">
          <a:xfrm>
            <a:off x="3749675" y="4622800"/>
            <a:ext cx="639763" cy="581025"/>
            <a:chOff x="2967" y="478"/>
            <a:chExt cx="788" cy="625"/>
          </a:xfrm>
        </p:grpSpPr>
        <p:pic>
          <p:nvPicPr>
            <p:cNvPr id="5635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0" name="Group 356"/>
          <p:cNvGrpSpPr>
            <a:grpSpLocks/>
          </p:cNvGrpSpPr>
          <p:nvPr/>
        </p:nvGrpSpPr>
        <p:grpSpPr bwMode="auto">
          <a:xfrm>
            <a:off x="3992563" y="5181600"/>
            <a:ext cx="436562" cy="498475"/>
            <a:chOff x="313" y="1497"/>
            <a:chExt cx="1152" cy="1014"/>
          </a:xfrm>
        </p:grpSpPr>
        <p:pic>
          <p:nvPicPr>
            <p:cNvPr id="5635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6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1" name="Group 403"/>
          <p:cNvGrpSpPr>
            <a:grpSpLocks/>
          </p:cNvGrpSpPr>
          <p:nvPr/>
        </p:nvGrpSpPr>
        <p:grpSpPr bwMode="auto">
          <a:xfrm>
            <a:off x="3535363" y="5172075"/>
            <a:ext cx="569912" cy="544513"/>
            <a:chOff x="2751" y="1851"/>
            <a:chExt cx="462" cy="478"/>
          </a:xfrm>
        </p:grpSpPr>
        <p:pic>
          <p:nvPicPr>
            <p:cNvPr id="56353" name="Picture 364" descr="iphone_stylized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2" name="Group 356"/>
          <p:cNvGrpSpPr>
            <a:grpSpLocks/>
          </p:cNvGrpSpPr>
          <p:nvPr/>
        </p:nvGrpSpPr>
        <p:grpSpPr bwMode="auto">
          <a:xfrm>
            <a:off x="3078163" y="5191125"/>
            <a:ext cx="436562" cy="498475"/>
            <a:chOff x="313" y="1497"/>
            <a:chExt cx="1152" cy="1014"/>
          </a:xfrm>
        </p:grpSpPr>
        <p:pic>
          <p:nvPicPr>
            <p:cNvPr id="5635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3" name="Group 356"/>
          <p:cNvGrpSpPr>
            <a:grpSpLocks/>
          </p:cNvGrpSpPr>
          <p:nvPr/>
        </p:nvGrpSpPr>
        <p:grpSpPr bwMode="auto">
          <a:xfrm>
            <a:off x="3027363" y="4602163"/>
            <a:ext cx="436562" cy="498475"/>
            <a:chOff x="313" y="1497"/>
            <a:chExt cx="1152" cy="1014"/>
          </a:xfrm>
        </p:grpSpPr>
        <p:pic>
          <p:nvPicPr>
            <p:cNvPr id="56349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0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03575" y="3794125"/>
            <a:ext cx="738188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6345" name="Group 403"/>
          <p:cNvGrpSpPr>
            <a:grpSpLocks/>
          </p:cNvGrpSpPr>
          <p:nvPr/>
        </p:nvGrpSpPr>
        <p:grpSpPr bwMode="auto">
          <a:xfrm>
            <a:off x="3322638" y="4246563"/>
            <a:ext cx="568325" cy="544512"/>
            <a:chOff x="2751" y="1851"/>
            <a:chExt cx="462" cy="478"/>
          </a:xfrm>
        </p:grpSpPr>
        <p:pic>
          <p:nvPicPr>
            <p:cNvPr id="56347" name="Picture 364" descr="iphone_stylized_small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48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6346" name="Picture 19" descr="underline_base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9699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2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8112125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802.11: passive/active scanning</a:t>
            </a:r>
          </a:p>
        </p:txBody>
      </p:sp>
      <p:sp>
        <p:nvSpPr>
          <p:cNvPr id="23557" name="Oval 80"/>
          <p:cNvSpPr>
            <a:spLocks noChangeArrowheads="1"/>
          </p:cNvSpPr>
          <p:nvPr/>
        </p:nvSpPr>
        <p:spPr bwMode="auto">
          <a:xfrm>
            <a:off x="2208213" y="1484313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58" name="Oval 81"/>
          <p:cNvSpPr>
            <a:spLocks noChangeArrowheads="1"/>
          </p:cNvSpPr>
          <p:nvPr/>
        </p:nvSpPr>
        <p:spPr bwMode="auto">
          <a:xfrm>
            <a:off x="352425" y="1419225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59" name="Text Box 82"/>
          <p:cNvSpPr txBox="1">
            <a:spLocks noChangeArrowheads="1"/>
          </p:cNvSpPr>
          <p:nvPr/>
        </p:nvSpPr>
        <p:spPr bwMode="auto">
          <a:xfrm>
            <a:off x="3578225" y="2536825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 2</a:t>
            </a:r>
          </a:p>
        </p:txBody>
      </p:sp>
      <p:sp>
        <p:nvSpPr>
          <p:cNvPr id="23560" name="Text Box 83"/>
          <p:cNvSpPr txBox="1">
            <a:spLocks noChangeArrowheads="1"/>
          </p:cNvSpPr>
          <p:nvPr/>
        </p:nvSpPr>
        <p:spPr bwMode="auto">
          <a:xfrm>
            <a:off x="1839913" y="21907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23561" name="Text Box 84"/>
          <p:cNvSpPr txBox="1">
            <a:spLocks noChangeArrowheads="1"/>
          </p:cNvSpPr>
          <p:nvPr/>
        </p:nvSpPr>
        <p:spPr bwMode="auto">
          <a:xfrm>
            <a:off x="846138" y="2547938"/>
            <a:ext cx="623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 1</a:t>
            </a:r>
          </a:p>
        </p:txBody>
      </p:sp>
      <p:sp>
        <p:nvSpPr>
          <p:cNvPr id="23562" name="Text Box 85"/>
          <p:cNvSpPr txBox="1">
            <a:spLocks noChangeArrowheads="1"/>
          </p:cNvSpPr>
          <p:nvPr/>
        </p:nvSpPr>
        <p:spPr bwMode="auto">
          <a:xfrm>
            <a:off x="2205038" y="3206750"/>
            <a:ext cx="4460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3563" name="Text Box 87"/>
          <p:cNvSpPr txBox="1">
            <a:spLocks noChangeArrowheads="1"/>
          </p:cNvSpPr>
          <p:nvPr/>
        </p:nvSpPr>
        <p:spPr bwMode="auto">
          <a:xfrm>
            <a:off x="2995613" y="1541463"/>
            <a:ext cx="766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23564" name="Text Box 88"/>
          <p:cNvSpPr txBox="1">
            <a:spLocks noChangeArrowheads="1"/>
          </p:cNvSpPr>
          <p:nvPr/>
        </p:nvSpPr>
        <p:spPr bwMode="auto">
          <a:xfrm>
            <a:off x="1179513" y="1490663"/>
            <a:ext cx="7651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23565" name="Line 130"/>
          <p:cNvSpPr>
            <a:spLocks noChangeShapeType="1"/>
          </p:cNvSpPr>
          <p:nvPr/>
        </p:nvSpPr>
        <p:spPr bwMode="auto">
          <a:xfrm>
            <a:off x="1701800" y="25717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66" name="Line 131"/>
          <p:cNvSpPr>
            <a:spLocks noChangeShapeType="1"/>
          </p:cNvSpPr>
          <p:nvPr/>
        </p:nvSpPr>
        <p:spPr bwMode="auto">
          <a:xfrm flipH="1">
            <a:off x="2589213" y="25876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67" name="Line 132"/>
          <p:cNvSpPr>
            <a:spLocks noChangeShapeType="1"/>
          </p:cNvSpPr>
          <p:nvPr/>
        </p:nvSpPr>
        <p:spPr bwMode="auto">
          <a:xfrm flipH="1">
            <a:off x="2787650" y="2919413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68" name="Line 133"/>
          <p:cNvSpPr>
            <a:spLocks noChangeShapeType="1"/>
          </p:cNvSpPr>
          <p:nvPr/>
        </p:nvSpPr>
        <p:spPr bwMode="auto">
          <a:xfrm flipV="1">
            <a:off x="2743200" y="27400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60432" name="Group 134"/>
          <p:cNvGrpSpPr>
            <a:grpSpLocks/>
          </p:cNvGrpSpPr>
          <p:nvPr/>
        </p:nvGrpSpPr>
        <p:grpSpPr bwMode="auto">
          <a:xfrm>
            <a:off x="2898775" y="2489200"/>
            <a:ext cx="282575" cy="304800"/>
            <a:chOff x="1255" y="3461"/>
            <a:chExt cx="178" cy="192"/>
          </a:xfrm>
        </p:grpSpPr>
        <p:sp>
          <p:nvSpPr>
            <p:cNvPr id="23631" name="Oval 135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632" name="Text Box 136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1</a:t>
              </a:r>
            </a:p>
          </p:txBody>
        </p:sp>
      </p:grpSp>
      <p:grpSp>
        <p:nvGrpSpPr>
          <p:cNvPr id="60433" name="Group 137"/>
          <p:cNvGrpSpPr>
            <a:grpSpLocks/>
          </p:cNvGrpSpPr>
          <p:nvPr/>
        </p:nvGrpSpPr>
        <p:grpSpPr bwMode="auto">
          <a:xfrm>
            <a:off x="2811463" y="2746375"/>
            <a:ext cx="282575" cy="304800"/>
            <a:chOff x="1851" y="2490"/>
            <a:chExt cx="178" cy="192"/>
          </a:xfrm>
        </p:grpSpPr>
        <p:sp>
          <p:nvSpPr>
            <p:cNvPr id="23629" name="Oval 138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630" name="Text Box 139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2</a:t>
              </a:r>
            </a:p>
          </p:txBody>
        </p:sp>
      </p:grpSp>
      <p:grpSp>
        <p:nvGrpSpPr>
          <p:cNvPr id="60434" name="Group 140"/>
          <p:cNvGrpSpPr>
            <a:grpSpLocks/>
          </p:cNvGrpSpPr>
          <p:nvPr/>
        </p:nvGrpSpPr>
        <p:grpSpPr bwMode="auto">
          <a:xfrm>
            <a:off x="3097213" y="2852738"/>
            <a:ext cx="282575" cy="304800"/>
            <a:chOff x="1851" y="2490"/>
            <a:chExt cx="178" cy="192"/>
          </a:xfrm>
        </p:grpSpPr>
        <p:sp>
          <p:nvSpPr>
            <p:cNvPr id="23627" name="Oval 141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628" name="Text Box 142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3</a:t>
              </a:r>
            </a:p>
          </p:txBody>
        </p:sp>
      </p:grpSp>
      <p:grpSp>
        <p:nvGrpSpPr>
          <p:cNvPr id="60435" name="Group 143"/>
          <p:cNvGrpSpPr>
            <a:grpSpLocks/>
          </p:cNvGrpSpPr>
          <p:nvPr/>
        </p:nvGrpSpPr>
        <p:grpSpPr bwMode="auto">
          <a:xfrm>
            <a:off x="1731963" y="2462213"/>
            <a:ext cx="282575" cy="304800"/>
            <a:chOff x="1255" y="3461"/>
            <a:chExt cx="178" cy="192"/>
          </a:xfrm>
        </p:grpSpPr>
        <p:sp>
          <p:nvSpPr>
            <p:cNvPr id="23625" name="Oval 144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626" name="Text Box 145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1</a:t>
              </a:r>
            </a:p>
          </p:txBody>
        </p:sp>
      </p:grpSp>
      <p:sp>
        <p:nvSpPr>
          <p:cNvPr id="23573" name="Text Box 146"/>
          <p:cNvSpPr txBox="1">
            <a:spLocks noChangeArrowheads="1"/>
          </p:cNvSpPr>
          <p:nvPr/>
        </p:nvSpPr>
        <p:spPr bwMode="auto">
          <a:xfrm>
            <a:off x="265113" y="3703638"/>
            <a:ext cx="4116387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1" u="sng" dirty="0" smtClean="0">
                <a:solidFill>
                  <a:srgbClr val="C00000"/>
                </a:solidFill>
                <a:latin typeface="Gill Sans MT" charset="0"/>
                <a:cs typeface="+mn-cs"/>
              </a:rPr>
              <a:t>passive scanning:</a:t>
            </a:r>
            <a:r>
              <a:rPr lang="en-US" u="sng" dirty="0" smtClean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beacon frames sent from APs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association Request frame sent: H1 to selected AP 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association Response frame sent from  selected AP to H1</a:t>
            </a:r>
          </a:p>
        </p:txBody>
      </p:sp>
      <p:grpSp>
        <p:nvGrpSpPr>
          <p:cNvPr id="60437" name="Group 361"/>
          <p:cNvGrpSpPr>
            <a:grpSpLocks/>
          </p:cNvGrpSpPr>
          <p:nvPr/>
        </p:nvGrpSpPr>
        <p:grpSpPr bwMode="auto">
          <a:xfrm>
            <a:off x="1260475" y="2092325"/>
            <a:ext cx="649288" cy="561975"/>
            <a:chOff x="2967" y="478"/>
            <a:chExt cx="788" cy="625"/>
          </a:xfrm>
        </p:grpSpPr>
        <p:pic>
          <p:nvPicPr>
            <p:cNvPr id="6048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38" name="Group 361"/>
          <p:cNvGrpSpPr>
            <a:grpSpLocks/>
          </p:cNvGrpSpPr>
          <p:nvPr/>
        </p:nvGrpSpPr>
        <p:grpSpPr bwMode="auto">
          <a:xfrm>
            <a:off x="3170238" y="2112963"/>
            <a:ext cx="649287" cy="561975"/>
            <a:chOff x="2967" y="478"/>
            <a:chExt cx="788" cy="625"/>
          </a:xfrm>
        </p:grpSpPr>
        <p:pic>
          <p:nvPicPr>
            <p:cNvPr id="60484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5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39" name="Group 356"/>
          <p:cNvGrpSpPr>
            <a:grpSpLocks/>
          </p:cNvGrpSpPr>
          <p:nvPr/>
        </p:nvGrpSpPr>
        <p:grpSpPr bwMode="auto">
          <a:xfrm>
            <a:off x="2205038" y="2519363"/>
            <a:ext cx="436562" cy="498475"/>
            <a:chOff x="313" y="1497"/>
            <a:chExt cx="1152" cy="1014"/>
          </a:xfrm>
        </p:grpSpPr>
        <p:pic>
          <p:nvPicPr>
            <p:cNvPr id="60482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3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18038" y="1390650"/>
            <a:ext cx="4297362" cy="4976813"/>
            <a:chOff x="4618038" y="1390650"/>
            <a:chExt cx="4297362" cy="4976356"/>
          </a:xfrm>
        </p:grpSpPr>
        <p:sp>
          <p:nvSpPr>
            <p:cNvPr id="23579" name="Oval 6"/>
            <p:cNvSpPr>
              <a:spLocks noChangeArrowheads="1"/>
            </p:cNvSpPr>
            <p:nvPr/>
          </p:nvSpPr>
          <p:spPr bwMode="auto">
            <a:xfrm>
              <a:off x="6580188" y="1455732"/>
              <a:ext cx="2335212" cy="2223883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80" name="Oval 7"/>
            <p:cNvSpPr>
              <a:spLocks noChangeArrowheads="1"/>
            </p:cNvSpPr>
            <p:nvPr/>
          </p:nvSpPr>
          <p:spPr bwMode="auto">
            <a:xfrm>
              <a:off x="4724400" y="1390650"/>
              <a:ext cx="2335213" cy="2223884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81" name="Text Box 8"/>
            <p:cNvSpPr txBox="1">
              <a:spLocks noChangeArrowheads="1"/>
            </p:cNvSpPr>
            <p:nvPr/>
          </p:nvSpPr>
          <p:spPr bwMode="auto">
            <a:xfrm>
              <a:off x="7961313" y="2406557"/>
              <a:ext cx="623887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2</a:t>
              </a:r>
            </a:p>
          </p:txBody>
        </p:sp>
        <p:sp>
          <p:nvSpPr>
            <p:cNvPr id="23582" name="Text Box 9"/>
            <p:cNvSpPr txBox="1">
              <a:spLocks noChangeArrowheads="1"/>
            </p:cNvSpPr>
            <p:nvPr/>
          </p:nvSpPr>
          <p:spPr bwMode="auto">
            <a:xfrm>
              <a:off x="6211888" y="2162104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583" name="Text Box 10"/>
            <p:cNvSpPr txBox="1">
              <a:spLocks noChangeArrowheads="1"/>
            </p:cNvSpPr>
            <p:nvPr/>
          </p:nvSpPr>
          <p:spPr bwMode="auto">
            <a:xfrm>
              <a:off x="5289550" y="2590690"/>
              <a:ext cx="623888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1</a:t>
              </a:r>
            </a:p>
          </p:txBody>
        </p:sp>
        <p:sp>
          <p:nvSpPr>
            <p:cNvPr id="23584" name="Text Box 11"/>
            <p:cNvSpPr txBox="1">
              <a:spLocks noChangeArrowheads="1"/>
            </p:cNvSpPr>
            <p:nvPr/>
          </p:nvSpPr>
          <p:spPr bwMode="auto">
            <a:xfrm>
              <a:off x="6577013" y="3178011"/>
              <a:ext cx="446087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H1</a:t>
              </a:r>
            </a:p>
          </p:txBody>
        </p:sp>
        <p:sp>
          <p:nvSpPr>
            <p:cNvPr id="23585" name="Text Box 12"/>
            <p:cNvSpPr txBox="1">
              <a:spLocks noChangeArrowheads="1"/>
            </p:cNvSpPr>
            <p:nvPr/>
          </p:nvSpPr>
          <p:spPr bwMode="auto">
            <a:xfrm>
              <a:off x="8218488" y="2981179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586" name="Text Box 13"/>
            <p:cNvSpPr txBox="1">
              <a:spLocks noChangeArrowheads="1"/>
            </p:cNvSpPr>
            <p:nvPr/>
          </p:nvSpPr>
          <p:spPr bwMode="auto">
            <a:xfrm>
              <a:off x="7367588" y="1512877"/>
              <a:ext cx="766762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BBS 2</a:t>
              </a:r>
            </a:p>
          </p:txBody>
        </p:sp>
        <p:sp>
          <p:nvSpPr>
            <p:cNvPr id="23587" name="Text Box 14"/>
            <p:cNvSpPr txBox="1">
              <a:spLocks noChangeArrowheads="1"/>
            </p:cNvSpPr>
            <p:nvPr/>
          </p:nvSpPr>
          <p:spPr bwMode="auto">
            <a:xfrm>
              <a:off x="5551488" y="1462081"/>
              <a:ext cx="765175" cy="338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BBS 1</a:t>
              </a:r>
            </a:p>
          </p:txBody>
        </p:sp>
        <p:sp>
          <p:nvSpPr>
            <p:cNvPr id="60451" name="Freeform 56"/>
            <p:cNvSpPr>
              <a:spLocks/>
            </p:cNvSpPr>
            <p:nvPr/>
          </p:nvSpPr>
          <p:spPr bwMode="auto">
            <a:xfrm>
              <a:off x="6837363" y="2466975"/>
              <a:ext cx="869950" cy="225425"/>
            </a:xfrm>
            <a:custGeom>
              <a:avLst/>
              <a:gdLst>
                <a:gd name="T0" fmla="*/ 0 w 548"/>
                <a:gd name="T1" fmla="*/ 2147483647 h 142"/>
                <a:gd name="T2" fmla="*/ 0 w 548"/>
                <a:gd name="T3" fmla="*/ 0 h 142"/>
                <a:gd name="T4" fmla="*/ 2147483647 w 548"/>
                <a:gd name="T5" fmla="*/ 0 h 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8" h="142">
                  <a:moveTo>
                    <a:pt x="0" y="142"/>
                  </a:moveTo>
                  <a:lnTo>
                    <a:pt x="0" y="0"/>
                  </a:lnTo>
                  <a:lnTo>
                    <a:pt x="54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89" name="Line 57"/>
            <p:cNvSpPr>
              <a:spLocks noChangeShapeType="1"/>
            </p:cNvSpPr>
            <p:nvPr/>
          </p:nvSpPr>
          <p:spPr bwMode="auto">
            <a:xfrm flipH="1">
              <a:off x="6011863" y="2466876"/>
              <a:ext cx="823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90" name="Line 58"/>
            <p:cNvSpPr>
              <a:spLocks noChangeShapeType="1"/>
            </p:cNvSpPr>
            <p:nvPr/>
          </p:nvSpPr>
          <p:spPr bwMode="auto">
            <a:xfrm>
              <a:off x="6073775" y="254306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91" name="Line 59"/>
            <p:cNvSpPr>
              <a:spLocks noChangeShapeType="1"/>
            </p:cNvSpPr>
            <p:nvPr/>
          </p:nvSpPr>
          <p:spPr bwMode="auto">
            <a:xfrm flipH="1">
              <a:off x="6961188" y="2558943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92" name="Line 60"/>
            <p:cNvSpPr>
              <a:spLocks noChangeShapeType="1"/>
            </p:cNvSpPr>
            <p:nvPr/>
          </p:nvSpPr>
          <p:spPr bwMode="auto">
            <a:xfrm flipH="1">
              <a:off x="7159625" y="2890700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593" name="Line 61"/>
            <p:cNvSpPr>
              <a:spLocks noChangeShapeType="1"/>
            </p:cNvSpPr>
            <p:nvPr/>
          </p:nvSpPr>
          <p:spPr bwMode="auto">
            <a:xfrm flipV="1">
              <a:off x="7115175" y="271132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60457" name="Group 62"/>
            <p:cNvGrpSpPr>
              <a:grpSpLocks/>
            </p:cNvGrpSpPr>
            <p:nvPr/>
          </p:nvGrpSpPr>
          <p:grpSpPr bwMode="auto">
            <a:xfrm>
              <a:off x="6686550" y="2295525"/>
              <a:ext cx="282575" cy="304800"/>
              <a:chOff x="1255" y="3461"/>
              <a:chExt cx="178" cy="192"/>
            </a:xfrm>
          </p:grpSpPr>
          <p:sp>
            <p:nvSpPr>
              <p:cNvPr id="23617" name="Oval 63"/>
              <p:cNvSpPr>
                <a:spLocks noChangeArrowheads="1"/>
              </p:cNvSpPr>
              <p:nvPr/>
            </p:nvSpPr>
            <p:spPr bwMode="auto">
              <a:xfrm>
                <a:off x="1274" y="349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618" name="Text Box 64"/>
              <p:cNvSpPr txBox="1">
                <a:spLocks noChangeArrowheads="1"/>
              </p:cNvSpPr>
              <p:nvPr/>
            </p:nvSpPr>
            <p:spPr bwMode="auto">
              <a:xfrm>
                <a:off x="1255" y="346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60458" name="Group 65"/>
            <p:cNvGrpSpPr>
              <a:grpSpLocks/>
            </p:cNvGrpSpPr>
            <p:nvPr/>
          </p:nvGrpSpPr>
          <p:grpSpPr bwMode="auto">
            <a:xfrm>
              <a:off x="7258050" y="2492375"/>
              <a:ext cx="282575" cy="304800"/>
              <a:chOff x="1851" y="2490"/>
              <a:chExt cx="178" cy="192"/>
            </a:xfrm>
          </p:grpSpPr>
          <p:sp>
            <p:nvSpPr>
              <p:cNvPr id="23615" name="Oval 66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616" name="Text Box 67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60459" name="Group 68"/>
            <p:cNvGrpSpPr>
              <a:grpSpLocks/>
            </p:cNvGrpSpPr>
            <p:nvPr/>
          </p:nvGrpSpPr>
          <p:grpSpPr bwMode="auto">
            <a:xfrm>
              <a:off x="6180138" y="2509838"/>
              <a:ext cx="282575" cy="304800"/>
              <a:chOff x="1851" y="2490"/>
              <a:chExt cx="178" cy="192"/>
            </a:xfrm>
          </p:grpSpPr>
          <p:sp>
            <p:nvSpPr>
              <p:cNvPr id="23613" name="Oval 69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614" name="Text Box 70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60460" name="Group 71"/>
            <p:cNvGrpSpPr>
              <a:grpSpLocks/>
            </p:cNvGrpSpPr>
            <p:nvPr/>
          </p:nvGrpSpPr>
          <p:grpSpPr bwMode="auto">
            <a:xfrm>
              <a:off x="7200900" y="2735263"/>
              <a:ext cx="282575" cy="304800"/>
              <a:chOff x="1851" y="2490"/>
              <a:chExt cx="178" cy="192"/>
            </a:xfrm>
          </p:grpSpPr>
          <p:sp>
            <p:nvSpPr>
              <p:cNvPr id="23611" name="Oval 72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612" name="Text Box 73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60461" name="Group 74"/>
            <p:cNvGrpSpPr>
              <a:grpSpLocks/>
            </p:cNvGrpSpPr>
            <p:nvPr/>
          </p:nvGrpSpPr>
          <p:grpSpPr bwMode="auto">
            <a:xfrm>
              <a:off x="7489825" y="2827338"/>
              <a:ext cx="282575" cy="304800"/>
              <a:chOff x="1851" y="2490"/>
              <a:chExt cx="178" cy="192"/>
            </a:xfrm>
          </p:grpSpPr>
          <p:sp>
            <p:nvSpPr>
              <p:cNvPr id="23609" name="Oval 75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610" name="Text Box 76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  <a:cs typeface="+mn-cs"/>
                  </a:rPr>
                  <a:t>4</a:t>
                </a:r>
              </a:p>
            </p:txBody>
          </p:sp>
        </p:grpSp>
        <p:sp>
          <p:nvSpPr>
            <p:cNvPr id="23599" name="Text Box 77"/>
            <p:cNvSpPr txBox="1">
              <a:spLocks noChangeArrowheads="1"/>
            </p:cNvSpPr>
            <p:nvPr/>
          </p:nvSpPr>
          <p:spPr bwMode="auto">
            <a:xfrm>
              <a:off x="4618038" y="3689139"/>
              <a:ext cx="3962400" cy="2677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1" u="sng" dirty="0" smtClean="0">
                  <a:solidFill>
                    <a:srgbClr val="C00000"/>
                  </a:solidFill>
                  <a:latin typeface="Gill Sans MT" charset="0"/>
                  <a:cs typeface="+mn-cs"/>
                </a:rPr>
                <a:t>active  scanning</a:t>
              </a:r>
              <a:r>
                <a:rPr lang="en-US" dirty="0" smtClean="0">
                  <a:solidFill>
                    <a:srgbClr val="C00000"/>
                  </a:solidFill>
                  <a:latin typeface="Gill Sans MT" charset="0"/>
                  <a:cs typeface="+mn-cs"/>
                </a:rPr>
                <a:t>: 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Probe Request frame broadcast from H1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Probe Response frames sent from APs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Association Request frame sent: H1 to selected AP 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Association Response frame sent from selected AP to H1</a:t>
              </a:r>
            </a:p>
          </p:txBody>
        </p:sp>
        <p:grpSp>
          <p:nvGrpSpPr>
            <p:cNvPr id="60463" name="Group 361"/>
            <p:cNvGrpSpPr>
              <a:grpSpLocks/>
            </p:cNvGrpSpPr>
            <p:nvPr/>
          </p:nvGrpSpPr>
          <p:grpSpPr bwMode="auto">
            <a:xfrm>
              <a:off x="5557520" y="2062480"/>
              <a:ext cx="650240" cy="561340"/>
              <a:chOff x="2967" y="478"/>
              <a:chExt cx="788" cy="625"/>
            </a:xfrm>
          </p:grpSpPr>
          <p:pic>
            <p:nvPicPr>
              <p:cNvPr id="60470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71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0464" name="Group 361"/>
            <p:cNvGrpSpPr>
              <a:grpSpLocks/>
            </p:cNvGrpSpPr>
            <p:nvPr/>
          </p:nvGrpSpPr>
          <p:grpSpPr bwMode="auto">
            <a:xfrm>
              <a:off x="7599680" y="2001520"/>
              <a:ext cx="650240" cy="561340"/>
              <a:chOff x="2967" y="478"/>
              <a:chExt cx="788" cy="625"/>
            </a:xfrm>
          </p:grpSpPr>
          <p:pic>
            <p:nvPicPr>
              <p:cNvPr id="60468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69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0465" name="Group 356"/>
            <p:cNvGrpSpPr>
              <a:grpSpLocks/>
            </p:cNvGrpSpPr>
            <p:nvPr/>
          </p:nvGrpSpPr>
          <p:grpSpPr bwMode="auto">
            <a:xfrm>
              <a:off x="6532880" y="2590799"/>
              <a:ext cx="436880" cy="497841"/>
              <a:chOff x="313" y="1497"/>
              <a:chExt cx="1152" cy="1014"/>
            </a:xfrm>
          </p:grpSpPr>
          <p:pic>
            <p:nvPicPr>
              <p:cNvPr id="60466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67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60441" name="Picture 17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27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802.11: Channels, association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802.11b: 2.4GHz-2.485GHz spectrum divided into 11 channels at different frequencies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AP admin chooses frequency for AP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interference possible: channel can be same as that chosen by neighboring AP!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host: must </a:t>
            </a: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associate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with an AP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scans channels, listening for </a:t>
            </a:r>
            <a:r>
              <a:rPr lang="en-US" i="1" dirty="0">
                <a:latin typeface="Gill Sans MT" charset="0"/>
              </a:rPr>
              <a:t>beacon frames</a:t>
            </a:r>
            <a:r>
              <a:rPr lang="en-US" dirty="0">
                <a:latin typeface="Gill Sans MT" charset="0"/>
              </a:rPr>
              <a:t> containing AP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dirty="0">
                <a:latin typeface="Gill Sans MT" charset="0"/>
              </a:rPr>
              <a:t>s name (SSID) and MAC address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selects AP to associate with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may perform authentication [Chapter 8]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will typically run DHCP to get IP address in AP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dirty="0">
                <a:latin typeface="Gill Sans MT" charset="0"/>
              </a:rPr>
              <a:t>s subnet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5837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4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356"/>
          <p:cNvGrpSpPr>
            <a:grpSpLocks/>
          </p:cNvGrpSpPr>
          <p:nvPr/>
        </p:nvGrpSpPr>
        <p:grpSpPr bwMode="auto">
          <a:xfrm>
            <a:off x="2163763" y="2570163"/>
            <a:ext cx="627062" cy="642937"/>
            <a:chOff x="313" y="1497"/>
            <a:chExt cx="1152" cy="1014"/>
          </a:xfrm>
        </p:grpSpPr>
        <p:pic>
          <p:nvPicPr>
            <p:cNvPr id="44075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6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301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Gill Sans MT" charset="0"/>
                <a:cs typeface="+mj-cs"/>
              </a:rPr>
              <a:t>The Hidden Terminal Problem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50938"/>
            <a:ext cx="7772400" cy="1117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Multiple </a:t>
            </a:r>
            <a:r>
              <a:rPr lang="en-US" sz="2400" b="1" u="sng" dirty="0">
                <a:latin typeface="Gill Sans MT" charset="0"/>
                <a:cs typeface="+mn-cs"/>
              </a:rPr>
              <a:t>wireless</a:t>
            </a:r>
            <a:r>
              <a:rPr lang="en-US" sz="2400" dirty="0">
                <a:latin typeface="Gill Sans MT" charset="0"/>
                <a:cs typeface="+mn-cs"/>
              </a:rPr>
              <a:t> senders and receivers create additional </a:t>
            </a:r>
            <a:r>
              <a:rPr lang="en-US" sz="2400" dirty="0" smtClean="0">
                <a:latin typeface="Gill Sans MT" charset="0"/>
                <a:cs typeface="+mn-cs"/>
              </a:rPr>
              <a:t>problems”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4038" name="Freeform 7"/>
          <p:cNvSpPr>
            <a:spLocks/>
          </p:cNvSpPr>
          <p:nvPr/>
        </p:nvSpPr>
        <p:spPr bwMode="auto">
          <a:xfrm>
            <a:off x="698500" y="2413000"/>
            <a:ext cx="2020888" cy="1085850"/>
          </a:xfrm>
          <a:custGeom>
            <a:avLst/>
            <a:gdLst>
              <a:gd name="T0" fmla="*/ 2147483647 w 1273"/>
              <a:gd name="T1" fmla="*/ 2147483647 h 684"/>
              <a:gd name="T2" fmla="*/ 2147483647 w 1273"/>
              <a:gd name="T3" fmla="*/ 0 h 684"/>
              <a:gd name="T4" fmla="*/ 2147483647 w 1273"/>
              <a:gd name="T5" fmla="*/ 2147483647 h 684"/>
              <a:gd name="T6" fmla="*/ 2147483647 w 1273"/>
              <a:gd name="T7" fmla="*/ 2147483647 h 684"/>
              <a:gd name="T8" fmla="*/ 2147483647 w 1273"/>
              <a:gd name="T9" fmla="*/ 2147483647 h 684"/>
              <a:gd name="T10" fmla="*/ 2147483647 w 1273"/>
              <a:gd name="T11" fmla="*/ 2147483647 h 684"/>
              <a:gd name="T12" fmla="*/ 2147483647 w 1273"/>
              <a:gd name="T13" fmla="*/ 2147483647 h 684"/>
              <a:gd name="T14" fmla="*/ 2147483647 w 1273"/>
              <a:gd name="T15" fmla="*/ 2147483647 h 684"/>
              <a:gd name="T16" fmla="*/ 2147483647 w 1273"/>
              <a:gd name="T17" fmla="*/ 2147483647 h 684"/>
              <a:gd name="T18" fmla="*/ 0 w 1273"/>
              <a:gd name="T19" fmla="*/ 2147483647 h 6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73" h="684">
                <a:moveTo>
                  <a:pt x="9" y="675"/>
                </a:moveTo>
                <a:lnTo>
                  <a:pt x="316" y="0"/>
                </a:lnTo>
                <a:lnTo>
                  <a:pt x="461" y="228"/>
                </a:lnTo>
                <a:lnTo>
                  <a:pt x="510" y="119"/>
                </a:lnTo>
                <a:lnTo>
                  <a:pt x="631" y="467"/>
                </a:lnTo>
                <a:lnTo>
                  <a:pt x="667" y="391"/>
                </a:lnTo>
                <a:lnTo>
                  <a:pt x="739" y="464"/>
                </a:lnTo>
                <a:lnTo>
                  <a:pt x="1058" y="57"/>
                </a:lnTo>
                <a:lnTo>
                  <a:pt x="1273" y="684"/>
                </a:lnTo>
                <a:lnTo>
                  <a:pt x="0" y="67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CC66"/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368" name="Line 26"/>
          <p:cNvSpPr>
            <a:spLocks noChangeShapeType="1"/>
          </p:cNvSpPr>
          <p:nvPr/>
        </p:nvSpPr>
        <p:spPr bwMode="auto">
          <a:xfrm flipV="1">
            <a:off x="1971675" y="3627438"/>
            <a:ext cx="998538" cy="169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369" name="Line 27"/>
          <p:cNvSpPr>
            <a:spLocks noChangeShapeType="1"/>
          </p:cNvSpPr>
          <p:nvPr/>
        </p:nvSpPr>
        <p:spPr bwMode="auto">
          <a:xfrm>
            <a:off x="2644775" y="3148013"/>
            <a:ext cx="407988" cy="322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370" name="Text Box 28"/>
          <p:cNvSpPr txBox="1">
            <a:spLocks noChangeArrowheads="1"/>
          </p:cNvSpPr>
          <p:nvPr/>
        </p:nvSpPr>
        <p:spPr bwMode="auto">
          <a:xfrm>
            <a:off x="1090613" y="3519488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71" name="Text Box 29"/>
          <p:cNvSpPr txBox="1">
            <a:spLocks noChangeArrowheads="1"/>
          </p:cNvSpPr>
          <p:nvPr/>
        </p:nvSpPr>
        <p:spPr bwMode="auto">
          <a:xfrm>
            <a:off x="3563938" y="3292475"/>
            <a:ext cx="3381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72" name="Text Box 30"/>
          <p:cNvSpPr txBox="1">
            <a:spLocks noChangeArrowheads="1"/>
          </p:cNvSpPr>
          <p:nvPr/>
        </p:nvSpPr>
        <p:spPr bwMode="auto">
          <a:xfrm>
            <a:off x="2741613" y="2587625"/>
            <a:ext cx="350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5373" name="Rectangle 32"/>
          <p:cNvSpPr>
            <a:spLocks noChangeArrowheads="1"/>
          </p:cNvSpPr>
          <p:nvPr/>
        </p:nvSpPr>
        <p:spPr bwMode="auto">
          <a:xfrm>
            <a:off x="471488" y="4175125"/>
            <a:ext cx="4148137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Hidden terminal problem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B, A hear each other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B, C hear each other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A, C can not hear each other means A, C unaware of their interference at 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35" name="Text Box 47"/>
          <p:cNvSpPr txBox="1">
            <a:spLocks noChangeArrowheads="1"/>
          </p:cNvSpPr>
          <p:nvPr/>
        </p:nvSpPr>
        <p:spPr bwMode="auto">
          <a:xfrm>
            <a:off x="4943475" y="229235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3336" name="Text Box 48"/>
          <p:cNvSpPr txBox="1">
            <a:spLocks noChangeArrowheads="1"/>
          </p:cNvSpPr>
          <p:nvPr/>
        </p:nvSpPr>
        <p:spPr bwMode="auto">
          <a:xfrm>
            <a:off x="6853238" y="2289175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3337" name="Text Box 49"/>
          <p:cNvSpPr txBox="1">
            <a:spLocks noChangeArrowheads="1"/>
          </p:cNvSpPr>
          <p:nvPr/>
        </p:nvSpPr>
        <p:spPr bwMode="auto">
          <a:xfrm>
            <a:off x="8034338" y="2332038"/>
            <a:ext cx="350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3323" name="Text Box 55"/>
          <p:cNvSpPr txBox="1">
            <a:spLocks noChangeArrowheads="1"/>
          </p:cNvSpPr>
          <p:nvPr/>
        </p:nvSpPr>
        <p:spPr bwMode="auto">
          <a:xfrm>
            <a:off x="5016500" y="3119438"/>
            <a:ext cx="936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ja-JP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’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 signal</a:t>
            </a:r>
          </a:p>
          <a:p>
            <a:pPr>
              <a:defRPr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strength</a:t>
            </a:r>
          </a:p>
        </p:txBody>
      </p:sp>
      <p:sp>
        <p:nvSpPr>
          <p:cNvPr id="13324" name="Line 60"/>
          <p:cNvSpPr>
            <a:spLocks noChangeShapeType="1"/>
          </p:cNvSpPr>
          <p:nvPr/>
        </p:nvSpPr>
        <p:spPr bwMode="auto">
          <a:xfrm>
            <a:off x="5078413" y="4148138"/>
            <a:ext cx="326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25" name="Line 61"/>
          <p:cNvSpPr>
            <a:spLocks noChangeShapeType="1"/>
          </p:cNvSpPr>
          <p:nvPr/>
        </p:nvSpPr>
        <p:spPr bwMode="auto">
          <a:xfrm>
            <a:off x="5024438" y="2968625"/>
            <a:ext cx="0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26" name="Freeform 62"/>
          <p:cNvSpPr>
            <a:spLocks/>
          </p:cNvSpPr>
          <p:nvPr/>
        </p:nvSpPr>
        <p:spPr bwMode="auto">
          <a:xfrm>
            <a:off x="5106988" y="3024188"/>
            <a:ext cx="2995612" cy="1081087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27" name="Text Box 63"/>
          <p:cNvSpPr txBox="1">
            <a:spLocks noChangeArrowheads="1"/>
          </p:cNvSpPr>
          <p:nvPr/>
        </p:nvSpPr>
        <p:spPr bwMode="auto">
          <a:xfrm>
            <a:off x="6362700" y="4111625"/>
            <a:ext cx="593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space</a:t>
            </a:r>
          </a:p>
        </p:txBody>
      </p:sp>
      <p:sp>
        <p:nvSpPr>
          <p:cNvPr id="13328" name="Freeform 65"/>
          <p:cNvSpPr>
            <a:spLocks/>
          </p:cNvSpPr>
          <p:nvPr/>
        </p:nvSpPr>
        <p:spPr bwMode="auto">
          <a:xfrm flipH="1">
            <a:off x="5202238" y="2994025"/>
            <a:ext cx="2995612" cy="1081088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29" name="Text Box 66"/>
          <p:cNvSpPr txBox="1">
            <a:spLocks noChangeArrowheads="1"/>
          </p:cNvSpPr>
          <p:nvPr/>
        </p:nvSpPr>
        <p:spPr bwMode="auto">
          <a:xfrm>
            <a:off x="7643813" y="3048000"/>
            <a:ext cx="958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C</a:t>
            </a:r>
            <a:r>
              <a:rPr lang="ja-JP" altLang="en-US" sz="1400" smtClean="0">
                <a:solidFill>
                  <a:srgbClr val="3333CC"/>
                </a:solidFill>
                <a:latin typeface="Arial" charset="0"/>
                <a:cs typeface="Arial" charset="0"/>
              </a:rPr>
              <a:t>’</a:t>
            </a: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s signal</a:t>
            </a:r>
          </a:p>
          <a:p>
            <a:pPr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strength</a:t>
            </a:r>
          </a:p>
        </p:txBody>
      </p:sp>
      <p:sp>
        <p:nvSpPr>
          <p:cNvPr id="13330" name="Line 67"/>
          <p:cNvSpPr>
            <a:spLocks noChangeShapeType="1"/>
          </p:cNvSpPr>
          <p:nvPr/>
        </p:nvSpPr>
        <p:spPr bwMode="auto">
          <a:xfrm flipH="1">
            <a:off x="5403850" y="2855913"/>
            <a:ext cx="26988" cy="1263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31" name="Line 68"/>
          <p:cNvSpPr>
            <a:spLocks noChangeShapeType="1"/>
          </p:cNvSpPr>
          <p:nvPr/>
        </p:nvSpPr>
        <p:spPr bwMode="auto">
          <a:xfrm>
            <a:off x="6624638" y="2924175"/>
            <a:ext cx="0" cy="12080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32" name="Line 69"/>
          <p:cNvSpPr>
            <a:spLocks noChangeShapeType="1"/>
          </p:cNvSpPr>
          <p:nvPr/>
        </p:nvSpPr>
        <p:spPr bwMode="auto">
          <a:xfrm>
            <a:off x="7705725" y="2908300"/>
            <a:ext cx="0" cy="11811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3321" name="Rectangle 70"/>
          <p:cNvSpPr>
            <a:spLocks noChangeArrowheads="1"/>
          </p:cNvSpPr>
          <p:nvPr/>
        </p:nvSpPr>
        <p:spPr bwMode="auto">
          <a:xfrm>
            <a:off x="4995863" y="4432300"/>
            <a:ext cx="4148137" cy="207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Signal attenuation: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B, A hear each other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B, C hear each other</a:t>
            </a:r>
          </a:p>
          <a:p>
            <a:pPr marL="277813" indent="-277813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A, C can not hear each other interfering at B</a:t>
            </a:r>
          </a:p>
        </p:txBody>
      </p:sp>
      <p:grpSp>
        <p:nvGrpSpPr>
          <p:cNvPr id="44059" name="Group 356"/>
          <p:cNvGrpSpPr>
            <a:grpSpLocks/>
          </p:cNvGrpSpPr>
          <p:nvPr/>
        </p:nvGrpSpPr>
        <p:grpSpPr bwMode="auto">
          <a:xfrm>
            <a:off x="2925763" y="3119438"/>
            <a:ext cx="627062" cy="642937"/>
            <a:chOff x="313" y="1497"/>
            <a:chExt cx="1152" cy="1014"/>
          </a:xfrm>
        </p:grpSpPr>
        <p:pic>
          <p:nvPicPr>
            <p:cNvPr id="44073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4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60" name="Group 356"/>
          <p:cNvGrpSpPr>
            <a:grpSpLocks/>
          </p:cNvGrpSpPr>
          <p:nvPr/>
        </p:nvGrpSpPr>
        <p:grpSpPr bwMode="auto">
          <a:xfrm>
            <a:off x="1401763" y="3260725"/>
            <a:ext cx="627062" cy="644525"/>
            <a:chOff x="313" y="1497"/>
            <a:chExt cx="1152" cy="1014"/>
          </a:xfrm>
        </p:grpSpPr>
        <p:pic>
          <p:nvPicPr>
            <p:cNvPr id="44071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2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" name="Group 356"/>
          <p:cNvGrpSpPr>
            <a:grpSpLocks/>
          </p:cNvGrpSpPr>
          <p:nvPr/>
        </p:nvGrpSpPr>
        <p:grpSpPr bwMode="auto">
          <a:xfrm>
            <a:off x="5130800" y="2154238"/>
            <a:ext cx="627063" cy="642937"/>
            <a:chOff x="313" y="1497"/>
            <a:chExt cx="1152" cy="1014"/>
          </a:xfrm>
        </p:grpSpPr>
        <p:pic>
          <p:nvPicPr>
            <p:cNvPr id="44069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0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3" name="Group 356"/>
          <p:cNvGrpSpPr>
            <a:grpSpLocks/>
          </p:cNvGrpSpPr>
          <p:nvPr/>
        </p:nvGrpSpPr>
        <p:grpSpPr bwMode="auto">
          <a:xfrm>
            <a:off x="6319838" y="2193925"/>
            <a:ext cx="627062" cy="644525"/>
            <a:chOff x="313" y="1497"/>
            <a:chExt cx="1152" cy="1014"/>
          </a:xfrm>
        </p:grpSpPr>
        <p:pic>
          <p:nvPicPr>
            <p:cNvPr id="44067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68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 356"/>
          <p:cNvGrpSpPr>
            <a:grpSpLocks/>
          </p:cNvGrpSpPr>
          <p:nvPr/>
        </p:nvGrpSpPr>
        <p:grpSpPr bwMode="auto">
          <a:xfrm>
            <a:off x="7396163" y="2124075"/>
            <a:ext cx="627062" cy="642938"/>
            <a:chOff x="313" y="1497"/>
            <a:chExt cx="1152" cy="1014"/>
          </a:xfrm>
        </p:grpSpPr>
        <p:pic>
          <p:nvPicPr>
            <p:cNvPr id="44065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66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064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7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13336" grpId="0"/>
      <p:bldP spid="13337" grpId="0"/>
      <p:bldP spid="13323" grpId="0"/>
      <p:bldP spid="13326" grpId="0" animBg="1"/>
      <p:bldP spid="13327" grpId="0"/>
      <p:bldP spid="13328" grpId="0" animBg="1"/>
      <p:bldP spid="13329" grpId="0"/>
      <p:bldP spid="133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57163"/>
            <a:ext cx="8220075" cy="95091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IEEE 802.11 MAC Protocol: CSMA/CA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222375"/>
            <a:ext cx="5630863" cy="49530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i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802.11 </a:t>
            </a:r>
            <a:r>
              <a:rPr lang="en-US" sz="24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sender</a:t>
            </a:r>
            <a:endParaRPr lang="en-US" sz="2400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- 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if channel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idle</a:t>
            </a:r>
            <a:r>
              <a:rPr lang="en-US" sz="2000" dirty="0">
                <a:latin typeface="Arial" charset="0"/>
                <a:cs typeface="Arial" charset="0"/>
              </a:rPr>
              <a:t> for </a:t>
            </a:r>
            <a:r>
              <a:rPr lang="en-US" sz="2000" dirty="0" smtClean="0">
                <a:latin typeface="Arial" charset="0"/>
                <a:cs typeface="Arial" charset="0"/>
              </a:rPr>
              <a:t>50 </a:t>
            </a:r>
            <a:r>
              <a:rPr lang="el-GR" sz="2000" dirty="0" smtClean="0">
                <a:latin typeface="Arial" charset="0"/>
                <a:cs typeface="Arial" charset="0"/>
              </a:rPr>
              <a:t>μ</a:t>
            </a:r>
            <a:r>
              <a:rPr lang="en-US" sz="2000" dirty="0" smtClean="0">
                <a:latin typeface="Arial" charset="0"/>
                <a:cs typeface="Arial" charset="0"/>
              </a:rPr>
              <a:t>s Distributed Coordination Function (DCF) Inter-Frame Space (DIFS) 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then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transmit entire </a:t>
            </a:r>
            <a:r>
              <a:rPr lang="en-US" sz="2000" dirty="0" smtClean="0">
                <a:latin typeface="Arial" charset="0"/>
                <a:cs typeface="Arial" charset="0"/>
              </a:rPr>
              <a:t>frame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- if channel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busy then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start random backoff time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timer counts down while channel idle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transmit when timer expires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ACK, increase random backoff interval, </a:t>
            </a:r>
            <a:r>
              <a:rPr lang="en-US" sz="2000" dirty="0" smtClean="0">
                <a:latin typeface="Arial" charset="0"/>
                <a:cs typeface="Arial" charset="0"/>
              </a:rPr>
              <a:t>repeat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i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802.11 </a:t>
            </a:r>
            <a:r>
              <a:rPr lang="en-US" sz="24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receiver</a:t>
            </a:r>
            <a:endParaRPr lang="en-US" sz="2400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if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frame received 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OK, </a:t>
            </a:r>
            <a:r>
              <a:rPr lang="en-US" sz="2000" dirty="0" smtClean="0">
                <a:latin typeface="Arial" charset="0"/>
                <a:cs typeface="Arial" charset="0"/>
              </a:rPr>
              <a:t>return </a:t>
            </a:r>
            <a:r>
              <a:rPr lang="en-US" sz="2000" dirty="0">
                <a:latin typeface="Arial" charset="0"/>
                <a:cs typeface="Arial" charset="0"/>
              </a:rPr>
              <a:t>ACK after </a:t>
            </a:r>
            <a:r>
              <a:rPr lang="en-US" sz="2000" dirty="0" smtClean="0">
                <a:latin typeface="Arial" charset="0"/>
                <a:cs typeface="Arial" charset="0"/>
              </a:rPr>
              <a:t>10 </a:t>
            </a:r>
            <a:r>
              <a:rPr lang="el-GR" sz="2000" dirty="0" smtClean="0">
                <a:latin typeface="Arial" charset="0"/>
                <a:cs typeface="Arial" charset="0"/>
              </a:rPr>
              <a:t>μ</a:t>
            </a:r>
            <a:r>
              <a:rPr lang="en-US" sz="2000" dirty="0" smtClean="0">
                <a:latin typeface="Arial" charset="0"/>
                <a:cs typeface="Arial" charset="0"/>
              </a:rPr>
              <a:t>s “Short Inter-Frame Space” (SIFS)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ACK is needed </a:t>
            </a:r>
            <a:r>
              <a:rPr lang="en-US" sz="1600" dirty="0">
                <a:latin typeface="Arial" charset="0"/>
                <a:cs typeface="Arial" charset="0"/>
              </a:rPr>
              <a:t>due to hidden terminal </a:t>
            </a:r>
            <a:r>
              <a:rPr lang="en-US" sz="1600" dirty="0" smtClean="0">
                <a:latin typeface="Arial" charset="0"/>
                <a:cs typeface="Arial" charset="0"/>
              </a:rPr>
              <a:t>problem 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432550" y="22701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8351838" y="22574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6022975" y="1912938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861300" y="1922463"/>
            <a:ext cx="914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grpSp>
        <p:nvGrpSpPr>
          <p:cNvPr id="354327" name="Group 23"/>
          <p:cNvGrpSpPr>
            <a:grpSpLocks/>
          </p:cNvGrpSpPr>
          <p:nvPr/>
        </p:nvGrpSpPr>
        <p:grpSpPr bwMode="auto">
          <a:xfrm>
            <a:off x="5737225" y="2566988"/>
            <a:ext cx="2616200" cy="1690687"/>
            <a:chOff x="3614" y="1617"/>
            <a:chExt cx="1648" cy="1065"/>
          </a:xfrm>
        </p:grpSpPr>
        <p:grpSp>
          <p:nvGrpSpPr>
            <p:cNvPr id="64529" name="Group 22"/>
            <p:cNvGrpSpPr>
              <a:grpSpLocks/>
            </p:cNvGrpSpPr>
            <p:nvPr/>
          </p:nvGrpSpPr>
          <p:grpSpPr bwMode="auto">
            <a:xfrm>
              <a:off x="3614" y="1617"/>
              <a:ext cx="424" cy="194"/>
              <a:chOff x="3614" y="1617"/>
              <a:chExt cx="424" cy="194"/>
            </a:xfrm>
          </p:grpSpPr>
          <p:sp>
            <p:nvSpPr>
              <p:cNvPr id="25622" name="AutoShape 11"/>
              <p:cNvSpPr>
                <a:spLocks/>
              </p:cNvSpPr>
              <p:nvPr/>
            </p:nvSpPr>
            <p:spPr bwMode="auto">
              <a:xfrm>
                <a:off x="3984" y="1620"/>
                <a:ext cx="54" cy="162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5623" name="Text Box 12"/>
              <p:cNvSpPr txBox="1">
                <a:spLocks noChangeArrowheads="1"/>
              </p:cNvSpPr>
              <p:nvPr/>
            </p:nvSpPr>
            <p:spPr bwMode="auto">
              <a:xfrm>
                <a:off x="3614" y="1617"/>
                <a:ext cx="395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50 </a:t>
                </a:r>
                <a:r>
                  <a:rPr lang="el-GR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μ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</a:p>
            </p:txBody>
          </p:sp>
        </p:grpSp>
        <p:grpSp>
          <p:nvGrpSpPr>
            <p:cNvPr id="64530" name="Group 20"/>
            <p:cNvGrpSpPr>
              <a:grpSpLocks/>
            </p:cNvGrpSpPr>
            <p:nvPr/>
          </p:nvGrpSpPr>
          <p:grpSpPr bwMode="auto">
            <a:xfrm>
              <a:off x="4050" y="1782"/>
              <a:ext cx="1212" cy="900"/>
              <a:chOff x="4050" y="1782"/>
              <a:chExt cx="1212" cy="900"/>
            </a:xfrm>
          </p:grpSpPr>
          <p:sp>
            <p:nvSpPr>
              <p:cNvPr id="64531" name="Freeform 13"/>
              <p:cNvSpPr>
                <a:spLocks/>
              </p:cNvSpPr>
              <p:nvPr/>
            </p:nvSpPr>
            <p:spPr bwMode="auto">
              <a:xfrm>
                <a:off x="4050" y="1782"/>
                <a:ext cx="1212" cy="900"/>
              </a:xfrm>
              <a:custGeom>
                <a:avLst/>
                <a:gdLst>
                  <a:gd name="T0" fmla="*/ 6 w 1212"/>
                  <a:gd name="T1" fmla="*/ 0 h 900"/>
                  <a:gd name="T2" fmla="*/ 1212 w 1212"/>
                  <a:gd name="T3" fmla="*/ 228 h 900"/>
                  <a:gd name="T4" fmla="*/ 1212 w 1212"/>
                  <a:gd name="T5" fmla="*/ 900 h 900"/>
                  <a:gd name="T6" fmla="*/ 0 w 1212"/>
                  <a:gd name="T7" fmla="*/ 660 h 900"/>
                  <a:gd name="T8" fmla="*/ 6 w 1212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900">
                    <a:moveTo>
                      <a:pt x="6" y="0"/>
                    </a:moveTo>
                    <a:lnTo>
                      <a:pt x="1212" y="228"/>
                    </a:lnTo>
                    <a:lnTo>
                      <a:pt x="1212" y="900"/>
                    </a:lnTo>
                    <a:lnTo>
                      <a:pt x="0" y="66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5621" name="Text Box 18"/>
              <p:cNvSpPr txBox="1">
                <a:spLocks noChangeArrowheads="1"/>
              </p:cNvSpPr>
              <p:nvPr/>
            </p:nvSpPr>
            <p:spPr bwMode="auto">
              <a:xfrm>
                <a:off x="4394" y="2108"/>
                <a:ext cx="39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</p:grpSp>
      <p:grpSp>
        <p:nvGrpSpPr>
          <p:cNvPr id="354328" name="Group 24"/>
          <p:cNvGrpSpPr>
            <a:grpSpLocks/>
          </p:cNvGrpSpPr>
          <p:nvPr/>
        </p:nvGrpSpPr>
        <p:grpSpPr bwMode="auto">
          <a:xfrm>
            <a:off x="6419856" y="4267200"/>
            <a:ext cx="2603503" cy="923925"/>
            <a:chOff x="4044" y="2688"/>
            <a:chExt cx="1640" cy="582"/>
          </a:xfrm>
        </p:grpSpPr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5258" y="2697"/>
              <a:ext cx="4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10 </a:t>
              </a:r>
              <a:r>
                <a:rPr lang="el-GR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μ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25614" name="AutoShape 15"/>
            <p:cNvSpPr>
              <a:spLocks/>
            </p:cNvSpPr>
            <p:nvPr/>
          </p:nvSpPr>
          <p:spPr bwMode="auto">
            <a:xfrm flipH="1">
              <a:off x="5262" y="2688"/>
              <a:ext cx="54" cy="16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64526" name="Group 21"/>
            <p:cNvGrpSpPr>
              <a:grpSpLocks/>
            </p:cNvGrpSpPr>
            <p:nvPr/>
          </p:nvGrpSpPr>
          <p:grpSpPr bwMode="auto">
            <a:xfrm>
              <a:off x="4044" y="2856"/>
              <a:ext cx="1212" cy="414"/>
              <a:chOff x="4044" y="2856"/>
              <a:chExt cx="1212" cy="414"/>
            </a:xfrm>
          </p:grpSpPr>
          <p:sp>
            <p:nvSpPr>
              <p:cNvPr id="64527" name="Freeform 17"/>
              <p:cNvSpPr>
                <a:spLocks/>
              </p:cNvSpPr>
              <p:nvPr/>
            </p:nvSpPr>
            <p:spPr bwMode="auto">
              <a:xfrm flipV="1">
                <a:off x="4044" y="2856"/>
                <a:ext cx="1212" cy="414"/>
              </a:xfrm>
              <a:custGeom>
                <a:avLst/>
                <a:gdLst>
                  <a:gd name="T0" fmla="*/ 0 w 1212"/>
                  <a:gd name="T1" fmla="*/ 0 h 414"/>
                  <a:gd name="T2" fmla="*/ 1212 w 1212"/>
                  <a:gd name="T3" fmla="*/ 246 h 414"/>
                  <a:gd name="T4" fmla="*/ 1212 w 1212"/>
                  <a:gd name="T5" fmla="*/ 414 h 414"/>
                  <a:gd name="T6" fmla="*/ 6 w 1212"/>
                  <a:gd name="T7" fmla="*/ 174 h 414"/>
                  <a:gd name="T8" fmla="*/ 0 w 1212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414">
                    <a:moveTo>
                      <a:pt x="0" y="0"/>
                    </a:moveTo>
                    <a:lnTo>
                      <a:pt x="1212" y="246"/>
                    </a:lnTo>
                    <a:lnTo>
                      <a:pt x="1212" y="414"/>
                    </a:lnTo>
                    <a:lnTo>
                      <a:pt x="6" y="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5617" name="Text Box 19"/>
              <p:cNvSpPr txBox="1">
                <a:spLocks noChangeArrowheads="1"/>
              </p:cNvSpPr>
              <p:nvPr/>
            </p:nvSpPr>
            <p:spPr bwMode="auto">
              <a:xfrm>
                <a:off x="4436" y="2954"/>
                <a:ext cx="41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ACK</a:t>
                </a:r>
              </a:p>
            </p:txBody>
          </p:sp>
        </p:grpSp>
      </p:grpSp>
      <p:pic>
        <p:nvPicPr>
          <p:cNvPr id="6452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849313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51194" y="5862538"/>
            <a:ext cx="22407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8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DIFS and SIFS</a:t>
            </a:r>
          </a:p>
          <a:p>
            <a:pPr algn="ctr" eaLnBrk="1" hangingPunct="1"/>
            <a:r>
              <a:rPr lang="en-US" sz="18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delays are for 802.11b</a:t>
            </a:r>
            <a:endParaRPr lang="en-US" sz="18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6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601788" y="1216025"/>
            <a:ext cx="2454275" cy="23749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701" name="Line 23"/>
          <p:cNvSpPr>
            <a:spLocks noChangeShapeType="1"/>
          </p:cNvSpPr>
          <p:nvPr/>
        </p:nvSpPr>
        <p:spPr bwMode="auto">
          <a:xfrm>
            <a:off x="3581400" y="27289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9702" name="Line 25"/>
          <p:cNvSpPr>
            <a:spLocks noChangeShapeType="1"/>
          </p:cNvSpPr>
          <p:nvPr/>
        </p:nvSpPr>
        <p:spPr bwMode="auto">
          <a:xfrm flipV="1">
            <a:off x="5257800" y="2271713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2710" name="Group 26"/>
          <p:cNvGrpSpPr>
            <a:grpSpLocks/>
          </p:cNvGrpSpPr>
          <p:nvPr/>
        </p:nvGrpSpPr>
        <p:grpSpPr bwMode="auto">
          <a:xfrm>
            <a:off x="6019800" y="1433513"/>
            <a:ext cx="2362200" cy="1762125"/>
            <a:chOff x="3744" y="1392"/>
            <a:chExt cx="1488" cy="1110"/>
          </a:xfrm>
        </p:grpSpPr>
        <p:sp>
          <p:nvSpPr>
            <p:cNvPr id="72798" name="Freeform 27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92" name="Text Box 28"/>
            <p:cNvSpPr txBox="1">
              <a:spLocks noChangeArrowheads="1"/>
            </p:cNvSpPr>
            <p:nvPr/>
          </p:nvSpPr>
          <p:spPr bwMode="auto">
            <a:xfrm>
              <a:off x="4128" y="1776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grpSp>
        <p:nvGrpSpPr>
          <p:cNvPr id="72711" name="Group 161"/>
          <p:cNvGrpSpPr>
            <a:grpSpLocks/>
          </p:cNvGrpSpPr>
          <p:nvPr/>
        </p:nvGrpSpPr>
        <p:grpSpPr bwMode="auto">
          <a:xfrm>
            <a:off x="4699000" y="2284413"/>
            <a:ext cx="787400" cy="525462"/>
            <a:chOff x="2960" y="1439"/>
            <a:chExt cx="496" cy="331"/>
          </a:xfrm>
        </p:grpSpPr>
        <p:grpSp>
          <p:nvGrpSpPr>
            <p:cNvPr id="72783" name="Group 4"/>
            <p:cNvGrpSpPr>
              <a:grpSpLocks/>
            </p:cNvGrpSpPr>
            <p:nvPr/>
          </p:nvGrpSpPr>
          <p:grpSpPr bwMode="auto">
            <a:xfrm>
              <a:off x="3024" y="1623"/>
              <a:ext cx="315" cy="147"/>
              <a:chOff x="3600" y="219"/>
              <a:chExt cx="360" cy="175"/>
            </a:xfrm>
          </p:grpSpPr>
          <p:sp>
            <p:nvSpPr>
              <p:cNvPr id="29778" name="Oval 5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779" name="Line 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9780" name="Line 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9781" name="Rectangle 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782" name="Oval 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72790" name="Group 1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978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29789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29790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72791" name="Group 1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978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29786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29787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</p:grpSp>
        <p:sp>
          <p:nvSpPr>
            <p:cNvPr id="29777" name="Text Box 29"/>
            <p:cNvSpPr txBox="1">
              <a:spLocks noChangeArrowheads="1"/>
            </p:cNvSpPr>
            <p:nvPr/>
          </p:nvSpPr>
          <p:spPr bwMode="auto">
            <a:xfrm>
              <a:off x="2960" y="1439"/>
              <a:ext cx="4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router</a:t>
              </a:r>
            </a:p>
          </p:txBody>
        </p:sp>
      </p:grpSp>
      <p:sp>
        <p:nvSpPr>
          <p:cNvPr id="29705" name="Text Box 90"/>
          <p:cNvSpPr txBox="1">
            <a:spLocks noChangeArrowheads="1"/>
          </p:cNvSpPr>
          <p:nvPr/>
        </p:nvSpPr>
        <p:spPr bwMode="auto">
          <a:xfrm>
            <a:off x="1727200" y="23479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9706" name="Text Box 93"/>
          <p:cNvSpPr txBox="1">
            <a:spLocks noChangeArrowheads="1"/>
          </p:cNvSpPr>
          <p:nvPr/>
        </p:nvSpPr>
        <p:spPr bwMode="auto">
          <a:xfrm>
            <a:off x="4327525" y="2376488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R1</a:t>
            </a:r>
          </a:p>
        </p:txBody>
      </p:sp>
      <p:grpSp>
        <p:nvGrpSpPr>
          <p:cNvPr id="411805" name="Group 157"/>
          <p:cNvGrpSpPr>
            <a:grpSpLocks/>
          </p:cNvGrpSpPr>
          <p:nvPr/>
        </p:nvGrpSpPr>
        <p:grpSpPr bwMode="auto">
          <a:xfrm>
            <a:off x="349250" y="2392363"/>
            <a:ext cx="5789614" cy="3916362"/>
            <a:chOff x="268" y="1180"/>
            <a:chExt cx="3647" cy="2467"/>
          </a:xfrm>
        </p:grpSpPr>
        <p:sp>
          <p:nvSpPr>
            <p:cNvPr id="29747" name="Line 94"/>
            <p:cNvSpPr>
              <a:spLocks noChangeShapeType="1"/>
            </p:cNvSpPr>
            <p:nvPr/>
          </p:nvSpPr>
          <p:spPr bwMode="auto">
            <a:xfrm>
              <a:off x="1612" y="1180"/>
              <a:ext cx="566" cy="21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48" name="Rectangle 98"/>
            <p:cNvSpPr>
              <a:spLocks noChangeArrowheads="1"/>
            </p:cNvSpPr>
            <p:nvPr/>
          </p:nvSpPr>
          <p:spPr bwMode="auto">
            <a:xfrm>
              <a:off x="358" y="2897"/>
              <a:ext cx="3280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756" name="Freeform 95"/>
            <p:cNvSpPr>
              <a:spLocks/>
            </p:cNvSpPr>
            <p:nvPr/>
          </p:nvSpPr>
          <p:spPr bwMode="auto">
            <a:xfrm>
              <a:off x="268" y="1426"/>
              <a:ext cx="3374" cy="1668"/>
            </a:xfrm>
            <a:custGeom>
              <a:avLst/>
              <a:gdLst>
                <a:gd name="T0" fmla="*/ 1397 w 3374"/>
                <a:gd name="T1" fmla="*/ 0 h 1668"/>
                <a:gd name="T2" fmla="*/ 104 w 3374"/>
                <a:gd name="T3" fmla="*/ 1445 h 1668"/>
                <a:gd name="T4" fmla="*/ 1294 w 3374"/>
                <a:gd name="T5" fmla="*/ 1418 h 1668"/>
                <a:gd name="T6" fmla="*/ 3374 w 3374"/>
                <a:gd name="T7" fmla="*/ 1445 h 1668"/>
                <a:gd name="T8" fmla="*/ 1585 w 3374"/>
                <a:gd name="T9" fmla="*/ 75 h 1668"/>
                <a:gd name="T10" fmla="*/ 1397 w 3374"/>
                <a:gd name="T11" fmla="*/ 0 h 16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4" h="1668">
                  <a:moveTo>
                    <a:pt x="1397" y="0"/>
                  </a:moveTo>
                  <a:cubicBezTo>
                    <a:pt x="1255" y="557"/>
                    <a:pt x="999" y="1064"/>
                    <a:pt x="104" y="1445"/>
                  </a:cubicBezTo>
                  <a:cubicBezTo>
                    <a:pt x="0" y="1641"/>
                    <a:pt x="719" y="1436"/>
                    <a:pt x="1294" y="1418"/>
                  </a:cubicBezTo>
                  <a:cubicBezTo>
                    <a:pt x="1839" y="1418"/>
                    <a:pt x="3326" y="1668"/>
                    <a:pt x="3374" y="1445"/>
                  </a:cubicBezTo>
                  <a:cubicBezTo>
                    <a:pt x="1983" y="1002"/>
                    <a:pt x="1929" y="582"/>
                    <a:pt x="1585" y="75"/>
                  </a:cubicBezTo>
                  <a:cubicBezTo>
                    <a:pt x="1491" y="25"/>
                    <a:pt x="1529" y="67"/>
                    <a:pt x="139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7695" name="Rectangle 96"/>
            <p:cNvSpPr>
              <a:spLocks noChangeArrowheads="1"/>
            </p:cNvSpPr>
            <p:nvPr/>
          </p:nvSpPr>
          <p:spPr bwMode="auto">
            <a:xfrm rot="1284652">
              <a:off x="1621" y="1314"/>
              <a:ext cx="355" cy="11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9751" name="Text Box 97"/>
            <p:cNvSpPr txBox="1">
              <a:spLocks noChangeArrowheads="1"/>
            </p:cNvSpPr>
            <p:nvPr/>
          </p:nvSpPr>
          <p:spPr bwMode="auto">
            <a:xfrm>
              <a:off x="540" y="2923"/>
              <a:ext cx="29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MAC addr  H1 MAC </a:t>
              </a:r>
              <a:r>
                <a:rPr lang="en-US" sz="1800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 R1 MAC addr</a:t>
              </a:r>
            </a:p>
          </p:txBody>
        </p:sp>
        <p:sp>
          <p:nvSpPr>
            <p:cNvPr id="29752" name="Line 99"/>
            <p:cNvSpPr>
              <a:spLocks noChangeShapeType="1"/>
            </p:cNvSpPr>
            <p:nvPr/>
          </p:nvSpPr>
          <p:spPr bwMode="auto">
            <a:xfrm>
              <a:off x="56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53" name="Line 100"/>
            <p:cNvSpPr>
              <a:spLocks noChangeShapeType="1"/>
            </p:cNvSpPr>
            <p:nvPr/>
          </p:nvSpPr>
          <p:spPr bwMode="auto">
            <a:xfrm>
              <a:off x="152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54" name="Line 101"/>
            <p:cNvSpPr>
              <a:spLocks noChangeShapeType="1"/>
            </p:cNvSpPr>
            <p:nvPr/>
          </p:nvSpPr>
          <p:spPr bwMode="auto">
            <a:xfrm>
              <a:off x="248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72762" name="Group 106"/>
            <p:cNvGrpSpPr>
              <a:grpSpLocks/>
            </p:cNvGrpSpPr>
            <p:nvPr/>
          </p:nvGrpSpPr>
          <p:grpSpPr bwMode="auto">
            <a:xfrm>
              <a:off x="396" y="3107"/>
              <a:ext cx="120" cy="114"/>
              <a:chOff x="1300" y="3186"/>
              <a:chExt cx="120" cy="114"/>
            </a:xfrm>
          </p:grpSpPr>
          <p:sp>
            <p:nvSpPr>
              <p:cNvPr id="29773" name="Rectangle 10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81" name="Freeform 10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82" name="Freeform 10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72763" name="Group 107"/>
            <p:cNvGrpSpPr>
              <a:grpSpLocks/>
            </p:cNvGrpSpPr>
            <p:nvPr/>
          </p:nvGrpSpPr>
          <p:grpSpPr bwMode="auto">
            <a:xfrm>
              <a:off x="412" y="2839"/>
              <a:ext cx="120" cy="114"/>
              <a:chOff x="1300" y="3186"/>
              <a:chExt cx="120" cy="114"/>
            </a:xfrm>
          </p:grpSpPr>
          <p:sp>
            <p:nvSpPr>
              <p:cNvPr id="29770" name="Rectangle 108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8" name="Freeform 109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79" name="Freeform 110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72764" name="Group 111"/>
            <p:cNvGrpSpPr>
              <a:grpSpLocks/>
            </p:cNvGrpSpPr>
            <p:nvPr/>
          </p:nvGrpSpPr>
          <p:grpSpPr bwMode="auto">
            <a:xfrm>
              <a:off x="3456" y="2851"/>
              <a:ext cx="120" cy="114"/>
              <a:chOff x="1300" y="3186"/>
              <a:chExt cx="120" cy="114"/>
            </a:xfrm>
          </p:grpSpPr>
          <p:sp>
            <p:nvSpPr>
              <p:cNvPr id="29767" name="Rectangle 112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5" name="Freeform 11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76" name="Freeform 11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758" name="Line 115"/>
            <p:cNvSpPr>
              <a:spLocks noChangeShapeType="1"/>
            </p:cNvSpPr>
            <p:nvPr/>
          </p:nvSpPr>
          <p:spPr bwMode="auto">
            <a:xfrm>
              <a:off x="3404" y="2903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72766" name="Group 116"/>
            <p:cNvGrpSpPr>
              <a:grpSpLocks/>
            </p:cNvGrpSpPr>
            <p:nvPr/>
          </p:nvGrpSpPr>
          <p:grpSpPr bwMode="auto">
            <a:xfrm>
              <a:off x="3462" y="3103"/>
              <a:ext cx="120" cy="114"/>
              <a:chOff x="1300" y="3186"/>
              <a:chExt cx="120" cy="114"/>
            </a:xfrm>
          </p:grpSpPr>
          <p:sp>
            <p:nvSpPr>
              <p:cNvPr id="29764" name="Rectangle 11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2" name="Freeform 11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73" name="Freeform 11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760" name="Text Box 120"/>
            <p:cNvSpPr txBox="1">
              <a:spLocks noChangeArrowheads="1"/>
            </p:cNvSpPr>
            <p:nvPr/>
          </p:nvSpPr>
          <p:spPr bwMode="auto">
            <a:xfrm>
              <a:off x="523" y="3182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1</a:t>
              </a:r>
            </a:p>
          </p:txBody>
        </p:sp>
        <p:sp>
          <p:nvSpPr>
            <p:cNvPr id="29761" name="Text Box 121"/>
            <p:cNvSpPr txBox="1">
              <a:spLocks noChangeArrowheads="1"/>
            </p:cNvSpPr>
            <p:nvPr/>
          </p:nvSpPr>
          <p:spPr bwMode="auto">
            <a:xfrm>
              <a:off x="1500" y="3180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2</a:t>
              </a:r>
            </a:p>
          </p:txBody>
        </p:sp>
        <p:sp>
          <p:nvSpPr>
            <p:cNvPr id="29762" name="Text Box 122"/>
            <p:cNvSpPr txBox="1">
              <a:spLocks noChangeArrowheads="1"/>
            </p:cNvSpPr>
            <p:nvPr/>
          </p:nvSpPr>
          <p:spPr bwMode="auto">
            <a:xfrm>
              <a:off x="2480" y="3171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3</a:t>
              </a:r>
            </a:p>
          </p:txBody>
        </p:sp>
        <p:sp>
          <p:nvSpPr>
            <p:cNvPr id="29763" name="Text Box 123"/>
            <p:cNvSpPr txBox="1">
              <a:spLocks noChangeArrowheads="1"/>
            </p:cNvSpPr>
            <p:nvPr/>
          </p:nvSpPr>
          <p:spPr bwMode="auto">
            <a:xfrm>
              <a:off x="2619" y="3414"/>
              <a:ext cx="1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802.</a:t>
              </a:r>
              <a:r>
                <a:rPr lang="en-US" sz="18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11</a:t>
              </a: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err="1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WiFi</a:t>
              </a: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411808" name="Group 160"/>
          <p:cNvGrpSpPr>
            <a:grpSpLocks/>
          </p:cNvGrpSpPr>
          <p:nvPr/>
        </p:nvGrpSpPr>
        <p:grpSpPr bwMode="auto">
          <a:xfrm>
            <a:off x="3811588" y="2811463"/>
            <a:ext cx="5122859" cy="2155825"/>
            <a:chOff x="2401" y="1771"/>
            <a:chExt cx="3227" cy="1358"/>
          </a:xfrm>
        </p:grpSpPr>
        <p:sp>
          <p:nvSpPr>
            <p:cNvPr id="72727" name="Freeform 130"/>
            <p:cNvSpPr>
              <a:spLocks/>
            </p:cNvSpPr>
            <p:nvPr/>
          </p:nvSpPr>
          <p:spPr bwMode="auto">
            <a:xfrm>
              <a:off x="2592" y="2002"/>
              <a:ext cx="2419" cy="441"/>
            </a:xfrm>
            <a:custGeom>
              <a:avLst/>
              <a:gdLst>
                <a:gd name="T0" fmla="*/ 54 w 2419"/>
                <a:gd name="T1" fmla="*/ 9 h 441"/>
                <a:gd name="T2" fmla="*/ 0 w 2419"/>
                <a:gd name="T3" fmla="*/ 437 h 441"/>
                <a:gd name="T4" fmla="*/ 2419 w 2419"/>
                <a:gd name="T5" fmla="*/ 369 h 441"/>
                <a:gd name="T6" fmla="*/ 336 w 2419"/>
                <a:gd name="T7" fmla="*/ 5 h 441"/>
                <a:gd name="T8" fmla="*/ 54 w 2419"/>
                <a:gd name="T9" fmla="*/ 9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19" h="441">
                  <a:moveTo>
                    <a:pt x="54" y="9"/>
                  </a:moveTo>
                  <a:cubicBezTo>
                    <a:pt x="45" y="275"/>
                    <a:pt x="38" y="312"/>
                    <a:pt x="0" y="437"/>
                  </a:cubicBezTo>
                  <a:cubicBezTo>
                    <a:pt x="499" y="418"/>
                    <a:pt x="2363" y="441"/>
                    <a:pt x="2419" y="369"/>
                  </a:cubicBezTo>
                  <a:cubicBezTo>
                    <a:pt x="921" y="148"/>
                    <a:pt x="719" y="337"/>
                    <a:pt x="336" y="5"/>
                  </a:cubicBezTo>
                  <a:cubicBezTo>
                    <a:pt x="205" y="9"/>
                    <a:pt x="231" y="0"/>
                    <a:pt x="54" y="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21" name="Line 127"/>
            <p:cNvSpPr>
              <a:spLocks noChangeShapeType="1"/>
            </p:cNvSpPr>
            <p:nvPr/>
          </p:nvSpPr>
          <p:spPr bwMode="auto">
            <a:xfrm>
              <a:off x="2401" y="1771"/>
              <a:ext cx="6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22" name="Rectangle 129"/>
            <p:cNvSpPr>
              <a:spLocks noChangeArrowheads="1"/>
            </p:cNvSpPr>
            <p:nvPr/>
          </p:nvSpPr>
          <p:spPr bwMode="auto">
            <a:xfrm>
              <a:off x="2620" y="2398"/>
              <a:ext cx="2385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668" name="Rectangle 131"/>
            <p:cNvSpPr>
              <a:spLocks noChangeArrowheads="1"/>
            </p:cNvSpPr>
            <p:nvPr/>
          </p:nvSpPr>
          <p:spPr bwMode="auto">
            <a:xfrm>
              <a:off x="2563" y="1848"/>
              <a:ext cx="355" cy="11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9724" name="Text Box 132"/>
            <p:cNvSpPr txBox="1">
              <a:spLocks noChangeArrowheads="1"/>
            </p:cNvSpPr>
            <p:nvPr/>
          </p:nvSpPr>
          <p:spPr bwMode="auto">
            <a:xfrm>
              <a:off x="2802" y="2424"/>
              <a:ext cx="2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R1 MAC addr  H1 MAC addr </a:t>
              </a:r>
            </a:p>
          </p:txBody>
        </p:sp>
        <p:sp>
          <p:nvSpPr>
            <p:cNvPr id="29725" name="Line 133"/>
            <p:cNvSpPr>
              <a:spLocks noChangeShapeType="1"/>
            </p:cNvSpPr>
            <p:nvPr/>
          </p:nvSpPr>
          <p:spPr bwMode="auto">
            <a:xfrm>
              <a:off x="282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26" name="Line 134"/>
            <p:cNvSpPr>
              <a:spLocks noChangeShapeType="1"/>
            </p:cNvSpPr>
            <p:nvPr/>
          </p:nvSpPr>
          <p:spPr bwMode="auto">
            <a:xfrm>
              <a:off x="378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9727" name="Line 135"/>
            <p:cNvSpPr>
              <a:spLocks noChangeShapeType="1"/>
            </p:cNvSpPr>
            <p:nvPr/>
          </p:nvSpPr>
          <p:spPr bwMode="auto">
            <a:xfrm>
              <a:off x="474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72735" name="Group 136"/>
            <p:cNvGrpSpPr>
              <a:grpSpLocks/>
            </p:cNvGrpSpPr>
            <p:nvPr/>
          </p:nvGrpSpPr>
          <p:grpSpPr bwMode="auto">
            <a:xfrm>
              <a:off x="2658" y="2608"/>
              <a:ext cx="120" cy="114"/>
              <a:chOff x="1300" y="3186"/>
              <a:chExt cx="120" cy="114"/>
            </a:xfrm>
          </p:grpSpPr>
          <p:sp>
            <p:nvSpPr>
              <p:cNvPr id="29744" name="Rectangle 13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52" name="Freeform 13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53" name="Freeform 13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72736" name="Group 140"/>
            <p:cNvGrpSpPr>
              <a:grpSpLocks/>
            </p:cNvGrpSpPr>
            <p:nvPr/>
          </p:nvGrpSpPr>
          <p:grpSpPr bwMode="auto">
            <a:xfrm>
              <a:off x="2674" y="2340"/>
              <a:ext cx="120" cy="114"/>
              <a:chOff x="1300" y="3186"/>
              <a:chExt cx="120" cy="114"/>
            </a:xfrm>
          </p:grpSpPr>
          <p:sp>
            <p:nvSpPr>
              <p:cNvPr id="29741" name="Rectangle 141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9" name="Freeform 142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50" name="Freeform 143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72737" name="Group 144"/>
            <p:cNvGrpSpPr>
              <a:grpSpLocks/>
            </p:cNvGrpSpPr>
            <p:nvPr/>
          </p:nvGrpSpPr>
          <p:grpSpPr bwMode="auto">
            <a:xfrm>
              <a:off x="4814" y="2352"/>
              <a:ext cx="120" cy="114"/>
              <a:chOff x="1300" y="3186"/>
              <a:chExt cx="120" cy="114"/>
            </a:xfrm>
          </p:grpSpPr>
          <p:sp>
            <p:nvSpPr>
              <p:cNvPr id="29738" name="Rectangle 14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6" name="Freeform 146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47" name="Freeform 147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72738" name="Group 149"/>
            <p:cNvGrpSpPr>
              <a:grpSpLocks/>
            </p:cNvGrpSpPr>
            <p:nvPr/>
          </p:nvGrpSpPr>
          <p:grpSpPr bwMode="auto">
            <a:xfrm>
              <a:off x="4820" y="2604"/>
              <a:ext cx="120" cy="114"/>
              <a:chOff x="1300" y="3186"/>
              <a:chExt cx="120" cy="114"/>
            </a:xfrm>
          </p:grpSpPr>
          <p:sp>
            <p:nvSpPr>
              <p:cNvPr id="29735" name="Rectangle 150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3" name="Freeform 151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2744" name="Freeform 152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732" name="Text Box 153"/>
            <p:cNvSpPr txBox="1">
              <a:spLocks noChangeArrowheads="1"/>
            </p:cNvSpPr>
            <p:nvPr/>
          </p:nvSpPr>
          <p:spPr bwMode="auto">
            <a:xfrm>
              <a:off x="2785" y="2683"/>
              <a:ext cx="8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dest. address </a:t>
              </a:r>
            </a:p>
          </p:txBody>
        </p:sp>
        <p:sp>
          <p:nvSpPr>
            <p:cNvPr id="29733" name="Text Box 154"/>
            <p:cNvSpPr txBox="1">
              <a:spLocks noChangeArrowheads="1"/>
            </p:cNvSpPr>
            <p:nvPr/>
          </p:nvSpPr>
          <p:spPr bwMode="auto">
            <a:xfrm>
              <a:off x="3762" y="2681"/>
              <a:ext cx="9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 address </a:t>
              </a:r>
            </a:p>
          </p:txBody>
        </p:sp>
        <p:sp>
          <p:nvSpPr>
            <p:cNvPr id="29734" name="Text Box 156"/>
            <p:cNvSpPr txBox="1">
              <a:spLocks noChangeArrowheads="1"/>
            </p:cNvSpPr>
            <p:nvPr/>
          </p:nvSpPr>
          <p:spPr bwMode="auto">
            <a:xfrm>
              <a:off x="4146" y="2896"/>
              <a:ext cx="14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802.</a:t>
              </a:r>
              <a:r>
                <a:rPr lang="en-US" sz="18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 Ethernet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72716" name="Group 361"/>
          <p:cNvGrpSpPr>
            <a:grpSpLocks/>
          </p:cNvGrpSpPr>
          <p:nvPr/>
        </p:nvGrpSpPr>
        <p:grpSpPr bwMode="auto">
          <a:xfrm>
            <a:off x="3311525" y="2235200"/>
            <a:ext cx="762000" cy="663575"/>
            <a:chOff x="2967" y="478"/>
            <a:chExt cx="788" cy="625"/>
          </a:xfrm>
        </p:grpSpPr>
        <p:pic>
          <p:nvPicPr>
            <p:cNvPr id="7272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7" name="Group 356"/>
          <p:cNvGrpSpPr>
            <a:grpSpLocks/>
          </p:cNvGrpSpPr>
          <p:nvPr/>
        </p:nvGrpSpPr>
        <p:grpSpPr bwMode="auto">
          <a:xfrm>
            <a:off x="1909763" y="1798638"/>
            <a:ext cx="609600" cy="598487"/>
            <a:chOff x="313" y="1497"/>
            <a:chExt cx="1152" cy="1014"/>
          </a:xfrm>
        </p:grpSpPr>
        <p:pic>
          <p:nvPicPr>
            <p:cNvPr id="72723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4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8" name="Group 356"/>
          <p:cNvGrpSpPr>
            <a:grpSpLocks/>
          </p:cNvGrpSpPr>
          <p:nvPr/>
        </p:nvGrpSpPr>
        <p:grpSpPr bwMode="auto">
          <a:xfrm>
            <a:off x="2874963" y="1493838"/>
            <a:ext cx="609600" cy="598487"/>
            <a:chOff x="313" y="1497"/>
            <a:chExt cx="1152" cy="1014"/>
          </a:xfrm>
        </p:grpSpPr>
        <p:pic>
          <p:nvPicPr>
            <p:cNvPr id="72721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719" name="Rectangle 49"/>
          <p:cNvSpPr txBox="1">
            <a:spLocks noChangeArrowheads="1"/>
          </p:cNvSpPr>
          <p:nvPr/>
        </p:nvSpPr>
        <p:spPr bwMode="auto">
          <a:xfrm>
            <a:off x="533400" y="157163"/>
            <a:ext cx="6405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802.11 frame: addressing</a:t>
            </a:r>
          </a:p>
        </p:txBody>
      </p:sp>
      <p:pic>
        <p:nvPicPr>
          <p:cNvPr id="72720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9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9" name="Group 2"/>
          <p:cNvGrpSpPr>
            <a:grpSpLocks/>
          </p:cNvGrpSpPr>
          <p:nvPr/>
        </p:nvGrpSpPr>
        <p:grpSpPr bwMode="auto">
          <a:xfrm>
            <a:off x="288925" y="1812925"/>
            <a:ext cx="8077200" cy="985838"/>
            <a:chOff x="240" y="887"/>
            <a:chExt cx="5088" cy="621"/>
          </a:xfrm>
        </p:grpSpPr>
        <p:sp>
          <p:nvSpPr>
            <p:cNvPr id="28687" name="Rectangle 3"/>
            <p:cNvSpPr>
              <a:spLocks noChangeArrowheads="1"/>
            </p:cNvSpPr>
            <p:nvPr/>
          </p:nvSpPr>
          <p:spPr bwMode="auto">
            <a:xfrm>
              <a:off x="24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frame</a:t>
              </a:r>
            </a:p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control</a:t>
              </a:r>
            </a:p>
          </p:txBody>
        </p:sp>
        <p:sp>
          <p:nvSpPr>
            <p:cNvPr id="28688" name="Rectangle 4"/>
            <p:cNvSpPr>
              <a:spLocks noChangeArrowheads="1"/>
            </p:cNvSpPr>
            <p:nvPr/>
          </p:nvSpPr>
          <p:spPr bwMode="auto">
            <a:xfrm>
              <a:off x="76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duration</a:t>
              </a:r>
            </a:p>
          </p:txBody>
        </p:sp>
        <p:sp>
          <p:nvSpPr>
            <p:cNvPr id="28689" name="Rectangle 5"/>
            <p:cNvSpPr>
              <a:spLocks noChangeArrowheads="1"/>
            </p:cNvSpPr>
            <p:nvPr/>
          </p:nvSpPr>
          <p:spPr bwMode="auto">
            <a:xfrm>
              <a:off x="1296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28690" name="Rectangle 6"/>
            <p:cNvSpPr>
              <a:spLocks noChangeArrowheads="1"/>
            </p:cNvSpPr>
            <p:nvPr/>
          </p:nvSpPr>
          <p:spPr bwMode="auto">
            <a:xfrm>
              <a:off x="1824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28691" name="Rectangle 7"/>
            <p:cNvSpPr>
              <a:spLocks noChangeArrowheads="1"/>
            </p:cNvSpPr>
            <p:nvPr/>
          </p:nvSpPr>
          <p:spPr bwMode="auto">
            <a:xfrm>
              <a:off x="340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28692" name="Rectangle 8"/>
            <p:cNvSpPr>
              <a:spLocks noChangeArrowheads="1"/>
            </p:cNvSpPr>
            <p:nvPr/>
          </p:nvSpPr>
          <p:spPr bwMode="auto">
            <a:xfrm>
              <a:off x="2352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28693" name="Rectangle 9"/>
            <p:cNvSpPr>
              <a:spLocks noChangeArrowheads="1"/>
            </p:cNvSpPr>
            <p:nvPr/>
          </p:nvSpPr>
          <p:spPr bwMode="auto">
            <a:xfrm>
              <a:off x="288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8694" name="Rectangle 10"/>
            <p:cNvSpPr>
              <a:spLocks noChangeArrowheads="1"/>
            </p:cNvSpPr>
            <p:nvPr/>
          </p:nvSpPr>
          <p:spPr bwMode="auto">
            <a:xfrm>
              <a:off x="3936" y="1104"/>
              <a:ext cx="86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payload</a:t>
              </a:r>
            </a:p>
          </p:txBody>
        </p:sp>
        <p:sp>
          <p:nvSpPr>
            <p:cNvPr id="28695" name="Rectangle 11"/>
            <p:cNvSpPr>
              <a:spLocks noChangeArrowheads="1"/>
            </p:cNvSpPr>
            <p:nvPr/>
          </p:nvSpPr>
          <p:spPr bwMode="auto">
            <a:xfrm>
              <a:off x="480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rPr>
                <a:t>CRC</a:t>
              </a:r>
            </a:p>
          </p:txBody>
        </p:sp>
        <p:sp>
          <p:nvSpPr>
            <p:cNvPr id="28696" name="Text Box 12"/>
            <p:cNvSpPr txBox="1">
              <a:spLocks noChangeArrowheads="1"/>
            </p:cNvSpPr>
            <p:nvPr/>
          </p:nvSpPr>
          <p:spPr bwMode="auto">
            <a:xfrm>
              <a:off x="48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2</a:t>
              </a:r>
            </a:p>
          </p:txBody>
        </p:sp>
        <p:sp>
          <p:nvSpPr>
            <p:cNvPr id="28697" name="Text Box 13"/>
            <p:cNvSpPr txBox="1">
              <a:spLocks noChangeArrowheads="1"/>
            </p:cNvSpPr>
            <p:nvPr/>
          </p:nvSpPr>
          <p:spPr bwMode="auto">
            <a:xfrm>
              <a:off x="96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2</a:t>
              </a:r>
            </a:p>
          </p:txBody>
        </p:sp>
        <p:sp>
          <p:nvSpPr>
            <p:cNvPr id="28698" name="Text Box 14"/>
            <p:cNvSpPr txBox="1">
              <a:spLocks noChangeArrowheads="1"/>
            </p:cNvSpPr>
            <p:nvPr/>
          </p:nvSpPr>
          <p:spPr bwMode="auto">
            <a:xfrm>
              <a:off x="153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6</a:t>
              </a:r>
            </a:p>
          </p:txBody>
        </p:sp>
        <p:sp>
          <p:nvSpPr>
            <p:cNvPr id="28699" name="Text Box 15"/>
            <p:cNvSpPr txBox="1">
              <a:spLocks noChangeArrowheads="1"/>
            </p:cNvSpPr>
            <p:nvPr/>
          </p:nvSpPr>
          <p:spPr bwMode="auto">
            <a:xfrm>
              <a:off x="201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6</a:t>
              </a:r>
            </a:p>
          </p:txBody>
        </p:sp>
        <p:sp>
          <p:nvSpPr>
            <p:cNvPr id="28700" name="Text Box 16"/>
            <p:cNvSpPr txBox="1">
              <a:spLocks noChangeArrowheads="1"/>
            </p:cNvSpPr>
            <p:nvPr/>
          </p:nvSpPr>
          <p:spPr bwMode="auto">
            <a:xfrm>
              <a:off x="2544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6</a:t>
              </a:r>
            </a:p>
          </p:txBody>
        </p:sp>
        <p:sp>
          <p:nvSpPr>
            <p:cNvPr id="28701" name="Text Box 17"/>
            <p:cNvSpPr txBox="1">
              <a:spLocks noChangeArrowheads="1"/>
            </p:cNvSpPr>
            <p:nvPr/>
          </p:nvSpPr>
          <p:spPr bwMode="auto">
            <a:xfrm>
              <a:off x="3072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2</a:t>
              </a:r>
            </a:p>
          </p:txBody>
        </p:sp>
        <p:sp>
          <p:nvSpPr>
            <p:cNvPr id="28702" name="Text Box 18"/>
            <p:cNvSpPr txBox="1">
              <a:spLocks noChangeArrowheads="1"/>
            </p:cNvSpPr>
            <p:nvPr/>
          </p:nvSpPr>
          <p:spPr bwMode="auto">
            <a:xfrm>
              <a:off x="3638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6</a:t>
              </a:r>
            </a:p>
          </p:txBody>
        </p:sp>
        <p:sp>
          <p:nvSpPr>
            <p:cNvPr id="2870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0 - 2312</a:t>
              </a:r>
            </a:p>
          </p:txBody>
        </p:sp>
        <p:sp>
          <p:nvSpPr>
            <p:cNvPr id="28704" name="Text Box 20"/>
            <p:cNvSpPr txBox="1">
              <a:spLocks noChangeArrowheads="1"/>
            </p:cNvSpPr>
            <p:nvPr/>
          </p:nvSpPr>
          <p:spPr bwMode="auto">
            <a:xfrm>
              <a:off x="4982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4</a:t>
              </a:r>
            </a:p>
          </p:txBody>
        </p:sp>
        <p:sp>
          <p:nvSpPr>
            <p:cNvPr id="28705" name="Text Box 21"/>
            <p:cNvSpPr txBox="1">
              <a:spLocks noChangeArrowheads="1"/>
            </p:cNvSpPr>
            <p:nvPr/>
          </p:nvSpPr>
          <p:spPr bwMode="auto">
            <a:xfrm>
              <a:off x="2918" y="1142"/>
              <a:ext cx="5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seq</a:t>
              </a:r>
            </a:p>
            <a:p>
              <a:pPr algn="ctr" eaLnBrk="1" hangingPunct="1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control</a:t>
              </a:r>
            </a:p>
          </p:txBody>
        </p:sp>
      </p:grpSp>
      <p:sp>
        <p:nvSpPr>
          <p:cNvPr id="28677" name="Rectangle 49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64055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 frame: addressing</a:t>
            </a:r>
          </a:p>
        </p:txBody>
      </p:sp>
      <p:sp>
        <p:nvSpPr>
          <p:cNvPr id="28678" name="Text Box 52"/>
          <p:cNvSpPr txBox="1">
            <a:spLocks noChangeArrowheads="1"/>
          </p:cNvSpPr>
          <p:nvPr/>
        </p:nvSpPr>
        <p:spPr bwMode="auto">
          <a:xfrm>
            <a:off x="823913" y="4719638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Address 2: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MAC address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of wireless host or AP 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transmitting this frame</a:t>
            </a:r>
          </a:p>
        </p:txBody>
      </p:sp>
      <p:sp>
        <p:nvSpPr>
          <p:cNvPr id="28679" name="Line 53"/>
          <p:cNvSpPr>
            <a:spLocks noChangeShapeType="1"/>
          </p:cNvSpPr>
          <p:nvPr/>
        </p:nvSpPr>
        <p:spPr bwMode="auto">
          <a:xfrm flipV="1">
            <a:off x="974725" y="2835275"/>
            <a:ext cx="1235075" cy="730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8680" name="Line 54"/>
          <p:cNvSpPr>
            <a:spLocks noChangeShapeType="1"/>
          </p:cNvSpPr>
          <p:nvPr/>
        </p:nvSpPr>
        <p:spPr bwMode="auto">
          <a:xfrm flipH="1" flipV="1">
            <a:off x="3186113" y="2849563"/>
            <a:ext cx="44450" cy="1873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8681" name="Text Box 55"/>
          <p:cNvSpPr txBox="1">
            <a:spLocks noChangeArrowheads="1"/>
          </p:cNvSpPr>
          <p:nvPr/>
        </p:nvSpPr>
        <p:spPr bwMode="auto">
          <a:xfrm>
            <a:off x="274638" y="3486150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Address 1: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MAC address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of wireless host or AP 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to receive this frame</a:t>
            </a:r>
          </a:p>
        </p:txBody>
      </p:sp>
      <p:sp>
        <p:nvSpPr>
          <p:cNvPr id="28682" name="Line 56"/>
          <p:cNvSpPr>
            <a:spLocks noChangeShapeType="1"/>
          </p:cNvSpPr>
          <p:nvPr/>
        </p:nvSpPr>
        <p:spPr bwMode="auto">
          <a:xfrm flipH="1" flipV="1">
            <a:off x="3978275" y="2879725"/>
            <a:ext cx="609600" cy="8366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8683" name="Text Box 57"/>
          <p:cNvSpPr txBox="1">
            <a:spLocks noChangeArrowheads="1"/>
          </p:cNvSpPr>
          <p:nvPr/>
        </p:nvSpPr>
        <p:spPr bwMode="auto">
          <a:xfrm>
            <a:off x="3598863" y="3851275"/>
            <a:ext cx="3049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Address 3: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MAC address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of router interface to which AP is attached</a:t>
            </a:r>
          </a:p>
        </p:txBody>
      </p:sp>
      <p:sp>
        <p:nvSpPr>
          <p:cNvPr id="28684" name="Text Box 58"/>
          <p:cNvSpPr txBox="1">
            <a:spLocks noChangeArrowheads="1"/>
          </p:cNvSpPr>
          <p:nvPr/>
        </p:nvSpPr>
        <p:spPr bwMode="auto">
          <a:xfrm>
            <a:off x="5838825" y="3071813"/>
            <a:ext cx="2606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Address 4: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used only in ad hoc mode</a:t>
            </a:r>
          </a:p>
        </p:txBody>
      </p:sp>
      <p:sp>
        <p:nvSpPr>
          <p:cNvPr id="28685" name="Line 59"/>
          <p:cNvSpPr>
            <a:spLocks noChangeShapeType="1"/>
          </p:cNvSpPr>
          <p:nvPr/>
        </p:nvSpPr>
        <p:spPr bwMode="auto">
          <a:xfrm flipH="1" flipV="1">
            <a:off x="5594350" y="2833688"/>
            <a:ext cx="290513" cy="37941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70669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9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74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+mn-cs"/>
              </a:rPr>
              <a:t>802.11: mobility within same subnet</a:t>
            </a:r>
          </a:p>
        </p:txBody>
      </p:sp>
      <p:sp>
        <p:nvSpPr>
          <p:cNvPr id="31749" name="Rectangle 94"/>
          <p:cNvSpPr>
            <a:spLocks noGrp="1" noChangeArrowheads="1"/>
          </p:cNvSpPr>
          <p:nvPr>
            <p:ph type="body" sz="half" idx="1"/>
          </p:nvPr>
        </p:nvSpPr>
        <p:spPr>
          <a:xfrm>
            <a:off x="452438" y="1325563"/>
            <a:ext cx="3643312" cy="4648200"/>
          </a:xfrm>
        </p:spPr>
        <p:txBody>
          <a:bodyPr/>
          <a:lstStyle/>
          <a:p>
            <a:pPr>
              <a:lnSpc>
                <a:spcPts val="3000"/>
              </a:lnSpc>
              <a:tabLst>
                <a:tab pos="746125" algn="l"/>
              </a:tabLst>
              <a:defRPr/>
            </a:pPr>
            <a:r>
              <a:rPr lang="en-US" dirty="0">
                <a:latin typeface="Gill Sans MT" charset="0"/>
                <a:cs typeface="+mn-cs"/>
              </a:rPr>
              <a:t>H1 remains in same IP subnet: IP address can remain same</a:t>
            </a:r>
          </a:p>
          <a:p>
            <a:pPr>
              <a:lnSpc>
                <a:spcPts val="3000"/>
              </a:lnSpc>
              <a:tabLst>
                <a:tab pos="746125" algn="l"/>
              </a:tabLst>
              <a:defRPr/>
            </a:pPr>
            <a:r>
              <a:rPr lang="en-US" dirty="0">
                <a:latin typeface="Gill Sans MT" charset="0"/>
                <a:cs typeface="+mn-cs"/>
              </a:rPr>
              <a:t>switch: which AP is associated with H1?</a:t>
            </a:r>
          </a:p>
          <a:p>
            <a:pPr marL="685800" lvl="1" indent="-228600">
              <a:lnSpc>
                <a:spcPts val="2600"/>
              </a:lnSpc>
              <a:tabLst>
                <a:tab pos="746125" algn="l"/>
              </a:tabLst>
              <a:defRPr/>
            </a:pPr>
            <a:r>
              <a:rPr lang="en-US" dirty="0" smtClean="0">
                <a:latin typeface="Gill Sans MT" charset="0"/>
              </a:rPr>
              <a:t>self-learning: </a:t>
            </a:r>
            <a:r>
              <a:rPr lang="en-US" dirty="0">
                <a:latin typeface="Gill Sans MT" charset="0"/>
              </a:rPr>
              <a:t>switch will see </a:t>
            </a:r>
            <a:r>
              <a:rPr lang="en-US" dirty="0" smtClean="0">
                <a:latin typeface="Gill Sans MT" charset="0"/>
              </a:rPr>
              <a:t>the first frame </a:t>
            </a:r>
            <a:r>
              <a:rPr lang="en-US" dirty="0">
                <a:latin typeface="Gill Sans MT" charset="0"/>
              </a:rPr>
              <a:t>from H1 </a:t>
            </a:r>
            <a:r>
              <a:rPr lang="en-US" dirty="0" smtClean="0">
                <a:latin typeface="Gill Sans MT" charset="0"/>
              </a:rPr>
              <a:t>through the new AP and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remember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which switch port can be used to reach H1</a:t>
            </a:r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6380163" y="3179763"/>
            <a:ext cx="2154237" cy="2093912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51" name="Oval 38"/>
          <p:cNvSpPr>
            <a:spLocks noChangeArrowheads="1"/>
          </p:cNvSpPr>
          <p:nvPr/>
        </p:nvSpPr>
        <p:spPr bwMode="auto">
          <a:xfrm>
            <a:off x="4673600" y="3241675"/>
            <a:ext cx="2278063" cy="205105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52" name="Line 59"/>
          <p:cNvSpPr>
            <a:spLocks noChangeShapeType="1"/>
          </p:cNvSpPr>
          <p:nvPr/>
        </p:nvSpPr>
        <p:spPr bwMode="auto">
          <a:xfrm>
            <a:off x="6792913" y="4225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53" name="Line 60"/>
          <p:cNvSpPr>
            <a:spLocks noChangeShapeType="1"/>
          </p:cNvSpPr>
          <p:nvPr/>
        </p:nvSpPr>
        <p:spPr bwMode="auto">
          <a:xfrm flipH="1">
            <a:off x="6305550" y="41290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54" name="Line 61"/>
          <p:cNvSpPr>
            <a:spLocks noChangeShapeType="1"/>
          </p:cNvSpPr>
          <p:nvPr/>
        </p:nvSpPr>
        <p:spPr bwMode="auto">
          <a:xfrm flipH="1">
            <a:off x="6319838" y="42052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55" name="Line 62"/>
          <p:cNvSpPr>
            <a:spLocks noChangeShapeType="1"/>
          </p:cNvSpPr>
          <p:nvPr/>
        </p:nvSpPr>
        <p:spPr bwMode="auto">
          <a:xfrm flipH="1">
            <a:off x="6262688" y="427196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6811" name="Group 356"/>
          <p:cNvGrpSpPr>
            <a:grpSpLocks/>
          </p:cNvGrpSpPr>
          <p:nvPr/>
        </p:nvGrpSpPr>
        <p:grpSpPr bwMode="auto">
          <a:xfrm>
            <a:off x="8005763" y="3667125"/>
            <a:ext cx="333375" cy="369888"/>
            <a:chOff x="313" y="1497"/>
            <a:chExt cx="1152" cy="1014"/>
          </a:xfrm>
        </p:grpSpPr>
        <p:pic>
          <p:nvPicPr>
            <p:cNvPr id="76856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7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2" name="Group 403"/>
          <p:cNvGrpSpPr>
            <a:grpSpLocks/>
          </p:cNvGrpSpPr>
          <p:nvPr/>
        </p:nvGrpSpPr>
        <p:grpSpPr bwMode="auto">
          <a:xfrm>
            <a:off x="4968875" y="4156075"/>
            <a:ext cx="525463" cy="392113"/>
            <a:chOff x="2751" y="1851"/>
            <a:chExt cx="462" cy="478"/>
          </a:xfrm>
        </p:grpSpPr>
        <p:pic>
          <p:nvPicPr>
            <p:cNvPr id="76854" name="Picture 364" descr="iphone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3" name="Group 356"/>
          <p:cNvGrpSpPr>
            <a:grpSpLocks/>
          </p:cNvGrpSpPr>
          <p:nvPr/>
        </p:nvGrpSpPr>
        <p:grpSpPr bwMode="auto">
          <a:xfrm>
            <a:off x="7345363" y="4592638"/>
            <a:ext cx="363537" cy="338137"/>
            <a:chOff x="313" y="1497"/>
            <a:chExt cx="1152" cy="1014"/>
          </a:xfrm>
        </p:grpSpPr>
        <p:pic>
          <p:nvPicPr>
            <p:cNvPr id="76852" name="Picture 354" descr="laptop_stylized_smal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3" name="Picture 355" descr="antenna_styl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4" name="Group 356"/>
          <p:cNvGrpSpPr>
            <a:grpSpLocks/>
          </p:cNvGrpSpPr>
          <p:nvPr/>
        </p:nvGrpSpPr>
        <p:grpSpPr bwMode="auto">
          <a:xfrm>
            <a:off x="6116638" y="4613275"/>
            <a:ext cx="376237" cy="347663"/>
            <a:chOff x="313" y="1497"/>
            <a:chExt cx="1152" cy="1014"/>
          </a:xfrm>
        </p:grpSpPr>
        <p:pic>
          <p:nvPicPr>
            <p:cNvPr id="76850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1" name="Picture 355" descr="antenna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5" name="Group 356"/>
          <p:cNvGrpSpPr>
            <a:grpSpLocks/>
          </p:cNvGrpSpPr>
          <p:nvPr/>
        </p:nvGrpSpPr>
        <p:grpSpPr bwMode="auto">
          <a:xfrm>
            <a:off x="5394325" y="4632325"/>
            <a:ext cx="384175" cy="438150"/>
            <a:chOff x="313" y="1497"/>
            <a:chExt cx="1152" cy="1014"/>
          </a:xfrm>
        </p:grpSpPr>
        <p:pic>
          <p:nvPicPr>
            <p:cNvPr id="76848" name="Picture 354" descr="laptop_stylized_small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9" name="Picture 355" descr="antenna_stylized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6" name="Group 403"/>
          <p:cNvGrpSpPr>
            <a:grpSpLocks/>
          </p:cNvGrpSpPr>
          <p:nvPr/>
        </p:nvGrpSpPr>
        <p:grpSpPr bwMode="auto">
          <a:xfrm>
            <a:off x="5292725" y="3475038"/>
            <a:ext cx="487363" cy="401637"/>
            <a:chOff x="2751" y="1851"/>
            <a:chExt cx="462" cy="478"/>
          </a:xfrm>
        </p:grpSpPr>
        <p:pic>
          <p:nvPicPr>
            <p:cNvPr id="76846" name="Picture 364" descr="iphone_stylized_small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7" name="Group 403"/>
          <p:cNvGrpSpPr>
            <a:grpSpLocks/>
          </p:cNvGrpSpPr>
          <p:nvPr/>
        </p:nvGrpSpPr>
        <p:grpSpPr bwMode="auto">
          <a:xfrm>
            <a:off x="7853363" y="4135438"/>
            <a:ext cx="527050" cy="392112"/>
            <a:chOff x="2751" y="1851"/>
            <a:chExt cx="462" cy="478"/>
          </a:xfrm>
        </p:grpSpPr>
        <p:pic>
          <p:nvPicPr>
            <p:cNvPr id="76844" name="Picture 364" descr="iphone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8" name="Group 356"/>
          <p:cNvGrpSpPr>
            <a:grpSpLocks/>
          </p:cNvGrpSpPr>
          <p:nvPr/>
        </p:nvGrpSpPr>
        <p:grpSpPr bwMode="auto">
          <a:xfrm>
            <a:off x="6421438" y="3992563"/>
            <a:ext cx="376237" cy="349250"/>
            <a:chOff x="313" y="1497"/>
            <a:chExt cx="1152" cy="1014"/>
          </a:xfrm>
        </p:grpSpPr>
        <p:pic>
          <p:nvPicPr>
            <p:cNvPr id="76842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3" name="Picture 355" descr="antenna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9" name="Group 361"/>
          <p:cNvGrpSpPr>
            <a:grpSpLocks/>
          </p:cNvGrpSpPr>
          <p:nvPr/>
        </p:nvGrpSpPr>
        <p:grpSpPr bwMode="auto">
          <a:xfrm>
            <a:off x="5516563" y="3810000"/>
            <a:ext cx="762000" cy="663575"/>
            <a:chOff x="2967" y="478"/>
            <a:chExt cx="788" cy="625"/>
          </a:xfrm>
        </p:grpSpPr>
        <p:pic>
          <p:nvPicPr>
            <p:cNvPr id="76840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1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20" name="Group 361"/>
          <p:cNvGrpSpPr>
            <a:grpSpLocks/>
          </p:cNvGrpSpPr>
          <p:nvPr/>
        </p:nvGrpSpPr>
        <p:grpSpPr bwMode="auto">
          <a:xfrm>
            <a:off x="7153275" y="3830638"/>
            <a:ext cx="762000" cy="661987"/>
            <a:chOff x="2967" y="478"/>
            <a:chExt cx="788" cy="625"/>
          </a:xfrm>
        </p:grpSpPr>
        <p:pic>
          <p:nvPicPr>
            <p:cNvPr id="76838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39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66" name="Text Box 18"/>
          <p:cNvSpPr txBox="1">
            <a:spLocks noChangeArrowheads="1"/>
          </p:cNvSpPr>
          <p:nvPr/>
        </p:nvSpPr>
        <p:spPr bwMode="auto">
          <a:xfrm>
            <a:off x="5719763" y="4894263"/>
            <a:ext cx="4460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7721600" y="48879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31768" name="Text Box 20"/>
          <p:cNvSpPr txBox="1">
            <a:spLocks noChangeArrowheads="1"/>
          </p:cNvSpPr>
          <p:nvPr/>
        </p:nvSpPr>
        <p:spPr bwMode="auto">
          <a:xfrm>
            <a:off x="4613275" y="49895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31769" name="Line 13"/>
          <p:cNvSpPr>
            <a:spLocks noChangeShapeType="1"/>
          </p:cNvSpPr>
          <p:nvPr/>
        </p:nvSpPr>
        <p:spPr bwMode="auto">
          <a:xfrm flipV="1">
            <a:off x="6524625" y="1941513"/>
            <a:ext cx="14288" cy="77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70" name="Line 13"/>
          <p:cNvSpPr>
            <a:spLocks noChangeShapeType="1"/>
          </p:cNvSpPr>
          <p:nvPr/>
        </p:nvSpPr>
        <p:spPr bwMode="auto">
          <a:xfrm flipH="1" flipV="1">
            <a:off x="6630988" y="2997200"/>
            <a:ext cx="744537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1771" name="Line 13"/>
          <p:cNvSpPr>
            <a:spLocks noChangeShapeType="1"/>
          </p:cNvSpPr>
          <p:nvPr/>
        </p:nvSpPr>
        <p:spPr bwMode="auto">
          <a:xfrm flipV="1">
            <a:off x="5784850" y="3017838"/>
            <a:ext cx="6572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6827" name="Group 332"/>
          <p:cNvGrpSpPr>
            <a:grpSpLocks/>
          </p:cNvGrpSpPr>
          <p:nvPr/>
        </p:nvGrpSpPr>
        <p:grpSpPr bwMode="auto">
          <a:xfrm>
            <a:off x="6075363" y="1689100"/>
            <a:ext cx="881062" cy="454025"/>
            <a:chOff x="2356" y="1300"/>
            <a:chExt cx="555" cy="194"/>
          </a:xfrm>
        </p:grpSpPr>
        <p:sp>
          <p:nvSpPr>
            <p:cNvPr id="7683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endParaRPr>
            </a:p>
          </p:txBody>
        </p:sp>
        <p:sp>
          <p:nvSpPr>
            <p:cNvPr id="7683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endParaRPr>
            </a:p>
          </p:txBody>
        </p:sp>
        <p:sp>
          <p:nvSpPr>
            <p:cNvPr id="7683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7683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76836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76837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1779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1780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pic>
        <p:nvPicPr>
          <p:cNvPr id="31773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619375"/>
            <a:ext cx="7032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6829" name="Picture 16" descr="underline_base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905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0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1963" y="1266825"/>
            <a:ext cx="7327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tabLst>
                <a:tab pos="746125" algn="l"/>
              </a:tabLst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ea typeface="ＭＳ Ｐゴシック" charset="0"/>
                <a:cs typeface="+mn-cs"/>
              </a:rPr>
              <a:t>power management</a:t>
            </a: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74612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node-to-AP: </a:t>
            </a:r>
            <a:r>
              <a:rPr lang="ja-JP" alt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I am going to sleep until next beacon frame</a:t>
            </a:r>
            <a:r>
              <a:rPr lang="ja-JP" alt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”</a:t>
            </a: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  <a:cs typeface="+mn-cs"/>
            </a:endParaRP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8540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AP knows not to transmit frames to this node</a:t>
            </a: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8540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node wakes up before next beacon frame</a:t>
            </a: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74612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beacon frame: contains list of mobiles with AP-to-mobile frames waiting to be sent</a:t>
            </a:r>
          </a:p>
          <a:p>
            <a:pPr marL="701675" lvl="1" indent="-244475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79375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+mn-cs"/>
              </a:rPr>
              <a:t>node will stay awake if AP-to-mobile frames to be sent; otherwise sleep again until next beacon frame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tabLst>
                <a:tab pos="746125" algn="l"/>
              </a:tabLs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3797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+mn-cs"/>
              </a:rPr>
              <a:t>802.11: advanced capabilities</a:t>
            </a:r>
          </a:p>
        </p:txBody>
      </p:sp>
      <p:pic>
        <p:nvPicPr>
          <p:cNvPr id="80901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H5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 smtClean="0"/>
              <a:t>Switched Ethernet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err="1" smtClean="0"/>
              <a:t>WiFi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Analysis Team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What </a:t>
            </a:r>
            <a:r>
              <a:rPr lang="en-US" sz="4000" dirty="0" smtClean="0"/>
              <a:t>one thing could the instructor change to improve your learning?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566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LAN addresses and ARP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85788" y="1309688"/>
            <a:ext cx="689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0" dirty="0" smtClean="0">
                <a:solidFill>
                  <a:prstClr val="black"/>
                </a:solidFill>
                <a:latin typeface="Gill Sans MT" charset="0"/>
                <a:cs typeface="+mn-cs"/>
              </a:rPr>
              <a:t>each adapter on LAN has unique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LAN</a:t>
            </a:r>
            <a:r>
              <a:rPr lang="en-US" sz="2800" i="0" dirty="0" smtClean="0">
                <a:solidFill>
                  <a:prstClr val="black"/>
                </a:solidFill>
                <a:latin typeface="Gill Sans MT" charset="0"/>
                <a:cs typeface="+mn-cs"/>
              </a:rPr>
              <a:t> address</a:t>
            </a:r>
          </a:p>
        </p:txBody>
      </p:sp>
      <p:sp>
        <p:nvSpPr>
          <p:cNvPr id="40966" name="Text Box 18"/>
          <p:cNvSpPr txBox="1">
            <a:spLocks noChangeArrowheads="1"/>
          </p:cNvSpPr>
          <p:nvPr/>
        </p:nvSpPr>
        <p:spPr bwMode="auto">
          <a:xfrm>
            <a:off x="6918325" y="389096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0" dirty="0" smtClean="0">
                <a:solidFill>
                  <a:prstClr val="black"/>
                </a:solidFill>
                <a:latin typeface="Arial" charset="0"/>
                <a:cs typeface="+mn-cs"/>
              </a:rPr>
              <a:t>adapter</a:t>
            </a:r>
          </a:p>
        </p:txBody>
      </p:sp>
      <p:sp>
        <p:nvSpPr>
          <p:cNvPr id="123910" name="Freeform 8"/>
          <p:cNvSpPr>
            <a:spLocks/>
          </p:cNvSpPr>
          <p:nvPr/>
        </p:nvSpPr>
        <p:spPr bwMode="auto">
          <a:xfrm>
            <a:off x="2152650" y="3262313"/>
            <a:ext cx="2046288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68" name="Line 19"/>
          <p:cNvSpPr>
            <a:spLocks noChangeShapeType="1"/>
          </p:cNvSpPr>
          <p:nvPr/>
        </p:nvSpPr>
        <p:spPr bwMode="auto">
          <a:xfrm>
            <a:off x="1300163" y="3940175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69" name="Line 20"/>
          <p:cNvSpPr>
            <a:spLocks noChangeShapeType="1"/>
          </p:cNvSpPr>
          <p:nvPr/>
        </p:nvSpPr>
        <p:spPr bwMode="auto">
          <a:xfrm>
            <a:off x="3309938" y="2808288"/>
            <a:ext cx="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0" name="Line 21"/>
          <p:cNvSpPr>
            <a:spLocks noChangeShapeType="1"/>
          </p:cNvSpPr>
          <p:nvPr/>
        </p:nvSpPr>
        <p:spPr bwMode="auto">
          <a:xfrm flipH="1">
            <a:off x="4173538" y="4108450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1" name="Line 22"/>
          <p:cNvSpPr>
            <a:spLocks noChangeShapeType="1"/>
          </p:cNvSpPr>
          <p:nvPr/>
        </p:nvSpPr>
        <p:spPr bwMode="auto">
          <a:xfrm flipV="1">
            <a:off x="3271838" y="51133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2" name="Text Box 24"/>
          <p:cNvSpPr txBox="1">
            <a:spLocks noChangeArrowheads="1"/>
          </p:cNvSpPr>
          <p:nvPr/>
        </p:nvSpPr>
        <p:spPr bwMode="auto">
          <a:xfrm>
            <a:off x="3630613" y="2513013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 smtClean="0">
                <a:solidFill>
                  <a:prstClr val="black"/>
                </a:solidFill>
                <a:latin typeface="Arial" charset="0"/>
                <a:cs typeface="+mn-cs"/>
              </a:rPr>
              <a:t>1A-2F-BB-76-09-AD</a:t>
            </a:r>
          </a:p>
        </p:txBody>
      </p:sp>
      <p:sp>
        <p:nvSpPr>
          <p:cNvPr id="40973" name="Line 25"/>
          <p:cNvSpPr>
            <a:spLocks noChangeShapeType="1"/>
          </p:cNvSpPr>
          <p:nvPr/>
        </p:nvSpPr>
        <p:spPr bwMode="auto">
          <a:xfrm flipH="1" flipV="1">
            <a:off x="3449638" y="2652713"/>
            <a:ext cx="2571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4" name="Line 26"/>
          <p:cNvSpPr>
            <a:spLocks noChangeShapeType="1"/>
          </p:cNvSpPr>
          <p:nvPr/>
        </p:nvSpPr>
        <p:spPr bwMode="auto">
          <a:xfrm flipV="1">
            <a:off x="4999038" y="42894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4479925" y="4662488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 smtClean="0">
                <a:solidFill>
                  <a:prstClr val="black"/>
                </a:solidFill>
                <a:latin typeface="Arial" charset="0"/>
                <a:cs typeface="+mn-cs"/>
              </a:rPr>
              <a:t>58-23-D7-FA-20-B0</a:t>
            </a:r>
          </a:p>
        </p:txBody>
      </p:sp>
      <p:sp>
        <p:nvSpPr>
          <p:cNvPr id="40976" name="Line 28"/>
          <p:cNvSpPr>
            <a:spLocks noChangeShapeType="1"/>
          </p:cNvSpPr>
          <p:nvPr/>
        </p:nvSpPr>
        <p:spPr bwMode="auto">
          <a:xfrm flipH="1">
            <a:off x="3375025" y="5667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7" name="Text Box 29"/>
          <p:cNvSpPr txBox="1">
            <a:spLocks noChangeArrowheads="1"/>
          </p:cNvSpPr>
          <p:nvPr/>
        </p:nvSpPr>
        <p:spPr bwMode="auto">
          <a:xfrm>
            <a:off x="3797300" y="5551488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 smtClean="0">
                <a:solidFill>
                  <a:prstClr val="black"/>
                </a:solidFill>
                <a:latin typeface="Arial" charset="0"/>
                <a:cs typeface="+mn-cs"/>
              </a:rPr>
              <a:t>0C-C4-11-6F-E3-98</a:t>
            </a:r>
          </a:p>
        </p:txBody>
      </p:sp>
      <p:sp>
        <p:nvSpPr>
          <p:cNvPr id="40978" name="Line 30"/>
          <p:cNvSpPr>
            <a:spLocks noChangeShapeType="1"/>
          </p:cNvSpPr>
          <p:nvPr/>
        </p:nvSpPr>
        <p:spPr bwMode="auto">
          <a:xfrm flipV="1">
            <a:off x="1236663" y="409575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319088" y="4470400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 smtClean="0">
                <a:solidFill>
                  <a:prstClr val="black"/>
                </a:solidFill>
                <a:latin typeface="Arial" charset="0"/>
                <a:cs typeface="+mn-cs"/>
              </a:rPr>
              <a:t>71-65-F7-2B-08-53</a:t>
            </a:r>
          </a:p>
        </p:txBody>
      </p:sp>
      <p:sp>
        <p:nvSpPr>
          <p:cNvPr id="40980" name="Text Box 32"/>
          <p:cNvSpPr txBox="1">
            <a:spLocks noChangeArrowheads="1"/>
          </p:cNvSpPr>
          <p:nvPr/>
        </p:nvSpPr>
        <p:spPr bwMode="auto">
          <a:xfrm>
            <a:off x="2636838" y="3621088"/>
            <a:ext cx="108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0" dirty="0" smtClean="0">
                <a:solidFill>
                  <a:prstClr val="black"/>
                </a:solidFill>
                <a:latin typeface="Arial" charset="0"/>
                <a:cs typeface="+mn-cs"/>
              </a:rPr>
              <a:t>   LAN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0" dirty="0" smtClean="0">
                <a:solidFill>
                  <a:prstClr val="black"/>
                </a:solidFill>
                <a:latin typeface="Arial" charset="0"/>
                <a:cs typeface="+mn-cs"/>
              </a:rPr>
              <a:t>(wired or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0" dirty="0" smtClean="0">
                <a:solidFill>
                  <a:prstClr val="black"/>
                </a:solidFill>
                <a:latin typeface="Arial" charset="0"/>
                <a:cs typeface="+mn-cs"/>
              </a:rPr>
              <a:t>wireless)</a:t>
            </a:r>
          </a:p>
        </p:txBody>
      </p:sp>
      <p:sp>
        <p:nvSpPr>
          <p:cNvPr id="526373" name="Rectangle 37"/>
          <p:cNvSpPr>
            <a:spLocks noChangeArrowheads="1"/>
          </p:cNvSpPr>
          <p:nvPr/>
        </p:nvSpPr>
        <p:spPr bwMode="auto">
          <a:xfrm>
            <a:off x="6727825" y="3941763"/>
            <a:ext cx="160338" cy="25558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omic Sans MS" pitchFamily="66" charset="0"/>
              <a:cs typeface="+mn-cs"/>
            </a:endParaRPr>
          </a:p>
        </p:txBody>
      </p:sp>
      <p:grpSp>
        <p:nvGrpSpPr>
          <p:cNvPr id="123925" name="Group 51"/>
          <p:cNvGrpSpPr>
            <a:grpSpLocks/>
          </p:cNvGrpSpPr>
          <p:nvPr/>
        </p:nvGrpSpPr>
        <p:grpSpPr bwMode="auto">
          <a:xfrm>
            <a:off x="423863" y="3562350"/>
            <a:ext cx="922337" cy="658813"/>
            <a:chOff x="267" y="2244"/>
            <a:chExt cx="581" cy="415"/>
          </a:xfrm>
        </p:grpSpPr>
        <p:sp>
          <p:nvSpPr>
            <p:cNvPr id="526372" name="Rectangle 36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omic Sans MS" pitchFamily="66" charset="0"/>
                <a:cs typeface="+mn-cs"/>
              </a:endParaRPr>
            </a:p>
          </p:txBody>
        </p:sp>
        <p:grpSp>
          <p:nvGrpSpPr>
            <p:cNvPr id="123943" name="Group 38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3944" name="Picture 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5" name="Freeform 4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grpSp>
        <p:nvGrpSpPr>
          <p:cNvPr id="123926" name="Group 50"/>
          <p:cNvGrpSpPr>
            <a:grpSpLocks/>
          </p:cNvGrpSpPr>
          <p:nvPr/>
        </p:nvGrpSpPr>
        <p:grpSpPr bwMode="auto">
          <a:xfrm>
            <a:off x="2744788" y="5559425"/>
            <a:ext cx="812800" cy="833438"/>
            <a:chOff x="1729" y="3502"/>
            <a:chExt cx="512" cy="525"/>
          </a:xfrm>
        </p:grpSpPr>
        <p:sp>
          <p:nvSpPr>
            <p:cNvPr id="526370" name="Rectangle 34"/>
            <p:cNvSpPr>
              <a:spLocks noChangeArrowheads="1"/>
            </p:cNvSpPr>
            <p:nvPr/>
          </p:nvSpPr>
          <p:spPr bwMode="auto">
            <a:xfrm>
              <a:off x="2021" y="3502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omic Sans MS" pitchFamily="66" charset="0"/>
                <a:cs typeface="+mn-cs"/>
              </a:endParaRPr>
            </a:p>
          </p:txBody>
        </p:sp>
        <p:grpSp>
          <p:nvGrpSpPr>
            <p:cNvPr id="123939" name="Group 41"/>
            <p:cNvGrpSpPr>
              <a:grpSpLocks/>
            </p:cNvGrpSpPr>
            <p:nvPr/>
          </p:nvGrpSpPr>
          <p:grpSpPr bwMode="auto">
            <a:xfrm>
              <a:off x="1729" y="3612"/>
              <a:ext cx="512" cy="415"/>
              <a:chOff x="-44" y="1473"/>
              <a:chExt cx="981" cy="1105"/>
            </a:xfrm>
          </p:grpSpPr>
          <p:pic>
            <p:nvPicPr>
              <p:cNvPr id="123940" name="Picture 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1" name="Freeform 4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grpSp>
        <p:nvGrpSpPr>
          <p:cNvPr id="123927" name="Group 52"/>
          <p:cNvGrpSpPr>
            <a:grpSpLocks/>
          </p:cNvGrpSpPr>
          <p:nvPr/>
        </p:nvGrpSpPr>
        <p:grpSpPr bwMode="auto">
          <a:xfrm>
            <a:off x="2770188" y="2025650"/>
            <a:ext cx="812800" cy="776288"/>
            <a:chOff x="1745" y="1276"/>
            <a:chExt cx="512" cy="489"/>
          </a:xfrm>
        </p:grpSpPr>
        <p:sp>
          <p:nvSpPr>
            <p:cNvPr id="526350" name="Rectangle 14"/>
            <p:cNvSpPr>
              <a:spLocks noChangeArrowheads="1"/>
            </p:cNvSpPr>
            <p:nvPr/>
          </p:nvSpPr>
          <p:spPr bwMode="auto">
            <a:xfrm>
              <a:off x="2039" y="160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omic Sans MS" pitchFamily="66" charset="0"/>
                <a:cs typeface="+mn-cs"/>
              </a:endParaRPr>
            </a:p>
          </p:txBody>
        </p:sp>
        <p:grpSp>
          <p:nvGrpSpPr>
            <p:cNvPr id="123935" name="Group 4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393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grpSp>
        <p:nvGrpSpPr>
          <p:cNvPr id="123928" name="Group 53"/>
          <p:cNvGrpSpPr>
            <a:grpSpLocks/>
          </p:cNvGrpSpPr>
          <p:nvPr/>
        </p:nvGrpSpPr>
        <p:grpSpPr bwMode="auto">
          <a:xfrm>
            <a:off x="4868863" y="3836988"/>
            <a:ext cx="812800" cy="658812"/>
            <a:chOff x="3067" y="2417"/>
            <a:chExt cx="512" cy="415"/>
          </a:xfrm>
        </p:grpSpPr>
        <p:sp>
          <p:nvSpPr>
            <p:cNvPr id="526371" name="Rectangle 35"/>
            <p:cNvSpPr>
              <a:spLocks noChangeArrowheads="1"/>
            </p:cNvSpPr>
            <p:nvPr/>
          </p:nvSpPr>
          <p:spPr bwMode="auto">
            <a:xfrm rot="-5400000">
              <a:off x="3162" y="251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omic Sans MS" pitchFamily="66" charset="0"/>
                <a:cs typeface="+mn-cs"/>
              </a:endParaRPr>
            </a:p>
          </p:txBody>
        </p:sp>
        <p:grpSp>
          <p:nvGrpSpPr>
            <p:cNvPr id="123931" name="Group 47"/>
            <p:cNvGrpSpPr>
              <a:grpSpLocks/>
            </p:cNvGrpSpPr>
            <p:nvPr/>
          </p:nvGrpSpPr>
          <p:grpSpPr bwMode="auto">
            <a:xfrm>
              <a:off x="3067" y="2417"/>
              <a:ext cx="512" cy="415"/>
              <a:chOff x="-44" y="1473"/>
              <a:chExt cx="981" cy="1105"/>
            </a:xfrm>
          </p:grpSpPr>
          <p:pic>
            <p:nvPicPr>
              <p:cNvPr id="123932" name="Picture 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3" name="Freeform 4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pic>
        <p:nvPicPr>
          <p:cNvPr id="123929" name="Picture 2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5322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6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5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3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5565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66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7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5568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9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5570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71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72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73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74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pSp>
          <p:nvGrpSpPr>
            <p:cNvPr id="166950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0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66985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86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7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grpSp>
          <p:nvGrpSpPr>
            <p:cNvPr id="166951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6698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8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97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166953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6697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697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166954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66975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6697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pic>
          <p:nvPicPr>
            <p:cNvPr id="655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6956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6697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7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grpSp>
          <p:nvGrpSpPr>
            <p:cNvPr id="166957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6696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68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69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5583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84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85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86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587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5588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5589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5590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Switch: self-learning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3935412" cy="4114800"/>
          </a:xfrm>
        </p:spPr>
        <p:txBody>
          <a:bodyPr>
            <a:normAutofit fontScale="92500" lnSpcReduction="10000"/>
          </a:bodyPr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switch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learns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which hosts can be reached through which interfaces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when frame received, switch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learns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 location of sender: incoming LAN segment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records sender/location pair in switch table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5561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2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5557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58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59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5560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5552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53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5554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55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5556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64300" y="5326063"/>
            <a:ext cx="1724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5549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50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51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pic>
        <p:nvPicPr>
          <p:cNvPr id="166923" name="Picture 21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8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09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7650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2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7653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4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sz="1800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6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57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58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59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pSp>
          <p:nvGrpSpPr>
            <p:cNvPr id="17108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711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grpSp>
          <p:nvGrpSpPr>
            <p:cNvPr id="171084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711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1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171086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7111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111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171087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176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71108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71109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0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pic>
          <p:nvPicPr>
            <p:cNvPr id="6766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1089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172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7110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05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6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grpSp>
          <p:nvGrpSpPr>
            <p:cNvPr id="171090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71099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01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2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169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7668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69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70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71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7672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7673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74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7675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41288"/>
            <a:ext cx="7508875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Self-learning, forwarding: example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7646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7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8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49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7642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43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44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7645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763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8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7639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40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41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37313" y="5326063"/>
            <a:ext cx="1778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2881313"/>
            <a:ext cx="1428750" cy="369887"/>
            <a:chOff x="1750" y="3514"/>
            <a:chExt cx="900" cy="233"/>
          </a:xfrm>
        </p:grpSpPr>
        <p:sp>
          <p:nvSpPr>
            <p:cNvPr id="67630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1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2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33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2879725"/>
            <a:ext cx="1428750" cy="369888"/>
            <a:chOff x="1750" y="3514"/>
            <a:chExt cx="900" cy="233"/>
          </a:xfrm>
        </p:grpSpPr>
        <p:sp>
          <p:nvSpPr>
            <p:cNvPr id="67626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7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8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29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22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3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4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25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18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9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0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21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2879725"/>
            <a:ext cx="1428750" cy="369888"/>
            <a:chOff x="1750" y="3514"/>
            <a:chExt cx="900" cy="233"/>
          </a:xfrm>
        </p:grpSpPr>
        <p:sp>
          <p:nvSpPr>
            <p:cNvPr id="67614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5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sz="1800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6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17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285750" y="1508125"/>
            <a:ext cx="4044950" cy="9445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destination, A’, location unknown</a:t>
            </a:r>
            <a:r>
              <a:rPr lang="en-US" dirty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3349625" y="1847850"/>
            <a:ext cx="838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3981450"/>
            <a:ext cx="1428750" cy="369888"/>
            <a:chOff x="730" y="2472"/>
            <a:chExt cx="900" cy="233"/>
          </a:xfrm>
        </p:grpSpPr>
        <p:sp>
          <p:nvSpPr>
            <p:cNvPr id="67610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1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z="1800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800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 A</a:t>
              </a:r>
            </a:p>
          </p:txBody>
        </p:sp>
        <p:sp>
          <p:nvSpPr>
            <p:cNvPr id="67612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613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00038" y="2425700"/>
            <a:ext cx="40449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9400" indent="-2794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cs typeface="+mn-cs"/>
              </a:rPr>
              <a:t>destination A location known:</a:t>
            </a:r>
            <a:endParaRPr lang="en-US" sz="2800" dirty="0">
              <a:solidFill>
                <a:srgbClr val="FF0000"/>
              </a:solidFill>
              <a:latin typeface="Gill Sans MT" charset="0"/>
              <a:cs typeface="+mn-cs"/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3768725" y="5656263"/>
            <a:ext cx="2471738" cy="374650"/>
            <a:chOff x="2376" y="3383"/>
            <a:chExt cx="1557" cy="236"/>
          </a:xfrm>
        </p:grpSpPr>
        <p:sp>
          <p:nvSpPr>
            <p:cNvPr id="67607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z="18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08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09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19121" y="2884488"/>
            <a:ext cx="37290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457200" eaLnBrk="1" fontAlgn="auto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            selectively send </a:t>
            </a:r>
          </a:p>
          <a:p>
            <a:pPr marL="342900" indent="-342900" defTabSz="457200" eaLnBrk="1" fontAlgn="auto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on just one link</a:t>
            </a:r>
          </a:p>
        </p:txBody>
      </p:sp>
      <p:pic>
        <p:nvPicPr>
          <p:cNvPr id="171029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19955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11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5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Wireless Link Characteristics (1)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14450"/>
            <a:ext cx="8213725" cy="5197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important </a:t>
            </a:r>
            <a:r>
              <a:rPr lang="en-US" dirty="0">
                <a:latin typeface="Gill Sans MT" charset="0"/>
                <a:cs typeface="+mn-cs"/>
              </a:rPr>
              <a:t>differences from wired link ….</a:t>
            </a: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endParaRPr lang="en-US" sz="2400" dirty="0">
              <a:latin typeface="Gill Sans MT" charset="0"/>
              <a:cs typeface="+mn-cs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decreased signal strength: </a:t>
            </a:r>
            <a:r>
              <a:rPr lang="en-US" sz="2600" dirty="0">
                <a:latin typeface="Gill Sans MT" charset="0"/>
              </a:rPr>
              <a:t>radio signal attenuates as it propagates through matter (path loss)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interference from other sources: </a:t>
            </a:r>
            <a:r>
              <a:rPr lang="en-US" sz="2600" dirty="0">
                <a:latin typeface="Gill Sans MT" charset="0"/>
              </a:rPr>
              <a:t>standardized wireless network frequencies (e.g., 2.4 GHz) shared by other devices (e.g., phone); devices (motors) interfere as well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multipath propagation: </a:t>
            </a:r>
            <a:r>
              <a:rPr lang="en-US" sz="2600" dirty="0">
                <a:latin typeface="Gill Sans MT" charset="0"/>
              </a:rPr>
              <a:t>radio signal reflects off objects ground, arriving ad destination at slightly different times</a:t>
            </a: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600" dirty="0">
                <a:latin typeface="Gill Sans MT" charset="0"/>
                <a:cs typeface="+mn-cs"/>
              </a:rPr>
              <a:t>…. make communication across (even a point to point) wireless link much more </a:t>
            </a:r>
            <a:r>
              <a:rPr lang="en-US" sz="2600" dirty="0" smtClean="0">
                <a:latin typeface="Gill Sans MT" charset="0"/>
                <a:cs typeface="+mn-cs"/>
              </a:rPr>
              <a:t>difficult </a:t>
            </a:r>
            <a:endParaRPr lang="en-US" sz="2600" dirty="0">
              <a:latin typeface="Gill Sans MT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39941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3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8664575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Characteristics of selected wireless links</a:t>
            </a:r>
          </a:p>
        </p:txBody>
      </p:sp>
      <p:sp>
        <p:nvSpPr>
          <p:cNvPr id="7176" name="Rectangle 111"/>
          <p:cNvSpPr>
            <a:spLocks noChangeArrowheads="1"/>
          </p:cNvSpPr>
          <p:nvPr/>
        </p:nvSpPr>
        <p:spPr bwMode="auto">
          <a:xfrm>
            <a:off x="1327150" y="1468331"/>
            <a:ext cx="6567488" cy="395456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  <a:cs typeface="+mn-cs"/>
            </a:endParaRPr>
          </a:p>
        </p:txBody>
      </p:sp>
      <p:sp>
        <p:nvSpPr>
          <p:cNvPr id="8198" name="Line 112"/>
          <p:cNvSpPr>
            <a:spLocks noChangeShapeType="1"/>
          </p:cNvSpPr>
          <p:nvPr/>
        </p:nvSpPr>
        <p:spPr bwMode="auto">
          <a:xfrm>
            <a:off x="1327150" y="5422900"/>
            <a:ext cx="662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199" name="Text Box 113"/>
          <p:cNvSpPr txBox="1">
            <a:spLocks noChangeArrowheads="1"/>
          </p:cNvSpPr>
          <p:nvPr/>
        </p:nvSpPr>
        <p:spPr bwMode="auto">
          <a:xfrm>
            <a:off x="1704975" y="5413375"/>
            <a:ext cx="83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Indoor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10-30m</a:t>
            </a:r>
          </a:p>
        </p:txBody>
      </p:sp>
      <p:sp>
        <p:nvSpPr>
          <p:cNvPr id="8200" name="Text Box 114"/>
          <p:cNvSpPr txBox="1">
            <a:spLocks noChangeArrowheads="1"/>
          </p:cNvSpPr>
          <p:nvPr/>
        </p:nvSpPr>
        <p:spPr bwMode="auto">
          <a:xfrm>
            <a:off x="3217863" y="5416550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Outdoor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50-200m</a:t>
            </a:r>
          </a:p>
        </p:txBody>
      </p:sp>
      <p:sp>
        <p:nvSpPr>
          <p:cNvPr id="8201" name="Text Box 115"/>
          <p:cNvSpPr txBox="1">
            <a:spLocks noChangeArrowheads="1"/>
          </p:cNvSpPr>
          <p:nvPr/>
        </p:nvSpPr>
        <p:spPr bwMode="auto">
          <a:xfrm>
            <a:off x="4695825" y="5421313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Mid-range</a:t>
            </a:r>
          </a:p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outdoor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200m – 4 Km</a:t>
            </a:r>
          </a:p>
        </p:txBody>
      </p:sp>
      <p:sp>
        <p:nvSpPr>
          <p:cNvPr id="8202" name="Text Box 116"/>
          <p:cNvSpPr txBox="1">
            <a:spLocks noChangeArrowheads="1"/>
          </p:cNvSpPr>
          <p:nvPr/>
        </p:nvSpPr>
        <p:spPr bwMode="auto">
          <a:xfrm>
            <a:off x="6200775" y="5421313"/>
            <a:ext cx="1352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Long-range</a:t>
            </a:r>
          </a:p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outdoor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5Km – 20 Km</a:t>
            </a:r>
          </a:p>
        </p:txBody>
      </p:sp>
      <p:sp>
        <p:nvSpPr>
          <p:cNvPr id="8203" name="Text Box 117"/>
          <p:cNvSpPr txBox="1">
            <a:spLocks noChangeArrowheads="1"/>
          </p:cNvSpPr>
          <p:nvPr/>
        </p:nvSpPr>
        <p:spPr bwMode="auto">
          <a:xfrm>
            <a:off x="679450" y="4800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.056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4" name="Text Box 118"/>
          <p:cNvSpPr txBox="1">
            <a:spLocks noChangeArrowheads="1"/>
          </p:cNvSpPr>
          <p:nvPr/>
        </p:nvSpPr>
        <p:spPr bwMode="auto">
          <a:xfrm>
            <a:off x="682625" y="43688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.384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5" name="Text Box 119"/>
          <p:cNvSpPr txBox="1">
            <a:spLocks noChangeArrowheads="1"/>
          </p:cNvSpPr>
          <p:nvPr/>
        </p:nvSpPr>
        <p:spPr bwMode="auto">
          <a:xfrm>
            <a:off x="923925" y="3678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6" name="Text Box 120"/>
          <p:cNvSpPr txBox="1">
            <a:spLocks noChangeArrowheads="1"/>
          </p:cNvSpPr>
          <p:nvPr/>
        </p:nvSpPr>
        <p:spPr bwMode="auto">
          <a:xfrm>
            <a:off x="922338" y="3246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4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7" name="Text Box 121"/>
          <p:cNvSpPr txBox="1">
            <a:spLocks noChangeArrowheads="1"/>
          </p:cNvSpPr>
          <p:nvPr/>
        </p:nvSpPr>
        <p:spPr bwMode="auto">
          <a:xfrm>
            <a:off x="625475" y="28511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5-11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8" name="Text Box 122"/>
          <p:cNvSpPr txBox="1">
            <a:spLocks noChangeArrowheads="1"/>
          </p:cNvSpPr>
          <p:nvPr/>
        </p:nvSpPr>
        <p:spPr bwMode="auto">
          <a:xfrm>
            <a:off x="814388" y="24352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54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09" name="Rectangle 123"/>
          <p:cNvSpPr>
            <a:spLocks noChangeArrowheads="1"/>
          </p:cNvSpPr>
          <p:nvPr/>
        </p:nvSpPr>
        <p:spPr bwMode="auto">
          <a:xfrm>
            <a:off x="2662238" y="4852988"/>
            <a:ext cx="4676775" cy="284162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10" name="Text Box 124"/>
          <p:cNvSpPr txBox="1">
            <a:spLocks noChangeArrowheads="1"/>
          </p:cNvSpPr>
          <p:nvPr/>
        </p:nvSpPr>
        <p:spPr bwMode="auto">
          <a:xfrm>
            <a:off x="3948113" y="4845050"/>
            <a:ext cx="21066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2G: IS-95, CDMA, GSM</a:t>
            </a:r>
          </a:p>
        </p:txBody>
      </p:sp>
      <p:sp>
        <p:nvSpPr>
          <p:cNvPr id="8211" name="Rectangle 126"/>
          <p:cNvSpPr>
            <a:spLocks noChangeArrowheads="1"/>
          </p:cNvSpPr>
          <p:nvPr/>
        </p:nvSpPr>
        <p:spPr bwMode="auto">
          <a:xfrm>
            <a:off x="2651125" y="4435475"/>
            <a:ext cx="4676775" cy="2841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12" name="Text Box 127"/>
          <p:cNvSpPr txBox="1">
            <a:spLocks noChangeArrowheads="1"/>
          </p:cNvSpPr>
          <p:nvPr/>
        </p:nvSpPr>
        <p:spPr bwMode="auto">
          <a:xfrm>
            <a:off x="3681413" y="4413250"/>
            <a:ext cx="2982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2.5G: UMTS/WCDMA, CDMA2000</a:t>
            </a:r>
          </a:p>
        </p:txBody>
      </p:sp>
      <p:sp>
        <p:nvSpPr>
          <p:cNvPr id="8213" name="Rectangle 129"/>
          <p:cNvSpPr>
            <a:spLocks noChangeArrowheads="1"/>
          </p:cNvSpPr>
          <p:nvPr/>
        </p:nvSpPr>
        <p:spPr bwMode="auto">
          <a:xfrm>
            <a:off x="1339850" y="3703638"/>
            <a:ext cx="928688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14" name="Text Box 130"/>
          <p:cNvSpPr txBox="1">
            <a:spLocks noChangeArrowheads="1"/>
          </p:cNvSpPr>
          <p:nvPr/>
        </p:nvSpPr>
        <p:spPr bwMode="auto">
          <a:xfrm>
            <a:off x="1422400" y="3711575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802.15</a:t>
            </a:r>
          </a:p>
        </p:txBody>
      </p:sp>
      <p:sp>
        <p:nvSpPr>
          <p:cNvPr id="8215" name="Rectangle 131"/>
          <p:cNvSpPr>
            <a:spLocks noChangeArrowheads="1"/>
          </p:cNvSpPr>
          <p:nvPr/>
        </p:nvSpPr>
        <p:spPr bwMode="auto">
          <a:xfrm>
            <a:off x="1354138" y="2865438"/>
            <a:ext cx="1724025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16" name="Text Box 132"/>
          <p:cNvSpPr txBox="1">
            <a:spLocks noChangeArrowheads="1"/>
          </p:cNvSpPr>
          <p:nvPr/>
        </p:nvSpPr>
        <p:spPr bwMode="auto">
          <a:xfrm>
            <a:off x="1724025" y="2890838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802.11b</a:t>
            </a:r>
          </a:p>
        </p:txBody>
      </p:sp>
      <p:sp>
        <p:nvSpPr>
          <p:cNvPr id="8217" name="Rectangle 133"/>
          <p:cNvSpPr>
            <a:spLocks noChangeArrowheads="1"/>
          </p:cNvSpPr>
          <p:nvPr/>
        </p:nvSpPr>
        <p:spPr bwMode="auto">
          <a:xfrm>
            <a:off x="1357313" y="2432050"/>
            <a:ext cx="1724025" cy="31591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18" name="Text Box 134"/>
          <p:cNvSpPr txBox="1">
            <a:spLocks noChangeArrowheads="1"/>
          </p:cNvSpPr>
          <p:nvPr/>
        </p:nvSpPr>
        <p:spPr bwMode="auto">
          <a:xfrm>
            <a:off x="1727200" y="2457450"/>
            <a:ext cx="981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802.11a,g</a:t>
            </a:r>
          </a:p>
        </p:txBody>
      </p:sp>
      <p:sp>
        <p:nvSpPr>
          <p:cNvPr id="8219" name="Line 135"/>
          <p:cNvSpPr>
            <a:spLocks noChangeShapeType="1"/>
          </p:cNvSpPr>
          <p:nvPr/>
        </p:nvSpPr>
        <p:spPr bwMode="auto">
          <a:xfrm flipV="1">
            <a:off x="1328738" y="1320257"/>
            <a:ext cx="0" cy="410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0" name="Rectangle 136"/>
          <p:cNvSpPr>
            <a:spLocks noChangeArrowheads="1"/>
          </p:cNvSpPr>
          <p:nvPr/>
        </p:nvSpPr>
        <p:spPr bwMode="auto">
          <a:xfrm>
            <a:off x="2717800" y="2744788"/>
            <a:ext cx="5078413" cy="596900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1" name="Rectangle 137"/>
          <p:cNvSpPr>
            <a:spLocks noChangeArrowheads="1"/>
          </p:cNvSpPr>
          <p:nvPr/>
        </p:nvSpPr>
        <p:spPr bwMode="auto">
          <a:xfrm>
            <a:off x="2654300" y="3297238"/>
            <a:ext cx="4676775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2" name="Text Box 138"/>
          <p:cNvSpPr txBox="1">
            <a:spLocks noChangeArrowheads="1"/>
          </p:cNvSpPr>
          <p:nvPr/>
        </p:nvSpPr>
        <p:spPr bwMode="auto">
          <a:xfrm>
            <a:off x="2965450" y="3305175"/>
            <a:ext cx="42910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3G: UMTS/WCDMA-HSPDA, CDMA2000-1xEVDO</a:t>
            </a:r>
          </a:p>
        </p:txBody>
      </p:sp>
      <p:sp>
        <p:nvSpPr>
          <p:cNvPr id="8223" name="Text Box 140"/>
          <p:cNvSpPr txBox="1">
            <a:spLocks noChangeArrowheads="1"/>
          </p:cNvSpPr>
          <p:nvPr/>
        </p:nvSpPr>
        <p:spPr bwMode="auto">
          <a:xfrm>
            <a:off x="5013325" y="2922588"/>
            <a:ext cx="8574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4G: LTE</a:t>
            </a:r>
          </a:p>
        </p:txBody>
      </p:sp>
      <p:sp>
        <p:nvSpPr>
          <p:cNvPr id="8224" name="Rectangle 141"/>
          <p:cNvSpPr>
            <a:spLocks noChangeArrowheads="1"/>
          </p:cNvSpPr>
          <p:nvPr/>
        </p:nvSpPr>
        <p:spPr bwMode="auto">
          <a:xfrm>
            <a:off x="3133725" y="2536825"/>
            <a:ext cx="4062413" cy="28416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5" name="Text Box 142"/>
          <p:cNvSpPr txBox="1">
            <a:spLocks noChangeArrowheads="1"/>
          </p:cNvSpPr>
          <p:nvPr/>
        </p:nvSpPr>
        <p:spPr bwMode="auto">
          <a:xfrm>
            <a:off x="4164013" y="2514600"/>
            <a:ext cx="217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802.11a,g point-to-point</a:t>
            </a:r>
          </a:p>
        </p:txBody>
      </p:sp>
      <p:sp>
        <p:nvSpPr>
          <p:cNvPr id="8226" name="Line 143"/>
          <p:cNvSpPr>
            <a:spLocks noChangeShapeType="1"/>
          </p:cNvSpPr>
          <p:nvPr/>
        </p:nvSpPr>
        <p:spPr bwMode="auto">
          <a:xfrm flipH="1">
            <a:off x="7900988" y="2700338"/>
            <a:ext cx="25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7" name="Text Box 144"/>
          <p:cNvSpPr txBox="1">
            <a:spLocks noChangeArrowheads="1"/>
          </p:cNvSpPr>
          <p:nvPr/>
        </p:nvSpPr>
        <p:spPr bwMode="auto">
          <a:xfrm>
            <a:off x="712050" y="2022475"/>
            <a:ext cx="56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450</a:t>
            </a:r>
            <a:endParaRPr lang="en-US" sz="14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228" name="Rectangle 145"/>
          <p:cNvSpPr>
            <a:spLocks noChangeArrowheads="1"/>
          </p:cNvSpPr>
          <p:nvPr/>
        </p:nvSpPr>
        <p:spPr bwMode="auto">
          <a:xfrm>
            <a:off x="1323656" y="2032572"/>
            <a:ext cx="1522412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8229" name="Text Box 146"/>
          <p:cNvSpPr txBox="1">
            <a:spLocks noChangeArrowheads="1"/>
          </p:cNvSpPr>
          <p:nvPr/>
        </p:nvSpPr>
        <p:spPr bwMode="auto">
          <a:xfrm>
            <a:off x="1613916" y="2036763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+mn-cs"/>
              </a:rPr>
              <a:t>802.11n</a:t>
            </a:r>
          </a:p>
        </p:txBody>
      </p:sp>
      <p:sp>
        <p:nvSpPr>
          <p:cNvPr id="8230" name="Text Box 147"/>
          <p:cNvSpPr txBox="1">
            <a:spLocks noChangeArrowheads="1"/>
          </p:cNvSpPr>
          <p:nvPr/>
        </p:nvSpPr>
        <p:spPr bwMode="auto">
          <a:xfrm rot="-5400000">
            <a:off x="-446881" y="3417094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Data rate (Mbps)</a:t>
            </a:r>
          </a:p>
        </p:txBody>
      </p:sp>
      <p:pic>
        <p:nvPicPr>
          <p:cNvPr id="2973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03346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208634" y="1601592"/>
            <a:ext cx="10418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1300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6" name="Rectangle 145"/>
          <p:cNvSpPr>
            <a:spLocks noChangeArrowheads="1"/>
          </p:cNvSpPr>
          <p:nvPr/>
        </p:nvSpPr>
        <p:spPr bwMode="auto">
          <a:xfrm>
            <a:off x="1325167" y="1652678"/>
            <a:ext cx="1522412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97343" y="1648395"/>
            <a:ext cx="97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+mn-cs"/>
              </a:rPr>
              <a:t>802.11 ac</a:t>
            </a:r>
            <a:endParaRPr lang="en-US" sz="1400" b="1" dirty="0">
              <a:solidFill>
                <a:srgbClr val="FFFFFF"/>
              </a:solidFill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8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Wireless Link Characteristics (2)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73175"/>
            <a:ext cx="4505325" cy="519747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SNR: signal-to-noise ratio</a:t>
            </a:r>
          </a:p>
          <a:p>
            <a:pPr lvl="1">
              <a:defRPr/>
            </a:pPr>
            <a:r>
              <a:rPr lang="en-US" sz="2200" dirty="0">
                <a:latin typeface="Gill Sans MT" charset="0"/>
              </a:rPr>
              <a:t>larger SNR – easier to extract signal from noise (a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sz="2200" dirty="0">
                <a:latin typeface="Gill Sans MT" charset="0"/>
              </a:rPr>
              <a:t>good thing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sz="2200" dirty="0">
                <a:latin typeface="Gill Sans MT" charset="0"/>
              </a:rPr>
              <a:t>)</a:t>
            </a:r>
          </a:p>
          <a:p>
            <a:pPr>
              <a:defRPr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  <a:cs typeface="+mn-cs"/>
              </a:rPr>
              <a:t>SNR versus </a:t>
            </a:r>
            <a:r>
              <a:rPr lang="en-US" sz="24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Bit Error Rate tradeoff</a:t>
            </a:r>
            <a:endParaRPr lang="en-US" sz="2400" i="1" dirty="0">
              <a:solidFill>
                <a:srgbClr val="C0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given </a:t>
            </a:r>
            <a:r>
              <a:rPr lang="en-US" sz="2000" i="1" dirty="0" smtClean="0">
                <a:solidFill>
                  <a:srgbClr val="000099"/>
                </a:solidFill>
                <a:latin typeface="Gill Sans MT" charset="0"/>
              </a:rPr>
              <a:t>a physical </a:t>
            </a: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layer:</a:t>
            </a:r>
            <a:r>
              <a:rPr lang="en-US" sz="2000" dirty="0">
                <a:latin typeface="Gill Sans MT" charset="0"/>
              </a:rPr>
              <a:t> </a:t>
            </a:r>
            <a:endParaRPr lang="en-US" sz="2000" dirty="0" smtClean="0">
              <a:latin typeface="Gill Sans MT" charset="0"/>
            </a:endParaRP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increase </a:t>
            </a:r>
            <a:r>
              <a:rPr lang="en-US" sz="1600" dirty="0">
                <a:latin typeface="Gill Sans MT" charset="0"/>
              </a:rPr>
              <a:t>power -&gt; </a:t>
            </a:r>
            <a:r>
              <a:rPr lang="en-US" sz="1600" dirty="0" smtClean="0">
                <a:latin typeface="Gill Sans MT" charset="0"/>
              </a:rPr>
              <a:t>increase SNR</a:t>
            </a: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Increase SNR -&gt; decrease </a:t>
            </a:r>
            <a:r>
              <a:rPr lang="en-US" sz="1600" dirty="0">
                <a:latin typeface="Gill Sans MT" charset="0"/>
              </a:rPr>
              <a:t>BER</a:t>
            </a:r>
          </a:p>
          <a:p>
            <a:pPr lvl="1">
              <a:defRPr/>
            </a:pP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given </a:t>
            </a:r>
            <a:r>
              <a:rPr lang="en-US" sz="2000" i="1" dirty="0" smtClean="0">
                <a:solidFill>
                  <a:srgbClr val="000099"/>
                </a:solidFill>
                <a:latin typeface="Gill Sans MT" charset="0"/>
              </a:rPr>
              <a:t>the actual SNR</a:t>
            </a: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:</a:t>
            </a:r>
            <a:r>
              <a:rPr lang="en-US" sz="2000" dirty="0">
                <a:latin typeface="Gill Sans MT" charset="0"/>
              </a:rPr>
              <a:t> </a:t>
            </a:r>
            <a:endParaRPr lang="en-US" sz="2000" dirty="0" smtClean="0">
              <a:latin typeface="Gill Sans MT" charset="0"/>
            </a:endParaRP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choose the physical </a:t>
            </a:r>
            <a:r>
              <a:rPr lang="en-US" sz="1600" dirty="0">
                <a:latin typeface="Gill Sans MT" charset="0"/>
              </a:rPr>
              <a:t>layer </a:t>
            </a:r>
            <a:r>
              <a:rPr lang="en-US" sz="1600" dirty="0" smtClean="0">
                <a:latin typeface="Gill Sans MT" charset="0"/>
              </a:rPr>
              <a:t>with the highest throughput that </a:t>
            </a:r>
            <a:r>
              <a:rPr lang="en-US" sz="1600" dirty="0">
                <a:latin typeface="Gill Sans MT" charset="0"/>
              </a:rPr>
              <a:t>meets </a:t>
            </a:r>
            <a:r>
              <a:rPr lang="en-US" sz="1600" dirty="0" smtClean="0">
                <a:latin typeface="Gill Sans MT" charset="0"/>
              </a:rPr>
              <a:t>the Bit Error Rate target</a:t>
            </a:r>
            <a:endParaRPr lang="en-US" sz="1600" dirty="0"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</a:rPr>
              <a:t>SNR may change with </a:t>
            </a:r>
            <a:r>
              <a:rPr lang="en-US" sz="2400" dirty="0" smtClean="0">
                <a:latin typeface="Gill Sans MT" charset="0"/>
              </a:rPr>
              <a:t>mobility</a:t>
            </a:r>
          </a:p>
          <a:p>
            <a:pPr lvl="1">
              <a:defRPr/>
            </a:pPr>
            <a:r>
              <a:rPr lang="en-US" sz="2000" dirty="0" smtClean="0">
                <a:latin typeface="Gill Sans MT" charset="0"/>
              </a:rPr>
              <a:t>dynamically </a:t>
            </a:r>
            <a:r>
              <a:rPr lang="en-US" sz="2000" dirty="0">
                <a:latin typeface="Gill Sans MT" charset="0"/>
              </a:rPr>
              <a:t>adapt physical layer (modulation technique, </a:t>
            </a:r>
            <a:r>
              <a:rPr lang="en-US" sz="2000" dirty="0" smtClean="0">
                <a:latin typeface="Gill Sans MT" charset="0"/>
              </a:rPr>
              <a:t>data rate</a:t>
            </a:r>
            <a:r>
              <a:rPr lang="en-US" sz="2000" dirty="0">
                <a:latin typeface="Gill Sans MT" charset="0"/>
              </a:rPr>
              <a:t>) </a:t>
            </a:r>
          </a:p>
          <a:p>
            <a:pPr lvl="1"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1989" name="Freeform 4"/>
          <p:cNvSpPr>
            <a:spLocks/>
          </p:cNvSpPr>
          <p:nvPr/>
        </p:nvSpPr>
        <p:spPr bwMode="auto">
          <a:xfrm>
            <a:off x="5483225" y="1781175"/>
            <a:ext cx="609600" cy="2527300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1990" name="Freeform 5"/>
          <p:cNvSpPr>
            <a:spLocks/>
          </p:cNvSpPr>
          <p:nvPr/>
        </p:nvSpPr>
        <p:spPr bwMode="auto">
          <a:xfrm>
            <a:off x="6130925" y="1450975"/>
            <a:ext cx="685800" cy="28575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1991" name="Freeform 6"/>
          <p:cNvSpPr>
            <a:spLocks/>
          </p:cNvSpPr>
          <p:nvPr/>
        </p:nvSpPr>
        <p:spPr bwMode="auto">
          <a:xfrm>
            <a:off x="7045325" y="1450975"/>
            <a:ext cx="647700" cy="2844800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5475288" y="1438275"/>
            <a:ext cx="2862262" cy="287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5475288" y="1931988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>
            <a:off x="5484813" y="239871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5494338" y="2879725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5503863" y="3346450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5513388" y="382746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224588" y="143827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6931025" y="145573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7637463" y="144462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6037263" y="42941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6745288" y="42957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20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7435850" y="42989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30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8158163" y="43021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40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5780088" y="5965825"/>
            <a:ext cx="43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>
            <a:off x="5780088" y="5572125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5792788" y="5153025"/>
            <a:ext cx="393700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361" name="Text Box 23"/>
          <p:cNvSpPr txBox="1">
            <a:spLocks noChangeArrowheads="1"/>
          </p:cNvSpPr>
          <p:nvPr/>
        </p:nvSpPr>
        <p:spPr bwMode="auto">
          <a:xfrm>
            <a:off x="6191250" y="5019675"/>
            <a:ext cx="163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QAM256 (8 Mbps)</a:t>
            </a:r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6178550" y="5411788"/>
            <a:ext cx="153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QAM16 (4 Mbps)</a:t>
            </a:r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6194425" y="5818188"/>
            <a:ext cx="1408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BPSK (1 Mbps)</a:t>
            </a:r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6445250" y="449421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+mn-cs"/>
              </a:rPr>
              <a:t>SNR(dB)</a:t>
            </a:r>
          </a:p>
        </p:txBody>
      </p:sp>
      <p:sp>
        <p:nvSpPr>
          <p:cNvPr id="14365" name="Text Box 27"/>
          <p:cNvSpPr txBox="1">
            <a:spLocks noChangeArrowheads="1"/>
          </p:cNvSpPr>
          <p:nvPr/>
        </p:nvSpPr>
        <p:spPr bwMode="auto">
          <a:xfrm rot="-5400000">
            <a:off x="4636294" y="2767806"/>
            <a:ext cx="4841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BER</a:t>
            </a:r>
          </a:p>
        </p:txBody>
      </p:sp>
      <p:sp>
        <p:nvSpPr>
          <p:cNvPr id="14366" name="Text Box 28"/>
          <p:cNvSpPr txBox="1">
            <a:spLocks noChangeArrowheads="1"/>
          </p:cNvSpPr>
          <p:nvPr/>
        </p:nvSpPr>
        <p:spPr bwMode="auto">
          <a:xfrm>
            <a:off x="4960938" y="1301750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-1</a:t>
            </a:r>
          </a:p>
        </p:txBody>
      </p:sp>
      <p:sp>
        <p:nvSpPr>
          <p:cNvPr id="14367" name="Text Box 29"/>
          <p:cNvSpPr txBox="1">
            <a:spLocks noChangeArrowheads="1"/>
          </p:cNvSpPr>
          <p:nvPr/>
        </p:nvSpPr>
        <p:spPr bwMode="auto">
          <a:xfrm>
            <a:off x="4979988" y="1782763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-2</a:t>
            </a:r>
          </a:p>
        </p:txBody>
      </p:sp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4970463" y="2249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-3</a:t>
            </a:r>
          </a:p>
        </p:txBody>
      </p:sp>
      <p:sp>
        <p:nvSpPr>
          <p:cNvPr id="14369" name="Text Box 31"/>
          <p:cNvSpPr txBox="1">
            <a:spLocks noChangeArrowheads="1"/>
          </p:cNvSpPr>
          <p:nvPr/>
        </p:nvSpPr>
        <p:spPr bwMode="auto">
          <a:xfrm>
            <a:off x="4979988" y="31829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-5</a:t>
            </a:r>
          </a:p>
        </p:txBody>
      </p:sp>
      <p:sp>
        <p:nvSpPr>
          <p:cNvPr id="14370" name="Text Box 32"/>
          <p:cNvSpPr txBox="1">
            <a:spLocks noChangeArrowheads="1"/>
          </p:cNvSpPr>
          <p:nvPr/>
        </p:nvSpPr>
        <p:spPr bwMode="auto">
          <a:xfrm>
            <a:off x="4984750" y="36639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-6</a:t>
            </a:r>
          </a:p>
        </p:txBody>
      </p:sp>
      <p:sp>
        <p:nvSpPr>
          <p:cNvPr id="14371" name="Text Box 33"/>
          <p:cNvSpPr txBox="1">
            <a:spLocks noChangeArrowheads="1"/>
          </p:cNvSpPr>
          <p:nvPr/>
        </p:nvSpPr>
        <p:spPr bwMode="auto">
          <a:xfrm>
            <a:off x="4975225" y="41592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-7</a:t>
            </a:r>
          </a:p>
        </p:txBody>
      </p:sp>
      <p:sp>
        <p:nvSpPr>
          <p:cNvPr id="14372" name="Text Box 34"/>
          <p:cNvSpPr txBox="1">
            <a:spLocks noChangeArrowheads="1"/>
          </p:cNvSpPr>
          <p:nvPr/>
        </p:nvSpPr>
        <p:spPr bwMode="auto">
          <a:xfrm>
            <a:off x="4962525" y="27384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  <a:cs typeface="+mn-cs"/>
              </a:rPr>
              <a:t>-4</a:t>
            </a:r>
          </a:p>
        </p:txBody>
      </p:sp>
      <p:pic>
        <p:nvPicPr>
          <p:cNvPr id="4202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8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6328</TotalTime>
  <Pages>22</Pages>
  <Words>1223</Words>
  <Application>Microsoft Office PowerPoint</Application>
  <PresentationFormat>On-screen Show (4:3)</PresentationFormat>
  <Paragraphs>340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ＭＳ Ｐゴシック</vt:lpstr>
      <vt:lpstr>Arial</vt:lpstr>
      <vt:lpstr>Calibri</vt:lpstr>
      <vt:lpstr>Comic Sans MS</vt:lpstr>
      <vt:lpstr>Gill Sans MT</vt:lpstr>
      <vt:lpstr>Times New Roman</vt:lpstr>
      <vt:lpstr>Wingdings</vt:lpstr>
      <vt:lpstr>Default Design</vt:lpstr>
      <vt:lpstr>1_Default Design</vt:lpstr>
      <vt:lpstr>7_Office Theme</vt:lpstr>
      <vt:lpstr>24_Office Theme</vt:lpstr>
      <vt:lpstr>25_Office Theme</vt:lpstr>
      <vt:lpstr>2_Default Design</vt:lpstr>
      <vt:lpstr>WiFi</vt:lpstr>
      <vt:lpstr>Goals for Today</vt:lpstr>
      <vt:lpstr>LAN addresses and ARP</vt:lpstr>
      <vt:lpstr>H5</vt:lpstr>
      <vt:lpstr>Switch: self-learning</vt:lpstr>
      <vt:lpstr>Self-learning, forwarding: example</vt:lpstr>
      <vt:lpstr>Wireless Link Characteristics (1)</vt:lpstr>
      <vt:lpstr>Characteristics of selected wireless links</vt:lpstr>
      <vt:lpstr>Wireless Link Characteristics (2)</vt:lpstr>
      <vt:lpstr>PowerPoint Presentation</vt:lpstr>
      <vt:lpstr>802.11 LAN architecture</vt:lpstr>
      <vt:lpstr>802.11: passive/active scanning</vt:lpstr>
      <vt:lpstr>802.11: Channels, association</vt:lpstr>
      <vt:lpstr>The Hidden Terminal Problem</vt:lpstr>
      <vt:lpstr>IEEE 802.11 MAC Protocol: CSMA/CA</vt:lpstr>
      <vt:lpstr>PowerPoint Presentation</vt:lpstr>
      <vt:lpstr>802.11 frame: addressing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243</cp:revision>
  <cp:lastPrinted>1997-09-10T16:39:34Z</cp:lastPrinted>
  <dcterms:created xsi:type="dcterms:W3CDTF">1997-09-10T16:39:54Z</dcterms:created>
  <dcterms:modified xsi:type="dcterms:W3CDTF">2018-03-02T02:46:32Z</dcterms:modified>
</cp:coreProperties>
</file>