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89" r:id="rId3"/>
    <p:sldMasterId id="2147483723" r:id="rId4"/>
    <p:sldMasterId id="2147483725" r:id="rId5"/>
    <p:sldMasterId id="2147483727" r:id="rId6"/>
  </p:sldMasterIdLst>
  <p:notesMasterIdLst>
    <p:notesMasterId r:id="rId27"/>
  </p:notesMasterIdLst>
  <p:handoutMasterIdLst>
    <p:handoutMasterId r:id="rId28"/>
  </p:handoutMasterIdLst>
  <p:sldIdLst>
    <p:sldId id="256" r:id="rId7"/>
    <p:sldId id="458" r:id="rId8"/>
    <p:sldId id="486" r:id="rId9"/>
    <p:sldId id="478" r:id="rId10"/>
    <p:sldId id="503" r:id="rId11"/>
    <p:sldId id="504" r:id="rId12"/>
    <p:sldId id="507" r:id="rId13"/>
    <p:sldId id="505" r:id="rId14"/>
    <p:sldId id="508" r:id="rId15"/>
    <p:sldId id="509" r:id="rId16"/>
    <p:sldId id="510" r:id="rId17"/>
    <p:sldId id="511" r:id="rId18"/>
    <p:sldId id="512" r:id="rId19"/>
    <p:sldId id="514" r:id="rId20"/>
    <p:sldId id="515" r:id="rId21"/>
    <p:sldId id="519" r:id="rId22"/>
    <p:sldId id="518" r:id="rId23"/>
    <p:sldId id="521" r:id="rId24"/>
    <p:sldId id="522" r:id="rId25"/>
    <p:sldId id="450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3959" autoAdjust="0"/>
    <p:restoredTop sz="94711" autoAdjust="0"/>
  </p:normalViewPr>
  <p:slideViewPr>
    <p:cSldViewPr>
      <p:cViewPr varScale="1">
        <p:scale>
          <a:sx n="116" d="100"/>
          <a:sy n="116" d="100"/>
        </p:scale>
        <p:origin x="8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9876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987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58635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3261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9424B7D3-5E68-904E-9F3B-71F21986FE04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12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41112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3370B718-DED0-2540-84E1-6A7756516BF1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13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182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550A3F8F-3029-504A-B0ED-0148283903B1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14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72923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8940C576-FFE9-1843-AF4E-1602D697ECE2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15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10220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A9379217-3244-E842-A8BF-454471994688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16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327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2C76ADF6-AB64-0E45-9053-C7996BAA8C02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17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50708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4D3614EB-5819-364D-A81A-AFEED78A9F7C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18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74753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7B45B211-B195-F643-8CB8-F2E2AB354F54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19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983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4485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993F18A6-DDE2-554F-A5B0-9BC3DAAE2CDF}" type="slidenum">
              <a:rPr lang="en-US" i="0" smtClean="0">
                <a:solidFill>
                  <a:prstClr val="black"/>
                </a:solidFill>
                <a:latin typeface="Times New Roman" charset="0"/>
              </a:rPr>
              <a:pPr>
                <a:defRPr/>
              </a:pPr>
              <a:t>3</a:t>
            </a:fld>
            <a:endParaRPr lang="en-US" i="0" dirty="0" smtClean="0">
              <a:solidFill>
                <a:prstClr val="black"/>
              </a:solidFill>
              <a:latin typeface="Times New Roman" charset="0"/>
            </a:endParaRPr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6566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5899F814-C6BF-1141-85EA-782526095993}" type="slidenum">
              <a:rPr lang="en-US" i="0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5</a:t>
            </a:fld>
            <a:endParaRPr lang="en-US" i="0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8419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02756" indent="-270291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081164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513629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1946095" indent="-216233" defTabSz="912983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378560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811026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243491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675957" indent="-216233" defTabSz="912983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04905453-E051-BC4D-8DD5-BD2AF7AD00B3}" type="slidenum">
              <a:rPr lang="en-US" i="0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6</a:t>
            </a:fld>
            <a:endParaRPr lang="en-US" i="0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4788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7F701F30-FBFD-DB45-AF66-8CDAFD7ECFEC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7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16519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90D5661B-0D07-6142-99FF-5BA62A16BC0B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8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8144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C715F09C-A514-FE4E-8740-5316722C6DC4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9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7452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F4A7FFA5-3D7F-5843-8706-3D10BE4D0614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10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95892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E0FE5F46-2591-A64E-8B54-DDD8797D56A2}" type="slidenum">
              <a:rPr lang="en-US" smtClean="0">
                <a:solidFill>
                  <a:srgbClr val="000000"/>
                </a:solidFill>
                <a:latin typeface="Times New Roman" charset="0"/>
              </a:rPr>
              <a:pPr>
                <a:defRPr/>
              </a:pPr>
              <a:t>11</a:t>
            </a:fld>
            <a:endParaRPr lang="en-US" dirty="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1326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7123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B674-7518-0345-B055-BF26287AA4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9294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B674-7518-0345-B055-BF26287AA4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321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B674-7518-0345-B055-BF26287AA4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5749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6763" y="6400800"/>
            <a:ext cx="3862387" cy="3222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rPr>
              <a:t>Wireless and Mobile Networks 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62925" y="6400800"/>
            <a:ext cx="676275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rPr>
              <a:t>6-</a:t>
            </a:r>
            <a:fld id="{B4F68F87-111A-CE43-9673-05D8A727CB1F}" type="slidenum"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rPr>
              <a:pPr>
                <a:defRPr/>
              </a:pPr>
              <a:t>‹#›</a:t>
            </a:fld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364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6763" y="6400800"/>
            <a:ext cx="3862387" cy="3222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rPr>
              <a:t>Wireless and Mobile Networks 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62925" y="6400800"/>
            <a:ext cx="676275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rPr>
              <a:t>6-</a:t>
            </a:r>
            <a:fld id="{294CE9D3-78A7-3649-814C-94A854082141}" type="slidenum"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rPr>
              <a:pPr>
                <a:defRPr/>
              </a:pPr>
              <a:t>‹#›</a:t>
            </a:fld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31218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6763" y="6400800"/>
            <a:ext cx="3862387" cy="3222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rPr>
              <a:t>Wireless and Mobile Networks 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62925" y="6400800"/>
            <a:ext cx="676275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rPr>
              <a:t>6-</a:t>
            </a:r>
            <a:fld id="{69A14EDC-311E-EF4A-B1E3-0A4ECBD93773}" type="slidenum"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rPr>
              <a:pPr>
                <a:defRPr/>
              </a:pPr>
              <a:t>‹#›</a:t>
            </a:fld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7306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rPr>
              <a:t>Wireless and Mobile Networks 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rPr>
              <a:t>4-</a:t>
            </a:r>
            <a:fld id="{7EFC9773-7379-5049-A6C9-0C8EEEC5C544}" type="slidenum"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rPr>
              <a:pPr>
                <a:defRPr/>
              </a:pPr>
              <a:t>‹#›</a:t>
            </a:fld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2867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1" hangingPunct="1"/>
            <a:endParaRPr lang="en-US">
              <a:solidFill>
                <a:srgbClr val="000000"/>
              </a:solidFill>
              <a:latin typeface="Times New Roman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1" hangingPunct="1"/>
            <a:endParaRPr lang="en-US">
              <a:solidFill>
                <a:srgbClr val="000000"/>
              </a:solidFill>
              <a:latin typeface="Times New Roman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1" hangingPunct="1"/>
            <a:fld id="{62EB6DFA-FD88-4884-A624-4CEE97817B93}" type="slidenum">
              <a:rPr lang="en-US">
                <a:solidFill>
                  <a:srgbClr val="000000"/>
                </a:solidFill>
                <a:latin typeface="Times New Roman" charset="0"/>
                <a:cs typeface="+mn-cs"/>
              </a:rPr>
              <a:pPr eaLnBrk="1" hangingPunct="1"/>
              <a:t>‹#›</a:t>
            </a:fld>
            <a:endParaRPr lang="en-US">
              <a:solidFill>
                <a:srgbClr val="000000"/>
              </a:solidFill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872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5CBB674-7518-0345-B055-BF26287AA46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7304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5CBB674-7518-0345-B055-BF26287AA46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1692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C5CBB674-7518-0345-B055-BF26287AA46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984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4802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3.png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18" Type="http://schemas.openxmlformats.org/officeDocument/2006/relationships/image" Target="../media/image3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17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5" Type="http://schemas.openxmlformats.org/officeDocument/2006/relationships/image" Target="../media/image6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0"/>
            <a:ext cx="8229600" cy="1143000"/>
          </a:xfrm>
          <a:noFill/>
        </p:spPr>
        <p:txBody>
          <a:bodyPr/>
          <a:lstStyle/>
          <a:p>
            <a:r>
              <a:rPr lang="en-US" dirty="0" err="1" smtClean="0"/>
              <a:t>WiFi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marL="342900" indent="-342900"/>
            <a:r>
              <a:rPr lang="en-US" dirty="0" smtClean="0"/>
              <a:t>Session </a:t>
            </a:r>
            <a:r>
              <a:rPr lang="en-US" dirty="0" smtClean="0"/>
              <a:t>17</a:t>
            </a:r>
            <a:endParaRPr lang="en-US" dirty="0" smtClean="0"/>
          </a:p>
          <a:p>
            <a:pPr marL="342900" indent="-342900"/>
            <a:r>
              <a:rPr lang="en-US" dirty="0" smtClean="0"/>
              <a:t>INST 346</a:t>
            </a:r>
          </a:p>
        </p:txBody>
      </p:sp>
      <p:pic>
        <p:nvPicPr>
          <p:cNvPr id="4100" name="Picture 5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73"/>
          <p:cNvSpPr>
            <a:spLocks noChangeArrowheads="1"/>
          </p:cNvSpPr>
          <p:nvPr/>
        </p:nvSpPr>
        <p:spPr bwMode="auto">
          <a:xfrm>
            <a:off x="350838" y="274638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en-US" sz="4400" dirty="0" smtClean="0">
                <a:solidFill>
                  <a:srgbClr val="000099"/>
                </a:solidFill>
                <a:latin typeface="Gill Sans MT" charset="0"/>
                <a:ea typeface="ＭＳ Ｐゴシック" charset="0"/>
                <a:cs typeface="+mn-cs"/>
              </a:rPr>
              <a:t>Adaptive Rate Selection</a:t>
            </a:r>
            <a:endParaRPr lang="en-US" sz="4400" dirty="0">
              <a:solidFill>
                <a:srgbClr val="000099"/>
              </a:solidFill>
              <a:latin typeface="Gill Sans MT" charset="0"/>
              <a:ea typeface="ＭＳ Ｐゴシック" charset="0"/>
              <a:cs typeface="+mn-cs"/>
            </a:endParaRPr>
          </a:p>
        </p:txBody>
      </p:sp>
      <p:sp>
        <p:nvSpPr>
          <p:cNvPr id="32773" name="Rectangle 90"/>
          <p:cNvSpPr>
            <a:spLocks noGrp="1" noChangeArrowheads="1"/>
          </p:cNvSpPr>
          <p:nvPr>
            <p:ph type="body" sz="half" idx="1"/>
          </p:nvPr>
        </p:nvSpPr>
        <p:spPr>
          <a:xfrm>
            <a:off x="509588" y="1365250"/>
            <a:ext cx="3748087" cy="4648200"/>
          </a:xfrm>
        </p:spPr>
        <p:txBody>
          <a:bodyPr/>
          <a:lstStyle/>
          <a:p>
            <a:pPr>
              <a:tabLst>
                <a:tab pos="746125" algn="l"/>
              </a:tabLst>
              <a:defRPr/>
            </a:pPr>
            <a:r>
              <a:rPr lang="en-US" sz="2400" dirty="0" smtClean="0">
                <a:latin typeface="Gill Sans MT" charset="0"/>
                <a:cs typeface="+mn-cs"/>
              </a:rPr>
              <a:t>base </a:t>
            </a:r>
            <a:r>
              <a:rPr lang="en-US" sz="2400" dirty="0">
                <a:latin typeface="Gill Sans MT" charset="0"/>
                <a:cs typeface="+mn-cs"/>
              </a:rPr>
              <a:t>station, mobile dynamically change transmission rate (physical layer modulation technique) as mobile </a:t>
            </a:r>
            <a:r>
              <a:rPr lang="en-US" sz="2400" dirty="0" smtClean="0">
                <a:latin typeface="Gill Sans MT" charset="0"/>
                <a:cs typeface="+mn-cs"/>
              </a:rPr>
              <a:t>host moves </a:t>
            </a:r>
            <a:endParaRPr lang="en-US" sz="2400" dirty="0">
              <a:latin typeface="Gill Sans MT" charset="0"/>
              <a:cs typeface="+mn-cs"/>
            </a:endParaRPr>
          </a:p>
        </p:txBody>
      </p:sp>
      <p:sp>
        <p:nvSpPr>
          <p:cNvPr id="32774" name="Line 140"/>
          <p:cNvSpPr>
            <a:spLocks noChangeShapeType="1"/>
          </p:cNvSpPr>
          <p:nvPr/>
        </p:nvSpPr>
        <p:spPr bwMode="auto">
          <a:xfrm>
            <a:off x="1997075" y="5237163"/>
            <a:ext cx="296863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2775" name="Line 141"/>
          <p:cNvSpPr>
            <a:spLocks noChangeShapeType="1"/>
          </p:cNvSpPr>
          <p:nvPr/>
        </p:nvSpPr>
        <p:spPr bwMode="auto">
          <a:xfrm>
            <a:off x="1997075" y="5064125"/>
            <a:ext cx="296863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2776" name="Line 142"/>
          <p:cNvSpPr>
            <a:spLocks noChangeShapeType="1"/>
          </p:cNvSpPr>
          <p:nvPr/>
        </p:nvSpPr>
        <p:spPr bwMode="auto">
          <a:xfrm>
            <a:off x="2006600" y="4894263"/>
            <a:ext cx="269875" cy="0"/>
          </a:xfrm>
          <a:prstGeom prst="line">
            <a:avLst/>
          </a:prstGeom>
          <a:noFill/>
          <a:ln w="28575">
            <a:solidFill>
              <a:srgbClr val="009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2777" name="Text Box 143"/>
          <p:cNvSpPr txBox="1">
            <a:spLocks noChangeArrowheads="1"/>
          </p:cNvSpPr>
          <p:nvPr/>
        </p:nvSpPr>
        <p:spPr bwMode="auto">
          <a:xfrm>
            <a:off x="2279650" y="4768850"/>
            <a:ext cx="12176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000" dirty="0" smtClean="0">
                <a:solidFill>
                  <a:srgbClr val="000000"/>
                </a:solidFill>
                <a:latin typeface="Arial" charset="0"/>
                <a:cs typeface="+mn-cs"/>
              </a:rPr>
              <a:t>QAM256 (8 Mbps)</a:t>
            </a:r>
          </a:p>
        </p:txBody>
      </p:sp>
      <p:sp>
        <p:nvSpPr>
          <p:cNvPr id="32778" name="Text Box 144"/>
          <p:cNvSpPr txBox="1">
            <a:spLocks noChangeArrowheads="1"/>
          </p:cNvSpPr>
          <p:nvPr/>
        </p:nvSpPr>
        <p:spPr bwMode="auto">
          <a:xfrm>
            <a:off x="2271713" y="4922838"/>
            <a:ext cx="11477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000" dirty="0" smtClean="0">
                <a:solidFill>
                  <a:srgbClr val="000000"/>
                </a:solidFill>
                <a:latin typeface="Arial" charset="0"/>
                <a:cs typeface="+mn-cs"/>
              </a:rPr>
              <a:t>QAM16 (4 Mbps)</a:t>
            </a:r>
          </a:p>
        </p:txBody>
      </p:sp>
      <p:sp>
        <p:nvSpPr>
          <p:cNvPr id="32779" name="Text Box 145"/>
          <p:cNvSpPr txBox="1">
            <a:spLocks noChangeArrowheads="1"/>
          </p:cNvSpPr>
          <p:nvPr/>
        </p:nvSpPr>
        <p:spPr bwMode="auto">
          <a:xfrm>
            <a:off x="2281238" y="5103813"/>
            <a:ext cx="10556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000" dirty="0" smtClean="0">
                <a:solidFill>
                  <a:srgbClr val="000000"/>
                </a:solidFill>
                <a:latin typeface="Arial" charset="0"/>
                <a:cs typeface="+mn-cs"/>
              </a:rPr>
              <a:t>BPSK (1 Mbps)</a:t>
            </a:r>
          </a:p>
        </p:txBody>
      </p:sp>
      <p:sp>
        <p:nvSpPr>
          <p:cNvPr id="78859" name="Freeform 124"/>
          <p:cNvSpPr>
            <a:spLocks/>
          </p:cNvSpPr>
          <p:nvPr/>
        </p:nvSpPr>
        <p:spPr bwMode="auto">
          <a:xfrm>
            <a:off x="5357813" y="1806575"/>
            <a:ext cx="631825" cy="1687513"/>
          </a:xfrm>
          <a:custGeom>
            <a:avLst/>
            <a:gdLst>
              <a:gd name="T0" fmla="*/ 0 w 384"/>
              <a:gd name="T1" fmla="*/ 0 h 1592"/>
              <a:gd name="T2" fmla="*/ 2147483647 w 384"/>
              <a:gd name="T3" fmla="*/ 2147483647 h 1592"/>
              <a:gd name="T4" fmla="*/ 2147483647 w 384"/>
              <a:gd name="T5" fmla="*/ 2147483647 h 1592"/>
              <a:gd name="T6" fmla="*/ 2147483647 w 384"/>
              <a:gd name="T7" fmla="*/ 2147483647 h 159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84" h="1592">
                <a:moveTo>
                  <a:pt x="0" y="0"/>
                </a:moveTo>
                <a:cubicBezTo>
                  <a:pt x="66" y="110"/>
                  <a:pt x="133" y="220"/>
                  <a:pt x="184" y="384"/>
                </a:cubicBezTo>
                <a:cubicBezTo>
                  <a:pt x="235" y="548"/>
                  <a:pt x="271" y="783"/>
                  <a:pt x="304" y="984"/>
                </a:cubicBezTo>
                <a:cubicBezTo>
                  <a:pt x="337" y="1185"/>
                  <a:pt x="371" y="1492"/>
                  <a:pt x="384" y="1592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78860" name="Freeform 125"/>
          <p:cNvSpPr>
            <a:spLocks/>
          </p:cNvSpPr>
          <p:nvPr/>
        </p:nvSpPr>
        <p:spPr bwMode="auto">
          <a:xfrm>
            <a:off x="5765800" y="1652588"/>
            <a:ext cx="604838" cy="1879600"/>
          </a:xfrm>
          <a:custGeom>
            <a:avLst/>
            <a:gdLst>
              <a:gd name="T0" fmla="*/ 0 w 432"/>
              <a:gd name="T1" fmla="*/ 0 h 1800"/>
              <a:gd name="T2" fmla="*/ 2147483647 w 432"/>
              <a:gd name="T3" fmla="*/ 2147483647 h 1800"/>
              <a:gd name="T4" fmla="*/ 2147483647 w 432"/>
              <a:gd name="T5" fmla="*/ 2147483647 h 1800"/>
              <a:gd name="T6" fmla="*/ 2147483647 w 432"/>
              <a:gd name="T7" fmla="*/ 2147483647 h 1800"/>
              <a:gd name="T8" fmla="*/ 2147483647 w 432"/>
              <a:gd name="T9" fmla="*/ 2147483647 h 18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2" h="1800">
                <a:moveTo>
                  <a:pt x="0" y="0"/>
                </a:moveTo>
                <a:cubicBezTo>
                  <a:pt x="62" y="98"/>
                  <a:pt x="125" y="196"/>
                  <a:pt x="168" y="296"/>
                </a:cubicBezTo>
                <a:cubicBezTo>
                  <a:pt x="211" y="396"/>
                  <a:pt x="224" y="451"/>
                  <a:pt x="256" y="600"/>
                </a:cubicBezTo>
                <a:cubicBezTo>
                  <a:pt x="288" y="749"/>
                  <a:pt x="331" y="992"/>
                  <a:pt x="360" y="1192"/>
                </a:cubicBezTo>
                <a:cubicBezTo>
                  <a:pt x="389" y="1392"/>
                  <a:pt x="410" y="1596"/>
                  <a:pt x="432" y="180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78861" name="Freeform 126"/>
          <p:cNvSpPr>
            <a:spLocks/>
          </p:cNvSpPr>
          <p:nvPr/>
        </p:nvSpPr>
        <p:spPr bwMode="auto">
          <a:xfrm>
            <a:off x="6203950" y="1652588"/>
            <a:ext cx="571500" cy="1889125"/>
          </a:xfrm>
          <a:custGeom>
            <a:avLst/>
            <a:gdLst>
              <a:gd name="T0" fmla="*/ 0 w 408"/>
              <a:gd name="T1" fmla="*/ 0 h 1792"/>
              <a:gd name="T2" fmla="*/ 2147483647 w 408"/>
              <a:gd name="T3" fmla="*/ 2147483647 h 1792"/>
              <a:gd name="T4" fmla="*/ 2147483647 w 408"/>
              <a:gd name="T5" fmla="*/ 2147483647 h 1792"/>
              <a:gd name="T6" fmla="*/ 2147483647 w 408"/>
              <a:gd name="T7" fmla="*/ 2147483647 h 1792"/>
              <a:gd name="T8" fmla="*/ 2147483647 w 408"/>
              <a:gd name="T9" fmla="*/ 2147483647 h 17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8" h="1792">
                <a:moveTo>
                  <a:pt x="0" y="0"/>
                </a:moveTo>
                <a:cubicBezTo>
                  <a:pt x="56" y="98"/>
                  <a:pt x="113" y="197"/>
                  <a:pt x="152" y="296"/>
                </a:cubicBezTo>
                <a:cubicBezTo>
                  <a:pt x="191" y="395"/>
                  <a:pt x="200" y="443"/>
                  <a:pt x="232" y="592"/>
                </a:cubicBezTo>
                <a:cubicBezTo>
                  <a:pt x="264" y="741"/>
                  <a:pt x="315" y="992"/>
                  <a:pt x="344" y="1192"/>
                </a:cubicBezTo>
                <a:cubicBezTo>
                  <a:pt x="373" y="1392"/>
                  <a:pt x="397" y="1691"/>
                  <a:pt x="408" y="1792"/>
                </a:cubicBezTo>
              </a:path>
            </a:pathLst>
          </a:custGeom>
          <a:noFill/>
          <a:ln w="28575" cap="flat" cmpd="sng">
            <a:solidFill>
              <a:srgbClr val="009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2783" name="Rectangle 127"/>
          <p:cNvSpPr>
            <a:spLocks noChangeArrowheads="1"/>
          </p:cNvSpPr>
          <p:nvPr/>
        </p:nvSpPr>
        <p:spPr bwMode="auto">
          <a:xfrm>
            <a:off x="5343525" y="1644650"/>
            <a:ext cx="1847850" cy="1911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2784" name="Line 128"/>
          <p:cNvSpPr>
            <a:spLocks noChangeShapeType="1"/>
          </p:cNvSpPr>
          <p:nvPr/>
        </p:nvSpPr>
        <p:spPr bwMode="auto">
          <a:xfrm>
            <a:off x="5343525" y="1973263"/>
            <a:ext cx="1838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2785" name="Line 129"/>
          <p:cNvSpPr>
            <a:spLocks noChangeShapeType="1"/>
          </p:cNvSpPr>
          <p:nvPr/>
        </p:nvSpPr>
        <p:spPr bwMode="auto">
          <a:xfrm>
            <a:off x="5349875" y="2282825"/>
            <a:ext cx="1838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2786" name="Line 130"/>
          <p:cNvSpPr>
            <a:spLocks noChangeShapeType="1"/>
          </p:cNvSpPr>
          <p:nvPr/>
        </p:nvSpPr>
        <p:spPr bwMode="auto">
          <a:xfrm>
            <a:off x="5354638" y="2601913"/>
            <a:ext cx="1839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2787" name="Line 131"/>
          <p:cNvSpPr>
            <a:spLocks noChangeShapeType="1"/>
          </p:cNvSpPr>
          <p:nvPr/>
        </p:nvSpPr>
        <p:spPr bwMode="auto">
          <a:xfrm>
            <a:off x="5360988" y="2911475"/>
            <a:ext cx="1839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2788" name="Line 132"/>
          <p:cNvSpPr>
            <a:spLocks noChangeShapeType="1"/>
          </p:cNvSpPr>
          <p:nvPr/>
        </p:nvSpPr>
        <p:spPr bwMode="auto">
          <a:xfrm>
            <a:off x="5367338" y="3232150"/>
            <a:ext cx="1839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2789" name="Line 133"/>
          <p:cNvSpPr>
            <a:spLocks noChangeShapeType="1"/>
          </p:cNvSpPr>
          <p:nvPr/>
        </p:nvSpPr>
        <p:spPr bwMode="auto">
          <a:xfrm>
            <a:off x="5826125" y="1644650"/>
            <a:ext cx="0" cy="1911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2790" name="Line 134"/>
          <p:cNvSpPr>
            <a:spLocks noChangeShapeType="1"/>
          </p:cNvSpPr>
          <p:nvPr/>
        </p:nvSpPr>
        <p:spPr bwMode="auto">
          <a:xfrm>
            <a:off x="6283325" y="1655763"/>
            <a:ext cx="0" cy="1911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2791" name="Line 135"/>
          <p:cNvSpPr>
            <a:spLocks noChangeShapeType="1"/>
          </p:cNvSpPr>
          <p:nvPr/>
        </p:nvSpPr>
        <p:spPr bwMode="auto">
          <a:xfrm>
            <a:off x="6738938" y="1649413"/>
            <a:ext cx="0" cy="1911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2792" name="Text Box 136"/>
          <p:cNvSpPr txBox="1">
            <a:spLocks noChangeArrowheads="1"/>
          </p:cNvSpPr>
          <p:nvPr/>
        </p:nvSpPr>
        <p:spPr bwMode="auto">
          <a:xfrm>
            <a:off x="5707063" y="3541713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  <a:cs typeface="+mn-cs"/>
              </a:rPr>
              <a:t>10</a:t>
            </a:r>
            <a:endParaRPr lang="en-US" sz="1200" baseline="30000" dirty="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32793" name="Text Box 137"/>
          <p:cNvSpPr txBox="1">
            <a:spLocks noChangeArrowheads="1"/>
          </p:cNvSpPr>
          <p:nvPr/>
        </p:nvSpPr>
        <p:spPr bwMode="auto">
          <a:xfrm>
            <a:off x="6162675" y="3541713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  <a:cs typeface="+mn-cs"/>
              </a:rPr>
              <a:t>20</a:t>
            </a:r>
            <a:endParaRPr lang="en-US" sz="1200" baseline="30000" dirty="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32794" name="Text Box 138"/>
          <p:cNvSpPr txBox="1">
            <a:spLocks noChangeArrowheads="1"/>
          </p:cNvSpPr>
          <p:nvPr/>
        </p:nvSpPr>
        <p:spPr bwMode="auto">
          <a:xfrm>
            <a:off x="6608763" y="3543300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  <a:cs typeface="+mn-cs"/>
              </a:rPr>
              <a:t>30</a:t>
            </a:r>
            <a:endParaRPr lang="en-US" sz="1200" baseline="30000" dirty="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32795" name="Text Box 139"/>
          <p:cNvSpPr txBox="1">
            <a:spLocks noChangeArrowheads="1"/>
          </p:cNvSpPr>
          <p:nvPr/>
        </p:nvSpPr>
        <p:spPr bwMode="auto">
          <a:xfrm>
            <a:off x="7075488" y="3546475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  <a:cs typeface="+mn-cs"/>
              </a:rPr>
              <a:t>40</a:t>
            </a:r>
            <a:endParaRPr lang="en-US" sz="1200" baseline="30000" dirty="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32796" name="Text Box 146"/>
          <p:cNvSpPr txBox="1">
            <a:spLocks noChangeArrowheads="1"/>
          </p:cNvSpPr>
          <p:nvPr/>
        </p:nvSpPr>
        <p:spPr bwMode="auto">
          <a:xfrm>
            <a:off x="5970588" y="3675063"/>
            <a:ext cx="895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  <a:cs typeface="+mn-cs"/>
              </a:rPr>
              <a:t>SNR(dB)</a:t>
            </a:r>
          </a:p>
        </p:txBody>
      </p:sp>
      <p:sp>
        <p:nvSpPr>
          <p:cNvPr id="32797" name="Text Box 147"/>
          <p:cNvSpPr txBox="1">
            <a:spLocks noChangeArrowheads="1"/>
          </p:cNvSpPr>
          <p:nvPr/>
        </p:nvSpPr>
        <p:spPr bwMode="auto">
          <a:xfrm rot="-5400000">
            <a:off x="4641057" y="2382044"/>
            <a:ext cx="5508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  <a:cs typeface="+mn-cs"/>
              </a:rPr>
              <a:t>BER</a:t>
            </a:r>
          </a:p>
        </p:txBody>
      </p:sp>
      <p:sp>
        <p:nvSpPr>
          <p:cNvPr id="32798" name="Text Box 148"/>
          <p:cNvSpPr txBox="1">
            <a:spLocks noChangeArrowheads="1"/>
          </p:cNvSpPr>
          <p:nvPr/>
        </p:nvSpPr>
        <p:spPr bwMode="auto">
          <a:xfrm>
            <a:off x="4973638" y="1487488"/>
            <a:ext cx="4429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  <a:cs typeface="+mn-cs"/>
              </a:rPr>
              <a:t>10</a:t>
            </a:r>
            <a:r>
              <a:rPr lang="en-US" sz="1200" baseline="30000" dirty="0" smtClean="0">
                <a:solidFill>
                  <a:srgbClr val="000000"/>
                </a:solidFill>
                <a:latin typeface="Arial" charset="0"/>
                <a:cs typeface="+mn-cs"/>
              </a:rPr>
              <a:t>-1</a:t>
            </a:r>
          </a:p>
        </p:txBody>
      </p:sp>
      <p:sp>
        <p:nvSpPr>
          <p:cNvPr id="32799" name="Text Box 149"/>
          <p:cNvSpPr txBox="1">
            <a:spLocks noChangeArrowheads="1"/>
          </p:cNvSpPr>
          <p:nvPr/>
        </p:nvSpPr>
        <p:spPr bwMode="auto">
          <a:xfrm>
            <a:off x="4986338" y="1806575"/>
            <a:ext cx="4429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  <a:cs typeface="+mn-cs"/>
              </a:rPr>
              <a:t>10</a:t>
            </a:r>
            <a:r>
              <a:rPr lang="en-US" sz="1200" baseline="30000" dirty="0" smtClean="0">
                <a:solidFill>
                  <a:srgbClr val="000000"/>
                </a:solidFill>
                <a:latin typeface="Arial" charset="0"/>
                <a:cs typeface="+mn-cs"/>
              </a:rPr>
              <a:t>-2</a:t>
            </a:r>
          </a:p>
        </p:txBody>
      </p:sp>
      <p:sp>
        <p:nvSpPr>
          <p:cNvPr id="32800" name="Text Box 150"/>
          <p:cNvSpPr txBox="1">
            <a:spLocks noChangeArrowheads="1"/>
          </p:cNvSpPr>
          <p:nvPr/>
        </p:nvSpPr>
        <p:spPr bwMode="auto">
          <a:xfrm>
            <a:off x="4978400" y="2117725"/>
            <a:ext cx="4429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  <a:cs typeface="+mn-cs"/>
              </a:rPr>
              <a:t>10</a:t>
            </a:r>
            <a:r>
              <a:rPr lang="en-US" sz="1200" baseline="30000" dirty="0" smtClean="0">
                <a:solidFill>
                  <a:srgbClr val="000000"/>
                </a:solidFill>
                <a:latin typeface="Arial" charset="0"/>
                <a:cs typeface="+mn-cs"/>
              </a:rPr>
              <a:t>-3</a:t>
            </a:r>
          </a:p>
        </p:txBody>
      </p:sp>
      <p:sp>
        <p:nvSpPr>
          <p:cNvPr id="32801" name="Text Box 151"/>
          <p:cNvSpPr txBox="1">
            <a:spLocks noChangeArrowheads="1"/>
          </p:cNvSpPr>
          <p:nvPr/>
        </p:nvSpPr>
        <p:spPr bwMode="auto">
          <a:xfrm>
            <a:off x="4986338" y="2738438"/>
            <a:ext cx="4429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  <a:cs typeface="+mn-cs"/>
              </a:rPr>
              <a:t>10</a:t>
            </a:r>
            <a:r>
              <a:rPr lang="en-US" sz="1200" baseline="30000" dirty="0" smtClean="0">
                <a:solidFill>
                  <a:srgbClr val="000000"/>
                </a:solidFill>
                <a:latin typeface="Arial" charset="0"/>
                <a:cs typeface="+mn-cs"/>
              </a:rPr>
              <a:t>-5</a:t>
            </a:r>
          </a:p>
        </p:txBody>
      </p:sp>
      <p:sp>
        <p:nvSpPr>
          <p:cNvPr id="32802" name="Text Box 152"/>
          <p:cNvSpPr txBox="1">
            <a:spLocks noChangeArrowheads="1"/>
          </p:cNvSpPr>
          <p:nvPr/>
        </p:nvSpPr>
        <p:spPr bwMode="auto">
          <a:xfrm>
            <a:off x="4987925" y="3057525"/>
            <a:ext cx="4429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  <a:cs typeface="+mn-cs"/>
              </a:rPr>
              <a:t>10</a:t>
            </a:r>
            <a:r>
              <a:rPr lang="en-US" sz="1200" baseline="30000" dirty="0" smtClean="0">
                <a:solidFill>
                  <a:srgbClr val="000000"/>
                </a:solidFill>
                <a:latin typeface="Arial" charset="0"/>
                <a:cs typeface="+mn-cs"/>
              </a:rPr>
              <a:t>-6</a:t>
            </a:r>
          </a:p>
        </p:txBody>
      </p:sp>
      <p:sp>
        <p:nvSpPr>
          <p:cNvPr id="32803" name="Text Box 153"/>
          <p:cNvSpPr txBox="1">
            <a:spLocks noChangeArrowheads="1"/>
          </p:cNvSpPr>
          <p:nvPr/>
        </p:nvSpPr>
        <p:spPr bwMode="auto">
          <a:xfrm>
            <a:off x="4981575" y="3386138"/>
            <a:ext cx="4429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  <a:cs typeface="+mn-cs"/>
              </a:rPr>
              <a:t>10</a:t>
            </a:r>
            <a:r>
              <a:rPr lang="en-US" sz="1200" baseline="30000" dirty="0" smtClean="0">
                <a:solidFill>
                  <a:srgbClr val="000000"/>
                </a:solidFill>
                <a:latin typeface="Arial" charset="0"/>
                <a:cs typeface="+mn-cs"/>
              </a:rPr>
              <a:t>-7</a:t>
            </a:r>
          </a:p>
        </p:txBody>
      </p:sp>
      <p:sp>
        <p:nvSpPr>
          <p:cNvPr id="32804" name="Text Box 154"/>
          <p:cNvSpPr txBox="1">
            <a:spLocks noChangeArrowheads="1"/>
          </p:cNvSpPr>
          <p:nvPr/>
        </p:nvSpPr>
        <p:spPr bwMode="auto">
          <a:xfrm>
            <a:off x="4975225" y="2441575"/>
            <a:ext cx="4429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  <a:cs typeface="+mn-cs"/>
              </a:rPr>
              <a:t>10</a:t>
            </a:r>
            <a:r>
              <a:rPr lang="en-US" sz="1200" baseline="30000" dirty="0" smtClean="0">
                <a:solidFill>
                  <a:srgbClr val="000000"/>
                </a:solidFill>
                <a:latin typeface="Arial" charset="0"/>
                <a:cs typeface="+mn-cs"/>
              </a:rPr>
              <a:t>-4</a:t>
            </a:r>
          </a:p>
        </p:txBody>
      </p:sp>
      <p:sp>
        <p:nvSpPr>
          <p:cNvPr id="536734" name="Oval 158"/>
          <p:cNvSpPr>
            <a:spLocks noChangeArrowheads="1"/>
          </p:cNvSpPr>
          <p:nvPr/>
        </p:nvSpPr>
        <p:spPr bwMode="auto">
          <a:xfrm>
            <a:off x="6667500" y="3176588"/>
            <a:ext cx="152400" cy="1619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2806" name="Oval 159"/>
          <p:cNvSpPr>
            <a:spLocks noChangeArrowheads="1"/>
          </p:cNvSpPr>
          <p:nvPr/>
        </p:nvSpPr>
        <p:spPr bwMode="auto">
          <a:xfrm>
            <a:off x="2065338" y="5330825"/>
            <a:ext cx="152400" cy="1619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2807" name="Text Box 160"/>
          <p:cNvSpPr txBox="1">
            <a:spLocks noChangeArrowheads="1"/>
          </p:cNvSpPr>
          <p:nvPr/>
        </p:nvSpPr>
        <p:spPr bwMode="auto">
          <a:xfrm>
            <a:off x="2290763" y="5294313"/>
            <a:ext cx="10175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000" dirty="0" smtClean="0">
                <a:solidFill>
                  <a:srgbClr val="000000"/>
                </a:solidFill>
                <a:latin typeface="Arial" charset="0"/>
                <a:cs typeface="+mn-cs"/>
              </a:rPr>
              <a:t>operating point</a:t>
            </a:r>
          </a:p>
        </p:txBody>
      </p:sp>
      <p:sp>
        <p:nvSpPr>
          <p:cNvPr id="536737" name="Text Box 161"/>
          <p:cNvSpPr txBox="1">
            <a:spLocks noChangeArrowheads="1"/>
          </p:cNvSpPr>
          <p:nvPr/>
        </p:nvSpPr>
        <p:spPr bwMode="auto">
          <a:xfrm>
            <a:off x="4983163" y="4121150"/>
            <a:ext cx="320357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1. SNR decreases, BER increases as host moves away from base station</a:t>
            </a:r>
          </a:p>
        </p:txBody>
      </p:sp>
      <p:sp>
        <p:nvSpPr>
          <p:cNvPr id="536738" name="Text Box 162"/>
          <p:cNvSpPr txBox="1">
            <a:spLocks noChangeArrowheads="1"/>
          </p:cNvSpPr>
          <p:nvPr/>
        </p:nvSpPr>
        <p:spPr bwMode="auto">
          <a:xfrm>
            <a:off x="4994275" y="5059363"/>
            <a:ext cx="32035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2. When BER becomes too high, switch to lower transmission rate but with lower BER</a:t>
            </a:r>
          </a:p>
        </p:txBody>
      </p:sp>
      <p:pic>
        <p:nvPicPr>
          <p:cNvPr id="78889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9271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7588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6 -3.33333E-6 C -0.00138 -0.0162 -0.00277 -0.03217 -0.0052 -0.04792 C -0.00763 -0.06366 -0.01145 -0.08032 -0.01423 -0.09421 C -0.01701 -0.1081 -0.01909 -0.11829 -0.02187 -0.13171 C -0.02465 -0.14514 -0.02847 -0.16505 -0.0309 -0.17454 C -0.03333 -0.18403 -0.03368 -0.18264 -0.03593 -0.18819 C -0.03819 -0.19375 -0.04166 -0.20116 -0.04496 -0.20856 " pathEditMode="relative" rAng="0" ptsTypes="aaaaaaA">
                                      <p:cBhvr>
                                        <p:cTn id="6" dur="2000" fill="hold"/>
                                        <p:tgtEl>
                                          <p:spTgt spid="5367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496 -0.20857 C -0.04496 -0.20857 -0.04444 -0.09329 -0.04374 0.02222 " pathEditMode="relative" ptsTypes="aA">
                                      <p:cBhvr>
                                        <p:cTn id="12" dur="2000" fill="hold"/>
                                        <p:tgtEl>
                                          <p:spTgt spid="5367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375 0.02222 C -0.04583 0.00856 -0.04791 -0.00486 -0.05017 -0.02223 C -0.05243 -0.03959 -0.05468 -0.06227 -0.05781 -0.08195 C -0.06093 -0.10162 -0.06753 -0.13033 -0.06944 -0.14005 " pathEditMode="relative" ptsTypes="aaaA">
                                      <p:cBhvr>
                                        <p:cTn id="17" dur="2000" fill="hold"/>
                                        <p:tgtEl>
                                          <p:spTgt spid="5367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6734" grpId="0" animBg="1"/>
      <p:bldP spid="536734" grpId="1" animBg="1"/>
      <p:bldP spid="536734" grpId="2" animBg="1"/>
      <p:bldP spid="536737" grpId="0"/>
      <p:bldP spid="5367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523875" y="14763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802.11 LAN architecture</a:t>
            </a: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4984750" y="1390650"/>
            <a:ext cx="4006850" cy="434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+mn-cs"/>
              </a:rPr>
              <a:t>wireless host communicates with base </a:t>
            </a:r>
            <a:r>
              <a:rPr lang="en-US" dirty="0" smtClean="0">
                <a:solidFill>
                  <a:srgbClr val="000000"/>
                </a:solidFill>
                <a:latin typeface="Gill Sans MT" charset="0"/>
                <a:ea typeface="ＭＳ Ｐゴシック" charset="0"/>
                <a:cs typeface="+mn-cs"/>
              </a:rPr>
              <a:t>station (“Access Point” (AP))</a:t>
            </a:r>
            <a:endParaRPr lang="en-US" dirty="0">
              <a:solidFill>
                <a:srgbClr val="000000"/>
              </a:solidFill>
              <a:latin typeface="Gill Sans MT" charset="0"/>
              <a:ea typeface="ＭＳ Ｐゴシック" charset="0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endParaRPr lang="en-US" dirty="0" smtClean="0">
              <a:solidFill>
                <a:srgbClr val="C00000"/>
              </a:solidFill>
              <a:latin typeface="Gill Sans MT" charset="0"/>
              <a:ea typeface="ＭＳ Ｐゴシック" charset="0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 smtClean="0">
                <a:solidFill>
                  <a:srgbClr val="C00000"/>
                </a:solidFill>
                <a:latin typeface="Gill Sans MT" charset="0"/>
                <a:ea typeface="ＭＳ Ｐゴシック" charset="0"/>
                <a:cs typeface="+mn-cs"/>
              </a:rPr>
              <a:t>Basic </a:t>
            </a:r>
            <a:r>
              <a:rPr lang="en-US" dirty="0">
                <a:solidFill>
                  <a:srgbClr val="C00000"/>
                </a:solidFill>
                <a:latin typeface="Gill Sans MT" charset="0"/>
                <a:ea typeface="ＭＳ Ｐゴシック" charset="0"/>
                <a:cs typeface="+mn-cs"/>
              </a:rPr>
              <a:t>Service Set (BSS</a:t>
            </a:r>
            <a:r>
              <a:rPr lang="en-US" dirty="0" smtClean="0">
                <a:solidFill>
                  <a:srgbClr val="C00000"/>
                </a:solidFill>
                <a:latin typeface="Gill Sans MT" charset="0"/>
                <a:ea typeface="ＭＳ Ｐゴシック" charset="0"/>
                <a:cs typeface="+mn-cs"/>
              </a:rPr>
              <a:t>)</a:t>
            </a:r>
            <a:r>
              <a:rPr lang="en-US" dirty="0" smtClean="0">
                <a:solidFill>
                  <a:srgbClr val="000000"/>
                </a:solidFill>
                <a:latin typeface="Gill Sans MT" charset="0"/>
                <a:ea typeface="ＭＳ Ｐゴシック" charset="0"/>
                <a:cs typeface="+mn-cs"/>
              </a:rPr>
              <a:t> 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+mn-cs"/>
              </a:rPr>
              <a:t>in infrastructure mode contains:</a:t>
            </a:r>
          </a:p>
          <a:p>
            <a:pPr marL="695325" lvl="1" indent="-238125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Font typeface="Arial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+mn-cs"/>
              </a:rPr>
              <a:t>wireless hosts</a:t>
            </a:r>
          </a:p>
          <a:p>
            <a:pPr marL="695325" lvl="1" indent="-238125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Font typeface="Arial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+mn-cs"/>
              </a:rPr>
              <a:t>access </a:t>
            </a:r>
            <a:r>
              <a:rPr lang="en-US" dirty="0" smtClean="0">
                <a:solidFill>
                  <a:srgbClr val="000000"/>
                </a:solidFill>
                <a:latin typeface="Gill Sans MT" charset="0"/>
                <a:ea typeface="ＭＳ Ｐゴシック" charset="0"/>
                <a:cs typeface="+mn-cs"/>
              </a:rPr>
              <a:t>point</a:t>
            </a:r>
            <a:endParaRPr lang="en-US" dirty="0">
              <a:solidFill>
                <a:srgbClr val="000000"/>
              </a:solidFill>
              <a:latin typeface="Gill Sans MT" charset="0"/>
              <a:ea typeface="ＭＳ Ｐゴシック" charset="0"/>
              <a:cs typeface="+mn-cs"/>
            </a:endParaRPr>
          </a:p>
        </p:txBody>
      </p:sp>
      <p:grpSp>
        <p:nvGrpSpPr>
          <p:cNvPr id="56325" name="Group 7"/>
          <p:cNvGrpSpPr>
            <a:grpSpLocks/>
          </p:cNvGrpSpPr>
          <p:nvPr/>
        </p:nvGrpSpPr>
        <p:grpSpPr bwMode="auto">
          <a:xfrm>
            <a:off x="3013075" y="3606800"/>
            <a:ext cx="417513" cy="192088"/>
            <a:chOff x="3600" y="219"/>
            <a:chExt cx="360" cy="175"/>
          </a:xfrm>
        </p:grpSpPr>
        <p:sp>
          <p:nvSpPr>
            <p:cNvPr id="21556" name="Oval 8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21557" name="Line 9"/>
            <p:cNvSpPr>
              <a:spLocks noChangeShapeType="1"/>
            </p:cNvSpPr>
            <p:nvPr/>
          </p:nvSpPr>
          <p:spPr bwMode="auto">
            <a:xfrm>
              <a:off x="3603" y="288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21558" name="Line 10"/>
            <p:cNvSpPr>
              <a:spLocks noChangeShapeType="1"/>
            </p:cNvSpPr>
            <p:nvPr/>
          </p:nvSpPr>
          <p:spPr bwMode="auto">
            <a:xfrm>
              <a:off x="3960" y="288"/>
              <a:ext cx="0" cy="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21559" name="Rectangle 11"/>
            <p:cNvSpPr>
              <a:spLocks noChangeArrowheads="1"/>
            </p:cNvSpPr>
            <p:nvPr/>
          </p:nvSpPr>
          <p:spPr bwMode="auto">
            <a:xfrm>
              <a:off x="3603" y="288"/>
              <a:ext cx="355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</a:endParaRPr>
            </a:p>
          </p:txBody>
        </p:sp>
        <p:sp>
          <p:nvSpPr>
            <p:cNvPr id="21560" name="Oval 12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56376" name="Group 13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1566" name="Line 14"/>
              <p:cNvSpPr>
                <a:spLocks noChangeShapeType="1"/>
              </p:cNvSpPr>
              <p:nvPr/>
            </p:nvSpPr>
            <p:spPr bwMode="auto">
              <a:xfrm flipV="1">
                <a:off x="2848" y="847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21567" name="Line 15"/>
              <p:cNvSpPr>
                <a:spLocks noChangeShapeType="1"/>
              </p:cNvSpPr>
              <p:nvPr/>
            </p:nvSpPr>
            <p:spPr bwMode="auto">
              <a:xfrm>
                <a:off x="2943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21568" name="Line 1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</p:grpSp>
        <p:grpSp>
          <p:nvGrpSpPr>
            <p:cNvPr id="56377" name="Group 17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1563" name="Line 1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21564" name="Line 19"/>
              <p:cNvSpPr>
                <a:spLocks noChangeShapeType="1"/>
              </p:cNvSpPr>
              <p:nvPr/>
            </p:nvSpPr>
            <p:spPr bwMode="auto">
              <a:xfrm>
                <a:off x="2943" y="945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21565" name="Line 20"/>
              <p:cNvSpPr>
                <a:spLocks noChangeShapeType="1"/>
              </p:cNvSpPr>
              <p:nvPr/>
            </p:nvSpPr>
            <p:spPr bwMode="auto">
              <a:xfrm>
                <a:off x="2894" y="851"/>
                <a:ext cx="52" cy="9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</p:grpSp>
      </p:grpSp>
      <p:sp>
        <p:nvSpPr>
          <p:cNvPr id="21511" name="Text Box 24"/>
          <p:cNvSpPr txBox="1">
            <a:spLocks noChangeArrowheads="1"/>
          </p:cNvSpPr>
          <p:nvPr/>
        </p:nvSpPr>
        <p:spPr bwMode="auto">
          <a:xfrm>
            <a:off x="917575" y="4652963"/>
            <a:ext cx="10541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BSS 1</a:t>
            </a:r>
          </a:p>
        </p:txBody>
      </p:sp>
      <p:sp>
        <p:nvSpPr>
          <p:cNvPr id="21512" name="Text Box 27"/>
          <p:cNvSpPr txBox="1">
            <a:spLocks noChangeArrowheads="1"/>
          </p:cNvSpPr>
          <p:nvPr/>
        </p:nvSpPr>
        <p:spPr bwMode="auto">
          <a:xfrm>
            <a:off x="3211513" y="6086475"/>
            <a:ext cx="854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BSS 2</a:t>
            </a:r>
          </a:p>
        </p:txBody>
      </p:sp>
      <p:sp>
        <p:nvSpPr>
          <p:cNvPr id="21513" name="Line 28"/>
          <p:cNvSpPr>
            <a:spLocks noChangeShapeType="1"/>
          </p:cNvSpPr>
          <p:nvPr/>
        </p:nvSpPr>
        <p:spPr bwMode="auto">
          <a:xfrm flipV="1">
            <a:off x="3176588" y="2684463"/>
            <a:ext cx="214312" cy="908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grpSp>
        <p:nvGrpSpPr>
          <p:cNvPr id="56329" name="Group 29"/>
          <p:cNvGrpSpPr>
            <a:grpSpLocks/>
          </p:cNvGrpSpPr>
          <p:nvPr/>
        </p:nvGrpSpPr>
        <p:grpSpPr bwMode="auto">
          <a:xfrm>
            <a:off x="2447925" y="1503363"/>
            <a:ext cx="1978025" cy="1444625"/>
            <a:chOff x="3744" y="1392"/>
            <a:chExt cx="1488" cy="1110"/>
          </a:xfrm>
        </p:grpSpPr>
        <p:sp>
          <p:nvSpPr>
            <p:cNvPr id="56369" name="Freeform 30"/>
            <p:cNvSpPr>
              <a:spLocks/>
            </p:cNvSpPr>
            <p:nvPr/>
          </p:nvSpPr>
          <p:spPr bwMode="auto">
            <a:xfrm>
              <a:off x="3744" y="1392"/>
              <a:ext cx="1488" cy="1110"/>
            </a:xfrm>
            <a:custGeom>
              <a:avLst/>
              <a:gdLst>
                <a:gd name="T0" fmla="*/ 3 w 2135"/>
                <a:gd name="T1" fmla="*/ 58 h 1662"/>
                <a:gd name="T2" fmla="*/ 12 w 2135"/>
                <a:gd name="T3" fmla="*/ 7 h 1662"/>
                <a:gd name="T4" fmla="*/ 75 w 2135"/>
                <a:gd name="T5" fmla="*/ 17 h 1662"/>
                <a:gd name="T6" fmla="*/ 139 w 2135"/>
                <a:gd name="T7" fmla="*/ 9 h 1662"/>
                <a:gd name="T8" fmla="*/ 229 w 2135"/>
                <a:gd name="T9" fmla="*/ 36 h 1662"/>
                <a:gd name="T10" fmla="*/ 231 w 2135"/>
                <a:gd name="T11" fmla="*/ 102 h 1662"/>
                <a:gd name="T12" fmla="*/ 181 w 2135"/>
                <a:gd name="T13" fmla="*/ 142 h 1662"/>
                <a:gd name="T14" fmla="*/ 93 w 2135"/>
                <a:gd name="T15" fmla="*/ 134 h 1662"/>
                <a:gd name="T16" fmla="*/ 57 w 2135"/>
                <a:gd name="T17" fmla="*/ 112 h 1662"/>
                <a:gd name="T18" fmla="*/ 21 w 2135"/>
                <a:gd name="T19" fmla="*/ 95 h 1662"/>
                <a:gd name="T20" fmla="*/ 3 w 2135"/>
                <a:gd name="T21" fmla="*/ 58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21555" name="Text Box 31"/>
            <p:cNvSpPr txBox="1">
              <a:spLocks noChangeArrowheads="1"/>
            </p:cNvSpPr>
            <p:nvPr/>
          </p:nvSpPr>
          <p:spPr bwMode="auto">
            <a:xfrm>
              <a:off x="4129" y="1776"/>
              <a:ext cx="727" cy="2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Internet</a:t>
              </a:r>
            </a:p>
          </p:txBody>
        </p:sp>
      </p:grpSp>
      <p:sp>
        <p:nvSpPr>
          <p:cNvPr id="21515" name="Text Box 32"/>
          <p:cNvSpPr txBox="1">
            <a:spLocks noChangeArrowheads="1"/>
          </p:cNvSpPr>
          <p:nvPr/>
        </p:nvSpPr>
        <p:spPr bwMode="auto">
          <a:xfrm>
            <a:off x="3348038" y="3408363"/>
            <a:ext cx="1390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hub, switch</a:t>
            </a:r>
          </a:p>
          <a:p>
            <a:pPr eaLnBrk="1" hangingPunct="1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or router</a:t>
            </a:r>
          </a:p>
        </p:txBody>
      </p:sp>
      <p:sp>
        <p:nvSpPr>
          <p:cNvPr id="21516" name="Oval 23"/>
          <p:cNvSpPr>
            <a:spLocks noChangeArrowheads="1"/>
          </p:cNvSpPr>
          <p:nvPr/>
        </p:nvSpPr>
        <p:spPr bwMode="auto">
          <a:xfrm>
            <a:off x="487363" y="2874963"/>
            <a:ext cx="1960562" cy="1798637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grpSp>
        <p:nvGrpSpPr>
          <p:cNvPr id="56332" name="Group 361"/>
          <p:cNvGrpSpPr>
            <a:grpSpLocks/>
          </p:cNvGrpSpPr>
          <p:nvPr/>
        </p:nvGrpSpPr>
        <p:grpSpPr bwMode="auto">
          <a:xfrm>
            <a:off x="1554163" y="3302000"/>
            <a:ext cx="639762" cy="581025"/>
            <a:chOff x="2967" y="478"/>
            <a:chExt cx="788" cy="625"/>
          </a:xfrm>
        </p:grpSpPr>
        <p:pic>
          <p:nvPicPr>
            <p:cNvPr id="56367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368" name="Picture 360" descr="antenna_radiation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6333" name="Group 356"/>
          <p:cNvGrpSpPr>
            <a:grpSpLocks/>
          </p:cNvGrpSpPr>
          <p:nvPr/>
        </p:nvGrpSpPr>
        <p:grpSpPr bwMode="auto">
          <a:xfrm>
            <a:off x="1798638" y="3860800"/>
            <a:ext cx="436562" cy="498475"/>
            <a:chOff x="313" y="1497"/>
            <a:chExt cx="1152" cy="1014"/>
          </a:xfrm>
        </p:grpSpPr>
        <p:pic>
          <p:nvPicPr>
            <p:cNvPr id="56365" name="Picture 354" descr="laptop_stylized_small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366" name="Picture 355" descr="antenna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6334" name="Group 403"/>
          <p:cNvGrpSpPr>
            <a:grpSpLocks/>
          </p:cNvGrpSpPr>
          <p:nvPr/>
        </p:nvGrpSpPr>
        <p:grpSpPr bwMode="auto">
          <a:xfrm>
            <a:off x="1127125" y="3068638"/>
            <a:ext cx="446088" cy="382587"/>
            <a:chOff x="2751" y="1851"/>
            <a:chExt cx="462" cy="478"/>
          </a:xfrm>
        </p:grpSpPr>
        <p:pic>
          <p:nvPicPr>
            <p:cNvPr id="56363" name="Picture 364" descr="iphone_stylized_small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364" name="Picture 402" descr="antenna_radiation_stylized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6335" name="Group 356"/>
          <p:cNvGrpSpPr>
            <a:grpSpLocks/>
          </p:cNvGrpSpPr>
          <p:nvPr/>
        </p:nvGrpSpPr>
        <p:grpSpPr bwMode="auto">
          <a:xfrm>
            <a:off x="1147763" y="3738563"/>
            <a:ext cx="436562" cy="498475"/>
            <a:chOff x="313" y="1497"/>
            <a:chExt cx="1152" cy="1014"/>
          </a:xfrm>
        </p:grpSpPr>
        <p:pic>
          <p:nvPicPr>
            <p:cNvPr id="56361" name="Picture 354" descr="laptop_stylized_small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362" name="Picture 355" descr="antenna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6336" name="Group 356"/>
          <p:cNvGrpSpPr>
            <a:grpSpLocks/>
          </p:cNvGrpSpPr>
          <p:nvPr/>
        </p:nvGrpSpPr>
        <p:grpSpPr bwMode="auto">
          <a:xfrm>
            <a:off x="720725" y="3352800"/>
            <a:ext cx="438150" cy="498475"/>
            <a:chOff x="313" y="1497"/>
            <a:chExt cx="1152" cy="1014"/>
          </a:xfrm>
        </p:grpSpPr>
        <p:pic>
          <p:nvPicPr>
            <p:cNvPr id="56359" name="Picture 354" descr="laptop_stylized_small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360" name="Picture 355" descr="antenna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522" name="Line 26"/>
          <p:cNvSpPr>
            <a:spLocks noChangeShapeType="1"/>
          </p:cNvSpPr>
          <p:nvPr/>
        </p:nvSpPr>
        <p:spPr bwMode="auto">
          <a:xfrm>
            <a:off x="1990725" y="3732213"/>
            <a:ext cx="1022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21523" name="Oval 23"/>
          <p:cNvSpPr>
            <a:spLocks noChangeArrowheads="1"/>
          </p:cNvSpPr>
          <p:nvPr/>
        </p:nvSpPr>
        <p:spPr bwMode="auto">
          <a:xfrm>
            <a:off x="2682875" y="4195763"/>
            <a:ext cx="1960563" cy="1798637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grpSp>
        <p:nvGrpSpPr>
          <p:cNvPr id="56339" name="Group 361"/>
          <p:cNvGrpSpPr>
            <a:grpSpLocks/>
          </p:cNvGrpSpPr>
          <p:nvPr/>
        </p:nvGrpSpPr>
        <p:grpSpPr bwMode="auto">
          <a:xfrm>
            <a:off x="3749675" y="4622800"/>
            <a:ext cx="639763" cy="581025"/>
            <a:chOff x="2967" y="478"/>
            <a:chExt cx="788" cy="625"/>
          </a:xfrm>
        </p:grpSpPr>
        <p:pic>
          <p:nvPicPr>
            <p:cNvPr id="56357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358" name="Picture 360" descr="antenna_radiation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6340" name="Group 356"/>
          <p:cNvGrpSpPr>
            <a:grpSpLocks/>
          </p:cNvGrpSpPr>
          <p:nvPr/>
        </p:nvGrpSpPr>
        <p:grpSpPr bwMode="auto">
          <a:xfrm>
            <a:off x="3992563" y="5181600"/>
            <a:ext cx="436562" cy="498475"/>
            <a:chOff x="313" y="1497"/>
            <a:chExt cx="1152" cy="1014"/>
          </a:xfrm>
        </p:grpSpPr>
        <p:pic>
          <p:nvPicPr>
            <p:cNvPr id="56355" name="Picture 354" descr="laptop_stylized_small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356" name="Picture 355" descr="antenna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6341" name="Group 403"/>
          <p:cNvGrpSpPr>
            <a:grpSpLocks/>
          </p:cNvGrpSpPr>
          <p:nvPr/>
        </p:nvGrpSpPr>
        <p:grpSpPr bwMode="auto">
          <a:xfrm>
            <a:off x="3535363" y="5172075"/>
            <a:ext cx="569912" cy="544513"/>
            <a:chOff x="2751" y="1851"/>
            <a:chExt cx="462" cy="478"/>
          </a:xfrm>
        </p:grpSpPr>
        <p:pic>
          <p:nvPicPr>
            <p:cNvPr id="56353" name="Picture 364" descr="iphone_stylized_small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354" name="Picture 402" descr="antenna_radiation_stylized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6342" name="Group 356"/>
          <p:cNvGrpSpPr>
            <a:grpSpLocks/>
          </p:cNvGrpSpPr>
          <p:nvPr/>
        </p:nvGrpSpPr>
        <p:grpSpPr bwMode="auto">
          <a:xfrm>
            <a:off x="3078163" y="5191125"/>
            <a:ext cx="436562" cy="498475"/>
            <a:chOff x="313" y="1497"/>
            <a:chExt cx="1152" cy="1014"/>
          </a:xfrm>
        </p:grpSpPr>
        <p:pic>
          <p:nvPicPr>
            <p:cNvPr id="56351" name="Picture 354" descr="laptop_stylized_small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352" name="Picture 355" descr="antenna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6343" name="Group 356"/>
          <p:cNvGrpSpPr>
            <a:grpSpLocks/>
          </p:cNvGrpSpPr>
          <p:nvPr/>
        </p:nvGrpSpPr>
        <p:grpSpPr bwMode="auto">
          <a:xfrm>
            <a:off x="3027363" y="4602163"/>
            <a:ext cx="436562" cy="498475"/>
            <a:chOff x="313" y="1497"/>
            <a:chExt cx="1152" cy="1014"/>
          </a:xfrm>
        </p:grpSpPr>
        <p:pic>
          <p:nvPicPr>
            <p:cNvPr id="56349" name="Picture 354" descr="laptop_stylized_small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350" name="Picture 355" descr="antenna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529" name="Line 25"/>
          <p:cNvSpPr>
            <a:spLocks noChangeShapeType="1"/>
          </p:cNvSpPr>
          <p:nvPr/>
        </p:nvSpPr>
        <p:spPr bwMode="auto">
          <a:xfrm>
            <a:off x="3203575" y="3794125"/>
            <a:ext cx="738188" cy="109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grpSp>
        <p:nvGrpSpPr>
          <p:cNvPr id="56345" name="Group 403"/>
          <p:cNvGrpSpPr>
            <a:grpSpLocks/>
          </p:cNvGrpSpPr>
          <p:nvPr/>
        </p:nvGrpSpPr>
        <p:grpSpPr bwMode="auto">
          <a:xfrm>
            <a:off x="3322638" y="4246563"/>
            <a:ext cx="568325" cy="544512"/>
            <a:chOff x="2751" y="1851"/>
            <a:chExt cx="462" cy="478"/>
          </a:xfrm>
        </p:grpSpPr>
        <p:pic>
          <p:nvPicPr>
            <p:cNvPr id="56347" name="Picture 364" descr="iphone_stylized_small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348" name="Picture 402" descr="antenna_radiation_stylized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56346" name="Picture 19" descr="underline_base"/>
          <p:cNvPicPr>
            <a:picLocks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969963"/>
            <a:ext cx="5942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826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7163"/>
            <a:ext cx="8112125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802.11: passive/active scanning</a:t>
            </a:r>
          </a:p>
        </p:txBody>
      </p:sp>
      <p:sp>
        <p:nvSpPr>
          <p:cNvPr id="23557" name="Oval 80"/>
          <p:cNvSpPr>
            <a:spLocks noChangeArrowheads="1"/>
          </p:cNvSpPr>
          <p:nvPr/>
        </p:nvSpPr>
        <p:spPr bwMode="auto">
          <a:xfrm>
            <a:off x="2208213" y="1484313"/>
            <a:ext cx="2335212" cy="2224087"/>
          </a:xfrm>
          <a:prstGeom prst="ellipse">
            <a:avLst/>
          </a:prstGeom>
          <a:solidFill>
            <a:srgbClr val="00CCFF">
              <a:alpha val="49019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en-US" sz="16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23558" name="Oval 81"/>
          <p:cNvSpPr>
            <a:spLocks noChangeArrowheads="1"/>
          </p:cNvSpPr>
          <p:nvPr/>
        </p:nvSpPr>
        <p:spPr bwMode="auto">
          <a:xfrm>
            <a:off x="352425" y="1419225"/>
            <a:ext cx="2335213" cy="2224088"/>
          </a:xfrm>
          <a:prstGeom prst="ellipse">
            <a:avLst/>
          </a:prstGeom>
          <a:solidFill>
            <a:srgbClr val="00CCFF">
              <a:alpha val="49019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en-US" sz="16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23559" name="Text Box 82"/>
          <p:cNvSpPr txBox="1">
            <a:spLocks noChangeArrowheads="1"/>
          </p:cNvSpPr>
          <p:nvPr/>
        </p:nvSpPr>
        <p:spPr bwMode="auto">
          <a:xfrm>
            <a:off x="3578225" y="2536825"/>
            <a:ext cx="6238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AP 2</a:t>
            </a:r>
          </a:p>
        </p:txBody>
      </p:sp>
      <p:sp>
        <p:nvSpPr>
          <p:cNvPr id="23560" name="Text Box 83"/>
          <p:cNvSpPr txBox="1">
            <a:spLocks noChangeArrowheads="1"/>
          </p:cNvSpPr>
          <p:nvPr/>
        </p:nvSpPr>
        <p:spPr bwMode="auto">
          <a:xfrm>
            <a:off x="1839913" y="2190750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600" dirty="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23561" name="Text Box 84"/>
          <p:cNvSpPr txBox="1">
            <a:spLocks noChangeArrowheads="1"/>
          </p:cNvSpPr>
          <p:nvPr/>
        </p:nvSpPr>
        <p:spPr bwMode="auto">
          <a:xfrm>
            <a:off x="846138" y="2547938"/>
            <a:ext cx="623887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AP 1</a:t>
            </a:r>
          </a:p>
        </p:txBody>
      </p:sp>
      <p:sp>
        <p:nvSpPr>
          <p:cNvPr id="23562" name="Text Box 85"/>
          <p:cNvSpPr txBox="1">
            <a:spLocks noChangeArrowheads="1"/>
          </p:cNvSpPr>
          <p:nvPr/>
        </p:nvSpPr>
        <p:spPr bwMode="auto">
          <a:xfrm>
            <a:off x="2205038" y="3206750"/>
            <a:ext cx="44608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H1</a:t>
            </a:r>
          </a:p>
        </p:txBody>
      </p:sp>
      <p:sp>
        <p:nvSpPr>
          <p:cNvPr id="23563" name="Text Box 87"/>
          <p:cNvSpPr txBox="1">
            <a:spLocks noChangeArrowheads="1"/>
          </p:cNvSpPr>
          <p:nvPr/>
        </p:nvSpPr>
        <p:spPr bwMode="auto">
          <a:xfrm>
            <a:off x="2995613" y="1541463"/>
            <a:ext cx="766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BBS 2</a:t>
            </a:r>
          </a:p>
        </p:txBody>
      </p:sp>
      <p:sp>
        <p:nvSpPr>
          <p:cNvPr id="23564" name="Text Box 88"/>
          <p:cNvSpPr txBox="1">
            <a:spLocks noChangeArrowheads="1"/>
          </p:cNvSpPr>
          <p:nvPr/>
        </p:nvSpPr>
        <p:spPr bwMode="auto">
          <a:xfrm>
            <a:off x="1179513" y="1490663"/>
            <a:ext cx="765175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BBS 1</a:t>
            </a:r>
          </a:p>
        </p:txBody>
      </p:sp>
      <p:sp>
        <p:nvSpPr>
          <p:cNvPr id="23565" name="Line 130"/>
          <p:cNvSpPr>
            <a:spLocks noChangeShapeType="1"/>
          </p:cNvSpPr>
          <p:nvPr/>
        </p:nvSpPr>
        <p:spPr bwMode="auto">
          <a:xfrm>
            <a:off x="1701800" y="2571750"/>
            <a:ext cx="644525" cy="225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23566" name="Line 131"/>
          <p:cNvSpPr>
            <a:spLocks noChangeShapeType="1"/>
          </p:cNvSpPr>
          <p:nvPr/>
        </p:nvSpPr>
        <p:spPr bwMode="auto">
          <a:xfrm flipH="1">
            <a:off x="2589213" y="2587625"/>
            <a:ext cx="644525" cy="225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23567" name="Line 132"/>
          <p:cNvSpPr>
            <a:spLocks noChangeShapeType="1"/>
          </p:cNvSpPr>
          <p:nvPr/>
        </p:nvSpPr>
        <p:spPr bwMode="auto">
          <a:xfrm flipH="1">
            <a:off x="2787650" y="2919413"/>
            <a:ext cx="644525" cy="225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23568" name="Line 133"/>
          <p:cNvSpPr>
            <a:spLocks noChangeShapeType="1"/>
          </p:cNvSpPr>
          <p:nvPr/>
        </p:nvSpPr>
        <p:spPr bwMode="auto">
          <a:xfrm flipV="1">
            <a:off x="2743200" y="2740025"/>
            <a:ext cx="644525" cy="225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grpSp>
        <p:nvGrpSpPr>
          <p:cNvPr id="60432" name="Group 134"/>
          <p:cNvGrpSpPr>
            <a:grpSpLocks/>
          </p:cNvGrpSpPr>
          <p:nvPr/>
        </p:nvGrpSpPr>
        <p:grpSpPr bwMode="auto">
          <a:xfrm>
            <a:off x="2898775" y="2489200"/>
            <a:ext cx="282575" cy="304800"/>
            <a:chOff x="1255" y="3461"/>
            <a:chExt cx="178" cy="192"/>
          </a:xfrm>
        </p:grpSpPr>
        <p:sp>
          <p:nvSpPr>
            <p:cNvPr id="23631" name="Oval 135"/>
            <p:cNvSpPr>
              <a:spLocks noChangeArrowheads="1"/>
            </p:cNvSpPr>
            <p:nvPr/>
          </p:nvSpPr>
          <p:spPr bwMode="auto">
            <a:xfrm>
              <a:off x="1274" y="3494"/>
              <a:ext cx="151" cy="13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23632" name="Text Box 136"/>
            <p:cNvSpPr txBox="1">
              <a:spLocks noChangeArrowheads="1"/>
            </p:cNvSpPr>
            <p:nvPr/>
          </p:nvSpPr>
          <p:spPr bwMode="auto">
            <a:xfrm>
              <a:off x="1255" y="3461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400" b="1" dirty="0" smtClean="0">
                  <a:solidFill>
                    <a:srgbClr val="000000"/>
                  </a:solidFill>
                  <a:latin typeface="Arial" charset="0"/>
                  <a:cs typeface="+mn-cs"/>
                </a:rPr>
                <a:t>1</a:t>
              </a:r>
            </a:p>
          </p:txBody>
        </p:sp>
      </p:grpSp>
      <p:grpSp>
        <p:nvGrpSpPr>
          <p:cNvPr id="60433" name="Group 137"/>
          <p:cNvGrpSpPr>
            <a:grpSpLocks/>
          </p:cNvGrpSpPr>
          <p:nvPr/>
        </p:nvGrpSpPr>
        <p:grpSpPr bwMode="auto">
          <a:xfrm>
            <a:off x="2811463" y="2746375"/>
            <a:ext cx="282575" cy="304800"/>
            <a:chOff x="1851" y="2490"/>
            <a:chExt cx="178" cy="192"/>
          </a:xfrm>
        </p:grpSpPr>
        <p:sp>
          <p:nvSpPr>
            <p:cNvPr id="23629" name="Oval 138"/>
            <p:cNvSpPr>
              <a:spLocks noChangeArrowheads="1"/>
            </p:cNvSpPr>
            <p:nvPr/>
          </p:nvSpPr>
          <p:spPr bwMode="auto">
            <a:xfrm>
              <a:off x="1861" y="2514"/>
              <a:ext cx="151" cy="13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23630" name="Text Box 139"/>
            <p:cNvSpPr txBox="1">
              <a:spLocks noChangeArrowheads="1"/>
            </p:cNvSpPr>
            <p:nvPr/>
          </p:nvSpPr>
          <p:spPr bwMode="auto">
            <a:xfrm>
              <a:off x="1851" y="2490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400" b="1" dirty="0" smtClean="0">
                  <a:solidFill>
                    <a:srgbClr val="000000"/>
                  </a:solidFill>
                  <a:latin typeface="Arial" charset="0"/>
                  <a:cs typeface="+mn-cs"/>
                </a:rPr>
                <a:t>2</a:t>
              </a:r>
            </a:p>
          </p:txBody>
        </p:sp>
      </p:grpSp>
      <p:grpSp>
        <p:nvGrpSpPr>
          <p:cNvPr id="60434" name="Group 140"/>
          <p:cNvGrpSpPr>
            <a:grpSpLocks/>
          </p:cNvGrpSpPr>
          <p:nvPr/>
        </p:nvGrpSpPr>
        <p:grpSpPr bwMode="auto">
          <a:xfrm>
            <a:off x="3097213" y="2852738"/>
            <a:ext cx="282575" cy="304800"/>
            <a:chOff x="1851" y="2490"/>
            <a:chExt cx="178" cy="192"/>
          </a:xfrm>
        </p:grpSpPr>
        <p:sp>
          <p:nvSpPr>
            <p:cNvPr id="23627" name="Oval 141"/>
            <p:cNvSpPr>
              <a:spLocks noChangeArrowheads="1"/>
            </p:cNvSpPr>
            <p:nvPr/>
          </p:nvSpPr>
          <p:spPr bwMode="auto">
            <a:xfrm>
              <a:off x="1861" y="2514"/>
              <a:ext cx="151" cy="13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23628" name="Text Box 142"/>
            <p:cNvSpPr txBox="1">
              <a:spLocks noChangeArrowheads="1"/>
            </p:cNvSpPr>
            <p:nvPr/>
          </p:nvSpPr>
          <p:spPr bwMode="auto">
            <a:xfrm>
              <a:off x="1851" y="2490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400" b="1" dirty="0" smtClean="0">
                  <a:solidFill>
                    <a:srgbClr val="000000"/>
                  </a:solidFill>
                  <a:latin typeface="Arial" charset="0"/>
                  <a:cs typeface="+mn-cs"/>
                </a:rPr>
                <a:t>3</a:t>
              </a:r>
            </a:p>
          </p:txBody>
        </p:sp>
      </p:grpSp>
      <p:grpSp>
        <p:nvGrpSpPr>
          <p:cNvPr id="60435" name="Group 143"/>
          <p:cNvGrpSpPr>
            <a:grpSpLocks/>
          </p:cNvGrpSpPr>
          <p:nvPr/>
        </p:nvGrpSpPr>
        <p:grpSpPr bwMode="auto">
          <a:xfrm>
            <a:off x="1731963" y="2462213"/>
            <a:ext cx="282575" cy="304800"/>
            <a:chOff x="1255" y="3461"/>
            <a:chExt cx="178" cy="192"/>
          </a:xfrm>
        </p:grpSpPr>
        <p:sp>
          <p:nvSpPr>
            <p:cNvPr id="23625" name="Oval 144"/>
            <p:cNvSpPr>
              <a:spLocks noChangeArrowheads="1"/>
            </p:cNvSpPr>
            <p:nvPr/>
          </p:nvSpPr>
          <p:spPr bwMode="auto">
            <a:xfrm>
              <a:off x="1274" y="3494"/>
              <a:ext cx="151" cy="13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23626" name="Text Box 145"/>
            <p:cNvSpPr txBox="1">
              <a:spLocks noChangeArrowheads="1"/>
            </p:cNvSpPr>
            <p:nvPr/>
          </p:nvSpPr>
          <p:spPr bwMode="auto">
            <a:xfrm>
              <a:off x="1255" y="3461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400" b="1" dirty="0" smtClean="0">
                  <a:solidFill>
                    <a:srgbClr val="000000"/>
                  </a:solidFill>
                  <a:latin typeface="Arial" charset="0"/>
                  <a:cs typeface="+mn-cs"/>
                </a:rPr>
                <a:t>1</a:t>
              </a:r>
            </a:p>
          </p:txBody>
        </p:sp>
      </p:grpSp>
      <p:sp>
        <p:nvSpPr>
          <p:cNvPr id="23573" name="Text Box 146"/>
          <p:cNvSpPr txBox="1">
            <a:spLocks noChangeArrowheads="1"/>
          </p:cNvSpPr>
          <p:nvPr/>
        </p:nvSpPr>
        <p:spPr bwMode="auto">
          <a:xfrm>
            <a:off x="265113" y="3703638"/>
            <a:ext cx="4116387" cy="184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i="1" u="sng" dirty="0" smtClean="0">
                <a:solidFill>
                  <a:srgbClr val="C00000"/>
                </a:solidFill>
                <a:latin typeface="Gill Sans MT" charset="0"/>
                <a:cs typeface="+mn-cs"/>
              </a:rPr>
              <a:t>passive scanning:</a:t>
            </a:r>
            <a:r>
              <a:rPr lang="en-US" u="sng" dirty="0" smtClean="0">
                <a:solidFill>
                  <a:srgbClr val="C00000"/>
                </a:solidFill>
                <a:latin typeface="Gill Sans MT" charset="0"/>
                <a:cs typeface="+mn-cs"/>
              </a:rPr>
              <a:t> </a:t>
            </a:r>
          </a:p>
          <a:p>
            <a:pPr eaLnBrk="1" hangingPunct="1">
              <a:buFontTx/>
              <a:buAutoNum type="arabicParenBoth"/>
              <a:defRPr/>
            </a:pPr>
            <a:r>
              <a:rPr lang="en-US" sz="1800" dirty="0" smtClean="0">
                <a:solidFill>
                  <a:srgbClr val="000000"/>
                </a:solidFill>
                <a:latin typeface="Gill Sans MT" charset="0"/>
                <a:cs typeface="+mn-cs"/>
              </a:rPr>
              <a:t>beacon frames sent from APs</a:t>
            </a:r>
          </a:p>
          <a:p>
            <a:pPr eaLnBrk="1" hangingPunct="1">
              <a:buFontTx/>
              <a:buAutoNum type="arabicParenBoth"/>
              <a:defRPr/>
            </a:pPr>
            <a:r>
              <a:rPr lang="en-US" sz="1800" dirty="0" smtClean="0">
                <a:solidFill>
                  <a:srgbClr val="000000"/>
                </a:solidFill>
                <a:latin typeface="Gill Sans MT" charset="0"/>
                <a:cs typeface="+mn-cs"/>
              </a:rPr>
              <a:t>association Request frame sent: H1 to selected AP </a:t>
            </a:r>
          </a:p>
          <a:p>
            <a:pPr eaLnBrk="1" hangingPunct="1">
              <a:buFontTx/>
              <a:buAutoNum type="arabicParenBoth"/>
              <a:defRPr/>
            </a:pPr>
            <a:r>
              <a:rPr lang="en-US" sz="1800" dirty="0" smtClean="0">
                <a:solidFill>
                  <a:srgbClr val="000000"/>
                </a:solidFill>
                <a:latin typeface="Gill Sans MT" charset="0"/>
                <a:cs typeface="+mn-cs"/>
              </a:rPr>
              <a:t>association Response frame sent from  selected AP to H1</a:t>
            </a:r>
          </a:p>
        </p:txBody>
      </p:sp>
      <p:grpSp>
        <p:nvGrpSpPr>
          <p:cNvPr id="60437" name="Group 361"/>
          <p:cNvGrpSpPr>
            <a:grpSpLocks/>
          </p:cNvGrpSpPr>
          <p:nvPr/>
        </p:nvGrpSpPr>
        <p:grpSpPr bwMode="auto">
          <a:xfrm>
            <a:off x="1260475" y="2092325"/>
            <a:ext cx="649288" cy="561975"/>
            <a:chOff x="2967" y="478"/>
            <a:chExt cx="788" cy="625"/>
          </a:xfrm>
        </p:grpSpPr>
        <p:pic>
          <p:nvPicPr>
            <p:cNvPr id="60486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0487" name="Picture 360" descr="antenna_radiation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0438" name="Group 361"/>
          <p:cNvGrpSpPr>
            <a:grpSpLocks/>
          </p:cNvGrpSpPr>
          <p:nvPr/>
        </p:nvGrpSpPr>
        <p:grpSpPr bwMode="auto">
          <a:xfrm>
            <a:off x="3170238" y="2112963"/>
            <a:ext cx="649287" cy="561975"/>
            <a:chOff x="2967" y="478"/>
            <a:chExt cx="788" cy="625"/>
          </a:xfrm>
        </p:grpSpPr>
        <p:pic>
          <p:nvPicPr>
            <p:cNvPr id="60484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0485" name="Picture 360" descr="antenna_radiation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0439" name="Group 356"/>
          <p:cNvGrpSpPr>
            <a:grpSpLocks/>
          </p:cNvGrpSpPr>
          <p:nvPr/>
        </p:nvGrpSpPr>
        <p:grpSpPr bwMode="auto">
          <a:xfrm>
            <a:off x="2205038" y="2519363"/>
            <a:ext cx="436562" cy="498475"/>
            <a:chOff x="313" y="1497"/>
            <a:chExt cx="1152" cy="1014"/>
          </a:xfrm>
        </p:grpSpPr>
        <p:pic>
          <p:nvPicPr>
            <p:cNvPr id="60482" name="Picture 354" descr="laptop_stylized_small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0483" name="Picture 355" descr="antenna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4618038" y="1390650"/>
            <a:ext cx="4297362" cy="4976813"/>
            <a:chOff x="4618038" y="1390650"/>
            <a:chExt cx="4297362" cy="4976356"/>
          </a:xfrm>
        </p:grpSpPr>
        <p:sp>
          <p:nvSpPr>
            <p:cNvPr id="23579" name="Oval 6"/>
            <p:cNvSpPr>
              <a:spLocks noChangeArrowheads="1"/>
            </p:cNvSpPr>
            <p:nvPr/>
          </p:nvSpPr>
          <p:spPr bwMode="auto">
            <a:xfrm>
              <a:off x="6580188" y="1455732"/>
              <a:ext cx="2335212" cy="2223883"/>
            </a:xfrm>
            <a:prstGeom prst="ellipse">
              <a:avLst/>
            </a:prstGeom>
            <a:solidFill>
              <a:srgbClr val="00CCFF">
                <a:alpha val="49019"/>
              </a:srgbClr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23580" name="Oval 7"/>
            <p:cNvSpPr>
              <a:spLocks noChangeArrowheads="1"/>
            </p:cNvSpPr>
            <p:nvPr/>
          </p:nvSpPr>
          <p:spPr bwMode="auto">
            <a:xfrm>
              <a:off x="4724400" y="1390650"/>
              <a:ext cx="2335213" cy="2223884"/>
            </a:xfrm>
            <a:prstGeom prst="ellipse">
              <a:avLst/>
            </a:prstGeom>
            <a:solidFill>
              <a:srgbClr val="00CCFF">
                <a:alpha val="49019"/>
              </a:srgbClr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23581" name="Text Box 8"/>
            <p:cNvSpPr txBox="1">
              <a:spLocks noChangeArrowheads="1"/>
            </p:cNvSpPr>
            <p:nvPr/>
          </p:nvSpPr>
          <p:spPr bwMode="auto">
            <a:xfrm>
              <a:off x="7961313" y="2406557"/>
              <a:ext cx="623887" cy="336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AP 2</a:t>
              </a:r>
            </a:p>
          </p:txBody>
        </p:sp>
        <p:sp>
          <p:nvSpPr>
            <p:cNvPr id="23582" name="Text Box 9"/>
            <p:cNvSpPr txBox="1">
              <a:spLocks noChangeArrowheads="1"/>
            </p:cNvSpPr>
            <p:nvPr/>
          </p:nvSpPr>
          <p:spPr bwMode="auto">
            <a:xfrm>
              <a:off x="6211888" y="2162104"/>
              <a:ext cx="184150" cy="336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endParaRPr lang="en-US" sz="1600" dirty="0" smtClean="0">
                <a:solidFill>
                  <a:srgbClr val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23583" name="Text Box 10"/>
            <p:cNvSpPr txBox="1">
              <a:spLocks noChangeArrowheads="1"/>
            </p:cNvSpPr>
            <p:nvPr/>
          </p:nvSpPr>
          <p:spPr bwMode="auto">
            <a:xfrm>
              <a:off x="5289550" y="2590690"/>
              <a:ext cx="623888" cy="338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AP 1</a:t>
              </a:r>
            </a:p>
          </p:txBody>
        </p:sp>
        <p:sp>
          <p:nvSpPr>
            <p:cNvPr id="23584" name="Text Box 11"/>
            <p:cNvSpPr txBox="1">
              <a:spLocks noChangeArrowheads="1"/>
            </p:cNvSpPr>
            <p:nvPr/>
          </p:nvSpPr>
          <p:spPr bwMode="auto">
            <a:xfrm>
              <a:off x="6577013" y="3178011"/>
              <a:ext cx="446087" cy="338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H1</a:t>
              </a:r>
            </a:p>
          </p:txBody>
        </p:sp>
        <p:sp>
          <p:nvSpPr>
            <p:cNvPr id="23585" name="Text Box 12"/>
            <p:cNvSpPr txBox="1">
              <a:spLocks noChangeArrowheads="1"/>
            </p:cNvSpPr>
            <p:nvPr/>
          </p:nvSpPr>
          <p:spPr bwMode="auto">
            <a:xfrm>
              <a:off x="8218488" y="2981179"/>
              <a:ext cx="184150" cy="336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endParaRPr lang="en-US" sz="1600" dirty="0" smtClean="0">
                <a:solidFill>
                  <a:srgbClr val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23586" name="Text Box 13"/>
            <p:cNvSpPr txBox="1">
              <a:spLocks noChangeArrowheads="1"/>
            </p:cNvSpPr>
            <p:nvPr/>
          </p:nvSpPr>
          <p:spPr bwMode="auto">
            <a:xfrm>
              <a:off x="7367588" y="1512877"/>
              <a:ext cx="766762" cy="336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BBS 2</a:t>
              </a:r>
            </a:p>
          </p:txBody>
        </p:sp>
        <p:sp>
          <p:nvSpPr>
            <p:cNvPr id="23587" name="Text Box 14"/>
            <p:cNvSpPr txBox="1">
              <a:spLocks noChangeArrowheads="1"/>
            </p:cNvSpPr>
            <p:nvPr/>
          </p:nvSpPr>
          <p:spPr bwMode="auto">
            <a:xfrm>
              <a:off x="5551488" y="1462081"/>
              <a:ext cx="765175" cy="338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BBS 1</a:t>
              </a:r>
            </a:p>
          </p:txBody>
        </p:sp>
        <p:sp>
          <p:nvSpPr>
            <p:cNvPr id="60451" name="Freeform 56"/>
            <p:cNvSpPr>
              <a:spLocks/>
            </p:cNvSpPr>
            <p:nvPr/>
          </p:nvSpPr>
          <p:spPr bwMode="auto">
            <a:xfrm>
              <a:off x="6837363" y="2466975"/>
              <a:ext cx="869950" cy="225425"/>
            </a:xfrm>
            <a:custGeom>
              <a:avLst/>
              <a:gdLst>
                <a:gd name="T0" fmla="*/ 0 w 548"/>
                <a:gd name="T1" fmla="*/ 2147483647 h 142"/>
                <a:gd name="T2" fmla="*/ 0 w 548"/>
                <a:gd name="T3" fmla="*/ 0 h 142"/>
                <a:gd name="T4" fmla="*/ 2147483647 w 548"/>
                <a:gd name="T5" fmla="*/ 0 h 14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48" h="142">
                  <a:moveTo>
                    <a:pt x="0" y="142"/>
                  </a:moveTo>
                  <a:lnTo>
                    <a:pt x="0" y="0"/>
                  </a:lnTo>
                  <a:lnTo>
                    <a:pt x="548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23589" name="Line 57"/>
            <p:cNvSpPr>
              <a:spLocks noChangeShapeType="1"/>
            </p:cNvSpPr>
            <p:nvPr/>
          </p:nvSpPr>
          <p:spPr bwMode="auto">
            <a:xfrm flipH="1">
              <a:off x="6011863" y="2466876"/>
              <a:ext cx="8239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23590" name="Line 58"/>
            <p:cNvSpPr>
              <a:spLocks noChangeShapeType="1"/>
            </p:cNvSpPr>
            <p:nvPr/>
          </p:nvSpPr>
          <p:spPr bwMode="auto">
            <a:xfrm>
              <a:off x="6073775" y="2543069"/>
              <a:ext cx="644525" cy="2254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23591" name="Line 59"/>
            <p:cNvSpPr>
              <a:spLocks noChangeShapeType="1"/>
            </p:cNvSpPr>
            <p:nvPr/>
          </p:nvSpPr>
          <p:spPr bwMode="auto">
            <a:xfrm flipH="1">
              <a:off x="6961188" y="2558943"/>
              <a:ext cx="644525" cy="2254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23592" name="Line 60"/>
            <p:cNvSpPr>
              <a:spLocks noChangeShapeType="1"/>
            </p:cNvSpPr>
            <p:nvPr/>
          </p:nvSpPr>
          <p:spPr bwMode="auto">
            <a:xfrm flipH="1">
              <a:off x="7159625" y="2890700"/>
              <a:ext cx="644525" cy="2254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23593" name="Line 61"/>
            <p:cNvSpPr>
              <a:spLocks noChangeShapeType="1"/>
            </p:cNvSpPr>
            <p:nvPr/>
          </p:nvSpPr>
          <p:spPr bwMode="auto">
            <a:xfrm flipV="1">
              <a:off x="7115175" y="2711329"/>
              <a:ext cx="644525" cy="2254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60457" name="Group 62"/>
            <p:cNvGrpSpPr>
              <a:grpSpLocks/>
            </p:cNvGrpSpPr>
            <p:nvPr/>
          </p:nvGrpSpPr>
          <p:grpSpPr bwMode="auto">
            <a:xfrm>
              <a:off x="6686550" y="2295525"/>
              <a:ext cx="282575" cy="304800"/>
              <a:chOff x="1255" y="3461"/>
              <a:chExt cx="178" cy="192"/>
            </a:xfrm>
          </p:grpSpPr>
          <p:sp>
            <p:nvSpPr>
              <p:cNvPr id="23617" name="Oval 63"/>
              <p:cNvSpPr>
                <a:spLocks noChangeArrowheads="1"/>
              </p:cNvSpPr>
              <p:nvPr/>
            </p:nvSpPr>
            <p:spPr bwMode="auto">
              <a:xfrm>
                <a:off x="1274" y="3494"/>
                <a:ext cx="151" cy="13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23618" name="Text Box 64"/>
              <p:cNvSpPr txBox="1">
                <a:spLocks noChangeArrowheads="1"/>
              </p:cNvSpPr>
              <p:nvPr/>
            </p:nvSpPr>
            <p:spPr bwMode="auto">
              <a:xfrm>
                <a:off x="1255" y="3461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sz="1400" b="1" dirty="0" smtClean="0">
                    <a:solidFill>
                      <a:srgbClr val="000000"/>
                    </a:solidFill>
                    <a:latin typeface="Arial" charset="0"/>
                    <a:cs typeface="+mn-cs"/>
                  </a:rPr>
                  <a:t>1</a:t>
                </a:r>
              </a:p>
            </p:txBody>
          </p:sp>
        </p:grpSp>
        <p:grpSp>
          <p:nvGrpSpPr>
            <p:cNvPr id="60458" name="Group 65"/>
            <p:cNvGrpSpPr>
              <a:grpSpLocks/>
            </p:cNvGrpSpPr>
            <p:nvPr/>
          </p:nvGrpSpPr>
          <p:grpSpPr bwMode="auto">
            <a:xfrm>
              <a:off x="7258050" y="2492375"/>
              <a:ext cx="282575" cy="304800"/>
              <a:chOff x="1851" y="2490"/>
              <a:chExt cx="178" cy="192"/>
            </a:xfrm>
          </p:grpSpPr>
          <p:sp>
            <p:nvSpPr>
              <p:cNvPr id="23615" name="Oval 66"/>
              <p:cNvSpPr>
                <a:spLocks noChangeArrowheads="1"/>
              </p:cNvSpPr>
              <p:nvPr/>
            </p:nvSpPr>
            <p:spPr bwMode="auto">
              <a:xfrm>
                <a:off x="1861" y="2514"/>
                <a:ext cx="151" cy="13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23616" name="Text Box 67"/>
              <p:cNvSpPr txBox="1">
                <a:spLocks noChangeArrowheads="1"/>
              </p:cNvSpPr>
              <p:nvPr/>
            </p:nvSpPr>
            <p:spPr bwMode="auto">
              <a:xfrm>
                <a:off x="1851" y="2490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sz="1400" b="1" dirty="0" smtClean="0">
                    <a:solidFill>
                      <a:srgbClr val="000000"/>
                    </a:solidFill>
                    <a:latin typeface="Arial" charset="0"/>
                    <a:cs typeface="+mn-cs"/>
                  </a:rPr>
                  <a:t>2</a:t>
                </a:r>
              </a:p>
            </p:txBody>
          </p:sp>
        </p:grpSp>
        <p:grpSp>
          <p:nvGrpSpPr>
            <p:cNvPr id="60459" name="Group 68"/>
            <p:cNvGrpSpPr>
              <a:grpSpLocks/>
            </p:cNvGrpSpPr>
            <p:nvPr/>
          </p:nvGrpSpPr>
          <p:grpSpPr bwMode="auto">
            <a:xfrm>
              <a:off x="6180138" y="2509838"/>
              <a:ext cx="282575" cy="304800"/>
              <a:chOff x="1851" y="2490"/>
              <a:chExt cx="178" cy="192"/>
            </a:xfrm>
          </p:grpSpPr>
          <p:sp>
            <p:nvSpPr>
              <p:cNvPr id="23613" name="Oval 69"/>
              <p:cNvSpPr>
                <a:spLocks noChangeArrowheads="1"/>
              </p:cNvSpPr>
              <p:nvPr/>
            </p:nvSpPr>
            <p:spPr bwMode="auto">
              <a:xfrm>
                <a:off x="1861" y="2514"/>
                <a:ext cx="151" cy="13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23614" name="Text Box 70"/>
              <p:cNvSpPr txBox="1">
                <a:spLocks noChangeArrowheads="1"/>
              </p:cNvSpPr>
              <p:nvPr/>
            </p:nvSpPr>
            <p:spPr bwMode="auto">
              <a:xfrm>
                <a:off x="1851" y="2490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sz="1400" b="1" dirty="0" smtClean="0">
                    <a:solidFill>
                      <a:srgbClr val="000000"/>
                    </a:solidFill>
                    <a:latin typeface="Arial" charset="0"/>
                    <a:cs typeface="+mn-cs"/>
                  </a:rPr>
                  <a:t>2</a:t>
                </a:r>
              </a:p>
            </p:txBody>
          </p:sp>
        </p:grpSp>
        <p:grpSp>
          <p:nvGrpSpPr>
            <p:cNvPr id="60460" name="Group 71"/>
            <p:cNvGrpSpPr>
              <a:grpSpLocks/>
            </p:cNvGrpSpPr>
            <p:nvPr/>
          </p:nvGrpSpPr>
          <p:grpSpPr bwMode="auto">
            <a:xfrm>
              <a:off x="7200900" y="2735263"/>
              <a:ext cx="282575" cy="304800"/>
              <a:chOff x="1851" y="2490"/>
              <a:chExt cx="178" cy="192"/>
            </a:xfrm>
          </p:grpSpPr>
          <p:sp>
            <p:nvSpPr>
              <p:cNvPr id="23611" name="Oval 72"/>
              <p:cNvSpPr>
                <a:spLocks noChangeArrowheads="1"/>
              </p:cNvSpPr>
              <p:nvPr/>
            </p:nvSpPr>
            <p:spPr bwMode="auto">
              <a:xfrm>
                <a:off x="1861" y="2514"/>
                <a:ext cx="151" cy="13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23612" name="Text Box 73"/>
              <p:cNvSpPr txBox="1">
                <a:spLocks noChangeArrowheads="1"/>
              </p:cNvSpPr>
              <p:nvPr/>
            </p:nvSpPr>
            <p:spPr bwMode="auto">
              <a:xfrm>
                <a:off x="1851" y="2490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sz="1400" b="1" dirty="0" smtClean="0">
                    <a:solidFill>
                      <a:srgbClr val="000000"/>
                    </a:solidFill>
                    <a:latin typeface="Arial" charset="0"/>
                    <a:cs typeface="+mn-cs"/>
                  </a:rPr>
                  <a:t>3</a:t>
                </a:r>
              </a:p>
            </p:txBody>
          </p:sp>
        </p:grpSp>
        <p:grpSp>
          <p:nvGrpSpPr>
            <p:cNvPr id="60461" name="Group 74"/>
            <p:cNvGrpSpPr>
              <a:grpSpLocks/>
            </p:cNvGrpSpPr>
            <p:nvPr/>
          </p:nvGrpSpPr>
          <p:grpSpPr bwMode="auto">
            <a:xfrm>
              <a:off x="7489825" y="2827338"/>
              <a:ext cx="282575" cy="304800"/>
              <a:chOff x="1851" y="2490"/>
              <a:chExt cx="178" cy="192"/>
            </a:xfrm>
          </p:grpSpPr>
          <p:sp>
            <p:nvSpPr>
              <p:cNvPr id="23609" name="Oval 75"/>
              <p:cNvSpPr>
                <a:spLocks noChangeArrowheads="1"/>
              </p:cNvSpPr>
              <p:nvPr/>
            </p:nvSpPr>
            <p:spPr bwMode="auto">
              <a:xfrm>
                <a:off x="1861" y="2514"/>
                <a:ext cx="151" cy="13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23610" name="Text Box 76"/>
              <p:cNvSpPr txBox="1">
                <a:spLocks noChangeArrowheads="1"/>
              </p:cNvSpPr>
              <p:nvPr/>
            </p:nvSpPr>
            <p:spPr bwMode="auto">
              <a:xfrm>
                <a:off x="1851" y="2490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sz="1400" b="1" dirty="0" smtClean="0">
                    <a:solidFill>
                      <a:srgbClr val="000000"/>
                    </a:solidFill>
                    <a:latin typeface="Arial" charset="0"/>
                    <a:cs typeface="+mn-cs"/>
                  </a:rPr>
                  <a:t>4</a:t>
                </a:r>
              </a:p>
            </p:txBody>
          </p:sp>
        </p:grpSp>
        <p:sp>
          <p:nvSpPr>
            <p:cNvPr id="23599" name="Text Box 77"/>
            <p:cNvSpPr txBox="1">
              <a:spLocks noChangeArrowheads="1"/>
            </p:cNvSpPr>
            <p:nvPr/>
          </p:nvSpPr>
          <p:spPr bwMode="auto">
            <a:xfrm>
              <a:off x="4618038" y="3689139"/>
              <a:ext cx="3962400" cy="26778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i="1" u="sng" dirty="0" smtClean="0">
                  <a:solidFill>
                    <a:srgbClr val="C00000"/>
                  </a:solidFill>
                  <a:latin typeface="Gill Sans MT" charset="0"/>
                  <a:cs typeface="+mn-cs"/>
                </a:rPr>
                <a:t>active  scanning</a:t>
              </a:r>
              <a:r>
                <a:rPr lang="en-US" dirty="0" smtClean="0">
                  <a:solidFill>
                    <a:srgbClr val="C00000"/>
                  </a:solidFill>
                  <a:latin typeface="Gill Sans MT" charset="0"/>
                  <a:cs typeface="+mn-cs"/>
                </a:rPr>
                <a:t>: </a:t>
              </a:r>
            </a:p>
            <a:p>
              <a:pPr eaLnBrk="1" hangingPunct="1">
                <a:buFontTx/>
                <a:buAutoNum type="arabicParenBoth"/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+mn-cs"/>
                </a:rPr>
                <a:t>Probe Request frame broadcast from H1</a:t>
              </a:r>
            </a:p>
            <a:p>
              <a:pPr eaLnBrk="1" hangingPunct="1">
                <a:buFontTx/>
                <a:buAutoNum type="arabicParenBoth"/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+mn-cs"/>
                </a:rPr>
                <a:t>Probe Response frames sent from APs</a:t>
              </a:r>
            </a:p>
            <a:p>
              <a:pPr eaLnBrk="1" hangingPunct="1">
                <a:buFontTx/>
                <a:buAutoNum type="arabicParenBoth"/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+mn-cs"/>
                </a:rPr>
                <a:t>Association Request frame sent: H1 to selected AP </a:t>
              </a:r>
            </a:p>
            <a:p>
              <a:pPr eaLnBrk="1" hangingPunct="1">
                <a:buFontTx/>
                <a:buAutoNum type="arabicParenBoth"/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+mn-cs"/>
                </a:rPr>
                <a:t>Association Response frame sent from selected AP to H1</a:t>
              </a:r>
            </a:p>
          </p:txBody>
        </p:sp>
        <p:grpSp>
          <p:nvGrpSpPr>
            <p:cNvPr id="60463" name="Group 361"/>
            <p:cNvGrpSpPr>
              <a:grpSpLocks/>
            </p:cNvGrpSpPr>
            <p:nvPr/>
          </p:nvGrpSpPr>
          <p:grpSpPr bwMode="auto">
            <a:xfrm>
              <a:off x="5557520" y="2062480"/>
              <a:ext cx="650240" cy="561340"/>
              <a:chOff x="2967" y="478"/>
              <a:chExt cx="788" cy="625"/>
            </a:xfrm>
          </p:grpSpPr>
          <p:pic>
            <p:nvPicPr>
              <p:cNvPr id="60470" name="Picture 358" descr="access_point_stylized_small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0471" name="Picture 360" descr="antenna_radiation_stylized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60464" name="Group 361"/>
            <p:cNvGrpSpPr>
              <a:grpSpLocks/>
            </p:cNvGrpSpPr>
            <p:nvPr/>
          </p:nvGrpSpPr>
          <p:grpSpPr bwMode="auto">
            <a:xfrm>
              <a:off x="7599680" y="2001520"/>
              <a:ext cx="650240" cy="561340"/>
              <a:chOff x="2967" y="478"/>
              <a:chExt cx="788" cy="625"/>
            </a:xfrm>
          </p:grpSpPr>
          <p:pic>
            <p:nvPicPr>
              <p:cNvPr id="60468" name="Picture 358" descr="access_point_stylized_small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0469" name="Picture 360" descr="antenna_radiation_stylized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60465" name="Group 356"/>
            <p:cNvGrpSpPr>
              <a:grpSpLocks/>
            </p:cNvGrpSpPr>
            <p:nvPr/>
          </p:nvGrpSpPr>
          <p:grpSpPr bwMode="auto">
            <a:xfrm>
              <a:off x="6532880" y="2590799"/>
              <a:ext cx="436880" cy="497841"/>
              <a:chOff x="313" y="1497"/>
              <a:chExt cx="1152" cy="1014"/>
            </a:xfrm>
          </p:grpSpPr>
          <p:pic>
            <p:nvPicPr>
              <p:cNvPr id="60466" name="Picture 354" descr="laptop_stylized_small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" y="1727"/>
                <a:ext cx="1152" cy="7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0467" name="Picture 355" descr="antenna_stylized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4" y="1497"/>
                <a:ext cx="1113" cy="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60441" name="Picture 17" descr="underline_base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031875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9270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802.11: Channels, association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Gill Sans MT" charset="0"/>
                <a:cs typeface="+mn-cs"/>
              </a:rPr>
              <a:t>802.11b: 2.4GHz-2.485GHz spectrum divided into 11 channels at different frequencies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Gill Sans MT" charset="0"/>
              </a:rPr>
              <a:t>AP admin chooses frequency for AP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Gill Sans MT" charset="0"/>
              </a:rPr>
              <a:t>interference possible: channel can be same as that chosen by neighboring AP!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latin typeface="Gill Sans MT" charset="0"/>
                <a:cs typeface="+mn-cs"/>
              </a:rPr>
              <a:t>host: must </a:t>
            </a:r>
            <a:r>
              <a:rPr lang="en-US" i="1" dirty="0">
                <a:solidFill>
                  <a:srgbClr val="C00000"/>
                </a:solidFill>
                <a:latin typeface="Gill Sans MT" charset="0"/>
                <a:cs typeface="+mn-cs"/>
              </a:rPr>
              <a:t>associate</a:t>
            </a:r>
            <a:r>
              <a:rPr lang="en-US" dirty="0">
                <a:solidFill>
                  <a:srgbClr val="C00000"/>
                </a:solidFill>
                <a:latin typeface="Gill Sans MT" charset="0"/>
                <a:cs typeface="+mn-cs"/>
              </a:rPr>
              <a:t> </a:t>
            </a:r>
            <a:r>
              <a:rPr lang="en-US" dirty="0">
                <a:latin typeface="Gill Sans MT" charset="0"/>
                <a:cs typeface="+mn-cs"/>
              </a:rPr>
              <a:t>with an AP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Gill Sans MT" charset="0"/>
              </a:rPr>
              <a:t>scans channels, listening for </a:t>
            </a:r>
            <a:r>
              <a:rPr lang="en-US" i="1" dirty="0">
                <a:latin typeface="Gill Sans MT" charset="0"/>
              </a:rPr>
              <a:t>beacon frames</a:t>
            </a:r>
            <a:r>
              <a:rPr lang="en-US" dirty="0">
                <a:latin typeface="Gill Sans MT" charset="0"/>
              </a:rPr>
              <a:t> containing AP</a:t>
            </a:r>
            <a:r>
              <a:rPr lang="ja-JP" altLang="en-US" dirty="0">
                <a:latin typeface="Gill Sans MT" charset="0"/>
              </a:rPr>
              <a:t>’</a:t>
            </a:r>
            <a:r>
              <a:rPr lang="en-US" dirty="0">
                <a:latin typeface="Gill Sans MT" charset="0"/>
              </a:rPr>
              <a:t>s name (SSID) and MAC address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Gill Sans MT" charset="0"/>
              </a:rPr>
              <a:t>selects AP to associate with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Gill Sans MT" charset="0"/>
              </a:rPr>
              <a:t>may perform authentication [Chapter 8]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Gill Sans MT" charset="0"/>
              </a:rPr>
              <a:t>will typically run DHCP to get IP address in AP</a:t>
            </a:r>
            <a:r>
              <a:rPr lang="ja-JP" altLang="en-US" dirty="0">
                <a:latin typeface="Gill Sans MT" charset="0"/>
              </a:rPr>
              <a:t>’</a:t>
            </a:r>
            <a:r>
              <a:rPr lang="en-US" dirty="0">
                <a:latin typeface="Gill Sans MT" charset="0"/>
              </a:rPr>
              <a:t>s subnet</a:t>
            </a:r>
          </a:p>
          <a:p>
            <a:pPr>
              <a:lnSpc>
                <a:spcPct val="90000"/>
              </a:lnSpc>
              <a:defRPr/>
            </a:pPr>
            <a:endParaRPr lang="en-US" dirty="0">
              <a:latin typeface="Gill Sans MT" charset="0"/>
              <a:cs typeface="+mn-cs"/>
            </a:endParaRPr>
          </a:p>
        </p:txBody>
      </p:sp>
      <p:pic>
        <p:nvPicPr>
          <p:cNvPr id="58373" name="Picture 1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031875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942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3" name="Group 356"/>
          <p:cNvGrpSpPr>
            <a:grpSpLocks/>
          </p:cNvGrpSpPr>
          <p:nvPr/>
        </p:nvGrpSpPr>
        <p:grpSpPr bwMode="auto">
          <a:xfrm>
            <a:off x="2163763" y="2570163"/>
            <a:ext cx="627062" cy="642937"/>
            <a:chOff x="313" y="1497"/>
            <a:chExt cx="1152" cy="1014"/>
          </a:xfrm>
        </p:grpSpPr>
        <p:pic>
          <p:nvPicPr>
            <p:cNvPr id="44075" name="Picture 354" descr="laptop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076" name="Picture 355" descr="antenna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458788" y="1301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dirty="0" smtClean="0">
                <a:latin typeface="Gill Sans MT" charset="0"/>
                <a:cs typeface="+mj-cs"/>
              </a:rPr>
              <a:t>The Hidden Terminal Problem</a:t>
            </a:r>
            <a:endParaRPr lang="en-US" sz="3600" dirty="0">
              <a:latin typeface="Gill Sans MT" charset="0"/>
              <a:cs typeface="+mj-cs"/>
            </a:endParaRP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50" y="1150938"/>
            <a:ext cx="7772400" cy="11176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2400" dirty="0">
                <a:latin typeface="Gill Sans MT" charset="0"/>
                <a:cs typeface="+mn-cs"/>
              </a:rPr>
              <a:t>Multiple </a:t>
            </a:r>
            <a:r>
              <a:rPr lang="en-US" sz="2400" b="1" u="sng" dirty="0">
                <a:latin typeface="Gill Sans MT" charset="0"/>
                <a:cs typeface="+mn-cs"/>
              </a:rPr>
              <a:t>wireless</a:t>
            </a:r>
            <a:r>
              <a:rPr lang="en-US" sz="2400" dirty="0">
                <a:latin typeface="Gill Sans MT" charset="0"/>
                <a:cs typeface="+mn-cs"/>
              </a:rPr>
              <a:t> senders and receivers create additional </a:t>
            </a:r>
            <a:r>
              <a:rPr lang="en-US" sz="2400" dirty="0" smtClean="0">
                <a:latin typeface="Gill Sans MT" charset="0"/>
                <a:cs typeface="+mn-cs"/>
              </a:rPr>
              <a:t>problems”</a:t>
            </a:r>
            <a:endParaRPr lang="en-US" sz="2400" dirty="0">
              <a:latin typeface="Gill Sans MT" charset="0"/>
              <a:cs typeface="+mn-cs"/>
            </a:endParaRPr>
          </a:p>
        </p:txBody>
      </p:sp>
      <p:sp>
        <p:nvSpPr>
          <p:cNvPr id="44038" name="Freeform 7"/>
          <p:cNvSpPr>
            <a:spLocks/>
          </p:cNvSpPr>
          <p:nvPr/>
        </p:nvSpPr>
        <p:spPr bwMode="auto">
          <a:xfrm>
            <a:off x="698500" y="2413000"/>
            <a:ext cx="2020888" cy="1085850"/>
          </a:xfrm>
          <a:custGeom>
            <a:avLst/>
            <a:gdLst>
              <a:gd name="T0" fmla="*/ 2147483647 w 1273"/>
              <a:gd name="T1" fmla="*/ 2147483647 h 684"/>
              <a:gd name="T2" fmla="*/ 2147483647 w 1273"/>
              <a:gd name="T3" fmla="*/ 0 h 684"/>
              <a:gd name="T4" fmla="*/ 2147483647 w 1273"/>
              <a:gd name="T5" fmla="*/ 2147483647 h 684"/>
              <a:gd name="T6" fmla="*/ 2147483647 w 1273"/>
              <a:gd name="T7" fmla="*/ 2147483647 h 684"/>
              <a:gd name="T8" fmla="*/ 2147483647 w 1273"/>
              <a:gd name="T9" fmla="*/ 2147483647 h 684"/>
              <a:gd name="T10" fmla="*/ 2147483647 w 1273"/>
              <a:gd name="T11" fmla="*/ 2147483647 h 684"/>
              <a:gd name="T12" fmla="*/ 2147483647 w 1273"/>
              <a:gd name="T13" fmla="*/ 2147483647 h 684"/>
              <a:gd name="T14" fmla="*/ 2147483647 w 1273"/>
              <a:gd name="T15" fmla="*/ 2147483647 h 684"/>
              <a:gd name="T16" fmla="*/ 2147483647 w 1273"/>
              <a:gd name="T17" fmla="*/ 2147483647 h 684"/>
              <a:gd name="T18" fmla="*/ 0 w 1273"/>
              <a:gd name="T19" fmla="*/ 2147483647 h 68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73" h="684">
                <a:moveTo>
                  <a:pt x="9" y="675"/>
                </a:moveTo>
                <a:lnTo>
                  <a:pt x="316" y="0"/>
                </a:lnTo>
                <a:lnTo>
                  <a:pt x="461" y="228"/>
                </a:lnTo>
                <a:lnTo>
                  <a:pt x="510" y="119"/>
                </a:lnTo>
                <a:lnTo>
                  <a:pt x="631" y="467"/>
                </a:lnTo>
                <a:lnTo>
                  <a:pt x="667" y="391"/>
                </a:lnTo>
                <a:lnTo>
                  <a:pt x="739" y="464"/>
                </a:lnTo>
                <a:lnTo>
                  <a:pt x="1058" y="57"/>
                </a:lnTo>
                <a:lnTo>
                  <a:pt x="1273" y="684"/>
                </a:lnTo>
                <a:lnTo>
                  <a:pt x="0" y="674"/>
                </a:lnTo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00CC66"/>
              </a:gs>
            </a:gsLst>
            <a:lin ang="5400000" scaled="1"/>
          </a:gra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5368" name="Line 26"/>
          <p:cNvSpPr>
            <a:spLocks noChangeShapeType="1"/>
          </p:cNvSpPr>
          <p:nvPr/>
        </p:nvSpPr>
        <p:spPr bwMode="auto">
          <a:xfrm flipV="1">
            <a:off x="1971675" y="3627438"/>
            <a:ext cx="998538" cy="1698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5369" name="Line 27"/>
          <p:cNvSpPr>
            <a:spLocks noChangeShapeType="1"/>
          </p:cNvSpPr>
          <p:nvPr/>
        </p:nvSpPr>
        <p:spPr bwMode="auto">
          <a:xfrm>
            <a:off x="2644775" y="3148013"/>
            <a:ext cx="407988" cy="322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5370" name="Text Box 28"/>
          <p:cNvSpPr txBox="1">
            <a:spLocks noChangeArrowheads="1"/>
          </p:cNvSpPr>
          <p:nvPr/>
        </p:nvSpPr>
        <p:spPr bwMode="auto">
          <a:xfrm>
            <a:off x="1090613" y="3519488"/>
            <a:ext cx="3508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15371" name="Text Box 29"/>
          <p:cNvSpPr txBox="1">
            <a:spLocks noChangeArrowheads="1"/>
          </p:cNvSpPr>
          <p:nvPr/>
        </p:nvSpPr>
        <p:spPr bwMode="auto">
          <a:xfrm>
            <a:off x="3563938" y="3292475"/>
            <a:ext cx="3381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15372" name="Text Box 30"/>
          <p:cNvSpPr txBox="1">
            <a:spLocks noChangeArrowheads="1"/>
          </p:cNvSpPr>
          <p:nvPr/>
        </p:nvSpPr>
        <p:spPr bwMode="auto">
          <a:xfrm>
            <a:off x="2741613" y="2587625"/>
            <a:ext cx="3508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15373" name="Rectangle 32"/>
          <p:cNvSpPr>
            <a:spLocks noChangeArrowheads="1"/>
          </p:cNvSpPr>
          <p:nvPr/>
        </p:nvSpPr>
        <p:spPr bwMode="auto">
          <a:xfrm>
            <a:off x="471488" y="4175125"/>
            <a:ext cx="4148137" cy="224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defRPr/>
            </a:pPr>
            <a:r>
              <a:rPr lang="en-US" i="1" dirty="0">
                <a:solidFill>
                  <a:srgbClr val="C00000"/>
                </a:solidFill>
                <a:latin typeface="Gill Sans MT" charset="0"/>
                <a:ea typeface="ＭＳ Ｐゴシック" charset="0"/>
                <a:cs typeface="+mn-cs"/>
              </a:rPr>
              <a:t>Hidden terminal problem</a:t>
            </a:r>
          </a:p>
          <a:p>
            <a:pPr marL="277813" indent="-277813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2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+mn-cs"/>
              </a:rPr>
              <a:t>B, A hear each other</a:t>
            </a:r>
          </a:p>
          <a:p>
            <a:pPr marL="277813" indent="-277813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2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+mn-cs"/>
              </a:rPr>
              <a:t>B, C hear each other</a:t>
            </a:r>
          </a:p>
          <a:p>
            <a:pPr marL="277813" indent="-277813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2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+mn-cs"/>
              </a:rPr>
              <a:t>A, C can not hear each other means A, C unaware of their interference at B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endParaRPr lang="en-US" sz="20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3335" name="Text Box 47"/>
          <p:cNvSpPr txBox="1">
            <a:spLocks noChangeArrowheads="1"/>
          </p:cNvSpPr>
          <p:nvPr/>
        </p:nvSpPr>
        <p:spPr bwMode="auto">
          <a:xfrm>
            <a:off x="4943475" y="2292350"/>
            <a:ext cx="350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13336" name="Text Box 48"/>
          <p:cNvSpPr txBox="1">
            <a:spLocks noChangeArrowheads="1"/>
          </p:cNvSpPr>
          <p:nvPr/>
        </p:nvSpPr>
        <p:spPr bwMode="auto">
          <a:xfrm>
            <a:off x="6853238" y="2289175"/>
            <a:ext cx="328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13337" name="Text Box 49"/>
          <p:cNvSpPr txBox="1">
            <a:spLocks noChangeArrowheads="1"/>
          </p:cNvSpPr>
          <p:nvPr/>
        </p:nvSpPr>
        <p:spPr bwMode="auto">
          <a:xfrm>
            <a:off x="8034338" y="2332038"/>
            <a:ext cx="35083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13323" name="Text Box 55"/>
          <p:cNvSpPr txBox="1">
            <a:spLocks noChangeArrowheads="1"/>
          </p:cNvSpPr>
          <p:nvPr/>
        </p:nvSpPr>
        <p:spPr bwMode="auto">
          <a:xfrm>
            <a:off x="5016500" y="3119438"/>
            <a:ext cx="9366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A</a:t>
            </a:r>
            <a:r>
              <a:rPr lang="ja-JP" altLang="en-US" sz="1400" smtClean="0">
                <a:solidFill>
                  <a:srgbClr val="FF0000"/>
                </a:solidFill>
                <a:latin typeface="Arial" charset="0"/>
                <a:cs typeface="Arial" charset="0"/>
              </a:rPr>
              <a:t>’</a:t>
            </a:r>
            <a:r>
              <a:rPr lang="en-US" sz="1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s signal</a:t>
            </a:r>
          </a:p>
          <a:p>
            <a:pPr>
              <a:defRPr/>
            </a:pPr>
            <a:r>
              <a:rPr lang="en-US" sz="1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strength</a:t>
            </a:r>
          </a:p>
        </p:txBody>
      </p:sp>
      <p:sp>
        <p:nvSpPr>
          <p:cNvPr id="13324" name="Line 60"/>
          <p:cNvSpPr>
            <a:spLocks noChangeShapeType="1"/>
          </p:cNvSpPr>
          <p:nvPr/>
        </p:nvSpPr>
        <p:spPr bwMode="auto">
          <a:xfrm>
            <a:off x="5078413" y="4148138"/>
            <a:ext cx="3263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3325" name="Line 61"/>
          <p:cNvSpPr>
            <a:spLocks noChangeShapeType="1"/>
          </p:cNvSpPr>
          <p:nvPr/>
        </p:nvSpPr>
        <p:spPr bwMode="auto">
          <a:xfrm>
            <a:off x="5024438" y="2968625"/>
            <a:ext cx="0" cy="1138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3326" name="Freeform 62"/>
          <p:cNvSpPr>
            <a:spLocks/>
          </p:cNvSpPr>
          <p:nvPr/>
        </p:nvSpPr>
        <p:spPr bwMode="auto">
          <a:xfrm>
            <a:off x="5106988" y="3024188"/>
            <a:ext cx="2995612" cy="1081087"/>
          </a:xfrm>
          <a:custGeom>
            <a:avLst/>
            <a:gdLst>
              <a:gd name="T0" fmla="*/ 0 w 1887"/>
              <a:gd name="T1" fmla="*/ 0 h 681"/>
              <a:gd name="T2" fmla="*/ 2147483647 w 1887"/>
              <a:gd name="T3" fmla="*/ 2147483647 h 681"/>
              <a:gd name="T4" fmla="*/ 2147483647 w 1887"/>
              <a:gd name="T5" fmla="*/ 2147483647 h 681"/>
              <a:gd name="T6" fmla="*/ 2147483647 w 1887"/>
              <a:gd name="T7" fmla="*/ 2147483647 h 68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87" h="681">
                <a:moveTo>
                  <a:pt x="0" y="0"/>
                </a:moveTo>
                <a:cubicBezTo>
                  <a:pt x="161" y="25"/>
                  <a:pt x="737" y="52"/>
                  <a:pt x="966" y="151"/>
                </a:cubicBezTo>
                <a:cubicBezTo>
                  <a:pt x="1195" y="250"/>
                  <a:pt x="1220" y="507"/>
                  <a:pt x="1373" y="594"/>
                </a:cubicBezTo>
                <a:cubicBezTo>
                  <a:pt x="1526" y="681"/>
                  <a:pt x="1780" y="657"/>
                  <a:pt x="1887" y="673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3327" name="Text Box 63"/>
          <p:cNvSpPr txBox="1">
            <a:spLocks noChangeArrowheads="1"/>
          </p:cNvSpPr>
          <p:nvPr/>
        </p:nvSpPr>
        <p:spPr bwMode="auto">
          <a:xfrm>
            <a:off x="6362700" y="4111625"/>
            <a:ext cx="5937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space</a:t>
            </a:r>
          </a:p>
        </p:txBody>
      </p:sp>
      <p:sp>
        <p:nvSpPr>
          <p:cNvPr id="13328" name="Freeform 65"/>
          <p:cNvSpPr>
            <a:spLocks/>
          </p:cNvSpPr>
          <p:nvPr/>
        </p:nvSpPr>
        <p:spPr bwMode="auto">
          <a:xfrm flipH="1">
            <a:off x="5202238" y="2994025"/>
            <a:ext cx="2995612" cy="1081088"/>
          </a:xfrm>
          <a:custGeom>
            <a:avLst/>
            <a:gdLst>
              <a:gd name="T0" fmla="*/ 0 w 1887"/>
              <a:gd name="T1" fmla="*/ 0 h 681"/>
              <a:gd name="T2" fmla="*/ 2147483647 w 1887"/>
              <a:gd name="T3" fmla="*/ 2147483647 h 681"/>
              <a:gd name="T4" fmla="*/ 2147483647 w 1887"/>
              <a:gd name="T5" fmla="*/ 2147483647 h 681"/>
              <a:gd name="T6" fmla="*/ 2147483647 w 1887"/>
              <a:gd name="T7" fmla="*/ 2147483647 h 68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87" h="681">
                <a:moveTo>
                  <a:pt x="0" y="0"/>
                </a:moveTo>
                <a:cubicBezTo>
                  <a:pt x="161" y="25"/>
                  <a:pt x="737" y="52"/>
                  <a:pt x="966" y="151"/>
                </a:cubicBezTo>
                <a:cubicBezTo>
                  <a:pt x="1195" y="250"/>
                  <a:pt x="1220" y="507"/>
                  <a:pt x="1373" y="594"/>
                </a:cubicBezTo>
                <a:cubicBezTo>
                  <a:pt x="1526" y="681"/>
                  <a:pt x="1780" y="657"/>
                  <a:pt x="1887" y="673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3329" name="Text Box 66"/>
          <p:cNvSpPr txBox="1">
            <a:spLocks noChangeArrowheads="1"/>
          </p:cNvSpPr>
          <p:nvPr/>
        </p:nvSpPr>
        <p:spPr bwMode="auto">
          <a:xfrm>
            <a:off x="7643813" y="3048000"/>
            <a:ext cx="9588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>
                <a:solidFill>
                  <a:srgbClr val="3333CC"/>
                </a:solidFill>
                <a:latin typeface="Arial" charset="0"/>
                <a:cs typeface="Arial" charset="0"/>
              </a:rPr>
              <a:t>C</a:t>
            </a:r>
            <a:r>
              <a:rPr lang="ja-JP" altLang="en-US" sz="1400" smtClean="0">
                <a:solidFill>
                  <a:srgbClr val="3333CC"/>
                </a:solidFill>
                <a:latin typeface="Arial" charset="0"/>
                <a:cs typeface="Arial" charset="0"/>
              </a:rPr>
              <a:t>’</a:t>
            </a:r>
            <a:r>
              <a:rPr lang="en-US" sz="1400" dirty="0" smtClean="0">
                <a:solidFill>
                  <a:srgbClr val="3333CC"/>
                </a:solidFill>
                <a:latin typeface="Arial" charset="0"/>
                <a:cs typeface="Arial" charset="0"/>
              </a:rPr>
              <a:t>s signal</a:t>
            </a:r>
          </a:p>
          <a:p>
            <a:pPr>
              <a:defRPr/>
            </a:pPr>
            <a:r>
              <a:rPr lang="en-US" sz="1400" dirty="0" smtClean="0">
                <a:solidFill>
                  <a:srgbClr val="3333CC"/>
                </a:solidFill>
                <a:latin typeface="Arial" charset="0"/>
                <a:cs typeface="Arial" charset="0"/>
              </a:rPr>
              <a:t>strength</a:t>
            </a:r>
          </a:p>
        </p:txBody>
      </p:sp>
      <p:sp>
        <p:nvSpPr>
          <p:cNvPr id="13330" name="Line 67"/>
          <p:cNvSpPr>
            <a:spLocks noChangeShapeType="1"/>
          </p:cNvSpPr>
          <p:nvPr/>
        </p:nvSpPr>
        <p:spPr bwMode="auto">
          <a:xfrm flipH="1">
            <a:off x="5403850" y="2855913"/>
            <a:ext cx="26988" cy="12636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3331" name="Line 68"/>
          <p:cNvSpPr>
            <a:spLocks noChangeShapeType="1"/>
          </p:cNvSpPr>
          <p:nvPr/>
        </p:nvSpPr>
        <p:spPr bwMode="auto">
          <a:xfrm>
            <a:off x="6624638" y="2924175"/>
            <a:ext cx="0" cy="12080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3332" name="Line 69"/>
          <p:cNvSpPr>
            <a:spLocks noChangeShapeType="1"/>
          </p:cNvSpPr>
          <p:nvPr/>
        </p:nvSpPr>
        <p:spPr bwMode="auto">
          <a:xfrm>
            <a:off x="7705725" y="2908300"/>
            <a:ext cx="0" cy="11811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3321" name="Rectangle 70"/>
          <p:cNvSpPr>
            <a:spLocks noChangeArrowheads="1"/>
          </p:cNvSpPr>
          <p:nvPr/>
        </p:nvSpPr>
        <p:spPr bwMode="auto">
          <a:xfrm>
            <a:off x="4995863" y="4432300"/>
            <a:ext cx="4148137" cy="2075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CC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defRPr/>
            </a:pPr>
            <a:r>
              <a:rPr lang="en-US" i="1" dirty="0">
                <a:solidFill>
                  <a:srgbClr val="C00000"/>
                </a:solidFill>
                <a:latin typeface="Gill Sans MT" charset="0"/>
                <a:ea typeface="ＭＳ Ｐゴシック" charset="0"/>
                <a:cs typeface="+mn-cs"/>
              </a:rPr>
              <a:t>Signal attenuation:</a:t>
            </a:r>
          </a:p>
          <a:p>
            <a:pPr marL="277813" indent="-277813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2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+mn-cs"/>
              </a:rPr>
              <a:t>B, A hear each other</a:t>
            </a:r>
          </a:p>
          <a:p>
            <a:pPr marL="277813" indent="-277813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2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+mn-cs"/>
              </a:rPr>
              <a:t>B, C hear each other</a:t>
            </a:r>
          </a:p>
          <a:p>
            <a:pPr marL="277813" indent="-277813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2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+mn-cs"/>
              </a:rPr>
              <a:t>A, C can not hear each other interfering at B</a:t>
            </a:r>
          </a:p>
        </p:txBody>
      </p:sp>
      <p:grpSp>
        <p:nvGrpSpPr>
          <p:cNvPr id="44059" name="Group 356"/>
          <p:cNvGrpSpPr>
            <a:grpSpLocks/>
          </p:cNvGrpSpPr>
          <p:nvPr/>
        </p:nvGrpSpPr>
        <p:grpSpPr bwMode="auto">
          <a:xfrm>
            <a:off x="2925763" y="3119438"/>
            <a:ext cx="627062" cy="642937"/>
            <a:chOff x="313" y="1497"/>
            <a:chExt cx="1152" cy="1014"/>
          </a:xfrm>
        </p:grpSpPr>
        <p:pic>
          <p:nvPicPr>
            <p:cNvPr id="44073" name="Picture 354" descr="laptop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074" name="Picture 355" descr="antenna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4060" name="Group 356"/>
          <p:cNvGrpSpPr>
            <a:grpSpLocks/>
          </p:cNvGrpSpPr>
          <p:nvPr/>
        </p:nvGrpSpPr>
        <p:grpSpPr bwMode="auto">
          <a:xfrm>
            <a:off x="1401763" y="3260725"/>
            <a:ext cx="627062" cy="644525"/>
            <a:chOff x="313" y="1497"/>
            <a:chExt cx="1152" cy="1014"/>
          </a:xfrm>
        </p:grpSpPr>
        <p:pic>
          <p:nvPicPr>
            <p:cNvPr id="44071" name="Picture 354" descr="laptop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072" name="Picture 355" descr="antenna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0" name="Group 356"/>
          <p:cNvGrpSpPr>
            <a:grpSpLocks/>
          </p:cNvGrpSpPr>
          <p:nvPr/>
        </p:nvGrpSpPr>
        <p:grpSpPr bwMode="auto">
          <a:xfrm>
            <a:off x="5130800" y="2154238"/>
            <a:ext cx="627063" cy="642937"/>
            <a:chOff x="313" y="1497"/>
            <a:chExt cx="1152" cy="1014"/>
          </a:xfrm>
        </p:grpSpPr>
        <p:pic>
          <p:nvPicPr>
            <p:cNvPr id="44069" name="Picture 354" descr="laptop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070" name="Picture 355" descr="antenna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3" name="Group 356"/>
          <p:cNvGrpSpPr>
            <a:grpSpLocks/>
          </p:cNvGrpSpPr>
          <p:nvPr/>
        </p:nvGrpSpPr>
        <p:grpSpPr bwMode="auto">
          <a:xfrm>
            <a:off x="6319838" y="2193925"/>
            <a:ext cx="627062" cy="644525"/>
            <a:chOff x="313" y="1497"/>
            <a:chExt cx="1152" cy="1014"/>
          </a:xfrm>
        </p:grpSpPr>
        <p:pic>
          <p:nvPicPr>
            <p:cNvPr id="44067" name="Picture 354" descr="laptop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068" name="Picture 355" descr="antenna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6" name="Group 356"/>
          <p:cNvGrpSpPr>
            <a:grpSpLocks/>
          </p:cNvGrpSpPr>
          <p:nvPr/>
        </p:nvGrpSpPr>
        <p:grpSpPr bwMode="auto">
          <a:xfrm>
            <a:off x="7396163" y="2124075"/>
            <a:ext cx="627062" cy="642938"/>
            <a:chOff x="313" y="1497"/>
            <a:chExt cx="1152" cy="1014"/>
          </a:xfrm>
        </p:grpSpPr>
        <p:pic>
          <p:nvPicPr>
            <p:cNvPr id="44065" name="Picture 354" descr="laptop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066" name="Picture 355" descr="antenna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4064" name="Picture 18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89535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2748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5" grpId="0"/>
      <p:bldP spid="13336" grpId="0"/>
      <p:bldP spid="13337" grpId="0"/>
      <p:bldP spid="13323" grpId="0"/>
      <p:bldP spid="13326" grpId="0" animBg="1"/>
      <p:bldP spid="13327" grpId="0"/>
      <p:bldP spid="13328" grpId="0" animBg="1"/>
      <p:bldP spid="13329" grpId="0"/>
      <p:bldP spid="133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415925" y="157163"/>
            <a:ext cx="8220075" cy="950912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Gill Sans MT" charset="0"/>
                <a:cs typeface="+mj-cs"/>
              </a:rPr>
              <a:t>IEEE 802.11 MAC Protocol: CSMA/CA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850" y="1222375"/>
            <a:ext cx="5630863" cy="49530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2400" i="1" u="sng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802.11 </a:t>
            </a:r>
            <a:r>
              <a:rPr lang="en-US" sz="2400" i="1" u="sng" dirty="0">
                <a:solidFill>
                  <a:srgbClr val="C00000"/>
                </a:solidFill>
                <a:latin typeface="Arial" charset="0"/>
                <a:cs typeface="Arial" charset="0"/>
              </a:rPr>
              <a:t>sender</a:t>
            </a:r>
            <a:endParaRPr lang="en-US" sz="2400" i="1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>
              <a:buFont typeface="Wingdings" charset="0"/>
              <a:buNone/>
              <a:defRPr/>
            </a:pPr>
            <a:r>
              <a:rPr lang="en-US" sz="24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- </a:t>
            </a:r>
            <a:r>
              <a:rPr lang="en-US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if channel </a:t>
            </a:r>
            <a:r>
              <a:rPr lang="en-US" sz="2000" dirty="0">
                <a:solidFill>
                  <a:srgbClr val="000099"/>
                </a:solidFill>
                <a:latin typeface="Arial" charset="0"/>
                <a:cs typeface="Arial" charset="0"/>
              </a:rPr>
              <a:t>idle</a:t>
            </a:r>
            <a:r>
              <a:rPr lang="en-US" sz="2000" dirty="0">
                <a:latin typeface="Arial" charset="0"/>
                <a:cs typeface="Arial" charset="0"/>
              </a:rPr>
              <a:t> for </a:t>
            </a:r>
            <a:r>
              <a:rPr lang="en-US" sz="2000" dirty="0" smtClean="0">
                <a:latin typeface="Arial" charset="0"/>
                <a:cs typeface="Arial" charset="0"/>
              </a:rPr>
              <a:t>50 </a:t>
            </a:r>
            <a:r>
              <a:rPr lang="el-GR" sz="2000" dirty="0" smtClean="0">
                <a:latin typeface="Arial" charset="0"/>
                <a:cs typeface="Arial" charset="0"/>
              </a:rPr>
              <a:t>μ</a:t>
            </a:r>
            <a:r>
              <a:rPr lang="en-US" sz="2000" dirty="0" smtClean="0">
                <a:latin typeface="Arial" charset="0"/>
                <a:cs typeface="Arial" charset="0"/>
              </a:rPr>
              <a:t>s Distributed Coordination Function (DCF) Inter-Frame Space (DIFS)  </a:t>
            </a:r>
            <a:r>
              <a:rPr lang="en-US" sz="2000" dirty="0">
                <a:solidFill>
                  <a:srgbClr val="000099"/>
                </a:solidFill>
                <a:latin typeface="Arial" charset="0"/>
                <a:cs typeface="Arial" charset="0"/>
              </a:rPr>
              <a:t>then</a:t>
            </a:r>
            <a:r>
              <a:rPr lang="en-US" sz="2000" dirty="0">
                <a:latin typeface="Arial" charset="0"/>
                <a:cs typeface="Arial" charset="0"/>
              </a:rPr>
              <a:t> </a:t>
            </a:r>
          </a:p>
          <a:p>
            <a:pPr lvl="1">
              <a:buFont typeface="Wingdings" charset="0"/>
              <a:buNone/>
              <a:defRPr/>
            </a:pPr>
            <a:r>
              <a:rPr lang="en-US" sz="2000" dirty="0">
                <a:latin typeface="Arial" charset="0"/>
                <a:cs typeface="Arial" charset="0"/>
              </a:rPr>
              <a:t>transmit entire </a:t>
            </a:r>
            <a:r>
              <a:rPr lang="en-US" sz="2000" dirty="0" smtClean="0">
                <a:latin typeface="Arial" charset="0"/>
                <a:cs typeface="Arial" charset="0"/>
              </a:rPr>
              <a:t>frame</a:t>
            </a:r>
            <a:endParaRPr lang="en-US" sz="2000" dirty="0">
              <a:latin typeface="Arial" charset="0"/>
              <a:cs typeface="Arial" charset="0"/>
            </a:endParaRPr>
          </a:p>
          <a:p>
            <a:pPr>
              <a:buFont typeface="Wingdings" charset="0"/>
              <a:buNone/>
              <a:defRPr/>
            </a:pPr>
            <a:r>
              <a:rPr lang="en-US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- if channel </a:t>
            </a:r>
            <a:r>
              <a:rPr lang="en-US" sz="2000" dirty="0">
                <a:solidFill>
                  <a:srgbClr val="000099"/>
                </a:solidFill>
                <a:latin typeface="Arial" charset="0"/>
                <a:cs typeface="Arial" charset="0"/>
              </a:rPr>
              <a:t>busy then</a:t>
            </a:r>
            <a:r>
              <a:rPr lang="en-US" sz="2000" dirty="0">
                <a:latin typeface="Arial" charset="0"/>
                <a:cs typeface="Arial" charset="0"/>
              </a:rPr>
              <a:t> </a:t>
            </a:r>
          </a:p>
          <a:p>
            <a:pPr lvl="1">
              <a:buFont typeface="Wingdings" charset="0"/>
              <a:buNone/>
              <a:defRPr/>
            </a:pPr>
            <a:r>
              <a:rPr lang="en-US" sz="2000" dirty="0">
                <a:latin typeface="Arial" charset="0"/>
                <a:cs typeface="Arial" charset="0"/>
              </a:rPr>
              <a:t>start random backoff time</a:t>
            </a:r>
          </a:p>
          <a:p>
            <a:pPr lvl="1">
              <a:buFont typeface="Wingdings" charset="0"/>
              <a:buNone/>
              <a:defRPr/>
            </a:pPr>
            <a:r>
              <a:rPr lang="en-US" sz="2000" dirty="0">
                <a:latin typeface="Arial" charset="0"/>
                <a:cs typeface="Arial" charset="0"/>
              </a:rPr>
              <a:t>timer counts down while channel idle</a:t>
            </a:r>
          </a:p>
          <a:p>
            <a:pPr lvl="1">
              <a:buFont typeface="Wingdings" charset="0"/>
              <a:buNone/>
              <a:defRPr/>
            </a:pPr>
            <a:r>
              <a:rPr lang="en-US" sz="2000" dirty="0">
                <a:latin typeface="Arial" charset="0"/>
                <a:cs typeface="Arial" charset="0"/>
              </a:rPr>
              <a:t>transmit when timer expires</a:t>
            </a:r>
          </a:p>
          <a:p>
            <a:pPr lvl="1">
              <a:buFont typeface="Wingdings" charset="0"/>
              <a:buNone/>
              <a:defRPr/>
            </a:pPr>
            <a:r>
              <a:rPr lang="en-US" sz="2000" dirty="0">
                <a:latin typeface="Arial" charset="0"/>
                <a:cs typeface="Arial" charset="0"/>
              </a:rPr>
              <a:t>if no ACK, increase random backoff interval, </a:t>
            </a:r>
            <a:r>
              <a:rPr lang="en-US" sz="2000" dirty="0" smtClean="0">
                <a:latin typeface="Arial" charset="0"/>
                <a:cs typeface="Arial" charset="0"/>
              </a:rPr>
              <a:t>repeat</a:t>
            </a:r>
            <a:endParaRPr lang="en-US" sz="2000" dirty="0">
              <a:latin typeface="Arial" charset="0"/>
              <a:cs typeface="Arial" charset="0"/>
            </a:endParaRPr>
          </a:p>
          <a:p>
            <a:pPr>
              <a:buFont typeface="Wingdings" charset="0"/>
              <a:buNone/>
              <a:defRPr/>
            </a:pPr>
            <a:r>
              <a:rPr lang="en-US" sz="2400" i="1" u="sng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802.11 </a:t>
            </a:r>
            <a:r>
              <a:rPr lang="en-US" sz="2400" i="1" u="sng" dirty="0">
                <a:solidFill>
                  <a:srgbClr val="C00000"/>
                </a:solidFill>
                <a:latin typeface="Arial" charset="0"/>
                <a:cs typeface="Arial" charset="0"/>
              </a:rPr>
              <a:t>receiver</a:t>
            </a:r>
            <a:endParaRPr lang="en-US" sz="2400" i="1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>
              <a:buFontTx/>
              <a:buChar char="-"/>
              <a:defRPr/>
            </a:pPr>
            <a:r>
              <a:rPr lang="en-US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if </a:t>
            </a:r>
            <a:r>
              <a:rPr lang="en-US" sz="2000" dirty="0">
                <a:solidFill>
                  <a:srgbClr val="000099"/>
                </a:solidFill>
                <a:latin typeface="Arial" charset="0"/>
                <a:cs typeface="Arial" charset="0"/>
              </a:rPr>
              <a:t>frame received </a:t>
            </a:r>
            <a:r>
              <a:rPr lang="en-US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OK, </a:t>
            </a:r>
            <a:r>
              <a:rPr lang="en-US" sz="2000" dirty="0" smtClean="0">
                <a:latin typeface="Arial" charset="0"/>
                <a:cs typeface="Arial" charset="0"/>
              </a:rPr>
              <a:t>return </a:t>
            </a:r>
            <a:r>
              <a:rPr lang="en-US" sz="2000" dirty="0">
                <a:latin typeface="Arial" charset="0"/>
                <a:cs typeface="Arial" charset="0"/>
              </a:rPr>
              <a:t>ACK after </a:t>
            </a:r>
            <a:r>
              <a:rPr lang="en-US" sz="2000" dirty="0" smtClean="0">
                <a:latin typeface="Arial" charset="0"/>
                <a:cs typeface="Arial" charset="0"/>
              </a:rPr>
              <a:t>10 </a:t>
            </a:r>
            <a:r>
              <a:rPr lang="el-GR" sz="2000" dirty="0" smtClean="0">
                <a:latin typeface="Arial" charset="0"/>
                <a:cs typeface="Arial" charset="0"/>
              </a:rPr>
              <a:t>μ</a:t>
            </a:r>
            <a:r>
              <a:rPr lang="en-US" sz="2000" dirty="0" smtClean="0">
                <a:latin typeface="Arial" charset="0"/>
                <a:cs typeface="Arial" charset="0"/>
              </a:rPr>
              <a:t>s “Short Inter-Frame Space” (SIFS)</a:t>
            </a:r>
          </a:p>
          <a:p>
            <a:pPr lvl="1">
              <a:buFontTx/>
              <a:buChar char="-"/>
              <a:defRPr/>
            </a:pPr>
            <a:r>
              <a:rPr lang="en-US" sz="1600" dirty="0" smtClean="0">
                <a:latin typeface="Arial" charset="0"/>
                <a:cs typeface="Arial" charset="0"/>
              </a:rPr>
              <a:t>ACK is needed </a:t>
            </a:r>
            <a:r>
              <a:rPr lang="en-US" sz="1600" dirty="0">
                <a:latin typeface="Arial" charset="0"/>
                <a:cs typeface="Arial" charset="0"/>
              </a:rPr>
              <a:t>due to hidden terminal </a:t>
            </a:r>
            <a:r>
              <a:rPr lang="en-US" sz="1600" dirty="0" smtClean="0">
                <a:latin typeface="Arial" charset="0"/>
                <a:cs typeface="Arial" charset="0"/>
              </a:rPr>
              <a:t>problem </a:t>
            </a:r>
            <a:endParaRPr lang="en-US" sz="2000" b="1" dirty="0">
              <a:latin typeface="Arial" charset="0"/>
              <a:cs typeface="Arial" charset="0"/>
            </a:endParaRPr>
          </a:p>
        </p:txBody>
      </p:sp>
      <p:sp>
        <p:nvSpPr>
          <p:cNvPr id="25606" name="Line 5"/>
          <p:cNvSpPr>
            <a:spLocks noChangeShapeType="1"/>
          </p:cNvSpPr>
          <p:nvPr/>
        </p:nvSpPr>
        <p:spPr bwMode="auto">
          <a:xfrm>
            <a:off x="6432550" y="2270125"/>
            <a:ext cx="0" cy="3338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25607" name="Line 6"/>
          <p:cNvSpPr>
            <a:spLocks noChangeShapeType="1"/>
          </p:cNvSpPr>
          <p:nvPr/>
        </p:nvSpPr>
        <p:spPr bwMode="auto">
          <a:xfrm>
            <a:off x="8351838" y="2257425"/>
            <a:ext cx="0" cy="3338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6022975" y="1912938"/>
            <a:ext cx="828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sender</a:t>
            </a:r>
          </a:p>
        </p:txBody>
      </p:sp>
      <p:sp>
        <p:nvSpPr>
          <p:cNvPr id="25609" name="Text Box 8"/>
          <p:cNvSpPr txBox="1">
            <a:spLocks noChangeArrowheads="1"/>
          </p:cNvSpPr>
          <p:nvPr/>
        </p:nvSpPr>
        <p:spPr bwMode="auto">
          <a:xfrm>
            <a:off x="7861300" y="1922463"/>
            <a:ext cx="9144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receiver</a:t>
            </a:r>
          </a:p>
        </p:txBody>
      </p:sp>
      <p:grpSp>
        <p:nvGrpSpPr>
          <p:cNvPr id="354327" name="Group 23"/>
          <p:cNvGrpSpPr>
            <a:grpSpLocks/>
          </p:cNvGrpSpPr>
          <p:nvPr/>
        </p:nvGrpSpPr>
        <p:grpSpPr bwMode="auto">
          <a:xfrm>
            <a:off x="5737225" y="2566988"/>
            <a:ext cx="2616200" cy="1690687"/>
            <a:chOff x="3614" y="1617"/>
            <a:chExt cx="1648" cy="1065"/>
          </a:xfrm>
        </p:grpSpPr>
        <p:grpSp>
          <p:nvGrpSpPr>
            <p:cNvPr id="64529" name="Group 22"/>
            <p:cNvGrpSpPr>
              <a:grpSpLocks/>
            </p:cNvGrpSpPr>
            <p:nvPr/>
          </p:nvGrpSpPr>
          <p:grpSpPr bwMode="auto">
            <a:xfrm>
              <a:off x="3614" y="1617"/>
              <a:ext cx="424" cy="194"/>
              <a:chOff x="3614" y="1617"/>
              <a:chExt cx="424" cy="194"/>
            </a:xfrm>
          </p:grpSpPr>
          <p:sp>
            <p:nvSpPr>
              <p:cNvPr id="25622" name="AutoShape 11"/>
              <p:cNvSpPr>
                <a:spLocks/>
              </p:cNvSpPr>
              <p:nvPr/>
            </p:nvSpPr>
            <p:spPr bwMode="auto">
              <a:xfrm>
                <a:off x="3984" y="1620"/>
                <a:ext cx="54" cy="162"/>
              </a:xfrm>
              <a:prstGeom prst="leftBrace">
                <a:avLst>
                  <a:gd name="adj1" fmla="val 25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25623" name="Text Box 12"/>
              <p:cNvSpPr txBox="1">
                <a:spLocks noChangeArrowheads="1"/>
              </p:cNvSpPr>
              <p:nvPr/>
            </p:nvSpPr>
            <p:spPr bwMode="auto">
              <a:xfrm>
                <a:off x="3614" y="1617"/>
                <a:ext cx="395" cy="1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4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50 </a:t>
                </a:r>
                <a:r>
                  <a:rPr lang="el-GR" sz="14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μ</a:t>
                </a:r>
                <a:r>
                  <a:rPr lang="en-US" sz="14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s</a:t>
                </a:r>
              </a:p>
            </p:txBody>
          </p:sp>
        </p:grpSp>
        <p:grpSp>
          <p:nvGrpSpPr>
            <p:cNvPr id="64530" name="Group 20"/>
            <p:cNvGrpSpPr>
              <a:grpSpLocks/>
            </p:cNvGrpSpPr>
            <p:nvPr/>
          </p:nvGrpSpPr>
          <p:grpSpPr bwMode="auto">
            <a:xfrm>
              <a:off x="4050" y="1782"/>
              <a:ext cx="1212" cy="900"/>
              <a:chOff x="4050" y="1782"/>
              <a:chExt cx="1212" cy="900"/>
            </a:xfrm>
          </p:grpSpPr>
          <p:sp>
            <p:nvSpPr>
              <p:cNvPr id="64531" name="Freeform 13"/>
              <p:cNvSpPr>
                <a:spLocks/>
              </p:cNvSpPr>
              <p:nvPr/>
            </p:nvSpPr>
            <p:spPr bwMode="auto">
              <a:xfrm>
                <a:off x="4050" y="1782"/>
                <a:ext cx="1212" cy="900"/>
              </a:xfrm>
              <a:custGeom>
                <a:avLst/>
                <a:gdLst>
                  <a:gd name="T0" fmla="*/ 6 w 1212"/>
                  <a:gd name="T1" fmla="*/ 0 h 900"/>
                  <a:gd name="T2" fmla="*/ 1212 w 1212"/>
                  <a:gd name="T3" fmla="*/ 228 h 900"/>
                  <a:gd name="T4" fmla="*/ 1212 w 1212"/>
                  <a:gd name="T5" fmla="*/ 900 h 900"/>
                  <a:gd name="T6" fmla="*/ 0 w 1212"/>
                  <a:gd name="T7" fmla="*/ 660 h 900"/>
                  <a:gd name="T8" fmla="*/ 6 w 1212"/>
                  <a:gd name="T9" fmla="*/ 0 h 9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12" h="900">
                    <a:moveTo>
                      <a:pt x="6" y="0"/>
                    </a:moveTo>
                    <a:lnTo>
                      <a:pt x="1212" y="228"/>
                    </a:lnTo>
                    <a:lnTo>
                      <a:pt x="1212" y="900"/>
                    </a:lnTo>
                    <a:lnTo>
                      <a:pt x="0" y="66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25621" name="Text Box 18"/>
              <p:cNvSpPr txBox="1">
                <a:spLocks noChangeArrowheads="1"/>
              </p:cNvSpPr>
              <p:nvPr/>
            </p:nvSpPr>
            <p:spPr bwMode="auto">
              <a:xfrm>
                <a:off x="4394" y="2108"/>
                <a:ext cx="399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800" dirty="0" smtClean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data</a:t>
                </a:r>
              </a:p>
            </p:txBody>
          </p:sp>
        </p:grpSp>
      </p:grpSp>
      <p:grpSp>
        <p:nvGrpSpPr>
          <p:cNvPr id="354328" name="Group 24"/>
          <p:cNvGrpSpPr>
            <a:grpSpLocks/>
          </p:cNvGrpSpPr>
          <p:nvPr/>
        </p:nvGrpSpPr>
        <p:grpSpPr bwMode="auto">
          <a:xfrm>
            <a:off x="6419856" y="4267200"/>
            <a:ext cx="2603503" cy="923925"/>
            <a:chOff x="4044" y="2688"/>
            <a:chExt cx="1640" cy="582"/>
          </a:xfrm>
        </p:grpSpPr>
        <p:sp>
          <p:nvSpPr>
            <p:cNvPr id="25613" name="Text Box 14"/>
            <p:cNvSpPr txBox="1">
              <a:spLocks noChangeArrowheads="1"/>
            </p:cNvSpPr>
            <p:nvPr/>
          </p:nvSpPr>
          <p:spPr bwMode="auto">
            <a:xfrm>
              <a:off x="5258" y="2697"/>
              <a:ext cx="426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 10 </a:t>
              </a:r>
              <a:r>
                <a:rPr lang="el-GR" sz="14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μ</a:t>
              </a:r>
              <a:r>
                <a:rPr lang="en-US" sz="14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25614" name="AutoShape 15"/>
            <p:cNvSpPr>
              <a:spLocks/>
            </p:cNvSpPr>
            <p:nvPr/>
          </p:nvSpPr>
          <p:spPr bwMode="auto">
            <a:xfrm flipH="1">
              <a:off x="5262" y="2688"/>
              <a:ext cx="54" cy="162"/>
            </a:xfrm>
            <a:prstGeom prst="leftBrace">
              <a:avLst>
                <a:gd name="adj1" fmla="val 25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64526" name="Group 21"/>
            <p:cNvGrpSpPr>
              <a:grpSpLocks/>
            </p:cNvGrpSpPr>
            <p:nvPr/>
          </p:nvGrpSpPr>
          <p:grpSpPr bwMode="auto">
            <a:xfrm>
              <a:off x="4044" y="2856"/>
              <a:ext cx="1212" cy="414"/>
              <a:chOff x="4044" y="2856"/>
              <a:chExt cx="1212" cy="414"/>
            </a:xfrm>
          </p:grpSpPr>
          <p:sp>
            <p:nvSpPr>
              <p:cNvPr id="64527" name="Freeform 17"/>
              <p:cNvSpPr>
                <a:spLocks/>
              </p:cNvSpPr>
              <p:nvPr/>
            </p:nvSpPr>
            <p:spPr bwMode="auto">
              <a:xfrm flipV="1">
                <a:off x="4044" y="2856"/>
                <a:ext cx="1212" cy="414"/>
              </a:xfrm>
              <a:custGeom>
                <a:avLst/>
                <a:gdLst>
                  <a:gd name="T0" fmla="*/ 0 w 1212"/>
                  <a:gd name="T1" fmla="*/ 0 h 414"/>
                  <a:gd name="T2" fmla="*/ 1212 w 1212"/>
                  <a:gd name="T3" fmla="*/ 246 h 414"/>
                  <a:gd name="T4" fmla="*/ 1212 w 1212"/>
                  <a:gd name="T5" fmla="*/ 414 h 414"/>
                  <a:gd name="T6" fmla="*/ 6 w 1212"/>
                  <a:gd name="T7" fmla="*/ 174 h 414"/>
                  <a:gd name="T8" fmla="*/ 0 w 1212"/>
                  <a:gd name="T9" fmla="*/ 0 h 4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12" h="414">
                    <a:moveTo>
                      <a:pt x="0" y="0"/>
                    </a:moveTo>
                    <a:lnTo>
                      <a:pt x="1212" y="246"/>
                    </a:lnTo>
                    <a:lnTo>
                      <a:pt x="1212" y="414"/>
                    </a:lnTo>
                    <a:lnTo>
                      <a:pt x="6" y="1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25617" name="Text Box 19"/>
              <p:cNvSpPr txBox="1">
                <a:spLocks noChangeArrowheads="1"/>
              </p:cNvSpPr>
              <p:nvPr/>
            </p:nvSpPr>
            <p:spPr bwMode="auto">
              <a:xfrm>
                <a:off x="4436" y="2954"/>
                <a:ext cx="41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800" dirty="0" smtClean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ACK</a:t>
                </a:r>
              </a:p>
            </p:txBody>
          </p:sp>
        </p:grpSp>
      </p:grpSp>
      <p:pic>
        <p:nvPicPr>
          <p:cNvPr id="64523" name="Picture 6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849313"/>
            <a:ext cx="8228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251194" y="5862538"/>
            <a:ext cx="224074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 eaLnBrk="1" hangingPunct="1"/>
            <a:r>
              <a:rPr lang="en-US" sz="1800" dirty="0" smtClean="0">
                <a:solidFill>
                  <a:srgbClr val="000000"/>
                </a:solidFill>
                <a:latin typeface="Times New Roman" charset="0"/>
                <a:cs typeface="+mn-cs"/>
              </a:rPr>
              <a:t>DIFS and SIFS</a:t>
            </a:r>
          </a:p>
          <a:p>
            <a:pPr algn="ctr" eaLnBrk="1" hangingPunct="1"/>
            <a:r>
              <a:rPr lang="en-US" sz="1800" dirty="0" smtClean="0">
                <a:solidFill>
                  <a:srgbClr val="000000"/>
                </a:solidFill>
                <a:latin typeface="Times New Roman" charset="0"/>
                <a:cs typeface="+mn-cs"/>
              </a:rPr>
              <a:t>delays are for 802.11b</a:t>
            </a:r>
            <a:endParaRPr lang="en-US" sz="1800" dirty="0">
              <a:solidFill>
                <a:srgbClr val="000000"/>
              </a:solidFill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5600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54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54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Oval 3"/>
          <p:cNvSpPr>
            <a:spLocks noChangeArrowheads="1"/>
          </p:cNvSpPr>
          <p:nvPr/>
        </p:nvSpPr>
        <p:spPr bwMode="auto">
          <a:xfrm>
            <a:off x="1601788" y="1216025"/>
            <a:ext cx="2454275" cy="2374900"/>
          </a:xfrm>
          <a:prstGeom prst="ellipse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29701" name="Line 23"/>
          <p:cNvSpPr>
            <a:spLocks noChangeShapeType="1"/>
          </p:cNvSpPr>
          <p:nvPr/>
        </p:nvSpPr>
        <p:spPr bwMode="auto">
          <a:xfrm>
            <a:off x="3581400" y="2728913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29702" name="Line 25"/>
          <p:cNvSpPr>
            <a:spLocks noChangeShapeType="1"/>
          </p:cNvSpPr>
          <p:nvPr/>
        </p:nvSpPr>
        <p:spPr bwMode="auto">
          <a:xfrm flipV="1">
            <a:off x="5257800" y="2271713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grpSp>
        <p:nvGrpSpPr>
          <p:cNvPr id="72710" name="Group 26"/>
          <p:cNvGrpSpPr>
            <a:grpSpLocks/>
          </p:cNvGrpSpPr>
          <p:nvPr/>
        </p:nvGrpSpPr>
        <p:grpSpPr bwMode="auto">
          <a:xfrm>
            <a:off x="6019800" y="1433513"/>
            <a:ext cx="2362200" cy="1762125"/>
            <a:chOff x="3744" y="1392"/>
            <a:chExt cx="1488" cy="1110"/>
          </a:xfrm>
        </p:grpSpPr>
        <p:sp>
          <p:nvSpPr>
            <p:cNvPr id="72798" name="Freeform 27"/>
            <p:cNvSpPr>
              <a:spLocks/>
            </p:cNvSpPr>
            <p:nvPr/>
          </p:nvSpPr>
          <p:spPr bwMode="auto">
            <a:xfrm>
              <a:off x="3744" y="1392"/>
              <a:ext cx="1488" cy="1110"/>
            </a:xfrm>
            <a:custGeom>
              <a:avLst/>
              <a:gdLst>
                <a:gd name="T0" fmla="*/ 3 w 2135"/>
                <a:gd name="T1" fmla="*/ 58 h 1662"/>
                <a:gd name="T2" fmla="*/ 12 w 2135"/>
                <a:gd name="T3" fmla="*/ 7 h 1662"/>
                <a:gd name="T4" fmla="*/ 75 w 2135"/>
                <a:gd name="T5" fmla="*/ 17 h 1662"/>
                <a:gd name="T6" fmla="*/ 139 w 2135"/>
                <a:gd name="T7" fmla="*/ 9 h 1662"/>
                <a:gd name="T8" fmla="*/ 229 w 2135"/>
                <a:gd name="T9" fmla="*/ 36 h 1662"/>
                <a:gd name="T10" fmla="*/ 231 w 2135"/>
                <a:gd name="T11" fmla="*/ 102 h 1662"/>
                <a:gd name="T12" fmla="*/ 181 w 2135"/>
                <a:gd name="T13" fmla="*/ 142 h 1662"/>
                <a:gd name="T14" fmla="*/ 93 w 2135"/>
                <a:gd name="T15" fmla="*/ 134 h 1662"/>
                <a:gd name="T16" fmla="*/ 57 w 2135"/>
                <a:gd name="T17" fmla="*/ 112 h 1662"/>
                <a:gd name="T18" fmla="*/ 21 w 2135"/>
                <a:gd name="T19" fmla="*/ 95 h 1662"/>
                <a:gd name="T20" fmla="*/ 3 w 2135"/>
                <a:gd name="T21" fmla="*/ 58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29792" name="Text Box 28"/>
            <p:cNvSpPr txBox="1">
              <a:spLocks noChangeArrowheads="1"/>
            </p:cNvSpPr>
            <p:nvPr/>
          </p:nvSpPr>
          <p:spPr bwMode="auto">
            <a:xfrm>
              <a:off x="4128" y="1776"/>
              <a:ext cx="60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Internet</a:t>
              </a:r>
            </a:p>
          </p:txBody>
        </p:sp>
      </p:grpSp>
      <p:grpSp>
        <p:nvGrpSpPr>
          <p:cNvPr id="72711" name="Group 161"/>
          <p:cNvGrpSpPr>
            <a:grpSpLocks/>
          </p:cNvGrpSpPr>
          <p:nvPr/>
        </p:nvGrpSpPr>
        <p:grpSpPr bwMode="auto">
          <a:xfrm>
            <a:off x="4699000" y="2284413"/>
            <a:ext cx="787400" cy="525462"/>
            <a:chOff x="2960" y="1439"/>
            <a:chExt cx="496" cy="331"/>
          </a:xfrm>
        </p:grpSpPr>
        <p:grpSp>
          <p:nvGrpSpPr>
            <p:cNvPr id="72783" name="Group 4"/>
            <p:cNvGrpSpPr>
              <a:grpSpLocks/>
            </p:cNvGrpSpPr>
            <p:nvPr/>
          </p:nvGrpSpPr>
          <p:grpSpPr bwMode="auto">
            <a:xfrm>
              <a:off x="3024" y="1623"/>
              <a:ext cx="315" cy="147"/>
              <a:chOff x="3600" y="219"/>
              <a:chExt cx="360" cy="175"/>
            </a:xfrm>
          </p:grpSpPr>
          <p:sp>
            <p:nvSpPr>
              <p:cNvPr id="29778" name="Oval 5"/>
              <p:cNvSpPr>
                <a:spLocks noChangeArrowheads="1"/>
              </p:cNvSpPr>
              <p:nvPr/>
            </p:nvSpPr>
            <p:spPr bwMode="auto">
              <a:xfrm>
                <a:off x="3603" y="298"/>
                <a:ext cx="357" cy="9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29779" name="Line 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29780" name="Line 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29781" name="Rectangle 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3" cy="58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29782" name="Oval 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72790" name="Group 10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29788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29789" name="Line 12"/>
                <p:cNvSpPr>
                  <a:spLocks noChangeShapeType="1"/>
                </p:cNvSpPr>
                <p:nvPr/>
              </p:nvSpPr>
              <p:spPr bwMode="auto">
                <a:xfrm>
                  <a:off x="2944" y="945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29790" name="Line 1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5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</p:grpSp>
          <p:grpSp>
            <p:nvGrpSpPr>
              <p:cNvPr id="72791" name="Group 14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29785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2848" y="847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29786" name="Line 1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  <p:sp>
              <p:nvSpPr>
                <p:cNvPr id="29787" name="Line 17"/>
                <p:cNvSpPr>
                  <a:spLocks noChangeShapeType="1"/>
                </p:cNvSpPr>
                <p:nvPr/>
              </p:nvSpPr>
              <p:spPr bwMode="auto">
                <a:xfrm>
                  <a:off x="2894" y="849"/>
                  <a:ext cx="52" cy="9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+mn-cs"/>
                  </a:endParaRPr>
                </a:p>
              </p:txBody>
            </p:sp>
          </p:grpSp>
        </p:grpSp>
        <p:sp>
          <p:nvSpPr>
            <p:cNvPr id="29777" name="Text Box 29"/>
            <p:cNvSpPr txBox="1">
              <a:spLocks noChangeArrowheads="1"/>
            </p:cNvSpPr>
            <p:nvPr/>
          </p:nvSpPr>
          <p:spPr bwMode="auto">
            <a:xfrm>
              <a:off x="2960" y="1439"/>
              <a:ext cx="49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router</a:t>
              </a:r>
            </a:p>
          </p:txBody>
        </p:sp>
      </p:grpSp>
      <p:sp>
        <p:nvSpPr>
          <p:cNvPr id="29705" name="Text Box 90"/>
          <p:cNvSpPr txBox="1">
            <a:spLocks noChangeArrowheads="1"/>
          </p:cNvSpPr>
          <p:nvPr/>
        </p:nvSpPr>
        <p:spPr bwMode="auto">
          <a:xfrm>
            <a:off x="1727200" y="2347913"/>
            <a:ext cx="4794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H1</a:t>
            </a:r>
          </a:p>
        </p:txBody>
      </p:sp>
      <p:sp>
        <p:nvSpPr>
          <p:cNvPr id="29706" name="Text Box 93"/>
          <p:cNvSpPr txBox="1">
            <a:spLocks noChangeArrowheads="1"/>
          </p:cNvSpPr>
          <p:nvPr/>
        </p:nvSpPr>
        <p:spPr bwMode="auto">
          <a:xfrm>
            <a:off x="4327525" y="2376488"/>
            <a:ext cx="4794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R1</a:t>
            </a:r>
          </a:p>
        </p:txBody>
      </p:sp>
      <p:grpSp>
        <p:nvGrpSpPr>
          <p:cNvPr id="411805" name="Group 157"/>
          <p:cNvGrpSpPr>
            <a:grpSpLocks/>
          </p:cNvGrpSpPr>
          <p:nvPr/>
        </p:nvGrpSpPr>
        <p:grpSpPr bwMode="auto">
          <a:xfrm>
            <a:off x="349250" y="2392363"/>
            <a:ext cx="5789614" cy="3916362"/>
            <a:chOff x="268" y="1180"/>
            <a:chExt cx="3647" cy="2467"/>
          </a:xfrm>
        </p:grpSpPr>
        <p:sp>
          <p:nvSpPr>
            <p:cNvPr id="29747" name="Line 94"/>
            <p:cNvSpPr>
              <a:spLocks noChangeShapeType="1"/>
            </p:cNvSpPr>
            <p:nvPr/>
          </p:nvSpPr>
          <p:spPr bwMode="auto">
            <a:xfrm>
              <a:off x="1612" y="1180"/>
              <a:ext cx="566" cy="21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29748" name="Rectangle 98"/>
            <p:cNvSpPr>
              <a:spLocks noChangeArrowheads="1"/>
            </p:cNvSpPr>
            <p:nvPr/>
          </p:nvSpPr>
          <p:spPr bwMode="auto">
            <a:xfrm>
              <a:off x="358" y="2897"/>
              <a:ext cx="3280" cy="26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72756" name="Freeform 95"/>
            <p:cNvSpPr>
              <a:spLocks/>
            </p:cNvSpPr>
            <p:nvPr/>
          </p:nvSpPr>
          <p:spPr bwMode="auto">
            <a:xfrm>
              <a:off x="268" y="1426"/>
              <a:ext cx="3374" cy="1668"/>
            </a:xfrm>
            <a:custGeom>
              <a:avLst/>
              <a:gdLst>
                <a:gd name="T0" fmla="*/ 1397 w 3374"/>
                <a:gd name="T1" fmla="*/ 0 h 1668"/>
                <a:gd name="T2" fmla="*/ 104 w 3374"/>
                <a:gd name="T3" fmla="*/ 1445 h 1668"/>
                <a:gd name="T4" fmla="*/ 1294 w 3374"/>
                <a:gd name="T5" fmla="*/ 1418 h 1668"/>
                <a:gd name="T6" fmla="*/ 3374 w 3374"/>
                <a:gd name="T7" fmla="*/ 1445 h 1668"/>
                <a:gd name="T8" fmla="*/ 1585 w 3374"/>
                <a:gd name="T9" fmla="*/ 75 h 1668"/>
                <a:gd name="T10" fmla="*/ 1397 w 3374"/>
                <a:gd name="T11" fmla="*/ 0 h 16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74" h="1668">
                  <a:moveTo>
                    <a:pt x="1397" y="0"/>
                  </a:moveTo>
                  <a:cubicBezTo>
                    <a:pt x="1255" y="557"/>
                    <a:pt x="999" y="1064"/>
                    <a:pt x="104" y="1445"/>
                  </a:cubicBezTo>
                  <a:cubicBezTo>
                    <a:pt x="0" y="1641"/>
                    <a:pt x="719" y="1436"/>
                    <a:pt x="1294" y="1418"/>
                  </a:cubicBezTo>
                  <a:cubicBezTo>
                    <a:pt x="1839" y="1418"/>
                    <a:pt x="3326" y="1668"/>
                    <a:pt x="3374" y="1445"/>
                  </a:cubicBezTo>
                  <a:cubicBezTo>
                    <a:pt x="1983" y="1002"/>
                    <a:pt x="1929" y="582"/>
                    <a:pt x="1585" y="75"/>
                  </a:cubicBezTo>
                  <a:cubicBezTo>
                    <a:pt x="1491" y="25"/>
                    <a:pt x="1529" y="67"/>
                    <a:pt x="1397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tx1"/>
                </a:gs>
                <a:gs pos="100000">
                  <a:schemeClr val="bg1">
                    <a:alpha val="17998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27695" name="Rectangle 96"/>
            <p:cNvSpPr>
              <a:spLocks noChangeArrowheads="1"/>
            </p:cNvSpPr>
            <p:nvPr/>
          </p:nvSpPr>
          <p:spPr bwMode="auto">
            <a:xfrm rot="1284652">
              <a:off x="1621" y="1314"/>
              <a:ext cx="355" cy="11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 dirty="0">
                <a:solidFill>
                  <a:srgbClr val="000000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9751" name="Text Box 97"/>
            <p:cNvSpPr txBox="1">
              <a:spLocks noChangeArrowheads="1"/>
            </p:cNvSpPr>
            <p:nvPr/>
          </p:nvSpPr>
          <p:spPr bwMode="auto">
            <a:xfrm>
              <a:off x="540" y="2923"/>
              <a:ext cx="291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AP MAC addr  H1 MAC </a:t>
              </a:r>
              <a:r>
                <a:rPr lang="en-US" sz="1800" dirty="0" err="1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addr</a:t>
              </a: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  R1 MAC addr</a:t>
              </a:r>
            </a:p>
          </p:txBody>
        </p:sp>
        <p:sp>
          <p:nvSpPr>
            <p:cNvPr id="29752" name="Line 99"/>
            <p:cNvSpPr>
              <a:spLocks noChangeShapeType="1"/>
            </p:cNvSpPr>
            <p:nvPr/>
          </p:nvSpPr>
          <p:spPr bwMode="auto">
            <a:xfrm>
              <a:off x="560" y="2897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29753" name="Line 100"/>
            <p:cNvSpPr>
              <a:spLocks noChangeShapeType="1"/>
            </p:cNvSpPr>
            <p:nvPr/>
          </p:nvSpPr>
          <p:spPr bwMode="auto">
            <a:xfrm>
              <a:off x="1520" y="2897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29754" name="Line 101"/>
            <p:cNvSpPr>
              <a:spLocks noChangeShapeType="1"/>
            </p:cNvSpPr>
            <p:nvPr/>
          </p:nvSpPr>
          <p:spPr bwMode="auto">
            <a:xfrm>
              <a:off x="2480" y="2897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72762" name="Group 106"/>
            <p:cNvGrpSpPr>
              <a:grpSpLocks/>
            </p:cNvGrpSpPr>
            <p:nvPr/>
          </p:nvGrpSpPr>
          <p:grpSpPr bwMode="auto">
            <a:xfrm>
              <a:off x="396" y="3107"/>
              <a:ext cx="120" cy="114"/>
              <a:chOff x="1300" y="3186"/>
              <a:chExt cx="120" cy="114"/>
            </a:xfrm>
          </p:grpSpPr>
          <p:sp>
            <p:nvSpPr>
              <p:cNvPr id="29773" name="Rectangle 105"/>
              <p:cNvSpPr>
                <a:spLocks noChangeArrowheads="1"/>
              </p:cNvSpPr>
              <p:nvPr/>
            </p:nvSpPr>
            <p:spPr bwMode="auto">
              <a:xfrm>
                <a:off x="1300" y="3208"/>
                <a:ext cx="120" cy="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72781" name="Freeform 103"/>
              <p:cNvSpPr>
                <a:spLocks/>
              </p:cNvSpPr>
              <p:nvPr/>
            </p:nvSpPr>
            <p:spPr bwMode="auto">
              <a:xfrm>
                <a:off x="130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72782" name="Freeform 104"/>
              <p:cNvSpPr>
                <a:spLocks/>
              </p:cNvSpPr>
              <p:nvPr/>
            </p:nvSpPr>
            <p:spPr bwMode="auto">
              <a:xfrm>
                <a:off x="135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</p:grpSp>
        <p:grpSp>
          <p:nvGrpSpPr>
            <p:cNvPr id="72763" name="Group 107"/>
            <p:cNvGrpSpPr>
              <a:grpSpLocks/>
            </p:cNvGrpSpPr>
            <p:nvPr/>
          </p:nvGrpSpPr>
          <p:grpSpPr bwMode="auto">
            <a:xfrm>
              <a:off x="412" y="2839"/>
              <a:ext cx="120" cy="114"/>
              <a:chOff x="1300" y="3186"/>
              <a:chExt cx="120" cy="114"/>
            </a:xfrm>
          </p:grpSpPr>
          <p:sp>
            <p:nvSpPr>
              <p:cNvPr id="29770" name="Rectangle 108"/>
              <p:cNvSpPr>
                <a:spLocks noChangeArrowheads="1"/>
              </p:cNvSpPr>
              <p:nvPr/>
            </p:nvSpPr>
            <p:spPr bwMode="auto">
              <a:xfrm>
                <a:off x="1300" y="3208"/>
                <a:ext cx="120" cy="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72778" name="Freeform 109"/>
              <p:cNvSpPr>
                <a:spLocks/>
              </p:cNvSpPr>
              <p:nvPr/>
            </p:nvSpPr>
            <p:spPr bwMode="auto">
              <a:xfrm>
                <a:off x="130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72779" name="Freeform 110"/>
              <p:cNvSpPr>
                <a:spLocks/>
              </p:cNvSpPr>
              <p:nvPr/>
            </p:nvSpPr>
            <p:spPr bwMode="auto">
              <a:xfrm>
                <a:off x="135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</p:grpSp>
        <p:grpSp>
          <p:nvGrpSpPr>
            <p:cNvPr id="72764" name="Group 111"/>
            <p:cNvGrpSpPr>
              <a:grpSpLocks/>
            </p:cNvGrpSpPr>
            <p:nvPr/>
          </p:nvGrpSpPr>
          <p:grpSpPr bwMode="auto">
            <a:xfrm>
              <a:off x="3456" y="2851"/>
              <a:ext cx="120" cy="114"/>
              <a:chOff x="1300" y="3186"/>
              <a:chExt cx="120" cy="114"/>
            </a:xfrm>
          </p:grpSpPr>
          <p:sp>
            <p:nvSpPr>
              <p:cNvPr id="29767" name="Rectangle 112"/>
              <p:cNvSpPr>
                <a:spLocks noChangeArrowheads="1"/>
              </p:cNvSpPr>
              <p:nvPr/>
            </p:nvSpPr>
            <p:spPr bwMode="auto">
              <a:xfrm>
                <a:off x="1300" y="3208"/>
                <a:ext cx="120" cy="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72775" name="Freeform 113"/>
              <p:cNvSpPr>
                <a:spLocks/>
              </p:cNvSpPr>
              <p:nvPr/>
            </p:nvSpPr>
            <p:spPr bwMode="auto">
              <a:xfrm>
                <a:off x="130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72776" name="Freeform 114"/>
              <p:cNvSpPr>
                <a:spLocks/>
              </p:cNvSpPr>
              <p:nvPr/>
            </p:nvSpPr>
            <p:spPr bwMode="auto">
              <a:xfrm>
                <a:off x="135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29758" name="Line 115"/>
            <p:cNvSpPr>
              <a:spLocks noChangeShapeType="1"/>
            </p:cNvSpPr>
            <p:nvPr/>
          </p:nvSpPr>
          <p:spPr bwMode="auto">
            <a:xfrm>
              <a:off x="3404" y="2903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72766" name="Group 116"/>
            <p:cNvGrpSpPr>
              <a:grpSpLocks/>
            </p:cNvGrpSpPr>
            <p:nvPr/>
          </p:nvGrpSpPr>
          <p:grpSpPr bwMode="auto">
            <a:xfrm>
              <a:off x="3462" y="3103"/>
              <a:ext cx="120" cy="114"/>
              <a:chOff x="1300" y="3186"/>
              <a:chExt cx="120" cy="114"/>
            </a:xfrm>
          </p:grpSpPr>
          <p:sp>
            <p:nvSpPr>
              <p:cNvPr id="29764" name="Rectangle 117"/>
              <p:cNvSpPr>
                <a:spLocks noChangeArrowheads="1"/>
              </p:cNvSpPr>
              <p:nvPr/>
            </p:nvSpPr>
            <p:spPr bwMode="auto">
              <a:xfrm>
                <a:off x="1300" y="3208"/>
                <a:ext cx="120" cy="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72772" name="Freeform 118"/>
              <p:cNvSpPr>
                <a:spLocks/>
              </p:cNvSpPr>
              <p:nvPr/>
            </p:nvSpPr>
            <p:spPr bwMode="auto">
              <a:xfrm>
                <a:off x="130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72773" name="Freeform 119"/>
              <p:cNvSpPr>
                <a:spLocks/>
              </p:cNvSpPr>
              <p:nvPr/>
            </p:nvSpPr>
            <p:spPr bwMode="auto">
              <a:xfrm>
                <a:off x="135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29760" name="Text Box 120"/>
            <p:cNvSpPr txBox="1">
              <a:spLocks noChangeArrowheads="1"/>
            </p:cNvSpPr>
            <p:nvPr/>
          </p:nvSpPr>
          <p:spPr bwMode="auto">
            <a:xfrm>
              <a:off x="523" y="3182"/>
              <a:ext cx="6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address 1</a:t>
              </a:r>
            </a:p>
          </p:txBody>
        </p:sp>
        <p:sp>
          <p:nvSpPr>
            <p:cNvPr id="29761" name="Text Box 121"/>
            <p:cNvSpPr txBox="1">
              <a:spLocks noChangeArrowheads="1"/>
            </p:cNvSpPr>
            <p:nvPr/>
          </p:nvSpPr>
          <p:spPr bwMode="auto">
            <a:xfrm>
              <a:off x="1500" y="3180"/>
              <a:ext cx="6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address 2</a:t>
              </a:r>
            </a:p>
          </p:txBody>
        </p:sp>
        <p:sp>
          <p:nvSpPr>
            <p:cNvPr id="29762" name="Text Box 122"/>
            <p:cNvSpPr txBox="1">
              <a:spLocks noChangeArrowheads="1"/>
            </p:cNvSpPr>
            <p:nvPr/>
          </p:nvSpPr>
          <p:spPr bwMode="auto">
            <a:xfrm>
              <a:off x="2480" y="3171"/>
              <a:ext cx="60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address 3</a:t>
              </a:r>
            </a:p>
          </p:txBody>
        </p:sp>
        <p:sp>
          <p:nvSpPr>
            <p:cNvPr id="29763" name="Text Box 123"/>
            <p:cNvSpPr txBox="1">
              <a:spLocks noChangeArrowheads="1"/>
            </p:cNvSpPr>
            <p:nvPr/>
          </p:nvSpPr>
          <p:spPr bwMode="auto">
            <a:xfrm>
              <a:off x="2619" y="3414"/>
              <a:ext cx="129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802.</a:t>
              </a:r>
              <a:r>
                <a:rPr lang="en-US" sz="1800" b="1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11</a:t>
              </a:r>
              <a:r>
                <a:rPr lang="en-US" sz="1800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sz="1800" dirty="0" err="1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WiFi</a:t>
              </a:r>
              <a:r>
                <a:rPr lang="en-US" sz="1800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frame</a:t>
              </a:r>
            </a:p>
          </p:txBody>
        </p:sp>
      </p:grpSp>
      <p:grpSp>
        <p:nvGrpSpPr>
          <p:cNvPr id="411808" name="Group 160"/>
          <p:cNvGrpSpPr>
            <a:grpSpLocks/>
          </p:cNvGrpSpPr>
          <p:nvPr/>
        </p:nvGrpSpPr>
        <p:grpSpPr bwMode="auto">
          <a:xfrm>
            <a:off x="3811588" y="2811463"/>
            <a:ext cx="5122859" cy="2155825"/>
            <a:chOff x="2401" y="1771"/>
            <a:chExt cx="3227" cy="1358"/>
          </a:xfrm>
        </p:grpSpPr>
        <p:sp>
          <p:nvSpPr>
            <p:cNvPr id="72727" name="Freeform 130"/>
            <p:cNvSpPr>
              <a:spLocks/>
            </p:cNvSpPr>
            <p:nvPr/>
          </p:nvSpPr>
          <p:spPr bwMode="auto">
            <a:xfrm>
              <a:off x="2592" y="2002"/>
              <a:ext cx="2419" cy="441"/>
            </a:xfrm>
            <a:custGeom>
              <a:avLst/>
              <a:gdLst>
                <a:gd name="T0" fmla="*/ 54 w 2419"/>
                <a:gd name="T1" fmla="*/ 9 h 441"/>
                <a:gd name="T2" fmla="*/ 0 w 2419"/>
                <a:gd name="T3" fmla="*/ 437 h 441"/>
                <a:gd name="T4" fmla="*/ 2419 w 2419"/>
                <a:gd name="T5" fmla="*/ 369 h 441"/>
                <a:gd name="T6" fmla="*/ 336 w 2419"/>
                <a:gd name="T7" fmla="*/ 5 h 441"/>
                <a:gd name="T8" fmla="*/ 54 w 2419"/>
                <a:gd name="T9" fmla="*/ 9 h 4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19" h="441">
                  <a:moveTo>
                    <a:pt x="54" y="9"/>
                  </a:moveTo>
                  <a:cubicBezTo>
                    <a:pt x="45" y="275"/>
                    <a:pt x="38" y="312"/>
                    <a:pt x="0" y="437"/>
                  </a:cubicBezTo>
                  <a:cubicBezTo>
                    <a:pt x="499" y="418"/>
                    <a:pt x="2363" y="441"/>
                    <a:pt x="2419" y="369"/>
                  </a:cubicBezTo>
                  <a:cubicBezTo>
                    <a:pt x="921" y="148"/>
                    <a:pt x="719" y="337"/>
                    <a:pt x="336" y="5"/>
                  </a:cubicBezTo>
                  <a:cubicBezTo>
                    <a:pt x="205" y="9"/>
                    <a:pt x="231" y="0"/>
                    <a:pt x="54" y="9"/>
                  </a:cubicBezTo>
                  <a:close/>
                </a:path>
              </a:pathLst>
            </a:custGeom>
            <a:gradFill rotWithShape="1">
              <a:gsLst>
                <a:gs pos="0">
                  <a:schemeClr val="tx1"/>
                </a:gs>
                <a:gs pos="100000">
                  <a:schemeClr val="bg1">
                    <a:alpha val="17998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29721" name="Line 127"/>
            <p:cNvSpPr>
              <a:spLocks noChangeShapeType="1"/>
            </p:cNvSpPr>
            <p:nvPr/>
          </p:nvSpPr>
          <p:spPr bwMode="auto">
            <a:xfrm>
              <a:off x="2401" y="1771"/>
              <a:ext cx="604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29722" name="Rectangle 129"/>
            <p:cNvSpPr>
              <a:spLocks noChangeArrowheads="1"/>
            </p:cNvSpPr>
            <p:nvPr/>
          </p:nvSpPr>
          <p:spPr bwMode="auto">
            <a:xfrm>
              <a:off x="2620" y="2398"/>
              <a:ext cx="2385" cy="26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7668" name="Rectangle 131"/>
            <p:cNvSpPr>
              <a:spLocks noChangeArrowheads="1"/>
            </p:cNvSpPr>
            <p:nvPr/>
          </p:nvSpPr>
          <p:spPr bwMode="auto">
            <a:xfrm>
              <a:off x="2563" y="1848"/>
              <a:ext cx="355" cy="11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 dirty="0">
                <a:solidFill>
                  <a:srgbClr val="000000"/>
                </a:solidFill>
                <a:latin typeface="Arial" pitchFamily="34" charset="0"/>
                <a:ea typeface="ＭＳ Ｐゴシック" charset="0"/>
              </a:endParaRPr>
            </a:p>
          </p:txBody>
        </p:sp>
        <p:sp>
          <p:nvSpPr>
            <p:cNvPr id="29724" name="Text Box 132"/>
            <p:cNvSpPr txBox="1">
              <a:spLocks noChangeArrowheads="1"/>
            </p:cNvSpPr>
            <p:nvPr/>
          </p:nvSpPr>
          <p:spPr bwMode="auto">
            <a:xfrm>
              <a:off x="2802" y="2424"/>
              <a:ext cx="20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R1 MAC addr  H1 MAC addr </a:t>
              </a:r>
            </a:p>
          </p:txBody>
        </p:sp>
        <p:sp>
          <p:nvSpPr>
            <p:cNvPr id="29725" name="Line 133"/>
            <p:cNvSpPr>
              <a:spLocks noChangeShapeType="1"/>
            </p:cNvSpPr>
            <p:nvPr/>
          </p:nvSpPr>
          <p:spPr bwMode="auto">
            <a:xfrm>
              <a:off x="2822" y="2398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29726" name="Line 134"/>
            <p:cNvSpPr>
              <a:spLocks noChangeShapeType="1"/>
            </p:cNvSpPr>
            <p:nvPr/>
          </p:nvSpPr>
          <p:spPr bwMode="auto">
            <a:xfrm>
              <a:off x="3782" y="2398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29727" name="Line 135"/>
            <p:cNvSpPr>
              <a:spLocks noChangeShapeType="1"/>
            </p:cNvSpPr>
            <p:nvPr/>
          </p:nvSpPr>
          <p:spPr bwMode="auto">
            <a:xfrm>
              <a:off x="4742" y="2398"/>
              <a:ext cx="0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72735" name="Group 136"/>
            <p:cNvGrpSpPr>
              <a:grpSpLocks/>
            </p:cNvGrpSpPr>
            <p:nvPr/>
          </p:nvGrpSpPr>
          <p:grpSpPr bwMode="auto">
            <a:xfrm>
              <a:off x="2658" y="2608"/>
              <a:ext cx="120" cy="114"/>
              <a:chOff x="1300" y="3186"/>
              <a:chExt cx="120" cy="114"/>
            </a:xfrm>
          </p:grpSpPr>
          <p:sp>
            <p:nvSpPr>
              <p:cNvPr id="29744" name="Rectangle 137"/>
              <p:cNvSpPr>
                <a:spLocks noChangeArrowheads="1"/>
              </p:cNvSpPr>
              <p:nvPr/>
            </p:nvSpPr>
            <p:spPr bwMode="auto">
              <a:xfrm>
                <a:off x="1300" y="3208"/>
                <a:ext cx="120" cy="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72752" name="Freeform 138"/>
              <p:cNvSpPr>
                <a:spLocks/>
              </p:cNvSpPr>
              <p:nvPr/>
            </p:nvSpPr>
            <p:spPr bwMode="auto">
              <a:xfrm>
                <a:off x="130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72753" name="Freeform 139"/>
              <p:cNvSpPr>
                <a:spLocks/>
              </p:cNvSpPr>
              <p:nvPr/>
            </p:nvSpPr>
            <p:spPr bwMode="auto">
              <a:xfrm>
                <a:off x="135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</p:grpSp>
        <p:grpSp>
          <p:nvGrpSpPr>
            <p:cNvPr id="72736" name="Group 140"/>
            <p:cNvGrpSpPr>
              <a:grpSpLocks/>
            </p:cNvGrpSpPr>
            <p:nvPr/>
          </p:nvGrpSpPr>
          <p:grpSpPr bwMode="auto">
            <a:xfrm>
              <a:off x="2674" y="2340"/>
              <a:ext cx="120" cy="114"/>
              <a:chOff x="1300" y="3186"/>
              <a:chExt cx="120" cy="114"/>
            </a:xfrm>
          </p:grpSpPr>
          <p:sp>
            <p:nvSpPr>
              <p:cNvPr id="29741" name="Rectangle 141"/>
              <p:cNvSpPr>
                <a:spLocks noChangeArrowheads="1"/>
              </p:cNvSpPr>
              <p:nvPr/>
            </p:nvSpPr>
            <p:spPr bwMode="auto">
              <a:xfrm>
                <a:off x="1300" y="3208"/>
                <a:ext cx="120" cy="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72749" name="Freeform 142"/>
              <p:cNvSpPr>
                <a:spLocks/>
              </p:cNvSpPr>
              <p:nvPr/>
            </p:nvSpPr>
            <p:spPr bwMode="auto">
              <a:xfrm>
                <a:off x="130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72750" name="Freeform 143"/>
              <p:cNvSpPr>
                <a:spLocks/>
              </p:cNvSpPr>
              <p:nvPr/>
            </p:nvSpPr>
            <p:spPr bwMode="auto">
              <a:xfrm>
                <a:off x="135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</p:grpSp>
        <p:grpSp>
          <p:nvGrpSpPr>
            <p:cNvPr id="72737" name="Group 144"/>
            <p:cNvGrpSpPr>
              <a:grpSpLocks/>
            </p:cNvGrpSpPr>
            <p:nvPr/>
          </p:nvGrpSpPr>
          <p:grpSpPr bwMode="auto">
            <a:xfrm>
              <a:off x="4814" y="2352"/>
              <a:ext cx="120" cy="114"/>
              <a:chOff x="1300" y="3186"/>
              <a:chExt cx="120" cy="114"/>
            </a:xfrm>
          </p:grpSpPr>
          <p:sp>
            <p:nvSpPr>
              <p:cNvPr id="29738" name="Rectangle 145"/>
              <p:cNvSpPr>
                <a:spLocks noChangeArrowheads="1"/>
              </p:cNvSpPr>
              <p:nvPr/>
            </p:nvSpPr>
            <p:spPr bwMode="auto">
              <a:xfrm>
                <a:off x="1300" y="3208"/>
                <a:ext cx="120" cy="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72746" name="Freeform 146"/>
              <p:cNvSpPr>
                <a:spLocks/>
              </p:cNvSpPr>
              <p:nvPr/>
            </p:nvSpPr>
            <p:spPr bwMode="auto">
              <a:xfrm>
                <a:off x="130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72747" name="Freeform 147"/>
              <p:cNvSpPr>
                <a:spLocks/>
              </p:cNvSpPr>
              <p:nvPr/>
            </p:nvSpPr>
            <p:spPr bwMode="auto">
              <a:xfrm>
                <a:off x="135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</p:grpSp>
        <p:grpSp>
          <p:nvGrpSpPr>
            <p:cNvPr id="72738" name="Group 149"/>
            <p:cNvGrpSpPr>
              <a:grpSpLocks/>
            </p:cNvGrpSpPr>
            <p:nvPr/>
          </p:nvGrpSpPr>
          <p:grpSpPr bwMode="auto">
            <a:xfrm>
              <a:off x="4820" y="2604"/>
              <a:ext cx="120" cy="114"/>
              <a:chOff x="1300" y="3186"/>
              <a:chExt cx="120" cy="114"/>
            </a:xfrm>
          </p:grpSpPr>
          <p:sp>
            <p:nvSpPr>
              <p:cNvPr id="29735" name="Rectangle 150"/>
              <p:cNvSpPr>
                <a:spLocks noChangeArrowheads="1"/>
              </p:cNvSpPr>
              <p:nvPr/>
            </p:nvSpPr>
            <p:spPr bwMode="auto">
              <a:xfrm>
                <a:off x="1300" y="3208"/>
                <a:ext cx="120" cy="5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72743" name="Freeform 151"/>
              <p:cNvSpPr>
                <a:spLocks/>
              </p:cNvSpPr>
              <p:nvPr/>
            </p:nvSpPr>
            <p:spPr bwMode="auto">
              <a:xfrm>
                <a:off x="130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72744" name="Freeform 152"/>
              <p:cNvSpPr>
                <a:spLocks/>
              </p:cNvSpPr>
              <p:nvPr/>
            </p:nvSpPr>
            <p:spPr bwMode="auto">
              <a:xfrm>
                <a:off x="1358" y="3186"/>
                <a:ext cx="48" cy="114"/>
              </a:xfrm>
              <a:custGeom>
                <a:avLst/>
                <a:gdLst>
                  <a:gd name="T0" fmla="*/ 15 w 60"/>
                  <a:gd name="T1" fmla="*/ 0 h 150"/>
                  <a:gd name="T2" fmla="*/ 3 w 60"/>
                  <a:gd name="T3" fmla="*/ 9 h 150"/>
                  <a:gd name="T4" fmla="*/ 12 w 60"/>
                  <a:gd name="T5" fmla="*/ 16 h 150"/>
                  <a:gd name="T6" fmla="*/ 0 w 60"/>
                  <a:gd name="T7" fmla="*/ 29 h 1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50">
                    <a:moveTo>
                      <a:pt x="60" y="0"/>
                    </a:moveTo>
                    <a:cubicBezTo>
                      <a:pt x="37" y="17"/>
                      <a:pt x="14" y="34"/>
                      <a:pt x="12" y="48"/>
                    </a:cubicBezTo>
                    <a:cubicBezTo>
                      <a:pt x="10" y="62"/>
                      <a:pt x="50" y="67"/>
                      <a:pt x="48" y="84"/>
                    </a:cubicBezTo>
                    <a:cubicBezTo>
                      <a:pt x="46" y="101"/>
                      <a:pt x="8" y="139"/>
                      <a:pt x="0" y="150"/>
                    </a:cubicBez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29732" name="Text Box 153"/>
            <p:cNvSpPr txBox="1">
              <a:spLocks noChangeArrowheads="1"/>
            </p:cNvSpPr>
            <p:nvPr/>
          </p:nvSpPr>
          <p:spPr bwMode="auto">
            <a:xfrm>
              <a:off x="2785" y="2683"/>
              <a:ext cx="81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dest. address </a:t>
              </a:r>
            </a:p>
          </p:txBody>
        </p:sp>
        <p:sp>
          <p:nvSpPr>
            <p:cNvPr id="29733" name="Text Box 154"/>
            <p:cNvSpPr txBox="1">
              <a:spLocks noChangeArrowheads="1"/>
            </p:cNvSpPr>
            <p:nvPr/>
          </p:nvSpPr>
          <p:spPr bwMode="auto">
            <a:xfrm>
              <a:off x="3762" y="2681"/>
              <a:ext cx="91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source address </a:t>
              </a:r>
            </a:p>
          </p:txBody>
        </p:sp>
        <p:sp>
          <p:nvSpPr>
            <p:cNvPr id="29734" name="Text Box 156"/>
            <p:cNvSpPr txBox="1">
              <a:spLocks noChangeArrowheads="1"/>
            </p:cNvSpPr>
            <p:nvPr/>
          </p:nvSpPr>
          <p:spPr bwMode="auto">
            <a:xfrm>
              <a:off x="4146" y="2896"/>
              <a:ext cx="148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802.</a:t>
              </a:r>
              <a:r>
                <a:rPr lang="en-US" sz="1800" b="1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3</a:t>
              </a: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 Ethernet </a:t>
              </a: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frame</a:t>
              </a:r>
            </a:p>
          </p:txBody>
        </p:sp>
      </p:grpSp>
      <p:grpSp>
        <p:nvGrpSpPr>
          <p:cNvPr id="72716" name="Group 361"/>
          <p:cNvGrpSpPr>
            <a:grpSpLocks/>
          </p:cNvGrpSpPr>
          <p:nvPr/>
        </p:nvGrpSpPr>
        <p:grpSpPr bwMode="auto">
          <a:xfrm>
            <a:off x="3311525" y="2235200"/>
            <a:ext cx="762000" cy="663575"/>
            <a:chOff x="2967" y="478"/>
            <a:chExt cx="788" cy="625"/>
          </a:xfrm>
        </p:grpSpPr>
        <p:pic>
          <p:nvPicPr>
            <p:cNvPr id="72725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726" name="Picture 360" descr="antenna_radiation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2717" name="Group 356"/>
          <p:cNvGrpSpPr>
            <a:grpSpLocks/>
          </p:cNvGrpSpPr>
          <p:nvPr/>
        </p:nvGrpSpPr>
        <p:grpSpPr bwMode="auto">
          <a:xfrm>
            <a:off x="1909763" y="1798638"/>
            <a:ext cx="609600" cy="598487"/>
            <a:chOff x="313" y="1497"/>
            <a:chExt cx="1152" cy="1014"/>
          </a:xfrm>
        </p:grpSpPr>
        <p:pic>
          <p:nvPicPr>
            <p:cNvPr id="72723" name="Picture 354" descr="laptop_stylized_small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724" name="Picture 355" descr="antenna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2718" name="Group 356"/>
          <p:cNvGrpSpPr>
            <a:grpSpLocks/>
          </p:cNvGrpSpPr>
          <p:nvPr/>
        </p:nvGrpSpPr>
        <p:grpSpPr bwMode="auto">
          <a:xfrm>
            <a:off x="2874963" y="1493838"/>
            <a:ext cx="609600" cy="598487"/>
            <a:chOff x="313" y="1497"/>
            <a:chExt cx="1152" cy="1014"/>
          </a:xfrm>
        </p:grpSpPr>
        <p:pic>
          <p:nvPicPr>
            <p:cNvPr id="72721" name="Picture 354" descr="laptop_stylized_small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722" name="Picture 355" descr="antenna_styl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2719" name="Rectangle 49"/>
          <p:cNvSpPr txBox="1">
            <a:spLocks noChangeArrowheads="1"/>
          </p:cNvSpPr>
          <p:nvPr/>
        </p:nvSpPr>
        <p:spPr bwMode="auto">
          <a:xfrm>
            <a:off x="533400" y="157163"/>
            <a:ext cx="64055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4400" dirty="0">
                <a:solidFill>
                  <a:srgbClr val="000099"/>
                </a:solidFill>
                <a:latin typeface="Gill Sans MT" charset="0"/>
              </a:rPr>
              <a:t>802.11 frame: addressing</a:t>
            </a:r>
          </a:p>
        </p:txBody>
      </p:sp>
      <p:pic>
        <p:nvPicPr>
          <p:cNvPr id="72720" name="Picture 19" descr="underline_base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960438"/>
            <a:ext cx="5942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394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11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11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659" name="Group 2"/>
          <p:cNvGrpSpPr>
            <a:grpSpLocks/>
          </p:cNvGrpSpPr>
          <p:nvPr/>
        </p:nvGrpSpPr>
        <p:grpSpPr bwMode="auto">
          <a:xfrm>
            <a:off x="288925" y="1812925"/>
            <a:ext cx="8077200" cy="985838"/>
            <a:chOff x="240" y="887"/>
            <a:chExt cx="5088" cy="621"/>
          </a:xfrm>
        </p:grpSpPr>
        <p:sp>
          <p:nvSpPr>
            <p:cNvPr id="28687" name="Rectangle 3"/>
            <p:cNvSpPr>
              <a:spLocks noChangeArrowheads="1"/>
            </p:cNvSpPr>
            <p:nvPr/>
          </p:nvSpPr>
          <p:spPr bwMode="auto">
            <a:xfrm>
              <a:off x="240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rPr>
                <a:t>frame</a:t>
              </a:r>
            </a:p>
            <a:p>
              <a:pPr algn="ctr" eaLnBrk="1" hangingPunct="1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rPr>
                <a:t>control</a:t>
              </a:r>
            </a:p>
          </p:txBody>
        </p:sp>
        <p:sp>
          <p:nvSpPr>
            <p:cNvPr id="28688" name="Rectangle 4"/>
            <p:cNvSpPr>
              <a:spLocks noChangeArrowheads="1"/>
            </p:cNvSpPr>
            <p:nvPr/>
          </p:nvSpPr>
          <p:spPr bwMode="auto">
            <a:xfrm>
              <a:off x="768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rPr>
                <a:t>duration</a:t>
              </a:r>
            </a:p>
          </p:txBody>
        </p:sp>
        <p:sp>
          <p:nvSpPr>
            <p:cNvPr id="28689" name="Rectangle 5"/>
            <p:cNvSpPr>
              <a:spLocks noChangeArrowheads="1"/>
            </p:cNvSpPr>
            <p:nvPr/>
          </p:nvSpPr>
          <p:spPr bwMode="auto">
            <a:xfrm>
              <a:off x="1296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rPr>
                <a:t>address</a:t>
              </a:r>
            </a:p>
            <a:p>
              <a:pPr algn="ctr" eaLnBrk="1" hangingPunct="1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rPr>
                <a:t>1</a:t>
              </a:r>
            </a:p>
          </p:txBody>
        </p:sp>
        <p:sp>
          <p:nvSpPr>
            <p:cNvPr id="28690" name="Rectangle 6"/>
            <p:cNvSpPr>
              <a:spLocks noChangeArrowheads="1"/>
            </p:cNvSpPr>
            <p:nvPr/>
          </p:nvSpPr>
          <p:spPr bwMode="auto">
            <a:xfrm>
              <a:off x="1824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rPr>
                <a:t>address</a:t>
              </a:r>
            </a:p>
            <a:p>
              <a:pPr algn="ctr" eaLnBrk="1" hangingPunct="1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rPr>
                <a:t>2</a:t>
              </a:r>
            </a:p>
          </p:txBody>
        </p:sp>
        <p:sp>
          <p:nvSpPr>
            <p:cNvPr id="28691" name="Rectangle 7"/>
            <p:cNvSpPr>
              <a:spLocks noChangeArrowheads="1"/>
            </p:cNvSpPr>
            <p:nvPr/>
          </p:nvSpPr>
          <p:spPr bwMode="auto">
            <a:xfrm>
              <a:off x="3408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rPr>
                <a:t>address</a:t>
              </a:r>
            </a:p>
            <a:p>
              <a:pPr algn="ctr" eaLnBrk="1" hangingPunct="1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rPr>
                <a:t>4</a:t>
              </a:r>
            </a:p>
          </p:txBody>
        </p:sp>
        <p:sp>
          <p:nvSpPr>
            <p:cNvPr id="28692" name="Rectangle 8"/>
            <p:cNvSpPr>
              <a:spLocks noChangeArrowheads="1"/>
            </p:cNvSpPr>
            <p:nvPr/>
          </p:nvSpPr>
          <p:spPr bwMode="auto">
            <a:xfrm>
              <a:off x="2352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rPr>
                <a:t>address</a:t>
              </a:r>
            </a:p>
            <a:p>
              <a:pPr algn="ctr" eaLnBrk="1" hangingPunct="1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rPr>
                <a:t>3</a:t>
              </a:r>
            </a:p>
          </p:txBody>
        </p:sp>
        <p:sp>
          <p:nvSpPr>
            <p:cNvPr id="28693" name="Rectangle 9"/>
            <p:cNvSpPr>
              <a:spLocks noChangeArrowheads="1"/>
            </p:cNvSpPr>
            <p:nvPr/>
          </p:nvSpPr>
          <p:spPr bwMode="auto">
            <a:xfrm>
              <a:off x="2880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16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28694" name="Rectangle 10"/>
            <p:cNvSpPr>
              <a:spLocks noChangeArrowheads="1"/>
            </p:cNvSpPr>
            <p:nvPr/>
          </p:nvSpPr>
          <p:spPr bwMode="auto">
            <a:xfrm>
              <a:off x="3936" y="1104"/>
              <a:ext cx="864" cy="38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rPr>
                <a:t>payload</a:t>
              </a:r>
            </a:p>
          </p:txBody>
        </p:sp>
        <p:sp>
          <p:nvSpPr>
            <p:cNvPr id="28695" name="Rectangle 11"/>
            <p:cNvSpPr>
              <a:spLocks noChangeArrowheads="1"/>
            </p:cNvSpPr>
            <p:nvPr/>
          </p:nvSpPr>
          <p:spPr bwMode="auto">
            <a:xfrm>
              <a:off x="4800" y="1104"/>
              <a:ext cx="52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rPr>
                <a:t>CRC</a:t>
              </a:r>
            </a:p>
          </p:txBody>
        </p:sp>
        <p:sp>
          <p:nvSpPr>
            <p:cNvPr id="28696" name="Text Box 12"/>
            <p:cNvSpPr txBox="1">
              <a:spLocks noChangeArrowheads="1"/>
            </p:cNvSpPr>
            <p:nvPr/>
          </p:nvSpPr>
          <p:spPr bwMode="auto">
            <a:xfrm>
              <a:off x="480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+mn-cs"/>
                </a:rPr>
                <a:t>2</a:t>
              </a:r>
            </a:p>
          </p:txBody>
        </p:sp>
        <p:sp>
          <p:nvSpPr>
            <p:cNvPr id="28697" name="Text Box 13"/>
            <p:cNvSpPr txBox="1">
              <a:spLocks noChangeArrowheads="1"/>
            </p:cNvSpPr>
            <p:nvPr/>
          </p:nvSpPr>
          <p:spPr bwMode="auto">
            <a:xfrm>
              <a:off x="960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+mn-cs"/>
                </a:rPr>
                <a:t>2</a:t>
              </a:r>
            </a:p>
          </p:txBody>
        </p:sp>
        <p:sp>
          <p:nvSpPr>
            <p:cNvPr id="28698" name="Text Box 14"/>
            <p:cNvSpPr txBox="1">
              <a:spLocks noChangeArrowheads="1"/>
            </p:cNvSpPr>
            <p:nvPr/>
          </p:nvSpPr>
          <p:spPr bwMode="auto">
            <a:xfrm>
              <a:off x="1536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+mn-cs"/>
                </a:rPr>
                <a:t>6</a:t>
              </a:r>
            </a:p>
          </p:txBody>
        </p:sp>
        <p:sp>
          <p:nvSpPr>
            <p:cNvPr id="28699" name="Text Box 15"/>
            <p:cNvSpPr txBox="1">
              <a:spLocks noChangeArrowheads="1"/>
            </p:cNvSpPr>
            <p:nvPr/>
          </p:nvSpPr>
          <p:spPr bwMode="auto">
            <a:xfrm>
              <a:off x="2016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+mn-cs"/>
                </a:rPr>
                <a:t>6</a:t>
              </a:r>
            </a:p>
          </p:txBody>
        </p:sp>
        <p:sp>
          <p:nvSpPr>
            <p:cNvPr id="28700" name="Text Box 16"/>
            <p:cNvSpPr txBox="1">
              <a:spLocks noChangeArrowheads="1"/>
            </p:cNvSpPr>
            <p:nvPr/>
          </p:nvSpPr>
          <p:spPr bwMode="auto">
            <a:xfrm>
              <a:off x="2544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+mn-cs"/>
                </a:rPr>
                <a:t>6</a:t>
              </a:r>
            </a:p>
          </p:txBody>
        </p:sp>
        <p:sp>
          <p:nvSpPr>
            <p:cNvPr id="28701" name="Text Box 17"/>
            <p:cNvSpPr txBox="1">
              <a:spLocks noChangeArrowheads="1"/>
            </p:cNvSpPr>
            <p:nvPr/>
          </p:nvSpPr>
          <p:spPr bwMode="auto">
            <a:xfrm>
              <a:off x="3072" y="91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+mn-cs"/>
                </a:rPr>
                <a:t>2</a:t>
              </a:r>
            </a:p>
          </p:txBody>
        </p:sp>
        <p:sp>
          <p:nvSpPr>
            <p:cNvPr id="28702" name="Text Box 18"/>
            <p:cNvSpPr txBox="1">
              <a:spLocks noChangeArrowheads="1"/>
            </p:cNvSpPr>
            <p:nvPr/>
          </p:nvSpPr>
          <p:spPr bwMode="auto">
            <a:xfrm>
              <a:off x="3638" y="88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+mn-cs"/>
                </a:rPr>
                <a:t>6</a:t>
              </a:r>
            </a:p>
          </p:txBody>
        </p:sp>
        <p:sp>
          <p:nvSpPr>
            <p:cNvPr id="28703" name="Text Box 19"/>
            <p:cNvSpPr txBox="1">
              <a:spLocks noChangeArrowheads="1"/>
            </p:cNvSpPr>
            <p:nvPr/>
          </p:nvSpPr>
          <p:spPr bwMode="auto">
            <a:xfrm>
              <a:off x="4032" y="912"/>
              <a:ext cx="6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+mn-cs"/>
                </a:rPr>
                <a:t>0 - 2312</a:t>
              </a:r>
            </a:p>
          </p:txBody>
        </p:sp>
        <p:sp>
          <p:nvSpPr>
            <p:cNvPr id="28704" name="Text Box 20"/>
            <p:cNvSpPr txBox="1">
              <a:spLocks noChangeArrowheads="1"/>
            </p:cNvSpPr>
            <p:nvPr/>
          </p:nvSpPr>
          <p:spPr bwMode="auto">
            <a:xfrm>
              <a:off x="4982" y="88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+mn-cs"/>
                </a:rPr>
                <a:t>4</a:t>
              </a:r>
            </a:p>
          </p:txBody>
        </p:sp>
        <p:sp>
          <p:nvSpPr>
            <p:cNvPr id="28705" name="Text Box 21"/>
            <p:cNvSpPr txBox="1">
              <a:spLocks noChangeArrowheads="1"/>
            </p:cNvSpPr>
            <p:nvPr/>
          </p:nvSpPr>
          <p:spPr bwMode="auto">
            <a:xfrm>
              <a:off x="2918" y="1142"/>
              <a:ext cx="5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+mn-cs"/>
                </a:rPr>
                <a:t>seq</a:t>
              </a:r>
            </a:p>
            <a:p>
              <a:pPr algn="ctr" eaLnBrk="1" hangingPunct="1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+mn-cs"/>
                </a:rPr>
                <a:t>control</a:t>
              </a:r>
            </a:p>
          </p:txBody>
        </p:sp>
      </p:grpSp>
      <p:sp>
        <p:nvSpPr>
          <p:cNvPr id="28677" name="Rectangle 49"/>
          <p:cNvSpPr>
            <a:spLocks noGrp="1" noChangeArrowheads="1"/>
          </p:cNvSpPr>
          <p:nvPr>
            <p:ph type="title"/>
          </p:nvPr>
        </p:nvSpPr>
        <p:spPr>
          <a:xfrm>
            <a:off x="533400" y="157163"/>
            <a:ext cx="6405563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802.11 frame: addressing</a:t>
            </a:r>
          </a:p>
        </p:txBody>
      </p:sp>
      <p:sp>
        <p:nvSpPr>
          <p:cNvPr id="28678" name="Text Box 52"/>
          <p:cNvSpPr txBox="1">
            <a:spLocks noChangeArrowheads="1"/>
          </p:cNvSpPr>
          <p:nvPr/>
        </p:nvSpPr>
        <p:spPr bwMode="auto">
          <a:xfrm>
            <a:off x="823913" y="4719638"/>
            <a:ext cx="2735262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dirty="0" smtClean="0">
                <a:solidFill>
                  <a:srgbClr val="C00000"/>
                </a:solidFill>
                <a:latin typeface="Gill Sans MT" charset="0"/>
                <a:cs typeface="+mn-cs"/>
              </a:rPr>
              <a:t>Address 2: </a:t>
            </a:r>
            <a:r>
              <a:rPr lang="en-US" sz="2000" dirty="0" smtClean="0">
                <a:solidFill>
                  <a:srgbClr val="000000"/>
                </a:solidFill>
                <a:latin typeface="Gill Sans MT" charset="0"/>
                <a:cs typeface="+mn-cs"/>
              </a:rPr>
              <a:t>MAC address</a:t>
            </a:r>
          </a:p>
          <a:p>
            <a:pPr>
              <a:defRPr/>
            </a:pPr>
            <a:r>
              <a:rPr lang="en-US" sz="2000" dirty="0" smtClean="0">
                <a:solidFill>
                  <a:srgbClr val="000000"/>
                </a:solidFill>
                <a:latin typeface="Gill Sans MT" charset="0"/>
                <a:cs typeface="+mn-cs"/>
              </a:rPr>
              <a:t>of wireless host or AP </a:t>
            </a:r>
          </a:p>
          <a:p>
            <a:pPr>
              <a:defRPr/>
            </a:pPr>
            <a:r>
              <a:rPr lang="en-US" sz="2000" dirty="0" smtClean="0">
                <a:solidFill>
                  <a:srgbClr val="000000"/>
                </a:solidFill>
                <a:latin typeface="Gill Sans MT" charset="0"/>
                <a:cs typeface="+mn-cs"/>
              </a:rPr>
              <a:t>transmitting this frame</a:t>
            </a:r>
          </a:p>
        </p:txBody>
      </p:sp>
      <p:sp>
        <p:nvSpPr>
          <p:cNvPr id="28679" name="Line 53"/>
          <p:cNvSpPr>
            <a:spLocks noChangeShapeType="1"/>
          </p:cNvSpPr>
          <p:nvPr/>
        </p:nvSpPr>
        <p:spPr bwMode="auto">
          <a:xfrm flipV="1">
            <a:off x="974725" y="2835275"/>
            <a:ext cx="1235075" cy="73025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28680" name="Line 54"/>
          <p:cNvSpPr>
            <a:spLocks noChangeShapeType="1"/>
          </p:cNvSpPr>
          <p:nvPr/>
        </p:nvSpPr>
        <p:spPr bwMode="auto">
          <a:xfrm flipH="1" flipV="1">
            <a:off x="3186113" y="2849563"/>
            <a:ext cx="44450" cy="187325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28681" name="Text Box 55"/>
          <p:cNvSpPr txBox="1">
            <a:spLocks noChangeArrowheads="1"/>
          </p:cNvSpPr>
          <p:nvPr/>
        </p:nvSpPr>
        <p:spPr bwMode="auto">
          <a:xfrm>
            <a:off x="274638" y="3486150"/>
            <a:ext cx="2735262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dirty="0" smtClean="0">
                <a:solidFill>
                  <a:srgbClr val="C00000"/>
                </a:solidFill>
                <a:latin typeface="Gill Sans MT" charset="0"/>
                <a:cs typeface="+mn-cs"/>
              </a:rPr>
              <a:t>Address 1: </a:t>
            </a:r>
            <a:r>
              <a:rPr lang="en-US" sz="2000" dirty="0" smtClean="0">
                <a:solidFill>
                  <a:srgbClr val="000000"/>
                </a:solidFill>
                <a:latin typeface="Gill Sans MT" charset="0"/>
                <a:cs typeface="+mn-cs"/>
              </a:rPr>
              <a:t>MAC address</a:t>
            </a:r>
          </a:p>
          <a:p>
            <a:pPr>
              <a:defRPr/>
            </a:pPr>
            <a:r>
              <a:rPr lang="en-US" sz="2000" dirty="0" smtClean="0">
                <a:solidFill>
                  <a:srgbClr val="000000"/>
                </a:solidFill>
                <a:latin typeface="Gill Sans MT" charset="0"/>
                <a:cs typeface="+mn-cs"/>
              </a:rPr>
              <a:t>of wireless host or AP </a:t>
            </a:r>
          </a:p>
          <a:p>
            <a:pPr>
              <a:defRPr/>
            </a:pPr>
            <a:r>
              <a:rPr lang="en-US" sz="2000" dirty="0" smtClean="0">
                <a:solidFill>
                  <a:srgbClr val="000000"/>
                </a:solidFill>
                <a:latin typeface="Gill Sans MT" charset="0"/>
                <a:cs typeface="+mn-cs"/>
              </a:rPr>
              <a:t>to receive this frame</a:t>
            </a:r>
          </a:p>
        </p:txBody>
      </p:sp>
      <p:sp>
        <p:nvSpPr>
          <p:cNvPr id="28682" name="Line 56"/>
          <p:cNvSpPr>
            <a:spLocks noChangeShapeType="1"/>
          </p:cNvSpPr>
          <p:nvPr/>
        </p:nvSpPr>
        <p:spPr bwMode="auto">
          <a:xfrm flipH="1" flipV="1">
            <a:off x="3978275" y="2879725"/>
            <a:ext cx="609600" cy="8366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28683" name="Text Box 57"/>
          <p:cNvSpPr txBox="1">
            <a:spLocks noChangeArrowheads="1"/>
          </p:cNvSpPr>
          <p:nvPr/>
        </p:nvSpPr>
        <p:spPr bwMode="auto">
          <a:xfrm>
            <a:off x="3598863" y="3851275"/>
            <a:ext cx="3049587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dirty="0" smtClean="0">
                <a:solidFill>
                  <a:srgbClr val="C00000"/>
                </a:solidFill>
                <a:latin typeface="Gill Sans MT" charset="0"/>
                <a:cs typeface="+mn-cs"/>
              </a:rPr>
              <a:t>Address 3: </a:t>
            </a:r>
            <a:r>
              <a:rPr lang="en-US" sz="2000" dirty="0" smtClean="0">
                <a:solidFill>
                  <a:srgbClr val="000000"/>
                </a:solidFill>
                <a:latin typeface="Gill Sans MT" charset="0"/>
                <a:cs typeface="+mn-cs"/>
              </a:rPr>
              <a:t>MAC address</a:t>
            </a:r>
          </a:p>
          <a:p>
            <a:pPr>
              <a:defRPr/>
            </a:pPr>
            <a:r>
              <a:rPr lang="en-US" sz="2000" dirty="0" smtClean="0">
                <a:solidFill>
                  <a:srgbClr val="000000"/>
                </a:solidFill>
                <a:latin typeface="Gill Sans MT" charset="0"/>
                <a:cs typeface="+mn-cs"/>
              </a:rPr>
              <a:t>of router interface to which AP is attached</a:t>
            </a:r>
          </a:p>
        </p:txBody>
      </p:sp>
      <p:sp>
        <p:nvSpPr>
          <p:cNvPr id="28684" name="Text Box 58"/>
          <p:cNvSpPr txBox="1">
            <a:spLocks noChangeArrowheads="1"/>
          </p:cNvSpPr>
          <p:nvPr/>
        </p:nvSpPr>
        <p:spPr bwMode="auto">
          <a:xfrm>
            <a:off x="5838825" y="3071813"/>
            <a:ext cx="260667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dirty="0" smtClean="0">
                <a:solidFill>
                  <a:srgbClr val="C00000"/>
                </a:solidFill>
                <a:latin typeface="Gill Sans MT" charset="0"/>
                <a:cs typeface="+mn-cs"/>
              </a:rPr>
              <a:t>Address 4: </a:t>
            </a:r>
            <a:r>
              <a:rPr lang="en-US" sz="2000" dirty="0" smtClean="0">
                <a:solidFill>
                  <a:srgbClr val="000000"/>
                </a:solidFill>
                <a:latin typeface="Gill Sans MT" charset="0"/>
                <a:cs typeface="+mn-cs"/>
              </a:rPr>
              <a:t>used only in ad hoc mode</a:t>
            </a:r>
          </a:p>
        </p:txBody>
      </p:sp>
      <p:sp>
        <p:nvSpPr>
          <p:cNvPr id="28685" name="Line 59"/>
          <p:cNvSpPr>
            <a:spLocks noChangeShapeType="1"/>
          </p:cNvSpPr>
          <p:nvPr/>
        </p:nvSpPr>
        <p:spPr bwMode="auto">
          <a:xfrm flipH="1" flipV="1">
            <a:off x="5594350" y="2833688"/>
            <a:ext cx="290513" cy="379412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pic>
        <p:nvPicPr>
          <p:cNvPr id="70669" name="Picture 1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960438"/>
            <a:ext cx="5942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395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74"/>
          <p:cNvSpPr>
            <a:spLocks noChangeArrowheads="1"/>
          </p:cNvSpPr>
          <p:nvPr/>
        </p:nvSpPr>
        <p:spPr bwMode="auto">
          <a:xfrm>
            <a:off x="350838" y="274638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en-US" sz="4000" dirty="0">
                <a:solidFill>
                  <a:srgbClr val="000099"/>
                </a:solidFill>
                <a:latin typeface="Gill Sans MT" charset="0"/>
                <a:ea typeface="ＭＳ Ｐゴシック" charset="0"/>
                <a:cs typeface="+mn-cs"/>
              </a:rPr>
              <a:t>802.11: mobility within same subnet</a:t>
            </a:r>
          </a:p>
        </p:txBody>
      </p:sp>
      <p:sp>
        <p:nvSpPr>
          <p:cNvPr id="31749" name="Rectangle 94"/>
          <p:cNvSpPr>
            <a:spLocks noGrp="1" noChangeArrowheads="1"/>
          </p:cNvSpPr>
          <p:nvPr>
            <p:ph type="body" sz="half" idx="1"/>
          </p:nvPr>
        </p:nvSpPr>
        <p:spPr>
          <a:xfrm>
            <a:off x="452438" y="1325563"/>
            <a:ext cx="3643312" cy="4648200"/>
          </a:xfrm>
        </p:spPr>
        <p:txBody>
          <a:bodyPr/>
          <a:lstStyle/>
          <a:p>
            <a:pPr>
              <a:lnSpc>
                <a:spcPts val="3000"/>
              </a:lnSpc>
              <a:tabLst>
                <a:tab pos="746125" algn="l"/>
              </a:tabLst>
              <a:defRPr/>
            </a:pPr>
            <a:r>
              <a:rPr lang="en-US" dirty="0">
                <a:latin typeface="Gill Sans MT" charset="0"/>
                <a:cs typeface="+mn-cs"/>
              </a:rPr>
              <a:t>H1 remains in same IP subnet: IP address can remain same</a:t>
            </a:r>
          </a:p>
          <a:p>
            <a:pPr>
              <a:lnSpc>
                <a:spcPts val="3000"/>
              </a:lnSpc>
              <a:tabLst>
                <a:tab pos="746125" algn="l"/>
              </a:tabLst>
              <a:defRPr/>
            </a:pPr>
            <a:r>
              <a:rPr lang="en-US" dirty="0">
                <a:latin typeface="Gill Sans MT" charset="0"/>
                <a:cs typeface="+mn-cs"/>
              </a:rPr>
              <a:t>switch: which AP is associated with H1?</a:t>
            </a:r>
          </a:p>
          <a:p>
            <a:pPr marL="685800" lvl="1" indent="-228600">
              <a:lnSpc>
                <a:spcPts val="2600"/>
              </a:lnSpc>
              <a:tabLst>
                <a:tab pos="746125" algn="l"/>
              </a:tabLst>
              <a:defRPr/>
            </a:pPr>
            <a:r>
              <a:rPr lang="en-US" dirty="0" smtClean="0">
                <a:latin typeface="Gill Sans MT" charset="0"/>
              </a:rPr>
              <a:t>self-learning: </a:t>
            </a:r>
            <a:r>
              <a:rPr lang="en-US" dirty="0">
                <a:latin typeface="Gill Sans MT" charset="0"/>
              </a:rPr>
              <a:t>switch will see </a:t>
            </a:r>
            <a:r>
              <a:rPr lang="en-US" dirty="0" smtClean="0">
                <a:latin typeface="Gill Sans MT" charset="0"/>
              </a:rPr>
              <a:t>the first frame </a:t>
            </a:r>
            <a:r>
              <a:rPr lang="en-US" dirty="0">
                <a:latin typeface="Gill Sans MT" charset="0"/>
              </a:rPr>
              <a:t>from H1 </a:t>
            </a:r>
            <a:r>
              <a:rPr lang="en-US" dirty="0" smtClean="0">
                <a:latin typeface="Gill Sans MT" charset="0"/>
              </a:rPr>
              <a:t>through the new AP and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dirty="0">
                <a:latin typeface="Gill Sans MT" charset="0"/>
              </a:rPr>
              <a:t>remember</a:t>
            </a:r>
            <a:r>
              <a:rPr lang="ja-JP" altLang="en-US" dirty="0">
                <a:latin typeface="Gill Sans MT" charset="0"/>
              </a:rPr>
              <a:t>”</a:t>
            </a:r>
            <a:r>
              <a:rPr lang="en-US" dirty="0">
                <a:latin typeface="Gill Sans MT" charset="0"/>
              </a:rPr>
              <a:t> which switch port can be used to reach H1</a:t>
            </a:r>
          </a:p>
        </p:txBody>
      </p:sp>
      <p:sp>
        <p:nvSpPr>
          <p:cNvPr id="31750" name="Oval 5"/>
          <p:cNvSpPr>
            <a:spLocks noChangeArrowheads="1"/>
          </p:cNvSpPr>
          <p:nvPr/>
        </p:nvSpPr>
        <p:spPr bwMode="auto">
          <a:xfrm>
            <a:off x="6380163" y="3179763"/>
            <a:ext cx="2154237" cy="2093912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1751" name="Oval 38"/>
          <p:cNvSpPr>
            <a:spLocks noChangeArrowheads="1"/>
          </p:cNvSpPr>
          <p:nvPr/>
        </p:nvSpPr>
        <p:spPr bwMode="auto">
          <a:xfrm>
            <a:off x="4673600" y="3241675"/>
            <a:ext cx="2278063" cy="2051050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1752" name="Line 59"/>
          <p:cNvSpPr>
            <a:spLocks noChangeShapeType="1"/>
          </p:cNvSpPr>
          <p:nvPr/>
        </p:nvSpPr>
        <p:spPr bwMode="auto">
          <a:xfrm>
            <a:off x="6792913" y="422592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1753" name="Line 60"/>
          <p:cNvSpPr>
            <a:spLocks noChangeShapeType="1"/>
          </p:cNvSpPr>
          <p:nvPr/>
        </p:nvSpPr>
        <p:spPr bwMode="auto">
          <a:xfrm flipH="1">
            <a:off x="6305550" y="4129088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1754" name="Line 61"/>
          <p:cNvSpPr>
            <a:spLocks noChangeShapeType="1"/>
          </p:cNvSpPr>
          <p:nvPr/>
        </p:nvSpPr>
        <p:spPr bwMode="auto">
          <a:xfrm flipH="1">
            <a:off x="6319838" y="4205288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1755" name="Line 62"/>
          <p:cNvSpPr>
            <a:spLocks noChangeShapeType="1"/>
          </p:cNvSpPr>
          <p:nvPr/>
        </p:nvSpPr>
        <p:spPr bwMode="auto">
          <a:xfrm flipH="1">
            <a:off x="6262688" y="4271963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grpSp>
        <p:nvGrpSpPr>
          <p:cNvPr id="76811" name="Group 356"/>
          <p:cNvGrpSpPr>
            <a:grpSpLocks/>
          </p:cNvGrpSpPr>
          <p:nvPr/>
        </p:nvGrpSpPr>
        <p:grpSpPr bwMode="auto">
          <a:xfrm>
            <a:off x="8005763" y="3667125"/>
            <a:ext cx="333375" cy="369888"/>
            <a:chOff x="313" y="1497"/>
            <a:chExt cx="1152" cy="1014"/>
          </a:xfrm>
        </p:grpSpPr>
        <p:pic>
          <p:nvPicPr>
            <p:cNvPr id="76856" name="Picture 354" descr="laptop_stylized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6857" name="Picture 355" descr="antenna_styl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6812" name="Group 403"/>
          <p:cNvGrpSpPr>
            <a:grpSpLocks/>
          </p:cNvGrpSpPr>
          <p:nvPr/>
        </p:nvGrpSpPr>
        <p:grpSpPr bwMode="auto">
          <a:xfrm>
            <a:off x="4968875" y="4156075"/>
            <a:ext cx="525463" cy="392113"/>
            <a:chOff x="2751" y="1851"/>
            <a:chExt cx="462" cy="478"/>
          </a:xfrm>
        </p:grpSpPr>
        <p:pic>
          <p:nvPicPr>
            <p:cNvPr id="76854" name="Picture 364" descr="iphone_stylized_small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6855" name="Picture 402" descr="antenna_radiation_stylized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6813" name="Group 356"/>
          <p:cNvGrpSpPr>
            <a:grpSpLocks/>
          </p:cNvGrpSpPr>
          <p:nvPr/>
        </p:nvGrpSpPr>
        <p:grpSpPr bwMode="auto">
          <a:xfrm>
            <a:off x="7345363" y="4592638"/>
            <a:ext cx="363537" cy="338137"/>
            <a:chOff x="313" y="1497"/>
            <a:chExt cx="1152" cy="1014"/>
          </a:xfrm>
        </p:grpSpPr>
        <p:pic>
          <p:nvPicPr>
            <p:cNvPr id="76852" name="Picture 354" descr="laptop_stylized_small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6853" name="Picture 355" descr="antenna_stylized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6814" name="Group 356"/>
          <p:cNvGrpSpPr>
            <a:grpSpLocks/>
          </p:cNvGrpSpPr>
          <p:nvPr/>
        </p:nvGrpSpPr>
        <p:grpSpPr bwMode="auto">
          <a:xfrm>
            <a:off x="6116638" y="4613275"/>
            <a:ext cx="376237" cy="347663"/>
            <a:chOff x="313" y="1497"/>
            <a:chExt cx="1152" cy="1014"/>
          </a:xfrm>
        </p:grpSpPr>
        <p:pic>
          <p:nvPicPr>
            <p:cNvPr id="76850" name="Picture 354" descr="laptop_stylized_small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6851" name="Picture 355" descr="antenna_stylized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6815" name="Group 356"/>
          <p:cNvGrpSpPr>
            <a:grpSpLocks/>
          </p:cNvGrpSpPr>
          <p:nvPr/>
        </p:nvGrpSpPr>
        <p:grpSpPr bwMode="auto">
          <a:xfrm>
            <a:off x="5394325" y="4632325"/>
            <a:ext cx="384175" cy="438150"/>
            <a:chOff x="313" y="1497"/>
            <a:chExt cx="1152" cy="1014"/>
          </a:xfrm>
        </p:grpSpPr>
        <p:pic>
          <p:nvPicPr>
            <p:cNvPr id="76848" name="Picture 354" descr="laptop_stylized_small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6849" name="Picture 355" descr="antenna_stylized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6816" name="Group 403"/>
          <p:cNvGrpSpPr>
            <a:grpSpLocks/>
          </p:cNvGrpSpPr>
          <p:nvPr/>
        </p:nvGrpSpPr>
        <p:grpSpPr bwMode="auto">
          <a:xfrm>
            <a:off x="5292725" y="3475038"/>
            <a:ext cx="487363" cy="401637"/>
            <a:chOff x="2751" y="1851"/>
            <a:chExt cx="462" cy="478"/>
          </a:xfrm>
        </p:grpSpPr>
        <p:pic>
          <p:nvPicPr>
            <p:cNvPr id="76846" name="Picture 364" descr="iphone_stylized_small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6847" name="Picture 402" descr="antenna_radiation_stylized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6817" name="Group 403"/>
          <p:cNvGrpSpPr>
            <a:grpSpLocks/>
          </p:cNvGrpSpPr>
          <p:nvPr/>
        </p:nvGrpSpPr>
        <p:grpSpPr bwMode="auto">
          <a:xfrm>
            <a:off x="7853363" y="4135438"/>
            <a:ext cx="527050" cy="392112"/>
            <a:chOff x="2751" y="1851"/>
            <a:chExt cx="462" cy="478"/>
          </a:xfrm>
        </p:grpSpPr>
        <p:pic>
          <p:nvPicPr>
            <p:cNvPr id="76844" name="Picture 364" descr="iphone_stylized_small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6845" name="Picture 402" descr="antenna_radiation_stylized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6818" name="Group 356"/>
          <p:cNvGrpSpPr>
            <a:grpSpLocks/>
          </p:cNvGrpSpPr>
          <p:nvPr/>
        </p:nvGrpSpPr>
        <p:grpSpPr bwMode="auto">
          <a:xfrm>
            <a:off x="6421438" y="3992563"/>
            <a:ext cx="376237" cy="349250"/>
            <a:chOff x="313" y="1497"/>
            <a:chExt cx="1152" cy="1014"/>
          </a:xfrm>
        </p:grpSpPr>
        <p:pic>
          <p:nvPicPr>
            <p:cNvPr id="76842" name="Picture 354" descr="laptop_stylized_small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6843" name="Picture 355" descr="antenna_stylized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6819" name="Group 361"/>
          <p:cNvGrpSpPr>
            <a:grpSpLocks/>
          </p:cNvGrpSpPr>
          <p:nvPr/>
        </p:nvGrpSpPr>
        <p:grpSpPr bwMode="auto">
          <a:xfrm>
            <a:off x="5516563" y="3810000"/>
            <a:ext cx="762000" cy="663575"/>
            <a:chOff x="2967" y="478"/>
            <a:chExt cx="788" cy="625"/>
          </a:xfrm>
        </p:grpSpPr>
        <p:pic>
          <p:nvPicPr>
            <p:cNvPr id="76840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6841" name="Picture 360" descr="antenna_radiation_stylized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6820" name="Group 361"/>
          <p:cNvGrpSpPr>
            <a:grpSpLocks/>
          </p:cNvGrpSpPr>
          <p:nvPr/>
        </p:nvGrpSpPr>
        <p:grpSpPr bwMode="auto">
          <a:xfrm>
            <a:off x="7153275" y="3830638"/>
            <a:ext cx="762000" cy="661987"/>
            <a:chOff x="2967" y="478"/>
            <a:chExt cx="788" cy="625"/>
          </a:xfrm>
        </p:grpSpPr>
        <p:pic>
          <p:nvPicPr>
            <p:cNvPr id="76838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6839" name="Picture 360" descr="antenna_radiation_stylized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1766" name="Text Box 18"/>
          <p:cNvSpPr txBox="1">
            <a:spLocks noChangeArrowheads="1"/>
          </p:cNvSpPr>
          <p:nvPr/>
        </p:nvSpPr>
        <p:spPr bwMode="auto">
          <a:xfrm>
            <a:off x="5719763" y="4894263"/>
            <a:ext cx="446087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H1</a:t>
            </a:r>
          </a:p>
        </p:txBody>
      </p:sp>
      <p:sp>
        <p:nvSpPr>
          <p:cNvPr id="31767" name="Text Box 20"/>
          <p:cNvSpPr txBox="1">
            <a:spLocks noChangeArrowheads="1"/>
          </p:cNvSpPr>
          <p:nvPr/>
        </p:nvSpPr>
        <p:spPr bwMode="auto">
          <a:xfrm>
            <a:off x="7721600" y="4887913"/>
            <a:ext cx="766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BBS 2</a:t>
            </a:r>
          </a:p>
        </p:txBody>
      </p:sp>
      <p:sp>
        <p:nvSpPr>
          <p:cNvPr id="31768" name="Text Box 20"/>
          <p:cNvSpPr txBox="1">
            <a:spLocks noChangeArrowheads="1"/>
          </p:cNvSpPr>
          <p:nvPr/>
        </p:nvSpPr>
        <p:spPr bwMode="auto">
          <a:xfrm>
            <a:off x="4613275" y="4989513"/>
            <a:ext cx="766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BBS 1</a:t>
            </a:r>
          </a:p>
        </p:txBody>
      </p:sp>
      <p:sp>
        <p:nvSpPr>
          <p:cNvPr id="31769" name="Line 13"/>
          <p:cNvSpPr>
            <a:spLocks noChangeShapeType="1"/>
          </p:cNvSpPr>
          <p:nvPr/>
        </p:nvSpPr>
        <p:spPr bwMode="auto">
          <a:xfrm flipV="1">
            <a:off x="6524625" y="1941513"/>
            <a:ext cx="14288" cy="773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1770" name="Line 13"/>
          <p:cNvSpPr>
            <a:spLocks noChangeShapeType="1"/>
          </p:cNvSpPr>
          <p:nvPr/>
        </p:nvSpPr>
        <p:spPr bwMode="auto">
          <a:xfrm flipH="1" flipV="1">
            <a:off x="6630988" y="2997200"/>
            <a:ext cx="744537" cy="116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1771" name="Line 13"/>
          <p:cNvSpPr>
            <a:spLocks noChangeShapeType="1"/>
          </p:cNvSpPr>
          <p:nvPr/>
        </p:nvSpPr>
        <p:spPr bwMode="auto">
          <a:xfrm flipV="1">
            <a:off x="5784850" y="3017838"/>
            <a:ext cx="657225" cy="1138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grpSp>
        <p:nvGrpSpPr>
          <p:cNvPr id="76827" name="Group 332"/>
          <p:cNvGrpSpPr>
            <a:grpSpLocks/>
          </p:cNvGrpSpPr>
          <p:nvPr/>
        </p:nvGrpSpPr>
        <p:grpSpPr bwMode="auto">
          <a:xfrm>
            <a:off x="6075363" y="1689100"/>
            <a:ext cx="881062" cy="454025"/>
            <a:chOff x="2356" y="1300"/>
            <a:chExt cx="555" cy="194"/>
          </a:xfrm>
        </p:grpSpPr>
        <p:sp>
          <p:nvSpPr>
            <p:cNvPr id="76830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</a:endParaRPr>
            </a:p>
          </p:txBody>
        </p:sp>
        <p:sp>
          <p:nvSpPr>
            <p:cNvPr id="76831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</a:endParaRPr>
            </a:p>
          </p:txBody>
        </p:sp>
        <p:sp>
          <p:nvSpPr>
            <p:cNvPr id="76832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+mn-cs"/>
              </a:endParaRPr>
            </a:p>
          </p:txBody>
        </p:sp>
        <p:grpSp>
          <p:nvGrpSpPr>
            <p:cNvPr id="76833" name="Group 329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76836" name="Freeform 32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  <p:sp>
            <p:nvSpPr>
              <p:cNvPr id="76837" name="Freeform 32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+mn-cs"/>
                </a:endParaRPr>
              </a:p>
            </p:txBody>
          </p:sp>
        </p:grpSp>
        <p:sp>
          <p:nvSpPr>
            <p:cNvPr id="31779" name="Line 330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  <p:sp>
          <p:nvSpPr>
            <p:cNvPr id="31780" name="Line 331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</p:grpSp>
      <p:pic>
        <p:nvPicPr>
          <p:cNvPr id="31773" name="Picture 3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4900" y="2619375"/>
            <a:ext cx="70326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76829" name="Picture 16" descr="underline_base"/>
          <p:cNvPicPr>
            <a:picLocks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890588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305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461963" y="1266825"/>
            <a:ext cx="73279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tabLst>
                <a:tab pos="746125" algn="l"/>
              </a:tabLst>
              <a:defRPr/>
            </a:pPr>
            <a:r>
              <a:rPr lang="en-US" sz="2800" i="1" dirty="0">
                <a:solidFill>
                  <a:srgbClr val="C00000"/>
                </a:solidFill>
                <a:latin typeface="Gill Sans MT" charset="0"/>
                <a:ea typeface="ＭＳ Ｐゴシック" charset="0"/>
                <a:cs typeface="+mn-cs"/>
              </a:rPr>
              <a:t>power management</a:t>
            </a:r>
          </a:p>
          <a:p>
            <a:pPr marL="277813" indent="-277813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tabLst>
                <a:tab pos="746125" algn="l"/>
              </a:tabLst>
              <a:defRPr/>
            </a:pPr>
            <a:r>
              <a:rPr lang="en-US" sz="28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+mn-cs"/>
              </a:rPr>
              <a:t>node-to-AP: </a:t>
            </a:r>
            <a:r>
              <a:rPr lang="ja-JP" altLang="en-US" sz="28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+mn-cs"/>
              </a:rPr>
              <a:t>“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+mn-cs"/>
              </a:rPr>
              <a:t>I am going to sleep until next beacon frame</a:t>
            </a:r>
            <a:r>
              <a:rPr lang="ja-JP" altLang="en-US" sz="28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+mn-cs"/>
              </a:rPr>
              <a:t>”</a:t>
            </a:r>
            <a:endParaRPr lang="en-US" sz="2800" dirty="0">
              <a:solidFill>
                <a:srgbClr val="000000"/>
              </a:solidFill>
              <a:latin typeface="Gill Sans MT" charset="0"/>
              <a:ea typeface="ＭＳ Ｐゴシック" charset="0"/>
              <a:cs typeface="+mn-cs"/>
            </a:endParaRPr>
          </a:p>
          <a:p>
            <a:pPr marL="695325" lvl="1" indent="-238125">
              <a:spcBef>
                <a:spcPct val="20000"/>
              </a:spcBef>
              <a:buClr>
                <a:srgbClr val="000099"/>
              </a:buClr>
              <a:buFont typeface="Arial"/>
              <a:buChar char="•"/>
              <a:tabLst>
                <a:tab pos="854075" algn="l"/>
              </a:tabLst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+mn-cs"/>
              </a:rPr>
              <a:t>AP knows not to transmit frames to this node</a:t>
            </a:r>
          </a:p>
          <a:p>
            <a:pPr marL="695325" lvl="1" indent="-238125">
              <a:spcBef>
                <a:spcPct val="20000"/>
              </a:spcBef>
              <a:buClr>
                <a:srgbClr val="000099"/>
              </a:buClr>
              <a:buFont typeface="Arial"/>
              <a:buChar char="•"/>
              <a:tabLst>
                <a:tab pos="854075" algn="l"/>
              </a:tabLst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+mn-cs"/>
              </a:rPr>
              <a:t>node wakes up before next beacon frame</a:t>
            </a:r>
          </a:p>
          <a:p>
            <a:pPr marL="277813" indent="-277813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tabLst>
                <a:tab pos="746125" algn="l"/>
              </a:tabLst>
              <a:defRPr/>
            </a:pPr>
            <a:r>
              <a:rPr lang="en-US" sz="2800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+mn-cs"/>
              </a:rPr>
              <a:t>beacon frame: contains list of mobiles with AP-to-mobile frames waiting to be sent</a:t>
            </a:r>
          </a:p>
          <a:p>
            <a:pPr marL="701675" lvl="1" indent="-244475">
              <a:spcBef>
                <a:spcPct val="20000"/>
              </a:spcBef>
              <a:buClr>
                <a:srgbClr val="000099"/>
              </a:buClr>
              <a:buFont typeface="Arial"/>
              <a:buChar char="•"/>
              <a:tabLst>
                <a:tab pos="793750" algn="l"/>
              </a:tabLst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+mn-cs"/>
              </a:rPr>
              <a:t>node will stay awake if AP-to-mobile frames to be sent; otherwise sleep again until next beacon frame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tabLst>
                <a:tab pos="746125" algn="l"/>
              </a:tabLs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33797" name="Rectangle 73"/>
          <p:cNvSpPr>
            <a:spLocks noChangeArrowheads="1"/>
          </p:cNvSpPr>
          <p:nvPr/>
        </p:nvSpPr>
        <p:spPr bwMode="auto">
          <a:xfrm>
            <a:off x="350838" y="274638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en-US" sz="4400" dirty="0">
                <a:solidFill>
                  <a:srgbClr val="000099"/>
                </a:solidFill>
                <a:latin typeface="Gill Sans MT" charset="0"/>
                <a:ea typeface="ＭＳ Ｐゴシック" charset="0"/>
                <a:cs typeface="+mn-cs"/>
              </a:rPr>
              <a:t>802.11: advanced capabilities</a:t>
            </a:r>
          </a:p>
        </p:txBody>
      </p:sp>
      <p:pic>
        <p:nvPicPr>
          <p:cNvPr id="80901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9271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73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Goals for Today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dirty="0" smtClean="0"/>
              <a:t>H5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 smtClean="0"/>
              <a:t>Switched Ethernet</a:t>
            </a:r>
            <a:endParaRPr lang="en-US" dirty="0" smtClean="0"/>
          </a:p>
          <a:p>
            <a:pPr lvl="4"/>
            <a:endParaRPr lang="en-US" dirty="0"/>
          </a:p>
          <a:p>
            <a:r>
              <a:rPr lang="en-US" dirty="0" err="1" smtClean="0"/>
              <a:t>WiFi</a:t>
            </a:r>
            <a:endParaRPr lang="en-US" dirty="0" smtClean="0"/>
          </a:p>
          <a:p>
            <a:pPr lvl="4"/>
            <a:endParaRPr lang="en-US" dirty="0"/>
          </a:p>
          <a:p>
            <a:r>
              <a:rPr lang="en-US" dirty="0" smtClean="0"/>
              <a:t>Analysis Team 3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088556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	On a sheet of paper, answer the following (ungraded) question (no names, please):</a:t>
            </a:r>
          </a:p>
          <a:p>
            <a:endParaRPr lang="en-US" dirty="0"/>
          </a:p>
          <a:p>
            <a:pPr>
              <a:buFontTx/>
              <a:buNone/>
            </a:pPr>
            <a:r>
              <a:rPr lang="en-US" dirty="0"/>
              <a:t>	</a:t>
            </a:r>
            <a:r>
              <a:rPr lang="en-US" sz="4000" dirty="0"/>
              <a:t>What </a:t>
            </a:r>
            <a:r>
              <a:rPr lang="en-US" sz="4000" dirty="0" smtClean="0"/>
              <a:t>one thing could the instructor change to improve your learning?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3566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LAN addresses and ARP</a:t>
            </a:r>
          </a:p>
        </p:txBody>
      </p:sp>
      <p:sp>
        <p:nvSpPr>
          <p:cNvPr id="40965" name="Text Box 4"/>
          <p:cNvSpPr txBox="1">
            <a:spLocks noChangeArrowheads="1"/>
          </p:cNvSpPr>
          <p:nvPr/>
        </p:nvSpPr>
        <p:spPr bwMode="auto">
          <a:xfrm>
            <a:off x="585788" y="1309688"/>
            <a:ext cx="68992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0" dirty="0" smtClean="0">
                <a:solidFill>
                  <a:prstClr val="black"/>
                </a:solidFill>
                <a:latin typeface="Gill Sans MT" charset="0"/>
                <a:cs typeface="+mn-cs"/>
              </a:rPr>
              <a:t>each adapter on LAN has unique </a:t>
            </a:r>
            <a:r>
              <a:rPr lang="en-US" sz="28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LAN</a:t>
            </a:r>
            <a:r>
              <a:rPr lang="en-US" sz="2800" i="0" dirty="0" smtClean="0">
                <a:solidFill>
                  <a:prstClr val="black"/>
                </a:solidFill>
                <a:latin typeface="Gill Sans MT" charset="0"/>
                <a:cs typeface="+mn-cs"/>
              </a:rPr>
              <a:t> address</a:t>
            </a:r>
          </a:p>
        </p:txBody>
      </p:sp>
      <p:sp>
        <p:nvSpPr>
          <p:cNvPr id="40966" name="Text Box 18"/>
          <p:cNvSpPr txBox="1">
            <a:spLocks noChangeArrowheads="1"/>
          </p:cNvSpPr>
          <p:nvPr/>
        </p:nvSpPr>
        <p:spPr bwMode="auto">
          <a:xfrm>
            <a:off x="6918325" y="3890963"/>
            <a:ext cx="958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i="0" dirty="0" smtClean="0">
                <a:solidFill>
                  <a:prstClr val="black"/>
                </a:solidFill>
                <a:latin typeface="Arial" charset="0"/>
                <a:cs typeface="+mn-cs"/>
              </a:rPr>
              <a:t>adapter</a:t>
            </a:r>
          </a:p>
        </p:txBody>
      </p:sp>
      <p:sp>
        <p:nvSpPr>
          <p:cNvPr id="123910" name="Freeform 8"/>
          <p:cNvSpPr>
            <a:spLocks/>
          </p:cNvSpPr>
          <p:nvPr/>
        </p:nvSpPr>
        <p:spPr bwMode="auto">
          <a:xfrm>
            <a:off x="2152650" y="3262313"/>
            <a:ext cx="2046288" cy="2049462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40968" name="Line 19"/>
          <p:cNvSpPr>
            <a:spLocks noChangeShapeType="1"/>
          </p:cNvSpPr>
          <p:nvPr/>
        </p:nvSpPr>
        <p:spPr bwMode="auto">
          <a:xfrm>
            <a:off x="1300163" y="3940175"/>
            <a:ext cx="901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40969" name="Line 20"/>
          <p:cNvSpPr>
            <a:spLocks noChangeShapeType="1"/>
          </p:cNvSpPr>
          <p:nvPr/>
        </p:nvSpPr>
        <p:spPr bwMode="auto">
          <a:xfrm>
            <a:off x="3309938" y="2808288"/>
            <a:ext cx="0" cy="655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40970" name="Line 21"/>
          <p:cNvSpPr>
            <a:spLocks noChangeShapeType="1"/>
          </p:cNvSpPr>
          <p:nvPr/>
        </p:nvSpPr>
        <p:spPr bwMode="auto">
          <a:xfrm flipH="1">
            <a:off x="4173538" y="4108450"/>
            <a:ext cx="796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40971" name="Line 22"/>
          <p:cNvSpPr>
            <a:spLocks noChangeShapeType="1"/>
          </p:cNvSpPr>
          <p:nvPr/>
        </p:nvSpPr>
        <p:spPr bwMode="auto">
          <a:xfrm flipV="1">
            <a:off x="3271838" y="5113338"/>
            <a:ext cx="0" cy="438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40972" name="Text Box 24"/>
          <p:cNvSpPr txBox="1">
            <a:spLocks noChangeArrowheads="1"/>
          </p:cNvSpPr>
          <p:nvPr/>
        </p:nvSpPr>
        <p:spPr bwMode="auto">
          <a:xfrm>
            <a:off x="3630613" y="2513013"/>
            <a:ext cx="17811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0" dirty="0" smtClean="0">
                <a:solidFill>
                  <a:prstClr val="black"/>
                </a:solidFill>
                <a:latin typeface="Arial" charset="0"/>
                <a:cs typeface="+mn-cs"/>
              </a:rPr>
              <a:t>1A-2F-BB-76-09-AD</a:t>
            </a:r>
          </a:p>
        </p:txBody>
      </p:sp>
      <p:sp>
        <p:nvSpPr>
          <p:cNvPr id="40973" name="Line 25"/>
          <p:cNvSpPr>
            <a:spLocks noChangeShapeType="1"/>
          </p:cNvSpPr>
          <p:nvPr/>
        </p:nvSpPr>
        <p:spPr bwMode="auto">
          <a:xfrm flipH="1" flipV="1">
            <a:off x="3449638" y="2652713"/>
            <a:ext cx="257175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40974" name="Line 26"/>
          <p:cNvSpPr>
            <a:spLocks noChangeShapeType="1"/>
          </p:cNvSpPr>
          <p:nvPr/>
        </p:nvSpPr>
        <p:spPr bwMode="auto">
          <a:xfrm flipV="1">
            <a:off x="4999038" y="4289425"/>
            <a:ext cx="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40975" name="Text Box 27"/>
          <p:cNvSpPr txBox="1">
            <a:spLocks noChangeArrowheads="1"/>
          </p:cNvSpPr>
          <p:nvPr/>
        </p:nvSpPr>
        <p:spPr bwMode="auto">
          <a:xfrm>
            <a:off x="4479925" y="4662488"/>
            <a:ext cx="17399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0" dirty="0" smtClean="0">
                <a:solidFill>
                  <a:prstClr val="black"/>
                </a:solidFill>
                <a:latin typeface="Arial" charset="0"/>
                <a:cs typeface="+mn-cs"/>
              </a:rPr>
              <a:t>58-23-D7-FA-20-B0</a:t>
            </a:r>
          </a:p>
        </p:txBody>
      </p:sp>
      <p:sp>
        <p:nvSpPr>
          <p:cNvPr id="40976" name="Line 28"/>
          <p:cNvSpPr>
            <a:spLocks noChangeShapeType="1"/>
          </p:cNvSpPr>
          <p:nvPr/>
        </p:nvSpPr>
        <p:spPr bwMode="auto">
          <a:xfrm flipH="1">
            <a:off x="3375025" y="5667375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40977" name="Text Box 29"/>
          <p:cNvSpPr txBox="1">
            <a:spLocks noChangeArrowheads="1"/>
          </p:cNvSpPr>
          <p:nvPr/>
        </p:nvSpPr>
        <p:spPr bwMode="auto">
          <a:xfrm>
            <a:off x="3797300" y="5551488"/>
            <a:ext cx="1749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0" dirty="0" smtClean="0">
                <a:solidFill>
                  <a:prstClr val="black"/>
                </a:solidFill>
                <a:latin typeface="Arial" charset="0"/>
                <a:cs typeface="+mn-cs"/>
              </a:rPr>
              <a:t>0C-C4-11-6F-E3-98</a:t>
            </a:r>
          </a:p>
        </p:txBody>
      </p:sp>
      <p:sp>
        <p:nvSpPr>
          <p:cNvPr id="40978" name="Line 30"/>
          <p:cNvSpPr>
            <a:spLocks noChangeShapeType="1"/>
          </p:cNvSpPr>
          <p:nvPr/>
        </p:nvSpPr>
        <p:spPr bwMode="auto">
          <a:xfrm flipV="1">
            <a:off x="1236663" y="4095750"/>
            <a:ext cx="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40979" name="Text Box 31"/>
          <p:cNvSpPr txBox="1">
            <a:spLocks noChangeArrowheads="1"/>
          </p:cNvSpPr>
          <p:nvPr/>
        </p:nvSpPr>
        <p:spPr bwMode="auto">
          <a:xfrm>
            <a:off x="319088" y="4470400"/>
            <a:ext cx="1689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0" dirty="0" smtClean="0">
                <a:solidFill>
                  <a:prstClr val="black"/>
                </a:solidFill>
                <a:latin typeface="Arial" charset="0"/>
                <a:cs typeface="+mn-cs"/>
              </a:rPr>
              <a:t>71-65-F7-2B-08-53</a:t>
            </a:r>
          </a:p>
        </p:txBody>
      </p:sp>
      <p:sp>
        <p:nvSpPr>
          <p:cNvPr id="40980" name="Text Box 32"/>
          <p:cNvSpPr txBox="1">
            <a:spLocks noChangeArrowheads="1"/>
          </p:cNvSpPr>
          <p:nvPr/>
        </p:nvSpPr>
        <p:spPr bwMode="auto">
          <a:xfrm>
            <a:off x="2636838" y="3621088"/>
            <a:ext cx="10858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i="0" dirty="0" smtClean="0">
                <a:solidFill>
                  <a:prstClr val="black"/>
                </a:solidFill>
                <a:latin typeface="Arial" charset="0"/>
                <a:cs typeface="+mn-cs"/>
              </a:rPr>
              <a:t>   LAN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i="0" dirty="0" smtClean="0">
                <a:solidFill>
                  <a:prstClr val="black"/>
                </a:solidFill>
                <a:latin typeface="Arial" charset="0"/>
                <a:cs typeface="+mn-cs"/>
              </a:rPr>
              <a:t>(wired or</a:t>
            </a:r>
          </a:p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i="0" dirty="0" smtClean="0">
                <a:solidFill>
                  <a:prstClr val="black"/>
                </a:solidFill>
                <a:latin typeface="Arial" charset="0"/>
                <a:cs typeface="+mn-cs"/>
              </a:rPr>
              <a:t>wireless)</a:t>
            </a:r>
          </a:p>
        </p:txBody>
      </p:sp>
      <p:sp>
        <p:nvSpPr>
          <p:cNvPr id="526373" name="Rectangle 37"/>
          <p:cNvSpPr>
            <a:spLocks noChangeArrowheads="1"/>
          </p:cNvSpPr>
          <p:nvPr/>
        </p:nvSpPr>
        <p:spPr bwMode="auto">
          <a:xfrm>
            <a:off x="6727825" y="3941763"/>
            <a:ext cx="160338" cy="255587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50000">
                <a:schemeClr val="bg1"/>
              </a:gs>
              <a:gs pos="100000">
                <a:srgbClr val="008000"/>
              </a:gs>
            </a:gsLst>
            <a:lin ang="0" scaled="1"/>
          </a:gra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omic Sans MS" pitchFamily="66" charset="0"/>
              <a:cs typeface="+mn-cs"/>
            </a:endParaRPr>
          </a:p>
        </p:txBody>
      </p:sp>
      <p:grpSp>
        <p:nvGrpSpPr>
          <p:cNvPr id="123925" name="Group 51"/>
          <p:cNvGrpSpPr>
            <a:grpSpLocks/>
          </p:cNvGrpSpPr>
          <p:nvPr/>
        </p:nvGrpSpPr>
        <p:grpSpPr bwMode="auto">
          <a:xfrm>
            <a:off x="423863" y="3562350"/>
            <a:ext cx="922337" cy="658813"/>
            <a:chOff x="267" y="2244"/>
            <a:chExt cx="581" cy="415"/>
          </a:xfrm>
        </p:grpSpPr>
        <p:sp>
          <p:nvSpPr>
            <p:cNvPr id="526372" name="Rectangle 36"/>
            <p:cNvSpPr>
              <a:spLocks noChangeArrowheads="1"/>
            </p:cNvSpPr>
            <p:nvPr/>
          </p:nvSpPr>
          <p:spPr bwMode="auto">
            <a:xfrm rot="-5400000">
              <a:off x="717" y="2400"/>
              <a:ext cx="101" cy="161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omic Sans MS" pitchFamily="66" charset="0"/>
                <a:cs typeface="+mn-cs"/>
              </a:endParaRPr>
            </a:p>
          </p:txBody>
        </p:sp>
        <p:grpSp>
          <p:nvGrpSpPr>
            <p:cNvPr id="123943" name="Group 38"/>
            <p:cNvGrpSpPr>
              <a:grpSpLocks/>
            </p:cNvGrpSpPr>
            <p:nvPr/>
          </p:nvGrpSpPr>
          <p:grpSpPr bwMode="auto">
            <a:xfrm>
              <a:off x="267" y="2244"/>
              <a:ext cx="512" cy="415"/>
              <a:chOff x="-44" y="1473"/>
              <a:chExt cx="981" cy="1105"/>
            </a:xfrm>
          </p:grpSpPr>
          <p:pic>
            <p:nvPicPr>
              <p:cNvPr id="123944" name="Picture 3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3945" name="Freeform 4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</p:grpSp>
      </p:grpSp>
      <p:grpSp>
        <p:nvGrpSpPr>
          <p:cNvPr id="123926" name="Group 50"/>
          <p:cNvGrpSpPr>
            <a:grpSpLocks/>
          </p:cNvGrpSpPr>
          <p:nvPr/>
        </p:nvGrpSpPr>
        <p:grpSpPr bwMode="auto">
          <a:xfrm>
            <a:off x="2744788" y="5559425"/>
            <a:ext cx="812800" cy="833438"/>
            <a:chOff x="1729" y="3502"/>
            <a:chExt cx="512" cy="525"/>
          </a:xfrm>
        </p:grpSpPr>
        <p:sp>
          <p:nvSpPr>
            <p:cNvPr id="526370" name="Rectangle 34"/>
            <p:cNvSpPr>
              <a:spLocks noChangeArrowheads="1"/>
            </p:cNvSpPr>
            <p:nvPr/>
          </p:nvSpPr>
          <p:spPr bwMode="auto">
            <a:xfrm>
              <a:off x="2021" y="3502"/>
              <a:ext cx="101" cy="161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omic Sans MS" pitchFamily="66" charset="0"/>
                <a:cs typeface="+mn-cs"/>
              </a:endParaRPr>
            </a:p>
          </p:txBody>
        </p:sp>
        <p:grpSp>
          <p:nvGrpSpPr>
            <p:cNvPr id="123939" name="Group 41"/>
            <p:cNvGrpSpPr>
              <a:grpSpLocks/>
            </p:cNvGrpSpPr>
            <p:nvPr/>
          </p:nvGrpSpPr>
          <p:grpSpPr bwMode="auto">
            <a:xfrm>
              <a:off x="1729" y="3612"/>
              <a:ext cx="512" cy="415"/>
              <a:chOff x="-44" y="1473"/>
              <a:chExt cx="981" cy="1105"/>
            </a:xfrm>
          </p:grpSpPr>
          <p:pic>
            <p:nvPicPr>
              <p:cNvPr id="123940" name="Picture 4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3941" name="Freeform 43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</p:grpSp>
      </p:grpSp>
      <p:grpSp>
        <p:nvGrpSpPr>
          <p:cNvPr id="123927" name="Group 52"/>
          <p:cNvGrpSpPr>
            <a:grpSpLocks/>
          </p:cNvGrpSpPr>
          <p:nvPr/>
        </p:nvGrpSpPr>
        <p:grpSpPr bwMode="auto">
          <a:xfrm>
            <a:off x="2770188" y="2025650"/>
            <a:ext cx="812800" cy="776288"/>
            <a:chOff x="1745" y="1276"/>
            <a:chExt cx="512" cy="489"/>
          </a:xfrm>
        </p:grpSpPr>
        <p:sp>
          <p:nvSpPr>
            <p:cNvPr id="526350" name="Rectangle 14"/>
            <p:cNvSpPr>
              <a:spLocks noChangeArrowheads="1"/>
            </p:cNvSpPr>
            <p:nvPr/>
          </p:nvSpPr>
          <p:spPr bwMode="auto">
            <a:xfrm>
              <a:off x="2039" y="1604"/>
              <a:ext cx="101" cy="161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omic Sans MS" pitchFamily="66" charset="0"/>
                <a:cs typeface="+mn-cs"/>
              </a:endParaRPr>
            </a:p>
          </p:txBody>
        </p:sp>
        <p:grpSp>
          <p:nvGrpSpPr>
            <p:cNvPr id="123935" name="Group 44"/>
            <p:cNvGrpSpPr>
              <a:grpSpLocks/>
            </p:cNvGrpSpPr>
            <p:nvPr/>
          </p:nvGrpSpPr>
          <p:grpSpPr bwMode="auto">
            <a:xfrm>
              <a:off x="1745" y="1276"/>
              <a:ext cx="512" cy="415"/>
              <a:chOff x="-44" y="1473"/>
              <a:chExt cx="981" cy="1105"/>
            </a:xfrm>
          </p:grpSpPr>
          <p:pic>
            <p:nvPicPr>
              <p:cNvPr id="123936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3937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</p:grpSp>
      </p:grpSp>
      <p:grpSp>
        <p:nvGrpSpPr>
          <p:cNvPr id="123928" name="Group 53"/>
          <p:cNvGrpSpPr>
            <a:grpSpLocks/>
          </p:cNvGrpSpPr>
          <p:nvPr/>
        </p:nvGrpSpPr>
        <p:grpSpPr bwMode="auto">
          <a:xfrm>
            <a:off x="4868863" y="3836988"/>
            <a:ext cx="812800" cy="658812"/>
            <a:chOff x="3067" y="2417"/>
            <a:chExt cx="512" cy="415"/>
          </a:xfrm>
        </p:grpSpPr>
        <p:sp>
          <p:nvSpPr>
            <p:cNvPr id="526371" name="Rectangle 35"/>
            <p:cNvSpPr>
              <a:spLocks noChangeArrowheads="1"/>
            </p:cNvSpPr>
            <p:nvPr/>
          </p:nvSpPr>
          <p:spPr bwMode="auto">
            <a:xfrm rot="-5400000">
              <a:off x="3162" y="2514"/>
              <a:ext cx="101" cy="161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omic Sans MS" pitchFamily="66" charset="0"/>
                <a:cs typeface="+mn-cs"/>
              </a:endParaRPr>
            </a:p>
          </p:txBody>
        </p:sp>
        <p:grpSp>
          <p:nvGrpSpPr>
            <p:cNvPr id="123931" name="Group 47"/>
            <p:cNvGrpSpPr>
              <a:grpSpLocks/>
            </p:cNvGrpSpPr>
            <p:nvPr/>
          </p:nvGrpSpPr>
          <p:grpSpPr bwMode="auto">
            <a:xfrm>
              <a:off x="3067" y="2417"/>
              <a:ext cx="512" cy="415"/>
              <a:chOff x="-44" y="1473"/>
              <a:chExt cx="981" cy="1105"/>
            </a:xfrm>
          </p:grpSpPr>
          <p:pic>
            <p:nvPicPr>
              <p:cNvPr id="123932" name="Picture 4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3933" name="Freeform 49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</p:grpSp>
      </p:grpSp>
      <p:pic>
        <p:nvPicPr>
          <p:cNvPr id="123929" name="Picture 20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953223"/>
            <a:ext cx="54848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861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551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913" name="Group 36"/>
          <p:cNvGrpSpPr>
            <a:grpSpLocks/>
          </p:cNvGrpSpPr>
          <p:nvPr/>
        </p:nvGrpSpPr>
        <p:grpSpPr bwMode="auto">
          <a:xfrm>
            <a:off x="4456113" y="1216025"/>
            <a:ext cx="3660775" cy="3600450"/>
            <a:chOff x="731524" y="1819788"/>
            <a:chExt cx="3661504" cy="3600334"/>
          </a:xfrm>
        </p:grpSpPr>
        <p:sp>
          <p:nvSpPr>
            <p:cNvPr id="65565" name="Text Box 23"/>
            <p:cNvSpPr txBox="1">
              <a:spLocks noChangeArrowheads="1"/>
            </p:cNvSpPr>
            <p:nvPr/>
          </p:nvSpPr>
          <p:spPr bwMode="auto">
            <a:xfrm>
              <a:off x="2655957" y="1819788"/>
              <a:ext cx="350907" cy="366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65566" name="Text Box 24"/>
            <p:cNvSpPr txBox="1">
              <a:spLocks noChangeArrowheads="1"/>
            </p:cNvSpPr>
            <p:nvPr/>
          </p:nvSpPr>
          <p:spPr bwMode="auto">
            <a:xfrm>
              <a:off x="2371738" y="5050247"/>
              <a:ext cx="371549" cy="3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  <a:r>
                <a:rPr lang="ja-JP" altLang="en-US" sz="1800" i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sz="1800" i="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567" name="Text Box 25"/>
            <p:cNvSpPr txBox="1">
              <a:spLocks noChangeArrowheads="1"/>
            </p:cNvSpPr>
            <p:nvPr/>
          </p:nvSpPr>
          <p:spPr bwMode="auto">
            <a:xfrm>
              <a:off x="3988134" y="2419844"/>
              <a:ext cx="338205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65568" name="Text Box 26"/>
            <p:cNvSpPr txBox="1">
              <a:spLocks noChangeArrowheads="1"/>
            </p:cNvSpPr>
            <p:nvPr/>
          </p:nvSpPr>
          <p:spPr bwMode="auto">
            <a:xfrm>
              <a:off x="995101" y="4188262"/>
              <a:ext cx="390603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B</a:t>
              </a:r>
              <a:r>
                <a:rPr lang="ja-JP" altLang="en-US" sz="1800" i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sz="1800" i="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569" name="Text Box 27"/>
            <p:cNvSpPr txBox="1">
              <a:spLocks noChangeArrowheads="1"/>
            </p:cNvSpPr>
            <p:nvPr/>
          </p:nvSpPr>
          <p:spPr bwMode="auto">
            <a:xfrm>
              <a:off x="3740435" y="4188262"/>
              <a:ext cx="350908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65570" name="Text Box 28"/>
            <p:cNvSpPr txBox="1">
              <a:spLocks noChangeArrowheads="1"/>
            </p:cNvSpPr>
            <p:nvPr/>
          </p:nvSpPr>
          <p:spPr bwMode="auto">
            <a:xfrm>
              <a:off x="1123714" y="2465880"/>
              <a:ext cx="403305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C</a:t>
              </a:r>
              <a:r>
                <a:rPr lang="ja-JP" altLang="en-US" sz="1800" i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sz="1800" i="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571" name="Line 17"/>
            <p:cNvSpPr>
              <a:spLocks noChangeShapeType="1"/>
            </p:cNvSpPr>
            <p:nvPr/>
          </p:nvSpPr>
          <p:spPr bwMode="auto">
            <a:xfrm>
              <a:off x="1687389" y="3165945"/>
              <a:ext cx="720869" cy="298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65572" name="Line 18"/>
            <p:cNvSpPr>
              <a:spLocks noChangeShapeType="1"/>
            </p:cNvSpPr>
            <p:nvPr/>
          </p:nvSpPr>
          <p:spPr bwMode="auto">
            <a:xfrm>
              <a:off x="2673423" y="2872267"/>
              <a:ext cx="0" cy="5048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65573" name="Line 19"/>
            <p:cNvSpPr>
              <a:spLocks noChangeShapeType="1"/>
            </p:cNvSpPr>
            <p:nvPr/>
          </p:nvSpPr>
          <p:spPr bwMode="auto">
            <a:xfrm flipH="1">
              <a:off x="2863961" y="2996088"/>
              <a:ext cx="892353" cy="484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65574" name="Line 20"/>
            <p:cNvSpPr>
              <a:spLocks noChangeShapeType="1"/>
            </p:cNvSpPr>
            <p:nvPr/>
          </p:nvSpPr>
          <p:spPr bwMode="auto">
            <a:xfrm flipV="1">
              <a:off x="2673423" y="3605668"/>
              <a:ext cx="12703" cy="7095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grpSp>
          <p:nvGrpSpPr>
            <p:cNvPr id="166950" name="Group 47"/>
            <p:cNvGrpSpPr>
              <a:grpSpLocks/>
            </p:cNvGrpSpPr>
            <p:nvPr/>
          </p:nvGrpSpPr>
          <p:grpSpPr bwMode="auto">
            <a:xfrm>
              <a:off x="747936" y="2733042"/>
              <a:ext cx="914403" cy="690308"/>
              <a:chOff x="1046480" y="3962400"/>
              <a:chExt cx="1026163" cy="761428"/>
            </a:xfrm>
          </p:grpSpPr>
          <p:sp>
            <p:nvSpPr>
              <p:cNvPr id="100" name="Rectangle 48"/>
              <p:cNvSpPr>
                <a:spLocks noChangeArrowheads="1"/>
              </p:cNvSpPr>
              <p:nvPr/>
            </p:nvSpPr>
            <p:spPr bwMode="auto">
              <a:xfrm rot="16200000">
                <a:off x="1893248" y="4299428"/>
                <a:ext cx="110312" cy="247682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dirty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grpSp>
            <p:nvGrpSpPr>
              <p:cNvPr id="166985" name="Group 49"/>
              <p:cNvGrpSpPr>
                <a:grpSpLocks/>
              </p:cNvGrpSpPr>
              <p:nvPr/>
            </p:nvGrpSpPr>
            <p:grpSpPr bwMode="auto">
              <a:xfrm>
                <a:off x="1046480" y="3962400"/>
                <a:ext cx="936071" cy="761428"/>
                <a:chOff x="-44" y="1473"/>
                <a:chExt cx="981" cy="1105"/>
              </a:xfrm>
            </p:grpSpPr>
            <p:pic>
              <p:nvPicPr>
                <p:cNvPr id="166986" name="Picture 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6987" name="Freeform 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defTabSz="457200" eaLnBrk="1" fontAlgn="auto" hangingPunct="1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800" dirty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</p:grpSp>
        </p:grpSp>
        <p:grpSp>
          <p:nvGrpSpPr>
            <p:cNvPr id="166951" name="Group 48"/>
            <p:cNvGrpSpPr>
              <a:grpSpLocks/>
            </p:cNvGrpSpPr>
            <p:nvPr/>
          </p:nvGrpSpPr>
          <p:grpSpPr bwMode="auto">
            <a:xfrm>
              <a:off x="3539588" y="2669737"/>
              <a:ext cx="853440" cy="741680"/>
              <a:chOff x="7179310" y="4033520"/>
              <a:chExt cx="1009650" cy="855028"/>
            </a:xfrm>
          </p:grpSpPr>
          <p:grpSp>
            <p:nvGrpSpPr>
              <p:cNvPr id="166980" name="Group 44"/>
              <p:cNvGrpSpPr>
                <a:grpSpLocks/>
              </p:cNvGrpSpPr>
              <p:nvPr/>
            </p:nvGrpSpPr>
            <p:grpSpPr bwMode="auto">
              <a:xfrm>
                <a:off x="7179310" y="4033520"/>
                <a:ext cx="1009650" cy="855028"/>
                <a:chOff x="-44" y="1473"/>
                <a:chExt cx="981" cy="1105"/>
              </a:xfrm>
            </p:grpSpPr>
            <p:pic>
              <p:nvPicPr>
                <p:cNvPr id="166982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6983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defTabSz="457200" eaLnBrk="1" fontAlgn="auto" hangingPunct="1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800" dirty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</p:grpSp>
          <p:sp>
            <p:nvSpPr>
              <p:cNvPr id="97" name="Rectangle 43"/>
              <p:cNvSpPr>
                <a:spLocks noChangeArrowheads="1"/>
              </p:cNvSpPr>
              <p:nvPr/>
            </p:nvSpPr>
            <p:spPr bwMode="auto">
              <a:xfrm rot="16200000">
                <a:off x="7440190" y="4309323"/>
                <a:ext cx="126273" cy="195358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dirty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68" name="Rectangle 43"/>
            <p:cNvSpPr>
              <a:spLocks noChangeArrowheads="1"/>
            </p:cNvSpPr>
            <p:nvPr/>
          </p:nvSpPr>
          <p:spPr bwMode="auto">
            <a:xfrm>
              <a:off x="2614674" y="2705584"/>
              <a:ext cx="109559" cy="165095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grpSp>
          <p:nvGrpSpPr>
            <p:cNvPr id="166953" name="Group 44"/>
            <p:cNvGrpSpPr>
              <a:grpSpLocks/>
            </p:cNvGrpSpPr>
            <p:nvPr/>
          </p:nvGrpSpPr>
          <p:grpSpPr bwMode="auto">
            <a:xfrm>
              <a:off x="2233637" y="2138292"/>
              <a:ext cx="853440" cy="741680"/>
              <a:chOff x="-44" y="1473"/>
              <a:chExt cx="981" cy="1105"/>
            </a:xfrm>
          </p:grpSpPr>
          <p:pic>
            <p:nvPicPr>
              <p:cNvPr id="166978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6979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</p:grpSp>
        <p:grpSp>
          <p:nvGrpSpPr>
            <p:cNvPr id="166954" name="Group 51"/>
            <p:cNvGrpSpPr>
              <a:grpSpLocks/>
            </p:cNvGrpSpPr>
            <p:nvPr/>
          </p:nvGrpSpPr>
          <p:grpSpPr bwMode="auto">
            <a:xfrm>
              <a:off x="2060917" y="4279843"/>
              <a:ext cx="853440" cy="835329"/>
              <a:chOff x="8077200" y="3320111"/>
              <a:chExt cx="853440" cy="835329"/>
            </a:xfrm>
          </p:grpSpPr>
          <p:sp>
            <p:nvSpPr>
              <p:cNvPr id="90" name="Rectangle 43"/>
              <p:cNvSpPr>
                <a:spLocks noChangeArrowheads="1"/>
              </p:cNvSpPr>
              <p:nvPr/>
            </p:nvSpPr>
            <p:spPr bwMode="auto">
              <a:xfrm>
                <a:off x="8630957" y="3320602"/>
                <a:ext cx="111147" cy="165095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dirty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grpSp>
            <p:nvGrpSpPr>
              <p:cNvPr id="166975" name="Group 44"/>
              <p:cNvGrpSpPr>
                <a:grpSpLocks/>
              </p:cNvGrpSpPr>
              <p:nvPr/>
            </p:nvGrpSpPr>
            <p:grpSpPr bwMode="auto">
              <a:xfrm>
                <a:off x="8077200" y="3413760"/>
                <a:ext cx="853440" cy="741680"/>
                <a:chOff x="-44" y="1473"/>
                <a:chExt cx="981" cy="1105"/>
              </a:xfrm>
            </p:grpSpPr>
            <p:pic>
              <p:nvPicPr>
                <p:cNvPr id="166976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6977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defTabSz="457200" eaLnBrk="1" fontAlgn="auto" hangingPunct="1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800" dirty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</p:grpSp>
        </p:grpSp>
        <p:pic>
          <p:nvPicPr>
            <p:cNvPr id="65580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4913" y="3316753"/>
              <a:ext cx="603370" cy="341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66956" name="Group 53"/>
            <p:cNvGrpSpPr>
              <a:grpSpLocks/>
            </p:cNvGrpSpPr>
            <p:nvPr/>
          </p:nvGrpSpPr>
          <p:grpSpPr bwMode="auto">
            <a:xfrm>
              <a:off x="731524" y="3616962"/>
              <a:ext cx="914403" cy="690308"/>
              <a:chOff x="1046480" y="3962400"/>
              <a:chExt cx="1026163" cy="761428"/>
            </a:xfrm>
          </p:grpSpPr>
          <p:sp>
            <p:nvSpPr>
              <p:cNvPr id="86" name="Rectangle 48"/>
              <p:cNvSpPr>
                <a:spLocks noChangeArrowheads="1"/>
              </p:cNvSpPr>
              <p:nvPr/>
            </p:nvSpPr>
            <p:spPr bwMode="auto">
              <a:xfrm rot="16200000">
                <a:off x="1893846" y="4299747"/>
                <a:ext cx="110313" cy="247682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dirty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grpSp>
            <p:nvGrpSpPr>
              <p:cNvPr id="166971" name="Group 49"/>
              <p:cNvGrpSpPr>
                <a:grpSpLocks/>
              </p:cNvGrpSpPr>
              <p:nvPr/>
            </p:nvGrpSpPr>
            <p:grpSpPr bwMode="auto">
              <a:xfrm>
                <a:off x="1046480" y="3962400"/>
                <a:ext cx="936071" cy="761428"/>
                <a:chOff x="-44" y="1473"/>
                <a:chExt cx="981" cy="1105"/>
              </a:xfrm>
            </p:grpSpPr>
            <p:pic>
              <p:nvPicPr>
                <p:cNvPr id="166972" name="Picture 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6973" name="Freeform 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defTabSz="457200" eaLnBrk="1" fontAlgn="auto" hangingPunct="1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800" dirty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</p:grpSp>
        </p:grpSp>
        <p:grpSp>
          <p:nvGrpSpPr>
            <p:cNvPr id="166957" name="Group 54"/>
            <p:cNvGrpSpPr>
              <a:grpSpLocks/>
            </p:cNvGrpSpPr>
            <p:nvPr/>
          </p:nvGrpSpPr>
          <p:grpSpPr bwMode="auto">
            <a:xfrm>
              <a:off x="3410634" y="3567725"/>
              <a:ext cx="853440" cy="741680"/>
              <a:chOff x="7179310" y="4033520"/>
              <a:chExt cx="1009650" cy="855028"/>
            </a:xfrm>
          </p:grpSpPr>
          <p:grpSp>
            <p:nvGrpSpPr>
              <p:cNvPr id="166966" name="Group 44"/>
              <p:cNvGrpSpPr>
                <a:grpSpLocks/>
              </p:cNvGrpSpPr>
              <p:nvPr/>
            </p:nvGrpSpPr>
            <p:grpSpPr bwMode="auto">
              <a:xfrm>
                <a:off x="7179310" y="4033520"/>
                <a:ext cx="1009650" cy="855028"/>
                <a:chOff x="-44" y="1473"/>
                <a:chExt cx="981" cy="1105"/>
              </a:xfrm>
            </p:grpSpPr>
            <p:pic>
              <p:nvPicPr>
                <p:cNvPr id="166968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6969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defTabSz="457200" eaLnBrk="1" fontAlgn="auto" hangingPunct="1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800" dirty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</p:grpSp>
          <p:sp>
            <p:nvSpPr>
              <p:cNvPr id="83" name="Rectangle 43"/>
              <p:cNvSpPr>
                <a:spLocks noChangeArrowheads="1"/>
              </p:cNvSpPr>
              <p:nvPr/>
            </p:nvSpPr>
            <p:spPr bwMode="auto">
              <a:xfrm rot="16200000">
                <a:off x="7438739" y="4308053"/>
                <a:ext cx="128104" cy="197237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dirty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65583" name="Line 17"/>
            <p:cNvSpPr>
              <a:spLocks noChangeShapeType="1"/>
            </p:cNvSpPr>
            <p:nvPr/>
          </p:nvSpPr>
          <p:spPr bwMode="auto">
            <a:xfrm flipV="1">
              <a:off x="1660396" y="3600906"/>
              <a:ext cx="744686" cy="4508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65584" name="Line 19"/>
            <p:cNvSpPr>
              <a:spLocks noChangeShapeType="1"/>
            </p:cNvSpPr>
            <p:nvPr/>
          </p:nvSpPr>
          <p:spPr bwMode="auto">
            <a:xfrm flipH="1" flipV="1">
              <a:off x="2968756" y="3545345"/>
              <a:ext cx="646242" cy="3381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65585" name="Text Box 35"/>
            <p:cNvSpPr txBox="1">
              <a:spLocks noChangeArrowheads="1"/>
            </p:cNvSpPr>
            <p:nvPr/>
          </p:nvSpPr>
          <p:spPr bwMode="auto">
            <a:xfrm>
              <a:off x="2401907" y="3026249"/>
              <a:ext cx="312799" cy="3698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65586" name="Text Box 36"/>
            <p:cNvSpPr txBox="1">
              <a:spLocks noChangeArrowheads="1"/>
            </p:cNvSpPr>
            <p:nvPr/>
          </p:nvSpPr>
          <p:spPr bwMode="auto">
            <a:xfrm>
              <a:off x="2903656" y="3051648"/>
              <a:ext cx="323914" cy="366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65587" name="Text Box 37"/>
            <p:cNvSpPr txBox="1">
              <a:spLocks noChangeArrowheads="1"/>
            </p:cNvSpPr>
            <p:nvPr/>
          </p:nvSpPr>
          <p:spPr bwMode="auto">
            <a:xfrm>
              <a:off x="3125951" y="3710440"/>
              <a:ext cx="322326" cy="3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65588" name="Text Box 38"/>
            <p:cNvSpPr txBox="1">
              <a:spLocks noChangeArrowheads="1"/>
            </p:cNvSpPr>
            <p:nvPr/>
          </p:nvSpPr>
          <p:spPr bwMode="auto">
            <a:xfrm>
              <a:off x="2640079" y="3654879"/>
              <a:ext cx="323914" cy="366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65589" name="Text Box 39"/>
            <p:cNvSpPr txBox="1">
              <a:spLocks noChangeArrowheads="1"/>
            </p:cNvSpPr>
            <p:nvPr/>
          </p:nvSpPr>
          <p:spPr bwMode="auto">
            <a:xfrm>
              <a:off x="2070052" y="3704090"/>
              <a:ext cx="323914" cy="3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65590" name="Text Box 40"/>
            <p:cNvSpPr txBox="1">
              <a:spLocks noChangeArrowheads="1"/>
            </p:cNvSpPr>
            <p:nvPr/>
          </p:nvSpPr>
          <p:spPr bwMode="auto">
            <a:xfrm>
              <a:off x="2039884" y="3080222"/>
              <a:ext cx="319151" cy="3698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6</a:t>
              </a:r>
            </a:p>
          </p:txBody>
        </p:sp>
      </p:grp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Switch: self-learning</a:t>
            </a:r>
          </a:p>
        </p:txBody>
      </p:sp>
      <p:sp>
        <p:nvSpPr>
          <p:cNvPr id="655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339850"/>
            <a:ext cx="3935412" cy="4114800"/>
          </a:xfrm>
        </p:spPr>
        <p:txBody>
          <a:bodyPr>
            <a:normAutofit fontScale="92500" lnSpcReduction="10000"/>
          </a:bodyPr>
          <a:lstStyle/>
          <a:p>
            <a:pPr marL="231775" indent="-231775">
              <a:defRPr/>
            </a:pPr>
            <a:r>
              <a:rPr lang="en-US" sz="2400" dirty="0">
                <a:latin typeface="Gill Sans MT" charset="0"/>
                <a:cs typeface="+mn-cs"/>
              </a:rPr>
              <a:t>switch</a:t>
            </a:r>
            <a:r>
              <a:rPr lang="en-US" sz="2400" dirty="0">
                <a:solidFill>
                  <a:srgbClr val="FF0000"/>
                </a:solidFill>
                <a:latin typeface="Gill Sans MT" charset="0"/>
                <a:cs typeface="+mn-cs"/>
              </a:rPr>
              <a:t> </a:t>
            </a:r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+mn-cs"/>
              </a:rPr>
              <a:t>learns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sz="2400" dirty="0">
                <a:latin typeface="Gill Sans MT" charset="0"/>
                <a:cs typeface="+mn-cs"/>
              </a:rPr>
              <a:t>which hosts can be reached through which interfaces</a:t>
            </a:r>
          </a:p>
          <a:p>
            <a:pPr marL="681038" lvl="1" indent="-223838">
              <a:defRPr/>
            </a:pPr>
            <a:r>
              <a:rPr lang="en-US" dirty="0">
                <a:latin typeface="Gill Sans MT" charset="0"/>
              </a:rPr>
              <a:t>when frame received, switch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dirty="0">
                <a:latin typeface="Gill Sans MT" charset="0"/>
              </a:rPr>
              <a:t>learns</a:t>
            </a:r>
            <a:r>
              <a:rPr lang="ja-JP" altLang="en-US" dirty="0">
                <a:latin typeface="Gill Sans MT" charset="0"/>
              </a:rPr>
              <a:t>”</a:t>
            </a:r>
            <a:r>
              <a:rPr lang="en-US" dirty="0">
                <a:latin typeface="Gill Sans MT" charset="0"/>
              </a:rPr>
              <a:t>  location of sender: incoming LAN segment</a:t>
            </a:r>
          </a:p>
          <a:p>
            <a:pPr marL="681038" lvl="1" indent="-223838">
              <a:defRPr/>
            </a:pPr>
            <a:r>
              <a:rPr lang="en-US" dirty="0">
                <a:latin typeface="Gill Sans MT" charset="0"/>
              </a:rPr>
              <a:t>records sender/location pair in switch table</a:t>
            </a:r>
          </a:p>
        </p:txBody>
      </p:sp>
      <p:grpSp>
        <p:nvGrpSpPr>
          <p:cNvPr id="420900" name="Group 36"/>
          <p:cNvGrpSpPr>
            <a:grpSpLocks/>
          </p:cNvGrpSpPr>
          <p:nvPr/>
        </p:nvGrpSpPr>
        <p:grpSpPr bwMode="auto">
          <a:xfrm>
            <a:off x="6778625" y="1223963"/>
            <a:ext cx="1428750" cy="369887"/>
            <a:chOff x="1750" y="3514"/>
            <a:chExt cx="900" cy="233"/>
          </a:xfrm>
        </p:grpSpPr>
        <p:sp>
          <p:nvSpPr>
            <p:cNvPr id="65561" name="Rectangle 32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562" name="Text Box 33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A A</a:t>
              </a:r>
              <a:r>
                <a:rPr lang="ja-JP" altLang="en-US" sz="1800" i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’</a:t>
              </a:r>
              <a:endParaRPr lang="en-US" sz="1800" i="0" dirty="0" smtClean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563" name="Line 34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65564" name="Line 35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</p:grpSp>
      <p:grpSp>
        <p:nvGrpSpPr>
          <p:cNvPr id="420905" name="Group 41"/>
          <p:cNvGrpSpPr>
            <a:grpSpLocks/>
          </p:cNvGrpSpPr>
          <p:nvPr/>
        </p:nvGrpSpPr>
        <p:grpSpPr bwMode="auto">
          <a:xfrm>
            <a:off x="6994525" y="525463"/>
            <a:ext cx="1450975" cy="714375"/>
            <a:chOff x="4406" y="331"/>
            <a:chExt cx="914" cy="450"/>
          </a:xfrm>
        </p:grpSpPr>
        <p:sp>
          <p:nvSpPr>
            <p:cNvPr id="65557" name="Line 37"/>
            <p:cNvSpPr>
              <a:spLocks noChangeShapeType="1"/>
            </p:cNvSpPr>
            <p:nvPr/>
          </p:nvSpPr>
          <p:spPr bwMode="auto">
            <a:xfrm flipV="1">
              <a:off x="4406" y="439"/>
              <a:ext cx="252" cy="3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65558" name="Line 38"/>
            <p:cNvSpPr>
              <a:spLocks noChangeShapeType="1"/>
            </p:cNvSpPr>
            <p:nvPr/>
          </p:nvSpPr>
          <p:spPr bwMode="auto">
            <a:xfrm flipV="1">
              <a:off x="4524" y="594"/>
              <a:ext cx="137" cy="1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65559" name="Text Box 39"/>
            <p:cNvSpPr txBox="1">
              <a:spLocks noChangeArrowheads="1"/>
            </p:cNvSpPr>
            <p:nvPr/>
          </p:nvSpPr>
          <p:spPr bwMode="auto">
            <a:xfrm>
              <a:off x="4643" y="331"/>
              <a:ext cx="677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Source: A</a:t>
              </a:r>
            </a:p>
          </p:txBody>
        </p:sp>
        <p:sp>
          <p:nvSpPr>
            <p:cNvPr id="65560" name="Text Box 40"/>
            <p:cNvSpPr txBox="1">
              <a:spLocks noChangeArrowheads="1"/>
            </p:cNvSpPr>
            <p:nvPr/>
          </p:nvSpPr>
          <p:spPr bwMode="auto">
            <a:xfrm>
              <a:off x="4660" y="492"/>
              <a:ext cx="59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Dest: A</a:t>
              </a:r>
              <a:r>
                <a:rPr lang="ja-JP" altLang="en-US" sz="16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sz="1600" i="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420911" name="Group 47"/>
          <p:cNvGrpSpPr>
            <a:grpSpLocks/>
          </p:cNvGrpSpPr>
          <p:nvPr/>
        </p:nvGrpSpPr>
        <p:grpSpPr bwMode="auto">
          <a:xfrm>
            <a:off x="3336925" y="4937125"/>
            <a:ext cx="3017838" cy="1444625"/>
            <a:chOff x="3441" y="3154"/>
            <a:chExt cx="1901" cy="910"/>
          </a:xfrm>
        </p:grpSpPr>
        <p:sp>
          <p:nvSpPr>
            <p:cNvPr id="65552" name="Rectangle 43"/>
            <p:cNvSpPr>
              <a:spLocks noChangeArrowheads="1"/>
            </p:cNvSpPr>
            <p:nvPr/>
          </p:nvSpPr>
          <p:spPr bwMode="auto">
            <a:xfrm>
              <a:off x="3449" y="3154"/>
              <a:ext cx="1893" cy="9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5553" name="Text Box 42"/>
            <p:cNvSpPr txBox="1">
              <a:spLocks noChangeArrowheads="1"/>
            </p:cNvSpPr>
            <p:nvPr/>
          </p:nvSpPr>
          <p:spPr bwMode="auto">
            <a:xfrm>
              <a:off x="3441" y="3175"/>
              <a:ext cx="186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MAC addr   interface    TTL</a:t>
              </a:r>
            </a:p>
          </p:txBody>
        </p:sp>
        <p:sp>
          <p:nvSpPr>
            <p:cNvPr id="65554" name="Line 44"/>
            <p:cNvSpPr>
              <a:spLocks noChangeShapeType="1"/>
            </p:cNvSpPr>
            <p:nvPr/>
          </p:nvSpPr>
          <p:spPr bwMode="auto">
            <a:xfrm>
              <a:off x="4226" y="3154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65555" name="Line 45"/>
            <p:cNvSpPr>
              <a:spLocks noChangeShapeType="1"/>
            </p:cNvSpPr>
            <p:nvPr/>
          </p:nvSpPr>
          <p:spPr bwMode="auto">
            <a:xfrm>
              <a:off x="4963" y="3157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65556" name="Line 46"/>
            <p:cNvSpPr>
              <a:spLocks noChangeShapeType="1"/>
            </p:cNvSpPr>
            <p:nvPr/>
          </p:nvSpPr>
          <p:spPr bwMode="auto">
            <a:xfrm>
              <a:off x="3452" y="3397"/>
              <a:ext cx="18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</p:grpSp>
      <p:sp>
        <p:nvSpPr>
          <p:cNvPr id="420912" name="Text Box 48"/>
          <p:cNvSpPr txBox="1">
            <a:spLocks noChangeArrowheads="1"/>
          </p:cNvSpPr>
          <p:nvPr/>
        </p:nvSpPr>
        <p:spPr bwMode="auto">
          <a:xfrm>
            <a:off x="6464300" y="5326063"/>
            <a:ext cx="172402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Switch table 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(initially empty)</a:t>
            </a:r>
          </a:p>
        </p:txBody>
      </p:sp>
      <p:grpSp>
        <p:nvGrpSpPr>
          <p:cNvPr id="420917" name="Group 53"/>
          <p:cNvGrpSpPr>
            <a:grpSpLocks/>
          </p:cNvGrpSpPr>
          <p:nvPr/>
        </p:nvGrpSpPr>
        <p:grpSpPr bwMode="auto">
          <a:xfrm>
            <a:off x="3771900" y="5370513"/>
            <a:ext cx="2471738" cy="376237"/>
            <a:chOff x="2376" y="3383"/>
            <a:chExt cx="1557" cy="237"/>
          </a:xfrm>
        </p:grpSpPr>
        <p:sp>
          <p:nvSpPr>
            <p:cNvPr id="65549" name="Text Box 49"/>
            <p:cNvSpPr txBox="1">
              <a:spLocks noChangeArrowheads="1"/>
            </p:cNvSpPr>
            <p:nvPr/>
          </p:nvSpPr>
          <p:spPr bwMode="auto">
            <a:xfrm>
              <a:off x="2376" y="3388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65550" name="Text Box 50"/>
            <p:cNvSpPr txBox="1">
              <a:spLocks noChangeArrowheads="1"/>
            </p:cNvSpPr>
            <p:nvPr/>
          </p:nvSpPr>
          <p:spPr bwMode="auto">
            <a:xfrm>
              <a:off x="3133" y="3387"/>
              <a:ext cx="19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65551" name="Text Box 51"/>
            <p:cNvSpPr txBox="1">
              <a:spLocks noChangeArrowheads="1"/>
            </p:cNvSpPr>
            <p:nvPr/>
          </p:nvSpPr>
          <p:spPr bwMode="auto">
            <a:xfrm>
              <a:off x="3655" y="3383"/>
              <a:ext cx="27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60</a:t>
              </a:r>
            </a:p>
          </p:txBody>
        </p:sp>
      </p:grpSp>
      <p:pic>
        <p:nvPicPr>
          <p:cNvPr id="166923" name="Picture 21" descr="underline_base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898525"/>
            <a:ext cx="5027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087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2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2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-0.10694 0.11482 L -0.10694 0.24329 " pathEditMode="relative" rAng="0" ptsTypes="AAA">
                                      <p:cBhvr>
                                        <p:cTn id="24" dur="2000" fill="hold"/>
                                        <p:tgtEl>
                                          <p:spTgt spid="4209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47" y="1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20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9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1009" name="Group 36"/>
          <p:cNvGrpSpPr>
            <a:grpSpLocks/>
          </p:cNvGrpSpPr>
          <p:nvPr/>
        </p:nvGrpSpPr>
        <p:grpSpPr bwMode="auto">
          <a:xfrm>
            <a:off x="4456113" y="1216025"/>
            <a:ext cx="3660775" cy="3600450"/>
            <a:chOff x="731524" y="1819788"/>
            <a:chExt cx="3661504" cy="3600334"/>
          </a:xfrm>
        </p:grpSpPr>
        <p:sp>
          <p:nvSpPr>
            <p:cNvPr id="67650" name="Text Box 23"/>
            <p:cNvSpPr txBox="1">
              <a:spLocks noChangeArrowheads="1"/>
            </p:cNvSpPr>
            <p:nvPr/>
          </p:nvSpPr>
          <p:spPr bwMode="auto">
            <a:xfrm>
              <a:off x="2655957" y="1819788"/>
              <a:ext cx="350907" cy="366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67651" name="Text Box 24"/>
            <p:cNvSpPr txBox="1">
              <a:spLocks noChangeArrowheads="1"/>
            </p:cNvSpPr>
            <p:nvPr/>
          </p:nvSpPr>
          <p:spPr bwMode="auto">
            <a:xfrm>
              <a:off x="2371738" y="5050247"/>
              <a:ext cx="371549" cy="3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  <a:r>
                <a:rPr lang="ja-JP" altLang="en-US" sz="1800" i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sz="1800" i="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52" name="Text Box 25"/>
            <p:cNvSpPr txBox="1">
              <a:spLocks noChangeArrowheads="1"/>
            </p:cNvSpPr>
            <p:nvPr/>
          </p:nvSpPr>
          <p:spPr bwMode="auto">
            <a:xfrm>
              <a:off x="3988134" y="2419844"/>
              <a:ext cx="338205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67653" name="Text Box 26"/>
            <p:cNvSpPr txBox="1">
              <a:spLocks noChangeArrowheads="1"/>
            </p:cNvSpPr>
            <p:nvPr/>
          </p:nvSpPr>
          <p:spPr bwMode="auto">
            <a:xfrm>
              <a:off x="995101" y="4188262"/>
              <a:ext cx="390603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B</a:t>
              </a:r>
              <a:r>
                <a:rPr lang="ja-JP" altLang="en-US" sz="1800" i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sz="1800" i="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54" name="Text Box 27"/>
            <p:cNvSpPr txBox="1">
              <a:spLocks noChangeArrowheads="1"/>
            </p:cNvSpPr>
            <p:nvPr/>
          </p:nvSpPr>
          <p:spPr bwMode="auto">
            <a:xfrm>
              <a:off x="3740435" y="4188262"/>
              <a:ext cx="350908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67655" name="Text Box 28"/>
            <p:cNvSpPr txBox="1">
              <a:spLocks noChangeArrowheads="1"/>
            </p:cNvSpPr>
            <p:nvPr/>
          </p:nvSpPr>
          <p:spPr bwMode="auto">
            <a:xfrm>
              <a:off x="1123714" y="2465880"/>
              <a:ext cx="403305" cy="368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C</a:t>
              </a:r>
              <a:r>
                <a:rPr lang="ja-JP" altLang="en-US" sz="1800" i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sz="1800" i="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56" name="Line 17"/>
            <p:cNvSpPr>
              <a:spLocks noChangeShapeType="1"/>
            </p:cNvSpPr>
            <p:nvPr/>
          </p:nvSpPr>
          <p:spPr bwMode="auto">
            <a:xfrm>
              <a:off x="1687389" y="3165945"/>
              <a:ext cx="720869" cy="298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67657" name="Line 18"/>
            <p:cNvSpPr>
              <a:spLocks noChangeShapeType="1"/>
            </p:cNvSpPr>
            <p:nvPr/>
          </p:nvSpPr>
          <p:spPr bwMode="auto">
            <a:xfrm>
              <a:off x="2673423" y="2872267"/>
              <a:ext cx="0" cy="5048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67658" name="Line 19"/>
            <p:cNvSpPr>
              <a:spLocks noChangeShapeType="1"/>
            </p:cNvSpPr>
            <p:nvPr/>
          </p:nvSpPr>
          <p:spPr bwMode="auto">
            <a:xfrm flipH="1">
              <a:off x="2863961" y="2996088"/>
              <a:ext cx="892353" cy="484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67659" name="Line 20"/>
            <p:cNvSpPr>
              <a:spLocks noChangeShapeType="1"/>
            </p:cNvSpPr>
            <p:nvPr/>
          </p:nvSpPr>
          <p:spPr bwMode="auto">
            <a:xfrm flipV="1">
              <a:off x="2673423" y="3605668"/>
              <a:ext cx="12703" cy="7095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grpSp>
          <p:nvGrpSpPr>
            <p:cNvPr id="171083" name="Group 47"/>
            <p:cNvGrpSpPr>
              <a:grpSpLocks/>
            </p:cNvGrpSpPr>
            <p:nvPr/>
          </p:nvGrpSpPr>
          <p:grpSpPr bwMode="auto">
            <a:xfrm>
              <a:off x="747936" y="2733042"/>
              <a:ext cx="914403" cy="690308"/>
              <a:chOff x="1046480" y="3962400"/>
              <a:chExt cx="1026163" cy="761428"/>
            </a:xfrm>
          </p:grpSpPr>
          <p:sp>
            <p:nvSpPr>
              <p:cNvPr id="186" name="Rectangle 48"/>
              <p:cNvSpPr>
                <a:spLocks noChangeArrowheads="1"/>
              </p:cNvSpPr>
              <p:nvPr/>
            </p:nvSpPr>
            <p:spPr bwMode="auto">
              <a:xfrm rot="16200000">
                <a:off x="1893248" y="4299428"/>
                <a:ext cx="110312" cy="247682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dirty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grpSp>
            <p:nvGrpSpPr>
              <p:cNvPr id="171118" name="Group 49"/>
              <p:cNvGrpSpPr>
                <a:grpSpLocks/>
              </p:cNvGrpSpPr>
              <p:nvPr/>
            </p:nvGrpSpPr>
            <p:grpSpPr bwMode="auto">
              <a:xfrm>
                <a:off x="1046480" y="3962400"/>
                <a:ext cx="936071" cy="761428"/>
                <a:chOff x="-44" y="1473"/>
                <a:chExt cx="981" cy="1105"/>
              </a:xfrm>
            </p:grpSpPr>
            <p:pic>
              <p:nvPicPr>
                <p:cNvPr id="171119" name="Picture 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71120" name="Freeform 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defTabSz="457200" eaLnBrk="1" fontAlgn="auto" hangingPunct="1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800" dirty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</p:grpSp>
        </p:grpSp>
        <p:grpSp>
          <p:nvGrpSpPr>
            <p:cNvPr id="171084" name="Group 48"/>
            <p:cNvGrpSpPr>
              <a:grpSpLocks/>
            </p:cNvGrpSpPr>
            <p:nvPr/>
          </p:nvGrpSpPr>
          <p:grpSpPr bwMode="auto">
            <a:xfrm>
              <a:off x="3539588" y="2669737"/>
              <a:ext cx="853440" cy="741680"/>
              <a:chOff x="7179310" y="4033520"/>
              <a:chExt cx="1009650" cy="855028"/>
            </a:xfrm>
          </p:grpSpPr>
          <p:grpSp>
            <p:nvGrpSpPr>
              <p:cNvPr id="171113" name="Group 44"/>
              <p:cNvGrpSpPr>
                <a:grpSpLocks/>
              </p:cNvGrpSpPr>
              <p:nvPr/>
            </p:nvGrpSpPr>
            <p:grpSpPr bwMode="auto">
              <a:xfrm>
                <a:off x="7179310" y="4033520"/>
                <a:ext cx="1009650" cy="855028"/>
                <a:chOff x="-44" y="1473"/>
                <a:chExt cx="981" cy="1105"/>
              </a:xfrm>
            </p:grpSpPr>
            <p:pic>
              <p:nvPicPr>
                <p:cNvPr id="171115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71116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defTabSz="457200" eaLnBrk="1" fontAlgn="auto" hangingPunct="1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800" dirty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</p:grpSp>
          <p:sp>
            <p:nvSpPr>
              <p:cNvPr id="183" name="Rectangle 43"/>
              <p:cNvSpPr>
                <a:spLocks noChangeArrowheads="1"/>
              </p:cNvSpPr>
              <p:nvPr/>
            </p:nvSpPr>
            <p:spPr bwMode="auto">
              <a:xfrm rot="16200000">
                <a:off x="7440190" y="4309323"/>
                <a:ext cx="126273" cy="195358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dirty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154" name="Rectangle 43"/>
            <p:cNvSpPr>
              <a:spLocks noChangeArrowheads="1"/>
            </p:cNvSpPr>
            <p:nvPr/>
          </p:nvSpPr>
          <p:spPr bwMode="auto">
            <a:xfrm>
              <a:off x="2614674" y="2705584"/>
              <a:ext cx="109559" cy="165095"/>
            </a:xfrm>
            <a:prstGeom prst="rect">
              <a:avLst/>
            </a:prstGeom>
            <a:gradFill rotWithShape="1">
              <a:gsLst>
                <a:gs pos="0">
                  <a:srgbClr val="008000"/>
                </a:gs>
                <a:gs pos="50000">
                  <a:schemeClr val="bg1"/>
                </a:gs>
                <a:gs pos="100000">
                  <a:srgbClr val="008000"/>
                </a:gs>
              </a:gsLst>
              <a:lin ang="0" scaled="1"/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grpSp>
          <p:nvGrpSpPr>
            <p:cNvPr id="171086" name="Group 44"/>
            <p:cNvGrpSpPr>
              <a:grpSpLocks/>
            </p:cNvGrpSpPr>
            <p:nvPr/>
          </p:nvGrpSpPr>
          <p:grpSpPr bwMode="auto">
            <a:xfrm>
              <a:off x="2233637" y="2138292"/>
              <a:ext cx="853440" cy="741680"/>
              <a:chOff x="-44" y="1473"/>
              <a:chExt cx="981" cy="1105"/>
            </a:xfrm>
          </p:grpSpPr>
          <p:pic>
            <p:nvPicPr>
              <p:cNvPr id="171111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1112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736 w 356"/>
                  <a:gd name="T3" fmla="*/ 95 h 368"/>
                  <a:gd name="T4" fmla="*/ 2059 w 356"/>
                  <a:gd name="T5" fmla="*/ 1990 h 368"/>
                  <a:gd name="T6" fmla="*/ 454 w 356"/>
                  <a:gd name="T7" fmla="*/ 248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en-US" sz="1800" dirty="0">
                  <a:solidFill>
                    <a:prstClr val="black"/>
                  </a:solidFill>
                  <a:latin typeface="Calibri"/>
                  <a:cs typeface="+mn-cs"/>
                </a:endParaRPr>
              </a:p>
            </p:txBody>
          </p:sp>
        </p:grpSp>
        <p:grpSp>
          <p:nvGrpSpPr>
            <p:cNvPr id="171087" name="Group 51"/>
            <p:cNvGrpSpPr>
              <a:grpSpLocks/>
            </p:cNvGrpSpPr>
            <p:nvPr/>
          </p:nvGrpSpPr>
          <p:grpSpPr bwMode="auto">
            <a:xfrm>
              <a:off x="2060917" y="4279843"/>
              <a:ext cx="853440" cy="835329"/>
              <a:chOff x="8077200" y="3320111"/>
              <a:chExt cx="853440" cy="835329"/>
            </a:xfrm>
          </p:grpSpPr>
          <p:sp>
            <p:nvSpPr>
              <p:cNvPr id="176" name="Rectangle 43"/>
              <p:cNvSpPr>
                <a:spLocks noChangeArrowheads="1"/>
              </p:cNvSpPr>
              <p:nvPr/>
            </p:nvSpPr>
            <p:spPr bwMode="auto">
              <a:xfrm>
                <a:off x="8630957" y="3320602"/>
                <a:ext cx="111147" cy="165095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dirty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grpSp>
            <p:nvGrpSpPr>
              <p:cNvPr id="171108" name="Group 44"/>
              <p:cNvGrpSpPr>
                <a:grpSpLocks/>
              </p:cNvGrpSpPr>
              <p:nvPr/>
            </p:nvGrpSpPr>
            <p:grpSpPr bwMode="auto">
              <a:xfrm>
                <a:off x="8077200" y="3413760"/>
                <a:ext cx="853440" cy="741680"/>
                <a:chOff x="-44" y="1473"/>
                <a:chExt cx="981" cy="1105"/>
              </a:xfrm>
            </p:grpSpPr>
            <p:pic>
              <p:nvPicPr>
                <p:cNvPr id="171109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71110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defTabSz="457200" eaLnBrk="1" fontAlgn="auto" hangingPunct="1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800" dirty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</p:grpSp>
        </p:grpSp>
        <p:pic>
          <p:nvPicPr>
            <p:cNvPr id="67665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4913" y="3316753"/>
              <a:ext cx="603370" cy="341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71089" name="Group 53"/>
            <p:cNvGrpSpPr>
              <a:grpSpLocks/>
            </p:cNvGrpSpPr>
            <p:nvPr/>
          </p:nvGrpSpPr>
          <p:grpSpPr bwMode="auto">
            <a:xfrm>
              <a:off x="731524" y="3616962"/>
              <a:ext cx="914403" cy="690308"/>
              <a:chOff x="1046480" y="3962400"/>
              <a:chExt cx="1026163" cy="761428"/>
            </a:xfrm>
          </p:grpSpPr>
          <p:sp>
            <p:nvSpPr>
              <p:cNvPr id="172" name="Rectangle 48"/>
              <p:cNvSpPr>
                <a:spLocks noChangeArrowheads="1"/>
              </p:cNvSpPr>
              <p:nvPr/>
            </p:nvSpPr>
            <p:spPr bwMode="auto">
              <a:xfrm rot="16200000">
                <a:off x="1893846" y="4299747"/>
                <a:ext cx="110313" cy="247682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dirty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grpSp>
            <p:nvGrpSpPr>
              <p:cNvPr id="171104" name="Group 49"/>
              <p:cNvGrpSpPr>
                <a:grpSpLocks/>
              </p:cNvGrpSpPr>
              <p:nvPr/>
            </p:nvGrpSpPr>
            <p:grpSpPr bwMode="auto">
              <a:xfrm>
                <a:off x="1046480" y="3962400"/>
                <a:ext cx="936071" cy="761428"/>
                <a:chOff x="-44" y="1473"/>
                <a:chExt cx="981" cy="1105"/>
              </a:xfrm>
            </p:grpSpPr>
            <p:pic>
              <p:nvPicPr>
                <p:cNvPr id="171105" name="Picture 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71106" name="Freeform 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defTabSz="457200" eaLnBrk="1" fontAlgn="auto" hangingPunct="1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800" dirty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</p:grpSp>
        </p:grpSp>
        <p:grpSp>
          <p:nvGrpSpPr>
            <p:cNvPr id="171090" name="Group 54"/>
            <p:cNvGrpSpPr>
              <a:grpSpLocks/>
            </p:cNvGrpSpPr>
            <p:nvPr/>
          </p:nvGrpSpPr>
          <p:grpSpPr bwMode="auto">
            <a:xfrm>
              <a:off x="3410634" y="3567725"/>
              <a:ext cx="853440" cy="741680"/>
              <a:chOff x="7179310" y="4033520"/>
              <a:chExt cx="1009650" cy="855028"/>
            </a:xfrm>
          </p:grpSpPr>
          <p:grpSp>
            <p:nvGrpSpPr>
              <p:cNvPr id="171099" name="Group 44"/>
              <p:cNvGrpSpPr>
                <a:grpSpLocks/>
              </p:cNvGrpSpPr>
              <p:nvPr/>
            </p:nvGrpSpPr>
            <p:grpSpPr bwMode="auto">
              <a:xfrm>
                <a:off x="7179310" y="4033520"/>
                <a:ext cx="1009650" cy="855028"/>
                <a:chOff x="-44" y="1473"/>
                <a:chExt cx="981" cy="1105"/>
              </a:xfrm>
            </p:grpSpPr>
            <p:pic>
              <p:nvPicPr>
                <p:cNvPr id="171101" name="Picture 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71102" name="Freeform 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1736 w 356"/>
                    <a:gd name="T3" fmla="*/ 95 h 368"/>
                    <a:gd name="T4" fmla="*/ 2059 w 356"/>
                    <a:gd name="T5" fmla="*/ 1990 h 368"/>
                    <a:gd name="T6" fmla="*/ 454 w 356"/>
                    <a:gd name="T7" fmla="*/ 2489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defTabSz="457200" eaLnBrk="1" fontAlgn="auto" hangingPunct="1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800" dirty="0">
                    <a:solidFill>
                      <a:prstClr val="black"/>
                    </a:solidFill>
                    <a:latin typeface="Calibri"/>
                    <a:cs typeface="+mn-cs"/>
                  </a:endParaRPr>
                </a:p>
              </p:txBody>
            </p:sp>
          </p:grpSp>
          <p:sp>
            <p:nvSpPr>
              <p:cNvPr id="169" name="Rectangle 43"/>
              <p:cNvSpPr>
                <a:spLocks noChangeArrowheads="1"/>
              </p:cNvSpPr>
              <p:nvPr/>
            </p:nvSpPr>
            <p:spPr bwMode="auto">
              <a:xfrm rot="16200000">
                <a:off x="7438739" y="4308053"/>
                <a:ext cx="128104" cy="197237"/>
              </a:xfrm>
              <a:prstGeom prst="rect">
                <a:avLst/>
              </a:prstGeom>
              <a:gradFill rotWithShape="1">
                <a:gsLst>
                  <a:gs pos="0">
                    <a:srgbClr val="008000"/>
                  </a:gs>
                  <a:gs pos="50000">
                    <a:schemeClr val="bg1"/>
                  </a:gs>
                  <a:gs pos="100000">
                    <a:srgbClr val="008000"/>
                  </a:gs>
                </a:gsLst>
                <a:lin ang="0" scaled="1"/>
              </a:gradFill>
              <a:ln w="9525">
                <a:solidFill>
                  <a:srgbClr val="008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dirty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67668" name="Line 17"/>
            <p:cNvSpPr>
              <a:spLocks noChangeShapeType="1"/>
            </p:cNvSpPr>
            <p:nvPr/>
          </p:nvSpPr>
          <p:spPr bwMode="auto">
            <a:xfrm flipV="1">
              <a:off x="1660396" y="3600906"/>
              <a:ext cx="744686" cy="4508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67669" name="Line 19"/>
            <p:cNvSpPr>
              <a:spLocks noChangeShapeType="1"/>
            </p:cNvSpPr>
            <p:nvPr/>
          </p:nvSpPr>
          <p:spPr bwMode="auto">
            <a:xfrm flipH="1" flipV="1">
              <a:off x="2968756" y="3545345"/>
              <a:ext cx="646242" cy="3381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67670" name="Text Box 35"/>
            <p:cNvSpPr txBox="1">
              <a:spLocks noChangeArrowheads="1"/>
            </p:cNvSpPr>
            <p:nvPr/>
          </p:nvSpPr>
          <p:spPr bwMode="auto">
            <a:xfrm>
              <a:off x="2401907" y="3026249"/>
              <a:ext cx="312799" cy="3698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67671" name="Text Box 36"/>
            <p:cNvSpPr txBox="1">
              <a:spLocks noChangeArrowheads="1"/>
            </p:cNvSpPr>
            <p:nvPr/>
          </p:nvSpPr>
          <p:spPr bwMode="auto">
            <a:xfrm>
              <a:off x="2903656" y="3051648"/>
              <a:ext cx="323914" cy="366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67672" name="Text Box 37"/>
            <p:cNvSpPr txBox="1">
              <a:spLocks noChangeArrowheads="1"/>
            </p:cNvSpPr>
            <p:nvPr/>
          </p:nvSpPr>
          <p:spPr bwMode="auto">
            <a:xfrm>
              <a:off x="3125951" y="3710440"/>
              <a:ext cx="322326" cy="3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67673" name="Text Box 38"/>
            <p:cNvSpPr txBox="1">
              <a:spLocks noChangeArrowheads="1"/>
            </p:cNvSpPr>
            <p:nvPr/>
          </p:nvSpPr>
          <p:spPr bwMode="auto">
            <a:xfrm>
              <a:off x="2640079" y="3654879"/>
              <a:ext cx="323914" cy="366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67674" name="Text Box 39"/>
            <p:cNvSpPr txBox="1">
              <a:spLocks noChangeArrowheads="1"/>
            </p:cNvSpPr>
            <p:nvPr/>
          </p:nvSpPr>
          <p:spPr bwMode="auto">
            <a:xfrm>
              <a:off x="2070052" y="3704090"/>
              <a:ext cx="323914" cy="3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67675" name="Text Box 40"/>
            <p:cNvSpPr txBox="1">
              <a:spLocks noChangeArrowheads="1"/>
            </p:cNvSpPr>
            <p:nvPr/>
          </p:nvSpPr>
          <p:spPr bwMode="auto">
            <a:xfrm>
              <a:off x="2039884" y="3080222"/>
              <a:ext cx="319151" cy="3698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6</a:t>
              </a:r>
            </a:p>
          </p:txBody>
        </p:sp>
      </p:grp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>
          <a:xfrm>
            <a:off x="187325" y="141288"/>
            <a:ext cx="7508875" cy="1143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latin typeface="Gill Sans MT" charset="0"/>
                <a:cs typeface="+mj-cs"/>
              </a:rPr>
              <a:t>Self-learning, forwarding: example</a:t>
            </a:r>
          </a:p>
        </p:txBody>
      </p:sp>
      <p:grpSp>
        <p:nvGrpSpPr>
          <p:cNvPr id="685088" name="Group 32"/>
          <p:cNvGrpSpPr>
            <a:grpSpLocks/>
          </p:cNvGrpSpPr>
          <p:nvPr/>
        </p:nvGrpSpPr>
        <p:grpSpPr bwMode="auto">
          <a:xfrm>
            <a:off x="6778625" y="1223963"/>
            <a:ext cx="1428750" cy="369887"/>
            <a:chOff x="1750" y="3514"/>
            <a:chExt cx="900" cy="233"/>
          </a:xfrm>
        </p:grpSpPr>
        <p:sp>
          <p:nvSpPr>
            <p:cNvPr id="67646" name="Rectangle 33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47" name="Text Box 34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A A</a:t>
              </a:r>
              <a:r>
                <a:rPr lang="ja-JP" altLang="en-US" sz="1800" i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’</a:t>
              </a:r>
              <a:endParaRPr lang="en-US" sz="1800" i="0" dirty="0" smtClean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48" name="Line 35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67649" name="Line 36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</p:grpSp>
      <p:grpSp>
        <p:nvGrpSpPr>
          <p:cNvPr id="685093" name="Group 37"/>
          <p:cNvGrpSpPr>
            <a:grpSpLocks/>
          </p:cNvGrpSpPr>
          <p:nvPr/>
        </p:nvGrpSpPr>
        <p:grpSpPr bwMode="auto">
          <a:xfrm>
            <a:off x="6994525" y="525463"/>
            <a:ext cx="1450975" cy="714375"/>
            <a:chOff x="4406" y="331"/>
            <a:chExt cx="914" cy="450"/>
          </a:xfrm>
        </p:grpSpPr>
        <p:sp>
          <p:nvSpPr>
            <p:cNvPr id="67642" name="Line 38"/>
            <p:cNvSpPr>
              <a:spLocks noChangeShapeType="1"/>
            </p:cNvSpPr>
            <p:nvPr/>
          </p:nvSpPr>
          <p:spPr bwMode="auto">
            <a:xfrm flipV="1">
              <a:off x="4406" y="439"/>
              <a:ext cx="252" cy="3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67643" name="Line 39"/>
            <p:cNvSpPr>
              <a:spLocks noChangeShapeType="1"/>
            </p:cNvSpPr>
            <p:nvPr/>
          </p:nvSpPr>
          <p:spPr bwMode="auto">
            <a:xfrm flipV="1">
              <a:off x="4524" y="594"/>
              <a:ext cx="137" cy="1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67644" name="Text Box 40"/>
            <p:cNvSpPr txBox="1">
              <a:spLocks noChangeArrowheads="1"/>
            </p:cNvSpPr>
            <p:nvPr/>
          </p:nvSpPr>
          <p:spPr bwMode="auto">
            <a:xfrm>
              <a:off x="4643" y="331"/>
              <a:ext cx="677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Source: A</a:t>
              </a:r>
            </a:p>
          </p:txBody>
        </p:sp>
        <p:sp>
          <p:nvSpPr>
            <p:cNvPr id="67645" name="Text Box 41"/>
            <p:cNvSpPr txBox="1">
              <a:spLocks noChangeArrowheads="1"/>
            </p:cNvSpPr>
            <p:nvPr/>
          </p:nvSpPr>
          <p:spPr bwMode="auto">
            <a:xfrm>
              <a:off x="4660" y="492"/>
              <a:ext cx="59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Dest: A</a:t>
              </a:r>
              <a:r>
                <a:rPr lang="ja-JP" altLang="en-US" sz="16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sz="1600" i="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685098" name="Group 42"/>
          <p:cNvGrpSpPr>
            <a:grpSpLocks/>
          </p:cNvGrpSpPr>
          <p:nvPr/>
        </p:nvGrpSpPr>
        <p:grpSpPr bwMode="auto">
          <a:xfrm>
            <a:off x="3336925" y="4937125"/>
            <a:ext cx="3017838" cy="1444625"/>
            <a:chOff x="3441" y="3154"/>
            <a:chExt cx="1901" cy="910"/>
          </a:xfrm>
        </p:grpSpPr>
        <p:sp>
          <p:nvSpPr>
            <p:cNvPr id="67637" name="Rectangle 43"/>
            <p:cNvSpPr>
              <a:spLocks noChangeArrowheads="1"/>
            </p:cNvSpPr>
            <p:nvPr/>
          </p:nvSpPr>
          <p:spPr bwMode="auto">
            <a:xfrm>
              <a:off x="3449" y="3154"/>
              <a:ext cx="1893" cy="9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38" name="Text Box 44"/>
            <p:cNvSpPr txBox="1">
              <a:spLocks noChangeArrowheads="1"/>
            </p:cNvSpPr>
            <p:nvPr/>
          </p:nvSpPr>
          <p:spPr bwMode="auto">
            <a:xfrm>
              <a:off x="3441" y="3175"/>
              <a:ext cx="186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MAC addr   interface    TTL</a:t>
              </a:r>
            </a:p>
          </p:txBody>
        </p:sp>
        <p:sp>
          <p:nvSpPr>
            <p:cNvPr id="67639" name="Line 45"/>
            <p:cNvSpPr>
              <a:spLocks noChangeShapeType="1"/>
            </p:cNvSpPr>
            <p:nvPr/>
          </p:nvSpPr>
          <p:spPr bwMode="auto">
            <a:xfrm>
              <a:off x="4226" y="3154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67640" name="Line 46"/>
            <p:cNvSpPr>
              <a:spLocks noChangeShapeType="1"/>
            </p:cNvSpPr>
            <p:nvPr/>
          </p:nvSpPr>
          <p:spPr bwMode="auto">
            <a:xfrm>
              <a:off x="4963" y="3157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67641" name="Line 47"/>
            <p:cNvSpPr>
              <a:spLocks noChangeShapeType="1"/>
            </p:cNvSpPr>
            <p:nvPr/>
          </p:nvSpPr>
          <p:spPr bwMode="auto">
            <a:xfrm>
              <a:off x="3452" y="3397"/>
              <a:ext cx="18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</p:grpSp>
      <p:sp>
        <p:nvSpPr>
          <p:cNvPr id="685104" name="Text Box 48"/>
          <p:cNvSpPr txBox="1">
            <a:spLocks noChangeArrowheads="1"/>
          </p:cNvSpPr>
          <p:nvPr/>
        </p:nvSpPr>
        <p:spPr bwMode="auto">
          <a:xfrm>
            <a:off x="6437313" y="5326063"/>
            <a:ext cx="17780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switch table 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(initially empty)</a:t>
            </a:r>
          </a:p>
        </p:txBody>
      </p:sp>
      <p:grpSp>
        <p:nvGrpSpPr>
          <p:cNvPr id="685105" name="Group 49"/>
          <p:cNvGrpSpPr>
            <a:grpSpLocks/>
          </p:cNvGrpSpPr>
          <p:nvPr/>
        </p:nvGrpSpPr>
        <p:grpSpPr bwMode="auto">
          <a:xfrm>
            <a:off x="3771900" y="5370513"/>
            <a:ext cx="2471738" cy="376237"/>
            <a:chOff x="2376" y="3383"/>
            <a:chExt cx="1557" cy="237"/>
          </a:xfrm>
        </p:grpSpPr>
        <p:sp>
          <p:nvSpPr>
            <p:cNvPr id="67634" name="Text Box 50"/>
            <p:cNvSpPr txBox="1">
              <a:spLocks noChangeArrowheads="1"/>
            </p:cNvSpPr>
            <p:nvPr/>
          </p:nvSpPr>
          <p:spPr bwMode="auto">
            <a:xfrm>
              <a:off x="2376" y="3388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67635" name="Text Box 51"/>
            <p:cNvSpPr txBox="1">
              <a:spLocks noChangeArrowheads="1"/>
            </p:cNvSpPr>
            <p:nvPr/>
          </p:nvSpPr>
          <p:spPr bwMode="auto">
            <a:xfrm>
              <a:off x="3133" y="3387"/>
              <a:ext cx="19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67636" name="Text Box 52"/>
            <p:cNvSpPr txBox="1">
              <a:spLocks noChangeArrowheads="1"/>
            </p:cNvSpPr>
            <p:nvPr/>
          </p:nvSpPr>
          <p:spPr bwMode="auto">
            <a:xfrm>
              <a:off x="3655" y="3383"/>
              <a:ext cx="27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60</a:t>
              </a:r>
            </a:p>
          </p:txBody>
        </p:sp>
      </p:grpSp>
      <p:grpSp>
        <p:nvGrpSpPr>
          <p:cNvPr id="685115" name="Group 59"/>
          <p:cNvGrpSpPr>
            <a:grpSpLocks/>
          </p:cNvGrpSpPr>
          <p:nvPr/>
        </p:nvGrpSpPr>
        <p:grpSpPr bwMode="auto">
          <a:xfrm>
            <a:off x="5799138" y="2881313"/>
            <a:ext cx="1428750" cy="369887"/>
            <a:chOff x="1750" y="3514"/>
            <a:chExt cx="900" cy="233"/>
          </a:xfrm>
        </p:grpSpPr>
        <p:sp>
          <p:nvSpPr>
            <p:cNvPr id="67630" name="Rectangle 60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31" name="Text Box 61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A A</a:t>
              </a:r>
              <a:r>
                <a:rPr lang="ja-JP" altLang="en-US" sz="1800" i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’</a:t>
              </a:r>
              <a:endParaRPr lang="en-US" sz="1800" i="0" dirty="0" smtClean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32" name="Line 62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67633" name="Line 63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</p:grpSp>
      <p:grpSp>
        <p:nvGrpSpPr>
          <p:cNvPr id="685120" name="Group 64"/>
          <p:cNvGrpSpPr>
            <a:grpSpLocks/>
          </p:cNvGrpSpPr>
          <p:nvPr/>
        </p:nvGrpSpPr>
        <p:grpSpPr bwMode="auto">
          <a:xfrm>
            <a:off x="5799138" y="2879725"/>
            <a:ext cx="1428750" cy="369888"/>
            <a:chOff x="1750" y="3514"/>
            <a:chExt cx="900" cy="233"/>
          </a:xfrm>
        </p:grpSpPr>
        <p:sp>
          <p:nvSpPr>
            <p:cNvPr id="67626" name="Rectangle 65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27" name="Text Box 66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A A</a:t>
              </a:r>
              <a:r>
                <a:rPr lang="ja-JP" altLang="en-US" sz="1800" i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’</a:t>
              </a:r>
              <a:endParaRPr lang="en-US" sz="1800" i="0" dirty="0" smtClean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28" name="Line 67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67629" name="Line 68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</p:grpSp>
      <p:grpSp>
        <p:nvGrpSpPr>
          <p:cNvPr id="685125" name="Group 69"/>
          <p:cNvGrpSpPr>
            <a:grpSpLocks/>
          </p:cNvGrpSpPr>
          <p:nvPr/>
        </p:nvGrpSpPr>
        <p:grpSpPr bwMode="auto">
          <a:xfrm>
            <a:off x="5799138" y="2882900"/>
            <a:ext cx="1428750" cy="369888"/>
            <a:chOff x="1750" y="3514"/>
            <a:chExt cx="900" cy="233"/>
          </a:xfrm>
        </p:grpSpPr>
        <p:sp>
          <p:nvSpPr>
            <p:cNvPr id="67622" name="Rectangle 70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23" name="Text Box 71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A A</a:t>
              </a:r>
              <a:r>
                <a:rPr lang="ja-JP" altLang="en-US" sz="1800" i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’</a:t>
              </a:r>
              <a:endParaRPr lang="en-US" sz="1800" i="0" dirty="0" smtClean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24" name="Line 72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67625" name="Line 73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</p:grpSp>
      <p:grpSp>
        <p:nvGrpSpPr>
          <p:cNvPr id="685130" name="Group 74"/>
          <p:cNvGrpSpPr>
            <a:grpSpLocks/>
          </p:cNvGrpSpPr>
          <p:nvPr/>
        </p:nvGrpSpPr>
        <p:grpSpPr bwMode="auto">
          <a:xfrm>
            <a:off x="5799138" y="2882900"/>
            <a:ext cx="1428750" cy="369888"/>
            <a:chOff x="1750" y="3514"/>
            <a:chExt cx="900" cy="233"/>
          </a:xfrm>
        </p:grpSpPr>
        <p:sp>
          <p:nvSpPr>
            <p:cNvPr id="67618" name="Rectangle 75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19" name="Text Box 76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A A</a:t>
              </a:r>
              <a:r>
                <a:rPr lang="ja-JP" altLang="en-US" sz="1800" i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’</a:t>
              </a:r>
              <a:endParaRPr lang="en-US" sz="1800" i="0" dirty="0" smtClean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20" name="Line 77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67621" name="Line 78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</p:grpSp>
      <p:grpSp>
        <p:nvGrpSpPr>
          <p:cNvPr id="685135" name="Group 79"/>
          <p:cNvGrpSpPr>
            <a:grpSpLocks/>
          </p:cNvGrpSpPr>
          <p:nvPr/>
        </p:nvGrpSpPr>
        <p:grpSpPr bwMode="auto">
          <a:xfrm>
            <a:off x="5795963" y="2879725"/>
            <a:ext cx="1428750" cy="369888"/>
            <a:chOff x="1750" y="3514"/>
            <a:chExt cx="900" cy="233"/>
          </a:xfrm>
        </p:grpSpPr>
        <p:sp>
          <p:nvSpPr>
            <p:cNvPr id="67614" name="Rectangle 80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15" name="Text Box 81"/>
            <p:cNvSpPr txBox="1">
              <a:spLocks noChangeArrowheads="1"/>
            </p:cNvSpPr>
            <p:nvPr/>
          </p:nvSpPr>
          <p:spPr bwMode="auto">
            <a:xfrm>
              <a:off x="1750" y="3514"/>
              <a:ext cx="3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A A</a:t>
              </a:r>
              <a:r>
                <a:rPr lang="ja-JP" altLang="en-US" sz="1800" i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’</a:t>
              </a:r>
              <a:endParaRPr lang="en-US" sz="1800" i="0" dirty="0" smtClean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16" name="Line 82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67617" name="Line 83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</p:grpSp>
      <p:sp>
        <p:nvSpPr>
          <p:cNvPr id="685140" name="Rectangle 84"/>
          <p:cNvSpPr>
            <a:spLocks noGrp="1" noChangeArrowheads="1"/>
          </p:cNvSpPr>
          <p:nvPr>
            <p:ph type="body" idx="1"/>
          </p:nvPr>
        </p:nvSpPr>
        <p:spPr>
          <a:xfrm>
            <a:off x="285750" y="1508125"/>
            <a:ext cx="4044950" cy="9445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latin typeface="Gill Sans MT" charset="0"/>
                <a:cs typeface="+mn-cs"/>
              </a:rPr>
              <a:t>frame </a:t>
            </a:r>
            <a:r>
              <a:rPr lang="en-US" dirty="0" smtClean="0">
                <a:latin typeface="Gill Sans MT" charset="0"/>
                <a:cs typeface="+mn-cs"/>
              </a:rPr>
              <a:t>destination, A’, location unknown</a:t>
            </a:r>
            <a:r>
              <a:rPr lang="en-US" dirty="0">
                <a:latin typeface="Gill Sans MT" charset="0"/>
                <a:cs typeface="+mn-cs"/>
              </a:rPr>
              <a:t>:</a:t>
            </a:r>
            <a:endParaRPr lang="en-US" i="1" dirty="0">
              <a:latin typeface="Gill Sans MT" charset="0"/>
              <a:cs typeface="+mn-cs"/>
            </a:endParaRPr>
          </a:p>
        </p:txBody>
      </p:sp>
      <p:sp>
        <p:nvSpPr>
          <p:cNvPr id="685142" name="Text Box 86"/>
          <p:cNvSpPr txBox="1">
            <a:spLocks noChangeArrowheads="1"/>
          </p:cNvSpPr>
          <p:nvPr/>
        </p:nvSpPr>
        <p:spPr bwMode="auto">
          <a:xfrm>
            <a:off x="3349625" y="1847850"/>
            <a:ext cx="8382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flood</a:t>
            </a:r>
          </a:p>
        </p:txBody>
      </p:sp>
      <p:grpSp>
        <p:nvGrpSpPr>
          <p:cNvPr id="685148" name="Group 92"/>
          <p:cNvGrpSpPr>
            <a:grpSpLocks/>
          </p:cNvGrpSpPr>
          <p:nvPr/>
        </p:nvGrpSpPr>
        <p:grpSpPr bwMode="auto">
          <a:xfrm>
            <a:off x="6130925" y="3981450"/>
            <a:ext cx="1428750" cy="369888"/>
            <a:chOff x="730" y="2472"/>
            <a:chExt cx="900" cy="233"/>
          </a:xfrm>
        </p:grpSpPr>
        <p:sp>
          <p:nvSpPr>
            <p:cNvPr id="67610" name="Rectangle 88"/>
            <p:cNvSpPr>
              <a:spLocks noChangeArrowheads="1"/>
            </p:cNvSpPr>
            <p:nvPr/>
          </p:nvSpPr>
          <p:spPr bwMode="auto">
            <a:xfrm>
              <a:off x="751" y="2500"/>
              <a:ext cx="879" cy="16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11" name="Text Box 89"/>
            <p:cNvSpPr txBox="1">
              <a:spLocks noChangeArrowheads="1"/>
            </p:cNvSpPr>
            <p:nvPr/>
          </p:nvSpPr>
          <p:spPr bwMode="auto">
            <a:xfrm>
              <a:off x="730" y="2472"/>
              <a:ext cx="35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i="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A</a:t>
              </a:r>
              <a:r>
                <a:rPr lang="ja-JP" altLang="en-US" sz="1800" i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’</a:t>
              </a:r>
              <a:r>
                <a:rPr lang="en-US" sz="1800" i="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 A</a:t>
              </a:r>
            </a:p>
          </p:txBody>
        </p:sp>
        <p:sp>
          <p:nvSpPr>
            <p:cNvPr id="67612" name="Line 90"/>
            <p:cNvSpPr>
              <a:spLocks noChangeShapeType="1"/>
            </p:cNvSpPr>
            <p:nvPr/>
          </p:nvSpPr>
          <p:spPr bwMode="auto">
            <a:xfrm>
              <a:off x="937" y="2493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  <p:sp>
          <p:nvSpPr>
            <p:cNvPr id="67613" name="Line 91"/>
            <p:cNvSpPr>
              <a:spLocks noChangeShapeType="1"/>
            </p:cNvSpPr>
            <p:nvPr/>
          </p:nvSpPr>
          <p:spPr bwMode="auto">
            <a:xfrm>
              <a:off x="1096" y="2498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dirty="0">
                <a:solidFill>
                  <a:prstClr val="black"/>
                </a:solidFill>
                <a:latin typeface="Calibri"/>
                <a:cs typeface="+mn-cs"/>
              </a:endParaRPr>
            </a:p>
          </p:txBody>
        </p:sp>
      </p:grpSp>
      <p:sp>
        <p:nvSpPr>
          <p:cNvPr id="685149" name="Rectangle 93"/>
          <p:cNvSpPr>
            <a:spLocks noChangeArrowheads="1"/>
          </p:cNvSpPr>
          <p:nvPr/>
        </p:nvSpPr>
        <p:spPr bwMode="auto">
          <a:xfrm>
            <a:off x="300038" y="2425700"/>
            <a:ext cx="404495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79400" indent="-279400" defTabSz="457200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latin typeface="Gill Sans MT" charset="0"/>
                <a:cs typeface="+mn-cs"/>
              </a:rPr>
              <a:t>destination A location known:</a:t>
            </a:r>
            <a:endParaRPr lang="en-US" sz="2800" dirty="0">
              <a:solidFill>
                <a:srgbClr val="FF0000"/>
              </a:solidFill>
              <a:latin typeface="Gill Sans MT" charset="0"/>
              <a:cs typeface="+mn-cs"/>
            </a:endParaRPr>
          </a:p>
        </p:txBody>
      </p:sp>
      <p:grpSp>
        <p:nvGrpSpPr>
          <p:cNvPr id="685150" name="Group 94"/>
          <p:cNvGrpSpPr>
            <a:grpSpLocks/>
          </p:cNvGrpSpPr>
          <p:nvPr/>
        </p:nvGrpSpPr>
        <p:grpSpPr bwMode="auto">
          <a:xfrm>
            <a:off x="3768725" y="5656263"/>
            <a:ext cx="2471738" cy="374650"/>
            <a:chOff x="2376" y="3383"/>
            <a:chExt cx="1557" cy="236"/>
          </a:xfrm>
        </p:grpSpPr>
        <p:sp>
          <p:nvSpPr>
            <p:cNvPr id="67607" name="Text Box 95"/>
            <p:cNvSpPr txBox="1">
              <a:spLocks noChangeArrowheads="1"/>
            </p:cNvSpPr>
            <p:nvPr/>
          </p:nvSpPr>
          <p:spPr bwMode="auto">
            <a:xfrm>
              <a:off x="2376" y="3388"/>
              <a:ext cx="24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  <a:r>
                <a:rPr lang="ja-JP" altLang="en-US" sz="180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endPara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7608" name="Text Box 96"/>
            <p:cNvSpPr txBox="1">
              <a:spLocks noChangeArrowheads="1"/>
            </p:cNvSpPr>
            <p:nvPr/>
          </p:nvSpPr>
          <p:spPr bwMode="auto">
            <a:xfrm>
              <a:off x="3133" y="3387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67609" name="Text Box 97"/>
            <p:cNvSpPr txBox="1">
              <a:spLocks noChangeArrowheads="1"/>
            </p:cNvSpPr>
            <p:nvPr/>
          </p:nvSpPr>
          <p:spPr bwMode="auto">
            <a:xfrm>
              <a:off x="3655" y="3383"/>
              <a:ext cx="27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60</a:t>
              </a:r>
            </a:p>
          </p:txBody>
        </p:sp>
      </p:grpSp>
      <p:sp>
        <p:nvSpPr>
          <p:cNvPr id="685154" name="Rectangle 98"/>
          <p:cNvSpPr>
            <a:spLocks noChangeArrowheads="1"/>
          </p:cNvSpPr>
          <p:nvPr/>
        </p:nvSpPr>
        <p:spPr bwMode="auto">
          <a:xfrm>
            <a:off x="619121" y="2884488"/>
            <a:ext cx="3729037" cy="53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defTabSz="457200" eaLnBrk="1" fontAlgn="auto" hangingPunct="1">
              <a:lnSpc>
                <a:spcPts val="3000"/>
              </a:lnSpc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 dirty="0">
                <a:solidFill>
                  <a:srgbClr val="CC0000"/>
                </a:solidFill>
                <a:latin typeface="Gill Sans MT" charset="0"/>
                <a:cs typeface="+mn-cs"/>
              </a:rPr>
              <a:t>            selectively send </a:t>
            </a:r>
          </a:p>
          <a:p>
            <a:pPr marL="342900" indent="-342900" defTabSz="457200" eaLnBrk="1" fontAlgn="auto" hangingPunct="1">
              <a:lnSpc>
                <a:spcPts val="3000"/>
              </a:lnSpc>
              <a:spcBef>
                <a:spcPct val="20000"/>
              </a:spcBef>
              <a:spcAft>
                <a:spcPts val="0"/>
              </a:spcAft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 dirty="0">
                <a:solidFill>
                  <a:srgbClr val="CC0000"/>
                </a:solidFill>
                <a:latin typeface="Gill Sans MT" charset="0"/>
                <a:cs typeface="+mn-cs"/>
              </a:rPr>
              <a:t>on just one link</a:t>
            </a:r>
          </a:p>
        </p:txBody>
      </p:sp>
      <p:pic>
        <p:nvPicPr>
          <p:cNvPr id="171029" name="Picture 18" descr="underline_base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919955"/>
            <a:ext cx="6399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611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5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85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85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-0.10694 0.11482 L -0.10694 0.24329 " pathEditMode="relative" rAng="0" ptsTypes="AAA">
                                      <p:cBhvr>
                                        <p:cTn id="24" dur="2000" fill="hold"/>
                                        <p:tgtEl>
                                          <p:spTgt spid="6850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47" y="1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85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6.2963E-6 L -0.12118 -0.09814 " pathEditMode="relative" ptsTypes="AA">
                                      <p:cBhvr>
                                        <p:cTn id="42" dur="2000" fill="hold"/>
                                        <p:tgtEl>
                                          <p:spTgt spid="685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40741E-7 L -0.09532 0.1435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685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74" y="7176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40741E-7 L 0.03489 0.15509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685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6" y="7755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40741E-7 L 0.16163 0.0666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685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73" y="3333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6 L 0.11545 -0.10231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685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64" y="-5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68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0.00509 L -0.03767 -0.17014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685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3" y="-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68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611 -0.1588 L -0.03472 -0.32871 " pathEditMode="relative" ptsTypes="AA">
                                      <p:cBhvr>
                                        <p:cTn id="95" dur="2000" fill="hold"/>
                                        <p:tgtEl>
                                          <p:spTgt spid="685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5104" grpId="0"/>
      <p:bldP spid="685140" grpId="0" build="p"/>
      <p:bldP spid="685142" grpId="0"/>
      <p:bldP spid="685149" grpId="0" build="p"/>
      <p:bldP spid="68515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3652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latin typeface="Gill Sans MT" charset="0"/>
                <a:cs typeface="+mj-cs"/>
              </a:rPr>
              <a:t>Wireless Link Characteristics (1)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14450"/>
            <a:ext cx="8213725" cy="5197475"/>
          </a:xfrm>
        </p:spPr>
        <p:txBody>
          <a:bodyPr/>
          <a:lstStyle/>
          <a:p>
            <a:pPr>
              <a:lnSpc>
                <a:spcPct val="80000"/>
              </a:lnSpc>
              <a:buFont typeface="Wingdings" charset="0"/>
              <a:buNone/>
              <a:defRPr/>
            </a:pPr>
            <a:r>
              <a:rPr lang="en-US" i="1" dirty="0">
                <a:solidFill>
                  <a:srgbClr val="C00000"/>
                </a:solidFill>
                <a:latin typeface="Gill Sans MT" charset="0"/>
                <a:cs typeface="+mn-cs"/>
              </a:rPr>
              <a:t>important </a:t>
            </a:r>
            <a:r>
              <a:rPr lang="en-US" dirty="0">
                <a:latin typeface="Gill Sans MT" charset="0"/>
                <a:cs typeface="+mn-cs"/>
              </a:rPr>
              <a:t>differences from wired link ….</a:t>
            </a:r>
          </a:p>
          <a:p>
            <a:pPr>
              <a:lnSpc>
                <a:spcPct val="80000"/>
              </a:lnSpc>
              <a:buFont typeface="Wingdings" charset="0"/>
              <a:buNone/>
              <a:defRPr/>
            </a:pPr>
            <a:endParaRPr lang="en-US" sz="2400" dirty="0">
              <a:latin typeface="Gill Sans MT" charset="0"/>
              <a:cs typeface="+mn-cs"/>
            </a:endParaRPr>
          </a:p>
          <a:p>
            <a:pPr lvl="1">
              <a:lnSpc>
                <a:spcPct val="80000"/>
              </a:lnSpc>
              <a:buFont typeface="Wingdings" charset="2"/>
              <a:buChar char="§"/>
              <a:defRPr/>
            </a:pPr>
            <a:r>
              <a:rPr lang="en-US" sz="2600" i="1" dirty="0">
                <a:solidFill>
                  <a:srgbClr val="C00000"/>
                </a:solidFill>
                <a:latin typeface="Gill Sans MT" charset="0"/>
              </a:rPr>
              <a:t>decreased signal strength: </a:t>
            </a:r>
            <a:r>
              <a:rPr lang="en-US" sz="2600" dirty="0">
                <a:latin typeface="Gill Sans MT" charset="0"/>
              </a:rPr>
              <a:t>radio signal attenuates as it propagates through matter (path loss)</a:t>
            </a:r>
          </a:p>
          <a:p>
            <a:pPr lvl="1">
              <a:lnSpc>
                <a:spcPct val="80000"/>
              </a:lnSpc>
              <a:buFont typeface="Wingdings" charset="2"/>
              <a:buChar char="§"/>
              <a:defRPr/>
            </a:pPr>
            <a:r>
              <a:rPr lang="en-US" sz="2600" i="1" dirty="0">
                <a:solidFill>
                  <a:srgbClr val="C00000"/>
                </a:solidFill>
                <a:latin typeface="Gill Sans MT" charset="0"/>
              </a:rPr>
              <a:t>interference from other sources: </a:t>
            </a:r>
            <a:r>
              <a:rPr lang="en-US" sz="2600" dirty="0">
                <a:latin typeface="Gill Sans MT" charset="0"/>
              </a:rPr>
              <a:t>standardized wireless network frequencies (e.g., 2.4 GHz) shared by other devices (e.g., phone); devices (motors) interfere as well</a:t>
            </a:r>
          </a:p>
          <a:p>
            <a:pPr lvl="1">
              <a:lnSpc>
                <a:spcPct val="80000"/>
              </a:lnSpc>
              <a:buFont typeface="Wingdings" charset="2"/>
              <a:buChar char="§"/>
              <a:defRPr/>
            </a:pPr>
            <a:r>
              <a:rPr lang="en-US" sz="2600" i="1" dirty="0">
                <a:solidFill>
                  <a:srgbClr val="C00000"/>
                </a:solidFill>
                <a:latin typeface="Gill Sans MT" charset="0"/>
              </a:rPr>
              <a:t>multipath propagation: </a:t>
            </a:r>
            <a:r>
              <a:rPr lang="en-US" sz="2600" dirty="0">
                <a:latin typeface="Gill Sans MT" charset="0"/>
              </a:rPr>
              <a:t>radio signal reflects off objects ground, arriving ad destination at slightly different times</a:t>
            </a:r>
          </a:p>
          <a:p>
            <a:pPr>
              <a:lnSpc>
                <a:spcPct val="80000"/>
              </a:lnSpc>
              <a:buFont typeface="Wingdings" charset="0"/>
              <a:buNone/>
              <a:defRPr/>
            </a:pPr>
            <a:endParaRPr lang="en-US" sz="2600" dirty="0">
              <a:latin typeface="Gill Sans MT" charset="0"/>
              <a:cs typeface="+mn-cs"/>
            </a:endParaRPr>
          </a:p>
          <a:p>
            <a:pPr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600" dirty="0">
                <a:latin typeface="Gill Sans MT" charset="0"/>
                <a:cs typeface="+mn-cs"/>
              </a:rPr>
              <a:t>…. make communication across (even a point to point) wireless link much more </a:t>
            </a:r>
            <a:r>
              <a:rPr lang="en-US" sz="2600" dirty="0" smtClean="0">
                <a:latin typeface="Gill Sans MT" charset="0"/>
                <a:cs typeface="+mn-cs"/>
              </a:rPr>
              <a:t>difficult </a:t>
            </a:r>
            <a:endParaRPr lang="en-US" sz="2600" dirty="0">
              <a:latin typeface="Gill Sans MT" charset="0"/>
              <a:cs typeface="+mn-cs"/>
            </a:endParaRPr>
          </a:p>
          <a:p>
            <a:pPr>
              <a:lnSpc>
                <a:spcPct val="80000"/>
              </a:lnSpc>
              <a:defRPr/>
            </a:pPr>
            <a:endParaRPr lang="en-US" sz="2400" dirty="0">
              <a:latin typeface="Gill Sans MT" charset="0"/>
              <a:cs typeface="+mn-cs"/>
            </a:endParaRPr>
          </a:p>
        </p:txBody>
      </p:sp>
      <p:pic>
        <p:nvPicPr>
          <p:cNvPr id="39941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89535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632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203200" y="228600"/>
            <a:ext cx="8664575" cy="1143000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latin typeface="Gill Sans MT" charset="0"/>
                <a:cs typeface="+mj-cs"/>
              </a:rPr>
              <a:t>Characteristics of selected wireless links</a:t>
            </a:r>
          </a:p>
        </p:txBody>
      </p:sp>
      <p:sp>
        <p:nvSpPr>
          <p:cNvPr id="7176" name="Rectangle 111"/>
          <p:cNvSpPr>
            <a:spLocks noChangeArrowheads="1"/>
          </p:cNvSpPr>
          <p:nvPr/>
        </p:nvSpPr>
        <p:spPr bwMode="auto">
          <a:xfrm>
            <a:off x="1327150" y="1468331"/>
            <a:ext cx="6567488" cy="3954569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Comic Sans MS" pitchFamily="66" charset="0"/>
              <a:ea typeface="ＭＳ Ｐゴシック" charset="0"/>
              <a:cs typeface="+mn-cs"/>
            </a:endParaRPr>
          </a:p>
        </p:txBody>
      </p:sp>
      <p:sp>
        <p:nvSpPr>
          <p:cNvPr id="8198" name="Line 112"/>
          <p:cNvSpPr>
            <a:spLocks noChangeShapeType="1"/>
          </p:cNvSpPr>
          <p:nvPr/>
        </p:nvSpPr>
        <p:spPr bwMode="auto">
          <a:xfrm>
            <a:off x="1327150" y="5422900"/>
            <a:ext cx="6626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8199" name="Text Box 113"/>
          <p:cNvSpPr txBox="1">
            <a:spLocks noChangeArrowheads="1"/>
          </p:cNvSpPr>
          <p:nvPr/>
        </p:nvSpPr>
        <p:spPr bwMode="auto">
          <a:xfrm>
            <a:off x="1704975" y="5413375"/>
            <a:ext cx="8318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+mn-cs"/>
              </a:rPr>
              <a:t>Indoor</a:t>
            </a:r>
          </a:p>
          <a:p>
            <a:pPr algn="ctr"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  <a:cs typeface="+mn-cs"/>
              </a:rPr>
              <a:t>10-30m</a:t>
            </a:r>
          </a:p>
        </p:txBody>
      </p:sp>
      <p:sp>
        <p:nvSpPr>
          <p:cNvPr id="8200" name="Text Box 114"/>
          <p:cNvSpPr txBox="1">
            <a:spLocks noChangeArrowheads="1"/>
          </p:cNvSpPr>
          <p:nvPr/>
        </p:nvSpPr>
        <p:spPr bwMode="auto">
          <a:xfrm>
            <a:off x="3217863" y="5416550"/>
            <a:ext cx="10096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+mn-cs"/>
              </a:rPr>
              <a:t>Outdoor</a:t>
            </a:r>
          </a:p>
          <a:p>
            <a:pPr algn="ctr"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  <a:cs typeface="+mn-cs"/>
              </a:rPr>
              <a:t>50-200m</a:t>
            </a:r>
          </a:p>
        </p:txBody>
      </p:sp>
      <p:sp>
        <p:nvSpPr>
          <p:cNvPr id="8201" name="Text Box 115"/>
          <p:cNvSpPr txBox="1">
            <a:spLocks noChangeArrowheads="1"/>
          </p:cNvSpPr>
          <p:nvPr/>
        </p:nvSpPr>
        <p:spPr bwMode="auto">
          <a:xfrm>
            <a:off x="4695825" y="5421313"/>
            <a:ext cx="123825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+mn-cs"/>
              </a:rPr>
              <a:t>Mid-range</a:t>
            </a:r>
          </a:p>
          <a:p>
            <a:pPr algn="ctr" eaLnBrk="1" hangingPunct="1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+mn-cs"/>
              </a:rPr>
              <a:t>outdoor</a:t>
            </a:r>
          </a:p>
          <a:p>
            <a:pPr algn="ctr"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  <a:cs typeface="+mn-cs"/>
              </a:rPr>
              <a:t>200m – 4 Km</a:t>
            </a:r>
          </a:p>
        </p:txBody>
      </p:sp>
      <p:sp>
        <p:nvSpPr>
          <p:cNvPr id="8202" name="Text Box 116"/>
          <p:cNvSpPr txBox="1">
            <a:spLocks noChangeArrowheads="1"/>
          </p:cNvSpPr>
          <p:nvPr/>
        </p:nvSpPr>
        <p:spPr bwMode="auto">
          <a:xfrm>
            <a:off x="6200775" y="5421313"/>
            <a:ext cx="135255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+mn-cs"/>
              </a:rPr>
              <a:t>Long-range</a:t>
            </a:r>
          </a:p>
          <a:p>
            <a:pPr algn="ctr" eaLnBrk="1" hangingPunct="1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+mn-cs"/>
              </a:rPr>
              <a:t>outdoor</a:t>
            </a:r>
          </a:p>
          <a:p>
            <a:pPr algn="ctr"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  <a:cs typeface="+mn-cs"/>
              </a:rPr>
              <a:t>5Km – 20 Km</a:t>
            </a:r>
          </a:p>
        </p:txBody>
      </p:sp>
      <p:sp>
        <p:nvSpPr>
          <p:cNvPr id="8203" name="Text Box 117"/>
          <p:cNvSpPr txBox="1">
            <a:spLocks noChangeArrowheads="1"/>
          </p:cNvSpPr>
          <p:nvPr/>
        </p:nvSpPr>
        <p:spPr bwMode="auto">
          <a:xfrm>
            <a:off x="679450" y="480060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+mn-cs"/>
              </a:rPr>
              <a:t>.056</a:t>
            </a:r>
            <a:endParaRPr lang="en-US" sz="1400" dirty="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8204" name="Text Box 118"/>
          <p:cNvSpPr txBox="1">
            <a:spLocks noChangeArrowheads="1"/>
          </p:cNvSpPr>
          <p:nvPr/>
        </p:nvSpPr>
        <p:spPr bwMode="auto">
          <a:xfrm>
            <a:off x="682625" y="436880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+mn-cs"/>
              </a:rPr>
              <a:t>.384</a:t>
            </a:r>
            <a:endParaRPr lang="en-US" sz="1400" dirty="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8205" name="Text Box 119"/>
          <p:cNvSpPr txBox="1">
            <a:spLocks noChangeArrowheads="1"/>
          </p:cNvSpPr>
          <p:nvPr/>
        </p:nvSpPr>
        <p:spPr bwMode="auto">
          <a:xfrm>
            <a:off x="923925" y="36782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+mn-cs"/>
              </a:rPr>
              <a:t>1</a:t>
            </a:r>
            <a:endParaRPr lang="en-US" sz="1400" dirty="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8206" name="Text Box 120"/>
          <p:cNvSpPr txBox="1">
            <a:spLocks noChangeArrowheads="1"/>
          </p:cNvSpPr>
          <p:nvPr/>
        </p:nvSpPr>
        <p:spPr bwMode="auto">
          <a:xfrm>
            <a:off x="922338" y="32464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+mn-cs"/>
              </a:rPr>
              <a:t>4</a:t>
            </a:r>
            <a:endParaRPr lang="en-US" sz="1400" dirty="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8207" name="Text Box 121"/>
          <p:cNvSpPr txBox="1">
            <a:spLocks noChangeArrowheads="1"/>
          </p:cNvSpPr>
          <p:nvPr/>
        </p:nvSpPr>
        <p:spPr bwMode="auto">
          <a:xfrm>
            <a:off x="625475" y="285115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+mn-cs"/>
              </a:rPr>
              <a:t>5-11</a:t>
            </a:r>
            <a:endParaRPr lang="en-US" sz="1400" dirty="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8208" name="Text Box 122"/>
          <p:cNvSpPr txBox="1">
            <a:spLocks noChangeArrowheads="1"/>
          </p:cNvSpPr>
          <p:nvPr/>
        </p:nvSpPr>
        <p:spPr bwMode="auto">
          <a:xfrm>
            <a:off x="814388" y="24352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+mn-cs"/>
              </a:rPr>
              <a:t>54</a:t>
            </a:r>
            <a:endParaRPr lang="en-US" sz="1400" dirty="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8209" name="Rectangle 123"/>
          <p:cNvSpPr>
            <a:spLocks noChangeArrowheads="1"/>
          </p:cNvSpPr>
          <p:nvPr/>
        </p:nvSpPr>
        <p:spPr bwMode="auto">
          <a:xfrm>
            <a:off x="2662238" y="4852988"/>
            <a:ext cx="4676775" cy="284162"/>
          </a:xfrm>
          <a:prstGeom prst="rect">
            <a:avLst/>
          </a:prstGeom>
          <a:solidFill>
            <a:srgbClr val="3333CC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8210" name="Text Box 124"/>
          <p:cNvSpPr txBox="1">
            <a:spLocks noChangeArrowheads="1"/>
          </p:cNvSpPr>
          <p:nvPr/>
        </p:nvSpPr>
        <p:spPr bwMode="auto">
          <a:xfrm>
            <a:off x="3948113" y="4845050"/>
            <a:ext cx="210661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dirty="0" smtClean="0">
                <a:solidFill>
                  <a:srgbClr val="FFFFFF"/>
                </a:solidFill>
                <a:latin typeface="Arial" charset="0"/>
                <a:cs typeface="+mn-cs"/>
              </a:rPr>
              <a:t>2G: IS-95, CDMA, GSM</a:t>
            </a:r>
          </a:p>
        </p:txBody>
      </p:sp>
      <p:sp>
        <p:nvSpPr>
          <p:cNvPr id="8211" name="Rectangle 126"/>
          <p:cNvSpPr>
            <a:spLocks noChangeArrowheads="1"/>
          </p:cNvSpPr>
          <p:nvPr/>
        </p:nvSpPr>
        <p:spPr bwMode="auto">
          <a:xfrm>
            <a:off x="2651125" y="4435475"/>
            <a:ext cx="4676775" cy="284163"/>
          </a:xfrm>
          <a:prstGeom prst="rect">
            <a:avLst/>
          </a:prstGeom>
          <a:solidFill>
            <a:srgbClr val="3333CC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8212" name="Text Box 127"/>
          <p:cNvSpPr txBox="1">
            <a:spLocks noChangeArrowheads="1"/>
          </p:cNvSpPr>
          <p:nvPr/>
        </p:nvSpPr>
        <p:spPr bwMode="auto">
          <a:xfrm>
            <a:off x="3681413" y="4413250"/>
            <a:ext cx="298291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dirty="0" smtClean="0">
                <a:solidFill>
                  <a:srgbClr val="FFFFFF"/>
                </a:solidFill>
                <a:latin typeface="Arial" charset="0"/>
                <a:cs typeface="+mn-cs"/>
              </a:rPr>
              <a:t>2.5G: UMTS/WCDMA, CDMA2000</a:t>
            </a:r>
          </a:p>
        </p:txBody>
      </p:sp>
      <p:sp>
        <p:nvSpPr>
          <p:cNvPr id="8213" name="Rectangle 129"/>
          <p:cNvSpPr>
            <a:spLocks noChangeArrowheads="1"/>
          </p:cNvSpPr>
          <p:nvPr/>
        </p:nvSpPr>
        <p:spPr bwMode="auto">
          <a:xfrm>
            <a:off x="1339850" y="3703638"/>
            <a:ext cx="928688" cy="284162"/>
          </a:xfrm>
          <a:prstGeom prst="rect">
            <a:avLst/>
          </a:prstGeom>
          <a:solidFill>
            <a:srgbClr val="3333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8214" name="Text Box 130"/>
          <p:cNvSpPr txBox="1">
            <a:spLocks noChangeArrowheads="1"/>
          </p:cNvSpPr>
          <p:nvPr/>
        </p:nvSpPr>
        <p:spPr bwMode="auto">
          <a:xfrm>
            <a:off x="1422400" y="3711575"/>
            <a:ext cx="7254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3333CC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dirty="0" smtClean="0">
                <a:solidFill>
                  <a:srgbClr val="FFFFFF"/>
                </a:solidFill>
                <a:latin typeface="Arial" charset="0"/>
                <a:cs typeface="+mn-cs"/>
              </a:rPr>
              <a:t>802.15</a:t>
            </a:r>
          </a:p>
        </p:txBody>
      </p:sp>
      <p:sp>
        <p:nvSpPr>
          <p:cNvPr id="8215" name="Rectangle 131"/>
          <p:cNvSpPr>
            <a:spLocks noChangeArrowheads="1"/>
          </p:cNvSpPr>
          <p:nvPr/>
        </p:nvSpPr>
        <p:spPr bwMode="auto">
          <a:xfrm>
            <a:off x="1354138" y="2865438"/>
            <a:ext cx="1724025" cy="315912"/>
          </a:xfrm>
          <a:prstGeom prst="rect">
            <a:avLst/>
          </a:prstGeom>
          <a:solidFill>
            <a:srgbClr val="3333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8216" name="Text Box 132"/>
          <p:cNvSpPr txBox="1">
            <a:spLocks noChangeArrowheads="1"/>
          </p:cNvSpPr>
          <p:nvPr/>
        </p:nvSpPr>
        <p:spPr bwMode="auto">
          <a:xfrm>
            <a:off x="1724025" y="2890838"/>
            <a:ext cx="8334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dirty="0" smtClean="0">
                <a:solidFill>
                  <a:srgbClr val="FFFFFF"/>
                </a:solidFill>
                <a:latin typeface="Arial" charset="0"/>
                <a:cs typeface="+mn-cs"/>
              </a:rPr>
              <a:t>802.11b</a:t>
            </a:r>
          </a:p>
        </p:txBody>
      </p:sp>
      <p:sp>
        <p:nvSpPr>
          <p:cNvPr id="8217" name="Rectangle 133"/>
          <p:cNvSpPr>
            <a:spLocks noChangeArrowheads="1"/>
          </p:cNvSpPr>
          <p:nvPr/>
        </p:nvSpPr>
        <p:spPr bwMode="auto">
          <a:xfrm>
            <a:off x="1357313" y="2432050"/>
            <a:ext cx="1724025" cy="315913"/>
          </a:xfrm>
          <a:prstGeom prst="rect">
            <a:avLst/>
          </a:prstGeom>
          <a:solidFill>
            <a:srgbClr val="3333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8218" name="Text Box 134"/>
          <p:cNvSpPr txBox="1">
            <a:spLocks noChangeArrowheads="1"/>
          </p:cNvSpPr>
          <p:nvPr/>
        </p:nvSpPr>
        <p:spPr bwMode="auto">
          <a:xfrm>
            <a:off x="1727200" y="2457450"/>
            <a:ext cx="981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dirty="0" smtClean="0">
                <a:solidFill>
                  <a:srgbClr val="FFFFFF"/>
                </a:solidFill>
                <a:latin typeface="Arial" charset="0"/>
                <a:cs typeface="+mn-cs"/>
              </a:rPr>
              <a:t>802.11a,g</a:t>
            </a:r>
          </a:p>
        </p:txBody>
      </p:sp>
      <p:sp>
        <p:nvSpPr>
          <p:cNvPr id="8219" name="Line 135"/>
          <p:cNvSpPr>
            <a:spLocks noChangeShapeType="1"/>
          </p:cNvSpPr>
          <p:nvPr/>
        </p:nvSpPr>
        <p:spPr bwMode="auto">
          <a:xfrm flipV="1">
            <a:off x="1328738" y="1320257"/>
            <a:ext cx="0" cy="410264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8220" name="Rectangle 136"/>
          <p:cNvSpPr>
            <a:spLocks noChangeArrowheads="1"/>
          </p:cNvSpPr>
          <p:nvPr/>
        </p:nvSpPr>
        <p:spPr bwMode="auto">
          <a:xfrm>
            <a:off x="2717800" y="2744788"/>
            <a:ext cx="5078413" cy="596900"/>
          </a:xfrm>
          <a:prstGeom prst="rect">
            <a:avLst/>
          </a:prstGeom>
          <a:solidFill>
            <a:srgbClr val="3333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8221" name="Rectangle 137"/>
          <p:cNvSpPr>
            <a:spLocks noChangeArrowheads="1"/>
          </p:cNvSpPr>
          <p:nvPr/>
        </p:nvSpPr>
        <p:spPr bwMode="auto">
          <a:xfrm>
            <a:off x="2654300" y="3297238"/>
            <a:ext cx="4676775" cy="284162"/>
          </a:xfrm>
          <a:prstGeom prst="rect">
            <a:avLst/>
          </a:prstGeom>
          <a:solidFill>
            <a:srgbClr val="3333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8222" name="Text Box 138"/>
          <p:cNvSpPr txBox="1">
            <a:spLocks noChangeArrowheads="1"/>
          </p:cNvSpPr>
          <p:nvPr/>
        </p:nvSpPr>
        <p:spPr bwMode="auto">
          <a:xfrm>
            <a:off x="2965450" y="3305175"/>
            <a:ext cx="429101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dirty="0" smtClean="0">
                <a:solidFill>
                  <a:srgbClr val="FFFFFF"/>
                </a:solidFill>
                <a:latin typeface="Arial" charset="0"/>
                <a:cs typeface="+mn-cs"/>
              </a:rPr>
              <a:t>3G: UMTS/WCDMA-HSPDA, CDMA2000-1xEVDO</a:t>
            </a:r>
          </a:p>
        </p:txBody>
      </p:sp>
      <p:sp>
        <p:nvSpPr>
          <p:cNvPr id="8223" name="Text Box 140"/>
          <p:cNvSpPr txBox="1">
            <a:spLocks noChangeArrowheads="1"/>
          </p:cNvSpPr>
          <p:nvPr/>
        </p:nvSpPr>
        <p:spPr bwMode="auto">
          <a:xfrm>
            <a:off x="5013325" y="2922588"/>
            <a:ext cx="85741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dirty="0" smtClean="0">
                <a:solidFill>
                  <a:srgbClr val="FFFFFF"/>
                </a:solidFill>
                <a:latin typeface="Arial" charset="0"/>
                <a:cs typeface="+mn-cs"/>
              </a:rPr>
              <a:t>4G: LTE</a:t>
            </a:r>
          </a:p>
        </p:txBody>
      </p:sp>
      <p:sp>
        <p:nvSpPr>
          <p:cNvPr id="8224" name="Rectangle 141"/>
          <p:cNvSpPr>
            <a:spLocks noChangeArrowheads="1"/>
          </p:cNvSpPr>
          <p:nvPr/>
        </p:nvSpPr>
        <p:spPr bwMode="auto">
          <a:xfrm>
            <a:off x="3133725" y="2536825"/>
            <a:ext cx="4062413" cy="284163"/>
          </a:xfrm>
          <a:prstGeom prst="rect">
            <a:avLst/>
          </a:prstGeom>
          <a:solidFill>
            <a:srgbClr val="3333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8225" name="Text Box 142"/>
          <p:cNvSpPr txBox="1">
            <a:spLocks noChangeArrowheads="1"/>
          </p:cNvSpPr>
          <p:nvPr/>
        </p:nvSpPr>
        <p:spPr bwMode="auto">
          <a:xfrm>
            <a:off x="4164013" y="2514600"/>
            <a:ext cx="2178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dirty="0" smtClean="0">
                <a:solidFill>
                  <a:srgbClr val="FFFFFF"/>
                </a:solidFill>
                <a:latin typeface="Arial" charset="0"/>
                <a:cs typeface="+mn-cs"/>
              </a:rPr>
              <a:t>802.11a,g point-to-point</a:t>
            </a:r>
          </a:p>
        </p:txBody>
      </p:sp>
      <p:sp>
        <p:nvSpPr>
          <p:cNvPr id="8226" name="Line 143"/>
          <p:cNvSpPr>
            <a:spLocks noChangeShapeType="1"/>
          </p:cNvSpPr>
          <p:nvPr/>
        </p:nvSpPr>
        <p:spPr bwMode="auto">
          <a:xfrm flipH="1">
            <a:off x="7900988" y="2700338"/>
            <a:ext cx="25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8227" name="Text Box 144"/>
          <p:cNvSpPr txBox="1">
            <a:spLocks noChangeArrowheads="1"/>
          </p:cNvSpPr>
          <p:nvPr/>
        </p:nvSpPr>
        <p:spPr bwMode="auto">
          <a:xfrm>
            <a:off x="712050" y="2022475"/>
            <a:ext cx="569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+mn-cs"/>
              </a:rPr>
              <a:t>450</a:t>
            </a:r>
            <a:endParaRPr lang="en-US" sz="1400" dirty="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8228" name="Rectangle 145"/>
          <p:cNvSpPr>
            <a:spLocks noChangeArrowheads="1"/>
          </p:cNvSpPr>
          <p:nvPr/>
        </p:nvSpPr>
        <p:spPr bwMode="auto">
          <a:xfrm>
            <a:off x="1323656" y="2032572"/>
            <a:ext cx="1522412" cy="315912"/>
          </a:xfrm>
          <a:prstGeom prst="rect">
            <a:avLst/>
          </a:prstGeom>
          <a:solidFill>
            <a:srgbClr val="3333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8229" name="Text Box 146"/>
          <p:cNvSpPr txBox="1">
            <a:spLocks noChangeArrowheads="1"/>
          </p:cNvSpPr>
          <p:nvPr/>
        </p:nvSpPr>
        <p:spPr bwMode="auto">
          <a:xfrm>
            <a:off x="1613916" y="2036763"/>
            <a:ext cx="8334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dirty="0" smtClean="0">
                <a:solidFill>
                  <a:srgbClr val="FFFFFF"/>
                </a:solidFill>
                <a:latin typeface="Arial" charset="0"/>
                <a:cs typeface="+mn-cs"/>
              </a:rPr>
              <a:t>802.11n</a:t>
            </a:r>
          </a:p>
        </p:txBody>
      </p:sp>
      <p:sp>
        <p:nvSpPr>
          <p:cNvPr id="8230" name="Text Box 147"/>
          <p:cNvSpPr txBox="1">
            <a:spLocks noChangeArrowheads="1"/>
          </p:cNvSpPr>
          <p:nvPr/>
        </p:nvSpPr>
        <p:spPr bwMode="auto">
          <a:xfrm rot="-5400000">
            <a:off x="-446881" y="3417094"/>
            <a:ext cx="189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+mn-cs"/>
              </a:rPr>
              <a:t>Data rate (Mbps)</a:t>
            </a:r>
          </a:p>
        </p:txBody>
      </p:sp>
      <p:pic>
        <p:nvPicPr>
          <p:cNvPr id="29734" name="Picture 6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1033463"/>
            <a:ext cx="8228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TextBox 41"/>
          <p:cNvSpPr txBox="1"/>
          <p:nvPr/>
        </p:nvSpPr>
        <p:spPr>
          <a:xfrm>
            <a:off x="208634" y="1601592"/>
            <a:ext cx="104184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rPr>
              <a:t>1300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46" name="Rectangle 145"/>
          <p:cNvSpPr>
            <a:spLocks noChangeArrowheads="1"/>
          </p:cNvSpPr>
          <p:nvPr/>
        </p:nvSpPr>
        <p:spPr bwMode="auto">
          <a:xfrm>
            <a:off x="1325167" y="1652678"/>
            <a:ext cx="1522412" cy="315912"/>
          </a:xfrm>
          <a:prstGeom prst="rect">
            <a:avLst/>
          </a:prstGeom>
          <a:solidFill>
            <a:srgbClr val="3333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597343" y="1648395"/>
            <a:ext cx="9734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+mn-cs"/>
              </a:rPr>
              <a:t>802.11 ac</a:t>
            </a:r>
            <a:endParaRPr lang="en-US" sz="1400" b="1" dirty="0">
              <a:solidFill>
                <a:srgbClr val="FFFFFF"/>
              </a:solidFill>
              <a:latin typeface="Arial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185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3652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latin typeface="Gill Sans MT" charset="0"/>
                <a:cs typeface="+mj-cs"/>
              </a:rPr>
              <a:t>Wireless Link Characteristics (2)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73175"/>
            <a:ext cx="4505325" cy="5197475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SNR: signal-to-noise ratio</a:t>
            </a:r>
          </a:p>
          <a:p>
            <a:pPr lvl="1">
              <a:defRPr/>
            </a:pPr>
            <a:r>
              <a:rPr lang="en-US" sz="2200" dirty="0">
                <a:latin typeface="Gill Sans MT" charset="0"/>
              </a:rPr>
              <a:t>larger SNR – easier to extract signal from noise (a </a:t>
            </a:r>
            <a:r>
              <a:rPr lang="ja-JP" altLang="en-US" sz="2200" dirty="0">
                <a:latin typeface="Gill Sans MT" charset="0"/>
              </a:rPr>
              <a:t>“</a:t>
            </a:r>
            <a:r>
              <a:rPr lang="en-US" sz="2200" dirty="0">
                <a:latin typeface="Gill Sans MT" charset="0"/>
              </a:rPr>
              <a:t>good thing</a:t>
            </a:r>
            <a:r>
              <a:rPr lang="ja-JP" altLang="en-US" sz="2200" dirty="0">
                <a:latin typeface="Gill Sans MT" charset="0"/>
              </a:rPr>
              <a:t>”</a:t>
            </a:r>
            <a:r>
              <a:rPr lang="en-US" sz="2200" dirty="0">
                <a:latin typeface="Gill Sans MT" charset="0"/>
              </a:rPr>
              <a:t>)</a:t>
            </a:r>
          </a:p>
          <a:p>
            <a:pPr>
              <a:defRPr/>
            </a:pPr>
            <a:r>
              <a:rPr lang="en-US" sz="2400" i="1" dirty="0">
                <a:solidFill>
                  <a:srgbClr val="C00000"/>
                </a:solidFill>
                <a:latin typeface="Gill Sans MT" charset="0"/>
                <a:cs typeface="+mn-cs"/>
              </a:rPr>
              <a:t>SNR versus </a:t>
            </a:r>
            <a:r>
              <a:rPr lang="en-US" sz="2400" i="1" dirty="0" smtClean="0">
                <a:solidFill>
                  <a:srgbClr val="C00000"/>
                </a:solidFill>
                <a:latin typeface="Gill Sans MT" charset="0"/>
                <a:cs typeface="+mn-cs"/>
              </a:rPr>
              <a:t>Bit Error Rate tradeoff</a:t>
            </a:r>
            <a:endParaRPr lang="en-US" sz="2400" i="1" dirty="0">
              <a:solidFill>
                <a:srgbClr val="C00000"/>
              </a:solidFill>
              <a:latin typeface="Gill Sans MT" charset="0"/>
              <a:cs typeface="+mn-cs"/>
            </a:endParaRPr>
          </a:p>
          <a:p>
            <a:pPr lvl="1">
              <a:defRPr/>
            </a:pPr>
            <a:r>
              <a:rPr lang="en-US" sz="2000" i="1" dirty="0">
                <a:solidFill>
                  <a:srgbClr val="000099"/>
                </a:solidFill>
                <a:latin typeface="Gill Sans MT" charset="0"/>
              </a:rPr>
              <a:t>given </a:t>
            </a:r>
            <a:r>
              <a:rPr lang="en-US" sz="2000" i="1" dirty="0" smtClean="0">
                <a:solidFill>
                  <a:srgbClr val="000099"/>
                </a:solidFill>
                <a:latin typeface="Gill Sans MT" charset="0"/>
              </a:rPr>
              <a:t>a physical </a:t>
            </a:r>
            <a:r>
              <a:rPr lang="en-US" sz="2000" i="1" dirty="0">
                <a:solidFill>
                  <a:srgbClr val="000099"/>
                </a:solidFill>
                <a:latin typeface="Gill Sans MT" charset="0"/>
              </a:rPr>
              <a:t>layer:</a:t>
            </a:r>
            <a:r>
              <a:rPr lang="en-US" sz="2000" dirty="0">
                <a:latin typeface="Gill Sans MT" charset="0"/>
              </a:rPr>
              <a:t> </a:t>
            </a:r>
            <a:endParaRPr lang="en-US" sz="2000" dirty="0" smtClean="0">
              <a:latin typeface="Gill Sans MT" charset="0"/>
            </a:endParaRPr>
          </a:p>
          <a:p>
            <a:pPr lvl="2">
              <a:defRPr/>
            </a:pPr>
            <a:r>
              <a:rPr lang="en-US" sz="1600" dirty="0" smtClean="0">
                <a:latin typeface="Gill Sans MT" charset="0"/>
              </a:rPr>
              <a:t>increase </a:t>
            </a:r>
            <a:r>
              <a:rPr lang="en-US" sz="1600" dirty="0">
                <a:latin typeface="Gill Sans MT" charset="0"/>
              </a:rPr>
              <a:t>power -&gt; </a:t>
            </a:r>
            <a:r>
              <a:rPr lang="en-US" sz="1600" dirty="0" smtClean="0">
                <a:latin typeface="Gill Sans MT" charset="0"/>
              </a:rPr>
              <a:t>increase SNR</a:t>
            </a:r>
          </a:p>
          <a:p>
            <a:pPr lvl="2">
              <a:defRPr/>
            </a:pPr>
            <a:r>
              <a:rPr lang="en-US" sz="1600" dirty="0" smtClean="0">
                <a:latin typeface="Gill Sans MT" charset="0"/>
              </a:rPr>
              <a:t>Increase SNR -&gt; decrease </a:t>
            </a:r>
            <a:r>
              <a:rPr lang="en-US" sz="1600" dirty="0">
                <a:latin typeface="Gill Sans MT" charset="0"/>
              </a:rPr>
              <a:t>BER</a:t>
            </a:r>
          </a:p>
          <a:p>
            <a:pPr lvl="1">
              <a:defRPr/>
            </a:pPr>
            <a:r>
              <a:rPr lang="en-US" sz="2000" i="1" dirty="0">
                <a:solidFill>
                  <a:srgbClr val="000099"/>
                </a:solidFill>
                <a:latin typeface="Gill Sans MT" charset="0"/>
              </a:rPr>
              <a:t>given </a:t>
            </a:r>
            <a:r>
              <a:rPr lang="en-US" sz="2000" i="1" dirty="0" smtClean="0">
                <a:solidFill>
                  <a:srgbClr val="000099"/>
                </a:solidFill>
                <a:latin typeface="Gill Sans MT" charset="0"/>
              </a:rPr>
              <a:t>the actual SNR</a:t>
            </a:r>
            <a:r>
              <a:rPr lang="en-US" sz="2000" i="1" dirty="0">
                <a:solidFill>
                  <a:srgbClr val="000099"/>
                </a:solidFill>
                <a:latin typeface="Gill Sans MT" charset="0"/>
              </a:rPr>
              <a:t>:</a:t>
            </a:r>
            <a:r>
              <a:rPr lang="en-US" sz="2000" dirty="0">
                <a:latin typeface="Gill Sans MT" charset="0"/>
              </a:rPr>
              <a:t> </a:t>
            </a:r>
            <a:endParaRPr lang="en-US" sz="2000" dirty="0" smtClean="0">
              <a:latin typeface="Gill Sans MT" charset="0"/>
            </a:endParaRPr>
          </a:p>
          <a:p>
            <a:pPr lvl="2">
              <a:defRPr/>
            </a:pPr>
            <a:r>
              <a:rPr lang="en-US" sz="1600" dirty="0" smtClean="0">
                <a:latin typeface="Gill Sans MT" charset="0"/>
              </a:rPr>
              <a:t>choose the physical </a:t>
            </a:r>
            <a:r>
              <a:rPr lang="en-US" sz="1600" dirty="0">
                <a:latin typeface="Gill Sans MT" charset="0"/>
              </a:rPr>
              <a:t>layer </a:t>
            </a:r>
            <a:r>
              <a:rPr lang="en-US" sz="1600" dirty="0" smtClean="0">
                <a:latin typeface="Gill Sans MT" charset="0"/>
              </a:rPr>
              <a:t>with the highest throughput that </a:t>
            </a:r>
            <a:r>
              <a:rPr lang="en-US" sz="1600" dirty="0">
                <a:latin typeface="Gill Sans MT" charset="0"/>
              </a:rPr>
              <a:t>meets </a:t>
            </a:r>
            <a:r>
              <a:rPr lang="en-US" sz="1600" dirty="0" smtClean="0">
                <a:latin typeface="Gill Sans MT" charset="0"/>
              </a:rPr>
              <a:t>the Bit Error Rate target</a:t>
            </a:r>
            <a:endParaRPr lang="en-US" sz="1600" dirty="0">
              <a:latin typeface="Gill Sans MT" charset="0"/>
            </a:endParaRPr>
          </a:p>
          <a:p>
            <a:pPr>
              <a:defRPr/>
            </a:pPr>
            <a:r>
              <a:rPr lang="en-US" sz="2400" dirty="0">
                <a:latin typeface="Gill Sans MT" charset="0"/>
              </a:rPr>
              <a:t>SNR may change with </a:t>
            </a:r>
            <a:r>
              <a:rPr lang="en-US" sz="2400" dirty="0" smtClean="0">
                <a:latin typeface="Gill Sans MT" charset="0"/>
              </a:rPr>
              <a:t>mobility</a:t>
            </a:r>
          </a:p>
          <a:p>
            <a:pPr lvl="1">
              <a:defRPr/>
            </a:pPr>
            <a:r>
              <a:rPr lang="en-US" sz="2000" dirty="0" smtClean="0">
                <a:latin typeface="Gill Sans MT" charset="0"/>
              </a:rPr>
              <a:t>dynamically </a:t>
            </a:r>
            <a:r>
              <a:rPr lang="en-US" sz="2000" dirty="0">
                <a:latin typeface="Gill Sans MT" charset="0"/>
              </a:rPr>
              <a:t>adapt physical layer (modulation technique, </a:t>
            </a:r>
            <a:r>
              <a:rPr lang="en-US" sz="2000" dirty="0" smtClean="0">
                <a:latin typeface="Gill Sans MT" charset="0"/>
              </a:rPr>
              <a:t>data rate</a:t>
            </a:r>
            <a:r>
              <a:rPr lang="en-US" sz="2000" dirty="0">
                <a:latin typeface="Gill Sans MT" charset="0"/>
              </a:rPr>
              <a:t>) </a:t>
            </a:r>
          </a:p>
          <a:p>
            <a:pPr lvl="1">
              <a:defRPr/>
            </a:pPr>
            <a:endParaRPr lang="en-US" sz="2000" dirty="0">
              <a:latin typeface="Gill Sans MT" charset="0"/>
            </a:endParaRPr>
          </a:p>
        </p:txBody>
      </p:sp>
      <p:sp>
        <p:nvSpPr>
          <p:cNvPr id="41989" name="Freeform 4"/>
          <p:cNvSpPr>
            <a:spLocks/>
          </p:cNvSpPr>
          <p:nvPr/>
        </p:nvSpPr>
        <p:spPr bwMode="auto">
          <a:xfrm>
            <a:off x="5483225" y="1781175"/>
            <a:ext cx="609600" cy="2527300"/>
          </a:xfrm>
          <a:custGeom>
            <a:avLst/>
            <a:gdLst>
              <a:gd name="T0" fmla="*/ 0 w 384"/>
              <a:gd name="T1" fmla="*/ 0 h 1592"/>
              <a:gd name="T2" fmla="*/ 2147483647 w 384"/>
              <a:gd name="T3" fmla="*/ 2147483647 h 1592"/>
              <a:gd name="T4" fmla="*/ 2147483647 w 384"/>
              <a:gd name="T5" fmla="*/ 2147483647 h 1592"/>
              <a:gd name="T6" fmla="*/ 2147483647 w 384"/>
              <a:gd name="T7" fmla="*/ 2147483647 h 159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84" h="1592">
                <a:moveTo>
                  <a:pt x="0" y="0"/>
                </a:moveTo>
                <a:cubicBezTo>
                  <a:pt x="66" y="110"/>
                  <a:pt x="133" y="220"/>
                  <a:pt x="184" y="384"/>
                </a:cubicBezTo>
                <a:cubicBezTo>
                  <a:pt x="235" y="548"/>
                  <a:pt x="271" y="783"/>
                  <a:pt x="304" y="984"/>
                </a:cubicBezTo>
                <a:cubicBezTo>
                  <a:pt x="337" y="1185"/>
                  <a:pt x="371" y="1492"/>
                  <a:pt x="384" y="1592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41990" name="Freeform 5"/>
          <p:cNvSpPr>
            <a:spLocks/>
          </p:cNvSpPr>
          <p:nvPr/>
        </p:nvSpPr>
        <p:spPr bwMode="auto">
          <a:xfrm>
            <a:off x="6130925" y="1450975"/>
            <a:ext cx="685800" cy="2857500"/>
          </a:xfrm>
          <a:custGeom>
            <a:avLst/>
            <a:gdLst>
              <a:gd name="T0" fmla="*/ 0 w 432"/>
              <a:gd name="T1" fmla="*/ 0 h 1800"/>
              <a:gd name="T2" fmla="*/ 2147483647 w 432"/>
              <a:gd name="T3" fmla="*/ 2147483647 h 1800"/>
              <a:gd name="T4" fmla="*/ 2147483647 w 432"/>
              <a:gd name="T5" fmla="*/ 2147483647 h 1800"/>
              <a:gd name="T6" fmla="*/ 2147483647 w 432"/>
              <a:gd name="T7" fmla="*/ 2147483647 h 1800"/>
              <a:gd name="T8" fmla="*/ 2147483647 w 432"/>
              <a:gd name="T9" fmla="*/ 2147483647 h 18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2" h="1800">
                <a:moveTo>
                  <a:pt x="0" y="0"/>
                </a:moveTo>
                <a:cubicBezTo>
                  <a:pt x="62" y="98"/>
                  <a:pt x="125" y="196"/>
                  <a:pt x="168" y="296"/>
                </a:cubicBezTo>
                <a:cubicBezTo>
                  <a:pt x="211" y="396"/>
                  <a:pt x="224" y="451"/>
                  <a:pt x="256" y="600"/>
                </a:cubicBezTo>
                <a:cubicBezTo>
                  <a:pt x="288" y="749"/>
                  <a:pt x="331" y="992"/>
                  <a:pt x="360" y="1192"/>
                </a:cubicBezTo>
                <a:cubicBezTo>
                  <a:pt x="389" y="1392"/>
                  <a:pt x="410" y="1596"/>
                  <a:pt x="432" y="180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41991" name="Freeform 6"/>
          <p:cNvSpPr>
            <a:spLocks/>
          </p:cNvSpPr>
          <p:nvPr/>
        </p:nvSpPr>
        <p:spPr bwMode="auto">
          <a:xfrm>
            <a:off x="7045325" y="1450975"/>
            <a:ext cx="647700" cy="2844800"/>
          </a:xfrm>
          <a:custGeom>
            <a:avLst/>
            <a:gdLst>
              <a:gd name="T0" fmla="*/ 0 w 408"/>
              <a:gd name="T1" fmla="*/ 0 h 1792"/>
              <a:gd name="T2" fmla="*/ 2147483647 w 408"/>
              <a:gd name="T3" fmla="*/ 2147483647 h 1792"/>
              <a:gd name="T4" fmla="*/ 2147483647 w 408"/>
              <a:gd name="T5" fmla="*/ 2147483647 h 1792"/>
              <a:gd name="T6" fmla="*/ 2147483647 w 408"/>
              <a:gd name="T7" fmla="*/ 2147483647 h 1792"/>
              <a:gd name="T8" fmla="*/ 2147483647 w 408"/>
              <a:gd name="T9" fmla="*/ 2147483647 h 17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8" h="1792">
                <a:moveTo>
                  <a:pt x="0" y="0"/>
                </a:moveTo>
                <a:cubicBezTo>
                  <a:pt x="56" y="98"/>
                  <a:pt x="113" y="197"/>
                  <a:pt x="152" y="296"/>
                </a:cubicBezTo>
                <a:cubicBezTo>
                  <a:pt x="191" y="395"/>
                  <a:pt x="200" y="443"/>
                  <a:pt x="232" y="592"/>
                </a:cubicBezTo>
                <a:cubicBezTo>
                  <a:pt x="264" y="741"/>
                  <a:pt x="315" y="992"/>
                  <a:pt x="344" y="1192"/>
                </a:cubicBezTo>
                <a:cubicBezTo>
                  <a:pt x="373" y="1392"/>
                  <a:pt x="397" y="1691"/>
                  <a:pt x="408" y="1792"/>
                </a:cubicBezTo>
              </a:path>
            </a:pathLst>
          </a:custGeom>
          <a:noFill/>
          <a:ln w="28575" cap="flat" cmpd="sng">
            <a:solidFill>
              <a:srgbClr val="009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4345" name="Rectangle 7"/>
          <p:cNvSpPr>
            <a:spLocks noChangeArrowheads="1"/>
          </p:cNvSpPr>
          <p:nvPr/>
        </p:nvSpPr>
        <p:spPr bwMode="auto">
          <a:xfrm>
            <a:off x="5475288" y="1438275"/>
            <a:ext cx="2862262" cy="2878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4346" name="Line 8"/>
          <p:cNvSpPr>
            <a:spLocks noChangeShapeType="1"/>
          </p:cNvSpPr>
          <p:nvPr/>
        </p:nvSpPr>
        <p:spPr bwMode="auto">
          <a:xfrm>
            <a:off x="5475288" y="1931988"/>
            <a:ext cx="2847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4347" name="Line 9"/>
          <p:cNvSpPr>
            <a:spLocks noChangeShapeType="1"/>
          </p:cNvSpPr>
          <p:nvPr/>
        </p:nvSpPr>
        <p:spPr bwMode="auto">
          <a:xfrm>
            <a:off x="5484813" y="2398713"/>
            <a:ext cx="2847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4348" name="Line 10"/>
          <p:cNvSpPr>
            <a:spLocks noChangeShapeType="1"/>
          </p:cNvSpPr>
          <p:nvPr/>
        </p:nvSpPr>
        <p:spPr bwMode="auto">
          <a:xfrm>
            <a:off x="5494338" y="2879725"/>
            <a:ext cx="2847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4349" name="Line 11"/>
          <p:cNvSpPr>
            <a:spLocks noChangeShapeType="1"/>
          </p:cNvSpPr>
          <p:nvPr/>
        </p:nvSpPr>
        <p:spPr bwMode="auto">
          <a:xfrm>
            <a:off x="5503863" y="3346450"/>
            <a:ext cx="2847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4350" name="Line 12"/>
          <p:cNvSpPr>
            <a:spLocks noChangeShapeType="1"/>
          </p:cNvSpPr>
          <p:nvPr/>
        </p:nvSpPr>
        <p:spPr bwMode="auto">
          <a:xfrm>
            <a:off x="5513388" y="3827463"/>
            <a:ext cx="2847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4351" name="Line 13"/>
          <p:cNvSpPr>
            <a:spLocks noChangeShapeType="1"/>
          </p:cNvSpPr>
          <p:nvPr/>
        </p:nvSpPr>
        <p:spPr bwMode="auto">
          <a:xfrm>
            <a:off x="6224588" y="1438275"/>
            <a:ext cx="0" cy="2878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4352" name="Line 14"/>
          <p:cNvSpPr>
            <a:spLocks noChangeShapeType="1"/>
          </p:cNvSpPr>
          <p:nvPr/>
        </p:nvSpPr>
        <p:spPr bwMode="auto">
          <a:xfrm>
            <a:off x="6931025" y="1455738"/>
            <a:ext cx="0" cy="2878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4353" name="Line 15"/>
          <p:cNvSpPr>
            <a:spLocks noChangeShapeType="1"/>
          </p:cNvSpPr>
          <p:nvPr/>
        </p:nvSpPr>
        <p:spPr bwMode="auto">
          <a:xfrm>
            <a:off x="7637463" y="1444625"/>
            <a:ext cx="0" cy="2878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4354" name="Text Box 16"/>
          <p:cNvSpPr txBox="1">
            <a:spLocks noChangeArrowheads="1"/>
          </p:cNvSpPr>
          <p:nvPr/>
        </p:nvSpPr>
        <p:spPr bwMode="auto">
          <a:xfrm>
            <a:off x="6037263" y="4294188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  <a:cs typeface="+mn-cs"/>
              </a:rPr>
              <a:t>10</a:t>
            </a:r>
            <a:endParaRPr lang="en-US" sz="1200" baseline="30000" dirty="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14355" name="Text Box 17"/>
          <p:cNvSpPr txBox="1">
            <a:spLocks noChangeArrowheads="1"/>
          </p:cNvSpPr>
          <p:nvPr/>
        </p:nvSpPr>
        <p:spPr bwMode="auto">
          <a:xfrm>
            <a:off x="6745288" y="4295775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  <a:cs typeface="+mn-cs"/>
              </a:rPr>
              <a:t>20</a:t>
            </a:r>
            <a:endParaRPr lang="en-US" sz="1200" baseline="30000" dirty="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14356" name="Text Box 18"/>
          <p:cNvSpPr txBox="1">
            <a:spLocks noChangeArrowheads="1"/>
          </p:cNvSpPr>
          <p:nvPr/>
        </p:nvSpPr>
        <p:spPr bwMode="auto">
          <a:xfrm>
            <a:off x="7435850" y="4298950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  <a:cs typeface="+mn-cs"/>
              </a:rPr>
              <a:t>30</a:t>
            </a:r>
            <a:endParaRPr lang="en-US" sz="1200" baseline="30000" dirty="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14357" name="Text Box 19"/>
          <p:cNvSpPr txBox="1">
            <a:spLocks noChangeArrowheads="1"/>
          </p:cNvSpPr>
          <p:nvPr/>
        </p:nvSpPr>
        <p:spPr bwMode="auto">
          <a:xfrm>
            <a:off x="8158163" y="4302125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  <a:cs typeface="+mn-cs"/>
              </a:rPr>
              <a:t>40</a:t>
            </a:r>
            <a:endParaRPr lang="en-US" sz="1200" baseline="30000" dirty="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14358" name="Line 20"/>
          <p:cNvSpPr>
            <a:spLocks noChangeShapeType="1"/>
          </p:cNvSpPr>
          <p:nvPr/>
        </p:nvSpPr>
        <p:spPr bwMode="auto">
          <a:xfrm>
            <a:off x="5780088" y="5965825"/>
            <a:ext cx="431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4359" name="Line 21"/>
          <p:cNvSpPr>
            <a:spLocks noChangeShapeType="1"/>
          </p:cNvSpPr>
          <p:nvPr/>
        </p:nvSpPr>
        <p:spPr bwMode="auto">
          <a:xfrm>
            <a:off x="5780088" y="5572125"/>
            <a:ext cx="431800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4360" name="Line 22"/>
          <p:cNvSpPr>
            <a:spLocks noChangeShapeType="1"/>
          </p:cNvSpPr>
          <p:nvPr/>
        </p:nvSpPr>
        <p:spPr bwMode="auto">
          <a:xfrm>
            <a:off x="5792788" y="5153025"/>
            <a:ext cx="393700" cy="0"/>
          </a:xfrm>
          <a:prstGeom prst="line">
            <a:avLst/>
          </a:prstGeom>
          <a:noFill/>
          <a:ln w="28575">
            <a:solidFill>
              <a:srgbClr val="009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4361" name="Text Box 23"/>
          <p:cNvSpPr txBox="1">
            <a:spLocks noChangeArrowheads="1"/>
          </p:cNvSpPr>
          <p:nvPr/>
        </p:nvSpPr>
        <p:spPr bwMode="auto">
          <a:xfrm>
            <a:off x="6191250" y="5019675"/>
            <a:ext cx="163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  <a:cs typeface="+mn-cs"/>
              </a:rPr>
              <a:t>QAM256 (8 Mbps)</a:t>
            </a:r>
          </a:p>
        </p:txBody>
      </p:sp>
      <p:sp>
        <p:nvSpPr>
          <p:cNvPr id="14362" name="Text Box 24"/>
          <p:cNvSpPr txBox="1">
            <a:spLocks noChangeArrowheads="1"/>
          </p:cNvSpPr>
          <p:nvPr/>
        </p:nvSpPr>
        <p:spPr bwMode="auto">
          <a:xfrm>
            <a:off x="6178550" y="5411788"/>
            <a:ext cx="153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  <a:cs typeface="+mn-cs"/>
              </a:rPr>
              <a:t>QAM16 (4 Mbps)</a:t>
            </a:r>
          </a:p>
        </p:txBody>
      </p:sp>
      <p:sp>
        <p:nvSpPr>
          <p:cNvPr id="14363" name="Text Box 25"/>
          <p:cNvSpPr txBox="1">
            <a:spLocks noChangeArrowheads="1"/>
          </p:cNvSpPr>
          <p:nvPr/>
        </p:nvSpPr>
        <p:spPr bwMode="auto">
          <a:xfrm>
            <a:off x="6194425" y="5818188"/>
            <a:ext cx="14081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  <a:cs typeface="+mn-cs"/>
              </a:rPr>
              <a:t>BPSK (1 Mbps)</a:t>
            </a:r>
          </a:p>
        </p:txBody>
      </p:sp>
      <p:sp>
        <p:nvSpPr>
          <p:cNvPr id="14364" name="Text Box 26"/>
          <p:cNvSpPr txBox="1">
            <a:spLocks noChangeArrowheads="1"/>
          </p:cNvSpPr>
          <p:nvPr/>
        </p:nvSpPr>
        <p:spPr bwMode="auto">
          <a:xfrm>
            <a:off x="6445250" y="4494213"/>
            <a:ext cx="895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  <a:cs typeface="+mn-cs"/>
              </a:rPr>
              <a:t>SNR(dB)</a:t>
            </a:r>
          </a:p>
        </p:txBody>
      </p:sp>
      <p:sp>
        <p:nvSpPr>
          <p:cNvPr id="14365" name="Text Box 27"/>
          <p:cNvSpPr txBox="1">
            <a:spLocks noChangeArrowheads="1"/>
          </p:cNvSpPr>
          <p:nvPr/>
        </p:nvSpPr>
        <p:spPr bwMode="auto">
          <a:xfrm rot="-5400000">
            <a:off x="4636294" y="2767806"/>
            <a:ext cx="48418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Gill Sans MT" charset="0"/>
                <a:cs typeface="+mn-cs"/>
              </a:rPr>
              <a:t>BER</a:t>
            </a:r>
          </a:p>
        </p:txBody>
      </p:sp>
      <p:sp>
        <p:nvSpPr>
          <p:cNvPr id="14366" name="Text Box 28"/>
          <p:cNvSpPr txBox="1">
            <a:spLocks noChangeArrowheads="1"/>
          </p:cNvSpPr>
          <p:nvPr/>
        </p:nvSpPr>
        <p:spPr bwMode="auto">
          <a:xfrm>
            <a:off x="4960938" y="1301750"/>
            <a:ext cx="4429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  <a:cs typeface="+mn-cs"/>
              </a:rPr>
              <a:t>10</a:t>
            </a:r>
            <a:r>
              <a:rPr lang="en-US" sz="1200" baseline="30000" dirty="0" smtClean="0">
                <a:solidFill>
                  <a:srgbClr val="000000"/>
                </a:solidFill>
                <a:latin typeface="Arial" charset="0"/>
                <a:cs typeface="+mn-cs"/>
              </a:rPr>
              <a:t>-1</a:t>
            </a:r>
          </a:p>
        </p:txBody>
      </p:sp>
      <p:sp>
        <p:nvSpPr>
          <p:cNvPr id="14367" name="Text Box 29"/>
          <p:cNvSpPr txBox="1">
            <a:spLocks noChangeArrowheads="1"/>
          </p:cNvSpPr>
          <p:nvPr/>
        </p:nvSpPr>
        <p:spPr bwMode="auto">
          <a:xfrm>
            <a:off x="4979988" y="1782763"/>
            <a:ext cx="4429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  <a:cs typeface="+mn-cs"/>
              </a:rPr>
              <a:t>10</a:t>
            </a:r>
            <a:r>
              <a:rPr lang="en-US" sz="1200" baseline="30000" dirty="0" smtClean="0">
                <a:solidFill>
                  <a:srgbClr val="000000"/>
                </a:solidFill>
                <a:latin typeface="Arial" charset="0"/>
                <a:cs typeface="+mn-cs"/>
              </a:rPr>
              <a:t>-2</a:t>
            </a:r>
          </a:p>
        </p:txBody>
      </p:sp>
      <p:sp>
        <p:nvSpPr>
          <p:cNvPr id="14368" name="Text Box 30"/>
          <p:cNvSpPr txBox="1">
            <a:spLocks noChangeArrowheads="1"/>
          </p:cNvSpPr>
          <p:nvPr/>
        </p:nvSpPr>
        <p:spPr bwMode="auto">
          <a:xfrm>
            <a:off x="4970463" y="2249488"/>
            <a:ext cx="4429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  <a:cs typeface="+mn-cs"/>
              </a:rPr>
              <a:t>10</a:t>
            </a:r>
            <a:r>
              <a:rPr lang="en-US" sz="1200" baseline="30000" dirty="0" smtClean="0">
                <a:solidFill>
                  <a:srgbClr val="000000"/>
                </a:solidFill>
                <a:latin typeface="Arial" charset="0"/>
                <a:cs typeface="+mn-cs"/>
              </a:rPr>
              <a:t>-3</a:t>
            </a:r>
          </a:p>
        </p:txBody>
      </p:sp>
      <p:sp>
        <p:nvSpPr>
          <p:cNvPr id="14369" name="Text Box 31"/>
          <p:cNvSpPr txBox="1">
            <a:spLocks noChangeArrowheads="1"/>
          </p:cNvSpPr>
          <p:nvPr/>
        </p:nvSpPr>
        <p:spPr bwMode="auto">
          <a:xfrm>
            <a:off x="4979988" y="3182938"/>
            <a:ext cx="4429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  <a:cs typeface="+mn-cs"/>
              </a:rPr>
              <a:t>10</a:t>
            </a:r>
            <a:r>
              <a:rPr lang="en-US" sz="1200" baseline="30000" dirty="0" smtClean="0">
                <a:solidFill>
                  <a:srgbClr val="000000"/>
                </a:solidFill>
                <a:latin typeface="Arial" charset="0"/>
                <a:cs typeface="+mn-cs"/>
              </a:rPr>
              <a:t>-5</a:t>
            </a:r>
          </a:p>
        </p:txBody>
      </p:sp>
      <p:sp>
        <p:nvSpPr>
          <p:cNvPr id="14370" name="Text Box 32"/>
          <p:cNvSpPr txBox="1">
            <a:spLocks noChangeArrowheads="1"/>
          </p:cNvSpPr>
          <p:nvPr/>
        </p:nvSpPr>
        <p:spPr bwMode="auto">
          <a:xfrm>
            <a:off x="4984750" y="3663950"/>
            <a:ext cx="4429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  <a:cs typeface="+mn-cs"/>
              </a:rPr>
              <a:t>10</a:t>
            </a:r>
            <a:r>
              <a:rPr lang="en-US" sz="1200" baseline="30000" dirty="0" smtClean="0">
                <a:solidFill>
                  <a:srgbClr val="000000"/>
                </a:solidFill>
                <a:latin typeface="Arial" charset="0"/>
                <a:cs typeface="+mn-cs"/>
              </a:rPr>
              <a:t>-6</a:t>
            </a:r>
          </a:p>
        </p:txBody>
      </p:sp>
      <p:sp>
        <p:nvSpPr>
          <p:cNvPr id="14371" name="Text Box 33"/>
          <p:cNvSpPr txBox="1">
            <a:spLocks noChangeArrowheads="1"/>
          </p:cNvSpPr>
          <p:nvPr/>
        </p:nvSpPr>
        <p:spPr bwMode="auto">
          <a:xfrm>
            <a:off x="4975225" y="4159250"/>
            <a:ext cx="4429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  <a:cs typeface="+mn-cs"/>
              </a:rPr>
              <a:t>10</a:t>
            </a:r>
            <a:r>
              <a:rPr lang="en-US" sz="1200" baseline="30000" dirty="0" smtClean="0">
                <a:solidFill>
                  <a:srgbClr val="000000"/>
                </a:solidFill>
                <a:latin typeface="Arial" charset="0"/>
                <a:cs typeface="+mn-cs"/>
              </a:rPr>
              <a:t>-7</a:t>
            </a:r>
          </a:p>
        </p:txBody>
      </p:sp>
      <p:sp>
        <p:nvSpPr>
          <p:cNvPr id="14372" name="Text Box 34"/>
          <p:cNvSpPr txBox="1">
            <a:spLocks noChangeArrowheads="1"/>
          </p:cNvSpPr>
          <p:nvPr/>
        </p:nvSpPr>
        <p:spPr bwMode="auto">
          <a:xfrm>
            <a:off x="4962525" y="2738438"/>
            <a:ext cx="4429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  <a:cs typeface="+mn-cs"/>
              </a:rPr>
              <a:t>10</a:t>
            </a:r>
            <a:r>
              <a:rPr lang="en-US" sz="1200" baseline="30000" dirty="0" smtClean="0">
                <a:solidFill>
                  <a:srgbClr val="000000"/>
                </a:solidFill>
                <a:latin typeface="Arial" charset="0"/>
                <a:cs typeface="+mn-cs"/>
              </a:rPr>
              <a:t>-4</a:t>
            </a:r>
          </a:p>
        </p:txBody>
      </p:sp>
      <p:pic>
        <p:nvPicPr>
          <p:cNvPr id="42020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89535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780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2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6328</TotalTime>
  <Pages>22</Pages>
  <Words>1223</Words>
  <Application>Microsoft Office PowerPoint</Application>
  <PresentationFormat>On-screen Show (4:3)</PresentationFormat>
  <Paragraphs>340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20</vt:i4>
      </vt:variant>
    </vt:vector>
  </HeadingPairs>
  <TitlesOfParts>
    <vt:vector size="33" baseType="lpstr">
      <vt:lpstr>ＭＳ Ｐゴシック</vt:lpstr>
      <vt:lpstr>Arial</vt:lpstr>
      <vt:lpstr>Calibri</vt:lpstr>
      <vt:lpstr>Comic Sans MS</vt:lpstr>
      <vt:lpstr>Gill Sans MT</vt:lpstr>
      <vt:lpstr>Times New Roman</vt:lpstr>
      <vt:lpstr>Wingdings</vt:lpstr>
      <vt:lpstr>Default Design</vt:lpstr>
      <vt:lpstr>1_Default Design</vt:lpstr>
      <vt:lpstr>7_Office Theme</vt:lpstr>
      <vt:lpstr>24_Office Theme</vt:lpstr>
      <vt:lpstr>25_Office Theme</vt:lpstr>
      <vt:lpstr>2_Default Design</vt:lpstr>
      <vt:lpstr>WiFi</vt:lpstr>
      <vt:lpstr>Goals for Today</vt:lpstr>
      <vt:lpstr>LAN addresses and ARP</vt:lpstr>
      <vt:lpstr>H5</vt:lpstr>
      <vt:lpstr>Switch: self-learning</vt:lpstr>
      <vt:lpstr>Self-learning, forwarding: example</vt:lpstr>
      <vt:lpstr>Wireless Link Characteristics (1)</vt:lpstr>
      <vt:lpstr>Characteristics of selected wireless links</vt:lpstr>
      <vt:lpstr>Wireless Link Characteristics (2)</vt:lpstr>
      <vt:lpstr>PowerPoint Presentation</vt:lpstr>
      <vt:lpstr>802.11 LAN architecture</vt:lpstr>
      <vt:lpstr>802.11: passive/active scanning</vt:lpstr>
      <vt:lpstr>802.11: Channels, association</vt:lpstr>
      <vt:lpstr>The Hidden Terminal Problem</vt:lpstr>
      <vt:lpstr>IEEE 802.11 MAC Protocol: CSMA/CA</vt:lpstr>
      <vt:lpstr>PowerPoint Presentation</vt:lpstr>
      <vt:lpstr>802.11 frame: addressing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</dc:title>
  <dc:subject>Week 2 LBSC 690</dc:subject>
  <dc:creator>Doug Oard</dc:creator>
  <cp:lastModifiedBy>gg</cp:lastModifiedBy>
  <cp:revision>243</cp:revision>
  <cp:lastPrinted>1997-09-10T16:39:34Z</cp:lastPrinted>
  <dcterms:created xsi:type="dcterms:W3CDTF">1997-09-10T16:39:54Z</dcterms:created>
  <dcterms:modified xsi:type="dcterms:W3CDTF">2018-03-02T02:46:32Z</dcterms:modified>
</cp:coreProperties>
</file>