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theme/theme18.xml" ContentType="application/vnd.openxmlformats-officedocument.theme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slideLayouts/slideLayout31.xml" ContentType="application/vnd.openxmlformats-officedocument.presentationml.slideLayout+xml"/>
  <Override PartName="/ppt/theme/theme20.xml" ContentType="application/vnd.openxmlformats-officedocument.theme+xml"/>
  <Override PartName="/ppt/slideLayouts/slideLayout32.xml" ContentType="application/vnd.openxmlformats-officedocument.presentationml.slideLayout+xml"/>
  <Override PartName="/ppt/theme/theme21.xml" ContentType="application/vnd.openxmlformats-officedocument.theme+xml"/>
  <Override PartName="/ppt/slideLayouts/slideLayout33.xml" ContentType="application/vnd.openxmlformats-officedocument.presentationml.slideLayout+xml"/>
  <Override PartName="/ppt/theme/theme22.xml" ContentType="application/vnd.openxmlformats-officedocument.theme+xml"/>
  <Override PartName="/ppt/slideLayouts/slideLayout34.xml" ContentType="application/vnd.openxmlformats-officedocument.presentationml.slideLayout+xml"/>
  <Override PartName="/ppt/theme/theme23.xml" ContentType="application/vnd.openxmlformats-officedocument.theme+xml"/>
  <Override PartName="/ppt/slideLayouts/slideLayout35.xml" ContentType="application/vnd.openxmlformats-officedocument.presentationml.slideLayout+xml"/>
  <Override PartName="/ppt/theme/theme24.xml" ContentType="application/vnd.openxmlformats-officedocument.theme+xml"/>
  <Override PartName="/ppt/slideLayouts/slideLayout36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  <p:sldMasterId id="2147483673" r:id="rId4"/>
    <p:sldMasterId id="2147483675" r:id="rId5"/>
    <p:sldMasterId id="2147483677" r:id="rId6"/>
    <p:sldMasterId id="2147483679" r:id="rId7"/>
    <p:sldMasterId id="2147483681" r:id="rId8"/>
    <p:sldMasterId id="2147483687" r:id="rId9"/>
    <p:sldMasterId id="2147483689" r:id="rId10"/>
    <p:sldMasterId id="2147483691" r:id="rId11"/>
    <p:sldMasterId id="2147483693" r:id="rId12"/>
    <p:sldMasterId id="2147483695" r:id="rId13"/>
    <p:sldMasterId id="2147483697" r:id="rId14"/>
    <p:sldMasterId id="2147483699" r:id="rId15"/>
    <p:sldMasterId id="2147483701" r:id="rId16"/>
    <p:sldMasterId id="2147483703" r:id="rId17"/>
    <p:sldMasterId id="2147483705" r:id="rId18"/>
    <p:sldMasterId id="2147483717" r:id="rId19"/>
    <p:sldMasterId id="2147483719" r:id="rId20"/>
    <p:sldMasterId id="2147483721" r:id="rId21"/>
    <p:sldMasterId id="2147483723" r:id="rId22"/>
    <p:sldMasterId id="2147483725" r:id="rId23"/>
    <p:sldMasterId id="2147483727" r:id="rId24"/>
    <p:sldMasterId id="2147483729" r:id="rId25"/>
  </p:sldMasterIdLst>
  <p:notesMasterIdLst>
    <p:notesMasterId r:id="rId55"/>
  </p:notesMasterIdLst>
  <p:handoutMasterIdLst>
    <p:handoutMasterId r:id="rId56"/>
  </p:handoutMasterIdLst>
  <p:sldIdLst>
    <p:sldId id="256" r:id="rId26"/>
    <p:sldId id="458" r:id="rId27"/>
    <p:sldId id="477" r:id="rId28"/>
    <p:sldId id="470" r:id="rId29"/>
    <p:sldId id="474" r:id="rId30"/>
    <p:sldId id="473" r:id="rId31"/>
    <p:sldId id="489" r:id="rId32"/>
    <p:sldId id="493" r:id="rId33"/>
    <p:sldId id="479" r:id="rId34"/>
    <p:sldId id="480" r:id="rId35"/>
    <p:sldId id="481" r:id="rId36"/>
    <p:sldId id="482" r:id="rId37"/>
    <p:sldId id="485" r:id="rId38"/>
    <p:sldId id="486" r:id="rId39"/>
    <p:sldId id="487" r:id="rId40"/>
    <p:sldId id="488" r:id="rId41"/>
    <p:sldId id="491" r:id="rId42"/>
    <p:sldId id="492" r:id="rId43"/>
    <p:sldId id="494" r:id="rId44"/>
    <p:sldId id="490" r:id="rId45"/>
    <p:sldId id="500" r:id="rId46"/>
    <p:sldId id="501" r:id="rId47"/>
    <p:sldId id="502" r:id="rId48"/>
    <p:sldId id="503" r:id="rId49"/>
    <p:sldId id="504" r:id="rId50"/>
    <p:sldId id="505" r:id="rId51"/>
    <p:sldId id="506" r:id="rId52"/>
    <p:sldId id="478" r:id="rId53"/>
    <p:sldId id="450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959" autoAdjust="0"/>
    <p:restoredTop sz="94711" autoAdjust="0"/>
  </p:normalViewPr>
  <p:slideViewPr>
    <p:cSldViewPr>
      <p:cViewPr varScale="1">
        <p:scale>
          <a:sx n="116" d="100"/>
          <a:sy n="116" d="100"/>
        </p:scale>
        <p:origin x="8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87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8635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2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13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MAC address, base 16, to binary</a:t>
            </a: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971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14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566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15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MAC addresses are not routable</a:t>
            </a: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83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16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Ethernet is broadcast , not in internet – unicast,</a:t>
            </a:r>
            <a:r>
              <a:rPr lang="en-US" baseline="0" dirty="0" smtClean="0">
                <a:latin typeface="Times New Roman" charset="0"/>
                <a:cs typeface="+mn-cs"/>
              </a:rPr>
              <a:t> waste bandwidth</a:t>
            </a:r>
          </a:p>
          <a:p>
            <a:pPr>
              <a:defRPr/>
            </a:pPr>
            <a:endParaRPr lang="en-US" baseline="0" dirty="0" smtClean="0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baseline="0" dirty="0" smtClean="0">
                <a:latin typeface="Times New Roman" charset="0"/>
                <a:cs typeface="+mn-cs"/>
              </a:rPr>
              <a:t>It is very fast within the subnet</a:t>
            </a:r>
          </a:p>
          <a:p>
            <a:pPr>
              <a:defRPr/>
            </a:pPr>
            <a:r>
              <a:rPr lang="en-US" baseline="0" dirty="0" smtClean="0">
                <a:latin typeface="Times New Roman" charset="0"/>
                <a:cs typeface="+mn-cs"/>
              </a:rPr>
              <a:t>Expensive for long </a:t>
            </a:r>
            <a:r>
              <a:rPr lang="en-US" baseline="0" dirty="0" err="1" smtClean="0">
                <a:latin typeface="Times New Roman" charset="0"/>
                <a:cs typeface="+mn-cs"/>
              </a:rPr>
              <a:t>dist</a:t>
            </a: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778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188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01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19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351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20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809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21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22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32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087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23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23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419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788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343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4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78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81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25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9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312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10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507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11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250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12</a:t>
            </a:fld>
            <a:endParaRPr lang="en-US" i="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89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65E3-013F-47F8-998F-F110E5A4EA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12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5-</a:t>
            </a:r>
            <a:fld id="{D0626857-DD43-9D46-91D4-DEBFBA1258D1}" type="slidenum"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pPr>
                <a:defRPr/>
              </a:pPr>
              <a:t>‹#›</a:t>
            </a:fld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799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FAD1-9568-4EE8-AE81-D2E862FB25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33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04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35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6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87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29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32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14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32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10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99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83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38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27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61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21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74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7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7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1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2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3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4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5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3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5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2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8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3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10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5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96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11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62EB6DFA-FD88-4884-A624-4CEE97817B93}" type="slidenum">
              <a:rPr lang="en-US">
                <a:solidFill>
                  <a:srgbClr val="000000"/>
                </a:solidFill>
                <a:latin typeface="Times New Roman" charset="0"/>
                <a:cs typeface="+mn-cs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72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12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17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69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84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91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0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05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62EB6DFA-FD88-4884-A624-4CEE97817B93}" type="slidenum">
              <a:rPr lang="en-US">
                <a:solidFill>
                  <a:srgbClr val="000000"/>
                </a:solidFill>
                <a:latin typeface="Times New Roman" charset="0"/>
                <a:cs typeface="+mn-cs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0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53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77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02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48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5CBB674-7518-0345-B055-BF26287AA4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96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Ethernet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dirty="0" smtClean="0"/>
              <a:t>Session </a:t>
            </a:r>
            <a:r>
              <a:rPr lang="en-US" dirty="0" smtClean="0"/>
              <a:t>16</a:t>
            </a:r>
            <a:endParaRPr lang="en-US" dirty="0" smtClean="0"/>
          </a:p>
          <a:p>
            <a:pPr marL="342900" indent="-342900"/>
            <a:r>
              <a:rPr lang="en-US" dirty="0" smtClean="0"/>
              <a:t>INST 346</a:t>
            </a:r>
          </a:p>
        </p:txBody>
      </p:sp>
      <p:pic>
        <p:nvPicPr>
          <p:cNvPr id="4100" name="Picture 5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can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still occur: </a:t>
            </a:r>
            <a:r>
              <a:rPr lang="en-US" sz="2400" dirty="0">
                <a:latin typeface="Gill Sans MT" charset="0"/>
                <a:cs typeface="+mn-cs"/>
              </a:rPr>
              <a:t>propagation delay means  two nodes may not hear each other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collision: </a:t>
            </a:r>
            <a:r>
              <a:rPr lang="en-US" sz="2400" dirty="0">
                <a:latin typeface="Gill Sans MT" charset="0"/>
                <a:cs typeface="+mn-cs"/>
              </a:rPr>
              <a:t>entire packet transmission time wasted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+mn-cs"/>
              </a:rPr>
              <a:t>spatial layout of nodes </a:t>
            </a:r>
            <a:endParaRPr lang="en-US" sz="20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8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collisions </a:t>
            </a:r>
            <a:r>
              <a:rPr lang="en-US" i="1" dirty="0">
                <a:latin typeface="Gill Sans MT" charset="0"/>
              </a:rPr>
              <a:t>detected</a:t>
            </a:r>
            <a:r>
              <a:rPr lang="en-US" dirty="0">
                <a:latin typeface="Gill Sans MT" charset="0"/>
              </a:rPr>
              <a:t> within short time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colliding transmissions aborted, reducing channel wastage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collision detection: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difficult in wireless LANs: received signal strength overwhelmed by local transmission strength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human analogy: the polite conversationalist </a:t>
            </a:r>
          </a:p>
        </p:txBody>
      </p:sp>
    </p:spTree>
    <p:extLst>
      <p:ext uri="{BB962C8B-B14F-4D97-AF65-F5344CB8AC3E}">
        <p14:creationId xmlns:p14="http://schemas.microsoft.com/office/powerpoint/2010/main" val="31863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+mn-cs"/>
              </a:rPr>
              <a:t>spatial layout of nodes </a:t>
            </a:r>
            <a:endParaRPr lang="en-US" sz="20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6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IP 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address for interface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</a:t>
            </a:r>
            <a:r>
              <a:rPr lang="en-US" dirty="0" smtClean="0">
                <a:latin typeface="Gill Sans MT" charset="0"/>
              </a:rPr>
              <a:t>sed for layer 3 (network layer) forwarding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used ‘locally” to get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5035816" y="5656263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0" dirty="0" smtClean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0" dirty="0" smtClean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sz="1800" i="0" dirty="0" smtClean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sz="1800" i="0" dirty="0" smtClean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sz="1800" i="0" dirty="0" smtClean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sz="1800" i="0" dirty="0" smtClean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4846043" y="5933807"/>
            <a:ext cx="37954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2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 smtClean="0">
                <a:solidFill>
                  <a:prstClr val="black"/>
                </a:solidFill>
                <a:latin typeface="Gill Sans MT" charset="0"/>
                <a:cs typeface="+mn-cs"/>
              </a:rPr>
              <a:t>each adapter on LAN has unique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 smtClean="0">
                <a:solidFill>
                  <a:prstClr val="black"/>
                </a:solidFill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0" dirty="0" smtClean="0">
                <a:solidFill>
                  <a:prstClr val="black"/>
                </a:solidFill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 smtClean="0">
                <a:solidFill>
                  <a:prstClr val="black"/>
                </a:solidFill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 smtClean="0">
                <a:solidFill>
                  <a:prstClr val="black"/>
                </a:solidFill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 smtClean="0">
                <a:solidFill>
                  <a:prstClr val="black"/>
                </a:solidFill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 smtClean="0">
                <a:solidFill>
                  <a:prstClr val="black"/>
                </a:solidFill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0" dirty="0" smtClean="0">
                <a:solidFill>
                  <a:prstClr val="black"/>
                </a:solidFill>
                <a:latin typeface="Arial" charset="0"/>
                <a:cs typeface="+mn-cs"/>
              </a:rPr>
              <a:t>   LAN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0" dirty="0" smtClean="0">
                <a:solidFill>
                  <a:prstClr val="black"/>
                </a:solidFill>
                <a:latin typeface="Arial" charset="0"/>
                <a:cs typeface="+mn-cs"/>
              </a:rPr>
              <a:t>(wired or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0" dirty="0" smtClean="0">
                <a:solidFill>
                  <a:prstClr val="black"/>
                </a:solidFill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6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8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>
            <a:normAutofit fontScale="92500" lnSpcReduction="20000"/>
          </a:bodyPr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 smtClean="0">
                <a:latin typeface="Gill Sans MT" charset="0"/>
              </a:rPr>
              <a:t>destination </a:t>
            </a:r>
            <a:r>
              <a:rPr lang="en-US" sz="2000" dirty="0">
                <a:latin typeface="Gill Sans MT" charset="0"/>
              </a:rPr>
              <a:t>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</a:t>
            </a:r>
            <a:r>
              <a:rPr lang="en-US" sz="2000" dirty="0" smtClean="0">
                <a:latin typeface="Gill Sans MT" charset="0"/>
              </a:rPr>
              <a:t>nodes on </a:t>
            </a:r>
            <a:r>
              <a:rPr lang="en-US" sz="2000" dirty="0">
                <a:latin typeface="Gill Sans MT" charset="0"/>
              </a:rPr>
              <a:t>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6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sending </a:t>
            </a:r>
            <a:r>
              <a:rPr lang="en-US" dirty="0">
                <a:latin typeface="Gill Sans MT" charset="0"/>
                <a:cs typeface="+mn-cs"/>
              </a:rPr>
              <a:t>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preamble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7 bytes with pattern 10101010 followed by one byte with pattern 10101011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457200" eaLnBrk="1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 defTabSz="457200" eaLnBrk="1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457200" eaLnBrk="1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 defTabSz="457200" eaLnBrk="1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457200" eaLnBrk="1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457200" eaLnBrk="1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457200" eaLnBrk="1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88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addresses: </a:t>
            </a:r>
            <a:r>
              <a:rPr lang="en-US" dirty="0">
                <a:latin typeface="Gill Sans MT" charset="0"/>
                <a:cs typeface="+mn-cs"/>
              </a:rPr>
              <a:t>6 </a:t>
            </a:r>
            <a:r>
              <a:rPr lang="en-US" dirty="0" smtClean="0">
                <a:latin typeface="Gill Sans MT" charset="0"/>
                <a:cs typeface="+mn-cs"/>
              </a:rPr>
              <a:t>byte source, destination MAC addresses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otherwise, adapter discards frame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type: </a:t>
            </a:r>
            <a:r>
              <a:rPr lang="en-US" dirty="0">
                <a:latin typeface="Gill Sans MT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CRC: </a:t>
            </a:r>
            <a:r>
              <a:rPr lang="en-US" dirty="0" smtClean="0">
                <a:latin typeface="Gill Sans MT" charset="0"/>
                <a:cs typeface="+mn-cs"/>
              </a:rPr>
              <a:t>cyclic redundancy check </a:t>
            </a:r>
            <a:r>
              <a:rPr lang="en-US" dirty="0">
                <a:latin typeface="Gill Sans MT" charset="0"/>
                <a:cs typeface="+mn-cs"/>
              </a:rPr>
              <a:t>at </a:t>
            </a:r>
            <a:r>
              <a:rPr lang="en-US" dirty="0" smtClean="0">
                <a:latin typeface="Gill Sans MT" charset="0"/>
                <a:cs typeface="+mn-cs"/>
              </a:rPr>
              <a:t>receiver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error detected: frame </a:t>
            </a:r>
            <a:r>
              <a:rPr lang="en-US" dirty="0">
                <a:latin typeface="Gill Sans MT" charset="0"/>
              </a:rPr>
              <a:t>is </a:t>
            </a:r>
            <a:r>
              <a:rPr lang="en-US" dirty="0" smtClean="0">
                <a:latin typeface="Gill Sans MT" charset="0"/>
              </a:rPr>
              <a:t>dropped</a:t>
            </a:r>
            <a:endParaRPr lang="en-US" dirty="0">
              <a:latin typeface="Gill Sans MT" charset="0"/>
            </a:endParaRP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457200" eaLnBrk="1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 defTabSz="457200" eaLnBrk="1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457200" eaLnBrk="1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 defTabSz="457200" eaLnBrk="1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457200" eaLnBrk="1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457200" eaLnBrk="1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457200" eaLnBrk="1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1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</a:t>
            </a:r>
            <a:r>
              <a:rPr lang="en-US" dirty="0" smtClean="0">
                <a:latin typeface="Gill Sans MT" charset="0"/>
              </a:rPr>
              <a:t>10 Gbps, 40 Gbps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prstClr val="black"/>
                  </a:solidFill>
                  <a:latin typeface="Arial" charset="0"/>
                  <a:cs typeface="+mn-cs"/>
                </a:rPr>
                <a:t>application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prstClr val="black"/>
                  </a:solidFill>
                  <a:latin typeface="Arial" charset="0"/>
                  <a:cs typeface="+mn-cs"/>
                </a:rPr>
                <a:t>transport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prstClr val="black"/>
                  </a:solidFill>
                  <a:latin typeface="Arial" charset="0"/>
                  <a:cs typeface="+mn-cs"/>
                </a:rPr>
                <a:t>network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prstClr val="black"/>
                  </a:solidFill>
                  <a:latin typeface="Arial" charset="0"/>
                  <a:cs typeface="+mn-cs"/>
                </a:rPr>
                <a:t>link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prstClr val="black"/>
                  </a:solidFill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 smtClean="0">
                <a:solidFill>
                  <a:prstClr val="black"/>
                </a:solidFill>
                <a:latin typeface="Arial" charset="0"/>
                <a:cs typeface="+mn-cs"/>
              </a:rPr>
              <a:t>MAC protocol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 smtClean="0">
                <a:solidFill>
                  <a:prstClr val="black"/>
                </a:solidFill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 smtClean="0">
                <a:solidFill>
                  <a:prstClr val="black"/>
                </a:solidFill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 smtClean="0">
                <a:solidFill>
                  <a:prstClr val="black"/>
                </a:solidFill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 smtClean="0">
                <a:solidFill>
                  <a:prstClr val="black"/>
                </a:solidFill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 smtClean="0">
                <a:solidFill>
                  <a:prstClr val="black"/>
                </a:solidFill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 smtClean="0">
                <a:solidFill>
                  <a:prstClr val="black"/>
                </a:solidFill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 smtClean="0">
                <a:solidFill>
                  <a:prstClr val="black"/>
                </a:solidFill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0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Goals for Today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en-US" dirty="0" smtClean="0"/>
              <a:t>Finishing up </a:t>
            </a:r>
            <a:r>
              <a:rPr lang="en-US" dirty="0"/>
              <a:t>e</a:t>
            </a:r>
            <a:r>
              <a:rPr lang="en-US" dirty="0" smtClean="0"/>
              <a:t>rror </a:t>
            </a:r>
            <a:r>
              <a:rPr lang="en-US" dirty="0"/>
              <a:t>c</a:t>
            </a:r>
            <a:r>
              <a:rPr lang="en-US" dirty="0" smtClean="0"/>
              <a:t>orrection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 smtClean="0"/>
              <a:t>E</a:t>
            </a:r>
            <a:r>
              <a:rPr lang="en-US" dirty="0" smtClean="0"/>
              <a:t>thernet</a:t>
            </a:r>
            <a:endParaRPr lang="en-US" dirty="0" smtClean="0"/>
          </a:p>
          <a:p>
            <a:pPr lvl="4"/>
            <a:endParaRPr lang="en-US" dirty="0"/>
          </a:p>
          <a:p>
            <a:r>
              <a:rPr lang="en-US" dirty="0" smtClean="0"/>
              <a:t>Switched Ethernet</a:t>
            </a:r>
            <a:endParaRPr lang="en-US" dirty="0" smtClean="0"/>
          </a:p>
          <a:p>
            <a:pPr lvl="4"/>
            <a:endParaRPr lang="en-US" dirty="0"/>
          </a:p>
          <a:p>
            <a:r>
              <a:rPr lang="en-US" dirty="0" smtClean="0"/>
              <a:t>H5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8855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Ethernet: physical topology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us: </a:t>
            </a:r>
            <a:r>
              <a:rPr lang="en-US" dirty="0" smtClean="0">
                <a:latin typeface="Gill Sans MT" charset="0"/>
                <a:cs typeface="+mn-cs"/>
              </a:rPr>
              <a:t>popular </a:t>
            </a:r>
            <a:r>
              <a:rPr lang="en-US" dirty="0">
                <a:latin typeface="Gill Sans MT" charset="0"/>
                <a:cs typeface="+mn-cs"/>
              </a:rPr>
              <a:t>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tar: </a:t>
            </a:r>
            <a:r>
              <a:rPr lang="en-US" dirty="0" smtClean="0">
                <a:latin typeface="Gill Sans MT" charset="0"/>
                <a:cs typeface="+mn-cs"/>
              </a:rPr>
              <a:t>prevails today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sz="1800" i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7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 incoming frame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0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full 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and B-to-B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can transmit simultaneously</a:t>
            </a:r>
            <a:r>
              <a:rPr lang="en-US" sz="2400" dirty="0">
                <a:latin typeface="Gill Sans MT" charset="0"/>
                <a:cs typeface="+mn-cs"/>
              </a:rPr>
              <a:t>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sz="18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)</a:t>
              </a:r>
              <a:r>
                <a:rPr lang="en-US" sz="1800" i="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A</a:t>
                </a:r>
                <a:r>
                  <a:rPr lang="ja-JP" altLang="en-US" sz="1800" i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’</a:t>
                </a:r>
                <a:endParaRPr lang="en-US" sz="1800" i="0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ja-JP" altLang="en-US" sz="1800" i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’</a:t>
                </a:r>
                <a:endParaRPr lang="en-US" sz="1800" i="0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C</a:t>
                </a:r>
                <a:r>
                  <a:rPr lang="ja-JP" altLang="en-US" sz="1800" i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’</a:t>
                </a:r>
                <a:endParaRPr lang="en-US" sz="1800" i="0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defTabSz="4572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defTabSz="4572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defTabSz="4572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defTabSz="4572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defTabSz="4572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3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</a:t>
            </a:r>
            <a:r>
              <a:rPr lang="en-US" sz="3600" dirty="0" smtClean="0">
                <a:latin typeface="Gill Sans MT" charset="0"/>
                <a:cs typeface="+mj-cs"/>
              </a:rPr>
              <a:t>forwarding table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how does switch know A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4, B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5?</a:t>
            </a:r>
            <a:endParaRPr lang="en-US" dirty="0">
              <a:latin typeface="Gill Sans MT" charset="0"/>
              <a:cs typeface="+mn-cs"/>
            </a:endParaRP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sz="18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)</a:t>
              </a:r>
              <a:r>
                <a:rPr lang="en-US" sz="1800" i="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A</a:t>
                </a:r>
                <a:r>
                  <a:rPr lang="ja-JP" altLang="en-US" sz="1800" i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’</a:t>
                </a:r>
                <a:endParaRPr lang="en-US" sz="1800" i="0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ja-JP" altLang="en-US" sz="1800" i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’</a:t>
                </a:r>
                <a:endParaRPr lang="en-US" sz="1800" i="0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C</a:t>
                </a:r>
                <a:r>
                  <a:rPr lang="ja-JP" altLang="en-US" sz="1800" i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’</a:t>
                </a:r>
                <a:endParaRPr lang="en-US" sz="1800" i="0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defTabSz="4572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defTabSz="4572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defTabSz="4572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defTabSz="4572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defTabSz="4572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defTabSz="457200"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ill Sans MT" charset="0"/>
              </a:rPr>
              <a:t>each switch has a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charset="0"/>
              </a:rPr>
              <a:t>each entry:</a:t>
            </a:r>
          </a:p>
          <a:p>
            <a:pPr lvl="1" defTabSz="457200">
              <a:lnSpc>
                <a:spcPct val="100000"/>
              </a:lnSpc>
              <a:defRPr/>
            </a:pPr>
            <a:r>
              <a:rPr lang="en-US" dirty="0" smtClean="0">
                <a:solidFill>
                  <a:prstClr val="black"/>
                </a:solidFill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 defTabSz="457200">
              <a:lnSpc>
                <a:spcPct val="100000"/>
              </a:lnSpc>
              <a:defRPr/>
            </a:pPr>
            <a:r>
              <a:rPr lang="en-US" dirty="0" smtClean="0">
                <a:solidFill>
                  <a:prstClr val="black"/>
                </a:solidFill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 defTabSz="45720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 charset="0"/>
              </a:rPr>
              <a:t>how are entries created, maintained in switch table? </a:t>
            </a:r>
          </a:p>
          <a:p>
            <a:pPr lvl="1" defTabSz="457200">
              <a:lnSpc>
                <a:spcPct val="75000"/>
              </a:lnSpc>
              <a:defRPr/>
            </a:pPr>
            <a:r>
              <a:rPr lang="en-US" dirty="0" smtClean="0">
                <a:solidFill>
                  <a:prstClr val="black"/>
                </a:solidFill>
                <a:latin typeface="Gill Sans MT" charset="0"/>
                <a:cs typeface="+mn-cs"/>
              </a:rPr>
              <a:t>something like a routing protocol?</a:t>
            </a:r>
            <a:endParaRPr lang="en-US" dirty="0">
              <a:solidFill>
                <a:prstClr val="black"/>
              </a:solidFill>
              <a:latin typeface="Gill Sans M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800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sz="1800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800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>
            <a:normAutofit fontScale="92500" lnSpcReduction="10000"/>
          </a:bodyPr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learns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 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sz="1800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8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800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sz="1800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800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sz="1800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sz="1800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sz="1800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sz="1800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sz="1800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sz="1800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destination, A’, location unknown</a:t>
            </a:r>
            <a:r>
              <a:rPr lang="en-US" dirty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800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800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8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45720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 defTabSz="45720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1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self-learning switches </a:t>
            </a:r>
            <a:r>
              <a:rPr lang="en-US" dirty="0">
                <a:latin typeface="Gill Sans MT" charset="0"/>
                <a:cs typeface="+mn-cs"/>
              </a:rPr>
              <a:t>can be connected </a:t>
            </a:r>
            <a:r>
              <a:rPr lang="en-US" dirty="0" smtClean="0">
                <a:latin typeface="Gill Sans MT" charset="0"/>
                <a:cs typeface="+mn-cs"/>
              </a:rPr>
              <a:t>together: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fontAlgn="auto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G - how does S</a:t>
            </a:r>
            <a:r>
              <a:rPr lang="en-US" sz="280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 defTabSz="457200" eaLnBrk="1" fontAlgn="auto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exactly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1800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1800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1800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1800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4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C sends frame to I, I responds to C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defTabSz="457200" eaLnBrk="1" fontAlgn="auto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1800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1800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1800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1800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6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51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 You Go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On a sheet of paper, answer the following (ungraded) question (no names, please):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sz="4000" dirty="0"/>
              <a:t>What </a:t>
            </a:r>
            <a:r>
              <a:rPr lang="en-US" sz="4000" dirty="0" smtClean="0"/>
              <a:t>one thing could the instructor change to improve your learning?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1452562"/>
            <a:ext cx="68103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2951"/>
            <a:ext cx="7772400" cy="1143000"/>
          </a:xfrm>
        </p:spPr>
        <p:txBody>
          <a:bodyPr/>
          <a:lstStyle/>
          <a:p>
            <a:r>
              <a:rPr lang="en-US" dirty="0" smtClean="0"/>
              <a:t>“Submarine” Fiber Optic Cables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753"/>
            <a:ext cx="9144000" cy="560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2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b="1" dirty="0" smtClean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</a:rPr>
              <a:t>* Check </a:t>
            </a:r>
            <a:r>
              <a:rPr lang="en-US" sz="1400" dirty="0">
                <a:solidFill>
                  <a:srgbClr val="000000"/>
                </a:solidFill>
              </a:rPr>
              <a:t>out the online interactive exercises for more </a:t>
            </a:r>
            <a:r>
              <a:rPr lang="en-US" sz="1400" dirty="0" smtClean="0">
                <a:solidFill>
                  <a:srgbClr val="000000"/>
                </a:solidFill>
              </a:rPr>
              <a:t>examples: h</a:t>
            </a:r>
            <a:r>
              <a:rPr lang="en-US" sz="1200" dirty="0" smtClean="0">
                <a:solidFill>
                  <a:srgbClr val="000000"/>
                </a:solidFill>
              </a:rPr>
              <a:t>ttp</a:t>
            </a:r>
            <a:r>
              <a:rPr lang="en-US" sz="1200" dirty="0">
                <a:solidFill>
                  <a:srgbClr val="000000"/>
                </a:solidFill>
              </a:rPr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223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Cyclic redundancy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19213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more powerful 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</a:t>
            </a:r>
            <a:r>
              <a:rPr lang="en-US" sz="2400" dirty="0" err="1" smtClean="0">
                <a:latin typeface="Gill Sans MT" charset="0"/>
                <a:cs typeface="+mn-cs"/>
              </a:rPr>
              <a:t>WiFi</a:t>
            </a:r>
            <a:r>
              <a:rPr lang="en-US" sz="2400" dirty="0" smtClean="0">
                <a:latin typeface="Gill Sans MT" charset="0"/>
                <a:cs typeface="+mn-cs"/>
              </a:rPr>
              <a:t>)</a:t>
            </a: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0"/>
          <a:stretch/>
        </p:blipFill>
        <p:spPr bwMode="auto">
          <a:xfrm>
            <a:off x="1504950" y="4743450"/>
            <a:ext cx="57388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0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single chip, multiple speeds (e.g., Broadcom  BCM5761)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</a:t>
            </a:r>
            <a:r>
              <a:rPr lang="en-US" sz="2400" dirty="0" smtClean="0">
                <a:latin typeface="Gill Sans MT" charset="0"/>
                <a:cs typeface="+mn-cs"/>
              </a:rPr>
              <a:t>cheap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Metcalfe</a:t>
            </a:r>
            <a:r>
              <a:rPr lang="ja-JP" altLang="en-US" sz="1800" dirty="0" smtClean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9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 smtClean="0">
                <a:latin typeface="Gill Sans MT" charset="0"/>
                <a:cs typeface="+mn-cs"/>
              </a:rPr>
              <a:t>no </a:t>
            </a:r>
            <a:r>
              <a:rPr lang="en-US" dirty="0">
                <a:latin typeface="Gill Sans MT" charset="0"/>
                <a:cs typeface="+mn-cs"/>
              </a:rPr>
              <a:t>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</a:t>
            </a:r>
            <a:r>
              <a:rPr lang="en-US" dirty="0" smtClean="0">
                <a:latin typeface="Gill Sans MT" charset="0"/>
                <a:cs typeface="+mn-cs"/>
              </a:rPr>
              <a:t>doesn't </a:t>
            </a:r>
            <a:r>
              <a:rPr lang="en-US" dirty="0">
                <a:latin typeface="Gill Sans MT" charset="0"/>
                <a:cs typeface="+mn-cs"/>
              </a:rPr>
              <a:t>send acks or nacks 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dirty="0" smtClean="0">
                <a:latin typeface="Gill Sans MT" charset="0"/>
              </a:rPr>
              <a:t>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Ethernet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s MAC protocol: unslotted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4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CSMA (carrier sense multiple access)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entire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human analogy: don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t interrupt others!</a:t>
            </a:r>
          </a:p>
        </p:txBody>
      </p:sp>
    </p:spTree>
    <p:extLst>
      <p:ext uri="{BB962C8B-B14F-4D97-AF65-F5344CB8AC3E}">
        <p14:creationId xmlns:p14="http://schemas.microsoft.com/office/powerpoint/2010/main" val="11228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6310</TotalTime>
  <Pages>22</Pages>
  <Words>1522</Words>
  <Application>Microsoft Office PowerPoint</Application>
  <PresentationFormat>On-screen Show (4:3)</PresentationFormat>
  <Paragraphs>341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29</vt:i4>
      </vt:variant>
    </vt:vector>
  </HeadingPairs>
  <TitlesOfParts>
    <vt:vector size="63" baseType="lpstr">
      <vt:lpstr>ＭＳ Ｐゴシック</vt:lpstr>
      <vt:lpstr>Arial</vt:lpstr>
      <vt:lpstr>Calibri</vt:lpstr>
      <vt:lpstr>Comic Sans MS</vt:lpstr>
      <vt:lpstr>Courier New</vt:lpstr>
      <vt:lpstr>Gill Sans MT</vt:lpstr>
      <vt:lpstr>MS Mincho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Office Theme</vt:lpstr>
      <vt:lpstr>1_Office Theme</vt:lpstr>
      <vt:lpstr>2_Office Theme</vt:lpstr>
      <vt:lpstr>3_Office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Ethernet</vt:lpstr>
      <vt:lpstr>Goals for Today</vt:lpstr>
      <vt:lpstr>PowerPoint Presentation</vt:lpstr>
      <vt:lpstr>“Submarine” Fiber Optic Cables</vt:lpstr>
      <vt:lpstr>Parity checking</vt:lpstr>
      <vt:lpstr>Cyclic redundancy check</vt:lpstr>
      <vt:lpstr>Ethernet</vt:lpstr>
      <vt:lpstr>Ethernet: unreliable, connectionless</vt:lpstr>
      <vt:lpstr>CSMA (carrier sense multiple access)</vt:lpstr>
      <vt:lpstr>CSMA collisions</vt:lpstr>
      <vt:lpstr>CSMA/CD (collision detection)</vt:lpstr>
      <vt:lpstr>CSMA/CD (collision detection)</vt:lpstr>
      <vt:lpstr>MAC addresses and ARP</vt:lpstr>
      <vt:lpstr>LAN addresses and ARP</vt:lpstr>
      <vt:lpstr>LAN addresses (more)</vt:lpstr>
      <vt:lpstr>ARP protocol: same LAN</vt:lpstr>
      <vt:lpstr>Ethernet frame structure</vt:lpstr>
      <vt:lpstr>Ethernet frame structure (more)</vt:lpstr>
      <vt:lpstr>802.3 Ethernet standards: link &amp; physical layers</vt:lpstr>
      <vt:lpstr>Ethernet: physical topology</vt:lpstr>
      <vt:lpstr>Ethernet switch</vt:lpstr>
      <vt:lpstr>Switch: multiple simultaneous transmissions</vt:lpstr>
      <vt:lpstr>Switch forwarding table</vt:lpstr>
      <vt:lpstr>Switch: self-learning</vt:lpstr>
      <vt:lpstr>Self-learning, forwarding: example</vt:lpstr>
      <vt:lpstr>Interconnecting switches</vt:lpstr>
      <vt:lpstr>Self-learning multi-switch example</vt:lpstr>
      <vt:lpstr>H5</vt:lpstr>
      <vt:lpstr>Before You 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gg</cp:lastModifiedBy>
  <cp:revision>239</cp:revision>
  <cp:lastPrinted>1997-09-10T16:39:34Z</cp:lastPrinted>
  <dcterms:created xsi:type="dcterms:W3CDTF">1997-09-10T16:39:54Z</dcterms:created>
  <dcterms:modified xsi:type="dcterms:W3CDTF">2018-02-28T03:13:12Z</dcterms:modified>
</cp:coreProperties>
</file>