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66" r:id="rId4"/>
    <p:sldMasterId id="2147483668" r:id="rId5"/>
    <p:sldMasterId id="2147483671" r:id="rId6"/>
    <p:sldMasterId id="2147483673" r:id="rId7"/>
    <p:sldMasterId id="2147483675" r:id="rId8"/>
  </p:sldMasterIdLst>
  <p:notesMasterIdLst>
    <p:notesMasterId r:id="rId29"/>
  </p:notesMasterIdLst>
  <p:handoutMasterIdLst>
    <p:handoutMasterId r:id="rId30"/>
  </p:handoutMasterIdLst>
  <p:sldIdLst>
    <p:sldId id="256" r:id="rId9"/>
    <p:sldId id="458" r:id="rId10"/>
    <p:sldId id="457" r:id="rId11"/>
    <p:sldId id="446" r:id="rId12"/>
    <p:sldId id="447" r:id="rId13"/>
    <p:sldId id="470" r:id="rId14"/>
    <p:sldId id="469" r:id="rId15"/>
    <p:sldId id="466" r:id="rId16"/>
    <p:sldId id="467" r:id="rId17"/>
    <p:sldId id="468" r:id="rId18"/>
    <p:sldId id="471" r:id="rId19"/>
    <p:sldId id="459" r:id="rId20"/>
    <p:sldId id="461" r:id="rId21"/>
    <p:sldId id="462" r:id="rId22"/>
    <p:sldId id="463" r:id="rId23"/>
    <p:sldId id="464" r:id="rId24"/>
    <p:sldId id="474" r:id="rId25"/>
    <p:sldId id="473" r:id="rId26"/>
    <p:sldId id="475" r:id="rId27"/>
    <p:sldId id="450"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959" autoAdjust="0"/>
    <p:restoredTop sz="94711" autoAdjust="0"/>
  </p:normalViewPr>
  <p:slideViewPr>
    <p:cSldViewPr>
      <p:cViewPr varScale="1">
        <p:scale>
          <a:sx n="116" d="100"/>
          <a:sy n="116" d="100"/>
        </p:scale>
        <p:origin x="846"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876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25863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28132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AB2606F-C1DD-AB42-91E2-4D2AE510B66F}" type="slidenum">
              <a:rPr lang="en-US" i="0" smtClean="0">
                <a:solidFill>
                  <a:srgbClr val="000000"/>
                </a:solidFill>
                <a:latin typeface="Times New Roman" charset="0"/>
              </a:rPr>
              <a:pPr>
                <a:defRPr/>
              </a:pPr>
              <a:t>15</a:t>
            </a:fld>
            <a:endParaRPr lang="en-US" i="0" dirty="0" smtClean="0">
              <a:solidFill>
                <a:srgbClr val="000000"/>
              </a:solidFill>
              <a:latin typeface="Times New Roman"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24607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EFBD828-11F8-6948-B056-D1F77BF7AC02}" type="slidenum">
              <a:rPr lang="en-US" i="0" smtClean="0">
                <a:solidFill>
                  <a:srgbClr val="000000"/>
                </a:solidFill>
                <a:latin typeface="Times New Roman" charset="0"/>
              </a:rPr>
              <a:pPr>
                <a:defRPr/>
              </a:pPr>
              <a:t>16</a:t>
            </a:fld>
            <a:endParaRPr lang="en-US" i="0" dirty="0" smtClean="0">
              <a:solidFill>
                <a:srgbClr val="000000"/>
              </a:solidFill>
              <a:latin typeface="Times New Roman"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15105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69BEC7-9E5C-604D-9916-AF2A74B9F274}" type="slidenum">
              <a:rPr lang="en-US" i="0" smtClean="0">
                <a:solidFill>
                  <a:srgbClr val="000000"/>
                </a:solidFill>
                <a:latin typeface="Times New Roman" charset="0"/>
              </a:rPr>
              <a:pPr>
                <a:defRPr/>
              </a:pPr>
              <a:t>17</a:t>
            </a:fld>
            <a:endParaRPr lang="en-US" i="0" dirty="0" smtClean="0">
              <a:solidFill>
                <a:srgbClr val="000000"/>
              </a:solidFill>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86708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90A2FE3-3F71-0D4D-913A-D62E4D4158B9}" type="slidenum">
              <a:rPr lang="en-US" i="0" smtClean="0">
                <a:solidFill>
                  <a:srgbClr val="000000"/>
                </a:solidFill>
                <a:latin typeface="Times New Roman" charset="0"/>
              </a:rPr>
              <a:pPr>
                <a:defRPr/>
              </a:pPr>
              <a:t>18</a:t>
            </a:fld>
            <a:endParaRPr lang="en-US" i="0" dirty="0" smtClean="0">
              <a:solidFill>
                <a:srgbClr val="000000"/>
              </a:solidFill>
              <a:latin typeface="Times New Roman"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9078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69BEC7-9E5C-604D-9916-AF2A74B9F274}" type="slidenum">
              <a:rPr lang="en-US" i="0" smtClean="0">
                <a:solidFill>
                  <a:srgbClr val="000000"/>
                </a:solidFill>
                <a:latin typeface="Times New Roman" charset="0"/>
              </a:rPr>
              <a:pPr>
                <a:defRPr/>
              </a:pPr>
              <a:t>19</a:t>
            </a:fld>
            <a:endParaRPr lang="en-US" i="0" dirty="0" smtClean="0">
              <a:solidFill>
                <a:srgbClr val="000000"/>
              </a:solidFill>
              <a:latin typeface="Times New Roman"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64916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6B09E6B-D99D-47DE-973C-723287A4E8E1}" type="slidenum">
              <a:rPr lang="en-US"/>
              <a:pPr/>
              <a:t>3</a:t>
            </a:fld>
            <a:endParaRPr lang="en-US"/>
          </a:p>
        </p:txBody>
      </p:sp>
      <p:sp>
        <p:nvSpPr>
          <p:cNvPr id="333826" name="Rectangle 2"/>
          <p:cNvSpPr>
            <a:spLocks noGrp="1" noRot="1" noChangeAspect="1" noChangeArrowheads="1" noTextEdit="1"/>
          </p:cNvSpPr>
          <p:nvPr>
            <p:ph type="sldImg"/>
          </p:nvPr>
        </p:nvSpPr>
        <p:spPr>
          <a:xfrm>
            <a:off x="1150938" y="692150"/>
            <a:ext cx="4556125" cy="3416300"/>
          </a:xfrm>
          <a:ln/>
        </p:spPr>
      </p:sp>
      <p:sp>
        <p:nvSpPr>
          <p:cNvPr id="333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88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075D4515-2B4E-4314-BC96-49B9475EE42C}" type="slidenum">
              <a:rPr lang="en-US"/>
              <a:pPr/>
              <a:t>5</a:t>
            </a:fld>
            <a:endParaRPr lang="en-US"/>
          </a:p>
        </p:txBody>
      </p:sp>
      <p:sp>
        <p:nvSpPr>
          <p:cNvPr id="175106" name="Rectangle 1026"/>
          <p:cNvSpPr>
            <a:spLocks noGrp="1" noRot="1" noChangeAspect="1" noChangeArrowheads="1" noTextEdit="1"/>
          </p:cNvSpPr>
          <p:nvPr>
            <p:ph type="sldImg"/>
          </p:nvPr>
        </p:nvSpPr>
        <p:spPr>
          <a:xfrm>
            <a:off x="1150938" y="692150"/>
            <a:ext cx="4556125" cy="3416300"/>
          </a:xfrm>
          <a:ln/>
        </p:spPr>
      </p:sp>
      <p:sp>
        <p:nvSpPr>
          <p:cNvPr id="175107" name="Rectangle 1027"/>
          <p:cNvSpPr>
            <a:spLocks noGrp="1" noChangeArrowheads="1"/>
          </p:cNvSpPr>
          <p:nvPr>
            <p:ph type="body" idx="1"/>
          </p:nvPr>
        </p:nvSpPr>
        <p:spPr/>
        <p:txBody>
          <a:bodyPr/>
          <a:lstStyle/>
          <a:p>
            <a:pPr>
              <a:buFontTx/>
              <a:buChar char="•"/>
            </a:pPr>
            <a:r>
              <a:rPr lang="en-US" b="1"/>
              <a:t>No connection establishment.</a:t>
            </a:r>
            <a:r>
              <a:rPr lang="en-US"/>
              <a:t> As we shall discuss in Section 3.5, TCP uses a three-way handshake before it starts to transfer data. UDP just blasts away without any formal preliminaries. Thus UDP does not introduce any delay to establish a connection. This is probably the principle reason why DNS runs over UDP rather than TCP -- DNS would be much slower if it ran over TCP. HTTP uses TCP rather than UDP, since reliability is critical for Web pages with text. But, as we briefly discussed in Section 2.2, the TCP connection establishment delay in HTTP is an important contributor to the "world wide wait". </a:t>
            </a:r>
          </a:p>
          <a:p>
            <a:pPr>
              <a:buFontTx/>
              <a:buChar char="•"/>
            </a:pPr>
            <a:r>
              <a:rPr lang="en-US" b="1"/>
              <a:t>No connection state.</a:t>
            </a:r>
            <a:r>
              <a:rPr lang="en-US"/>
              <a:t> TCP maintains connection state in the end systems. This connection state includes receive and send buffers, congestion control parameters, and sequence and acknowledgment number parameters. We will see in Section 3.5 that this state information is needed to implement TCP's reliable data transfer service and to provide congestion control. UDP, on the other hand, does not maintain connection state and does not track any of these parameters. For this reason, a server devoted to a particular application can typically support many more active clients when the application runs over UDP rather than TCP. </a:t>
            </a:r>
          </a:p>
          <a:p>
            <a:pPr>
              <a:buFontTx/>
              <a:buChar char="•"/>
            </a:pPr>
            <a:r>
              <a:rPr lang="en-US" b="1"/>
              <a:t>Small segment header overhead.</a:t>
            </a:r>
            <a:r>
              <a:rPr lang="en-US"/>
              <a:t> The TCP segment has 20 bytes of header overhead in every segment, whereas UDP only has 8 bytes of overhead. </a:t>
            </a:r>
          </a:p>
          <a:p>
            <a:pPr>
              <a:buFontTx/>
              <a:buChar char="•"/>
            </a:pPr>
            <a:r>
              <a:rPr lang="en-US" b="1"/>
              <a:t>Unregulated send rate.</a:t>
            </a:r>
            <a:r>
              <a:rPr lang="en-US"/>
              <a:t> TCP has a congestion control mechanism that throttles the sender when one or more links between sender and receiver becomes excessively congested. This throttling can have a severe impact on real-time applications, which can tolerate some packet loss but require a minimum send rate. On the other hand, the speed at which UDP sends data is only constrained by the rate at which the application generates data, the capabilities of the source (CPU, clock rate, etc.) and the access bandwidth to the Internet. We should keep in mind, however, that the receiving host does not necessarily receive all the data - when the network is congested,  a significant fraction of the UDP-transmitted data could be lost due to router buffer overflow. Thus, the receive rate is limited by network congestion even if the sending rate is not constrained. </a:t>
            </a:r>
          </a:p>
          <a:p>
            <a:endParaRPr lang="en-US"/>
          </a:p>
        </p:txBody>
      </p:sp>
    </p:spTree>
    <p:extLst>
      <p:ext uri="{BB962C8B-B14F-4D97-AF65-F5344CB8AC3E}">
        <p14:creationId xmlns:p14="http://schemas.microsoft.com/office/powerpoint/2010/main" val="383221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5B26A8-CC0E-46DB-A596-66EBDE442FEF}" type="slidenum">
              <a:rPr lang="en-US" altLang="en-US" sz="1300">
                <a:solidFill>
                  <a:srgbClr val="000000"/>
                </a:solidFill>
                <a:latin typeface="Times New Roman" panose="02020603050405020304" pitchFamily="18" charset="0"/>
              </a:rPr>
              <a:pPr/>
              <a:t>7</a:t>
            </a:fld>
            <a:endParaRPr lang="en-US" altLang="en-US" sz="1300">
              <a:solidFill>
                <a:srgbClr val="000000"/>
              </a:solidFill>
              <a:latin typeface="Times New Roman" panose="02020603050405020304"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584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5B26A8-CC0E-46DB-A596-66EBDE442FEF}" type="slidenum">
              <a:rPr lang="en-US" altLang="en-US" sz="1300">
                <a:solidFill>
                  <a:srgbClr val="000000"/>
                </a:solidFill>
                <a:latin typeface="Times New Roman" panose="02020603050405020304" pitchFamily="18" charset="0"/>
              </a:rPr>
              <a:pPr/>
              <a:t>8</a:t>
            </a:fld>
            <a:endParaRPr lang="en-US" altLang="en-US" sz="1300">
              <a:solidFill>
                <a:srgbClr val="000000"/>
              </a:solidFill>
              <a:latin typeface="Times New Roman" panose="02020603050405020304" pitchFamily="18"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63081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panose="020B0604020202020204" pitchFamily="34" charset="0"/>
                <a:ea typeface="ＭＳ Ｐゴシック" panose="020B0600070205080204" pitchFamily="34" charset="-128"/>
              </a:defRPr>
            </a:lvl1pPr>
            <a:lvl2pPr marL="742950" indent="-285750" defTabSz="966788">
              <a:defRPr sz="2400">
                <a:solidFill>
                  <a:schemeClr val="tx1"/>
                </a:solidFill>
                <a:latin typeface="Arial" panose="020B0604020202020204" pitchFamily="34" charset="0"/>
                <a:ea typeface="ＭＳ Ｐゴシック" panose="020B0600070205080204" pitchFamily="34" charset="-128"/>
              </a:defRPr>
            </a:lvl2pPr>
            <a:lvl3pPr marL="1143000" indent="-228600" defTabSz="966788">
              <a:defRPr sz="2400">
                <a:solidFill>
                  <a:schemeClr val="tx1"/>
                </a:solidFill>
                <a:latin typeface="Arial" panose="020B0604020202020204" pitchFamily="34" charset="0"/>
                <a:ea typeface="ＭＳ Ｐゴシック" panose="020B0600070205080204" pitchFamily="34" charset="-128"/>
              </a:defRPr>
            </a:lvl3pPr>
            <a:lvl4pPr marL="1600200" indent="-228600" defTabSz="966788">
              <a:defRPr sz="2400">
                <a:solidFill>
                  <a:schemeClr val="tx1"/>
                </a:solidFill>
                <a:latin typeface="Arial" panose="020B0604020202020204" pitchFamily="34" charset="0"/>
                <a:ea typeface="ＭＳ Ｐゴシック" panose="020B0600070205080204" pitchFamily="34" charset="-128"/>
              </a:defRPr>
            </a:lvl4pPr>
            <a:lvl5pPr marL="2057400" indent="-228600" defTabSz="966788">
              <a:defRPr sz="24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D46D49-957F-40B6-8235-E2AB5D61EADF}" type="slidenum">
              <a:rPr lang="en-US" altLang="en-US" sz="1300">
                <a:solidFill>
                  <a:srgbClr val="000000"/>
                </a:solidFill>
                <a:latin typeface="Times New Roman" panose="02020603050405020304" pitchFamily="18" charset="0"/>
              </a:rPr>
              <a:pPr/>
              <a:t>11</a:t>
            </a:fld>
            <a:endParaRPr lang="en-US" altLang="en-US" sz="1300">
              <a:solidFill>
                <a:srgbClr val="000000"/>
              </a:solidFill>
              <a:latin typeface="Times New Roman" panose="02020603050405020304" pitchFamily="18"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40140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7F61FD0-FAF2-4545-8D3A-10FB997685FF}" type="slidenum">
              <a:rPr lang="en-US" i="0" smtClean="0">
                <a:solidFill>
                  <a:srgbClr val="000000"/>
                </a:solidFill>
                <a:latin typeface="Times New Roman" charset="0"/>
              </a:rPr>
              <a:pPr>
                <a:defRPr/>
              </a:pPr>
              <a:t>12</a:t>
            </a:fld>
            <a:endParaRPr lang="en-US" i="0" dirty="0" smtClean="0">
              <a:solidFill>
                <a:srgbClr val="000000"/>
              </a:solidFill>
              <a:latin typeface="Times New Roman"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0085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D8AA7049-8658-2C4B-A161-18F367F0585E}" type="slidenum">
              <a:rPr lang="en-US" i="0" smtClean="0">
                <a:solidFill>
                  <a:srgbClr val="000000"/>
                </a:solidFill>
                <a:latin typeface="Times New Roman" charset="0"/>
              </a:rPr>
              <a:pPr>
                <a:defRPr/>
              </a:pPr>
              <a:t>13</a:t>
            </a:fld>
            <a:endParaRPr lang="en-US" i="0" dirty="0" smtClean="0">
              <a:solidFill>
                <a:srgbClr val="000000"/>
              </a:solidFill>
              <a:latin typeface="Times New Roman"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34242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xfrm>
            <a:off x="3886200" y="8686800"/>
            <a:ext cx="2971800" cy="457200"/>
          </a:xfrm>
          <a:prstGeom prst="rect">
            <a:avLst/>
          </a:prstGeo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FDB44EAB-FE29-FA45-963B-6DA8F6A2E717}" type="slidenum">
              <a:rPr lang="en-US" i="0" smtClean="0">
                <a:solidFill>
                  <a:srgbClr val="000000"/>
                </a:solidFill>
                <a:latin typeface="Times New Roman" charset="0"/>
              </a:rPr>
              <a:pPr>
                <a:defRPr/>
              </a:pPr>
              <a:t>14</a:t>
            </a:fld>
            <a:endParaRPr lang="en-US" i="0" dirty="0" smtClean="0">
              <a:solidFill>
                <a:srgbClr val="000000"/>
              </a:solidFill>
              <a:latin typeface="Times New Roman"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308988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Link Layer and LANs</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4FF65E3-013F-47F8-998F-F110E5A4EA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771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5572125" y="6486525"/>
            <a:ext cx="2895600" cy="457200"/>
          </a:xfrm>
          <a:prstGeom prst="rect">
            <a:avLst/>
          </a:prstGeom>
          <a:ln/>
        </p:spPr>
        <p:txBody>
          <a:bodyPr/>
          <a:lstStyle>
            <a:lvl1pPr>
              <a:defRPr/>
            </a:lvl1pPr>
          </a:lstStyle>
          <a:p>
            <a:pPr>
              <a:defRPr/>
            </a:pPr>
            <a:r>
              <a:rPr lang="en-US" sz="1800" smtClean="0">
                <a:solidFill>
                  <a:srgbClr val="000000"/>
                </a:solidFill>
                <a:latin typeface="Arial" charset="0"/>
                <a:ea typeface="ＭＳ Ｐゴシック" charset="0"/>
                <a:cs typeface="+mn-cs"/>
              </a:rPr>
              <a:t>Link Layer and LANs</a:t>
            </a:r>
            <a:endParaRPr lang="en-US" sz="1800" dirty="0">
              <a:solidFill>
                <a:srgbClr val="000000"/>
              </a:solidFill>
              <a:latin typeface="Arial" charset="0"/>
              <a:ea typeface="ＭＳ Ｐゴシック" charset="0"/>
              <a:cs typeface="+mn-cs"/>
            </a:endParaRPr>
          </a:p>
        </p:txBody>
      </p:sp>
      <p:sp>
        <p:nvSpPr>
          <p:cNvPr id="7" name="Slide Number Placeholder 6"/>
          <p:cNvSpPr>
            <a:spLocks noGrp="1" noChangeArrowheads="1"/>
          </p:cNvSpPr>
          <p:nvPr>
            <p:ph type="sldNum" sz="quarter" idx="12"/>
          </p:nvPr>
        </p:nvSpPr>
        <p:spPr>
          <a:xfrm>
            <a:off x="8181975" y="6486525"/>
            <a:ext cx="676275" cy="457200"/>
          </a:xfrm>
          <a:prstGeom prst="rect">
            <a:avLst/>
          </a:prstGeom>
          <a:ln/>
        </p:spPr>
        <p:txBody>
          <a:bodyPr/>
          <a:lstStyle>
            <a:lvl1pPr>
              <a:defRPr/>
            </a:lvl1pPr>
          </a:lstStyle>
          <a:p>
            <a:pPr>
              <a:defRPr/>
            </a:pPr>
            <a:r>
              <a:rPr lang="en-US" sz="1800" dirty="0">
                <a:solidFill>
                  <a:srgbClr val="000000"/>
                </a:solidFill>
                <a:latin typeface="Arial" charset="0"/>
                <a:ea typeface="ＭＳ Ｐゴシック" charset="0"/>
                <a:cs typeface="+mn-cs"/>
              </a:rPr>
              <a:t>5-</a:t>
            </a:r>
            <a:fld id="{9AB7E571-4613-BD47-B8AF-E4769FE4BBE2}" type="slidenum">
              <a:rPr lang="en-US" sz="1800">
                <a:solidFill>
                  <a:srgbClr val="000000"/>
                </a:solidFill>
                <a:latin typeface="Arial" charset="0"/>
                <a:ea typeface="ＭＳ Ｐゴシック" charset="0"/>
                <a:cs typeface="+mn-cs"/>
              </a:rPr>
              <a:pPr>
                <a:defRPr/>
              </a:pPr>
              <a:t>‹#›</a:t>
            </a:fld>
            <a:endParaRPr lang="en-US" sz="1800" dirty="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1641292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5572125" y="6486525"/>
            <a:ext cx="2895600" cy="457200"/>
          </a:xfrm>
          <a:prstGeom prst="rect">
            <a:avLst/>
          </a:prstGeom>
          <a:ln/>
        </p:spPr>
        <p:txBody>
          <a:bodyPr/>
          <a:lstStyle>
            <a:lvl1pPr>
              <a:defRPr/>
            </a:lvl1pPr>
          </a:lstStyle>
          <a:p>
            <a:pPr>
              <a:defRPr/>
            </a:pPr>
            <a:r>
              <a:rPr lang="en-US" sz="1800" smtClean="0">
                <a:solidFill>
                  <a:srgbClr val="000000"/>
                </a:solidFill>
                <a:latin typeface="Arial" charset="0"/>
                <a:ea typeface="ＭＳ Ｐゴシック" charset="0"/>
                <a:cs typeface="+mn-cs"/>
              </a:rPr>
              <a:t>Link Layer and LANs</a:t>
            </a:r>
            <a:endParaRPr lang="en-US" sz="1800" dirty="0">
              <a:solidFill>
                <a:srgbClr val="000000"/>
              </a:solidFill>
              <a:latin typeface="Arial" charset="0"/>
              <a:ea typeface="ＭＳ Ｐゴシック" charset="0"/>
              <a:cs typeface="+mn-cs"/>
            </a:endParaRPr>
          </a:p>
        </p:txBody>
      </p:sp>
      <p:sp>
        <p:nvSpPr>
          <p:cNvPr id="6" name="Rectangle 6"/>
          <p:cNvSpPr>
            <a:spLocks noGrp="1" noChangeArrowheads="1"/>
          </p:cNvSpPr>
          <p:nvPr>
            <p:ph type="sldNum" sz="quarter" idx="12"/>
          </p:nvPr>
        </p:nvSpPr>
        <p:spPr>
          <a:xfrm>
            <a:off x="8181975" y="6486525"/>
            <a:ext cx="676275" cy="457200"/>
          </a:xfrm>
          <a:prstGeom prst="rect">
            <a:avLst/>
          </a:prstGeom>
          <a:ln/>
        </p:spPr>
        <p:txBody>
          <a:bodyPr/>
          <a:lstStyle>
            <a:lvl1pPr>
              <a:defRPr/>
            </a:lvl1pPr>
          </a:lstStyle>
          <a:p>
            <a:pPr>
              <a:defRPr/>
            </a:pPr>
            <a:r>
              <a:rPr lang="en-US" sz="1800" dirty="0">
                <a:solidFill>
                  <a:srgbClr val="000000"/>
                </a:solidFill>
                <a:latin typeface="Arial" charset="0"/>
                <a:ea typeface="ＭＳ Ｐゴシック" charset="0"/>
                <a:cs typeface="+mn-cs"/>
              </a:rPr>
              <a:t>5-</a:t>
            </a:r>
            <a:fld id="{D0626857-DD43-9D46-91D4-DEBFBA1258D1}" type="slidenum">
              <a:rPr lang="en-US" sz="1800">
                <a:solidFill>
                  <a:srgbClr val="000000"/>
                </a:solidFill>
                <a:latin typeface="Arial" charset="0"/>
                <a:ea typeface="ＭＳ Ｐゴシック" charset="0"/>
                <a:cs typeface="+mn-cs"/>
              </a:rPr>
              <a:pPr>
                <a:defRPr/>
              </a:pPr>
              <a:t>‹#›</a:t>
            </a:fld>
            <a:endParaRPr lang="en-US" sz="1800" dirty="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50379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7"/>
          <p:cNvSpPr>
            <a:spLocks noGrp="1" noChangeArrowheads="1"/>
          </p:cNvSpPr>
          <p:nvPr>
            <p:ph type="ftr" sz="quarter" idx="11"/>
          </p:nvPr>
        </p:nvSpPr>
        <p:spPr>
          <a:xfrm>
            <a:off x="5532438" y="6467475"/>
            <a:ext cx="2895600" cy="287338"/>
          </a:xfrm>
          <a:prstGeom prst="rect">
            <a:avLst/>
          </a:prstGeom>
          <a:ln/>
        </p:spPr>
        <p:txBody>
          <a:bodyPr/>
          <a:lstStyle>
            <a:lvl1pPr>
              <a:defRPr/>
            </a:lvl1pPr>
          </a:lstStyle>
          <a:p>
            <a:pPr>
              <a:defRPr/>
            </a:pPr>
            <a:r>
              <a:rPr lang="en-US" sz="1800" smtClean="0">
                <a:solidFill>
                  <a:srgbClr val="000000"/>
                </a:solidFill>
                <a:latin typeface="Arial" charset="0"/>
                <a:ea typeface="ＭＳ Ｐゴシック" charset="0"/>
                <a:cs typeface="+mn-cs"/>
              </a:rPr>
              <a:t>Link Layer and LANs</a:t>
            </a:r>
            <a:endParaRPr lang="en-US" sz="1800" dirty="0">
              <a:solidFill>
                <a:srgbClr val="000000"/>
              </a:solidFill>
              <a:latin typeface="Arial" charset="0"/>
              <a:ea typeface="ＭＳ Ｐゴシック" charset="0"/>
              <a:cs typeface="+mn-cs"/>
            </a:endParaRPr>
          </a:p>
        </p:txBody>
      </p:sp>
      <p:sp>
        <p:nvSpPr>
          <p:cNvPr id="4" name="Rectangle 8"/>
          <p:cNvSpPr>
            <a:spLocks noGrp="1" noChangeArrowheads="1"/>
          </p:cNvSpPr>
          <p:nvPr>
            <p:ph type="sldNum" sz="quarter" idx="12"/>
          </p:nvPr>
        </p:nvSpPr>
        <p:spPr>
          <a:xfrm>
            <a:off x="8324850" y="6462713"/>
            <a:ext cx="676275" cy="276225"/>
          </a:xfrm>
          <a:prstGeom prst="rect">
            <a:avLst/>
          </a:prstGeom>
          <a:ln/>
        </p:spPr>
        <p:txBody>
          <a:bodyPr/>
          <a:lstStyle>
            <a:lvl1pPr>
              <a:defRPr/>
            </a:lvl1pPr>
          </a:lstStyle>
          <a:p>
            <a:pPr>
              <a:defRPr/>
            </a:pPr>
            <a:r>
              <a:rPr lang="en-US" sz="1800" dirty="0">
                <a:solidFill>
                  <a:srgbClr val="000000"/>
                </a:solidFill>
                <a:latin typeface="Arial" charset="0"/>
                <a:ea typeface="ＭＳ Ｐゴシック" charset="0"/>
                <a:cs typeface="+mn-cs"/>
              </a:rPr>
              <a:t>4-</a:t>
            </a:r>
            <a:fld id="{7EFC9773-7379-5049-A6C9-0C8EEEC5C544}" type="slidenum">
              <a:rPr lang="en-US" sz="1800">
                <a:solidFill>
                  <a:srgbClr val="000000"/>
                </a:solidFill>
                <a:latin typeface="Arial" charset="0"/>
                <a:ea typeface="ＭＳ Ｐゴシック" charset="0"/>
                <a:cs typeface="+mn-cs"/>
              </a:rPr>
              <a:pPr>
                <a:defRPr/>
              </a:pPr>
              <a:t>‹#›</a:t>
            </a:fld>
            <a:endParaRPr lang="en-US" sz="1800" dirty="0">
              <a:solidFill>
                <a:srgbClr val="000000"/>
              </a:solidFill>
              <a:latin typeface="Arial" charset="0"/>
              <a:ea typeface="ＭＳ Ｐゴシック" charset="0"/>
              <a:cs typeface="+mn-cs"/>
            </a:endParaRPr>
          </a:p>
        </p:txBody>
      </p:sp>
    </p:spTree>
    <p:extLst>
      <p:ext uri="{BB962C8B-B14F-4D97-AF65-F5344CB8AC3E}">
        <p14:creationId xmlns:p14="http://schemas.microsoft.com/office/powerpoint/2010/main" val="608962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000000"/>
                </a:solidFill>
              </a:rPr>
              <a:t>Link Layer and LANs</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solidFill>
                  <a:srgbClr val="000000"/>
                </a:solidFill>
              </a:rPr>
              <a:t>1-</a:t>
            </a:r>
            <a:fld id="{40247F0B-87E5-42AF-8E2E-B15D53CC7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859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000000"/>
                </a:solidFill>
              </a:rPr>
              <a:t>Link Layer and LANs</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solidFill>
                  <a:srgbClr val="000000"/>
                </a:solidFill>
              </a:rPr>
              <a:t>1-</a:t>
            </a:r>
            <a:fld id="{40247F0B-87E5-42AF-8E2E-B15D53CC7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2901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000000"/>
                </a:solidFill>
              </a:rPr>
              <a:t>Link Layer and LANs</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solidFill>
                  <a:srgbClr val="000000"/>
                </a:solidFill>
              </a:rPr>
              <a:t>1-</a:t>
            </a:r>
            <a:fld id="{40247F0B-87E5-42AF-8E2E-B15D53CC7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500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Link Layer and LANs</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6FAFAD1-9568-4EE8-AE81-D2E862FB25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053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000000"/>
                </a:solidFill>
              </a:rPr>
              <a:t>Link Layer and LANs</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r>
              <a:rPr lang="en-US" altLang="en-US">
                <a:solidFill>
                  <a:srgbClr val="000000"/>
                </a:solidFill>
              </a:rPr>
              <a:t>1-</a:t>
            </a:r>
            <a:fld id="{40247F0B-87E5-42AF-8E2E-B15D53CC73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411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r>
              <a:rPr lang="en-US" smtClean="0">
                <a:solidFill>
                  <a:srgbClr val="000000"/>
                </a:solidFill>
                <a:latin typeface="Times New Roman" charset="0"/>
                <a:cs typeface="+mn-cs"/>
              </a:rPr>
              <a:t>Link Layer and LANs</a:t>
            </a:r>
            <a:endParaRPr lang="en-US">
              <a:solidFill>
                <a:srgbClr val="000000"/>
              </a:solidFill>
              <a:latin typeface="Times New Roman"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cs typeface="+mn-cs"/>
              </a:rPr>
              <a:pPr eaLnBrk="1" hangingPunct="1"/>
              <a:t>‹#›</a:t>
            </a:fld>
            <a:endParaRPr lang="en-US">
              <a:solidFill>
                <a:srgbClr val="000000"/>
              </a:solidFill>
              <a:latin typeface="Times New Roman" charset="0"/>
              <a:cs typeface="+mn-cs"/>
            </a:endParaRPr>
          </a:p>
        </p:txBody>
      </p:sp>
    </p:spTree>
    <p:extLst>
      <p:ext uri="{BB962C8B-B14F-4D97-AF65-F5344CB8AC3E}">
        <p14:creationId xmlns:p14="http://schemas.microsoft.com/office/powerpoint/2010/main" val="415872706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dirty="0">
              <a:solidFill>
                <a:srgbClr val="000000"/>
              </a:solidFill>
              <a:ea typeface="ＭＳ Ｐゴシック" charset="0"/>
              <a:cs typeface="+mn-cs"/>
            </a:endParaRPr>
          </a:p>
        </p:txBody>
      </p:sp>
    </p:spTree>
    <p:extLst>
      <p:ext uri="{BB962C8B-B14F-4D97-AF65-F5344CB8AC3E}">
        <p14:creationId xmlns:p14="http://schemas.microsoft.com/office/powerpoint/2010/main" val="247605639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Lst>
  <p:hf sldNum="0" hdr="0" ft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smtClean="0">
              <a:solidFill>
                <a:srgbClr val="000000"/>
              </a:solidFill>
              <a:ea typeface="ＭＳ Ｐゴシック" panose="020B0600070205080204" pitchFamily="34" charset="-128"/>
              <a:cs typeface="Arial"/>
            </a:endParaRPr>
          </a:p>
        </p:txBody>
      </p:sp>
      <p:sp>
        <p:nvSpPr>
          <p:cNvPr id="195589" name="Rectangle 5"/>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ea typeface="+mn-ea"/>
                <a:cs typeface="+mn-cs"/>
              </a:defRPr>
            </a:lvl1pPr>
          </a:lstStyle>
          <a:p>
            <a:pPr>
              <a:defRPr/>
            </a:pPr>
            <a:r>
              <a:rPr lang="en-US" smtClean="0">
                <a:solidFill>
                  <a:srgbClr val="000000"/>
                </a:solidFill>
              </a:rPr>
              <a:t>Link Layer and LANs</a:t>
            </a:r>
            <a:endParaRPr lang="en-US">
              <a:solidFill>
                <a:srgbClr val="000000"/>
              </a:solidFill>
            </a:endParaRPr>
          </a:p>
        </p:txBody>
      </p:sp>
      <p:sp>
        <p:nvSpPr>
          <p:cNvPr id="195590" name="Rectangle 6"/>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r>
              <a:rPr lang="en-US" altLang="en-US" smtClean="0">
                <a:solidFill>
                  <a:srgbClr val="000000"/>
                </a:solidFill>
                <a:ea typeface="ＭＳ Ｐゴシック" panose="020B0600070205080204" pitchFamily="34" charset="-128"/>
                <a:cs typeface="Arial"/>
              </a:rPr>
              <a:t>2-</a:t>
            </a:r>
            <a:fld id="{6025572E-D5A9-42B9-9EA8-9EC8235211BB}" type="slidenum">
              <a:rPr lang="en-US" altLang="en-US" smtClean="0">
                <a:solidFill>
                  <a:srgbClr val="000000"/>
                </a:solidFill>
                <a:ea typeface="ＭＳ Ｐゴシック" panose="020B0600070205080204" pitchFamily="34" charset="-128"/>
                <a:cs typeface="Arial"/>
              </a:rPr>
              <a:pPr/>
              <a:t>‹#›</a:t>
            </a:fld>
            <a:endParaRPr lang="en-US" altLang="en-US" smtClean="0">
              <a:solidFill>
                <a:srgbClr val="000000"/>
              </a:solidFill>
              <a:ea typeface="ＭＳ Ｐゴシック" panose="020B0600070205080204" pitchFamily="34" charset="-128"/>
              <a:cs typeface="Arial"/>
            </a:endParaRPr>
          </a:p>
        </p:txBody>
      </p:sp>
    </p:spTree>
    <p:extLst>
      <p:ext uri="{BB962C8B-B14F-4D97-AF65-F5344CB8AC3E}">
        <p14:creationId xmlns:p14="http://schemas.microsoft.com/office/powerpoint/2010/main" val="3627642511"/>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rgbClr val="000099"/>
          </a:solidFill>
          <a:latin typeface="+mj-lt"/>
          <a:ea typeface="ＭＳ Ｐゴシック" charset="0"/>
          <a:cs typeface="+mj-cs"/>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0" fontAlgn="base" hangingPunct="0">
        <a:lnSpc>
          <a:spcPct val="85000"/>
        </a:lnSpc>
        <a:spcBef>
          <a:spcPct val="20000"/>
        </a:spcBef>
        <a:spcAft>
          <a:spcPct val="0"/>
        </a:spcAft>
        <a:buClr>
          <a:srgbClr val="000090"/>
        </a:buClr>
        <a:buSzPct val="100000"/>
        <a:buFont typeface="Wingdings" panose="05000000000000000000"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smtClean="0">
              <a:solidFill>
                <a:srgbClr val="000000"/>
              </a:solidFill>
              <a:ea typeface="ＭＳ Ｐゴシック" panose="020B0600070205080204" pitchFamily="34" charset="-128"/>
              <a:cs typeface="Arial"/>
            </a:endParaRPr>
          </a:p>
        </p:txBody>
      </p:sp>
      <p:sp>
        <p:nvSpPr>
          <p:cNvPr id="195589" name="Rectangle 5"/>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ea typeface="+mn-ea"/>
                <a:cs typeface="+mn-cs"/>
              </a:defRPr>
            </a:lvl1pPr>
          </a:lstStyle>
          <a:p>
            <a:pPr>
              <a:defRPr/>
            </a:pPr>
            <a:r>
              <a:rPr lang="en-US" smtClean="0">
                <a:solidFill>
                  <a:srgbClr val="000000"/>
                </a:solidFill>
              </a:rPr>
              <a:t>Link Layer and LANs</a:t>
            </a:r>
            <a:endParaRPr lang="en-US">
              <a:solidFill>
                <a:srgbClr val="000000"/>
              </a:solidFill>
            </a:endParaRPr>
          </a:p>
        </p:txBody>
      </p:sp>
      <p:sp>
        <p:nvSpPr>
          <p:cNvPr id="195590" name="Rectangle 6"/>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r>
              <a:rPr lang="en-US" altLang="en-US" smtClean="0">
                <a:solidFill>
                  <a:srgbClr val="000000"/>
                </a:solidFill>
                <a:ea typeface="ＭＳ Ｐゴシック" panose="020B0600070205080204" pitchFamily="34" charset="-128"/>
                <a:cs typeface="Arial"/>
              </a:rPr>
              <a:t>2-</a:t>
            </a:r>
            <a:fld id="{6025572E-D5A9-42B9-9EA8-9EC8235211BB}" type="slidenum">
              <a:rPr lang="en-US" altLang="en-US" smtClean="0">
                <a:solidFill>
                  <a:srgbClr val="000000"/>
                </a:solidFill>
                <a:ea typeface="ＭＳ Ｐゴシック" panose="020B0600070205080204" pitchFamily="34" charset="-128"/>
                <a:cs typeface="Arial"/>
              </a:rPr>
              <a:pPr/>
              <a:t>‹#›</a:t>
            </a:fld>
            <a:endParaRPr lang="en-US" altLang="en-US" smtClean="0">
              <a:solidFill>
                <a:srgbClr val="000000"/>
              </a:solidFill>
              <a:ea typeface="ＭＳ Ｐゴシック" panose="020B0600070205080204" pitchFamily="34" charset="-128"/>
              <a:cs typeface="Arial"/>
            </a:endParaRPr>
          </a:p>
        </p:txBody>
      </p:sp>
    </p:spTree>
    <p:extLst>
      <p:ext uri="{BB962C8B-B14F-4D97-AF65-F5344CB8AC3E}">
        <p14:creationId xmlns:p14="http://schemas.microsoft.com/office/powerpoint/2010/main" val="206184866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rgbClr val="000099"/>
          </a:solidFill>
          <a:latin typeface="+mj-lt"/>
          <a:ea typeface="ＭＳ Ｐゴシック" charset="0"/>
          <a:cs typeface="+mj-cs"/>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0" fontAlgn="base" hangingPunct="0">
        <a:lnSpc>
          <a:spcPct val="85000"/>
        </a:lnSpc>
        <a:spcBef>
          <a:spcPct val="20000"/>
        </a:spcBef>
        <a:spcAft>
          <a:spcPct val="0"/>
        </a:spcAft>
        <a:buClr>
          <a:srgbClr val="000090"/>
        </a:buClr>
        <a:buSzPct val="100000"/>
        <a:buFont typeface="Wingdings" panose="05000000000000000000"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smtClean="0">
              <a:solidFill>
                <a:srgbClr val="000000"/>
              </a:solidFill>
              <a:ea typeface="ＭＳ Ｐゴシック" panose="020B0600070205080204" pitchFamily="34" charset="-128"/>
              <a:cs typeface="Arial"/>
            </a:endParaRPr>
          </a:p>
        </p:txBody>
      </p:sp>
      <p:sp>
        <p:nvSpPr>
          <p:cNvPr id="195589" name="Rectangle 5"/>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ea typeface="+mn-ea"/>
                <a:cs typeface="+mn-cs"/>
              </a:defRPr>
            </a:lvl1pPr>
          </a:lstStyle>
          <a:p>
            <a:pPr>
              <a:defRPr/>
            </a:pPr>
            <a:r>
              <a:rPr lang="en-US" smtClean="0">
                <a:solidFill>
                  <a:srgbClr val="000000"/>
                </a:solidFill>
              </a:rPr>
              <a:t>Link Layer and LANs</a:t>
            </a:r>
            <a:endParaRPr lang="en-US">
              <a:solidFill>
                <a:srgbClr val="000000"/>
              </a:solidFill>
            </a:endParaRPr>
          </a:p>
        </p:txBody>
      </p:sp>
      <p:sp>
        <p:nvSpPr>
          <p:cNvPr id="195590" name="Rectangle 6"/>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r>
              <a:rPr lang="en-US" altLang="en-US" smtClean="0">
                <a:solidFill>
                  <a:srgbClr val="000000"/>
                </a:solidFill>
                <a:ea typeface="ＭＳ Ｐゴシック" panose="020B0600070205080204" pitchFamily="34" charset="-128"/>
                <a:cs typeface="Arial"/>
              </a:rPr>
              <a:t>2-</a:t>
            </a:r>
            <a:fld id="{6025572E-D5A9-42B9-9EA8-9EC8235211BB}" type="slidenum">
              <a:rPr lang="en-US" altLang="en-US" smtClean="0">
                <a:solidFill>
                  <a:srgbClr val="000000"/>
                </a:solidFill>
                <a:ea typeface="ＭＳ Ｐゴシック" panose="020B0600070205080204" pitchFamily="34" charset="-128"/>
                <a:cs typeface="Arial"/>
              </a:rPr>
              <a:pPr/>
              <a:t>‹#›</a:t>
            </a:fld>
            <a:endParaRPr lang="en-US" altLang="en-US" smtClean="0">
              <a:solidFill>
                <a:srgbClr val="000000"/>
              </a:solidFill>
              <a:ea typeface="ＭＳ Ｐゴシック" panose="020B0600070205080204" pitchFamily="34" charset="-128"/>
              <a:cs typeface="Arial"/>
            </a:endParaRPr>
          </a:p>
        </p:txBody>
      </p:sp>
    </p:spTree>
    <p:extLst>
      <p:ext uri="{BB962C8B-B14F-4D97-AF65-F5344CB8AC3E}">
        <p14:creationId xmlns:p14="http://schemas.microsoft.com/office/powerpoint/2010/main" val="124829921"/>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rgbClr val="000099"/>
          </a:solidFill>
          <a:latin typeface="+mj-lt"/>
          <a:ea typeface="ＭＳ Ｐゴシック" charset="0"/>
          <a:cs typeface="+mj-cs"/>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0" fontAlgn="base" hangingPunct="0">
        <a:lnSpc>
          <a:spcPct val="85000"/>
        </a:lnSpc>
        <a:spcBef>
          <a:spcPct val="20000"/>
        </a:spcBef>
        <a:spcAft>
          <a:spcPct val="0"/>
        </a:spcAft>
        <a:buClr>
          <a:srgbClr val="000090"/>
        </a:buClr>
        <a:buSzPct val="100000"/>
        <a:buFont typeface="Wingdings" panose="05000000000000000000"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Times New Roman"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r>
              <a:rPr lang="en-US" smtClean="0">
                <a:solidFill>
                  <a:srgbClr val="000000"/>
                </a:solidFill>
                <a:latin typeface="Times New Roman" charset="0"/>
                <a:cs typeface="+mn-cs"/>
              </a:rPr>
              <a:t>Link Layer and LANs</a:t>
            </a:r>
            <a:endParaRPr lang="en-US">
              <a:solidFill>
                <a:srgbClr val="000000"/>
              </a:solidFill>
              <a:latin typeface="Times New Roman"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62EB6DFA-FD88-4884-A624-4CEE97817B93}" type="slidenum">
              <a:rPr lang="en-US">
                <a:solidFill>
                  <a:srgbClr val="000000"/>
                </a:solidFill>
                <a:latin typeface="Times New Roman" charset="0"/>
                <a:cs typeface="+mn-cs"/>
              </a:rPr>
              <a:pPr eaLnBrk="1" hangingPunct="1"/>
              <a:t>‹#›</a:t>
            </a:fld>
            <a:endParaRPr lang="en-US">
              <a:solidFill>
                <a:srgbClr val="000000"/>
              </a:solidFill>
              <a:latin typeface="Times New Roman" charset="0"/>
              <a:cs typeface="+mn-cs"/>
            </a:endParaRPr>
          </a:p>
        </p:txBody>
      </p:sp>
    </p:spTree>
    <p:extLst>
      <p:ext uri="{BB962C8B-B14F-4D97-AF65-F5344CB8AC3E}">
        <p14:creationId xmlns:p14="http://schemas.microsoft.com/office/powerpoint/2010/main" val="61801931"/>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11313"/>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anose="02020603050405020304" pitchFamily="18" charset="0"/>
              </a:defRPr>
            </a:lvl1pPr>
          </a:lstStyle>
          <a:p>
            <a:endParaRPr lang="en-US" altLang="en-US" smtClean="0">
              <a:solidFill>
                <a:srgbClr val="000000"/>
              </a:solidFill>
              <a:ea typeface="ＭＳ Ｐゴシック" panose="020B0600070205080204" pitchFamily="34" charset="-128"/>
              <a:cs typeface="Arial"/>
            </a:endParaRPr>
          </a:p>
        </p:txBody>
      </p:sp>
      <p:sp>
        <p:nvSpPr>
          <p:cNvPr id="195589" name="Rectangle 5"/>
          <p:cNvSpPr>
            <a:spLocks noGrp="1" noChangeArrowheads="1"/>
          </p:cNvSpPr>
          <p:nvPr>
            <p:ph type="ftr" sz="quarter" idx="3"/>
          </p:nvPr>
        </p:nvSpPr>
        <p:spPr bwMode="auto">
          <a:xfrm>
            <a:off x="5576888" y="6467475"/>
            <a:ext cx="28956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ea typeface="+mn-ea"/>
                <a:cs typeface="+mn-cs"/>
              </a:defRPr>
            </a:lvl1pPr>
          </a:lstStyle>
          <a:p>
            <a:pPr>
              <a:defRPr/>
            </a:pPr>
            <a:r>
              <a:rPr lang="en-US" smtClean="0">
                <a:solidFill>
                  <a:srgbClr val="000000"/>
                </a:solidFill>
              </a:rPr>
              <a:t>Link Layer and LANs</a:t>
            </a:r>
            <a:endParaRPr lang="en-US">
              <a:solidFill>
                <a:srgbClr val="000000"/>
              </a:solidFill>
            </a:endParaRPr>
          </a:p>
        </p:txBody>
      </p:sp>
      <p:sp>
        <p:nvSpPr>
          <p:cNvPr id="195590" name="Rectangle 6"/>
          <p:cNvSpPr>
            <a:spLocks noGrp="1" noChangeArrowheads="1"/>
          </p:cNvSpPr>
          <p:nvPr>
            <p:ph type="sldNum" sz="quarter" idx="4"/>
          </p:nvPr>
        </p:nvSpPr>
        <p:spPr bwMode="auto">
          <a:xfrm>
            <a:off x="8324850" y="6462713"/>
            <a:ext cx="6762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r>
              <a:rPr lang="en-US" altLang="en-US" smtClean="0">
                <a:solidFill>
                  <a:srgbClr val="000000"/>
                </a:solidFill>
                <a:ea typeface="ＭＳ Ｐゴシック" panose="020B0600070205080204" pitchFamily="34" charset="-128"/>
                <a:cs typeface="Arial"/>
              </a:rPr>
              <a:t>2-</a:t>
            </a:r>
            <a:fld id="{6025572E-D5A9-42B9-9EA8-9EC8235211BB}" type="slidenum">
              <a:rPr lang="en-US" altLang="en-US" smtClean="0">
                <a:solidFill>
                  <a:srgbClr val="000000"/>
                </a:solidFill>
                <a:ea typeface="ＭＳ Ｐゴシック" panose="020B0600070205080204" pitchFamily="34" charset="-128"/>
                <a:cs typeface="Arial"/>
              </a:rPr>
              <a:pPr/>
              <a:t>‹#›</a:t>
            </a:fld>
            <a:endParaRPr lang="en-US" altLang="en-US" smtClean="0">
              <a:solidFill>
                <a:srgbClr val="000000"/>
              </a:solidFill>
              <a:ea typeface="ＭＳ Ｐゴシック" panose="020B0600070205080204" pitchFamily="34" charset="-128"/>
              <a:cs typeface="Arial"/>
            </a:endParaRPr>
          </a:p>
        </p:txBody>
      </p:sp>
    </p:spTree>
    <p:extLst>
      <p:ext uri="{BB962C8B-B14F-4D97-AF65-F5344CB8AC3E}">
        <p14:creationId xmlns:p14="http://schemas.microsoft.com/office/powerpoint/2010/main" val="4100586112"/>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rgbClr val="000099"/>
          </a:solidFill>
          <a:latin typeface="+mj-lt"/>
          <a:ea typeface="ＭＳ Ｐゴシック" charset="0"/>
          <a:cs typeface="+mj-cs"/>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Arial" charset="0"/>
        </a:defRPr>
      </a:lvl5pPr>
      <a:lvl6pPr marL="457200" algn="l" rtl="0" fontAlgn="base">
        <a:spcBef>
          <a:spcPct val="0"/>
        </a:spcBef>
        <a:spcAft>
          <a:spcPct val="0"/>
        </a:spcAft>
        <a:defRPr sz="4400">
          <a:solidFill>
            <a:srgbClr val="000099"/>
          </a:solidFill>
          <a:latin typeface="Gill Sans MT" pitchFamily="34" charset="0"/>
          <a:cs typeface="Arial" charset="0"/>
        </a:defRPr>
      </a:lvl6pPr>
      <a:lvl7pPr marL="914400" algn="l" rtl="0" fontAlgn="base">
        <a:spcBef>
          <a:spcPct val="0"/>
        </a:spcBef>
        <a:spcAft>
          <a:spcPct val="0"/>
        </a:spcAft>
        <a:defRPr sz="4400">
          <a:solidFill>
            <a:srgbClr val="000099"/>
          </a:solidFill>
          <a:latin typeface="Gill Sans MT" pitchFamily="34" charset="0"/>
          <a:cs typeface="Arial" charset="0"/>
        </a:defRPr>
      </a:lvl7pPr>
      <a:lvl8pPr marL="1371600" algn="l" rtl="0" fontAlgn="base">
        <a:spcBef>
          <a:spcPct val="0"/>
        </a:spcBef>
        <a:spcAft>
          <a:spcPct val="0"/>
        </a:spcAft>
        <a:defRPr sz="4400">
          <a:solidFill>
            <a:srgbClr val="000099"/>
          </a:solidFill>
          <a:latin typeface="Gill Sans MT" pitchFamily="34" charset="0"/>
          <a:cs typeface="Arial" charset="0"/>
        </a:defRPr>
      </a:lvl8pPr>
      <a:lvl9pPr marL="1828800" algn="l" rtl="0" fontAlgn="base">
        <a:spcBef>
          <a:spcPct val="0"/>
        </a:spcBef>
        <a:spcAft>
          <a:spcPct val="0"/>
        </a:spcAft>
        <a:defRPr sz="4400">
          <a:solidFill>
            <a:srgbClr val="000099"/>
          </a:solidFill>
          <a:latin typeface="Gill Sans MT" pitchFamily="34" charset="0"/>
          <a:cs typeface="Arial" charset="0"/>
        </a:defRPr>
      </a:lvl9pPr>
    </p:titleStyle>
    <p:bodyStyle>
      <a:lvl1pPr marL="342900" indent="-342900" algn="l" rtl="0" eaLnBrk="0" fontAlgn="base" hangingPunct="0">
        <a:lnSpc>
          <a:spcPct val="85000"/>
        </a:lnSpc>
        <a:spcBef>
          <a:spcPct val="20000"/>
        </a:spcBef>
        <a:spcAft>
          <a:spcPct val="0"/>
        </a:spcAft>
        <a:buClr>
          <a:srgbClr val="000090"/>
        </a:buClr>
        <a:buSzPct val="100000"/>
        <a:buFont typeface="Wingdings" panose="05000000000000000000"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4.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286000"/>
            <a:ext cx="8229600" cy="1143000"/>
          </a:xfrm>
          <a:noFill/>
        </p:spPr>
        <p:txBody>
          <a:bodyPr/>
          <a:lstStyle/>
          <a:p>
            <a:r>
              <a:rPr lang="en-US" dirty="0" smtClean="0"/>
              <a:t>Point-To-Point Links</a:t>
            </a:r>
            <a:endParaRPr lang="en-US" dirty="0" smtClean="0"/>
          </a:p>
        </p:txBody>
      </p:sp>
      <p:sp>
        <p:nvSpPr>
          <p:cNvPr id="4099" name="Rectangle 3"/>
          <p:cNvSpPr>
            <a:spLocks noGrp="1" noChangeArrowheads="1"/>
          </p:cNvSpPr>
          <p:nvPr>
            <p:ph type="subTitle" idx="1"/>
          </p:nvPr>
        </p:nvSpPr>
        <p:spPr>
          <a:noFill/>
        </p:spPr>
        <p:txBody>
          <a:bodyPr/>
          <a:lstStyle/>
          <a:p>
            <a:pPr marL="342900" indent="-342900"/>
            <a:r>
              <a:rPr lang="en-US" dirty="0" smtClean="0"/>
              <a:t>Session </a:t>
            </a:r>
            <a:r>
              <a:rPr lang="en-US" dirty="0" smtClean="0"/>
              <a:t>15</a:t>
            </a:r>
            <a:endParaRPr lang="en-US" dirty="0" smtClean="0"/>
          </a:p>
          <a:p>
            <a:pPr marL="342900" indent="-342900"/>
            <a:r>
              <a:rPr lang="en-US" dirty="0" smtClean="0"/>
              <a:t>INST 346</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44"/>
          <p:cNvSpPr>
            <a:spLocks noChangeArrowheads="1"/>
          </p:cNvSpPr>
          <p:nvPr/>
        </p:nvSpPr>
        <p:spPr bwMode="auto">
          <a:xfrm>
            <a:off x="1184275" y="2614613"/>
            <a:ext cx="955675" cy="700087"/>
          </a:xfrm>
          <a:prstGeom prst="rect">
            <a:avLst/>
          </a:prstGeom>
          <a:noFill/>
          <a:ln w="9525">
            <a:solidFill>
              <a:schemeClr val="tx1"/>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solidFill>
                <a:srgbClr val="000000"/>
              </a:solidFill>
              <a:latin typeface="Times New Roman" charset="0"/>
              <a:ea typeface="ＭＳ Ｐゴシック" charset="0"/>
              <a:cs typeface="+mn-cs"/>
            </a:endParaRPr>
          </a:p>
        </p:txBody>
      </p:sp>
      <p:sp>
        <p:nvSpPr>
          <p:cNvPr id="115714" name="Text Box 45"/>
          <p:cNvSpPr txBox="1">
            <a:spLocks noChangeArrowheads="1"/>
          </p:cNvSpPr>
          <p:nvPr/>
        </p:nvSpPr>
        <p:spPr bwMode="auto">
          <a:xfrm>
            <a:off x="623888" y="2073275"/>
            <a:ext cx="1925637"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80000"/>
              </a:lnSpc>
            </a:pPr>
            <a:r>
              <a:rPr lang="en-US" sz="1600" i="0" dirty="0">
                <a:solidFill>
                  <a:srgbClr val="000000"/>
                </a:solidFill>
                <a:latin typeface="Arial" charset="0"/>
              </a:rPr>
              <a:t>cable headend</a:t>
            </a:r>
          </a:p>
        </p:txBody>
      </p:sp>
      <p:sp>
        <p:nvSpPr>
          <p:cNvPr id="22562" name="Text Box 126"/>
          <p:cNvSpPr txBox="1">
            <a:spLocks noChangeArrowheads="1"/>
          </p:cNvSpPr>
          <p:nvPr/>
        </p:nvSpPr>
        <p:spPr bwMode="auto">
          <a:xfrm>
            <a:off x="1049338" y="2584450"/>
            <a:ext cx="950912"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sz="1600" dirty="0" smtClean="0">
                <a:solidFill>
                  <a:srgbClr val="000000"/>
                </a:solidFill>
              </a:rPr>
              <a:t>CMTS</a:t>
            </a:r>
          </a:p>
        </p:txBody>
      </p:sp>
      <p:sp>
        <p:nvSpPr>
          <p:cNvPr id="22563" name="AutoShape 127"/>
          <p:cNvSpPr>
            <a:spLocks noChangeArrowheads="1"/>
          </p:cNvSpPr>
          <p:nvPr/>
        </p:nvSpPr>
        <p:spPr bwMode="auto">
          <a:xfrm>
            <a:off x="1089025" y="2351088"/>
            <a:ext cx="1206500" cy="261937"/>
          </a:xfrm>
          <a:prstGeom prst="triangle">
            <a:avLst>
              <a:gd name="adj" fmla="val 50000"/>
            </a:avLst>
          </a:prstGeom>
          <a:noFill/>
          <a:ln w="9525">
            <a:solidFill>
              <a:schemeClr val="tx1"/>
            </a:solidFill>
            <a:prstDash val="dash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717" name="Group 128"/>
          <p:cNvGrpSpPr>
            <a:grpSpLocks/>
          </p:cNvGrpSpPr>
          <p:nvPr/>
        </p:nvGrpSpPr>
        <p:grpSpPr bwMode="auto">
          <a:xfrm>
            <a:off x="481013" y="3727450"/>
            <a:ext cx="2000250" cy="811213"/>
            <a:chOff x="3240" y="1830"/>
            <a:chExt cx="1372" cy="723"/>
          </a:xfrm>
        </p:grpSpPr>
        <p:sp>
          <p:nvSpPr>
            <p:cNvPr id="115848" name="Freeform 129"/>
            <p:cNvSpPr>
              <a:spLocks/>
            </p:cNvSpPr>
            <p:nvPr/>
          </p:nvSpPr>
          <p:spPr bwMode="auto">
            <a:xfrm>
              <a:off x="3240" y="1830"/>
              <a:ext cx="1372" cy="723"/>
            </a:xfrm>
            <a:custGeom>
              <a:avLst/>
              <a:gdLst>
                <a:gd name="T0" fmla="*/ 145855 w 765"/>
                <a:gd name="T1" fmla="*/ 931 h 459"/>
                <a:gd name="T2" fmla="*/ 99268 w 765"/>
                <a:gd name="T3" fmla="*/ 6562 h 459"/>
                <a:gd name="T4" fmla="*/ 32950 w 765"/>
                <a:gd name="T5" fmla="*/ 9426 h 459"/>
                <a:gd name="T6" fmla="*/ 4821 w 765"/>
                <a:gd name="T7" fmla="*/ 31576 h 459"/>
                <a:gd name="T8" fmla="*/ 61950 w 765"/>
                <a:gd name="T9" fmla="*/ 41713 h 459"/>
                <a:gd name="T10" fmla="*/ 119240 w 765"/>
                <a:gd name="T11" fmla="*/ 40071 h 459"/>
                <a:gd name="T12" fmla="*/ 201010 w 765"/>
                <a:gd name="T13" fmla="*/ 41713 h 459"/>
                <a:gd name="T14" fmla="*/ 240274 w 765"/>
                <a:gd name="T15" fmla="*/ 40797 h 459"/>
                <a:gd name="T16" fmla="*/ 258901 w 765"/>
                <a:gd name="T17" fmla="*/ 34980 h 459"/>
                <a:gd name="T18" fmla="*/ 258196 w 765"/>
                <a:gd name="T19" fmla="*/ 14847 h 459"/>
                <a:gd name="T20" fmla="*/ 227858 w 765"/>
                <a:gd name="T21" fmla="*/ 3221 h 459"/>
                <a:gd name="T22" fmla="*/ 145855 w 765"/>
                <a:gd name="T23" fmla="*/ 931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577" name="Line 130"/>
            <p:cNvSpPr>
              <a:spLocks noChangeShapeType="1"/>
            </p:cNvSpPr>
            <p:nvPr/>
          </p:nvSpPr>
          <p:spPr bwMode="auto">
            <a:xfrm flipV="1">
              <a:off x="3763" y="2054"/>
              <a:ext cx="108" cy="7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78" name="Line 131"/>
            <p:cNvSpPr>
              <a:spLocks noChangeShapeType="1"/>
            </p:cNvSpPr>
            <p:nvPr/>
          </p:nvSpPr>
          <p:spPr bwMode="auto">
            <a:xfrm>
              <a:off x="3616" y="2204"/>
              <a:ext cx="0" cy="7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79" name="Line 132"/>
            <p:cNvSpPr>
              <a:spLocks noChangeShapeType="1"/>
            </p:cNvSpPr>
            <p:nvPr/>
          </p:nvSpPr>
          <p:spPr bwMode="auto">
            <a:xfrm flipV="1">
              <a:off x="3763" y="2114"/>
              <a:ext cx="226" cy="25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80" name="Line 133"/>
            <p:cNvSpPr>
              <a:spLocks noChangeShapeType="1"/>
            </p:cNvSpPr>
            <p:nvPr/>
          </p:nvSpPr>
          <p:spPr bwMode="auto">
            <a:xfrm>
              <a:off x="4076" y="2113"/>
              <a:ext cx="0" cy="17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81" name="Line 134"/>
            <p:cNvSpPr>
              <a:spLocks noChangeShapeType="1"/>
            </p:cNvSpPr>
            <p:nvPr/>
          </p:nvSpPr>
          <p:spPr bwMode="auto">
            <a:xfrm>
              <a:off x="3779" y="2380"/>
              <a:ext cx="16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82" name="Line 135"/>
            <p:cNvSpPr>
              <a:spLocks noChangeShapeType="1"/>
            </p:cNvSpPr>
            <p:nvPr/>
          </p:nvSpPr>
          <p:spPr bwMode="auto">
            <a:xfrm>
              <a:off x="4255" y="2372"/>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nvGrpSpPr>
            <p:cNvPr id="115855" name="Group 136"/>
            <p:cNvGrpSpPr>
              <a:grpSpLocks/>
            </p:cNvGrpSpPr>
            <p:nvPr/>
          </p:nvGrpSpPr>
          <p:grpSpPr bwMode="auto">
            <a:xfrm>
              <a:off x="3860" y="1969"/>
              <a:ext cx="335" cy="148"/>
              <a:chOff x="4650" y="1129"/>
              <a:chExt cx="246" cy="95"/>
            </a:xfrm>
          </p:grpSpPr>
          <p:sp>
            <p:nvSpPr>
              <p:cNvPr id="115885"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sp>
            <p:nvSpPr>
              <p:cNvPr id="115886"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dirty="0">
                  <a:solidFill>
                    <a:srgbClr val="000000"/>
                  </a:solidFill>
                  <a:latin typeface="Times New Roman" charset="0"/>
                  <a:ea typeface="ＭＳ Ｐゴシック" charset="0"/>
                  <a:cs typeface="+mn-cs"/>
                </a:endParaRPr>
              </a:p>
            </p:txBody>
          </p:sp>
          <p:sp>
            <p:nvSpPr>
              <p:cNvPr id="115887"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grpSp>
            <p:nvGrpSpPr>
              <p:cNvPr id="115888" name="Group 140"/>
              <p:cNvGrpSpPr>
                <a:grpSpLocks/>
              </p:cNvGrpSpPr>
              <p:nvPr/>
            </p:nvGrpSpPr>
            <p:grpSpPr bwMode="auto">
              <a:xfrm>
                <a:off x="4699" y="1145"/>
                <a:ext cx="138" cy="29"/>
                <a:chOff x="2468" y="1332"/>
                <a:chExt cx="310" cy="60"/>
              </a:xfrm>
            </p:grpSpPr>
            <p:sp>
              <p:nvSpPr>
                <p:cNvPr id="115891"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115892"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22617" name="Line 143"/>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618" name="Line 144"/>
              <p:cNvSpPr>
                <a:spLocks noChangeShapeType="1"/>
              </p:cNvSpPr>
              <p:nvPr/>
            </p:nvSpPr>
            <p:spPr bwMode="auto">
              <a:xfrm>
                <a:off x="4894" y="1160"/>
                <a:ext cx="0" cy="4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grpSp>
          <p:nvGrpSpPr>
            <p:cNvPr id="115856" name="Group 145"/>
            <p:cNvGrpSpPr>
              <a:grpSpLocks/>
            </p:cNvGrpSpPr>
            <p:nvPr/>
          </p:nvGrpSpPr>
          <p:grpSpPr bwMode="auto">
            <a:xfrm>
              <a:off x="3922" y="2284"/>
              <a:ext cx="336" cy="154"/>
              <a:chOff x="4650" y="1129"/>
              <a:chExt cx="246" cy="95"/>
            </a:xfrm>
          </p:grpSpPr>
          <p:sp>
            <p:nvSpPr>
              <p:cNvPr id="115877"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sp>
            <p:nvSpPr>
              <p:cNvPr id="115878"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dirty="0">
                  <a:solidFill>
                    <a:srgbClr val="000000"/>
                  </a:solidFill>
                  <a:latin typeface="Times New Roman" charset="0"/>
                  <a:ea typeface="ＭＳ Ｐゴシック" charset="0"/>
                  <a:cs typeface="+mn-cs"/>
                </a:endParaRPr>
              </a:p>
            </p:txBody>
          </p:sp>
          <p:sp>
            <p:nvSpPr>
              <p:cNvPr id="115879"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grpSp>
            <p:nvGrpSpPr>
              <p:cNvPr id="115880" name="Group 149"/>
              <p:cNvGrpSpPr>
                <a:grpSpLocks/>
              </p:cNvGrpSpPr>
              <p:nvPr/>
            </p:nvGrpSpPr>
            <p:grpSpPr bwMode="auto">
              <a:xfrm>
                <a:off x="4699" y="1145"/>
                <a:ext cx="138" cy="29"/>
                <a:chOff x="2468" y="1332"/>
                <a:chExt cx="310" cy="60"/>
              </a:xfrm>
            </p:grpSpPr>
            <p:sp>
              <p:nvSpPr>
                <p:cNvPr id="115883"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115884"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22609" name="Line 152"/>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610" name="Line 153"/>
              <p:cNvSpPr>
                <a:spLocks noChangeShapeType="1"/>
              </p:cNvSpPr>
              <p:nvPr/>
            </p:nvSpPr>
            <p:spPr bwMode="auto">
              <a:xfrm>
                <a:off x="4894" y="1161"/>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grpSp>
          <p:nvGrpSpPr>
            <p:cNvPr id="115857" name="Group 154"/>
            <p:cNvGrpSpPr>
              <a:grpSpLocks/>
            </p:cNvGrpSpPr>
            <p:nvPr/>
          </p:nvGrpSpPr>
          <p:grpSpPr bwMode="auto">
            <a:xfrm>
              <a:off x="3443" y="2054"/>
              <a:ext cx="335" cy="149"/>
              <a:chOff x="4650" y="1129"/>
              <a:chExt cx="246" cy="95"/>
            </a:xfrm>
          </p:grpSpPr>
          <p:sp>
            <p:nvSpPr>
              <p:cNvPr id="115869"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sp>
            <p:nvSpPr>
              <p:cNvPr id="115870"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dirty="0">
                  <a:solidFill>
                    <a:srgbClr val="000000"/>
                  </a:solidFill>
                  <a:latin typeface="Times New Roman" charset="0"/>
                  <a:ea typeface="ＭＳ Ｐゴシック" charset="0"/>
                  <a:cs typeface="+mn-cs"/>
                </a:endParaRPr>
              </a:p>
            </p:txBody>
          </p:sp>
          <p:sp>
            <p:nvSpPr>
              <p:cNvPr id="115871"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grpSp>
            <p:nvGrpSpPr>
              <p:cNvPr id="115872" name="Group 158"/>
              <p:cNvGrpSpPr>
                <a:grpSpLocks/>
              </p:cNvGrpSpPr>
              <p:nvPr/>
            </p:nvGrpSpPr>
            <p:grpSpPr bwMode="auto">
              <a:xfrm>
                <a:off x="4699" y="1145"/>
                <a:ext cx="138" cy="29"/>
                <a:chOff x="2468" y="1332"/>
                <a:chExt cx="310" cy="60"/>
              </a:xfrm>
            </p:grpSpPr>
            <p:sp>
              <p:nvSpPr>
                <p:cNvPr id="115875"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115876"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22601" name="Line 161"/>
              <p:cNvSpPr>
                <a:spLocks noChangeShapeType="1"/>
              </p:cNvSpPr>
              <p:nvPr/>
            </p:nvSpPr>
            <p:spPr bwMode="auto">
              <a:xfrm>
                <a:off x="4650"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602" name="Line 162"/>
              <p:cNvSpPr>
                <a:spLocks noChangeShapeType="1"/>
              </p:cNvSpPr>
              <p:nvPr/>
            </p:nvSpPr>
            <p:spPr bwMode="auto">
              <a:xfrm>
                <a:off x="4894"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grpSp>
          <p:nvGrpSpPr>
            <p:cNvPr id="115858" name="Group 163"/>
            <p:cNvGrpSpPr>
              <a:grpSpLocks/>
            </p:cNvGrpSpPr>
            <p:nvPr/>
          </p:nvGrpSpPr>
          <p:grpSpPr bwMode="auto">
            <a:xfrm>
              <a:off x="3452" y="2284"/>
              <a:ext cx="336" cy="148"/>
              <a:chOff x="4650" y="1129"/>
              <a:chExt cx="246" cy="95"/>
            </a:xfrm>
          </p:grpSpPr>
          <p:sp>
            <p:nvSpPr>
              <p:cNvPr id="115861"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sp>
            <p:nvSpPr>
              <p:cNvPr id="115862"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dirty="0">
                  <a:solidFill>
                    <a:srgbClr val="000000"/>
                  </a:solidFill>
                  <a:latin typeface="Times New Roman" charset="0"/>
                  <a:ea typeface="ＭＳ Ｐゴシック" charset="0"/>
                  <a:cs typeface="+mn-cs"/>
                </a:endParaRPr>
              </a:p>
            </p:txBody>
          </p:sp>
          <p:sp>
            <p:nvSpPr>
              <p:cNvPr id="115863"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dirty="0">
                  <a:solidFill>
                    <a:srgbClr val="000000"/>
                  </a:solidFill>
                  <a:latin typeface="Times New Roman" charset="0"/>
                  <a:ea typeface="ＭＳ Ｐゴシック" charset="0"/>
                  <a:cs typeface="+mn-cs"/>
                </a:endParaRPr>
              </a:p>
            </p:txBody>
          </p:sp>
          <p:grpSp>
            <p:nvGrpSpPr>
              <p:cNvPr id="115864" name="Group 167"/>
              <p:cNvGrpSpPr>
                <a:grpSpLocks/>
              </p:cNvGrpSpPr>
              <p:nvPr/>
            </p:nvGrpSpPr>
            <p:grpSpPr bwMode="auto">
              <a:xfrm>
                <a:off x="4699" y="1145"/>
                <a:ext cx="138" cy="29"/>
                <a:chOff x="2468" y="1332"/>
                <a:chExt cx="310" cy="60"/>
              </a:xfrm>
            </p:grpSpPr>
            <p:sp>
              <p:nvSpPr>
                <p:cNvPr id="115867"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115868"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127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22593" name="Line 170"/>
              <p:cNvSpPr>
                <a:spLocks noChangeShapeType="1"/>
              </p:cNvSpPr>
              <p:nvPr/>
            </p:nvSpPr>
            <p:spPr bwMode="auto">
              <a:xfrm>
                <a:off x="4651" y="1158"/>
                <a:ext cx="0" cy="4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94" name="Line 171"/>
              <p:cNvSpPr>
                <a:spLocks noChangeShapeType="1"/>
              </p:cNvSpPr>
              <p:nvPr/>
            </p:nvSpPr>
            <p:spPr bwMode="auto">
              <a:xfrm>
                <a:off x="4893" y="1160"/>
                <a:ext cx="0" cy="4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sp>
          <p:nvSpPr>
            <p:cNvPr id="22587" name="Line 172"/>
            <p:cNvSpPr>
              <a:spLocks noChangeShapeType="1"/>
            </p:cNvSpPr>
            <p:nvPr/>
          </p:nvSpPr>
          <p:spPr bwMode="auto">
            <a:xfrm>
              <a:off x="4423" y="2370"/>
              <a:ext cx="152" cy="0"/>
            </a:xfrm>
            <a:prstGeom prst="line">
              <a:avLst/>
            </a:prstGeom>
            <a:noFill/>
            <a:ln w="9525">
              <a:solidFill>
                <a:schemeClr val="bg2"/>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115860" name="Text Box 580"/>
            <p:cNvSpPr txBox="1">
              <a:spLocks noChangeArrowheads="1"/>
            </p:cNvSpPr>
            <p:nvPr/>
          </p:nvSpPr>
          <p:spPr bwMode="auto">
            <a:xfrm>
              <a:off x="4231" y="1988"/>
              <a:ext cx="34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rPr>
                <a:t>ISP</a:t>
              </a:r>
            </a:p>
          </p:txBody>
        </p:sp>
      </p:grpSp>
      <p:sp>
        <p:nvSpPr>
          <p:cNvPr id="115718" name="Freeform 174"/>
          <p:cNvSpPr>
            <a:spLocks/>
          </p:cNvSpPr>
          <p:nvPr/>
        </p:nvSpPr>
        <p:spPr bwMode="auto">
          <a:xfrm flipH="1">
            <a:off x="1563688" y="3040063"/>
            <a:ext cx="163512" cy="927100"/>
          </a:xfrm>
          <a:custGeom>
            <a:avLst/>
            <a:gdLst>
              <a:gd name="T0" fmla="*/ 0 w 130"/>
              <a:gd name="T1" fmla="*/ 0 h 584"/>
              <a:gd name="T2" fmla="*/ 2147483647 w 130"/>
              <a:gd name="T3" fmla="*/ 0 h 584"/>
              <a:gd name="T4" fmla="*/ 2147483647 w 130"/>
              <a:gd name="T5" fmla="*/ 2147483647 h 584"/>
              <a:gd name="T6" fmla="*/ 0 60000 65536"/>
              <a:gd name="T7" fmla="*/ 0 60000 65536"/>
              <a:gd name="T8" fmla="*/ 0 60000 65536"/>
            </a:gdLst>
            <a:ahLst/>
            <a:cxnLst>
              <a:cxn ang="T6">
                <a:pos x="T0" y="T1"/>
              </a:cxn>
              <a:cxn ang="T7">
                <a:pos x="T2" y="T3"/>
              </a:cxn>
              <a:cxn ang="T8">
                <a:pos x="T4" y="T5"/>
              </a:cxn>
            </a:cxnLst>
            <a:rect l="0" t="0" r="r" b="b"/>
            <a:pathLst>
              <a:path w="130" h="584">
                <a:moveTo>
                  <a:pt x="0" y="0"/>
                </a:moveTo>
                <a:lnTo>
                  <a:pt x="130" y="0"/>
                </a:lnTo>
                <a:lnTo>
                  <a:pt x="130" y="584"/>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574" name="Line 176"/>
          <p:cNvSpPr>
            <a:spLocks noChangeShapeType="1"/>
          </p:cNvSpPr>
          <p:nvPr/>
        </p:nvSpPr>
        <p:spPr bwMode="auto">
          <a:xfrm flipH="1" flipV="1">
            <a:off x="1903413" y="3163888"/>
            <a:ext cx="452437" cy="381000"/>
          </a:xfrm>
          <a:prstGeom prst="line">
            <a:avLst/>
          </a:prstGeom>
          <a:noFill/>
          <a:ln w="9525">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75" name="Text Box 177"/>
          <p:cNvSpPr txBox="1">
            <a:spLocks noChangeArrowheads="1"/>
          </p:cNvSpPr>
          <p:nvPr/>
        </p:nvSpPr>
        <p:spPr bwMode="auto">
          <a:xfrm>
            <a:off x="1885950" y="3370263"/>
            <a:ext cx="1741488"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a:lnSpc>
                <a:spcPct val="85000"/>
              </a:lnSpc>
              <a:defRPr/>
            </a:pPr>
            <a:r>
              <a:rPr lang="en-US" sz="1400" dirty="0" smtClean="0">
                <a:solidFill>
                  <a:srgbClr val="000000"/>
                </a:solidFill>
              </a:rPr>
              <a:t>cable modem</a:t>
            </a:r>
          </a:p>
          <a:p>
            <a:pPr algn="r">
              <a:lnSpc>
                <a:spcPct val="85000"/>
              </a:lnSpc>
              <a:defRPr/>
            </a:pPr>
            <a:r>
              <a:rPr lang="en-US" sz="1400" dirty="0" smtClean="0">
                <a:solidFill>
                  <a:srgbClr val="000000"/>
                </a:solidFill>
              </a:rPr>
              <a:t>termination system</a:t>
            </a:r>
          </a:p>
        </p:txBody>
      </p:sp>
      <p:sp>
        <p:nvSpPr>
          <p:cNvPr id="57382" name="Rectangle 3"/>
          <p:cNvSpPr>
            <a:spLocks noChangeArrowheads="1"/>
          </p:cNvSpPr>
          <p:nvPr/>
        </p:nvSpPr>
        <p:spPr bwMode="auto">
          <a:xfrm>
            <a:off x="569913" y="4814888"/>
            <a:ext cx="8401050" cy="2090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31775" indent="-231775" eaLnBrk="1" hangingPunct="1">
              <a:lnSpc>
                <a:spcPct val="85000"/>
              </a:lnSpc>
              <a:spcBef>
                <a:spcPct val="20000"/>
              </a:spcBef>
              <a:buClr>
                <a:srgbClr val="000099"/>
              </a:buClr>
              <a:buSzPct val="100000"/>
              <a:buFont typeface="Wingdings" charset="2"/>
              <a:buChar char="§"/>
            </a:pPr>
            <a:r>
              <a:rPr lang="en-US" dirty="0">
                <a:solidFill>
                  <a:srgbClr val="CC0000"/>
                </a:solidFill>
                <a:latin typeface="Gill Sans MT" charset="0"/>
                <a:ea typeface="ＭＳ Ｐゴシック" charset="0"/>
                <a:cs typeface="+mn-cs"/>
              </a:rPr>
              <a:t>multiple </a:t>
            </a:r>
            <a:r>
              <a:rPr lang="en-US" dirty="0">
                <a:solidFill>
                  <a:srgbClr val="000000"/>
                </a:solidFill>
                <a:latin typeface="Gill Sans MT" charset="0"/>
                <a:ea typeface="ＭＳ Ｐゴシック" charset="0"/>
                <a:cs typeface="+mn-cs"/>
              </a:rPr>
              <a:t>40Mbps downstream (broadcast) channels</a:t>
            </a:r>
          </a:p>
          <a:p>
            <a:pPr marL="800100" lvl="1" indent="-342900" eaLnBrk="1" hangingPunct="1">
              <a:lnSpc>
                <a:spcPct val="85000"/>
              </a:lnSpc>
              <a:spcBef>
                <a:spcPct val="20000"/>
              </a:spcBef>
              <a:buClr>
                <a:srgbClr val="000099"/>
              </a:buClr>
              <a:buSzPct val="100000"/>
              <a:buFont typeface="Wingdings" charset="0"/>
              <a:buChar char="§"/>
            </a:pPr>
            <a:r>
              <a:rPr lang="en-US" dirty="0">
                <a:solidFill>
                  <a:srgbClr val="000000"/>
                </a:solidFill>
                <a:latin typeface="Gill Sans MT" charset="0"/>
                <a:ea typeface="ＭＳ Ｐゴシック" charset="0"/>
                <a:cs typeface="+mn-cs"/>
              </a:rPr>
              <a:t>single CMTS transmits into channels</a:t>
            </a:r>
          </a:p>
          <a:p>
            <a:pPr marL="231775" indent="-231775" eaLnBrk="1" hangingPunct="1">
              <a:lnSpc>
                <a:spcPct val="85000"/>
              </a:lnSpc>
              <a:spcBef>
                <a:spcPct val="20000"/>
              </a:spcBef>
              <a:buClr>
                <a:srgbClr val="000099"/>
              </a:buClr>
              <a:buSzPct val="100000"/>
              <a:buFont typeface="Wingdings" charset="2"/>
              <a:buChar char="§"/>
            </a:pPr>
            <a:r>
              <a:rPr lang="en-US" dirty="0">
                <a:solidFill>
                  <a:srgbClr val="CC0000"/>
                </a:solidFill>
                <a:latin typeface="Gill Sans MT" charset="0"/>
                <a:ea typeface="ＭＳ Ｐゴシック" charset="0"/>
                <a:cs typeface="+mn-cs"/>
              </a:rPr>
              <a:t>multiple</a:t>
            </a:r>
            <a:r>
              <a:rPr lang="en-US" dirty="0">
                <a:solidFill>
                  <a:srgbClr val="000099"/>
                </a:solidFill>
                <a:latin typeface="Gill Sans MT" charset="0"/>
                <a:ea typeface="ＭＳ Ｐゴシック" charset="0"/>
                <a:cs typeface="+mn-cs"/>
              </a:rPr>
              <a:t> </a:t>
            </a:r>
            <a:r>
              <a:rPr lang="en-US" dirty="0">
                <a:solidFill>
                  <a:srgbClr val="000000"/>
                </a:solidFill>
                <a:latin typeface="Gill Sans MT" charset="0"/>
                <a:ea typeface="ＭＳ Ｐゴシック" charset="0"/>
                <a:cs typeface="+mn-cs"/>
              </a:rPr>
              <a:t>30 Mbps upstream channels</a:t>
            </a:r>
          </a:p>
          <a:p>
            <a:pPr marL="681038" lvl="1" indent="-223838" eaLnBrk="1" hangingPunct="1">
              <a:lnSpc>
                <a:spcPct val="85000"/>
              </a:lnSpc>
              <a:spcBef>
                <a:spcPct val="20000"/>
              </a:spcBef>
              <a:buClr>
                <a:srgbClr val="000099"/>
              </a:buClr>
              <a:buSzPct val="100000"/>
              <a:buFont typeface="Wingdings" charset="0"/>
              <a:buChar char="§"/>
            </a:pPr>
            <a:r>
              <a:rPr lang="en-US" dirty="0">
                <a:solidFill>
                  <a:srgbClr val="CC0000"/>
                </a:solidFill>
                <a:latin typeface="Gill Sans MT" charset="0"/>
                <a:ea typeface="ＭＳ Ｐゴシック" charset="0"/>
                <a:cs typeface="+mn-cs"/>
              </a:rPr>
              <a:t>multiple access: </a:t>
            </a:r>
            <a:r>
              <a:rPr lang="en-US" dirty="0">
                <a:solidFill>
                  <a:srgbClr val="000000"/>
                </a:solidFill>
                <a:latin typeface="Gill Sans MT" charset="0"/>
                <a:ea typeface="ＭＳ Ｐゴシック" charset="0"/>
                <a:cs typeface="+mn-cs"/>
              </a:rPr>
              <a:t>all users contend for certain upstream channel time slots (others assigned)</a:t>
            </a:r>
            <a:endParaRPr lang="en-US" sz="2000" dirty="0">
              <a:solidFill>
                <a:srgbClr val="000000"/>
              </a:solidFill>
              <a:latin typeface="Gill Sans MT" charset="0"/>
              <a:ea typeface="ＭＳ Ｐゴシック" charset="0"/>
              <a:cs typeface="+mn-cs"/>
            </a:endParaRPr>
          </a:p>
        </p:txBody>
      </p:sp>
      <p:sp>
        <p:nvSpPr>
          <p:cNvPr id="115722" name="Title 41"/>
          <p:cNvSpPr>
            <a:spLocks/>
          </p:cNvSpPr>
          <p:nvPr/>
        </p:nvSpPr>
        <p:spPr bwMode="auto">
          <a:xfrm>
            <a:off x="381000" y="239713"/>
            <a:ext cx="5622925"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dirty="0">
                <a:solidFill>
                  <a:srgbClr val="000099"/>
                </a:solidFill>
                <a:latin typeface="Gill Sans MT" charset="0"/>
                <a:ea typeface="ＭＳ Ｐゴシック" charset="0"/>
                <a:cs typeface="+mn-cs"/>
              </a:rPr>
              <a:t>Cable access network</a:t>
            </a:r>
          </a:p>
        </p:txBody>
      </p:sp>
      <p:pic>
        <p:nvPicPr>
          <p:cNvPr id="115723" name="Picture 18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868363"/>
            <a:ext cx="4616450" cy="20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5724" name="Group 2"/>
          <p:cNvGrpSpPr>
            <a:grpSpLocks/>
          </p:cNvGrpSpPr>
          <p:nvPr/>
        </p:nvGrpSpPr>
        <p:grpSpPr bwMode="auto">
          <a:xfrm>
            <a:off x="6440488" y="2089150"/>
            <a:ext cx="2268537" cy="1457325"/>
            <a:chOff x="419100" y="1239838"/>
            <a:chExt cx="2268538" cy="1456437"/>
          </a:xfrm>
        </p:grpSpPr>
        <p:sp>
          <p:nvSpPr>
            <p:cNvPr id="22532" name="Rectangle 9"/>
            <p:cNvSpPr>
              <a:spLocks noChangeArrowheads="1"/>
            </p:cNvSpPr>
            <p:nvPr/>
          </p:nvSpPr>
          <p:spPr bwMode="auto">
            <a:xfrm>
              <a:off x="657225" y="1650750"/>
              <a:ext cx="1793876" cy="926535"/>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30" name="Line 7"/>
            <p:cNvSpPr>
              <a:spLocks noChangeShapeType="1"/>
            </p:cNvSpPr>
            <p:nvPr/>
          </p:nvSpPr>
          <p:spPr bwMode="auto">
            <a:xfrm flipV="1">
              <a:off x="958850" y="2201863"/>
              <a:ext cx="365125"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115831" name="Text Box 39"/>
            <p:cNvSpPr txBox="1">
              <a:spLocks noChangeArrowheads="1"/>
            </p:cNvSpPr>
            <p:nvPr/>
          </p:nvSpPr>
          <p:spPr bwMode="auto">
            <a:xfrm>
              <a:off x="1237199" y="2264475"/>
              <a:ext cx="7747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80000"/>
                </a:lnSpc>
              </a:pPr>
              <a:r>
                <a:rPr lang="en-US" sz="1400" i="0" dirty="0">
                  <a:solidFill>
                    <a:srgbClr val="000000"/>
                  </a:solidFill>
                  <a:latin typeface="Arial" charset="0"/>
                </a:rPr>
                <a:t>cable</a:t>
              </a:r>
            </a:p>
            <a:p>
              <a:pPr algn="ctr">
                <a:lnSpc>
                  <a:spcPct val="80000"/>
                </a:lnSpc>
              </a:pPr>
              <a:r>
                <a:rPr lang="en-US" sz="1400" i="0" dirty="0">
                  <a:solidFill>
                    <a:srgbClr val="000000"/>
                  </a:solidFill>
                  <a:latin typeface="Arial" charset="0"/>
                </a:rPr>
                <a:t>modem</a:t>
              </a:r>
            </a:p>
          </p:txBody>
        </p:sp>
        <p:sp>
          <p:nvSpPr>
            <p:cNvPr id="115832" name="Text Box 41"/>
            <p:cNvSpPr txBox="1">
              <a:spLocks noChangeArrowheads="1"/>
            </p:cNvSpPr>
            <p:nvPr/>
          </p:nvSpPr>
          <p:spPr bwMode="auto">
            <a:xfrm>
              <a:off x="608202" y="2331583"/>
              <a:ext cx="706438" cy="261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80000"/>
                </a:lnSpc>
              </a:pPr>
              <a:r>
                <a:rPr lang="en-US" sz="1400" i="0" dirty="0">
                  <a:solidFill>
                    <a:srgbClr val="000000"/>
                  </a:solidFill>
                  <a:latin typeface="Arial" charset="0"/>
                </a:rPr>
                <a:t>splitter</a:t>
              </a:r>
            </a:p>
          </p:txBody>
        </p:sp>
        <p:grpSp>
          <p:nvGrpSpPr>
            <p:cNvPr id="115833" name="Group 13"/>
            <p:cNvGrpSpPr>
              <a:grpSpLocks/>
            </p:cNvGrpSpPr>
            <p:nvPr/>
          </p:nvGrpSpPr>
          <p:grpSpPr bwMode="auto">
            <a:xfrm>
              <a:off x="1304925" y="2078038"/>
              <a:ext cx="614363" cy="220662"/>
              <a:chOff x="322" y="890"/>
              <a:chExt cx="872" cy="339"/>
            </a:xfrm>
          </p:grpSpPr>
          <p:sp>
            <p:nvSpPr>
              <p:cNvPr id="22701" name="Rectangle 14"/>
              <p:cNvSpPr>
                <a:spLocks noChangeArrowheads="1"/>
              </p:cNvSpPr>
              <p:nvPr/>
            </p:nvSpPr>
            <p:spPr bwMode="auto">
              <a:xfrm>
                <a:off x="322" y="1004"/>
                <a:ext cx="872" cy="224"/>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702" name="Rectangle 15"/>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703" name="Rectangle 16"/>
              <p:cNvSpPr>
                <a:spLocks noChangeArrowheads="1"/>
              </p:cNvSpPr>
              <p:nvPr/>
            </p:nvSpPr>
            <p:spPr bwMode="auto">
              <a:xfrm>
                <a:off x="466" y="1072"/>
                <a:ext cx="56"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704" name="Rectangle 17"/>
              <p:cNvSpPr>
                <a:spLocks noChangeArrowheads="1"/>
              </p:cNvSpPr>
              <p:nvPr/>
            </p:nvSpPr>
            <p:spPr bwMode="auto">
              <a:xfrm>
                <a:off x="541" y="1070"/>
                <a:ext cx="56"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705" name="Rectangle 18"/>
              <p:cNvSpPr>
                <a:spLocks noChangeArrowheads="1"/>
              </p:cNvSpPr>
              <p:nvPr/>
            </p:nvSpPr>
            <p:spPr bwMode="auto">
              <a:xfrm>
                <a:off x="615" y="1070"/>
                <a:ext cx="56"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47" name="AutoShape 19"/>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22537" name="AutoShape 21"/>
            <p:cNvSpPr>
              <a:spLocks noChangeArrowheads="1"/>
            </p:cNvSpPr>
            <p:nvPr/>
          </p:nvSpPr>
          <p:spPr bwMode="auto">
            <a:xfrm>
              <a:off x="419100" y="1239838"/>
              <a:ext cx="2268538" cy="468028"/>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538" name="Rectangle 22"/>
            <p:cNvSpPr>
              <a:spLocks noChangeArrowheads="1"/>
            </p:cNvSpPr>
            <p:nvPr/>
          </p:nvSpPr>
          <p:spPr bwMode="auto">
            <a:xfrm>
              <a:off x="906462" y="2133056"/>
              <a:ext cx="166688" cy="144374"/>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36" name="Freeform 23"/>
            <p:cNvSpPr>
              <a:spLocks/>
            </p:cNvSpPr>
            <p:nvPr/>
          </p:nvSpPr>
          <p:spPr bwMode="auto">
            <a:xfrm flipH="1">
              <a:off x="970845" y="1691922"/>
              <a:ext cx="479425"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540" name="Line 24"/>
            <p:cNvSpPr>
              <a:spLocks noChangeShapeType="1"/>
            </p:cNvSpPr>
            <p:nvPr/>
          </p:nvSpPr>
          <p:spPr bwMode="auto">
            <a:xfrm flipH="1">
              <a:off x="1917701" y="2215556"/>
              <a:ext cx="23971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838" name="Picture 25" descr="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844" y="1355725"/>
              <a:ext cx="755650" cy="6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5839" name="Group 181"/>
            <p:cNvGrpSpPr>
              <a:grpSpLocks/>
            </p:cNvGrpSpPr>
            <p:nvPr/>
          </p:nvGrpSpPr>
          <p:grpSpPr bwMode="auto">
            <a:xfrm>
              <a:off x="1854097" y="1780738"/>
              <a:ext cx="609600" cy="609600"/>
              <a:chOff x="-44" y="1473"/>
              <a:chExt cx="981" cy="1105"/>
            </a:xfrm>
          </p:grpSpPr>
          <p:pic>
            <p:nvPicPr>
              <p:cNvPr id="115840" name="Picture 182" descr="desktop_computer_stylized_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841" name="Freeform 183"/>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solidFill>
                    <a:srgbClr val="000000"/>
                  </a:solidFill>
                  <a:latin typeface="Arial" charset="0"/>
                  <a:ea typeface="ＭＳ Ｐゴシック" charset="0"/>
                  <a:cs typeface="+mn-cs"/>
                </a:endParaRPr>
              </a:p>
            </p:txBody>
          </p:sp>
        </p:grpSp>
      </p:grpSp>
      <p:grpSp>
        <p:nvGrpSpPr>
          <p:cNvPr id="115725" name="Group 8"/>
          <p:cNvGrpSpPr>
            <a:grpSpLocks/>
          </p:cNvGrpSpPr>
          <p:nvPr/>
        </p:nvGrpSpPr>
        <p:grpSpPr bwMode="auto">
          <a:xfrm>
            <a:off x="1998663" y="2298700"/>
            <a:ext cx="4938712" cy="1389063"/>
            <a:chOff x="4327270" y="1745934"/>
            <a:chExt cx="4938730" cy="1388847"/>
          </a:xfrm>
        </p:grpSpPr>
        <p:sp>
          <p:nvSpPr>
            <p:cNvPr id="22546" name="Line 94"/>
            <p:cNvSpPr>
              <a:spLocks noChangeShapeType="1"/>
            </p:cNvSpPr>
            <p:nvPr/>
          </p:nvSpPr>
          <p:spPr bwMode="auto">
            <a:xfrm>
              <a:off x="4327270" y="2504641"/>
              <a:ext cx="493873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nvGrpSpPr>
            <p:cNvPr id="115734" name="Group 7"/>
            <p:cNvGrpSpPr>
              <a:grpSpLocks/>
            </p:cNvGrpSpPr>
            <p:nvPr/>
          </p:nvGrpSpPr>
          <p:grpSpPr bwMode="auto">
            <a:xfrm flipH="1">
              <a:off x="5534163" y="1745934"/>
              <a:ext cx="2894013" cy="752475"/>
              <a:chOff x="5534163" y="1745934"/>
              <a:chExt cx="2894013" cy="752475"/>
            </a:xfrm>
          </p:grpSpPr>
          <p:grpSp>
            <p:nvGrpSpPr>
              <p:cNvPr id="115774" name="Group 26"/>
              <p:cNvGrpSpPr>
                <a:grpSpLocks/>
              </p:cNvGrpSpPr>
              <p:nvPr/>
            </p:nvGrpSpPr>
            <p:grpSpPr bwMode="auto">
              <a:xfrm>
                <a:off x="5534163" y="1752284"/>
                <a:ext cx="850900" cy="527050"/>
                <a:chOff x="-490" y="1664"/>
                <a:chExt cx="1429" cy="842"/>
              </a:xfrm>
            </p:grpSpPr>
            <p:sp>
              <p:nvSpPr>
                <p:cNvPr id="22685" name="AutoShape 27"/>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814" name="Group 28"/>
                <p:cNvGrpSpPr>
                  <a:grpSpLocks/>
                </p:cNvGrpSpPr>
                <p:nvPr/>
              </p:nvGrpSpPr>
              <p:grpSpPr bwMode="auto">
                <a:xfrm>
                  <a:off x="-427" y="1737"/>
                  <a:ext cx="1217" cy="769"/>
                  <a:chOff x="-427" y="1737"/>
                  <a:chExt cx="1217" cy="769"/>
                </a:xfrm>
              </p:grpSpPr>
              <p:sp>
                <p:nvSpPr>
                  <p:cNvPr id="22687" name="Rectangle 29"/>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16"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nvGrpSpPr>
                  <p:cNvPr id="115817" name="Group 31"/>
                  <p:cNvGrpSpPr>
                    <a:grpSpLocks/>
                  </p:cNvGrpSpPr>
                  <p:nvPr/>
                </p:nvGrpSpPr>
                <p:grpSpPr bwMode="auto">
                  <a:xfrm>
                    <a:off x="68" y="2192"/>
                    <a:ext cx="387" cy="139"/>
                    <a:chOff x="322" y="890"/>
                    <a:chExt cx="872" cy="339"/>
                  </a:xfrm>
                </p:grpSpPr>
                <p:sp>
                  <p:nvSpPr>
                    <p:cNvPr id="22695" name="Rectangle 32"/>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96" name="Rectangle 33"/>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97" name="Rectangle 34"/>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98" name="Rectangle 35"/>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99" name="Rectangle 36"/>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28" name="AutoShape 37"/>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pic>
                <p:nvPicPr>
                  <p:cNvPr id="115818" name="Picture 38" descr="desktop_computer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691" name="Rectangle 39"/>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20" name="Freeform 40"/>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693" name="Line 41"/>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822" name="Picture 42" descr="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15775" name="Group 43"/>
              <p:cNvGrpSpPr>
                <a:grpSpLocks/>
              </p:cNvGrpSpPr>
              <p:nvPr/>
            </p:nvGrpSpPr>
            <p:grpSpPr bwMode="auto">
              <a:xfrm>
                <a:off x="6435863" y="1745934"/>
                <a:ext cx="850900" cy="527050"/>
                <a:chOff x="-490" y="1664"/>
                <a:chExt cx="1429" cy="842"/>
              </a:xfrm>
            </p:grpSpPr>
            <p:sp>
              <p:nvSpPr>
                <p:cNvPr id="22669" name="AutoShape 44"/>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798" name="Group 45"/>
                <p:cNvGrpSpPr>
                  <a:grpSpLocks/>
                </p:cNvGrpSpPr>
                <p:nvPr/>
              </p:nvGrpSpPr>
              <p:grpSpPr bwMode="auto">
                <a:xfrm>
                  <a:off x="-427" y="1737"/>
                  <a:ext cx="1217" cy="769"/>
                  <a:chOff x="-427" y="1737"/>
                  <a:chExt cx="1217" cy="769"/>
                </a:xfrm>
              </p:grpSpPr>
              <p:sp>
                <p:nvSpPr>
                  <p:cNvPr id="22671" name="Rectangle 46"/>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00"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nvGrpSpPr>
                  <p:cNvPr id="115801" name="Group 48"/>
                  <p:cNvGrpSpPr>
                    <a:grpSpLocks/>
                  </p:cNvGrpSpPr>
                  <p:nvPr/>
                </p:nvGrpSpPr>
                <p:grpSpPr bwMode="auto">
                  <a:xfrm>
                    <a:off x="68" y="2192"/>
                    <a:ext cx="387" cy="139"/>
                    <a:chOff x="322" y="890"/>
                    <a:chExt cx="872" cy="339"/>
                  </a:xfrm>
                </p:grpSpPr>
                <p:sp>
                  <p:nvSpPr>
                    <p:cNvPr id="22679" name="Rectangle 49"/>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80" name="Rectangle 50"/>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81" name="Rectangle 51"/>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82" name="Rectangle 52"/>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83" name="Rectangle 53"/>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12" name="AutoShape 54"/>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pic>
                <p:nvPicPr>
                  <p:cNvPr id="115802" name="Picture 55" descr="desktop_computer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675" name="Rectangle 56"/>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804" name="Freeform 57"/>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677" name="Line 58"/>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806" name="Picture 59" descr="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115776" name="Group 95"/>
              <p:cNvGrpSpPr>
                <a:grpSpLocks/>
              </p:cNvGrpSpPr>
              <p:nvPr/>
            </p:nvGrpSpPr>
            <p:grpSpPr bwMode="auto">
              <a:xfrm>
                <a:off x="7577276" y="1753872"/>
                <a:ext cx="850900" cy="527050"/>
                <a:chOff x="-490" y="1664"/>
                <a:chExt cx="1429" cy="842"/>
              </a:xfrm>
            </p:grpSpPr>
            <p:sp>
              <p:nvSpPr>
                <p:cNvPr id="22621" name="AutoShape 96"/>
                <p:cNvSpPr>
                  <a:spLocks noChangeArrowheads="1"/>
                </p:cNvSpPr>
                <p:nvPr/>
              </p:nvSpPr>
              <p:spPr bwMode="auto">
                <a:xfrm>
                  <a:off x="-489" y="1664"/>
                  <a:ext cx="1429" cy="294"/>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782" name="Group 97"/>
                <p:cNvGrpSpPr>
                  <a:grpSpLocks/>
                </p:cNvGrpSpPr>
                <p:nvPr/>
              </p:nvGrpSpPr>
              <p:grpSpPr bwMode="auto">
                <a:xfrm>
                  <a:off x="-427" y="1737"/>
                  <a:ext cx="1217" cy="769"/>
                  <a:chOff x="-427" y="1737"/>
                  <a:chExt cx="1217" cy="769"/>
                </a:xfrm>
              </p:grpSpPr>
              <p:sp>
                <p:nvSpPr>
                  <p:cNvPr id="22623" name="Rectangle 98"/>
                  <p:cNvSpPr>
                    <a:spLocks noChangeArrowheads="1"/>
                  </p:cNvSpPr>
                  <p:nvPr/>
                </p:nvSpPr>
                <p:spPr bwMode="auto">
                  <a:xfrm>
                    <a:off x="-335" y="1923"/>
                    <a:ext cx="1125" cy="583"/>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84"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nvGrpSpPr>
                  <p:cNvPr id="115785" name="Group 100"/>
                  <p:cNvGrpSpPr>
                    <a:grpSpLocks/>
                  </p:cNvGrpSpPr>
                  <p:nvPr/>
                </p:nvGrpSpPr>
                <p:grpSpPr bwMode="auto">
                  <a:xfrm>
                    <a:off x="68" y="2192"/>
                    <a:ext cx="387" cy="139"/>
                    <a:chOff x="322" y="890"/>
                    <a:chExt cx="872" cy="339"/>
                  </a:xfrm>
                </p:grpSpPr>
                <p:sp>
                  <p:nvSpPr>
                    <p:cNvPr id="22631" name="Rectangle 101"/>
                    <p:cNvSpPr>
                      <a:spLocks noChangeArrowheads="1"/>
                    </p:cNvSpPr>
                    <p:nvPr/>
                  </p:nvSpPr>
                  <p:spPr bwMode="auto">
                    <a:xfrm>
                      <a:off x="322" y="1000"/>
                      <a:ext cx="871" cy="229"/>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32" name="Rectangle 102"/>
                    <p:cNvSpPr>
                      <a:spLocks noChangeArrowheads="1"/>
                    </p:cNvSpPr>
                    <p:nvPr/>
                  </p:nvSpPr>
                  <p:spPr bwMode="auto">
                    <a:xfrm>
                      <a:off x="394" y="1074"/>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33" name="Rectangle 103"/>
                    <p:cNvSpPr>
                      <a:spLocks noChangeArrowheads="1"/>
                    </p:cNvSpPr>
                    <p:nvPr/>
                  </p:nvSpPr>
                  <p:spPr bwMode="auto">
                    <a:xfrm>
                      <a:off x="466" y="1074"/>
                      <a:ext cx="54"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34" name="Rectangle 104"/>
                    <p:cNvSpPr>
                      <a:spLocks noChangeArrowheads="1"/>
                    </p:cNvSpPr>
                    <p:nvPr/>
                  </p:nvSpPr>
                  <p:spPr bwMode="auto">
                    <a:xfrm>
                      <a:off x="538" y="1068"/>
                      <a:ext cx="60"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35" name="Rectangle 105"/>
                    <p:cNvSpPr>
                      <a:spLocks noChangeArrowheads="1"/>
                    </p:cNvSpPr>
                    <p:nvPr/>
                  </p:nvSpPr>
                  <p:spPr bwMode="auto">
                    <a:xfrm>
                      <a:off x="616" y="1068"/>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96" name="AutoShape 106"/>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pic>
                <p:nvPicPr>
                  <p:cNvPr id="115786" name="Picture 107" descr="desktop_computer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627" name="Rectangle 108"/>
                  <p:cNvSpPr>
                    <a:spLocks noChangeArrowheads="1"/>
                  </p:cNvSpPr>
                  <p:nvPr/>
                </p:nvSpPr>
                <p:spPr bwMode="auto">
                  <a:xfrm>
                    <a:off x="529" y="2232"/>
                    <a:ext cx="104" cy="91"/>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88" name="Freeform 109"/>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629" name="Line 110"/>
                  <p:cNvSpPr>
                    <a:spLocks noChangeShapeType="1"/>
                  </p:cNvSpPr>
                  <p:nvPr/>
                </p:nvSpPr>
                <p:spPr bwMode="auto">
                  <a:xfrm flipH="1">
                    <a:off x="470" y="2270"/>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790" name="Picture 111" descr="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22548" name="Text Box 112"/>
              <p:cNvSpPr txBox="1">
                <a:spLocks noChangeArrowheads="1"/>
              </p:cNvSpPr>
              <p:nvPr/>
            </p:nvSpPr>
            <p:spPr bwMode="auto">
              <a:xfrm>
                <a:off x="7188723" y="1823710"/>
                <a:ext cx="488952" cy="457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dirty="0" smtClean="0">
                    <a:solidFill>
                      <a:srgbClr val="969696"/>
                    </a:solidFill>
                    <a:latin typeface="Times New Roman" charset="0"/>
                  </a:rPr>
                  <a:t>…</a:t>
                </a:r>
              </a:p>
            </p:txBody>
          </p:sp>
          <p:sp>
            <p:nvSpPr>
              <p:cNvPr id="22549" name="Line 113"/>
              <p:cNvSpPr>
                <a:spLocks noChangeShapeType="1"/>
              </p:cNvSpPr>
              <p:nvPr/>
            </p:nvSpPr>
            <p:spPr bwMode="auto">
              <a:xfrm flipH="1">
                <a:off x="6169544" y="2164969"/>
                <a:ext cx="3175" cy="33332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50" name="Line 114"/>
              <p:cNvSpPr>
                <a:spLocks noChangeShapeType="1"/>
              </p:cNvSpPr>
              <p:nvPr/>
            </p:nvSpPr>
            <p:spPr bwMode="auto">
              <a:xfrm flipH="1">
                <a:off x="7074423" y="2164969"/>
                <a:ext cx="3175" cy="33332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sp>
            <p:nvSpPr>
              <p:cNvPr id="22551" name="Line 115"/>
              <p:cNvSpPr>
                <a:spLocks noChangeShapeType="1"/>
              </p:cNvSpPr>
              <p:nvPr/>
            </p:nvSpPr>
            <p:spPr bwMode="auto">
              <a:xfrm flipH="1">
                <a:off x="8211077" y="2164969"/>
                <a:ext cx="3175" cy="333323"/>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grpSp>
        <p:grpSp>
          <p:nvGrpSpPr>
            <p:cNvPr id="115735" name="Group 5"/>
            <p:cNvGrpSpPr>
              <a:grpSpLocks/>
            </p:cNvGrpSpPr>
            <p:nvPr/>
          </p:nvGrpSpPr>
          <p:grpSpPr bwMode="auto">
            <a:xfrm flipH="1">
              <a:off x="7298039" y="2490881"/>
              <a:ext cx="850900" cy="627063"/>
              <a:chOff x="6488251" y="2501584"/>
              <a:chExt cx="850900" cy="627063"/>
            </a:xfrm>
          </p:grpSpPr>
          <p:grpSp>
            <p:nvGrpSpPr>
              <p:cNvPr id="115756" name="Group 77"/>
              <p:cNvGrpSpPr>
                <a:grpSpLocks/>
              </p:cNvGrpSpPr>
              <p:nvPr/>
            </p:nvGrpSpPr>
            <p:grpSpPr bwMode="auto">
              <a:xfrm>
                <a:off x="6488251" y="2601597"/>
                <a:ext cx="850900" cy="527050"/>
                <a:chOff x="-490" y="1664"/>
                <a:chExt cx="1429" cy="842"/>
              </a:xfrm>
            </p:grpSpPr>
            <p:sp>
              <p:nvSpPr>
                <p:cNvPr id="22637" name="AutoShape 78"/>
                <p:cNvSpPr>
                  <a:spLocks noChangeArrowheads="1"/>
                </p:cNvSpPr>
                <p:nvPr/>
              </p:nvSpPr>
              <p:spPr bwMode="auto">
                <a:xfrm>
                  <a:off x="-489" y="1663"/>
                  <a:ext cx="1429" cy="294"/>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759" name="Group 79"/>
                <p:cNvGrpSpPr>
                  <a:grpSpLocks/>
                </p:cNvGrpSpPr>
                <p:nvPr/>
              </p:nvGrpSpPr>
              <p:grpSpPr bwMode="auto">
                <a:xfrm>
                  <a:off x="-427" y="1737"/>
                  <a:ext cx="1217" cy="769"/>
                  <a:chOff x="-427" y="1737"/>
                  <a:chExt cx="1217" cy="769"/>
                </a:xfrm>
              </p:grpSpPr>
              <p:sp>
                <p:nvSpPr>
                  <p:cNvPr id="22639" name="Rectangle 80"/>
                  <p:cNvSpPr>
                    <a:spLocks noChangeArrowheads="1"/>
                  </p:cNvSpPr>
                  <p:nvPr/>
                </p:nvSpPr>
                <p:spPr bwMode="auto">
                  <a:xfrm>
                    <a:off x="-329" y="1922"/>
                    <a:ext cx="1120" cy="583"/>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61"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nvGrpSpPr>
                  <p:cNvPr id="115762" name="Group 82"/>
                  <p:cNvGrpSpPr>
                    <a:grpSpLocks/>
                  </p:cNvGrpSpPr>
                  <p:nvPr/>
                </p:nvGrpSpPr>
                <p:grpSpPr bwMode="auto">
                  <a:xfrm>
                    <a:off x="68" y="2192"/>
                    <a:ext cx="387" cy="139"/>
                    <a:chOff x="322" y="890"/>
                    <a:chExt cx="872" cy="339"/>
                  </a:xfrm>
                </p:grpSpPr>
                <p:sp>
                  <p:nvSpPr>
                    <p:cNvPr id="22647" name="Rectangle 83"/>
                    <p:cNvSpPr>
                      <a:spLocks noChangeArrowheads="1"/>
                    </p:cNvSpPr>
                    <p:nvPr/>
                  </p:nvSpPr>
                  <p:spPr bwMode="auto">
                    <a:xfrm>
                      <a:off x="322" y="998"/>
                      <a:ext cx="871" cy="229"/>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48" name="Rectangle 84"/>
                    <p:cNvSpPr>
                      <a:spLocks noChangeArrowheads="1"/>
                    </p:cNvSpPr>
                    <p:nvPr/>
                  </p:nvSpPr>
                  <p:spPr bwMode="auto">
                    <a:xfrm>
                      <a:off x="394" y="1072"/>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49" name="Rectangle 85"/>
                    <p:cNvSpPr>
                      <a:spLocks noChangeArrowheads="1"/>
                    </p:cNvSpPr>
                    <p:nvPr/>
                  </p:nvSpPr>
                  <p:spPr bwMode="auto">
                    <a:xfrm>
                      <a:off x="466" y="1072"/>
                      <a:ext cx="54"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50" name="Rectangle 86"/>
                    <p:cNvSpPr>
                      <a:spLocks noChangeArrowheads="1"/>
                    </p:cNvSpPr>
                    <p:nvPr/>
                  </p:nvSpPr>
                  <p:spPr bwMode="auto">
                    <a:xfrm>
                      <a:off x="539" y="1066"/>
                      <a:ext cx="60"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2651" name="Rectangle 87"/>
                    <p:cNvSpPr>
                      <a:spLocks noChangeArrowheads="1"/>
                    </p:cNvSpPr>
                    <p:nvPr/>
                  </p:nvSpPr>
                  <p:spPr bwMode="auto">
                    <a:xfrm>
                      <a:off x="617" y="1066"/>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73"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pic>
                <p:nvPicPr>
                  <p:cNvPr id="115763" name="Picture 89" descr="desktop_computer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643" name="Rectangle 90"/>
                  <p:cNvSpPr>
                    <a:spLocks noChangeArrowheads="1"/>
                  </p:cNvSpPr>
                  <p:nvPr/>
                </p:nvSpPr>
                <p:spPr bwMode="auto">
                  <a:xfrm>
                    <a:off x="529" y="2231"/>
                    <a:ext cx="104" cy="91"/>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65"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22645" name="Line 92"/>
                  <p:cNvSpPr>
                    <a:spLocks noChangeShapeType="1"/>
                  </p:cNvSpPr>
                  <p:nvPr/>
                </p:nvSpPr>
                <p:spPr bwMode="auto">
                  <a:xfrm flipH="1">
                    <a:off x="471" y="2269"/>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767" name="Picture 93" descr="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15757"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115736" name="Group 186"/>
            <p:cNvGrpSpPr>
              <a:grpSpLocks/>
            </p:cNvGrpSpPr>
            <p:nvPr/>
          </p:nvGrpSpPr>
          <p:grpSpPr bwMode="auto">
            <a:xfrm flipH="1">
              <a:off x="5984260" y="2507718"/>
              <a:ext cx="850900" cy="627063"/>
              <a:chOff x="6488251" y="2501584"/>
              <a:chExt cx="850900" cy="627063"/>
            </a:xfrm>
          </p:grpSpPr>
          <p:grpSp>
            <p:nvGrpSpPr>
              <p:cNvPr id="115738" name="Group 77"/>
              <p:cNvGrpSpPr>
                <a:grpSpLocks/>
              </p:cNvGrpSpPr>
              <p:nvPr/>
            </p:nvGrpSpPr>
            <p:grpSpPr bwMode="auto">
              <a:xfrm>
                <a:off x="6488251" y="2601597"/>
                <a:ext cx="850900" cy="527050"/>
                <a:chOff x="-490" y="1664"/>
                <a:chExt cx="1429" cy="842"/>
              </a:xfrm>
            </p:grpSpPr>
            <p:sp>
              <p:nvSpPr>
                <p:cNvPr id="190" name="AutoShape 78"/>
                <p:cNvSpPr>
                  <a:spLocks noChangeArrowheads="1"/>
                </p:cNvSpPr>
                <p:nvPr/>
              </p:nvSpPr>
              <p:spPr bwMode="auto">
                <a:xfrm>
                  <a:off x="-491" y="1664"/>
                  <a:ext cx="1429" cy="294"/>
                </a:xfrm>
                <a:prstGeom prst="triangle">
                  <a:avLst>
                    <a:gd name="adj" fmla="val 50000"/>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grpSp>
              <p:nvGrpSpPr>
                <p:cNvPr id="115741" name="Group 79"/>
                <p:cNvGrpSpPr>
                  <a:grpSpLocks/>
                </p:cNvGrpSpPr>
                <p:nvPr/>
              </p:nvGrpSpPr>
              <p:grpSpPr bwMode="auto">
                <a:xfrm>
                  <a:off x="-427" y="1737"/>
                  <a:ext cx="1217" cy="769"/>
                  <a:chOff x="-427" y="1737"/>
                  <a:chExt cx="1217" cy="769"/>
                </a:xfrm>
              </p:grpSpPr>
              <p:sp>
                <p:nvSpPr>
                  <p:cNvPr id="192" name="Rectangle 80"/>
                  <p:cNvSpPr>
                    <a:spLocks noChangeArrowheads="1"/>
                  </p:cNvSpPr>
                  <p:nvPr/>
                </p:nvSpPr>
                <p:spPr bwMode="auto">
                  <a:xfrm>
                    <a:off x="-339" y="1923"/>
                    <a:ext cx="1128" cy="583"/>
                  </a:xfrm>
                  <a:prstGeom prst="rect">
                    <a:avLst/>
                  </a:prstGeom>
                  <a:solidFill>
                    <a:srgbClr val="DDDDD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43" name="Line 7"/>
                  <p:cNvSpPr>
                    <a:spLocks noChangeShapeType="1"/>
                  </p:cNvSpPr>
                  <p:nvPr/>
                </p:nvSpPr>
                <p:spPr bwMode="auto">
                  <a:xfrm flipV="1">
                    <a:off x="-150" y="2270"/>
                    <a:ext cx="230"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nvGrpSpPr>
                  <p:cNvPr id="115744" name="Group 82"/>
                  <p:cNvGrpSpPr>
                    <a:grpSpLocks/>
                  </p:cNvGrpSpPr>
                  <p:nvPr/>
                </p:nvGrpSpPr>
                <p:grpSpPr bwMode="auto">
                  <a:xfrm>
                    <a:off x="68" y="2192"/>
                    <a:ext cx="387" cy="139"/>
                    <a:chOff x="322" y="890"/>
                    <a:chExt cx="872" cy="339"/>
                  </a:xfrm>
                </p:grpSpPr>
                <p:sp>
                  <p:nvSpPr>
                    <p:cNvPr id="200" name="Rectangle 83"/>
                    <p:cNvSpPr>
                      <a:spLocks noChangeArrowheads="1"/>
                    </p:cNvSpPr>
                    <p:nvPr/>
                  </p:nvSpPr>
                  <p:spPr bwMode="auto">
                    <a:xfrm>
                      <a:off x="319" y="1000"/>
                      <a:ext cx="853" cy="229"/>
                    </a:xfrm>
                    <a:prstGeom prst="rect">
                      <a:avLst/>
                    </a:pr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01" name="Rectangle 84"/>
                    <p:cNvSpPr>
                      <a:spLocks noChangeArrowheads="1"/>
                    </p:cNvSpPr>
                    <p:nvPr/>
                  </p:nvSpPr>
                  <p:spPr bwMode="auto">
                    <a:xfrm>
                      <a:off x="373" y="1074"/>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02" name="Rectangle 85"/>
                    <p:cNvSpPr>
                      <a:spLocks noChangeArrowheads="1"/>
                    </p:cNvSpPr>
                    <p:nvPr/>
                  </p:nvSpPr>
                  <p:spPr bwMode="auto">
                    <a:xfrm>
                      <a:off x="445" y="1074"/>
                      <a:ext cx="54" cy="56"/>
                    </a:xfrm>
                    <a:prstGeom prst="rect">
                      <a:avLst/>
                    </a:prstGeom>
                    <a:solidFill>
                      <a:srgbClr val="33CC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03" name="Rectangle 86"/>
                    <p:cNvSpPr>
                      <a:spLocks noChangeArrowheads="1"/>
                    </p:cNvSpPr>
                    <p:nvPr/>
                  </p:nvSpPr>
                  <p:spPr bwMode="auto">
                    <a:xfrm>
                      <a:off x="517" y="1068"/>
                      <a:ext cx="60"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204" name="Rectangle 87"/>
                    <p:cNvSpPr>
                      <a:spLocks noChangeArrowheads="1"/>
                    </p:cNvSpPr>
                    <p:nvPr/>
                  </p:nvSpPr>
                  <p:spPr bwMode="auto">
                    <a:xfrm>
                      <a:off x="595" y="1068"/>
                      <a:ext cx="54" cy="56"/>
                    </a:xfrm>
                    <a:prstGeom prst="rect">
                      <a:avLst/>
                    </a:prstGeom>
                    <a:solidFill>
                      <a:srgbClr val="FF0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55" name="AutoShape 88"/>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ＭＳ Ｐゴシック" charset="0"/>
                        <a:cs typeface="+mn-cs"/>
                      </a:endParaRPr>
                    </a:p>
                  </p:txBody>
                </p:sp>
              </p:grpSp>
              <p:pic>
                <p:nvPicPr>
                  <p:cNvPr id="115745" name="Picture 89" descr="desktop_computer_stylize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6" name="Rectangle 90"/>
                  <p:cNvSpPr>
                    <a:spLocks noChangeArrowheads="1"/>
                  </p:cNvSpPr>
                  <p:nvPr/>
                </p:nvSpPr>
                <p:spPr bwMode="auto">
                  <a:xfrm>
                    <a:off x="528" y="2232"/>
                    <a:ext cx="104" cy="91"/>
                  </a:xfrm>
                  <a:prstGeom prst="rect">
                    <a:avLst/>
                  </a:prstGeom>
                  <a:solidFill>
                    <a:srgbClr val="00009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solidFill>
                        <a:srgbClr val="000000"/>
                      </a:solidFill>
                      <a:latin typeface="Arial" charset="0"/>
                      <a:ea typeface="ＭＳ Ｐゴシック" charset="0"/>
                      <a:cs typeface="Arial" charset="0"/>
                    </a:endParaRPr>
                  </a:p>
                </p:txBody>
              </p:sp>
              <p:sp>
                <p:nvSpPr>
                  <p:cNvPr id="115747" name="Freeform 91"/>
                  <p:cNvSpPr>
                    <a:spLocks/>
                  </p:cNvSpPr>
                  <p:nvPr/>
                </p:nvSpPr>
                <p:spPr bwMode="auto">
                  <a:xfrm>
                    <a:off x="282" y="1951"/>
                    <a:ext cx="302" cy="274"/>
                  </a:xfrm>
                  <a:custGeom>
                    <a:avLst/>
                    <a:gdLst>
                      <a:gd name="T0" fmla="*/ 37 w 381"/>
                      <a:gd name="T1" fmla="*/ 274 h 274"/>
                      <a:gd name="T2" fmla="*/ 37 w 381"/>
                      <a:gd name="T3" fmla="*/ 130 h 274"/>
                      <a:gd name="T4" fmla="*/ 0 w 381"/>
                      <a:gd name="T5" fmla="*/ 0 h 274"/>
                      <a:gd name="T6" fmla="*/ 0 60000 65536"/>
                      <a:gd name="T7" fmla="*/ 0 60000 65536"/>
                      <a:gd name="T8" fmla="*/ 0 60000 65536"/>
                    </a:gdLst>
                    <a:ahLst/>
                    <a:cxnLst>
                      <a:cxn ang="T6">
                        <a:pos x="T0" y="T1"/>
                      </a:cxn>
                      <a:cxn ang="T7">
                        <a:pos x="T2" y="T3"/>
                      </a:cxn>
                      <a:cxn ang="T8">
                        <a:pos x="T4" y="T5"/>
                      </a:cxn>
                    </a:cxnLst>
                    <a:rect l="0" t="0" r="r" b="b"/>
                    <a:pathLst>
                      <a:path w="381" h="274">
                        <a:moveTo>
                          <a:pt x="381" y="274"/>
                        </a:moveTo>
                        <a:lnTo>
                          <a:pt x="381" y="130"/>
                        </a:lnTo>
                        <a:lnTo>
                          <a:pt x="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198" name="Line 92"/>
                  <p:cNvSpPr>
                    <a:spLocks noChangeShapeType="1"/>
                  </p:cNvSpPr>
                  <p:nvPr/>
                </p:nvSpPr>
                <p:spPr bwMode="auto">
                  <a:xfrm flipH="1">
                    <a:off x="469" y="2270"/>
                    <a:ext cx="152"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solidFill>
                        <a:srgbClr val="000000"/>
                      </a:solidFill>
                      <a:latin typeface="Arial" charset="0"/>
                      <a:ea typeface="ＭＳ Ｐゴシック" charset="0"/>
                      <a:cs typeface="Arial" charset="0"/>
                    </a:endParaRPr>
                  </a:p>
                </p:txBody>
              </p:sp>
              <p:pic>
                <p:nvPicPr>
                  <p:cNvPr id="115749" name="Picture 93" descr="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115739" name="Freeform 116"/>
              <p:cNvSpPr>
                <a:spLocks/>
              </p:cNvSpPr>
              <p:nvPr/>
            </p:nvSpPr>
            <p:spPr bwMode="auto">
              <a:xfrm>
                <a:off x="7159763" y="2501584"/>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Lst>
                <a:ahLst/>
                <a:cxnLst>
                  <a:cxn ang="T6">
                    <a:pos x="T0" y="T1"/>
                  </a:cxn>
                  <a:cxn ang="T7">
                    <a:pos x="T2" y="T3"/>
                  </a:cxn>
                  <a:cxn ang="T8">
                    <a:pos x="T4" y="T5"/>
                  </a:cxn>
                </a:cxnLst>
                <a:rect l="0" t="0" r="r" b="b"/>
                <a:pathLst>
                  <a:path w="80" h="300">
                    <a:moveTo>
                      <a:pt x="0" y="300"/>
                    </a:moveTo>
                    <a:lnTo>
                      <a:pt x="80" y="300"/>
                    </a:lnTo>
                    <a:lnTo>
                      <a:pt x="80" y="0"/>
                    </a:lnTo>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206" name="Text Box 112"/>
            <p:cNvSpPr txBox="1">
              <a:spLocks noChangeArrowheads="1"/>
            </p:cNvSpPr>
            <p:nvPr/>
          </p:nvSpPr>
          <p:spPr bwMode="auto">
            <a:xfrm>
              <a:off x="6787904" y="2596702"/>
              <a:ext cx="488952" cy="4571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dirty="0" smtClean="0">
                  <a:solidFill>
                    <a:srgbClr val="969696"/>
                  </a:solidFill>
                  <a:latin typeface="Times New Roman" charset="0"/>
                </a:rPr>
                <a:t>…</a:t>
              </a:r>
            </a:p>
          </p:txBody>
        </p:sp>
      </p:grpSp>
      <p:grpSp>
        <p:nvGrpSpPr>
          <p:cNvPr id="11" name="Group 10"/>
          <p:cNvGrpSpPr>
            <a:grpSpLocks/>
          </p:cNvGrpSpPr>
          <p:nvPr/>
        </p:nvGrpSpPr>
        <p:grpSpPr bwMode="auto">
          <a:xfrm>
            <a:off x="1563688" y="1239838"/>
            <a:ext cx="6373812" cy="938212"/>
            <a:chOff x="1987247" y="1333114"/>
            <a:chExt cx="5338532" cy="938762"/>
          </a:xfrm>
        </p:grpSpPr>
        <p:sp>
          <p:nvSpPr>
            <p:cNvPr id="22707" name="Text Box 6"/>
            <p:cNvSpPr txBox="1">
              <a:spLocks noChangeArrowheads="1"/>
            </p:cNvSpPr>
            <p:nvPr/>
          </p:nvSpPr>
          <p:spPr bwMode="auto">
            <a:xfrm>
              <a:off x="1987247" y="1333114"/>
              <a:ext cx="5338532" cy="517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Internet frames, TV channels, control  transmitted </a:t>
              </a:r>
            </a:p>
            <a:p>
              <a:pPr algn="ctr">
                <a:lnSpc>
                  <a:spcPct val="85000"/>
                </a:lnSpc>
                <a:defRPr/>
              </a:pPr>
              <a:r>
                <a:rPr lang="en-US" sz="1600" dirty="0" smtClean="0">
                  <a:solidFill>
                    <a:srgbClr val="000000"/>
                  </a:solidFill>
                </a:rPr>
                <a:t>downstream at different frequencies</a:t>
              </a:r>
            </a:p>
          </p:txBody>
        </p:sp>
        <p:sp>
          <p:nvSpPr>
            <p:cNvPr id="115732" name="Right Arrow 9"/>
            <p:cNvSpPr>
              <a:spLocks noChangeArrowheads="1"/>
            </p:cNvSpPr>
            <p:nvPr/>
          </p:nvSpPr>
          <p:spPr bwMode="auto">
            <a:xfrm>
              <a:off x="3457110" y="1787244"/>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solidFill>
                  <a:srgbClr val="000000"/>
                </a:solidFill>
                <a:latin typeface="Arial" charset="0"/>
                <a:ea typeface="ＭＳ Ｐゴシック" charset="0"/>
                <a:cs typeface="Arial" charset="0"/>
              </a:endParaRPr>
            </a:p>
          </p:txBody>
        </p:sp>
      </p:grpSp>
      <p:grpSp>
        <p:nvGrpSpPr>
          <p:cNvPr id="12" name="Group 11"/>
          <p:cNvGrpSpPr>
            <a:grpSpLocks/>
          </p:cNvGrpSpPr>
          <p:nvPr/>
        </p:nvGrpSpPr>
        <p:grpSpPr bwMode="auto">
          <a:xfrm>
            <a:off x="2998788" y="3644900"/>
            <a:ext cx="5995987" cy="944563"/>
            <a:chOff x="2810374" y="3867998"/>
            <a:chExt cx="5997028" cy="944803"/>
          </a:xfrm>
        </p:grpSpPr>
        <p:sp>
          <p:nvSpPr>
            <p:cNvPr id="213" name="Text Box 6"/>
            <p:cNvSpPr txBox="1">
              <a:spLocks noChangeArrowheads="1"/>
            </p:cNvSpPr>
            <p:nvPr/>
          </p:nvSpPr>
          <p:spPr bwMode="auto">
            <a:xfrm>
              <a:off x="2810374" y="4295145"/>
              <a:ext cx="5997028" cy="51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85000"/>
                </a:lnSpc>
                <a:defRPr/>
              </a:pPr>
              <a:r>
                <a:rPr lang="en-US" sz="1600" dirty="0" smtClean="0">
                  <a:solidFill>
                    <a:srgbClr val="000000"/>
                  </a:solidFill>
                </a:rPr>
                <a:t>upstream Internet frames, TV control,  transmitted </a:t>
              </a:r>
            </a:p>
            <a:p>
              <a:pPr algn="ctr">
                <a:lnSpc>
                  <a:spcPct val="85000"/>
                </a:lnSpc>
                <a:defRPr/>
              </a:pPr>
              <a:r>
                <a:rPr lang="en-US" sz="1600" dirty="0" smtClean="0">
                  <a:solidFill>
                    <a:srgbClr val="000000"/>
                  </a:solidFill>
                </a:rPr>
                <a:t>upstream at different frequencies in time slots</a:t>
              </a:r>
            </a:p>
          </p:txBody>
        </p:sp>
        <p:sp>
          <p:nvSpPr>
            <p:cNvPr id="115730" name="Right Arrow 213"/>
            <p:cNvSpPr>
              <a:spLocks noChangeArrowheads="1"/>
            </p:cNvSpPr>
            <p:nvPr/>
          </p:nvSpPr>
          <p:spPr bwMode="auto">
            <a:xfrm rot="10800000">
              <a:off x="4197454" y="3867998"/>
              <a:ext cx="2387053" cy="484632"/>
            </a:xfrm>
            <a:prstGeom prst="rightArrow">
              <a:avLst>
                <a:gd name="adj1" fmla="val 50000"/>
                <a:gd name="adj2" fmla="val 50007"/>
              </a:avLst>
            </a:prstGeom>
            <a:gradFill rotWithShape="1">
              <a:gsLst>
                <a:gs pos="0">
                  <a:srgbClr val="FFFFFF"/>
                </a:gs>
                <a:gs pos="100000">
                  <a:srgbClr val="0000FF"/>
                </a:gs>
              </a:gsLst>
              <a:lin ang="0"/>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solidFill>
                  <a:srgbClr val="000000"/>
                </a:solidFill>
                <a:latin typeface="Arial" charset="0"/>
                <a:ea typeface="ＭＳ Ｐゴシック" charset="0"/>
                <a:cs typeface="Arial" charset="0"/>
              </a:endParaRPr>
            </a:p>
          </p:txBody>
        </p:sp>
      </p:grpSp>
      <p:pic>
        <p:nvPicPr>
          <p:cNvPr id="2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5613" y="2740025"/>
            <a:ext cx="26035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22160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9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9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800100"/>
            <a:ext cx="41132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idx="4294967295"/>
          </p:nvPr>
        </p:nvSpPr>
        <p:spPr>
          <a:xfrm>
            <a:off x="304800" y="42863"/>
            <a:ext cx="8382000" cy="1143000"/>
          </a:xfrm>
        </p:spPr>
        <p:txBody>
          <a:bodyPr/>
          <a:lstStyle/>
          <a:p>
            <a:pPr eaLnBrk="1" hangingPunct="1"/>
            <a:r>
              <a:rPr lang="en-US" altLang="en-US" sz="3600" dirty="0" smtClean="0">
                <a:ea typeface="ＭＳ Ｐゴシック" panose="020B0600070205080204" pitchFamily="34" charset="-128"/>
              </a:rPr>
              <a:t>Physical media: radio</a:t>
            </a:r>
            <a:endParaRPr lang="en-US" altLang="en-US" dirty="0" smtClean="0">
              <a:ea typeface="ＭＳ Ｐゴシック" panose="020B0600070205080204" pitchFamily="34" charset="-128"/>
            </a:endParaRPr>
          </a:p>
        </p:txBody>
      </p:sp>
      <p:sp>
        <p:nvSpPr>
          <p:cNvPr id="53252" name="Rectangle 3"/>
          <p:cNvSpPr>
            <a:spLocks noGrp="1" noChangeArrowheads="1"/>
          </p:cNvSpPr>
          <p:nvPr>
            <p:ph type="body" sz="half" idx="4294967295"/>
          </p:nvPr>
        </p:nvSpPr>
        <p:spPr>
          <a:xfrm>
            <a:off x="533400" y="1371600"/>
            <a:ext cx="3962400" cy="4876800"/>
          </a:xfrm>
        </p:spPr>
        <p:txBody>
          <a:bodyPr/>
          <a:lstStyle/>
          <a:p>
            <a:pPr marL="287338" indent="-287338" eaLnBrk="1" hangingPunct="1"/>
            <a:r>
              <a:rPr lang="en-US" altLang="en-US" sz="2400" dirty="0" smtClean="0">
                <a:ea typeface="ＭＳ Ｐゴシック" panose="020B0600070205080204" pitchFamily="34" charset="-128"/>
              </a:rPr>
              <a:t>signal carried in electromagnetic spectrum</a:t>
            </a:r>
          </a:p>
          <a:p>
            <a:pPr marL="287338" indent="-287338" eaLnBrk="1" hangingPunct="1"/>
            <a:r>
              <a:rPr lang="en-US" altLang="en-US" sz="2400" dirty="0" smtClean="0">
                <a:ea typeface="ＭＳ Ｐゴシック" panose="020B0600070205080204" pitchFamily="34" charset="-128"/>
              </a:rPr>
              <a:t>no physical </a:t>
            </a:r>
            <a:r>
              <a:rPr lang="en-US" altLang="ja-JP" sz="2400" dirty="0" smtClean="0">
                <a:ea typeface="ＭＳ Ｐゴシック" panose="020B0600070205080204" pitchFamily="34" charset="-128"/>
              </a:rPr>
              <a:t>wire</a:t>
            </a:r>
            <a:endParaRPr lang="en-US" altLang="en-US" sz="2400" dirty="0" smtClean="0">
              <a:ea typeface="ＭＳ Ｐゴシック" panose="020B0600070205080204" pitchFamily="34" charset="-128"/>
            </a:endParaRPr>
          </a:p>
          <a:p>
            <a:pPr marL="287338" indent="-287338" eaLnBrk="1" hangingPunct="1"/>
            <a:r>
              <a:rPr lang="en-US" altLang="en-US" sz="2400" dirty="0" smtClean="0">
                <a:ea typeface="ＭＳ Ｐゴシック" panose="020B0600070205080204" pitchFamily="34" charset="-128"/>
              </a:rPr>
              <a:t>propagation environment effects:</a:t>
            </a:r>
          </a:p>
          <a:p>
            <a:pPr marL="682625" lvl="1" indent="-225425" eaLnBrk="1" hangingPunct="1"/>
            <a:r>
              <a:rPr lang="en-US" altLang="en-US" dirty="0" smtClean="0">
                <a:ea typeface="Arial" panose="020B0604020202020204" pitchFamily="34" charset="0"/>
              </a:rPr>
              <a:t>reflection </a:t>
            </a:r>
          </a:p>
          <a:p>
            <a:pPr marL="682625" lvl="1" indent="-225425" eaLnBrk="1" hangingPunct="1"/>
            <a:r>
              <a:rPr lang="en-US" altLang="en-US" dirty="0" smtClean="0">
                <a:ea typeface="Arial" panose="020B0604020202020204" pitchFamily="34" charset="0"/>
              </a:rPr>
              <a:t>obstruction by objects</a:t>
            </a:r>
          </a:p>
          <a:p>
            <a:pPr marL="682625" lvl="1" indent="-225425" eaLnBrk="1" hangingPunct="1"/>
            <a:r>
              <a:rPr lang="en-US" altLang="en-US" dirty="0" smtClean="0">
                <a:ea typeface="Arial" panose="020B0604020202020204" pitchFamily="34" charset="0"/>
              </a:rPr>
              <a:t>interference</a:t>
            </a:r>
          </a:p>
        </p:txBody>
      </p:sp>
      <p:sp>
        <p:nvSpPr>
          <p:cNvPr id="66565" name="Rectangle 4"/>
          <p:cNvSpPr>
            <a:spLocks noChangeArrowheads="1"/>
          </p:cNvSpPr>
          <p:nvPr/>
        </p:nvSpPr>
        <p:spPr bwMode="auto">
          <a:xfrm>
            <a:off x="4686300" y="1238250"/>
            <a:ext cx="4457700" cy="343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3333CC"/>
              </a:buClr>
              <a:buSzPct val="85000"/>
              <a:buFont typeface="Wingdings" charset="0"/>
              <a:buNone/>
              <a:defRPr/>
            </a:pPr>
            <a:r>
              <a:rPr lang="en-US" sz="2800" i="1" dirty="0">
                <a:solidFill>
                  <a:srgbClr val="CC0000"/>
                </a:solidFill>
                <a:latin typeface="Gill Sans MT" charset="0"/>
                <a:ea typeface="ＭＳ Ｐゴシック" charset="0"/>
                <a:cs typeface="ＭＳ Ｐゴシック" charset="0"/>
              </a:rPr>
              <a:t>radio link types:</a:t>
            </a:r>
            <a:endParaRPr lang="en-US" i="1" dirty="0">
              <a:solidFill>
                <a:srgbClr val="CC0000"/>
              </a:solidFill>
              <a:latin typeface="Gill Sans MT" charset="0"/>
              <a:ea typeface="ＭＳ Ｐゴシック" charset="0"/>
              <a:cs typeface="ＭＳ Ｐゴシック" charset="0"/>
            </a:endParaRPr>
          </a:p>
          <a:p>
            <a:pPr marL="287338" indent="-287338">
              <a:lnSpc>
                <a:spcPct val="85000"/>
              </a:lnSpc>
              <a:spcBef>
                <a:spcPct val="20000"/>
              </a:spcBef>
              <a:buClr>
                <a:srgbClr val="000099"/>
              </a:buClr>
              <a:buSzPct val="100000"/>
              <a:buFont typeface="Wingdings" charset="2"/>
              <a:buChar char="§"/>
              <a:defRPr/>
            </a:pPr>
            <a:r>
              <a:rPr lang="en-US" dirty="0">
                <a:solidFill>
                  <a:srgbClr val="000099"/>
                </a:solidFill>
                <a:latin typeface="Gill Sans MT" charset="0"/>
                <a:ea typeface="ＭＳ Ｐゴシック" charset="0"/>
                <a:cs typeface="ＭＳ Ｐゴシック" charset="0"/>
              </a:rPr>
              <a:t>terrestrial  microwave</a:t>
            </a:r>
          </a:p>
          <a:p>
            <a:pPr marL="682625" lvl="1" indent="-225425">
              <a:lnSpc>
                <a:spcPct val="85000"/>
              </a:lnSpc>
              <a:spcBef>
                <a:spcPct val="20000"/>
              </a:spcBef>
              <a:buClr>
                <a:srgbClr val="000099"/>
              </a:buClr>
              <a:buFont typeface="Arial"/>
              <a:buChar char="•"/>
              <a:defRPr/>
            </a:pPr>
            <a:r>
              <a:rPr lang="en-US" sz="2000" dirty="0">
                <a:solidFill>
                  <a:srgbClr val="000000"/>
                </a:solidFill>
                <a:latin typeface="Gill Sans MT" charset="0"/>
                <a:ea typeface="ＭＳ Ｐゴシック" charset="0"/>
                <a:cs typeface="ＭＳ Ｐゴシック" charset="0"/>
              </a:rPr>
              <a:t>e.g. up to 45 Mbps channels</a:t>
            </a:r>
          </a:p>
          <a:p>
            <a:pPr marL="287338" indent="-287338">
              <a:lnSpc>
                <a:spcPct val="85000"/>
              </a:lnSpc>
              <a:spcBef>
                <a:spcPct val="20000"/>
              </a:spcBef>
              <a:buClr>
                <a:srgbClr val="000099"/>
              </a:buClr>
              <a:buSzPct val="100000"/>
              <a:buFont typeface="Wingdings" charset="2"/>
              <a:buChar char="§"/>
              <a:defRPr/>
            </a:pPr>
            <a:r>
              <a:rPr lang="en-US" dirty="0">
                <a:solidFill>
                  <a:srgbClr val="000099"/>
                </a:solidFill>
                <a:latin typeface="Gill Sans MT" charset="0"/>
                <a:ea typeface="ＭＳ Ｐゴシック" charset="0"/>
                <a:cs typeface="ＭＳ Ｐゴシック" charset="0"/>
              </a:rPr>
              <a:t>LAN</a:t>
            </a:r>
            <a:r>
              <a:rPr lang="en-US" dirty="0">
                <a:solidFill>
                  <a:srgbClr val="000000"/>
                </a:solidFill>
                <a:latin typeface="Gill Sans MT" charset="0"/>
                <a:ea typeface="ＭＳ Ｐゴシック" charset="0"/>
                <a:cs typeface="ＭＳ Ｐゴシック" charset="0"/>
              </a:rPr>
              <a:t> (e.g., WiFi)</a:t>
            </a:r>
          </a:p>
          <a:p>
            <a:pPr marL="682625" lvl="1" indent="-225425">
              <a:lnSpc>
                <a:spcPct val="85000"/>
              </a:lnSpc>
              <a:spcBef>
                <a:spcPct val="20000"/>
              </a:spcBef>
              <a:buClr>
                <a:srgbClr val="000099"/>
              </a:buClr>
              <a:buFont typeface="Arial"/>
              <a:buChar char="•"/>
              <a:defRPr/>
            </a:pPr>
            <a:r>
              <a:rPr lang="en-US" sz="2000" dirty="0">
                <a:solidFill>
                  <a:srgbClr val="000000"/>
                </a:solidFill>
                <a:latin typeface="Gill Sans MT" charset="0"/>
                <a:ea typeface="ＭＳ Ｐゴシック" charset="0"/>
                <a:cs typeface="ＭＳ Ｐゴシック" charset="0"/>
              </a:rPr>
              <a:t>54 Mbps</a:t>
            </a:r>
          </a:p>
          <a:p>
            <a:pPr marL="287338" indent="-287338">
              <a:lnSpc>
                <a:spcPct val="85000"/>
              </a:lnSpc>
              <a:spcBef>
                <a:spcPct val="20000"/>
              </a:spcBef>
              <a:buClr>
                <a:srgbClr val="000099"/>
              </a:buClr>
              <a:buSzPct val="100000"/>
              <a:buFont typeface="Wingdings" charset="2"/>
              <a:buChar char="§"/>
              <a:defRPr/>
            </a:pPr>
            <a:r>
              <a:rPr lang="en-US" dirty="0">
                <a:solidFill>
                  <a:srgbClr val="000099"/>
                </a:solidFill>
                <a:latin typeface="Gill Sans MT" charset="0"/>
                <a:ea typeface="ＭＳ Ｐゴシック" charset="0"/>
                <a:cs typeface="ＭＳ Ｐゴシック" charset="0"/>
              </a:rPr>
              <a:t>wide-area</a:t>
            </a:r>
            <a:r>
              <a:rPr lang="en-US" dirty="0">
                <a:solidFill>
                  <a:srgbClr val="000000"/>
                </a:solidFill>
                <a:latin typeface="Gill Sans MT" charset="0"/>
                <a:ea typeface="ＭＳ Ｐゴシック" charset="0"/>
                <a:cs typeface="ＭＳ Ｐゴシック" charset="0"/>
              </a:rPr>
              <a:t> (e.g., cellular)</a:t>
            </a:r>
          </a:p>
          <a:p>
            <a:pPr marL="682625" lvl="1" indent="-225425">
              <a:lnSpc>
                <a:spcPct val="85000"/>
              </a:lnSpc>
              <a:spcBef>
                <a:spcPct val="20000"/>
              </a:spcBef>
              <a:buClr>
                <a:srgbClr val="000099"/>
              </a:buClr>
              <a:buFont typeface="Arial"/>
              <a:buChar char="•"/>
              <a:defRPr/>
            </a:pPr>
            <a:r>
              <a:rPr lang="en-US" sz="2000" dirty="0">
                <a:solidFill>
                  <a:srgbClr val="000000"/>
                </a:solidFill>
                <a:latin typeface="Gill Sans MT" charset="0"/>
                <a:ea typeface="ＭＳ Ｐゴシック" charset="0"/>
                <a:cs typeface="ＭＳ Ｐゴシック" charset="0"/>
              </a:rPr>
              <a:t>4G cellular: ~ 10 Mbps</a:t>
            </a:r>
          </a:p>
          <a:p>
            <a:pPr marL="287338" indent="-287338">
              <a:lnSpc>
                <a:spcPct val="85000"/>
              </a:lnSpc>
              <a:spcBef>
                <a:spcPct val="20000"/>
              </a:spcBef>
              <a:buClr>
                <a:srgbClr val="000099"/>
              </a:buClr>
              <a:buSzPct val="100000"/>
              <a:buFont typeface="Wingdings" charset="2"/>
              <a:buChar char="§"/>
              <a:defRPr/>
            </a:pPr>
            <a:r>
              <a:rPr lang="en-US" dirty="0">
                <a:solidFill>
                  <a:srgbClr val="000099"/>
                </a:solidFill>
                <a:latin typeface="Gill Sans MT" charset="0"/>
                <a:ea typeface="ＭＳ Ｐゴシック" charset="0"/>
                <a:cs typeface="ＭＳ Ｐゴシック" charset="0"/>
              </a:rPr>
              <a:t>satellite</a:t>
            </a:r>
          </a:p>
          <a:p>
            <a:pPr marL="800100" lvl="1" indent="-342900">
              <a:lnSpc>
                <a:spcPct val="85000"/>
              </a:lnSpc>
              <a:spcBef>
                <a:spcPct val="20000"/>
              </a:spcBef>
              <a:buClr>
                <a:srgbClr val="000099"/>
              </a:buClr>
              <a:buFont typeface="Arial"/>
              <a:buChar char="•"/>
              <a:defRPr/>
            </a:pPr>
            <a:r>
              <a:rPr lang="en-US" sz="2000" dirty="0" smtClean="0">
                <a:solidFill>
                  <a:srgbClr val="000000"/>
                </a:solidFill>
                <a:latin typeface="Gill Sans MT" charset="0"/>
                <a:ea typeface="ＭＳ Ｐゴシック" charset="0"/>
                <a:cs typeface="ＭＳ Ｐゴシック" charset="0"/>
              </a:rPr>
              <a:t>Up </a:t>
            </a:r>
            <a:r>
              <a:rPr lang="en-US" sz="2000" dirty="0">
                <a:solidFill>
                  <a:srgbClr val="000000"/>
                </a:solidFill>
                <a:latin typeface="Gill Sans MT" charset="0"/>
                <a:ea typeface="ＭＳ Ｐゴシック" charset="0"/>
                <a:cs typeface="ＭＳ Ｐゴシック" charset="0"/>
              </a:rPr>
              <a:t>to 45Mbps </a:t>
            </a:r>
            <a:r>
              <a:rPr lang="en-US" sz="2000" dirty="0" smtClean="0">
                <a:solidFill>
                  <a:srgbClr val="000000"/>
                </a:solidFill>
                <a:latin typeface="Gill Sans MT" charset="0"/>
                <a:ea typeface="ＭＳ Ｐゴシック" charset="0"/>
                <a:cs typeface="ＭＳ Ｐゴシック" charset="0"/>
              </a:rPr>
              <a:t>channels </a:t>
            </a:r>
            <a:r>
              <a:rPr lang="en-US" sz="2000" dirty="0">
                <a:solidFill>
                  <a:srgbClr val="000000"/>
                </a:solidFill>
                <a:latin typeface="Gill Sans MT" charset="0"/>
                <a:ea typeface="ＭＳ Ｐゴシック" charset="0"/>
                <a:cs typeface="ＭＳ Ｐゴシック" charset="0"/>
              </a:rPr>
              <a:t>(or multiple smaller channels)</a:t>
            </a:r>
          </a:p>
          <a:p>
            <a:pPr marL="800100" lvl="1" indent="-342900">
              <a:lnSpc>
                <a:spcPct val="85000"/>
              </a:lnSpc>
              <a:spcBef>
                <a:spcPct val="20000"/>
              </a:spcBef>
              <a:buClr>
                <a:srgbClr val="000099"/>
              </a:buClr>
              <a:buFont typeface="Arial"/>
              <a:buChar char="•"/>
              <a:defRPr/>
            </a:pPr>
            <a:r>
              <a:rPr lang="en-US" sz="2000" dirty="0" smtClean="0">
                <a:solidFill>
                  <a:srgbClr val="000000"/>
                </a:solidFill>
                <a:latin typeface="Gill Sans MT" charset="0"/>
                <a:ea typeface="ＭＳ Ｐゴシック" charset="0"/>
                <a:cs typeface="ＭＳ Ｐゴシック" charset="0"/>
              </a:rPr>
              <a:t>Two types</a:t>
            </a:r>
          </a:p>
          <a:p>
            <a:pPr marL="1257300" lvl="2" indent="-342900">
              <a:lnSpc>
                <a:spcPct val="85000"/>
              </a:lnSpc>
              <a:spcBef>
                <a:spcPct val="20000"/>
              </a:spcBef>
              <a:buClr>
                <a:srgbClr val="000099"/>
              </a:buClr>
              <a:buFont typeface="Arial"/>
              <a:buChar char="•"/>
              <a:defRPr/>
            </a:pPr>
            <a:r>
              <a:rPr lang="en-US" sz="2000" dirty="0" smtClean="0">
                <a:solidFill>
                  <a:srgbClr val="000000"/>
                </a:solidFill>
                <a:latin typeface="Gill Sans MT" charset="0"/>
                <a:ea typeface="ＭＳ Ｐゴシック" charset="0"/>
                <a:cs typeface="ＭＳ Ｐゴシック" charset="0"/>
              </a:rPr>
              <a:t>270 </a:t>
            </a:r>
            <a:r>
              <a:rPr lang="en-US" sz="2000" dirty="0">
                <a:solidFill>
                  <a:srgbClr val="000000"/>
                </a:solidFill>
                <a:latin typeface="Gill Sans MT" charset="0"/>
                <a:ea typeface="ＭＳ Ｐゴシック" charset="0"/>
                <a:cs typeface="ＭＳ Ｐゴシック" charset="0"/>
              </a:rPr>
              <a:t>msec end-end </a:t>
            </a:r>
            <a:r>
              <a:rPr lang="en-US" sz="2000" dirty="0" smtClean="0">
                <a:solidFill>
                  <a:srgbClr val="000000"/>
                </a:solidFill>
                <a:latin typeface="Gill Sans MT" charset="0"/>
                <a:ea typeface="ＭＳ Ｐゴシック" charset="0"/>
                <a:cs typeface="ＭＳ Ｐゴシック" charset="0"/>
              </a:rPr>
              <a:t>delay for geosynchronous</a:t>
            </a:r>
          </a:p>
          <a:p>
            <a:pPr marL="1257300" lvl="2" indent="-342900">
              <a:lnSpc>
                <a:spcPct val="85000"/>
              </a:lnSpc>
              <a:spcBef>
                <a:spcPct val="20000"/>
              </a:spcBef>
              <a:buClr>
                <a:srgbClr val="000099"/>
              </a:buClr>
              <a:buFont typeface="Arial"/>
              <a:buChar char="•"/>
              <a:defRPr/>
            </a:pPr>
            <a:r>
              <a:rPr lang="en-US" sz="2000" dirty="0" smtClean="0">
                <a:solidFill>
                  <a:srgbClr val="000000"/>
                </a:solidFill>
                <a:latin typeface="Gill Sans MT" charset="0"/>
                <a:ea typeface="ＭＳ Ｐゴシック" charset="0"/>
                <a:cs typeface="ＭＳ Ｐゴシック" charset="0"/>
              </a:rPr>
              <a:t>Low-earth orbit</a:t>
            </a:r>
            <a:endParaRPr lang="en-US" sz="2000" dirty="0">
              <a:solidFill>
                <a:srgbClr val="000000"/>
              </a:solidFill>
              <a:latin typeface="Gill Sans MT" charset="0"/>
              <a:ea typeface="ＭＳ Ｐゴシック" charset="0"/>
              <a:cs typeface="ＭＳ Ｐゴシック" charset="0"/>
            </a:endParaRPr>
          </a:p>
        </p:txBody>
      </p:sp>
      <p:grpSp>
        <p:nvGrpSpPr>
          <p:cNvPr id="11" name="Group 382"/>
          <p:cNvGrpSpPr>
            <a:grpSpLocks/>
          </p:cNvGrpSpPr>
          <p:nvPr/>
        </p:nvGrpSpPr>
        <p:grpSpPr bwMode="auto">
          <a:xfrm>
            <a:off x="7727950" y="6199187"/>
            <a:ext cx="288925" cy="220663"/>
            <a:chOff x="2274" y="2821"/>
            <a:chExt cx="215" cy="238"/>
          </a:xfrm>
        </p:grpSpPr>
        <p:sp>
          <p:nvSpPr>
            <p:cNvPr id="43" name="Freeform 383"/>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Arial"/>
              </a:endParaRPr>
            </a:p>
          </p:txBody>
        </p:sp>
        <p:sp>
          <p:nvSpPr>
            <p:cNvPr id="44"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5" name="Freeform 385"/>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46"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7" name="Freeform 387"/>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48"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9" name="Freeform 389"/>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50" name="Freeform 390"/>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51"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sz="1800" dirty="0">
                <a:solidFill>
                  <a:srgbClr val="000000"/>
                </a:solidFill>
                <a:latin typeface="Arial" charset="0"/>
                <a:ea typeface="ＭＳ Ｐゴシック" charset="0"/>
                <a:cs typeface="Arial"/>
              </a:endParaRPr>
            </a:p>
          </p:txBody>
        </p:sp>
        <p:sp>
          <p:nvSpPr>
            <p:cNvPr id="52" name="Freeform 392"/>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53"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54"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55"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56" name="Freeform 396"/>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grpSp>
      <p:grpSp>
        <p:nvGrpSpPr>
          <p:cNvPr id="12" name="Group 398"/>
          <p:cNvGrpSpPr>
            <a:grpSpLocks/>
          </p:cNvGrpSpPr>
          <p:nvPr/>
        </p:nvGrpSpPr>
        <p:grpSpPr bwMode="auto">
          <a:xfrm>
            <a:off x="8234362" y="6180137"/>
            <a:ext cx="223838" cy="254000"/>
            <a:chOff x="2274" y="2821"/>
            <a:chExt cx="215" cy="238"/>
          </a:xfrm>
        </p:grpSpPr>
        <p:sp>
          <p:nvSpPr>
            <p:cNvPr id="29" name="Freeform 399"/>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Arial"/>
              </a:endParaRPr>
            </a:p>
          </p:txBody>
        </p:sp>
        <p:sp>
          <p:nvSpPr>
            <p:cNvPr id="30"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31" name="Freeform 401"/>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32"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33" name="Freeform 403"/>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34"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35" name="Freeform 405"/>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36" name="Freeform 406"/>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37"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sz="1800" dirty="0">
                <a:solidFill>
                  <a:srgbClr val="000000"/>
                </a:solidFill>
                <a:latin typeface="Arial" charset="0"/>
                <a:ea typeface="ＭＳ Ｐゴシック" charset="0"/>
                <a:cs typeface="Arial"/>
              </a:endParaRPr>
            </a:p>
          </p:txBody>
        </p:sp>
        <p:sp>
          <p:nvSpPr>
            <p:cNvPr id="38" name="Freeform 408"/>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39"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0"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1"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42" name="Freeform 412"/>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grpSp>
      <p:grpSp>
        <p:nvGrpSpPr>
          <p:cNvPr id="13" name="Group 413"/>
          <p:cNvGrpSpPr>
            <a:grpSpLocks/>
          </p:cNvGrpSpPr>
          <p:nvPr/>
        </p:nvGrpSpPr>
        <p:grpSpPr bwMode="auto">
          <a:xfrm flipH="1">
            <a:off x="8613775" y="6208712"/>
            <a:ext cx="298450" cy="211138"/>
            <a:chOff x="2274" y="2821"/>
            <a:chExt cx="215" cy="238"/>
          </a:xfrm>
        </p:grpSpPr>
        <p:sp>
          <p:nvSpPr>
            <p:cNvPr id="15" name="Freeform 414"/>
            <p:cNvSpPr>
              <a:spLocks noEditPoints="1"/>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6 w 430"/>
                <a:gd name="T19" fmla="*/ 1 h 50"/>
                <a:gd name="T20" fmla="*/ 1 w 430"/>
                <a:gd name="T21" fmla="*/ 1 h 50"/>
                <a:gd name="T22" fmla="*/ 6 w 430"/>
                <a:gd name="T23" fmla="*/ 1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Arial"/>
              </a:endParaRPr>
            </a:p>
          </p:txBody>
        </p:sp>
        <p:sp>
          <p:nvSpPr>
            <p:cNvPr id="16"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17" name="Freeform 416"/>
            <p:cNvSpPr>
              <a:spLocks/>
            </p:cNvSpPr>
            <p:nvPr/>
          </p:nvSpPr>
          <p:spPr bwMode="auto">
            <a:xfrm>
              <a:off x="2317" y="2923"/>
              <a:ext cx="44" cy="109"/>
            </a:xfrm>
            <a:custGeom>
              <a:avLst/>
              <a:gdLst>
                <a:gd name="T0" fmla="*/ 2 w 87"/>
                <a:gd name="T1" fmla="*/ 3 h 219"/>
                <a:gd name="T2" fmla="*/ 0 w 87"/>
                <a:gd name="T3" fmla="*/ 0 h 219"/>
                <a:gd name="T4" fmla="*/ 1 w 87"/>
                <a:gd name="T5" fmla="*/ 0 h 219"/>
                <a:gd name="T6" fmla="*/ 0 60000 65536"/>
                <a:gd name="T7" fmla="*/ 0 60000 65536"/>
                <a:gd name="T8" fmla="*/ 0 60000 65536"/>
              </a:gdLst>
              <a:ahLst/>
              <a:cxnLst>
                <a:cxn ang="T6">
                  <a:pos x="T0" y="T1"/>
                </a:cxn>
                <a:cxn ang="T7">
                  <a:pos x="T2" y="T3"/>
                </a:cxn>
                <a:cxn ang="T8">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18"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19" name="Freeform 418"/>
            <p:cNvSpPr>
              <a:spLocks/>
            </p:cNvSpPr>
            <p:nvPr/>
          </p:nvSpPr>
          <p:spPr bwMode="auto">
            <a:xfrm>
              <a:off x="2317" y="3005"/>
              <a:ext cx="86" cy="27"/>
            </a:xfrm>
            <a:custGeom>
              <a:avLst/>
              <a:gdLst>
                <a:gd name="T0" fmla="*/ 1 w 172"/>
                <a:gd name="T1" fmla="*/ 0 h 55"/>
                <a:gd name="T2" fmla="*/ 0 w 172"/>
                <a:gd name="T3" fmla="*/ 0 h 55"/>
                <a:gd name="T4" fmla="*/ 3 w 172"/>
                <a:gd name="T5" fmla="*/ 0 h 55"/>
                <a:gd name="T6" fmla="*/ 3 w 172"/>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20"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21" name="Freeform 420"/>
            <p:cNvSpPr>
              <a:spLocks/>
            </p:cNvSpPr>
            <p:nvPr/>
          </p:nvSpPr>
          <p:spPr bwMode="auto">
            <a:xfrm>
              <a:off x="2274" y="3034"/>
              <a:ext cx="215" cy="25"/>
            </a:xfrm>
            <a:custGeom>
              <a:avLst/>
              <a:gdLst>
                <a:gd name="T0" fmla="*/ 1 w 430"/>
                <a:gd name="T1" fmla="*/ 1 h 50"/>
                <a:gd name="T2" fmla="*/ 0 w 430"/>
                <a:gd name="T3" fmla="*/ 1 h 50"/>
                <a:gd name="T4" fmla="*/ 0 w 430"/>
                <a:gd name="T5" fmla="*/ 1 h 50"/>
                <a:gd name="T6" fmla="*/ 7 w 430"/>
                <a:gd name="T7" fmla="*/ 1 h 50"/>
                <a:gd name="T8" fmla="*/ 7 w 430"/>
                <a:gd name="T9" fmla="*/ 1 h 50"/>
                <a:gd name="T10" fmla="*/ 6 w 430"/>
                <a:gd name="T11" fmla="*/ 1 h 50"/>
                <a:gd name="T12" fmla="*/ 6 w 430"/>
                <a:gd name="T13" fmla="*/ 0 h 50"/>
                <a:gd name="T14" fmla="*/ 1 w 430"/>
                <a:gd name="T15" fmla="*/ 0 h 50"/>
                <a:gd name="T16" fmla="*/ 1 w 430"/>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22" name="Freeform 421"/>
            <p:cNvSpPr>
              <a:spLocks/>
            </p:cNvSpPr>
            <p:nvPr/>
          </p:nvSpPr>
          <p:spPr bwMode="auto">
            <a:xfrm>
              <a:off x="2290" y="3043"/>
              <a:ext cx="171" cy="1"/>
            </a:xfrm>
            <a:custGeom>
              <a:avLst/>
              <a:gdLst>
                <a:gd name="T0" fmla="*/ 5 w 343"/>
                <a:gd name="T1" fmla="*/ 0 h 1"/>
                <a:gd name="T2" fmla="*/ 0 w 343"/>
                <a:gd name="T3" fmla="*/ 0 h 1"/>
                <a:gd name="T4" fmla="*/ 5 w 343"/>
                <a:gd name="T5" fmla="*/ 0 h 1"/>
                <a:gd name="T6" fmla="*/ 0 60000 65536"/>
                <a:gd name="T7" fmla="*/ 0 60000 65536"/>
                <a:gd name="T8" fmla="*/ 0 60000 65536"/>
              </a:gdLst>
              <a:ahLst/>
              <a:cxnLst>
                <a:cxn ang="T6">
                  <a:pos x="T0" y="T1"/>
                </a:cxn>
                <a:cxn ang="T7">
                  <a:pos x="T2" y="T3"/>
                </a:cxn>
                <a:cxn ang="T8">
                  <a:pos x="T4" y="T5"/>
                </a:cxn>
              </a:cxnLst>
              <a:rect l="0" t="0" r="r" b="b"/>
              <a:pathLst>
                <a:path w="343" h="1">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23"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sz="1800" dirty="0">
                <a:solidFill>
                  <a:srgbClr val="000000"/>
                </a:solidFill>
                <a:latin typeface="Arial" charset="0"/>
                <a:ea typeface="ＭＳ Ｐゴシック" charset="0"/>
                <a:cs typeface="Arial"/>
              </a:endParaRPr>
            </a:p>
          </p:txBody>
        </p:sp>
        <p:sp>
          <p:nvSpPr>
            <p:cNvPr id="24" name="Freeform 423"/>
            <p:cNvSpPr>
              <a:spLocks noEditPoints="1"/>
            </p:cNvSpPr>
            <p:nvPr/>
          </p:nvSpPr>
          <p:spPr bwMode="auto">
            <a:xfrm>
              <a:off x="2281" y="2821"/>
              <a:ext cx="208" cy="175"/>
            </a:xfrm>
            <a:custGeom>
              <a:avLst/>
              <a:gdLst>
                <a:gd name="T0" fmla="*/ 1 w 415"/>
                <a:gd name="T1" fmla="*/ 1 h 350"/>
                <a:gd name="T2" fmla="*/ 1 w 415"/>
                <a:gd name="T3" fmla="*/ 2 h 350"/>
                <a:gd name="T4" fmla="*/ 1 w 415"/>
                <a:gd name="T5" fmla="*/ 3 h 350"/>
                <a:gd name="T6" fmla="*/ 1 w 415"/>
                <a:gd name="T7" fmla="*/ 3 h 350"/>
                <a:gd name="T8" fmla="*/ 2 w 415"/>
                <a:gd name="T9" fmla="*/ 4 h 350"/>
                <a:gd name="T10" fmla="*/ 3 w 415"/>
                <a:gd name="T11" fmla="*/ 5 h 350"/>
                <a:gd name="T12" fmla="*/ 4 w 415"/>
                <a:gd name="T13" fmla="*/ 5 h 350"/>
                <a:gd name="T14" fmla="*/ 5 w 415"/>
                <a:gd name="T15" fmla="*/ 6 h 350"/>
                <a:gd name="T16" fmla="*/ 6 w 415"/>
                <a:gd name="T17" fmla="*/ 6 h 350"/>
                <a:gd name="T18" fmla="*/ 6 w 415"/>
                <a:gd name="T19" fmla="*/ 6 h 350"/>
                <a:gd name="T20" fmla="*/ 7 w 415"/>
                <a:gd name="T21" fmla="*/ 5 h 350"/>
                <a:gd name="T22" fmla="*/ 7 w 415"/>
                <a:gd name="T23" fmla="*/ 5 h 350"/>
                <a:gd name="T24" fmla="*/ 6 w 415"/>
                <a:gd name="T25" fmla="*/ 5 h 350"/>
                <a:gd name="T26" fmla="*/ 6 w 415"/>
                <a:gd name="T27" fmla="*/ 5 h 350"/>
                <a:gd name="T28" fmla="*/ 5 w 415"/>
                <a:gd name="T29" fmla="*/ 5 h 350"/>
                <a:gd name="T30" fmla="*/ 4 w 415"/>
                <a:gd name="T31" fmla="*/ 5 h 350"/>
                <a:gd name="T32" fmla="*/ 3 w 415"/>
                <a:gd name="T33" fmla="*/ 4 h 350"/>
                <a:gd name="T34" fmla="*/ 2 w 415"/>
                <a:gd name="T35" fmla="*/ 3 h 350"/>
                <a:gd name="T36" fmla="*/ 2 w 415"/>
                <a:gd name="T37" fmla="*/ 3 h 350"/>
                <a:gd name="T38" fmla="*/ 1 w 415"/>
                <a:gd name="T39" fmla="*/ 2 h 350"/>
                <a:gd name="T40" fmla="*/ 1 w 415"/>
                <a:gd name="T41" fmla="*/ 1 h 350"/>
                <a:gd name="T42" fmla="*/ 1 w 415"/>
                <a:gd name="T43" fmla="*/ 1 h 350"/>
                <a:gd name="T44" fmla="*/ 1 w 415"/>
                <a:gd name="T45" fmla="*/ 1 h 350"/>
                <a:gd name="T46" fmla="*/ 1 w 415"/>
                <a:gd name="T47" fmla="*/ 0 h 350"/>
                <a:gd name="T48" fmla="*/ 1 w 415"/>
                <a:gd name="T49" fmla="*/ 1 h 350"/>
                <a:gd name="T50" fmla="*/ 2 w 415"/>
                <a:gd name="T51" fmla="*/ 1 h 350"/>
                <a:gd name="T52" fmla="*/ 3 w 415"/>
                <a:gd name="T53" fmla="*/ 1 h 350"/>
                <a:gd name="T54" fmla="*/ 4 w 415"/>
                <a:gd name="T55" fmla="*/ 2 h 350"/>
                <a:gd name="T56" fmla="*/ 5 w 415"/>
                <a:gd name="T57" fmla="*/ 2 h 350"/>
                <a:gd name="T58" fmla="*/ 6 w 415"/>
                <a:gd name="T59" fmla="*/ 3 h 350"/>
                <a:gd name="T60" fmla="*/ 6 w 415"/>
                <a:gd name="T61" fmla="*/ 4 h 350"/>
                <a:gd name="T62" fmla="*/ 7 w 415"/>
                <a:gd name="T63" fmla="*/ 4 h 350"/>
                <a:gd name="T64" fmla="*/ 7 w 415"/>
                <a:gd name="T65" fmla="*/ 5 h 350"/>
                <a:gd name="T66" fmla="*/ 7 w 415"/>
                <a:gd name="T67" fmla="*/ 5 h 350"/>
                <a:gd name="T68" fmla="*/ 7 w 415"/>
                <a:gd name="T69" fmla="*/ 5 h 350"/>
                <a:gd name="T70" fmla="*/ 6 w 415"/>
                <a:gd name="T71" fmla="*/ 5 h 350"/>
                <a:gd name="T72" fmla="*/ 6 w 415"/>
                <a:gd name="T73" fmla="*/ 5 h 350"/>
                <a:gd name="T74" fmla="*/ 5 w 415"/>
                <a:gd name="T75" fmla="*/ 5 h 350"/>
                <a:gd name="T76" fmla="*/ 4 w 415"/>
                <a:gd name="T77" fmla="*/ 4 h 350"/>
                <a:gd name="T78" fmla="*/ 3 w 415"/>
                <a:gd name="T79" fmla="*/ 4 h 350"/>
                <a:gd name="T80" fmla="*/ 2 w 415"/>
                <a:gd name="T81" fmla="*/ 3 h 350"/>
                <a:gd name="T82" fmla="*/ 1 w 415"/>
                <a:gd name="T83" fmla="*/ 2 h 350"/>
                <a:gd name="T84" fmla="*/ 1 w 415"/>
                <a:gd name="T85" fmla="*/ 2 h 350"/>
                <a:gd name="T86" fmla="*/ 1 w 415"/>
                <a:gd name="T87" fmla="*/ 1 h 350"/>
                <a:gd name="T88" fmla="*/ 1 w 415"/>
                <a:gd name="T89" fmla="*/ 1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sp>
          <p:nvSpPr>
            <p:cNvPr id="25"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26"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27"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Arial"/>
              </a:endParaRPr>
            </a:p>
          </p:txBody>
        </p:sp>
        <p:sp>
          <p:nvSpPr>
            <p:cNvPr id="28" name="Freeform 427"/>
            <p:cNvSpPr>
              <a:spLocks/>
            </p:cNvSpPr>
            <p:nvPr/>
          </p:nvSpPr>
          <p:spPr bwMode="auto">
            <a:xfrm>
              <a:off x="2349" y="2902"/>
              <a:ext cx="51" cy="40"/>
            </a:xfrm>
            <a:custGeom>
              <a:avLst/>
              <a:gdLst>
                <a:gd name="T0" fmla="*/ 0 w 101"/>
                <a:gd name="T1" fmla="*/ 1 h 80"/>
                <a:gd name="T2" fmla="*/ 1 w 101"/>
                <a:gd name="T3" fmla="*/ 0 h 80"/>
                <a:gd name="T4" fmla="*/ 1 w 101"/>
                <a:gd name="T5" fmla="*/ 1 h 80"/>
                <a:gd name="T6" fmla="*/ 1 w 101"/>
                <a:gd name="T7" fmla="*/ 1 h 80"/>
                <a:gd name="T8" fmla="*/ 1 w 101"/>
                <a:gd name="T9" fmla="*/ 1 h 80"/>
                <a:gd name="T10" fmla="*/ 1 w 101"/>
                <a:gd name="T11" fmla="*/ 1 h 80"/>
                <a:gd name="T12" fmla="*/ 2 w 101"/>
                <a:gd name="T13" fmla="*/ 1 h 80"/>
                <a:gd name="T14" fmla="*/ 2 w 101"/>
                <a:gd name="T15" fmla="*/ 1 h 80"/>
                <a:gd name="T16" fmla="*/ 2 w 101"/>
                <a:gd name="T17" fmla="*/ 1 h 80"/>
                <a:gd name="T18" fmla="*/ 2 w 101"/>
                <a:gd name="T19" fmla="*/ 1 h 80"/>
                <a:gd name="T20" fmla="*/ 2 w 101"/>
                <a:gd name="T21" fmla="*/ 2 h 80"/>
                <a:gd name="T22" fmla="*/ 2 w 101"/>
                <a:gd name="T23" fmla="*/ 2 h 80"/>
                <a:gd name="T24" fmla="*/ 2 w 101"/>
                <a:gd name="T25" fmla="*/ 2 h 80"/>
                <a:gd name="T26" fmla="*/ 2 w 101"/>
                <a:gd name="T27" fmla="*/ 2 h 80"/>
                <a:gd name="T28" fmla="*/ 2 w 101"/>
                <a:gd name="T29" fmla="*/ 2 h 80"/>
                <a:gd name="T30" fmla="*/ 2 w 101"/>
                <a:gd name="T31" fmla="*/ 2 h 80"/>
                <a:gd name="T32" fmla="*/ 1 w 101"/>
                <a:gd name="T33" fmla="*/ 1 h 80"/>
                <a:gd name="T34" fmla="*/ 1 w 101"/>
                <a:gd name="T35" fmla="*/ 1 h 80"/>
                <a:gd name="T36" fmla="*/ 1 w 101"/>
                <a:gd name="T37" fmla="*/ 1 h 80"/>
                <a:gd name="T38" fmla="*/ 1 w 101"/>
                <a:gd name="T39" fmla="*/ 1 h 80"/>
                <a:gd name="T40" fmla="*/ 1 w 101"/>
                <a:gd name="T41" fmla="*/ 1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sz="1800" dirty="0">
                <a:solidFill>
                  <a:srgbClr val="000000"/>
                </a:solidFill>
                <a:latin typeface="Arial" charset="0"/>
                <a:ea typeface="ＭＳ Ｐゴシック" charset="0"/>
                <a:cs typeface="Arial"/>
              </a:endParaRPr>
            </a:p>
          </p:txBody>
        </p:sp>
      </p:grpSp>
      <p:pic>
        <p:nvPicPr>
          <p:cNvPr id="14" name="Picture 429" descr="MMj0395775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486400"/>
            <a:ext cx="56197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7098617" y="2438400"/>
            <a:ext cx="880630" cy="657225"/>
          </a:xfrm>
          <a:prstGeom prst="rect">
            <a:avLst/>
          </a:prstGeom>
        </p:spPr>
      </p:pic>
      <p:pic>
        <p:nvPicPr>
          <p:cNvPr id="4" name="Picture 3"/>
          <p:cNvPicPr>
            <a:picLocks noChangeAspect="1"/>
          </p:cNvPicPr>
          <p:nvPr/>
        </p:nvPicPr>
        <p:blipFill>
          <a:blip r:embed="rId6"/>
          <a:stretch>
            <a:fillRect/>
          </a:stretch>
        </p:blipFill>
        <p:spPr>
          <a:xfrm>
            <a:off x="7682820" y="312585"/>
            <a:ext cx="1057275" cy="1409700"/>
          </a:xfrm>
          <a:prstGeom prst="rect">
            <a:avLst/>
          </a:prstGeom>
        </p:spPr>
      </p:pic>
      <p:pic>
        <p:nvPicPr>
          <p:cNvPr id="5" name="Picture 4"/>
          <p:cNvPicPr>
            <a:picLocks noChangeAspect="1"/>
          </p:cNvPicPr>
          <p:nvPr/>
        </p:nvPicPr>
        <p:blipFill>
          <a:blip r:embed="rId7"/>
          <a:stretch>
            <a:fillRect/>
          </a:stretch>
        </p:blipFill>
        <p:spPr>
          <a:xfrm>
            <a:off x="8141652" y="2819401"/>
            <a:ext cx="894777" cy="13484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66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868363"/>
            <a:ext cx="54848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Rectangle 2"/>
          <p:cNvSpPr>
            <a:spLocks noGrp="1" noChangeArrowheads="1"/>
          </p:cNvSpPr>
          <p:nvPr>
            <p:ph type="title"/>
          </p:nvPr>
        </p:nvSpPr>
        <p:spPr>
          <a:xfrm>
            <a:off x="449263" y="200025"/>
            <a:ext cx="6308725" cy="876300"/>
          </a:xfrm>
        </p:spPr>
        <p:txBody>
          <a:bodyPr/>
          <a:lstStyle/>
          <a:p>
            <a:pPr>
              <a:defRPr/>
            </a:pPr>
            <a:r>
              <a:rPr lang="en-US" dirty="0">
                <a:latin typeface="Gill Sans MT" charset="0"/>
                <a:cs typeface="+mj-cs"/>
              </a:rPr>
              <a:t>Link layer: introduction</a:t>
            </a:r>
          </a:p>
        </p:txBody>
      </p:sp>
      <p:sp>
        <p:nvSpPr>
          <p:cNvPr id="4102" name="Rectangle 3"/>
          <p:cNvSpPr>
            <a:spLocks noGrp="1" noChangeArrowheads="1"/>
          </p:cNvSpPr>
          <p:nvPr>
            <p:ph type="body" sz="half" idx="1"/>
          </p:nvPr>
        </p:nvSpPr>
        <p:spPr>
          <a:xfrm>
            <a:off x="422275" y="1330325"/>
            <a:ext cx="4267200" cy="3802063"/>
          </a:xfrm>
        </p:spPr>
        <p:txBody>
          <a:bodyPr/>
          <a:lstStyle/>
          <a:p>
            <a:pPr>
              <a:buFont typeface="Wingdings" charset="0"/>
              <a:buNone/>
              <a:defRPr/>
            </a:pPr>
            <a:r>
              <a:rPr lang="en-US" i="1" dirty="0">
                <a:solidFill>
                  <a:srgbClr val="CC0000"/>
                </a:solidFill>
                <a:latin typeface="Gill Sans MT" charset="0"/>
                <a:cs typeface="+mn-cs"/>
              </a:rPr>
              <a:t>terminology:</a:t>
            </a:r>
          </a:p>
          <a:p>
            <a:pPr>
              <a:defRPr/>
            </a:pPr>
            <a:r>
              <a:rPr lang="en-US" sz="2400" dirty="0">
                <a:latin typeface="Gill Sans MT" charset="0"/>
                <a:cs typeface="+mn-cs"/>
              </a:rPr>
              <a:t>hosts and routers: </a:t>
            </a:r>
            <a:r>
              <a:rPr lang="en-US" sz="2400" dirty="0">
                <a:solidFill>
                  <a:srgbClr val="CC0000"/>
                </a:solidFill>
                <a:latin typeface="Gill Sans MT" charset="0"/>
                <a:cs typeface="+mn-cs"/>
              </a:rPr>
              <a:t>nodes</a:t>
            </a:r>
          </a:p>
          <a:p>
            <a:pPr>
              <a:defRPr/>
            </a:pPr>
            <a:r>
              <a:rPr lang="en-US" sz="2400" dirty="0">
                <a:latin typeface="Gill Sans MT" charset="0"/>
                <a:cs typeface="+mn-cs"/>
              </a:rPr>
              <a:t>communication channels that connect adjacent nodes along communication path: </a:t>
            </a:r>
            <a:r>
              <a:rPr lang="en-US" sz="2400" dirty="0">
                <a:solidFill>
                  <a:srgbClr val="CC0000"/>
                </a:solidFill>
                <a:latin typeface="Gill Sans MT" charset="0"/>
                <a:cs typeface="+mn-cs"/>
              </a:rPr>
              <a:t>links</a:t>
            </a:r>
          </a:p>
          <a:p>
            <a:pPr lvl="1">
              <a:defRPr/>
            </a:pPr>
            <a:r>
              <a:rPr lang="en-US" dirty="0">
                <a:latin typeface="Gill Sans MT" charset="0"/>
              </a:rPr>
              <a:t>wired links</a:t>
            </a:r>
          </a:p>
          <a:p>
            <a:pPr lvl="1">
              <a:defRPr/>
            </a:pPr>
            <a:r>
              <a:rPr lang="en-US" dirty="0">
                <a:latin typeface="Gill Sans MT" charset="0"/>
              </a:rPr>
              <a:t>wireless links</a:t>
            </a:r>
          </a:p>
          <a:p>
            <a:pPr lvl="1">
              <a:defRPr/>
            </a:pPr>
            <a:r>
              <a:rPr lang="en-US" dirty="0">
                <a:latin typeface="Gill Sans MT" charset="0"/>
              </a:rPr>
              <a:t>LANs</a:t>
            </a:r>
            <a:endParaRPr lang="en-US" b="1" dirty="0">
              <a:solidFill>
                <a:srgbClr val="FF0000"/>
              </a:solidFill>
              <a:latin typeface="Gill Sans MT" charset="0"/>
            </a:endParaRPr>
          </a:p>
          <a:p>
            <a:pPr>
              <a:defRPr/>
            </a:pPr>
            <a:r>
              <a:rPr lang="en-US" sz="2400" dirty="0">
                <a:latin typeface="Gill Sans MT" charset="0"/>
                <a:cs typeface="+mn-cs"/>
              </a:rPr>
              <a:t>layer-2 packet: </a:t>
            </a:r>
            <a:r>
              <a:rPr lang="en-US" sz="2400" dirty="0">
                <a:solidFill>
                  <a:srgbClr val="CC0000"/>
                </a:solidFill>
                <a:latin typeface="Gill Sans MT" charset="0"/>
                <a:cs typeface="+mn-cs"/>
              </a:rPr>
              <a:t>frame,</a:t>
            </a:r>
            <a:r>
              <a:rPr lang="en-US" sz="2400" b="1" dirty="0">
                <a:solidFill>
                  <a:srgbClr val="FF0000"/>
                </a:solidFill>
                <a:latin typeface="Gill Sans MT" charset="0"/>
                <a:cs typeface="+mn-cs"/>
              </a:rPr>
              <a:t> </a:t>
            </a:r>
            <a:r>
              <a:rPr lang="en-US" sz="2400" dirty="0">
                <a:latin typeface="Gill Sans MT" charset="0"/>
                <a:cs typeface="+mn-cs"/>
              </a:rPr>
              <a:t>encapsulates datagram</a:t>
            </a:r>
          </a:p>
          <a:p>
            <a:pPr>
              <a:buFont typeface="Wingdings" charset="0"/>
              <a:buNone/>
              <a:defRPr/>
            </a:pPr>
            <a:endParaRPr lang="en-US" sz="2400" dirty="0">
              <a:latin typeface="Gill Sans MT" charset="0"/>
              <a:cs typeface="+mn-cs"/>
            </a:endParaRPr>
          </a:p>
          <a:p>
            <a:pPr>
              <a:defRPr/>
            </a:pPr>
            <a:endParaRPr lang="en-US" sz="2400" dirty="0">
              <a:latin typeface="Gill Sans MT" charset="0"/>
              <a:cs typeface="+mn-cs"/>
            </a:endParaRPr>
          </a:p>
        </p:txBody>
      </p:sp>
      <p:sp>
        <p:nvSpPr>
          <p:cNvPr id="4103" name="Text Box 467"/>
          <p:cNvSpPr txBox="1">
            <a:spLocks noChangeArrowheads="1"/>
          </p:cNvSpPr>
          <p:nvPr/>
        </p:nvSpPr>
        <p:spPr bwMode="auto">
          <a:xfrm>
            <a:off x="396875" y="5299075"/>
            <a:ext cx="4881563" cy="1044575"/>
          </a:xfrm>
          <a:prstGeom prst="rect">
            <a:avLst/>
          </a:prstGeom>
          <a:noFill/>
          <a:ln w="1905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nSpc>
                <a:spcPct val="85000"/>
              </a:lnSpc>
              <a:defRPr/>
            </a:pPr>
            <a:r>
              <a:rPr lang="en-US" dirty="0" smtClean="0">
                <a:solidFill>
                  <a:srgbClr val="CC0000"/>
                </a:solidFill>
                <a:latin typeface="Gill Sans MT" charset="0"/>
                <a:cs typeface="+mn-cs"/>
              </a:rPr>
              <a:t>data-link layer</a:t>
            </a:r>
            <a:r>
              <a:rPr lang="en-US" i="0" dirty="0" smtClean="0">
                <a:solidFill>
                  <a:srgbClr val="000000"/>
                </a:solidFill>
                <a:latin typeface="Gill Sans MT" charset="0"/>
                <a:cs typeface="+mn-cs"/>
              </a:rPr>
              <a:t> has responsibility of </a:t>
            </a:r>
          </a:p>
          <a:p>
            <a:pPr>
              <a:lnSpc>
                <a:spcPct val="85000"/>
              </a:lnSpc>
              <a:defRPr/>
            </a:pPr>
            <a:r>
              <a:rPr lang="en-US" i="0" dirty="0" smtClean="0">
                <a:solidFill>
                  <a:srgbClr val="000000"/>
                </a:solidFill>
                <a:latin typeface="Gill Sans MT" charset="0"/>
                <a:cs typeface="+mn-cs"/>
              </a:rPr>
              <a:t>transferring datagram from one node </a:t>
            </a:r>
          </a:p>
          <a:p>
            <a:pPr>
              <a:lnSpc>
                <a:spcPct val="85000"/>
              </a:lnSpc>
              <a:defRPr/>
            </a:pPr>
            <a:r>
              <a:rPr lang="en-US" i="0" dirty="0" smtClean="0">
                <a:solidFill>
                  <a:srgbClr val="000000"/>
                </a:solidFill>
                <a:latin typeface="Gill Sans MT" charset="0"/>
                <a:cs typeface="+mn-cs"/>
              </a:rPr>
              <a:t>to </a:t>
            </a:r>
            <a:r>
              <a:rPr lang="en-US" dirty="0" smtClean="0">
                <a:solidFill>
                  <a:srgbClr val="CC0000"/>
                </a:solidFill>
                <a:latin typeface="Gill Sans MT" charset="0"/>
                <a:cs typeface="+mn-cs"/>
              </a:rPr>
              <a:t>physically adjacent</a:t>
            </a:r>
            <a:r>
              <a:rPr lang="en-US" i="0" dirty="0" smtClean="0">
                <a:solidFill>
                  <a:srgbClr val="000000"/>
                </a:solidFill>
                <a:latin typeface="Gill Sans MT" charset="0"/>
                <a:cs typeface="+mn-cs"/>
              </a:rPr>
              <a:t> node over a link</a:t>
            </a:r>
            <a:endParaRPr lang="en-US" sz="1800" i="0" dirty="0" smtClean="0">
              <a:solidFill>
                <a:srgbClr val="000000"/>
              </a:solidFill>
              <a:latin typeface="Gill Sans MT" charset="0"/>
              <a:cs typeface="+mn-cs"/>
            </a:endParaRPr>
          </a:p>
        </p:txBody>
      </p:sp>
      <p:sp>
        <p:nvSpPr>
          <p:cNvPr id="537" name="Freeform 415"/>
          <p:cNvSpPr>
            <a:spLocks/>
          </p:cNvSpPr>
          <p:nvPr/>
        </p:nvSpPr>
        <p:spPr bwMode="auto">
          <a:xfrm>
            <a:off x="7004050" y="35274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538" name="Freeform 416"/>
          <p:cNvSpPr>
            <a:spLocks/>
          </p:cNvSpPr>
          <p:nvPr/>
        </p:nvSpPr>
        <p:spPr bwMode="auto">
          <a:xfrm>
            <a:off x="7023100" y="2017139"/>
            <a:ext cx="1730375" cy="1125538"/>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539" name="Freeform 417"/>
          <p:cNvSpPr>
            <a:spLocks/>
          </p:cNvSpPr>
          <p:nvPr/>
        </p:nvSpPr>
        <p:spPr bwMode="auto">
          <a:xfrm>
            <a:off x="5202238" y="1709738"/>
            <a:ext cx="1736725" cy="107156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540" name="Group 418"/>
          <p:cNvGrpSpPr>
            <a:grpSpLocks/>
          </p:cNvGrpSpPr>
          <p:nvPr/>
        </p:nvGrpSpPr>
        <p:grpSpPr bwMode="auto">
          <a:xfrm>
            <a:off x="5278438" y="2974975"/>
            <a:ext cx="1458912" cy="933450"/>
            <a:chOff x="2889" y="1631"/>
            <a:chExt cx="980" cy="743"/>
          </a:xfrm>
        </p:grpSpPr>
        <p:sp>
          <p:nvSpPr>
            <p:cNvPr id="889" name="Rectangle 419"/>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890" name="AutoShape 420"/>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1800" dirty="0">
                <a:solidFill>
                  <a:srgbClr val="00CCFF"/>
                </a:solidFill>
                <a:latin typeface="Arial" charset="0"/>
                <a:ea typeface="ＭＳ Ｐゴシック" charset="0"/>
                <a:cs typeface="+mn-cs"/>
              </a:endParaRPr>
            </a:p>
          </p:txBody>
        </p:sp>
      </p:grpSp>
      <p:sp>
        <p:nvSpPr>
          <p:cNvPr id="541" name="Line 421"/>
          <p:cNvSpPr>
            <a:spLocks noChangeShapeType="1"/>
          </p:cNvSpPr>
          <p:nvPr/>
        </p:nvSpPr>
        <p:spPr bwMode="auto">
          <a:xfrm>
            <a:off x="7396163" y="3813175"/>
            <a:ext cx="163512" cy="1206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42" name="Line 422"/>
          <p:cNvSpPr>
            <a:spLocks noChangeShapeType="1"/>
          </p:cNvSpPr>
          <p:nvPr/>
        </p:nvSpPr>
        <p:spPr bwMode="auto">
          <a:xfrm>
            <a:off x="7493000" y="3733800"/>
            <a:ext cx="27940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43" name="Line 423"/>
          <p:cNvSpPr>
            <a:spLocks noChangeShapeType="1"/>
          </p:cNvSpPr>
          <p:nvPr/>
        </p:nvSpPr>
        <p:spPr bwMode="auto">
          <a:xfrm flipV="1">
            <a:off x="7729538" y="3819525"/>
            <a:ext cx="134937" cy="1047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44" name="Line 424"/>
          <p:cNvSpPr>
            <a:spLocks noChangeShapeType="1"/>
          </p:cNvSpPr>
          <p:nvPr/>
        </p:nvSpPr>
        <p:spPr bwMode="auto">
          <a:xfrm>
            <a:off x="6427788" y="3740150"/>
            <a:ext cx="67945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45" name="Line 425"/>
          <p:cNvSpPr>
            <a:spLocks noChangeShapeType="1"/>
          </p:cNvSpPr>
          <p:nvPr/>
        </p:nvSpPr>
        <p:spPr bwMode="auto">
          <a:xfrm>
            <a:off x="6723063" y="2587625"/>
            <a:ext cx="509587" cy="31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46" name="Freeform 427"/>
          <p:cNvSpPr>
            <a:spLocks/>
          </p:cNvSpPr>
          <p:nvPr/>
        </p:nvSpPr>
        <p:spPr bwMode="auto">
          <a:xfrm>
            <a:off x="5497513" y="4378325"/>
            <a:ext cx="3079750" cy="1665288"/>
          </a:xfrm>
          <a:custGeom>
            <a:avLst/>
            <a:gdLst>
              <a:gd name="T0" fmla="*/ 2147483647 w 1940"/>
              <a:gd name="T1" fmla="*/ 2147483647 h 1049"/>
              <a:gd name="T2" fmla="*/ 2147483647 w 1940"/>
              <a:gd name="T3" fmla="*/ 2147483647 h 1049"/>
              <a:gd name="T4" fmla="*/ 2147483647 w 1940"/>
              <a:gd name="T5" fmla="*/ 2147483647 h 1049"/>
              <a:gd name="T6" fmla="*/ 2147483647 w 1940"/>
              <a:gd name="T7" fmla="*/ 2147483647 h 1049"/>
              <a:gd name="T8" fmla="*/ 2147483647 w 1940"/>
              <a:gd name="T9" fmla="*/ 2147483647 h 1049"/>
              <a:gd name="T10" fmla="*/ 2147483647 w 1940"/>
              <a:gd name="T11" fmla="*/ 2147483647 h 1049"/>
              <a:gd name="T12" fmla="*/ 2147483647 w 1940"/>
              <a:gd name="T13" fmla="*/ 2147483647 h 1049"/>
              <a:gd name="T14" fmla="*/ 2147483647 w 1940"/>
              <a:gd name="T15" fmla="*/ 2147483647 h 1049"/>
              <a:gd name="T16" fmla="*/ 2147483647 w 1940"/>
              <a:gd name="T17" fmla="*/ 2147483647 h 1049"/>
              <a:gd name="T18" fmla="*/ 2147483647 w 1940"/>
              <a:gd name="T19" fmla="*/ 2147483647 h 1049"/>
              <a:gd name="T20" fmla="*/ 2147483647 w 1940"/>
              <a:gd name="T21" fmla="*/ 2147483647 h 1049"/>
              <a:gd name="T22" fmla="*/ 2147483647 w 1940"/>
              <a:gd name="T23" fmla="*/ 2147483647 h 1049"/>
              <a:gd name="T24" fmla="*/ 2147483647 w 1940"/>
              <a:gd name="T25" fmla="*/ 2147483647 h 1049"/>
              <a:gd name="T26" fmla="*/ 2147483647 w 1940"/>
              <a:gd name="T27" fmla="*/ 2147483647 h 1049"/>
              <a:gd name="T28" fmla="*/ 2147483647 w 1940"/>
              <a:gd name="T29" fmla="*/ 2147483647 h 1049"/>
              <a:gd name="T30" fmla="*/ 2147483647 w 1940"/>
              <a:gd name="T31" fmla="*/ 2147483647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00CC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547" name="Line 428"/>
          <p:cNvSpPr>
            <a:spLocks noChangeShapeType="1"/>
          </p:cNvSpPr>
          <p:nvPr/>
        </p:nvSpPr>
        <p:spPr bwMode="auto">
          <a:xfrm rot="16200000">
            <a:off x="7845425" y="5159376"/>
            <a:ext cx="523875" cy="13970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548" name="Line 429"/>
          <p:cNvSpPr>
            <a:spLocks noChangeShapeType="1"/>
          </p:cNvSpPr>
          <p:nvPr/>
        </p:nvSpPr>
        <p:spPr bwMode="auto">
          <a:xfrm rot="5400000" flipV="1">
            <a:off x="7991475" y="5440363"/>
            <a:ext cx="3175" cy="8572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549" name="Line 430"/>
          <p:cNvSpPr>
            <a:spLocks noChangeShapeType="1"/>
          </p:cNvSpPr>
          <p:nvPr/>
        </p:nvSpPr>
        <p:spPr bwMode="auto">
          <a:xfrm rot="16200000" flipH="1">
            <a:off x="8207749" y="5085976"/>
            <a:ext cx="8249" cy="18362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550" name="Line 431"/>
          <p:cNvSpPr>
            <a:spLocks noChangeShapeType="1"/>
          </p:cNvSpPr>
          <p:nvPr/>
        </p:nvSpPr>
        <p:spPr bwMode="auto">
          <a:xfrm>
            <a:off x="7358063" y="4697413"/>
            <a:ext cx="390525" cy="1841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1" name="Line 432"/>
          <p:cNvSpPr>
            <a:spLocks noChangeShapeType="1"/>
          </p:cNvSpPr>
          <p:nvPr/>
        </p:nvSpPr>
        <p:spPr bwMode="auto">
          <a:xfrm flipV="1">
            <a:off x="6737350" y="4684713"/>
            <a:ext cx="322263" cy="198437"/>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2" name="Line 433"/>
          <p:cNvSpPr>
            <a:spLocks noChangeShapeType="1"/>
          </p:cNvSpPr>
          <p:nvPr/>
        </p:nvSpPr>
        <p:spPr bwMode="auto">
          <a:xfrm flipV="1">
            <a:off x="6780213" y="4976813"/>
            <a:ext cx="97155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3" name="Line 435"/>
          <p:cNvSpPr>
            <a:spLocks noChangeShapeType="1"/>
          </p:cNvSpPr>
          <p:nvPr/>
        </p:nvSpPr>
        <p:spPr bwMode="auto">
          <a:xfrm>
            <a:off x="6100763" y="4773613"/>
            <a:ext cx="263525" cy="8572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4" name="Line 436"/>
          <p:cNvSpPr>
            <a:spLocks noChangeShapeType="1"/>
          </p:cNvSpPr>
          <p:nvPr/>
        </p:nvSpPr>
        <p:spPr bwMode="auto">
          <a:xfrm flipV="1">
            <a:off x="5841999" y="4952398"/>
            <a:ext cx="548981" cy="15776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5" name="Line 439"/>
          <p:cNvSpPr>
            <a:spLocks noChangeShapeType="1"/>
          </p:cNvSpPr>
          <p:nvPr/>
        </p:nvSpPr>
        <p:spPr bwMode="auto">
          <a:xfrm flipH="1">
            <a:off x="6278768" y="5070474"/>
            <a:ext cx="131556" cy="24404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6" name="Line 440"/>
          <p:cNvSpPr>
            <a:spLocks noChangeShapeType="1"/>
          </p:cNvSpPr>
          <p:nvPr/>
        </p:nvSpPr>
        <p:spPr bwMode="auto">
          <a:xfrm flipH="1" flipV="1">
            <a:off x="6595002" y="5008500"/>
            <a:ext cx="67735" cy="261999"/>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7" name="Line 441"/>
          <p:cNvSpPr>
            <a:spLocks noChangeShapeType="1"/>
          </p:cNvSpPr>
          <p:nvPr/>
        </p:nvSpPr>
        <p:spPr bwMode="auto">
          <a:xfrm>
            <a:off x="6691914" y="5003401"/>
            <a:ext cx="555024" cy="319487"/>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8" name="Line 443"/>
          <p:cNvSpPr>
            <a:spLocks noChangeShapeType="1"/>
          </p:cNvSpPr>
          <p:nvPr/>
        </p:nvSpPr>
        <p:spPr bwMode="auto">
          <a:xfrm>
            <a:off x="6281738" y="3522663"/>
            <a:ext cx="0" cy="13176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59" name="Line 444"/>
          <p:cNvSpPr>
            <a:spLocks noChangeShapeType="1"/>
          </p:cNvSpPr>
          <p:nvPr/>
        </p:nvSpPr>
        <p:spPr bwMode="auto">
          <a:xfrm flipV="1">
            <a:off x="7577138" y="2492375"/>
            <a:ext cx="123825" cy="87313"/>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0" name="Line 445"/>
          <p:cNvSpPr>
            <a:spLocks noChangeShapeType="1"/>
          </p:cNvSpPr>
          <p:nvPr/>
        </p:nvSpPr>
        <p:spPr bwMode="auto">
          <a:xfrm>
            <a:off x="7405688" y="2675613"/>
            <a:ext cx="0" cy="825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1" name="Line 446"/>
          <p:cNvSpPr>
            <a:spLocks noChangeShapeType="1"/>
          </p:cNvSpPr>
          <p:nvPr/>
        </p:nvSpPr>
        <p:spPr bwMode="auto">
          <a:xfrm flipV="1">
            <a:off x="7577138" y="2562225"/>
            <a:ext cx="263525" cy="28892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2" name="Line 447"/>
          <p:cNvSpPr>
            <a:spLocks noChangeShapeType="1"/>
          </p:cNvSpPr>
          <p:nvPr/>
        </p:nvSpPr>
        <p:spPr bwMode="auto">
          <a:xfrm>
            <a:off x="7942263" y="2560638"/>
            <a:ext cx="0" cy="1968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3" name="Line 448"/>
          <p:cNvSpPr>
            <a:spLocks noChangeShapeType="1"/>
          </p:cNvSpPr>
          <p:nvPr/>
        </p:nvSpPr>
        <p:spPr bwMode="auto">
          <a:xfrm>
            <a:off x="7596188" y="2867025"/>
            <a:ext cx="188912"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4" name="Line 449"/>
          <p:cNvSpPr>
            <a:spLocks noChangeShapeType="1"/>
          </p:cNvSpPr>
          <p:nvPr/>
        </p:nvSpPr>
        <p:spPr bwMode="auto">
          <a:xfrm flipV="1">
            <a:off x="5891213" y="3733800"/>
            <a:ext cx="168275" cy="31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5" name="Line 450"/>
          <p:cNvSpPr>
            <a:spLocks noChangeShapeType="1"/>
          </p:cNvSpPr>
          <p:nvPr/>
        </p:nvSpPr>
        <p:spPr bwMode="auto">
          <a:xfrm>
            <a:off x="8150225" y="2857500"/>
            <a:ext cx="177800" cy="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6" name="Line 451"/>
          <p:cNvSpPr>
            <a:spLocks noChangeShapeType="1"/>
          </p:cNvSpPr>
          <p:nvPr/>
        </p:nvSpPr>
        <p:spPr bwMode="auto">
          <a:xfrm flipH="1">
            <a:off x="7296150" y="2933700"/>
            <a:ext cx="98425" cy="704850"/>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7" name="Line 452"/>
          <p:cNvSpPr>
            <a:spLocks noChangeShapeType="1"/>
          </p:cNvSpPr>
          <p:nvPr/>
        </p:nvSpPr>
        <p:spPr bwMode="auto">
          <a:xfrm flipH="1">
            <a:off x="7888288" y="2933700"/>
            <a:ext cx="111125" cy="727075"/>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sp>
        <p:nvSpPr>
          <p:cNvPr id="568" name="Line 541"/>
          <p:cNvSpPr>
            <a:spLocks noChangeShapeType="1"/>
          </p:cNvSpPr>
          <p:nvPr/>
        </p:nvSpPr>
        <p:spPr bwMode="auto">
          <a:xfrm flipV="1">
            <a:off x="7272338" y="4075113"/>
            <a:ext cx="227012" cy="43656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grpSp>
        <p:nvGrpSpPr>
          <p:cNvPr id="569" name="Group 590"/>
          <p:cNvGrpSpPr>
            <a:grpSpLocks/>
          </p:cNvGrpSpPr>
          <p:nvPr/>
        </p:nvGrpSpPr>
        <p:grpSpPr bwMode="auto">
          <a:xfrm flipH="1">
            <a:off x="5775325" y="4533900"/>
            <a:ext cx="414337" cy="373063"/>
            <a:chOff x="2839" y="3501"/>
            <a:chExt cx="755" cy="803"/>
          </a:xfrm>
        </p:grpSpPr>
        <p:pic>
          <p:nvPicPr>
            <p:cNvPr id="887" name="Picture 591" descr="desktop_computer_stylized_medi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8" name="Freeform 592"/>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sz="1800" dirty="0">
                <a:solidFill>
                  <a:srgbClr val="000000"/>
                </a:solidFill>
                <a:latin typeface="Arial" charset="0"/>
                <a:ea typeface="ＭＳ Ｐゴシック" charset="0"/>
                <a:cs typeface="+mn-cs"/>
              </a:endParaRPr>
            </a:p>
          </p:txBody>
        </p:sp>
      </p:grpSp>
      <p:grpSp>
        <p:nvGrpSpPr>
          <p:cNvPr id="570" name="Group 593"/>
          <p:cNvGrpSpPr>
            <a:grpSpLocks/>
          </p:cNvGrpSpPr>
          <p:nvPr/>
        </p:nvGrpSpPr>
        <p:grpSpPr bwMode="auto">
          <a:xfrm flipH="1">
            <a:off x="5457825" y="4954588"/>
            <a:ext cx="482600" cy="406400"/>
            <a:chOff x="2839" y="3501"/>
            <a:chExt cx="755" cy="803"/>
          </a:xfrm>
        </p:grpSpPr>
        <p:pic>
          <p:nvPicPr>
            <p:cNvPr id="885" name="Picture 594" descr="desktop_computer_stylized_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6" name="Freeform 595"/>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sz="1800" dirty="0">
                <a:solidFill>
                  <a:srgbClr val="000000"/>
                </a:solidFill>
                <a:latin typeface="Arial" charset="0"/>
                <a:ea typeface="ＭＳ Ｐゴシック" charset="0"/>
                <a:cs typeface="+mn-cs"/>
              </a:endParaRPr>
            </a:p>
          </p:txBody>
        </p:sp>
      </p:grpSp>
      <p:grpSp>
        <p:nvGrpSpPr>
          <p:cNvPr id="571" name="Group 596"/>
          <p:cNvGrpSpPr>
            <a:grpSpLocks/>
          </p:cNvGrpSpPr>
          <p:nvPr/>
        </p:nvGrpSpPr>
        <p:grpSpPr bwMode="auto">
          <a:xfrm flipH="1">
            <a:off x="5935663" y="5256213"/>
            <a:ext cx="427037" cy="349250"/>
            <a:chOff x="2839" y="3501"/>
            <a:chExt cx="755" cy="803"/>
          </a:xfrm>
        </p:grpSpPr>
        <p:pic>
          <p:nvPicPr>
            <p:cNvPr id="883" name="Picture 597" descr="desktop_computer_stylized_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4" name="Freeform 598"/>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sz="1800" dirty="0">
                <a:solidFill>
                  <a:srgbClr val="000000"/>
                </a:solidFill>
                <a:latin typeface="Arial" charset="0"/>
                <a:ea typeface="ＭＳ Ｐゴシック" charset="0"/>
                <a:cs typeface="+mn-cs"/>
              </a:endParaRPr>
            </a:p>
          </p:txBody>
        </p:sp>
      </p:grpSp>
      <p:grpSp>
        <p:nvGrpSpPr>
          <p:cNvPr id="572" name="Group 599"/>
          <p:cNvGrpSpPr>
            <a:grpSpLocks/>
          </p:cNvGrpSpPr>
          <p:nvPr/>
        </p:nvGrpSpPr>
        <p:grpSpPr bwMode="auto">
          <a:xfrm>
            <a:off x="6550025" y="5238750"/>
            <a:ext cx="427037" cy="350838"/>
            <a:chOff x="2839" y="3501"/>
            <a:chExt cx="755" cy="803"/>
          </a:xfrm>
        </p:grpSpPr>
        <p:pic>
          <p:nvPicPr>
            <p:cNvPr id="881" name="Picture 60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2" name="Freeform 60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sz="1800" dirty="0">
                <a:solidFill>
                  <a:srgbClr val="000000"/>
                </a:solidFill>
                <a:latin typeface="Arial" charset="0"/>
                <a:ea typeface="ＭＳ Ｐゴシック" charset="0"/>
                <a:cs typeface="+mn-cs"/>
              </a:endParaRPr>
            </a:p>
          </p:txBody>
        </p:sp>
      </p:grpSp>
      <p:pic>
        <p:nvPicPr>
          <p:cNvPr id="573" name="Picture 603" descr="car_icon_sm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2715" y="1803458"/>
            <a:ext cx="849312"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74" name="Group 652"/>
          <p:cNvGrpSpPr>
            <a:grpSpLocks/>
          </p:cNvGrpSpPr>
          <p:nvPr/>
        </p:nvGrpSpPr>
        <p:grpSpPr bwMode="auto">
          <a:xfrm>
            <a:off x="5613400" y="1546225"/>
            <a:ext cx="415925" cy="385763"/>
            <a:chOff x="2751" y="1851"/>
            <a:chExt cx="462" cy="478"/>
          </a:xfrm>
        </p:grpSpPr>
        <p:pic>
          <p:nvPicPr>
            <p:cNvPr id="879" name="Picture 653" descr="iphone_stylized_smal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80" name="Picture 654" descr="antenna_radiation_styliz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79" name="Line 693"/>
          <p:cNvSpPr>
            <a:spLocks noChangeShapeType="1"/>
          </p:cNvSpPr>
          <p:nvPr/>
        </p:nvSpPr>
        <p:spPr bwMode="auto">
          <a:xfrm>
            <a:off x="8345488" y="2855912"/>
            <a:ext cx="305034" cy="259"/>
          </a:xfrm>
          <a:prstGeom prst="line">
            <a:avLst/>
          </a:prstGeom>
          <a:noFill/>
          <a:ln w="25400">
            <a:solidFill>
              <a:srgbClr val="CC0000"/>
            </a:solidFill>
            <a:prstDash val="sysDash"/>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grpSp>
        <p:nvGrpSpPr>
          <p:cNvPr id="588" name="Group 776"/>
          <p:cNvGrpSpPr>
            <a:grpSpLocks/>
          </p:cNvGrpSpPr>
          <p:nvPr/>
        </p:nvGrpSpPr>
        <p:grpSpPr bwMode="auto">
          <a:xfrm>
            <a:off x="5611813" y="3500438"/>
            <a:ext cx="506412" cy="352425"/>
            <a:chOff x="2967" y="478"/>
            <a:chExt cx="788" cy="625"/>
          </a:xfrm>
        </p:grpSpPr>
        <p:pic>
          <p:nvPicPr>
            <p:cNvPr id="781" name="Picture 777"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2" name="Picture 778" descr="antenna_radiation_styliz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89" name="Group 779"/>
          <p:cNvGrpSpPr>
            <a:grpSpLocks/>
          </p:cNvGrpSpPr>
          <p:nvPr/>
        </p:nvGrpSpPr>
        <p:grpSpPr bwMode="auto">
          <a:xfrm>
            <a:off x="7132638" y="5003800"/>
            <a:ext cx="563562" cy="420688"/>
            <a:chOff x="2967" y="478"/>
            <a:chExt cx="788" cy="625"/>
          </a:xfrm>
        </p:grpSpPr>
        <p:pic>
          <p:nvPicPr>
            <p:cNvPr id="779" name="Picture 780" descr="access_point_stylized_sm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0" name="Picture 781" descr="antenna_radiation_styliz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90" name="Group 523"/>
          <p:cNvGrpSpPr>
            <a:grpSpLocks/>
          </p:cNvGrpSpPr>
          <p:nvPr/>
        </p:nvGrpSpPr>
        <p:grpSpPr bwMode="auto">
          <a:xfrm>
            <a:off x="5890114" y="1844675"/>
            <a:ext cx="457200" cy="733152"/>
            <a:chOff x="6061075" y="1844675"/>
            <a:chExt cx="457200" cy="733152"/>
          </a:xfrm>
        </p:grpSpPr>
        <p:sp>
          <p:nvSpPr>
            <p:cNvPr id="759" name="Line 426"/>
            <p:cNvSpPr>
              <a:spLocks noChangeShapeType="1"/>
            </p:cNvSpPr>
            <p:nvPr/>
          </p:nvSpPr>
          <p:spPr bwMode="auto">
            <a:xfrm>
              <a:off x="6289675" y="2403475"/>
              <a:ext cx="227964" cy="174352"/>
            </a:xfrm>
            <a:prstGeom prst="line">
              <a:avLst/>
            </a:prstGeom>
            <a:noFill/>
            <a:ln w="25400">
              <a:solidFill>
                <a:srgbClr val="CC0000"/>
              </a:solidFill>
              <a:round/>
              <a:headEnd/>
              <a:tailEnd/>
            </a:ln>
            <a:extLst>
              <a:ext uri="{909E8E84-426E-40dd-AFC4-6F175D3DCCD1}">
                <a14:hiddenFill xmlns="" xmlns:a14="http://schemas.microsoft.com/office/drawing/2010/main">
                  <a:noFill/>
                </a14:hiddenFill>
              </a:ext>
            </a:extLst>
          </p:spPr>
          <p:txBody>
            <a:bodyPr/>
            <a:lstStyle/>
            <a:p>
              <a:endParaRPr lang="en-US" sz="1800" dirty="0">
                <a:solidFill>
                  <a:srgbClr val="000000"/>
                </a:solidFill>
                <a:latin typeface="Arial" charset="0"/>
                <a:ea typeface="ＭＳ Ｐゴシック" charset="0"/>
                <a:cs typeface="+mn-cs"/>
              </a:endParaRPr>
            </a:p>
          </p:txBody>
        </p:sp>
        <p:grpSp>
          <p:nvGrpSpPr>
            <p:cNvPr id="760" name="Group 782"/>
            <p:cNvGrpSpPr>
              <a:grpSpLocks/>
            </p:cNvGrpSpPr>
            <p:nvPr/>
          </p:nvGrpSpPr>
          <p:grpSpPr bwMode="auto">
            <a:xfrm>
              <a:off x="6061075" y="1844675"/>
              <a:ext cx="457200" cy="631825"/>
              <a:chOff x="742" y="2409"/>
              <a:chExt cx="576" cy="881"/>
            </a:xfrm>
          </p:grpSpPr>
          <p:grpSp>
            <p:nvGrpSpPr>
              <p:cNvPr id="761" name="Group 783"/>
              <p:cNvGrpSpPr>
                <a:grpSpLocks/>
              </p:cNvGrpSpPr>
              <p:nvPr/>
            </p:nvGrpSpPr>
            <p:grpSpPr bwMode="auto">
              <a:xfrm>
                <a:off x="832" y="2643"/>
                <a:ext cx="376" cy="647"/>
                <a:chOff x="3130" y="3288"/>
                <a:chExt cx="410" cy="742"/>
              </a:xfrm>
            </p:grpSpPr>
            <p:sp>
              <p:nvSpPr>
                <p:cNvPr id="764"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65"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66"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67"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68"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69"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0"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1"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2"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3"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4"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5"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6"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7"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sp>
              <p:nvSpPr>
                <p:cNvPr id="778"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sz="1800" dirty="0">
                    <a:solidFill>
                      <a:srgbClr val="000000"/>
                    </a:solidFill>
                    <a:latin typeface="Arial" charset="0"/>
                    <a:ea typeface="ＭＳ Ｐゴシック" charset="0"/>
                    <a:cs typeface="+mn-cs"/>
                  </a:endParaRPr>
                </a:p>
              </p:txBody>
            </p:sp>
          </p:grpSp>
          <p:pic>
            <p:nvPicPr>
              <p:cNvPr id="762" name="Picture 799" descr="cell_tower_radiation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2" y="2409"/>
                <a:ext cx="576" cy="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3" name="Oval 800"/>
              <p:cNvSpPr>
                <a:spLocks noChangeArrowheads="1"/>
              </p:cNvSpPr>
              <p:nvPr/>
            </p:nvSpPr>
            <p:spPr bwMode="auto">
              <a:xfrm>
                <a:off x="986" y="2597"/>
                <a:ext cx="66" cy="69"/>
              </a:xfrm>
              <a:prstGeom prst="ellipse">
                <a:avLst/>
              </a:prstGeom>
              <a:solidFill>
                <a:schemeClr val="tx2"/>
              </a:solidFill>
              <a:ln w="9525">
                <a:solidFill>
                  <a:schemeClr val="tx1"/>
                </a:solidFill>
                <a:round/>
                <a:headEnd/>
                <a:tailEnd/>
              </a:ln>
            </p:spPr>
            <p:txBody>
              <a:bodyPr wrap="none" anchor="ctr"/>
              <a:lstStyle/>
              <a:p>
                <a:endParaRPr lang="en-US" sz="1800" dirty="0">
                  <a:solidFill>
                    <a:srgbClr val="000000"/>
                  </a:solidFill>
                  <a:latin typeface="Arial" charset="0"/>
                  <a:ea typeface="ＭＳ Ｐゴシック" charset="0"/>
                  <a:cs typeface="+mn-cs"/>
                </a:endParaRPr>
              </a:p>
            </p:txBody>
          </p:sp>
        </p:grpSp>
      </p:grpSp>
      <p:grpSp>
        <p:nvGrpSpPr>
          <p:cNvPr id="591" name="Group 950"/>
          <p:cNvGrpSpPr>
            <a:grpSpLocks/>
          </p:cNvGrpSpPr>
          <p:nvPr/>
        </p:nvGrpSpPr>
        <p:grpSpPr bwMode="auto">
          <a:xfrm>
            <a:off x="8240713" y="5002213"/>
            <a:ext cx="227012" cy="481013"/>
            <a:chOff x="4140" y="429"/>
            <a:chExt cx="1425" cy="2396"/>
          </a:xfrm>
        </p:grpSpPr>
        <p:sp>
          <p:nvSpPr>
            <p:cNvPr id="727" name="Freeform 951"/>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28" name="Rectangle 952"/>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29" name="Freeform 953"/>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30" name="Freeform 954"/>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31" name="Rectangle 955"/>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32" name="Group 956"/>
            <p:cNvGrpSpPr>
              <a:grpSpLocks/>
            </p:cNvGrpSpPr>
            <p:nvPr/>
          </p:nvGrpSpPr>
          <p:grpSpPr bwMode="auto">
            <a:xfrm>
              <a:off x="4749" y="668"/>
              <a:ext cx="581" cy="145"/>
              <a:chOff x="614" y="2568"/>
              <a:chExt cx="725" cy="139"/>
            </a:xfrm>
          </p:grpSpPr>
          <p:sp>
            <p:nvSpPr>
              <p:cNvPr id="757" name="AutoShape 957"/>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58" name="AutoShape 958"/>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33" name="Rectangle 959"/>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34" name="Group 960"/>
            <p:cNvGrpSpPr>
              <a:grpSpLocks/>
            </p:cNvGrpSpPr>
            <p:nvPr/>
          </p:nvGrpSpPr>
          <p:grpSpPr bwMode="auto">
            <a:xfrm>
              <a:off x="4747" y="994"/>
              <a:ext cx="581" cy="134"/>
              <a:chOff x="614" y="2568"/>
              <a:chExt cx="725" cy="139"/>
            </a:xfrm>
          </p:grpSpPr>
          <p:sp>
            <p:nvSpPr>
              <p:cNvPr id="755" name="AutoShape 961"/>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56" name="AutoShape 962"/>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35" name="Rectangle 963"/>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36" name="Rectangle 964"/>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37" name="Group 965"/>
            <p:cNvGrpSpPr>
              <a:grpSpLocks/>
            </p:cNvGrpSpPr>
            <p:nvPr/>
          </p:nvGrpSpPr>
          <p:grpSpPr bwMode="auto">
            <a:xfrm>
              <a:off x="4735" y="1627"/>
              <a:ext cx="582" cy="151"/>
              <a:chOff x="614" y="2568"/>
              <a:chExt cx="725" cy="139"/>
            </a:xfrm>
          </p:grpSpPr>
          <p:sp>
            <p:nvSpPr>
              <p:cNvPr id="753" name="AutoShape 966"/>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54" name="AutoShape 967"/>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38" name="Freeform 968"/>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739" name="Group 969"/>
            <p:cNvGrpSpPr>
              <a:grpSpLocks/>
            </p:cNvGrpSpPr>
            <p:nvPr/>
          </p:nvGrpSpPr>
          <p:grpSpPr bwMode="auto">
            <a:xfrm>
              <a:off x="4739" y="1327"/>
              <a:ext cx="582" cy="139"/>
              <a:chOff x="614" y="2568"/>
              <a:chExt cx="725" cy="139"/>
            </a:xfrm>
          </p:grpSpPr>
          <p:sp>
            <p:nvSpPr>
              <p:cNvPr id="751" name="AutoShape 970"/>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52" name="AutoShape 971"/>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40" name="Rectangle 972"/>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41" name="Freeform 973"/>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42" name="Freeform 974"/>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43" name="Oval 975"/>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44" name="Freeform 976"/>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45" name="AutoShape 977"/>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46" name="AutoShape 978"/>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47" name="Oval 979"/>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48" name="Oval 980"/>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latin typeface="Arial" charset="0"/>
                <a:ea typeface="ＭＳ Ｐゴシック" charset="0"/>
                <a:cs typeface="+mn-cs"/>
              </a:endParaRPr>
            </a:p>
          </p:txBody>
        </p:sp>
        <p:sp>
          <p:nvSpPr>
            <p:cNvPr id="749" name="Oval 981"/>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50" name="Rectangle 982"/>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grpSp>
        <p:nvGrpSpPr>
          <p:cNvPr id="592" name="Group 983"/>
          <p:cNvGrpSpPr>
            <a:grpSpLocks/>
          </p:cNvGrpSpPr>
          <p:nvPr/>
        </p:nvGrpSpPr>
        <p:grpSpPr bwMode="auto">
          <a:xfrm>
            <a:off x="7924800" y="5303838"/>
            <a:ext cx="227012" cy="481013"/>
            <a:chOff x="4140" y="429"/>
            <a:chExt cx="1425" cy="2396"/>
          </a:xfrm>
        </p:grpSpPr>
        <p:sp>
          <p:nvSpPr>
            <p:cNvPr id="695" name="Freeform 984"/>
            <p:cNvSpPr>
              <a:spLocks/>
            </p:cNvSpPr>
            <p:nvPr/>
          </p:nvSpPr>
          <p:spPr bwMode="auto">
            <a:xfrm>
              <a:off x="5268" y="433"/>
              <a:ext cx="283" cy="2286"/>
            </a:xfrm>
            <a:custGeom>
              <a:avLst/>
              <a:gdLst>
                <a:gd name="T0" fmla="*/ 4 w 354"/>
                <a:gd name="T1" fmla="*/ 0 h 2742"/>
                <a:gd name="T2" fmla="*/ 19 w 354"/>
                <a:gd name="T3" fmla="*/ 32 h 2742"/>
                <a:gd name="T4" fmla="*/ 19 w 354"/>
                <a:gd name="T5" fmla="*/ 246 h 2742"/>
                <a:gd name="T6" fmla="*/ 0 w 354"/>
                <a:gd name="T7" fmla="*/ 258 h 2742"/>
                <a:gd name="T8" fmla="*/ 4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6" name="Rectangle 985"/>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697" name="Freeform 986"/>
            <p:cNvSpPr>
              <a:spLocks/>
            </p:cNvSpPr>
            <p:nvPr/>
          </p:nvSpPr>
          <p:spPr bwMode="auto">
            <a:xfrm>
              <a:off x="5321" y="570"/>
              <a:ext cx="169" cy="2115"/>
            </a:xfrm>
            <a:custGeom>
              <a:avLst/>
              <a:gdLst>
                <a:gd name="T0" fmla="*/ 2 w 211"/>
                <a:gd name="T1" fmla="*/ 0 h 2537"/>
                <a:gd name="T2" fmla="*/ 11 w 211"/>
                <a:gd name="T3" fmla="*/ 21 h 2537"/>
                <a:gd name="T4" fmla="*/ 2 w 211"/>
                <a:gd name="T5" fmla="*/ 235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8" name="Freeform 987"/>
            <p:cNvSpPr>
              <a:spLocks/>
            </p:cNvSpPr>
            <p:nvPr/>
          </p:nvSpPr>
          <p:spPr bwMode="auto">
            <a:xfrm>
              <a:off x="5284" y="1640"/>
              <a:ext cx="263" cy="189"/>
            </a:xfrm>
            <a:custGeom>
              <a:avLst/>
              <a:gdLst>
                <a:gd name="T0" fmla="*/ 2 w 328"/>
                <a:gd name="T1" fmla="*/ 0 h 226"/>
                <a:gd name="T2" fmla="*/ 18 w 328"/>
                <a:gd name="T3" fmla="*/ 13 h 226"/>
                <a:gd name="T4" fmla="*/ 18 w 328"/>
                <a:gd name="T5" fmla="*/ 23 h 226"/>
                <a:gd name="T6" fmla="*/ 0 w 328"/>
                <a:gd name="T7" fmla="*/ 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9" name="Rectangle 988"/>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00" name="Group 989"/>
            <p:cNvGrpSpPr>
              <a:grpSpLocks/>
            </p:cNvGrpSpPr>
            <p:nvPr/>
          </p:nvGrpSpPr>
          <p:grpSpPr bwMode="auto">
            <a:xfrm>
              <a:off x="4749" y="668"/>
              <a:ext cx="581" cy="145"/>
              <a:chOff x="614" y="2568"/>
              <a:chExt cx="725" cy="139"/>
            </a:xfrm>
          </p:grpSpPr>
          <p:sp>
            <p:nvSpPr>
              <p:cNvPr id="725" name="AutoShape 990"/>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26" name="AutoShape 991"/>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01" name="Rectangle 992"/>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02" name="Group 993"/>
            <p:cNvGrpSpPr>
              <a:grpSpLocks/>
            </p:cNvGrpSpPr>
            <p:nvPr/>
          </p:nvGrpSpPr>
          <p:grpSpPr bwMode="auto">
            <a:xfrm>
              <a:off x="4747" y="994"/>
              <a:ext cx="581" cy="134"/>
              <a:chOff x="614" y="2568"/>
              <a:chExt cx="725" cy="139"/>
            </a:xfrm>
          </p:grpSpPr>
          <p:sp>
            <p:nvSpPr>
              <p:cNvPr id="723" name="AutoShape 994"/>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24" name="AutoShape 995"/>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03" name="Rectangle 996"/>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04" name="Rectangle 997"/>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nvGrpSpPr>
            <p:cNvPr id="705" name="Group 998"/>
            <p:cNvGrpSpPr>
              <a:grpSpLocks/>
            </p:cNvGrpSpPr>
            <p:nvPr/>
          </p:nvGrpSpPr>
          <p:grpSpPr bwMode="auto">
            <a:xfrm>
              <a:off x="4735" y="1627"/>
              <a:ext cx="582" cy="151"/>
              <a:chOff x="614" y="2568"/>
              <a:chExt cx="725" cy="139"/>
            </a:xfrm>
          </p:grpSpPr>
          <p:sp>
            <p:nvSpPr>
              <p:cNvPr id="721" name="AutoShape 999"/>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22" name="AutoShape 1000"/>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06" name="Freeform 1001"/>
            <p:cNvSpPr>
              <a:spLocks/>
            </p:cNvSpPr>
            <p:nvPr/>
          </p:nvSpPr>
          <p:spPr bwMode="auto">
            <a:xfrm>
              <a:off x="5288" y="1354"/>
              <a:ext cx="263" cy="188"/>
            </a:xfrm>
            <a:custGeom>
              <a:avLst/>
              <a:gdLst>
                <a:gd name="T0" fmla="*/ 2 w 328"/>
                <a:gd name="T1" fmla="*/ 0 h 226"/>
                <a:gd name="T2" fmla="*/ 18 w 328"/>
                <a:gd name="T3" fmla="*/ 12 h 226"/>
                <a:gd name="T4" fmla="*/ 18 w 328"/>
                <a:gd name="T5" fmla="*/ 21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707" name="Group 1002"/>
            <p:cNvGrpSpPr>
              <a:grpSpLocks/>
            </p:cNvGrpSpPr>
            <p:nvPr/>
          </p:nvGrpSpPr>
          <p:grpSpPr bwMode="auto">
            <a:xfrm>
              <a:off x="4739" y="1327"/>
              <a:ext cx="582" cy="139"/>
              <a:chOff x="614" y="2568"/>
              <a:chExt cx="725" cy="139"/>
            </a:xfrm>
          </p:grpSpPr>
          <p:sp>
            <p:nvSpPr>
              <p:cNvPr id="719" name="AutoShape 1003"/>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20" name="AutoShape 1004"/>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grpSp>
        <p:sp>
          <p:nvSpPr>
            <p:cNvPr id="708" name="Rectangle 1005"/>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09" name="Freeform 1006"/>
            <p:cNvSpPr>
              <a:spLocks/>
            </p:cNvSpPr>
            <p:nvPr/>
          </p:nvSpPr>
          <p:spPr bwMode="auto">
            <a:xfrm>
              <a:off x="5312" y="1007"/>
              <a:ext cx="237" cy="213"/>
            </a:xfrm>
            <a:custGeom>
              <a:avLst/>
              <a:gdLst>
                <a:gd name="T0" fmla="*/ 2 w 296"/>
                <a:gd name="T1" fmla="*/ 0 h 256"/>
                <a:gd name="T2" fmla="*/ 17 w 296"/>
                <a:gd name="T3" fmla="*/ 12 h 256"/>
                <a:gd name="T4" fmla="*/ 17 w 296"/>
                <a:gd name="T5" fmla="*/ 23 h 256"/>
                <a:gd name="T6" fmla="*/ 0 w 296"/>
                <a:gd name="T7" fmla="*/ 8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10" name="Freeform 1007"/>
            <p:cNvSpPr>
              <a:spLocks/>
            </p:cNvSpPr>
            <p:nvPr/>
          </p:nvSpPr>
          <p:spPr bwMode="auto">
            <a:xfrm>
              <a:off x="5315" y="680"/>
              <a:ext cx="244" cy="240"/>
            </a:xfrm>
            <a:custGeom>
              <a:avLst/>
              <a:gdLst>
                <a:gd name="T0" fmla="*/ 0 w 304"/>
                <a:gd name="T1" fmla="*/ 0 h 288"/>
                <a:gd name="T2" fmla="*/ 18 w 304"/>
                <a:gd name="T3" fmla="*/ 16 h 288"/>
                <a:gd name="T4" fmla="*/ 16 w 304"/>
                <a:gd name="T5" fmla="*/ 28 h 288"/>
                <a:gd name="T6" fmla="*/ 2 w 304"/>
                <a:gd name="T7" fmla="*/ 1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11" name="Oval 1008"/>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12" name="Freeform 1009"/>
            <p:cNvSpPr>
              <a:spLocks/>
            </p:cNvSpPr>
            <p:nvPr/>
          </p:nvSpPr>
          <p:spPr bwMode="auto">
            <a:xfrm>
              <a:off x="5302" y="2614"/>
              <a:ext cx="245" cy="200"/>
            </a:xfrm>
            <a:custGeom>
              <a:avLst/>
              <a:gdLst>
                <a:gd name="T0" fmla="*/ 0 w 306"/>
                <a:gd name="T1" fmla="*/ 11 h 240"/>
                <a:gd name="T2" fmla="*/ 2 w 306"/>
                <a:gd name="T3" fmla="*/ 23 h 240"/>
                <a:gd name="T4" fmla="*/ 18 w 306"/>
                <a:gd name="T5" fmla="*/ 11 h 240"/>
                <a:gd name="T6" fmla="*/ 17 w 306"/>
                <a:gd name="T7" fmla="*/ 0 h 240"/>
                <a:gd name="T8" fmla="*/ 0 w 306"/>
                <a:gd name="T9" fmla="*/ 11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713" name="AutoShape 1010"/>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14" name="AutoShape 1011"/>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n-US" sz="1800" dirty="0">
                <a:solidFill>
                  <a:srgbClr val="000000"/>
                </a:solidFill>
                <a:latin typeface="Arial" charset="0"/>
                <a:ea typeface="ＭＳ Ｐゴシック" charset="0"/>
                <a:cs typeface="+mn-cs"/>
              </a:endParaRPr>
            </a:p>
          </p:txBody>
        </p:sp>
        <p:sp>
          <p:nvSpPr>
            <p:cNvPr id="715" name="Oval 1012"/>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16" name="Oval 1013"/>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hangingPunct="1"/>
              <a:endParaRPr lang="en-US" sz="1800" dirty="0">
                <a:solidFill>
                  <a:srgbClr val="FF0000"/>
                </a:solidFill>
                <a:latin typeface="Arial" charset="0"/>
                <a:ea typeface="ＭＳ Ｐゴシック" charset="0"/>
                <a:cs typeface="+mn-cs"/>
              </a:endParaRPr>
            </a:p>
          </p:txBody>
        </p:sp>
        <p:sp>
          <p:nvSpPr>
            <p:cNvPr id="717" name="Oval 1014"/>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800" dirty="0">
                <a:solidFill>
                  <a:srgbClr val="000000"/>
                </a:solidFill>
                <a:latin typeface="Arial" charset="0"/>
                <a:ea typeface="ＭＳ Ｐゴシック" charset="0"/>
                <a:cs typeface="+mn-cs"/>
              </a:endParaRPr>
            </a:p>
          </p:txBody>
        </p:sp>
        <p:sp>
          <p:nvSpPr>
            <p:cNvPr id="718" name="Rectangle 1015"/>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p>
              <a:endParaRPr lang="en-US" sz="1800" dirty="0">
                <a:solidFill>
                  <a:srgbClr val="000000"/>
                </a:solidFill>
                <a:latin typeface="Arial" charset="0"/>
                <a:ea typeface="ＭＳ Ｐゴシック" charset="0"/>
                <a:cs typeface="+mn-cs"/>
              </a:endParaRPr>
            </a:p>
          </p:txBody>
        </p:sp>
      </p:grpSp>
      <p:pic>
        <p:nvPicPr>
          <p:cNvPr id="593" name="Picture 1017" descr="antenna_styliz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02250" y="2043113"/>
            <a:ext cx="530702" cy="224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 name="Picture 1018" descr="laptop_keyboa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9064" flipH="1">
            <a:off x="5327957" y="2291590"/>
            <a:ext cx="437221" cy="159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5" name="Freeform 1019"/>
          <p:cNvSpPr>
            <a:spLocks/>
          </p:cNvSpPr>
          <p:nvPr/>
        </p:nvSpPr>
        <p:spPr bwMode="auto">
          <a:xfrm>
            <a:off x="5472854" y="2136804"/>
            <a:ext cx="351919" cy="208167"/>
          </a:xfrm>
          <a:custGeom>
            <a:avLst/>
            <a:gdLst>
              <a:gd name="T0" fmla="*/ 6573757 w 2982"/>
              <a:gd name="T1" fmla="*/ 0 h 2442"/>
              <a:gd name="T2" fmla="*/ 0 w 2982"/>
              <a:gd name="T3" fmla="*/ 2477886 h 2442"/>
              <a:gd name="T4" fmla="*/ 26294911 w 2982"/>
              <a:gd name="T5" fmla="*/ 3095568 h 2442"/>
              <a:gd name="T6" fmla="*/ 32868668 w 2982"/>
              <a:gd name="T7" fmla="*/ 617681 h 2442"/>
              <a:gd name="T8" fmla="*/ 6573757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800" dirty="0">
              <a:solidFill>
                <a:srgbClr val="000000"/>
              </a:solidFill>
              <a:latin typeface="Arial" charset="0"/>
              <a:ea typeface="ＭＳ Ｐゴシック" charset="0"/>
              <a:cs typeface="+mn-cs"/>
            </a:endParaRPr>
          </a:p>
        </p:txBody>
      </p:sp>
      <p:pic>
        <p:nvPicPr>
          <p:cNvPr id="596" name="Picture 1020" descr="scree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90187" y="2142158"/>
            <a:ext cx="319785" cy="189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7" name="Freeform 1021"/>
          <p:cNvSpPr>
            <a:spLocks/>
          </p:cNvSpPr>
          <p:nvPr/>
        </p:nvSpPr>
        <p:spPr bwMode="auto">
          <a:xfrm>
            <a:off x="5536928" y="2130663"/>
            <a:ext cx="298167" cy="38736"/>
          </a:xfrm>
          <a:custGeom>
            <a:avLst/>
            <a:gdLst>
              <a:gd name="T0" fmla="*/ 1641570 w 2528"/>
              <a:gd name="T1" fmla="*/ 0 h 455"/>
              <a:gd name="T2" fmla="*/ 27891942 w 2528"/>
              <a:gd name="T3" fmla="*/ 616030 h 455"/>
              <a:gd name="T4" fmla="*/ 26250491 w 2528"/>
              <a:gd name="T5" fmla="*/ 616030 h 455"/>
              <a:gd name="T6" fmla="*/ 0 w 2528"/>
              <a:gd name="T7" fmla="*/ 616030 h 455"/>
              <a:gd name="T8" fmla="*/ 1641570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598" name="Freeform 1022"/>
          <p:cNvSpPr>
            <a:spLocks/>
          </p:cNvSpPr>
          <p:nvPr/>
        </p:nvSpPr>
        <p:spPr bwMode="auto">
          <a:xfrm>
            <a:off x="5469738" y="2130348"/>
            <a:ext cx="82770" cy="161243"/>
          </a:xfrm>
          <a:custGeom>
            <a:avLst/>
            <a:gdLst>
              <a:gd name="T0" fmla="*/ 6561704 w 702"/>
              <a:gd name="T1" fmla="*/ 0 h 1893"/>
              <a:gd name="T2" fmla="*/ 0 w 702"/>
              <a:gd name="T3" fmla="*/ 2474096 h 1893"/>
              <a:gd name="T4" fmla="*/ 1640426 w 702"/>
              <a:gd name="T5" fmla="*/ 2474096 h 1893"/>
              <a:gd name="T6" fmla="*/ 8202130 w 702"/>
              <a:gd name="T7" fmla="*/ 616693 h 1893"/>
              <a:gd name="T8" fmla="*/ 6561704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599" name="Freeform 1023"/>
          <p:cNvSpPr>
            <a:spLocks/>
          </p:cNvSpPr>
          <p:nvPr/>
        </p:nvSpPr>
        <p:spPr bwMode="auto">
          <a:xfrm>
            <a:off x="5743755" y="2159164"/>
            <a:ext cx="89197" cy="186122"/>
          </a:xfrm>
          <a:custGeom>
            <a:avLst/>
            <a:gdLst>
              <a:gd name="T0" fmla="*/ 8213085 w 756"/>
              <a:gd name="T1" fmla="*/ 0 h 2184"/>
              <a:gd name="T2" fmla="*/ 1642593 w 756"/>
              <a:gd name="T3" fmla="*/ 3093852 h 2184"/>
              <a:gd name="T4" fmla="*/ 0 w 756"/>
              <a:gd name="T5" fmla="*/ 3093852 h 2184"/>
              <a:gd name="T6" fmla="*/ 6570492 w 756"/>
              <a:gd name="T7" fmla="*/ 617339 h 2184"/>
              <a:gd name="T8" fmla="*/ 8213085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0" name="Freeform 1024"/>
          <p:cNvSpPr>
            <a:spLocks/>
          </p:cNvSpPr>
          <p:nvPr/>
        </p:nvSpPr>
        <p:spPr bwMode="auto">
          <a:xfrm>
            <a:off x="5468764" y="2283402"/>
            <a:ext cx="327185" cy="62828"/>
          </a:xfrm>
          <a:custGeom>
            <a:avLst/>
            <a:gdLst>
              <a:gd name="T0" fmla="*/ 1642768 w 2773"/>
              <a:gd name="T1" fmla="*/ 0 h 738"/>
              <a:gd name="T2" fmla="*/ 0 w 2773"/>
              <a:gd name="T3" fmla="*/ 616021 h 738"/>
              <a:gd name="T4" fmla="*/ 26283822 w 2773"/>
              <a:gd name="T5" fmla="*/ 1232127 h 738"/>
              <a:gd name="T6" fmla="*/ 26283822 w 2773"/>
              <a:gd name="T7" fmla="*/ 616021 h 738"/>
              <a:gd name="T8" fmla="*/ 164276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1" name="Freeform 1025"/>
          <p:cNvSpPr>
            <a:spLocks/>
          </p:cNvSpPr>
          <p:nvPr/>
        </p:nvSpPr>
        <p:spPr bwMode="auto">
          <a:xfrm>
            <a:off x="5753688" y="2160738"/>
            <a:ext cx="83549" cy="186909"/>
          </a:xfrm>
          <a:custGeom>
            <a:avLst/>
            <a:gdLst>
              <a:gd name="T0" fmla="*/ 27077483 w 637"/>
              <a:gd name="T1" fmla="*/ 0 h 1659"/>
              <a:gd name="T2" fmla="*/ 27077483 w 637"/>
              <a:gd name="T3" fmla="*/ 0 h 1659"/>
              <a:gd name="T4" fmla="*/ 2253593 w 637"/>
              <a:gd name="T5" fmla="*/ 84370993 h 1659"/>
              <a:gd name="T6" fmla="*/ 0 w 637"/>
              <a:gd name="T7" fmla="*/ 81515082 h 1659"/>
              <a:gd name="T8" fmla="*/ 2707748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2" name="Freeform 1026"/>
          <p:cNvSpPr>
            <a:spLocks/>
          </p:cNvSpPr>
          <p:nvPr/>
        </p:nvSpPr>
        <p:spPr bwMode="auto">
          <a:xfrm>
            <a:off x="5469153" y="2291748"/>
            <a:ext cx="290961" cy="62041"/>
          </a:xfrm>
          <a:custGeom>
            <a:avLst/>
            <a:gdLst>
              <a:gd name="T0" fmla="*/ 0 w 2216"/>
              <a:gd name="T1" fmla="*/ 0 h 550"/>
              <a:gd name="T2" fmla="*/ 2258362 w 2216"/>
              <a:gd name="T3" fmla="*/ 2875657 h 550"/>
              <a:gd name="T4" fmla="*/ 95077021 w 2216"/>
              <a:gd name="T5" fmla="*/ 28705919 h 550"/>
              <a:gd name="T6" fmla="*/ 95077021 w 2216"/>
              <a:gd name="T7" fmla="*/ 24405125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03" name="Group 1027"/>
          <p:cNvGrpSpPr>
            <a:grpSpLocks/>
          </p:cNvGrpSpPr>
          <p:nvPr/>
        </p:nvGrpSpPr>
        <p:grpSpPr bwMode="auto">
          <a:xfrm>
            <a:off x="5464285" y="2358040"/>
            <a:ext cx="98740" cy="36846"/>
            <a:chOff x="1740" y="2642"/>
            <a:chExt cx="752" cy="327"/>
          </a:xfrm>
        </p:grpSpPr>
        <p:sp>
          <p:nvSpPr>
            <p:cNvPr id="689" name="Freeform 1028"/>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0" name="Freeform 1029"/>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1" name="Freeform 1030"/>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2" name="Freeform 1031"/>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3" name="Freeform 1032"/>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94" name="Freeform 1033"/>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sp>
        <p:nvSpPr>
          <p:cNvPr id="604" name="Freeform 1034"/>
          <p:cNvSpPr>
            <a:spLocks/>
          </p:cNvSpPr>
          <p:nvPr/>
        </p:nvSpPr>
        <p:spPr bwMode="auto">
          <a:xfrm>
            <a:off x="5633330" y="2363551"/>
            <a:ext cx="119578" cy="80936"/>
          </a:xfrm>
          <a:custGeom>
            <a:avLst/>
            <a:gdLst>
              <a:gd name="T0" fmla="*/ 1765285 w 990"/>
              <a:gd name="T1" fmla="*/ 10672924 h 792"/>
              <a:gd name="T2" fmla="*/ 15858459 w 990"/>
              <a:gd name="T3" fmla="*/ 0 h 792"/>
              <a:gd name="T4" fmla="*/ 15858459 w 990"/>
              <a:gd name="T5" fmla="*/ 1065249 h 792"/>
              <a:gd name="T6" fmla="*/ 0 w 990"/>
              <a:gd name="T7" fmla="*/ 10672924 h 792"/>
              <a:gd name="T8" fmla="*/ 1765285 w 990"/>
              <a:gd name="T9" fmla="*/ 10672924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5" name="Freeform 1035"/>
          <p:cNvSpPr>
            <a:spLocks/>
          </p:cNvSpPr>
          <p:nvPr/>
        </p:nvSpPr>
        <p:spPr bwMode="auto">
          <a:xfrm>
            <a:off x="5328152" y="2370007"/>
            <a:ext cx="305957" cy="73850"/>
          </a:xfrm>
          <a:custGeom>
            <a:avLst/>
            <a:gdLst>
              <a:gd name="T0" fmla="*/ 1766745 w 2532"/>
              <a:gd name="T1" fmla="*/ 0 h 723"/>
              <a:gd name="T2" fmla="*/ 1766745 w 2532"/>
              <a:gd name="T3" fmla="*/ 0 h 723"/>
              <a:gd name="T4" fmla="*/ 38810380 w 2532"/>
              <a:gd name="T5" fmla="*/ 9588243 h 723"/>
              <a:gd name="T6" fmla="*/ 38810380 w 2532"/>
              <a:gd name="T7" fmla="*/ 10652479 h 723"/>
              <a:gd name="T8" fmla="*/ 0 w 2532"/>
              <a:gd name="T9" fmla="*/ 1064237 h 723"/>
              <a:gd name="T10" fmla="*/ 176674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6" name="Freeform 1036"/>
          <p:cNvSpPr>
            <a:spLocks/>
          </p:cNvSpPr>
          <p:nvPr/>
        </p:nvSpPr>
        <p:spPr bwMode="auto">
          <a:xfrm>
            <a:off x="5328347" y="2356465"/>
            <a:ext cx="3311" cy="14959"/>
          </a:xfrm>
          <a:custGeom>
            <a:avLst/>
            <a:gdLst>
              <a:gd name="T0" fmla="*/ 2059569 w 26"/>
              <a:gd name="T1" fmla="*/ 1056289 h 147"/>
              <a:gd name="T2" fmla="*/ 2059569 w 26"/>
              <a:gd name="T3" fmla="*/ 2112475 h 147"/>
              <a:gd name="T4" fmla="*/ 0 w 26"/>
              <a:gd name="T5" fmla="*/ 2112475 h 147"/>
              <a:gd name="T6" fmla="*/ 2059569 w 26"/>
              <a:gd name="T7" fmla="*/ 0 h 147"/>
              <a:gd name="T8" fmla="*/ 2059569 w 26"/>
              <a:gd name="T9" fmla="*/ 1056289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7" name="Freeform 1037"/>
          <p:cNvSpPr>
            <a:spLocks/>
          </p:cNvSpPr>
          <p:nvPr/>
        </p:nvSpPr>
        <p:spPr bwMode="auto">
          <a:xfrm>
            <a:off x="5328542" y="2295527"/>
            <a:ext cx="142170" cy="61883"/>
          </a:xfrm>
          <a:custGeom>
            <a:avLst/>
            <a:gdLst>
              <a:gd name="T0" fmla="*/ 17669579 w 1176"/>
              <a:gd name="T1" fmla="*/ 0 h 606"/>
              <a:gd name="T2" fmla="*/ 0 w 1176"/>
              <a:gd name="T3" fmla="*/ 8519635 h 606"/>
              <a:gd name="T4" fmla="*/ 1768421 w 1176"/>
              <a:gd name="T5" fmla="*/ 8519635 h 606"/>
              <a:gd name="T6" fmla="*/ 17669579 w 1176"/>
              <a:gd name="T7" fmla="*/ 1063652 h 606"/>
              <a:gd name="T8" fmla="*/ 17669579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8" name="Freeform 1038"/>
          <p:cNvSpPr>
            <a:spLocks/>
          </p:cNvSpPr>
          <p:nvPr/>
        </p:nvSpPr>
        <p:spPr bwMode="auto">
          <a:xfrm>
            <a:off x="5338085" y="2359615"/>
            <a:ext cx="290182" cy="71016"/>
          </a:xfrm>
          <a:custGeom>
            <a:avLst/>
            <a:gdLst>
              <a:gd name="T0" fmla="*/ 1510505 w 2532"/>
              <a:gd name="T1" fmla="*/ 0 h 723"/>
              <a:gd name="T2" fmla="*/ 1510505 w 2532"/>
              <a:gd name="T3" fmla="*/ 0 h 723"/>
              <a:gd name="T4" fmla="*/ 18059933 w 2532"/>
              <a:gd name="T5" fmla="*/ 5682655 h 723"/>
              <a:gd name="T6" fmla="*/ 18059933 w 2532"/>
              <a:gd name="T7" fmla="*/ 5682655 h 723"/>
              <a:gd name="T8" fmla="*/ 0 w 2532"/>
              <a:gd name="T9" fmla="*/ 945505 h 723"/>
              <a:gd name="T10" fmla="*/ 1510505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09" name="Freeform 1039"/>
          <p:cNvSpPr>
            <a:spLocks/>
          </p:cNvSpPr>
          <p:nvPr/>
        </p:nvSpPr>
        <p:spPr bwMode="auto">
          <a:xfrm flipV="1">
            <a:off x="5627877" y="2354576"/>
            <a:ext cx="118410" cy="73535"/>
          </a:xfrm>
          <a:custGeom>
            <a:avLst/>
            <a:gdLst>
              <a:gd name="T0" fmla="*/ 0 w 2532"/>
              <a:gd name="T1" fmla="*/ 0 h 723"/>
              <a:gd name="T2" fmla="*/ 0 w 2532"/>
              <a:gd name="T3" fmla="*/ 0 h 723"/>
              <a:gd name="T4" fmla="*/ 0 w 2532"/>
              <a:gd name="T5" fmla="*/ 9465267 h 723"/>
              <a:gd name="T6" fmla="*/ 0 w 2532"/>
              <a:gd name="T7" fmla="*/ 9465267 h 723"/>
              <a:gd name="T8" fmla="*/ 0 w 2532"/>
              <a:gd name="T9" fmla="*/ 1055120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10" name="Group 1064"/>
          <p:cNvGrpSpPr>
            <a:grpSpLocks/>
          </p:cNvGrpSpPr>
          <p:nvPr/>
        </p:nvGrpSpPr>
        <p:grpSpPr bwMode="auto">
          <a:xfrm>
            <a:off x="6872288" y="5486400"/>
            <a:ext cx="474662" cy="407988"/>
            <a:chOff x="877" y="1008"/>
            <a:chExt cx="2747" cy="2591"/>
          </a:xfrm>
        </p:grpSpPr>
        <p:pic>
          <p:nvPicPr>
            <p:cNvPr id="666" name="Picture 1065"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7" name="Picture 1066"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8" name="Freeform 1067"/>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800" dirty="0">
                <a:solidFill>
                  <a:srgbClr val="000000"/>
                </a:solidFill>
                <a:latin typeface="Arial" charset="0"/>
                <a:ea typeface="ＭＳ Ｐゴシック" charset="0"/>
                <a:cs typeface="+mn-cs"/>
              </a:endParaRPr>
            </a:p>
          </p:txBody>
        </p:sp>
        <p:pic>
          <p:nvPicPr>
            <p:cNvPr id="669" name="Picture 1068"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0" name="Freeform 1069"/>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1" name="Freeform 1070"/>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2" name="Freeform 1071"/>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3" name="Freeform 1072"/>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4" name="Freeform 1073"/>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5" name="Freeform 1074"/>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76" name="Group 1075"/>
            <p:cNvGrpSpPr>
              <a:grpSpLocks/>
            </p:cNvGrpSpPr>
            <p:nvPr/>
          </p:nvGrpSpPr>
          <p:grpSpPr bwMode="auto">
            <a:xfrm>
              <a:off x="1709" y="3008"/>
              <a:ext cx="507" cy="234"/>
              <a:chOff x="1740" y="2642"/>
              <a:chExt cx="752" cy="327"/>
            </a:xfrm>
          </p:grpSpPr>
          <p:sp>
            <p:nvSpPr>
              <p:cNvPr id="683" name="Freeform 107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4" name="Freeform 107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5" name="Freeform 107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6" name="Freeform 107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7" name="Freeform 108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8" name="Freeform 108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sp>
          <p:nvSpPr>
            <p:cNvPr id="677" name="Freeform 1082"/>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8" name="Freeform 1083"/>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79" name="Freeform 1084"/>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0" name="Freeform 1085"/>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1" name="Freeform 1086"/>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82" name="Freeform 1087"/>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pic>
        <p:nvPicPr>
          <p:cNvPr id="611" name="Picture 1115" descr="antenna_stylize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97021" y="3105640"/>
            <a:ext cx="347997" cy="167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2" name="Picture 1116" descr="laptop_keyboard"/>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09064" flipH="1">
            <a:off x="5513878" y="3291709"/>
            <a:ext cx="286699" cy="11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3" name="Freeform 1117"/>
          <p:cNvSpPr>
            <a:spLocks/>
          </p:cNvSpPr>
          <p:nvPr/>
        </p:nvSpPr>
        <p:spPr bwMode="auto">
          <a:xfrm>
            <a:off x="5608891" y="3175799"/>
            <a:ext cx="230764" cy="155883"/>
          </a:xfrm>
          <a:custGeom>
            <a:avLst/>
            <a:gdLst>
              <a:gd name="T0" fmla="*/ 1856482 w 2982"/>
              <a:gd name="T1" fmla="*/ 0 h 2442"/>
              <a:gd name="T2" fmla="*/ 0 w 2982"/>
              <a:gd name="T3" fmla="*/ 1039092 h 2442"/>
              <a:gd name="T4" fmla="*/ 7413777 w 2982"/>
              <a:gd name="T5" fmla="*/ 1299855 h 2442"/>
              <a:gd name="T6" fmla="*/ 9270259 w 2982"/>
              <a:gd name="T7" fmla="*/ 260763 h 2442"/>
              <a:gd name="T8" fmla="*/ 1856482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800" dirty="0">
              <a:solidFill>
                <a:srgbClr val="000000"/>
              </a:solidFill>
              <a:latin typeface="Arial" charset="0"/>
              <a:ea typeface="ＭＳ Ｐゴシック" charset="0"/>
              <a:cs typeface="+mn-cs"/>
            </a:endParaRPr>
          </a:p>
        </p:txBody>
      </p:sp>
      <p:pic>
        <p:nvPicPr>
          <p:cNvPr id="614" name="Picture 1118" descr="scree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20257" y="3179808"/>
            <a:ext cx="209692" cy="141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 name="Freeform 1119"/>
          <p:cNvSpPr>
            <a:spLocks/>
          </p:cNvSpPr>
          <p:nvPr/>
        </p:nvSpPr>
        <p:spPr bwMode="auto">
          <a:xfrm>
            <a:off x="5650906" y="3171201"/>
            <a:ext cx="195517" cy="29007"/>
          </a:xfrm>
          <a:custGeom>
            <a:avLst/>
            <a:gdLst>
              <a:gd name="T0" fmla="*/ 460563 w 2528"/>
              <a:gd name="T1" fmla="*/ 0 h 455"/>
              <a:gd name="T2" fmla="*/ 7865770 w 2528"/>
              <a:gd name="T3" fmla="*/ 260107 h 455"/>
              <a:gd name="T4" fmla="*/ 7399174 w 2528"/>
              <a:gd name="T5" fmla="*/ 260107 h 455"/>
              <a:gd name="T6" fmla="*/ 0 w 2528"/>
              <a:gd name="T7" fmla="*/ 260107 h 455"/>
              <a:gd name="T8" fmla="*/ 460563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16" name="Freeform 1120"/>
          <p:cNvSpPr>
            <a:spLocks/>
          </p:cNvSpPr>
          <p:nvPr/>
        </p:nvSpPr>
        <p:spPr bwMode="auto">
          <a:xfrm>
            <a:off x="5606848" y="3170965"/>
            <a:ext cx="54275" cy="120745"/>
          </a:xfrm>
          <a:custGeom>
            <a:avLst/>
            <a:gdLst>
              <a:gd name="T0" fmla="*/ 1847051 w 702"/>
              <a:gd name="T1" fmla="*/ 0 h 1893"/>
              <a:gd name="T2" fmla="*/ 0 w 702"/>
              <a:gd name="T3" fmla="*/ 1037463 h 1893"/>
              <a:gd name="T4" fmla="*/ 460255 w 702"/>
              <a:gd name="T5" fmla="*/ 1037463 h 1893"/>
              <a:gd name="T6" fmla="*/ 2313337 w 702"/>
              <a:gd name="T7" fmla="*/ 260370 h 1893"/>
              <a:gd name="T8" fmla="*/ 184705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17" name="Freeform 1121"/>
          <p:cNvSpPr>
            <a:spLocks/>
          </p:cNvSpPr>
          <p:nvPr/>
        </p:nvSpPr>
        <p:spPr bwMode="auto">
          <a:xfrm>
            <a:off x="5786529" y="3192543"/>
            <a:ext cx="58489" cy="139375"/>
          </a:xfrm>
          <a:custGeom>
            <a:avLst/>
            <a:gdLst>
              <a:gd name="T0" fmla="*/ 2316427 w 756"/>
              <a:gd name="T1" fmla="*/ 0 h 2184"/>
              <a:gd name="T2" fmla="*/ 460872 w 756"/>
              <a:gd name="T3" fmla="*/ 1299110 h 2184"/>
              <a:gd name="T4" fmla="*/ 0 w 756"/>
              <a:gd name="T5" fmla="*/ 1299110 h 2184"/>
              <a:gd name="T6" fmla="*/ 1849521 w 756"/>
              <a:gd name="T7" fmla="*/ 260626 h 2184"/>
              <a:gd name="T8" fmla="*/ 23164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18" name="Freeform 1122"/>
          <p:cNvSpPr>
            <a:spLocks/>
          </p:cNvSpPr>
          <p:nvPr/>
        </p:nvSpPr>
        <p:spPr bwMode="auto">
          <a:xfrm>
            <a:off x="5606209" y="3285578"/>
            <a:ext cx="214545" cy="47048"/>
          </a:xfrm>
          <a:custGeom>
            <a:avLst/>
            <a:gdLst>
              <a:gd name="T0" fmla="*/ 460889 w 2773"/>
              <a:gd name="T1" fmla="*/ 0 h 738"/>
              <a:gd name="T2" fmla="*/ 0 w 2773"/>
              <a:gd name="T3" fmla="*/ 260103 h 738"/>
              <a:gd name="T4" fmla="*/ 7410661 w 2773"/>
              <a:gd name="T5" fmla="*/ 520206 h 738"/>
              <a:gd name="T6" fmla="*/ 7410661 w 2773"/>
              <a:gd name="T7" fmla="*/ 260103 h 738"/>
              <a:gd name="T8" fmla="*/ 460889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19" name="Freeform 1123"/>
          <p:cNvSpPr>
            <a:spLocks/>
          </p:cNvSpPr>
          <p:nvPr/>
        </p:nvSpPr>
        <p:spPr bwMode="auto">
          <a:xfrm>
            <a:off x="5793042" y="3193722"/>
            <a:ext cx="54786" cy="139965"/>
          </a:xfrm>
          <a:custGeom>
            <a:avLst/>
            <a:gdLst>
              <a:gd name="T0" fmla="*/ 7633745 w 637"/>
              <a:gd name="T1" fmla="*/ 0 h 1659"/>
              <a:gd name="T2" fmla="*/ 7633745 w 637"/>
              <a:gd name="T3" fmla="*/ 0 h 1659"/>
              <a:gd name="T4" fmla="*/ 636188 w 637"/>
              <a:gd name="T5" fmla="*/ 35432406 h 1659"/>
              <a:gd name="T6" fmla="*/ 0 w 637"/>
              <a:gd name="T7" fmla="*/ 34229500 h 1659"/>
              <a:gd name="T8" fmla="*/ 7633745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0" name="Freeform 1124"/>
          <p:cNvSpPr>
            <a:spLocks/>
          </p:cNvSpPr>
          <p:nvPr/>
        </p:nvSpPr>
        <p:spPr bwMode="auto">
          <a:xfrm>
            <a:off x="5606465" y="3291827"/>
            <a:ext cx="190792" cy="46458"/>
          </a:xfrm>
          <a:custGeom>
            <a:avLst/>
            <a:gdLst>
              <a:gd name="T0" fmla="*/ 0 w 2216"/>
              <a:gd name="T1" fmla="*/ 0 h 550"/>
              <a:gd name="T2" fmla="*/ 637466 w 2216"/>
              <a:gd name="T3" fmla="*/ 1205796 h 550"/>
              <a:gd name="T4" fmla="*/ 26804554 w 2216"/>
              <a:gd name="T5" fmla="*/ 12051036 h 550"/>
              <a:gd name="T6" fmla="*/ 26804554 w 2216"/>
              <a:gd name="T7" fmla="*/ 1024593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21" name="Group 1125"/>
          <p:cNvGrpSpPr>
            <a:grpSpLocks/>
          </p:cNvGrpSpPr>
          <p:nvPr/>
        </p:nvGrpSpPr>
        <p:grpSpPr bwMode="auto">
          <a:xfrm>
            <a:off x="5603272" y="3341469"/>
            <a:ext cx="64747" cy="27592"/>
            <a:chOff x="1740" y="2642"/>
            <a:chExt cx="752" cy="327"/>
          </a:xfrm>
        </p:grpSpPr>
        <p:sp>
          <p:nvSpPr>
            <p:cNvPr id="660" name="Freeform 1126"/>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61" name="Freeform 1127"/>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62" name="Freeform 1128"/>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63" name="Freeform 1129"/>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64" name="Freeform 1130"/>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65" name="Freeform 1131"/>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sp>
        <p:nvSpPr>
          <p:cNvPr id="622" name="Freeform 1132"/>
          <p:cNvSpPr>
            <a:spLocks/>
          </p:cNvSpPr>
          <p:nvPr/>
        </p:nvSpPr>
        <p:spPr bwMode="auto">
          <a:xfrm>
            <a:off x="5714120" y="3345596"/>
            <a:ext cx="78411" cy="60608"/>
          </a:xfrm>
          <a:custGeom>
            <a:avLst/>
            <a:gdLst>
              <a:gd name="T0" fmla="*/ 495573 w 990"/>
              <a:gd name="T1" fmla="*/ 4479941 h 792"/>
              <a:gd name="T2" fmla="*/ 4472754 w 990"/>
              <a:gd name="T3" fmla="*/ 0 h 792"/>
              <a:gd name="T4" fmla="*/ 4472754 w 990"/>
              <a:gd name="T5" fmla="*/ 450887 h 792"/>
              <a:gd name="T6" fmla="*/ 0 w 990"/>
              <a:gd name="T7" fmla="*/ 4479941 h 792"/>
              <a:gd name="T8" fmla="*/ 495573 w 990"/>
              <a:gd name="T9" fmla="*/ 4479941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3" name="Freeform 1133"/>
          <p:cNvSpPr>
            <a:spLocks/>
          </p:cNvSpPr>
          <p:nvPr/>
        </p:nvSpPr>
        <p:spPr bwMode="auto">
          <a:xfrm>
            <a:off x="5514006" y="3350431"/>
            <a:ext cx="200625" cy="55302"/>
          </a:xfrm>
          <a:custGeom>
            <a:avLst/>
            <a:gdLst>
              <a:gd name="T0" fmla="*/ 496016 w 2532"/>
              <a:gd name="T1" fmla="*/ 0 h 723"/>
              <a:gd name="T2" fmla="*/ 496016 w 2532"/>
              <a:gd name="T3" fmla="*/ 0 h 723"/>
              <a:gd name="T4" fmla="*/ 10943095 w 2532"/>
              <a:gd name="T5" fmla="*/ 4025267 h 723"/>
              <a:gd name="T6" fmla="*/ 10943095 w 2532"/>
              <a:gd name="T7" fmla="*/ 4475790 h 723"/>
              <a:gd name="T8" fmla="*/ 0 w 2532"/>
              <a:gd name="T9" fmla="*/ 444634 h 723"/>
              <a:gd name="T10" fmla="*/ 4960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4" name="Freeform 1134"/>
          <p:cNvSpPr>
            <a:spLocks/>
          </p:cNvSpPr>
          <p:nvPr/>
        </p:nvSpPr>
        <p:spPr bwMode="auto">
          <a:xfrm>
            <a:off x="5514134" y="3340290"/>
            <a:ext cx="2171" cy="11202"/>
          </a:xfrm>
          <a:custGeom>
            <a:avLst/>
            <a:gdLst>
              <a:gd name="T0" fmla="*/ 585669 w 26"/>
              <a:gd name="T1" fmla="*/ 441374 h 147"/>
              <a:gd name="T2" fmla="*/ 585669 w 26"/>
              <a:gd name="T3" fmla="*/ 882672 h 147"/>
              <a:gd name="T4" fmla="*/ 0 w 26"/>
              <a:gd name="T5" fmla="*/ 882672 h 147"/>
              <a:gd name="T6" fmla="*/ 585669 w 26"/>
              <a:gd name="T7" fmla="*/ 0 h 147"/>
              <a:gd name="T8" fmla="*/ 585669 w 26"/>
              <a:gd name="T9" fmla="*/ 441374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5" name="Freeform 1135"/>
          <p:cNvSpPr>
            <a:spLocks/>
          </p:cNvSpPr>
          <p:nvPr/>
        </p:nvSpPr>
        <p:spPr bwMode="auto">
          <a:xfrm>
            <a:off x="5514261" y="3294657"/>
            <a:ext cx="93225" cy="46340"/>
          </a:xfrm>
          <a:custGeom>
            <a:avLst/>
            <a:gdLst>
              <a:gd name="T0" fmla="*/ 4983336 w 1176"/>
              <a:gd name="T1" fmla="*/ 0 h 606"/>
              <a:gd name="T2" fmla="*/ 0 w 1176"/>
              <a:gd name="T3" fmla="*/ 3578656 h 606"/>
              <a:gd name="T4" fmla="*/ 496487 w 1176"/>
              <a:gd name="T5" fmla="*/ 3578656 h 606"/>
              <a:gd name="T6" fmla="*/ 4983336 w 1176"/>
              <a:gd name="T7" fmla="*/ 444436 h 606"/>
              <a:gd name="T8" fmla="*/ 4983336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6" name="Freeform 1136"/>
          <p:cNvSpPr>
            <a:spLocks/>
          </p:cNvSpPr>
          <p:nvPr/>
        </p:nvSpPr>
        <p:spPr bwMode="auto">
          <a:xfrm>
            <a:off x="5520519" y="3342649"/>
            <a:ext cx="190281" cy="53180"/>
          </a:xfrm>
          <a:custGeom>
            <a:avLst/>
            <a:gdLst>
              <a:gd name="T0" fmla="*/ 423548 w 2532"/>
              <a:gd name="T1" fmla="*/ 0 h 723"/>
              <a:gd name="T2" fmla="*/ 423548 w 2532"/>
              <a:gd name="T3" fmla="*/ 0 h 723"/>
              <a:gd name="T4" fmla="*/ 5094150 w 2532"/>
              <a:gd name="T5" fmla="*/ 2385965 h 723"/>
              <a:gd name="T6" fmla="*/ 5094150 w 2532"/>
              <a:gd name="T7" fmla="*/ 2385965 h 723"/>
              <a:gd name="T8" fmla="*/ 0 w 2532"/>
              <a:gd name="T9" fmla="*/ 400358 h 723"/>
              <a:gd name="T10" fmla="*/ 423548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27" name="Freeform 1137"/>
          <p:cNvSpPr>
            <a:spLocks/>
          </p:cNvSpPr>
          <p:nvPr/>
        </p:nvSpPr>
        <p:spPr bwMode="auto">
          <a:xfrm flipV="1">
            <a:off x="5710545" y="3338875"/>
            <a:ext cx="77645" cy="55066"/>
          </a:xfrm>
          <a:custGeom>
            <a:avLst/>
            <a:gdLst>
              <a:gd name="T0" fmla="*/ 0 w 2532"/>
              <a:gd name="T1" fmla="*/ 0 h 723"/>
              <a:gd name="T2" fmla="*/ 0 w 2532"/>
              <a:gd name="T3" fmla="*/ 0 h 723"/>
              <a:gd name="T4" fmla="*/ 0 w 2532"/>
              <a:gd name="T5" fmla="*/ 3973587 h 723"/>
              <a:gd name="T6" fmla="*/ 0 w 2532"/>
              <a:gd name="T7" fmla="*/ 3973587 h 723"/>
              <a:gd name="T8" fmla="*/ 0 w 2532"/>
              <a:gd name="T9" fmla="*/ 440833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28" name="Group 1139"/>
          <p:cNvGrpSpPr>
            <a:grpSpLocks/>
          </p:cNvGrpSpPr>
          <p:nvPr/>
        </p:nvGrpSpPr>
        <p:grpSpPr bwMode="auto">
          <a:xfrm flipH="1">
            <a:off x="5995499" y="3253643"/>
            <a:ext cx="359261" cy="342045"/>
            <a:chOff x="2839" y="3501"/>
            <a:chExt cx="755" cy="803"/>
          </a:xfrm>
        </p:grpSpPr>
        <p:pic>
          <p:nvPicPr>
            <p:cNvPr id="658" name="Picture 1140" descr="desktop_computer_stylized_mediu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9" name="Freeform 1141"/>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lstStyle/>
            <a:p>
              <a:endParaRPr lang="en-US" sz="1800" dirty="0">
                <a:solidFill>
                  <a:srgbClr val="000000"/>
                </a:solidFill>
                <a:latin typeface="Arial" charset="0"/>
                <a:ea typeface="ＭＳ Ｐゴシック" charset="0"/>
                <a:cs typeface="+mn-cs"/>
              </a:endParaRPr>
            </a:p>
          </p:txBody>
        </p:sp>
      </p:grpSp>
      <p:grpSp>
        <p:nvGrpSpPr>
          <p:cNvPr id="629" name="Group 1142"/>
          <p:cNvGrpSpPr>
            <a:grpSpLocks/>
          </p:cNvGrpSpPr>
          <p:nvPr/>
        </p:nvGrpSpPr>
        <p:grpSpPr bwMode="auto">
          <a:xfrm>
            <a:off x="7307263" y="5422900"/>
            <a:ext cx="474662" cy="407988"/>
            <a:chOff x="877" y="1008"/>
            <a:chExt cx="2747" cy="2591"/>
          </a:xfrm>
        </p:grpSpPr>
        <p:pic>
          <p:nvPicPr>
            <p:cNvPr id="635" name="Picture 1143" descr="antenna_stylize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6" name="Picture 1144" descr="laptop_keyboar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7" name="Freeform 1145"/>
            <p:cNvSpPr>
              <a:spLocks/>
            </p:cNvSpPr>
            <p:nvPr/>
          </p:nvSpPr>
          <p:spPr bwMode="auto">
            <a:xfrm>
              <a:off x="1753" y="1603"/>
              <a:ext cx="1807" cy="1322"/>
            </a:xfrm>
            <a:custGeom>
              <a:avLst/>
              <a:gdLst>
                <a:gd name="T0" fmla="*/ 1 w 2982"/>
                <a:gd name="T1" fmla="*/ 0 h 2442"/>
                <a:gd name="T2" fmla="*/ 0 w 2982"/>
                <a:gd name="T3" fmla="*/ 1 h 2442"/>
                <a:gd name="T4" fmla="*/ 4 w 2982"/>
                <a:gd name="T5" fmla="*/ 1 h 2442"/>
                <a:gd name="T6" fmla="*/ 4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endParaRPr lang="en-US" sz="1800" dirty="0">
                <a:solidFill>
                  <a:srgbClr val="000000"/>
                </a:solidFill>
                <a:latin typeface="Arial" charset="0"/>
                <a:ea typeface="ＭＳ Ｐゴシック" charset="0"/>
                <a:cs typeface="+mn-cs"/>
              </a:endParaRPr>
            </a:p>
          </p:txBody>
        </p:sp>
        <p:pic>
          <p:nvPicPr>
            <p:cNvPr id="638" name="Picture 1146" descr="scree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9" name="Freeform 1147"/>
            <p:cNvSpPr>
              <a:spLocks/>
            </p:cNvSpPr>
            <p:nvPr/>
          </p:nvSpPr>
          <p:spPr bwMode="auto">
            <a:xfrm>
              <a:off x="2082" y="1564"/>
              <a:ext cx="1531" cy="246"/>
            </a:xfrm>
            <a:custGeom>
              <a:avLst/>
              <a:gdLst>
                <a:gd name="T0" fmla="*/ 1 w 2528"/>
                <a:gd name="T1" fmla="*/ 0 h 455"/>
                <a:gd name="T2" fmla="*/ 4 w 2528"/>
                <a:gd name="T3" fmla="*/ 1 h 455"/>
                <a:gd name="T4" fmla="*/ 4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0" name="Freeform 1148"/>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1" name="Freeform 1149"/>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2" name="Freeform 1150"/>
            <p:cNvSpPr>
              <a:spLocks/>
            </p:cNvSpPr>
            <p:nvPr/>
          </p:nvSpPr>
          <p:spPr bwMode="auto">
            <a:xfrm>
              <a:off x="1732" y="2534"/>
              <a:ext cx="1680" cy="399"/>
            </a:xfrm>
            <a:custGeom>
              <a:avLst/>
              <a:gdLst>
                <a:gd name="T0" fmla="*/ 1 w 2773"/>
                <a:gd name="T1" fmla="*/ 0 h 738"/>
                <a:gd name="T2" fmla="*/ 0 w 2773"/>
                <a:gd name="T3" fmla="*/ 1 h 738"/>
                <a:gd name="T4" fmla="*/ 4 w 2773"/>
                <a:gd name="T5" fmla="*/ 1 h 738"/>
                <a:gd name="T6" fmla="*/ 4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3" name="Freeform 1151"/>
            <p:cNvSpPr>
              <a:spLocks/>
            </p:cNvSpPr>
            <p:nvPr/>
          </p:nvSpPr>
          <p:spPr bwMode="auto">
            <a:xfrm>
              <a:off x="3195" y="1755"/>
              <a:ext cx="429" cy="1187"/>
            </a:xfrm>
            <a:custGeom>
              <a:avLst/>
              <a:gdLst>
                <a:gd name="T0" fmla="*/ 3 w 637"/>
                <a:gd name="T1" fmla="*/ 0 h 1659"/>
                <a:gd name="T2" fmla="*/ 3 w 637"/>
                <a:gd name="T3" fmla="*/ 0 h 1659"/>
                <a:gd name="T4" fmla="*/ 1 w 637"/>
                <a:gd name="T5" fmla="*/ 21 h 1659"/>
                <a:gd name="T6" fmla="*/ 0 w 637"/>
                <a:gd name="T7" fmla="*/ 21 h 1659"/>
                <a:gd name="T8" fmla="*/ 3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4" name="Freeform 1152"/>
            <p:cNvSpPr>
              <a:spLocks/>
            </p:cNvSpPr>
            <p:nvPr/>
          </p:nvSpPr>
          <p:spPr bwMode="auto">
            <a:xfrm>
              <a:off x="1734" y="2587"/>
              <a:ext cx="1494" cy="394"/>
            </a:xfrm>
            <a:custGeom>
              <a:avLst/>
              <a:gdLst>
                <a:gd name="T0" fmla="*/ 0 w 2216"/>
                <a:gd name="T1" fmla="*/ 0 h 550"/>
                <a:gd name="T2" fmla="*/ 1 w 2216"/>
                <a:gd name="T3" fmla="*/ 1 h 550"/>
                <a:gd name="T4" fmla="*/ 13 w 2216"/>
                <a:gd name="T5" fmla="*/ 7 h 550"/>
                <a:gd name="T6" fmla="*/ 13 w 2216"/>
                <a:gd name="T7" fmla="*/ 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nvGrpSpPr>
            <p:cNvPr id="645" name="Group 1153"/>
            <p:cNvGrpSpPr>
              <a:grpSpLocks/>
            </p:cNvGrpSpPr>
            <p:nvPr/>
          </p:nvGrpSpPr>
          <p:grpSpPr bwMode="auto">
            <a:xfrm>
              <a:off x="1709" y="3008"/>
              <a:ext cx="507" cy="234"/>
              <a:chOff x="1740" y="2642"/>
              <a:chExt cx="752" cy="327"/>
            </a:xfrm>
          </p:grpSpPr>
          <p:sp>
            <p:nvSpPr>
              <p:cNvPr id="652" name="Freeform 1154"/>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3" name="Freeform 1155"/>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4" name="Freeform 1156"/>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5" name="Freeform 1157"/>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6" name="Freeform 1158"/>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7" name="Freeform 1159"/>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sp>
          <p:nvSpPr>
            <p:cNvPr id="646" name="Freeform 1160"/>
            <p:cNvSpPr>
              <a:spLocks/>
            </p:cNvSpPr>
            <p:nvPr/>
          </p:nvSpPr>
          <p:spPr bwMode="auto">
            <a:xfrm>
              <a:off x="2577" y="3043"/>
              <a:ext cx="614" cy="514"/>
            </a:xfrm>
            <a:custGeom>
              <a:avLst/>
              <a:gdLst>
                <a:gd name="T0" fmla="*/ 1 w 990"/>
                <a:gd name="T1" fmla="*/ 3 h 792"/>
                <a:gd name="T2" fmla="*/ 2 w 990"/>
                <a:gd name="T3" fmla="*/ 0 h 792"/>
                <a:gd name="T4" fmla="*/ 2 w 990"/>
                <a:gd name="T5" fmla="*/ 1 h 792"/>
                <a:gd name="T6" fmla="*/ 0 w 990"/>
                <a:gd name="T7" fmla="*/ 3 h 792"/>
                <a:gd name="T8" fmla="*/ 1 w 990"/>
                <a:gd name="T9" fmla="*/ 3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7" name="Freeform 1161"/>
            <p:cNvSpPr>
              <a:spLocks/>
            </p:cNvSpPr>
            <p:nvPr/>
          </p:nvSpPr>
          <p:spPr bwMode="auto">
            <a:xfrm>
              <a:off x="1010" y="3084"/>
              <a:ext cx="1571" cy="469"/>
            </a:xfrm>
            <a:custGeom>
              <a:avLst/>
              <a:gdLst>
                <a:gd name="T0" fmla="*/ 1 w 2532"/>
                <a:gd name="T1" fmla="*/ 0 h 723"/>
                <a:gd name="T2" fmla="*/ 1 w 2532"/>
                <a:gd name="T3" fmla="*/ 0 h 723"/>
                <a:gd name="T4" fmla="*/ 6 w 2532"/>
                <a:gd name="T5" fmla="*/ 3 h 723"/>
                <a:gd name="T6" fmla="*/ 6 w 2532"/>
                <a:gd name="T7" fmla="*/ 3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8" name="Freeform 1162"/>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49" name="Freeform 1163"/>
            <p:cNvSpPr>
              <a:spLocks/>
            </p:cNvSpPr>
            <p:nvPr/>
          </p:nvSpPr>
          <p:spPr bwMode="auto">
            <a:xfrm>
              <a:off x="1012" y="2611"/>
              <a:ext cx="730" cy="393"/>
            </a:xfrm>
            <a:custGeom>
              <a:avLst/>
              <a:gdLst>
                <a:gd name="T0" fmla="*/ 2 w 1176"/>
                <a:gd name="T1" fmla="*/ 0 h 606"/>
                <a:gd name="T2" fmla="*/ 0 w 1176"/>
                <a:gd name="T3" fmla="*/ 2 h 606"/>
                <a:gd name="T4" fmla="*/ 1 w 1176"/>
                <a:gd name="T5" fmla="*/ 2 h 606"/>
                <a:gd name="T6" fmla="*/ 2 w 1176"/>
                <a:gd name="T7" fmla="*/ 1 h 606"/>
                <a:gd name="T8" fmla="*/ 2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0" name="Freeform 1164"/>
            <p:cNvSpPr>
              <a:spLocks/>
            </p:cNvSpPr>
            <p:nvPr/>
          </p:nvSpPr>
          <p:spPr bwMode="auto">
            <a:xfrm>
              <a:off x="1061" y="3018"/>
              <a:ext cx="1490" cy="451"/>
            </a:xfrm>
            <a:custGeom>
              <a:avLst/>
              <a:gdLst>
                <a:gd name="T0" fmla="*/ 1 w 2532"/>
                <a:gd name="T1" fmla="*/ 0 h 723"/>
                <a:gd name="T2" fmla="*/ 1 w 2532"/>
                <a:gd name="T3" fmla="*/ 0 h 723"/>
                <a:gd name="T4" fmla="*/ 2 w 2532"/>
                <a:gd name="T5" fmla="*/ 1 h 723"/>
                <a:gd name="T6" fmla="*/ 2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sp>
          <p:nvSpPr>
            <p:cNvPr id="651" name="Freeform 1165"/>
            <p:cNvSpPr>
              <a:spLocks/>
            </p:cNvSpPr>
            <p:nvPr/>
          </p:nvSpPr>
          <p:spPr bwMode="auto">
            <a:xfrm flipV="1">
              <a:off x="2549" y="2986"/>
              <a:ext cx="608" cy="467"/>
            </a:xfrm>
            <a:custGeom>
              <a:avLst/>
              <a:gdLst>
                <a:gd name="T0" fmla="*/ 0 w 2532"/>
                <a:gd name="T1" fmla="*/ 0 h 723"/>
                <a:gd name="T2" fmla="*/ 0 w 2532"/>
                <a:gd name="T3" fmla="*/ 0 h 723"/>
                <a:gd name="T4" fmla="*/ 0 w 2532"/>
                <a:gd name="T5" fmla="*/ 3 h 723"/>
                <a:gd name="T6" fmla="*/ 0 w 2532"/>
                <a:gd name="T7" fmla="*/ 3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800" dirty="0">
                <a:solidFill>
                  <a:srgbClr val="000000"/>
                </a:solidFill>
                <a:latin typeface="Arial" charset="0"/>
                <a:ea typeface="ＭＳ Ｐゴシック" charset="0"/>
                <a:cs typeface="+mn-cs"/>
              </a:endParaRPr>
            </a:p>
          </p:txBody>
        </p:sp>
      </p:grpSp>
      <p:pic>
        <p:nvPicPr>
          <p:cNvPr id="630" name="Picture 568" descr="light2.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flipH="1">
            <a:off x="6694843" y="2078789"/>
            <a:ext cx="92772" cy="405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1" name="Picture 1017" descr="antenna_styliz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00957" y="2006227"/>
            <a:ext cx="530702" cy="22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2" name="Picture 1017" descr="antenna_stylize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74195" y="1745624"/>
            <a:ext cx="530702" cy="223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3" name="Picture 571" descr="fridge2.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06702" y="3071517"/>
            <a:ext cx="189578" cy="337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 name="Picture 1115" descr="antenna_stylize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06938" y="3011924"/>
            <a:ext cx="347997" cy="167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58" name="Group 850"/>
          <p:cNvGrpSpPr>
            <a:grpSpLocks/>
          </p:cNvGrpSpPr>
          <p:nvPr/>
        </p:nvGrpSpPr>
        <p:grpSpPr bwMode="auto">
          <a:xfrm>
            <a:off x="5607471" y="1538038"/>
            <a:ext cx="448245" cy="96676"/>
            <a:chOff x="2199" y="955"/>
            <a:chExt cx="2547" cy="506"/>
          </a:xfrm>
        </p:grpSpPr>
        <p:sp>
          <p:nvSpPr>
            <p:cNvPr id="53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59" name="Group 850"/>
          <p:cNvGrpSpPr>
            <a:grpSpLocks/>
          </p:cNvGrpSpPr>
          <p:nvPr/>
        </p:nvGrpSpPr>
        <p:grpSpPr bwMode="auto">
          <a:xfrm>
            <a:off x="5276468" y="2033201"/>
            <a:ext cx="448245" cy="96676"/>
            <a:chOff x="2199" y="955"/>
            <a:chExt cx="2547" cy="506"/>
          </a:xfrm>
        </p:grpSpPr>
        <p:sp>
          <p:nvSpPr>
            <p:cNvPr id="52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3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0" name="Group 850"/>
          <p:cNvGrpSpPr>
            <a:grpSpLocks/>
          </p:cNvGrpSpPr>
          <p:nvPr/>
        </p:nvGrpSpPr>
        <p:grpSpPr bwMode="auto">
          <a:xfrm>
            <a:off x="6495173" y="2008238"/>
            <a:ext cx="427847" cy="76292"/>
            <a:chOff x="2199" y="955"/>
            <a:chExt cx="2547" cy="506"/>
          </a:xfrm>
        </p:grpSpPr>
        <p:sp>
          <p:nvSpPr>
            <p:cNvPr id="51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2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1" name="Group 850"/>
          <p:cNvGrpSpPr>
            <a:grpSpLocks/>
          </p:cNvGrpSpPr>
          <p:nvPr/>
        </p:nvGrpSpPr>
        <p:grpSpPr bwMode="auto">
          <a:xfrm>
            <a:off x="6558106" y="1745978"/>
            <a:ext cx="427847" cy="76292"/>
            <a:chOff x="2199" y="955"/>
            <a:chExt cx="2547" cy="506"/>
          </a:xfrm>
        </p:grpSpPr>
        <p:sp>
          <p:nvSpPr>
            <p:cNvPr id="51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2" name="Group 850"/>
          <p:cNvGrpSpPr>
            <a:grpSpLocks/>
          </p:cNvGrpSpPr>
          <p:nvPr/>
        </p:nvGrpSpPr>
        <p:grpSpPr bwMode="auto">
          <a:xfrm>
            <a:off x="5756886" y="2979399"/>
            <a:ext cx="375111" cy="76292"/>
            <a:chOff x="2199" y="955"/>
            <a:chExt cx="2547" cy="506"/>
          </a:xfrm>
        </p:grpSpPr>
        <p:sp>
          <p:nvSpPr>
            <p:cNvPr id="50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1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3" name="Group 850"/>
          <p:cNvGrpSpPr>
            <a:grpSpLocks/>
          </p:cNvGrpSpPr>
          <p:nvPr/>
        </p:nvGrpSpPr>
        <p:grpSpPr bwMode="auto">
          <a:xfrm>
            <a:off x="5458054" y="3093653"/>
            <a:ext cx="373704" cy="70494"/>
            <a:chOff x="2199" y="955"/>
            <a:chExt cx="2547" cy="506"/>
          </a:xfrm>
        </p:grpSpPr>
        <p:sp>
          <p:nvSpPr>
            <p:cNvPr id="501"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2"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3"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4"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5"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6"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4" name="Group 850"/>
          <p:cNvGrpSpPr>
            <a:grpSpLocks/>
          </p:cNvGrpSpPr>
          <p:nvPr/>
        </p:nvGrpSpPr>
        <p:grpSpPr bwMode="auto">
          <a:xfrm>
            <a:off x="5616258" y="3506728"/>
            <a:ext cx="496588" cy="96676"/>
            <a:chOff x="2199" y="955"/>
            <a:chExt cx="2547" cy="506"/>
          </a:xfrm>
        </p:grpSpPr>
        <p:sp>
          <p:nvSpPr>
            <p:cNvPr id="495"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6"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7"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8"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9"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00"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5" name="Group 850"/>
          <p:cNvGrpSpPr>
            <a:grpSpLocks/>
          </p:cNvGrpSpPr>
          <p:nvPr/>
        </p:nvGrpSpPr>
        <p:grpSpPr bwMode="auto">
          <a:xfrm>
            <a:off x="7154356" y="5005218"/>
            <a:ext cx="536140" cy="131828"/>
            <a:chOff x="2199" y="955"/>
            <a:chExt cx="2547" cy="506"/>
          </a:xfrm>
        </p:grpSpPr>
        <p:sp>
          <p:nvSpPr>
            <p:cNvPr id="489"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0"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1"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2"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3"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94"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6" name="Group 850"/>
          <p:cNvGrpSpPr>
            <a:grpSpLocks/>
          </p:cNvGrpSpPr>
          <p:nvPr/>
        </p:nvGrpSpPr>
        <p:grpSpPr bwMode="auto">
          <a:xfrm>
            <a:off x="7299376" y="5413893"/>
            <a:ext cx="408699" cy="92283"/>
            <a:chOff x="2199" y="955"/>
            <a:chExt cx="2547" cy="506"/>
          </a:xfrm>
        </p:grpSpPr>
        <p:sp>
          <p:nvSpPr>
            <p:cNvPr id="483"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4"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5"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6"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7"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8"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7" name="Group 850"/>
          <p:cNvGrpSpPr>
            <a:grpSpLocks/>
          </p:cNvGrpSpPr>
          <p:nvPr/>
        </p:nvGrpSpPr>
        <p:grpSpPr bwMode="auto">
          <a:xfrm>
            <a:off x="6881891" y="5484200"/>
            <a:ext cx="408699" cy="92283"/>
            <a:chOff x="2199" y="955"/>
            <a:chExt cx="2547" cy="506"/>
          </a:xfrm>
        </p:grpSpPr>
        <p:sp>
          <p:nvSpPr>
            <p:cNvPr id="477" name="Freeform 851"/>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78" name="Freeform 852"/>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79" name="Freeform 853"/>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0" name="Freeform 854"/>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1" name="Freeform 855"/>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482" name="Freeform 856"/>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9050"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468" name="Group 817"/>
          <p:cNvGrpSpPr>
            <a:grpSpLocks/>
          </p:cNvGrpSpPr>
          <p:nvPr/>
        </p:nvGrpSpPr>
        <p:grpSpPr bwMode="auto">
          <a:xfrm>
            <a:off x="5865009" y="1738313"/>
            <a:ext cx="517525" cy="508000"/>
            <a:chOff x="2920" y="1424"/>
            <a:chExt cx="326" cy="320"/>
          </a:xfrm>
        </p:grpSpPr>
        <p:sp>
          <p:nvSpPr>
            <p:cNvPr id="469" name="Oval 818"/>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grpSp>
          <p:nvGrpSpPr>
            <p:cNvPr id="470" name="Group 819"/>
            <p:cNvGrpSpPr>
              <a:grpSpLocks/>
            </p:cNvGrpSpPr>
            <p:nvPr/>
          </p:nvGrpSpPr>
          <p:grpSpPr bwMode="auto">
            <a:xfrm>
              <a:off x="2949" y="1424"/>
              <a:ext cx="265" cy="280"/>
              <a:chOff x="2949" y="1424"/>
              <a:chExt cx="265" cy="280"/>
            </a:xfrm>
          </p:grpSpPr>
          <p:sp>
            <p:nvSpPr>
              <p:cNvPr id="472" name="Oval 820"/>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473" name="Oval 821"/>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474" name="Oval 822"/>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475" name="Oval 823"/>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476" name="Freeform 824"/>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a:noFill/>
              </a:ln>
              <a:effectLst/>
              <a:extLst>
                <a:ext uri="{91240B29-F687-4f45-9708-019B960494DF}">
                  <a14:hiddenLine xmlns="" xmlns:a14="http://schemas.microsoft.com/office/drawing/2010/main" w="19050" cmpd="sng">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sp>
          <p:nvSpPr>
            <p:cNvPr id="471" name="Freeform 825"/>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66CCFF"/>
            </a:solidFill>
            <a:ln w="19050" cmpd="sng">
              <a:no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grpSp>
      <p:grpSp>
        <p:nvGrpSpPr>
          <p:cNvPr id="891" name="Group 347"/>
          <p:cNvGrpSpPr>
            <a:grpSpLocks/>
          </p:cNvGrpSpPr>
          <p:nvPr/>
        </p:nvGrpSpPr>
        <p:grpSpPr bwMode="auto">
          <a:xfrm>
            <a:off x="6326174" y="2477052"/>
            <a:ext cx="416744" cy="205711"/>
            <a:chOff x="1871277" y="1576300"/>
            <a:chExt cx="1128371" cy="437861"/>
          </a:xfrm>
        </p:grpSpPr>
        <p:sp>
          <p:nvSpPr>
            <p:cNvPr id="892" name="Oval 8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893" name="Rectangle 8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94" name="Oval 8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895" name="Freeform 8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96" name="Freeform 8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97" name="Freeform 8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98" name="Freeform 8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899" name="Straight Connector 898"/>
            <p:cNvCxnSpPr>
              <a:endCxn id="8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00" name="Straight Connector 8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01" name="Group 347"/>
          <p:cNvGrpSpPr>
            <a:grpSpLocks/>
          </p:cNvGrpSpPr>
          <p:nvPr/>
        </p:nvGrpSpPr>
        <p:grpSpPr bwMode="auto">
          <a:xfrm>
            <a:off x="7177349" y="2476441"/>
            <a:ext cx="416744" cy="205711"/>
            <a:chOff x="1871277" y="1576300"/>
            <a:chExt cx="1128371" cy="437861"/>
          </a:xfrm>
        </p:grpSpPr>
        <p:sp>
          <p:nvSpPr>
            <p:cNvPr id="902" name="Oval 9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03" name="Rectangle 9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04" name="Oval 9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05" name="Freeform 9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06" name="Freeform 9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07" name="Freeform 9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08" name="Freeform 9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09" name="Straight Connector 908"/>
            <p:cNvCxnSpPr>
              <a:endCxn id="9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10" name="Straight Connector 9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11" name="Group 347"/>
          <p:cNvGrpSpPr>
            <a:grpSpLocks/>
          </p:cNvGrpSpPr>
          <p:nvPr/>
        </p:nvGrpSpPr>
        <p:grpSpPr bwMode="auto">
          <a:xfrm>
            <a:off x="7686788" y="2399327"/>
            <a:ext cx="416744" cy="205711"/>
            <a:chOff x="1871277" y="1576300"/>
            <a:chExt cx="1128371" cy="437861"/>
          </a:xfrm>
        </p:grpSpPr>
        <p:sp>
          <p:nvSpPr>
            <p:cNvPr id="912" name="Oval 91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13" name="Rectangle 91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14" name="Oval 91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15" name="Freeform 91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16" name="Freeform 91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17" name="Freeform 91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18" name="Freeform 91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19" name="Straight Connector 918"/>
            <p:cNvCxnSpPr>
              <a:endCxn id="91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20" name="Straight Connector 91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21" name="Group 347"/>
          <p:cNvGrpSpPr>
            <a:grpSpLocks/>
          </p:cNvGrpSpPr>
          <p:nvPr/>
        </p:nvGrpSpPr>
        <p:grpSpPr bwMode="auto">
          <a:xfrm>
            <a:off x="7752480" y="2760839"/>
            <a:ext cx="416744" cy="205711"/>
            <a:chOff x="1871277" y="1576300"/>
            <a:chExt cx="1128371" cy="437861"/>
          </a:xfrm>
        </p:grpSpPr>
        <p:sp>
          <p:nvSpPr>
            <p:cNvPr id="922" name="Oval 92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23" name="Rectangle 92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24" name="Oval 92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25" name="Freeform 92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26" name="Freeform 92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27" name="Freeform 92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28" name="Freeform 92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29" name="Straight Connector 928"/>
            <p:cNvCxnSpPr>
              <a:endCxn id="92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30" name="Straight Connector 92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31" name="Group 347"/>
          <p:cNvGrpSpPr>
            <a:grpSpLocks/>
          </p:cNvGrpSpPr>
          <p:nvPr/>
        </p:nvGrpSpPr>
        <p:grpSpPr bwMode="auto">
          <a:xfrm>
            <a:off x="7201005" y="2760229"/>
            <a:ext cx="416744" cy="205711"/>
            <a:chOff x="1871277" y="1576300"/>
            <a:chExt cx="1128371" cy="437861"/>
          </a:xfrm>
        </p:grpSpPr>
        <p:sp>
          <p:nvSpPr>
            <p:cNvPr id="932" name="Oval 93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33" name="Rectangle 93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34" name="Oval 93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35" name="Freeform 93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36" name="Freeform 93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37" name="Freeform 93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38" name="Freeform 93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39" name="Straight Connector 938"/>
            <p:cNvCxnSpPr>
              <a:endCxn id="93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40" name="Straight Connector 93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41" name="Group 347"/>
          <p:cNvGrpSpPr>
            <a:grpSpLocks/>
          </p:cNvGrpSpPr>
          <p:nvPr/>
        </p:nvGrpSpPr>
        <p:grpSpPr bwMode="auto">
          <a:xfrm>
            <a:off x="7083692" y="3627282"/>
            <a:ext cx="416744" cy="205711"/>
            <a:chOff x="1871277" y="1576300"/>
            <a:chExt cx="1128371" cy="437861"/>
          </a:xfrm>
        </p:grpSpPr>
        <p:sp>
          <p:nvSpPr>
            <p:cNvPr id="942" name="Oval 94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43" name="Rectangle 94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44" name="Oval 94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45" name="Freeform 94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46" name="Freeform 94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47" name="Freeform 94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48" name="Freeform 94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49" name="Straight Connector 948"/>
            <p:cNvCxnSpPr>
              <a:endCxn id="94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50" name="Straight Connector 94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51" name="Group 347"/>
          <p:cNvGrpSpPr>
            <a:grpSpLocks/>
          </p:cNvGrpSpPr>
          <p:nvPr/>
        </p:nvGrpSpPr>
        <p:grpSpPr bwMode="auto">
          <a:xfrm>
            <a:off x="7424812" y="3896990"/>
            <a:ext cx="416744" cy="205711"/>
            <a:chOff x="1871277" y="1576300"/>
            <a:chExt cx="1128371" cy="437861"/>
          </a:xfrm>
        </p:grpSpPr>
        <p:sp>
          <p:nvSpPr>
            <p:cNvPr id="952" name="Oval 95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53" name="Rectangle 95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54" name="Oval 95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55" name="Freeform 95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56" name="Freeform 95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57" name="Freeform 95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58" name="Freeform 95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59" name="Straight Connector 958"/>
            <p:cNvCxnSpPr>
              <a:endCxn id="95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60" name="Straight Connector 95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61" name="Group 347"/>
          <p:cNvGrpSpPr>
            <a:grpSpLocks/>
          </p:cNvGrpSpPr>
          <p:nvPr/>
        </p:nvGrpSpPr>
        <p:grpSpPr bwMode="auto">
          <a:xfrm>
            <a:off x="7740429" y="3636266"/>
            <a:ext cx="416744" cy="205711"/>
            <a:chOff x="1871277" y="1576300"/>
            <a:chExt cx="1128371" cy="437861"/>
          </a:xfrm>
        </p:grpSpPr>
        <p:sp>
          <p:nvSpPr>
            <p:cNvPr id="962" name="Oval 96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63" name="Rectangle 96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64" name="Oval 96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65" name="Freeform 96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66" name="Freeform 96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67" name="Freeform 96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68" name="Freeform 96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69" name="Straight Connector 968"/>
            <p:cNvCxnSpPr>
              <a:endCxn id="96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70" name="Straight Connector 96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71" name="Group 347"/>
          <p:cNvGrpSpPr>
            <a:grpSpLocks/>
          </p:cNvGrpSpPr>
          <p:nvPr/>
        </p:nvGrpSpPr>
        <p:grpSpPr bwMode="auto">
          <a:xfrm>
            <a:off x="6056633" y="3656920"/>
            <a:ext cx="375153" cy="169148"/>
            <a:chOff x="1871277" y="1576300"/>
            <a:chExt cx="1128371" cy="437861"/>
          </a:xfrm>
        </p:grpSpPr>
        <p:sp>
          <p:nvSpPr>
            <p:cNvPr id="972" name="Oval 97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73" name="Rectangle 97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74" name="Oval 97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75" name="Freeform 97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76" name="Freeform 97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77" name="Freeform 97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78" name="Freeform 97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79" name="Straight Connector 978"/>
            <p:cNvCxnSpPr>
              <a:endCxn id="97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80" name="Straight Connector 97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81" name="Group 347"/>
          <p:cNvGrpSpPr>
            <a:grpSpLocks/>
          </p:cNvGrpSpPr>
          <p:nvPr/>
        </p:nvGrpSpPr>
        <p:grpSpPr bwMode="auto">
          <a:xfrm>
            <a:off x="6970247" y="4493117"/>
            <a:ext cx="522452" cy="260369"/>
            <a:chOff x="1871277" y="1576300"/>
            <a:chExt cx="1128371" cy="437861"/>
          </a:xfrm>
        </p:grpSpPr>
        <p:sp>
          <p:nvSpPr>
            <p:cNvPr id="982" name="Oval 98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83" name="Rectangle 98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84" name="Oval 98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85" name="Freeform 98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86" name="Freeform 98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87" name="Freeform 98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88" name="Freeform 98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89" name="Straight Connector 988"/>
            <p:cNvCxnSpPr>
              <a:endCxn id="98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990" name="Straight Connector 98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991" name="Group 347"/>
          <p:cNvGrpSpPr>
            <a:grpSpLocks/>
          </p:cNvGrpSpPr>
          <p:nvPr/>
        </p:nvGrpSpPr>
        <p:grpSpPr bwMode="auto">
          <a:xfrm>
            <a:off x="6260655" y="4818927"/>
            <a:ext cx="522452" cy="260369"/>
            <a:chOff x="1871277" y="1576300"/>
            <a:chExt cx="1128371" cy="437861"/>
          </a:xfrm>
        </p:grpSpPr>
        <p:sp>
          <p:nvSpPr>
            <p:cNvPr id="992" name="Oval 99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93" name="Rectangle 99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94" name="Oval 99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995" name="Freeform 99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96" name="Freeform 99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97" name="Freeform 99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998" name="Freeform 99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999" name="Straight Connector 998"/>
            <p:cNvCxnSpPr>
              <a:endCxn id="99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00" name="Straight Connector 99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grpSp>
        <p:nvGrpSpPr>
          <p:cNvPr id="1001" name="Group 347"/>
          <p:cNvGrpSpPr>
            <a:grpSpLocks/>
          </p:cNvGrpSpPr>
          <p:nvPr/>
        </p:nvGrpSpPr>
        <p:grpSpPr bwMode="auto">
          <a:xfrm>
            <a:off x="7693291" y="4813217"/>
            <a:ext cx="522452" cy="260369"/>
            <a:chOff x="1871277" y="1576300"/>
            <a:chExt cx="1128371" cy="437861"/>
          </a:xfrm>
        </p:grpSpPr>
        <p:sp>
          <p:nvSpPr>
            <p:cNvPr id="1002" name="Oval 1001"/>
            <p:cNvSpPr/>
            <p:nvPr/>
          </p:nvSpPr>
          <p:spPr bwMode="auto">
            <a:xfrm flipV="1">
              <a:off x="1874446" y="1694641"/>
              <a:ext cx="1125202" cy="319520"/>
            </a:xfrm>
            <a:prstGeom prst="ellipse">
              <a:avLst/>
            </a:prstGeom>
            <a:gradFill flip="none" rotWithShape="1">
              <a:gsLst>
                <a:gs pos="0">
                  <a:schemeClr val="accent2">
                    <a:lumMod val="75000"/>
                  </a:schemeClr>
                </a:gs>
                <a:gs pos="53000">
                  <a:schemeClr val="accent2">
                    <a:lumMod val="60000"/>
                    <a:lumOff val="40000"/>
                  </a:schemeClr>
                </a:gs>
                <a:gs pos="100000">
                  <a:schemeClr val="accent2">
                    <a:lumMod val="75000"/>
                  </a:schemeClr>
                </a:gs>
              </a:gsLst>
              <a:lin ang="0" scaled="1"/>
              <a:tileRect/>
            </a:gra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1003" name="Rectangle 1002"/>
            <p:cNvSpPr/>
            <p:nvPr/>
          </p:nvSpPr>
          <p:spPr bwMode="auto">
            <a:xfrm>
              <a:off x="1871277" y="1739611"/>
              <a:ext cx="1128371" cy="115973"/>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04" name="Oval 1003"/>
            <p:cNvSpPr/>
            <p:nvPr/>
          </p:nvSpPr>
          <p:spPr bwMode="auto">
            <a:xfrm flipV="1">
              <a:off x="1871277" y="1576300"/>
              <a:ext cx="1125200" cy="319520"/>
            </a:xfrm>
            <a:prstGeom prst="ellipse">
              <a:avLst/>
            </a:prstGeom>
            <a:solidFill>
              <a:schemeClr val="bg1">
                <a:lumMod val="75000"/>
              </a:schemeClr>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n>
                  <a:solidFill>
                    <a:srgbClr val="000000"/>
                  </a:solidFill>
                </a:ln>
                <a:solidFill>
                  <a:srgbClr val="FFFFFF"/>
                </a:solidFill>
              </a:endParaRPr>
            </a:p>
          </p:txBody>
        </p:sp>
        <p:sp>
          <p:nvSpPr>
            <p:cNvPr id="1005" name="Freeform 1004"/>
            <p:cNvSpPr/>
            <p:nvPr/>
          </p:nvSpPr>
          <p:spPr bwMode="auto">
            <a:xfrm>
              <a:off x="2159708" y="1673340"/>
              <a:ext cx="548339" cy="160943"/>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06" name="Freeform 1005"/>
            <p:cNvSpPr/>
            <p:nvPr/>
          </p:nvSpPr>
          <p:spPr bwMode="auto">
            <a:xfrm>
              <a:off x="2102655" y="1633103"/>
              <a:ext cx="662444" cy="111241"/>
            </a:xfrm>
            <a:custGeom>
              <a:avLst/>
              <a:gdLst>
                <a:gd name="connsiteX0" fmla="*/ 0 w 3645229"/>
                <a:gd name="connsiteY0" fmla="*/ 214441 h 923747"/>
                <a:gd name="connsiteX1" fmla="*/ 659770 w 3645229"/>
                <a:gd name="connsiteY1" fmla="*/ 16495 h 923747"/>
                <a:gd name="connsiteX2" fmla="*/ 1814367 w 3645229"/>
                <a:gd name="connsiteY2" fmla="*/ 511360 h 923747"/>
                <a:gd name="connsiteX3" fmla="*/ 2968965 w 3645229"/>
                <a:gd name="connsiteY3" fmla="*/ 0 h 923747"/>
                <a:gd name="connsiteX4" fmla="*/ 3645229 w 3645229"/>
                <a:gd name="connsiteY4" fmla="*/ 197946 h 923747"/>
                <a:gd name="connsiteX5" fmla="*/ 3199884 w 3645229"/>
                <a:gd name="connsiteY5" fmla="*/ 461874 h 923747"/>
                <a:gd name="connsiteX6" fmla="*/ 2985459 w 3645229"/>
                <a:gd name="connsiteY6" fmla="*/ 379396 h 923747"/>
                <a:gd name="connsiteX7" fmla="*/ 1830861 w 3645229"/>
                <a:gd name="connsiteY7" fmla="*/ 923747 h 923747"/>
                <a:gd name="connsiteX8" fmla="*/ 676264 w 3645229"/>
                <a:gd name="connsiteY8" fmla="*/ 412387 h 923747"/>
                <a:gd name="connsiteX9" fmla="*/ 527816 w 3645229"/>
                <a:gd name="connsiteY9" fmla="*/ 478369 h 923747"/>
                <a:gd name="connsiteX10" fmla="*/ 0 w 3645229"/>
                <a:gd name="connsiteY10" fmla="*/ 21444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78369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71662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23747"/>
                <a:gd name="connsiteX1" fmla="*/ 655168 w 3640627"/>
                <a:gd name="connsiteY1" fmla="*/ 16495 h 923747"/>
                <a:gd name="connsiteX2" fmla="*/ 1809765 w 3640627"/>
                <a:gd name="connsiteY2" fmla="*/ 511360 h 923747"/>
                <a:gd name="connsiteX3" fmla="*/ 2964363 w 3640627"/>
                <a:gd name="connsiteY3" fmla="*/ 0 h 923747"/>
                <a:gd name="connsiteX4" fmla="*/ 3640627 w 3640627"/>
                <a:gd name="connsiteY4" fmla="*/ 197946 h 923747"/>
                <a:gd name="connsiteX5" fmla="*/ 3195282 w 3640627"/>
                <a:gd name="connsiteY5" fmla="*/ 461874 h 923747"/>
                <a:gd name="connsiteX6" fmla="*/ 2980857 w 3640627"/>
                <a:gd name="connsiteY6" fmla="*/ 379396 h 923747"/>
                <a:gd name="connsiteX7" fmla="*/ 1826259 w 3640627"/>
                <a:gd name="connsiteY7" fmla="*/ 923747 h 923747"/>
                <a:gd name="connsiteX8" fmla="*/ 690067 w 3640627"/>
                <a:gd name="connsiteY8" fmla="*/ 412387 h 923747"/>
                <a:gd name="connsiteX9" fmla="*/ 523214 w 3640627"/>
                <a:gd name="connsiteY9" fmla="*/ 482971 h 923747"/>
                <a:gd name="connsiteX10" fmla="*/ 0 w 3640627"/>
                <a:gd name="connsiteY10" fmla="*/ 242051 h 923747"/>
                <a:gd name="connsiteX0" fmla="*/ 0 w 3640627"/>
                <a:gd name="connsiteY0" fmla="*/ 242051 h 946755"/>
                <a:gd name="connsiteX1" fmla="*/ 655168 w 3640627"/>
                <a:gd name="connsiteY1" fmla="*/ 16495 h 946755"/>
                <a:gd name="connsiteX2" fmla="*/ 1809765 w 3640627"/>
                <a:gd name="connsiteY2" fmla="*/ 511360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2980857 w 3640627"/>
                <a:gd name="connsiteY6" fmla="*/ 379396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640627"/>
                <a:gd name="connsiteY0" fmla="*/ 242051 h 946755"/>
                <a:gd name="connsiteX1" fmla="*/ 655168 w 3640627"/>
                <a:gd name="connsiteY1" fmla="*/ 16495 h 946755"/>
                <a:gd name="connsiteX2" fmla="*/ 1855778 w 3640627"/>
                <a:gd name="connsiteY2" fmla="*/ 534367 h 946755"/>
                <a:gd name="connsiteX3" fmla="*/ 2964363 w 3640627"/>
                <a:gd name="connsiteY3" fmla="*/ 0 h 946755"/>
                <a:gd name="connsiteX4" fmla="*/ 3640627 w 3640627"/>
                <a:gd name="connsiteY4" fmla="*/ 197946 h 946755"/>
                <a:gd name="connsiteX5" fmla="*/ 3195282 w 3640627"/>
                <a:gd name="connsiteY5" fmla="*/ 461874 h 946755"/>
                <a:gd name="connsiteX6" fmla="*/ 3008465 w 3640627"/>
                <a:gd name="connsiteY6" fmla="*/ 402404 h 946755"/>
                <a:gd name="connsiteX7" fmla="*/ 1876873 w 3640627"/>
                <a:gd name="connsiteY7" fmla="*/ 946755 h 946755"/>
                <a:gd name="connsiteX8" fmla="*/ 690067 w 3640627"/>
                <a:gd name="connsiteY8" fmla="*/ 412387 h 946755"/>
                <a:gd name="connsiteX9" fmla="*/ 523214 w 3640627"/>
                <a:gd name="connsiteY9" fmla="*/ 482971 h 946755"/>
                <a:gd name="connsiteX10" fmla="*/ 0 w 3640627"/>
                <a:gd name="connsiteY10" fmla="*/ 242051 h 946755"/>
                <a:gd name="connsiteX0" fmla="*/ 0 w 3723451"/>
                <a:gd name="connsiteY0" fmla="*/ 242051 h 946755"/>
                <a:gd name="connsiteX1" fmla="*/ 655168 w 3723451"/>
                <a:gd name="connsiteY1" fmla="*/ 16495 h 946755"/>
                <a:gd name="connsiteX2" fmla="*/ 1855778 w 3723451"/>
                <a:gd name="connsiteY2" fmla="*/ 534367 h 946755"/>
                <a:gd name="connsiteX3" fmla="*/ 2964363 w 3723451"/>
                <a:gd name="connsiteY3" fmla="*/ 0 h 946755"/>
                <a:gd name="connsiteX4" fmla="*/ 3723451 w 3723451"/>
                <a:gd name="connsiteY4" fmla="*/ 220954 h 946755"/>
                <a:gd name="connsiteX5" fmla="*/ 3195282 w 3723451"/>
                <a:gd name="connsiteY5" fmla="*/ 461874 h 946755"/>
                <a:gd name="connsiteX6" fmla="*/ 3008465 w 3723451"/>
                <a:gd name="connsiteY6" fmla="*/ 402404 h 946755"/>
                <a:gd name="connsiteX7" fmla="*/ 1876873 w 3723451"/>
                <a:gd name="connsiteY7" fmla="*/ 946755 h 946755"/>
                <a:gd name="connsiteX8" fmla="*/ 690067 w 3723451"/>
                <a:gd name="connsiteY8" fmla="*/ 412387 h 946755"/>
                <a:gd name="connsiteX9" fmla="*/ 523214 w 3723451"/>
                <a:gd name="connsiteY9" fmla="*/ 482971 h 946755"/>
                <a:gd name="connsiteX10" fmla="*/ 0 w 3723451"/>
                <a:gd name="connsiteY10" fmla="*/ 242051 h 946755"/>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08465 w 3723451"/>
                <a:gd name="connsiteY6" fmla="*/ 388599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95282 w 3723451"/>
                <a:gd name="connsiteY5" fmla="*/ 448069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690067 w 3723451"/>
                <a:gd name="connsiteY8" fmla="*/ 398582 h 932950"/>
                <a:gd name="connsiteX9" fmla="*/ 523214 w 3723451"/>
                <a:gd name="connsiteY9" fmla="*/ 469166 h 932950"/>
                <a:gd name="connsiteX10" fmla="*/ 0 w 3723451"/>
                <a:gd name="connsiteY10" fmla="*/ 228246 h 932950"/>
                <a:gd name="connsiteX0" fmla="*/ 0 w 3723451"/>
                <a:gd name="connsiteY0" fmla="*/ 228246 h 932950"/>
                <a:gd name="connsiteX1" fmla="*/ 655168 w 3723451"/>
                <a:gd name="connsiteY1" fmla="*/ 2690 h 932950"/>
                <a:gd name="connsiteX2" fmla="*/ 1855778 w 3723451"/>
                <a:gd name="connsiteY2" fmla="*/ 520562 h 932950"/>
                <a:gd name="connsiteX3" fmla="*/ 3001174 w 3723451"/>
                <a:gd name="connsiteY3" fmla="*/ 0 h 932950"/>
                <a:gd name="connsiteX4" fmla="*/ 3723451 w 3723451"/>
                <a:gd name="connsiteY4" fmla="*/ 207149 h 932950"/>
                <a:gd name="connsiteX5" fmla="*/ 3186079 w 3723451"/>
                <a:gd name="connsiteY5" fmla="*/ 461874 h 932950"/>
                <a:gd name="connsiteX6" fmla="*/ 3013067 w 3723451"/>
                <a:gd name="connsiteY6" fmla="*/ 393200 h 932950"/>
                <a:gd name="connsiteX7" fmla="*/ 1876873 w 3723451"/>
                <a:gd name="connsiteY7" fmla="*/ 932950 h 932950"/>
                <a:gd name="connsiteX8" fmla="*/ 711613 w 3723451"/>
                <a:gd name="connsiteY8" fmla="*/ 413055 h 932950"/>
                <a:gd name="connsiteX9" fmla="*/ 523214 w 3723451"/>
                <a:gd name="connsiteY9" fmla="*/ 469166 h 932950"/>
                <a:gd name="connsiteX10" fmla="*/ 0 w 3723451"/>
                <a:gd name="connsiteY10" fmla="*/ 228246 h 93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07" name="Freeform 1006"/>
            <p:cNvSpPr/>
            <p:nvPr/>
          </p:nvSpPr>
          <p:spPr bwMode="auto">
            <a:xfrm>
              <a:off x="2536889" y="1727776"/>
              <a:ext cx="244057" cy="97040"/>
            </a:xfrm>
            <a:custGeom>
              <a:avLst/>
              <a:gdLst>
                <a:gd name="connsiteX0" fmla="*/ 55216 w 1421812"/>
                <a:gd name="connsiteY0" fmla="*/ 0 h 800665"/>
                <a:gd name="connsiteX1" fmla="*/ 1421812 w 1421812"/>
                <a:gd name="connsiteY1" fmla="*/ 625807 h 800665"/>
                <a:gd name="connsiteX2" fmla="*/ 947874 w 1421812"/>
                <a:gd name="connsiteY2" fmla="*/ 800665 h 800665"/>
                <a:gd name="connsiteX3" fmla="*/ 50614 w 1421812"/>
                <a:gd name="connsiteY3" fmla="*/ 404934 h 800665"/>
                <a:gd name="connsiteX4" fmla="*/ 0 w 1421812"/>
                <a:gd name="connsiteY4" fmla="*/ 404934 h 800665"/>
                <a:gd name="connsiteX5" fmla="*/ 55216 w 1421812"/>
                <a:gd name="connsiteY5" fmla="*/ 0 h 800665"/>
                <a:gd name="connsiteX0" fmla="*/ 4602 w 1371198"/>
                <a:gd name="connsiteY0" fmla="*/ 0 h 800665"/>
                <a:gd name="connsiteX1" fmla="*/ 1371198 w 1371198"/>
                <a:gd name="connsiteY1" fmla="*/ 625807 h 800665"/>
                <a:gd name="connsiteX2" fmla="*/ 897260 w 1371198"/>
                <a:gd name="connsiteY2" fmla="*/ 800665 h 800665"/>
                <a:gd name="connsiteX3" fmla="*/ 0 w 1371198"/>
                <a:gd name="connsiteY3" fmla="*/ 404934 h 800665"/>
                <a:gd name="connsiteX4" fmla="*/ 4602 w 1371198"/>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0665"/>
                <a:gd name="connsiteX1" fmla="*/ 1366596 w 1366596"/>
                <a:gd name="connsiteY1" fmla="*/ 625807 h 800665"/>
                <a:gd name="connsiteX2" fmla="*/ 892658 w 1366596"/>
                <a:gd name="connsiteY2" fmla="*/ 800665 h 800665"/>
                <a:gd name="connsiteX3" fmla="*/ 4601 w 1366596"/>
                <a:gd name="connsiteY3" fmla="*/ 427942 h 800665"/>
                <a:gd name="connsiteX4" fmla="*/ 0 w 1366596"/>
                <a:gd name="connsiteY4" fmla="*/ 0 h 800665"/>
                <a:gd name="connsiteX0" fmla="*/ 0 w 1366596"/>
                <a:gd name="connsiteY0" fmla="*/ 0 h 809868"/>
                <a:gd name="connsiteX1" fmla="*/ 1366596 w 1366596"/>
                <a:gd name="connsiteY1" fmla="*/ 625807 h 809868"/>
                <a:gd name="connsiteX2" fmla="*/ 865050 w 1366596"/>
                <a:gd name="connsiteY2" fmla="*/ 809868 h 809868"/>
                <a:gd name="connsiteX3" fmla="*/ 4601 w 1366596"/>
                <a:gd name="connsiteY3" fmla="*/ 427942 h 809868"/>
                <a:gd name="connsiteX4" fmla="*/ 0 w 1366596"/>
                <a:gd name="connsiteY4" fmla="*/ 0 h 809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596" h="809868">
                  <a:moveTo>
                    <a:pt x="0" y="0"/>
                  </a:moveTo>
                  <a:lnTo>
                    <a:pt x="1366596" y="625807"/>
                  </a:lnTo>
                  <a:lnTo>
                    <a:pt x="865050" y="809868"/>
                  </a:lnTo>
                  <a:lnTo>
                    <a:pt x="4601" y="427942"/>
                  </a:lnTo>
                  <a:cubicBezTo>
                    <a:pt x="-1535" y="105836"/>
                    <a:pt x="1534" y="142647"/>
                    <a:pt x="0" y="0"/>
                  </a:cubicBez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08" name="Freeform 1007"/>
            <p:cNvSpPr/>
            <p:nvPr/>
          </p:nvSpPr>
          <p:spPr bwMode="auto">
            <a:xfrm>
              <a:off x="2089977" y="1730144"/>
              <a:ext cx="240888" cy="97039"/>
            </a:xfrm>
            <a:custGeom>
              <a:avLst/>
              <a:gdLst>
                <a:gd name="connsiteX0" fmla="*/ 1329786 w 1348191"/>
                <a:gd name="connsiteY0" fmla="*/ 0 h 809869"/>
                <a:gd name="connsiteX1" fmla="*/ 1348191 w 1348191"/>
                <a:gd name="connsiteY1" fmla="*/ 400333 h 809869"/>
                <a:gd name="connsiteX2" fmla="*/ 487742 w 1348191"/>
                <a:gd name="connsiteY2" fmla="*/ 809869 h 809869"/>
                <a:gd name="connsiteX3" fmla="*/ 0 w 1348191"/>
                <a:gd name="connsiteY3" fmla="*/ 630409 h 809869"/>
                <a:gd name="connsiteX4" fmla="*/ 1329786 w 1348191"/>
                <a:gd name="connsiteY4" fmla="*/ 0 h 809869"/>
                <a:gd name="connsiteX0" fmla="*/ 1329786 w 1348191"/>
                <a:gd name="connsiteY0" fmla="*/ 0 h 791462"/>
                <a:gd name="connsiteX1" fmla="*/ 1348191 w 1348191"/>
                <a:gd name="connsiteY1" fmla="*/ 381926 h 791462"/>
                <a:gd name="connsiteX2" fmla="*/ 487742 w 1348191"/>
                <a:gd name="connsiteY2" fmla="*/ 791462 h 791462"/>
                <a:gd name="connsiteX3" fmla="*/ 0 w 1348191"/>
                <a:gd name="connsiteY3" fmla="*/ 612002 h 791462"/>
                <a:gd name="connsiteX4" fmla="*/ 1329786 w 1348191"/>
                <a:gd name="connsiteY4" fmla="*/ 0 h 791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8191" h="791462">
                  <a:moveTo>
                    <a:pt x="1329786" y="0"/>
                  </a:moveTo>
                  <a:lnTo>
                    <a:pt x="1348191" y="381926"/>
                  </a:lnTo>
                  <a:lnTo>
                    <a:pt x="487742" y="791462"/>
                  </a:lnTo>
                  <a:lnTo>
                    <a:pt x="0" y="612002"/>
                  </a:lnTo>
                  <a:lnTo>
                    <a:pt x="1329786" y="0"/>
                  </a:lnTo>
                  <a:close/>
                </a:path>
              </a:pathLst>
            </a:cu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cxnSp>
          <p:nvCxnSpPr>
            <p:cNvPr id="1009" name="Straight Connector 1008"/>
            <p:cNvCxnSpPr>
              <a:endCxn id="1004" idx="2"/>
            </p:cNvCxnSpPr>
            <p:nvPr/>
          </p:nvCxnSpPr>
          <p:spPr bwMode="auto">
            <a:xfrm flipH="1" flipV="1">
              <a:off x="1871277" y="1737243"/>
              <a:ext cx="3169"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10" name="Straight Connector 1009"/>
            <p:cNvCxnSpPr/>
            <p:nvPr/>
          </p:nvCxnSpPr>
          <p:spPr bwMode="auto">
            <a:xfrm flipH="1" flipV="1">
              <a:off x="2996477" y="1734877"/>
              <a:ext cx="3171" cy="123074"/>
            </a:xfrm>
            <a:prstGeom prst="line">
              <a:avLst/>
            </a:prstGeom>
            <a:ln w="6350" cmpd="sng">
              <a:solidFill>
                <a:schemeClr val="tx1"/>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980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041400"/>
            <a:ext cx="45704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Rectangle 2"/>
          <p:cNvSpPr>
            <a:spLocks noGrp="1" noChangeArrowheads="1"/>
          </p:cNvSpPr>
          <p:nvPr>
            <p:ph type="title"/>
          </p:nvPr>
        </p:nvSpPr>
        <p:spPr>
          <a:xfrm>
            <a:off x="533400" y="228600"/>
            <a:ext cx="6176963" cy="1143000"/>
          </a:xfrm>
        </p:spPr>
        <p:txBody>
          <a:bodyPr/>
          <a:lstStyle/>
          <a:p>
            <a:pPr>
              <a:defRPr/>
            </a:pPr>
            <a:r>
              <a:rPr lang="en-US" dirty="0">
                <a:latin typeface="Gill Sans MT" charset="0"/>
                <a:cs typeface="+mj-cs"/>
              </a:rPr>
              <a:t>Link layer services</a:t>
            </a:r>
          </a:p>
        </p:txBody>
      </p:sp>
      <p:sp>
        <p:nvSpPr>
          <p:cNvPr id="6150" name="Rectangle 3"/>
          <p:cNvSpPr>
            <a:spLocks noGrp="1" noChangeArrowheads="1"/>
          </p:cNvSpPr>
          <p:nvPr>
            <p:ph type="body" idx="1"/>
          </p:nvPr>
        </p:nvSpPr>
        <p:spPr>
          <a:xfrm>
            <a:off x="484188" y="1419225"/>
            <a:ext cx="7772400" cy="4648200"/>
          </a:xfrm>
        </p:spPr>
        <p:txBody>
          <a:bodyPr/>
          <a:lstStyle/>
          <a:p>
            <a:pPr>
              <a:lnSpc>
                <a:spcPct val="75000"/>
              </a:lnSpc>
              <a:defRPr/>
            </a:pPr>
            <a:r>
              <a:rPr lang="en-US" i="1" dirty="0">
                <a:solidFill>
                  <a:srgbClr val="CC0000"/>
                </a:solidFill>
                <a:latin typeface="Gill Sans MT" charset="0"/>
                <a:cs typeface="+mn-cs"/>
              </a:rPr>
              <a:t>framing, link access:</a:t>
            </a:r>
            <a:r>
              <a:rPr lang="en-US" sz="3200" dirty="0">
                <a:latin typeface="Gill Sans MT" charset="0"/>
                <a:cs typeface="+mn-cs"/>
              </a:rPr>
              <a:t> </a:t>
            </a:r>
          </a:p>
          <a:p>
            <a:pPr lvl="1">
              <a:lnSpc>
                <a:spcPct val="75000"/>
              </a:lnSpc>
              <a:defRPr/>
            </a:pPr>
            <a:r>
              <a:rPr lang="en-US" dirty="0">
                <a:latin typeface="Gill Sans MT" charset="0"/>
              </a:rPr>
              <a:t>encapsulate datagram into frame, adding header, trailer</a:t>
            </a:r>
          </a:p>
          <a:p>
            <a:pPr lvl="1">
              <a:lnSpc>
                <a:spcPct val="75000"/>
              </a:lnSpc>
              <a:defRPr/>
            </a:pPr>
            <a:r>
              <a:rPr lang="en-US" dirty="0">
                <a:latin typeface="Gill Sans MT" charset="0"/>
              </a:rPr>
              <a:t>channel access if shared medium</a:t>
            </a:r>
          </a:p>
          <a:p>
            <a:pPr lvl="1">
              <a:lnSpc>
                <a:spcPct val="75000"/>
              </a:lnSpc>
              <a:defRPr/>
            </a:pPr>
            <a:r>
              <a:rPr lang="ja-JP" altLang="en-US" dirty="0">
                <a:latin typeface="Gill Sans MT" charset="0"/>
              </a:rPr>
              <a:t>“</a:t>
            </a:r>
            <a:r>
              <a:rPr lang="en-US" dirty="0">
                <a:latin typeface="Gill Sans MT" charset="0"/>
              </a:rPr>
              <a:t>MAC</a:t>
            </a:r>
            <a:r>
              <a:rPr lang="ja-JP" altLang="en-US" dirty="0">
                <a:latin typeface="Gill Sans MT" charset="0"/>
              </a:rPr>
              <a:t>”</a:t>
            </a:r>
            <a:r>
              <a:rPr lang="en-US" dirty="0">
                <a:latin typeface="Gill Sans MT" charset="0"/>
              </a:rPr>
              <a:t> addresses used in frame headers to identify source, </a:t>
            </a:r>
            <a:r>
              <a:rPr lang="en-US" dirty="0" smtClean="0">
                <a:latin typeface="Gill Sans MT" charset="0"/>
              </a:rPr>
              <a:t>destination  </a:t>
            </a:r>
            <a:endParaRPr lang="en-US" dirty="0">
              <a:latin typeface="Gill Sans MT" charset="0"/>
            </a:endParaRPr>
          </a:p>
          <a:p>
            <a:pPr lvl="2">
              <a:lnSpc>
                <a:spcPct val="90000"/>
              </a:lnSpc>
              <a:defRPr/>
            </a:pPr>
            <a:r>
              <a:rPr lang="en-US" sz="2400" dirty="0">
                <a:latin typeface="Gill Sans MT" charset="0"/>
              </a:rPr>
              <a:t>different from IP address!</a:t>
            </a:r>
          </a:p>
          <a:p>
            <a:pPr>
              <a:lnSpc>
                <a:spcPct val="75000"/>
              </a:lnSpc>
              <a:defRPr/>
            </a:pPr>
            <a:r>
              <a:rPr lang="en-US" i="1" dirty="0">
                <a:solidFill>
                  <a:srgbClr val="CC0000"/>
                </a:solidFill>
                <a:latin typeface="Gill Sans MT" charset="0"/>
                <a:cs typeface="+mn-cs"/>
              </a:rPr>
              <a:t>reliable delivery between adjacent nodes</a:t>
            </a:r>
          </a:p>
          <a:p>
            <a:pPr lvl="1">
              <a:lnSpc>
                <a:spcPct val="75000"/>
              </a:lnSpc>
              <a:defRPr/>
            </a:pPr>
            <a:r>
              <a:rPr lang="en-US" dirty="0">
                <a:latin typeface="Gill Sans MT" charset="0"/>
              </a:rPr>
              <a:t>we learned how to do this already (chapter 3)!</a:t>
            </a:r>
          </a:p>
          <a:p>
            <a:pPr lvl="1">
              <a:lnSpc>
                <a:spcPct val="75000"/>
              </a:lnSpc>
              <a:defRPr/>
            </a:pPr>
            <a:r>
              <a:rPr lang="en-US" dirty="0">
                <a:latin typeface="Gill Sans MT" charset="0"/>
              </a:rPr>
              <a:t>seldom used on low bit-error link (fiber, some twisted pair)</a:t>
            </a:r>
          </a:p>
          <a:p>
            <a:pPr lvl="1">
              <a:lnSpc>
                <a:spcPct val="75000"/>
              </a:lnSpc>
              <a:defRPr/>
            </a:pPr>
            <a:r>
              <a:rPr lang="en-US" dirty="0">
                <a:latin typeface="Gill Sans MT" charset="0"/>
              </a:rPr>
              <a:t>wireless links: high error rates</a:t>
            </a:r>
          </a:p>
          <a:p>
            <a:pPr lvl="2">
              <a:lnSpc>
                <a:spcPct val="90000"/>
              </a:lnSpc>
              <a:defRPr/>
            </a:pPr>
            <a:r>
              <a:rPr lang="en-US" sz="2400" i="1" dirty="0">
                <a:solidFill>
                  <a:srgbClr val="CC0000"/>
                </a:solidFill>
                <a:latin typeface="Gill Sans MT" charset="0"/>
              </a:rPr>
              <a:t>Q:</a:t>
            </a:r>
            <a:r>
              <a:rPr lang="en-US" sz="2400" dirty="0">
                <a:latin typeface="Gill Sans MT" charset="0"/>
              </a:rPr>
              <a:t> why both link-level and end-end reliability?</a:t>
            </a:r>
          </a:p>
        </p:txBody>
      </p:sp>
    </p:spTree>
    <p:extLst>
      <p:ext uri="{BB962C8B-B14F-4D97-AF65-F5344CB8AC3E}">
        <p14:creationId xmlns:p14="http://schemas.microsoft.com/office/powerpoint/2010/main" val="1837189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028700"/>
            <a:ext cx="5942012"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Rectangle 3"/>
          <p:cNvSpPr>
            <a:spLocks noGrp="1" noChangeArrowheads="1"/>
          </p:cNvSpPr>
          <p:nvPr>
            <p:ph type="body" idx="1"/>
          </p:nvPr>
        </p:nvSpPr>
        <p:spPr>
          <a:xfrm>
            <a:off x="522288" y="1563688"/>
            <a:ext cx="7772400" cy="4648200"/>
          </a:xfrm>
        </p:spPr>
        <p:txBody>
          <a:bodyPr/>
          <a:lstStyle/>
          <a:p>
            <a:pPr>
              <a:defRPr/>
            </a:pPr>
            <a:r>
              <a:rPr lang="en-US" i="1" dirty="0">
                <a:solidFill>
                  <a:srgbClr val="CC0000"/>
                </a:solidFill>
                <a:latin typeface="Gill Sans MT" charset="0"/>
                <a:cs typeface="+mn-cs"/>
              </a:rPr>
              <a:t>flow control:</a:t>
            </a:r>
            <a:r>
              <a:rPr lang="en-US" dirty="0">
                <a:solidFill>
                  <a:srgbClr val="CC0000"/>
                </a:solidFill>
                <a:latin typeface="Gill Sans MT" charset="0"/>
                <a:cs typeface="+mn-cs"/>
              </a:rPr>
              <a:t> </a:t>
            </a:r>
          </a:p>
          <a:p>
            <a:pPr lvl="1">
              <a:defRPr/>
            </a:pPr>
            <a:r>
              <a:rPr lang="en-US" sz="2000" dirty="0">
                <a:latin typeface="Gill Sans MT" charset="0"/>
              </a:rPr>
              <a:t>pacing between adjacent sending and receiving nodes</a:t>
            </a:r>
            <a:endParaRPr lang="en-US" dirty="0">
              <a:latin typeface="Gill Sans MT" charset="0"/>
            </a:endParaRPr>
          </a:p>
          <a:p>
            <a:pPr>
              <a:defRPr/>
            </a:pPr>
            <a:r>
              <a:rPr lang="en-US" i="1" dirty="0">
                <a:solidFill>
                  <a:srgbClr val="CC0000"/>
                </a:solidFill>
                <a:latin typeface="Gill Sans MT" charset="0"/>
                <a:cs typeface="+mn-cs"/>
              </a:rPr>
              <a:t>error detection</a:t>
            </a:r>
            <a:r>
              <a:rPr lang="en-US" dirty="0">
                <a:solidFill>
                  <a:srgbClr val="CC0000"/>
                </a:solidFill>
                <a:latin typeface="Gill Sans MT" charset="0"/>
                <a:cs typeface="+mn-cs"/>
              </a:rPr>
              <a:t>: </a:t>
            </a:r>
          </a:p>
          <a:p>
            <a:pPr lvl="1">
              <a:defRPr/>
            </a:pPr>
            <a:r>
              <a:rPr lang="en-US" sz="2000" dirty="0">
                <a:latin typeface="Gill Sans MT" charset="0"/>
              </a:rPr>
              <a:t>errors caused by signal attenuation, noise. </a:t>
            </a:r>
          </a:p>
          <a:p>
            <a:pPr lvl="1">
              <a:defRPr/>
            </a:pPr>
            <a:r>
              <a:rPr lang="en-US" sz="2000" dirty="0">
                <a:latin typeface="Gill Sans MT" charset="0"/>
              </a:rPr>
              <a:t>receiver detects presence of errors: </a:t>
            </a:r>
          </a:p>
          <a:p>
            <a:pPr lvl="2">
              <a:defRPr/>
            </a:pPr>
            <a:r>
              <a:rPr lang="en-US" dirty="0">
                <a:latin typeface="Gill Sans MT" charset="0"/>
              </a:rPr>
              <a:t>signals sender for retransmission or drops frame </a:t>
            </a:r>
          </a:p>
          <a:p>
            <a:pPr>
              <a:defRPr/>
            </a:pPr>
            <a:r>
              <a:rPr lang="en-US" i="1" dirty="0">
                <a:solidFill>
                  <a:srgbClr val="CC0000"/>
                </a:solidFill>
                <a:latin typeface="Gill Sans MT" charset="0"/>
                <a:cs typeface="+mn-cs"/>
              </a:rPr>
              <a:t>error correction:</a:t>
            </a:r>
            <a:r>
              <a:rPr lang="en-US" dirty="0">
                <a:latin typeface="Gill Sans MT" charset="0"/>
                <a:cs typeface="+mn-cs"/>
              </a:rPr>
              <a:t> </a:t>
            </a:r>
          </a:p>
          <a:p>
            <a:pPr lvl="1">
              <a:defRPr/>
            </a:pPr>
            <a:r>
              <a:rPr lang="en-US" sz="2000" dirty="0">
                <a:latin typeface="Gill Sans MT" charset="0"/>
              </a:rPr>
              <a:t>receiver identifies </a:t>
            </a:r>
            <a:r>
              <a:rPr lang="en-US" sz="2000" i="1" dirty="0">
                <a:solidFill>
                  <a:srgbClr val="CC0000"/>
                </a:solidFill>
                <a:latin typeface="Gill Sans MT" charset="0"/>
              </a:rPr>
              <a:t>and corrects</a:t>
            </a:r>
            <a:r>
              <a:rPr lang="en-US" sz="2000" dirty="0">
                <a:latin typeface="Gill Sans MT" charset="0"/>
              </a:rPr>
              <a:t> bit error(s) without resorting to retransmission</a:t>
            </a:r>
            <a:endParaRPr lang="en-US" dirty="0">
              <a:latin typeface="Gill Sans MT" charset="0"/>
            </a:endParaRPr>
          </a:p>
          <a:p>
            <a:pPr>
              <a:defRPr/>
            </a:pPr>
            <a:r>
              <a:rPr lang="en-US" i="1" dirty="0">
                <a:solidFill>
                  <a:srgbClr val="CC0000"/>
                </a:solidFill>
                <a:latin typeface="Gill Sans MT" charset="0"/>
                <a:cs typeface="+mn-cs"/>
              </a:rPr>
              <a:t>half-duplex and full-duplex</a:t>
            </a:r>
            <a:endParaRPr lang="en-US" dirty="0">
              <a:solidFill>
                <a:srgbClr val="CC0000"/>
              </a:solidFill>
              <a:latin typeface="Gill Sans MT" charset="0"/>
              <a:cs typeface="+mn-cs"/>
            </a:endParaRPr>
          </a:p>
          <a:p>
            <a:pPr lvl="1">
              <a:defRPr/>
            </a:pPr>
            <a:r>
              <a:rPr lang="en-US" sz="2000" dirty="0">
                <a:latin typeface="Gill Sans MT" charset="0"/>
              </a:rPr>
              <a:t>with half duplex, nodes at both ends of link can transmit, but not at same time</a:t>
            </a:r>
            <a:endParaRPr lang="en-US" dirty="0">
              <a:latin typeface="Gill Sans MT" charset="0"/>
            </a:endParaRPr>
          </a:p>
        </p:txBody>
      </p:sp>
      <p:sp>
        <p:nvSpPr>
          <p:cNvPr id="7174" name="Rectangle 6"/>
          <p:cNvSpPr>
            <a:spLocks noGrp="1" noChangeArrowheads="1"/>
          </p:cNvSpPr>
          <p:nvPr>
            <p:ph type="title"/>
          </p:nvPr>
        </p:nvSpPr>
        <p:spPr>
          <a:xfrm>
            <a:off x="533400" y="228600"/>
            <a:ext cx="6176963" cy="1143000"/>
          </a:xfrm>
        </p:spPr>
        <p:txBody>
          <a:bodyPr/>
          <a:lstStyle/>
          <a:p>
            <a:pPr>
              <a:defRPr/>
            </a:pPr>
            <a:r>
              <a:rPr lang="en-US" dirty="0">
                <a:latin typeface="Gill Sans MT" charset="0"/>
                <a:cs typeface="+mj-cs"/>
              </a:rPr>
              <a:t>Link layer services (more)</a:t>
            </a:r>
          </a:p>
        </p:txBody>
      </p:sp>
    </p:spTree>
    <p:extLst>
      <p:ext uri="{BB962C8B-B14F-4D97-AF65-F5344CB8AC3E}">
        <p14:creationId xmlns:p14="http://schemas.microsoft.com/office/powerpoint/2010/main" val="172361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68" name="Freeform 92"/>
          <p:cNvSpPr>
            <a:spLocks/>
          </p:cNvSpPr>
          <p:nvPr/>
        </p:nvSpPr>
        <p:spPr bwMode="auto">
          <a:xfrm>
            <a:off x="5656263" y="2616200"/>
            <a:ext cx="2308225" cy="3028950"/>
          </a:xfrm>
          <a:custGeom>
            <a:avLst/>
            <a:gdLst>
              <a:gd name="T0" fmla="*/ 0 w 1454"/>
              <a:gd name="T1" fmla="*/ 2743200 h 1908"/>
              <a:gd name="T2" fmla="*/ 31750 w 1454"/>
              <a:gd name="T3" fmla="*/ 2668588 h 1908"/>
              <a:gd name="T4" fmla="*/ 446088 w 1454"/>
              <a:gd name="T5" fmla="*/ 0 h 1908"/>
              <a:gd name="T6" fmla="*/ 1978025 w 1454"/>
              <a:gd name="T7" fmla="*/ 477838 h 1908"/>
              <a:gd name="T8" fmla="*/ 2308225 w 1454"/>
              <a:gd name="T9" fmla="*/ 2370138 h 1908"/>
              <a:gd name="T10" fmla="*/ 393700 w 1454"/>
              <a:gd name="T11" fmla="*/ 3028950 h 1908"/>
              <a:gd name="T12" fmla="*/ 0 w 1454"/>
              <a:gd name="T13" fmla="*/ 2743200 h 19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4" h="1908">
                <a:moveTo>
                  <a:pt x="0" y="1728"/>
                </a:moveTo>
                <a:cubicBezTo>
                  <a:pt x="15" y="1684"/>
                  <a:pt x="4" y="1697"/>
                  <a:pt x="20" y="1681"/>
                </a:cubicBezTo>
                <a:lnTo>
                  <a:pt x="281" y="0"/>
                </a:lnTo>
                <a:lnTo>
                  <a:pt x="1246" y="301"/>
                </a:lnTo>
                <a:lnTo>
                  <a:pt x="1454" y="1493"/>
                </a:lnTo>
                <a:lnTo>
                  <a:pt x="248" y="1908"/>
                </a:lnTo>
                <a:lnTo>
                  <a:pt x="0" y="1728"/>
                </a:lnTo>
                <a:close/>
              </a:path>
            </a:pathLst>
          </a:custGeom>
          <a:gradFill rotWithShape="1">
            <a:gsLst>
              <a:gs pos="0">
                <a:srgbClr val="000099"/>
              </a:gs>
              <a:gs pos="50000">
                <a:schemeClr val="bg1"/>
              </a:gs>
              <a:gs pos="100000">
                <a:srgbClr val="000099"/>
              </a:gs>
            </a:gsLst>
            <a:lin ang="189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defRPr/>
            </a:pPr>
            <a:endParaRPr lang="en-US" sz="1800" dirty="0">
              <a:solidFill>
                <a:srgbClr val="000000"/>
              </a:solidFill>
              <a:latin typeface="Arial" charset="0"/>
              <a:ea typeface="ＭＳ Ｐゴシック" charset="0"/>
              <a:cs typeface="+mn-cs"/>
            </a:endParaRPr>
          </a:p>
        </p:txBody>
      </p:sp>
      <p:pic>
        <p:nvPicPr>
          <p:cNvPr id="54276" name="Picture 88"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887413"/>
            <a:ext cx="7769225"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8" name="Rectangle 2"/>
          <p:cNvSpPr>
            <a:spLocks noGrp="1" noChangeArrowheads="1"/>
          </p:cNvSpPr>
          <p:nvPr>
            <p:ph type="title"/>
          </p:nvPr>
        </p:nvSpPr>
        <p:spPr>
          <a:xfrm>
            <a:off x="384175" y="100013"/>
            <a:ext cx="8251825" cy="1143000"/>
          </a:xfrm>
        </p:spPr>
        <p:txBody>
          <a:bodyPr/>
          <a:lstStyle/>
          <a:p>
            <a:pPr>
              <a:defRPr/>
            </a:pPr>
            <a:r>
              <a:rPr lang="en-US" sz="4000" dirty="0">
                <a:latin typeface="Gill Sans MT" charset="0"/>
                <a:cs typeface="+mj-cs"/>
              </a:rPr>
              <a:t>Where is the link layer implemented?</a:t>
            </a:r>
          </a:p>
        </p:txBody>
      </p:sp>
      <p:sp>
        <p:nvSpPr>
          <p:cNvPr id="8199" name="Rectangle 3"/>
          <p:cNvSpPr>
            <a:spLocks noGrp="1" noChangeArrowheads="1"/>
          </p:cNvSpPr>
          <p:nvPr>
            <p:ph type="body" sz="half" idx="1"/>
          </p:nvPr>
        </p:nvSpPr>
        <p:spPr>
          <a:xfrm>
            <a:off x="398463" y="1243013"/>
            <a:ext cx="4075112" cy="4659312"/>
          </a:xfrm>
        </p:spPr>
        <p:txBody>
          <a:bodyPr/>
          <a:lstStyle/>
          <a:p>
            <a:pPr>
              <a:defRPr/>
            </a:pPr>
            <a:r>
              <a:rPr lang="en-US" sz="2400" dirty="0">
                <a:latin typeface="Gill Sans MT" charset="0"/>
                <a:cs typeface="+mn-cs"/>
              </a:rPr>
              <a:t>in each and every host</a:t>
            </a:r>
          </a:p>
          <a:p>
            <a:pPr>
              <a:defRPr/>
            </a:pPr>
            <a:r>
              <a:rPr lang="en-US" sz="2400" dirty="0">
                <a:latin typeface="Gill Sans MT" charset="0"/>
                <a:cs typeface="+mn-cs"/>
              </a:rPr>
              <a:t>link layer implemented in </a:t>
            </a:r>
            <a:r>
              <a:rPr lang="ja-JP" altLang="en-US" sz="2400" dirty="0">
                <a:latin typeface="Gill Sans MT" charset="0"/>
                <a:cs typeface="+mn-cs"/>
              </a:rPr>
              <a:t>“</a:t>
            </a:r>
            <a:r>
              <a:rPr lang="en-US" sz="2400" dirty="0">
                <a:latin typeface="Gill Sans MT" charset="0"/>
                <a:cs typeface="+mn-cs"/>
              </a:rPr>
              <a:t>adaptor</a:t>
            </a:r>
            <a:r>
              <a:rPr lang="ja-JP" altLang="en-US" sz="2400" dirty="0">
                <a:latin typeface="Gill Sans MT" charset="0"/>
                <a:cs typeface="+mn-cs"/>
              </a:rPr>
              <a:t>”</a:t>
            </a:r>
            <a:r>
              <a:rPr lang="en-US" sz="2400" dirty="0">
                <a:latin typeface="Gill Sans MT" charset="0"/>
                <a:cs typeface="+mn-cs"/>
              </a:rPr>
              <a:t> (aka </a:t>
            </a:r>
            <a:r>
              <a:rPr lang="en-US" sz="2400" i="1" dirty="0">
                <a:solidFill>
                  <a:srgbClr val="CC0000"/>
                </a:solidFill>
                <a:latin typeface="Gill Sans MT" charset="0"/>
                <a:cs typeface="+mn-cs"/>
              </a:rPr>
              <a:t>network interface card</a:t>
            </a:r>
            <a:r>
              <a:rPr lang="en-US" sz="2400" dirty="0">
                <a:latin typeface="Gill Sans MT" charset="0"/>
                <a:cs typeface="+mn-cs"/>
              </a:rPr>
              <a:t> NIC</a:t>
            </a:r>
            <a:r>
              <a:rPr lang="en-US" sz="2400" dirty="0" smtClean="0">
                <a:latin typeface="Gill Sans MT" charset="0"/>
                <a:cs typeface="+mn-cs"/>
              </a:rPr>
              <a:t>) or on a chip</a:t>
            </a:r>
            <a:endParaRPr lang="en-US" sz="2400" dirty="0">
              <a:latin typeface="Gill Sans MT" charset="0"/>
              <a:cs typeface="+mn-cs"/>
            </a:endParaRPr>
          </a:p>
          <a:p>
            <a:pPr lvl="1">
              <a:defRPr/>
            </a:pPr>
            <a:r>
              <a:rPr lang="en-US" dirty="0">
                <a:latin typeface="Gill Sans MT" charset="0"/>
              </a:rPr>
              <a:t>Ethernet card, 802.11 </a:t>
            </a:r>
            <a:r>
              <a:rPr lang="en-US" dirty="0" smtClean="0">
                <a:latin typeface="Gill Sans MT" charset="0"/>
              </a:rPr>
              <a:t>card; Ethernet chipset</a:t>
            </a:r>
            <a:endParaRPr lang="en-US" dirty="0">
              <a:latin typeface="Gill Sans MT" charset="0"/>
            </a:endParaRPr>
          </a:p>
          <a:p>
            <a:pPr lvl="1">
              <a:defRPr/>
            </a:pPr>
            <a:r>
              <a:rPr lang="en-US" dirty="0">
                <a:latin typeface="Gill Sans MT" charset="0"/>
              </a:rPr>
              <a:t>implements link, physical layer</a:t>
            </a:r>
          </a:p>
          <a:p>
            <a:pPr>
              <a:defRPr/>
            </a:pPr>
            <a:r>
              <a:rPr lang="en-US" sz="2400" dirty="0">
                <a:latin typeface="Gill Sans MT" charset="0"/>
                <a:cs typeface="+mn-cs"/>
              </a:rPr>
              <a:t>attaches into </a:t>
            </a:r>
            <a:r>
              <a:rPr lang="en-US" sz="2400" dirty="0" smtClean="0">
                <a:latin typeface="Gill Sans MT" charset="0"/>
                <a:cs typeface="+mn-cs"/>
              </a:rPr>
              <a:t>host’s </a:t>
            </a:r>
            <a:r>
              <a:rPr lang="en-US" sz="2400" dirty="0">
                <a:latin typeface="Gill Sans MT" charset="0"/>
                <a:cs typeface="+mn-cs"/>
              </a:rPr>
              <a:t>system buses</a:t>
            </a:r>
          </a:p>
          <a:p>
            <a:pPr>
              <a:defRPr/>
            </a:pPr>
            <a:r>
              <a:rPr lang="en-US" sz="2400" dirty="0">
                <a:latin typeface="Gill Sans MT" charset="0"/>
                <a:cs typeface="+mn-cs"/>
              </a:rPr>
              <a:t>combination of hardware, software, firmware</a:t>
            </a:r>
          </a:p>
          <a:p>
            <a:pPr lvl="1">
              <a:defRPr/>
            </a:pPr>
            <a:endParaRPr lang="en-US" dirty="0">
              <a:latin typeface="Gill Sans MT" charset="0"/>
            </a:endParaRPr>
          </a:p>
        </p:txBody>
      </p:sp>
      <p:sp>
        <p:nvSpPr>
          <p:cNvPr id="8200"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01"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02"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solidFill>
                  <a:srgbClr val="000000"/>
                </a:solidFill>
                <a:latin typeface="Arial" charset="0"/>
                <a:ea typeface="ＭＳ Ｐゴシック" charset="0"/>
                <a:cs typeface="+mn-cs"/>
              </a:rPr>
              <a:t>controller</a:t>
            </a:r>
          </a:p>
        </p:txBody>
      </p:sp>
      <p:sp>
        <p:nvSpPr>
          <p:cNvPr id="8203" name="Text Box 46"/>
          <p:cNvSpPr txBox="1">
            <a:spLocks noChangeArrowheads="1"/>
          </p:cNvSpPr>
          <p:nvPr/>
        </p:nvSpPr>
        <p:spPr bwMode="auto">
          <a:xfrm>
            <a:off x="6384925" y="4562475"/>
            <a:ext cx="1036638" cy="455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smtClean="0">
                <a:solidFill>
                  <a:srgbClr val="000000"/>
                </a:solidFill>
                <a:latin typeface="Arial" charset="0"/>
                <a:cs typeface="+mn-cs"/>
              </a:rPr>
              <a:t>physical</a:t>
            </a:r>
          </a:p>
          <a:p>
            <a:pPr algn="ctr" eaLnBrk="1" hangingPunct="1">
              <a:defRPr/>
            </a:pPr>
            <a:r>
              <a:rPr lang="en-US" sz="1200" i="0" dirty="0" smtClean="0">
                <a:solidFill>
                  <a:srgbClr val="000000"/>
                </a:solidFill>
                <a:latin typeface="Arial" charset="0"/>
                <a:cs typeface="+mn-cs"/>
              </a:rPr>
              <a:t>transmission</a:t>
            </a:r>
          </a:p>
        </p:txBody>
      </p:sp>
      <p:sp>
        <p:nvSpPr>
          <p:cNvPr id="54283"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8205" name="Line 48"/>
          <p:cNvSpPr>
            <a:spLocks noChangeShapeType="1"/>
          </p:cNvSpPr>
          <p:nvPr/>
        </p:nvSpPr>
        <p:spPr bwMode="auto">
          <a:xfrm>
            <a:off x="6496050" y="3657600"/>
            <a:ext cx="13589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06"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07"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solidFill>
                  <a:srgbClr val="000000"/>
                </a:solidFill>
                <a:latin typeface="Arial" charset="0"/>
                <a:ea typeface="ＭＳ Ｐゴシック" charset="0"/>
                <a:cs typeface="+mn-cs"/>
              </a:rPr>
              <a:t>cpu</a:t>
            </a:r>
          </a:p>
        </p:txBody>
      </p:sp>
      <p:sp>
        <p:nvSpPr>
          <p:cNvPr id="8208"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solidFill>
                  <a:srgbClr val="000000"/>
                </a:solidFill>
                <a:latin typeface="Arial" charset="0"/>
                <a:ea typeface="ＭＳ Ｐゴシック" charset="0"/>
                <a:cs typeface="+mn-cs"/>
              </a:rPr>
              <a:t>memory</a:t>
            </a:r>
          </a:p>
        </p:txBody>
      </p:sp>
      <p:sp>
        <p:nvSpPr>
          <p:cNvPr id="8209"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0"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1" name="Text Box 54"/>
          <p:cNvSpPr txBox="1">
            <a:spLocks noChangeArrowheads="1"/>
          </p:cNvSpPr>
          <p:nvPr/>
        </p:nvSpPr>
        <p:spPr bwMode="auto">
          <a:xfrm>
            <a:off x="8008938" y="3786188"/>
            <a:ext cx="879475" cy="639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smtClean="0">
                <a:solidFill>
                  <a:srgbClr val="000000"/>
                </a:solidFill>
                <a:latin typeface="Arial" charset="0"/>
                <a:cs typeface="+mn-cs"/>
              </a:rPr>
              <a:t>host </a:t>
            </a:r>
          </a:p>
          <a:p>
            <a:pPr eaLnBrk="1" hangingPunct="1">
              <a:defRPr/>
            </a:pPr>
            <a:r>
              <a:rPr lang="en-US" sz="1200" dirty="0" smtClean="0">
                <a:solidFill>
                  <a:srgbClr val="000000"/>
                </a:solidFill>
                <a:latin typeface="Arial" charset="0"/>
                <a:cs typeface="+mn-cs"/>
              </a:rPr>
              <a:t>bus </a:t>
            </a:r>
          </a:p>
          <a:p>
            <a:pPr eaLnBrk="1" hangingPunct="1">
              <a:defRPr/>
            </a:pPr>
            <a:r>
              <a:rPr lang="en-US" sz="1200" dirty="0" smtClean="0">
                <a:solidFill>
                  <a:srgbClr val="000000"/>
                </a:solidFill>
                <a:latin typeface="Arial" charset="0"/>
                <a:cs typeface="+mn-cs"/>
              </a:rPr>
              <a:t>(e.g., PCI)</a:t>
            </a:r>
          </a:p>
        </p:txBody>
      </p:sp>
      <p:sp>
        <p:nvSpPr>
          <p:cNvPr id="8212"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3"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4"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5" name="Text Box 58"/>
          <p:cNvSpPr txBox="1">
            <a:spLocks noChangeArrowheads="1"/>
          </p:cNvSpPr>
          <p:nvPr/>
        </p:nvSpPr>
        <p:spPr bwMode="auto">
          <a:xfrm>
            <a:off x="7296150" y="5356225"/>
            <a:ext cx="12731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dirty="0" smtClean="0">
                <a:solidFill>
                  <a:srgbClr val="000000"/>
                </a:solidFill>
                <a:latin typeface="Arial" charset="0"/>
                <a:cs typeface="+mn-cs"/>
              </a:rPr>
              <a:t>network adapter</a:t>
            </a:r>
          </a:p>
          <a:p>
            <a:pPr eaLnBrk="1" hangingPunct="1">
              <a:defRPr/>
            </a:pPr>
            <a:r>
              <a:rPr lang="en-US" sz="1200" dirty="0" smtClean="0">
                <a:solidFill>
                  <a:srgbClr val="000000"/>
                </a:solidFill>
                <a:latin typeface="Arial" charset="0"/>
                <a:cs typeface="+mn-cs"/>
              </a:rPr>
              <a:t>card</a:t>
            </a:r>
          </a:p>
        </p:txBody>
      </p:sp>
      <p:sp>
        <p:nvSpPr>
          <p:cNvPr id="8216"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17"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grpSp>
        <p:nvGrpSpPr>
          <p:cNvPr id="306260" name="Group 84"/>
          <p:cNvGrpSpPr>
            <a:grpSpLocks/>
          </p:cNvGrpSpPr>
          <p:nvPr/>
        </p:nvGrpSpPr>
        <p:grpSpPr bwMode="auto">
          <a:xfrm>
            <a:off x="5091113" y="2743200"/>
            <a:ext cx="1466850" cy="2065338"/>
            <a:chOff x="2691" y="1728"/>
            <a:chExt cx="924" cy="1301"/>
          </a:xfrm>
        </p:grpSpPr>
        <p:sp>
          <p:nvSpPr>
            <p:cNvPr id="54303"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54304"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8226"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27" name="Text Box 65"/>
            <p:cNvSpPr txBox="1">
              <a:spLocks noChangeArrowheads="1"/>
            </p:cNvSpPr>
            <p:nvPr/>
          </p:nvSpPr>
          <p:spPr bwMode="auto">
            <a:xfrm>
              <a:off x="2691" y="1728"/>
              <a:ext cx="572" cy="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r>
                <a:rPr lang="en-US" sz="1200" i="0" dirty="0" smtClean="0">
                  <a:solidFill>
                    <a:srgbClr val="000000"/>
                  </a:solidFill>
                  <a:latin typeface="Arial" charset="0"/>
                  <a:cs typeface="+mn-cs"/>
                </a:rPr>
                <a:t>application</a:t>
              </a:r>
            </a:p>
            <a:p>
              <a:pPr algn="ctr" eaLnBrk="1" hangingPunct="1">
                <a:defRPr/>
              </a:pPr>
              <a:r>
                <a:rPr lang="en-US" sz="1200" i="0" dirty="0" smtClean="0">
                  <a:solidFill>
                    <a:srgbClr val="000000"/>
                  </a:solidFill>
                  <a:latin typeface="Arial" charset="0"/>
                  <a:cs typeface="+mn-cs"/>
                </a:rPr>
                <a:t>transport</a:t>
              </a:r>
            </a:p>
            <a:p>
              <a:pPr algn="ctr" eaLnBrk="1" hangingPunct="1">
                <a:defRPr/>
              </a:pPr>
              <a:r>
                <a:rPr lang="en-US" sz="1200" i="0" dirty="0" smtClean="0">
                  <a:solidFill>
                    <a:srgbClr val="000000"/>
                  </a:solidFill>
                  <a:latin typeface="Arial" charset="0"/>
                  <a:cs typeface="+mn-cs"/>
                </a:rPr>
                <a:t>network</a:t>
              </a:r>
            </a:p>
            <a:p>
              <a:pPr algn="ctr" eaLnBrk="1" hangingPunct="1">
                <a:defRPr/>
              </a:pPr>
              <a:r>
                <a:rPr lang="en-US" sz="1200" i="0" dirty="0" smtClean="0">
                  <a:solidFill>
                    <a:srgbClr val="000000"/>
                  </a:solidFill>
                  <a:latin typeface="Arial" charset="0"/>
                  <a:cs typeface="+mn-cs"/>
                </a:rPr>
                <a:t>link</a:t>
              </a:r>
            </a:p>
          </p:txBody>
        </p:sp>
        <p:sp>
          <p:nvSpPr>
            <p:cNvPr id="8228" name="Line 66"/>
            <p:cNvSpPr>
              <a:spLocks noChangeShapeType="1"/>
            </p:cNvSpPr>
            <p:nvPr/>
          </p:nvSpPr>
          <p:spPr bwMode="auto">
            <a:xfrm>
              <a:off x="2737" y="188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29" name="Line 67"/>
            <p:cNvSpPr>
              <a:spLocks noChangeShapeType="1"/>
            </p:cNvSpPr>
            <p:nvPr/>
          </p:nvSpPr>
          <p:spPr bwMode="auto">
            <a:xfrm>
              <a:off x="2737" y="1991"/>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0" name="Line 68"/>
            <p:cNvSpPr>
              <a:spLocks noChangeShapeType="1"/>
            </p:cNvSpPr>
            <p:nvPr/>
          </p:nvSpPr>
          <p:spPr bwMode="auto">
            <a:xfrm>
              <a:off x="2735" y="2098"/>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1" name="Line 69"/>
            <p:cNvSpPr>
              <a:spLocks noChangeShapeType="1"/>
            </p:cNvSpPr>
            <p:nvPr/>
          </p:nvSpPr>
          <p:spPr bwMode="auto">
            <a:xfrm>
              <a:off x="2738" y="2206"/>
              <a:ext cx="484" cy="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2" name="Rectangle 70"/>
            <p:cNvSpPr>
              <a:spLocks noChangeArrowheads="1"/>
            </p:cNvSpPr>
            <p:nvPr/>
          </p:nvSpPr>
          <p:spPr bwMode="auto">
            <a:xfrm>
              <a:off x="2695" y="2212"/>
              <a:ext cx="552" cy="11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33"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4"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5"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36" name="Text Box 74"/>
            <p:cNvSpPr txBox="1">
              <a:spLocks noChangeArrowheads="1"/>
            </p:cNvSpPr>
            <p:nvPr/>
          </p:nvSpPr>
          <p:spPr bwMode="auto">
            <a:xfrm>
              <a:off x="2745" y="2345"/>
              <a:ext cx="462" cy="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eaLnBrk="1" hangingPunct="1">
                <a:defRPr/>
              </a:pPr>
              <a:endParaRPr lang="en-US" sz="1200" i="0" dirty="0" smtClean="0">
                <a:solidFill>
                  <a:srgbClr val="000000"/>
                </a:solidFill>
                <a:latin typeface="Arial" charset="0"/>
                <a:cs typeface="+mn-cs"/>
              </a:endParaRPr>
            </a:p>
            <a:p>
              <a:pPr algn="ctr" eaLnBrk="1" hangingPunct="1">
                <a:defRPr/>
              </a:pPr>
              <a:endParaRPr lang="en-US" sz="1200" i="0" dirty="0" smtClean="0">
                <a:solidFill>
                  <a:srgbClr val="000000"/>
                </a:solidFill>
                <a:latin typeface="Arial" charset="0"/>
                <a:cs typeface="+mn-cs"/>
              </a:endParaRPr>
            </a:p>
            <a:p>
              <a:pPr algn="ctr" eaLnBrk="1" hangingPunct="1">
                <a:defRPr/>
              </a:pPr>
              <a:endParaRPr lang="en-US" sz="1200" i="0" dirty="0" smtClean="0">
                <a:solidFill>
                  <a:srgbClr val="000000"/>
                </a:solidFill>
                <a:latin typeface="Arial" charset="0"/>
                <a:cs typeface="+mn-cs"/>
              </a:endParaRPr>
            </a:p>
            <a:p>
              <a:pPr algn="ctr" eaLnBrk="1" hangingPunct="1">
                <a:defRPr/>
              </a:pPr>
              <a:r>
                <a:rPr lang="en-US" sz="1200" i="0" dirty="0" smtClean="0">
                  <a:solidFill>
                    <a:srgbClr val="000000"/>
                  </a:solidFill>
                  <a:latin typeface="Arial" charset="0"/>
                  <a:cs typeface="+mn-cs"/>
                </a:rPr>
                <a:t>link</a:t>
              </a:r>
            </a:p>
            <a:p>
              <a:pPr algn="ctr" eaLnBrk="1" hangingPunct="1">
                <a:defRPr/>
              </a:pPr>
              <a:r>
                <a:rPr lang="en-US" sz="1200" i="0" dirty="0" smtClean="0">
                  <a:solidFill>
                    <a:srgbClr val="000000"/>
                  </a:solidFill>
                  <a:latin typeface="Arial" charset="0"/>
                  <a:cs typeface="+mn-cs"/>
                </a:rPr>
                <a:t>physical</a:t>
              </a:r>
            </a:p>
          </p:txBody>
        </p:sp>
        <p:sp>
          <p:nvSpPr>
            <p:cNvPr id="8237" name="Line 75"/>
            <p:cNvSpPr>
              <a:spLocks noChangeShapeType="1"/>
            </p:cNvSpPr>
            <p:nvPr/>
          </p:nvSpPr>
          <p:spPr bwMode="auto">
            <a:xfrm>
              <a:off x="2737" y="252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8" name="Line 76"/>
            <p:cNvSpPr>
              <a:spLocks noChangeShapeType="1"/>
            </p:cNvSpPr>
            <p:nvPr/>
          </p:nvSpPr>
          <p:spPr bwMode="auto">
            <a:xfrm>
              <a:off x="2737" y="2632"/>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39" name="Line 77"/>
            <p:cNvSpPr>
              <a:spLocks noChangeShapeType="1"/>
            </p:cNvSpPr>
            <p:nvPr/>
          </p:nvSpPr>
          <p:spPr bwMode="auto">
            <a:xfrm>
              <a:off x="2735" y="2721"/>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40" name="Line 78"/>
            <p:cNvSpPr>
              <a:spLocks noChangeShapeType="1"/>
            </p:cNvSpPr>
            <p:nvPr/>
          </p:nvSpPr>
          <p:spPr bwMode="auto">
            <a:xfrm>
              <a:off x="2733" y="2836"/>
              <a:ext cx="489"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41" name="Rectangle 79"/>
            <p:cNvSpPr>
              <a:spLocks noChangeArrowheads="1"/>
            </p:cNvSpPr>
            <p:nvPr/>
          </p:nvSpPr>
          <p:spPr bwMode="auto">
            <a:xfrm>
              <a:off x="2719" y="2390"/>
              <a:ext cx="518" cy="29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42"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43"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8244"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8245"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grpSp>
      <p:pic>
        <p:nvPicPr>
          <p:cNvPr id="8219"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122363"/>
            <a:ext cx="1350963" cy="135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22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17625"/>
            <a:ext cx="1143000" cy="1171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54300" name="Group 89"/>
          <p:cNvGrpSpPr>
            <a:grpSpLocks/>
          </p:cNvGrpSpPr>
          <p:nvPr/>
        </p:nvGrpSpPr>
        <p:grpSpPr bwMode="auto">
          <a:xfrm>
            <a:off x="5062538" y="5251450"/>
            <a:ext cx="1109662" cy="1095375"/>
            <a:chOff x="-44" y="1473"/>
            <a:chExt cx="981" cy="1105"/>
          </a:xfrm>
        </p:grpSpPr>
        <p:pic>
          <p:nvPicPr>
            <p:cNvPr id="54301" name="Picture 90"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302" name="Freeform 91"/>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US" sz="1800" dirty="0">
                <a:solidFill>
                  <a:srgbClr val="000000"/>
                </a:solidFill>
                <a:latin typeface="Arial" charset="0"/>
                <a:ea typeface="ＭＳ Ｐゴシック" charset="0"/>
                <a:cs typeface="+mn-cs"/>
              </a:endParaRPr>
            </a:p>
          </p:txBody>
        </p:sp>
      </p:grpSp>
    </p:spTree>
    <p:extLst>
      <p:ext uri="{BB962C8B-B14F-4D97-AF65-F5344CB8AC3E}">
        <p14:creationId xmlns:p14="http://schemas.microsoft.com/office/powerpoint/2010/main" val="28215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06260"/>
                                        </p:tgtEl>
                                        <p:attrNameLst>
                                          <p:attrName>style.visibility</p:attrName>
                                        </p:attrNameLst>
                                      </p:cBhvr>
                                      <p:to>
                                        <p:strVal val="visible"/>
                                      </p:to>
                                    </p:set>
                                    <p:animEffect transition="in" filter="wipe(right)">
                                      <p:cBhvr>
                                        <p:cTn id="7" dur="1000"/>
                                        <p:tgtEl>
                                          <p:spTgt spid="30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5613" y="88900"/>
            <a:ext cx="7772400" cy="1143000"/>
          </a:xfrm>
        </p:spPr>
        <p:txBody>
          <a:bodyPr/>
          <a:lstStyle/>
          <a:p>
            <a:pPr>
              <a:defRPr/>
            </a:pPr>
            <a:r>
              <a:rPr lang="en-US" dirty="0">
                <a:latin typeface="Gill Sans MT" charset="0"/>
                <a:cs typeface="+mj-cs"/>
              </a:rPr>
              <a:t>Adaptors communicating</a:t>
            </a:r>
          </a:p>
        </p:txBody>
      </p:sp>
      <p:sp>
        <p:nvSpPr>
          <p:cNvPr id="9221" name="Rectangle 3"/>
          <p:cNvSpPr>
            <a:spLocks noGrp="1" noChangeArrowheads="1"/>
          </p:cNvSpPr>
          <p:nvPr>
            <p:ph type="body" sz="half" idx="1"/>
          </p:nvPr>
        </p:nvSpPr>
        <p:spPr>
          <a:xfrm>
            <a:off x="425450" y="4275138"/>
            <a:ext cx="4067175" cy="1935162"/>
          </a:xfrm>
        </p:spPr>
        <p:txBody>
          <a:bodyPr/>
          <a:lstStyle/>
          <a:p>
            <a:pPr>
              <a:defRPr/>
            </a:pPr>
            <a:r>
              <a:rPr lang="en-US" sz="2400" dirty="0">
                <a:latin typeface="Gill Sans MT" charset="0"/>
                <a:cs typeface="+mn-cs"/>
              </a:rPr>
              <a:t>sending side:</a:t>
            </a:r>
          </a:p>
          <a:p>
            <a:pPr lvl="1">
              <a:defRPr/>
            </a:pPr>
            <a:r>
              <a:rPr lang="en-US" dirty="0">
                <a:latin typeface="Gill Sans MT" charset="0"/>
              </a:rPr>
              <a:t>encapsulates datagram in frame</a:t>
            </a:r>
          </a:p>
          <a:p>
            <a:pPr lvl="1">
              <a:defRPr/>
            </a:pPr>
            <a:r>
              <a:rPr lang="en-US" dirty="0">
                <a:latin typeface="Gill Sans MT" charset="0"/>
              </a:rPr>
              <a:t>adds error checking bits, rdt, flow control, etc.</a:t>
            </a:r>
          </a:p>
        </p:txBody>
      </p:sp>
      <p:sp>
        <p:nvSpPr>
          <p:cNvPr id="9222" name="Rectangle 4"/>
          <p:cNvSpPr>
            <a:spLocks noGrp="1" noChangeArrowheads="1"/>
          </p:cNvSpPr>
          <p:nvPr>
            <p:ph type="body" sz="half" idx="2"/>
          </p:nvPr>
        </p:nvSpPr>
        <p:spPr>
          <a:xfrm>
            <a:off x="4508500" y="4273550"/>
            <a:ext cx="4090988" cy="1851025"/>
          </a:xfrm>
        </p:spPr>
        <p:txBody>
          <a:bodyPr/>
          <a:lstStyle/>
          <a:p>
            <a:pPr>
              <a:defRPr/>
            </a:pPr>
            <a:r>
              <a:rPr lang="en-US" sz="2400" dirty="0">
                <a:latin typeface="Gill Sans MT" charset="0"/>
                <a:cs typeface="+mn-cs"/>
              </a:rPr>
              <a:t>receiving side</a:t>
            </a:r>
          </a:p>
          <a:p>
            <a:pPr lvl="1">
              <a:defRPr/>
            </a:pPr>
            <a:r>
              <a:rPr lang="en-US" dirty="0">
                <a:latin typeface="Gill Sans MT" charset="0"/>
              </a:rPr>
              <a:t>looks for errors, rdt, flow control, </a:t>
            </a:r>
            <a:r>
              <a:rPr lang="en-US" dirty="0" smtClean="0">
                <a:latin typeface="Gill Sans MT" charset="0"/>
              </a:rPr>
              <a:t>etc.</a:t>
            </a:r>
            <a:endParaRPr lang="en-US" dirty="0">
              <a:latin typeface="Gill Sans MT" charset="0"/>
            </a:endParaRPr>
          </a:p>
          <a:p>
            <a:pPr lvl="1">
              <a:defRPr/>
            </a:pPr>
            <a:r>
              <a:rPr lang="en-US" dirty="0">
                <a:latin typeface="Gill Sans MT" charset="0"/>
              </a:rPr>
              <a:t>extracts datagram, passes to upper layer at receiving </a:t>
            </a:r>
            <a:r>
              <a:rPr lang="en-US" dirty="0" smtClean="0">
                <a:latin typeface="Gill Sans MT" charset="0"/>
              </a:rPr>
              <a:t>side</a:t>
            </a:r>
            <a:endParaRPr lang="en-US" dirty="0">
              <a:latin typeface="Gill Sans MT" charset="0"/>
            </a:endParaRPr>
          </a:p>
        </p:txBody>
      </p:sp>
      <p:sp>
        <p:nvSpPr>
          <p:cNvPr id="922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24" name="Rectangle 28"/>
          <p:cNvSpPr>
            <a:spLocks noChangeArrowheads="1"/>
          </p:cNvSpPr>
          <p:nvPr/>
        </p:nvSpPr>
        <p:spPr bwMode="auto">
          <a:xfrm>
            <a:off x="1957388" y="1373188"/>
            <a:ext cx="1944687" cy="1770062"/>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2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2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2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2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solidFill>
                  <a:srgbClr val="000000"/>
                </a:solidFill>
                <a:latin typeface="Arial" charset="0"/>
                <a:ea typeface="ＭＳ Ｐゴシック" charset="0"/>
                <a:cs typeface="+mn-cs"/>
              </a:rPr>
              <a:t>controller</a:t>
            </a:r>
          </a:p>
        </p:txBody>
      </p:sp>
      <p:sp>
        <p:nvSpPr>
          <p:cNvPr id="9229" name="Line 33"/>
          <p:cNvSpPr>
            <a:spLocks noChangeShapeType="1"/>
          </p:cNvSpPr>
          <p:nvPr/>
        </p:nvSpPr>
        <p:spPr bwMode="auto">
          <a:xfrm>
            <a:off x="2346325" y="2055813"/>
            <a:ext cx="1438275"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30" name="Line 34"/>
          <p:cNvSpPr>
            <a:spLocks noChangeShapeType="1"/>
          </p:cNvSpPr>
          <p:nvPr/>
        </p:nvSpPr>
        <p:spPr bwMode="auto">
          <a:xfrm flipV="1">
            <a:off x="2763838" y="2062163"/>
            <a:ext cx="0" cy="239712"/>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31" name="Rectangle 35"/>
          <p:cNvSpPr>
            <a:spLocks noChangeArrowheads="1"/>
          </p:cNvSpPr>
          <p:nvPr/>
        </p:nvSpPr>
        <p:spPr bwMode="auto">
          <a:xfrm>
            <a:off x="2228850" y="1501775"/>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dirty="0">
              <a:solidFill>
                <a:srgbClr val="000000"/>
              </a:solidFill>
              <a:latin typeface="Arial" charset="0"/>
              <a:ea typeface="ＭＳ Ｐゴシック" charset="0"/>
              <a:cs typeface="+mn-cs"/>
            </a:endParaRPr>
          </a:p>
        </p:txBody>
      </p:sp>
      <p:sp>
        <p:nvSpPr>
          <p:cNvPr id="9232" name="Rectangle 36"/>
          <p:cNvSpPr>
            <a:spLocks noChangeArrowheads="1"/>
          </p:cNvSpPr>
          <p:nvPr/>
        </p:nvSpPr>
        <p:spPr bwMode="auto">
          <a:xfrm>
            <a:off x="3095625" y="1503363"/>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dirty="0">
              <a:solidFill>
                <a:srgbClr val="000000"/>
              </a:solidFill>
              <a:latin typeface="Arial" charset="0"/>
              <a:ea typeface="ＭＳ Ｐゴシック" charset="0"/>
              <a:cs typeface="+mn-cs"/>
            </a:endParaRPr>
          </a:p>
        </p:txBody>
      </p:sp>
      <p:sp>
        <p:nvSpPr>
          <p:cNvPr id="9233" name="Line 37"/>
          <p:cNvSpPr>
            <a:spLocks noChangeShapeType="1"/>
          </p:cNvSpPr>
          <p:nvPr/>
        </p:nvSpPr>
        <p:spPr bwMode="auto">
          <a:xfrm flipH="1" flipV="1">
            <a:off x="2551113" y="1917700"/>
            <a:ext cx="1587" cy="138113"/>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34" name="Line 38"/>
          <p:cNvSpPr>
            <a:spLocks noChangeShapeType="1"/>
          </p:cNvSpPr>
          <p:nvPr/>
        </p:nvSpPr>
        <p:spPr bwMode="auto">
          <a:xfrm flipH="1" flipV="1">
            <a:off x="3475038" y="1920875"/>
            <a:ext cx="0" cy="136525"/>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35" name="Rectangle 39"/>
          <p:cNvSpPr>
            <a:spLocks noChangeArrowheads="1"/>
          </p:cNvSpPr>
          <p:nvPr/>
        </p:nvSpPr>
        <p:spPr bwMode="auto">
          <a:xfrm>
            <a:off x="5832475" y="1430338"/>
            <a:ext cx="1944688" cy="1731962"/>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3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3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3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200" dirty="0">
                <a:solidFill>
                  <a:srgbClr val="000000"/>
                </a:solidFill>
                <a:latin typeface="Arial" charset="0"/>
                <a:ea typeface="ＭＳ Ｐゴシック" charset="0"/>
                <a:cs typeface="+mn-cs"/>
              </a:rPr>
              <a:t>controller</a:t>
            </a:r>
          </a:p>
        </p:txBody>
      </p:sp>
      <p:sp>
        <p:nvSpPr>
          <p:cNvPr id="9239" name="Line 43"/>
          <p:cNvSpPr>
            <a:spLocks noChangeShapeType="1"/>
          </p:cNvSpPr>
          <p:nvPr/>
        </p:nvSpPr>
        <p:spPr bwMode="auto">
          <a:xfrm>
            <a:off x="6221413" y="2074863"/>
            <a:ext cx="1438275" cy="0"/>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40" name="Line 44"/>
          <p:cNvSpPr>
            <a:spLocks noChangeShapeType="1"/>
          </p:cNvSpPr>
          <p:nvPr/>
        </p:nvSpPr>
        <p:spPr bwMode="auto">
          <a:xfrm flipV="1">
            <a:off x="6638925" y="2081213"/>
            <a:ext cx="0" cy="239712"/>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41" name="Rectangle 45"/>
          <p:cNvSpPr>
            <a:spLocks noChangeArrowheads="1"/>
          </p:cNvSpPr>
          <p:nvPr/>
        </p:nvSpPr>
        <p:spPr bwMode="auto">
          <a:xfrm>
            <a:off x="6103938" y="1520825"/>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dirty="0">
              <a:solidFill>
                <a:srgbClr val="000000"/>
              </a:solidFill>
              <a:latin typeface="Arial" charset="0"/>
              <a:ea typeface="ＭＳ Ｐゴシック" charset="0"/>
              <a:cs typeface="+mn-cs"/>
            </a:endParaRPr>
          </a:p>
        </p:txBody>
      </p:sp>
      <p:sp>
        <p:nvSpPr>
          <p:cNvPr id="9242" name="Rectangle 46"/>
          <p:cNvSpPr>
            <a:spLocks noChangeArrowheads="1"/>
          </p:cNvSpPr>
          <p:nvPr/>
        </p:nvSpPr>
        <p:spPr bwMode="auto">
          <a:xfrm>
            <a:off x="6970713" y="1522413"/>
            <a:ext cx="695325" cy="415925"/>
          </a:xfrm>
          <a:prstGeom prst="rect">
            <a:avLst/>
          </a:prstGeom>
          <a:solidFill>
            <a:schemeClr val="bg1"/>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400" dirty="0">
              <a:solidFill>
                <a:srgbClr val="000000"/>
              </a:solidFill>
              <a:latin typeface="Arial" charset="0"/>
              <a:ea typeface="ＭＳ Ｐゴシック" charset="0"/>
              <a:cs typeface="+mn-cs"/>
            </a:endParaRPr>
          </a:p>
        </p:txBody>
      </p:sp>
      <p:sp>
        <p:nvSpPr>
          <p:cNvPr id="9243" name="Line 47"/>
          <p:cNvSpPr>
            <a:spLocks noChangeShapeType="1"/>
          </p:cNvSpPr>
          <p:nvPr/>
        </p:nvSpPr>
        <p:spPr bwMode="auto">
          <a:xfrm flipH="1" flipV="1">
            <a:off x="6426200" y="1936750"/>
            <a:ext cx="1588" cy="138113"/>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44" name="Line 48"/>
          <p:cNvSpPr>
            <a:spLocks noChangeShapeType="1"/>
          </p:cNvSpPr>
          <p:nvPr/>
        </p:nvSpPr>
        <p:spPr bwMode="auto">
          <a:xfrm flipH="1" flipV="1">
            <a:off x="7350125" y="1939925"/>
            <a:ext cx="0" cy="136525"/>
          </a:xfrm>
          <a:prstGeom prst="line">
            <a:avLst/>
          </a:prstGeom>
          <a:noFill/>
          <a:ln w="952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45" name="Text Box 49"/>
          <p:cNvSpPr txBox="1">
            <a:spLocks noChangeArrowheads="1"/>
          </p:cNvSpPr>
          <p:nvPr/>
        </p:nvSpPr>
        <p:spPr bwMode="auto">
          <a:xfrm>
            <a:off x="1935163" y="3059113"/>
            <a:ext cx="1335087"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smtClean="0">
                <a:solidFill>
                  <a:srgbClr val="000000"/>
                </a:solidFill>
                <a:latin typeface="Arial" charset="0"/>
                <a:cs typeface="+mn-cs"/>
              </a:rPr>
              <a:t>sending host</a:t>
            </a:r>
          </a:p>
        </p:txBody>
      </p:sp>
      <p:sp>
        <p:nvSpPr>
          <p:cNvPr id="9246" name="Text Box 50"/>
          <p:cNvSpPr txBox="1">
            <a:spLocks noChangeArrowheads="1"/>
          </p:cNvSpPr>
          <p:nvPr/>
        </p:nvSpPr>
        <p:spPr bwMode="auto">
          <a:xfrm>
            <a:off x="5727700" y="3057525"/>
            <a:ext cx="14382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smtClean="0">
                <a:solidFill>
                  <a:srgbClr val="000000"/>
                </a:solidFill>
                <a:latin typeface="Arial" charset="0"/>
                <a:cs typeface="+mn-cs"/>
              </a:rPr>
              <a:t>receiving host</a:t>
            </a:r>
          </a:p>
        </p:txBody>
      </p:sp>
      <p:sp>
        <p:nvSpPr>
          <p:cNvPr id="924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48" name="Text Box 52"/>
          <p:cNvSpPr txBox="1">
            <a:spLocks noChangeArrowheads="1"/>
          </p:cNvSpPr>
          <p:nvPr/>
        </p:nvSpPr>
        <p:spPr bwMode="auto">
          <a:xfrm>
            <a:off x="1476375" y="1922463"/>
            <a:ext cx="8255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smtClean="0">
                <a:solidFill>
                  <a:srgbClr val="000000"/>
                </a:solidFill>
                <a:latin typeface="Arial" charset="0"/>
                <a:cs typeface="+mn-cs"/>
              </a:rPr>
              <a:t>datagram</a:t>
            </a:r>
          </a:p>
        </p:txBody>
      </p:sp>
      <p:sp>
        <p:nvSpPr>
          <p:cNvPr id="924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5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51" name="Text Box 55"/>
          <p:cNvSpPr txBox="1">
            <a:spLocks noChangeArrowheads="1"/>
          </p:cNvSpPr>
          <p:nvPr/>
        </p:nvSpPr>
        <p:spPr bwMode="auto">
          <a:xfrm>
            <a:off x="5386388" y="1941513"/>
            <a:ext cx="823912"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smtClean="0">
                <a:solidFill>
                  <a:srgbClr val="000000"/>
                </a:solidFill>
                <a:latin typeface="Arial" charset="0"/>
                <a:cs typeface="+mn-cs"/>
              </a:rPr>
              <a:t>datagram</a:t>
            </a:r>
          </a:p>
        </p:txBody>
      </p:sp>
      <p:sp>
        <p:nvSpPr>
          <p:cNvPr id="56355"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800" dirty="0">
              <a:solidFill>
                <a:srgbClr val="000000"/>
              </a:solidFill>
              <a:latin typeface="Arial" charset="0"/>
              <a:ea typeface="ＭＳ Ｐゴシック" charset="0"/>
              <a:cs typeface="+mn-cs"/>
            </a:endParaRPr>
          </a:p>
        </p:txBody>
      </p:sp>
      <p:sp>
        <p:nvSpPr>
          <p:cNvPr id="925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9254" name="Text Box 58"/>
          <p:cNvSpPr txBox="1">
            <a:spLocks noChangeArrowheads="1"/>
          </p:cNvSpPr>
          <p:nvPr/>
        </p:nvSpPr>
        <p:spPr bwMode="auto">
          <a:xfrm>
            <a:off x="4654550" y="3375025"/>
            <a:ext cx="82391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200" i="0" dirty="0" smtClean="0">
                <a:solidFill>
                  <a:srgbClr val="000000"/>
                </a:solidFill>
                <a:latin typeface="Arial" charset="0"/>
                <a:cs typeface="+mn-cs"/>
              </a:rPr>
              <a:t>datagram</a:t>
            </a:r>
          </a:p>
        </p:txBody>
      </p:sp>
      <p:sp>
        <p:nvSpPr>
          <p:cNvPr id="925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sp>
        <p:nvSpPr>
          <p:cNvPr id="9256" name="Text Box 60"/>
          <p:cNvSpPr txBox="1">
            <a:spLocks noChangeArrowheads="1"/>
          </p:cNvSpPr>
          <p:nvPr/>
        </p:nvSpPr>
        <p:spPr bwMode="auto">
          <a:xfrm>
            <a:off x="2244725" y="3668713"/>
            <a:ext cx="70485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eaLnBrk="1" hangingPunct="1">
              <a:defRPr/>
            </a:pPr>
            <a:r>
              <a:rPr lang="en-US" sz="1600" dirty="0" smtClean="0">
                <a:solidFill>
                  <a:srgbClr val="000000"/>
                </a:solidFill>
                <a:latin typeface="Arial" charset="0"/>
                <a:cs typeface="+mn-cs"/>
              </a:rPr>
              <a:t>frame</a:t>
            </a:r>
          </a:p>
        </p:txBody>
      </p:sp>
      <p:sp>
        <p:nvSpPr>
          <p:cNvPr id="925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800" dirty="0">
              <a:solidFill>
                <a:srgbClr val="000000"/>
              </a:solidFill>
              <a:latin typeface="Arial" charset="0"/>
              <a:ea typeface="ＭＳ Ｐゴシック" charset="0"/>
              <a:cs typeface="+mn-cs"/>
            </a:endParaRPr>
          </a:p>
        </p:txBody>
      </p:sp>
      <p:pic>
        <p:nvPicPr>
          <p:cNvPr id="56361" name="Picture 63"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14400"/>
            <a:ext cx="54848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30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936625"/>
            <a:ext cx="3656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Rectangle 2"/>
          <p:cNvSpPr>
            <a:spLocks noGrp="1" noChangeArrowheads="1"/>
          </p:cNvSpPr>
          <p:nvPr>
            <p:ph type="title"/>
          </p:nvPr>
        </p:nvSpPr>
        <p:spPr>
          <a:xfrm>
            <a:off x="469900" y="285750"/>
            <a:ext cx="5334000" cy="838200"/>
          </a:xfrm>
        </p:spPr>
        <p:txBody>
          <a:bodyPr/>
          <a:lstStyle/>
          <a:p>
            <a:pPr>
              <a:defRPr/>
            </a:pPr>
            <a:r>
              <a:rPr lang="en-US" dirty="0">
                <a:latin typeface="Gill Sans MT" charset="0"/>
                <a:cs typeface="+mj-cs"/>
              </a:rPr>
              <a:t>Parity checking</a:t>
            </a:r>
          </a:p>
        </p:txBody>
      </p:sp>
      <p:pic>
        <p:nvPicPr>
          <p:cNvPr id="62469" name="Picture 3" descr="522 Single Bit Par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75" y="2727325"/>
            <a:ext cx="26098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5" name="Text Box 4"/>
          <p:cNvSpPr txBox="1">
            <a:spLocks noChangeArrowheads="1"/>
          </p:cNvSpPr>
          <p:nvPr/>
        </p:nvSpPr>
        <p:spPr bwMode="auto">
          <a:xfrm>
            <a:off x="661988" y="1416050"/>
            <a:ext cx="2819400"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33363" indent="-233363">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smtClean="0">
                <a:solidFill>
                  <a:srgbClr val="CC0000"/>
                </a:solidFill>
                <a:latin typeface="Arial" charset="0"/>
                <a:cs typeface="+mn-cs"/>
              </a:rPr>
              <a:t>single bit parity:</a:t>
            </a:r>
            <a:r>
              <a:rPr lang="en-US" b="1" dirty="0" smtClean="0">
                <a:solidFill>
                  <a:srgbClr val="CC0000"/>
                </a:solidFill>
                <a:latin typeface="Arial" charset="0"/>
                <a:cs typeface="+mn-cs"/>
              </a:rPr>
              <a:t> </a:t>
            </a:r>
          </a:p>
          <a:p>
            <a:pPr marL="342900" indent="-342900">
              <a:buClr>
                <a:srgbClr val="000099"/>
              </a:buClr>
              <a:buSzPct val="100000"/>
              <a:buFont typeface="Wingdings" charset="2"/>
              <a:buChar char="§"/>
              <a:defRPr/>
            </a:pPr>
            <a:r>
              <a:rPr lang="en-US" sz="2000" dirty="0" smtClean="0">
                <a:solidFill>
                  <a:srgbClr val="000000"/>
                </a:solidFill>
                <a:latin typeface="Arial" charset="0"/>
                <a:cs typeface="+mn-cs"/>
              </a:rPr>
              <a:t>d</a:t>
            </a:r>
            <a:r>
              <a:rPr lang="en-US" sz="2000" i="0" dirty="0" smtClean="0">
                <a:solidFill>
                  <a:srgbClr val="000000"/>
                </a:solidFill>
                <a:latin typeface="Arial" charset="0"/>
                <a:cs typeface="+mn-cs"/>
              </a:rPr>
              <a:t>etect single bit errors</a:t>
            </a:r>
          </a:p>
        </p:txBody>
      </p:sp>
      <p:pic>
        <p:nvPicPr>
          <p:cNvPr id="62471" name="Picture 5" descr="523 Double Bit Par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213" y="2327275"/>
            <a:ext cx="3751262"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7" name="Text Box 6"/>
          <p:cNvSpPr txBox="1">
            <a:spLocks noChangeArrowheads="1"/>
          </p:cNvSpPr>
          <p:nvPr/>
        </p:nvSpPr>
        <p:spPr bwMode="auto">
          <a:xfrm>
            <a:off x="3825875" y="1409700"/>
            <a:ext cx="4484211"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dirty="0" smtClean="0">
                <a:solidFill>
                  <a:srgbClr val="CC0000"/>
                </a:solidFill>
                <a:latin typeface="Arial" charset="0"/>
                <a:cs typeface="+mn-cs"/>
              </a:rPr>
              <a:t>two-dimensional bit parity:</a:t>
            </a:r>
          </a:p>
          <a:p>
            <a:pPr marL="342900" indent="-342900">
              <a:buClr>
                <a:srgbClr val="000099"/>
              </a:buClr>
              <a:buSzPct val="100000"/>
              <a:buFont typeface="Wingdings" charset="2"/>
              <a:buChar char="§"/>
              <a:defRPr/>
            </a:pPr>
            <a:r>
              <a:rPr lang="en-US" sz="2000" i="0" dirty="0" smtClean="0">
                <a:solidFill>
                  <a:srgbClr val="000000"/>
                </a:solidFill>
                <a:latin typeface="Arial" charset="0"/>
                <a:cs typeface="+mn-cs"/>
              </a:rPr>
              <a:t> detect and correct single bit errors</a:t>
            </a:r>
          </a:p>
        </p:txBody>
      </p:sp>
      <p:sp>
        <p:nvSpPr>
          <p:cNvPr id="12298" name="Oval 7"/>
          <p:cNvSpPr>
            <a:spLocks noChangeArrowheads="1"/>
          </p:cNvSpPr>
          <p:nvPr/>
        </p:nvSpPr>
        <p:spPr bwMode="auto">
          <a:xfrm>
            <a:off x="4572000" y="5338763"/>
            <a:ext cx="163513" cy="211137"/>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12299" name="Oval 9"/>
          <p:cNvSpPr>
            <a:spLocks noChangeArrowheads="1"/>
          </p:cNvSpPr>
          <p:nvPr/>
        </p:nvSpPr>
        <p:spPr bwMode="auto">
          <a:xfrm>
            <a:off x="6248400" y="5334000"/>
            <a:ext cx="147638" cy="207963"/>
          </a:xfrm>
          <a:prstGeom prst="ellipse">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solidFill>
                <a:srgbClr val="000000"/>
              </a:solidFill>
              <a:latin typeface="Arial" charset="0"/>
              <a:ea typeface="ＭＳ Ｐゴシック" charset="0"/>
              <a:cs typeface="+mn-cs"/>
            </a:endParaRPr>
          </a:p>
        </p:txBody>
      </p:sp>
      <p:sp>
        <p:nvSpPr>
          <p:cNvPr id="62475" name="TextBox 1"/>
          <p:cNvSpPr txBox="1">
            <a:spLocks noChangeArrowheads="1"/>
          </p:cNvSpPr>
          <p:nvPr/>
        </p:nvSpPr>
        <p:spPr bwMode="auto">
          <a:xfrm>
            <a:off x="4503738" y="5241925"/>
            <a:ext cx="3079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rgbClr val="000000"/>
                </a:solidFill>
                <a:latin typeface="Courier New" charset="0"/>
                <a:cs typeface="Courier New" charset="0"/>
              </a:rPr>
              <a:t>0</a:t>
            </a:r>
          </a:p>
        </p:txBody>
      </p:sp>
      <p:sp>
        <p:nvSpPr>
          <p:cNvPr id="62476" name="TextBox 13"/>
          <p:cNvSpPr txBox="1">
            <a:spLocks noChangeArrowheads="1"/>
          </p:cNvSpPr>
          <p:nvPr/>
        </p:nvSpPr>
        <p:spPr bwMode="auto">
          <a:xfrm>
            <a:off x="6162675" y="5232400"/>
            <a:ext cx="30797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rgbClr val="000000"/>
                </a:solidFill>
                <a:latin typeface="Courier New" charset="0"/>
                <a:cs typeface="Courier New" charset="0"/>
              </a:rPr>
              <a:t>0</a:t>
            </a:r>
          </a:p>
        </p:txBody>
      </p:sp>
      <p:sp>
        <p:nvSpPr>
          <p:cNvPr id="16" name="TextBox 1"/>
          <p:cNvSpPr txBox="1">
            <a:spLocks noChangeArrowheads="1"/>
          </p:cNvSpPr>
          <p:nvPr/>
        </p:nvSpPr>
        <p:spPr bwMode="auto">
          <a:xfrm>
            <a:off x="339826" y="6198762"/>
            <a:ext cx="450716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smtClean="0">
                <a:solidFill>
                  <a:srgbClr val="000000"/>
                </a:solidFill>
              </a:rPr>
              <a:t>* Check </a:t>
            </a:r>
            <a:r>
              <a:rPr lang="en-US" sz="1400" dirty="0">
                <a:solidFill>
                  <a:srgbClr val="000000"/>
                </a:solidFill>
              </a:rPr>
              <a:t>out the online interactive exercises for more </a:t>
            </a:r>
            <a:r>
              <a:rPr lang="en-US" sz="1400" dirty="0" smtClean="0">
                <a:solidFill>
                  <a:srgbClr val="000000"/>
                </a:solidFill>
              </a:rPr>
              <a:t>examples: h</a:t>
            </a:r>
            <a:r>
              <a:rPr lang="en-US" sz="1200" dirty="0" smtClean="0">
                <a:solidFill>
                  <a:srgbClr val="000000"/>
                </a:solidFill>
              </a:rPr>
              <a:t>ttp</a:t>
            </a:r>
            <a:r>
              <a:rPr lang="en-US" sz="1200" dirty="0">
                <a:solidFill>
                  <a:srgbClr val="000000"/>
                </a:solidFill>
              </a:rPr>
              <a:t>://gaia.cs.umass.edu/kurose_ross/interactive/</a:t>
            </a:r>
          </a:p>
        </p:txBody>
      </p:sp>
    </p:spTree>
    <p:extLst>
      <p:ext uri="{BB962C8B-B14F-4D97-AF65-F5344CB8AC3E}">
        <p14:creationId xmlns:p14="http://schemas.microsoft.com/office/powerpoint/2010/main" val="2720426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922338"/>
            <a:ext cx="548481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Rectangle 2"/>
          <p:cNvSpPr>
            <a:spLocks noGrp="1" noChangeArrowheads="1"/>
          </p:cNvSpPr>
          <p:nvPr>
            <p:ph type="title"/>
          </p:nvPr>
        </p:nvSpPr>
        <p:spPr>
          <a:xfrm>
            <a:off x="466725" y="211138"/>
            <a:ext cx="8231188" cy="1004887"/>
          </a:xfrm>
        </p:spPr>
        <p:txBody>
          <a:bodyPr/>
          <a:lstStyle/>
          <a:p>
            <a:pPr>
              <a:defRPr/>
            </a:pPr>
            <a:r>
              <a:rPr lang="en-US" sz="4000" dirty="0">
                <a:latin typeface="Gill Sans MT" charset="0"/>
                <a:cs typeface="+mj-cs"/>
              </a:rPr>
              <a:t>Cyclic redundancy check</a:t>
            </a:r>
            <a:endParaRPr lang="en-US" sz="4800" dirty="0">
              <a:latin typeface="Gill Sans MT" charset="0"/>
              <a:cs typeface="+mj-cs"/>
            </a:endParaRPr>
          </a:p>
        </p:txBody>
      </p:sp>
      <p:sp>
        <p:nvSpPr>
          <p:cNvPr id="14342" name="Rectangle 3"/>
          <p:cNvSpPr>
            <a:spLocks noGrp="1" noChangeArrowheads="1"/>
          </p:cNvSpPr>
          <p:nvPr>
            <p:ph type="body" idx="1"/>
          </p:nvPr>
        </p:nvSpPr>
        <p:spPr>
          <a:xfrm>
            <a:off x="547688" y="1319213"/>
            <a:ext cx="7772400" cy="3360737"/>
          </a:xfrm>
        </p:spPr>
        <p:txBody>
          <a:bodyPr/>
          <a:lstStyle/>
          <a:p>
            <a:pPr>
              <a:defRPr/>
            </a:pPr>
            <a:r>
              <a:rPr lang="en-US" sz="2400" dirty="0">
                <a:latin typeface="Gill Sans MT" charset="0"/>
                <a:cs typeface="+mn-cs"/>
              </a:rPr>
              <a:t>more powerful error-detection coding</a:t>
            </a:r>
          </a:p>
          <a:p>
            <a:pPr>
              <a:defRPr/>
            </a:pPr>
            <a:r>
              <a:rPr lang="en-US" sz="2400" dirty="0">
                <a:latin typeface="Gill Sans MT" charset="0"/>
                <a:cs typeface="+mn-cs"/>
              </a:rPr>
              <a:t>view data bits, </a:t>
            </a:r>
            <a:r>
              <a:rPr lang="en-US" sz="2400" dirty="0">
                <a:solidFill>
                  <a:srgbClr val="CC0000"/>
                </a:solidFill>
                <a:latin typeface="Gill Sans MT" charset="0"/>
                <a:cs typeface="+mn-cs"/>
              </a:rPr>
              <a:t>D</a:t>
            </a:r>
            <a:r>
              <a:rPr lang="en-US" sz="2400" dirty="0">
                <a:latin typeface="Gill Sans MT" charset="0"/>
                <a:cs typeface="+mn-cs"/>
              </a:rPr>
              <a:t>, as a binary number</a:t>
            </a:r>
          </a:p>
          <a:p>
            <a:pPr>
              <a:defRPr/>
            </a:pPr>
            <a:r>
              <a:rPr lang="en-US" sz="2400" dirty="0">
                <a:latin typeface="Gill Sans MT" charset="0"/>
                <a:cs typeface="+mn-cs"/>
              </a:rPr>
              <a:t>choose r+1 bit pattern (generator), </a:t>
            </a:r>
            <a:r>
              <a:rPr lang="en-US" sz="2400" dirty="0">
                <a:solidFill>
                  <a:srgbClr val="CC0000"/>
                </a:solidFill>
                <a:latin typeface="Gill Sans MT" charset="0"/>
                <a:cs typeface="+mn-cs"/>
              </a:rPr>
              <a:t>G</a:t>
            </a:r>
            <a:r>
              <a:rPr lang="en-US" sz="2400" dirty="0">
                <a:latin typeface="Gill Sans MT" charset="0"/>
                <a:cs typeface="+mn-cs"/>
              </a:rPr>
              <a:t> </a:t>
            </a:r>
          </a:p>
          <a:p>
            <a:pPr>
              <a:defRPr/>
            </a:pPr>
            <a:r>
              <a:rPr lang="en-US" sz="2400" dirty="0">
                <a:latin typeface="Gill Sans MT" charset="0"/>
                <a:cs typeface="+mn-cs"/>
              </a:rPr>
              <a:t>goal: choose r CRC bits, </a:t>
            </a:r>
            <a:r>
              <a:rPr lang="en-US" sz="2400" dirty="0">
                <a:solidFill>
                  <a:srgbClr val="CC0000"/>
                </a:solidFill>
                <a:latin typeface="Gill Sans MT" charset="0"/>
                <a:cs typeface="+mn-cs"/>
              </a:rPr>
              <a:t>R</a:t>
            </a:r>
            <a:r>
              <a:rPr lang="en-US" sz="2400" dirty="0">
                <a:latin typeface="Gill Sans MT" charset="0"/>
                <a:cs typeface="+mn-cs"/>
              </a:rPr>
              <a:t>, such that</a:t>
            </a:r>
          </a:p>
          <a:p>
            <a:pPr lvl="1">
              <a:defRPr/>
            </a:pPr>
            <a:r>
              <a:rPr lang="en-US" sz="2000" dirty="0">
                <a:latin typeface="Gill Sans MT" charset="0"/>
              </a:rPr>
              <a:t> &lt;D,R&gt; exactly divisible by G (modulo 2) </a:t>
            </a:r>
          </a:p>
          <a:p>
            <a:pPr lvl="1">
              <a:defRPr/>
            </a:pPr>
            <a:r>
              <a:rPr lang="en-US" sz="2000" dirty="0">
                <a:latin typeface="Gill Sans MT" charset="0"/>
              </a:rPr>
              <a:t>receiver knows G, divides &lt;D,R&gt; by G.  If non-zero remainder: error detected!</a:t>
            </a:r>
          </a:p>
          <a:p>
            <a:pPr lvl="1">
              <a:defRPr/>
            </a:pPr>
            <a:r>
              <a:rPr lang="en-US" sz="2000" dirty="0">
                <a:latin typeface="Gill Sans MT" charset="0"/>
              </a:rPr>
              <a:t>can detect all burst errors less than r+1 bits</a:t>
            </a:r>
          </a:p>
          <a:p>
            <a:pPr>
              <a:defRPr/>
            </a:pPr>
            <a:r>
              <a:rPr lang="en-US" sz="2400" dirty="0">
                <a:latin typeface="Gill Sans MT" charset="0"/>
                <a:cs typeface="+mn-cs"/>
              </a:rPr>
              <a:t>widely used in practice (Ethernet, 802.11 </a:t>
            </a:r>
            <a:r>
              <a:rPr lang="en-US" sz="2400" dirty="0" err="1" smtClean="0">
                <a:latin typeface="Gill Sans MT" charset="0"/>
                <a:cs typeface="+mn-cs"/>
              </a:rPr>
              <a:t>WiFi</a:t>
            </a:r>
            <a:r>
              <a:rPr lang="en-US" sz="2400" dirty="0" smtClean="0">
                <a:latin typeface="Gill Sans MT" charset="0"/>
                <a:cs typeface="+mn-cs"/>
              </a:rPr>
              <a:t>)</a:t>
            </a:r>
            <a:endParaRPr lang="en-US" sz="2400" dirty="0">
              <a:latin typeface="Gill Sans MT" charset="0"/>
              <a:cs typeface="+mn-cs"/>
            </a:endParaRPr>
          </a:p>
        </p:txBody>
      </p:sp>
      <p:pic>
        <p:nvPicPr>
          <p:cNvPr id="66566" name="Picture 4" descr="524 CRC code"/>
          <p:cNvPicPr>
            <a:picLocks noChangeAspect="1" noChangeArrowheads="1"/>
          </p:cNvPicPr>
          <p:nvPr/>
        </p:nvPicPr>
        <p:blipFill rotWithShape="1">
          <a:blip r:embed="rId4">
            <a:extLst>
              <a:ext uri="{28A0092B-C50C-407E-A947-70E740481C1C}">
                <a14:useLocalDpi xmlns:a14="http://schemas.microsoft.com/office/drawing/2010/main" val="0"/>
              </a:ext>
            </a:extLst>
          </a:blip>
          <a:srcRect b="38800"/>
          <a:stretch/>
        </p:blipFill>
        <p:spPr bwMode="auto">
          <a:xfrm>
            <a:off x="1504950" y="4743450"/>
            <a:ext cx="5738813"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082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11"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936625"/>
            <a:ext cx="3656013"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Rectangle 2"/>
          <p:cNvSpPr>
            <a:spLocks noGrp="1" noChangeArrowheads="1"/>
          </p:cNvSpPr>
          <p:nvPr>
            <p:ph type="title"/>
          </p:nvPr>
        </p:nvSpPr>
        <p:spPr>
          <a:xfrm>
            <a:off x="381000" y="249139"/>
            <a:ext cx="8763000" cy="838200"/>
          </a:xfrm>
        </p:spPr>
        <p:txBody>
          <a:bodyPr/>
          <a:lstStyle/>
          <a:p>
            <a:pPr>
              <a:defRPr/>
            </a:pPr>
            <a:r>
              <a:rPr lang="en-US" sz="4000" dirty="0" smtClean="0">
                <a:latin typeface="Gill Sans MT" charset="0"/>
                <a:cs typeface="+mj-cs"/>
              </a:rPr>
              <a:t>Turbo Codes: Forward Error Correction</a:t>
            </a:r>
            <a:endParaRPr lang="en-US" sz="4000" dirty="0">
              <a:latin typeface="Gill Sans MT" charset="0"/>
              <a:cs typeface="+mj-cs"/>
            </a:endParaRPr>
          </a:p>
        </p:txBody>
      </p:sp>
      <p:pic>
        <p:nvPicPr>
          <p:cNvPr id="3" name="Picture 2"/>
          <p:cNvPicPr>
            <a:picLocks noChangeAspect="1"/>
          </p:cNvPicPr>
          <p:nvPr/>
        </p:nvPicPr>
        <p:blipFill rotWithShape="1">
          <a:blip r:embed="rId4"/>
          <a:srcRect l="24166" t="11481" r="20833" b="12963"/>
          <a:stretch/>
        </p:blipFill>
        <p:spPr>
          <a:xfrm>
            <a:off x="914400" y="1295400"/>
            <a:ext cx="6858000" cy="5299363"/>
          </a:xfrm>
          <a:prstGeom prst="rect">
            <a:avLst/>
          </a:prstGeom>
        </p:spPr>
      </p:pic>
      <p:cxnSp>
        <p:nvCxnSpPr>
          <p:cNvPr id="7" name="Straight Arrow Connector 6"/>
          <p:cNvCxnSpPr/>
          <p:nvPr/>
        </p:nvCxnSpPr>
        <p:spPr bwMode="auto">
          <a:xfrm flipH="1">
            <a:off x="6705600" y="3480375"/>
            <a:ext cx="1181100" cy="9392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7616018" y="2895600"/>
            <a:ext cx="1527982" cy="584775"/>
          </a:xfrm>
          <a:prstGeom prst="rect">
            <a:avLst/>
          </a:prstGeom>
          <a:noFill/>
        </p:spPr>
        <p:txBody>
          <a:bodyPr wrap="none" rtlCol="0">
            <a:spAutoFit/>
          </a:bodyPr>
          <a:lstStyle/>
          <a:p>
            <a:pPr eaLnBrk="1" hangingPunct="1"/>
            <a:r>
              <a:rPr lang="en-US" sz="1600" dirty="0" smtClean="0">
                <a:solidFill>
                  <a:srgbClr val="000000"/>
                </a:solidFill>
                <a:latin typeface="Times New Roman" charset="0"/>
                <a:cs typeface="+mn-cs"/>
              </a:rPr>
              <a:t>Fraction of bits </a:t>
            </a:r>
          </a:p>
          <a:p>
            <a:pPr eaLnBrk="1" hangingPunct="1"/>
            <a:r>
              <a:rPr lang="en-US" sz="1600" dirty="0" smtClean="0">
                <a:solidFill>
                  <a:srgbClr val="000000"/>
                </a:solidFill>
                <a:latin typeface="Times New Roman" charset="0"/>
                <a:cs typeface="+mn-cs"/>
              </a:rPr>
              <a:t>carrying content</a:t>
            </a:r>
            <a:endParaRPr lang="en-US" sz="1600" dirty="0">
              <a:solidFill>
                <a:srgbClr val="000000"/>
              </a:solidFill>
              <a:latin typeface="Times New Roman" charset="0"/>
              <a:cs typeface="+mn-cs"/>
            </a:endParaRPr>
          </a:p>
        </p:txBody>
      </p:sp>
      <p:sp>
        <p:nvSpPr>
          <p:cNvPr id="10" name="TextBox 9"/>
          <p:cNvSpPr txBox="1"/>
          <p:nvPr/>
        </p:nvSpPr>
        <p:spPr>
          <a:xfrm>
            <a:off x="17417" y="1109663"/>
            <a:ext cx="944489" cy="584775"/>
          </a:xfrm>
          <a:prstGeom prst="rect">
            <a:avLst/>
          </a:prstGeom>
          <a:noFill/>
        </p:spPr>
        <p:txBody>
          <a:bodyPr wrap="none" rtlCol="0">
            <a:spAutoFit/>
          </a:bodyPr>
          <a:lstStyle/>
          <a:p>
            <a:pPr eaLnBrk="1" hangingPunct="1"/>
            <a:r>
              <a:rPr lang="en-US" sz="1600" dirty="0" smtClean="0">
                <a:solidFill>
                  <a:srgbClr val="000000"/>
                </a:solidFill>
                <a:latin typeface="Times New Roman" charset="0"/>
                <a:cs typeface="+mn-cs"/>
              </a:rPr>
              <a:t>Every bit</a:t>
            </a:r>
          </a:p>
          <a:p>
            <a:pPr eaLnBrk="1" hangingPunct="1"/>
            <a:r>
              <a:rPr lang="en-US" sz="1600" dirty="0" smtClean="0">
                <a:solidFill>
                  <a:srgbClr val="000000"/>
                </a:solidFill>
                <a:latin typeface="Times New Roman" charset="0"/>
                <a:cs typeface="+mn-cs"/>
              </a:rPr>
              <a:t>is wrong</a:t>
            </a:r>
            <a:endParaRPr lang="en-US" sz="1600" dirty="0">
              <a:solidFill>
                <a:srgbClr val="000000"/>
              </a:solidFill>
              <a:latin typeface="Times New Roman" charset="0"/>
              <a:cs typeface="+mn-cs"/>
            </a:endParaRPr>
          </a:p>
        </p:txBody>
      </p:sp>
      <p:cxnSp>
        <p:nvCxnSpPr>
          <p:cNvPr id="12" name="Straight Arrow Connector 11"/>
          <p:cNvCxnSpPr>
            <a:stCxn id="10" idx="3"/>
          </p:cNvCxnSpPr>
          <p:nvPr/>
        </p:nvCxnSpPr>
        <p:spPr bwMode="auto">
          <a:xfrm flipV="1">
            <a:off x="961906" y="1402050"/>
            <a:ext cx="460110"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2345" y="2225963"/>
            <a:ext cx="1145345" cy="584775"/>
          </a:xfrm>
          <a:prstGeom prst="rect">
            <a:avLst/>
          </a:prstGeom>
          <a:noFill/>
        </p:spPr>
        <p:txBody>
          <a:bodyPr wrap="square" rtlCol="0">
            <a:spAutoFit/>
          </a:bodyPr>
          <a:lstStyle/>
          <a:p>
            <a:pPr eaLnBrk="1" hangingPunct="1"/>
            <a:r>
              <a:rPr lang="en-US" sz="1600" dirty="0" smtClean="0">
                <a:solidFill>
                  <a:srgbClr val="000000"/>
                </a:solidFill>
                <a:latin typeface="Times New Roman" charset="0"/>
                <a:cs typeface="+mn-cs"/>
              </a:rPr>
              <a:t>1 bit in 100</a:t>
            </a:r>
          </a:p>
          <a:p>
            <a:pPr eaLnBrk="1" hangingPunct="1"/>
            <a:r>
              <a:rPr lang="en-US" sz="1600" dirty="0" smtClean="0">
                <a:solidFill>
                  <a:srgbClr val="000000"/>
                </a:solidFill>
                <a:latin typeface="Times New Roman" charset="0"/>
                <a:cs typeface="+mn-cs"/>
              </a:rPr>
              <a:t>is wrong</a:t>
            </a:r>
            <a:endParaRPr lang="en-US" sz="1600" dirty="0">
              <a:solidFill>
                <a:srgbClr val="000000"/>
              </a:solidFill>
              <a:latin typeface="Times New Roman" charset="0"/>
              <a:cs typeface="+mn-cs"/>
            </a:endParaRPr>
          </a:p>
        </p:txBody>
      </p:sp>
      <p:cxnSp>
        <p:nvCxnSpPr>
          <p:cNvPr id="28" name="Straight Arrow Connector 27"/>
          <p:cNvCxnSpPr/>
          <p:nvPr/>
        </p:nvCxnSpPr>
        <p:spPr bwMode="auto">
          <a:xfrm>
            <a:off x="961906" y="2514600"/>
            <a:ext cx="333494" cy="37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771501" y="1379726"/>
            <a:ext cx="1651414" cy="830997"/>
          </a:xfrm>
          <a:prstGeom prst="rect">
            <a:avLst/>
          </a:prstGeom>
          <a:noFill/>
        </p:spPr>
        <p:txBody>
          <a:bodyPr wrap="none" rtlCol="0">
            <a:spAutoFit/>
          </a:bodyPr>
          <a:lstStyle/>
          <a:p>
            <a:pPr eaLnBrk="1" hangingPunct="1"/>
            <a:r>
              <a:rPr lang="en-US" sz="1600" dirty="0" smtClean="0">
                <a:solidFill>
                  <a:srgbClr val="000000"/>
                </a:solidFill>
                <a:latin typeface="Times New Roman" charset="0"/>
                <a:cs typeface="+mn-cs"/>
              </a:rPr>
              <a:t>About 25% more </a:t>
            </a:r>
          </a:p>
          <a:p>
            <a:pPr eaLnBrk="1" hangingPunct="1"/>
            <a:r>
              <a:rPr lang="en-US" sz="1600" dirty="0" smtClean="0">
                <a:solidFill>
                  <a:srgbClr val="000000"/>
                </a:solidFill>
                <a:latin typeface="Times New Roman" charset="0"/>
                <a:cs typeface="+mn-cs"/>
              </a:rPr>
              <a:t>signal than noise</a:t>
            </a:r>
          </a:p>
          <a:p>
            <a:pPr eaLnBrk="1" hangingPunct="1"/>
            <a:r>
              <a:rPr lang="en-US" sz="1600" dirty="0" smtClean="0">
                <a:solidFill>
                  <a:srgbClr val="000000"/>
                </a:solidFill>
                <a:latin typeface="Times New Roman" charset="0"/>
                <a:cs typeface="+mn-cs"/>
              </a:rPr>
              <a:t>(per bit)</a:t>
            </a:r>
            <a:endParaRPr lang="en-US" sz="1600" dirty="0">
              <a:solidFill>
                <a:srgbClr val="000000"/>
              </a:solidFill>
              <a:latin typeface="Times New Roman" charset="0"/>
              <a:cs typeface="+mn-cs"/>
            </a:endParaRPr>
          </a:p>
        </p:txBody>
      </p:sp>
      <p:cxnSp>
        <p:nvCxnSpPr>
          <p:cNvPr id="22" name="Straight Arrow Connector 21"/>
          <p:cNvCxnSpPr/>
          <p:nvPr/>
        </p:nvCxnSpPr>
        <p:spPr bwMode="auto">
          <a:xfrm>
            <a:off x="4648200" y="2057400"/>
            <a:ext cx="0" cy="55115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86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Rectangle 2"/>
          <p:cNvSpPr>
            <a:spLocks noGrp="1" noChangeArrowheads="1"/>
          </p:cNvSpPr>
          <p:nvPr>
            <p:ph type="title" idx="4294967295"/>
          </p:nvPr>
        </p:nvSpPr>
        <p:spPr/>
        <p:txBody>
          <a:bodyPr/>
          <a:lstStyle/>
          <a:p>
            <a:r>
              <a:rPr lang="en-US"/>
              <a:t>Goals for Today</a:t>
            </a:r>
          </a:p>
        </p:txBody>
      </p:sp>
      <p:sp>
        <p:nvSpPr>
          <p:cNvPr id="274435" name="Rectangle 3"/>
          <p:cNvSpPr>
            <a:spLocks noGrp="1" noChangeArrowheads="1"/>
          </p:cNvSpPr>
          <p:nvPr>
            <p:ph type="body" idx="4294967295"/>
          </p:nvPr>
        </p:nvSpPr>
        <p:spPr>
          <a:xfrm>
            <a:off x="685800" y="1981200"/>
            <a:ext cx="7924800" cy="4114800"/>
          </a:xfrm>
        </p:spPr>
        <p:txBody>
          <a:bodyPr/>
          <a:lstStyle/>
          <a:p>
            <a:r>
              <a:rPr lang="en-US" dirty="0" smtClean="0"/>
              <a:t>Finishing up Internet overview</a:t>
            </a:r>
            <a:endParaRPr lang="en-US" dirty="0"/>
          </a:p>
          <a:p>
            <a:pPr lvl="4"/>
            <a:endParaRPr lang="en-US" dirty="0"/>
          </a:p>
          <a:p>
            <a:r>
              <a:rPr lang="en-US" dirty="0" smtClean="0"/>
              <a:t>Physical Layer: Point to Point Links</a:t>
            </a:r>
          </a:p>
          <a:p>
            <a:pPr lvl="4"/>
            <a:endParaRPr lang="en-US" dirty="0"/>
          </a:p>
          <a:p>
            <a:r>
              <a:rPr lang="en-US" dirty="0" smtClean="0"/>
              <a:t>Link Layer services</a:t>
            </a:r>
          </a:p>
          <a:p>
            <a:pPr lvl="4"/>
            <a:endParaRPr lang="en-US" dirty="0"/>
          </a:p>
          <a:p>
            <a:r>
              <a:rPr lang="en-US" dirty="0" smtClean="0"/>
              <a:t>Error Detection and Correction</a:t>
            </a:r>
            <a:endParaRPr lang="en-US" dirty="0" smtClean="0"/>
          </a:p>
        </p:txBody>
      </p:sp>
    </p:spTree>
    <p:extLst>
      <p:ext uri="{BB962C8B-B14F-4D97-AF65-F5344CB8AC3E}">
        <p14:creationId xmlns:p14="http://schemas.microsoft.com/office/powerpoint/2010/main" val="16088556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Before You Go</a:t>
            </a:r>
          </a:p>
        </p:txBody>
      </p:sp>
      <p:sp>
        <p:nvSpPr>
          <p:cNvPr id="270339" name="Rectangle 3"/>
          <p:cNvSpPr>
            <a:spLocks noGrp="1" noChangeArrowheads="1"/>
          </p:cNvSpPr>
          <p:nvPr>
            <p:ph type="body" idx="1"/>
          </p:nvPr>
        </p:nvSpPr>
        <p:spPr/>
        <p:txBody>
          <a:bodyPr/>
          <a:lstStyle/>
          <a:p>
            <a:pPr>
              <a:buFontTx/>
              <a:buNone/>
            </a:pPr>
            <a:r>
              <a:rPr lang="en-US" dirty="0"/>
              <a:t>	On a sheet of paper, answer the following (ungraded) question (no names, please):</a:t>
            </a:r>
          </a:p>
          <a:p>
            <a:endParaRPr lang="en-US" dirty="0"/>
          </a:p>
          <a:p>
            <a:pPr>
              <a:buFontTx/>
              <a:buNone/>
            </a:pPr>
            <a:r>
              <a:rPr lang="en-US" dirty="0"/>
              <a:t>	</a:t>
            </a:r>
            <a:r>
              <a:rPr lang="en-US" sz="4000" dirty="0"/>
              <a:t>What </a:t>
            </a:r>
            <a:r>
              <a:rPr lang="en-US" sz="4000" dirty="0" smtClean="0"/>
              <a:t>one thing could the instructor change to improve your learning?</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TCP/IP layer architecture</a:t>
            </a:r>
          </a:p>
        </p:txBody>
      </p:sp>
      <p:sp>
        <p:nvSpPr>
          <p:cNvPr id="332803" name="Rectangle 3"/>
          <p:cNvSpPr>
            <a:spLocks noChangeArrowheads="1"/>
          </p:cNvSpPr>
          <p:nvPr/>
        </p:nvSpPr>
        <p:spPr bwMode="auto">
          <a:xfrm>
            <a:off x="8382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4" name="Rectangle 4"/>
          <p:cNvSpPr>
            <a:spLocks noChangeArrowheads="1"/>
          </p:cNvSpPr>
          <p:nvPr/>
        </p:nvSpPr>
        <p:spPr bwMode="auto">
          <a:xfrm>
            <a:off x="22098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5" name="Rectangle 5"/>
          <p:cNvSpPr>
            <a:spLocks noChangeArrowheads="1"/>
          </p:cNvSpPr>
          <p:nvPr/>
        </p:nvSpPr>
        <p:spPr bwMode="auto">
          <a:xfrm>
            <a:off x="3429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6" name="Rectangle 6"/>
          <p:cNvSpPr>
            <a:spLocks noChangeArrowheads="1"/>
          </p:cNvSpPr>
          <p:nvPr/>
        </p:nvSpPr>
        <p:spPr bwMode="auto">
          <a:xfrm>
            <a:off x="4953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7" name="Rectangle 7"/>
          <p:cNvSpPr>
            <a:spLocks noChangeArrowheads="1"/>
          </p:cNvSpPr>
          <p:nvPr/>
        </p:nvSpPr>
        <p:spPr bwMode="auto">
          <a:xfrm>
            <a:off x="6096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sp>
        <p:nvSpPr>
          <p:cNvPr id="332808" name="Rectangle 8"/>
          <p:cNvSpPr>
            <a:spLocks noChangeArrowheads="1"/>
          </p:cNvSpPr>
          <p:nvPr/>
        </p:nvSpPr>
        <p:spPr bwMode="auto">
          <a:xfrm>
            <a:off x="8001000" y="4724400"/>
            <a:ext cx="762000" cy="457200"/>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Link</a:t>
            </a:r>
          </a:p>
        </p:txBody>
      </p:sp>
      <p:grpSp>
        <p:nvGrpSpPr>
          <p:cNvPr id="2" name="Group 9"/>
          <p:cNvGrpSpPr>
            <a:grpSpLocks/>
          </p:cNvGrpSpPr>
          <p:nvPr/>
        </p:nvGrpSpPr>
        <p:grpSpPr bwMode="auto">
          <a:xfrm>
            <a:off x="838200" y="3886200"/>
            <a:ext cx="7924800" cy="838200"/>
            <a:chOff x="528" y="2448"/>
            <a:chExt cx="4992" cy="528"/>
          </a:xfrm>
        </p:grpSpPr>
        <p:sp>
          <p:nvSpPr>
            <p:cNvPr id="332810" name="Rectangle 10"/>
            <p:cNvSpPr>
              <a:spLocks noChangeArrowheads="1"/>
            </p:cNvSpPr>
            <p:nvPr/>
          </p:nvSpPr>
          <p:spPr bwMode="auto">
            <a:xfrm>
              <a:off x="528"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1" name="Rectangle 11"/>
            <p:cNvSpPr>
              <a:spLocks noChangeArrowheads="1"/>
            </p:cNvSpPr>
            <p:nvPr/>
          </p:nvSpPr>
          <p:spPr bwMode="auto">
            <a:xfrm>
              <a:off x="182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2" name="Rectangle 12"/>
            <p:cNvSpPr>
              <a:spLocks noChangeArrowheads="1"/>
            </p:cNvSpPr>
            <p:nvPr/>
          </p:nvSpPr>
          <p:spPr bwMode="auto">
            <a:xfrm>
              <a:off x="3504"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sp>
          <p:nvSpPr>
            <p:cNvPr id="332813" name="Rectangle 13"/>
            <p:cNvSpPr>
              <a:spLocks noChangeArrowheads="1"/>
            </p:cNvSpPr>
            <p:nvPr/>
          </p:nvSpPr>
          <p:spPr bwMode="auto">
            <a:xfrm>
              <a:off x="5040" y="2448"/>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Network</a:t>
              </a:r>
            </a:p>
          </p:txBody>
        </p:sp>
        <p:cxnSp>
          <p:nvCxnSpPr>
            <p:cNvPr id="332814" name="AutoShape 14"/>
            <p:cNvCxnSpPr>
              <a:cxnSpLocks noChangeShapeType="1"/>
              <a:stCxn id="332803" idx="0"/>
              <a:endCxn id="332810" idx="2"/>
            </p:cNvCxnSpPr>
            <p:nvPr/>
          </p:nvCxnSpPr>
          <p:spPr bwMode="auto">
            <a:xfrm flipV="1">
              <a:off x="768" y="2736"/>
              <a:ext cx="0" cy="240"/>
            </a:xfrm>
            <a:prstGeom prst="straightConnector1">
              <a:avLst/>
            </a:prstGeom>
            <a:noFill/>
            <a:ln w="12700">
              <a:solidFill>
                <a:schemeClr val="tx1"/>
              </a:solidFill>
              <a:round/>
              <a:headEnd/>
              <a:tailEnd/>
            </a:ln>
            <a:effectLst/>
          </p:spPr>
        </p:cxnSp>
        <p:cxnSp>
          <p:nvCxnSpPr>
            <p:cNvPr id="332815" name="AutoShape 15"/>
            <p:cNvCxnSpPr>
              <a:cxnSpLocks noChangeShapeType="1"/>
              <a:stCxn id="332804" idx="0"/>
              <a:endCxn id="332811" idx="2"/>
            </p:cNvCxnSpPr>
            <p:nvPr/>
          </p:nvCxnSpPr>
          <p:spPr bwMode="auto">
            <a:xfrm flipV="1">
              <a:off x="1632" y="2736"/>
              <a:ext cx="432" cy="240"/>
            </a:xfrm>
            <a:prstGeom prst="straightConnector1">
              <a:avLst/>
            </a:prstGeom>
            <a:noFill/>
            <a:ln w="12700">
              <a:solidFill>
                <a:schemeClr val="tx1"/>
              </a:solidFill>
              <a:round/>
              <a:headEnd/>
              <a:tailEnd/>
            </a:ln>
            <a:effectLst/>
          </p:spPr>
        </p:cxnSp>
        <p:cxnSp>
          <p:nvCxnSpPr>
            <p:cNvPr id="332816" name="AutoShape 16"/>
            <p:cNvCxnSpPr>
              <a:cxnSpLocks noChangeShapeType="1"/>
              <a:stCxn id="332805" idx="0"/>
              <a:endCxn id="332811" idx="2"/>
            </p:cNvCxnSpPr>
            <p:nvPr/>
          </p:nvCxnSpPr>
          <p:spPr bwMode="auto">
            <a:xfrm flipH="1" flipV="1">
              <a:off x="2064" y="2736"/>
              <a:ext cx="336" cy="240"/>
            </a:xfrm>
            <a:prstGeom prst="straightConnector1">
              <a:avLst/>
            </a:prstGeom>
            <a:noFill/>
            <a:ln w="12700">
              <a:solidFill>
                <a:schemeClr val="tx1"/>
              </a:solidFill>
              <a:round/>
              <a:headEnd/>
              <a:tailEnd/>
            </a:ln>
            <a:effectLst/>
          </p:spPr>
        </p:cxnSp>
        <p:cxnSp>
          <p:nvCxnSpPr>
            <p:cNvPr id="332817" name="AutoShape 17"/>
            <p:cNvCxnSpPr>
              <a:cxnSpLocks noChangeShapeType="1"/>
              <a:stCxn id="332806" idx="0"/>
              <a:endCxn id="332812" idx="2"/>
            </p:cNvCxnSpPr>
            <p:nvPr/>
          </p:nvCxnSpPr>
          <p:spPr bwMode="auto">
            <a:xfrm flipV="1">
              <a:off x="3360" y="2736"/>
              <a:ext cx="384" cy="240"/>
            </a:xfrm>
            <a:prstGeom prst="straightConnector1">
              <a:avLst/>
            </a:prstGeom>
            <a:noFill/>
            <a:ln w="12700">
              <a:solidFill>
                <a:schemeClr val="tx1"/>
              </a:solidFill>
              <a:round/>
              <a:headEnd/>
              <a:tailEnd/>
            </a:ln>
            <a:effectLst/>
          </p:spPr>
        </p:cxnSp>
        <p:cxnSp>
          <p:nvCxnSpPr>
            <p:cNvPr id="332818" name="AutoShape 18"/>
            <p:cNvCxnSpPr>
              <a:cxnSpLocks noChangeShapeType="1"/>
              <a:stCxn id="332807" idx="0"/>
              <a:endCxn id="332812" idx="2"/>
            </p:cNvCxnSpPr>
            <p:nvPr/>
          </p:nvCxnSpPr>
          <p:spPr bwMode="auto">
            <a:xfrm flipH="1" flipV="1">
              <a:off x="3744" y="2736"/>
              <a:ext cx="336" cy="240"/>
            </a:xfrm>
            <a:prstGeom prst="straightConnector1">
              <a:avLst/>
            </a:prstGeom>
            <a:noFill/>
            <a:ln w="12700">
              <a:solidFill>
                <a:schemeClr val="tx1"/>
              </a:solidFill>
              <a:round/>
              <a:headEnd/>
              <a:tailEnd/>
            </a:ln>
            <a:effectLst/>
          </p:spPr>
        </p:cxnSp>
        <p:cxnSp>
          <p:nvCxnSpPr>
            <p:cNvPr id="332819" name="AutoShape 19"/>
            <p:cNvCxnSpPr>
              <a:cxnSpLocks noChangeShapeType="1"/>
              <a:stCxn id="332808" idx="0"/>
              <a:endCxn id="332813" idx="2"/>
            </p:cNvCxnSpPr>
            <p:nvPr/>
          </p:nvCxnSpPr>
          <p:spPr bwMode="auto">
            <a:xfrm flipV="1">
              <a:off x="5280" y="2736"/>
              <a:ext cx="0" cy="240"/>
            </a:xfrm>
            <a:prstGeom prst="straightConnector1">
              <a:avLst/>
            </a:prstGeom>
            <a:noFill/>
            <a:ln w="12700">
              <a:solidFill>
                <a:schemeClr val="tx1"/>
              </a:solidFill>
              <a:round/>
              <a:headEnd/>
              <a:tailEnd/>
            </a:ln>
            <a:effectLst/>
          </p:spPr>
        </p:cxnSp>
        <p:sp>
          <p:nvSpPr>
            <p:cNvPr id="332820" name="Line 20"/>
            <p:cNvSpPr>
              <a:spLocks noChangeShapeType="1"/>
            </p:cNvSpPr>
            <p:nvPr/>
          </p:nvSpPr>
          <p:spPr bwMode="auto">
            <a:xfrm>
              <a:off x="816" y="2832"/>
              <a:ext cx="105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1" name="Line 21"/>
            <p:cNvSpPr>
              <a:spLocks noChangeShapeType="1"/>
            </p:cNvSpPr>
            <p:nvPr/>
          </p:nvSpPr>
          <p:spPr bwMode="auto">
            <a:xfrm>
              <a:off x="2337" y="2832"/>
              <a:ext cx="1119"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2" name="Line 22"/>
            <p:cNvSpPr>
              <a:spLocks noChangeShapeType="1"/>
            </p:cNvSpPr>
            <p:nvPr/>
          </p:nvSpPr>
          <p:spPr bwMode="auto">
            <a:xfrm>
              <a:off x="3936" y="2832"/>
              <a:ext cx="1344"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23" name="Text Box 23"/>
            <p:cNvSpPr txBox="1">
              <a:spLocks noChangeArrowheads="1"/>
            </p:cNvSpPr>
            <p:nvPr/>
          </p:nvSpPr>
          <p:spPr bwMode="auto">
            <a:xfrm>
              <a:off x="2440" y="2592"/>
              <a:ext cx="1012"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packets</a:t>
              </a:r>
            </a:p>
          </p:txBody>
        </p:sp>
      </p:grpSp>
      <p:grpSp>
        <p:nvGrpSpPr>
          <p:cNvPr id="3" name="Group 24"/>
          <p:cNvGrpSpPr>
            <a:grpSpLocks/>
          </p:cNvGrpSpPr>
          <p:nvPr/>
        </p:nvGrpSpPr>
        <p:grpSpPr bwMode="auto">
          <a:xfrm>
            <a:off x="838200" y="2895600"/>
            <a:ext cx="7924800" cy="990600"/>
            <a:chOff x="528" y="1824"/>
            <a:chExt cx="4992" cy="624"/>
          </a:xfrm>
        </p:grpSpPr>
        <p:sp>
          <p:nvSpPr>
            <p:cNvPr id="332825" name="Rectangle 25"/>
            <p:cNvSpPr>
              <a:spLocks noChangeArrowheads="1"/>
            </p:cNvSpPr>
            <p:nvPr/>
          </p:nvSpPr>
          <p:spPr bwMode="auto">
            <a:xfrm>
              <a:off x="528"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sp>
          <p:nvSpPr>
            <p:cNvPr id="332826" name="Rectangle 26"/>
            <p:cNvSpPr>
              <a:spLocks noChangeArrowheads="1"/>
            </p:cNvSpPr>
            <p:nvPr/>
          </p:nvSpPr>
          <p:spPr bwMode="auto">
            <a:xfrm>
              <a:off x="5040" y="1824"/>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Transport</a:t>
              </a:r>
            </a:p>
          </p:txBody>
        </p:sp>
        <p:cxnSp>
          <p:nvCxnSpPr>
            <p:cNvPr id="332827" name="AutoShape 27"/>
            <p:cNvCxnSpPr>
              <a:cxnSpLocks noChangeShapeType="1"/>
              <a:stCxn id="332810" idx="0"/>
              <a:endCxn id="332825" idx="2"/>
            </p:cNvCxnSpPr>
            <p:nvPr/>
          </p:nvCxnSpPr>
          <p:spPr bwMode="auto">
            <a:xfrm flipV="1">
              <a:off x="768" y="2112"/>
              <a:ext cx="0" cy="336"/>
            </a:xfrm>
            <a:prstGeom prst="straightConnector1">
              <a:avLst/>
            </a:prstGeom>
            <a:noFill/>
            <a:ln w="12700">
              <a:solidFill>
                <a:schemeClr val="tx1"/>
              </a:solidFill>
              <a:round/>
              <a:headEnd/>
              <a:tailEnd/>
            </a:ln>
            <a:effectLst/>
          </p:spPr>
        </p:cxnSp>
        <p:cxnSp>
          <p:nvCxnSpPr>
            <p:cNvPr id="332828" name="AutoShape 28"/>
            <p:cNvCxnSpPr>
              <a:cxnSpLocks noChangeShapeType="1"/>
              <a:stCxn id="332813" idx="0"/>
              <a:endCxn id="332826" idx="2"/>
            </p:cNvCxnSpPr>
            <p:nvPr/>
          </p:nvCxnSpPr>
          <p:spPr bwMode="auto">
            <a:xfrm flipV="1">
              <a:off x="5280" y="2112"/>
              <a:ext cx="0" cy="336"/>
            </a:xfrm>
            <a:prstGeom prst="straightConnector1">
              <a:avLst/>
            </a:prstGeom>
            <a:noFill/>
            <a:ln w="12700">
              <a:solidFill>
                <a:schemeClr val="tx1"/>
              </a:solidFill>
              <a:round/>
              <a:headEnd/>
              <a:tailEnd/>
            </a:ln>
            <a:effectLst/>
          </p:spPr>
        </p:cxnSp>
        <p:sp>
          <p:nvSpPr>
            <p:cNvPr id="332829" name="Line 29"/>
            <p:cNvSpPr>
              <a:spLocks noChangeShapeType="1"/>
            </p:cNvSpPr>
            <p:nvPr/>
          </p:nvSpPr>
          <p:spPr bwMode="auto">
            <a:xfrm>
              <a:off x="816" y="2256"/>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0" name="Text Box 30"/>
            <p:cNvSpPr txBox="1">
              <a:spLocks noChangeArrowheads="1"/>
            </p:cNvSpPr>
            <p:nvPr/>
          </p:nvSpPr>
          <p:spPr bwMode="auto">
            <a:xfrm>
              <a:off x="2285" y="2016"/>
              <a:ext cx="1437"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link for end to end packets</a:t>
              </a:r>
            </a:p>
          </p:txBody>
        </p:sp>
      </p:grpSp>
      <p:grpSp>
        <p:nvGrpSpPr>
          <p:cNvPr id="4" name="Group 31"/>
          <p:cNvGrpSpPr>
            <a:grpSpLocks/>
          </p:cNvGrpSpPr>
          <p:nvPr/>
        </p:nvGrpSpPr>
        <p:grpSpPr bwMode="auto">
          <a:xfrm>
            <a:off x="838200" y="2057400"/>
            <a:ext cx="7924800" cy="838200"/>
            <a:chOff x="528" y="1296"/>
            <a:chExt cx="4992" cy="528"/>
          </a:xfrm>
        </p:grpSpPr>
        <p:sp>
          <p:nvSpPr>
            <p:cNvPr id="332832" name="Rectangle 32"/>
            <p:cNvSpPr>
              <a:spLocks noChangeArrowheads="1"/>
            </p:cNvSpPr>
            <p:nvPr/>
          </p:nvSpPr>
          <p:spPr bwMode="auto">
            <a:xfrm>
              <a:off x="528"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sp>
          <p:nvSpPr>
            <p:cNvPr id="332833" name="Rectangle 33"/>
            <p:cNvSpPr>
              <a:spLocks noChangeArrowheads="1"/>
            </p:cNvSpPr>
            <p:nvPr/>
          </p:nvSpPr>
          <p:spPr bwMode="auto">
            <a:xfrm>
              <a:off x="5040" y="1296"/>
              <a:ext cx="480" cy="288"/>
            </a:xfrm>
            <a:prstGeom prst="rect">
              <a:avLst/>
            </a:prstGeom>
            <a:solidFill>
              <a:schemeClr val="accent1"/>
            </a:solidFill>
            <a:ln w="12700">
              <a:solidFill>
                <a:schemeClr val="tx1"/>
              </a:solidFill>
              <a:miter lim="800000"/>
              <a:headEnd/>
              <a:tailEnd/>
            </a:ln>
            <a:effectLst/>
          </p:spPr>
          <p:txBody>
            <a:bodyPr wrap="none" anchor="ctr"/>
            <a:lstStyle/>
            <a:p>
              <a:pPr algn="ctr" eaLnBrk="0" hangingPunct="0"/>
              <a:r>
                <a:rPr lang="en-US" sz="1200">
                  <a:cs typeface="Arial" charset="0"/>
                </a:rPr>
                <a:t>Application</a:t>
              </a:r>
            </a:p>
          </p:txBody>
        </p:sp>
        <p:cxnSp>
          <p:nvCxnSpPr>
            <p:cNvPr id="332834" name="AutoShape 34"/>
            <p:cNvCxnSpPr>
              <a:cxnSpLocks noChangeShapeType="1"/>
              <a:stCxn id="332825" idx="0"/>
              <a:endCxn id="332832" idx="2"/>
            </p:cNvCxnSpPr>
            <p:nvPr/>
          </p:nvCxnSpPr>
          <p:spPr bwMode="auto">
            <a:xfrm flipV="1">
              <a:off x="768" y="1584"/>
              <a:ext cx="0" cy="240"/>
            </a:xfrm>
            <a:prstGeom prst="straightConnector1">
              <a:avLst/>
            </a:prstGeom>
            <a:noFill/>
            <a:ln w="12700">
              <a:solidFill>
                <a:schemeClr val="tx1"/>
              </a:solidFill>
              <a:round/>
              <a:headEnd/>
              <a:tailEnd/>
            </a:ln>
            <a:effectLst/>
          </p:spPr>
        </p:cxnSp>
        <p:cxnSp>
          <p:nvCxnSpPr>
            <p:cNvPr id="332835" name="AutoShape 35"/>
            <p:cNvCxnSpPr>
              <a:cxnSpLocks noChangeShapeType="1"/>
              <a:stCxn id="332826" idx="0"/>
              <a:endCxn id="332833" idx="2"/>
            </p:cNvCxnSpPr>
            <p:nvPr/>
          </p:nvCxnSpPr>
          <p:spPr bwMode="auto">
            <a:xfrm flipV="1">
              <a:off x="5280" y="1584"/>
              <a:ext cx="0" cy="240"/>
            </a:xfrm>
            <a:prstGeom prst="straightConnector1">
              <a:avLst/>
            </a:prstGeom>
            <a:noFill/>
            <a:ln w="12700">
              <a:solidFill>
                <a:schemeClr val="tx1"/>
              </a:solidFill>
              <a:round/>
              <a:headEnd/>
              <a:tailEnd/>
            </a:ln>
            <a:effectLst/>
          </p:spPr>
        </p:cxnSp>
        <p:sp>
          <p:nvSpPr>
            <p:cNvPr id="332836" name="Line 36"/>
            <p:cNvSpPr>
              <a:spLocks noChangeShapeType="1"/>
            </p:cNvSpPr>
            <p:nvPr/>
          </p:nvSpPr>
          <p:spPr bwMode="auto">
            <a:xfrm>
              <a:off x="864" y="1728"/>
              <a:ext cx="4416" cy="0"/>
            </a:xfrm>
            <a:prstGeom prst="line">
              <a:avLst/>
            </a:prstGeom>
            <a:noFill/>
            <a:ln w="28575">
              <a:solidFill>
                <a:schemeClr val="tx1"/>
              </a:solidFill>
              <a:prstDash val="sysDot"/>
              <a:round/>
              <a:headEnd/>
              <a:tailEnd/>
            </a:ln>
            <a:effectLst/>
          </p:spPr>
          <p:txBody>
            <a:bodyPr wrap="none" anchor="ctr"/>
            <a:lstStyle/>
            <a:p>
              <a:endParaRPr lang="en-US"/>
            </a:p>
          </p:txBody>
        </p:sp>
        <p:sp>
          <p:nvSpPr>
            <p:cNvPr id="332837" name="Text Box 37"/>
            <p:cNvSpPr txBox="1">
              <a:spLocks noChangeArrowheads="1"/>
            </p:cNvSpPr>
            <p:nvPr/>
          </p:nvSpPr>
          <p:spPr bwMode="auto">
            <a:xfrm>
              <a:off x="2442" y="1497"/>
              <a:ext cx="1025" cy="173"/>
            </a:xfrm>
            <a:prstGeom prst="rect">
              <a:avLst/>
            </a:prstGeom>
            <a:noFill/>
            <a:ln w="12700">
              <a:noFill/>
              <a:miter lim="800000"/>
              <a:headEnd/>
              <a:tailEnd/>
            </a:ln>
            <a:effectLst/>
          </p:spPr>
          <p:txBody>
            <a:bodyPr wrap="none">
              <a:spAutoFit/>
            </a:bodyPr>
            <a:lstStyle/>
            <a:p>
              <a:pPr algn="ctr" eaLnBrk="0" hangingPunct="0"/>
              <a:r>
                <a:rPr lang="en-US" sz="1200">
                  <a:cs typeface="Arial" charset="0"/>
                </a:rPr>
                <a:t>Virtual network service</a:t>
              </a:r>
            </a:p>
          </p:txBody>
        </p:sp>
      </p:grpSp>
      <p:sp>
        <p:nvSpPr>
          <p:cNvPr id="332838" name="Text Box 38"/>
          <p:cNvSpPr txBox="1">
            <a:spLocks noChangeArrowheads="1"/>
          </p:cNvSpPr>
          <p:nvPr/>
        </p:nvSpPr>
        <p:spPr bwMode="auto">
          <a:xfrm>
            <a:off x="1384300" y="5576888"/>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cxnSp>
        <p:nvCxnSpPr>
          <p:cNvPr id="332839" name="AutoShape 39"/>
          <p:cNvCxnSpPr>
            <a:cxnSpLocks noChangeShapeType="1"/>
            <a:stCxn id="332803" idx="2"/>
            <a:endCxn id="332804" idx="2"/>
          </p:cNvCxnSpPr>
          <p:nvPr/>
        </p:nvCxnSpPr>
        <p:spPr bwMode="auto">
          <a:xfrm rot="16200000" flipH="1">
            <a:off x="1904206" y="4496594"/>
            <a:ext cx="1588" cy="1371600"/>
          </a:xfrm>
          <a:prstGeom prst="bentConnector3">
            <a:avLst>
              <a:gd name="adj1" fmla="val 14400000"/>
            </a:avLst>
          </a:prstGeom>
          <a:noFill/>
          <a:ln w="12700">
            <a:solidFill>
              <a:schemeClr val="tx1"/>
            </a:solidFill>
            <a:miter lim="800000"/>
            <a:headEnd/>
            <a:tailEnd/>
          </a:ln>
          <a:effectLst/>
        </p:spPr>
      </p:cxnSp>
      <p:cxnSp>
        <p:nvCxnSpPr>
          <p:cNvPr id="332840" name="AutoShape 40"/>
          <p:cNvCxnSpPr>
            <a:cxnSpLocks noChangeShapeType="1"/>
            <a:stCxn id="332805" idx="2"/>
            <a:endCxn id="332806" idx="2"/>
          </p:cNvCxnSpPr>
          <p:nvPr/>
        </p:nvCxnSpPr>
        <p:spPr bwMode="auto">
          <a:xfrm rot="16200000" flipH="1">
            <a:off x="4571206" y="4420394"/>
            <a:ext cx="1588" cy="1524000"/>
          </a:xfrm>
          <a:prstGeom prst="bentConnector3">
            <a:avLst>
              <a:gd name="adj1" fmla="val 14400000"/>
            </a:avLst>
          </a:prstGeom>
          <a:noFill/>
          <a:ln w="12700">
            <a:solidFill>
              <a:schemeClr val="tx1"/>
            </a:solidFill>
            <a:miter lim="800000"/>
            <a:headEnd/>
            <a:tailEnd/>
          </a:ln>
          <a:effectLst/>
        </p:spPr>
      </p:cxnSp>
      <p:cxnSp>
        <p:nvCxnSpPr>
          <p:cNvPr id="332841" name="AutoShape 41"/>
          <p:cNvCxnSpPr>
            <a:cxnSpLocks noChangeShapeType="1"/>
            <a:stCxn id="332807" idx="2"/>
            <a:endCxn id="332808" idx="2"/>
          </p:cNvCxnSpPr>
          <p:nvPr/>
        </p:nvCxnSpPr>
        <p:spPr bwMode="auto">
          <a:xfrm rot="16200000" flipH="1">
            <a:off x="7428706" y="4229894"/>
            <a:ext cx="1588" cy="1905000"/>
          </a:xfrm>
          <a:prstGeom prst="bentConnector3">
            <a:avLst>
              <a:gd name="adj1" fmla="val 14400000"/>
            </a:avLst>
          </a:prstGeom>
          <a:noFill/>
          <a:ln w="12700">
            <a:solidFill>
              <a:schemeClr val="tx1"/>
            </a:solidFill>
            <a:miter lim="800000"/>
            <a:headEnd/>
            <a:tailEnd/>
          </a:ln>
          <a:effectLst/>
        </p:spPr>
      </p:cxnSp>
      <p:sp>
        <p:nvSpPr>
          <p:cNvPr id="332842" name="Text Box 42"/>
          <p:cNvSpPr txBox="1">
            <a:spLocks noChangeArrowheads="1"/>
          </p:cNvSpPr>
          <p:nvPr/>
        </p:nvSpPr>
        <p:spPr bwMode="auto">
          <a:xfrm>
            <a:off x="4097338" y="5576888"/>
            <a:ext cx="947737"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
        <p:nvSpPr>
          <p:cNvPr id="332843" name="Text Box 43"/>
          <p:cNvSpPr txBox="1">
            <a:spLocks noChangeArrowheads="1"/>
          </p:cNvSpPr>
          <p:nvPr/>
        </p:nvSpPr>
        <p:spPr bwMode="auto">
          <a:xfrm>
            <a:off x="6934200" y="5592763"/>
            <a:ext cx="947738" cy="274637"/>
          </a:xfrm>
          <a:prstGeom prst="rect">
            <a:avLst/>
          </a:prstGeom>
          <a:noFill/>
          <a:ln w="12700">
            <a:noFill/>
            <a:miter lim="800000"/>
            <a:headEnd/>
            <a:tailEnd/>
          </a:ln>
          <a:effectLst/>
        </p:spPr>
        <p:txBody>
          <a:bodyPr wrap="none">
            <a:spAutoFit/>
          </a:bodyPr>
          <a:lstStyle/>
          <a:p>
            <a:pPr algn="ctr" eaLnBrk="0" hangingPunct="0"/>
            <a:r>
              <a:rPr lang="en-US" sz="1200">
                <a:cs typeface="Arial" charset="0"/>
              </a:rPr>
              <a:t>Link for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0"/>
            <a:ext cx="9144000" cy="1143000"/>
          </a:xfrm>
          <a:noFill/>
          <a:ln/>
        </p:spPr>
        <p:txBody>
          <a:bodyPr lIns="90488" tIns="44450" rIns="90488" bIns="44450"/>
          <a:lstStyle/>
          <a:p>
            <a:r>
              <a:rPr lang="en-US"/>
              <a:t>Transmission Control Protocol (TCP)</a:t>
            </a:r>
          </a:p>
        </p:txBody>
      </p:sp>
      <p:sp>
        <p:nvSpPr>
          <p:cNvPr id="152579" name="Rectangle 3"/>
          <p:cNvSpPr>
            <a:spLocks noGrp="1" noChangeArrowheads="1"/>
          </p:cNvSpPr>
          <p:nvPr>
            <p:ph type="body" idx="1"/>
          </p:nvPr>
        </p:nvSpPr>
        <p:spPr>
          <a:xfrm>
            <a:off x="685800" y="1447800"/>
            <a:ext cx="8153400" cy="5181600"/>
          </a:xfrm>
          <a:noFill/>
          <a:ln/>
        </p:spPr>
        <p:txBody>
          <a:bodyPr lIns="90488" tIns="44450" rIns="90488" bIns="44450"/>
          <a:lstStyle/>
          <a:p>
            <a:r>
              <a:rPr lang="en-US" dirty="0" smtClean="0"/>
              <a:t>Guarantees </a:t>
            </a:r>
            <a:r>
              <a:rPr lang="en-US" dirty="0"/>
              <a:t>delivery all data</a:t>
            </a:r>
          </a:p>
          <a:p>
            <a:pPr lvl="1"/>
            <a:r>
              <a:rPr lang="en-US" dirty="0"/>
              <a:t>Retransmits missing data</a:t>
            </a:r>
          </a:p>
          <a:p>
            <a:pPr lvl="3"/>
            <a:endParaRPr lang="en-US" dirty="0"/>
          </a:p>
          <a:p>
            <a:r>
              <a:rPr lang="en-US" dirty="0"/>
              <a:t>Guarantees data will be delivered in order</a:t>
            </a:r>
          </a:p>
          <a:p>
            <a:pPr lvl="1"/>
            <a:r>
              <a:rPr lang="en-US" dirty="0"/>
              <a:t>“Buffers” subsequent packets if necessary</a:t>
            </a:r>
          </a:p>
          <a:p>
            <a:pPr lvl="3"/>
            <a:endParaRPr lang="en-US" dirty="0"/>
          </a:p>
          <a:p>
            <a:r>
              <a:rPr lang="en-US" dirty="0"/>
              <a:t>No guarantee of delivery time</a:t>
            </a:r>
          </a:p>
          <a:p>
            <a:pPr lvl="1"/>
            <a:r>
              <a:rPr lang="en-US" dirty="0"/>
              <a:t>Long delays may occur without warning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381000"/>
            <a:ext cx="7772400" cy="1143000"/>
          </a:xfrm>
          <a:noFill/>
          <a:ln/>
        </p:spPr>
        <p:txBody>
          <a:bodyPr lIns="90488" tIns="44450" rIns="90488" bIns="44450"/>
          <a:lstStyle/>
          <a:p>
            <a:r>
              <a:rPr lang="en-US"/>
              <a:t>User Datagram Protocol (UDP)</a:t>
            </a:r>
          </a:p>
        </p:txBody>
      </p:sp>
      <p:sp>
        <p:nvSpPr>
          <p:cNvPr id="173059" name="Rectangle 3"/>
          <p:cNvSpPr>
            <a:spLocks noGrp="1" noChangeArrowheads="1"/>
          </p:cNvSpPr>
          <p:nvPr>
            <p:ph type="body" idx="1"/>
          </p:nvPr>
        </p:nvSpPr>
        <p:spPr>
          <a:xfrm>
            <a:off x="609600" y="1905000"/>
            <a:ext cx="8153400" cy="4343400"/>
          </a:xfrm>
          <a:noFill/>
          <a:ln/>
        </p:spPr>
        <p:txBody>
          <a:bodyPr lIns="90488" tIns="44450" rIns="90488" bIns="44450"/>
          <a:lstStyle/>
          <a:p>
            <a:r>
              <a:rPr lang="en-US"/>
              <a:t>The Internet’s basic transport service</a:t>
            </a:r>
          </a:p>
          <a:p>
            <a:pPr lvl="1"/>
            <a:r>
              <a:rPr lang="en-US"/>
              <a:t>Sends every packet immediately</a:t>
            </a:r>
          </a:p>
          <a:p>
            <a:pPr lvl="1"/>
            <a:r>
              <a:rPr lang="en-US"/>
              <a:t>Passes received packets to the application</a:t>
            </a:r>
          </a:p>
          <a:p>
            <a:pPr lvl="3"/>
            <a:endParaRPr lang="en-US"/>
          </a:p>
          <a:p>
            <a:r>
              <a:rPr lang="en-US"/>
              <a:t>No delivery guarantee</a:t>
            </a:r>
          </a:p>
          <a:p>
            <a:pPr lvl="1"/>
            <a:r>
              <a:rPr lang="en-US"/>
              <a:t>Collisions can result in packet loss</a:t>
            </a:r>
          </a:p>
          <a:p>
            <a:pPr lvl="3"/>
            <a:endParaRPr lang="en-US"/>
          </a:p>
          <a:p>
            <a:r>
              <a:rPr lang="en-US"/>
              <a:t>Example: sending clicks on web browser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66"/>
          <a:stretch/>
        </p:blipFill>
        <p:spPr>
          <a:xfrm>
            <a:off x="1" y="1895007"/>
            <a:ext cx="9144000" cy="4590738"/>
          </a:xfrm>
          <a:prstGeom prst="rect">
            <a:avLst/>
          </a:prstGeom>
        </p:spPr>
      </p:pic>
      <p:sp>
        <p:nvSpPr>
          <p:cNvPr id="4" name="Title 3"/>
          <p:cNvSpPr>
            <a:spLocks noGrp="1"/>
          </p:cNvSpPr>
          <p:nvPr>
            <p:ph type="title"/>
          </p:nvPr>
        </p:nvSpPr>
        <p:spPr>
          <a:xfrm>
            <a:off x="685801" y="304800"/>
            <a:ext cx="7772400" cy="1143000"/>
          </a:xfrm>
        </p:spPr>
        <p:txBody>
          <a:bodyPr/>
          <a:lstStyle/>
          <a:p>
            <a:r>
              <a:rPr lang="en-US" dirty="0" smtClean="0"/>
              <a:t>“Submarine” Fiber Optic Cables</a:t>
            </a:r>
            <a:endParaRPr lang="en-US" dirty="0"/>
          </a:p>
        </p:txBody>
      </p:sp>
    </p:spTree>
    <p:extLst>
      <p:ext uri="{BB962C8B-B14F-4D97-AF65-F5344CB8AC3E}">
        <p14:creationId xmlns:p14="http://schemas.microsoft.com/office/powerpoint/2010/main" val="236732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f-p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362200"/>
            <a:ext cx="23717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12"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857250"/>
            <a:ext cx="5027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title" idx="4294967295"/>
          </p:nvPr>
        </p:nvSpPr>
        <p:spPr>
          <a:xfrm>
            <a:off x="293688" y="228600"/>
            <a:ext cx="8382000" cy="879475"/>
          </a:xfrm>
        </p:spPr>
        <p:txBody>
          <a:bodyPr/>
          <a:lstStyle/>
          <a:p>
            <a:pPr eaLnBrk="1" hangingPunct="1"/>
            <a:r>
              <a:rPr lang="en-US" altLang="en-US" sz="3600" dirty="0" smtClean="0">
                <a:ea typeface="ＭＳ Ｐゴシック" panose="020B0600070205080204" pitchFamily="34" charset="-128"/>
              </a:rPr>
              <a:t>Physical media: Fiber optics</a:t>
            </a:r>
            <a:endParaRPr lang="en-US" altLang="en-US" dirty="0" smtClean="0">
              <a:ea typeface="ＭＳ Ｐゴシック" panose="020B0600070205080204" pitchFamily="34" charset="-128"/>
            </a:endParaRPr>
          </a:p>
        </p:txBody>
      </p:sp>
      <p:sp>
        <p:nvSpPr>
          <p:cNvPr id="64519" name="Rectangle 5"/>
          <p:cNvSpPr>
            <a:spLocks noChangeArrowheads="1"/>
          </p:cNvSpPr>
          <p:nvPr/>
        </p:nvSpPr>
        <p:spPr bwMode="auto">
          <a:xfrm>
            <a:off x="533400" y="1460500"/>
            <a:ext cx="4230688" cy="343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682625" indent="-2254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3333CC"/>
              </a:buClr>
              <a:buSzPct val="85000"/>
              <a:buFont typeface="Wingdings" panose="05000000000000000000" pitchFamily="2" charset="2"/>
              <a:buNone/>
            </a:pPr>
            <a:r>
              <a:rPr lang="en-US" altLang="en-US" sz="2800" i="1" dirty="0" smtClean="0">
                <a:solidFill>
                  <a:srgbClr val="CC0000"/>
                </a:solidFill>
                <a:latin typeface="Gill Sans MT" panose="020B0502020104020203" pitchFamily="34" charset="0"/>
                <a:cs typeface="Arial"/>
              </a:rPr>
              <a:t>fiber optic cable:</a:t>
            </a:r>
            <a:endParaRPr lang="en-US" altLang="en-US" i="1" dirty="0" smtClean="0">
              <a:solidFill>
                <a:srgbClr val="CC0000"/>
              </a:solidFill>
              <a:latin typeface="Gill Sans MT" panose="020B0502020104020203" pitchFamily="34" charset="0"/>
              <a:cs typeface="Arial"/>
            </a:endParaRPr>
          </a:p>
          <a:p>
            <a:pPr>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glass fiber carrying light pulses, each pulse a bit</a:t>
            </a:r>
          </a:p>
          <a:p>
            <a:pPr>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high-speed operation:</a:t>
            </a:r>
          </a:p>
          <a:p>
            <a:pPr lvl="1">
              <a:lnSpc>
                <a:spcPct val="85000"/>
              </a:lnSpc>
              <a:spcBef>
                <a:spcPct val="20000"/>
              </a:spcBef>
              <a:buClr>
                <a:srgbClr val="000099"/>
              </a:buClr>
              <a:buFont typeface="Arial" panose="020B0604020202020204" pitchFamily="34" charset="0"/>
              <a:buChar char="•"/>
            </a:pPr>
            <a:r>
              <a:rPr lang="en-US" altLang="en-US" sz="2000" dirty="0" smtClean="0">
                <a:solidFill>
                  <a:srgbClr val="000000"/>
                </a:solidFill>
                <a:latin typeface="Gill Sans MT" panose="020B0502020104020203" pitchFamily="34" charset="0"/>
                <a:cs typeface="Arial"/>
              </a:rPr>
              <a:t>high-speed point-to-point transmission (e.g., 10</a:t>
            </a:r>
            <a:r>
              <a:rPr lang="ja-JP" altLang="en-US" sz="2000" dirty="0" smtClean="0">
                <a:solidFill>
                  <a:srgbClr val="000000"/>
                </a:solidFill>
                <a:latin typeface="Gill Sans MT" panose="020B0502020104020203" pitchFamily="34" charset="0"/>
                <a:cs typeface="Arial"/>
              </a:rPr>
              <a:t>’</a:t>
            </a:r>
            <a:r>
              <a:rPr lang="en-US" altLang="ja-JP" sz="2000" dirty="0" smtClean="0">
                <a:solidFill>
                  <a:srgbClr val="000000"/>
                </a:solidFill>
                <a:latin typeface="Gill Sans MT" panose="020B0502020104020203" pitchFamily="34" charset="0"/>
                <a:cs typeface="Arial"/>
              </a:rPr>
              <a:t>s-100</a:t>
            </a:r>
            <a:r>
              <a:rPr lang="ja-JP" altLang="en-US" sz="2000" dirty="0" smtClean="0">
                <a:solidFill>
                  <a:srgbClr val="000000"/>
                </a:solidFill>
                <a:latin typeface="Gill Sans MT" panose="020B0502020104020203" pitchFamily="34" charset="0"/>
                <a:cs typeface="Arial"/>
              </a:rPr>
              <a:t>’</a:t>
            </a:r>
            <a:r>
              <a:rPr lang="en-US" altLang="ja-JP" sz="2000" dirty="0" smtClean="0">
                <a:solidFill>
                  <a:srgbClr val="000000"/>
                </a:solidFill>
                <a:latin typeface="Gill Sans MT" panose="020B0502020104020203" pitchFamily="34" charset="0"/>
                <a:cs typeface="Arial"/>
              </a:rPr>
              <a:t>s </a:t>
            </a:r>
            <a:r>
              <a:rPr lang="en-US" altLang="ja-JP" sz="2000" dirty="0" err="1" smtClean="0">
                <a:solidFill>
                  <a:srgbClr val="000000"/>
                </a:solidFill>
                <a:latin typeface="Gill Sans MT" panose="020B0502020104020203" pitchFamily="34" charset="0"/>
                <a:cs typeface="Arial"/>
              </a:rPr>
              <a:t>Gbps</a:t>
            </a:r>
            <a:r>
              <a:rPr lang="en-US" altLang="ja-JP" sz="2000" dirty="0" smtClean="0">
                <a:solidFill>
                  <a:srgbClr val="000000"/>
                </a:solidFill>
                <a:latin typeface="Gill Sans MT" panose="020B0502020104020203" pitchFamily="34" charset="0"/>
                <a:cs typeface="Arial"/>
              </a:rPr>
              <a:t> transmission rate)</a:t>
            </a:r>
          </a:p>
          <a:p>
            <a:pPr>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low error rate: </a:t>
            </a:r>
          </a:p>
          <a:p>
            <a:pPr lvl="1">
              <a:lnSpc>
                <a:spcPct val="85000"/>
              </a:lnSpc>
              <a:spcBef>
                <a:spcPct val="20000"/>
              </a:spcBef>
              <a:buClr>
                <a:srgbClr val="000099"/>
              </a:buClr>
              <a:buFont typeface="Arial" panose="020B0604020202020204" pitchFamily="34" charset="0"/>
              <a:buChar char="•"/>
            </a:pPr>
            <a:r>
              <a:rPr lang="en-US" altLang="en-US" sz="2000" dirty="0" smtClean="0">
                <a:solidFill>
                  <a:srgbClr val="000000"/>
                </a:solidFill>
                <a:latin typeface="Gill Sans MT" panose="020B0502020104020203" pitchFamily="34" charset="0"/>
                <a:cs typeface="Arial"/>
              </a:rPr>
              <a:t>repeaters spaced far apart </a:t>
            </a:r>
          </a:p>
          <a:p>
            <a:pPr lvl="1">
              <a:lnSpc>
                <a:spcPct val="85000"/>
              </a:lnSpc>
              <a:spcBef>
                <a:spcPct val="20000"/>
              </a:spcBef>
              <a:buClr>
                <a:srgbClr val="000099"/>
              </a:buClr>
              <a:buFont typeface="Arial" panose="020B0604020202020204" pitchFamily="34" charset="0"/>
              <a:buChar char="•"/>
            </a:pPr>
            <a:r>
              <a:rPr lang="en-US" altLang="en-US" sz="2000" dirty="0" smtClean="0">
                <a:solidFill>
                  <a:srgbClr val="000000"/>
                </a:solidFill>
                <a:latin typeface="Gill Sans MT" panose="020B0502020104020203" pitchFamily="34" charset="0"/>
                <a:cs typeface="Arial"/>
              </a:rPr>
              <a:t>immune to electromagnetic noise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12"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857250"/>
            <a:ext cx="5027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title" idx="4294967295"/>
          </p:nvPr>
        </p:nvSpPr>
        <p:spPr>
          <a:xfrm>
            <a:off x="293688" y="228600"/>
            <a:ext cx="8382000" cy="879475"/>
          </a:xfrm>
        </p:spPr>
        <p:txBody>
          <a:bodyPr/>
          <a:lstStyle/>
          <a:p>
            <a:pPr eaLnBrk="1" hangingPunct="1"/>
            <a:r>
              <a:rPr lang="en-US" altLang="en-US" sz="3600" dirty="0" smtClean="0">
                <a:ea typeface="ＭＳ Ｐゴシック" panose="020B0600070205080204" pitchFamily="34" charset="-128"/>
              </a:rPr>
              <a:t>Physical media</a:t>
            </a:r>
            <a:r>
              <a:rPr lang="en-US" altLang="en-US" sz="3600" smtClean="0">
                <a:ea typeface="ＭＳ Ｐゴシック" panose="020B0600070205080204" pitchFamily="34" charset="-128"/>
              </a:rPr>
              <a:t>: wired</a:t>
            </a:r>
            <a:endParaRPr lang="en-US" altLang="en-US" dirty="0" smtClean="0">
              <a:ea typeface="ＭＳ Ｐゴシック" panose="020B0600070205080204" pitchFamily="34" charset="-128"/>
            </a:endParaRPr>
          </a:p>
        </p:txBody>
      </p:sp>
      <p:sp>
        <p:nvSpPr>
          <p:cNvPr id="64517" name="Rectangle 3"/>
          <p:cNvSpPr>
            <a:spLocks noGrp="1" noChangeArrowheads="1"/>
          </p:cNvSpPr>
          <p:nvPr>
            <p:ph type="body" sz="half" idx="4294967295"/>
          </p:nvPr>
        </p:nvSpPr>
        <p:spPr>
          <a:xfrm>
            <a:off x="4572000" y="1658938"/>
            <a:ext cx="3962400" cy="4327525"/>
          </a:xfrm>
        </p:spPr>
        <p:txBody>
          <a:bodyPr/>
          <a:lstStyle/>
          <a:p>
            <a:pPr eaLnBrk="1" hangingPunct="1">
              <a:buFont typeface="Wingdings" charset="0"/>
              <a:buNone/>
              <a:defRPr/>
            </a:pPr>
            <a:r>
              <a:rPr lang="en-US" i="1" dirty="0">
                <a:solidFill>
                  <a:srgbClr val="CC0000"/>
                </a:solidFill>
              </a:rPr>
              <a:t>coaxial cable:</a:t>
            </a:r>
            <a:endParaRPr lang="en-US" sz="2400" i="1" dirty="0">
              <a:solidFill>
                <a:srgbClr val="CC0000"/>
              </a:solidFill>
            </a:endParaRPr>
          </a:p>
          <a:p>
            <a:pPr marL="287338" indent="-287338" eaLnBrk="1" hangingPunct="1">
              <a:buFont typeface="Wingdings" charset="2"/>
              <a:buChar char="§"/>
              <a:defRPr/>
            </a:pPr>
            <a:r>
              <a:rPr lang="en-US" sz="2400" dirty="0"/>
              <a:t>two concentric copper conductors</a:t>
            </a:r>
          </a:p>
          <a:p>
            <a:pPr marL="287338" indent="-287338" eaLnBrk="1" hangingPunct="1">
              <a:buFont typeface="Wingdings" charset="2"/>
              <a:buChar char="§"/>
              <a:defRPr/>
            </a:pPr>
            <a:r>
              <a:rPr lang="en-US" sz="2400" dirty="0" smtClean="0"/>
              <a:t>broadband</a:t>
            </a:r>
            <a:r>
              <a:rPr lang="en-US" sz="2400" dirty="0"/>
              <a:t>:</a:t>
            </a:r>
          </a:p>
          <a:p>
            <a:pPr marL="682625" lvl="1" indent="-225425" eaLnBrk="1" hangingPunct="1">
              <a:buFont typeface="Arial"/>
              <a:buChar char="•"/>
              <a:defRPr/>
            </a:pPr>
            <a:r>
              <a:rPr lang="en-US" sz="2000" dirty="0" smtClean="0"/>
              <a:t>Used to send multiple </a:t>
            </a:r>
            <a:r>
              <a:rPr lang="en-US" sz="2000" dirty="0"/>
              <a:t>channels on </a:t>
            </a:r>
            <a:r>
              <a:rPr lang="en-US" sz="2000" dirty="0" smtClean="0"/>
              <a:t>cable TV</a:t>
            </a:r>
            <a:endParaRPr lang="en-US" sz="2000" dirty="0"/>
          </a:p>
        </p:txBody>
      </p:sp>
      <p:pic>
        <p:nvPicPr>
          <p:cNvPr id="51206" name="Picture 4" descr="co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4151313"/>
            <a:ext cx="25019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579438" y="1736725"/>
            <a:ext cx="38100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0"/>
              </a:buClr>
              <a:buSzPct val="100000"/>
              <a:buFont typeface="Wingdings" panose="05000000000000000000" pitchFamily="2" charset="2"/>
              <a:buChar char="§"/>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0"/>
              </a:buClr>
              <a:buFont typeface="Arial" panose="020B0604020202020204" pitchFamily="34"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lr>
                <a:srgbClr val="000090"/>
              </a:buClr>
              <a:buFont typeface="Wingdings" panose="05000000000000000000" pitchFamily="2" charset="2"/>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eaLnBrk="1" hangingPunct="1">
              <a:buFont typeface="Wingdings" charset="0"/>
              <a:buNone/>
              <a:defRPr/>
            </a:pPr>
            <a:r>
              <a:rPr lang="en-US" sz="2400" i="1" kern="0" dirty="0" smtClean="0">
                <a:solidFill>
                  <a:srgbClr val="CC0000"/>
                </a:solidFill>
              </a:rPr>
              <a:t>twisted “pair” (TP</a:t>
            </a:r>
            <a:r>
              <a:rPr lang="en-US" sz="2400" i="1" kern="0" dirty="0" smtClean="0">
                <a:solidFill>
                  <a:srgbClr val="FF0000"/>
                </a:solidFill>
              </a:rPr>
              <a:t>)</a:t>
            </a:r>
            <a:endParaRPr lang="en-US" sz="2400" i="1" kern="0" dirty="0" smtClean="0">
              <a:solidFill>
                <a:srgbClr val="000000"/>
              </a:solidFill>
            </a:endParaRPr>
          </a:p>
          <a:p>
            <a:pPr marL="287338" indent="-287338" eaLnBrk="1" hangingPunct="1">
              <a:buFont typeface="Wingdings" charset="2"/>
              <a:buChar char="§"/>
              <a:defRPr/>
            </a:pPr>
            <a:r>
              <a:rPr lang="en-US" sz="2400" kern="0" dirty="0" smtClean="0">
                <a:solidFill>
                  <a:srgbClr val="000000"/>
                </a:solidFill>
              </a:rPr>
              <a:t>two (or more) insulated copper wires</a:t>
            </a:r>
          </a:p>
          <a:p>
            <a:pPr marL="682625" lvl="1" indent="-231775" eaLnBrk="1" hangingPunct="1">
              <a:buSzPct val="100000"/>
              <a:buFont typeface="Arial"/>
              <a:buChar char="•"/>
              <a:defRPr/>
            </a:pPr>
            <a:r>
              <a:rPr lang="en-US" sz="2000" kern="0" dirty="0" smtClean="0">
                <a:solidFill>
                  <a:srgbClr val="000000"/>
                </a:solidFill>
              </a:rPr>
              <a:t>Category 5: 100 Mbps, 1 </a:t>
            </a:r>
            <a:r>
              <a:rPr lang="en-US" sz="2000" kern="0" dirty="0" err="1" smtClean="0">
                <a:solidFill>
                  <a:srgbClr val="000000"/>
                </a:solidFill>
              </a:rPr>
              <a:t>Gbps</a:t>
            </a:r>
            <a:r>
              <a:rPr lang="en-US" sz="2000" kern="0" dirty="0" smtClean="0">
                <a:solidFill>
                  <a:srgbClr val="000000"/>
                </a:solidFill>
              </a:rPr>
              <a:t> Ethernet</a:t>
            </a:r>
          </a:p>
          <a:p>
            <a:pPr marL="682625" lvl="1" indent="-231775" eaLnBrk="1" hangingPunct="1">
              <a:buSzPct val="100000"/>
              <a:buFont typeface="Arial"/>
              <a:buChar char="•"/>
              <a:defRPr/>
            </a:pPr>
            <a:r>
              <a:rPr lang="en-US" sz="2000" kern="0" dirty="0" smtClean="0">
                <a:solidFill>
                  <a:srgbClr val="000000"/>
                </a:solidFill>
              </a:rPr>
              <a:t>Category 6: 10Gbps</a:t>
            </a:r>
            <a:endParaRPr lang="en-US" sz="2000" kern="0" dirty="0">
              <a:solidFill>
                <a:srgbClr val="000000"/>
              </a:solidFill>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3813175"/>
            <a:ext cx="22764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67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01"/>
          <p:cNvGrpSpPr>
            <a:grpSpLocks/>
          </p:cNvGrpSpPr>
          <p:nvPr/>
        </p:nvGrpSpPr>
        <p:grpSpPr bwMode="auto">
          <a:xfrm>
            <a:off x="5143500" y="2905125"/>
            <a:ext cx="2178050" cy="1147763"/>
            <a:chOff x="5143500" y="2905125"/>
            <a:chExt cx="2178050" cy="1147763"/>
          </a:xfrm>
        </p:grpSpPr>
        <p:grpSp>
          <p:nvGrpSpPr>
            <p:cNvPr id="39992" name="Group 128"/>
            <p:cNvGrpSpPr>
              <a:grpSpLocks/>
            </p:cNvGrpSpPr>
            <p:nvPr/>
          </p:nvGrpSpPr>
          <p:grpSpPr bwMode="auto">
            <a:xfrm>
              <a:off x="5143500" y="2905125"/>
              <a:ext cx="2178050" cy="1147763"/>
              <a:chOff x="3240" y="1830"/>
              <a:chExt cx="1372" cy="723"/>
            </a:xfrm>
          </p:grpSpPr>
          <p:sp>
            <p:nvSpPr>
              <p:cNvPr id="40033" name="Freeform 129"/>
              <p:cNvSpPr>
                <a:spLocks/>
              </p:cNvSpPr>
              <p:nvPr/>
            </p:nvSpPr>
            <p:spPr bwMode="auto">
              <a:xfrm>
                <a:off x="3240" y="1830"/>
                <a:ext cx="1372" cy="723"/>
              </a:xfrm>
              <a:custGeom>
                <a:avLst/>
                <a:gdLst>
                  <a:gd name="T0" fmla="*/ 1509012 w 765"/>
                  <a:gd name="T1" fmla="*/ 5729 h 459"/>
                  <a:gd name="T2" fmla="*/ 1027025 w 765"/>
                  <a:gd name="T3" fmla="*/ 40395 h 459"/>
                  <a:gd name="T4" fmla="*/ 340902 w 765"/>
                  <a:gd name="T5" fmla="*/ 58024 h 459"/>
                  <a:gd name="T6" fmla="*/ 49874 w 765"/>
                  <a:gd name="T7" fmla="*/ 194383 h 459"/>
                  <a:gd name="T8" fmla="*/ 640932 w 765"/>
                  <a:gd name="T9" fmla="*/ 256788 h 459"/>
                  <a:gd name="T10" fmla="*/ 1233656 w 765"/>
                  <a:gd name="T11" fmla="*/ 246677 h 459"/>
                  <a:gd name="T12" fmla="*/ 2079640 w 765"/>
                  <a:gd name="T13" fmla="*/ 256788 h 459"/>
                  <a:gd name="T14" fmla="*/ 2485867 w 765"/>
                  <a:gd name="T15" fmla="*/ 251149 h 459"/>
                  <a:gd name="T16" fmla="*/ 2678580 w 765"/>
                  <a:gd name="T17" fmla="*/ 215337 h 459"/>
                  <a:gd name="T18" fmla="*/ 2671282 w 765"/>
                  <a:gd name="T19" fmla="*/ 91397 h 459"/>
                  <a:gd name="T20" fmla="*/ 2357408 w 765"/>
                  <a:gd name="T21" fmla="*/ 19830 h 459"/>
                  <a:gd name="T22" fmla="*/ 1509012 w 765"/>
                  <a:gd name="T23" fmla="*/ 5729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4" name="Line 130"/>
              <p:cNvSpPr>
                <a:spLocks noChangeShapeType="1"/>
              </p:cNvSpPr>
              <p:nvPr/>
            </p:nvSpPr>
            <p:spPr bwMode="auto">
              <a:xfrm flipV="1">
                <a:off x="3763" y="2053"/>
                <a:ext cx="10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5" name="Line 131"/>
              <p:cNvSpPr>
                <a:spLocks noChangeShapeType="1"/>
              </p:cNvSpPr>
              <p:nvPr/>
            </p:nvSpPr>
            <p:spPr bwMode="auto">
              <a:xfrm>
                <a:off x="3616" y="2204"/>
                <a:ext cx="0" cy="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6" name="Line 132"/>
              <p:cNvSpPr>
                <a:spLocks noChangeShapeType="1"/>
              </p:cNvSpPr>
              <p:nvPr/>
            </p:nvSpPr>
            <p:spPr bwMode="auto">
              <a:xfrm flipV="1">
                <a:off x="3763" y="2114"/>
                <a:ext cx="226" cy="2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7" name="Line 133"/>
              <p:cNvSpPr>
                <a:spLocks noChangeShapeType="1"/>
              </p:cNvSpPr>
              <p:nvPr/>
            </p:nvSpPr>
            <p:spPr bwMode="auto">
              <a:xfrm>
                <a:off x="4076" y="2113"/>
                <a:ext cx="0" cy="1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8" name="Line 134"/>
              <p:cNvSpPr>
                <a:spLocks noChangeShapeType="1"/>
              </p:cNvSpPr>
              <p:nvPr/>
            </p:nvSpPr>
            <p:spPr bwMode="auto">
              <a:xfrm>
                <a:off x="3779" y="2380"/>
                <a:ext cx="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39" name="Line 135"/>
              <p:cNvSpPr>
                <a:spLocks noChangeShapeType="1"/>
              </p:cNvSpPr>
              <p:nvPr/>
            </p:nvSpPr>
            <p:spPr bwMode="auto">
              <a:xfrm>
                <a:off x="4255" y="2372"/>
                <a:ext cx="1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nvGrpSpPr>
              <p:cNvPr id="40040" name="Group 136"/>
              <p:cNvGrpSpPr>
                <a:grpSpLocks/>
              </p:cNvGrpSpPr>
              <p:nvPr/>
            </p:nvGrpSpPr>
            <p:grpSpPr bwMode="auto">
              <a:xfrm>
                <a:off x="3860" y="1969"/>
                <a:ext cx="335" cy="148"/>
                <a:chOff x="4650" y="1129"/>
                <a:chExt cx="246" cy="95"/>
              </a:xfrm>
            </p:grpSpPr>
            <p:sp>
              <p:nvSpPr>
                <p:cNvPr id="40070"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40071"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mtClean="0">
                    <a:solidFill>
                      <a:srgbClr val="000000"/>
                    </a:solidFill>
                    <a:latin typeface="Times New Roman" panose="02020603050405020304" pitchFamily="18" charset="0"/>
                    <a:cs typeface="Arial"/>
                  </a:endParaRPr>
                </a:p>
              </p:txBody>
            </p:sp>
            <p:sp>
              <p:nvSpPr>
                <p:cNvPr id="40072"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grpSp>
              <p:nvGrpSpPr>
                <p:cNvPr id="40073" name="Group 140"/>
                <p:cNvGrpSpPr>
                  <a:grpSpLocks/>
                </p:cNvGrpSpPr>
                <p:nvPr/>
              </p:nvGrpSpPr>
              <p:grpSpPr bwMode="auto">
                <a:xfrm>
                  <a:off x="4699" y="1145"/>
                  <a:ext cx="138" cy="29"/>
                  <a:chOff x="2468" y="1332"/>
                  <a:chExt cx="310" cy="60"/>
                </a:xfrm>
              </p:grpSpPr>
              <p:sp>
                <p:nvSpPr>
                  <p:cNvPr id="40076" name="Freeform 141"/>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77" name="Freeform 142"/>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40074" name="Line 143"/>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75" name="Line 144"/>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40041" name="Group 145"/>
              <p:cNvGrpSpPr>
                <a:grpSpLocks/>
              </p:cNvGrpSpPr>
              <p:nvPr/>
            </p:nvGrpSpPr>
            <p:grpSpPr bwMode="auto">
              <a:xfrm>
                <a:off x="3922" y="2284"/>
                <a:ext cx="336" cy="154"/>
                <a:chOff x="4650" y="1129"/>
                <a:chExt cx="246" cy="95"/>
              </a:xfrm>
            </p:grpSpPr>
            <p:sp>
              <p:nvSpPr>
                <p:cNvPr id="40062"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40063"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mtClean="0">
                    <a:solidFill>
                      <a:srgbClr val="000000"/>
                    </a:solidFill>
                    <a:latin typeface="Times New Roman" panose="02020603050405020304" pitchFamily="18" charset="0"/>
                    <a:cs typeface="Arial"/>
                  </a:endParaRPr>
                </a:p>
              </p:txBody>
            </p:sp>
            <p:sp>
              <p:nvSpPr>
                <p:cNvPr id="40064"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grpSp>
              <p:nvGrpSpPr>
                <p:cNvPr id="40065" name="Group 149"/>
                <p:cNvGrpSpPr>
                  <a:grpSpLocks/>
                </p:cNvGrpSpPr>
                <p:nvPr/>
              </p:nvGrpSpPr>
              <p:grpSpPr bwMode="auto">
                <a:xfrm>
                  <a:off x="4699" y="1145"/>
                  <a:ext cx="138" cy="29"/>
                  <a:chOff x="2468" y="1332"/>
                  <a:chExt cx="310" cy="60"/>
                </a:xfrm>
              </p:grpSpPr>
              <p:sp>
                <p:nvSpPr>
                  <p:cNvPr id="40068" name="Freeform 150"/>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69" name="Freeform 151"/>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40066" name="Line 152"/>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67" name="Line 153"/>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40042" name="Group 154"/>
              <p:cNvGrpSpPr>
                <a:grpSpLocks/>
              </p:cNvGrpSpPr>
              <p:nvPr/>
            </p:nvGrpSpPr>
            <p:grpSpPr bwMode="auto">
              <a:xfrm>
                <a:off x="3443" y="2054"/>
                <a:ext cx="335" cy="149"/>
                <a:chOff x="4650" y="1129"/>
                <a:chExt cx="246" cy="95"/>
              </a:xfrm>
            </p:grpSpPr>
            <p:sp>
              <p:nvSpPr>
                <p:cNvPr id="40054"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40055"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mtClean="0">
                    <a:solidFill>
                      <a:srgbClr val="000000"/>
                    </a:solidFill>
                    <a:latin typeface="Times New Roman" panose="02020603050405020304" pitchFamily="18" charset="0"/>
                    <a:cs typeface="Arial"/>
                  </a:endParaRPr>
                </a:p>
              </p:txBody>
            </p:sp>
            <p:sp>
              <p:nvSpPr>
                <p:cNvPr id="40056"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grpSp>
              <p:nvGrpSpPr>
                <p:cNvPr id="40057" name="Group 158"/>
                <p:cNvGrpSpPr>
                  <a:grpSpLocks/>
                </p:cNvGrpSpPr>
                <p:nvPr/>
              </p:nvGrpSpPr>
              <p:grpSpPr bwMode="auto">
                <a:xfrm>
                  <a:off x="4699" y="1145"/>
                  <a:ext cx="138" cy="29"/>
                  <a:chOff x="2468" y="1332"/>
                  <a:chExt cx="310" cy="60"/>
                </a:xfrm>
              </p:grpSpPr>
              <p:sp>
                <p:nvSpPr>
                  <p:cNvPr id="40060" name="Freeform 159"/>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61" name="Freeform 160"/>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40058" name="Line 161"/>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59" name="Line 162"/>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40043" name="Group 163"/>
              <p:cNvGrpSpPr>
                <a:grpSpLocks/>
              </p:cNvGrpSpPr>
              <p:nvPr/>
            </p:nvGrpSpPr>
            <p:grpSpPr bwMode="auto">
              <a:xfrm>
                <a:off x="3452" y="2284"/>
                <a:ext cx="336" cy="148"/>
                <a:chOff x="4650" y="1129"/>
                <a:chExt cx="246" cy="95"/>
              </a:xfrm>
            </p:grpSpPr>
            <p:sp>
              <p:nvSpPr>
                <p:cNvPr id="40046" name="Oval 407"/>
                <p:cNvSpPr>
                  <a:spLocks noChangeArrowheads="1"/>
                </p:cNvSpPr>
                <p:nvPr/>
              </p:nvSpPr>
              <p:spPr bwMode="auto">
                <a:xfrm>
                  <a:off x="4651" y="1171"/>
                  <a:ext cx="244" cy="53"/>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40047" name="Rectangle 410"/>
                <p:cNvSpPr>
                  <a:spLocks noChangeArrowheads="1"/>
                </p:cNvSpPr>
                <p:nvPr/>
              </p:nvSpPr>
              <p:spPr bwMode="auto">
                <a:xfrm>
                  <a:off x="4651" y="1165"/>
                  <a:ext cx="245" cy="33"/>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mtClean="0">
                    <a:solidFill>
                      <a:srgbClr val="000000"/>
                    </a:solidFill>
                    <a:latin typeface="Times New Roman" panose="02020603050405020304" pitchFamily="18" charset="0"/>
                    <a:cs typeface="Arial"/>
                  </a:endParaRPr>
                </a:p>
              </p:txBody>
            </p:sp>
            <p:sp>
              <p:nvSpPr>
                <p:cNvPr id="40048" name="Oval 411"/>
                <p:cNvSpPr>
                  <a:spLocks noChangeArrowheads="1"/>
                </p:cNvSpPr>
                <p:nvPr/>
              </p:nvSpPr>
              <p:spPr bwMode="auto">
                <a:xfrm>
                  <a:off x="4650" y="1129"/>
                  <a:ext cx="244" cy="62"/>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grpSp>
              <p:nvGrpSpPr>
                <p:cNvPr id="40049" name="Group 167"/>
                <p:cNvGrpSpPr>
                  <a:grpSpLocks/>
                </p:cNvGrpSpPr>
                <p:nvPr/>
              </p:nvGrpSpPr>
              <p:grpSpPr bwMode="auto">
                <a:xfrm>
                  <a:off x="4699" y="1145"/>
                  <a:ext cx="138" cy="29"/>
                  <a:chOff x="2468" y="1332"/>
                  <a:chExt cx="310" cy="60"/>
                </a:xfrm>
              </p:grpSpPr>
              <p:sp>
                <p:nvSpPr>
                  <p:cNvPr id="40052" name="Freeform 168"/>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53" name="Freeform 169"/>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40050" name="Line 170"/>
                <p:cNvSpPr>
                  <a:spLocks noChangeShapeType="1"/>
                </p:cNvSpPr>
                <p:nvPr/>
              </p:nvSpPr>
              <p:spPr bwMode="auto">
                <a:xfrm>
                  <a:off x="4651" y="1158"/>
                  <a:ext cx="0" cy="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51" name="Line 171"/>
                <p:cNvSpPr>
                  <a:spLocks noChangeShapeType="1"/>
                </p:cNvSpPr>
                <p:nvPr/>
              </p:nvSpPr>
              <p:spPr bwMode="auto">
                <a:xfrm>
                  <a:off x="4894" y="1160"/>
                  <a:ext cx="0" cy="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40044" name="Line 172"/>
              <p:cNvSpPr>
                <a:spLocks noChangeShapeType="1"/>
              </p:cNvSpPr>
              <p:nvPr/>
            </p:nvSpPr>
            <p:spPr bwMode="auto">
              <a:xfrm>
                <a:off x="4422" y="2370"/>
                <a:ext cx="153" cy="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40045" name="Text Box 580"/>
              <p:cNvSpPr txBox="1">
                <a:spLocks noChangeArrowheads="1"/>
              </p:cNvSpPr>
              <p:nvPr/>
            </p:nvSpPr>
            <p:spPr bwMode="auto">
              <a:xfrm>
                <a:off x="4231" y="1988"/>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smtClean="0">
                    <a:solidFill>
                      <a:srgbClr val="000000"/>
                    </a:solidFill>
                    <a:cs typeface="Arial"/>
                  </a:rPr>
                  <a:t>ISP</a:t>
                </a:r>
              </a:p>
            </p:txBody>
          </p:sp>
        </p:grpSp>
        <p:grpSp>
          <p:nvGrpSpPr>
            <p:cNvPr id="39993" name="Group 347"/>
            <p:cNvGrpSpPr>
              <a:grpSpLocks/>
            </p:cNvGrpSpPr>
            <p:nvPr/>
          </p:nvGrpSpPr>
          <p:grpSpPr bwMode="auto">
            <a:xfrm>
              <a:off x="5450519" y="3250491"/>
              <a:ext cx="569188" cy="269566"/>
              <a:chOff x="1871277" y="1576300"/>
              <a:chExt cx="1128371" cy="437861"/>
            </a:xfrm>
          </p:grpSpPr>
          <p:sp>
            <p:nvSpPr>
              <p:cNvPr id="135" name="Oval 134"/>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36" name="Rectangle 135"/>
              <p:cNvSpPr/>
              <p:nvPr/>
            </p:nvSpPr>
            <p:spPr bwMode="auto">
              <a:xfrm>
                <a:off x="1870026" y="1739905"/>
                <a:ext cx="1129806"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37" name="Oval 136"/>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38" name="Freeform 137"/>
              <p:cNvSpPr/>
              <p:nvPr/>
            </p:nvSpPr>
            <p:spPr bwMode="auto">
              <a:xfrm>
                <a:off x="2159559" y="1672861"/>
                <a:ext cx="547595" cy="16245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39" name="Freeform 138"/>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40" name="Freeform 139"/>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41" name="Freeform 140"/>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cxnSp>
            <p:nvCxnSpPr>
              <p:cNvPr id="142" name="Straight Connector 141"/>
              <p:cNvCxnSpPr>
                <a:cxnSpLocks noChangeShapeType="1"/>
                <a:endCxn id="137"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43" name="Straight Connector 142"/>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9994" name="Group 347"/>
            <p:cNvGrpSpPr>
              <a:grpSpLocks/>
            </p:cNvGrpSpPr>
            <p:nvPr/>
          </p:nvGrpSpPr>
          <p:grpSpPr bwMode="auto">
            <a:xfrm>
              <a:off x="5463219" y="3606091"/>
              <a:ext cx="569188" cy="269566"/>
              <a:chOff x="1871277" y="1576300"/>
              <a:chExt cx="1128371" cy="437861"/>
            </a:xfrm>
          </p:grpSpPr>
          <p:sp>
            <p:nvSpPr>
              <p:cNvPr id="126" name="Oval 125"/>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27" name="Rectangle 126"/>
              <p:cNvSpPr/>
              <p:nvPr/>
            </p:nvSpPr>
            <p:spPr bwMode="auto">
              <a:xfrm>
                <a:off x="1870026" y="1739905"/>
                <a:ext cx="1129806"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28" name="Oval 127"/>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29" name="Freeform 128"/>
              <p:cNvSpPr/>
              <p:nvPr/>
            </p:nvSpPr>
            <p:spPr bwMode="auto">
              <a:xfrm>
                <a:off x="2159559" y="1672861"/>
                <a:ext cx="547595" cy="16245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30" name="Freeform 129"/>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31" name="Freeform 130"/>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32" name="Freeform 131"/>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cxnSp>
            <p:nvCxnSpPr>
              <p:cNvPr id="133" name="Straight Connector 132"/>
              <p:cNvCxnSpPr>
                <a:cxnSpLocks noChangeShapeType="1"/>
                <a:endCxn id="128"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9995" name="Group 347"/>
            <p:cNvGrpSpPr>
              <a:grpSpLocks/>
            </p:cNvGrpSpPr>
            <p:nvPr/>
          </p:nvGrpSpPr>
          <p:grpSpPr bwMode="auto">
            <a:xfrm>
              <a:off x="6107744" y="3120316"/>
              <a:ext cx="569188" cy="269566"/>
              <a:chOff x="1871277" y="1576300"/>
              <a:chExt cx="1128371" cy="437861"/>
            </a:xfrm>
          </p:grpSpPr>
          <p:sp>
            <p:nvSpPr>
              <p:cNvPr id="117" name="Oval 116"/>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18" name="Rectangle 117"/>
              <p:cNvSpPr/>
              <p:nvPr/>
            </p:nvSpPr>
            <p:spPr bwMode="auto">
              <a:xfrm>
                <a:off x="1870026" y="1739905"/>
                <a:ext cx="1129806"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19" name="Oval 118"/>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20" name="Freeform 119"/>
              <p:cNvSpPr/>
              <p:nvPr/>
            </p:nvSpPr>
            <p:spPr bwMode="auto">
              <a:xfrm>
                <a:off x="2159559" y="1672861"/>
                <a:ext cx="547595" cy="162451"/>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21" name="Freeform 120"/>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22" name="Freeform 121"/>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23" name="Freeform 122"/>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cxnSp>
            <p:nvCxnSpPr>
              <p:cNvPr id="124" name="Straight Connector 123"/>
              <p:cNvCxnSpPr>
                <a:cxnSpLocks noChangeShapeType="1"/>
                <a:endCxn id="119"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nvGrpSpPr>
            <p:cNvPr id="39996" name="Group 347"/>
            <p:cNvGrpSpPr>
              <a:grpSpLocks/>
            </p:cNvGrpSpPr>
            <p:nvPr/>
          </p:nvGrpSpPr>
          <p:grpSpPr bwMode="auto">
            <a:xfrm>
              <a:off x="6207410" y="3622646"/>
              <a:ext cx="569188" cy="269566"/>
              <a:chOff x="1871277" y="1576300"/>
              <a:chExt cx="1128371" cy="437861"/>
            </a:xfrm>
          </p:grpSpPr>
          <p:sp>
            <p:nvSpPr>
              <p:cNvPr id="108" name="Oval 107"/>
              <p:cNvSpPr>
                <a:spLocks noChangeArrowheads="1"/>
              </p:cNvSpPr>
              <p:nvPr/>
            </p:nvSpPr>
            <p:spPr bwMode="auto">
              <a:xfrm flipV="1">
                <a:off x="1874446" y="1694641"/>
                <a:ext cx="1125202" cy="319520"/>
              </a:xfrm>
              <a:prstGeom prst="ellipse">
                <a:avLst/>
              </a:prstGeom>
              <a:gradFill rotWithShape="1">
                <a:gsLst>
                  <a:gs pos="0">
                    <a:srgbClr val="262699"/>
                  </a:gs>
                  <a:gs pos="53000">
                    <a:srgbClr val="8585E0"/>
                  </a:gs>
                  <a:gs pos="100000">
                    <a:srgbClr val="262699"/>
                  </a:gs>
                </a:gsLst>
                <a:lin ang="0" scaled="1"/>
              </a:gra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09" name="Rectangle 108"/>
              <p:cNvSpPr/>
              <p:nvPr/>
            </p:nvSpPr>
            <p:spPr bwMode="auto">
              <a:xfrm>
                <a:off x="1870712" y="1738800"/>
                <a:ext cx="1129808" cy="116036"/>
              </a:xfrm>
              <a:prstGeom prst="rect">
                <a:avLst/>
              </a:prstGeom>
              <a:gradFill>
                <a:gsLst>
                  <a:gs pos="0">
                    <a:schemeClr val="accent2">
                      <a:lumMod val="75000"/>
                    </a:schemeClr>
                  </a:gs>
                  <a:gs pos="53000">
                    <a:schemeClr val="accent2">
                      <a:lumMod val="60000"/>
                      <a:lumOff val="40000"/>
                    </a:schemeClr>
                  </a:gs>
                  <a:gs pos="100000">
                    <a:schemeClr val="accent2">
                      <a:lumMod val="75000"/>
                    </a:schemeClr>
                  </a:gs>
                </a:gsLst>
                <a:lin ang="10800000" scaled="0"/>
              </a:gradFill>
              <a:ln w="2540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10" name="Oval 109"/>
              <p:cNvSpPr>
                <a:spLocks noChangeArrowheads="1"/>
              </p:cNvSpPr>
              <p:nvPr/>
            </p:nvSpPr>
            <p:spPr bwMode="auto">
              <a:xfrm flipV="1">
                <a:off x="1871277" y="1576300"/>
                <a:ext cx="1125200" cy="319520"/>
              </a:xfrm>
              <a:prstGeom prst="ellipse">
                <a:avLst/>
              </a:prstGeom>
              <a:solidFill>
                <a:srgbClr val="BFBFBF"/>
              </a:solidFill>
              <a:ln w="6350">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dirty="0">
                  <a:ln>
                    <a:solidFill>
                      <a:srgbClr val="000000"/>
                    </a:solidFill>
                  </a:ln>
                  <a:solidFill>
                    <a:srgbClr val="FFFFFF"/>
                  </a:solidFill>
                  <a:latin typeface="Gill Sans MT"/>
                  <a:ea typeface="ＭＳ Ｐゴシック" panose="020B0600070205080204" pitchFamily="34" charset="-128"/>
                  <a:cs typeface="Arial"/>
                </a:endParaRPr>
              </a:p>
            </p:txBody>
          </p:sp>
          <p:sp>
            <p:nvSpPr>
              <p:cNvPr id="111" name="Freeform 110"/>
              <p:cNvSpPr/>
              <p:nvPr/>
            </p:nvSpPr>
            <p:spPr bwMode="auto">
              <a:xfrm>
                <a:off x="2160245" y="1674334"/>
                <a:ext cx="547595" cy="159874"/>
              </a:xfrm>
              <a:custGeom>
                <a:avLst/>
                <a:gdLst>
                  <a:gd name="connsiteX0" fmla="*/ 1486231 w 2944854"/>
                  <a:gd name="connsiteY0" fmla="*/ 727041 h 1302232"/>
                  <a:gd name="connsiteX1" fmla="*/ 257675 w 2944854"/>
                  <a:gd name="connsiteY1" fmla="*/ 1302232 h 1302232"/>
                  <a:gd name="connsiteX2" fmla="*/ 0 w 2944854"/>
                  <a:gd name="connsiteY2" fmla="*/ 1228607 h 1302232"/>
                  <a:gd name="connsiteX3" fmla="*/ 911064 w 2944854"/>
                  <a:gd name="connsiteY3" fmla="*/ 837478 h 1302232"/>
                  <a:gd name="connsiteX4" fmla="*/ 883456 w 2944854"/>
                  <a:gd name="connsiteY4" fmla="*/ 450949 h 1302232"/>
                  <a:gd name="connsiteX5" fmla="*/ 161047 w 2944854"/>
                  <a:gd name="connsiteY5" fmla="*/ 119640 h 1302232"/>
                  <a:gd name="connsiteX6" fmla="*/ 404917 w 2944854"/>
                  <a:gd name="connsiteY6" fmla="*/ 50617 h 1302232"/>
                  <a:gd name="connsiteX7" fmla="*/ 1477028 w 2944854"/>
                  <a:gd name="connsiteY7" fmla="*/ 501566 h 1302232"/>
                  <a:gd name="connsiteX8" fmla="*/ 2572146 w 2944854"/>
                  <a:gd name="connsiteY8" fmla="*/ 0 h 1302232"/>
                  <a:gd name="connsiteX9" fmla="*/ 2875834 w 2944854"/>
                  <a:gd name="connsiteY9" fmla="*/ 96632 h 1302232"/>
                  <a:gd name="connsiteX10" fmla="*/ 2079803 w 2944854"/>
                  <a:gd name="connsiteY10" fmla="*/ 432543 h 1302232"/>
                  <a:gd name="connsiteX11" fmla="*/ 2240850 w 2944854"/>
                  <a:gd name="connsiteY11" fmla="*/ 920305 h 1302232"/>
                  <a:gd name="connsiteX12" fmla="*/ 2944854 w 2944854"/>
                  <a:gd name="connsiteY12" fmla="*/ 1228607 h 1302232"/>
                  <a:gd name="connsiteX13" fmla="*/ 2733192 w 2944854"/>
                  <a:gd name="connsiteY13" fmla="*/ 1297630 h 1302232"/>
                  <a:gd name="connsiteX14" fmla="*/ 1486231 w 2944854"/>
                  <a:gd name="connsiteY14" fmla="*/ 727041 h 1302232"/>
                  <a:gd name="connsiteX0" fmla="*/ 1486231 w 2944854"/>
                  <a:gd name="connsiteY0" fmla="*/ 727041 h 1316375"/>
                  <a:gd name="connsiteX1" fmla="*/ 257675 w 2944854"/>
                  <a:gd name="connsiteY1" fmla="*/ 1302232 h 1316375"/>
                  <a:gd name="connsiteX2" fmla="*/ 0 w 2944854"/>
                  <a:gd name="connsiteY2" fmla="*/ 1228607 h 1316375"/>
                  <a:gd name="connsiteX3" fmla="*/ 911064 w 2944854"/>
                  <a:gd name="connsiteY3" fmla="*/ 837478 h 1316375"/>
                  <a:gd name="connsiteX4" fmla="*/ 883456 w 2944854"/>
                  <a:gd name="connsiteY4" fmla="*/ 450949 h 1316375"/>
                  <a:gd name="connsiteX5" fmla="*/ 161047 w 2944854"/>
                  <a:gd name="connsiteY5" fmla="*/ 119640 h 1316375"/>
                  <a:gd name="connsiteX6" fmla="*/ 404917 w 2944854"/>
                  <a:gd name="connsiteY6" fmla="*/ 50617 h 1316375"/>
                  <a:gd name="connsiteX7" fmla="*/ 1477028 w 2944854"/>
                  <a:gd name="connsiteY7" fmla="*/ 501566 h 1316375"/>
                  <a:gd name="connsiteX8" fmla="*/ 2572146 w 2944854"/>
                  <a:gd name="connsiteY8" fmla="*/ 0 h 1316375"/>
                  <a:gd name="connsiteX9" fmla="*/ 2875834 w 2944854"/>
                  <a:gd name="connsiteY9" fmla="*/ 96632 h 1316375"/>
                  <a:gd name="connsiteX10" fmla="*/ 2079803 w 2944854"/>
                  <a:gd name="connsiteY10" fmla="*/ 432543 h 1316375"/>
                  <a:gd name="connsiteX11" fmla="*/ 2240850 w 2944854"/>
                  <a:gd name="connsiteY11" fmla="*/ 920305 h 1316375"/>
                  <a:gd name="connsiteX12" fmla="*/ 2944854 w 2944854"/>
                  <a:gd name="connsiteY12" fmla="*/ 1228607 h 1316375"/>
                  <a:gd name="connsiteX13" fmla="*/ 2756623 w 2944854"/>
                  <a:gd name="connsiteY13" fmla="*/ 1316375 h 1316375"/>
                  <a:gd name="connsiteX14" fmla="*/ 1486231 w 2944854"/>
                  <a:gd name="connsiteY14" fmla="*/ 727041 h 1316375"/>
                  <a:gd name="connsiteX0" fmla="*/ 1486231 w 3024520"/>
                  <a:gd name="connsiteY0" fmla="*/ 727041 h 1316375"/>
                  <a:gd name="connsiteX1" fmla="*/ 257675 w 3024520"/>
                  <a:gd name="connsiteY1" fmla="*/ 1302232 h 1316375"/>
                  <a:gd name="connsiteX2" fmla="*/ 0 w 3024520"/>
                  <a:gd name="connsiteY2" fmla="*/ 1228607 h 1316375"/>
                  <a:gd name="connsiteX3" fmla="*/ 911064 w 3024520"/>
                  <a:gd name="connsiteY3" fmla="*/ 837478 h 1316375"/>
                  <a:gd name="connsiteX4" fmla="*/ 883456 w 3024520"/>
                  <a:gd name="connsiteY4" fmla="*/ 450949 h 1316375"/>
                  <a:gd name="connsiteX5" fmla="*/ 161047 w 3024520"/>
                  <a:gd name="connsiteY5" fmla="*/ 119640 h 1316375"/>
                  <a:gd name="connsiteX6" fmla="*/ 404917 w 3024520"/>
                  <a:gd name="connsiteY6" fmla="*/ 50617 h 1316375"/>
                  <a:gd name="connsiteX7" fmla="*/ 1477028 w 3024520"/>
                  <a:gd name="connsiteY7" fmla="*/ 501566 h 1316375"/>
                  <a:gd name="connsiteX8" fmla="*/ 2572146 w 3024520"/>
                  <a:gd name="connsiteY8" fmla="*/ 0 h 1316375"/>
                  <a:gd name="connsiteX9" fmla="*/ 2875834 w 3024520"/>
                  <a:gd name="connsiteY9" fmla="*/ 96632 h 1316375"/>
                  <a:gd name="connsiteX10" fmla="*/ 2079803 w 3024520"/>
                  <a:gd name="connsiteY10" fmla="*/ 432543 h 1316375"/>
                  <a:gd name="connsiteX11" fmla="*/ 2240850 w 3024520"/>
                  <a:gd name="connsiteY11" fmla="*/ 920305 h 1316375"/>
                  <a:gd name="connsiteX12" fmla="*/ 3024520 w 3024520"/>
                  <a:gd name="connsiteY12" fmla="*/ 1228607 h 1316375"/>
                  <a:gd name="connsiteX13" fmla="*/ 2756623 w 3024520"/>
                  <a:gd name="connsiteY13" fmla="*/ 1316375 h 1316375"/>
                  <a:gd name="connsiteX14" fmla="*/ 1486231 w 3024520"/>
                  <a:gd name="connsiteY14" fmla="*/ 727041 h 1316375"/>
                  <a:gd name="connsiteX0" fmla="*/ 1537780 w 3076069"/>
                  <a:gd name="connsiteY0" fmla="*/ 727041 h 1316375"/>
                  <a:gd name="connsiteX1" fmla="*/ 309224 w 3076069"/>
                  <a:gd name="connsiteY1" fmla="*/ 1302232 h 1316375"/>
                  <a:gd name="connsiteX2" fmla="*/ 0 w 3076069"/>
                  <a:gd name="connsiteY2" fmla="*/ 1228607 h 1316375"/>
                  <a:gd name="connsiteX3" fmla="*/ 962613 w 3076069"/>
                  <a:gd name="connsiteY3" fmla="*/ 837478 h 1316375"/>
                  <a:gd name="connsiteX4" fmla="*/ 935005 w 3076069"/>
                  <a:gd name="connsiteY4" fmla="*/ 450949 h 1316375"/>
                  <a:gd name="connsiteX5" fmla="*/ 212596 w 3076069"/>
                  <a:gd name="connsiteY5" fmla="*/ 119640 h 1316375"/>
                  <a:gd name="connsiteX6" fmla="*/ 456466 w 3076069"/>
                  <a:gd name="connsiteY6" fmla="*/ 50617 h 1316375"/>
                  <a:gd name="connsiteX7" fmla="*/ 1528577 w 3076069"/>
                  <a:gd name="connsiteY7" fmla="*/ 501566 h 1316375"/>
                  <a:gd name="connsiteX8" fmla="*/ 2623695 w 3076069"/>
                  <a:gd name="connsiteY8" fmla="*/ 0 h 1316375"/>
                  <a:gd name="connsiteX9" fmla="*/ 2927383 w 3076069"/>
                  <a:gd name="connsiteY9" fmla="*/ 96632 h 1316375"/>
                  <a:gd name="connsiteX10" fmla="*/ 2131352 w 3076069"/>
                  <a:gd name="connsiteY10" fmla="*/ 432543 h 1316375"/>
                  <a:gd name="connsiteX11" fmla="*/ 2292399 w 3076069"/>
                  <a:gd name="connsiteY11" fmla="*/ 920305 h 1316375"/>
                  <a:gd name="connsiteX12" fmla="*/ 3076069 w 3076069"/>
                  <a:gd name="connsiteY12" fmla="*/ 1228607 h 1316375"/>
                  <a:gd name="connsiteX13" fmla="*/ 2808172 w 3076069"/>
                  <a:gd name="connsiteY13" fmla="*/ 1316375 h 1316375"/>
                  <a:gd name="connsiteX14" fmla="*/ 1537780 w 3076069"/>
                  <a:gd name="connsiteY14" fmla="*/ 727041 h 1316375"/>
                  <a:gd name="connsiteX0" fmla="*/ 1537780 w 3076069"/>
                  <a:gd name="connsiteY0" fmla="*/ 727041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27041 h 1321259"/>
                  <a:gd name="connsiteX0" fmla="*/ 1537780 w 3076069"/>
                  <a:gd name="connsiteY0" fmla="*/ 750825 h 1321259"/>
                  <a:gd name="connsiteX1" fmla="*/ 313981 w 3076069"/>
                  <a:gd name="connsiteY1" fmla="*/ 1321259 h 1321259"/>
                  <a:gd name="connsiteX2" fmla="*/ 0 w 3076069"/>
                  <a:gd name="connsiteY2" fmla="*/ 1228607 h 1321259"/>
                  <a:gd name="connsiteX3" fmla="*/ 962613 w 3076069"/>
                  <a:gd name="connsiteY3" fmla="*/ 837478 h 1321259"/>
                  <a:gd name="connsiteX4" fmla="*/ 935005 w 3076069"/>
                  <a:gd name="connsiteY4" fmla="*/ 450949 h 1321259"/>
                  <a:gd name="connsiteX5" fmla="*/ 212596 w 3076069"/>
                  <a:gd name="connsiteY5" fmla="*/ 119640 h 1321259"/>
                  <a:gd name="connsiteX6" fmla="*/ 456466 w 3076069"/>
                  <a:gd name="connsiteY6" fmla="*/ 50617 h 1321259"/>
                  <a:gd name="connsiteX7" fmla="*/ 1528577 w 3076069"/>
                  <a:gd name="connsiteY7" fmla="*/ 501566 h 1321259"/>
                  <a:gd name="connsiteX8" fmla="*/ 2623695 w 3076069"/>
                  <a:gd name="connsiteY8" fmla="*/ 0 h 1321259"/>
                  <a:gd name="connsiteX9" fmla="*/ 2927383 w 3076069"/>
                  <a:gd name="connsiteY9" fmla="*/ 96632 h 1321259"/>
                  <a:gd name="connsiteX10" fmla="*/ 2131352 w 3076069"/>
                  <a:gd name="connsiteY10" fmla="*/ 432543 h 1321259"/>
                  <a:gd name="connsiteX11" fmla="*/ 2292399 w 3076069"/>
                  <a:gd name="connsiteY11" fmla="*/ 920305 h 1321259"/>
                  <a:gd name="connsiteX12" fmla="*/ 3076069 w 3076069"/>
                  <a:gd name="connsiteY12" fmla="*/ 1228607 h 1321259"/>
                  <a:gd name="connsiteX13" fmla="*/ 2808172 w 3076069"/>
                  <a:gd name="connsiteY13" fmla="*/ 1316375 h 1321259"/>
                  <a:gd name="connsiteX14" fmla="*/ 1537780 w 3076069"/>
                  <a:gd name="connsiteY14" fmla="*/ 750825 h 132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069" h="1321259">
                    <a:moveTo>
                      <a:pt x="1537780" y="750825"/>
                    </a:moveTo>
                    <a:lnTo>
                      <a:pt x="313981" y="1321259"/>
                    </a:lnTo>
                    <a:lnTo>
                      <a:pt x="0" y="1228607"/>
                    </a:lnTo>
                    <a:lnTo>
                      <a:pt x="962613" y="837478"/>
                    </a:lnTo>
                    <a:lnTo>
                      <a:pt x="935005" y="450949"/>
                    </a:lnTo>
                    <a:lnTo>
                      <a:pt x="212596" y="119640"/>
                    </a:lnTo>
                    <a:lnTo>
                      <a:pt x="456466" y="50617"/>
                    </a:lnTo>
                    <a:lnTo>
                      <a:pt x="1528577" y="501566"/>
                    </a:lnTo>
                    <a:lnTo>
                      <a:pt x="2623695" y="0"/>
                    </a:lnTo>
                    <a:lnTo>
                      <a:pt x="2927383" y="96632"/>
                    </a:lnTo>
                    <a:lnTo>
                      <a:pt x="2131352" y="432543"/>
                    </a:lnTo>
                    <a:lnTo>
                      <a:pt x="2292399" y="920305"/>
                    </a:lnTo>
                    <a:lnTo>
                      <a:pt x="3076069" y="1228607"/>
                    </a:lnTo>
                    <a:lnTo>
                      <a:pt x="2808172" y="1316375"/>
                    </a:lnTo>
                    <a:lnTo>
                      <a:pt x="1537780" y="750825"/>
                    </a:lnTo>
                    <a:close/>
                  </a:path>
                </a:pathLst>
              </a:cu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112" name="Freeform 111"/>
              <p:cNvSpPr>
                <a:spLocks/>
              </p:cNvSpPr>
              <p:nvPr/>
            </p:nvSpPr>
            <p:spPr bwMode="auto">
              <a:xfrm>
                <a:off x="2102655" y="1633103"/>
                <a:ext cx="662444" cy="111241"/>
              </a:xfrm>
              <a:custGeom>
                <a:avLst/>
                <a:gdLst>
                  <a:gd name="T0" fmla="*/ 0 w 3723451"/>
                  <a:gd name="T1" fmla="*/ 27215 h 932950"/>
                  <a:gd name="T2" fmla="*/ 116562 w 3723451"/>
                  <a:gd name="T3" fmla="*/ 321 h 932950"/>
                  <a:gd name="T4" fmla="*/ 330164 w 3723451"/>
                  <a:gd name="T5" fmla="*/ 62070 h 932950"/>
                  <a:gd name="T6" fmla="*/ 533943 w 3723451"/>
                  <a:gd name="T7" fmla="*/ 0 h 932950"/>
                  <a:gd name="T8" fmla="*/ 662444 w 3723451"/>
                  <a:gd name="T9" fmla="*/ 24700 h 932950"/>
                  <a:gd name="T10" fmla="*/ 566839 w 3723451"/>
                  <a:gd name="T11" fmla="*/ 55072 h 932950"/>
                  <a:gd name="T12" fmla="*/ 536059 w 3723451"/>
                  <a:gd name="T13" fmla="*/ 46883 h 932950"/>
                  <a:gd name="T14" fmla="*/ 333917 w 3723451"/>
                  <a:gd name="T15" fmla="*/ 111241 h 932950"/>
                  <a:gd name="T16" fmla="*/ 126604 w 3723451"/>
                  <a:gd name="T17" fmla="*/ 49251 h 932950"/>
                  <a:gd name="T18" fmla="*/ 93086 w 3723451"/>
                  <a:gd name="T19" fmla="*/ 55941 h 932950"/>
                  <a:gd name="T20" fmla="*/ 0 w 3723451"/>
                  <a:gd name="T21" fmla="*/ 27215 h 9329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3451" h="932950">
                    <a:moveTo>
                      <a:pt x="0" y="228246"/>
                    </a:moveTo>
                    <a:lnTo>
                      <a:pt x="655168" y="2690"/>
                    </a:lnTo>
                    <a:lnTo>
                      <a:pt x="1855778" y="520562"/>
                    </a:lnTo>
                    <a:lnTo>
                      <a:pt x="3001174" y="0"/>
                    </a:lnTo>
                    <a:lnTo>
                      <a:pt x="3723451" y="207149"/>
                    </a:lnTo>
                    <a:lnTo>
                      <a:pt x="3186079" y="461874"/>
                    </a:lnTo>
                    <a:lnTo>
                      <a:pt x="3013067" y="393200"/>
                    </a:lnTo>
                    <a:lnTo>
                      <a:pt x="1876873" y="932950"/>
                    </a:lnTo>
                    <a:lnTo>
                      <a:pt x="711613" y="413055"/>
                    </a:lnTo>
                    <a:lnTo>
                      <a:pt x="523214" y="469166"/>
                    </a:lnTo>
                    <a:lnTo>
                      <a:pt x="0" y="228246"/>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13" name="Freeform 112"/>
              <p:cNvSpPr>
                <a:spLocks/>
              </p:cNvSpPr>
              <p:nvPr/>
            </p:nvSpPr>
            <p:spPr bwMode="auto">
              <a:xfrm>
                <a:off x="2536889" y="1727776"/>
                <a:ext cx="244057" cy="97040"/>
              </a:xfrm>
              <a:custGeom>
                <a:avLst/>
                <a:gdLst>
                  <a:gd name="T0" fmla="*/ 0 w 1366596"/>
                  <a:gd name="T1" fmla="*/ 0 h 809868"/>
                  <a:gd name="T2" fmla="*/ 244057 w 1366596"/>
                  <a:gd name="T3" fmla="*/ 74985 h 809868"/>
                  <a:gd name="T4" fmla="*/ 154487 w 1366596"/>
                  <a:gd name="T5" fmla="*/ 97040 h 809868"/>
                  <a:gd name="T6" fmla="*/ 822 w 1366596"/>
                  <a:gd name="T7" fmla="*/ 51277 h 809868"/>
                  <a:gd name="T8" fmla="*/ 0 w 1366596"/>
                  <a:gd name="T9" fmla="*/ 0 h 8098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6596" h="809868">
                    <a:moveTo>
                      <a:pt x="0" y="0"/>
                    </a:moveTo>
                    <a:lnTo>
                      <a:pt x="1366596" y="625807"/>
                    </a:lnTo>
                    <a:lnTo>
                      <a:pt x="865050" y="809868"/>
                    </a:lnTo>
                    <a:lnTo>
                      <a:pt x="4601" y="427942"/>
                    </a:lnTo>
                    <a:cubicBezTo>
                      <a:pt x="-1535" y="105836"/>
                      <a:pt x="1534" y="142647"/>
                      <a:pt x="0" y="0"/>
                    </a:cubicBez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114" name="Freeform 113"/>
              <p:cNvSpPr>
                <a:spLocks/>
              </p:cNvSpPr>
              <p:nvPr/>
            </p:nvSpPr>
            <p:spPr bwMode="auto">
              <a:xfrm>
                <a:off x="2089977" y="1730144"/>
                <a:ext cx="240888" cy="97039"/>
              </a:xfrm>
              <a:custGeom>
                <a:avLst/>
                <a:gdLst>
                  <a:gd name="T0" fmla="*/ 237599 w 1348191"/>
                  <a:gd name="T1" fmla="*/ 0 h 791462"/>
                  <a:gd name="T2" fmla="*/ 240888 w 1348191"/>
                  <a:gd name="T3" fmla="*/ 46827 h 791462"/>
                  <a:gd name="T4" fmla="*/ 87147 w 1348191"/>
                  <a:gd name="T5" fmla="*/ 97039 h 791462"/>
                  <a:gd name="T6" fmla="*/ 0 w 1348191"/>
                  <a:gd name="T7" fmla="*/ 75036 h 791462"/>
                  <a:gd name="T8" fmla="*/ 237599 w 1348191"/>
                  <a:gd name="T9" fmla="*/ 0 h 7914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8191" h="791462">
                    <a:moveTo>
                      <a:pt x="1329786" y="0"/>
                    </a:moveTo>
                    <a:lnTo>
                      <a:pt x="1348191" y="381926"/>
                    </a:lnTo>
                    <a:lnTo>
                      <a:pt x="487742" y="791462"/>
                    </a:lnTo>
                    <a:lnTo>
                      <a:pt x="0" y="612002"/>
                    </a:lnTo>
                    <a:lnTo>
                      <a:pt x="1329786" y="0"/>
                    </a:lnTo>
                    <a:close/>
                  </a:path>
                </a:pathLst>
              </a:custGeom>
              <a:solidFill>
                <a:srgbClr val="262699"/>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cxnSp>
            <p:nvCxnSpPr>
              <p:cNvPr id="115" name="Straight Connector 114"/>
              <p:cNvCxnSpPr>
                <a:cxnSpLocks noChangeShapeType="1"/>
                <a:endCxn id="110" idx="2"/>
              </p:cNvCxnSpPr>
              <p:nvPr/>
            </p:nvCxnSpPr>
            <p:spPr bwMode="auto">
              <a:xfrm flipH="1" flipV="1">
                <a:off x="1871277" y="1737243"/>
                <a:ext cx="3169"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p:cNvCxnSpPr>
              <p:nvPr/>
            </p:nvCxnSpPr>
            <p:spPr bwMode="auto">
              <a:xfrm flipH="1" flipV="1">
                <a:off x="2996477" y="1734877"/>
                <a:ext cx="3171" cy="123074"/>
              </a:xfrm>
              <a:prstGeom prst="line">
                <a:avLst/>
              </a:prstGeom>
              <a:noFill/>
              <a:ln w="6350">
                <a:solidFill>
                  <a:schemeClr val="tx1"/>
                </a:solidFill>
                <a:round/>
                <a:headEnd/>
                <a:tailEnd/>
              </a:ln>
              <a:effectLst>
                <a:outerShdw blurRad="40005" dist="19939" dir="5400000" algn="tl" rotWithShape="0">
                  <a:srgbClr val="808080">
                    <a:alpha val="37999"/>
                  </a:srgbClr>
                </a:outerShdw>
              </a:effectLst>
              <a:extLst>
                <a:ext uri="{909E8E84-426E-40DD-AFC4-6F175D3DCCD1}">
                  <a14:hiddenFill xmlns:a14="http://schemas.microsoft.com/office/drawing/2010/main">
                    <a:noFill/>
                  </a14:hiddenFill>
                </a:ext>
              </a:extLst>
            </p:spPr>
          </p:cxnSp>
        </p:grpSp>
      </p:grpSp>
      <p:pic>
        <p:nvPicPr>
          <p:cNvPr id="39939" name="Picture 4"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860425"/>
            <a:ext cx="83486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itle 41"/>
          <p:cNvSpPr>
            <a:spLocks noGrp="1"/>
          </p:cNvSpPr>
          <p:nvPr>
            <p:ph type="title" idx="4294967295"/>
          </p:nvPr>
        </p:nvSpPr>
        <p:spPr>
          <a:xfrm>
            <a:off x="403225" y="228600"/>
            <a:ext cx="8567738" cy="835025"/>
          </a:xfrm>
        </p:spPr>
        <p:txBody>
          <a:bodyPr/>
          <a:lstStyle/>
          <a:p>
            <a:pPr eaLnBrk="1" hangingPunct="1"/>
            <a:r>
              <a:rPr lang="en-US" altLang="en-US" sz="3600" dirty="0">
                <a:ea typeface="ＭＳ Ｐゴシック" panose="020B0600070205080204" pitchFamily="34" charset="-128"/>
              </a:rPr>
              <a:t>D</a:t>
            </a:r>
            <a:r>
              <a:rPr lang="en-US" altLang="en-US" sz="3600" dirty="0" smtClean="0">
                <a:ea typeface="ＭＳ Ｐゴシック" panose="020B0600070205080204" pitchFamily="34" charset="-128"/>
              </a:rPr>
              <a:t>igital subscriber line </a:t>
            </a:r>
            <a:r>
              <a:rPr lang="en-US" altLang="en-US" sz="2800" dirty="0" smtClean="0">
                <a:ea typeface="ＭＳ Ｐゴシック" panose="020B0600070205080204" pitchFamily="34" charset="-128"/>
              </a:rPr>
              <a:t>(DSL)</a:t>
            </a:r>
          </a:p>
        </p:txBody>
      </p:sp>
      <p:sp>
        <p:nvSpPr>
          <p:cNvPr id="39941" name="Freeform 3"/>
          <p:cNvSpPr>
            <a:spLocks/>
          </p:cNvSpPr>
          <p:nvPr/>
        </p:nvSpPr>
        <p:spPr bwMode="auto">
          <a:xfrm>
            <a:off x="4305300" y="1501775"/>
            <a:ext cx="2216150" cy="1477963"/>
          </a:xfrm>
          <a:custGeom>
            <a:avLst/>
            <a:gdLst>
              <a:gd name="T0" fmla="*/ 2147483647 w 1396"/>
              <a:gd name="T1" fmla="*/ 2147483647 h 931"/>
              <a:gd name="T2" fmla="*/ 2147483647 w 1396"/>
              <a:gd name="T3" fmla="*/ 2147483647 h 931"/>
              <a:gd name="T4" fmla="*/ 2147483647 w 1396"/>
              <a:gd name="T5" fmla="*/ 2147483647 h 931"/>
              <a:gd name="T6" fmla="*/ 2147483647 w 1396"/>
              <a:gd name="T7" fmla="*/ 2147483647 h 931"/>
              <a:gd name="T8" fmla="*/ 2147483647 w 1396"/>
              <a:gd name="T9" fmla="*/ 2147483647 h 931"/>
              <a:gd name="T10" fmla="*/ 2147483647 w 1396"/>
              <a:gd name="T11" fmla="*/ 2147483647 h 931"/>
              <a:gd name="T12" fmla="*/ 2147483647 w 1396"/>
              <a:gd name="T13" fmla="*/ 2147483647 h 931"/>
              <a:gd name="T14" fmla="*/ 2147483647 w 1396"/>
              <a:gd name="T15" fmla="*/ 2147483647 h 931"/>
              <a:gd name="T16" fmla="*/ 2147483647 w 1396"/>
              <a:gd name="T17" fmla="*/ 2147483647 h 931"/>
              <a:gd name="T18" fmla="*/ 2147483647 w 1396"/>
              <a:gd name="T19" fmla="*/ 2147483647 h 931"/>
              <a:gd name="T20" fmla="*/ 2147483647 w 1396"/>
              <a:gd name="T21" fmla="*/ 2147483647 h 931"/>
              <a:gd name="T22" fmla="*/ 2147483647 w 1396"/>
              <a:gd name="T23" fmla="*/ 2147483647 h 931"/>
              <a:gd name="T24" fmla="*/ 2147483647 w 1396"/>
              <a:gd name="T25" fmla="*/ 2147483647 h 931"/>
              <a:gd name="T26" fmla="*/ 2147483647 w 1396"/>
              <a:gd name="T27" fmla="*/ 2147483647 h 931"/>
              <a:gd name="T28" fmla="*/ 2147483647 w 1396"/>
              <a:gd name="T29" fmla="*/ 2147483647 h 931"/>
              <a:gd name="T30" fmla="*/ 2147483647 w 1396"/>
              <a:gd name="T31" fmla="*/ 2147483647 h 9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6"/>
              <a:gd name="T49" fmla="*/ 0 h 931"/>
              <a:gd name="T50" fmla="*/ 1396 w 1396"/>
              <a:gd name="T51" fmla="*/ 931 h 9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6" h="931">
                <a:moveTo>
                  <a:pt x="873" y="18"/>
                </a:moveTo>
                <a:cubicBezTo>
                  <a:pt x="787" y="32"/>
                  <a:pt x="625" y="55"/>
                  <a:pt x="526" y="89"/>
                </a:cubicBezTo>
                <a:cubicBezTo>
                  <a:pt x="426" y="122"/>
                  <a:pt x="346" y="184"/>
                  <a:pt x="278" y="216"/>
                </a:cubicBezTo>
                <a:cubicBezTo>
                  <a:pt x="210" y="248"/>
                  <a:pt x="159" y="236"/>
                  <a:pt x="118" y="283"/>
                </a:cubicBezTo>
                <a:cubicBezTo>
                  <a:pt x="77" y="330"/>
                  <a:pt x="46" y="416"/>
                  <a:pt x="30" y="497"/>
                </a:cubicBezTo>
                <a:cubicBezTo>
                  <a:pt x="14" y="578"/>
                  <a:pt x="0" y="714"/>
                  <a:pt x="24" y="768"/>
                </a:cubicBezTo>
                <a:cubicBezTo>
                  <a:pt x="49" y="821"/>
                  <a:pt x="112" y="796"/>
                  <a:pt x="178" y="818"/>
                </a:cubicBezTo>
                <a:cubicBezTo>
                  <a:pt x="244" y="840"/>
                  <a:pt x="318" y="886"/>
                  <a:pt x="421" y="902"/>
                </a:cubicBezTo>
                <a:cubicBezTo>
                  <a:pt x="524" y="918"/>
                  <a:pt x="681" y="916"/>
                  <a:pt x="793" y="916"/>
                </a:cubicBezTo>
                <a:cubicBezTo>
                  <a:pt x="905" y="916"/>
                  <a:pt x="1004" y="931"/>
                  <a:pt x="1095" y="902"/>
                </a:cubicBezTo>
                <a:cubicBezTo>
                  <a:pt x="1186" y="873"/>
                  <a:pt x="1291" y="813"/>
                  <a:pt x="1337" y="744"/>
                </a:cubicBezTo>
                <a:cubicBezTo>
                  <a:pt x="1383" y="675"/>
                  <a:pt x="1365" y="580"/>
                  <a:pt x="1372" y="487"/>
                </a:cubicBezTo>
                <a:cubicBezTo>
                  <a:pt x="1378" y="393"/>
                  <a:pt x="1396" y="256"/>
                  <a:pt x="1377" y="179"/>
                </a:cubicBezTo>
                <a:cubicBezTo>
                  <a:pt x="1358" y="102"/>
                  <a:pt x="1314" y="57"/>
                  <a:pt x="1259" y="28"/>
                </a:cubicBezTo>
                <a:cubicBezTo>
                  <a:pt x="1203" y="0"/>
                  <a:pt x="1110" y="7"/>
                  <a:pt x="1046" y="5"/>
                </a:cubicBezTo>
                <a:cubicBezTo>
                  <a:pt x="981" y="3"/>
                  <a:pt x="959" y="5"/>
                  <a:pt x="873" y="18"/>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42" name="Oval 9"/>
          <p:cNvSpPr>
            <a:spLocks noChangeArrowheads="1"/>
          </p:cNvSpPr>
          <p:nvPr/>
        </p:nvSpPr>
        <p:spPr bwMode="auto">
          <a:xfrm>
            <a:off x="5305425" y="2208213"/>
            <a:ext cx="193675" cy="193675"/>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39943" name="Oval 12"/>
          <p:cNvSpPr>
            <a:spLocks noChangeArrowheads="1"/>
          </p:cNvSpPr>
          <p:nvPr/>
        </p:nvSpPr>
        <p:spPr bwMode="auto">
          <a:xfrm>
            <a:off x="5686425" y="1836738"/>
            <a:ext cx="193675" cy="193675"/>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39944" name="Line 15"/>
          <p:cNvSpPr>
            <a:spLocks noChangeShapeType="1"/>
          </p:cNvSpPr>
          <p:nvPr/>
        </p:nvSpPr>
        <p:spPr bwMode="auto">
          <a:xfrm flipV="1">
            <a:off x="5392738" y="1978025"/>
            <a:ext cx="317500" cy="336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45" name="Line 16"/>
          <p:cNvSpPr>
            <a:spLocks noChangeShapeType="1"/>
          </p:cNvSpPr>
          <p:nvPr/>
        </p:nvSpPr>
        <p:spPr bwMode="auto">
          <a:xfrm>
            <a:off x="5786438" y="1954213"/>
            <a:ext cx="400050" cy="5905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46" name="Rectangle 44"/>
          <p:cNvSpPr>
            <a:spLocks noChangeArrowheads="1"/>
          </p:cNvSpPr>
          <p:nvPr/>
        </p:nvSpPr>
        <p:spPr bwMode="auto">
          <a:xfrm>
            <a:off x="4584700" y="1957388"/>
            <a:ext cx="955675" cy="700087"/>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latin typeface="Times New Roman" panose="02020603050405020304" pitchFamily="18" charset="0"/>
              <a:cs typeface="Arial"/>
            </a:endParaRPr>
          </a:p>
        </p:txBody>
      </p:sp>
      <p:sp>
        <p:nvSpPr>
          <p:cNvPr id="39947" name="Text Box 45"/>
          <p:cNvSpPr txBox="1">
            <a:spLocks noChangeArrowheads="1"/>
          </p:cNvSpPr>
          <p:nvPr/>
        </p:nvSpPr>
        <p:spPr bwMode="auto">
          <a:xfrm>
            <a:off x="4040188" y="1476375"/>
            <a:ext cx="19256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1600" smtClean="0">
                <a:solidFill>
                  <a:srgbClr val="000000"/>
                </a:solidFill>
                <a:cs typeface="Arial"/>
              </a:rPr>
              <a:t>central office</a:t>
            </a:r>
          </a:p>
        </p:txBody>
      </p:sp>
      <p:sp>
        <p:nvSpPr>
          <p:cNvPr id="39948" name="Line 14"/>
          <p:cNvSpPr>
            <a:spLocks noChangeShapeType="1"/>
          </p:cNvSpPr>
          <p:nvPr/>
        </p:nvSpPr>
        <p:spPr bwMode="auto">
          <a:xfrm flipV="1">
            <a:off x="2690813" y="2363788"/>
            <a:ext cx="1938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49" name="Text Box 17"/>
          <p:cNvSpPr txBox="1">
            <a:spLocks noChangeArrowheads="1"/>
          </p:cNvSpPr>
          <p:nvPr/>
        </p:nvSpPr>
        <p:spPr bwMode="auto">
          <a:xfrm>
            <a:off x="5942013" y="1530350"/>
            <a:ext cx="10747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smtClean="0">
                <a:solidFill>
                  <a:srgbClr val="000000"/>
                </a:solidFill>
                <a:cs typeface="Arial"/>
              </a:rPr>
              <a:t>telephone</a:t>
            </a:r>
          </a:p>
          <a:p>
            <a:pPr>
              <a:lnSpc>
                <a:spcPct val="85000"/>
              </a:lnSpc>
            </a:pPr>
            <a:r>
              <a:rPr lang="en-US" altLang="en-US" sz="1600" smtClean="0">
                <a:solidFill>
                  <a:srgbClr val="000000"/>
                </a:solidFill>
                <a:cs typeface="Arial"/>
              </a:rPr>
              <a:t>network</a:t>
            </a:r>
          </a:p>
        </p:txBody>
      </p:sp>
      <p:grpSp>
        <p:nvGrpSpPr>
          <p:cNvPr id="39950" name="Group 108"/>
          <p:cNvGrpSpPr>
            <a:grpSpLocks/>
          </p:cNvGrpSpPr>
          <p:nvPr/>
        </p:nvGrpSpPr>
        <p:grpSpPr bwMode="auto">
          <a:xfrm>
            <a:off x="4641850" y="2074863"/>
            <a:ext cx="368300" cy="519112"/>
            <a:chOff x="1852" y="2562"/>
            <a:chExt cx="355" cy="471"/>
          </a:xfrm>
        </p:grpSpPr>
        <p:sp>
          <p:nvSpPr>
            <p:cNvPr id="39986" name="Freeform 109"/>
            <p:cNvSpPr>
              <a:spLocks/>
            </p:cNvSpPr>
            <p:nvPr/>
          </p:nvSpPr>
          <p:spPr bwMode="auto">
            <a:xfrm>
              <a:off x="1852" y="2621"/>
              <a:ext cx="318" cy="412"/>
            </a:xfrm>
            <a:custGeom>
              <a:avLst/>
              <a:gdLst>
                <a:gd name="T0" fmla="*/ 0 w 318"/>
                <a:gd name="T1" fmla="*/ 412 h 412"/>
                <a:gd name="T2" fmla="*/ 3 w 318"/>
                <a:gd name="T3" fmla="*/ 1 h 412"/>
                <a:gd name="T4" fmla="*/ 74 w 318"/>
                <a:gd name="T5" fmla="*/ 0 h 412"/>
                <a:gd name="T6" fmla="*/ 254 w 318"/>
                <a:gd name="T7" fmla="*/ 111 h 412"/>
                <a:gd name="T8" fmla="*/ 318 w 318"/>
                <a:gd name="T9" fmla="*/ 115 h 412"/>
                <a:gd name="T10" fmla="*/ 318 w 318"/>
                <a:gd name="T11" fmla="*/ 308 h 412"/>
                <a:gd name="T12" fmla="*/ 246 w 318"/>
                <a:gd name="T13" fmla="*/ 308 h 412"/>
                <a:gd name="T14" fmla="*/ 74 w 318"/>
                <a:gd name="T15" fmla="*/ 412 h 412"/>
                <a:gd name="T16" fmla="*/ 0 w 318"/>
                <a:gd name="T17" fmla="*/ 412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412"/>
                <a:gd name="T29" fmla="*/ 318 w 318"/>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412">
                  <a:moveTo>
                    <a:pt x="0" y="412"/>
                  </a:moveTo>
                  <a:lnTo>
                    <a:pt x="3" y="1"/>
                  </a:lnTo>
                  <a:lnTo>
                    <a:pt x="74" y="0"/>
                  </a:lnTo>
                  <a:lnTo>
                    <a:pt x="254" y="111"/>
                  </a:lnTo>
                  <a:lnTo>
                    <a:pt x="318" y="115"/>
                  </a:lnTo>
                  <a:lnTo>
                    <a:pt x="318" y="308"/>
                  </a:lnTo>
                  <a:lnTo>
                    <a:pt x="246" y="308"/>
                  </a:lnTo>
                  <a:lnTo>
                    <a:pt x="74" y="412"/>
                  </a:lnTo>
                  <a:lnTo>
                    <a:pt x="0" y="412"/>
                  </a:lnTo>
                  <a:close/>
                </a:path>
              </a:pathLst>
            </a:custGeom>
            <a:gradFill rotWithShape="1">
              <a:gsLst>
                <a:gs pos="0">
                  <a:schemeClr val="bg1"/>
                </a:gs>
                <a:gs pos="100000">
                  <a:schemeClr val="accent1"/>
                </a:gs>
              </a:gsLst>
              <a:lin ang="0" scaled="1"/>
            </a:gradFill>
            <a:ln w="9525">
              <a:solidFill>
                <a:schemeClr val="tx1"/>
              </a:solidFill>
              <a:round/>
              <a:headEnd/>
              <a:tailEnd/>
            </a:ln>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87" name="Freeform 110"/>
            <p:cNvSpPr>
              <a:spLocks/>
            </p:cNvSpPr>
            <p:nvPr/>
          </p:nvSpPr>
          <p:spPr bwMode="auto">
            <a:xfrm>
              <a:off x="1854" y="2562"/>
              <a:ext cx="353" cy="369"/>
            </a:xfrm>
            <a:custGeom>
              <a:avLst/>
              <a:gdLst>
                <a:gd name="T0" fmla="*/ 0 w 353"/>
                <a:gd name="T1" fmla="*/ 59 h 369"/>
                <a:gd name="T2" fmla="*/ 32 w 353"/>
                <a:gd name="T3" fmla="*/ 0 h 369"/>
                <a:gd name="T4" fmla="*/ 105 w 353"/>
                <a:gd name="T5" fmla="*/ 0 h 369"/>
                <a:gd name="T6" fmla="*/ 276 w 353"/>
                <a:gd name="T7" fmla="*/ 113 h 369"/>
                <a:gd name="T8" fmla="*/ 353 w 353"/>
                <a:gd name="T9" fmla="*/ 113 h 369"/>
                <a:gd name="T10" fmla="*/ 353 w 353"/>
                <a:gd name="T11" fmla="*/ 315 h 369"/>
                <a:gd name="T12" fmla="*/ 318 w 353"/>
                <a:gd name="T13" fmla="*/ 369 h 369"/>
                <a:gd name="T14" fmla="*/ 315 w 353"/>
                <a:gd name="T15" fmla="*/ 173 h 369"/>
                <a:gd name="T16" fmla="*/ 254 w 353"/>
                <a:gd name="T17" fmla="*/ 173 h 369"/>
                <a:gd name="T18" fmla="*/ 75 w 353"/>
                <a:gd name="T19" fmla="*/ 60 h 369"/>
                <a:gd name="T20" fmla="*/ 0 w 353"/>
                <a:gd name="T21" fmla="*/ 59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3"/>
                <a:gd name="T34" fmla="*/ 0 h 369"/>
                <a:gd name="T35" fmla="*/ 353 w 35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3" h="369">
                  <a:moveTo>
                    <a:pt x="0" y="59"/>
                  </a:moveTo>
                  <a:lnTo>
                    <a:pt x="32" y="0"/>
                  </a:lnTo>
                  <a:lnTo>
                    <a:pt x="105" y="0"/>
                  </a:lnTo>
                  <a:lnTo>
                    <a:pt x="276" y="113"/>
                  </a:lnTo>
                  <a:lnTo>
                    <a:pt x="353" y="113"/>
                  </a:lnTo>
                  <a:lnTo>
                    <a:pt x="353" y="315"/>
                  </a:lnTo>
                  <a:lnTo>
                    <a:pt x="318" y="369"/>
                  </a:lnTo>
                  <a:lnTo>
                    <a:pt x="315" y="173"/>
                  </a:lnTo>
                  <a:lnTo>
                    <a:pt x="254" y="173"/>
                  </a:lnTo>
                  <a:lnTo>
                    <a:pt x="75" y="60"/>
                  </a:lnTo>
                  <a:lnTo>
                    <a:pt x="0" y="59"/>
                  </a:lnTo>
                  <a:close/>
                </a:path>
              </a:pathLst>
            </a:custGeom>
            <a:solidFill>
              <a:schemeClr val="accent1"/>
            </a:solidFill>
            <a:ln w="9525">
              <a:solidFill>
                <a:schemeClr val="tx1"/>
              </a:solidFill>
              <a:round/>
              <a:headEnd/>
              <a:tailEnd/>
            </a:ln>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88" name="Line 111"/>
            <p:cNvSpPr>
              <a:spLocks noChangeShapeType="1"/>
            </p:cNvSpPr>
            <p:nvPr/>
          </p:nvSpPr>
          <p:spPr bwMode="auto">
            <a:xfrm flipH="1">
              <a:off x="2167" y="2674"/>
              <a:ext cx="34" cy="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89" name="Line 112"/>
            <p:cNvSpPr>
              <a:spLocks noChangeShapeType="1"/>
            </p:cNvSpPr>
            <p:nvPr/>
          </p:nvSpPr>
          <p:spPr bwMode="auto">
            <a:xfrm>
              <a:off x="1880" y="2830"/>
              <a:ext cx="2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90" name="Freeform 113"/>
            <p:cNvSpPr>
              <a:spLocks/>
            </p:cNvSpPr>
            <p:nvPr/>
          </p:nvSpPr>
          <p:spPr bwMode="auto">
            <a:xfrm>
              <a:off x="1874" y="2670"/>
              <a:ext cx="264" cy="105"/>
            </a:xfrm>
            <a:custGeom>
              <a:avLst/>
              <a:gdLst>
                <a:gd name="T0" fmla="*/ 0 w 264"/>
                <a:gd name="T1" fmla="*/ 0 h 105"/>
                <a:gd name="T2" fmla="*/ 52 w 264"/>
                <a:gd name="T3" fmla="*/ 0 h 105"/>
                <a:gd name="T4" fmla="*/ 207 w 264"/>
                <a:gd name="T5" fmla="*/ 105 h 105"/>
                <a:gd name="T6" fmla="*/ 264 w 264"/>
                <a:gd name="T7" fmla="*/ 105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91" name="Freeform 114"/>
            <p:cNvSpPr>
              <a:spLocks/>
            </p:cNvSpPr>
            <p:nvPr/>
          </p:nvSpPr>
          <p:spPr bwMode="auto">
            <a:xfrm flipV="1">
              <a:off x="1874" y="2884"/>
              <a:ext cx="264" cy="105"/>
            </a:xfrm>
            <a:custGeom>
              <a:avLst/>
              <a:gdLst>
                <a:gd name="T0" fmla="*/ 0 w 264"/>
                <a:gd name="T1" fmla="*/ 0 h 105"/>
                <a:gd name="T2" fmla="*/ 52 w 264"/>
                <a:gd name="T3" fmla="*/ 0 h 105"/>
                <a:gd name="T4" fmla="*/ 207 w 264"/>
                <a:gd name="T5" fmla="*/ 105 h 105"/>
                <a:gd name="T6" fmla="*/ 264 w 264"/>
                <a:gd name="T7" fmla="*/ 105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39951" name="Text Box 115"/>
          <p:cNvSpPr txBox="1">
            <a:spLocks noChangeArrowheads="1"/>
          </p:cNvSpPr>
          <p:nvPr/>
        </p:nvSpPr>
        <p:spPr bwMode="auto">
          <a:xfrm>
            <a:off x="4321175" y="2619375"/>
            <a:ext cx="950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smtClean="0">
                <a:solidFill>
                  <a:srgbClr val="000000"/>
                </a:solidFill>
                <a:cs typeface="Arial"/>
              </a:rPr>
              <a:t>DSLAM</a:t>
            </a:r>
          </a:p>
        </p:txBody>
      </p:sp>
      <p:grpSp>
        <p:nvGrpSpPr>
          <p:cNvPr id="39952" name="Group 118"/>
          <p:cNvGrpSpPr>
            <a:grpSpLocks/>
          </p:cNvGrpSpPr>
          <p:nvPr/>
        </p:nvGrpSpPr>
        <p:grpSpPr bwMode="auto">
          <a:xfrm>
            <a:off x="3382963" y="1362075"/>
            <a:ext cx="796925" cy="658813"/>
            <a:chOff x="1671" y="1861"/>
            <a:chExt cx="502" cy="415"/>
          </a:xfrm>
        </p:grpSpPr>
        <p:sp>
          <p:nvSpPr>
            <p:cNvPr id="39984" name="Rectangle 116"/>
            <p:cNvSpPr>
              <a:spLocks noChangeArrowheads="1"/>
            </p:cNvSpPr>
            <p:nvPr/>
          </p:nvSpPr>
          <p:spPr bwMode="auto">
            <a:xfrm>
              <a:off x="1742" y="1966"/>
              <a:ext cx="360" cy="31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85" name="AutoShape 117"/>
            <p:cNvSpPr>
              <a:spLocks noChangeArrowheads="1"/>
            </p:cNvSpPr>
            <p:nvPr/>
          </p:nvSpPr>
          <p:spPr bwMode="auto">
            <a:xfrm>
              <a:off x="1671" y="1861"/>
              <a:ext cx="502" cy="129"/>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grpSp>
      <p:sp>
        <p:nvSpPr>
          <p:cNvPr id="39953" name="Freeform 119"/>
          <p:cNvSpPr>
            <a:spLocks/>
          </p:cNvSpPr>
          <p:nvPr/>
        </p:nvSpPr>
        <p:spPr bwMode="auto">
          <a:xfrm>
            <a:off x="3986213" y="1951038"/>
            <a:ext cx="674687" cy="239712"/>
          </a:xfrm>
          <a:custGeom>
            <a:avLst/>
            <a:gdLst>
              <a:gd name="T0" fmla="*/ 0 w 425"/>
              <a:gd name="T1" fmla="*/ 0 h 151"/>
              <a:gd name="T2" fmla="*/ 0 w 425"/>
              <a:gd name="T3" fmla="*/ 2147483647 h 151"/>
              <a:gd name="T4" fmla="*/ 2147483647 w 425"/>
              <a:gd name="T5" fmla="*/ 2147483647 h 151"/>
              <a:gd name="T6" fmla="*/ 0 60000 65536"/>
              <a:gd name="T7" fmla="*/ 0 60000 65536"/>
              <a:gd name="T8" fmla="*/ 0 60000 65536"/>
              <a:gd name="T9" fmla="*/ 0 w 425"/>
              <a:gd name="T10" fmla="*/ 0 h 151"/>
              <a:gd name="T11" fmla="*/ 425 w 425"/>
              <a:gd name="T12" fmla="*/ 151 h 151"/>
            </a:gdLst>
            <a:ahLst/>
            <a:cxnLst>
              <a:cxn ang="T6">
                <a:pos x="T0" y="T1"/>
              </a:cxn>
              <a:cxn ang="T7">
                <a:pos x="T2" y="T3"/>
              </a:cxn>
              <a:cxn ang="T8">
                <a:pos x="T4" y="T5"/>
              </a:cxn>
            </a:cxnLst>
            <a:rect l="T9" t="T10" r="T11" b="T12"/>
            <a:pathLst>
              <a:path w="425" h="151">
                <a:moveTo>
                  <a:pt x="0" y="0"/>
                </a:moveTo>
                <a:lnTo>
                  <a:pt x="0" y="151"/>
                </a:lnTo>
                <a:lnTo>
                  <a:pt x="425" y="151"/>
                </a:lnTo>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54" name="Line 120"/>
          <p:cNvSpPr>
            <a:spLocks noChangeShapeType="1"/>
          </p:cNvSpPr>
          <p:nvPr/>
        </p:nvSpPr>
        <p:spPr bwMode="auto">
          <a:xfrm>
            <a:off x="5014913" y="2316163"/>
            <a:ext cx="377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55" name="Freeform 123"/>
          <p:cNvSpPr>
            <a:spLocks/>
          </p:cNvSpPr>
          <p:nvPr/>
        </p:nvSpPr>
        <p:spPr bwMode="auto">
          <a:xfrm>
            <a:off x="5014913" y="2384425"/>
            <a:ext cx="463550" cy="1009650"/>
          </a:xfrm>
          <a:custGeom>
            <a:avLst/>
            <a:gdLst>
              <a:gd name="T0" fmla="*/ 0 w 292"/>
              <a:gd name="T1" fmla="*/ 0 h 636"/>
              <a:gd name="T2" fmla="*/ 2147483647 w 292"/>
              <a:gd name="T3" fmla="*/ 0 h 636"/>
              <a:gd name="T4" fmla="*/ 2147483647 w 292"/>
              <a:gd name="T5" fmla="*/ 2147483647 h 636"/>
              <a:gd name="T6" fmla="*/ 2147483647 w 292"/>
              <a:gd name="T7" fmla="*/ 2147483647 h 636"/>
              <a:gd name="T8" fmla="*/ 0 60000 65536"/>
              <a:gd name="T9" fmla="*/ 0 60000 65536"/>
              <a:gd name="T10" fmla="*/ 0 60000 65536"/>
              <a:gd name="T11" fmla="*/ 0 60000 65536"/>
              <a:gd name="T12" fmla="*/ 0 w 292"/>
              <a:gd name="T13" fmla="*/ 0 h 636"/>
              <a:gd name="T14" fmla="*/ 292 w 292"/>
              <a:gd name="T15" fmla="*/ 636 h 636"/>
            </a:gdLst>
            <a:ahLst/>
            <a:cxnLst>
              <a:cxn ang="T8">
                <a:pos x="T0" y="T1"/>
              </a:cxn>
              <a:cxn ang="T9">
                <a:pos x="T2" y="T3"/>
              </a:cxn>
              <a:cxn ang="T10">
                <a:pos x="T4" y="T5"/>
              </a:cxn>
              <a:cxn ang="T11">
                <a:pos x="T6" y="T7"/>
              </a:cxn>
            </a:cxnLst>
            <a:rect l="T12" t="T13" r="T14" b="T15"/>
            <a:pathLst>
              <a:path w="292" h="636">
                <a:moveTo>
                  <a:pt x="0" y="0"/>
                </a:moveTo>
                <a:lnTo>
                  <a:pt x="130" y="0"/>
                </a:lnTo>
                <a:lnTo>
                  <a:pt x="130" y="636"/>
                </a:lnTo>
                <a:lnTo>
                  <a:pt x="292" y="636"/>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nvGrpSpPr>
          <p:cNvPr id="13" name="Group 135"/>
          <p:cNvGrpSpPr>
            <a:grpSpLocks/>
          </p:cNvGrpSpPr>
          <p:nvPr/>
        </p:nvGrpSpPr>
        <p:grpSpPr bwMode="auto">
          <a:xfrm>
            <a:off x="777875" y="2441575"/>
            <a:ext cx="3117850" cy="1611313"/>
            <a:chOff x="490" y="1538"/>
            <a:chExt cx="1964" cy="1015"/>
          </a:xfrm>
        </p:grpSpPr>
        <p:sp>
          <p:nvSpPr>
            <p:cNvPr id="39982" name="Text Box 124"/>
            <p:cNvSpPr txBox="1">
              <a:spLocks noChangeArrowheads="1"/>
            </p:cNvSpPr>
            <p:nvPr/>
          </p:nvSpPr>
          <p:spPr bwMode="auto">
            <a:xfrm>
              <a:off x="490" y="2102"/>
              <a:ext cx="1809"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5000"/>
                </a:lnSpc>
              </a:pPr>
              <a:r>
                <a:rPr lang="en-US" altLang="en-US" sz="1600" i="1" smtClean="0">
                  <a:solidFill>
                    <a:srgbClr val="000000"/>
                  </a:solidFill>
                  <a:cs typeface="Arial"/>
                </a:rPr>
                <a:t>voice, data transmitted</a:t>
              </a:r>
            </a:p>
            <a:p>
              <a:pPr algn="r">
                <a:lnSpc>
                  <a:spcPct val="85000"/>
                </a:lnSpc>
              </a:pPr>
              <a:r>
                <a:rPr lang="en-US" altLang="en-US" sz="1600" i="1" smtClean="0">
                  <a:solidFill>
                    <a:srgbClr val="000000"/>
                  </a:solidFill>
                  <a:cs typeface="Arial"/>
                </a:rPr>
                <a:t>at different frequencies over</a:t>
              </a:r>
            </a:p>
            <a:p>
              <a:pPr algn="r">
                <a:lnSpc>
                  <a:spcPct val="85000"/>
                </a:lnSpc>
              </a:pPr>
              <a:r>
                <a:rPr lang="en-US" altLang="en-US" sz="1600" i="1" smtClean="0">
                  <a:solidFill>
                    <a:srgbClr val="CC0000"/>
                  </a:solidFill>
                  <a:cs typeface="Arial"/>
                </a:rPr>
                <a:t>dedicated </a:t>
              </a:r>
              <a:r>
                <a:rPr lang="en-US" altLang="en-US" sz="1600" i="1" smtClean="0">
                  <a:solidFill>
                    <a:srgbClr val="000000"/>
                  </a:solidFill>
                  <a:cs typeface="Arial"/>
                </a:rPr>
                <a:t>line to central office</a:t>
              </a:r>
            </a:p>
          </p:txBody>
        </p:sp>
        <p:sp>
          <p:nvSpPr>
            <p:cNvPr id="39983" name="Line 125"/>
            <p:cNvSpPr>
              <a:spLocks noChangeShapeType="1"/>
            </p:cNvSpPr>
            <p:nvPr/>
          </p:nvSpPr>
          <p:spPr bwMode="auto">
            <a:xfrm flipV="1">
              <a:off x="2093" y="1538"/>
              <a:ext cx="361" cy="584"/>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224384" name="Rectangle 52"/>
          <p:cNvSpPr>
            <a:spLocks noChangeArrowheads="1"/>
          </p:cNvSpPr>
          <p:nvPr/>
        </p:nvSpPr>
        <p:spPr bwMode="auto">
          <a:xfrm>
            <a:off x="0" y="3995738"/>
            <a:ext cx="9118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38188" indent="-280988">
              <a:defRPr sz="2400">
                <a:solidFill>
                  <a:schemeClr val="tx1"/>
                </a:solidFill>
                <a:latin typeface="Arial" panose="020B0604020202020204" pitchFamily="34" charset="0"/>
                <a:ea typeface="ＭＳ Ｐゴシック" panose="020B0600070205080204" pitchFamily="34" charset="-128"/>
              </a:defRPr>
            </a:lvl2pPr>
            <a:lvl3pPr marL="1147763" indent="-233363">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3333CC"/>
              </a:buClr>
              <a:buSzPct val="85000"/>
            </a:pPr>
            <a:endParaRPr lang="en-US" altLang="en-US" dirty="0" smtClean="0">
              <a:solidFill>
                <a:srgbClr val="FF0000"/>
              </a:solidFill>
              <a:latin typeface="Comic Sans MS" panose="030F0702030302020204" pitchFamily="66" charset="0"/>
              <a:cs typeface="Arial"/>
            </a:endParaRPr>
          </a:p>
          <a:p>
            <a:pPr lvl="1">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use </a:t>
            </a:r>
            <a:r>
              <a:rPr lang="en-US" altLang="en-US" i="1" dirty="0" smtClean="0">
                <a:solidFill>
                  <a:srgbClr val="CC0000"/>
                </a:solidFill>
                <a:latin typeface="Gill Sans MT" panose="020B0502020104020203" pitchFamily="34" charset="0"/>
                <a:cs typeface="Arial"/>
              </a:rPr>
              <a:t>existing</a:t>
            </a:r>
            <a:r>
              <a:rPr lang="en-US" altLang="en-US" dirty="0" smtClean="0">
                <a:solidFill>
                  <a:srgbClr val="000000"/>
                </a:solidFill>
                <a:latin typeface="Gill Sans MT" panose="020B0502020104020203" pitchFamily="34" charset="0"/>
                <a:cs typeface="Arial"/>
              </a:rPr>
              <a:t> telephone line to central office DSL access multiplexer</a:t>
            </a:r>
          </a:p>
          <a:p>
            <a:pPr lvl="2">
              <a:lnSpc>
                <a:spcPct val="85000"/>
              </a:lnSpc>
              <a:spcBef>
                <a:spcPct val="20000"/>
              </a:spcBef>
              <a:buClr>
                <a:srgbClr val="000099"/>
              </a:buClr>
              <a:buFont typeface="Arial" panose="020B0604020202020204" pitchFamily="34" charset="0"/>
              <a:buChar char="•"/>
            </a:pPr>
            <a:r>
              <a:rPr lang="en-US" altLang="en-US" dirty="0" smtClean="0">
                <a:solidFill>
                  <a:srgbClr val="000000"/>
                </a:solidFill>
                <a:latin typeface="Gill Sans MT" panose="020B0502020104020203" pitchFamily="34" charset="0"/>
                <a:cs typeface="Arial"/>
              </a:rPr>
              <a:t>data over DSL phone line goes to Internet</a:t>
            </a:r>
          </a:p>
          <a:p>
            <a:pPr lvl="2">
              <a:lnSpc>
                <a:spcPct val="85000"/>
              </a:lnSpc>
              <a:spcBef>
                <a:spcPct val="20000"/>
              </a:spcBef>
              <a:buClr>
                <a:srgbClr val="000099"/>
              </a:buClr>
              <a:buFont typeface="Arial" panose="020B0604020202020204" pitchFamily="34" charset="0"/>
              <a:buChar char="•"/>
            </a:pPr>
            <a:r>
              <a:rPr lang="en-US" altLang="en-US" dirty="0" smtClean="0">
                <a:solidFill>
                  <a:srgbClr val="000000"/>
                </a:solidFill>
                <a:latin typeface="Gill Sans MT" panose="020B0502020104020203" pitchFamily="34" charset="0"/>
                <a:cs typeface="Arial"/>
              </a:rPr>
              <a:t>voice over DSL phone line goes to telephone net</a:t>
            </a:r>
          </a:p>
          <a:p>
            <a:pPr lvl="1">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&lt; 2.5 Mbps upstream transmission rate (typically &lt; 1 Mbps)</a:t>
            </a:r>
          </a:p>
          <a:p>
            <a:pPr lvl="1">
              <a:lnSpc>
                <a:spcPct val="85000"/>
              </a:lnSpc>
              <a:spcBef>
                <a:spcPct val="20000"/>
              </a:spcBef>
              <a:buClr>
                <a:srgbClr val="000099"/>
              </a:buClr>
              <a:buSzPct val="100000"/>
              <a:buFont typeface="Wingdings" panose="05000000000000000000" pitchFamily="2" charset="2"/>
              <a:buChar char="§"/>
            </a:pPr>
            <a:r>
              <a:rPr lang="en-US" altLang="en-US" dirty="0" smtClean="0">
                <a:solidFill>
                  <a:srgbClr val="000000"/>
                </a:solidFill>
                <a:latin typeface="Gill Sans MT" panose="020B0502020104020203" pitchFamily="34" charset="0"/>
                <a:cs typeface="Arial"/>
              </a:rPr>
              <a:t>&lt; 24 Mbps downstream transmission rate (typically &lt; 10 Mbps)</a:t>
            </a:r>
          </a:p>
        </p:txBody>
      </p:sp>
      <p:sp>
        <p:nvSpPr>
          <p:cNvPr id="39958" name="Rectangle 90"/>
          <p:cNvSpPr>
            <a:spLocks noChangeArrowheads="1"/>
          </p:cNvSpPr>
          <p:nvPr/>
        </p:nvSpPr>
        <p:spPr bwMode="auto">
          <a:xfrm>
            <a:off x="1238250" y="1814513"/>
            <a:ext cx="1978025" cy="13954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59" name="Line 7"/>
          <p:cNvSpPr>
            <a:spLocks noChangeShapeType="1"/>
          </p:cNvSpPr>
          <p:nvPr/>
        </p:nvSpPr>
        <p:spPr bwMode="auto">
          <a:xfrm flipV="1">
            <a:off x="1724025" y="2365375"/>
            <a:ext cx="365125"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60" name="Text Box 39"/>
          <p:cNvSpPr txBox="1">
            <a:spLocks noChangeArrowheads="1"/>
          </p:cNvSpPr>
          <p:nvPr/>
        </p:nvSpPr>
        <p:spPr bwMode="auto">
          <a:xfrm>
            <a:off x="1985963" y="2471738"/>
            <a:ext cx="77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1400" smtClean="0">
                <a:solidFill>
                  <a:srgbClr val="000000"/>
                </a:solidFill>
                <a:cs typeface="Arial"/>
              </a:rPr>
              <a:t>DSL</a:t>
            </a:r>
          </a:p>
          <a:p>
            <a:pPr algn="ctr">
              <a:lnSpc>
                <a:spcPct val="80000"/>
              </a:lnSpc>
            </a:pPr>
            <a:r>
              <a:rPr lang="en-US" altLang="en-US" sz="1400" smtClean="0">
                <a:solidFill>
                  <a:srgbClr val="000000"/>
                </a:solidFill>
                <a:cs typeface="Arial"/>
              </a:rPr>
              <a:t>modem</a:t>
            </a:r>
          </a:p>
        </p:txBody>
      </p:sp>
      <p:sp>
        <p:nvSpPr>
          <p:cNvPr id="39961" name="Text Box 41"/>
          <p:cNvSpPr txBox="1">
            <a:spLocks noChangeArrowheads="1"/>
          </p:cNvSpPr>
          <p:nvPr/>
        </p:nvSpPr>
        <p:spPr bwMode="auto">
          <a:xfrm>
            <a:off x="2663825" y="2495550"/>
            <a:ext cx="706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0000"/>
              </a:lnSpc>
            </a:pPr>
            <a:r>
              <a:rPr lang="en-US" altLang="en-US" sz="1400" smtClean="0">
                <a:solidFill>
                  <a:srgbClr val="000000"/>
                </a:solidFill>
                <a:cs typeface="Arial"/>
              </a:rPr>
              <a:t>splitter</a:t>
            </a:r>
          </a:p>
        </p:txBody>
      </p:sp>
      <p:grpSp>
        <p:nvGrpSpPr>
          <p:cNvPr id="39962" name="Group 94"/>
          <p:cNvGrpSpPr>
            <a:grpSpLocks/>
          </p:cNvGrpSpPr>
          <p:nvPr/>
        </p:nvGrpSpPr>
        <p:grpSpPr bwMode="auto">
          <a:xfrm>
            <a:off x="2079625" y="2252663"/>
            <a:ext cx="614363" cy="220662"/>
            <a:chOff x="322" y="890"/>
            <a:chExt cx="872" cy="339"/>
          </a:xfrm>
        </p:grpSpPr>
        <p:sp>
          <p:nvSpPr>
            <p:cNvPr id="39976" name="Rectangle 95"/>
            <p:cNvSpPr>
              <a:spLocks noChangeArrowheads="1"/>
            </p:cNvSpPr>
            <p:nvPr/>
          </p:nvSpPr>
          <p:spPr bwMode="auto">
            <a:xfrm>
              <a:off x="322" y="1005"/>
              <a:ext cx="872" cy="224"/>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77" name="Rectangle 96"/>
            <p:cNvSpPr>
              <a:spLocks noChangeArrowheads="1"/>
            </p:cNvSpPr>
            <p:nvPr/>
          </p:nvSpPr>
          <p:spPr bwMode="auto">
            <a:xfrm>
              <a:off x="394" y="1073"/>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78" name="Rectangle 97"/>
            <p:cNvSpPr>
              <a:spLocks noChangeArrowheads="1"/>
            </p:cNvSpPr>
            <p:nvPr/>
          </p:nvSpPr>
          <p:spPr bwMode="auto">
            <a:xfrm>
              <a:off x="466" y="1073"/>
              <a:ext cx="56"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79" name="Rectangle 98"/>
            <p:cNvSpPr>
              <a:spLocks noChangeArrowheads="1"/>
            </p:cNvSpPr>
            <p:nvPr/>
          </p:nvSpPr>
          <p:spPr bwMode="auto">
            <a:xfrm>
              <a:off x="541" y="1070"/>
              <a:ext cx="56"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80" name="Rectangle 99"/>
            <p:cNvSpPr>
              <a:spLocks noChangeArrowheads="1"/>
            </p:cNvSpPr>
            <p:nvPr/>
          </p:nvSpPr>
          <p:spPr bwMode="auto">
            <a:xfrm>
              <a:off x="615" y="1070"/>
              <a:ext cx="56"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81" name="AutoShape 100"/>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
        <p:nvSpPr>
          <p:cNvPr id="39963" name="AutoShape 102"/>
          <p:cNvSpPr>
            <a:spLocks noChangeArrowheads="1"/>
          </p:cNvSpPr>
          <p:nvPr/>
        </p:nvSpPr>
        <p:spPr bwMode="auto">
          <a:xfrm>
            <a:off x="955675" y="1403350"/>
            <a:ext cx="2498725" cy="46831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64" name="Rectangle 103"/>
          <p:cNvSpPr>
            <a:spLocks noChangeArrowheads="1"/>
          </p:cNvSpPr>
          <p:nvPr/>
        </p:nvSpPr>
        <p:spPr bwMode="auto">
          <a:xfrm>
            <a:off x="2933700" y="2303463"/>
            <a:ext cx="166688" cy="144462"/>
          </a:xfrm>
          <a:prstGeom prst="rect">
            <a:avLst/>
          </a:prstGeom>
          <a:solidFill>
            <a:srgbClr val="000099"/>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sp>
        <p:nvSpPr>
          <p:cNvPr id="39965" name="Freeform 104"/>
          <p:cNvSpPr>
            <a:spLocks/>
          </p:cNvSpPr>
          <p:nvPr/>
        </p:nvSpPr>
        <p:spPr bwMode="auto">
          <a:xfrm>
            <a:off x="2409825" y="1858963"/>
            <a:ext cx="604838" cy="434975"/>
          </a:xfrm>
          <a:custGeom>
            <a:avLst/>
            <a:gdLst>
              <a:gd name="T0" fmla="*/ 2147483647 w 381"/>
              <a:gd name="T1" fmla="*/ 2147483647 h 274"/>
              <a:gd name="T2" fmla="*/ 2147483647 w 381"/>
              <a:gd name="T3" fmla="*/ 2147483647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aphicFrame>
        <p:nvGraphicFramePr>
          <p:cNvPr id="39966" name="Object 3"/>
          <p:cNvGraphicFramePr>
            <a:graphicFrameLocks noChangeAspect="1"/>
          </p:cNvGraphicFramePr>
          <p:nvPr/>
        </p:nvGraphicFramePr>
        <p:xfrm>
          <a:off x="2070100" y="1655763"/>
          <a:ext cx="490538" cy="369887"/>
        </p:xfrm>
        <a:graphic>
          <a:graphicData uri="http://schemas.openxmlformats.org/presentationml/2006/ole">
            <mc:AlternateContent xmlns:mc="http://schemas.openxmlformats.org/markup-compatibility/2006">
              <mc:Choice xmlns:v="urn:schemas-microsoft-com:vml" Requires="v">
                <p:oleObj spid="_x0000_s1033" name="Clip" r:id="rId4" imgW="681706" imgH="480401" progId="MS_ClipArt_Gallery.2">
                  <p:embed/>
                </p:oleObj>
              </mc:Choice>
              <mc:Fallback>
                <p:oleObj name="Clip" r:id="rId4" imgW="681706" imgH="48040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100" y="1655763"/>
                        <a:ext cx="490538"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67" name="Line 130"/>
          <p:cNvSpPr>
            <a:spLocks noChangeShapeType="1"/>
          </p:cNvSpPr>
          <p:nvPr/>
        </p:nvSpPr>
        <p:spPr bwMode="auto">
          <a:xfrm flipH="1">
            <a:off x="2697163" y="2365375"/>
            <a:ext cx="2397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68" name="AutoShape 131"/>
          <p:cNvSpPr>
            <a:spLocks noChangeArrowheads="1"/>
          </p:cNvSpPr>
          <p:nvPr/>
        </p:nvSpPr>
        <p:spPr bwMode="auto">
          <a:xfrm>
            <a:off x="4445000" y="1703388"/>
            <a:ext cx="1206500" cy="261937"/>
          </a:xfrm>
          <a:prstGeom prst="triangle">
            <a:avLst>
              <a:gd name="adj" fmla="val 50000"/>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mtClean="0">
              <a:solidFill>
                <a:srgbClr val="000000"/>
              </a:solidFill>
              <a:cs typeface="Arial"/>
            </a:endParaRPr>
          </a:p>
        </p:txBody>
      </p:sp>
      <p:grpSp>
        <p:nvGrpSpPr>
          <p:cNvPr id="15" name="Group 136"/>
          <p:cNvGrpSpPr>
            <a:grpSpLocks/>
          </p:cNvGrpSpPr>
          <p:nvPr/>
        </p:nvGrpSpPr>
        <p:grpSpPr bwMode="auto">
          <a:xfrm>
            <a:off x="3678238" y="2867025"/>
            <a:ext cx="1323975" cy="1174750"/>
            <a:chOff x="2317" y="1806"/>
            <a:chExt cx="834" cy="740"/>
          </a:xfrm>
        </p:grpSpPr>
        <p:sp>
          <p:nvSpPr>
            <p:cNvPr id="39974" name="Line 132"/>
            <p:cNvSpPr>
              <a:spLocks noChangeShapeType="1"/>
            </p:cNvSpPr>
            <p:nvPr/>
          </p:nvSpPr>
          <p:spPr bwMode="auto">
            <a:xfrm flipV="1">
              <a:off x="2671" y="1806"/>
              <a:ext cx="268" cy="43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sp>
          <p:nvSpPr>
            <p:cNvPr id="39975" name="Text Box 133"/>
            <p:cNvSpPr txBox="1">
              <a:spLocks noChangeArrowheads="1"/>
            </p:cNvSpPr>
            <p:nvPr/>
          </p:nvSpPr>
          <p:spPr bwMode="auto">
            <a:xfrm>
              <a:off x="2317" y="2226"/>
              <a:ext cx="83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5000"/>
                </a:lnSpc>
              </a:pPr>
              <a:r>
                <a:rPr lang="en-US" altLang="en-US" sz="1600" i="1" smtClean="0">
                  <a:solidFill>
                    <a:srgbClr val="000000"/>
                  </a:solidFill>
                  <a:cs typeface="Arial"/>
                </a:rPr>
                <a:t>DSL access </a:t>
              </a:r>
            </a:p>
            <a:p>
              <a:pPr algn="r">
                <a:lnSpc>
                  <a:spcPct val="85000"/>
                </a:lnSpc>
              </a:pPr>
              <a:r>
                <a:rPr lang="en-US" altLang="en-US" sz="1600" i="1" smtClean="0">
                  <a:solidFill>
                    <a:srgbClr val="000000"/>
                  </a:solidFill>
                  <a:cs typeface="Arial"/>
                </a:rPr>
                <a:t>multiplexer</a:t>
              </a:r>
            </a:p>
          </p:txBody>
        </p:sp>
      </p:grpSp>
      <p:grpSp>
        <p:nvGrpSpPr>
          <p:cNvPr id="39970" name="Group 141"/>
          <p:cNvGrpSpPr>
            <a:grpSpLocks/>
          </p:cNvGrpSpPr>
          <p:nvPr/>
        </p:nvGrpSpPr>
        <p:grpSpPr bwMode="auto">
          <a:xfrm>
            <a:off x="1143000" y="2043113"/>
            <a:ext cx="642938" cy="644525"/>
            <a:chOff x="-44" y="1473"/>
            <a:chExt cx="981" cy="1105"/>
          </a:xfrm>
        </p:grpSpPr>
        <p:pic>
          <p:nvPicPr>
            <p:cNvPr id="39972" name="Picture 142" descr="desktop_computer_stylized_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3" name="Freeform 143"/>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smtClean="0">
                <a:solidFill>
                  <a:srgbClr val="000000"/>
                </a:solidFill>
                <a:latin typeface="Arial" panose="020B0604020202020204" pitchFamily="34" charset="0"/>
                <a:ea typeface="ＭＳ Ｐゴシック" panose="020B0600070205080204" pitchFamily="34" charset="-128"/>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4384"/>
                                        </p:tgtEl>
                                        <p:attrNameLst>
                                          <p:attrName>style.visibility</p:attrName>
                                        </p:attrNameLst>
                                      </p:cBhvr>
                                      <p:to>
                                        <p:strVal val="visible"/>
                                      </p:to>
                                    </p:set>
                                    <p:animEffect transition="in" filter="dissolve">
                                      <p:cBhvr>
                                        <p:cTn id="17" dur="500"/>
                                        <p:tgtEl>
                                          <p:spTgt spid="224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384"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100000">
              <a:schemeClr val="accent5">
                <a:lumMod val="75000"/>
              </a:schemeClr>
            </a:gs>
          </a:gsLst>
        </a:gra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Default Design">
  <a:themeElements>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Default Design">
      <a:majorFont>
        <a:latin typeface="Gill Sans MT"/>
        <a:ea typeface=""/>
        <a:cs typeface="Arial"/>
      </a:majorFont>
      <a:minorFont>
        <a:latin typeface="Gill Sans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6293</TotalTime>
  <Pages>22</Pages>
  <Words>1363</Words>
  <Application>Microsoft Office PowerPoint</Application>
  <PresentationFormat>On-screen Show (4:3)</PresentationFormat>
  <Paragraphs>248</Paragraphs>
  <Slides>20</Slides>
  <Notes>14</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20</vt:i4>
      </vt:variant>
    </vt:vector>
  </HeadingPairs>
  <TitlesOfParts>
    <vt:vector size="37" baseType="lpstr">
      <vt:lpstr>ＭＳ Ｐゴシック</vt:lpstr>
      <vt:lpstr>Arial</vt:lpstr>
      <vt:lpstr>Comic Sans MS</vt:lpstr>
      <vt:lpstr>Courier New</vt:lpstr>
      <vt:lpstr>Gill Sans MT</vt:lpstr>
      <vt:lpstr>Tahoma</vt:lpstr>
      <vt:lpstr>Times New Roman</vt:lpstr>
      <vt:lpstr>Wingdings</vt:lpstr>
      <vt:lpstr>Default Design</vt:lpstr>
      <vt:lpstr>1_Default Design</vt:lpstr>
      <vt:lpstr>2_Default Design</vt:lpstr>
      <vt:lpstr>21_Default Design</vt:lpstr>
      <vt:lpstr>13_Default Design</vt:lpstr>
      <vt:lpstr>22_Default Design</vt:lpstr>
      <vt:lpstr>3_Default Design</vt:lpstr>
      <vt:lpstr>23_Default Design</vt:lpstr>
      <vt:lpstr>Clip</vt:lpstr>
      <vt:lpstr>Point-To-Point Links</vt:lpstr>
      <vt:lpstr>Goals for Today</vt:lpstr>
      <vt:lpstr>TCP/IP layer architecture</vt:lpstr>
      <vt:lpstr>Transmission Control Protocol (TCP)</vt:lpstr>
      <vt:lpstr>User Datagram Protocol (UDP)</vt:lpstr>
      <vt:lpstr>“Submarine” Fiber Optic Cables</vt:lpstr>
      <vt:lpstr>Physical media: Fiber optics</vt:lpstr>
      <vt:lpstr>Physical media: wired</vt:lpstr>
      <vt:lpstr>Digital subscriber line (DSL)</vt:lpstr>
      <vt:lpstr>PowerPoint Presentation</vt:lpstr>
      <vt:lpstr>Physical media: radio</vt:lpstr>
      <vt:lpstr>Link layer: introduction</vt:lpstr>
      <vt:lpstr>Link layer services</vt:lpstr>
      <vt:lpstr>Link layer services (more)</vt:lpstr>
      <vt:lpstr>Where is the link layer implemented?</vt:lpstr>
      <vt:lpstr>Adaptors communicating</vt:lpstr>
      <vt:lpstr>Parity checking</vt:lpstr>
      <vt:lpstr>Cyclic redundancy check</vt:lpstr>
      <vt:lpstr>Turbo Codes: Forward Error Correction</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gg</cp:lastModifiedBy>
  <cp:revision>235</cp:revision>
  <cp:lastPrinted>1997-09-10T16:39:34Z</cp:lastPrinted>
  <dcterms:created xsi:type="dcterms:W3CDTF">1997-09-10T16:39:54Z</dcterms:created>
  <dcterms:modified xsi:type="dcterms:W3CDTF">2018-02-26T02:06:23Z</dcterms:modified>
</cp:coreProperties>
</file>