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456" r:id="rId3"/>
    <p:sldId id="453" r:id="rId4"/>
    <p:sldId id="435" r:id="rId5"/>
    <p:sldId id="436" r:id="rId6"/>
    <p:sldId id="437" r:id="rId7"/>
    <p:sldId id="439" r:id="rId8"/>
    <p:sldId id="440" r:id="rId9"/>
    <p:sldId id="454" r:id="rId10"/>
    <p:sldId id="455" r:id="rId11"/>
    <p:sldId id="445" r:id="rId12"/>
    <p:sldId id="444" r:id="rId13"/>
    <p:sldId id="441" r:id="rId14"/>
    <p:sldId id="442" r:id="rId15"/>
    <p:sldId id="457" r:id="rId16"/>
    <p:sldId id="446" r:id="rId17"/>
    <p:sldId id="447" r:id="rId18"/>
    <p:sldId id="450" r:id="rId1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959" autoAdjust="0"/>
    <p:restoredTop sz="94711" autoAdjust="0"/>
  </p:normalViewPr>
  <p:slideViewPr>
    <p:cSldViewPr>
      <p:cViewPr varScale="1">
        <p:scale>
          <a:sx n="49" d="100"/>
          <a:sy n="49" d="100"/>
        </p:scale>
        <p:origin x="60" y="35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876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5"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12586359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50938" y="692150"/>
            <a:ext cx="4556125" cy="3416300"/>
          </a:xfrm>
          <a:ln cap="flat"/>
        </p:spPr>
      </p:sp>
      <p:sp>
        <p:nvSpPr>
          <p:cNvPr id="80899" name="Rectangle 3"/>
          <p:cNvSpPr>
            <a:spLocks noGrp="1" noChangeArrowheads="1"/>
          </p:cNvSpPr>
          <p:nvPr>
            <p:ph type="body" idx="1"/>
          </p:nvPr>
        </p:nvSpPr>
        <p:spPr>
          <a:noFill/>
          <a:ln w="9525"/>
        </p:spPr>
        <p:txBody>
          <a:bodyPr/>
          <a:lstStyle/>
          <a:p>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3281326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xfrm>
            <a:off x="1143000" y="685800"/>
            <a:ext cx="4572000" cy="3429000"/>
          </a:xfrm>
          <a:ln/>
        </p:spPr>
      </p:sp>
      <p:sp>
        <p:nvSpPr>
          <p:cNvPr id="230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18156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xfrm>
            <a:off x="1150938" y="692150"/>
            <a:ext cx="4556125" cy="3416300"/>
          </a:xfrm>
          <a:ln cap="flat"/>
        </p:spPr>
      </p:sp>
      <p:sp>
        <p:nvSpPr>
          <p:cNvPr id="232451"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631813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35EA1E2F-2798-4CE2-8F65-943B33AB4FE1}" type="slidenum">
              <a:rPr lang="en-US"/>
              <a:pPr/>
              <a:t>11</a:t>
            </a:fld>
            <a:endParaRPr lang="en-US"/>
          </a:p>
        </p:txBody>
      </p:sp>
      <p:sp>
        <p:nvSpPr>
          <p:cNvPr id="166914" name="Rectangle 2"/>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
        <p:nvSpPr>
          <p:cNvPr id="166915"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a:p>
        </p:txBody>
      </p:sp>
    </p:spTree>
    <p:extLst>
      <p:ext uri="{BB962C8B-B14F-4D97-AF65-F5344CB8AC3E}">
        <p14:creationId xmlns:p14="http://schemas.microsoft.com/office/powerpoint/2010/main" val="2922207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C6B09E6B-D99D-47DE-973C-723287A4E8E1}" type="slidenum">
              <a:rPr lang="en-US"/>
              <a:pPr/>
              <a:t>15</a:t>
            </a:fld>
            <a:endParaRPr lang="en-US"/>
          </a:p>
        </p:txBody>
      </p:sp>
      <p:sp>
        <p:nvSpPr>
          <p:cNvPr id="333826" name="Rectangle 2"/>
          <p:cNvSpPr>
            <a:spLocks noGrp="1" noRot="1" noChangeAspect="1" noChangeArrowheads="1" noTextEdit="1"/>
          </p:cNvSpPr>
          <p:nvPr>
            <p:ph type="sldImg"/>
          </p:nvPr>
        </p:nvSpPr>
        <p:spPr>
          <a:xfrm>
            <a:off x="1150938" y="692150"/>
            <a:ext cx="4556125" cy="3416300"/>
          </a:xfrm>
          <a:ln/>
        </p:spPr>
      </p:sp>
      <p:sp>
        <p:nvSpPr>
          <p:cNvPr id="333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7889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075D4515-2B4E-4314-BC96-49B9475EE42C}" type="slidenum">
              <a:rPr lang="en-US"/>
              <a:pPr/>
              <a:t>17</a:t>
            </a:fld>
            <a:endParaRPr lang="en-US"/>
          </a:p>
        </p:txBody>
      </p:sp>
      <p:sp>
        <p:nvSpPr>
          <p:cNvPr id="175106" name="Rectangle 1026"/>
          <p:cNvSpPr>
            <a:spLocks noGrp="1" noRot="1" noChangeAspect="1" noChangeArrowheads="1" noTextEdit="1"/>
          </p:cNvSpPr>
          <p:nvPr>
            <p:ph type="sldImg"/>
          </p:nvPr>
        </p:nvSpPr>
        <p:spPr>
          <a:xfrm>
            <a:off x="1150938" y="692150"/>
            <a:ext cx="4556125" cy="3416300"/>
          </a:xfrm>
          <a:ln/>
        </p:spPr>
      </p:sp>
      <p:sp>
        <p:nvSpPr>
          <p:cNvPr id="175107" name="Rectangle 1027"/>
          <p:cNvSpPr>
            <a:spLocks noGrp="1" noChangeArrowheads="1"/>
          </p:cNvSpPr>
          <p:nvPr>
            <p:ph type="body" idx="1"/>
          </p:nvPr>
        </p:nvSpPr>
        <p:spPr/>
        <p:txBody>
          <a:bodyPr/>
          <a:lstStyle/>
          <a:p>
            <a:pPr>
              <a:buFontTx/>
              <a:buChar char="•"/>
            </a:pPr>
            <a:r>
              <a:rPr lang="en-US" b="1"/>
              <a:t>No connection establishment.</a:t>
            </a:r>
            <a:r>
              <a:rPr lang="en-US"/>
              <a:t> As we shall discuss in Section 3.5, TCP uses a three-way handshake before it starts to transfer data. UDP just blasts away without any formal preliminaries. Thus UDP does not introduce any delay to establish a connection. This is probably the principle reason why DNS runs over UDP rather than TCP -- DNS would be much slower if it ran over TCP. HTTP uses TCP rather than UDP, since reliability is critical for Web pages with text. But, as we briefly discussed in Section 2.2, the TCP connection establishment delay in HTTP is an important contributor to the "world wide wait". </a:t>
            </a:r>
          </a:p>
          <a:p>
            <a:pPr>
              <a:buFontTx/>
              <a:buChar char="•"/>
            </a:pPr>
            <a:r>
              <a:rPr lang="en-US" b="1"/>
              <a:t>No connection state.</a:t>
            </a:r>
            <a:r>
              <a:rPr lang="en-US"/>
              <a:t> TCP maintains connection state in the end systems. This connection state includes receive and send buffers, congestion control parameters, and sequence and acknowledgment number parameters. We will see in Section 3.5 that this state information is needed to implement TCP's reliable data transfer service and to provide congestion control. UDP, on the other hand, does not maintain connection state and does not track any of these parameters. For this reason, a server devoted to a particular application can typically support many more active clients when the application runs over UDP rather than TCP. </a:t>
            </a:r>
          </a:p>
          <a:p>
            <a:pPr>
              <a:buFontTx/>
              <a:buChar char="•"/>
            </a:pPr>
            <a:r>
              <a:rPr lang="en-US" b="1"/>
              <a:t>Small segment header overhead.</a:t>
            </a:r>
            <a:r>
              <a:rPr lang="en-US"/>
              <a:t> The TCP segment has 20 bytes of header overhead in every segment, whereas UDP only has 8 bytes of overhead. </a:t>
            </a:r>
          </a:p>
          <a:p>
            <a:pPr>
              <a:buFontTx/>
              <a:buChar char="•"/>
            </a:pPr>
            <a:r>
              <a:rPr lang="en-US" b="1"/>
              <a:t>Unregulated send rate.</a:t>
            </a:r>
            <a:r>
              <a:rPr lang="en-US"/>
              <a:t> TCP has a congestion control mechanism that throttles the sender when one or more links between sender and receiver becomes excessively congested. This throttling can have a severe impact on real-time applications, which can tolerate some packet loss but require a minimum send rate. On the other hand, the speed at which UDP sends data is only constrained by the rate at which the application generates data, the capabilities of the source (CPU, clock rate, etc.) and the access bandwidth to the Internet. We should keep in mind, however, that the receiving host does not necessarily receive all the data - when the network is congested,  a significant fraction of the UDP-transmitted data could be lost due to router buffer overflow. Thus, the receive rate is limited by network congestion even if the sending rate is not constrained. </a:t>
            </a:r>
          </a:p>
          <a:p>
            <a:endParaRPr lang="en-US"/>
          </a:p>
        </p:txBody>
      </p:sp>
    </p:spTree>
    <p:extLst>
      <p:ext uri="{BB962C8B-B14F-4D97-AF65-F5344CB8AC3E}">
        <p14:creationId xmlns:p14="http://schemas.microsoft.com/office/powerpoint/2010/main" val="3832213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 charset="0"/>
          <a:cs typeface="Arial" charset="0"/>
        </a:defRPr>
      </a:lvl2pPr>
      <a:lvl3pPr algn="ctr" rtl="0" eaLnBrk="0" fontAlgn="base" hangingPunct="0">
        <a:spcBef>
          <a:spcPct val="0"/>
        </a:spcBef>
        <a:spcAft>
          <a:spcPct val="0"/>
        </a:spcAft>
        <a:defRPr sz="4400">
          <a:solidFill>
            <a:schemeClr val="tx2"/>
          </a:solidFill>
          <a:latin typeface="Times New Roman" pitchFamily="1" charset="0"/>
          <a:cs typeface="Arial" charset="0"/>
        </a:defRPr>
      </a:lvl3pPr>
      <a:lvl4pPr algn="ctr" rtl="0" eaLnBrk="0" fontAlgn="base" hangingPunct="0">
        <a:spcBef>
          <a:spcPct val="0"/>
        </a:spcBef>
        <a:spcAft>
          <a:spcPct val="0"/>
        </a:spcAft>
        <a:defRPr sz="4400">
          <a:solidFill>
            <a:schemeClr val="tx2"/>
          </a:solidFill>
          <a:latin typeface="Times New Roman" pitchFamily="1" charset="0"/>
          <a:cs typeface="Arial" charset="0"/>
        </a:defRPr>
      </a:lvl4pPr>
      <a:lvl5pPr algn="ctr" rtl="0" eaLnBrk="0" fontAlgn="base" hangingPunct="0">
        <a:spcBef>
          <a:spcPct val="0"/>
        </a:spcBef>
        <a:spcAft>
          <a:spcPct val="0"/>
        </a:spcAft>
        <a:defRPr sz="4400">
          <a:solidFill>
            <a:schemeClr val="tx2"/>
          </a:solidFill>
          <a:latin typeface="Times New Roman" pitchFamily="1" charset="0"/>
          <a:cs typeface="Arial" charset="0"/>
        </a:defRPr>
      </a:lvl5pPr>
      <a:lvl6pPr marL="457200" algn="ctr" rtl="0" eaLnBrk="0" fontAlgn="base" hangingPunct="0">
        <a:spcBef>
          <a:spcPct val="0"/>
        </a:spcBef>
        <a:spcAft>
          <a:spcPct val="0"/>
        </a:spcAft>
        <a:defRPr sz="4400">
          <a:solidFill>
            <a:schemeClr val="tx2"/>
          </a:solidFill>
          <a:latin typeface="Times New Roman" pitchFamily="1" charset="0"/>
          <a:cs typeface="Arial" charset="0"/>
        </a:defRPr>
      </a:lvl6pPr>
      <a:lvl7pPr marL="914400" algn="ctr" rtl="0" eaLnBrk="0" fontAlgn="base" hangingPunct="0">
        <a:spcBef>
          <a:spcPct val="0"/>
        </a:spcBef>
        <a:spcAft>
          <a:spcPct val="0"/>
        </a:spcAft>
        <a:defRPr sz="4400">
          <a:solidFill>
            <a:schemeClr val="tx2"/>
          </a:solidFill>
          <a:latin typeface="Times New Roman" pitchFamily="1" charset="0"/>
          <a:cs typeface="Arial" charset="0"/>
        </a:defRPr>
      </a:lvl7pPr>
      <a:lvl8pPr marL="1371600" algn="ctr" rtl="0" eaLnBrk="0" fontAlgn="base" hangingPunct="0">
        <a:spcBef>
          <a:spcPct val="0"/>
        </a:spcBef>
        <a:spcAft>
          <a:spcPct val="0"/>
        </a:spcAft>
        <a:defRPr sz="4400">
          <a:solidFill>
            <a:schemeClr val="tx2"/>
          </a:solidFill>
          <a:latin typeface="Times New Roman" pitchFamily="1" charset="0"/>
          <a:cs typeface="Arial" charset="0"/>
        </a:defRPr>
      </a:lvl8pPr>
      <a:lvl9pPr marL="1828800" algn="ctr" rtl="0" eaLnBrk="0" fontAlgn="base" hangingPunct="0">
        <a:spcBef>
          <a:spcPct val="0"/>
        </a:spcBef>
        <a:spcAft>
          <a:spcPct val="0"/>
        </a:spcAft>
        <a:defRPr sz="4400">
          <a:solidFill>
            <a:schemeClr val="tx2"/>
          </a:solidFill>
          <a:latin typeface="Times New Roman" pitchFamily="1" charset="0"/>
          <a:cs typeface="Arial"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cs typeface="+mn-cs"/>
        </a:defRPr>
      </a:lvl2pPr>
      <a:lvl3pPr marL="1143000" indent="-228600" algn="l" rtl="0" eaLnBrk="0" fontAlgn="base" hangingPunct="0">
        <a:spcBef>
          <a:spcPct val="20000"/>
        </a:spcBef>
        <a:spcAft>
          <a:spcPct val="0"/>
        </a:spcAft>
        <a:buSzPct val="100000"/>
        <a:buChar char="•"/>
        <a:defRPr sz="2400">
          <a:solidFill>
            <a:schemeClr val="tx1"/>
          </a:solidFill>
          <a:latin typeface="+mn-lt"/>
          <a:cs typeface="+mn-cs"/>
        </a:defRPr>
      </a:lvl3pPr>
      <a:lvl4pPr marL="1600200" indent="-228600" algn="l" rtl="0" eaLnBrk="0" fontAlgn="base" hangingPunct="0">
        <a:spcBef>
          <a:spcPct val="20000"/>
        </a:spcBef>
        <a:spcAft>
          <a:spcPct val="0"/>
        </a:spcAft>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SzPct val="100000"/>
        <a:buChar char="•"/>
        <a:defRPr sz="2000">
          <a:solidFill>
            <a:schemeClr val="tx1"/>
          </a:solidFill>
          <a:latin typeface="+mn-lt"/>
          <a:cs typeface="+mn-cs"/>
        </a:defRPr>
      </a:lvl5pPr>
      <a:lvl6pPr marL="2514600" indent="-228600" algn="l" rtl="0" eaLnBrk="0" fontAlgn="base" hangingPunct="0">
        <a:spcBef>
          <a:spcPct val="20000"/>
        </a:spcBef>
        <a:spcAft>
          <a:spcPct val="0"/>
        </a:spcAft>
        <a:buSzPct val="100000"/>
        <a:buChar char="•"/>
        <a:defRPr sz="2000">
          <a:solidFill>
            <a:schemeClr val="tx1"/>
          </a:solidFill>
          <a:latin typeface="+mn-lt"/>
          <a:cs typeface="+mn-cs"/>
        </a:defRPr>
      </a:lvl6pPr>
      <a:lvl7pPr marL="2971800" indent="-228600" algn="l" rtl="0" eaLnBrk="0" fontAlgn="base" hangingPunct="0">
        <a:spcBef>
          <a:spcPct val="20000"/>
        </a:spcBef>
        <a:spcAft>
          <a:spcPct val="0"/>
        </a:spcAft>
        <a:buSzPct val="100000"/>
        <a:buChar char="•"/>
        <a:defRPr sz="2000">
          <a:solidFill>
            <a:schemeClr val="tx1"/>
          </a:solidFill>
          <a:latin typeface="+mn-lt"/>
          <a:cs typeface="+mn-cs"/>
        </a:defRPr>
      </a:lvl7pPr>
      <a:lvl8pPr marL="3429000" indent="-228600" algn="l" rtl="0" eaLnBrk="0" fontAlgn="base" hangingPunct="0">
        <a:spcBef>
          <a:spcPct val="20000"/>
        </a:spcBef>
        <a:spcAft>
          <a:spcPct val="0"/>
        </a:spcAft>
        <a:buSzPct val="100000"/>
        <a:buChar char="•"/>
        <a:defRPr sz="2000">
          <a:solidFill>
            <a:schemeClr val="tx1"/>
          </a:solidFill>
          <a:latin typeface="+mn-lt"/>
          <a:cs typeface="+mn-cs"/>
        </a:defRPr>
      </a:lvl8pPr>
      <a:lvl9pPr marL="3886200" indent="-228600" algn="l" rtl="0" eaLnBrk="0" fontAlgn="base" hangingPunct="0">
        <a:spcBef>
          <a:spcPct val="20000"/>
        </a:spcBef>
        <a:spcAft>
          <a:spcPct val="0"/>
        </a:spcAft>
        <a:buSzPct val="10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upload.wikimedia.org/wikipedia/commons/2/28/DHCP_session_en.sv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3400" y="2286000"/>
            <a:ext cx="8229600" cy="1143000"/>
          </a:xfrm>
          <a:noFill/>
        </p:spPr>
        <p:txBody>
          <a:bodyPr/>
          <a:lstStyle/>
          <a:p>
            <a:r>
              <a:rPr lang="en-US" dirty="0" smtClean="0"/>
              <a:t>The Internet</a:t>
            </a:r>
          </a:p>
        </p:txBody>
      </p:sp>
      <p:sp>
        <p:nvSpPr>
          <p:cNvPr id="4099" name="Rectangle 3"/>
          <p:cNvSpPr>
            <a:spLocks noGrp="1" noChangeArrowheads="1"/>
          </p:cNvSpPr>
          <p:nvPr>
            <p:ph type="subTitle" idx="1"/>
          </p:nvPr>
        </p:nvSpPr>
        <p:spPr>
          <a:noFill/>
        </p:spPr>
        <p:txBody>
          <a:bodyPr/>
          <a:lstStyle/>
          <a:p>
            <a:pPr marL="342900" indent="-342900"/>
            <a:r>
              <a:rPr lang="en-US" dirty="0" smtClean="0"/>
              <a:t>Session </a:t>
            </a:r>
            <a:r>
              <a:rPr lang="en-US" dirty="0" smtClean="0"/>
              <a:t>14</a:t>
            </a:r>
            <a:endParaRPr lang="en-US" dirty="0" smtClean="0"/>
          </a:p>
          <a:p>
            <a:pPr marL="342900" indent="-342900"/>
            <a:r>
              <a:rPr lang="en-US" dirty="0" smtClean="0"/>
              <a:t>INST </a:t>
            </a:r>
            <a:r>
              <a:rPr lang="en-US" dirty="0" smtClean="0"/>
              <a:t>346</a:t>
            </a:r>
            <a:endParaRPr lang="en-US" dirty="0" smtClean="0"/>
          </a:p>
        </p:txBody>
      </p:sp>
      <p:pic>
        <p:nvPicPr>
          <p:cNvPr id="4100" name="Picture 5" descr="head"/>
          <p:cNvPicPr>
            <a:picLocks noChangeAspect="1" noChangeArrowheads="1"/>
          </p:cNvPicPr>
          <p:nvPr/>
        </p:nvPicPr>
        <p:blipFill>
          <a:blip r:embed="rId3" cstate="print"/>
          <a:srcRect/>
          <a:stretch>
            <a:fillRect/>
          </a:stretch>
        </p:blipFill>
        <p:spPr bwMode="auto">
          <a:xfrm>
            <a:off x="1219200" y="304800"/>
            <a:ext cx="6985000" cy="1587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noFill/>
          <a:ln/>
        </p:spPr>
        <p:txBody>
          <a:bodyPr/>
          <a:lstStyle/>
          <a:p>
            <a:r>
              <a:rPr lang="en-US"/>
              <a:t>Wide Area Networks</a:t>
            </a:r>
          </a:p>
        </p:txBody>
      </p:sp>
      <p:sp>
        <p:nvSpPr>
          <p:cNvPr id="231427" name="Rectangle 3"/>
          <p:cNvSpPr>
            <a:spLocks noGrp="1" noChangeArrowheads="1"/>
          </p:cNvSpPr>
          <p:nvPr>
            <p:ph type="body" idx="1"/>
          </p:nvPr>
        </p:nvSpPr>
        <p:spPr>
          <a:xfrm>
            <a:off x="533400" y="1981200"/>
            <a:ext cx="8229600" cy="4114800"/>
          </a:xfrm>
          <a:noFill/>
          <a:ln/>
        </p:spPr>
        <p:txBody>
          <a:bodyPr/>
          <a:lstStyle/>
          <a:p>
            <a:r>
              <a:rPr lang="en-US" dirty="0" smtClean="0"/>
              <a:t>Two key ideas:</a:t>
            </a:r>
          </a:p>
          <a:p>
            <a:pPr lvl="1"/>
            <a:r>
              <a:rPr lang="en-US" dirty="0" smtClean="0"/>
              <a:t>Unshared “point-to-point” links</a:t>
            </a:r>
          </a:p>
          <a:p>
            <a:pPr lvl="1"/>
            <a:r>
              <a:rPr lang="en-US" dirty="0" smtClean="0"/>
              <a:t>Automatic forwarding</a:t>
            </a:r>
            <a:endParaRPr lang="en-US" dirty="0"/>
          </a:p>
          <a:p>
            <a:pPr lvl="6"/>
            <a:endParaRPr lang="en-US" dirty="0"/>
          </a:p>
          <a:p>
            <a:r>
              <a:rPr lang="en-US" dirty="0" smtClean="0"/>
              <a:t>Challenge: Routing </a:t>
            </a:r>
            <a:r>
              <a:rPr lang="en-US" dirty="0"/>
              <a:t>is complex </a:t>
            </a:r>
            <a:endParaRPr lang="en-US" dirty="0" smtClean="0"/>
          </a:p>
          <a:p>
            <a:pPr lvl="1"/>
            <a:r>
              <a:rPr lang="en-US" dirty="0" smtClean="0"/>
              <a:t>Which paths are possible?</a:t>
            </a:r>
          </a:p>
          <a:p>
            <a:pPr lvl="1"/>
            <a:r>
              <a:rPr lang="en-US" dirty="0" smtClean="0"/>
              <a:t>Which </a:t>
            </a:r>
            <a:r>
              <a:rPr lang="en-US" dirty="0"/>
              <a:t>is shortest? </a:t>
            </a:r>
            <a:endParaRPr lang="en-US" dirty="0" smtClean="0"/>
          </a:p>
          <a:p>
            <a:pPr lvl="1"/>
            <a:r>
              <a:rPr lang="en-US" dirty="0" smtClean="0"/>
              <a:t>Which </a:t>
            </a:r>
            <a:r>
              <a:rPr lang="en-US" dirty="0"/>
              <a:t>is least </a:t>
            </a:r>
            <a:r>
              <a:rPr lang="en-US" dirty="0" smtClean="0"/>
              <a:t>busy</a:t>
            </a:r>
            <a:r>
              <a:rPr lang="en-US" dirty="0"/>
              <a:t>?</a:t>
            </a:r>
          </a:p>
          <a:p>
            <a:pPr lvl="3"/>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85800" y="228600"/>
            <a:ext cx="7772400" cy="1143000"/>
          </a:xfrm>
          <a:noFill/>
          <a:ln/>
        </p:spPr>
        <p:txBody>
          <a:bodyPr lIns="90488" tIns="44450" rIns="90488" bIns="44450"/>
          <a:lstStyle/>
          <a:p>
            <a:r>
              <a:rPr lang="en-US" dirty="0"/>
              <a:t>Domain Name Service (DNS)</a:t>
            </a:r>
          </a:p>
        </p:txBody>
      </p:sp>
      <p:sp>
        <p:nvSpPr>
          <p:cNvPr id="165891" name="Rectangle 3"/>
          <p:cNvSpPr>
            <a:spLocks noGrp="1" noChangeArrowheads="1"/>
          </p:cNvSpPr>
          <p:nvPr>
            <p:ph type="body" idx="1"/>
          </p:nvPr>
        </p:nvSpPr>
        <p:spPr>
          <a:xfrm>
            <a:off x="381000" y="1600200"/>
            <a:ext cx="8686800" cy="5029200"/>
          </a:xfrm>
          <a:noFill/>
          <a:ln/>
        </p:spPr>
        <p:txBody>
          <a:bodyPr lIns="90488" tIns="44450" rIns="90488" bIns="44450"/>
          <a:lstStyle/>
          <a:p>
            <a:r>
              <a:rPr lang="en-US" dirty="0" smtClean="0"/>
              <a:t>Domain Names</a:t>
            </a:r>
          </a:p>
          <a:p>
            <a:pPr lvl="1"/>
            <a:r>
              <a:rPr lang="en-US" dirty="0" smtClean="0"/>
              <a:t>Easier </a:t>
            </a:r>
            <a:r>
              <a:rPr lang="en-US" dirty="0"/>
              <a:t>to remember than IP addresses</a:t>
            </a:r>
          </a:p>
          <a:p>
            <a:pPr lvl="1"/>
            <a:r>
              <a:rPr lang="en-US" dirty="0"/>
              <a:t>Written like a postal address: specific-to-general</a:t>
            </a:r>
          </a:p>
          <a:p>
            <a:endParaRPr lang="en-US" dirty="0"/>
          </a:p>
          <a:p>
            <a:r>
              <a:rPr lang="en-US" dirty="0"/>
              <a:t>Each “name server” knows one level of names</a:t>
            </a:r>
          </a:p>
          <a:p>
            <a:pPr lvl="1"/>
            <a:r>
              <a:rPr lang="en-US" dirty="0"/>
              <a:t>“Top level” name servers know .</a:t>
            </a:r>
            <a:r>
              <a:rPr lang="en-US" dirty="0" err="1"/>
              <a:t>edu</a:t>
            </a:r>
            <a:r>
              <a:rPr lang="en-US" dirty="0"/>
              <a:t>, .com, .mil, …</a:t>
            </a:r>
          </a:p>
          <a:p>
            <a:pPr lvl="1"/>
            <a:r>
              <a:rPr lang="en-US" dirty="0"/>
              <a:t>.</a:t>
            </a:r>
            <a:r>
              <a:rPr lang="en-US" dirty="0" err="1"/>
              <a:t>edu</a:t>
            </a:r>
            <a:r>
              <a:rPr lang="en-US" dirty="0"/>
              <a:t> name server knows </a:t>
            </a:r>
            <a:r>
              <a:rPr lang="en-US" dirty="0" err="1"/>
              <a:t>umd</a:t>
            </a:r>
            <a:r>
              <a:rPr lang="en-US" dirty="0"/>
              <a:t>, </a:t>
            </a:r>
            <a:r>
              <a:rPr lang="en-US" dirty="0" err="1"/>
              <a:t>umbc</a:t>
            </a:r>
            <a:r>
              <a:rPr lang="en-US" dirty="0"/>
              <a:t>, </a:t>
            </a:r>
            <a:r>
              <a:rPr lang="en-US" dirty="0" err="1"/>
              <a:t>stanford</a:t>
            </a:r>
            <a:r>
              <a:rPr lang="en-US" dirty="0"/>
              <a:t>, …</a:t>
            </a:r>
          </a:p>
          <a:p>
            <a:pPr lvl="1"/>
            <a:r>
              <a:rPr lang="en-US" dirty="0"/>
              <a:t>.umd.edu name server knows </a:t>
            </a:r>
            <a:r>
              <a:rPr lang="en-US" dirty="0" err="1" smtClean="0"/>
              <a:t>terpconnect</a:t>
            </a:r>
            <a:r>
              <a:rPr lang="en-US" dirty="0" smtClean="0"/>
              <a:t>, </a:t>
            </a:r>
            <a:r>
              <a:rPr lang="en-US" dirty="0" err="1" smtClean="0"/>
              <a:t>ischool</a:t>
            </a:r>
            <a:r>
              <a:rPr lang="en-US" dirty="0" smtClean="0"/>
              <a:t>, </a:t>
            </a:r>
            <a:r>
              <a:rPr lang="en-US" dirty="0"/>
              <a:t>…</a:t>
            </a:r>
          </a:p>
          <a:p>
            <a:pPr lvl="1"/>
            <a:r>
              <a:rPr lang="en-US" dirty="0" smtClean="0"/>
              <a:t>…</a:t>
            </a:r>
            <a:endParaRPr lang="en-US" dirty="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685800" y="152400"/>
            <a:ext cx="7772400" cy="609600"/>
          </a:xfrm>
        </p:spPr>
        <p:txBody>
          <a:bodyPr/>
          <a:lstStyle/>
          <a:p>
            <a:r>
              <a:rPr lang="en-US"/>
              <a:t>Ports</a:t>
            </a:r>
          </a:p>
        </p:txBody>
      </p:sp>
      <p:sp>
        <p:nvSpPr>
          <p:cNvPr id="448515" name="Rectangle 3"/>
          <p:cNvSpPr>
            <a:spLocks noGrp="1" noChangeArrowheads="1"/>
          </p:cNvSpPr>
          <p:nvPr>
            <p:ph type="body" idx="1"/>
          </p:nvPr>
        </p:nvSpPr>
        <p:spPr>
          <a:xfrm>
            <a:off x="533400" y="914400"/>
            <a:ext cx="8153400" cy="4114800"/>
          </a:xfrm>
        </p:spPr>
        <p:txBody>
          <a:bodyPr/>
          <a:lstStyle/>
          <a:p>
            <a:r>
              <a:rPr lang="en-US" dirty="0" smtClean="0"/>
              <a:t>“Well-known” ports for initial contact</a:t>
            </a:r>
            <a:endParaRPr lang="en-US" dirty="0"/>
          </a:p>
          <a:p>
            <a:pPr lvl="1"/>
            <a:r>
              <a:rPr lang="en-US" dirty="0"/>
              <a:t>22 Secure Shell </a:t>
            </a:r>
            <a:r>
              <a:rPr lang="en-US" dirty="0" smtClean="0"/>
              <a:t>(SSH and </a:t>
            </a:r>
            <a:r>
              <a:rPr lang="en-US" dirty="0"/>
              <a:t>SFTP)</a:t>
            </a:r>
          </a:p>
          <a:p>
            <a:pPr lvl="1"/>
            <a:r>
              <a:rPr lang="en-US" dirty="0" smtClean="0"/>
              <a:t>53 </a:t>
            </a:r>
            <a:r>
              <a:rPr lang="en-US" dirty="0"/>
              <a:t>Domain Name </a:t>
            </a:r>
            <a:r>
              <a:rPr lang="en-US" dirty="0" smtClean="0"/>
              <a:t>Service </a:t>
            </a:r>
            <a:r>
              <a:rPr lang="en-US" dirty="0"/>
              <a:t>(DNS)</a:t>
            </a:r>
          </a:p>
          <a:p>
            <a:pPr lvl="1"/>
            <a:r>
              <a:rPr lang="en-US" dirty="0"/>
              <a:t>68 Dynamic Host Configuration Protocol (DHCP)</a:t>
            </a:r>
          </a:p>
          <a:p>
            <a:pPr lvl="1"/>
            <a:r>
              <a:rPr lang="en-US" dirty="0"/>
              <a:t>80 Hypertext Transfer Protocol (HTTP)</a:t>
            </a:r>
          </a:p>
          <a:p>
            <a:pPr lvl="1"/>
            <a:r>
              <a:rPr lang="en-US" dirty="0"/>
              <a:t>143 Internet Message Access Protocol (IMAP)</a:t>
            </a:r>
          </a:p>
          <a:p>
            <a:pPr lvl="1"/>
            <a:r>
              <a:rPr lang="en-US" dirty="0" smtClean="0"/>
              <a:t>…</a:t>
            </a:r>
            <a:endParaRPr lang="en-US" dirty="0"/>
          </a:p>
          <a:p>
            <a:r>
              <a:rPr lang="en-US" dirty="0"/>
              <a:t>Registered </a:t>
            </a:r>
            <a:r>
              <a:rPr lang="en-US" dirty="0" smtClean="0"/>
              <a:t>ports for specialized services</a:t>
            </a:r>
            <a:endParaRPr lang="en-US" dirty="0"/>
          </a:p>
          <a:p>
            <a:pPr lvl="1"/>
            <a:r>
              <a:rPr lang="en-US" dirty="0" smtClean="0"/>
              <a:t>e.g., 8080 may be a user-created HTTP server</a:t>
            </a:r>
            <a:endParaRPr lang="en-US" dirty="0"/>
          </a:p>
          <a:p>
            <a:r>
              <a:rPr lang="en-US" dirty="0"/>
              <a:t>Ephemeral p</a:t>
            </a:r>
            <a:r>
              <a:rPr lang="en-US" dirty="0" smtClean="0"/>
              <a:t>orts</a:t>
            </a:r>
          </a:p>
          <a:p>
            <a:pPr lvl="1"/>
            <a:r>
              <a:rPr lang="en-US" dirty="0" smtClean="0"/>
              <a:t>Established as needed for ongoing interactions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85800" y="304800"/>
            <a:ext cx="7772400" cy="1143000"/>
          </a:xfrm>
        </p:spPr>
        <p:txBody>
          <a:bodyPr/>
          <a:lstStyle/>
          <a:p>
            <a:r>
              <a:rPr lang="en-US"/>
              <a:t>Hands-on: </a:t>
            </a:r>
            <a:br>
              <a:rPr lang="en-US"/>
            </a:br>
            <a:r>
              <a:rPr lang="en-US"/>
              <a:t>Learn About Your IP Address</a:t>
            </a:r>
          </a:p>
        </p:txBody>
      </p:sp>
      <p:sp>
        <p:nvSpPr>
          <p:cNvPr id="168963" name="Rectangle 3"/>
          <p:cNvSpPr>
            <a:spLocks noGrp="1" noChangeArrowheads="1"/>
          </p:cNvSpPr>
          <p:nvPr>
            <p:ph type="body" idx="1"/>
          </p:nvPr>
        </p:nvSpPr>
        <p:spPr>
          <a:xfrm>
            <a:off x="228600" y="1981200"/>
            <a:ext cx="8763000" cy="4114800"/>
          </a:xfrm>
        </p:spPr>
        <p:txBody>
          <a:bodyPr/>
          <a:lstStyle/>
          <a:p>
            <a:pPr>
              <a:lnSpc>
                <a:spcPct val="90000"/>
              </a:lnSpc>
            </a:pPr>
            <a:r>
              <a:rPr lang="en-US" dirty="0"/>
              <a:t>Find your IP address</a:t>
            </a:r>
          </a:p>
          <a:p>
            <a:pPr lvl="1">
              <a:lnSpc>
                <a:spcPct val="90000"/>
              </a:lnSpc>
            </a:pPr>
            <a:r>
              <a:rPr lang="en-US" dirty="0" smtClean="0"/>
              <a:t>Launch a command shell</a:t>
            </a:r>
            <a:endParaRPr lang="en-US" dirty="0"/>
          </a:p>
          <a:p>
            <a:pPr lvl="1">
              <a:lnSpc>
                <a:spcPct val="90000"/>
              </a:lnSpc>
            </a:pPr>
            <a:r>
              <a:rPr lang="en-US" dirty="0"/>
              <a:t>Type “ipconfig /all” (and press enter)</a:t>
            </a:r>
          </a:p>
          <a:p>
            <a:pPr lvl="3">
              <a:lnSpc>
                <a:spcPct val="90000"/>
              </a:lnSpc>
            </a:pPr>
            <a:endParaRPr lang="en-US" dirty="0"/>
          </a:p>
          <a:p>
            <a:pPr>
              <a:lnSpc>
                <a:spcPct val="90000"/>
              </a:lnSpc>
            </a:pPr>
            <a:r>
              <a:rPr lang="en-US" dirty="0"/>
              <a:t>See who “owns” that address</a:t>
            </a:r>
          </a:p>
          <a:p>
            <a:pPr lvl="1">
              <a:lnSpc>
                <a:spcPct val="90000"/>
              </a:lnSpc>
            </a:pPr>
            <a:r>
              <a:rPr lang="en-US" dirty="0">
                <a:solidFill>
                  <a:schemeClr val="tx2"/>
                </a:solidFill>
              </a:rPr>
              <a:t>Use </a:t>
            </a:r>
            <a:r>
              <a:rPr lang="en-US" dirty="0"/>
              <a:t>http://remote.12dt.com/</a:t>
            </a:r>
          </a:p>
          <a:p>
            <a:pPr lvl="4">
              <a:lnSpc>
                <a:spcPct val="90000"/>
              </a:lnSpc>
            </a:pPr>
            <a:endParaRPr lang="en-US" dirty="0"/>
          </a:p>
          <a:p>
            <a:pPr>
              <a:lnSpc>
                <a:spcPct val="90000"/>
              </a:lnSpc>
            </a:pPr>
            <a:r>
              <a:rPr lang="en-US" dirty="0">
                <a:solidFill>
                  <a:schemeClr val="tx2"/>
                </a:solidFill>
              </a:rPr>
              <a:t>See where in the world it (probably) is</a:t>
            </a:r>
          </a:p>
          <a:p>
            <a:pPr lvl="1">
              <a:lnSpc>
                <a:spcPct val="90000"/>
              </a:lnSpc>
            </a:pPr>
            <a:r>
              <a:rPr lang="en-US" dirty="0"/>
              <a:t>http://geobytes.com/iplocator/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a:lstStyle/>
          <a:p>
            <a:r>
              <a:rPr lang="en-US" dirty="0" smtClean="0"/>
              <a:t>Hands On: </a:t>
            </a:r>
            <a:r>
              <a:rPr lang="en-US" dirty="0" err="1" smtClean="0"/>
              <a:t>TraceRoute</a:t>
            </a:r>
            <a:endParaRPr lang="en-US" dirty="0"/>
          </a:p>
        </p:txBody>
      </p:sp>
      <p:sp>
        <p:nvSpPr>
          <p:cNvPr id="446467" name="Rectangle 3"/>
          <p:cNvSpPr>
            <a:spLocks noGrp="1" noChangeArrowheads="1"/>
          </p:cNvSpPr>
          <p:nvPr>
            <p:ph type="body" idx="1"/>
          </p:nvPr>
        </p:nvSpPr>
        <p:spPr>
          <a:xfrm>
            <a:off x="533400" y="1981200"/>
            <a:ext cx="8077200" cy="4114800"/>
          </a:xfrm>
        </p:spPr>
        <p:txBody>
          <a:bodyPr/>
          <a:lstStyle/>
          <a:p>
            <a:r>
              <a:rPr lang="en-US" dirty="0"/>
              <a:t>See how packets get from </a:t>
            </a:r>
            <a:r>
              <a:rPr lang="en-US" dirty="0" smtClean="0"/>
              <a:t>somewhere</a:t>
            </a:r>
            <a:r>
              <a:rPr lang="en-US" dirty="0" smtClean="0"/>
              <a:t> </a:t>
            </a:r>
            <a:r>
              <a:rPr lang="en-US" dirty="0"/>
              <a:t>to you</a:t>
            </a:r>
          </a:p>
          <a:p>
            <a:pPr lvl="1"/>
            <a:r>
              <a:rPr lang="en-US" dirty="0"/>
              <a:t>Use http://www.traceroute.org/</a:t>
            </a:r>
            <a:endParaRPr lang="en-US" dirty="0" smtClean="0"/>
          </a:p>
          <a:p>
            <a:endParaRPr lang="en-US" dirty="0" smtClean="0"/>
          </a:p>
          <a:p>
            <a:r>
              <a:rPr lang="en-US" dirty="0" smtClean="0"/>
              <a:t>Look </a:t>
            </a:r>
            <a:r>
              <a:rPr lang="en-US" dirty="0"/>
              <a:t>at the same data visually</a:t>
            </a:r>
          </a:p>
          <a:p>
            <a:pPr lvl="1"/>
            <a:r>
              <a:rPr lang="en-US" dirty="0"/>
              <a:t>http://www.monitis.com/traceroute</a:t>
            </a:r>
            <a:r>
              <a:rPr lang="en-US" dirty="0" smtClean="0"/>
              <a:t>/</a:t>
            </a:r>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en-US"/>
              <a:t>TCP/IP layer architecture</a:t>
            </a:r>
          </a:p>
        </p:txBody>
      </p:sp>
      <p:sp>
        <p:nvSpPr>
          <p:cNvPr id="332803" name="Rectangle 3"/>
          <p:cNvSpPr>
            <a:spLocks noChangeArrowheads="1"/>
          </p:cNvSpPr>
          <p:nvPr/>
        </p:nvSpPr>
        <p:spPr bwMode="auto">
          <a:xfrm>
            <a:off x="8382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sp>
        <p:nvSpPr>
          <p:cNvPr id="332804" name="Rectangle 4"/>
          <p:cNvSpPr>
            <a:spLocks noChangeArrowheads="1"/>
          </p:cNvSpPr>
          <p:nvPr/>
        </p:nvSpPr>
        <p:spPr bwMode="auto">
          <a:xfrm>
            <a:off x="22098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sp>
        <p:nvSpPr>
          <p:cNvPr id="332805" name="Rectangle 5"/>
          <p:cNvSpPr>
            <a:spLocks noChangeArrowheads="1"/>
          </p:cNvSpPr>
          <p:nvPr/>
        </p:nvSpPr>
        <p:spPr bwMode="auto">
          <a:xfrm>
            <a:off x="34290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sp>
        <p:nvSpPr>
          <p:cNvPr id="332806" name="Rectangle 6"/>
          <p:cNvSpPr>
            <a:spLocks noChangeArrowheads="1"/>
          </p:cNvSpPr>
          <p:nvPr/>
        </p:nvSpPr>
        <p:spPr bwMode="auto">
          <a:xfrm>
            <a:off x="49530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sp>
        <p:nvSpPr>
          <p:cNvPr id="332807" name="Rectangle 7"/>
          <p:cNvSpPr>
            <a:spLocks noChangeArrowheads="1"/>
          </p:cNvSpPr>
          <p:nvPr/>
        </p:nvSpPr>
        <p:spPr bwMode="auto">
          <a:xfrm>
            <a:off x="60960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sp>
        <p:nvSpPr>
          <p:cNvPr id="332808" name="Rectangle 8"/>
          <p:cNvSpPr>
            <a:spLocks noChangeArrowheads="1"/>
          </p:cNvSpPr>
          <p:nvPr/>
        </p:nvSpPr>
        <p:spPr bwMode="auto">
          <a:xfrm>
            <a:off x="80010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grpSp>
        <p:nvGrpSpPr>
          <p:cNvPr id="2" name="Group 9"/>
          <p:cNvGrpSpPr>
            <a:grpSpLocks/>
          </p:cNvGrpSpPr>
          <p:nvPr/>
        </p:nvGrpSpPr>
        <p:grpSpPr bwMode="auto">
          <a:xfrm>
            <a:off x="838200" y="3886200"/>
            <a:ext cx="7924800" cy="838200"/>
            <a:chOff x="528" y="2448"/>
            <a:chExt cx="4992" cy="528"/>
          </a:xfrm>
        </p:grpSpPr>
        <p:sp>
          <p:nvSpPr>
            <p:cNvPr id="332810" name="Rectangle 10"/>
            <p:cNvSpPr>
              <a:spLocks noChangeArrowheads="1"/>
            </p:cNvSpPr>
            <p:nvPr/>
          </p:nvSpPr>
          <p:spPr bwMode="auto">
            <a:xfrm>
              <a:off x="528" y="2448"/>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Network</a:t>
              </a:r>
            </a:p>
          </p:txBody>
        </p:sp>
        <p:sp>
          <p:nvSpPr>
            <p:cNvPr id="332811" name="Rectangle 11"/>
            <p:cNvSpPr>
              <a:spLocks noChangeArrowheads="1"/>
            </p:cNvSpPr>
            <p:nvPr/>
          </p:nvSpPr>
          <p:spPr bwMode="auto">
            <a:xfrm>
              <a:off x="1824" y="2448"/>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Network</a:t>
              </a:r>
            </a:p>
          </p:txBody>
        </p:sp>
        <p:sp>
          <p:nvSpPr>
            <p:cNvPr id="332812" name="Rectangle 12"/>
            <p:cNvSpPr>
              <a:spLocks noChangeArrowheads="1"/>
            </p:cNvSpPr>
            <p:nvPr/>
          </p:nvSpPr>
          <p:spPr bwMode="auto">
            <a:xfrm>
              <a:off x="3504" y="2448"/>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Network</a:t>
              </a:r>
            </a:p>
          </p:txBody>
        </p:sp>
        <p:sp>
          <p:nvSpPr>
            <p:cNvPr id="332813" name="Rectangle 13"/>
            <p:cNvSpPr>
              <a:spLocks noChangeArrowheads="1"/>
            </p:cNvSpPr>
            <p:nvPr/>
          </p:nvSpPr>
          <p:spPr bwMode="auto">
            <a:xfrm>
              <a:off x="5040" y="2448"/>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Network</a:t>
              </a:r>
            </a:p>
          </p:txBody>
        </p:sp>
        <p:cxnSp>
          <p:nvCxnSpPr>
            <p:cNvPr id="332814" name="AutoShape 14"/>
            <p:cNvCxnSpPr>
              <a:cxnSpLocks noChangeShapeType="1"/>
              <a:stCxn id="332803" idx="0"/>
              <a:endCxn id="332810" idx="2"/>
            </p:cNvCxnSpPr>
            <p:nvPr/>
          </p:nvCxnSpPr>
          <p:spPr bwMode="auto">
            <a:xfrm flipV="1">
              <a:off x="768" y="2736"/>
              <a:ext cx="0" cy="240"/>
            </a:xfrm>
            <a:prstGeom prst="straightConnector1">
              <a:avLst/>
            </a:prstGeom>
            <a:noFill/>
            <a:ln w="12700">
              <a:solidFill>
                <a:schemeClr val="tx1"/>
              </a:solidFill>
              <a:round/>
              <a:headEnd/>
              <a:tailEnd/>
            </a:ln>
            <a:effectLst/>
          </p:spPr>
        </p:cxnSp>
        <p:cxnSp>
          <p:nvCxnSpPr>
            <p:cNvPr id="332815" name="AutoShape 15"/>
            <p:cNvCxnSpPr>
              <a:cxnSpLocks noChangeShapeType="1"/>
              <a:stCxn id="332804" idx="0"/>
              <a:endCxn id="332811" idx="2"/>
            </p:cNvCxnSpPr>
            <p:nvPr/>
          </p:nvCxnSpPr>
          <p:spPr bwMode="auto">
            <a:xfrm flipV="1">
              <a:off x="1632" y="2736"/>
              <a:ext cx="432" cy="240"/>
            </a:xfrm>
            <a:prstGeom prst="straightConnector1">
              <a:avLst/>
            </a:prstGeom>
            <a:noFill/>
            <a:ln w="12700">
              <a:solidFill>
                <a:schemeClr val="tx1"/>
              </a:solidFill>
              <a:round/>
              <a:headEnd/>
              <a:tailEnd/>
            </a:ln>
            <a:effectLst/>
          </p:spPr>
        </p:cxnSp>
        <p:cxnSp>
          <p:nvCxnSpPr>
            <p:cNvPr id="332816" name="AutoShape 16"/>
            <p:cNvCxnSpPr>
              <a:cxnSpLocks noChangeShapeType="1"/>
              <a:stCxn id="332805" idx="0"/>
              <a:endCxn id="332811" idx="2"/>
            </p:cNvCxnSpPr>
            <p:nvPr/>
          </p:nvCxnSpPr>
          <p:spPr bwMode="auto">
            <a:xfrm flipH="1" flipV="1">
              <a:off x="2064" y="2736"/>
              <a:ext cx="336" cy="240"/>
            </a:xfrm>
            <a:prstGeom prst="straightConnector1">
              <a:avLst/>
            </a:prstGeom>
            <a:noFill/>
            <a:ln w="12700">
              <a:solidFill>
                <a:schemeClr val="tx1"/>
              </a:solidFill>
              <a:round/>
              <a:headEnd/>
              <a:tailEnd/>
            </a:ln>
            <a:effectLst/>
          </p:spPr>
        </p:cxnSp>
        <p:cxnSp>
          <p:nvCxnSpPr>
            <p:cNvPr id="332817" name="AutoShape 17"/>
            <p:cNvCxnSpPr>
              <a:cxnSpLocks noChangeShapeType="1"/>
              <a:stCxn id="332806" idx="0"/>
              <a:endCxn id="332812" idx="2"/>
            </p:cNvCxnSpPr>
            <p:nvPr/>
          </p:nvCxnSpPr>
          <p:spPr bwMode="auto">
            <a:xfrm flipV="1">
              <a:off x="3360" y="2736"/>
              <a:ext cx="384" cy="240"/>
            </a:xfrm>
            <a:prstGeom prst="straightConnector1">
              <a:avLst/>
            </a:prstGeom>
            <a:noFill/>
            <a:ln w="12700">
              <a:solidFill>
                <a:schemeClr val="tx1"/>
              </a:solidFill>
              <a:round/>
              <a:headEnd/>
              <a:tailEnd/>
            </a:ln>
            <a:effectLst/>
          </p:spPr>
        </p:cxnSp>
        <p:cxnSp>
          <p:nvCxnSpPr>
            <p:cNvPr id="332818" name="AutoShape 18"/>
            <p:cNvCxnSpPr>
              <a:cxnSpLocks noChangeShapeType="1"/>
              <a:stCxn id="332807" idx="0"/>
              <a:endCxn id="332812" idx="2"/>
            </p:cNvCxnSpPr>
            <p:nvPr/>
          </p:nvCxnSpPr>
          <p:spPr bwMode="auto">
            <a:xfrm flipH="1" flipV="1">
              <a:off x="3744" y="2736"/>
              <a:ext cx="336" cy="240"/>
            </a:xfrm>
            <a:prstGeom prst="straightConnector1">
              <a:avLst/>
            </a:prstGeom>
            <a:noFill/>
            <a:ln w="12700">
              <a:solidFill>
                <a:schemeClr val="tx1"/>
              </a:solidFill>
              <a:round/>
              <a:headEnd/>
              <a:tailEnd/>
            </a:ln>
            <a:effectLst/>
          </p:spPr>
        </p:cxnSp>
        <p:cxnSp>
          <p:nvCxnSpPr>
            <p:cNvPr id="332819" name="AutoShape 19"/>
            <p:cNvCxnSpPr>
              <a:cxnSpLocks noChangeShapeType="1"/>
              <a:stCxn id="332808" idx="0"/>
              <a:endCxn id="332813" idx="2"/>
            </p:cNvCxnSpPr>
            <p:nvPr/>
          </p:nvCxnSpPr>
          <p:spPr bwMode="auto">
            <a:xfrm flipV="1">
              <a:off x="5280" y="2736"/>
              <a:ext cx="0" cy="240"/>
            </a:xfrm>
            <a:prstGeom prst="straightConnector1">
              <a:avLst/>
            </a:prstGeom>
            <a:noFill/>
            <a:ln w="12700">
              <a:solidFill>
                <a:schemeClr val="tx1"/>
              </a:solidFill>
              <a:round/>
              <a:headEnd/>
              <a:tailEnd/>
            </a:ln>
            <a:effectLst/>
          </p:spPr>
        </p:cxnSp>
        <p:sp>
          <p:nvSpPr>
            <p:cNvPr id="332820" name="Line 20"/>
            <p:cNvSpPr>
              <a:spLocks noChangeShapeType="1"/>
            </p:cNvSpPr>
            <p:nvPr/>
          </p:nvSpPr>
          <p:spPr bwMode="auto">
            <a:xfrm>
              <a:off x="816" y="2832"/>
              <a:ext cx="1056" cy="0"/>
            </a:xfrm>
            <a:prstGeom prst="line">
              <a:avLst/>
            </a:prstGeom>
            <a:noFill/>
            <a:ln w="28575">
              <a:solidFill>
                <a:schemeClr val="tx1"/>
              </a:solidFill>
              <a:prstDash val="sysDot"/>
              <a:round/>
              <a:headEnd/>
              <a:tailEnd/>
            </a:ln>
            <a:effectLst/>
          </p:spPr>
          <p:txBody>
            <a:bodyPr wrap="none" anchor="ctr"/>
            <a:lstStyle/>
            <a:p>
              <a:endParaRPr lang="en-US"/>
            </a:p>
          </p:txBody>
        </p:sp>
        <p:sp>
          <p:nvSpPr>
            <p:cNvPr id="332821" name="Line 21"/>
            <p:cNvSpPr>
              <a:spLocks noChangeShapeType="1"/>
            </p:cNvSpPr>
            <p:nvPr/>
          </p:nvSpPr>
          <p:spPr bwMode="auto">
            <a:xfrm>
              <a:off x="2337" y="2832"/>
              <a:ext cx="1119" cy="0"/>
            </a:xfrm>
            <a:prstGeom prst="line">
              <a:avLst/>
            </a:prstGeom>
            <a:noFill/>
            <a:ln w="28575">
              <a:solidFill>
                <a:schemeClr val="tx1"/>
              </a:solidFill>
              <a:prstDash val="sysDot"/>
              <a:round/>
              <a:headEnd/>
              <a:tailEnd/>
            </a:ln>
            <a:effectLst/>
          </p:spPr>
          <p:txBody>
            <a:bodyPr wrap="none" anchor="ctr"/>
            <a:lstStyle/>
            <a:p>
              <a:endParaRPr lang="en-US"/>
            </a:p>
          </p:txBody>
        </p:sp>
        <p:sp>
          <p:nvSpPr>
            <p:cNvPr id="332822" name="Line 22"/>
            <p:cNvSpPr>
              <a:spLocks noChangeShapeType="1"/>
            </p:cNvSpPr>
            <p:nvPr/>
          </p:nvSpPr>
          <p:spPr bwMode="auto">
            <a:xfrm>
              <a:off x="3936" y="2832"/>
              <a:ext cx="1344" cy="0"/>
            </a:xfrm>
            <a:prstGeom prst="line">
              <a:avLst/>
            </a:prstGeom>
            <a:noFill/>
            <a:ln w="28575">
              <a:solidFill>
                <a:schemeClr val="tx1"/>
              </a:solidFill>
              <a:prstDash val="sysDot"/>
              <a:round/>
              <a:headEnd/>
              <a:tailEnd/>
            </a:ln>
            <a:effectLst/>
          </p:spPr>
          <p:txBody>
            <a:bodyPr wrap="none" anchor="ctr"/>
            <a:lstStyle/>
            <a:p>
              <a:endParaRPr lang="en-US"/>
            </a:p>
          </p:txBody>
        </p:sp>
        <p:sp>
          <p:nvSpPr>
            <p:cNvPr id="332823" name="Text Box 23"/>
            <p:cNvSpPr txBox="1">
              <a:spLocks noChangeArrowheads="1"/>
            </p:cNvSpPr>
            <p:nvPr/>
          </p:nvSpPr>
          <p:spPr bwMode="auto">
            <a:xfrm>
              <a:off x="2440" y="2592"/>
              <a:ext cx="1012" cy="173"/>
            </a:xfrm>
            <a:prstGeom prst="rect">
              <a:avLst/>
            </a:prstGeom>
            <a:noFill/>
            <a:ln w="12700">
              <a:noFill/>
              <a:miter lim="800000"/>
              <a:headEnd/>
              <a:tailEnd/>
            </a:ln>
            <a:effectLst/>
          </p:spPr>
          <p:txBody>
            <a:bodyPr wrap="none">
              <a:spAutoFit/>
            </a:bodyPr>
            <a:lstStyle/>
            <a:p>
              <a:pPr algn="ctr" eaLnBrk="0" hangingPunct="0"/>
              <a:r>
                <a:rPr lang="en-US" sz="1200">
                  <a:cs typeface="Arial" charset="0"/>
                </a:rPr>
                <a:t>Virtual link for packets</a:t>
              </a:r>
            </a:p>
          </p:txBody>
        </p:sp>
      </p:grpSp>
      <p:grpSp>
        <p:nvGrpSpPr>
          <p:cNvPr id="3" name="Group 24"/>
          <p:cNvGrpSpPr>
            <a:grpSpLocks/>
          </p:cNvGrpSpPr>
          <p:nvPr/>
        </p:nvGrpSpPr>
        <p:grpSpPr bwMode="auto">
          <a:xfrm>
            <a:off x="838200" y="2895600"/>
            <a:ext cx="7924800" cy="990600"/>
            <a:chOff x="528" y="1824"/>
            <a:chExt cx="4992" cy="624"/>
          </a:xfrm>
        </p:grpSpPr>
        <p:sp>
          <p:nvSpPr>
            <p:cNvPr id="332825" name="Rectangle 25"/>
            <p:cNvSpPr>
              <a:spLocks noChangeArrowheads="1"/>
            </p:cNvSpPr>
            <p:nvPr/>
          </p:nvSpPr>
          <p:spPr bwMode="auto">
            <a:xfrm>
              <a:off x="528" y="1824"/>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Transport</a:t>
              </a:r>
            </a:p>
          </p:txBody>
        </p:sp>
        <p:sp>
          <p:nvSpPr>
            <p:cNvPr id="332826" name="Rectangle 26"/>
            <p:cNvSpPr>
              <a:spLocks noChangeArrowheads="1"/>
            </p:cNvSpPr>
            <p:nvPr/>
          </p:nvSpPr>
          <p:spPr bwMode="auto">
            <a:xfrm>
              <a:off x="5040" y="1824"/>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Transport</a:t>
              </a:r>
            </a:p>
          </p:txBody>
        </p:sp>
        <p:cxnSp>
          <p:nvCxnSpPr>
            <p:cNvPr id="332827" name="AutoShape 27"/>
            <p:cNvCxnSpPr>
              <a:cxnSpLocks noChangeShapeType="1"/>
              <a:stCxn id="332810" idx="0"/>
              <a:endCxn id="332825" idx="2"/>
            </p:cNvCxnSpPr>
            <p:nvPr/>
          </p:nvCxnSpPr>
          <p:spPr bwMode="auto">
            <a:xfrm flipV="1">
              <a:off x="768" y="2112"/>
              <a:ext cx="0" cy="336"/>
            </a:xfrm>
            <a:prstGeom prst="straightConnector1">
              <a:avLst/>
            </a:prstGeom>
            <a:noFill/>
            <a:ln w="12700">
              <a:solidFill>
                <a:schemeClr val="tx1"/>
              </a:solidFill>
              <a:round/>
              <a:headEnd/>
              <a:tailEnd/>
            </a:ln>
            <a:effectLst/>
          </p:spPr>
        </p:cxnSp>
        <p:cxnSp>
          <p:nvCxnSpPr>
            <p:cNvPr id="332828" name="AutoShape 28"/>
            <p:cNvCxnSpPr>
              <a:cxnSpLocks noChangeShapeType="1"/>
              <a:stCxn id="332813" idx="0"/>
              <a:endCxn id="332826" idx="2"/>
            </p:cNvCxnSpPr>
            <p:nvPr/>
          </p:nvCxnSpPr>
          <p:spPr bwMode="auto">
            <a:xfrm flipV="1">
              <a:off x="5280" y="2112"/>
              <a:ext cx="0" cy="336"/>
            </a:xfrm>
            <a:prstGeom prst="straightConnector1">
              <a:avLst/>
            </a:prstGeom>
            <a:noFill/>
            <a:ln w="12700">
              <a:solidFill>
                <a:schemeClr val="tx1"/>
              </a:solidFill>
              <a:round/>
              <a:headEnd/>
              <a:tailEnd/>
            </a:ln>
            <a:effectLst/>
          </p:spPr>
        </p:cxnSp>
        <p:sp>
          <p:nvSpPr>
            <p:cNvPr id="332829" name="Line 29"/>
            <p:cNvSpPr>
              <a:spLocks noChangeShapeType="1"/>
            </p:cNvSpPr>
            <p:nvPr/>
          </p:nvSpPr>
          <p:spPr bwMode="auto">
            <a:xfrm>
              <a:off x="816" y="2256"/>
              <a:ext cx="4416" cy="0"/>
            </a:xfrm>
            <a:prstGeom prst="line">
              <a:avLst/>
            </a:prstGeom>
            <a:noFill/>
            <a:ln w="28575">
              <a:solidFill>
                <a:schemeClr val="tx1"/>
              </a:solidFill>
              <a:prstDash val="sysDot"/>
              <a:round/>
              <a:headEnd/>
              <a:tailEnd/>
            </a:ln>
            <a:effectLst/>
          </p:spPr>
          <p:txBody>
            <a:bodyPr wrap="none" anchor="ctr"/>
            <a:lstStyle/>
            <a:p>
              <a:endParaRPr lang="en-US"/>
            </a:p>
          </p:txBody>
        </p:sp>
        <p:sp>
          <p:nvSpPr>
            <p:cNvPr id="332830" name="Text Box 30"/>
            <p:cNvSpPr txBox="1">
              <a:spLocks noChangeArrowheads="1"/>
            </p:cNvSpPr>
            <p:nvPr/>
          </p:nvSpPr>
          <p:spPr bwMode="auto">
            <a:xfrm>
              <a:off x="2285" y="2016"/>
              <a:ext cx="1437" cy="173"/>
            </a:xfrm>
            <a:prstGeom prst="rect">
              <a:avLst/>
            </a:prstGeom>
            <a:noFill/>
            <a:ln w="12700">
              <a:noFill/>
              <a:miter lim="800000"/>
              <a:headEnd/>
              <a:tailEnd/>
            </a:ln>
            <a:effectLst/>
          </p:spPr>
          <p:txBody>
            <a:bodyPr wrap="none">
              <a:spAutoFit/>
            </a:bodyPr>
            <a:lstStyle/>
            <a:p>
              <a:pPr algn="ctr" eaLnBrk="0" hangingPunct="0"/>
              <a:r>
                <a:rPr lang="en-US" sz="1200">
                  <a:cs typeface="Arial" charset="0"/>
                </a:rPr>
                <a:t>Virtual link for end to end packets</a:t>
              </a:r>
            </a:p>
          </p:txBody>
        </p:sp>
      </p:grpSp>
      <p:grpSp>
        <p:nvGrpSpPr>
          <p:cNvPr id="4" name="Group 31"/>
          <p:cNvGrpSpPr>
            <a:grpSpLocks/>
          </p:cNvGrpSpPr>
          <p:nvPr/>
        </p:nvGrpSpPr>
        <p:grpSpPr bwMode="auto">
          <a:xfrm>
            <a:off x="838200" y="2057400"/>
            <a:ext cx="7924800" cy="838200"/>
            <a:chOff x="528" y="1296"/>
            <a:chExt cx="4992" cy="528"/>
          </a:xfrm>
        </p:grpSpPr>
        <p:sp>
          <p:nvSpPr>
            <p:cNvPr id="332832" name="Rectangle 32"/>
            <p:cNvSpPr>
              <a:spLocks noChangeArrowheads="1"/>
            </p:cNvSpPr>
            <p:nvPr/>
          </p:nvSpPr>
          <p:spPr bwMode="auto">
            <a:xfrm>
              <a:off x="528" y="1296"/>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Application</a:t>
              </a:r>
            </a:p>
          </p:txBody>
        </p:sp>
        <p:sp>
          <p:nvSpPr>
            <p:cNvPr id="332833" name="Rectangle 33"/>
            <p:cNvSpPr>
              <a:spLocks noChangeArrowheads="1"/>
            </p:cNvSpPr>
            <p:nvPr/>
          </p:nvSpPr>
          <p:spPr bwMode="auto">
            <a:xfrm>
              <a:off x="5040" y="1296"/>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Application</a:t>
              </a:r>
            </a:p>
          </p:txBody>
        </p:sp>
        <p:cxnSp>
          <p:nvCxnSpPr>
            <p:cNvPr id="332834" name="AutoShape 34"/>
            <p:cNvCxnSpPr>
              <a:cxnSpLocks noChangeShapeType="1"/>
              <a:stCxn id="332825" idx="0"/>
              <a:endCxn id="332832" idx="2"/>
            </p:cNvCxnSpPr>
            <p:nvPr/>
          </p:nvCxnSpPr>
          <p:spPr bwMode="auto">
            <a:xfrm flipV="1">
              <a:off x="768" y="1584"/>
              <a:ext cx="0" cy="240"/>
            </a:xfrm>
            <a:prstGeom prst="straightConnector1">
              <a:avLst/>
            </a:prstGeom>
            <a:noFill/>
            <a:ln w="12700">
              <a:solidFill>
                <a:schemeClr val="tx1"/>
              </a:solidFill>
              <a:round/>
              <a:headEnd/>
              <a:tailEnd/>
            </a:ln>
            <a:effectLst/>
          </p:spPr>
        </p:cxnSp>
        <p:cxnSp>
          <p:nvCxnSpPr>
            <p:cNvPr id="332835" name="AutoShape 35"/>
            <p:cNvCxnSpPr>
              <a:cxnSpLocks noChangeShapeType="1"/>
              <a:stCxn id="332826" idx="0"/>
              <a:endCxn id="332833" idx="2"/>
            </p:cNvCxnSpPr>
            <p:nvPr/>
          </p:nvCxnSpPr>
          <p:spPr bwMode="auto">
            <a:xfrm flipV="1">
              <a:off x="5280" y="1584"/>
              <a:ext cx="0" cy="240"/>
            </a:xfrm>
            <a:prstGeom prst="straightConnector1">
              <a:avLst/>
            </a:prstGeom>
            <a:noFill/>
            <a:ln w="12700">
              <a:solidFill>
                <a:schemeClr val="tx1"/>
              </a:solidFill>
              <a:round/>
              <a:headEnd/>
              <a:tailEnd/>
            </a:ln>
            <a:effectLst/>
          </p:spPr>
        </p:cxnSp>
        <p:sp>
          <p:nvSpPr>
            <p:cNvPr id="332836" name="Line 36"/>
            <p:cNvSpPr>
              <a:spLocks noChangeShapeType="1"/>
            </p:cNvSpPr>
            <p:nvPr/>
          </p:nvSpPr>
          <p:spPr bwMode="auto">
            <a:xfrm>
              <a:off x="864" y="1728"/>
              <a:ext cx="4416" cy="0"/>
            </a:xfrm>
            <a:prstGeom prst="line">
              <a:avLst/>
            </a:prstGeom>
            <a:noFill/>
            <a:ln w="28575">
              <a:solidFill>
                <a:schemeClr val="tx1"/>
              </a:solidFill>
              <a:prstDash val="sysDot"/>
              <a:round/>
              <a:headEnd/>
              <a:tailEnd/>
            </a:ln>
            <a:effectLst/>
          </p:spPr>
          <p:txBody>
            <a:bodyPr wrap="none" anchor="ctr"/>
            <a:lstStyle/>
            <a:p>
              <a:endParaRPr lang="en-US"/>
            </a:p>
          </p:txBody>
        </p:sp>
        <p:sp>
          <p:nvSpPr>
            <p:cNvPr id="332837" name="Text Box 37"/>
            <p:cNvSpPr txBox="1">
              <a:spLocks noChangeArrowheads="1"/>
            </p:cNvSpPr>
            <p:nvPr/>
          </p:nvSpPr>
          <p:spPr bwMode="auto">
            <a:xfrm>
              <a:off x="2442" y="1497"/>
              <a:ext cx="1025" cy="173"/>
            </a:xfrm>
            <a:prstGeom prst="rect">
              <a:avLst/>
            </a:prstGeom>
            <a:noFill/>
            <a:ln w="12700">
              <a:noFill/>
              <a:miter lim="800000"/>
              <a:headEnd/>
              <a:tailEnd/>
            </a:ln>
            <a:effectLst/>
          </p:spPr>
          <p:txBody>
            <a:bodyPr wrap="none">
              <a:spAutoFit/>
            </a:bodyPr>
            <a:lstStyle/>
            <a:p>
              <a:pPr algn="ctr" eaLnBrk="0" hangingPunct="0"/>
              <a:r>
                <a:rPr lang="en-US" sz="1200">
                  <a:cs typeface="Arial" charset="0"/>
                </a:rPr>
                <a:t>Virtual network service</a:t>
              </a:r>
            </a:p>
          </p:txBody>
        </p:sp>
      </p:grpSp>
      <p:sp>
        <p:nvSpPr>
          <p:cNvPr id="332838" name="Text Box 38"/>
          <p:cNvSpPr txBox="1">
            <a:spLocks noChangeArrowheads="1"/>
          </p:cNvSpPr>
          <p:nvPr/>
        </p:nvSpPr>
        <p:spPr bwMode="auto">
          <a:xfrm>
            <a:off x="1384300" y="5576888"/>
            <a:ext cx="947738" cy="274637"/>
          </a:xfrm>
          <a:prstGeom prst="rect">
            <a:avLst/>
          </a:prstGeom>
          <a:noFill/>
          <a:ln w="12700">
            <a:noFill/>
            <a:miter lim="800000"/>
            <a:headEnd/>
            <a:tailEnd/>
          </a:ln>
          <a:effectLst/>
        </p:spPr>
        <p:txBody>
          <a:bodyPr wrap="none">
            <a:spAutoFit/>
          </a:bodyPr>
          <a:lstStyle/>
          <a:p>
            <a:pPr algn="ctr" eaLnBrk="0" hangingPunct="0"/>
            <a:r>
              <a:rPr lang="en-US" sz="1200">
                <a:cs typeface="Arial" charset="0"/>
              </a:rPr>
              <a:t>Link for bits</a:t>
            </a:r>
          </a:p>
        </p:txBody>
      </p:sp>
      <p:cxnSp>
        <p:nvCxnSpPr>
          <p:cNvPr id="332839" name="AutoShape 39"/>
          <p:cNvCxnSpPr>
            <a:cxnSpLocks noChangeShapeType="1"/>
            <a:stCxn id="332803" idx="2"/>
            <a:endCxn id="332804" idx="2"/>
          </p:cNvCxnSpPr>
          <p:nvPr/>
        </p:nvCxnSpPr>
        <p:spPr bwMode="auto">
          <a:xfrm rot="16200000" flipH="1">
            <a:off x="1904206" y="4496594"/>
            <a:ext cx="1588" cy="1371600"/>
          </a:xfrm>
          <a:prstGeom prst="bentConnector3">
            <a:avLst>
              <a:gd name="adj1" fmla="val 14400000"/>
            </a:avLst>
          </a:prstGeom>
          <a:noFill/>
          <a:ln w="12700">
            <a:solidFill>
              <a:schemeClr val="tx1"/>
            </a:solidFill>
            <a:miter lim="800000"/>
            <a:headEnd/>
            <a:tailEnd/>
          </a:ln>
          <a:effectLst/>
        </p:spPr>
      </p:cxnSp>
      <p:cxnSp>
        <p:nvCxnSpPr>
          <p:cNvPr id="332840" name="AutoShape 40"/>
          <p:cNvCxnSpPr>
            <a:cxnSpLocks noChangeShapeType="1"/>
            <a:stCxn id="332805" idx="2"/>
            <a:endCxn id="332806" idx="2"/>
          </p:cNvCxnSpPr>
          <p:nvPr/>
        </p:nvCxnSpPr>
        <p:spPr bwMode="auto">
          <a:xfrm rot="16200000" flipH="1">
            <a:off x="4571206" y="4420394"/>
            <a:ext cx="1588" cy="1524000"/>
          </a:xfrm>
          <a:prstGeom prst="bentConnector3">
            <a:avLst>
              <a:gd name="adj1" fmla="val 14400000"/>
            </a:avLst>
          </a:prstGeom>
          <a:noFill/>
          <a:ln w="12700">
            <a:solidFill>
              <a:schemeClr val="tx1"/>
            </a:solidFill>
            <a:miter lim="800000"/>
            <a:headEnd/>
            <a:tailEnd/>
          </a:ln>
          <a:effectLst/>
        </p:spPr>
      </p:cxnSp>
      <p:cxnSp>
        <p:nvCxnSpPr>
          <p:cNvPr id="332841" name="AutoShape 41"/>
          <p:cNvCxnSpPr>
            <a:cxnSpLocks noChangeShapeType="1"/>
            <a:stCxn id="332807" idx="2"/>
            <a:endCxn id="332808" idx="2"/>
          </p:cNvCxnSpPr>
          <p:nvPr/>
        </p:nvCxnSpPr>
        <p:spPr bwMode="auto">
          <a:xfrm rot="16200000" flipH="1">
            <a:off x="7428706" y="4229894"/>
            <a:ext cx="1588" cy="1905000"/>
          </a:xfrm>
          <a:prstGeom prst="bentConnector3">
            <a:avLst>
              <a:gd name="adj1" fmla="val 14400000"/>
            </a:avLst>
          </a:prstGeom>
          <a:noFill/>
          <a:ln w="12700">
            <a:solidFill>
              <a:schemeClr val="tx1"/>
            </a:solidFill>
            <a:miter lim="800000"/>
            <a:headEnd/>
            <a:tailEnd/>
          </a:ln>
          <a:effectLst/>
        </p:spPr>
      </p:cxnSp>
      <p:sp>
        <p:nvSpPr>
          <p:cNvPr id="332842" name="Text Box 42"/>
          <p:cNvSpPr txBox="1">
            <a:spLocks noChangeArrowheads="1"/>
          </p:cNvSpPr>
          <p:nvPr/>
        </p:nvSpPr>
        <p:spPr bwMode="auto">
          <a:xfrm>
            <a:off x="4097338" y="5576888"/>
            <a:ext cx="947737" cy="274637"/>
          </a:xfrm>
          <a:prstGeom prst="rect">
            <a:avLst/>
          </a:prstGeom>
          <a:noFill/>
          <a:ln w="12700">
            <a:noFill/>
            <a:miter lim="800000"/>
            <a:headEnd/>
            <a:tailEnd/>
          </a:ln>
          <a:effectLst/>
        </p:spPr>
        <p:txBody>
          <a:bodyPr wrap="none">
            <a:spAutoFit/>
          </a:bodyPr>
          <a:lstStyle/>
          <a:p>
            <a:pPr algn="ctr" eaLnBrk="0" hangingPunct="0"/>
            <a:r>
              <a:rPr lang="en-US" sz="1200">
                <a:cs typeface="Arial" charset="0"/>
              </a:rPr>
              <a:t>Link for bits</a:t>
            </a:r>
          </a:p>
        </p:txBody>
      </p:sp>
      <p:sp>
        <p:nvSpPr>
          <p:cNvPr id="332843" name="Text Box 43"/>
          <p:cNvSpPr txBox="1">
            <a:spLocks noChangeArrowheads="1"/>
          </p:cNvSpPr>
          <p:nvPr/>
        </p:nvSpPr>
        <p:spPr bwMode="auto">
          <a:xfrm>
            <a:off x="6934200" y="5592763"/>
            <a:ext cx="947738" cy="274637"/>
          </a:xfrm>
          <a:prstGeom prst="rect">
            <a:avLst/>
          </a:prstGeom>
          <a:noFill/>
          <a:ln w="12700">
            <a:noFill/>
            <a:miter lim="800000"/>
            <a:headEnd/>
            <a:tailEnd/>
          </a:ln>
          <a:effectLst/>
        </p:spPr>
        <p:txBody>
          <a:bodyPr wrap="none">
            <a:spAutoFit/>
          </a:bodyPr>
          <a:lstStyle/>
          <a:p>
            <a:pPr algn="ctr" eaLnBrk="0" hangingPunct="0"/>
            <a:r>
              <a:rPr lang="en-US" sz="1200">
                <a:cs typeface="Arial" charset="0"/>
              </a:rPr>
              <a:t>Link for bits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0" y="0"/>
            <a:ext cx="9144000" cy="1143000"/>
          </a:xfrm>
          <a:noFill/>
          <a:ln/>
        </p:spPr>
        <p:txBody>
          <a:bodyPr lIns="90488" tIns="44450" rIns="90488" bIns="44450"/>
          <a:lstStyle/>
          <a:p>
            <a:r>
              <a:rPr lang="en-US"/>
              <a:t>Transmission Control Protocol (TCP)</a:t>
            </a:r>
          </a:p>
        </p:txBody>
      </p:sp>
      <p:sp>
        <p:nvSpPr>
          <p:cNvPr id="152579" name="Rectangle 3"/>
          <p:cNvSpPr>
            <a:spLocks noGrp="1" noChangeArrowheads="1"/>
          </p:cNvSpPr>
          <p:nvPr>
            <p:ph type="body" idx="1"/>
          </p:nvPr>
        </p:nvSpPr>
        <p:spPr>
          <a:xfrm>
            <a:off x="685800" y="1447800"/>
            <a:ext cx="8153400" cy="5181600"/>
          </a:xfrm>
          <a:noFill/>
          <a:ln/>
        </p:spPr>
        <p:txBody>
          <a:bodyPr lIns="90488" tIns="44450" rIns="90488" bIns="44450"/>
          <a:lstStyle/>
          <a:p>
            <a:r>
              <a:rPr lang="en-US"/>
              <a:t>Built on the network-layer version of UDP</a:t>
            </a:r>
          </a:p>
          <a:p>
            <a:pPr lvl="3"/>
            <a:endParaRPr lang="en-US"/>
          </a:p>
          <a:p>
            <a:r>
              <a:rPr lang="en-US"/>
              <a:t>Guarantees delivery all data</a:t>
            </a:r>
          </a:p>
          <a:p>
            <a:pPr lvl="1"/>
            <a:r>
              <a:rPr lang="en-US"/>
              <a:t>Retransmits missing data</a:t>
            </a:r>
          </a:p>
          <a:p>
            <a:pPr lvl="3"/>
            <a:endParaRPr lang="en-US"/>
          </a:p>
          <a:p>
            <a:r>
              <a:rPr lang="en-US"/>
              <a:t>Guarantees data will be delivered in order</a:t>
            </a:r>
          </a:p>
          <a:p>
            <a:pPr lvl="1"/>
            <a:r>
              <a:rPr lang="en-US"/>
              <a:t>“Buffers” subsequent packets if necessary</a:t>
            </a:r>
          </a:p>
          <a:p>
            <a:pPr lvl="3"/>
            <a:endParaRPr lang="en-US"/>
          </a:p>
          <a:p>
            <a:r>
              <a:rPr lang="en-US"/>
              <a:t>No guarantee of delivery time</a:t>
            </a:r>
          </a:p>
          <a:p>
            <a:pPr lvl="1"/>
            <a:r>
              <a:rPr lang="en-US"/>
              <a:t>Long delays may occur without warning</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762000" y="381000"/>
            <a:ext cx="7772400" cy="1143000"/>
          </a:xfrm>
          <a:noFill/>
          <a:ln/>
        </p:spPr>
        <p:txBody>
          <a:bodyPr lIns="90488" tIns="44450" rIns="90488" bIns="44450"/>
          <a:lstStyle/>
          <a:p>
            <a:r>
              <a:rPr lang="en-US"/>
              <a:t>User Datagram Protocol (UDP)</a:t>
            </a:r>
          </a:p>
        </p:txBody>
      </p:sp>
      <p:sp>
        <p:nvSpPr>
          <p:cNvPr id="173059" name="Rectangle 3"/>
          <p:cNvSpPr>
            <a:spLocks noGrp="1" noChangeArrowheads="1"/>
          </p:cNvSpPr>
          <p:nvPr>
            <p:ph type="body" idx="1"/>
          </p:nvPr>
        </p:nvSpPr>
        <p:spPr>
          <a:xfrm>
            <a:off x="609600" y="1905000"/>
            <a:ext cx="8153400" cy="4343400"/>
          </a:xfrm>
          <a:noFill/>
          <a:ln/>
        </p:spPr>
        <p:txBody>
          <a:bodyPr lIns="90488" tIns="44450" rIns="90488" bIns="44450"/>
          <a:lstStyle/>
          <a:p>
            <a:r>
              <a:rPr lang="en-US"/>
              <a:t>The Internet’s basic transport service</a:t>
            </a:r>
          </a:p>
          <a:p>
            <a:pPr lvl="1"/>
            <a:r>
              <a:rPr lang="en-US"/>
              <a:t>Sends every packet immediately</a:t>
            </a:r>
          </a:p>
          <a:p>
            <a:pPr lvl="1"/>
            <a:r>
              <a:rPr lang="en-US"/>
              <a:t>Passes received packets to the application</a:t>
            </a:r>
          </a:p>
          <a:p>
            <a:pPr lvl="3"/>
            <a:endParaRPr lang="en-US"/>
          </a:p>
          <a:p>
            <a:r>
              <a:rPr lang="en-US"/>
              <a:t>No delivery guarantee</a:t>
            </a:r>
          </a:p>
          <a:p>
            <a:pPr lvl="1"/>
            <a:r>
              <a:rPr lang="en-US"/>
              <a:t>Collisions can result in packet loss</a:t>
            </a:r>
          </a:p>
          <a:p>
            <a:pPr lvl="3"/>
            <a:endParaRPr lang="en-US"/>
          </a:p>
          <a:p>
            <a:r>
              <a:rPr lang="en-US"/>
              <a:t>Example: sending clicks on web browser</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US"/>
              <a:t>Before You Go</a:t>
            </a:r>
          </a:p>
        </p:txBody>
      </p:sp>
      <p:sp>
        <p:nvSpPr>
          <p:cNvPr id="270339" name="Rectangle 3"/>
          <p:cNvSpPr>
            <a:spLocks noGrp="1" noChangeArrowheads="1"/>
          </p:cNvSpPr>
          <p:nvPr>
            <p:ph type="body" idx="1"/>
          </p:nvPr>
        </p:nvSpPr>
        <p:spPr/>
        <p:txBody>
          <a:bodyPr/>
          <a:lstStyle/>
          <a:p>
            <a:pPr>
              <a:buFontTx/>
              <a:buNone/>
            </a:pPr>
            <a:r>
              <a:rPr lang="en-US"/>
              <a:t>	On a sheet of paper, answer the following (ungraded) question (no names, please):</a:t>
            </a:r>
          </a:p>
          <a:p>
            <a:endParaRPr lang="en-US"/>
          </a:p>
          <a:p>
            <a:pPr>
              <a:buFontTx/>
              <a:buNone/>
            </a:pPr>
            <a:r>
              <a:rPr lang="en-US"/>
              <a:t>	</a:t>
            </a:r>
            <a:r>
              <a:rPr lang="en-US" sz="4000"/>
              <a:t>What was the muddiest point in today’s class?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
            <a:ext cx="7772400" cy="1143000"/>
          </a:xfrm>
        </p:spPr>
        <p:txBody>
          <a:bodyPr/>
          <a:lstStyle/>
          <a:p>
            <a:r>
              <a:rPr lang="en-US" dirty="0" smtClean="0"/>
              <a:t>The ARPANET</a:t>
            </a:r>
            <a:endParaRPr lang="en-US" dirty="0"/>
          </a:p>
        </p:txBody>
      </p:sp>
      <p:pic>
        <p:nvPicPr>
          <p:cNvPr id="3" name="Picture 2"/>
          <p:cNvPicPr>
            <a:picLocks noChangeAspect="1"/>
          </p:cNvPicPr>
          <p:nvPr/>
        </p:nvPicPr>
        <p:blipFill>
          <a:blip r:embed="rId2"/>
          <a:stretch>
            <a:fillRect/>
          </a:stretch>
        </p:blipFill>
        <p:spPr>
          <a:xfrm>
            <a:off x="0" y="1188720"/>
            <a:ext cx="9144000" cy="5703455"/>
          </a:xfrm>
          <a:prstGeom prst="rect">
            <a:avLst/>
          </a:prstGeom>
        </p:spPr>
      </p:pic>
      <p:sp>
        <p:nvSpPr>
          <p:cNvPr id="4" name="TextBox 3"/>
          <p:cNvSpPr txBox="1"/>
          <p:nvPr/>
        </p:nvSpPr>
        <p:spPr>
          <a:xfrm>
            <a:off x="6966600" y="6396335"/>
            <a:ext cx="2140330" cy="461665"/>
          </a:xfrm>
          <a:prstGeom prst="rect">
            <a:avLst/>
          </a:prstGeom>
          <a:noFill/>
        </p:spPr>
        <p:txBody>
          <a:bodyPr wrap="none" rtlCol="0">
            <a:spAutoFit/>
          </a:bodyPr>
          <a:lstStyle/>
          <a:p>
            <a:r>
              <a:rPr lang="en-US" dirty="0" smtClean="0"/>
              <a:t>December 1970</a:t>
            </a:r>
            <a:endParaRPr lang="en-US" dirty="0"/>
          </a:p>
        </p:txBody>
      </p:sp>
    </p:spTree>
    <p:extLst>
      <p:ext uri="{BB962C8B-B14F-4D97-AF65-F5344CB8AC3E}">
        <p14:creationId xmlns:p14="http://schemas.microsoft.com/office/powerpoint/2010/main" val="2829991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a:t>Networks of Networks</a:t>
            </a:r>
          </a:p>
        </p:txBody>
      </p:sp>
      <p:sp>
        <p:nvSpPr>
          <p:cNvPr id="222211" name="Rectangle 3"/>
          <p:cNvSpPr>
            <a:spLocks noGrp="1" noChangeArrowheads="1"/>
          </p:cNvSpPr>
          <p:nvPr>
            <p:ph type="body" idx="1"/>
          </p:nvPr>
        </p:nvSpPr>
        <p:spPr>
          <a:xfrm>
            <a:off x="685800" y="1981200"/>
            <a:ext cx="8001000" cy="4114800"/>
          </a:xfrm>
        </p:spPr>
        <p:txBody>
          <a:bodyPr/>
          <a:lstStyle/>
          <a:p>
            <a:r>
              <a:rPr lang="en-US" sz="2800"/>
              <a:t>Local Area Networks (LAN)</a:t>
            </a:r>
          </a:p>
          <a:p>
            <a:pPr lvl="1"/>
            <a:r>
              <a:rPr lang="en-US" sz="2400"/>
              <a:t>Connections within a room, or perhaps a building</a:t>
            </a:r>
          </a:p>
          <a:p>
            <a:endParaRPr lang="en-US" sz="2800"/>
          </a:p>
          <a:p>
            <a:r>
              <a:rPr lang="en-US" sz="2800"/>
              <a:t>Wide Area Networks (WAN)</a:t>
            </a:r>
          </a:p>
          <a:p>
            <a:pPr lvl="1"/>
            <a:r>
              <a:rPr lang="en-US" sz="2400"/>
              <a:t>Provide connections between LANs</a:t>
            </a:r>
          </a:p>
          <a:p>
            <a:endParaRPr lang="en-US" sz="2800"/>
          </a:p>
          <a:p>
            <a:r>
              <a:rPr lang="en-US" sz="2800"/>
              <a:t>Internet</a:t>
            </a:r>
          </a:p>
          <a:p>
            <a:pPr lvl="1"/>
            <a:r>
              <a:rPr lang="en-US" sz="2400"/>
              <a:t>Collection of WANs across multiple organizations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685800" y="228600"/>
            <a:ext cx="7772400" cy="1143000"/>
          </a:xfrm>
        </p:spPr>
        <p:txBody>
          <a:bodyPr/>
          <a:lstStyle/>
          <a:p>
            <a:r>
              <a:rPr lang="en-US" dirty="0" smtClean="0"/>
              <a:t>Ethernet</a:t>
            </a:r>
            <a:br>
              <a:rPr lang="en-US" dirty="0" smtClean="0"/>
            </a:br>
            <a:r>
              <a:rPr lang="en-US" dirty="0" smtClean="0"/>
              <a:t>Local Area Network (LAN)</a:t>
            </a:r>
            <a:endParaRPr lang="en-US" dirty="0"/>
          </a:p>
        </p:txBody>
      </p:sp>
      <p:sp>
        <p:nvSpPr>
          <p:cNvPr id="225283" name="Rectangle 3"/>
          <p:cNvSpPr>
            <a:spLocks noGrp="1" noChangeArrowheads="1"/>
          </p:cNvSpPr>
          <p:nvPr>
            <p:ph type="body" idx="1"/>
          </p:nvPr>
        </p:nvSpPr>
        <p:spPr>
          <a:xfrm>
            <a:off x="381000" y="1981200"/>
            <a:ext cx="4572000" cy="4114800"/>
          </a:xfrm>
        </p:spPr>
        <p:txBody>
          <a:bodyPr/>
          <a:lstStyle/>
          <a:p>
            <a:pPr>
              <a:lnSpc>
                <a:spcPct val="90000"/>
              </a:lnSpc>
            </a:pPr>
            <a:r>
              <a:rPr lang="en-US" sz="2800" dirty="0"/>
              <a:t>All attach to the same cable</a:t>
            </a:r>
          </a:p>
          <a:p>
            <a:pPr lvl="3">
              <a:lnSpc>
                <a:spcPct val="90000"/>
              </a:lnSpc>
            </a:pPr>
            <a:endParaRPr lang="en-US" sz="1600" dirty="0" smtClean="0"/>
          </a:p>
          <a:p>
            <a:pPr>
              <a:lnSpc>
                <a:spcPct val="90000"/>
              </a:lnSpc>
            </a:pPr>
            <a:r>
              <a:rPr lang="en-US" sz="2800" dirty="0" smtClean="0"/>
              <a:t>Transmit </a:t>
            </a:r>
            <a:r>
              <a:rPr lang="en-US" sz="2800" dirty="0"/>
              <a:t>anytime</a:t>
            </a:r>
          </a:p>
          <a:p>
            <a:pPr lvl="1">
              <a:lnSpc>
                <a:spcPct val="90000"/>
              </a:lnSpc>
            </a:pPr>
            <a:r>
              <a:rPr lang="en-US" sz="2400" dirty="0"/>
              <a:t>Collision detection</a:t>
            </a:r>
          </a:p>
          <a:p>
            <a:pPr lvl="1">
              <a:lnSpc>
                <a:spcPct val="90000"/>
              </a:lnSpc>
            </a:pPr>
            <a:r>
              <a:rPr lang="en-US" sz="2400" dirty="0"/>
              <a:t>Automatic retransmission</a:t>
            </a:r>
          </a:p>
          <a:p>
            <a:pPr lvl="4">
              <a:lnSpc>
                <a:spcPct val="90000"/>
              </a:lnSpc>
            </a:pPr>
            <a:endParaRPr lang="en-US" sz="1600" dirty="0" smtClean="0"/>
          </a:p>
          <a:p>
            <a:pPr>
              <a:lnSpc>
                <a:spcPct val="90000"/>
              </a:lnSpc>
            </a:pPr>
            <a:r>
              <a:rPr lang="en-US" sz="2800" dirty="0" smtClean="0"/>
              <a:t>Inexpensive </a:t>
            </a:r>
            <a:r>
              <a:rPr lang="en-US" sz="2800" dirty="0"/>
              <a:t>and flexible</a:t>
            </a:r>
          </a:p>
          <a:p>
            <a:pPr lvl="1">
              <a:lnSpc>
                <a:spcPct val="90000"/>
              </a:lnSpc>
            </a:pPr>
            <a:r>
              <a:rPr lang="en-US" sz="2400" dirty="0"/>
              <a:t>Easy to add new machines</a:t>
            </a:r>
          </a:p>
          <a:p>
            <a:pPr lvl="1">
              <a:lnSpc>
                <a:spcPct val="90000"/>
              </a:lnSpc>
            </a:pPr>
            <a:r>
              <a:rPr lang="en-US" sz="2400" dirty="0"/>
              <a:t>Robust to computer failure</a:t>
            </a:r>
          </a:p>
          <a:p>
            <a:pPr lvl="4">
              <a:lnSpc>
                <a:spcPct val="90000"/>
              </a:lnSpc>
            </a:pPr>
            <a:endParaRPr lang="en-US" sz="1600" dirty="0" smtClean="0"/>
          </a:p>
          <a:p>
            <a:pPr>
              <a:lnSpc>
                <a:spcPct val="90000"/>
              </a:lnSpc>
            </a:pPr>
            <a:r>
              <a:rPr lang="en-US" sz="2800" dirty="0" smtClean="0"/>
              <a:t>Inefficient</a:t>
            </a:r>
            <a:endParaRPr lang="en-US" sz="2800" dirty="0"/>
          </a:p>
          <a:p>
            <a:pPr lvl="1">
              <a:lnSpc>
                <a:spcPct val="90000"/>
              </a:lnSpc>
            </a:pPr>
            <a:r>
              <a:rPr lang="en-US" sz="2400" dirty="0"/>
              <a:t>Half the bandwidth is wasted</a:t>
            </a:r>
          </a:p>
        </p:txBody>
      </p:sp>
      <p:pic>
        <p:nvPicPr>
          <p:cNvPr id="225284" name="Picture 4" descr="Fig09-15"/>
          <p:cNvPicPr>
            <a:picLocks noChangeAspect="1" noChangeArrowheads="1"/>
          </p:cNvPicPr>
          <p:nvPr/>
        </p:nvPicPr>
        <p:blipFill>
          <a:blip r:embed="rId2" cstate="print"/>
          <a:srcRect/>
          <a:stretch>
            <a:fillRect/>
          </a:stretch>
        </p:blipFill>
        <p:spPr bwMode="auto">
          <a:xfrm>
            <a:off x="5105400" y="1752600"/>
            <a:ext cx="3743325" cy="471328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descr="Fig09-17"/>
          <p:cNvPicPr>
            <a:picLocks noChangeAspect="1" noChangeArrowheads="1"/>
          </p:cNvPicPr>
          <p:nvPr/>
        </p:nvPicPr>
        <p:blipFill>
          <a:blip r:embed="rId2" cstate="print"/>
          <a:srcRect/>
          <a:stretch>
            <a:fillRect/>
          </a:stretch>
        </p:blipFill>
        <p:spPr bwMode="auto">
          <a:xfrm>
            <a:off x="4876800" y="1905000"/>
            <a:ext cx="3889375" cy="4632325"/>
          </a:xfrm>
          <a:prstGeom prst="rect">
            <a:avLst/>
          </a:prstGeom>
          <a:noFill/>
        </p:spPr>
      </p:pic>
      <p:sp>
        <p:nvSpPr>
          <p:cNvPr id="226307" name="Rectangle 3"/>
          <p:cNvSpPr>
            <a:spLocks noGrp="1" noChangeArrowheads="1"/>
          </p:cNvSpPr>
          <p:nvPr>
            <p:ph type="title"/>
          </p:nvPr>
        </p:nvSpPr>
        <p:spPr/>
        <p:txBody>
          <a:bodyPr/>
          <a:lstStyle/>
          <a:p>
            <a:r>
              <a:rPr lang="en-US"/>
              <a:t>Switched (“Star”) Network</a:t>
            </a:r>
          </a:p>
        </p:txBody>
      </p:sp>
      <p:sp>
        <p:nvSpPr>
          <p:cNvPr id="226308" name="Rectangle 4"/>
          <p:cNvSpPr>
            <a:spLocks noGrp="1" noChangeArrowheads="1"/>
          </p:cNvSpPr>
          <p:nvPr>
            <p:ph type="body" idx="1"/>
          </p:nvPr>
        </p:nvSpPr>
        <p:spPr>
          <a:xfrm>
            <a:off x="304800" y="1981200"/>
            <a:ext cx="4800600" cy="4114800"/>
          </a:xfrm>
        </p:spPr>
        <p:txBody>
          <a:bodyPr/>
          <a:lstStyle/>
          <a:p>
            <a:r>
              <a:rPr lang="en-US" sz="2800" dirty="0"/>
              <a:t>All attach directly to a hub</a:t>
            </a:r>
          </a:p>
          <a:p>
            <a:pPr lvl="1"/>
            <a:r>
              <a:rPr lang="en-US" sz="2400" dirty="0"/>
              <a:t>Switched Ethernet</a:t>
            </a:r>
          </a:p>
          <a:p>
            <a:pPr lvl="1"/>
            <a:r>
              <a:rPr lang="en-US" sz="2400" dirty="0"/>
              <a:t>Digital Subscriber Lines (DSL)</a:t>
            </a:r>
          </a:p>
          <a:p>
            <a:pPr lvl="3"/>
            <a:endParaRPr lang="en-US" sz="1600" dirty="0" smtClean="0"/>
          </a:p>
          <a:p>
            <a:r>
              <a:rPr lang="en-US" sz="2800" dirty="0" smtClean="0"/>
              <a:t>Higher </a:t>
            </a:r>
            <a:r>
              <a:rPr lang="en-US" sz="2800" dirty="0"/>
              <a:t>cost</a:t>
            </a:r>
          </a:p>
          <a:p>
            <a:pPr lvl="1"/>
            <a:r>
              <a:rPr lang="en-US" sz="2400" dirty="0"/>
              <a:t>Line from hub to each machine</a:t>
            </a:r>
          </a:p>
          <a:p>
            <a:pPr lvl="1"/>
            <a:r>
              <a:rPr lang="en-US" sz="2400" dirty="0"/>
              <a:t>Hub must handle every </a:t>
            </a:r>
            <a:r>
              <a:rPr lang="en-US" sz="2400" dirty="0" smtClean="0"/>
              <a:t>packet</a:t>
            </a:r>
            <a:endParaRPr lang="en-US" sz="2400" dirty="0"/>
          </a:p>
          <a:p>
            <a:pPr lvl="3"/>
            <a:endParaRPr lang="en-US" sz="1600" dirty="0" smtClean="0"/>
          </a:p>
          <a:p>
            <a:r>
              <a:rPr lang="en-US" sz="2800" dirty="0" smtClean="0"/>
              <a:t>Much </a:t>
            </a:r>
            <a:r>
              <a:rPr lang="en-US" sz="2800" dirty="0"/>
              <a:t>higher bandwidth</a:t>
            </a:r>
          </a:p>
          <a:p>
            <a:pPr lvl="1"/>
            <a:r>
              <a:rPr lang="en-US" sz="2400" dirty="0"/>
              <a:t>No sharing, no </a:t>
            </a:r>
            <a:r>
              <a:rPr lang="en-US" sz="2400" dirty="0" smtClean="0"/>
              <a:t>collisions</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685800" y="304800"/>
            <a:ext cx="7772400" cy="1143000"/>
          </a:xfrm>
        </p:spPr>
        <p:txBody>
          <a:bodyPr/>
          <a:lstStyle/>
          <a:p>
            <a:r>
              <a:rPr lang="en-US"/>
              <a:t>Wireless Networks</a:t>
            </a:r>
          </a:p>
        </p:txBody>
      </p:sp>
      <p:sp>
        <p:nvSpPr>
          <p:cNvPr id="229379" name="Rectangle 3"/>
          <p:cNvSpPr>
            <a:spLocks noGrp="1" noChangeArrowheads="1"/>
          </p:cNvSpPr>
          <p:nvPr>
            <p:ph type="body" idx="1"/>
          </p:nvPr>
        </p:nvSpPr>
        <p:spPr>
          <a:xfrm>
            <a:off x="685800" y="1600200"/>
            <a:ext cx="7772400" cy="4419600"/>
          </a:xfrm>
        </p:spPr>
        <p:txBody>
          <a:bodyPr/>
          <a:lstStyle/>
          <a:p>
            <a:pPr>
              <a:lnSpc>
                <a:spcPct val="90000"/>
              </a:lnSpc>
            </a:pPr>
            <a:r>
              <a:rPr lang="en-US" sz="2800" dirty="0" err="1" smtClean="0"/>
              <a:t>WiFi</a:t>
            </a:r>
            <a:r>
              <a:rPr lang="en-US" sz="2800" dirty="0" smtClean="0"/>
              <a:t> </a:t>
            </a:r>
            <a:r>
              <a:rPr lang="en-US" sz="2800" dirty="0"/>
              <a:t>is available in several </a:t>
            </a:r>
            <a:r>
              <a:rPr lang="en-US" sz="2800" dirty="0" smtClean="0"/>
              <a:t>(“maximum”) speeds</a:t>
            </a:r>
            <a:endParaRPr lang="en-US" sz="2800" dirty="0"/>
          </a:p>
          <a:p>
            <a:pPr lvl="1">
              <a:lnSpc>
                <a:spcPct val="90000"/>
              </a:lnSpc>
            </a:pPr>
            <a:r>
              <a:rPr lang="en-US" sz="2400" dirty="0"/>
              <a:t>IEEE 802.11b: </a:t>
            </a:r>
            <a:r>
              <a:rPr lang="en-US" sz="2400" dirty="0" smtClean="0"/>
              <a:t>10Mb/s</a:t>
            </a:r>
            <a:endParaRPr lang="en-US" sz="2400" dirty="0"/>
          </a:p>
          <a:p>
            <a:pPr lvl="1">
              <a:lnSpc>
                <a:spcPct val="90000"/>
              </a:lnSpc>
            </a:pPr>
            <a:r>
              <a:rPr lang="en-US" sz="2400" dirty="0"/>
              <a:t>IEEE 802.11g: 54Mb/s (required </a:t>
            </a:r>
            <a:r>
              <a:rPr lang="en-US" sz="2400" dirty="0" smtClean="0"/>
              <a:t>for video</a:t>
            </a:r>
            <a:r>
              <a:rPr lang="en-US" sz="2400" dirty="0"/>
              <a:t>)</a:t>
            </a:r>
          </a:p>
          <a:p>
            <a:pPr lvl="1">
              <a:lnSpc>
                <a:spcPct val="90000"/>
              </a:lnSpc>
            </a:pPr>
            <a:r>
              <a:rPr lang="en-US" sz="2400" dirty="0"/>
              <a:t>IEEE 802.11n: </a:t>
            </a:r>
            <a:r>
              <a:rPr lang="en-US" sz="2400" dirty="0" smtClean="0"/>
              <a:t>248Mb/s</a:t>
            </a:r>
          </a:p>
          <a:p>
            <a:pPr lvl="1">
              <a:lnSpc>
                <a:spcPct val="90000"/>
              </a:lnSpc>
            </a:pPr>
            <a:r>
              <a:rPr lang="en-US" sz="2400" dirty="0" smtClean="0"/>
              <a:t>IEEE 802.11ac: 7 Gb/s</a:t>
            </a:r>
            <a:endParaRPr lang="en-US" sz="2400" dirty="0"/>
          </a:p>
          <a:p>
            <a:pPr lvl="4">
              <a:lnSpc>
                <a:spcPct val="90000"/>
              </a:lnSpc>
            </a:pPr>
            <a:endParaRPr lang="en-US" sz="1600" dirty="0" smtClean="0"/>
          </a:p>
          <a:p>
            <a:pPr>
              <a:lnSpc>
                <a:spcPct val="90000"/>
              </a:lnSpc>
            </a:pPr>
            <a:r>
              <a:rPr lang="en-US" sz="2800" dirty="0" smtClean="0"/>
              <a:t>“Wireless Data” plans typical speeds: </a:t>
            </a:r>
            <a:endParaRPr lang="en-US" sz="1600" dirty="0" smtClean="0"/>
          </a:p>
          <a:p>
            <a:pPr lvl="1">
              <a:lnSpc>
                <a:spcPct val="90000"/>
              </a:lnSpc>
            </a:pPr>
            <a:r>
              <a:rPr lang="en-US" sz="2400" dirty="0" smtClean="0"/>
              <a:t>3G: At least 200 kb/s</a:t>
            </a:r>
          </a:p>
          <a:p>
            <a:pPr lvl="1">
              <a:lnSpc>
                <a:spcPct val="90000"/>
              </a:lnSpc>
            </a:pPr>
            <a:r>
              <a:rPr lang="en-US" sz="2400" dirty="0" smtClean="0"/>
              <a:t>4G: At least 100 Mb/sec (required for video)</a:t>
            </a:r>
          </a:p>
          <a:p>
            <a:pPr lvl="3">
              <a:lnSpc>
                <a:spcPct val="90000"/>
              </a:lnSpc>
            </a:pPr>
            <a:endParaRPr lang="en-US" sz="1600" dirty="0"/>
          </a:p>
          <a:p>
            <a:pPr>
              <a:lnSpc>
                <a:spcPct val="90000"/>
              </a:lnSpc>
            </a:pPr>
            <a:r>
              <a:rPr lang="en-US" sz="2800" dirty="0" smtClean="0"/>
              <a:t>Bluetooth for peer-to-peer short range</a:t>
            </a:r>
          </a:p>
          <a:p>
            <a:pPr lvl="1">
              <a:lnSpc>
                <a:spcPct val="90000"/>
              </a:lnSpc>
            </a:pPr>
            <a:r>
              <a:rPr lang="en-US" sz="2400" dirty="0" smtClean="0"/>
              <a:t>At least 24 kb/s; max range is about 30 feet</a:t>
            </a:r>
            <a:endParaRPr lang="en-US" sz="2400" dirty="0"/>
          </a:p>
          <a:p>
            <a:pPr lvl="1">
              <a:lnSpc>
                <a:spcPct val="90000"/>
              </a:lnSpc>
            </a:pPr>
            <a:endParaRPr lang="en-US" sz="2400" dirty="0"/>
          </a:p>
        </p:txBody>
      </p:sp>
      <p:pic>
        <p:nvPicPr>
          <p:cNvPr id="2" name="Picture 1"/>
          <p:cNvPicPr>
            <a:picLocks noChangeAspect="1"/>
          </p:cNvPicPr>
          <p:nvPr/>
        </p:nvPicPr>
        <p:blipFill>
          <a:blip r:embed="rId3"/>
          <a:stretch>
            <a:fillRect/>
          </a:stretch>
        </p:blipFill>
        <p:spPr>
          <a:xfrm>
            <a:off x="7010400" y="5404023"/>
            <a:ext cx="1905000" cy="123155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t>An Internet Protocol (IP) Address</a:t>
            </a:r>
          </a:p>
        </p:txBody>
      </p:sp>
      <p:sp>
        <p:nvSpPr>
          <p:cNvPr id="167941" name="Rectangle 5"/>
          <p:cNvSpPr>
            <a:spLocks noChangeArrowheads="1"/>
          </p:cNvSpPr>
          <p:nvPr/>
        </p:nvSpPr>
        <p:spPr bwMode="auto">
          <a:xfrm>
            <a:off x="420159" y="3806019"/>
            <a:ext cx="7048090" cy="685800"/>
          </a:xfrm>
          <a:prstGeom prst="rect">
            <a:avLst/>
          </a:prstGeom>
          <a:solidFill>
            <a:schemeClr val="bg1"/>
          </a:solidFill>
          <a:ln w="9525">
            <a:noFill/>
            <a:miter lim="800000"/>
            <a:headEnd/>
            <a:tailEnd/>
          </a:ln>
          <a:effectLst/>
        </p:spPr>
        <p:txBody>
          <a:bodyPr wrap="none" anchor="ctr"/>
          <a:lstStyle/>
          <a:p>
            <a:r>
              <a:rPr lang="en-US" sz="2800" dirty="0"/>
              <a:t> </a:t>
            </a:r>
            <a:r>
              <a:rPr lang="en-US" sz="2800" dirty="0" smtClean="0"/>
              <a:t>                       </a:t>
            </a:r>
            <a:r>
              <a:rPr lang="en-US" sz="3600" dirty="0" smtClean="0"/>
              <a:t>   </a:t>
            </a:r>
            <a:r>
              <a:rPr lang="en-US" sz="3600" dirty="0" smtClean="0">
                <a:latin typeface="Comic Sans MS" pitchFamily="66" charset="0"/>
              </a:rPr>
              <a:t>54.84.241.99</a:t>
            </a:r>
            <a:endParaRPr lang="en-US" sz="3600" dirty="0">
              <a:latin typeface="Comic Sans MS" pitchFamily="66" charset="0"/>
            </a:endParaRPr>
          </a:p>
        </p:txBody>
      </p:sp>
      <p:sp>
        <p:nvSpPr>
          <p:cNvPr id="167942" name="Rectangle 6"/>
          <p:cNvSpPr>
            <a:spLocks noChangeArrowheads="1"/>
          </p:cNvSpPr>
          <p:nvPr/>
        </p:nvSpPr>
        <p:spPr bwMode="auto">
          <a:xfrm>
            <a:off x="2819400" y="2971800"/>
            <a:ext cx="2362200" cy="457200"/>
          </a:xfrm>
          <a:prstGeom prst="rect">
            <a:avLst/>
          </a:prstGeom>
          <a:solidFill>
            <a:srgbClr val="FFFF99"/>
          </a:solidFill>
          <a:ln w="9525">
            <a:solidFill>
              <a:schemeClr val="tx1"/>
            </a:solidFill>
            <a:miter lim="800000"/>
            <a:headEnd/>
            <a:tailEnd/>
          </a:ln>
          <a:effectLst/>
        </p:spPr>
        <p:txBody>
          <a:bodyPr wrap="none" anchor="ctr"/>
          <a:lstStyle/>
          <a:p>
            <a:pPr algn="ctr"/>
            <a:r>
              <a:rPr lang="en-US" sz="2000" dirty="0"/>
              <a:t>Identifies a LAN</a:t>
            </a:r>
          </a:p>
        </p:txBody>
      </p:sp>
      <p:sp>
        <p:nvSpPr>
          <p:cNvPr id="167943" name="AutoShape 7"/>
          <p:cNvSpPr>
            <a:spLocks/>
          </p:cNvSpPr>
          <p:nvPr/>
        </p:nvSpPr>
        <p:spPr bwMode="auto">
          <a:xfrm rot="-27019644">
            <a:off x="5334649" y="4225119"/>
            <a:ext cx="228600" cy="533400"/>
          </a:xfrm>
          <a:prstGeom prst="leftBrace">
            <a:avLst>
              <a:gd name="adj1" fmla="val 19444"/>
              <a:gd name="adj2" fmla="val 50477"/>
            </a:avLst>
          </a:prstGeom>
          <a:noFill/>
          <a:ln w="31750">
            <a:solidFill>
              <a:schemeClr val="tx1"/>
            </a:solidFill>
            <a:round/>
            <a:headEnd/>
            <a:tailEnd/>
          </a:ln>
          <a:effectLst/>
        </p:spPr>
        <p:txBody>
          <a:bodyPr wrap="none" anchor="ctr"/>
          <a:lstStyle/>
          <a:p>
            <a:endParaRPr lang="en-US"/>
          </a:p>
        </p:txBody>
      </p:sp>
      <p:sp>
        <p:nvSpPr>
          <p:cNvPr id="167944" name="AutoShape 8"/>
          <p:cNvSpPr>
            <a:spLocks/>
          </p:cNvSpPr>
          <p:nvPr/>
        </p:nvSpPr>
        <p:spPr bwMode="auto">
          <a:xfrm rot="-16219644">
            <a:off x="3829371" y="2682306"/>
            <a:ext cx="419100" cy="2059091"/>
          </a:xfrm>
          <a:prstGeom prst="leftBrace">
            <a:avLst>
              <a:gd name="adj1" fmla="val 48485"/>
              <a:gd name="adj2" fmla="val 50477"/>
            </a:avLst>
          </a:prstGeom>
          <a:noFill/>
          <a:ln w="31750">
            <a:solidFill>
              <a:schemeClr val="tx1"/>
            </a:solidFill>
            <a:round/>
            <a:headEnd/>
            <a:tailEnd/>
          </a:ln>
          <a:effectLst/>
        </p:spPr>
        <p:txBody>
          <a:bodyPr wrap="none" anchor="ctr"/>
          <a:lstStyle/>
          <a:p>
            <a:endParaRPr lang="en-US"/>
          </a:p>
        </p:txBody>
      </p:sp>
      <p:sp>
        <p:nvSpPr>
          <p:cNvPr id="167945" name="Rectangle 9"/>
          <p:cNvSpPr>
            <a:spLocks noChangeArrowheads="1"/>
          </p:cNvSpPr>
          <p:nvPr/>
        </p:nvSpPr>
        <p:spPr bwMode="auto">
          <a:xfrm>
            <a:off x="3886849" y="4689283"/>
            <a:ext cx="3124200" cy="457200"/>
          </a:xfrm>
          <a:prstGeom prst="rect">
            <a:avLst/>
          </a:prstGeom>
          <a:solidFill>
            <a:srgbClr val="FFFF99"/>
          </a:solidFill>
          <a:ln w="9525">
            <a:solidFill>
              <a:schemeClr val="tx1"/>
            </a:solidFill>
            <a:miter lim="800000"/>
            <a:headEnd/>
            <a:tailEnd/>
          </a:ln>
          <a:effectLst/>
        </p:spPr>
        <p:txBody>
          <a:bodyPr wrap="none" anchor="ctr"/>
          <a:lstStyle/>
          <a:p>
            <a:pPr algn="ctr"/>
            <a:r>
              <a:rPr lang="en-US" sz="2000" dirty="0"/>
              <a:t>Identifies a </a:t>
            </a:r>
            <a:r>
              <a:rPr lang="en-US" sz="2000" dirty="0" smtClean="0"/>
              <a:t>specific device</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US" dirty="0" smtClean="0"/>
              <a:t>“Leasing” an </a:t>
            </a:r>
            <a:r>
              <a:rPr lang="en-US" dirty="0"/>
              <a:t>IP </a:t>
            </a:r>
            <a:r>
              <a:rPr lang="en-US" dirty="0" smtClean="0"/>
              <a:t>Address</a:t>
            </a:r>
            <a:endParaRPr lang="en-US" dirty="0"/>
          </a:p>
        </p:txBody>
      </p:sp>
      <p:sp>
        <p:nvSpPr>
          <p:cNvPr id="443398" name="Rectangle 6"/>
          <p:cNvSpPr>
            <a:spLocks noGrp="1" noChangeArrowheads="1"/>
          </p:cNvSpPr>
          <p:nvPr>
            <p:ph type="body" idx="1"/>
          </p:nvPr>
        </p:nvSpPr>
        <p:spPr>
          <a:xfrm>
            <a:off x="457200" y="1981200"/>
            <a:ext cx="8382000" cy="4114800"/>
          </a:xfrm>
        </p:spPr>
        <p:txBody>
          <a:bodyPr/>
          <a:lstStyle/>
          <a:p>
            <a:pPr marL="0" indent="0">
              <a:buNone/>
            </a:pPr>
            <a:r>
              <a:rPr lang="en-US" dirty="0"/>
              <a:t>Dynamic Host Configuration Protocol (DHCP)</a:t>
            </a:r>
          </a:p>
        </p:txBody>
      </p:sp>
      <p:pic>
        <p:nvPicPr>
          <p:cNvPr id="443397" name="Picture 5" descr="Image:DHCP session en.svg">
            <a:hlinkClick r:id="rId2"/>
          </p:cNvPr>
          <p:cNvPicPr>
            <a:picLocks noChangeAspect="1" noChangeArrowheads="1"/>
          </p:cNvPicPr>
          <p:nvPr/>
        </p:nvPicPr>
        <p:blipFill>
          <a:blip r:embed="rId3" cstate="print"/>
          <a:srcRect/>
          <a:stretch>
            <a:fillRect/>
          </a:stretch>
        </p:blipFill>
        <p:spPr bwMode="auto">
          <a:xfrm>
            <a:off x="3276600" y="2743200"/>
            <a:ext cx="2930525" cy="3810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685800" y="152400"/>
            <a:ext cx="7772400" cy="1143000"/>
          </a:xfrm>
        </p:spPr>
        <p:txBody>
          <a:bodyPr/>
          <a:lstStyle/>
          <a:p>
            <a:r>
              <a:rPr lang="en-US"/>
              <a:t>Routing Tables</a:t>
            </a:r>
          </a:p>
        </p:txBody>
      </p:sp>
      <p:graphicFrame>
        <p:nvGraphicFramePr>
          <p:cNvPr id="158766" name="Group 46"/>
          <p:cNvGraphicFramePr>
            <a:graphicFrameLocks noGrp="1"/>
          </p:cNvGraphicFramePr>
          <p:nvPr>
            <p:ph type="tbl" idx="1"/>
            <p:extLst>
              <p:ext uri="{D42A27DB-BD31-4B8C-83A1-F6EECF244321}">
                <p14:modId xmlns:p14="http://schemas.microsoft.com/office/powerpoint/2010/main" val="824540173"/>
              </p:ext>
            </p:extLst>
          </p:nvPr>
        </p:nvGraphicFramePr>
        <p:xfrm>
          <a:off x="685800" y="1524000"/>
          <a:ext cx="7772400" cy="2938463"/>
        </p:xfrm>
        <a:graphic>
          <a:graphicData uri="http://schemas.openxmlformats.org/drawingml/2006/table">
            <a:tbl>
              <a:tblPr/>
              <a:tblGrid>
                <a:gridCol w="2667000"/>
                <a:gridCol w="2362200"/>
                <a:gridCol w="2743200"/>
              </a:tblGrid>
              <a:tr h="587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IP Prefix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Next Router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Estimated Delay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216.141.xxx.xxx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18 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216.xxx.xxx.xxx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121.0.0.0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34 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101.42.224.xxx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21 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xxx.xxx.xxx.xxx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121.0.0.0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250 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8767" name="Oval 47"/>
          <p:cNvSpPr>
            <a:spLocks noChangeArrowheads="1"/>
          </p:cNvSpPr>
          <p:nvPr/>
        </p:nvSpPr>
        <p:spPr bwMode="auto">
          <a:xfrm>
            <a:off x="4038600" y="4800600"/>
            <a:ext cx="1219200" cy="1219200"/>
          </a:xfrm>
          <a:prstGeom prst="ellipse">
            <a:avLst/>
          </a:prstGeom>
          <a:noFill/>
          <a:ln w="38100">
            <a:solidFill>
              <a:schemeClr val="tx1"/>
            </a:solidFill>
            <a:round/>
            <a:headEnd/>
            <a:tailEnd/>
          </a:ln>
          <a:effectLst/>
        </p:spPr>
        <p:txBody>
          <a:bodyPr wrap="none" anchor="ctr"/>
          <a:lstStyle/>
          <a:p>
            <a:pPr algn="ctr"/>
            <a:r>
              <a:rPr lang="en-US"/>
              <a:t>45.0.2.10</a:t>
            </a:r>
          </a:p>
        </p:txBody>
      </p:sp>
      <p:sp>
        <p:nvSpPr>
          <p:cNvPr id="158768" name="Oval 48"/>
          <p:cNvSpPr>
            <a:spLocks noChangeArrowheads="1"/>
          </p:cNvSpPr>
          <p:nvPr/>
        </p:nvSpPr>
        <p:spPr bwMode="auto">
          <a:xfrm>
            <a:off x="1752600" y="4800600"/>
            <a:ext cx="1219200" cy="1219200"/>
          </a:xfrm>
          <a:prstGeom prst="ellipse">
            <a:avLst/>
          </a:prstGeom>
          <a:noFill/>
          <a:ln w="9525">
            <a:solidFill>
              <a:schemeClr val="tx1"/>
            </a:solidFill>
            <a:round/>
            <a:headEnd/>
            <a:tailEnd/>
          </a:ln>
          <a:effectLst/>
        </p:spPr>
        <p:txBody>
          <a:bodyPr wrap="none" anchor="ctr"/>
          <a:lstStyle/>
          <a:p>
            <a:pPr algn="ctr"/>
            <a:r>
              <a:rPr lang="en-US"/>
              <a:t>120.0.0.0</a:t>
            </a:r>
          </a:p>
        </p:txBody>
      </p:sp>
      <p:sp>
        <p:nvSpPr>
          <p:cNvPr id="158769" name="Oval 49"/>
          <p:cNvSpPr>
            <a:spLocks noChangeArrowheads="1"/>
          </p:cNvSpPr>
          <p:nvPr/>
        </p:nvSpPr>
        <p:spPr bwMode="auto">
          <a:xfrm>
            <a:off x="6477000" y="4800600"/>
            <a:ext cx="1219200" cy="1219200"/>
          </a:xfrm>
          <a:prstGeom prst="ellipse">
            <a:avLst/>
          </a:prstGeom>
          <a:noFill/>
          <a:ln w="9525">
            <a:solidFill>
              <a:schemeClr val="tx1"/>
            </a:solidFill>
            <a:round/>
            <a:headEnd/>
            <a:tailEnd/>
          </a:ln>
          <a:effectLst/>
        </p:spPr>
        <p:txBody>
          <a:bodyPr wrap="none" anchor="ctr"/>
          <a:lstStyle/>
          <a:p>
            <a:pPr algn="ctr"/>
            <a:r>
              <a:rPr lang="en-US"/>
              <a:t>121.0.0.0</a:t>
            </a:r>
          </a:p>
        </p:txBody>
      </p:sp>
      <p:sp>
        <p:nvSpPr>
          <p:cNvPr id="158770" name="Line 50"/>
          <p:cNvSpPr>
            <a:spLocks noChangeShapeType="1"/>
          </p:cNvSpPr>
          <p:nvPr/>
        </p:nvSpPr>
        <p:spPr bwMode="auto">
          <a:xfrm>
            <a:off x="5257800" y="5410200"/>
            <a:ext cx="12192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58771" name="Line 51"/>
          <p:cNvSpPr>
            <a:spLocks noChangeShapeType="1"/>
          </p:cNvSpPr>
          <p:nvPr/>
        </p:nvSpPr>
        <p:spPr bwMode="auto">
          <a:xfrm flipH="1">
            <a:off x="2971800" y="5410200"/>
            <a:ext cx="10668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 name="TextBox 1"/>
          <p:cNvSpPr txBox="1"/>
          <p:nvPr/>
        </p:nvSpPr>
        <p:spPr>
          <a:xfrm>
            <a:off x="533400" y="6357937"/>
            <a:ext cx="2802883" cy="461665"/>
          </a:xfrm>
          <a:prstGeom prst="rect">
            <a:avLst/>
          </a:prstGeom>
          <a:noFill/>
        </p:spPr>
        <p:txBody>
          <a:bodyPr wrap="none" rtlCol="0">
            <a:spAutoFit/>
          </a:bodyPr>
          <a:lstStyle/>
          <a:p>
            <a:r>
              <a:rPr lang="en-US" dirty="0" smtClean="0"/>
              <a:t>Windows: route print</a:t>
            </a:r>
            <a:endParaRPr lang="en-US" dirty="0"/>
          </a:p>
        </p:txBody>
      </p:sp>
      <p:sp>
        <p:nvSpPr>
          <p:cNvPr id="10" name="TextBox 9"/>
          <p:cNvSpPr txBox="1"/>
          <p:nvPr/>
        </p:nvSpPr>
        <p:spPr>
          <a:xfrm>
            <a:off x="5867400" y="6332245"/>
            <a:ext cx="2130711" cy="461665"/>
          </a:xfrm>
          <a:prstGeom prst="rect">
            <a:avLst/>
          </a:prstGeom>
          <a:noFill/>
        </p:spPr>
        <p:txBody>
          <a:bodyPr wrap="none" rtlCol="0">
            <a:spAutoFit/>
          </a:bodyPr>
          <a:lstStyle/>
          <a:p>
            <a:r>
              <a:rPr lang="en-US" dirty="0" smtClean="0"/>
              <a:t>Mac: </a:t>
            </a:r>
            <a:r>
              <a:rPr lang="en-US" dirty="0" err="1" smtClean="0"/>
              <a:t>netstat</a:t>
            </a:r>
            <a:r>
              <a:rPr lang="en-US" dirty="0" smtClean="0"/>
              <a:t> -</a:t>
            </a:r>
            <a:r>
              <a:rPr lang="en-US" dirty="0" err="1" smtClean="0"/>
              <a:t>nr</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cs typeface="Arial" charset="0"/>
          </a:defRPr>
        </a:defPPr>
      </a:lstStyle>
    </a:spDef>
    <a:lnDef>
      <a:spPr bwMode="auto">
        <a:xfrm>
          <a:off x="0" y="0"/>
          <a:ext cx="1" cy="1"/>
        </a:xfrm>
        <a:custGeom>
          <a:avLst/>
          <a:gdLst/>
          <a:ahLst/>
          <a:cxnLst/>
          <a:rect l="0" t="0" r="0" b="0"/>
          <a:pathLst/>
        </a:custGeom>
        <a:solidFill>
          <a:srgbClr val="FFFFFF"/>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6279</TotalTime>
  <Pages>22</Pages>
  <Words>1003</Words>
  <Application>Microsoft Office PowerPoint</Application>
  <PresentationFormat>On-screen Show (4:3)</PresentationFormat>
  <Paragraphs>177</Paragraphs>
  <Slides>18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Comic Sans MS</vt:lpstr>
      <vt:lpstr>Times New Roman</vt:lpstr>
      <vt:lpstr>Default Design</vt:lpstr>
      <vt:lpstr>The Internet</vt:lpstr>
      <vt:lpstr>The ARPANET</vt:lpstr>
      <vt:lpstr>Networks of Networks</vt:lpstr>
      <vt:lpstr>Ethernet Local Area Network (LAN)</vt:lpstr>
      <vt:lpstr>Switched (“Star”) Network</vt:lpstr>
      <vt:lpstr>Wireless Networks</vt:lpstr>
      <vt:lpstr>An Internet Protocol (IP) Address</vt:lpstr>
      <vt:lpstr>“Leasing” an IP Address</vt:lpstr>
      <vt:lpstr>Routing Tables</vt:lpstr>
      <vt:lpstr>Wide Area Networks</vt:lpstr>
      <vt:lpstr>Domain Name Service (DNS)</vt:lpstr>
      <vt:lpstr>Ports</vt:lpstr>
      <vt:lpstr>Hands-on:  Learn About Your IP Address</vt:lpstr>
      <vt:lpstr>Hands On: TraceRoute</vt:lpstr>
      <vt:lpstr>TCP/IP layer architecture</vt:lpstr>
      <vt:lpstr>Transmission Control Protocol (TCP)</vt:lpstr>
      <vt:lpstr>User Datagram Protocol (UDP)</vt:lpstr>
      <vt:lpstr>Before You Go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dc:title>
  <dc:subject>Week 2 LBSC 690</dc:subject>
  <dc:creator>Doug Oard</dc:creator>
  <cp:lastModifiedBy>gg</cp:lastModifiedBy>
  <cp:revision>230</cp:revision>
  <cp:lastPrinted>1997-09-10T16:39:34Z</cp:lastPrinted>
  <dcterms:created xsi:type="dcterms:W3CDTF">1997-09-10T16:39:54Z</dcterms:created>
  <dcterms:modified xsi:type="dcterms:W3CDTF">2018-02-23T03:04:02Z</dcterms:modified>
</cp:coreProperties>
</file>