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256" r:id="rId3"/>
    <p:sldId id="427" r:id="rId4"/>
    <p:sldId id="428" r:id="rId5"/>
    <p:sldId id="429" r:id="rId6"/>
    <p:sldId id="430" r:id="rId7"/>
    <p:sldId id="432" r:id="rId8"/>
    <p:sldId id="431" r:id="rId9"/>
    <p:sldId id="433" r:id="rId10"/>
    <p:sldId id="434" r:id="rId11"/>
    <p:sldId id="435" r:id="rId12"/>
    <p:sldId id="436" r:id="rId13"/>
    <p:sldId id="437" r:id="rId14"/>
    <p:sldId id="368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9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190" autoAdjust="0"/>
  </p:normalViewPr>
  <p:slideViewPr>
    <p:cSldViewPr>
      <p:cViewPr varScale="1">
        <p:scale>
          <a:sx n="86" d="100"/>
          <a:sy n="86" d="100"/>
        </p:scale>
        <p:origin x="438" y="78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0879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85417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470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9051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4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72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092458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468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3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9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434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3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3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7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78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31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258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5617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/>
          <a:p>
            <a:pPr marL="342900" indent="-342900"/>
            <a:r>
              <a:rPr lang="en-US" altLang="en-US" sz="3200" dirty="0" smtClean="0"/>
              <a:t>Session 10</a:t>
            </a:r>
          </a:p>
          <a:p>
            <a:pPr marL="342900" indent="-342900"/>
            <a:r>
              <a:rPr lang="en-US" altLang="en-US" sz="3200" dirty="0" smtClean="0"/>
              <a:t>INST 346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 anchor="ctr"/>
          <a:lstStyle/>
          <a:p>
            <a:r>
              <a:rPr lang="en-US" altLang="en-US" sz="4400" dirty="0" smtClean="0"/>
              <a:t>Access Control</a:t>
            </a:r>
          </a:p>
        </p:txBody>
      </p:sp>
      <p:pic>
        <p:nvPicPr>
          <p:cNvPr id="3076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About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Signature</a:t>
            </a:r>
          </a:p>
          <a:p>
            <a:r>
              <a:rPr lang="en-US" dirty="0" smtClean="0"/>
              <a:t>Fingerprint</a:t>
            </a:r>
          </a:p>
          <a:p>
            <a:r>
              <a:rPr lang="en-US" dirty="0" smtClean="0"/>
              <a:t>Face</a:t>
            </a:r>
          </a:p>
          <a:p>
            <a:r>
              <a:rPr lang="en-US" dirty="0" smtClean="0"/>
              <a:t>Voice</a:t>
            </a:r>
          </a:p>
          <a:p>
            <a:r>
              <a:rPr lang="en-US" dirty="0" smtClean="0"/>
              <a:t>Eye (</a:t>
            </a:r>
            <a:r>
              <a:rPr lang="en-US" dirty="0"/>
              <a:t>i</a:t>
            </a:r>
            <a:r>
              <a:rPr lang="en-US" dirty="0" smtClean="0"/>
              <a:t>ris, pupil)</a:t>
            </a:r>
          </a:p>
          <a:p>
            <a:r>
              <a:rPr lang="en-US" dirty="0" smtClean="0"/>
              <a:t>Typing (inter-keystroke timing)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6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Usability and security are in tension</a:t>
            </a:r>
          </a:p>
          <a:p>
            <a:pPr lvl="1"/>
            <a:r>
              <a:rPr lang="en-US" dirty="0" smtClean="0"/>
              <a:t>The most secure system allows nobody to use it!</a:t>
            </a:r>
          </a:p>
          <a:p>
            <a:endParaRPr lang="en-US" dirty="0" smtClean="0"/>
          </a:p>
          <a:p>
            <a:r>
              <a:rPr lang="en-US" dirty="0" smtClean="0"/>
              <a:t>Goal: find the best balance</a:t>
            </a:r>
          </a:p>
          <a:p>
            <a:pPr lvl="1"/>
            <a:r>
              <a:rPr lang="en-US" dirty="0" smtClean="0"/>
              <a:t>Required security based on anticipated threat</a:t>
            </a:r>
          </a:p>
          <a:p>
            <a:pPr lvl="1"/>
            <a:r>
              <a:rPr lang="en-US" dirty="0" smtClean="0"/>
              <a:t>Required usability based on user abilities</a:t>
            </a:r>
          </a:p>
          <a:p>
            <a:pPr lvl="1"/>
            <a:r>
              <a:rPr lang="en-US" dirty="0" smtClean="0"/>
              <a:t>Optimal tradeoffs within that design space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685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Getahead</a:t>
            </a:r>
            <a:r>
              <a:rPr lang="en-US" dirty="0" smtClean="0"/>
              <a:t>: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69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Before You Go!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On a sheet of paper (no names), answer the following question:</a:t>
            </a:r>
          </a:p>
          <a:p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	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Hashing</a:t>
            </a:r>
          </a:p>
          <a:p>
            <a:endParaRPr lang="en-US" altLang="en-US" dirty="0"/>
          </a:p>
          <a:p>
            <a:r>
              <a:rPr lang="en-US" altLang="en-US" dirty="0" smtClean="0"/>
              <a:t>Access Control</a:t>
            </a:r>
          </a:p>
          <a:p>
            <a:endParaRPr lang="en-US" altLang="en-US" dirty="0"/>
          </a:p>
          <a:p>
            <a:r>
              <a:rPr lang="en-US" altLang="en-US" smtClean="0"/>
              <a:t>Usable Security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5306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Message digests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39900"/>
            <a:ext cx="3916362" cy="3282950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dirty="0">
                <a:latin typeface="Gill Sans MT" charset="0"/>
              </a:rPr>
              <a:t>fixed-length, easy- to-compute digital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fingerprint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apply hash function H to </a:t>
            </a:r>
            <a:r>
              <a:rPr lang="en-US" sz="2400" i="1" dirty="0">
                <a:latin typeface="Gill Sans MT" charset="0"/>
              </a:rPr>
              <a:t>m</a:t>
            </a:r>
            <a:r>
              <a:rPr lang="en-US" sz="2400" dirty="0">
                <a:latin typeface="Gill Sans MT" charset="0"/>
              </a:rPr>
              <a:t>, get fixed size message digest, </a:t>
            </a:r>
            <a:r>
              <a:rPr lang="en-US" sz="2400" i="1" dirty="0">
                <a:latin typeface="Gill Sans MT" charset="0"/>
              </a:rPr>
              <a:t>H(m).</a:t>
            </a:r>
            <a:endParaRPr lang="en-US" sz="2000" dirty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965450"/>
            <a:ext cx="4044950" cy="3465513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Hash function properties: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many-to-1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produces fixed-size msg digest (fingerprint)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given message digest x, computationally infeasible to find m such that x = H(m)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6846888" y="2305050"/>
            <a:ext cx="804862" cy="422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C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4878388" y="850900"/>
            <a:ext cx="1355725" cy="94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4873625" y="839788"/>
            <a:ext cx="1343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large </a:t>
            </a:r>
          </a:p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6732588" y="966788"/>
            <a:ext cx="1108075" cy="758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6692900" y="962025"/>
            <a:ext cx="1190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H: Hash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Function</a:t>
            </a:r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>
            <a:off x="6238875" y="132080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6797675" y="2328863"/>
            <a:ext cx="893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7164388" y="1739900"/>
            <a:ext cx="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77837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763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98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76225"/>
            <a:ext cx="8120062" cy="84455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TCP checksum: poor crypto hash function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60488"/>
            <a:ext cx="8424863" cy="21224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Internet checksum has some properties of hash function:</a:t>
            </a:r>
          </a:p>
          <a:p>
            <a:pPr indent="-223838"/>
            <a:r>
              <a:rPr lang="en-US" sz="2400" dirty="0">
                <a:latin typeface="Gill Sans MT" charset="0"/>
              </a:rPr>
              <a:t>produces fixed length digest (16-bit sum) of message</a:t>
            </a:r>
          </a:p>
          <a:p>
            <a:pPr indent="-223838"/>
            <a:r>
              <a:rPr lang="en-US" sz="2400" dirty="0">
                <a:latin typeface="Gill Sans MT" charset="0"/>
              </a:rPr>
              <a:t>is many-to-one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417513" y="2809875"/>
            <a:ext cx="842486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Arial" charset="0"/>
              </a:rPr>
              <a:t>But given message with given hash value, it is easy to find another message with same hash value: 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514350" y="4238625"/>
            <a:ext cx="11096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I O U 1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0 0 . 9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59" name="Text Box 6"/>
          <p:cNvSpPr txBox="1">
            <a:spLocks noChangeArrowheads="1"/>
          </p:cNvSpPr>
          <p:nvPr/>
        </p:nvSpPr>
        <p:spPr bwMode="auto">
          <a:xfrm>
            <a:off x="1920875" y="4238625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49 4F 55 31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30 30 2E 39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431800" y="3879850"/>
            <a:ext cx="12239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>
                <a:solidFill>
                  <a:srgbClr val="0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1920875" y="3875088"/>
            <a:ext cx="16494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>
                <a:solidFill>
                  <a:srgbClr val="000000"/>
                </a:solidFill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1901825" y="5257800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1852613" y="5291138"/>
            <a:ext cx="17446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64" name="Text Box 11"/>
          <p:cNvSpPr txBox="1">
            <a:spLocks noChangeArrowheads="1"/>
          </p:cNvSpPr>
          <p:nvPr/>
        </p:nvSpPr>
        <p:spPr bwMode="auto">
          <a:xfrm>
            <a:off x="5535613" y="4222750"/>
            <a:ext cx="11096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I O U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9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0 0 .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6942138" y="4222750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49 4F 55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39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30 30 2E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31</a:t>
            </a:r>
          </a:p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6" name="Text Box 13"/>
          <p:cNvSpPr txBox="1">
            <a:spLocks noChangeArrowheads="1"/>
          </p:cNvSpPr>
          <p:nvPr/>
        </p:nvSpPr>
        <p:spPr bwMode="auto">
          <a:xfrm>
            <a:off x="5453063" y="3863975"/>
            <a:ext cx="1223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>
                <a:solidFill>
                  <a:srgbClr val="0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6942138" y="3859213"/>
            <a:ext cx="1649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>
                <a:solidFill>
                  <a:srgbClr val="000000"/>
                </a:solidFill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8" name="Line 15"/>
          <p:cNvSpPr>
            <a:spLocks noChangeShapeType="1"/>
          </p:cNvSpPr>
          <p:nvPr/>
        </p:nvSpPr>
        <p:spPr bwMode="auto">
          <a:xfrm>
            <a:off x="6923088" y="5241925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9169" name="Text Box 16"/>
          <p:cNvSpPr txBox="1">
            <a:spLocks noChangeArrowheads="1"/>
          </p:cNvSpPr>
          <p:nvPr/>
        </p:nvSpPr>
        <p:spPr bwMode="auto">
          <a:xfrm>
            <a:off x="6873875" y="5275263"/>
            <a:ext cx="17446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70" name="Text Box 17"/>
          <p:cNvSpPr txBox="1">
            <a:spLocks noChangeArrowheads="1"/>
          </p:cNvSpPr>
          <p:nvPr/>
        </p:nvSpPr>
        <p:spPr bwMode="auto">
          <a:xfrm>
            <a:off x="3740150" y="5349875"/>
            <a:ext cx="307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different messages</a:t>
            </a:r>
          </a:p>
          <a:p>
            <a:pPr algn="ctr">
              <a:defRPr/>
            </a:pP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but identical checksums</a:t>
            </a:r>
            <a:r>
              <a:rPr lang="en-US" dirty="0">
                <a:solidFill>
                  <a:srgbClr val="3333CC"/>
                </a:solidFill>
                <a:latin typeface="Arial" charset="0"/>
                <a:cs typeface="Arial" charset="0"/>
              </a:rPr>
              <a:t>!</a:t>
            </a:r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H="1" flipV="1">
            <a:off x="3589338" y="5483225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 flipV="1">
            <a:off x="6499225" y="5467350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78868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96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848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Widely used hash functions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46113" y="1489075"/>
            <a:ext cx="8131175" cy="46482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MD5 (RFC 1321) has known vulnerabilities </a:t>
            </a:r>
          </a:p>
          <a:p>
            <a:pPr lvl="1"/>
            <a:r>
              <a:rPr lang="en-US" dirty="0">
                <a:latin typeface="Gill Sans MT" charset="0"/>
              </a:rPr>
              <a:t>computes 128-bit message digest in 4-step process </a:t>
            </a:r>
          </a:p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SHA-1 is widely used but is deprecated</a:t>
            </a:r>
          </a:p>
          <a:p>
            <a:pPr lvl="1"/>
            <a:r>
              <a:rPr lang="en-US" dirty="0">
                <a:latin typeface="Gill Sans MT" charset="0"/>
              </a:rPr>
              <a:t>US standard [</a:t>
            </a:r>
            <a:r>
              <a:rPr lang="en-US" sz="2000" dirty="0">
                <a:latin typeface="Gill Sans MT" charset="0"/>
              </a:rPr>
              <a:t>NIST, FIPS PUB 180-1]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160-bit message digest</a:t>
            </a:r>
          </a:p>
          <a:p>
            <a:pPr lvl="1"/>
            <a:r>
              <a:rPr lang="en-US" dirty="0">
                <a:latin typeface="Gill Sans MT" charset="0"/>
              </a:rPr>
              <a:t>Collision attack with 1000 GPUs in a month</a:t>
            </a:r>
          </a:p>
          <a:p>
            <a:r>
              <a:rPr lang="en-US" dirty="0">
                <a:latin typeface="Gill Sans MT" charset="0"/>
              </a:rPr>
              <a:t>SHA-2 and SHA-3 are now available</a:t>
            </a:r>
          </a:p>
          <a:p>
            <a:pPr lvl="1"/>
            <a:r>
              <a:rPr lang="en-US" dirty="0">
                <a:latin typeface="Gill Sans MT" charset="0"/>
              </a:rPr>
              <a:t>Also standardized by NIST</a:t>
            </a:r>
          </a:p>
          <a:p>
            <a:pPr lvl="1"/>
            <a:r>
              <a:rPr lang="en-US" dirty="0">
                <a:latin typeface="Gill Sans MT" charset="0"/>
              </a:rPr>
              <a:t>More secure, but slower (in software)</a:t>
            </a:r>
          </a:p>
        </p:txBody>
      </p:sp>
      <p:pic>
        <p:nvPicPr>
          <p:cNvPr id="80900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10445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24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say who you are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, ID card, Nametag, …</a:t>
            </a:r>
          </a:p>
          <a:p>
            <a:endParaRPr lang="en-US" dirty="0" smtClean="0"/>
          </a:p>
          <a:p>
            <a:r>
              <a:rPr lang="en-US" dirty="0" smtClean="0"/>
              <a:t>Second, check to see if that’s who you are</a:t>
            </a:r>
          </a:p>
          <a:p>
            <a:pPr lvl="1"/>
            <a:r>
              <a:rPr lang="en-US" dirty="0" smtClean="0"/>
              <a:t>False positive: decide its you, when its not</a:t>
            </a:r>
          </a:p>
          <a:p>
            <a:pPr lvl="1"/>
            <a:r>
              <a:rPr lang="en-US" dirty="0" smtClean="0"/>
              <a:t>False negative: decide its not you, when it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2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Three-Factor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know</a:t>
            </a:r>
          </a:p>
          <a:p>
            <a:endParaRPr lang="en-US" dirty="0"/>
          </a:p>
          <a:p>
            <a:r>
              <a:rPr lang="en-US" dirty="0" smtClean="0"/>
              <a:t>What you have</a:t>
            </a:r>
          </a:p>
          <a:p>
            <a:endParaRPr lang="en-US" dirty="0"/>
          </a:p>
          <a:p>
            <a:r>
              <a:rPr lang="en-US" dirty="0" smtClean="0"/>
              <a:t>What you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6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Hard to guess</a:t>
            </a:r>
          </a:p>
          <a:p>
            <a:pPr lvl="1"/>
            <a:r>
              <a:rPr lang="en-US" dirty="0" smtClean="0"/>
              <a:t>Not a word, date, </a:t>
            </a:r>
            <a:r>
              <a:rPr lang="en-US" dirty="0" err="1" smtClean="0"/>
              <a:t>userid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Common approach: multiple types of characters</a:t>
            </a:r>
            <a:endParaRPr lang="en-US" dirty="0"/>
          </a:p>
          <a:p>
            <a:r>
              <a:rPr lang="en-US" dirty="0" smtClean="0"/>
              <a:t>Easy to remember</a:t>
            </a:r>
            <a:endParaRPr lang="en-US" dirty="0"/>
          </a:p>
          <a:p>
            <a:r>
              <a:rPr lang="en-US" dirty="0" smtClean="0"/>
              <a:t>Easy to set and reset</a:t>
            </a:r>
          </a:p>
          <a:p>
            <a:pPr lvl="1"/>
            <a:r>
              <a:rPr lang="en-US" dirty="0" smtClean="0"/>
              <a:t>“Cognitive passwords”</a:t>
            </a:r>
          </a:p>
          <a:p>
            <a:r>
              <a:rPr lang="en-US" dirty="0" smtClean="0"/>
              <a:t>Rotated periodically</a:t>
            </a:r>
          </a:p>
          <a:p>
            <a:r>
              <a:rPr lang="en-US" dirty="0" smtClean="0"/>
              <a:t>Different on every system</a:t>
            </a:r>
          </a:p>
          <a:p>
            <a:r>
              <a:rPr lang="en-US" dirty="0" smtClean="0"/>
              <a:t>Not written or stored anywhere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72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You Have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Phone (phone call, SMS)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Email address</a:t>
            </a:r>
          </a:p>
          <a:p>
            <a:pPr lvl="3"/>
            <a:endParaRPr lang="en-US" dirty="0" smtClean="0"/>
          </a:p>
          <a:p>
            <a:r>
              <a:rPr lang="en-US" dirty="0"/>
              <a:t>Machine-readable ID </a:t>
            </a:r>
            <a:r>
              <a:rPr lang="en-US" dirty="0" smtClean="0"/>
              <a:t>card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Authentication app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 smtClean="0"/>
              <a:t>One-time pad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145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Pages>13</Pages>
  <Words>457</Words>
  <Application>Microsoft Office PowerPoint</Application>
  <PresentationFormat>On-screen Show (4:3)</PresentationFormat>
  <Paragraphs>110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Comic Sans MS</vt:lpstr>
      <vt:lpstr>Gill Sans MT</vt:lpstr>
      <vt:lpstr>Tahoma</vt:lpstr>
      <vt:lpstr>Times New Roman</vt:lpstr>
      <vt:lpstr>Wingdings</vt:lpstr>
      <vt:lpstr>Default Design</vt:lpstr>
      <vt:lpstr>1_Default Design</vt:lpstr>
      <vt:lpstr>Access Control</vt:lpstr>
      <vt:lpstr>Agenda</vt:lpstr>
      <vt:lpstr>Message digests</vt:lpstr>
      <vt:lpstr>TCP checksum: poor crypto hash function</vt:lpstr>
      <vt:lpstr>Widely used hash functions</vt:lpstr>
      <vt:lpstr>Authentication</vt:lpstr>
      <vt:lpstr>Three-Factor Authentication</vt:lpstr>
      <vt:lpstr>Passwords</vt:lpstr>
      <vt:lpstr>Something You Have</vt:lpstr>
      <vt:lpstr>Something About You</vt:lpstr>
      <vt:lpstr>Usable Security</vt:lpstr>
      <vt:lpstr>Getahead: Malware</vt:lpstr>
      <vt:lpstr>Before You Go!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subject/>
  <dc:creator>Doug Oard</dc:creator>
  <cp:keywords/>
  <dc:description/>
  <cp:lastModifiedBy>gg</cp:lastModifiedBy>
  <cp:revision>83</cp:revision>
  <cp:lastPrinted>1601-01-01T00:00:00Z</cp:lastPrinted>
  <dcterms:created xsi:type="dcterms:W3CDTF">1997-03-13T15:41:04Z</dcterms:created>
  <dcterms:modified xsi:type="dcterms:W3CDTF">2018-02-14T00:51:40Z</dcterms:modified>
</cp:coreProperties>
</file>