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396" r:id="rId4"/>
    <p:sldId id="398" r:id="rId5"/>
    <p:sldId id="399" r:id="rId6"/>
    <p:sldId id="400" r:id="rId7"/>
    <p:sldId id="401" r:id="rId8"/>
    <p:sldId id="261" r:id="rId9"/>
    <p:sldId id="260" r:id="rId10"/>
    <p:sldId id="436" r:id="rId11"/>
    <p:sldId id="337" r:id="rId12"/>
    <p:sldId id="342" r:id="rId13"/>
    <p:sldId id="438" r:id="rId14"/>
    <p:sldId id="319" r:id="rId15"/>
    <p:sldId id="409" r:id="rId16"/>
    <p:sldId id="332" r:id="rId17"/>
    <p:sldId id="302" r:id="rId18"/>
    <p:sldId id="320" r:id="rId19"/>
    <p:sldId id="528" r:id="rId20"/>
    <p:sldId id="429" r:id="rId21"/>
    <p:sldId id="535" r:id="rId22"/>
    <p:sldId id="538" r:id="rId23"/>
    <p:sldId id="313" r:id="rId24"/>
    <p:sldId id="297" r:id="rId25"/>
    <p:sldId id="393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19" autoAdjust="0"/>
    <p:restoredTop sz="94711" autoAdjust="0"/>
  </p:normalViewPr>
  <p:slideViewPr>
    <p:cSldViewPr>
      <p:cViewPr varScale="1">
        <p:scale>
          <a:sx n="116" d="100"/>
          <a:sy n="116" d="100"/>
        </p:scale>
        <p:origin x="22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1154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1455329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37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58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34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34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1334" tIns="44866" rIns="91334" bIns="4486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02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1334" tIns="44866" rIns="91334" bIns="4486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84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269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336367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12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157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380373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  <a:ln/>
        </p:spPr>
        <p:txBody>
          <a:bodyPr/>
          <a:lstStyle/>
          <a:p>
            <a:r>
              <a:rPr lang="en-US" dirty="0" smtClean="0"/>
              <a:t>Computers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/>
          <a:lstStyle/>
          <a:p>
            <a:pPr marL="342900" indent="-342900"/>
            <a:r>
              <a:rPr lang="en-US" dirty="0" smtClean="0"/>
              <a:t>Session</a:t>
            </a:r>
            <a:r>
              <a:rPr lang="en-US" dirty="0" smtClean="0"/>
              <a:t> </a:t>
            </a:r>
            <a:r>
              <a:rPr lang="en-US" dirty="0"/>
              <a:t>1</a:t>
            </a:r>
          </a:p>
          <a:p>
            <a:pPr marL="342900" indent="-342900"/>
            <a:r>
              <a:rPr lang="en-US" dirty="0" smtClean="0"/>
              <a:t>INST 346</a:t>
            </a:r>
            <a:endParaRPr lang="en-US" dirty="0"/>
          </a:p>
        </p:txBody>
      </p:sp>
      <p:pic>
        <p:nvPicPr>
          <p:cNvPr id="3077" name="Picture 5" descr="h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04800"/>
            <a:ext cx="6985000" cy="1587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0" name="Picture 1" descr="packag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325" y="1905000"/>
            <a:ext cx="83216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1143000" y="2286000"/>
            <a:ext cx="914400" cy="381000"/>
          </a:xfrm>
          <a:prstGeom prst="ellipse">
            <a:avLst/>
          </a:prstGeom>
          <a:noFill/>
          <a:ln w="50800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600" b="1">
              <a:latin typeface="Arial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 flipH="1">
            <a:off x="2514600" y="5562600"/>
            <a:ext cx="4297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charset="0"/>
              </a:rPr>
              <a:t>What’s that?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  <a:noFill/>
          <a:ln/>
        </p:spPr>
        <p:txBody>
          <a:bodyPr/>
          <a:lstStyle/>
          <a:p>
            <a:r>
              <a:rPr lang="en-US" dirty="0" smtClean="0"/>
              <a:t>Frequency</a:t>
            </a:r>
            <a:endParaRPr lang="en-US" dirty="0"/>
          </a:p>
        </p:txBody>
      </p:sp>
      <p:graphicFrame>
        <p:nvGraphicFramePr>
          <p:cNvPr id="172062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441664"/>
              </p:ext>
            </p:extLst>
          </p:nvPr>
        </p:nvGraphicFramePr>
        <p:xfrm>
          <a:off x="609600" y="619570"/>
          <a:ext cx="8382000" cy="2286000"/>
        </p:xfrm>
        <a:graphic>
          <a:graphicData uri="http://schemas.openxmlformats.org/drawingml/2006/table">
            <a:tbl>
              <a:tblPr/>
              <a:tblGrid>
                <a:gridCol w="2209800"/>
                <a:gridCol w="1981200"/>
                <a:gridCol w="41910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Unit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Abbreviation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Cycles per second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hertz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kilohertz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= 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megahertz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= 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gigahertz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= 1,000,000,000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27432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kern="0" dirty="0" smtClean="0"/>
              <a:t>Time</a:t>
            </a:r>
            <a:endParaRPr lang="en-US" kern="0" dirty="0"/>
          </a:p>
        </p:txBody>
      </p:sp>
      <p:graphicFrame>
        <p:nvGraphicFramePr>
          <p:cNvPr id="5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300822"/>
              </p:ext>
            </p:extLst>
          </p:nvPr>
        </p:nvGraphicFramePr>
        <p:xfrm>
          <a:off x="609600" y="3657600"/>
          <a:ext cx="8382000" cy="3200400"/>
        </p:xfrm>
        <a:graphic>
          <a:graphicData uri="http://schemas.openxmlformats.org/drawingml/2006/table">
            <a:tbl>
              <a:tblPr/>
              <a:tblGrid>
                <a:gridCol w="2205038"/>
                <a:gridCol w="1943100"/>
                <a:gridCol w="4233862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Unit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Abbreviation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Duration (seconds)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second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sec/s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millisecond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= 1/1,000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microsecond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m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-6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= 1/1,000,000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nanosecond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-9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= 1/1,000,000,000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picosecond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= 1/1,000,000,000,000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femtosecond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-15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= 1/1,000,000,000,000,000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916"/>
            <a:ext cx="9144000" cy="66781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38" name="Picture 1" descr="packag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325" y="1905000"/>
            <a:ext cx="83216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1828800" y="2057400"/>
            <a:ext cx="609600" cy="381000"/>
          </a:xfrm>
          <a:prstGeom prst="ellipse">
            <a:avLst/>
          </a:prstGeom>
          <a:noFill/>
          <a:ln w="50800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600" b="1">
              <a:latin typeface="Arial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 flipH="1">
            <a:off x="2514600" y="5562600"/>
            <a:ext cx="4297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charset="0"/>
              </a:rPr>
              <a:t>More cores!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/>
              <a:t>System Architecture</a:t>
            </a:r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1524000" y="4724400"/>
            <a:ext cx="685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CPU</a:t>
            </a:r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2590800" y="4572000"/>
            <a:ext cx="304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3276600" y="4648200"/>
            <a:ext cx="762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RAM</a:t>
            </a:r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4572000" y="4038600"/>
            <a:ext cx="1371600" cy="160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Hard</a:t>
            </a:r>
          </a:p>
          <a:p>
            <a:pPr algn="ctr"/>
            <a:r>
              <a:rPr lang="en-US"/>
              <a:t>Drive</a:t>
            </a:r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6324600" y="4343400"/>
            <a:ext cx="7620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CD/</a:t>
            </a:r>
          </a:p>
          <a:p>
            <a:pPr algn="ctr"/>
            <a:r>
              <a:rPr lang="en-US"/>
              <a:t>DVD</a:t>
            </a:r>
          </a:p>
        </p:txBody>
      </p:sp>
      <p:sp>
        <p:nvSpPr>
          <p:cNvPr id="145416" name="Line 8"/>
          <p:cNvSpPr>
            <a:spLocks noChangeShapeType="1"/>
          </p:cNvSpPr>
          <p:nvPr/>
        </p:nvSpPr>
        <p:spPr bwMode="auto">
          <a:xfrm>
            <a:off x="2590800" y="4953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17" name="Text Box 9"/>
          <p:cNvSpPr txBox="1">
            <a:spLocks noChangeArrowheads="1"/>
          </p:cNvSpPr>
          <p:nvPr/>
        </p:nvSpPr>
        <p:spPr bwMode="auto">
          <a:xfrm>
            <a:off x="2286000" y="5029200"/>
            <a:ext cx="944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Cache</a:t>
            </a:r>
          </a:p>
        </p:txBody>
      </p:sp>
      <p:sp>
        <p:nvSpPr>
          <p:cNvPr id="145418" name="Line 10"/>
          <p:cNvSpPr>
            <a:spLocks noChangeShapeType="1"/>
          </p:cNvSpPr>
          <p:nvPr/>
        </p:nvSpPr>
        <p:spPr bwMode="auto">
          <a:xfrm>
            <a:off x="2209800" y="5029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19" name="Line 11"/>
          <p:cNvSpPr>
            <a:spLocks noChangeShapeType="1"/>
          </p:cNvSpPr>
          <p:nvPr/>
        </p:nvSpPr>
        <p:spPr bwMode="auto">
          <a:xfrm flipV="1">
            <a:off x="3657600" y="4114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20" name="Line 12"/>
          <p:cNvSpPr>
            <a:spLocks noChangeShapeType="1"/>
          </p:cNvSpPr>
          <p:nvPr/>
        </p:nvSpPr>
        <p:spPr bwMode="auto">
          <a:xfrm flipV="1">
            <a:off x="5257800" y="3733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21" name="Line 13"/>
          <p:cNvSpPr>
            <a:spLocks noChangeShapeType="1"/>
          </p:cNvSpPr>
          <p:nvPr/>
        </p:nvSpPr>
        <p:spPr bwMode="auto">
          <a:xfrm flipV="1">
            <a:off x="6705600" y="3733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22" name="Line 14"/>
          <p:cNvSpPr>
            <a:spLocks noChangeShapeType="1"/>
          </p:cNvSpPr>
          <p:nvPr/>
        </p:nvSpPr>
        <p:spPr bwMode="auto">
          <a:xfrm flipH="1">
            <a:off x="2209800" y="3733800"/>
            <a:ext cx="6400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23" name="Line 15"/>
          <p:cNvSpPr>
            <a:spLocks noChangeShapeType="1"/>
          </p:cNvSpPr>
          <p:nvPr/>
        </p:nvSpPr>
        <p:spPr bwMode="auto">
          <a:xfrm>
            <a:off x="2743200" y="4114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24" name="Rectangle 16"/>
          <p:cNvSpPr>
            <a:spLocks noChangeArrowheads="1"/>
          </p:cNvSpPr>
          <p:nvPr/>
        </p:nvSpPr>
        <p:spPr bwMode="auto">
          <a:xfrm>
            <a:off x="1295400" y="3352800"/>
            <a:ext cx="3048000" cy="28956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25" name="Text Box 17"/>
          <p:cNvSpPr txBox="1">
            <a:spLocks noChangeArrowheads="1"/>
          </p:cNvSpPr>
          <p:nvPr/>
        </p:nvSpPr>
        <p:spPr bwMode="auto">
          <a:xfrm>
            <a:off x="2514600" y="6248400"/>
            <a:ext cx="17748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Motherboard</a:t>
            </a:r>
          </a:p>
        </p:txBody>
      </p:sp>
      <p:sp>
        <p:nvSpPr>
          <p:cNvPr id="145426" name="Text Box 18"/>
          <p:cNvSpPr txBox="1">
            <a:spLocks noChangeArrowheads="1"/>
          </p:cNvSpPr>
          <p:nvPr/>
        </p:nvSpPr>
        <p:spPr bwMode="auto">
          <a:xfrm>
            <a:off x="5486400" y="3276600"/>
            <a:ext cx="16319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System Bus</a:t>
            </a:r>
          </a:p>
        </p:txBody>
      </p:sp>
      <p:sp>
        <p:nvSpPr>
          <p:cNvPr id="145427" name="Line 19"/>
          <p:cNvSpPr>
            <a:spLocks noChangeShapeType="1"/>
          </p:cNvSpPr>
          <p:nvPr/>
        </p:nvSpPr>
        <p:spPr bwMode="auto">
          <a:xfrm flipV="1">
            <a:off x="4953000" y="2819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28" name="Rectangle 20"/>
          <p:cNvSpPr>
            <a:spLocks noChangeArrowheads="1"/>
          </p:cNvSpPr>
          <p:nvPr/>
        </p:nvSpPr>
        <p:spPr bwMode="auto">
          <a:xfrm>
            <a:off x="4114800" y="1752600"/>
            <a:ext cx="1600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Video</a:t>
            </a:r>
          </a:p>
          <a:p>
            <a:pPr algn="ctr"/>
            <a:r>
              <a:rPr lang="en-US"/>
              <a:t>Card</a:t>
            </a:r>
          </a:p>
        </p:txBody>
      </p:sp>
      <p:sp>
        <p:nvSpPr>
          <p:cNvPr id="145429" name="Rectangle 21"/>
          <p:cNvSpPr>
            <a:spLocks noChangeArrowheads="1"/>
          </p:cNvSpPr>
          <p:nvPr/>
        </p:nvSpPr>
        <p:spPr bwMode="auto">
          <a:xfrm>
            <a:off x="6553200" y="2133600"/>
            <a:ext cx="16002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Input</a:t>
            </a:r>
          </a:p>
          <a:p>
            <a:pPr algn="ctr"/>
            <a:r>
              <a:rPr lang="en-US"/>
              <a:t>Controller</a:t>
            </a:r>
          </a:p>
        </p:txBody>
      </p:sp>
      <p:sp>
        <p:nvSpPr>
          <p:cNvPr id="145430" name="Line 22"/>
          <p:cNvSpPr>
            <a:spLocks noChangeShapeType="1"/>
          </p:cNvSpPr>
          <p:nvPr/>
        </p:nvSpPr>
        <p:spPr bwMode="auto">
          <a:xfrm flipV="1">
            <a:off x="7391400" y="2971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31" name="Rectangle 23"/>
          <p:cNvSpPr>
            <a:spLocks noChangeArrowheads="1"/>
          </p:cNvSpPr>
          <p:nvPr/>
        </p:nvSpPr>
        <p:spPr bwMode="auto">
          <a:xfrm>
            <a:off x="5943600" y="1219200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Keyboard</a:t>
            </a:r>
          </a:p>
        </p:txBody>
      </p:sp>
      <p:sp>
        <p:nvSpPr>
          <p:cNvPr id="145432" name="Rectangle 24"/>
          <p:cNvSpPr>
            <a:spLocks noChangeArrowheads="1"/>
          </p:cNvSpPr>
          <p:nvPr/>
        </p:nvSpPr>
        <p:spPr bwMode="auto">
          <a:xfrm>
            <a:off x="7467600" y="1219200"/>
            <a:ext cx="1066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Mouse</a:t>
            </a:r>
          </a:p>
        </p:txBody>
      </p:sp>
      <p:sp>
        <p:nvSpPr>
          <p:cNvPr id="145433" name="Line 25"/>
          <p:cNvSpPr>
            <a:spLocks noChangeShapeType="1"/>
          </p:cNvSpPr>
          <p:nvPr/>
        </p:nvSpPr>
        <p:spPr bwMode="auto">
          <a:xfrm flipV="1">
            <a:off x="6781800" y="1752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34" name="Line 26"/>
          <p:cNvSpPr>
            <a:spLocks noChangeShapeType="1"/>
          </p:cNvSpPr>
          <p:nvPr/>
        </p:nvSpPr>
        <p:spPr bwMode="auto">
          <a:xfrm flipV="1">
            <a:off x="7848600" y="1752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35" name="Rectangle 27"/>
          <p:cNvSpPr>
            <a:spLocks noChangeArrowheads="1"/>
          </p:cNvSpPr>
          <p:nvPr/>
        </p:nvSpPr>
        <p:spPr bwMode="auto">
          <a:xfrm>
            <a:off x="2514600" y="1752600"/>
            <a:ext cx="1295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Sound</a:t>
            </a:r>
          </a:p>
          <a:p>
            <a:pPr algn="ctr"/>
            <a:r>
              <a:rPr lang="en-US"/>
              <a:t>Card</a:t>
            </a:r>
          </a:p>
        </p:txBody>
      </p:sp>
      <p:sp>
        <p:nvSpPr>
          <p:cNvPr id="145436" name="Line 28"/>
          <p:cNvSpPr>
            <a:spLocks noChangeShapeType="1"/>
          </p:cNvSpPr>
          <p:nvPr/>
        </p:nvSpPr>
        <p:spPr bwMode="auto">
          <a:xfrm flipV="1">
            <a:off x="3200400" y="2514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37" name="Line 29"/>
          <p:cNvSpPr>
            <a:spLocks noChangeShapeType="1"/>
          </p:cNvSpPr>
          <p:nvPr/>
        </p:nvSpPr>
        <p:spPr bwMode="auto">
          <a:xfrm flipV="1">
            <a:off x="8077200" y="3733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38" name="Rectangle 30"/>
          <p:cNvSpPr>
            <a:spLocks noChangeArrowheads="1"/>
          </p:cNvSpPr>
          <p:nvPr/>
        </p:nvSpPr>
        <p:spPr bwMode="auto">
          <a:xfrm>
            <a:off x="7391400" y="4572000"/>
            <a:ext cx="1371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USB Port</a:t>
            </a:r>
          </a:p>
        </p:txBody>
      </p:sp>
      <p:sp>
        <p:nvSpPr>
          <p:cNvPr id="145439" name="Text Box 31"/>
          <p:cNvSpPr txBox="1">
            <a:spLocks noChangeArrowheads="1"/>
          </p:cNvSpPr>
          <p:nvPr/>
        </p:nvSpPr>
        <p:spPr bwMode="auto">
          <a:xfrm>
            <a:off x="2590800" y="4916488"/>
            <a:ext cx="296863" cy="214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L1</a:t>
            </a:r>
          </a:p>
        </p:txBody>
      </p:sp>
      <p:sp>
        <p:nvSpPr>
          <p:cNvPr id="145440" name="Text Box 32"/>
          <p:cNvSpPr txBox="1">
            <a:spLocks noChangeArrowheads="1"/>
          </p:cNvSpPr>
          <p:nvPr/>
        </p:nvSpPr>
        <p:spPr bwMode="auto">
          <a:xfrm>
            <a:off x="2590800" y="4648200"/>
            <a:ext cx="296863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L2</a:t>
            </a:r>
          </a:p>
        </p:txBody>
      </p:sp>
      <p:sp>
        <p:nvSpPr>
          <p:cNvPr id="145441" name="Line 33"/>
          <p:cNvSpPr>
            <a:spLocks noChangeShapeType="1"/>
          </p:cNvSpPr>
          <p:nvPr/>
        </p:nvSpPr>
        <p:spPr bwMode="auto">
          <a:xfrm flipH="1">
            <a:off x="2362200" y="4114800"/>
            <a:ext cx="1905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42" name="Line 34"/>
          <p:cNvSpPr>
            <a:spLocks noChangeShapeType="1"/>
          </p:cNvSpPr>
          <p:nvPr/>
        </p:nvSpPr>
        <p:spPr bwMode="auto">
          <a:xfrm>
            <a:off x="2895600" y="3733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43" name="Text Box 35"/>
          <p:cNvSpPr txBox="1">
            <a:spLocks noChangeArrowheads="1"/>
          </p:cNvSpPr>
          <p:nvPr/>
        </p:nvSpPr>
        <p:spPr bwMode="auto">
          <a:xfrm>
            <a:off x="2895600" y="3810000"/>
            <a:ext cx="14049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Front Side Bus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6" name="Picture 6" descr="Memory_module_DDRAM_20-03-20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747" name="TextBox 7"/>
          <p:cNvSpPr txBox="1">
            <a:spLocks noChangeArrowheads="1"/>
          </p:cNvSpPr>
          <p:nvPr/>
        </p:nvSpPr>
        <p:spPr bwMode="auto">
          <a:xfrm>
            <a:off x="0" y="6629400"/>
            <a:ext cx="12144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Arial" charset="0"/>
              </a:rPr>
              <a:t>Source: Wikipedia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Units of Size</a:t>
            </a:r>
          </a:p>
        </p:txBody>
      </p:sp>
      <p:graphicFrame>
        <p:nvGraphicFramePr>
          <p:cNvPr id="162858" name="Group 42"/>
          <p:cNvGraphicFramePr>
            <a:graphicFrameLocks noGrp="1"/>
          </p:cNvGraphicFramePr>
          <p:nvPr>
            <p:ph idx="1"/>
          </p:nvPr>
        </p:nvGraphicFramePr>
        <p:xfrm>
          <a:off x="381000" y="2133600"/>
          <a:ext cx="8382000" cy="3657600"/>
        </p:xfrm>
        <a:graphic>
          <a:graphicData uri="http://schemas.openxmlformats.org/drawingml/2006/table">
            <a:tbl>
              <a:tblPr/>
              <a:tblGrid>
                <a:gridCol w="2205038"/>
                <a:gridCol w="1941512"/>
                <a:gridCol w="423545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Unit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Abbreviation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Size (bytes)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1/8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byte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kilobyte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= 1024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megabyte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= 1,048,576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gigabyte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= 1,073,741,824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terabyte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= 1,099,511,627,776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petabyte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= 1,125,899,906,842,624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Moore’s </a:t>
            </a:r>
            <a:r>
              <a:rPr lang="en-US" dirty="0"/>
              <a:t>Law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458200" cy="4114800"/>
          </a:xfrm>
        </p:spPr>
        <p:txBody>
          <a:bodyPr/>
          <a:lstStyle/>
          <a:p>
            <a:r>
              <a:rPr lang="en-US" dirty="0"/>
              <a:t>Processing speed doubles every 18 months</a:t>
            </a:r>
          </a:p>
          <a:p>
            <a:pPr lvl="1"/>
            <a:r>
              <a:rPr lang="en-US" dirty="0"/>
              <a:t>Faster CPU, longer words, larger cache, more cores</a:t>
            </a:r>
          </a:p>
          <a:p>
            <a:endParaRPr lang="en-US" dirty="0" smtClean="0"/>
          </a:p>
          <a:p>
            <a:r>
              <a:rPr lang="en-US" dirty="0" smtClean="0"/>
              <a:t>Cost/bit </a:t>
            </a:r>
            <a:r>
              <a:rPr lang="en-US" dirty="0"/>
              <a:t>for RAM drops 50% every 12 months</a:t>
            </a:r>
          </a:p>
          <a:p>
            <a:pPr lvl="1"/>
            <a:r>
              <a:rPr lang="en-US" dirty="0"/>
              <a:t>Less need for “virtual memory</a:t>
            </a:r>
            <a:r>
              <a:rPr lang="en-US" dirty="0" smtClean="0"/>
              <a:t>”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Fig01-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6213"/>
            <a:ext cx="7620000" cy="6505575"/>
          </a:xfrm>
          <a:prstGeom prst="rect">
            <a:avLst/>
          </a:prstGeom>
          <a:noFill/>
        </p:spPr>
      </p:pic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4191000" y="6477000"/>
            <a:ext cx="465931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Extracted From Shelly Cashman Vermatt’s Discovering Computers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Input Devices</a:t>
            </a: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Text</a:t>
            </a:r>
          </a:p>
          <a:p>
            <a:pPr lvl="1"/>
            <a:r>
              <a:rPr lang="en-US" b="1" dirty="0"/>
              <a:t>Keyboard</a:t>
            </a:r>
            <a:r>
              <a:rPr lang="en-US" dirty="0"/>
              <a:t>, optical character recognition</a:t>
            </a:r>
          </a:p>
          <a:p>
            <a:pPr lvl="1"/>
            <a:r>
              <a:rPr lang="en-US" dirty="0"/>
              <a:t>Speech recognition, handwriting recognition</a:t>
            </a:r>
          </a:p>
          <a:p>
            <a:r>
              <a:rPr lang="en-US" dirty="0"/>
              <a:t>Direct manipulation</a:t>
            </a:r>
          </a:p>
          <a:p>
            <a:pPr lvl="1"/>
            <a:r>
              <a:rPr lang="en-US" dirty="0"/>
              <a:t>2-D: </a:t>
            </a:r>
            <a:r>
              <a:rPr lang="en-US" b="1" dirty="0"/>
              <a:t>mouse</a:t>
            </a:r>
            <a:r>
              <a:rPr lang="en-US" dirty="0"/>
              <a:t>, trackball, </a:t>
            </a:r>
            <a:r>
              <a:rPr lang="en-US" dirty="0" smtClean="0"/>
              <a:t>touchpad</a:t>
            </a:r>
            <a:r>
              <a:rPr lang="en-US" dirty="0"/>
              <a:t>, </a:t>
            </a:r>
            <a:r>
              <a:rPr lang="en-US" dirty="0" err="1" smtClean="0"/>
              <a:t>touchscreen</a:t>
            </a:r>
            <a:endParaRPr lang="en-US" dirty="0"/>
          </a:p>
          <a:p>
            <a:pPr lvl="1"/>
            <a:r>
              <a:rPr lang="en-US" dirty="0"/>
              <a:t>3-D: wand, data glove</a:t>
            </a:r>
          </a:p>
          <a:p>
            <a:r>
              <a:rPr lang="en-US" dirty="0"/>
              <a:t>Remote sensing</a:t>
            </a:r>
          </a:p>
          <a:p>
            <a:pPr lvl="1"/>
            <a:r>
              <a:rPr lang="en-US" dirty="0"/>
              <a:t>Camera, speaker ID, head tracker, eye tracker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The Computer</a:t>
            </a:r>
            <a:endParaRPr lang="en-US" dirty="0" smtClean="0"/>
          </a:p>
          <a:p>
            <a:pPr marL="1371600" lvl="3" indent="0">
              <a:buNone/>
            </a:pP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C</a:t>
            </a:r>
            <a:r>
              <a:rPr lang="en-US" dirty="0" smtClean="0"/>
              <a:t>ourse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305800" cy="1143000"/>
          </a:xfrm>
        </p:spPr>
        <p:txBody>
          <a:bodyPr lIns="91440" tIns="45720" rIns="91440" bIns="45720"/>
          <a:lstStyle/>
          <a:p>
            <a:r>
              <a:rPr lang="en-US"/>
              <a:t>Binary Data </a:t>
            </a:r>
            <a:r>
              <a:rPr lang="en-US" u="sng"/>
              <a:t>Representation</a:t>
            </a:r>
          </a:p>
        </p:txBody>
      </p:sp>
      <p:sp>
        <p:nvSpPr>
          <p:cNvPr id="309251" name="TextBox 2"/>
          <p:cNvSpPr txBox="1">
            <a:spLocks noChangeArrowheads="1"/>
          </p:cNvSpPr>
          <p:nvPr/>
        </p:nvSpPr>
        <p:spPr bwMode="auto">
          <a:xfrm>
            <a:off x="762000" y="1219200"/>
            <a:ext cx="786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Example: American Standard Code for Information Interchange (ASCII)</a:t>
            </a:r>
          </a:p>
        </p:txBody>
      </p:sp>
      <p:sp>
        <p:nvSpPr>
          <p:cNvPr id="309252" name="TextBox 3"/>
          <p:cNvSpPr txBox="1">
            <a:spLocks noChangeArrowheads="1"/>
          </p:cNvSpPr>
          <p:nvPr/>
        </p:nvSpPr>
        <p:spPr bwMode="auto">
          <a:xfrm>
            <a:off x="2514600" y="1981200"/>
            <a:ext cx="1563688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1033463" algn="l"/>
              </a:tabLst>
            </a:pPr>
            <a:r>
              <a:rPr lang="en-US" sz="1600" b="1">
                <a:latin typeface="Arial" charset="0"/>
              </a:rPr>
              <a:t>01000001	= A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charset="0"/>
              </a:rPr>
              <a:t>01000010 	= B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charset="0"/>
              </a:rPr>
              <a:t>01000011 	= C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charset="0"/>
              </a:rPr>
              <a:t>01000100 	= D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charset="0"/>
              </a:rPr>
              <a:t>01000101 	= E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charset="0"/>
              </a:rPr>
              <a:t>01000110 	= F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charset="0"/>
              </a:rPr>
              <a:t>01000111 	= G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charset="0"/>
              </a:rPr>
              <a:t>01001000 	= H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charset="0"/>
              </a:rPr>
              <a:t>01001001 	= I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charset="0"/>
              </a:rPr>
              <a:t>01001010 	= J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charset="0"/>
              </a:rPr>
              <a:t>01001011 	= K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charset="0"/>
              </a:rPr>
              <a:t>01001100 	= L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charset="0"/>
              </a:rPr>
              <a:t>01001101 	= M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charset="0"/>
              </a:rPr>
              <a:t>01001110 	= N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charset="0"/>
              </a:rPr>
              <a:t>01001111 	= O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charset="0"/>
              </a:rPr>
              <a:t>01010000 	= P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charset="0"/>
              </a:rPr>
              <a:t>01010001 	= Q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charset="0"/>
              </a:rPr>
              <a:t>…</a:t>
            </a:r>
          </a:p>
        </p:txBody>
      </p:sp>
      <p:sp>
        <p:nvSpPr>
          <p:cNvPr id="309253" name="TextBox 4"/>
          <p:cNvSpPr txBox="1">
            <a:spLocks noChangeArrowheads="1"/>
          </p:cNvSpPr>
          <p:nvPr/>
        </p:nvSpPr>
        <p:spPr bwMode="auto">
          <a:xfrm>
            <a:off x="4397375" y="1981200"/>
            <a:ext cx="157480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1033463" algn="l"/>
              </a:tabLst>
            </a:pPr>
            <a:r>
              <a:rPr lang="en-US" sz="1600" b="1">
                <a:latin typeface="Arial" charset="0"/>
              </a:rPr>
              <a:t>01100001 	= a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charset="0"/>
              </a:rPr>
              <a:t>01100010 	= b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charset="0"/>
              </a:rPr>
              <a:t>01100011 	= c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charset="0"/>
              </a:rPr>
              <a:t>01100100 	= d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charset="0"/>
              </a:rPr>
              <a:t>01100101 	= e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charset="0"/>
              </a:rPr>
              <a:t>01100110 	= f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charset="0"/>
              </a:rPr>
              <a:t>01100111 	= g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charset="0"/>
              </a:rPr>
              <a:t>01101000 	= h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charset="0"/>
              </a:rPr>
              <a:t>01101001 	= i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charset="0"/>
              </a:rPr>
              <a:t>01101010 	= j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charset="0"/>
              </a:rPr>
              <a:t>01101011 	= k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charset="0"/>
              </a:rPr>
              <a:t>01101100 	= l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charset="0"/>
              </a:rPr>
              <a:t>01101101 	= m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charset="0"/>
              </a:rPr>
              <a:t>01101110 	= n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charset="0"/>
              </a:rPr>
              <a:t>01101111 	= o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charset="0"/>
              </a:rPr>
              <a:t>01110000 	= p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charset="0"/>
              </a:rPr>
              <a:t>01110001 	= q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charset="0"/>
              </a:rPr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  <a:noFill/>
          <a:ln/>
        </p:spPr>
        <p:txBody>
          <a:bodyPr/>
          <a:lstStyle/>
          <a:p>
            <a:r>
              <a:rPr lang="en-US" dirty="0" smtClean="0"/>
              <a:t>Output Devices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8001000" cy="4114800"/>
          </a:xfrm>
          <a:noFill/>
          <a:ln/>
        </p:spPr>
        <p:txBody>
          <a:bodyPr/>
          <a:lstStyle/>
          <a:p>
            <a:r>
              <a:rPr lang="en-US" dirty="0" smtClean="0"/>
              <a:t>Visual</a:t>
            </a:r>
            <a:endParaRPr lang="en-US" dirty="0"/>
          </a:p>
          <a:p>
            <a:pPr lvl="1"/>
            <a:r>
              <a:rPr lang="en-US" dirty="0" smtClean="0"/>
              <a:t>Screen, projector, head-mounted display, CAVE</a:t>
            </a:r>
            <a:endParaRPr lang="en-US" dirty="0"/>
          </a:p>
          <a:p>
            <a:r>
              <a:rPr lang="en-US" dirty="0" smtClean="0"/>
              <a:t>Acoustic</a:t>
            </a:r>
            <a:endParaRPr lang="en-US" dirty="0"/>
          </a:p>
          <a:p>
            <a:pPr lvl="1"/>
            <a:r>
              <a:rPr lang="en-US" dirty="0"/>
              <a:t>Speakers, </a:t>
            </a:r>
            <a:r>
              <a:rPr lang="en-US" dirty="0" smtClean="0"/>
              <a:t>headphones</a:t>
            </a:r>
          </a:p>
          <a:p>
            <a:r>
              <a:rPr lang="en-US" dirty="0" smtClean="0"/>
              <a:t>Physical</a:t>
            </a:r>
          </a:p>
          <a:p>
            <a:pPr lvl="1"/>
            <a:r>
              <a:rPr lang="en-US" dirty="0" smtClean="0"/>
              <a:t>Tactile (</a:t>
            </a:r>
            <a:r>
              <a:rPr lang="en-US" dirty="0" err="1"/>
              <a:t>v</a:t>
            </a:r>
            <a:r>
              <a:rPr lang="en-US" dirty="0" err="1" smtClean="0"/>
              <a:t>ibrotactile</a:t>
            </a:r>
            <a:r>
              <a:rPr lang="en-US" dirty="0" smtClean="0"/>
              <a:t>, pneumatic, piezoelectric)</a:t>
            </a:r>
          </a:p>
          <a:p>
            <a:pPr lvl="1"/>
            <a:r>
              <a:rPr lang="en-US" dirty="0" smtClean="0"/>
              <a:t>Force feedback (pen, joystick, exoskeleton)</a:t>
            </a:r>
          </a:p>
          <a:p>
            <a:pPr lvl="1"/>
            <a:r>
              <a:rPr lang="en-US" dirty="0" smtClean="0"/>
              <a:t>Thermal</a:t>
            </a:r>
          </a:p>
          <a:p>
            <a:r>
              <a:rPr lang="en-US" dirty="0" smtClean="0"/>
              <a:t>Vestibular (motion-based simulators)</a:t>
            </a:r>
          </a:p>
          <a:p>
            <a:r>
              <a:rPr lang="en-US" dirty="0" smtClean="0"/>
              <a:t>Locomotive (treadmill, stationary bicycle)</a:t>
            </a:r>
          </a:p>
          <a:p>
            <a:r>
              <a:rPr lang="en-US" dirty="0" smtClean="0"/>
              <a:t>Olfactory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The Computer</a:t>
            </a:r>
          </a:p>
          <a:p>
            <a:pPr marL="1371600" lvl="3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C</a:t>
            </a:r>
            <a:r>
              <a:rPr lang="en-US" dirty="0" smtClean="0"/>
              <a:t>ourse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A Personal Approach to Learning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05800" cy="4114800"/>
          </a:xfrm>
        </p:spPr>
        <p:txBody>
          <a:bodyPr/>
          <a:lstStyle/>
          <a:p>
            <a:r>
              <a:rPr lang="en-US" dirty="0"/>
              <a:t>Work ahead, so that you are </a:t>
            </a:r>
            <a:r>
              <a:rPr lang="en-US" u="sng" dirty="0"/>
              <a:t>never</a:t>
            </a:r>
            <a:r>
              <a:rPr lang="en-US" dirty="0"/>
              <a:t> behind</a:t>
            </a:r>
          </a:p>
          <a:p>
            <a:pPr lvl="3"/>
            <a:endParaRPr lang="en-US" dirty="0"/>
          </a:p>
          <a:p>
            <a:r>
              <a:rPr lang="en-US" dirty="0"/>
              <a:t>Find new questions everywhere</a:t>
            </a:r>
          </a:p>
          <a:p>
            <a:pPr lvl="1"/>
            <a:r>
              <a:rPr lang="en-US" dirty="0"/>
              <a:t>Then find the answers somewhere</a:t>
            </a:r>
          </a:p>
          <a:p>
            <a:pPr lvl="3"/>
            <a:endParaRPr lang="en-US" dirty="0"/>
          </a:p>
          <a:p>
            <a:r>
              <a:rPr lang="en-US" dirty="0"/>
              <a:t>Enrich your practical skills relentlessly</a:t>
            </a:r>
          </a:p>
          <a:p>
            <a:pPr lvl="3"/>
            <a:endParaRPr lang="en-US" dirty="0"/>
          </a:p>
          <a:p>
            <a:r>
              <a:rPr lang="en-US" dirty="0"/>
              <a:t>Pick topics you want to learn more </a:t>
            </a:r>
            <a:r>
              <a:rPr lang="en-US" dirty="0" smtClean="0"/>
              <a:t>about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  <a:ln/>
        </p:spPr>
        <p:txBody>
          <a:bodyPr/>
          <a:lstStyle/>
          <a:p>
            <a:r>
              <a:rPr lang="en-US"/>
              <a:t>The Fine Print</a:t>
            </a:r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  <a:noFill/>
          <a:ln/>
        </p:spPr>
        <p:txBody>
          <a:bodyPr/>
          <a:lstStyle/>
          <a:p>
            <a:r>
              <a:rPr lang="en-US" dirty="0"/>
              <a:t>Group work is encouraged on homework</a:t>
            </a:r>
          </a:p>
          <a:p>
            <a:pPr lvl="1"/>
            <a:r>
              <a:rPr lang="en-US" dirty="0"/>
              <a:t>But you must personally write what you turn in</a:t>
            </a:r>
          </a:p>
          <a:p>
            <a:pPr lvl="4"/>
            <a:endParaRPr lang="en-US" dirty="0"/>
          </a:p>
          <a:p>
            <a:r>
              <a:rPr lang="en-US" dirty="0"/>
              <a:t>Deadlines are firm and sharp</a:t>
            </a:r>
          </a:p>
          <a:p>
            <a:pPr lvl="1"/>
            <a:r>
              <a:rPr lang="en-US" dirty="0"/>
              <a:t>Allowances for individual circumstances are included in the grading computation</a:t>
            </a:r>
          </a:p>
          <a:p>
            <a:pPr lvl="4"/>
            <a:endParaRPr lang="en-US" dirty="0"/>
          </a:p>
          <a:p>
            <a:r>
              <a:rPr lang="en-US" dirty="0"/>
              <a:t>Academic integrity is a serious matter</a:t>
            </a:r>
          </a:p>
          <a:p>
            <a:pPr lvl="1"/>
            <a:r>
              <a:rPr lang="en-US" dirty="0"/>
              <a:t>No group work during the </a:t>
            </a:r>
            <a:r>
              <a:rPr lang="en-US" dirty="0" smtClean="0"/>
              <a:t>exam!</a:t>
            </a:r>
            <a:endParaRPr lang="en-US" dirty="0"/>
          </a:p>
          <a:p>
            <a:pPr lvl="1"/>
            <a:r>
              <a:rPr lang="en-US" dirty="0"/>
              <a:t>Scrupulously respect time limits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Before You Go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	On a sheet of paper, answer the following (ungraded) question (no names, please):</a:t>
            </a:r>
          </a:p>
          <a:p>
            <a:endParaRPr lang="en-US"/>
          </a:p>
          <a:p>
            <a:pPr>
              <a:buFontTx/>
              <a:buNone/>
            </a:pPr>
            <a:r>
              <a:rPr lang="en-US"/>
              <a:t>	</a:t>
            </a:r>
            <a:r>
              <a:rPr lang="en-US" sz="4000"/>
              <a:t>What was the muddiest point in today’s class?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0" name="Picture 1" descr="wanted-comput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35013"/>
            <a:ext cx="7772400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58" name="Picture 1" descr="Enia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0"/>
            <a:ext cx="8975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5459" name="TextBox 2"/>
          <p:cNvSpPr txBox="1">
            <a:spLocks noChangeArrowheads="1"/>
          </p:cNvSpPr>
          <p:nvPr/>
        </p:nvSpPr>
        <p:spPr bwMode="auto">
          <a:xfrm>
            <a:off x="0" y="6629400"/>
            <a:ext cx="12144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Arial" charset="0"/>
              </a:rPr>
              <a:t>Source: Wikipedia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1" descr="PDP-10_109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83" name="TextBox 2"/>
          <p:cNvSpPr txBox="1">
            <a:spLocks noChangeArrowheads="1"/>
          </p:cNvSpPr>
          <p:nvPr/>
        </p:nvSpPr>
        <p:spPr bwMode="auto">
          <a:xfrm>
            <a:off x="0" y="6629400"/>
            <a:ext cx="12144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Arial" charset="0"/>
              </a:rPr>
              <a:t>Source: Wikipedia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1" descr="IBM_PC_515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363" y="1497013"/>
            <a:ext cx="5837237" cy="42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507" name="TextBox 2"/>
          <p:cNvSpPr txBox="1">
            <a:spLocks noChangeArrowheads="1"/>
          </p:cNvSpPr>
          <p:nvPr/>
        </p:nvSpPr>
        <p:spPr bwMode="auto">
          <a:xfrm>
            <a:off x="0" y="6629400"/>
            <a:ext cx="12144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tx2"/>
                </a:solidFill>
                <a:latin typeface="Arial" charset="0"/>
              </a:rPr>
              <a:t>Source: Wikipedia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0" name="Picture 1" descr="MacBook_Pr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57200"/>
            <a:ext cx="720248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8531" name="TextBox 2"/>
          <p:cNvSpPr txBox="1">
            <a:spLocks noChangeArrowheads="1"/>
          </p:cNvSpPr>
          <p:nvPr/>
        </p:nvSpPr>
        <p:spPr bwMode="auto">
          <a:xfrm>
            <a:off x="0" y="6629400"/>
            <a:ext cx="12144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tx2"/>
                </a:solidFill>
                <a:latin typeface="Arial" charset="0"/>
              </a:rPr>
              <a:t>Source: Wikipedia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The Big Picture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572000" y="3505200"/>
            <a:ext cx="1219200" cy="990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/>
              <a:t>Processor</a:t>
            </a: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6705600" y="3352800"/>
            <a:ext cx="1143000" cy="1219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/>
              <a:t>Memory</a:t>
            </a:r>
          </a:p>
        </p:txBody>
      </p:sp>
      <p:graphicFrame>
        <p:nvGraphicFramePr>
          <p:cNvPr id="13317" name="Object 5"/>
          <p:cNvGraphicFramePr>
            <a:graphicFrameLocks/>
          </p:cNvGraphicFramePr>
          <p:nvPr/>
        </p:nvGraphicFramePr>
        <p:xfrm>
          <a:off x="609600" y="2971800"/>
          <a:ext cx="1384300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0" name="Clip" r:id="rId4" imgW="1382400" imgH="1869840" progId="MS_ClipArt_Gallery.2">
                  <p:embed/>
                </p:oleObj>
              </mc:Choice>
              <mc:Fallback>
                <p:oleObj name="Clip" r:id="rId4" imgW="1382400" imgH="1869840" progId="MS_ClipArt_Gallery.2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971800"/>
                        <a:ext cx="1384300" cy="187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/>
          </p:cNvGraphicFramePr>
          <p:nvPr/>
        </p:nvGraphicFramePr>
        <p:xfrm>
          <a:off x="2590800" y="3505200"/>
          <a:ext cx="1271588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1" name="Clip" r:id="rId6" imgW="1269720" imgH="1147680" progId="MS_ClipArt_Gallery.2">
                  <p:embed/>
                </p:oleObj>
              </mc:Choice>
              <mc:Fallback>
                <p:oleObj name="Clip" r:id="rId6" imgW="1269720" imgH="1147680" progId="MS_ClipArt_Gallery.2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505200"/>
                        <a:ext cx="1271588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5792788" y="3962400"/>
            <a:ext cx="912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3659188" y="3962400"/>
            <a:ext cx="912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3321" name="Object 9"/>
          <p:cNvGraphicFramePr>
            <a:graphicFrameLocks/>
          </p:cNvGraphicFramePr>
          <p:nvPr/>
        </p:nvGraphicFramePr>
        <p:xfrm>
          <a:off x="1524000" y="1371600"/>
          <a:ext cx="6108700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2" name="Clip" r:id="rId8" imgW="6107040" imgH="4074840" progId="MS_ClipArt_Gallery.5">
                  <p:embed/>
                </p:oleObj>
              </mc:Choice>
              <mc:Fallback>
                <p:oleObj name="Clip" r:id="rId8" imgW="6107040" imgH="4074840" progId="MS_ClipArt_Gallery.5">
                  <p:embed/>
                  <p:pic>
                    <p:nvPicPr>
                      <p:cNvPr id="0" name="Picture 9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71600"/>
                        <a:ext cx="6108700" cy="407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4572000" y="5410200"/>
            <a:ext cx="1219200" cy="990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/>
              <a:t>Network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V="1">
            <a:off x="5181600" y="4495800"/>
            <a:ext cx="0" cy="912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Hardware Processing Cycle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Input comes from somewhere</a:t>
            </a:r>
          </a:p>
          <a:p>
            <a:pPr lvl="1"/>
            <a:r>
              <a:rPr lang="en-US"/>
              <a:t>Keyboard, mouse, microphone, camera, …</a:t>
            </a:r>
          </a:p>
          <a:p>
            <a:pPr lvl="3"/>
            <a:endParaRPr lang="en-US"/>
          </a:p>
          <a:p>
            <a:r>
              <a:rPr lang="en-US"/>
              <a:t>The system does something with it</a:t>
            </a:r>
          </a:p>
          <a:p>
            <a:pPr lvl="1"/>
            <a:r>
              <a:rPr lang="en-US"/>
              <a:t>Processor, memory, software, network, …</a:t>
            </a:r>
          </a:p>
          <a:p>
            <a:pPr lvl="3"/>
            <a:endParaRPr lang="en-US"/>
          </a:p>
          <a:p>
            <a:r>
              <a:rPr lang="en-US"/>
              <a:t>Output goes somewhere</a:t>
            </a:r>
          </a:p>
          <a:p>
            <a:pPr lvl="1"/>
            <a:r>
              <a:rPr lang="en-US"/>
              <a:t>Monitor, speaker, robot controls,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3369</TotalTime>
  <Pages>22</Pages>
  <Words>448</Words>
  <Application>Microsoft Office PowerPoint</Application>
  <PresentationFormat>On-screen Show (4:3)</PresentationFormat>
  <Paragraphs>205</Paragraphs>
  <Slides>25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Symbol</vt:lpstr>
      <vt:lpstr>Times New Roman</vt:lpstr>
      <vt:lpstr>Wingdings</vt:lpstr>
      <vt:lpstr>Default Design</vt:lpstr>
      <vt:lpstr>Clip</vt:lpstr>
      <vt:lpstr>Computers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Big Picture</vt:lpstr>
      <vt:lpstr>Hardware Processing Cycle</vt:lpstr>
      <vt:lpstr>PowerPoint Presentation</vt:lpstr>
      <vt:lpstr>Frequency</vt:lpstr>
      <vt:lpstr>PowerPoint Presentation</vt:lpstr>
      <vt:lpstr>PowerPoint Presentation</vt:lpstr>
      <vt:lpstr>System Architecture</vt:lpstr>
      <vt:lpstr>PowerPoint Presentation</vt:lpstr>
      <vt:lpstr>Units of Size</vt:lpstr>
      <vt:lpstr>Moore’s Law</vt:lpstr>
      <vt:lpstr>PowerPoint Presentation</vt:lpstr>
      <vt:lpstr>Input Devices</vt:lpstr>
      <vt:lpstr>Binary Data Representation</vt:lpstr>
      <vt:lpstr>Output Devices</vt:lpstr>
      <vt:lpstr>Agenda</vt:lpstr>
      <vt:lpstr>A Personal Approach to Learning</vt:lpstr>
      <vt:lpstr>The Fine Print</vt:lpstr>
      <vt:lpstr>Before You Go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Systems</dc:title>
  <dc:subject>Week 2 LBSC 690</dc:subject>
  <dc:creator>Doug Oard</dc:creator>
  <cp:lastModifiedBy>gg</cp:lastModifiedBy>
  <cp:revision>111</cp:revision>
  <cp:lastPrinted>1997-09-10T16:39:34Z</cp:lastPrinted>
  <dcterms:created xsi:type="dcterms:W3CDTF">1997-09-10T16:39:54Z</dcterms:created>
  <dcterms:modified xsi:type="dcterms:W3CDTF">2018-01-24T04:19:11Z</dcterms:modified>
</cp:coreProperties>
</file>