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slideLayouts/slideLayout35.xml" ContentType="application/vnd.openxmlformats-officedocument.presentationml.slideLayout+xml"/>
  <Override PartName="/ppt/theme/theme24.xml" ContentType="application/vnd.openxmlformats-officedocument.theme+xml"/>
  <Override PartName="/ppt/slideLayouts/slideLayout36.xml" ContentType="application/vnd.openxmlformats-officedocument.presentationml.slideLayout+xml"/>
  <Override PartName="/ppt/theme/theme25.xml" ContentType="application/vnd.openxmlformats-officedocument.theme+xml"/>
  <Override PartName="/ppt/slideLayouts/slideLayout37.xml" ContentType="application/vnd.openxmlformats-officedocument.presentationml.slideLayout+xml"/>
  <Override PartName="/ppt/theme/theme26.xml" ContentType="application/vnd.openxmlformats-officedocument.theme+xml"/>
  <Override PartName="/ppt/slideLayouts/slideLayout38.xml" ContentType="application/vnd.openxmlformats-officedocument.presentationml.slideLayout+xml"/>
  <Override PartName="/ppt/theme/theme27.xml" ContentType="application/vnd.openxmlformats-officedocument.theme+xml"/>
  <Override PartName="/ppt/slideLayouts/slideLayout39.xml" ContentType="application/vnd.openxmlformats-officedocument.presentationml.slideLayout+xml"/>
  <Override PartName="/ppt/theme/theme28.xml" ContentType="application/vnd.openxmlformats-officedocument.theme+xml"/>
  <Override PartName="/ppt/slideLayouts/slideLayout40.xml" ContentType="application/vnd.openxmlformats-officedocument.presentationml.slideLayout+xml"/>
  <Override PartName="/ppt/theme/theme29.xml" ContentType="application/vnd.openxmlformats-officedocument.theme+xml"/>
  <Override PartName="/ppt/slideLayouts/slideLayout41.xml" ContentType="application/vnd.openxmlformats-officedocument.presentationml.slideLayout+xml"/>
  <Override PartName="/ppt/theme/theme30.xml" ContentType="application/vnd.openxmlformats-officedocument.theme+xml"/>
  <Override PartName="/ppt/slideLayouts/slideLayout42.xml" ContentType="application/vnd.openxmlformats-officedocument.presentationml.slideLayout+xml"/>
  <Override PartName="/ppt/theme/theme31.xml" ContentType="application/vnd.openxmlformats-officedocument.theme+xml"/>
  <Override PartName="/ppt/slideLayouts/slideLayout43.xml" ContentType="application/vnd.openxmlformats-officedocument.presentationml.slideLayout+xml"/>
  <Override PartName="/ppt/theme/theme32.xml" ContentType="application/vnd.openxmlformats-officedocument.theme+xml"/>
  <Override PartName="/ppt/slideLayouts/slideLayout44.xml" ContentType="application/vnd.openxmlformats-officedocument.presentationml.slideLayout+xml"/>
  <Override PartName="/ppt/theme/theme33.xml" ContentType="application/vnd.openxmlformats-officedocument.theme+xml"/>
  <Override PartName="/ppt/slideLayouts/slideLayout45.xml" ContentType="application/vnd.openxmlformats-officedocument.presentationml.slideLayout+xml"/>
  <Override PartName="/ppt/theme/theme34.xml" ContentType="application/vnd.openxmlformats-officedocument.theme+xml"/>
  <Override PartName="/ppt/slideLayouts/slideLayout46.xml" ContentType="application/vnd.openxmlformats-officedocument.presentationml.slideLayout+xml"/>
  <Override PartName="/ppt/theme/theme35.xml" ContentType="application/vnd.openxmlformats-officedocument.theme+xml"/>
  <Override PartName="/ppt/slideLayouts/slideLayout47.xml" ContentType="application/vnd.openxmlformats-officedocument.presentationml.slideLayout+xml"/>
  <Override PartName="/ppt/theme/theme36.xml" ContentType="application/vnd.openxmlformats-officedocument.theme+xml"/>
  <Override PartName="/ppt/slideLayouts/slideLayout48.xml" ContentType="application/vnd.openxmlformats-officedocument.presentationml.slideLayout+xml"/>
  <Override PartName="/ppt/theme/theme37.xml" ContentType="application/vnd.openxmlformats-officedocument.theme+xml"/>
  <Override PartName="/ppt/slideLayouts/slideLayout49.xml" ContentType="application/vnd.openxmlformats-officedocument.presentationml.slideLayout+xml"/>
  <Override PartName="/ppt/theme/theme38.xml" ContentType="application/vnd.openxmlformats-officedocument.theme+xml"/>
  <Override PartName="/ppt/slideLayouts/slideLayout50.xml" ContentType="application/vnd.openxmlformats-officedocument.presentationml.slideLayout+xml"/>
  <Override PartName="/ppt/theme/theme39.xml" ContentType="application/vnd.openxmlformats-officedocument.theme+xml"/>
  <Override PartName="/ppt/slideLayouts/slideLayout51.xml" ContentType="application/vnd.openxmlformats-officedocument.presentationml.slideLayout+xml"/>
  <Override PartName="/ppt/theme/theme40.xml" ContentType="application/vnd.openxmlformats-officedocument.theme+xml"/>
  <Override PartName="/ppt/slideLayouts/slideLayout52.xml" ContentType="application/vnd.openxmlformats-officedocument.presentationml.slideLayout+xml"/>
  <Override PartName="/ppt/theme/theme41.xml" ContentType="application/vnd.openxmlformats-officedocument.theme+xml"/>
  <Override PartName="/ppt/theme/theme42.xml" ContentType="application/vnd.openxmlformats-officedocument.theme+xml"/>
  <Override PartName="/ppt/theme/theme4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5" r:id="rId2"/>
    <p:sldMasterId id="2147483725" r:id="rId3"/>
    <p:sldMasterId id="2147483727" r:id="rId4"/>
    <p:sldMasterId id="2147483729" r:id="rId5"/>
    <p:sldMasterId id="2147483731" r:id="rId6"/>
    <p:sldMasterId id="2147483733" r:id="rId7"/>
    <p:sldMasterId id="2147483735" r:id="rId8"/>
    <p:sldMasterId id="2147483737" r:id="rId9"/>
    <p:sldMasterId id="2147483739" r:id="rId10"/>
    <p:sldMasterId id="2147483741" r:id="rId11"/>
    <p:sldMasterId id="2147483743" r:id="rId12"/>
    <p:sldMasterId id="2147483747" r:id="rId13"/>
    <p:sldMasterId id="2147483749" r:id="rId14"/>
    <p:sldMasterId id="2147483751" r:id="rId15"/>
    <p:sldMasterId id="2147483753" r:id="rId16"/>
    <p:sldMasterId id="2147483755" r:id="rId17"/>
    <p:sldMasterId id="2147483757" r:id="rId18"/>
    <p:sldMasterId id="2147483759" r:id="rId19"/>
    <p:sldMasterId id="2147483761" r:id="rId20"/>
    <p:sldMasterId id="2147483763" r:id="rId21"/>
    <p:sldMasterId id="2147483765" r:id="rId22"/>
    <p:sldMasterId id="2147483767" r:id="rId23"/>
    <p:sldMasterId id="2147483769" r:id="rId24"/>
    <p:sldMasterId id="2147483771" r:id="rId25"/>
    <p:sldMasterId id="2147483773" r:id="rId26"/>
    <p:sldMasterId id="2147483775" r:id="rId27"/>
    <p:sldMasterId id="2147483777" r:id="rId28"/>
    <p:sldMasterId id="2147483779" r:id="rId29"/>
    <p:sldMasterId id="2147483781" r:id="rId30"/>
    <p:sldMasterId id="2147483783" r:id="rId31"/>
    <p:sldMasterId id="2147483785" r:id="rId32"/>
    <p:sldMasterId id="2147483787" r:id="rId33"/>
    <p:sldMasterId id="2147483789" r:id="rId34"/>
    <p:sldMasterId id="2147483791" r:id="rId35"/>
    <p:sldMasterId id="2147483793" r:id="rId36"/>
    <p:sldMasterId id="2147483795" r:id="rId37"/>
    <p:sldMasterId id="2147483797" r:id="rId38"/>
    <p:sldMasterId id="2147483799" r:id="rId39"/>
    <p:sldMasterId id="2147483801" r:id="rId40"/>
    <p:sldMasterId id="2147483803" r:id="rId41"/>
  </p:sldMasterIdLst>
  <p:notesMasterIdLst>
    <p:notesMasterId r:id="rId86"/>
  </p:notesMasterIdLst>
  <p:handoutMasterIdLst>
    <p:handoutMasterId r:id="rId87"/>
  </p:handoutMasterIdLst>
  <p:sldIdLst>
    <p:sldId id="285" r:id="rId42"/>
    <p:sldId id="452" r:id="rId43"/>
    <p:sldId id="475" r:id="rId44"/>
    <p:sldId id="485" r:id="rId45"/>
    <p:sldId id="486" r:id="rId46"/>
    <p:sldId id="487" r:id="rId47"/>
    <p:sldId id="488" r:id="rId48"/>
    <p:sldId id="489" r:id="rId49"/>
    <p:sldId id="490" r:id="rId50"/>
    <p:sldId id="491" r:id="rId51"/>
    <p:sldId id="492" r:id="rId52"/>
    <p:sldId id="493" r:id="rId53"/>
    <p:sldId id="494" r:id="rId54"/>
    <p:sldId id="496" r:id="rId55"/>
    <p:sldId id="497" r:id="rId56"/>
    <p:sldId id="498" r:id="rId57"/>
    <p:sldId id="499" r:id="rId58"/>
    <p:sldId id="500" r:id="rId59"/>
    <p:sldId id="501" r:id="rId60"/>
    <p:sldId id="502" r:id="rId61"/>
    <p:sldId id="508" r:id="rId62"/>
    <p:sldId id="509" r:id="rId63"/>
    <p:sldId id="510" r:id="rId64"/>
    <p:sldId id="511" r:id="rId65"/>
    <p:sldId id="512" r:id="rId66"/>
    <p:sldId id="513" r:id="rId67"/>
    <p:sldId id="514" r:id="rId68"/>
    <p:sldId id="515" r:id="rId69"/>
    <p:sldId id="516" r:id="rId70"/>
    <p:sldId id="517" r:id="rId71"/>
    <p:sldId id="518" r:id="rId72"/>
    <p:sldId id="519" r:id="rId73"/>
    <p:sldId id="520" r:id="rId74"/>
    <p:sldId id="521" r:id="rId75"/>
    <p:sldId id="522" r:id="rId76"/>
    <p:sldId id="523" r:id="rId77"/>
    <p:sldId id="524" r:id="rId78"/>
    <p:sldId id="450" r:id="rId79"/>
    <p:sldId id="525" r:id="rId80"/>
    <p:sldId id="503" r:id="rId81"/>
    <p:sldId id="504" r:id="rId82"/>
    <p:sldId id="505" r:id="rId83"/>
    <p:sldId id="506" r:id="rId84"/>
    <p:sldId id="507" r:id="rId8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4799" autoAdjust="0"/>
  </p:normalViewPr>
  <p:slideViewPr>
    <p:cSldViewPr>
      <p:cViewPr varScale="1">
        <p:scale>
          <a:sx n="75" d="100"/>
          <a:sy n="75" d="100"/>
        </p:scale>
        <p:origin x="1410" y="7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Master" Target="slideMasters/slideMaster39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slide" Target="slides/slide1.xml"/><Relationship Id="rId47" Type="http://schemas.openxmlformats.org/officeDocument/2006/relationships/slide" Target="slides/slide6.xml"/><Relationship Id="rId50" Type="http://schemas.openxmlformats.org/officeDocument/2006/relationships/slide" Target="slides/slide9.xml"/><Relationship Id="rId55" Type="http://schemas.openxmlformats.org/officeDocument/2006/relationships/slide" Target="slides/slide14.xml"/><Relationship Id="rId63" Type="http://schemas.openxmlformats.org/officeDocument/2006/relationships/slide" Target="slides/slide22.xml"/><Relationship Id="rId68" Type="http://schemas.openxmlformats.org/officeDocument/2006/relationships/slide" Target="slides/slide27.xml"/><Relationship Id="rId76" Type="http://schemas.openxmlformats.org/officeDocument/2006/relationships/slide" Target="slides/slide35.xml"/><Relationship Id="rId84" Type="http://schemas.openxmlformats.org/officeDocument/2006/relationships/slide" Target="slides/slide43.xml"/><Relationship Id="rId89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40" Type="http://schemas.openxmlformats.org/officeDocument/2006/relationships/slideMaster" Target="slideMasters/slideMaster40.xml"/><Relationship Id="rId45" Type="http://schemas.openxmlformats.org/officeDocument/2006/relationships/slide" Target="slides/slide4.xml"/><Relationship Id="rId53" Type="http://schemas.openxmlformats.org/officeDocument/2006/relationships/slide" Target="slides/slide12.xml"/><Relationship Id="rId58" Type="http://schemas.openxmlformats.org/officeDocument/2006/relationships/slide" Target="slides/slide17.xml"/><Relationship Id="rId66" Type="http://schemas.openxmlformats.org/officeDocument/2006/relationships/slide" Target="slides/slide25.xml"/><Relationship Id="rId74" Type="http://schemas.openxmlformats.org/officeDocument/2006/relationships/slide" Target="slides/slide33.xml"/><Relationship Id="rId79" Type="http://schemas.openxmlformats.org/officeDocument/2006/relationships/slide" Target="slides/slide38.xml"/><Relationship Id="rId87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20.xml"/><Relationship Id="rId82" Type="http://schemas.openxmlformats.org/officeDocument/2006/relationships/slide" Target="slides/slide41.xml"/><Relationship Id="rId90" Type="http://schemas.openxmlformats.org/officeDocument/2006/relationships/theme" Target="theme/theme1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" Target="slides/slide2.xml"/><Relationship Id="rId48" Type="http://schemas.openxmlformats.org/officeDocument/2006/relationships/slide" Target="slides/slide7.xml"/><Relationship Id="rId56" Type="http://schemas.openxmlformats.org/officeDocument/2006/relationships/slide" Target="slides/slide15.xml"/><Relationship Id="rId64" Type="http://schemas.openxmlformats.org/officeDocument/2006/relationships/slide" Target="slides/slide23.xml"/><Relationship Id="rId69" Type="http://schemas.openxmlformats.org/officeDocument/2006/relationships/slide" Target="slides/slide28.xml"/><Relationship Id="rId77" Type="http://schemas.openxmlformats.org/officeDocument/2006/relationships/slide" Target="slides/slide36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0.xml"/><Relationship Id="rId72" Type="http://schemas.openxmlformats.org/officeDocument/2006/relationships/slide" Target="slides/slide31.xml"/><Relationship Id="rId80" Type="http://schemas.openxmlformats.org/officeDocument/2006/relationships/slide" Target="slides/slide39.xml"/><Relationship Id="rId85" Type="http://schemas.openxmlformats.org/officeDocument/2006/relationships/slide" Target="slides/slide44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" Target="slides/slide5.xml"/><Relationship Id="rId59" Type="http://schemas.openxmlformats.org/officeDocument/2006/relationships/slide" Target="slides/slide18.xml"/><Relationship Id="rId67" Type="http://schemas.openxmlformats.org/officeDocument/2006/relationships/slide" Target="slides/slide26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" Target="slides/slide13.xml"/><Relationship Id="rId62" Type="http://schemas.openxmlformats.org/officeDocument/2006/relationships/slide" Target="slides/slide21.xml"/><Relationship Id="rId70" Type="http://schemas.openxmlformats.org/officeDocument/2006/relationships/slide" Target="slides/slide29.xml"/><Relationship Id="rId75" Type="http://schemas.openxmlformats.org/officeDocument/2006/relationships/slide" Target="slides/slide34.xml"/><Relationship Id="rId83" Type="http://schemas.openxmlformats.org/officeDocument/2006/relationships/slide" Target="slides/slide4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8.xml"/><Relationship Id="rId57" Type="http://schemas.openxmlformats.org/officeDocument/2006/relationships/slide" Target="slides/slide16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3.xml"/><Relationship Id="rId52" Type="http://schemas.openxmlformats.org/officeDocument/2006/relationships/slide" Target="slides/slide11.xml"/><Relationship Id="rId60" Type="http://schemas.openxmlformats.org/officeDocument/2006/relationships/slide" Target="slides/slide19.xml"/><Relationship Id="rId65" Type="http://schemas.openxmlformats.org/officeDocument/2006/relationships/slide" Target="slides/slide24.xml"/><Relationship Id="rId73" Type="http://schemas.openxmlformats.org/officeDocument/2006/relationships/slide" Target="slides/slide32.xml"/><Relationship Id="rId78" Type="http://schemas.openxmlformats.org/officeDocument/2006/relationships/slide" Target="slides/slide37.xml"/><Relationship Id="rId81" Type="http://schemas.openxmlformats.org/officeDocument/2006/relationships/slide" Target="slides/slide40.xml"/><Relationship Id="rId86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1CE7DE8-EAF3-461F-B669-7710C764FE27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6121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60A350E-34C7-4C7E-B803-B9F1B9348B6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928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11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484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33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871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27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49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2541DB58-F469-48B0-B6C1-9D36953B7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1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2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10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477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889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3118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361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DD4CF209-7766-4B3C-9797-D4A04A1A434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490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764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68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4820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5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0864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32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328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6823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7151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43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734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853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749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251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282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830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603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505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259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431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193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1964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16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414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660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2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6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7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8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39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1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2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3.xml"/></Relationships>
</file>

<file path=ppt/slideMasters/_rels/slideMaster3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44.xml"/></Relationships>
</file>

<file path=ppt/slideMasters/_rels/slideMaster34.xml.rels><?xml version="1.0" encoding="UTF-8" standalone="yes"?>
<Relationships xmlns="http://schemas.openxmlformats.org/package/2006/relationships"><Relationship Id="rId2" Type="http://schemas.openxmlformats.org/officeDocument/2006/relationships/theme" Target="../theme/theme34.xml"/><Relationship Id="rId1" Type="http://schemas.openxmlformats.org/officeDocument/2006/relationships/slideLayout" Target="../slideLayouts/slideLayout45.xml"/></Relationships>
</file>

<file path=ppt/slideMasters/_rels/slideMaster35.xml.rels><?xml version="1.0" encoding="UTF-8" standalone="yes"?>
<Relationships xmlns="http://schemas.openxmlformats.org/package/2006/relationships"><Relationship Id="rId2" Type="http://schemas.openxmlformats.org/officeDocument/2006/relationships/theme" Target="../theme/theme35.xml"/><Relationship Id="rId1" Type="http://schemas.openxmlformats.org/officeDocument/2006/relationships/slideLayout" Target="../slideLayouts/slideLayout46.xml"/></Relationships>
</file>

<file path=ppt/slideMasters/_rels/slideMaster36.xml.rels><?xml version="1.0" encoding="UTF-8" standalone="yes"?>
<Relationships xmlns="http://schemas.openxmlformats.org/package/2006/relationships"><Relationship Id="rId2" Type="http://schemas.openxmlformats.org/officeDocument/2006/relationships/theme" Target="../theme/theme36.xml"/><Relationship Id="rId1" Type="http://schemas.openxmlformats.org/officeDocument/2006/relationships/slideLayout" Target="../slideLayouts/slideLayout47.xml"/></Relationships>
</file>

<file path=ppt/slideMasters/_rels/slideMaster37.xml.rels><?xml version="1.0" encoding="UTF-8" standalone="yes"?>
<Relationships xmlns="http://schemas.openxmlformats.org/package/2006/relationships"><Relationship Id="rId2" Type="http://schemas.openxmlformats.org/officeDocument/2006/relationships/theme" Target="../theme/theme37.xml"/><Relationship Id="rId1" Type="http://schemas.openxmlformats.org/officeDocument/2006/relationships/slideLayout" Target="../slideLayouts/slideLayout48.xml"/></Relationships>
</file>

<file path=ppt/slideMasters/_rels/slideMaster38.xml.rels><?xml version="1.0" encoding="UTF-8" standalone="yes"?>
<Relationships xmlns="http://schemas.openxmlformats.org/package/2006/relationships"><Relationship Id="rId2" Type="http://schemas.openxmlformats.org/officeDocument/2006/relationships/theme" Target="../theme/theme38.xml"/><Relationship Id="rId1" Type="http://schemas.openxmlformats.org/officeDocument/2006/relationships/slideLayout" Target="../slideLayouts/slideLayout49.xml"/></Relationships>
</file>

<file path=ppt/slideMasters/_rels/slideMaster39.xml.rels><?xml version="1.0" encoding="UTF-8" standalone="yes"?>
<Relationships xmlns="http://schemas.openxmlformats.org/package/2006/relationships"><Relationship Id="rId2" Type="http://schemas.openxmlformats.org/officeDocument/2006/relationships/theme" Target="../theme/theme39.xml"/><Relationship Id="rId1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40.xml.rels><?xml version="1.0" encoding="UTF-8" standalone="yes"?>
<Relationships xmlns="http://schemas.openxmlformats.org/package/2006/relationships"><Relationship Id="rId2" Type="http://schemas.openxmlformats.org/officeDocument/2006/relationships/theme" Target="../theme/theme40.xml"/><Relationship Id="rId1" Type="http://schemas.openxmlformats.org/officeDocument/2006/relationships/slideLayout" Target="../slideLayouts/slideLayout51.xml"/></Relationships>
</file>

<file path=ppt/slideMasters/_rels/slideMaster41.xml.rels><?xml version="1.0" encoding="UTF-8" standalone="yes"?>
<Relationships xmlns="http://schemas.openxmlformats.org/package/2006/relationships"><Relationship Id="rId2" Type="http://schemas.openxmlformats.org/officeDocument/2006/relationships/theme" Target="../theme/theme41.xml"/><Relationship Id="rId1" Type="http://schemas.openxmlformats.org/officeDocument/2006/relationships/slideLayout" Target="../slideLayouts/slideLayout5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27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51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86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33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914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190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097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8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885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192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8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599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637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7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598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11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51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22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171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60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23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8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840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47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276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897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3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85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85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05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15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171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10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41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618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40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0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985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9</a:t>
            </a:r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242888"/>
            <a:ext cx="3560763" cy="893762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rdt3.0 sender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3019425" y="1384300"/>
            <a:ext cx="3860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make_pkt(0, data, checksum)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3060700" y="1090613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2" name="Line 5"/>
          <p:cNvSpPr>
            <a:spLocks noChangeShapeType="1"/>
          </p:cNvSpPr>
          <p:nvPr/>
        </p:nvSpPr>
        <p:spPr bwMode="auto">
          <a:xfrm>
            <a:off x="3162300" y="14287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03" name="Line 6"/>
          <p:cNvSpPr>
            <a:spLocks noChangeShapeType="1"/>
          </p:cNvSpPr>
          <p:nvPr/>
        </p:nvSpPr>
        <p:spPr bwMode="auto">
          <a:xfrm>
            <a:off x="2749550" y="1544638"/>
            <a:ext cx="157163" cy="5762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5304" name="Group 7"/>
          <p:cNvGrpSpPr>
            <a:grpSpLocks/>
          </p:cNvGrpSpPr>
          <p:nvPr/>
        </p:nvGrpSpPr>
        <p:grpSpPr bwMode="auto">
          <a:xfrm>
            <a:off x="5360988" y="2090738"/>
            <a:ext cx="889000" cy="865187"/>
            <a:chOff x="445" y="1273"/>
            <a:chExt cx="560" cy="545"/>
          </a:xfrm>
        </p:grpSpPr>
        <p:sp>
          <p:nvSpPr>
            <p:cNvPr id="55352" name="Oval 8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53" name="Text Box 9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ACK0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05" name="Freeform 10"/>
          <p:cNvSpPr>
            <a:spLocks/>
          </p:cNvSpPr>
          <p:nvPr/>
        </p:nvSpPr>
        <p:spPr bwMode="auto">
          <a:xfrm flipV="1">
            <a:off x="3384550" y="2071688"/>
            <a:ext cx="2090738" cy="163512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06" name="Freeform 11"/>
          <p:cNvSpPr>
            <a:spLocks/>
          </p:cNvSpPr>
          <p:nvPr/>
        </p:nvSpPr>
        <p:spPr bwMode="auto">
          <a:xfrm>
            <a:off x="6069013" y="1674813"/>
            <a:ext cx="871537" cy="666750"/>
          </a:xfrm>
          <a:custGeom>
            <a:avLst/>
            <a:gdLst>
              <a:gd name="T0" fmla="*/ 0 w 549"/>
              <a:gd name="T1" fmla="*/ 2147483647 h 420"/>
              <a:gd name="T2" fmla="*/ 2147483647 w 549"/>
              <a:gd name="T3" fmla="*/ 2147483647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9" h="420">
                <a:moveTo>
                  <a:pt x="0" y="306"/>
                </a:moveTo>
                <a:cubicBezTo>
                  <a:pt x="78" y="0"/>
                  <a:pt x="549" y="315"/>
                  <a:pt x="87" y="42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07" name="Text Box 12"/>
          <p:cNvSpPr txBox="1">
            <a:spLocks noChangeArrowheads="1"/>
          </p:cNvSpPr>
          <p:nvPr/>
        </p:nvSpPr>
        <p:spPr bwMode="auto">
          <a:xfrm>
            <a:off x="6481763" y="1196975"/>
            <a:ext cx="1704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isACK(rcvpkt,1) 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8" name="Line 13"/>
          <p:cNvSpPr>
            <a:spLocks noChangeShapeType="1"/>
          </p:cNvSpPr>
          <p:nvPr/>
        </p:nvSpPr>
        <p:spPr bwMode="auto">
          <a:xfrm>
            <a:off x="6691313" y="1898650"/>
            <a:ext cx="13509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5309" name="Group 14"/>
          <p:cNvGrpSpPr>
            <a:grpSpLocks/>
          </p:cNvGrpSpPr>
          <p:nvPr/>
        </p:nvGrpSpPr>
        <p:grpSpPr bwMode="auto">
          <a:xfrm>
            <a:off x="5453063" y="4005263"/>
            <a:ext cx="1189037" cy="850900"/>
            <a:chOff x="4090" y="3230"/>
            <a:chExt cx="749" cy="536"/>
          </a:xfrm>
        </p:grpSpPr>
        <p:sp>
          <p:nvSpPr>
            <p:cNvPr id="55350" name="Oval 15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51" name="Text Box 16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call 1 from above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10" name="Freeform 17"/>
          <p:cNvSpPr>
            <a:spLocks/>
          </p:cNvSpPr>
          <p:nvPr/>
        </p:nvSpPr>
        <p:spPr bwMode="auto">
          <a:xfrm rot="16200000" flipV="1">
            <a:off x="2140744" y="3402806"/>
            <a:ext cx="1254125" cy="150813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1" name="Freeform 18"/>
          <p:cNvSpPr>
            <a:spLocks/>
          </p:cNvSpPr>
          <p:nvPr/>
        </p:nvSpPr>
        <p:spPr bwMode="auto">
          <a:xfrm>
            <a:off x="3370263" y="4738688"/>
            <a:ext cx="2312987" cy="27463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2" name="Freeform 19"/>
          <p:cNvSpPr>
            <a:spLocks/>
          </p:cNvSpPr>
          <p:nvPr/>
        </p:nvSpPr>
        <p:spPr bwMode="auto">
          <a:xfrm rot="5400000" flipH="1" flipV="1">
            <a:off x="5611019" y="3328194"/>
            <a:ext cx="1184275" cy="16668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3" name="Text Box 20"/>
          <p:cNvSpPr txBox="1">
            <a:spLocks noChangeArrowheads="1"/>
          </p:cNvSpPr>
          <p:nvPr/>
        </p:nvSpPr>
        <p:spPr bwMode="auto">
          <a:xfrm>
            <a:off x="3316288" y="5224463"/>
            <a:ext cx="34448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make_pkt(1, data, checksum)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4" name="Text Box 21"/>
          <p:cNvSpPr txBox="1">
            <a:spLocks noChangeArrowheads="1"/>
          </p:cNvSpPr>
          <p:nvPr/>
        </p:nvSpPr>
        <p:spPr bwMode="auto">
          <a:xfrm>
            <a:off x="3316288" y="4941888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5" name="Line 22"/>
          <p:cNvSpPr>
            <a:spLocks noChangeShapeType="1"/>
          </p:cNvSpPr>
          <p:nvPr/>
        </p:nvSpPr>
        <p:spPr bwMode="auto">
          <a:xfrm>
            <a:off x="3435350" y="5253038"/>
            <a:ext cx="25987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6" name="Text Box 23"/>
          <p:cNvSpPr txBox="1">
            <a:spLocks noChangeArrowheads="1"/>
          </p:cNvSpPr>
          <p:nvPr/>
        </p:nvSpPr>
        <p:spPr bwMode="auto">
          <a:xfrm>
            <a:off x="6280150" y="3106738"/>
            <a:ext cx="21494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isACK(rcvpkt,0)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7" name="Line 24"/>
          <p:cNvSpPr>
            <a:spLocks noChangeShapeType="1"/>
          </p:cNvSpPr>
          <p:nvPr/>
        </p:nvSpPr>
        <p:spPr bwMode="auto">
          <a:xfrm>
            <a:off x="6396038" y="3817938"/>
            <a:ext cx="14192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8" name="Text Box 25"/>
          <p:cNvSpPr txBox="1">
            <a:spLocks noChangeArrowheads="1"/>
          </p:cNvSpPr>
          <p:nvPr/>
        </p:nvSpPr>
        <p:spPr bwMode="auto">
          <a:xfrm>
            <a:off x="1290638" y="5062538"/>
            <a:ext cx="16224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isACK(rcvpkt,0) 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9" name="Line 26"/>
          <p:cNvSpPr>
            <a:spLocks noChangeShapeType="1"/>
          </p:cNvSpPr>
          <p:nvPr/>
        </p:nvSpPr>
        <p:spPr bwMode="auto">
          <a:xfrm>
            <a:off x="1393825" y="5788025"/>
            <a:ext cx="12541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0" name="Text Box 27"/>
          <p:cNvSpPr txBox="1">
            <a:spLocks noChangeArrowheads="1"/>
          </p:cNvSpPr>
          <p:nvPr/>
        </p:nvSpPr>
        <p:spPr bwMode="auto">
          <a:xfrm>
            <a:off x="908050" y="2865438"/>
            <a:ext cx="191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isACK(rcvpkt,1)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1" name="Line 28"/>
          <p:cNvSpPr>
            <a:spLocks noChangeShapeType="1"/>
          </p:cNvSpPr>
          <p:nvPr/>
        </p:nvSpPr>
        <p:spPr bwMode="auto">
          <a:xfrm>
            <a:off x="1035050" y="3605213"/>
            <a:ext cx="15176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2" name="Text Box 29"/>
          <p:cNvSpPr txBox="1">
            <a:spLocks noChangeArrowheads="1"/>
          </p:cNvSpPr>
          <p:nvPr/>
        </p:nvSpPr>
        <p:spPr bwMode="auto">
          <a:xfrm>
            <a:off x="6300788" y="3798888"/>
            <a:ext cx="15144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stop_timer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3" name="Text Box 30"/>
          <p:cNvSpPr txBox="1">
            <a:spLocks noChangeArrowheads="1"/>
          </p:cNvSpPr>
          <p:nvPr/>
        </p:nvSpPr>
        <p:spPr bwMode="auto">
          <a:xfrm>
            <a:off x="900113" y="3578225"/>
            <a:ext cx="151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stop_timer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4" name="Freeform 31"/>
          <p:cNvSpPr>
            <a:spLocks/>
          </p:cNvSpPr>
          <p:nvPr/>
        </p:nvSpPr>
        <p:spPr bwMode="auto">
          <a:xfrm>
            <a:off x="6238875" y="2338388"/>
            <a:ext cx="461963" cy="682625"/>
          </a:xfrm>
          <a:custGeom>
            <a:avLst/>
            <a:gdLst>
              <a:gd name="T0" fmla="*/ 0 w 291"/>
              <a:gd name="T1" fmla="*/ 2147483647 h 430"/>
              <a:gd name="T2" fmla="*/ 2147483647 w 291"/>
              <a:gd name="T3" fmla="*/ 2147483647 h 4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1" h="430">
                <a:moveTo>
                  <a:pt x="0" y="120"/>
                </a:moveTo>
                <a:cubicBezTo>
                  <a:pt x="291" y="0"/>
                  <a:pt x="259" y="430"/>
                  <a:pt x="15" y="2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5" name="Text Box 32"/>
          <p:cNvSpPr txBox="1">
            <a:spLocks noChangeArrowheads="1"/>
          </p:cNvSpPr>
          <p:nvPr/>
        </p:nvSpPr>
        <p:spPr bwMode="auto">
          <a:xfrm>
            <a:off x="6570663" y="2516188"/>
            <a:ext cx="21161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6" name="Text Box 33"/>
          <p:cNvSpPr txBox="1">
            <a:spLocks noChangeArrowheads="1"/>
          </p:cNvSpPr>
          <p:nvPr/>
        </p:nvSpPr>
        <p:spPr bwMode="auto">
          <a:xfrm>
            <a:off x="6592888" y="2279650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7" name="Line 34"/>
          <p:cNvSpPr>
            <a:spLocks noChangeShapeType="1"/>
          </p:cNvSpPr>
          <p:nvPr/>
        </p:nvSpPr>
        <p:spPr bwMode="auto">
          <a:xfrm>
            <a:off x="6681788" y="25336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8" name="Freeform 35"/>
          <p:cNvSpPr>
            <a:spLocks/>
          </p:cNvSpPr>
          <p:nvPr/>
        </p:nvSpPr>
        <p:spPr bwMode="auto">
          <a:xfrm>
            <a:off x="2230438" y="4702175"/>
            <a:ext cx="692150" cy="631825"/>
          </a:xfrm>
          <a:custGeom>
            <a:avLst/>
            <a:gdLst>
              <a:gd name="T0" fmla="*/ 2147483647 w 436"/>
              <a:gd name="T1" fmla="*/ 2147483647 h 398"/>
              <a:gd name="T2" fmla="*/ 2147483647 w 436"/>
              <a:gd name="T3" fmla="*/ 0 h 3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6" h="398">
                <a:moveTo>
                  <a:pt x="436" y="101"/>
                </a:moveTo>
                <a:cubicBezTo>
                  <a:pt x="367" y="398"/>
                  <a:pt x="0" y="31"/>
                  <a:pt x="300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9" name="Freeform 36"/>
          <p:cNvSpPr>
            <a:spLocks/>
          </p:cNvSpPr>
          <p:nvPr/>
        </p:nvSpPr>
        <p:spPr bwMode="auto">
          <a:xfrm>
            <a:off x="2030413" y="4413250"/>
            <a:ext cx="571500" cy="420688"/>
          </a:xfrm>
          <a:custGeom>
            <a:avLst/>
            <a:gdLst>
              <a:gd name="T0" fmla="*/ 2147483647 w 900"/>
              <a:gd name="T1" fmla="*/ 2147483647 h 662"/>
              <a:gd name="T2" fmla="*/ 2147483647 w 900"/>
              <a:gd name="T3" fmla="*/ 2147483647 h 66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0" h="662">
                <a:moveTo>
                  <a:pt x="900" y="360"/>
                </a:moveTo>
                <a:cubicBezTo>
                  <a:pt x="171" y="662"/>
                  <a:pt x="0" y="0"/>
                  <a:pt x="825" y="1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30" name="Text Box 37"/>
          <p:cNvSpPr txBox="1">
            <a:spLocks noChangeArrowheads="1"/>
          </p:cNvSpPr>
          <p:nvPr/>
        </p:nvSpPr>
        <p:spPr bwMode="auto">
          <a:xfrm>
            <a:off x="628650" y="4460875"/>
            <a:ext cx="18240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31" name="Text Box 38"/>
          <p:cNvSpPr txBox="1">
            <a:spLocks noChangeArrowheads="1"/>
          </p:cNvSpPr>
          <p:nvPr/>
        </p:nvSpPr>
        <p:spPr bwMode="auto">
          <a:xfrm>
            <a:off x="642938" y="4206875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32" name="Line 39"/>
          <p:cNvSpPr>
            <a:spLocks noChangeShapeType="1"/>
          </p:cNvSpPr>
          <p:nvPr/>
        </p:nvSpPr>
        <p:spPr bwMode="auto">
          <a:xfrm>
            <a:off x="746125" y="44894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33" name="Freeform 40"/>
          <p:cNvSpPr>
            <a:spLocks/>
          </p:cNvSpPr>
          <p:nvPr/>
        </p:nvSpPr>
        <p:spPr bwMode="auto">
          <a:xfrm>
            <a:off x="6426200" y="4373563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34" name="Text Box 41"/>
          <p:cNvSpPr txBox="1">
            <a:spLocks noChangeArrowheads="1"/>
          </p:cNvSpPr>
          <p:nvPr/>
        </p:nvSpPr>
        <p:spPr bwMode="auto">
          <a:xfrm>
            <a:off x="1036638" y="1874838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5335" name="Group 42"/>
          <p:cNvGrpSpPr>
            <a:grpSpLocks/>
          </p:cNvGrpSpPr>
          <p:nvPr/>
        </p:nvGrpSpPr>
        <p:grpSpPr bwMode="auto">
          <a:xfrm>
            <a:off x="2419350" y="2135188"/>
            <a:ext cx="1189038" cy="850900"/>
            <a:chOff x="4090" y="3230"/>
            <a:chExt cx="749" cy="536"/>
          </a:xfrm>
        </p:grpSpPr>
        <p:sp>
          <p:nvSpPr>
            <p:cNvPr id="55348" name="Oval 43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49" name="Text Box 44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call 0from above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36" name="Line 45"/>
          <p:cNvSpPr>
            <a:spLocks noChangeShapeType="1"/>
          </p:cNvSpPr>
          <p:nvPr/>
        </p:nvSpPr>
        <p:spPr bwMode="auto">
          <a:xfrm>
            <a:off x="1123950" y="2160588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5337" name="Group 46"/>
          <p:cNvGrpSpPr>
            <a:grpSpLocks/>
          </p:cNvGrpSpPr>
          <p:nvPr/>
        </p:nvGrpSpPr>
        <p:grpSpPr bwMode="auto">
          <a:xfrm>
            <a:off x="2630488" y="3989388"/>
            <a:ext cx="889000" cy="865187"/>
            <a:chOff x="445" y="1273"/>
            <a:chExt cx="560" cy="545"/>
          </a:xfrm>
        </p:grpSpPr>
        <p:sp>
          <p:nvSpPr>
            <p:cNvPr id="55346" name="Oval 47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47" name="Text Box 48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ACK1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38" name="Freeform 49"/>
          <p:cNvSpPr>
            <a:spLocks/>
          </p:cNvSpPr>
          <p:nvPr/>
        </p:nvSpPr>
        <p:spPr bwMode="auto">
          <a:xfrm flipH="1" flipV="1">
            <a:off x="2006600" y="1782763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39980" name="Text Box 50"/>
          <p:cNvSpPr txBox="1">
            <a:spLocks noChangeArrowheads="1"/>
          </p:cNvSpPr>
          <p:nvPr/>
        </p:nvSpPr>
        <p:spPr bwMode="auto">
          <a:xfrm>
            <a:off x="7224713" y="485298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55340" name="Text Box 51"/>
          <p:cNvSpPr txBox="1">
            <a:spLocks noChangeArrowheads="1"/>
          </p:cNvSpPr>
          <p:nvPr/>
        </p:nvSpPr>
        <p:spPr bwMode="auto">
          <a:xfrm>
            <a:off x="6757988" y="4603750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41" name="Line 52"/>
          <p:cNvSpPr>
            <a:spLocks noChangeShapeType="1"/>
          </p:cNvSpPr>
          <p:nvPr/>
        </p:nvSpPr>
        <p:spPr bwMode="auto">
          <a:xfrm>
            <a:off x="6845300" y="4889500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39983" name="Text Box 53"/>
          <p:cNvSpPr txBox="1">
            <a:spLocks noChangeArrowheads="1"/>
          </p:cNvSpPr>
          <p:nvPr/>
        </p:nvSpPr>
        <p:spPr bwMode="auto">
          <a:xfrm>
            <a:off x="7127875" y="18478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39984" name="Text Box 54"/>
          <p:cNvSpPr txBox="1">
            <a:spLocks noChangeArrowheads="1"/>
          </p:cNvSpPr>
          <p:nvPr/>
        </p:nvSpPr>
        <p:spPr bwMode="auto">
          <a:xfrm>
            <a:off x="1476375" y="21240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39985" name="Text Box 55"/>
          <p:cNvSpPr txBox="1">
            <a:spLocks noChangeArrowheads="1"/>
          </p:cNvSpPr>
          <p:nvPr/>
        </p:nvSpPr>
        <p:spPr bwMode="auto">
          <a:xfrm>
            <a:off x="1879600" y="57943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pic>
        <p:nvPicPr>
          <p:cNvPr id="55345" name="Picture 5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877888"/>
            <a:ext cx="30162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371475" y="133032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2811463" y="1325563"/>
            <a:ext cx="1071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48" name="Text Box 8"/>
          <p:cNvSpPr txBox="1">
            <a:spLocks noChangeArrowheads="1"/>
          </p:cNvSpPr>
          <p:nvPr/>
        </p:nvSpPr>
        <p:spPr bwMode="auto">
          <a:xfrm>
            <a:off x="2814638" y="294957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2820988" y="38052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sp>
        <p:nvSpPr>
          <p:cNvPr id="368651" name="Text Box 11"/>
          <p:cNvSpPr txBox="1">
            <a:spLocks noChangeArrowheads="1"/>
          </p:cNvSpPr>
          <p:nvPr/>
        </p:nvSpPr>
        <p:spPr bwMode="auto">
          <a:xfrm>
            <a:off x="2817813" y="226377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52" name="Text Box 12"/>
          <p:cNvSpPr txBox="1">
            <a:spLocks noChangeArrowheads="1"/>
          </p:cNvSpPr>
          <p:nvPr/>
        </p:nvSpPr>
        <p:spPr bwMode="auto">
          <a:xfrm>
            <a:off x="2814638" y="31750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8653" name="Text Box 13"/>
          <p:cNvSpPr txBox="1">
            <a:spLocks noChangeArrowheads="1"/>
          </p:cNvSpPr>
          <p:nvPr/>
        </p:nvSpPr>
        <p:spPr bwMode="auto">
          <a:xfrm>
            <a:off x="2814638" y="40005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54" name="Text Box 14"/>
          <p:cNvSpPr txBox="1">
            <a:spLocks noChangeArrowheads="1"/>
          </p:cNvSpPr>
          <p:nvPr/>
        </p:nvSpPr>
        <p:spPr bwMode="auto">
          <a:xfrm>
            <a:off x="300038" y="251301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144463" y="3606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144463" y="27320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288925" y="33670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</a:t>
            </a:r>
          </a:p>
        </p:txBody>
      </p:sp>
      <p:sp>
        <p:nvSpPr>
          <p:cNvPr id="40975" name="Text Box 7"/>
          <p:cNvSpPr txBox="1">
            <a:spLocks noChangeArrowheads="1"/>
          </p:cNvSpPr>
          <p:nvPr/>
        </p:nvSpPr>
        <p:spPr bwMode="auto">
          <a:xfrm>
            <a:off x="133350" y="17700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49" name="Text Box 9"/>
          <p:cNvSpPr txBox="1">
            <a:spLocks noChangeArrowheads="1"/>
          </p:cNvSpPr>
          <p:nvPr/>
        </p:nvSpPr>
        <p:spPr bwMode="auto">
          <a:xfrm>
            <a:off x="2809875" y="20526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8677" name="Group 37"/>
          <p:cNvGrpSpPr>
            <a:grpSpLocks/>
          </p:cNvGrpSpPr>
          <p:nvPr/>
        </p:nvGrpSpPr>
        <p:grpSpPr bwMode="auto">
          <a:xfrm>
            <a:off x="1349375" y="1839913"/>
            <a:ext cx="1471613" cy="512762"/>
            <a:chOff x="850" y="1159"/>
            <a:chExt cx="927" cy="323"/>
          </a:xfrm>
        </p:grpSpPr>
        <p:sp>
          <p:nvSpPr>
            <p:cNvPr id="41040" name="Line 19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41" name="Text Box 28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83" name="Group 43"/>
          <p:cNvGrpSpPr>
            <a:grpSpLocks/>
          </p:cNvGrpSpPr>
          <p:nvPr/>
        </p:nvGrpSpPr>
        <p:grpSpPr bwMode="auto">
          <a:xfrm>
            <a:off x="1343025" y="3576638"/>
            <a:ext cx="1471613" cy="487362"/>
            <a:chOff x="846" y="2253"/>
            <a:chExt cx="927" cy="307"/>
          </a:xfrm>
        </p:grpSpPr>
        <p:sp>
          <p:nvSpPr>
            <p:cNvPr id="41038" name="Line 24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9" name="Text Box 29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79" name="Group 39"/>
          <p:cNvGrpSpPr>
            <a:grpSpLocks/>
          </p:cNvGrpSpPr>
          <p:nvPr/>
        </p:nvGrpSpPr>
        <p:grpSpPr bwMode="auto">
          <a:xfrm>
            <a:off x="1357313" y="2714625"/>
            <a:ext cx="1471612" cy="504825"/>
            <a:chOff x="855" y="1710"/>
            <a:chExt cx="927" cy="318"/>
          </a:xfrm>
        </p:grpSpPr>
        <p:sp>
          <p:nvSpPr>
            <p:cNvPr id="41036" name="Line 23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7" name="Text Box 3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680" name="Group 40"/>
          <p:cNvGrpSpPr>
            <a:grpSpLocks/>
          </p:cNvGrpSpPr>
          <p:nvPr/>
        </p:nvGrpSpPr>
        <p:grpSpPr bwMode="auto">
          <a:xfrm>
            <a:off x="1343025" y="3179763"/>
            <a:ext cx="1471613" cy="471487"/>
            <a:chOff x="846" y="2003"/>
            <a:chExt cx="927" cy="297"/>
          </a:xfrm>
        </p:grpSpPr>
        <p:sp>
          <p:nvSpPr>
            <p:cNvPr id="41034" name="Line 2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5" name="Text Box 31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678" name="Group 38"/>
          <p:cNvGrpSpPr>
            <a:grpSpLocks/>
          </p:cNvGrpSpPr>
          <p:nvPr/>
        </p:nvGrpSpPr>
        <p:grpSpPr bwMode="auto">
          <a:xfrm>
            <a:off x="1335088" y="2339975"/>
            <a:ext cx="1471612" cy="455613"/>
            <a:chOff x="841" y="1474"/>
            <a:chExt cx="927" cy="287"/>
          </a:xfrm>
        </p:grpSpPr>
        <p:sp>
          <p:nvSpPr>
            <p:cNvPr id="41032" name="Line 25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3" name="Text Box 3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684" name="Group 44"/>
          <p:cNvGrpSpPr>
            <a:grpSpLocks/>
          </p:cNvGrpSpPr>
          <p:nvPr/>
        </p:nvGrpSpPr>
        <p:grpSpPr bwMode="auto">
          <a:xfrm>
            <a:off x="1328738" y="4032250"/>
            <a:ext cx="1471612" cy="461963"/>
            <a:chOff x="837" y="2540"/>
            <a:chExt cx="927" cy="291"/>
          </a:xfrm>
        </p:grpSpPr>
        <p:sp>
          <p:nvSpPr>
            <p:cNvPr id="41030" name="Line 27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1" name="Text Box 3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0983" name="Text Box 45"/>
          <p:cNvSpPr txBox="1">
            <a:spLocks noChangeArrowheads="1"/>
          </p:cNvSpPr>
          <p:nvPr/>
        </p:nvSpPr>
        <p:spPr bwMode="auto">
          <a:xfrm>
            <a:off x="1636713" y="5111750"/>
            <a:ext cx="1252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(a) no loss</a:t>
            </a:r>
          </a:p>
        </p:txBody>
      </p:sp>
      <p:sp>
        <p:nvSpPr>
          <p:cNvPr id="40984" name="Text Box 46"/>
          <p:cNvSpPr txBox="1">
            <a:spLocks noChangeArrowheads="1"/>
          </p:cNvSpPr>
          <p:nvPr/>
        </p:nvSpPr>
        <p:spPr bwMode="auto">
          <a:xfrm>
            <a:off x="4929188" y="132715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85" name="Text Box 47"/>
          <p:cNvSpPr txBox="1">
            <a:spLocks noChangeArrowheads="1"/>
          </p:cNvSpPr>
          <p:nvPr/>
        </p:nvSpPr>
        <p:spPr bwMode="auto">
          <a:xfrm>
            <a:off x="7369175" y="13223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88" name="Text Box 48"/>
          <p:cNvSpPr txBox="1">
            <a:spLocks noChangeArrowheads="1"/>
          </p:cNvSpPr>
          <p:nvPr/>
        </p:nvSpPr>
        <p:spPr bwMode="auto">
          <a:xfrm>
            <a:off x="7370763" y="423862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8689" name="Text Box 49"/>
          <p:cNvSpPr txBox="1">
            <a:spLocks noChangeArrowheads="1"/>
          </p:cNvSpPr>
          <p:nvPr/>
        </p:nvSpPr>
        <p:spPr bwMode="auto">
          <a:xfrm>
            <a:off x="7378700" y="50800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sp>
        <p:nvSpPr>
          <p:cNvPr id="368690" name="Text Box 50"/>
          <p:cNvSpPr txBox="1">
            <a:spLocks noChangeArrowheads="1"/>
          </p:cNvSpPr>
          <p:nvPr/>
        </p:nvSpPr>
        <p:spPr bwMode="auto">
          <a:xfrm>
            <a:off x="7375525" y="2260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91" name="Text Box 51"/>
          <p:cNvSpPr txBox="1">
            <a:spLocks noChangeArrowheads="1"/>
          </p:cNvSpPr>
          <p:nvPr/>
        </p:nvSpPr>
        <p:spPr bwMode="auto">
          <a:xfrm>
            <a:off x="7372350" y="44497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8692" name="Text Box 52"/>
          <p:cNvSpPr txBox="1">
            <a:spLocks noChangeArrowheads="1"/>
          </p:cNvSpPr>
          <p:nvPr/>
        </p:nvSpPr>
        <p:spPr bwMode="auto">
          <a:xfrm>
            <a:off x="7372350" y="52752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93" name="Text Box 53"/>
          <p:cNvSpPr txBox="1">
            <a:spLocks noChangeArrowheads="1"/>
          </p:cNvSpPr>
          <p:nvPr/>
        </p:nvSpPr>
        <p:spPr bwMode="auto">
          <a:xfrm>
            <a:off x="4857750" y="25098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8694" name="Text Box 54"/>
          <p:cNvSpPr txBox="1">
            <a:spLocks noChangeArrowheads="1"/>
          </p:cNvSpPr>
          <p:nvPr/>
        </p:nvSpPr>
        <p:spPr bwMode="auto">
          <a:xfrm>
            <a:off x="4702175" y="48815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95" name="Text Box 55"/>
          <p:cNvSpPr txBox="1">
            <a:spLocks noChangeArrowheads="1"/>
          </p:cNvSpPr>
          <p:nvPr/>
        </p:nvSpPr>
        <p:spPr bwMode="auto">
          <a:xfrm>
            <a:off x="4702175" y="27289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368696" name="Text Box 56"/>
          <p:cNvSpPr txBox="1">
            <a:spLocks noChangeArrowheads="1"/>
          </p:cNvSpPr>
          <p:nvPr/>
        </p:nvSpPr>
        <p:spPr bwMode="auto">
          <a:xfrm>
            <a:off x="4846638" y="46418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</a:t>
            </a:r>
          </a:p>
        </p:txBody>
      </p:sp>
      <p:sp>
        <p:nvSpPr>
          <p:cNvPr id="40995" name="Text Box 57"/>
          <p:cNvSpPr txBox="1">
            <a:spLocks noChangeArrowheads="1"/>
          </p:cNvSpPr>
          <p:nvPr/>
        </p:nvSpPr>
        <p:spPr bwMode="auto">
          <a:xfrm>
            <a:off x="4691063" y="17668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98" name="Text Box 58"/>
          <p:cNvSpPr txBox="1">
            <a:spLocks noChangeArrowheads="1"/>
          </p:cNvSpPr>
          <p:nvPr/>
        </p:nvSpPr>
        <p:spPr bwMode="auto">
          <a:xfrm>
            <a:off x="7367588" y="204946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8699" name="Group 59"/>
          <p:cNvGrpSpPr>
            <a:grpSpLocks/>
          </p:cNvGrpSpPr>
          <p:nvPr/>
        </p:nvGrpSpPr>
        <p:grpSpPr bwMode="auto">
          <a:xfrm>
            <a:off x="5907088" y="1836738"/>
            <a:ext cx="1471612" cy="512762"/>
            <a:chOff x="850" y="1159"/>
            <a:chExt cx="927" cy="323"/>
          </a:xfrm>
        </p:grpSpPr>
        <p:sp>
          <p:nvSpPr>
            <p:cNvPr id="41028" name="Line 6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9" name="Text Box 6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2" name="Group 62"/>
          <p:cNvGrpSpPr>
            <a:grpSpLocks/>
          </p:cNvGrpSpPr>
          <p:nvPr/>
        </p:nvGrpSpPr>
        <p:grpSpPr bwMode="auto">
          <a:xfrm>
            <a:off x="5900738" y="4851400"/>
            <a:ext cx="1471612" cy="487363"/>
            <a:chOff x="846" y="2253"/>
            <a:chExt cx="927" cy="307"/>
          </a:xfrm>
        </p:grpSpPr>
        <p:sp>
          <p:nvSpPr>
            <p:cNvPr id="41026" name="Line 6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7" name="Text Box 6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8" name="Group 68"/>
          <p:cNvGrpSpPr>
            <a:grpSpLocks/>
          </p:cNvGrpSpPr>
          <p:nvPr/>
        </p:nvGrpSpPr>
        <p:grpSpPr bwMode="auto">
          <a:xfrm>
            <a:off x="5900738" y="4454525"/>
            <a:ext cx="1471612" cy="471488"/>
            <a:chOff x="846" y="2003"/>
            <a:chExt cx="927" cy="297"/>
          </a:xfrm>
        </p:grpSpPr>
        <p:sp>
          <p:nvSpPr>
            <p:cNvPr id="41024" name="Line 69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5" name="Text Box 70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711" name="Group 71"/>
          <p:cNvGrpSpPr>
            <a:grpSpLocks/>
          </p:cNvGrpSpPr>
          <p:nvPr/>
        </p:nvGrpSpPr>
        <p:grpSpPr bwMode="auto">
          <a:xfrm>
            <a:off x="5892800" y="2336800"/>
            <a:ext cx="1471613" cy="455613"/>
            <a:chOff x="841" y="1474"/>
            <a:chExt cx="927" cy="287"/>
          </a:xfrm>
        </p:grpSpPr>
        <p:sp>
          <p:nvSpPr>
            <p:cNvPr id="41022" name="Line 72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3" name="Text Box 73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714" name="Group 74"/>
          <p:cNvGrpSpPr>
            <a:grpSpLocks/>
          </p:cNvGrpSpPr>
          <p:nvPr/>
        </p:nvGrpSpPr>
        <p:grpSpPr bwMode="auto">
          <a:xfrm>
            <a:off x="5886450" y="5302250"/>
            <a:ext cx="1471613" cy="466725"/>
            <a:chOff x="837" y="2537"/>
            <a:chExt cx="927" cy="294"/>
          </a:xfrm>
        </p:grpSpPr>
        <p:sp>
          <p:nvSpPr>
            <p:cNvPr id="41020" name="Line 75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1" name="Text Box 76"/>
            <p:cNvSpPr txBox="1">
              <a:spLocks noChangeArrowheads="1"/>
            </p:cNvSpPr>
            <p:nvPr/>
          </p:nvSpPr>
          <p:spPr bwMode="auto">
            <a:xfrm>
              <a:off x="1091" y="2537"/>
              <a:ext cx="3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</a:rPr>
                <a:t>ack0</a:t>
              </a:r>
            </a:p>
          </p:txBody>
        </p:sp>
      </p:grpSp>
      <p:sp>
        <p:nvSpPr>
          <p:cNvPr id="41002" name="Text Box 78"/>
          <p:cNvSpPr txBox="1">
            <a:spLocks noChangeArrowheads="1"/>
          </p:cNvSpPr>
          <p:nvPr/>
        </p:nvSpPr>
        <p:spPr bwMode="auto">
          <a:xfrm>
            <a:off x="5980113" y="6019800"/>
            <a:ext cx="1671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(b) packet loss</a:t>
            </a:r>
          </a:p>
        </p:txBody>
      </p:sp>
      <p:grpSp>
        <p:nvGrpSpPr>
          <p:cNvPr id="368721" name="Group 81"/>
          <p:cNvGrpSpPr>
            <a:grpSpLocks/>
          </p:cNvGrpSpPr>
          <p:nvPr/>
        </p:nvGrpSpPr>
        <p:grpSpPr bwMode="auto">
          <a:xfrm>
            <a:off x="5915025" y="2711450"/>
            <a:ext cx="1157288" cy="738188"/>
            <a:chOff x="3726" y="1687"/>
            <a:chExt cx="729" cy="465"/>
          </a:xfrm>
        </p:grpSpPr>
        <p:sp>
          <p:nvSpPr>
            <p:cNvPr id="41016" name="Line 66"/>
            <p:cNvSpPr>
              <a:spLocks noChangeShapeType="1"/>
            </p:cNvSpPr>
            <p:nvPr/>
          </p:nvSpPr>
          <p:spPr bwMode="auto">
            <a:xfrm>
              <a:off x="3726" y="1780"/>
              <a:ext cx="548" cy="14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7" name="Text Box 67"/>
            <p:cNvSpPr txBox="1">
              <a:spLocks noChangeArrowheads="1"/>
            </p:cNvSpPr>
            <p:nvPr/>
          </p:nvSpPr>
          <p:spPr bwMode="auto">
            <a:xfrm>
              <a:off x="3965" y="1687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  <p:sp>
          <p:nvSpPr>
            <p:cNvPr id="41018" name="Text Box 79"/>
            <p:cNvSpPr txBox="1">
              <a:spLocks noChangeArrowheads="1"/>
            </p:cNvSpPr>
            <p:nvPr/>
          </p:nvSpPr>
          <p:spPr bwMode="auto">
            <a:xfrm>
              <a:off x="4185" y="1808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019" name="Text Box 80"/>
            <p:cNvSpPr txBox="1">
              <a:spLocks noChangeArrowheads="1"/>
            </p:cNvSpPr>
            <p:nvPr/>
          </p:nvSpPr>
          <p:spPr bwMode="auto">
            <a:xfrm>
              <a:off x="4126" y="1940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i="1" smtClean="0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8726" name="Group 86"/>
          <p:cNvGrpSpPr>
            <a:grpSpLocks/>
          </p:cNvGrpSpPr>
          <p:nvPr/>
        </p:nvGrpSpPr>
        <p:grpSpPr bwMode="auto">
          <a:xfrm>
            <a:off x="5795963" y="3014663"/>
            <a:ext cx="122237" cy="1033462"/>
            <a:chOff x="3651" y="1878"/>
            <a:chExt cx="78" cy="963"/>
          </a:xfrm>
        </p:grpSpPr>
        <p:sp>
          <p:nvSpPr>
            <p:cNvPr id="41013" name="Line 82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4" name="Line 8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5" name="Line 8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8728" name="Group 88"/>
          <p:cNvGrpSpPr>
            <a:grpSpLocks/>
          </p:cNvGrpSpPr>
          <p:nvPr/>
        </p:nvGrpSpPr>
        <p:grpSpPr bwMode="auto">
          <a:xfrm>
            <a:off x="5924550" y="4003675"/>
            <a:ext cx="1471613" cy="504825"/>
            <a:chOff x="855" y="1710"/>
            <a:chExt cx="927" cy="318"/>
          </a:xfrm>
        </p:grpSpPr>
        <p:sp>
          <p:nvSpPr>
            <p:cNvPr id="41011" name="Line 89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2" name="Text Box 9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732" name="Group 92"/>
          <p:cNvGrpSpPr>
            <a:grpSpLocks/>
          </p:cNvGrpSpPr>
          <p:nvPr/>
        </p:nvGrpSpPr>
        <p:grpSpPr bwMode="auto">
          <a:xfrm>
            <a:off x="4492625" y="3627438"/>
            <a:ext cx="1377950" cy="731837"/>
            <a:chOff x="2802" y="2348"/>
            <a:chExt cx="868" cy="461"/>
          </a:xfrm>
        </p:grpSpPr>
        <p:pic>
          <p:nvPicPr>
            <p:cNvPr id="56368" name="Picture 87" descr="alarm_clock_ringi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0" name="Text Box 9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resend pkt1</a:t>
              </a:r>
            </a:p>
          </p:txBody>
        </p:sp>
      </p:grpSp>
      <p:sp>
        <p:nvSpPr>
          <p:cNvPr id="41007" name="Rectangle 95"/>
          <p:cNvSpPr>
            <a:spLocks noGrp="1" noChangeArrowheads="1"/>
          </p:cNvSpPr>
          <p:nvPr>
            <p:ph type="title"/>
          </p:nvPr>
        </p:nvSpPr>
        <p:spPr>
          <a:xfrm>
            <a:off x="377825" y="252413"/>
            <a:ext cx="3937000" cy="6191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rdt3.0 in action</a:t>
            </a:r>
          </a:p>
        </p:txBody>
      </p:sp>
      <p:pic>
        <p:nvPicPr>
          <p:cNvPr id="56367" name="Picture 9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768350"/>
            <a:ext cx="33829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6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6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6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6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6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3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6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6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6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6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6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6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6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36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0" grpId="0"/>
      <p:bldP spid="368651" grpId="0"/>
      <p:bldP spid="368652" grpId="0"/>
      <p:bldP spid="368654" grpId="0"/>
      <p:bldP spid="368655" grpId="0"/>
      <p:bldP spid="368657" grpId="0"/>
      <p:bldP spid="368658" grpId="0"/>
      <p:bldP spid="368689" grpId="0"/>
      <p:bldP spid="368690" grpId="0"/>
      <p:bldP spid="368691" grpId="0"/>
      <p:bldP spid="368693" grpId="0"/>
      <p:bldP spid="368694" grpId="0"/>
      <p:bldP spid="368695" grpId="0"/>
      <p:bldP spid="3686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252413"/>
            <a:ext cx="3937000" cy="6191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rdt3.0 in action</a:t>
            </a:r>
            <a:endParaRPr lang="en-US">
              <a:ea typeface="ＭＳ Ｐゴシック" charset="0"/>
              <a:cs typeface="+mj-cs"/>
            </a:endParaRPr>
          </a:p>
        </p:txBody>
      </p:sp>
      <p:pic>
        <p:nvPicPr>
          <p:cNvPr id="57348" name="Picture 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768350"/>
            <a:ext cx="33829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2892425" y="27130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auto">
          <a:xfrm>
            <a:off x="2892425" y="29384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9678" name="Text Box 14"/>
          <p:cNvSpPr txBox="1">
            <a:spLocks noChangeArrowheads="1"/>
          </p:cNvSpPr>
          <p:nvPr/>
        </p:nvSpPr>
        <p:spPr bwMode="auto">
          <a:xfrm>
            <a:off x="2873375" y="4129088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(detect duplicate)</a:t>
            </a:r>
          </a:p>
        </p:txBody>
      </p:sp>
      <p:grpSp>
        <p:nvGrpSpPr>
          <p:cNvPr id="369687" name="Group 23"/>
          <p:cNvGrpSpPr>
            <a:grpSpLocks/>
          </p:cNvGrpSpPr>
          <p:nvPr/>
        </p:nvGrpSpPr>
        <p:grpSpPr bwMode="auto">
          <a:xfrm>
            <a:off x="1423988" y="2486025"/>
            <a:ext cx="1471612" cy="504825"/>
            <a:chOff x="855" y="1710"/>
            <a:chExt cx="927" cy="318"/>
          </a:xfrm>
        </p:grpSpPr>
        <p:sp>
          <p:nvSpPr>
            <p:cNvPr id="42103" name="Line 24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4" name="Text Box 25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1994" name="Text Box 36"/>
          <p:cNvSpPr txBox="1">
            <a:spLocks noChangeArrowheads="1"/>
          </p:cNvSpPr>
          <p:nvPr/>
        </p:nvSpPr>
        <p:spPr bwMode="auto">
          <a:xfrm>
            <a:off x="436563" y="110490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1995" name="Text Box 37"/>
          <p:cNvSpPr txBox="1">
            <a:spLocks noChangeArrowheads="1"/>
          </p:cNvSpPr>
          <p:nvPr/>
        </p:nvSpPr>
        <p:spPr bwMode="auto">
          <a:xfrm>
            <a:off x="2876550" y="110013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02" name="Text Box 38"/>
          <p:cNvSpPr txBox="1">
            <a:spLocks noChangeArrowheads="1"/>
          </p:cNvSpPr>
          <p:nvPr/>
        </p:nvSpPr>
        <p:spPr bwMode="auto">
          <a:xfrm>
            <a:off x="2889250" y="38608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703" name="Text Box 39"/>
          <p:cNvSpPr txBox="1">
            <a:spLocks noChangeArrowheads="1"/>
          </p:cNvSpPr>
          <p:nvPr/>
        </p:nvSpPr>
        <p:spPr bwMode="auto">
          <a:xfrm>
            <a:off x="2886075" y="485775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sp>
        <p:nvSpPr>
          <p:cNvPr id="369704" name="Text Box 40"/>
          <p:cNvSpPr txBox="1">
            <a:spLocks noChangeArrowheads="1"/>
          </p:cNvSpPr>
          <p:nvPr/>
        </p:nvSpPr>
        <p:spPr bwMode="auto">
          <a:xfrm>
            <a:off x="2882900" y="203835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9705" name="Text Box 41"/>
          <p:cNvSpPr txBox="1">
            <a:spLocks noChangeArrowheads="1"/>
          </p:cNvSpPr>
          <p:nvPr/>
        </p:nvSpPr>
        <p:spPr bwMode="auto">
          <a:xfrm>
            <a:off x="2901950" y="428307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9706" name="Text Box 42"/>
          <p:cNvSpPr txBox="1">
            <a:spLocks noChangeArrowheads="1"/>
          </p:cNvSpPr>
          <p:nvPr/>
        </p:nvSpPr>
        <p:spPr bwMode="auto">
          <a:xfrm>
            <a:off x="2879725" y="50530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9707" name="Text Box 43"/>
          <p:cNvSpPr txBox="1">
            <a:spLocks noChangeArrowheads="1"/>
          </p:cNvSpPr>
          <p:nvPr/>
        </p:nvSpPr>
        <p:spPr bwMode="auto">
          <a:xfrm>
            <a:off x="365125" y="22875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9708" name="Text Box 44"/>
          <p:cNvSpPr txBox="1">
            <a:spLocks noChangeArrowheads="1"/>
          </p:cNvSpPr>
          <p:nvPr/>
        </p:nvSpPr>
        <p:spPr bwMode="auto">
          <a:xfrm>
            <a:off x="209550" y="46593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9709" name="Text Box 45"/>
          <p:cNvSpPr txBox="1">
            <a:spLocks noChangeArrowheads="1"/>
          </p:cNvSpPr>
          <p:nvPr/>
        </p:nvSpPr>
        <p:spPr bwMode="auto">
          <a:xfrm>
            <a:off x="209550" y="25066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369710" name="Text Box 46"/>
          <p:cNvSpPr txBox="1">
            <a:spLocks noChangeArrowheads="1"/>
          </p:cNvSpPr>
          <p:nvPr/>
        </p:nvSpPr>
        <p:spPr bwMode="auto">
          <a:xfrm>
            <a:off x="354013" y="44196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</a:t>
            </a:r>
          </a:p>
        </p:txBody>
      </p:sp>
      <p:sp>
        <p:nvSpPr>
          <p:cNvPr id="42005" name="Text Box 47"/>
          <p:cNvSpPr txBox="1">
            <a:spLocks noChangeArrowheads="1"/>
          </p:cNvSpPr>
          <p:nvPr/>
        </p:nvSpPr>
        <p:spPr bwMode="auto">
          <a:xfrm>
            <a:off x="198438" y="154463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9712" name="Text Box 48"/>
          <p:cNvSpPr txBox="1">
            <a:spLocks noChangeArrowheads="1"/>
          </p:cNvSpPr>
          <p:nvPr/>
        </p:nvSpPr>
        <p:spPr bwMode="auto">
          <a:xfrm>
            <a:off x="2874963" y="18272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9713" name="Group 49"/>
          <p:cNvGrpSpPr>
            <a:grpSpLocks/>
          </p:cNvGrpSpPr>
          <p:nvPr/>
        </p:nvGrpSpPr>
        <p:grpSpPr bwMode="auto">
          <a:xfrm>
            <a:off x="1414463" y="1614488"/>
            <a:ext cx="1471612" cy="512762"/>
            <a:chOff x="850" y="1159"/>
            <a:chExt cx="927" cy="323"/>
          </a:xfrm>
        </p:grpSpPr>
        <p:sp>
          <p:nvSpPr>
            <p:cNvPr id="42101" name="Line 5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2" name="Text Box 5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6" name="Group 52"/>
          <p:cNvGrpSpPr>
            <a:grpSpLocks/>
          </p:cNvGrpSpPr>
          <p:nvPr/>
        </p:nvGrpSpPr>
        <p:grpSpPr bwMode="auto">
          <a:xfrm>
            <a:off x="1408113" y="4629150"/>
            <a:ext cx="1471612" cy="487363"/>
            <a:chOff x="846" y="2253"/>
            <a:chExt cx="927" cy="307"/>
          </a:xfrm>
        </p:grpSpPr>
        <p:sp>
          <p:nvSpPr>
            <p:cNvPr id="42099" name="Line 5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0" name="Text Box 5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9" name="Group 55"/>
          <p:cNvGrpSpPr>
            <a:grpSpLocks/>
          </p:cNvGrpSpPr>
          <p:nvPr/>
        </p:nvGrpSpPr>
        <p:grpSpPr bwMode="auto">
          <a:xfrm>
            <a:off x="1408113" y="4232275"/>
            <a:ext cx="1471612" cy="471488"/>
            <a:chOff x="846" y="2003"/>
            <a:chExt cx="927" cy="297"/>
          </a:xfrm>
        </p:grpSpPr>
        <p:sp>
          <p:nvSpPr>
            <p:cNvPr id="42097" name="Line 5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8" name="Text Box 57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9722" name="Group 58"/>
          <p:cNvGrpSpPr>
            <a:grpSpLocks/>
          </p:cNvGrpSpPr>
          <p:nvPr/>
        </p:nvGrpSpPr>
        <p:grpSpPr bwMode="auto">
          <a:xfrm>
            <a:off x="1400175" y="2114550"/>
            <a:ext cx="1471613" cy="455613"/>
            <a:chOff x="841" y="1474"/>
            <a:chExt cx="927" cy="287"/>
          </a:xfrm>
        </p:grpSpPr>
        <p:sp>
          <p:nvSpPr>
            <p:cNvPr id="42095" name="Line 59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6" name="Text Box 60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9725" name="Group 61"/>
          <p:cNvGrpSpPr>
            <a:grpSpLocks/>
          </p:cNvGrpSpPr>
          <p:nvPr/>
        </p:nvGrpSpPr>
        <p:grpSpPr bwMode="auto">
          <a:xfrm>
            <a:off x="1393825" y="5084763"/>
            <a:ext cx="1471613" cy="461962"/>
            <a:chOff x="837" y="2540"/>
            <a:chExt cx="927" cy="291"/>
          </a:xfrm>
        </p:grpSpPr>
        <p:sp>
          <p:nvSpPr>
            <p:cNvPr id="42093" name="Line 62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4" name="Text Box 6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12" name="Text Box 64"/>
          <p:cNvSpPr txBox="1">
            <a:spLocks noChangeArrowheads="1"/>
          </p:cNvSpPr>
          <p:nvPr/>
        </p:nvSpPr>
        <p:spPr bwMode="auto">
          <a:xfrm>
            <a:off x="1192213" y="5797550"/>
            <a:ext cx="139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(c) ACK loss</a:t>
            </a:r>
          </a:p>
        </p:txBody>
      </p:sp>
      <p:grpSp>
        <p:nvGrpSpPr>
          <p:cNvPr id="369745" name="Group 81"/>
          <p:cNvGrpSpPr>
            <a:grpSpLocks/>
          </p:cNvGrpSpPr>
          <p:nvPr/>
        </p:nvGrpSpPr>
        <p:grpSpPr bwMode="auto">
          <a:xfrm>
            <a:off x="1679575" y="2886075"/>
            <a:ext cx="1212850" cy="719138"/>
            <a:chOff x="1324" y="1931"/>
            <a:chExt cx="764" cy="453"/>
          </a:xfrm>
        </p:grpSpPr>
        <p:sp>
          <p:nvSpPr>
            <p:cNvPr id="42089" name="Line 27"/>
            <p:cNvSpPr>
              <a:spLocks noChangeShapeType="1"/>
            </p:cNvSpPr>
            <p:nvPr/>
          </p:nvSpPr>
          <p:spPr bwMode="auto">
            <a:xfrm flipH="1">
              <a:off x="1514" y="2031"/>
              <a:ext cx="574" cy="13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0" name="Text Box 28"/>
            <p:cNvSpPr txBox="1">
              <a:spLocks noChangeArrowheads="1"/>
            </p:cNvSpPr>
            <p:nvPr/>
          </p:nvSpPr>
          <p:spPr bwMode="auto">
            <a:xfrm>
              <a:off x="1456" y="1931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91" name="Text Box 68"/>
            <p:cNvSpPr txBox="1">
              <a:spLocks noChangeArrowheads="1"/>
            </p:cNvSpPr>
            <p:nvPr/>
          </p:nvSpPr>
          <p:spPr bwMode="auto">
            <a:xfrm>
              <a:off x="1383" y="2040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092" name="Text Box 69"/>
            <p:cNvSpPr txBox="1">
              <a:spLocks noChangeArrowheads="1"/>
            </p:cNvSpPr>
            <p:nvPr/>
          </p:nvSpPr>
          <p:spPr bwMode="auto">
            <a:xfrm>
              <a:off x="1324" y="2172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i="1" smtClean="0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9734" name="Group 70"/>
          <p:cNvGrpSpPr>
            <a:grpSpLocks/>
          </p:cNvGrpSpPr>
          <p:nvPr/>
        </p:nvGrpSpPr>
        <p:grpSpPr bwMode="auto">
          <a:xfrm>
            <a:off x="1303338" y="2792413"/>
            <a:ext cx="122237" cy="1033462"/>
            <a:chOff x="3651" y="1878"/>
            <a:chExt cx="78" cy="963"/>
          </a:xfrm>
        </p:grpSpPr>
        <p:sp>
          <p:nvSpPr>
            <p:cNvPr id="42086" name="Line 71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7" name="Line 72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8" name="Line 73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38" name="Group 74"/>
          <p:cNvGrpSpPr>
            <a:grpSpLocks/>
          </p:cNvGrpSpPr>
          <p:nvPr/>
        </p:nvGrpSpPr>
        <p:grpSpPr bwMode="auto">
          <a:xfrm>
            <a:off x="1431925" y="3781425"/>
            <a:ext cx="1471613" cy="504825"/>
            <a:chOff x="855" y="1710"/>
            <a:chExt cx="927" cy="318"/>
          </a:xfrm>
        </p:grpSpPr>
        <p:sp>
          <p:nvSpPr>
            <p:cNvPr id="42084" name="Line 75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5" name="Text Box 76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41" name="Group 77"/>
          <p:cNvGrpSpPr>
            <a:grpSpLocks/>
          </p:cNvGrpSpPr>
          <p:nvPr/>
        </p:nvGrpSpPr>
        <p:grpSpPr bwMode="auto">
          <a:xfrm>
            <a:off x="0" y="3405188"/>
            <a:ext cx="1377950" cy="731837"/>
            <a:chOff x="2802" y="2348"/>
            <a:chExt cx="868" cy="461"/>
          </a:xfrm>
        </p:grpSpPr>
        <p:pic>
          <p:nvPicPr>
            <p:cNvPr id="57441" name="Picture 78" descr="alarm_clock_ringi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83" name="Text Box 79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resend pkt1</a:t>
              </a:r>
            </a:p>
          </p:txBody>
        </p:sp>
      </p:grpSp>
      <p:sp>
        <p:nvSpPr>
          <p:cNvPr id="369746" name="Text Box 82"/>
          <p:cNvSpPr txBox="1">
            <a:spLocks noChangeArrowheads="1"/>
          </p:cNvSpPr>
          <p:nvPr/>
        </p:nvSpPr>
        <p:spPr bwMode="auto">
          <a:xfrm>
            <a:off x="7594600" y="23749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747" name="Text Box 83"/>
          <p:cNvSpPr txBox="1">
            <a:spLocks noChangeArrowheads="1"/>
          </p:cNvSpPr>
          <p:nvPr/>
        </p:nvSpPr>
        <p:spPr bwMode="auto">
          <a:xfrm>
            <a:off x="7594600" y="260032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9748" name="Text Box 84"/>
          <p:cNvSpPr txBox="1">
            <a:spLocks noChangeArrowheads="1"/>
          </p:cNvSpPr>
          <p:nvPr/>
        </p:nvSpPr>
        <p:spPr bwMode="auto">
          <a:xfrm>
            <a:off x="7556500" y="3810000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(detect duplicate)</a:t>
            </a:r>
          </a:p>
        </p:txBody>
      </p:sp>
      <p:grpSp>
        <p:nvGrpSpPr>
          <p:cNvPr id="369749" name="Group 85"/>
          <p:cNvGrpSpPr>
            <a:grpSpLocks/>
          </p:cNvGrpSpPr>
          <p:nvPr/>
        </p:nvGrpSpPr>
        <p:grpSpPr bwMode="auto">
          <a:xfrm>
            <a:off x="6126163" y="2147888"/>
            <a:ext cx="1471612" cy="504825"/>
            <a:chOff x="855" y="1710"/>
            <a:chExt cx="927" cy="318"/>
          </a:xfrm>
        </p:grpSpPr>
        <p:sp>
          <p:nvSpPr>
            <p:cNvPr id="42080" name="Line 86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1" name="Text Box 87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2021" name="Text Box 88"/>
          <p:cNvSpPr txBox="1">
            <a:spLocks noChangeArrowheads="1"/>
          </p:cNvSpPr>
          <p:nvPr/>
        </p:nvSpPr>
        <p:spPr bwMode="auto">
          <a:xfrm>
            <a:off x="5138738" y="766763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2022" name="Text Box 89"/>
          <p:cNvSpPr txBox="1">
            <a:spLocks noChangeArrowheads="1"/>
          </p:cNvSpPr>
          <p:nvPr/>
        </p:nvSpPr>
        <p:spPr bwMode="auto">
          <a:xfrm>
            <a:off x="7578725" y="7620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54" name="Text Box 90"/>
          <p:cNvSpPr txBox="1">
            <a:spLocks noChangeArrowheads="1"/>
          </p:cNvSpPr>
          <p:nvPr/>
        </p:nvSpPr>
        <p:spPr bwMode="auto">
          <a:xfrm>
            <a:off x="7572375" y="35417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756" name="Text Box 92"/>
          <p:cNvSpPr txBox="1">
            <a:spLocks noChangeArrowheads="1"/>
          </p:cNvSpPr>
          <p:nvPr/>
        </p:nvSpPr>
        <p:spPr bwMode="auto">
          <a:xfrm>
            <a:off x="7585075" y="17002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9759" name="Text Box 95"/>
          <p:cNvSpPr txBox="1">
            <a:spLocks noChangeArrowheads="1"/>
          </p:cNvSpPr>
          <p:nvPr/>
        </p:nvSpPr>
        <p:spPr bwMode="auto">
          <a:xfrm>
            <a:off x="5067300" y="19494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9761" name="Text Box 97"/>
          <p:cNvSpPr txBox="1">
            <a:spLocks noChangeArrowheads="1"/>
          </p:cNvSpPr>
          <p:nvPr/>
        </p:nvSpPr>
        <p:spPr bwMode="auto">
          <a:xfrm>
            <a:off x="4911725" y="2168525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42027" name="Text Box 99"/>
          <p:cNvSpPr txBox="1">
            <a:spLocks noChangeArrowheads="1"/>
          </p:cNvSpPr>
          <p:nvPr/>
        </p:nvSpPr>
        <p:spPr bwMode="auto">
          <a:xfrm>
            <a:off x="4900613" y="12065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9764" name="Text Box 100"/>
          <p:cNvSpPr txBox="1">
            <a:spLocks noChangeArrowheads="1"/>
          </p:cNvSpPr>
          <p:nvPr/>
        </p:nvSpPr>
        <p:spPr bwMode="auto">
          <a:xfrm>
            <a:off x="7577138" y="148907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9765" name="Group 101"/>
          <p:cNvGrpSpPr>
            <a:grpSpLocks/>
          </p:cNvGrpSpPr>
          <p:nvPr/>
        </p:nvGrpSpPr>
        <p:grpSpPr bwMode="auto">
          <a:xfrm>
            <a:off x="6116638" y="1276350"/>
            <a:ext cx="1471612" cy="512763"/>
            <a:chOff x="850" y="1159"/>
            <a:chExt cx="927" cy="323"/>
          </a:xfrm>
        </p:grpSpPr>
        <p:sp>
          <p:nvSpPr>
            <p:cNvPr id="42078" name="Line 102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9" name="Text Box 103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74" name="Group 110"/>
          <p:cNvGrpSpPr>
            <a:grpSpLocks/>
          </p:cNvGrpSpPr>
          <p:nvPr/>
        </p:nvGrpSpPr>
        <p:grpSpPr bwMode="auto">
          <a:xfrm>
            <a:off x="6102350" y="1776413"/>
            <a:ext cx="1471613" cy="455612"/>
            <a:chOff x="841" y="1474"/>
            <a:chExt cx="927" cy="287"/>
          </a:xfrm>
        </p:grpSpPr>
        <p:sp>
          <p:nvSpPr>
            <p:cNvPr id="42076" name="Line 111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7" name="Text Box 11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31" name="Text Box 116"/>
          <p:cNvSpPr txBox="1">
            <a:spLocks noChangeArrowheads="1"/>
          </p:cNvSpPr>
          <p:nvPr/>
        </p:nvSpPr>
        <p:spPr bwMode="auto">
          <a:xfrm>
            <a:off x="4757738" y="5764213"/>
            <a:ext cx="386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(d) premature timeout/ delayed ACK</a:t>
            </a:r>
          </a:p>
        </p:txBody>
      </p:sp>
      <p:grpSp>
        <p:nvGrpSpPr>
          <p:cNvPr id="369786" name="Group 122"/>
          <p:cNvGrpSpPr>
            <a:grpSpLocks/>
          </p:cNvGrpSpPr>
          <p:nvPr/>
        </p:nvGrpSpPr>
        <p:grpSpPr bwMode="auto">
          <a:xfrm>
            <a:off x="6005513" y="2454275"/>
            <a:ext cx="122237" cy="1033463"/>
            <a:chOff x="3651" y="1878"/>
            <a:chExt cx="78" cy="963"/>
          </a:xfrm>
        </p:grpSpPr>
        <p:sp>
          <p:nvSpPr>
            <p:cNvPr id="42073" name="Line 123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4" name="Line 12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5" name="Line 12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90" name="Group 126"/>
          <p:cNvGrpSpPr>
            <a:grpSpLocks/>
          </p:cNvGrpSpPr>
          <p:nvPr/>
        </p:nvGrpSpPr>
        <p:grpSpPr bwMode="auto">
          <a:xfrm>
            <a:off x="6134100" y="3443288"/>
            <a:ext cx="1471613" cy="504825"/>
            <a:chOff x="855" y="1710"/>
            <a:chExt cx="927" cy="318"/>
          </a:xfrm>
        </p:grpSpPr>
        <p:sp>
          <p:nvSpPr>
            <p:cNvPr id="42071" name="Line 127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2" name="Text Box 128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93" name="Group 129"/>
          <p:cNvGrpSpPr>
            <a:grpSpLocks/>
          </p:cNvGrpSpPr>
          <p:nvPr/>
        </p:nvGrpSpPr>
        <p:grpSpPr bwMode="auto">
          <a:xfrm>
            <a:off x="4702175" y="3067050"/>
            <a:ext cx="1377950" cy="731838"/>
            <a:chOff x="2802" y="2348"/>
            <a:chExt cx="868" cy="461"/>
          </a:xfrm>
        </p:grpSpPr>
        <p:pic>
          <p:nvPicPr>
            <p:cNvPr id="57428" name="Picture 130" descr="alarm_clock_ringi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70" name="Text Box 13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resend pkt1</a:t>
              </a:r>
            </a:p>
          </p:txBody>
        </p:sp>
      </p:grpSp>
      <p:grpSp>
        <p:nvGrpSpPr>
          <p:cNvPr id="369797" name="Group 133"/>
          <p:cNvGrpSpPr>
            <a:grpSpLocks/>
          </p:cNvGrpSpPr>
          <p:nvPr/>
        </p:nvGrpSpPr>
        <p:grpSpPr bwMode="auto">
          <a:xfrm>
            <a:off x="6523038" y="2706688"/>
            <a:ext cx="1071562" cy="752475"/>
            <a:chOff x="4081" y="1705"/>
            <a:chExt cx="703" cy="453"/>
          </a:xfrm>
        </p:grpSpPr>
        <p:sp>
          <p:nvSpPr>
            <p:cNvPr id="42066" name="Line 118"/>
            <p:cNvSpPr>
              <a:spLocks noChangeShapeType="1"/>
            </p:cNvSpPr>
            <p:nvPr/>
          </p:nvSpPr>
          <p:spPr bwMode="auto">
            <a:xfrm flipH="1">
              <a:off x="4343" y="1705"/>
              <a:ext cx="441" cy="329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67" name="Text Box 119"/>
            <p:cNvSpPr txBox="1">
              <a:spLocks noChangeArrowheads="1"/>
            </p:cNvSpPr>
            <p:nvPr/>
          </p:nvSpPr>
          <p:spPr bwMode="auto">
            <a:xfrm>
              <a:off x="4081" y="1794"/>
              <a:ext cx="435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68" name="Line 132"/>
            <p:cNvSpPr>
              <a:spLocks noChangeShapeType="1"/>
            </p:cNvSpPr>
            <p:nvPr/>
          </p:nvSpPr>
          <p:spPr bwMode="auto">
            <a:xfrm flipH="1">
              <a:off x="4186" y="2047"/>
              <a:ext cx="146" cy="11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69800" name="Line 136"/>
          <p:cNvSpPr>
            <a:spLocks noChangeShapeType="1"/>
          </p:cNvSpPr>
          <p:nvPr/>
        </p:nvSpPr>
        <p:spPr bwMode="auto">
          <a:xfrm flipH="1">
            <a:off x="6024563" y="3251200"/>
            <a:ext cx="909637" cy="73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69817" name="Group 153"/>
          <p:cNvGrpSpPr>
            <a:grpSpLocks/>
          </p:cNvGrpSpPr>
          <p:nvPr/>
        </p:nvGrpSpPr>
        <p:grpSpPr bwMode="auto">
          <a:xfrm>
            <a:off x="4892675" y="3738563"/>
            <a:ext cx="4227513" cy="1752600"/>
            <a:chOff x="3082" y="2355"/>
            <a:chExt cx="2663" cy="1104"/>
          </a:xfrm>
        </p:grpSpPr>
        <p:sp>
          <p:nvSpPr>
            <p:cNvPr id="42038" name="Text Box 93"/>
            <p:cNvSpPr txBox="1">
              <a:spLocks noChangeArrowheads="1"/>
            </p:cNvSpPr>
            <p:nvPr/>
          </p:nvSpPr>
          <p:spPr bwMode="auto">
            <a:xfrm>
              <a:off x="4790" y="2491"/>
              <a:ext cx="7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send ack1</a:t>
              </a:r>
            </a:p>
          </p:txBody>
        </p:sp>
        <p:sp>
          <p:nvSpPr>
            <p:cNvPr id="42039" name="Text Box 96"/>
            <p:cNvSpPr txBox="1">
              <a:spLocks noChangeArrowheads="1"/>
            </p:cNvSpPr>
            <p:nvPr/>
          </p:nvSpPr>
          <p:spPr bwMode="auto">
            <a:xfrm>
              <a:off x="3082" y="2842"/>
              <a:ext cx="7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send pkt0</a:t>
              </a:r>
            </a:p>
          </p:txBody>
        </p:sp>
        <p:sp>
          <p:nvSpPr>
            <p:cNvPr id="42040" name="Text Box 98"/>
            <p:cNvSpPr txBox="1">
              <a:spLocks noChangeArrowheads="1"/>
            </p:cNvSpPr>
            <p:nvPr/>
          </p:nvSpPr>
          <p:spPr bwMode="auto">
            <a:xfrm>
              <a:off x="3155" y="2703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rcv ack1</a:t>
              </a:r>
            </a:p>
          </p:txBody>
        </p:sp>
        <p:grpSp>
          <p:nvGrpSpPr>
            <p:cNvPr id="57400" name="Group 148"/>
            <p:cNvGrpSpPr>
              <a:grpSpLocks/>
            </p:cNvGrpSpPr>
            <p:nvPr/>
          </p:nvGrpSpPr>
          <p:grpSpPr bwMode="auto">
            <a:xfrm>
              <a:off x="3843" y="2895"/>
              <a:ext cx="927" cy="247"/>
              <a:chOff x="3849" y="2883"/>
              <a:chExt cx="927" cy="247"/>
            </a:xfrm>
          </p:grpSpPr>
          <p:sp>
            <p:nvSpPr>
              <p:cNvPr id="42064" name="Line 105"/>
              <p:cNvSpPr>
                <a:spLocks noChangeShapeType="1"/>
              </p:cNvSpPr>
              <p:nvPr/>
            </p:nvSpPr>
            <p:spPr bwMode="auto">
              <a:xfrm>
                <a:off x="3849" y="2905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5" name="Text Box 106"/>
              <p:cNvSpPr txBox="1">
                <a:spLocks noChangeArrowheads="1"/>
              </p:cNvSpPr>
              <p:nvPr/>
            </p:nvSpPr>
            <p:spPr bwMode="auto">
              <a:xfrm>
                <a:off x="4334" y="2883"/>
                <a:ext cx="3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57401" name="Group 150"/>
            <p:cNvGrpSpPr>
              <a:grpSpLocks/>
            </p:cNvGrpSpPr>
            <p:nvPr/>
          </p:nvGrpSpPr>
          <p:grpSpPr bwMode="auto">
            <a:xfrm>
              <a:off x="3873" y="2603"/>
              <a:ext cx="927" cy="261"/>
              <a:chOff x="2229" y="3431"/>
              <a:chExt cx="927" cy="261"/>
            </a:xfrm>
          </p:grpSpPr>
          <p:sp>
            <p:nvSpPr>
              <p:cNvPr id="42062" name="Line 108"/>
              <p:cNvSpPr>
                <a:spLocks noChangeShapeType="1"/>
              </p:cNvSpPr>
              <p:nvPr/>
            </p:nvSpPr>
            <p:spPr bwMode="auto">
              <a:xfrm flipH="1">
                <a:off x="2229" y="346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3" name="Text Box 109"/>
              <p:cNvSpPr txBox="1">
                <a:spLocks noChangeArrowheads="1"/>
              </p:cNvSpPr>
              <p:nvPr/>
            </p:nvSpPr>
            <p:spPr bwMode="auto">
              <a:xfrm>
                <a:off x="2283" y="3431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ack1</a:t>
                </a:r>
              </a:p>
            </p:txBody>
          </p:sp>
        </p:grpSp>
        <p:grpSp>
          <p:nvGrpSpPr>
            <p:cNvPr id="57402" name="Group 113"/>
            <p:cNvGrpSpPr>
              <a:grpSpLocks/>
            </p:cNvGrpSpPr>
            <p:nvPr/>
          </p:nvGrpSpPr>
          <p:grpSpPr bwMode="auto">
            <a:xfrm>
              <a:off x="3840" y="3110"/>
              <a:ext cx="927" cy="291"/>
              <a:chOff x="837" y="2540"/>
              <a:chExt cx="927" cy="291"/>
            </a:xfrm>
          </p:grpSpPr>
          <p:sp>
            <p:nvSpPr>
              <p:cNvPr id="42060" name="Line 114"/>
              <p:cNvSpPr>
                <a:spLocks noChangeShapeType="1"/>
              </p:cNvSpPr>
              <p:nvPr/>
            </p:nvSpPr>
            <p:spPr bwMode="auto">
              <a:xfrm flipH="1">
                <a:off x="837" y="2606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1" name="Text Box 115"/>
              <p:cNvSpPr txBox="1">
                <a:spLocks noChangeArrowheads="1"/>
              </p:cNvSpPr>
              <p:nvPr/>
            </p:nvSpPr>
            <p:spPr bwMode="auto">
              <a:xfrm>
                <a:off x="1086" y="2540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57403" name="Group 137"/>
            <p:cNvGrpSpPr>
              <a:grpSpLocks/>
            </p:cNvGrpSpPr>
            <p:nvPr/>
          </p:nvGrpSpPr>
          <p:grpSpPr bwMode="auto">
            <a:xfrm>
              <a:off x="3121" y="2355"/>
              <a:ext cx="740" cy="375"/>
              <a:chOff x="2839" y="3285"/>
              <a:chExt cx="740" cy="375"/>
            </a:xfrm>
          </p:grpSpPr>
          <p:sp>
            <p:nvSpPr>
              <p:cNvPr id="42058" name="Text Box 134"/>
              <p:cNvSpPr txBox="1">
                <a:spLocks noChangeArrowheads="1"/>
              </p:cNvSpPr>
              <p:nvPr/>
            </p:nvSpPr>
            <p:spPr bwMode="auto">
              <a:xfrm>
                <a:off x="2839" y="3429"/>
                <a:ext cx="7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send pkt0</a:t>
                </a:r>
              </a:p>
            </p:txBody>
          </p:sp>
          <p:sp>
            <p:nvSpPr>
              <p:cNvPr id="42059" name="Text Box 135"/>
              <p:cNvSpPr txBox="1">
                <a:spLocks noChangeArrowheads="1"/>
              </p:cNvSpPr>
              <p:nvPr/>
            </p:nvSpPr>
            <p:spPr bwMode="auto">
              <a:xfrm>
                <a:off x="2916" y="3285"/>
                <a:ext cx="6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rcv ack1</a:t>
                </a:r>
              </a:p>
            </p:txBody>
          </p:sp>
        </p:grpSp>
        <p:grpSp>
          <p:nvGrpSpPr>
            <p:cNvPr id="57404" name="Group 138"/>
            <p:cNvGrpSpPr>
              <a:grpSpLocks/>
            </p:cNvGrpSpPr>
            <p:nvPr/>
          </p:nvGrpSpPr>
          <p:grpSpPr bwMode="auto">
            <a:xfrm>
              <a:off x="3817" y="2418"/>
              <a:ext cx="975" cy="359"/>
              <a:chOff x="850" y="1159"/>
              <a:chExt cx="927" cy="323"/>
            </a:xfrm>
          </p:grpSpPr>
          <p:sp>
            <p:nvSpPr>
              <p:cNvPr id="42056" name="Line 139"/>
              <p:cNvSpPr>
                <a:spLocks noChangeShapeType="1"/>
              </p:cNvSpPr>
              <p:nvPr/>
            </p:nvSpPr>
            <p:spPr bwMode="auto">
              <a:xfrm>
                <a:off x="850" y="125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7" name="Text Box 140"/>
              <p:cNvSpPr txBox="1">
                <a:spLocks noChangeArrowheads="1"/>
              </p:cNvSpPr>
              <p:nvPr/>
            </p:nvSpPr>
            <p:spPr bwMode="auto">
              <a:xfrm>
                <a:off x="1109" y="1159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57405" name="Group 142"/>
            <p:cNvGrpSpPr>
              <a:grpSpLocks/>
            </p:cNvGrpSpPr>
            <p:nvPr/>
          </p:nvGrpSpPr>
          <p:grpSpPr bwMode="auto">
            <a:xfrm>
              <a:off x="4782" y="2661"/>
              <a:ext cx="754" cy="354"/>
              <a:chOff x="4776" y="2967"/>
              <a:chExt cx="754" cy="354"/>
            </a:xfrm>
          </p:grpSpPr>
          <p:sp>
            <p:nvSpPr>
              <p:cNvPr id="42054" name="Text Box 143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rcv pkt0</a:t>
                </a:r>
              </a:p>
            </p:txBody>
          </p:sp>
          <p:sp>
            <p:nvSpPr>
              <p:cNvPr id="42055" name="Text Box 144"/>
              <p:cNvSpPr txBox="1">
                <a:spLocks noChangeArrowheads="1"/>
              </p:cNvSpPr>
              <p:nvPr/>
            </p:nvSpPr>
            <p:spPr bwMode="auto">
              <a:xfrm>
                <a:off x="4776" y="3090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send ack0</a:t>
                </a:r>
              </a:p>
            </p:txBody>
          </p:sp>
        </p:grpSp>
        <p:grpSp>
          <p:nvGrpSpPr>
            <p:cNvPr id="57406" name="Group 149"/>
            <p:cNvGrpSpPr>
              <a:grpSpLocks/>
            </p:cNvGrpSpPr>
            <p:nvPr/>
          </p:nvGrpSpPr>
          <p:grpSpPr bwMode="auto">
            <a:xfrm>
              <a:off x="3840" y="2756"/>
              <a:ext cx="927" cy="309"/>
              <a:chOff x="3792" y="2738"/>
              <a:chExt cx="927" cy="309"/>
            </a:xfrm>
          </p:grpSpPr>
          <p:sp>
            <p:nvSpPr>
              <p:cNvPr id="42052" name="Line 146"/>
              <p:cNvSpPr>
                <a:spLocks noChangeShapeType="1"/>
              </p:cNvSpPr>
              <p:nvPr/>
            </p:nvSpPr>
            <p:spPr bwMode="auto">
              <a:xfrm flipH="1">
                <a:off x="3792" y="2822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3" name="Text Box 147"/>
              <p:cNvSpPr txBox="1">
                <a:spLocks noChangeArrowheads="1"/>
              </p:cNvSpPr>
              <p:nvPr/>
            </p:nvSpPr>
            <p:spPr bwMode="auto">
              <a:xfrm>
                <a:off x="4089" y="2738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57407" name="Group 152"/>
            <p:cNvGrpSpPr>
              <a:grpSpLocks/>
            </p:cNvGrpSpPr>
            <p:nvPr/>
          </p:nvGrpSpPr>
          <p:grpSpPr bwMode="auto">
            <a:xfrm>
              <a:off x="4757" y="2967"/>
              <a:ext cx="988" cy="492"/>
              <a:chOff x="4757" y="2967"/>
              <a:chExt cx="988" cy="492"/>
            </a:xfrm>
          </p:grpSpPr>
          <p:sp>
            <p:nvSpPr>
              <p:cNvPr id="42049" name="Text Box 91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rcv pkt0</a:t>
                </a:r>
              </a:p>
            </p:txBody>
          </p:sp>
          <p:sp>
            <p:nvSpPr>
              <p:cNvPr id="42050" name="Text Box 94"/>
              <p:cNvSpPr txBox="1">
                <a:spLocks noChangeArrowheads="1"/>
              </p:cNvSpPr>
              <p:nvPr/>
            </p:nvSpPr>
            <p:spPr bwMode="auto">
              <a:xfrm>
                <a:off x="4782" y="3228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send ack0</a:t>
                </a:r>
              </a:p>
            </p:txBody>
          </p:sp>
          <p:sp>
            <p:nvSpPr>
              <p:cNvPr id="42051" name="Text Box 151"/>
              <p:cNvSpPr txBox="1">
                <a:spLocks noChangeArrowheads="1"/>
              </p:cNvSpPr>
              <p:nvPr/>
            </p:nvSpPr>
            <p:spPr bwMode="auto">
              <a:xfrm>
                <a:off x="4757" y="3128"/>
                <a:ext cx="9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400" smtClean="0">
                    <a:solidFill>
                      <a:srgbClr val="000000"/>
                    </a:solidFill>
                  </a:rPr>
                  <a:t>(detect duplicate)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6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6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6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6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6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6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6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6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3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6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6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6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6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36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6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69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36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6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36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73" grpId="0"/>
      <p:bldP spid="369678" grpId="0"/>
      <p:bldP spid="369703" grpId="0"/>
      <p:bldP spid="369704" grpId="0"/>
      <p:bldP spid="369705" grpId="0"/>
      <p:bldP spid="369707" grpId="0"/>
      <p:bldP spid="369708" grpId="0"/>
      <p:bldP spid="369709" grpId="0"/>
      <p:bldP spid="369710" grpId="0"/>
      <p:bldP spid="369747" grpId="0"/>
      <p:bldP spid="369748" grpId="0"/>
      <p:bldP spid="369756" grpId="0"/>
      <p:bldP spid="369759" grpId="0"/>
      <p:bldP spid="3697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Performance of rdt3.0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79513"/>
            <a:ext cx="8372475" cy="9906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rdt3.0 is correct, but </a:t>
            </a:r>
            <a:r>
              <a:rPr lang="en-US" dirty="0" smtClean="0">
                <a:ea typeface="ＭＳ Ｐゴシック" charset="0"/>
                <a:cs typeface="+mn-cs"/>
              </a:rPr>
              <a:t>way too slow to use in practice</a:t>
            </a:r>
            <a:endParaRPr lang="en-US" dirty="0">
              <a:ea typeface="ＭＳ Ｐゴシック" charset="0"/>
              <a:cs typeface="+mn-cs"/>
            </a:endParaRPr>
          </a:p>
          <a:p>
            <a:pPr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e.g.: 1 </a:t>
            </a:r>
            <a:r>
              <a:rPr lang="en-US" dirty="0" err="1">
                <a:ea typeface="ＭＳ Ｐゴシック" charset="0"/>
                <a:cs typeface="+mn-cs"/>
              </a:rPr>
              <a:t>Gbps</a:t>
            </a:r>
            <a:r>
              <a:rPr lang="en-US" dirty="0">
                <a:ea typeface="ＭＳ Ｐゴシック" charset="0"/>
                <a:cs typeface="+mn-cs"/>
              </a:rPr>
              <a:t> link, 15 </a:t>
            </a:r>
            <a:r>
              <a:rPr lang="en-US" dirty="0" err="1">
                <a:ea typeface="ＭＳ Ｐゴシック" charset="0"/>
                <a:cs typeface="+mn-cs"/>
              </a:rPr>
              <a:t>ms</a:t>
            </a:r>
            <a:r>
              <a:rPr lang="en-US" dirty="0">
                <a:ea typeface="ＭＳ Ｐゴシック" charset="0"/>
                <a:cs typeface="+mn-cs"/>
              </a:rPr>
              <a:t> prop. delay, 8000 bit packet:</a:t>
            </a:r>
          </a:p>
          <a:p>
            <a:pPr>
              <a:buFont typeface="Wingdings" charset="2"/>
              <a:buChar char="§"/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  <p:pic>
        <p:nvPicPr>
          <p:cNvPr id="58376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00647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155575" y="2631284"/>
            <a:ext cx="8963025" cy="4349750"/>
            <a:chOff x="0" y="1446213"/>
            <a:chExt cx="8963025" cy="4349750"/>
          </a:xfrm>
        </p:grpSpPr>
        <p:sp>
          <p:nvSpPr>
            <p:cNvPr id="23" name="Line 3"/>
            <p:cNvSpPr>
              <a:spLocks noChangeShapeType="1"/>
            </p:cNvSpPr>
            <p:nvPr/>
          </p:nvSpPr>
          <p:spPr bwMode="auto">
            <a:xfrm>
              <a:off x="3557588" y="2001838"/>
              <a:ext cx="2227262" cy="9223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ext Box 4"/>
            <p:cNvSpPr txBox="1">
              <a:spLocks noChangeArrowheads="1"/>
            </p:cNvSpPr>
            <p:nvPr/>
          </p:nvSpPr>
          <p:spPr bwMode="auto">
            <a:xfrm>
              <a:off x="233363" y="1797050"/>
              <a:ext cx="3232150" cy="3524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first packet bit transmitted, t = 0</a:t>
              </a:r>
            </a:p>
          </p:txBody>
        </p:sp>
        <p:sp>
          <p:nvSpPr>
            <p:cNvPr id="25" name="Line 5"/>
            <p:cNvSpPr>
              <a:spLocks noChangeShapeType="1"/>
            </p:cNvSpPr>
            <p:nvPr/>
          </p:nvSpPr>
          <p:spPr bwMode="auto">
            <a:xfrm>
              <a:off x="3546475" y="1782763"/>
              <a:ext cx="23813" cy="29130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>
              <a:off x="5773738" y="1795463"/>
              <a:ext cx="22225" cy="28908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3017838" y="1446213"/>
              <a:ext cx="885825" cy="3508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sender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195888" y="1446213"/>
              <a:ext cx="946150" cy="3508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receiver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3570288" y="1997075"/>
              <a:ext cx="2190750" cy="3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3575050" y="4108450"/>
              <a:ext cx="21923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 flipV="1">
              <a:off x="3575050" y="3165475"/>
              <a:ext cx="2209800" cy="922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Freeform 12"/>
            <p:cNvSpPr>
              <a:spLocks/>
            </p:cNvSpPr>
            <p:nvPr/>
          </p:nvSpPr>
          <p:spPr bwMode="auto">
            <a:xfrm>
              <a:off x="3552825" y="1995488"/>
              <a:ext cx="2232025" cy="1155700"/>
            </a:xfrm>
            <a:custGeom>
              <a:avLst/>
              <a:gdLst>
                <a:gd name="T0" fmla="*/ 0 w 2902"/>
                <a:gd name="T1" fmla="*/ 0 h 1185"/>
                <a:gd name="T2" fmla="*/ 2147483647 w 2902"/>
                <a:gd name="T3" fmla="*/ 2147483647 h 1185"/>
                <a:gd name="T4" fmla="*/ 2147483647 w 2902"/>
                <a:gd name="T5" fmla="*/ 2147483647 h 1185"/>
                <a:gd name="T6" fmla="*/ 0 w 2902"/>
                <a:gd name="T7" fmla="*/ 2147483647 h 1185"/>
                <a:gd name="T8" fmla="*/ 0 w 2902"/>
                <a:gd name="T9" fmla="*/ 0 h 1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02" h="1185">
                  <a:moveTo>
                    <a:pt x="0" y="0"/>
                  </a:moveTo>
                  <a:lnTo>
                    <a:pt x="2895" y="937"/>
                  </a:lnTo>
                  <a:lnTo>
                    <a:pt x="2902" y="1185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Line 13"/>
            <p:cNvSpPr>
              <a:spLocks noChangeShapeType="1"/>
            </p:cNvSpPr>
            <p:nvPr/>
          </p:nvSpPr>
          <p:spPr bwMode="auto">
            <a:xfrm flipH="1">
              <a:off x="3408363" y="1995488"/>
              <a:ext cx="1317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 flipH="1">
              <a:off x="3408363" y="2236788"/>
              <a:ext cx="1317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 flipH="1">
              <a:off x="3419475" y="4095750"/>
              <a:ext cx="133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>
              <a:off x="2755900" y="2968625"/>
              <a:ext cx="8477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mtClean="0">
                  <a:solidFill>
                    <a:srgbClr val="CC0000"/>
                  </a:solidFill>
                  <a:latin typeface="Arial" panose="020B0604020202020204" pitchFamily="34" charset="0"/>
                </a:rPr>
                <a:t>RTT</a:t>
              </a:r>
              <a:r>
                <a:rPr lang="en-US" altLang="en-US" sz="10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" name="Line 17"/>
            <p:cNvSpPr>
              <a:spLocks noChangeShapeType="1"/>
            </p:cNvSpPr>
            <p:nvPr/>
          </p:nvSpPr>
          <p:spPr bwMode="auto">
            <a:xfrm>
              <a:off x="3443288" y="3276600"/>
              <a:ext cx="11112" cy="811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Line 18"/>
            <p:cNvSpPr>
              <a:spLocks noChangeShapeType="1"/>
            </p:cNvSpPr>
            <p:nvPr/>
          </p:nvSpPr>
          <p:spPr bwMode="auto">
            <a:xfrm flipV="1">
              <a:off x="3448050" y="2259013"/>
              <a:ext cx="3175" cy="768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>
              <a:off x="0" y="2074863"/>
              <a:ext cx="3465513" cy="35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last packet bit transmitted, </a:t>
              </a:r>
              <a:r>
                <a:rPr lang="en-US" altLang="en-US" smtClean="0">
                  <a:solidFill>
                    <a:srgbClr val="CC0000"/>
                  </a:solidFill>
                  <a:latin typeface="Arial" panose="020B0604020202020204" pitchFamily="34" charset="0"/>
                </a:rPr>
                <a:t>t = L / R</a:t>
              </a:r>
              <a:endParaRPr lang="en-US" altLang="en-US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" name="Line 20"/>
            <p:cNvSpPr>
              <a:spLocks noChangeShapeType="1"/>
            </p:cNvSpPr>
            <p:nvPr/>
          </p:nvSpPr>
          <p:spPr bwMode="auto">
            <a:xfrm flipH="1">
              <a:off x="5761038" y="2909888"/>
              <a:ext cx="133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>
              <a:off x="5842000" y="2733675"/>
              <a:ext cx="2425700" cy="35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first packet bit arrives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>
              <a:off x="5784850" y="3159125"/>
              <a:ext cx="127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5848350" y="2986088"/>
              <a:ext cx="3114675" cy="569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last packet bit arrives, send ACK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>
              <a:off x="825500" y="3768725"/>
              <a:ext cx="2686050" cy="63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ACK arrives, send next </a:t>
              </a:r>
            </a:p>
            <a:p>
              <a:pPr algn="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packet, </a:t>
              </a:r>
              <a:r>
                <a:rPr lang="en-US" altLang="en-US" smtClean="0">
                  <a:solidFill>
                    <a:srgbClr val="CC0000"/>
                  </a:solidFill>
                  <a:latin typeface="Arial" panose="020B0604020202020204" pitchFamily="34" charset="0"/>
                </a:rPr>
                <a:t>t = RTT + L / R</a:t>
              </a:r>
              <a:endParaRPr lang="en-US" altLang="en-US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Freeform 25"/>
            <p:cNvSpPr>
              <a:spLocks/>
            </p:cNvSpPr>
            <p:nvPr/>
          </p:nvSpPr>
          <p:spPr bwMode="auto">
            <a:xfrm>
              <a:off x="3570288" y="4103688"/>
              <a:ext cx="1419225" cy="577850"/>
            </a:xfrm>
            <a:custGeom>
              <a:avLst/>
              <a:gdLst>
                <a:gd name="T0" fmla="*/ 0 w 1845"/>
                <a:gd name="T1" fmla="*/ 0 h 592"/>
                <a:gd name="T2" fmla="*/ 2147483647 w 1845"/>
                <a:gd name="T3" fmla="*/ 2147483647 h 592"/>
                <a:gd name="T4" fmla="*/ 2147483647 w 1845"/>
                <a:gd name="T5" fmla="*/ 2147483647 h 592"/>
                <a:gd name="T6" fmla="*/ 0 w 1845"/>
                <a:gd name="T7" fmla="*/ 2147483647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46" name="Group 26"/>
            <p:cNvGrpSpPr>
              <a:grpSpLocks/>
            </p:cNvGrpSpPr>
            <p:nvPr/>
          </p:nvGrpSpPr>
          <p:grpSpPr bwMode="auto">
            <a:xfrm>
              <a:off x="3563938" y="4095750"/>
              <a:ext cx="1281112" cy="534988"/>
              <a:chOff x="12315" y="13225"/>
              <a:chExt cx="2775" cy="913"/>
            </a:xfrm>
          </p:grpSpPr>
          <p:sp>
            <p:nvSpPr>
              <p:cNvPr id="50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47" name="Line 29"/>
            <p:cNvSpPr>
              <a:spLocks noChangeShapeType="1"/>
            </p:cNvSpPr>
            <p:nvPr/>
          </p:nvSpPr>
          <p:spPr bwMode="auto">
            <a:xfrm>
              <a:off x="3563938" y="4337050"/>
              <a:ext cx="317500" cy="123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Line 30"/>
            <p:cNvSpPr>
              <a:spLocks noChangeShapeType="1"/>
            </p:cNvSpPr>
            <p:nvPr/>
          </p:nvSpPr>
          <p:spPr bwMode="auto">
            <a:xfrm>
              <a:off x="3887788" y="4460875"/>
              <a:ext cx="541337" cy="234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aphicFrame>
          <p:nvGraphicFramePr>
            <p:cNvPr id="49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5643729"/>
                </p:ext>
              </p:extLst>
            </p:nvPr>
          </p:nvGraphicFramePr>
          <p:xfrm>
            <a:off x="1255713" y="4862513"/>
            <a:ext cx="6748462" cy="933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Picture" r:id="rId4" imgW="3581400" imgH="495300" progId="Word.Picture.8">
                    <p:embed/>
                  </p:oleObj>
                </mc:Choice>
                <mc:Fallback>
                  <p:oleObj name="Picture" r:id="rId4" imgW="3581400" imgH="49530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55713" y="4862513"/>
                          <a:ext cx="6748462" cy="933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377" name="Group 24"/>
          <p:cNvGrpSpPr>
            <a:grpSpLocks/>
          </p:cNvGrpSpPr>
          <p:nvPr/>
        </p:nvGrpSpPr>
        <p:grpSpPr bwMode="auto">
          <a:xfrm>
            <a:off x="1811338" y="1959771"/>
            <a:ext cx="5903912" cy="812800"/>
            <a:chOff x="137" y="1675"/>
            <a:chExt cx="3719" cy="512"/>
          </a:xfrm>
        </p:grpSpPr>
        <p:sp>
          <p:nvSpPr>
            <p:cNvPr id="43019" name="Text Box 10"/>
            <p:cNvSpPr txBox="1">
              <a:spLocks noChangeArrowheads="1"/>
            </p:cNvSpPr>
            <p:nvPr/>
          </p:nvSpPr>
          <p:spPr bwMode="auto">
            <a:xfrm>
              <a:off x="137" y="1795"/>
              <a:ext cx="7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i="1" smtClean="0">
                  <a:solidFill>
                    <a:srgbClr val="000000"/>
                  </a:solidFill>
                  <a:latin typeface="Arial" charset="0"/>
                </a:rPr>
                <a:t>D</a:t>
              </a:r>
              <a:r>
                <a:rPr lang="en-US" sz="2400" i="1" baseline="-25000" smtClean="0">
                  <a:solidFill>
                    <a:srgbClr val="000000"/>
                  </a:solidFill>
                  <a:latin typeface="Arial" charset="0"/>
                </a:rPr>
                <a:t>trans</a:t>
              </a:r>
              <a:r>
                <a:rPr lang="en-US" sz="2400" i="1" smtClean="0">
                  <a:solidFill>
                    <a:srgbClr val="000000"/>
                  </a:solidFill>
                  <a:latin typeface="Arial" charset="0"/>
                </a:rPr>
                <a:t> =</a:t>
              </a:r>
            </a:p>
          </p:txBody>
        </p:sp>
        <p:grpSp>
          <p:nvGrpSpPr>
            <p:cNvPr id="58379" name="Group 14"/>
            <p:cNvGrpSpPr>
              <a:grpSpLocks/>
            </p:cNvGrpSpPr>
            <p:nvPr/>
          </p:nvGrpSpPr>
          <p:grpSpPr bwMode="auto">
            <a:xfrm>
              <a:off x="827" y="1677"/>
              <a:ext cx="255" cy="496"/>
              <a:chOff x="155" y="2937"/>
              <a:chExt cx="255" cy="496"/>
            </a:xfrm>
          </p:grpSpPr>
          <p:sp>
            <p:nvSpPr>
              <p:cNvPr id="43029" name="Text Box 11"/>
              <p:cNvSpPr txBox="1">
                <a:spLocks noChangeArrowheads="1"/>
              </p:cNvSpPr>
              <p:nvPr/>
            </p:nvSpPr>
            <p:spPr bwMode="auto">
              <a:xfrm>
                <a:off x="176" y="2937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</a:rPr>
                  <a:t>L</a:t>
                </a:r>
              </a:p>
            </p:txBody>
          </p:sp>
          <p:sp>
            <p:nvSpPr>
              <p:cNvPr id="43030" name="Text Box 12"/>
              <p:cNvSpPr txBox="1">
                <a:spLocks noChangeArrowheads="1"/>
              </p:cNvSpPr>
              <p:nvPr/>
            </p:nvSpPr>
            <p:spPr bwMode="auto">
              <a:xfrm>
                <a:off x="155" y="3145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  <a:latin typeface="Arial" charset="0"/>
                  </a:rPr>
                  <a:t>R</a:t>
                </a:r>
              </a:p>
            </p:txBody>
          </p:sp>
          <p:sp>
            <p:nvSpPr>
              <p:cNvPr id="43031" name="Line 13"/>
              <p:cNvSpPr>
                <a:spLocks noChangeShapeType="1"/>
              </p:cNvSpPr>
              <p:nvPr/>
            </p:nvSpPr>
            <p:spPr bwMode="auto">
              <a:xfrm>
                <a:off x="204" y="3192"/>
                <a:ext cx="1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58380" name="Group 19"/>
            <p:cNvGrpSpPr>
              <a:grpSpLocks/>
            </p:cNvGrpSpPr>
            <p:nvPr/>
          </p:nvGrpSpPr>
          <p:grpSpPr bwMode="auto">
            <a:xfrm>
              <a:off x="1233" y="1675"/>
              <a:ext cx="1225" cy="512"/>
              <a:chOff x="1401" y="1693"/>
              <a:chExt cx="1225" cy="512"/>
            </a:xfrm>
          </p:grpSpPr>
          <p:sp>
            <p:nvSpPr>
              <p:cNvPr id="43025" name="Text Box 6"/>
              <p:cNvSpPr txBox="1">
                <a:spLocks noChangeArrowheads="1"/>
              </p:cNvSpPr>
              <p:nvPr/>
            </p:nvSpPr>
            <p:spPr bwMode="auto">
              <a:xfrm>
                <a:off x="2085" y="1748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000" smtClean="0">
                    <a:solidFill>
                      <a:srgbClr val="000000"/>
                    </a:solidFill>
                    <a:latin typeface="Comic Sans MS" charset="0"/>
                  </a:rPr>
                  <a:t> </a:t>
                </a:r>
                <a:endParaRPr lang="en-US" sz="2400" smtClean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3026" name="Text Box 16"/>
              <p:cNvSpPr txBox="1">
                <a:spLocks noChangeArrowheads="1"/>
              </p:cNvSpPr>
              <p:nvPr/>
            </p:nvSpPr>
            <p:spPr bwMode="auto">
              <a:xfrm>
                <a:off x="1563" y="1693"/>
                <a:ext cx="8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  <a:latin typeface="Arial" charset="0"/>
                  </a:rPr>
                  <a:t>8000 bits</a:t>
                </a:r>
              </a:p>
            </p:txBody>
          </p:sp>
          <p:sp>
            <p:nvSpPr>
              <p:cNvPr id="43027" name="Text Box 17"/>
              <p:cNvSpPr txBox="1">
                <a:spLocks noChangeArrowheads="1"/>
              </p:cNvSpPr>
              <p:nvPr/>
            </p:nvSpPr>
            <p:spPr bwMode="auto">
              <a:xfrm>
                <a:off x="1401" y="1917"/>
                <a:ext cx="12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</a:rPr>
                  <a:t>10</a:t>
                </a:r>
                <a:r>
                  <a:rPr lang="en-US" sz="2400" i="1" baseline="30000" smtClean="0">
                    <a:solidFill>
                      <a:srgbClr val="000000"/>
                    </a:solidFill>
                  </a:rPr>
                  <a:t>9 </a:t>
                </a:r>
                <a:r>
                  <a:rPr lang="en-US" sz="2400" i="1" smtClean="0">
                    <a:solidFill>
                      <a:srgbClr val="000000"/>
                    </a:solidFill>
                  </a:rPr>
                  <a:t>bits/sec</a:t>
                </a:r>
              </a:p>
            </p:txBody>
          </p:sp>
          <p:sp>
            <p:nvSpPr>
              <p:cNvPr id="43028" name="Line 18"/>
              <p:cNvSpPr>
                <a:spLocks noChangeShapeType="1"/>
              </p:cNvSpPr>
              <p:nvPr/>
            </p:nvSpPr>
            <p:spPr bwMode="auto">
              <a:xfrm>
                <a:off x="1604" y="1950"/>
                <a:ext cx="9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3022" name="Text Box 20"/>
            <p:cNvSpPr txBox="1">
              <a:spLocks noChangeArrowheads="1"/>
            </p:cNvSpPr>
            <p:nvPr/>
          </p:nvSpPr>
          <p:spPr bwMode="auto">
            <a:xfrm>
              <a:off x="1093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000000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43023" name="Text Box 22"/>
            <p:cNvSpPr txBox="1">
              <a:spLocks noChangeArrowheads="1"/>
            </p:cNvSpPr>
            <p:nvPr/>
          </p:nvSpPr>
          <p:spPr bwMode="auto">
            <a:xfrm>
              <a:off x="2509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000000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43024" name="Text Box 23"/>
            <p:cNvSpPr txBox="1">
              <a:spLocks noChangeArrowheads="1"/>
            </p:cNvSpPr>
            <p:nvPr/>
          </p:nvSpPr>
          <p:spPr bwMode="auto">
            <a:xfrm>
              <a:off x="2715" y="1777"/>
              <a:ext cx="11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i="1" dirty="0" smtClean="0">
                  <a:solidFill>
                    <a:srgbClr val="000000"/>
                  </a:solidFill>
                  <a:latin typeface="Arial" charset="0"/>
                </a:rPr>
                <a:t>8 </a:t>
              </a:r>
              <a:r>
                <a:rPr lang="en-US" sz="2400" i="1" dirty="0" err="1" smtClean="0">
                  <a:solidFill>
                    <a:srgbClr val="000000"/>
                  </a:solidFill>
                  <a:latin typeface="Arial" charset="0"/>
                </a:rPr>
                <a:t>microsecs</a:t>
              </a:r>
              <a:endParaRPr lang="en-US" sz="2400" i="1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8032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5725"/>
            <a:ext cx="7772400" cy="1008063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Pipelined protocols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304925"/>
            <a:ext cx="7591425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</a:rPr>
              <a:t>pipelining:</a:t>
            </a:r>
            <a:r>
              <a:rPr lang="en-US" altLang="en-US" smtClean="0"/>
              <a:t> sender allows multiple, </a:t>
            </a:r>
            <a:r>
              <a:rPr lang="ja-JP" altLang="en-US" smtClean="0"/>
              <a:t>“</a:t>
            </a:r>
            <a:r>
              <a:rPr lang="en-US" altLang="ja-JP" smtClean="0"/>
              <a:t>in-flight</a:t>
            </a:r>
            <a:r>
              <a:rPr lang="ja-JP" altLang="en-US" smtClean="0"/>
              <a:t>”</a:t>
            </a:r>
            <a:r>
              <a:rPr lang="en-US" altLang="ja-JP" smtClean="0"/>
              <a:t>, yet-to-be-acknowledged pkts</a:t>
            </a:r>
          </a:p>
          <a:p>
            <a:pPr lvl="1"/>
            <a:r>
              <a:rPr lang="en-US" altLang="en-US" smtClean="0"/>
              <a:t>range of sequence numbers must be increased</a:t>
            </a:r>
          </a:p>
          <a:p>
            <a:pPr lvl="1"/>
            <a:r>
              <a:rPr lang="en-US" altLang="en-US" smtClean="0"/>
              <a:t>buffering at sender and/or receiver</a:t>
            </a:r>
          </a:p>
        </p:txBody>
      </p:sp>
      <p:pic>
        <p:nvPicPr>
          <p:cNvPr id="60423" name="Picture 5" descr="rdt_pipelined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2946400"/>
            <a:ext cx="6105525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0424" name="Group 44"/>
          <p:cNvGrpSpPr>
            <a:grpSpLocks/>
          </p:cNvGrpSpPr>
          <p:nvPr/>
        </p:nvGrpSpPr>
        <p:grpSpPr bwMode="auto">
          <a:xfrm>
            <a:off x="1398588" y="3624263"/>
            <a:ext cx="469900" cy="465137"/>
            <a:chOff x="881" y="2283"/>
            <a:chExt cx="296" cy="293"/>
          </a:xfrm>
        </p:grpSpPr>
        <p:sp>
          <p:nvSpPr>
            <p:cNvPr id="45138" name="Rectangle 43"/>
            <p:cNvSpPr>
              <a:spLocks noChangeArrowheads="1"/>
            </p:cNvSpPr>
            <p:nvPr/>
          </p:nvSpPr>
          <p:spPr bwMode="auto">
            <a:xfrm>
              <a:off x="1026" y="2283"/>
              <a:ext cx="122" cy="2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98" name="Group 36"/>
            <p:cNvGrpSpPr>
              <a:grpSpLocks/>
            </p:cNvGrpSpPr>
            <p:nvPr/>
          </p:nvGrpSpPr>
          <p:grpSpPr bwMode="auto">
            <a:xfrm flipH="1">
              <a:off x="881" y="2283"/>
              <a:ext cx="296" cy="293"/>
              <a:chOff x="2839" y="3501"/>
              <a:chExt cx="755" cy="803"/>
            </a:xfrm>
          </p:grpSpPr>
          <p:pic>
            <p:nvPicPr>
              <p:cNvPr id="60499" name="Picture 3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0500" name="Freeform 3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</p:grpSp>
      <p:sp>
        <p:nvSpPr>
          <p:cNvPr id="60425" name="Freeform 48"/>
          <p:cNvSpPr>
            <a:spLocks/>
          </p:cNvSpPr>
          <p:nvPr/>
        </p:nvSpPr>
        <p:spPr bwMode="auto">
          <a:xfrm>
            <a:off x="7339013" y="3636963"/>
            <a:ext cx="185737" cy="431800"/>
          </a:xfrm>
          <a:custGeom>
            <a:avLst/>
            <a:gdLst>
              <a:gd name="T0" fmla="*/ 2147483647 w 117"/>
              <a:gd name="T1" fmla="*/ 2147483647 h 272"/>
              <a:gd name="T2" fmla="*/ 2147483647 w 117"/>
              <a:gd name="T3" fmla="*/ 2147483647 h 272"/>
              <a:gd name="T4" fmla="*/ 2147483647 w 117"/>
              <a:gd name="T5" fmla="*/ 2147483647 h 272"/>
              <a:gd name="T6" fmla="*/ 0 w 117"/>
              <a:gd name="T7" fmla="*/ 2147483647 h 272"/>
              <a:gd name="T8" fmla="*/ 2147483647 w 117"/>
              <a:gd name="T9" fmla="*/ 2147483647 h 272"/>
              <a:gd name="T10" fmla="*/ 2147483647 w 117"/>
              <a:gd name="T11" fmla="*/ 2147483647 h 272"/>
              <a:gd name="T12" fmla="*/ 2147483647 w 117"/>
              <a:gd name="T13" fmla="*/ 0 h 272"/>
              <a:gd name="T14" fmla="*/ 2147483647 w 117"/>
              <a:gd name="T15" fmla="*/ 2147483647 h 2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7" h="272">
                <a:moveTo>
                  <a:pt x="6" y="6"/>
                </a:moveTo>
                <a:lnTo>
                  <a:pt x="3" y="77"/>
                </a:lnTo>
                <a:lnTo>
                  <a:pt x="59" y="120"/>
                </a:lnTo>
                <a:lnTo>
                  <a:pt x="0" y="146"/>
                </a:lnTo>
                <a:lnTo>
                  <a:pt x="3" y="270"/>
                </a:lnTo>
                <a:lnTo>
                  <a:pt x="117" y="272"/>
                </a:lnTo>
                <a:lnTo>
                  <a:pt x="114" y="0"/>
                </a:lnTo>
                <a:lnTo>
                  <a:pt x="6" y="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60426" name="Group 50"/>
          <p:cNvGrpSpPr>
            <a:grpSpLocks/>
          </p:cNvGrpSpPr>
          <p:nvPr/>
        </p:nvGrpSpPr>
        <p:grpSpPr bwMode="auto">
          <a:xfrm>
            <a:off x="4510088" y="3641725"/>
            <a:ext cx="469900" cy="465138"/>
            <a:chOff x="881" y="2283"/>
            <a:chExt cx="296" cy="293"/>
          </a:xfrm>
        </p:grpSpPr>
        <p:sp>
          <p:nvSpPr>
            <p:cNvPr id="45134" name="Rectangle 51"/>
            <p:cNvSpPr>
              <a:spLocks noChangeArrowheads="1"/>
            </p:cNvSpPr>
            <p:nvPr/>
          </p:nvSpPr>
          <p:spPr bwMode="auto">
            <a:xfrm>
              <a:off x="1026" y="2283"/>
              <a:ext cx="122" cy="2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94" name="Group 52"/>
            <p:cNvGrpSpPr>
              <a:grpSpLocks/>
            </p:cNvGrpSpPr>
            <p:nvPr/>
          </p:nvGrpSpPr>
          <p:grpSpPr bwMode="auto">
            <a:xfrm flipH="1">
              <a:off x="881" y="2283"/>
              <a:ext cx="296" cy="293"/>
              <a:chOff x="2839" y="3501"/>
              <a:chExt cx="755" cy="803"/>
            </a:xfrm>
          </p:grpSpPr>
          <p:pic>
            <p:nvPicPr>
              <p:cNvPr id="60495" name="Picture 5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0496" name="Freeform 5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</p:grpSp>
      <p:grpSp>
        <p:nvGrpSpPr>
          <p:cNvPr id="60427" name="Group 55"/>
          <p:cNvGrpSpPr>
            <a:grpSpLocks/>
          </p:cNvGrpSpPr>
          <p:nvPr/>
        </p:nvGrpSpPr>
        <p:grpSpPr bwMode="auto">
          <a:xfrm>
            <a:off x="4321175" y="3508375"/>
            <a:ext cx="223838" cy="501650"/>
            <a:chOff x="4140" y="429"/>
            <a:chExt cx="1425" cy="2396"/>
          </a:xfrm>
        </p:grpSpPr>
        <p:sp>
          <p:nvSpPr>
            <p:cNvPr id="60461" name="Freeform 5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103" name="Rectangle 57"/>
            <p:cNvSpPr>
              <a:spLocks noChangeArrowheads="1"/>
            </p:cNvSpPr>
            <p:nvPr/>
          </p:nvSpPr>
          <p:spPr bwMode="auto">
            <a:xfrm>
              <a:off x="4211" y="429"/>
              <a:ext cx="1041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463" name="Freeform 5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464" name="Freeform 5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106" name="Rectangle 60"/>
            <p:cNvSpPr>
              <a:spLocks noChangeArrowheads="1"/>
            </p:cNvSpPr>
            <p:nvPr/>
          </p:nvSpPr>
          <p:spPr bwMode="auto">
            <a:xfrm>
              <a:off x="4211" y="694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66" name="Group 6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32" name="AutoShape 6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33" name="AutoShape 63"/>
              <p:cNvSpPr>
                <a:spLocks noChangeArrowheads="1"/>
              </p:cNvSpPr>
              <p:nvPr/>
            </p:nvSpPr>
            <p:spPr bwMode="auto">
              <a:xfrm>
                <a:off x="623" y="2586"/>
                <a:ext cx="70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108" name="Rectangle 64"/>
            <p:cNvSpPr>
              <a:spLocks noChangeArrowheads="1"/>
            </p:cNvSpPr>
            <p:nvPr/>
          </p:nvSpPr>
          <p:spPr bwMode="auto">
            <a:xfrm>
              <a:off x="4221" y="1020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68" name="Group 6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130" name="AutoShape 66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31" name="AutoShape 67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70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110" name="Rectangle 68"/>
            <p:cNvSpPr>
              <a:spLocks noChangeArrowheads="1"/>
            </p:cNvSpPr>
            <p:nvPr/>
          </p:nvSpPr>
          <p:spPr bwMode="auto">
            <a:xfrm>
              <a:off x="4221" y="1362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11" name="Rectangle 69"/>
            <p:cNvSpPr>
              <a:spLocks noChangeArrowheads="1"/>
            </p:cNvSpPr>
            <p:nvPr/>
          </p:nvSpPr>
          <p:spPr bwMode="auto">
            <a:xfrm>
              <a:off x="4231" y="1657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71" name="Group 7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128" name="AutoShape 7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1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29" name="AutoShape 72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2" cy="11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472" name="Freeform 7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0473" name="Group 7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126" name="AutoShape 75"/>
              <p:cNvSpPr>
                <a:spLocks noChangeArrowheads="1"/>
              </p:cNvSpPr>
              <p:nvPr/>
            </p:nvSpPr>
            <p:spPr bwMode="auto">
              <a:xfrm>
                <a:off x="611" y="2565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27" name="AutoShape 76"/>
              <p:cNvSpPr>
                <a:spLocks noChangeArrowheads="1"/>
              </p:cNvSpPr>
              <p:nvPr/>
            </p:nvSpPr>
            <p:spPr bwMode="auto">
              <a:xfrm>
                <a:off x="623" y="2580"/>
                <a:ext cx="705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115" name="Rectangle 77"/>
            <p:cNvSpPr>
              <a:spLocks noChangeArrowheads="1"/>
            </p:cNvSpPr>
            <p:nvPr/>
          </p:nvSpPr>
          <p:spPr bwMode="auto">
            <a:xfrm>
              <a:off x="5252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475" name="Freeform 7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476" name="Freeform 7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118" name="Oval 80"/>
            <p:cNvSpPr>
              <a:spLocks noChangeArrowheads="1"/>
            </p:cNvSpPr>
            <p:nvPr/>
          </p:nvSpPr>
          <p:spPr bwMode="auto">
            <a:xfrm>
              <a:off x="5514" y="2613"/>
              <a:ext cx="5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478" name="Freeform 8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120" name="AutoShape 82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1" name="AutoShape 83"/>
            <p:cNvSpPr>
              <a:spLocks noChangeArrowheads="1"/>
            </p:cNvSpPr>
            <p:nvPr/>
          </p:nvSpPr>
          <p:spPr bwMode="auto">
            <a:xfrm>
              <a:off x="4211" y="2711"/>
              <a:ext cx="106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2" name="Oval 84"/>
            <p:cNvSpPr>
              <a:spLocks noChangeArrowheads="1"/>
            </p:cNvSpPr>
            <p:nvPr/>
          </p:nvSpPr>
          <p:spPr bwMode="auto">
            <a:xfrm>
              <a:off x="4312" y="2385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3" name="Oval 85"/>
            <p:cNvSpPr>
              <a:spLocks noChangeArrowheads="1"/>
            </p:cNvSpPr>
            <p:nvPr/>
          </p:nvSpPr>
          <p:spPr bwMode="auto">
            <a:xfrm>
              <a:off x="4484" y="2385"/>
              <a:ext cx="162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5124" name="Oval 86"/>
            <p:cNvSpPr>
              <a:spLocks noChangeArrowheads="1"/>
            </p:cNvSpPr>
            <p:nvPr/>
          </p:nvSpPr>
          <p:spPr bwMode="auto">
            <a:xfrm>
              <a:off x="4666" y="2378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5" name="Rectangle 87"/>
            <p:cNvSpPr>
              <a:spLocks noChangeArrowheads="1"/>
            </p:cNvSpPr>
            <p:nvPr/>
          </p:nvSpPr>
          <p:spPr bwMode="auto">
            <a:xfrm>
              <a:off x="5060" y="1832"/>
              <a:ext cx="9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60428" name="Group 88"/>
          <p:cNvGrpSpPr>
            <a:grpSpLocks/>
          </p:cNvGrpSpPr>
          <p:nvPr/>
        </p:nvGrpSpPr>
        <p:grpSpPr bwMode="auto">
          <a:xfrm>
            <a:off x="7385050" y="3503613"/>
            <a:ext cx="223838" cy="501650"/>
            <a:chOff x="4140" y="429"/>
            <a:chExt cx="1425" cy="2396"/>
          </a:xfrm>
        </p:grpSpPr>
        <p:sp>
          <p:nvSpPr>
            <p:cNvPr id="60429" name="Freeform 8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071" name="Rectangle 90"/>
            <p:cNvSpPr>
              <a:spLocks noChangeArrowheads="1"/>
            </p:cNvSpPr>
            <p:nvPr/>
          </p:nvSpPr>
          <p:spPr bwMode="auto">
            <a:xfrm>
              <a:off x="4211" y="429"/>
              <a:ext cx="1041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431" name="Freeform 9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432" name="Freeform 9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074" name="Rectangle 93"/>
            <p:cNvSpPr>
              <a:spLocks noChangeArrowheads="1"/>
            </p:cNvSpPr>
            <p:nvPr/>
          </p:nvSpPr>
          <p:spPr bwMode="auto">
            <a:xfrm>
              <a:off x="4211" y="694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34" name="Group 9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00" name="AutoShape 9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01" name="AutoShape 96"/>
              <p:cNvSpPr>
                <a:spLocks noChangeArrowheads="1"/>
              </p:cNvSpPr>
              <p:nvPr/>
            </p:nvSpPr>
            <p:spPr bwMode="auto">
              <a:xfrm>
                <a:off x="623" y="2586"/>
                <a:ext cx="70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076" name="Rectangle 97"/>
            <p:cNvSpPr>
              <a:spLocks noChangeArrowheads="1"/>
            </p:cNvSpPr>
            <p:nvPr/>
          </p:nvSpPr>
          <p:spPr bwMode="auto">
            <a:xfrm>
              <a:off x="4221" y="1020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36" name="Group 9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098" name="AutoShape 99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9" name="AutoShape 100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70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078" name="Rectangle 101"/>
            <p:cNvSpPr>
              <a:spLocks noChangeArrowheads="1"/>
            </p:cNvSpPr>
            <p:nvPr/>
          </p:nvSpPr>
          <p:spPr bwMode="auto">
            <a:xfrm>
              <a:off x="4221" y="1362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79" name="Rectangle 102"/>
            <p:cNvSpPr>
              <a:spLocks noChangeArrowheads="1"/>
            </p:cNvSpPr>
            <p:nvPr/>
          </p:nvSpPr>
          <p:spPr bwMode="auto">
            <a:xfrm>
              <a:off x="4231" y="1657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60439" name="Group 10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096" name="AutoShape 10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1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7" name="AutoShape 105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2" cy="11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440" name="Freeform 10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0441" name="Group 10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094" name="AutoShape 108"/>
              <p:cNvSpPr>
                <a:spLocks noChangeArrowheads="1"/>
              </p:cNvSpPr>
              <p:nvPr/>
            </p:nvSpPr>
            <p:spPr bwMode="auto">
              <a:xfrm>
                <a:off x="611" y="2565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5" name="AutoShape 109"/>
              <p:cNvSpPr>
                <a:spLocks noChangeArrowheads="1"/>
              </p:cNvSpPr>
              <p:nvPr/>
            </p:nvSpPr>
            <p:spPr bwMode="auto">
              <a:xfrm>
                <a:off x="623" y="2580"/>
                <a:ext cx="705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083" name="Rectangle 110"/>
            <p:cNvSpPr>
              <a:spLocks noChangeArrowheads="1"/>
            </p:cNvSpPr>
            <p:nvPr/>
          </p:nvSpPr>
          <p:spPr bwMode="auto">
            <a:xfrm>
              <a:off x="5252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443" name="Freeform 11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444" name="Freeform 11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086" name="Oval 113"/>
            <p:cNvSpPr>
              <a:spLocks noChangeArrowheads="1"/>
            </p:cNvSpPr>
            <p:nvPr/>
          </p:nvSpPr>
          <p:spPr bwMode="auto">
            <a:xfrm>
              <a:off x="5514" y="2613"/>
              <a:ext cx="5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446" name="Freeform 11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088" name="AutoShape 115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89" name="AutoShape 116"/>
            <p:cNvSpPr>
              <a:spLocks noChangeArrowheads="1"/>
            </p:cNvSpPr>
            <p:nvPr/>
          </p:nvSpPr>
          <p:spPr bwMode="auto">
            <a:xfrm>
              <a:off x="4211" y="2711"/>
              <a:ext cx="106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90" name="Oval 117"/>
            <p:cNvSpPr>
              <a:spLocks noChangeArrowheads="1"/>
            </p:cNvSpPr>
            <p:nvPr/>
          </p:nvSpPr>
          <p:spPr bwMode="auto">
            <a:xfrm>
              <a:off x="4312" y="2385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91" name="Oval 118"/>
            <p:cNvSpPr>
              <a:spLocks noChangeArrowheads="1"/>
            </p:cNvSpPr>
            <p:nvPr/>
          </p:nvSpPr>
          <p:spPr bwMode="auto">
            <a:xfrm>
              <a:off x="4484" y="2385"/>
              <a:ext cx="162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5092" name="Oval 119"/>
            <p:cNvSpPr>
              <a:spLocks noChangeArrowheads="1"/>
            </p:cNvSpPr>
            <p:nvPr/>
          </p:nvSpPr>
          <p:spPr bwMode="auto">
            <a:xfrm>
              <a:off x="4666" y="2378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93" name="Rectangle 120"/>
            <p:cNvSpPr>
              <a:spLocks noChangeArrowheads="1"/>
            </p:cNvSpPr>
            <p:nvPr/>
          </p:nvSpPr>
          <p:spPr bwMode="auto">
            <a:xfrm>
              <a:off x="5060" y="1832"/>
              <a:ext cx="9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6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8429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3513"/>
            <a:ext cx="7772400" cy="963612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Pipelining: increased utilization</a:t>
            </a:r>
          </a:p>
        </p:txBody>
      </p:sp>
      <p:sp>
        <p:nvSpPr>
          <p:cNvPr id="61445" name="Line 3"/>
          <p:cNvSpPr>
            <a:spLocks noChangeShapeType="1"/>
          </p:cNvSpPr>
          <p:nvPr/>
        </p:nvSpPr>
        <p:spPr bwMode="auto">
          <a:xfrm>
            <a:off x="3171825" y="1778000"/>
            <a:ext cx="2082800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0" y="1571625"/>
            <a:ext cx="3086100" cy="3540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first packet bit transmitted, t = 0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7" name="Line 5"/>
          <p:cNvSpPr>
            <a:spLocks noChangeShapeType="1"/>
          </p:cNvSpPr>
          <p:nvPr/>
        </p:nvSpPr>
        <p:spPr bwMode="auto">
          <a:xfrm>
            <a:off x="3162300" y="1555750"/>
            <a:ext cx="20638" cy="3284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48" name="Line 6"/>
          <p:cNvSpPr>
            <a:spLocks noChangeShapeType="1"/>
          </p:cNvSpPr>
          <p:nvPr/>
        </p:nvSpPr>
        <p:spPr bwMode="auto">
          <a:xfrm>
            <a:off x="5243513" y="1568450"/>
            <a:ext cx="22225" cy="335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49" name="Text Box 7"/>
          <p:cNvSpPr txBox="1">
            <a:spLocks noChangeArrowheads="1"/>
          </p:cNvSpPr>
          <p:nvPr/>
        </p:nvSpPr>
        <p:spPr bwMode="auto">
          <a:xfrm>
            <a:off x="2701925" y="1228725"/>
            <a:ext cx="1042988" cy="35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sender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50" name="Text Box 8"/>
          <p:cNvSpPr txBox="1">
            <a:spLocks noChangeArrowheads="1"/>
          </p:cNvSpPr>
          <p:nvPr/>
        </p:nvSpPr>
        <p:spPr bwMode="auto">
          <a:xfrm>
            <a:off x="4730750" y="1228725"/>
            <a:ext cx="1108075" cy="35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receiver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51" name="Line 9"/>
          <p:cNvSpPr>
            <a:spLocks noChangeShapeType="1"/>
          </p:cNvSpPr>
          <p:nvPr/>
        </p:nvSpPr>
        <p:spPr bwMode="auto">
          <a:xfrm>
            <a:off x="3182938" y="1773238"/>
            <a:ext cx="204946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52" name="Line 10"/>
          <p:cNvSpPr>
            <a:spLocks noChangeShapeType="1"/>
          </p:cNvSpPr>
          <p:nvPr/>
        </p:nvSpPr>
        <p:spPr bwMode="auto">
          <a:xfrm>
            <a:off x="3189288" y="3905250"/>
            <a:ext cx="20494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53" name="Freeform 11"/>
          <p:cNvSpPr>
            <a:spLocks/>
          </p:cNvSpPr>
          <p:nvPr/>
        </p:nvSpPr>
        <p:spPr bwMode="auto">
          <a:xfrm>
            <a:off x="3167063" y="1770063"/>
            <a:ext cx="2087562" cy="1169987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54" name="Line 12"/>
          <p:cNvSpPr>
            <a:spLocks noChangeShapeType="1"/>
          </p:cNvSpPr>
          <p:nvPr/>
        </p:nvSpPr>
        <p:spPr bwMode="auto">
          <a:xfrm flipH="1">
            <a:off x="3032125" y="1770063"/>
            <a:ext cx="1238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55" name="Line 13"/>
          <p:cNvSpPr>
            <a:spLocks noChangeShapeType="1"/>
          </p:cNvSpPr>
          <p:nvPr/>
        </p:nvSpPr>
        <p:spPr bwMode="auto">
          <a:xfrm flipH="1">
            <a:off x="3032125" y="2014538"/>
            <a:ext cx="123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56" name="Text Box 14"/>
          <p:cNvSpPr txBox="1">
            <a:spLocks noChangeArrowheads="1"/>
          </p:cNvSpPr>
          <p:nvPr/>
        </p:nvSpPr>
        <p:spPr bwMode="auto">
          <a:xfrm>
            <a:off x="2251075" y="2754313"/>
            <a:ext cx="9652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RTT 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57" name="Line 15"/>
          <p:cNvSpPr>
            <a:spLocks noChangeShapeType="1"/>
          </p:cNvSpPr>
          <p:nvPr/>
        </p:nvSpPr>
        <p:spPr bwMode="auto">
          <a:xfrm>
            <a:off x="3065463" y="3065463"/>
            <a:ext cx="9525" cy="820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58" name="Line 16"/>
          <p:cNvSpPr>
            <a:spLocks noChangeShapeType="1"/>
          </p:cNvSpPr>
          <p:nvPr/>
        </p:nvSpPr>
        <p:spPr bwMode="auto">
          <a:xfrm flipV="1">
            <a:off x="3070225" y="2036763"/>
            <a:ext cx="1588" cy="776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59" name="Text Box 17"/>
          <p:cNvSpPr txBox="1">
            <a:spLocks noChangeArrowheads="1"/>
          </p:cNvSpPr>
          <p:nvPr/>
        </p:nvSpPr>
        <p:spPr bwMode="auto">
          <a:xfrm>
            <a:off x="346075" y="1852613"/>
            <a:ext cx="2740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last bit transmitted, t = L / R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0" name="Line 18"/>
          <p:cNvSpPr>
            <a:spLocks noChangeShapeType="1"/>
          </p:cNvSpPr>
          <p:nvPr/>
        </p:nvSpPr>
        <p:spPr bwMode="auto">
          <a:xfrm flipH="1">
            <a:off x="5232400" y="2695575"/>
            <a:ext cx="125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61" name="Text Box 19"/>
          <p:cNvSpPr txBox="1">
            <a:spLocks noChangeArrowheads="1"/>
          </p:cNvSpPr>
          <p:nvPr/>
        </p:nvSpPr>
        <p:spPr bwMode="auto">
          <a:xfrm>
            <a:off x="5308600" y="2517775"/>
            <a:ext cx="26416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first packet bit arrives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2" name="Line 20"/>
          <p:cNvSpPr>
            <a:spLocks noChangeShapeType="1"/>
          </p:cNvSpPr>
          <p:nvPr/>
        </p:nvSpPr>
        <p:spPr bwMode="auto">
          <a:xfrm>
            <a:off x="5254625" y="2946400"/>
            <a:ext cx="119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63" name="Text Box 21"/>
          <p:cNvSpPr txBox="1">
            <a:spLocks noChangeArrowheads="1"/>
          </p:cNvSpPr>
          <p:nvPr/>
        </p:nvSpPr>
        <p:spPr bwMode="auto">
          <a:xfrm>
            <a:off x="5313363" y="2770188"/>
            <a:ext cx="35814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last packet bit arrives, send ACK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4" name="Text Box 22"/>
          <p:cNvSpPr txBox="1">
            <a:spLocks noChangeArrowheads="1"/>
          </p:cNvSpPr>
          <p:nvPr/>
        </p:nvSpPr>
        <p:spPr bwMode="auto">
          <a:xfrm>
            <a:off x="493713" y="3562350"/>
            <a:ext cx="263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ACK arrives, send next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packet, t = RTT + L / R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1465" name="Group 23"/>
          <p:cNvGrpSpPr>
            <a:grpSpLocks/>
          </p:cNvGrpSpPr>
          <p:nvPr/>
        </p:nvGrpSpPr>
        <p:grpSpPr bwMode="auto">
          <a:xfrm>
            <a:off x="3043238" y="3892550"/>
            <a:ext cx="1466850" cy="608013"/>
            <a:chOff x="12502" y="21425"/>
            <a:chExt cx="3400" cy="1025"/>
          </a:xfrm>
        </p:grpSpPr>
        <p:sp>
          <p:nvSpPr>
            <p:cNvPr id="61494" name="Line 2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495" name="Freeform 2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305147 w 1845"/>
                <a:gd name="T3" fmla="*/ 98267 h 592"/>
                <a:gd name="T4" fmla="*/ 181112 w 1845"/>
                <a:gd name="T5" fmla="*/ 98267 h 592"/>
                <a:gd name="T6" fmla="*/ 0 w 1845"/>
                <a:gd name="T7" fmla="*/ 41006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1496" name="Group 2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61499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61500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61497" name="Line 2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498" name="Line 3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61466" name="Freeform 31"/>
          <p:cNvSpPr>
            <a:spLocks/>
          </p:cNvSpPr>
          <p:nvPr/>
        </p:nvSpPr>
        <p:spPr bwMode="auto">
          <a:xfrm>
            <a:off x="3171825" y="2022475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67" name="Freeform 32"/>
          <p:cNvSpPr>
            <a:spLocks/>
          </p:cNvSpPr>
          <p:nvPr/>
        </p:nvSpPr>
        <p:spPr bwMode="auto">
          <a:xfrm>
            <a:off x="3171825" y="2273300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68" name="Line 33"/>
          <p:cNvSpPr>
            <a:spLocks noChangeShapeType="1"/>
          </p:cNvSpPr>
          <p:nvPr/>
        </p:nvSpPr>
        <p:spPr bwMode="auto">
          <a:xfrm flipV="1">
            <a:off x="3189288" y="2954338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69" name="Line 34"/>
          <p:cNvSpPr>
            <a:spLocks noChangeShapeType="1"/>
          </p:cNvSpPr>
          <p:nvPr/>
        </p:nvSpPr>
        <p:spPr bwMode="auto">
          <a:xfrm flipV="1">
            <a:off x="3189288" y="3205163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61470" name="Group 35"/>
          <p:cNvGrpSpPr>
            <a:grpSpLocks/>
          </p:cNvGrpSpPr>
          <p:nvPr/>
        </p:nvGrpSpPr>
        <p:grpSpPr bwMode="auto">
          <a:xfrm>
            <a:off x="3032125" y="4130675"/>
            <a:ext cx="1466850" cy="606425"/>
            <a:chOff x="12502" y="21425"/>
            <a:chExt cx="3400" cy="1025"/>
          </a:xfrm>
        </p:grpSpPr>
        <p:sp>
          <p:nvSpPr>
            <p:cNvPr id="61487" name="Line 36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488" name="Freeform 37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305147 w 1845"/>
                <a:gd name="T3" fmla="*/ 98267 h 592"/>
                <a:gd name="T4" fmla="*/ 181112 w 1845"/>
                <a:gd name="T5" fmla="*/ 98267 h 592"/>
                <a:gd name="T6" fmla="*/ 0 w 1845"/>
                <a:gd name="T7" fmla="*/ 41006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1489" name="Group 38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61492" name="Line 39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61493" name="Line 40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61490" name="Line 41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491" name="Line 42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1471" name="Group 43"/>
          <p:cNvGrpSpPr>
            <a:grpSpLocks/>
          </p:cNvGrpSpPr>
          <p:nvPr/>
        </p:nvGrpSpPr>
        <p:grpSpPr bwMode="auto">
          <a:xfrm>
            <a:off x="3043238" y="4381500"/>
            <a:ext cx="1466850" cy="606425"/>
            <a:chOff x="12502" y="21425"/>
            <a:chExt cx="3400" cy="1025"/>
          </a:xfrm>
        </p:grpSpPr>
        <p:sp>
          <p:nvSpPr>
            <p:cNvPr id="61480" name="Line 4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481" name="Freeform 4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305147 w 1845"/>
                <a:gd name="T3" fmla="*/ 98267 h 592"/>
                <a:gd name="T4" fmla="*/ 181112 w 1845"/>
                <a:gd name="T5" fmla="*/ 98267 h 592"/>
                <a:gd name="T6" fmla="*/ 0 w 1845"/>
                <a:gd name="T7" fmla="*/ 41006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1482" name="Group 4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61485" name="Line 4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61486" name="Line 4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61483" name="Line 4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484" name="Line 5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61472" name="Line 51"/>
          <p:cNvSpPr>
            <a:spLocks noChangeShapeType="1"/>
          </p:cNvSpPr>
          <p:nvPr/>
        </p:nvSpPr>
        <p:spPr bwMode="auto">
          <a:xfrm flipV="1">
            <a:off x="3194050" y="3457575"/>
            <a:ext cx="2065338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73" name="Text Box 52"/>
          <p:cNvSpPr txBox="1">
            <a:spLocks noChangeArrowheads="1"/>
          </p:cNvSpPr>
          <p:nvPr/>
        </p:nvSpPr>
        <p:spPr bwMode="auto">
          <a:xfrm>
            <a:off x="5310188" y="3024188"/>
            <a:ext cx="38338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last bit of 2</a:t>
            </a:r>
            <a:r>
              <a:rPr lang="en-US" altLang="en-US" baseline="30000" smtClean="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packet arrives, send ACK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4" name="Line 53"/>
          <p:cNvSpPr>
            <a:spLocks noChangeShapeType="1"/>
          </p:cNvSpPr>
          <p:nvPr/>
        </p:nvSpPr>
        <p:spPr bwMode="auto">
          <a:xfrm flipV="1">
            <a:off x="5254625" y="3182938"/>
            <a:ext cx="112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75" name="Line 54"/>
          <p:cNvSpPr>
            <a:spLocks noChangeShapeType="1"/>
          </p:cNvSpPr>
          <p:nvPr/>
        </p:nvSpPr>
        <p:spPr bwMode="auto">
          <a:xfrm flipV="1">
            <a:off x="5265738" y="3435350"/>
            <a:ext cx="112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1476" name="Text Box 55"/>
          <p:cNvSpPr txBox="1">
            <a:spLocks noChangeArrowheads="1"/>
          </p:cNvSpPr>
          <p:nvPr/>
        </p:nvSpPr>
        <p:spPr bwMode="auto">
          <a:xfrm>
            <a:off x="5305425" y="3257550"/>
            <a:ext cx="38385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last bit of 3</a:t>
            </a:r>
            <a:r>
              <a:rPr lang="en-US" altLang="en-US" baseline="30000" smtClean="0">
                <a:solidFill>
                  <a:srgbClr val="000000"/>
                </a:solidFill>
                <a:latin typeface="Arial" panose="020B0604020202020204" pitchFamily="34" charset="0"/>
              </a:rPr>
              <a:t>rd</a:t>
            </a:r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packet arrives, send ACK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8" name="Text Box 57"/>
          <p:cNvSpPr txBox="1">
            <a:spLocks noChangeArrowheads="1"/>
          </p:cNvSpPr>
          <p:nvPr/>
        </p:nvSpPr>
        <p:spPr bwMode="auto">
          <a:xfrm>
            <a:off x="5518150" y="4152900"/>
            <a:ext cx="3460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CC0000"/>
                </a:solidFill>
                <a:latin typeface="Arial" charset="0"/>
              </a:rPr>
              <a:t>3-packet pipelining increases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CC0000"/>
                </a:solidFill>
                <a:latin typeface="Arial" charset="0"/>
              </a:rPr>
              <a:t> utilization by a factor of 3!</a:t>
            </a:r>
          </a:p>
        </p:txBody>
      </p:sp>
      <p:sp>
        <p:nvSpPr>
          <p:cNvPr id="46119" name="Line 58"/>
          <p:cNvSpPr>
            <a:spLocks noChangeShapeType="1"/>
          </p:cNvSpPr>
          <p:nvPr/>
        </p:nvSpPr>
        <p:spPr bwMode="auto">
          <a:xfrm flipH="1">
            <a:off x="6386513" y="4821238"/>
            <a:ext cx="125412" cy="5127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aphicFrame>
        <p:nvGraphicFramePr>
          <p:cNvPr id="61479" name="Object 61"/>
          <p:cNvGraphicFramePr>
            <a:graphicFrameLocks noChangeAspect="1"/>
          </p:cNvGraphicFramePr>
          <p:nvPr/>
        </p:nvGraphicFramePr>
        <p:xfrm>
          <a:off x="1555750" y="5087938"/>
          <a:ext cx="67484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Picture" r:id="rId4" imgW="3581400" imgH="495300" progId="Word.Picture.8">
                  <p:embed/>
                </p:oleObj>
              </mc:Choice>
              <mc:Fallback>
                <p:oleObj name="Picture" r:id="rId4" imgW="3581400" imgH="4953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5087938"/>
                        <a:ext cx="6748463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7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9048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7772400" cy="9302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Pipelined protocols: overview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55738"/>
            <a:ext cx="3954463" cy="4848225"/>
          </a:xfrm>
        </p:spPr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Go-back-N:</a:t>
            </a:r>
          </a:p>
          <a:p>
            <a:pPr>
              <a:lnSpc>
                <a:spcPct val="75000"/>
              </a:lnSpc>
            </a:pPr>
            <a:r>
              <a:rPr lang="en-US" altLang="en-US" smtClean="0"/>
              <a:t>sender can have up to N unacked packets in pipeline</a:t>
            </a:r>
          </a:p>
          <a:p>
            <a:pPr>
              <a:lnSpc>
                <a:spcPct val="75000"/>
              </a:lnSpc>
            </a:pPr>
            <a:r>
              <a:rPr lang="en-US" altLang="en-US" smtClean="0"/>
              <a:t>receiver only sends </a:t>
            </a:r>
            <a:r>
              <a:rPr lang="en-US" altLang="en-US" i="1" smtClean="0">
                <a:solidFill>
                  <a:srgbClr val="CC0000"/>
                </a:solidFill>
              </a:rPr>
              <a:t>cumulative ack</a:t>
            </a:r>
          </a:p>
          <a:p>
            <a:pPr lvl="1"/>
            <a:r>
              <a:rPr lang="en-US" altLang="en-US" smtClean="0"/>
              <a:t>doesn</a:t>
            </a:r>
            <a:r>
              <a:rPr lang="ja-JP" altLang="en-US" smtClean="0"/>
              <a:t>’</a:t>
            </a:r>
            <a:r>
              <a:rPr lang="en-US" altLang="ja-JP" smtClean="0"/>
              <a:t>t ack packet if there</a:t>
            </a:r>
            <a:r>
              <a:rPr lang="ja-JP" altLang="en-US" smtClean="0"/>
              <a:t>’</a:t>
            </a:r>
            <a:r>
              <a:rPr lang="en-US" altLang="ja-JP" smtClean="0"/>
              <a:t>s a gap</a:t>
            </a:r>
          </a:p>
          <a:p>
            <a:pPr>
              <a:lnSpc>
                <a:spcPct val="75000"/>
              </a:lnSpc>
            </a:pPr>
            <a:r>
              <a:rPr lang="en-US" altLang="en-US" smtClean="0"/>
              <a:t>sender has timer for oldest unacked packet</a:t>
            </a:r>
          </a:p>
          <a:p>
            <a:pPr lvl="1"/>
            <a:r>
              <a:rPr lang="en-US" altLang="en-US" smtClean="0"/>
              <a:t>when timer expires, retransmit </a:t>
            </a:r>
            <a:r>
              <a:rPr lang="en-US" altLang="en-US" i="1" smtClean="0"/>
              <a:t>all</a:t>
            </a:r>
            <a:r>
              <a:rPr lang="en-US" altLang="en-US" smtClean="0"/>
              <a:t> unacked packets</a:t>
            </a:r>
          </a:p>
        </p:txBody>
      </p:sp>
      <p:sp>
        <p:nvSpPr>
          <p:cNvPr id="471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3600" y="1455738"/>
            <a:ext cx="4289425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Selective Repeat:</a:t>
            </a:r>
          </a:p>
          <a:p>
            <a:pPr>
              <a:lnSpc>
                <a:spcPct val="75000"/>
              </a:lnSpc>
            </a:pPr>
            <a:r>
              <a:rPr lang="en-US" altLang="en-US" smtClean="0"/>
              <a:t>sender can have up to N unack</a:t>
            </a:r>
            <a:r>
              <a:rPr lang="ja-JP" altLang="en-US" smtClean="0"/>
              <a:t>’</a:t>
            </a:r>
            <a:r>
              <a:rPr lang="en-US" altLang="ja-JP" smtClean="0"/>
              <a:t>ed packets in pipeline</a:t>
            </a:r>
          </a:p>
          <a:p>
            <a:pPr>
              <a:lnSpc>
                <a:spcPct val="75000"/>
              </a:lnSpc>
            </a:pPr>
            <a:r>
              <a:rPr lang="en-US" altLang="en-US" smtClean="0"/>
              <a:t>rcvr sends </a:t>
            </a:r>
            <a:r>
              <a:rPr lang="en-US" altLang="en-US" i="1" smtClean="0">
                <a:solidFill>
                  <a:srgbClr val="CC0000"/>
                </a:solidFill>
              </a:rPr>
              <a:t>individual ack</a:t>
            </a:r>
            <a:r>
              <a:rPr lang="en-US" altLang="en-US" smtClean="0"/>
              <a:t> for each packet</a:t>
            </a:r>
          </a:p>
          <a:p>
            <a:pPr>
              <a:lnSpc>
                <a:spcPct val="70000"/>
              </a:lnSpc>
            </a:pPr>
            <a:endParaRPr lang="en-US" altLang="en-US" smtClean="0"/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mtClean="0"/>
              <a:t>sender maintains timer for each unacked packet</a:t>
            </a:r>
          </a:p>
          <a:p>
            <a:pPr lvl="1">
              <a:lnSpc>
                <a:spcPct val="80000"/>
              </a:lnSpc>
            </a:pPr>
            <a:r>
              <a:rPr lang="en-US" altLang="en-US" smtClean="0"/>
              <a:t>when timer expires, retransmit only that unacked packet</a:t>
            </a:r>
          </a:p>
          <a:p>
            <a:pPr>
              <a:lnSpc>
                <a:spcPct val="7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525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Go-Back-N: sender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14450"/>
            <a:ext cx="8324850" cy="1219200"/>
          </a:xfrm>
        </p:spPr>
        <p:txBody>
          <a:bodyPr/>
          <a:lstStyle/>
          <a:p>
            <a:r>
              <a:rPr lang="en-US" altLang="en-US" sz="2400" smtClean="0"/>
              <a:t>k-bit seq # in pkt header</a:t>
            </a:r>
          </a:p>
          <a:p>
            <a:r>
              <a:rPr lang="ja-JP" altLang="en-US" sz="2400" smtClean="0"/>
              <a:t>“</a:t>
            </a:r>
            <a:r>
              <a:rPr lang="en-US" altLang="ja-JP" sz="2400" smtClean="0"/>
              <a:t>window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of up to N, consecutive unack</a:t>
            </a:r>
            <a:r>
              <a:rPr lang="ja-JP" altLang="en-US" sz="2400" smtClean="0"/>
              <a:t>’</a:t>
            </a:r>
            <a:r>
              <a:rPr lang="en-US" altLang="ja-JP" sz="2400" smtClean="0"/>
              <a:t>ed pkts allowed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pic>
        <p:nvPicPr>
          <p:cNvPr id="63493" name="Picture 4" descr="gbn_seqn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2263775"/>
            <a:ext cx="809942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476250" y="4149725"/>
            <a:ext cx="832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6858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ACK(n): ACKs all pkts up to, including seq # n - </a:t>
            </a:r>
            <a:r>
              <a:rPr lang="ja-JP" altLang="en-US" sz="24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cumulative ACK</a:t>
            </a:r>
            <a:r>
              <a:rPr lang="ja-JP" altLang="en-US" sz="24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”</a:t>
            </a:r>
            <a:endParaRPr lang="en-US" altLang="ja-JP" sz="2400" i="1" smtClean="0">
              <a:solidFill>
                <a:srgbClr val="CC0000"/>
              </a:solidFill>
              <a:latin typeface="Gill Sans MT" panose="020B0502020104020203" pitchFamily="34" charset="0"/>
            </a:endParaRPr>
          </a:p>
          <a:p>
            <a:pPr lvl="1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may receive duplicate ACKs (see receiver)</a:t>
            </a:r>
            <a:endParaRPr lang="en-US" altLang="en-US" sz="2000" smtClean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timer for oldest in-flight pkt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i="1" smtClean="0">
                <a:solidFill>
                  <a:srgbClr val="000000"/>
                </a:solidFill>
                <a:latin typeface="Gill Sans MT" panose="020B0502020104020203" pitchFamily="34" charset="0"/>
              </a:rPr>
              <a:t>timeout(n):</a:t>
            </a: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 retransmit packet n and all higher seq # pkts in window</a:t>
            </a:r>
            <a:endParaRPr lang="en-US" altLang="en-US" sz="2800" smtClean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endParaRPr lang="en-US" altLang="en-US" sz="28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1639888" y="2789238"/>
            <a:ext cx="2206625" cy="636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63496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85090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07963"/>
            <a:ext cx="7772400" cy="700087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GBN: sender extended FSM</a:t>
            </a:r>
            <a:endParaRPr lang="en-US">
              <a:ea typeface="ＭＳ Ｐゴシック" charset="0"/>
              <a:cs typeface="+mj-cs"/>
            </a:endParaRPr>
          </a:p>
        </p:txBody>
      </p:sp>
      <p:grpSp>
        <p:nvGrpSpPr>
          <p:cNvPr id="64516" name="Group 3"/>
          <p:cNvGrpSpPr>
            <a:grpSpLocks/>
          </p:cNvGrpSpPr>
          <p:nvPr/>
        </p:nvGrpSpPr>
        <p:grpSpPr bwMode="auto">
          <a:xfrm>
            <a:off x="3535363" y="3743325"/>
            <a:ext cx="800100" cy="657225"/>
            <a:chOff x="1939" y="2515"/>
            <a:chExt cx="504" cy="414"/>
          </a:xfrm>
        </p:grpSpPr>
        <p:sp>
          <p:nvSpPr>
            <p:cNvPr id="64537" name="Oval 4"/>
            <p:cNvSpPr>
              <a:spLocks noChangeArrowheads="1"/>
            </p:cNvSpPr>
            <p:nvPr/>
          </p:nvSpPr>
          <p:spPr bwMode="auto">
            <a:xfrm>
              <a:off x="2004" y="2515"/>
              <a:ext cx="420" cy="41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538" name="Text Box 5"/>
            <p:cNvSpPr txBox="1">
              <a:spLocks noChangeArrowheads="1"/>
            </p:cNvSpPr>
            <p:nvPr/>
          </p:nvSpPr>
          <p:spPr bwMode="auto">
            <a:xfrm>
              <a:off x="1939" y="2611"/>
              <a:ext cx="50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4517" name="Line 6"/>
          <p:cNvSpPr>
            <a:spLocks noChangeShapeType="1"/>
          </p:cNvSpPr>
          <p:nvPr/>
        </p:nvSpPr>
        <p:spPr bwMode="auto">
          <a:xfrm>
            <a:off x="2028825" y="2830513"/>
            <a:ext cx="1624013" cy="1069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18" name="Text Box 7"/>
          <p:cNvSpPr txBox="1">
            <a:spLocks noChangeArrowheads="1"/>
          </p:cNvSpPr>
          <p:nvPr/>
        </p:nvSpPr>
        <p:spPr bwMode="auto">
          <a:xfrm>
            <a:off x="4751388" y="3810000"/>
            <a:ext cx="2776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udt_send(sndpkt[base])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udt_send(sndpkt[base+1])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udt_send(sndpkt[nextseqnum-1])</a:t>
            </a:r>
          </a:p>
          <a:p>
            <a:pPr algn="ctr" eaLnBrk="0" hangingPunct="0"/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19" name="Text Box 8"/>
          <p:cNvSpPr txBox="1">
            <a:spLocks noChangeArrowheads="1"/>
          </p:cNvSpPr>
          <p:nvPr/>
        </p:nvSpPr>
        <p:spPr bwMode="auto">
          <a:xfrm>
            <a:off x="4773613" y="3575050"/>
            <a:ext cx="11001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20" name="Line 9"/>
          <p:cNvSpPr>
            <a:spLocks noChangeShapeType="1"/>
          </p:cNvSpPr>
          <p:nvPr/>
        </p:nvSpPr>
        <p:spPr bwMode="auto">
          <a:xfrm>
            <a:off x="4857750" y="3851275"/>
            <a:ext cx="16192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21" name="Freeform 10"/>
          <p:cNvSpPr>
            <a:spLocks/>
          </p:cNvSpPr>
          <p:nvPr/>
        </p:nvSpPr>
        <p:spPr bwMode="auto">
          <a:xfrm>
            <a:off x="4360863" y="3498850"/>
            <a:ext cx="393700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22" name="Text Box 11"/>
          <p:cNvSpPr txBox="1">
            <a:spLocks noChangeArrowheads="1"/>
          </p:cNvSpPr>
          <p:nvPr/>
        </p:nvSpPr>
        <p:spPr bwMode="auto">
          <a:xfrm>
            <a:off x="3194050" y="1069975"/>
            <a:ext cx="2333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23" name="Line 12"/>
          <p:cNvSpPr>
            <a:spLocks noChangeShapeType="1"/>
          </p:cNvSpPr>
          <p:nvPr/>
        </p:nvSpPr>
        <p:spPr bwMode="auto">
          <a:xfrm>
            <a:off x="3302000" y="1389063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24" name="Text Box 13"/>
          <p:cNvSpPr txBox="1">
            <a:spLocks noChangeArrowheads="1"/>
          </p:cNvSpPr>
          <p:nvPr/>
        </p:nvSpPr>
        <p:spPr bwMode="auto">
          <a:xfrm>
            <a:off x="3194050" y="1411288"/>
            <a:ext cx="55213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if (nextseqnum &lt; base+N) {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sndpkt[nextseqnum] = make_pkt(nextseqnum,data,chksum)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udt_send(sndpkt[nextseqnum])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if (base == nextseqnum)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   start_timer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nextseqnum++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}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else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refuse_data(data)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25" name="Freeform 14"/>
          <p:cNvSpPr>
            <a:spLocks/>
          </p:cNvSpPr>
          <p:nvPr/>
        </p:nvSpPr>
        <p:spPr bwMode="auto">
          <a:xfrm rot="5142103" flipH="1">
            <a:off x="3787776" y="2933700"/>
            <a:ext cx="393700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26" name="Text Box 15"/>
          <p:cNvSpPr txBox="1">
            <a:spLocks noChangeArrowheads="1"/>
          </p:cNvSpPr>
          <p:nvPr/>
        </p:nvSpPr>
        <p:spPr bwMode="auto">
          <a:xfrm>
            <a:off x="3343275" y="5478463"/>
            <a:ext cx="36861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base = getacknum(rcvpkt)+1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If (base == nextseqnum)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stop_timer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else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 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27" name="Text Box 16"/>
          <p:cNvSpPr txBox="1">
            <a:spLocks noChangeArrowheads="1"/>
          </p:cNvSpPr>
          <p:nvPr/>
        </p:nvSpPr>
        <p:spPr bwMode="auto">
          <a:xfrm>
            <a:off x="3355975" y="4978400"/>
            <a:ext cx="28336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notcorrupt(rcvpkt) </a:t>
            </a:r>
          </a:p>
          <a:p>
            <a:pPr algn="ctr" eaLnBrk="0" hangingPunct="0"/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28" name="Line 17"/>
          <p:cNvSpPr>
            <a:spLocks noChangeShapeType="1"/>
          </p:cNvSpPr>
          <p:nvPr/>
        </p:nvSpPr>
        <p:spPr bwMode="auto">
          <a:xfrm>
            <a:off x="3448050" y="5502275"/>
            <a:ext cx="1619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29" name="Freeform 18"/>
          <p:cNvSpPr>
            <a:spLocks/>
          </p:cNvSpPr>
          <p:nvPr/>
        </p:nvSpPr>
        <p:spPr bwMode="auto">
          <a:xfrm>
            <a:off x="3505200" y="4446588"/>
            <a:ext cx="1054100" cy="674687"/>
          </a:xfrm>
          <a:custGeom>
            <a:avLst/>
            <a:gdLst>
              <a:gd name="T0" fmla="*/ 2147483647 w 664"/>
              <a:gd name="T1" fmla="*/ 2147483647 h 425"/>
              <a:gd name="T2" fmla="*/ 2147483647 w 664"/>
              <a:gd name="T3" fmla="*/ 0 h 4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4" h="425">
                <a:moveTo>
                  <a:pt x="241" y="20"/>
                </a:moveTo>
                <a:cubicBezTo>
                  <a:pt x="0" y="393"/>
                  <a:pt x="664" y="425"/>
                  <a:pt x="388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30" name="Line 19"/>
          <p:cNvSpPr>
            <a:spLocks noChangeShapeType="1"/>
          </p:cNvSpPr>
          <p:nvPr/>
        </p:nvSpPr>
        <p:spPr bwMode="auto">
          <a:xfrm>
            <a:off x="1614488" y="3257550"/>
            <a:ext cx="8032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31" name="Text Box 20"/>
          <p:cNvSpPr txBox="1">
            <a:spLocks noChangeArrowheads="1"/>
          </p:cNvSpPr>
          <p:nvPr/>
        </p:nvSpPr>
        <p:spPr bwMode="auto">
          <a:xfrm>
            <a:off x="1487488" y="3227388"/>
            <a:ext cx="148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base=1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nextseqnum=1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32" name="Text Box 21"/>
          <p:cNvSpPr txBox="1">
            <a:spLocks noChangeArrowheads="1"/>
          </p:cNvSpPr>
          <p:nvPr/>
        </p:nvSpPr>
        <p:spPr bwMode="auto">
          <a:xfrm>
            <a:off x="1250950" y="4289425"/>
            <a:ext cx="20478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&amp;&amp; corrupt(rcvpkt)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ctr"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33" name="Line 22"/>
          <p:cNvSpPr>
            <a:spLocks noChangeShapeType="1"/>
          </p:cNvSpPr>
          <p:nvPr/>
        </p:nvSpPr>
        <p:spPr bwMode="auto">
          <a:xfrm flipV="1">
            <a:off x="1343025" y="4787900"/>
            <a:ext cx="1520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4534" name="Freeform 23"/>
          <p:cNvSpPr>
            <a:spLocks/>
          </p:cNvSpPr>
          <p:nvPr/>
        </p:nvSpPr>
        <p:spPr bwMode="auto">
          <a:xfrm>
            <a:off x="2898775" y="4221163"/>
            <a:ext cx="695325" cy="638175"/>
          </a:xfrm>
          <a:custGeom>
            <a:avLst/>
            <a:gdLst>
              <a:gd name="T0" fmla="*/ 2147483647 w 1095"/>
              <a:gd name="T1" fmla="*/ 0 h 1005"/>
              <a:gd name="T2" fmla="*/ 2147483647 w 1095"/>
              <a:gd name="T3" fmla="*/ 2147483647 h 100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95" h="1005">
                <a:moveTo>
                  <a:pt x="1005" y="0"/>
                </a:moveTo>
                <a:cubicBezTo>
                  <a:pt x="0" y="30"/>
                  <a:pt x="645" y="1005"/>
                  <a:pt x="1095" y="16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1530350" y="29273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pic>
        <p:nvPicPr>
          <p:cNvPr id="64536" name="Picture 2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76041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01688" y="3641725"/>
            <a:ext cx="8148637" cy="28543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ACK-only: always send ACK for correctly-received pkt with highest </a:t>
            </a:r>
            <a:r>
              <a:rPr lang="en-US" altLang="en-US" i="1" smtClean="0">
                <a:solidFill>
                  <a:srgbClr val="CC0000"/>
                </a:solidFill>
              </a:rPr>
              <a:t>in-order</a:t>
            </a:r>
            <a:r>
              <a:rPr lang="en-US" altLang="en-US" smtClean="0"/>
              <a:t> seq #</a:t>
            </a:r>
          </a:p>
          <a:p>
            <a:pPr lvl="1"/>
            <a:r>
              <a:rPr lang="en-US" altLang="en-US" smtClean="0"/>
              <a:t>may generate duplicate ACKs</a:t>
            </a:r>
          </a:p>
          <a:p>
            <a:pPr lvl="1"/>
            <a:r>
              <a:rPr lang="en-US" altLang="en-US" smtClean="0"/>
              <a:t>need only remember </a:t>
            </a:r>
            <a:r>
              <a:rPr lang="en-US" altLang="en-US" b="1" smtClean="0">
                <a:latin typeface="Courier New" panose="02070309020205020404" pitchFamily="49" charset="0"/>
              </a:rPr>
              <a:t>expectedseqnum</a:t>
            </a:r>
          </a:p>
          <a:p>
            <a:r>
              <a:rPr lang="en-US" altLang="en-US" smtClean="0"/>
              <a:t>out-of-order pkt: </a:t>
            </a:r>
          </a:p>
          <a:p>
            <a:pPr lvl="1"/>
            <a:r>
              <a:rPr lang="en-US" altLang="en-US" smtClean="0"/>
              <a:t>discard (don</a:t>
            </a:r>
            <a:r>
              <a:rPr lang="ja-JP" altLang="en-US" smtClean="0"/>
              <a:t>’</a:t>
            </a:r>
            <a:r>
              <a:rPr lang="en-US" altLang="ja-JP" smtClean="0"/>
              <a:t>t buffer): </a:t>
            </a:r>
            <a:r>
              <a:rPr lang="en-US" altLang="ja-JP" i="1" smtClean="0">
                <a:solidFill>
                  <a:srgbClr val="CC0000"/>
                </a:solidFill>
              </a:rPr>
              <a:t>no receiver buffering!</a:t>
            </a:r>
          </a:p>
          <a:p>
            <a:pPr lvl="1"/>
            <a:r>
              <a:rPr lang="en-US" altLang="en-US" smtClean="0"/>
              <a:t>re-ACK pkt with highest in-order seq #</a:t>
            </a: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3159125" y="2041525"/>
            <a:ext cx="666750" cy="6572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68638" y="2209800"/>
            <a:ext cx="8001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844550" y="1881188"/>
            <a:ext cx="2298700" cy="4746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557463" y="1468438"/>
            <a:ext cx="161766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2597150" y="1192213"/>
            <a:ext cx="7254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default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2678113" y="1489075"/>
            <a:ext cx="815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5546" name="Freeform 10"/>
          <p:cNvSpPr>
            <a:spLocks/>
          </p:cNvSpPr>
          <p:nvPr/>
        </p:nvSpPr>
        <p:spPr bwMode="auto">
          <a:xfrm>
            <a:off x="3832225" y="1784350"/>
            <a:ext cx="828675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4325938" y="1554163"/>
            <a:ext cx="3570287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&amp;&amp; notcurrupt(rcvpkt)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&amp;&amp; hasseqnum(rcvpkt,expectedseqnum) 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4395788" y="2246313"/>
            <a:ext cx="3175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4330700" y="2289175"/>
            <a:ext cx="4314825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make_pkt(expectedseqnum,ACK,chksum)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expectedseqnum++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50" name="Freeform 14"/>
          <p:cNvSpPr>
            <a:spLocks/>
          </p:cNvSpPr>
          <p:nvPr/>
        </p:nvSpPr>
        <p:spPr bwMode="auto">
          <a:xfrm rot="5142103" flipH="1">
            <a:off x="3305176" y="1260475"/>
            <a:ext cx="393700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784225" y="2293938"/>
            <a:ext cx="1238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693738" y="2314575"/>
            <a:ext cx="36417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expectedseqnum=1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 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make_pkt(expectedseqnum,ACK,chksum)</a:t>
            </a:r>
          </a:p>
          <a:p>
            <a:pPr eaLnBrk="0" hangingPunct="0"/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4" name="Text Box 17"/>
          <p:cNvSpPr txBox="1">
            <a:spLocks noChangeArrowheads="1"/>
          </p:cNvSpPr>
          <p:nvPr/>
        </p:nvSpPr>
        <p:spPr bwMode="auto">
          <a:xfrm>
            <a:off x="730250" y="199072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50195" name="Rectangle 19"/>
          <p:cNvSpPr>
            <a:spLocks noGrp="1" noChangeArrowheads="1"/>
          </p:cNvSpPr>
          <p:nvPr>
            <p:ph type="title"/>
          </p:nvPr>
        </p:nvSpPr>
        <p:spPr>
          <a:xfrm>
            <a:off x="444500" y="207963"/>
            <a:ext cx="7772400" cy="700087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GBN: receiver extended FSM</a:t>
            </a:r>
          </a:p>
        </p:txBody>
      </p:sp>
      <p:pic>
        <p:nvPicPr>
          <p:cNvPr id="65555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80645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Remarks on H2</a:t>
            </a:r>
          </a:p>
          <a:p>
            <a:endParaRPr lang="en-US" dirty="0"/>
          </a:p>
          <a:p>
            <a:r>
              <a:rPr lang="en-US" dirty="0" smtClean="0"/>
              <a:t>TCP Part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04788"/>
            <a:ext cx="7772400" cy="6508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GBN in action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2632075" y="1412875"/>
            <a:ext cx="12461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pkt0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pkt1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pkt2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pkt3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(wait)</a:t>
            </a: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2952750" y="104140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51207" name="Text Box 6"/>
          <p:cNvSpPr txBox="1">
            <a:spLocks noChangeArrowheads="1"/>
          </p:cNvSpPr>
          <p:nvPr/>
        </p:nvSpPr>
        <p:spPr bwMode="auto">
          <a:xfrm>
            <a:off x="5983288" y="1060450"/>
            <a:ext cx="1071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51208" name="Line 14"/>
          <p:cNvSpPr>
            <a:spLocks noChangeShapeType="1"/>
          </p:cNvSpPr>
          <p:nvPr/>
        </p:nvSpPr>
        <p:spPr bwMode="auto">
          <a:xfrm>
            <a:off x="6057900" y="1658938"/>
            <a:ext cx="11113" cy="453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09" name="Text Box 15"/>
          <p:cNvSpPr txBox="1">
            <a:spLocks noChangeArrowheads="1"/>
          </p:cNvSpPr>
          <p:nvPr/>
        </p:nvSpPr>
        <p:spPr bwMode="auto">
          <a:xfrm>
            <a:off x="6000750" y="1854200"/>
            <a:ext cx="25685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pkt0, send ack0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pkt1, send ack1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pkt3, discard,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          (re)send ack1</a:t>
            </a:r>
          </a:p>
        </p:txBody>
      </p:sp>
      <p:sp>
        <p:nvSpPr>
          <p:cNvPr id="51210" name="Text Box 22"/>
          <p:cNvSpPr txBox="1">
            <a:spLocks noChangeArrowheads="1"/>
          </p:cNvSpPr>
          <p:nvPr/>
        </p:nvSpPr>
        <p:spPr bwMode="auto">
          <a:xfrm>
            <a:off x="1776413" y="3016250"/>
            <a:ext cx="21542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ack0, send pkt4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ack1, send pkt5</a:t>
            </a:r>
          </a:p>
          <a:p>
            <a:pPr algn="r" eaLnBrk="0" hangingPunct="0">
              <a:defRPr/>
            </a:pPr>
            <a:endParaRPr lang="en-US" sz="1800" smtClean="0">
              <a:solidFill>
                <a:srgbClr val="000000"/>
              </a:solidFill>
            </a:endParaRPr>
          </a:p>
        </p:txBody>
      </p:sp>
      <p:pic>
        <p:nvPicPr>
          <p:cNvPr id="66570" name="Picture 34" descr="alarm_clock_ring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164013"/>
            <a:ext cx="436563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2" name="Text Box 35"/>
          <p:cNvSpPr txBox="1">
            <a:spLocks noChangeArrowheads="1"/>
          </p:cNvSpPr>
          <p:nvPr/>
        </p:nvSpPr>
        <p:spPr bwMode="auto">
          <a:xfrm>
            <a:off x="2311400" y="4379913"/>
            <a:ext cx="1538288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lnSpc>
                <a:spcPct val="75000"/>
              </a:lnSpc>
              <a:defRPr/>
            </a:pPr>
            <a:r>
              <a:rPr lang="en-US" sz="1800" i="1" smtClean="0">
                <a:solidFill>
                  <a:srgbClr val="FF0000"/>
                </a:solidFill>
              </a:rPr>
              <a:t>pkt 2 timeout</a:t>
            </a:r>
          </a:p>
        </p:txBody>
      </p:sp>
      <p:sp>
        <p:nvSpPr>
          <p:cNvPr id="51213" name="Text Box 36"/>
          <p:cNvSpPr txBox="1">
            <a:spLocks noChangeArrowheads="1"/>
          </p:cNvSpPr>
          <p:nvPr/>
        </p:nvSpPr>
        <p:spPr bwMode="auto">
          <a:xfrm>
            <a:off x="2636838" y="4594225"/>
            <a:ext cx="1246187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pkt2</a:t>
            </a:r>
          </a:p>
          <a:p>
            <a:pPr algn="r"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pkt3</a:t>
            </a:r>
          </a:p>
          <a:p>
            <a:pPr algn="r"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pkt4</a:t>
            </a:r>
          </a:p>
          <a:p>
            <a:pPr algn="r"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pkt5</a:t>
            </a:r>
          </a:p>
        </p:txBody>
      </p:sp>
      <p:sp>
        <p:nvSpPr>
          <p:cNvPr id="51214" name="Line 7"/>
          <p:cNvSpPr>
            <a:spLocks noChangeShapeType="1"/>
          </p:cNvSpPr>
          <p:nvPr/>
        </p:nvSpPr>
        <p:spPr bwMode="auto">
          <a:xfrm>
            <a:off x="3922713" y="1606550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5" name="Line 11"/>
          <p:cNvSpPr>
            <a:spLocks noChangeShapeType="1"/>
          </p:cNvSpPr>
          <p:nvPr/>
        </p:nvSpPr>
        <p:spPr bwMode="auto">
          <a:xfrm>
            <a:off x="3921125" y="1881188"/>
            <a:ext cx="2100263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6" name="Line 12"/>
          <p:cNvSpPr>
            <a:spLocks noChangeShapeType="1"/>
          </p:cNvSpPr>
          <p:nvPr/>
        </p:nvSpPr>
        <p:spPr bwMode="auto">
          <a:xfrm>
            <a:off x="3937000" y="2144713"/>
            <a:ext cx="876300" cy="2000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7" name="Line 13"/>
          <p:cNvSpPr>
            <a:spLocks noChangeShapeType="1"/>
          </p:cNvSpPr>
          <p:nvPr/>
        </p:nvSpPr>
        <p:spPr bwMode="auto">
          <a:xfrm>
            <a:off x="3943350" y="2430463"/>
            <a:ext cx="2100263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8" name="Line 17"/>
          <p:cNvSpPr>
            <a:spLocks noChangeShapeType="1"/>
          </p:cNvSpPr>
          <p:nvPr/>
        </p:nvSpPr>
        <p:spPr bwMode="auto">
          <a:xfrm flipH="1">
            <a:off x="3929063" y="2130425"/>
            <a:ext cx="2014537" cy="1066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4699000" y="2179638"/>
            <a:ext cx="341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b="1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857750" y="2200275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3925888" y="2416175"/>
            <a:ext cx="2014537" cy="1100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2" name="Line 24"/>
          <p:cNvSpPr>
            <a:spLocks noChangeShapeType="1"/>
          </p:cNvSpPr>
          <p:nvPr/>
        </p:nvSpPr>
        <p:spPr bwMode="auto">
          <a:xfrm>
            <a:off x="3929063" y="3252788"/>
            <a:ext cx="2100262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3" name="Line 25"/>
          <p:cNvSpPr>
            <a:spLocks noChangeShapeType="1"/>
          </p:cNvSpPr>
          <p:nvPr/>
        </p:nvSpPr>
        <p:spPr bwMode="auto">
          <a:xfrm>
            <a:off x="3960813" y="3571875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4" name="Line 26"/>
          <p:cNvSpPr>
            <a:spLocks noChangeShapeType="1"/>
          </p:cNvSpPr>
          <p:nvPr/>
        </p:nvSpPr>
        <p:spPr bwMode="auto">
          <a:xfrm flipH="1">
            <a:off x="3957638" y="2946400"/>
            <a:ext cx="2014537" cy="1100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66584" name="Group 29"/>
          <p:cNvGrpSpPr>
            <a:grpSpLocks/>
          </p:cNvGrpSpPr>
          <p:nvPr/>
        </p:nvGrpSpPr>
        <p:grpSpPr bwMode="auto">
          <a:xfrm>
            <a:off x="3817938" y="2135188"/>
            <a:ext cx="103187" cy="2462212"/>
            <a:chOff x="3651" y="1878"/>
            <a:chExt cx="78" cy="963"/>
          </a:xfrm>
        </p:grpSpPr>
        <p:sp>
          <p:nvSpPr>
            <p:cNvPr id="51271" name="Line 30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2" name="Line 31"/>
            <p:cNvSpPr>
              <a:spLocks noChangeShapeType="1"/>
            </p:cNvSpPr>
            <p:nvPr/>
          </p:nvSpPr>
          <p:spPr bwMode="auto">
            <a:xfrm flipH="1">
              <a:off x="3651" y="1878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3" name="Line 32"/>
            <p:cNvSpPr>
              <a:spLocks noChangeShapeType="1"/>
            </p:cNvSpPr>
            <p:nvPr/>
          </p:nvSpPr>
          <p:spPr bwMode="auto">
            <a:xfrm flipH="1">
              <a:off x="3651" y="2841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51226" name="Line 37"/>
          <p:cNvSpPr>
            <a:spLocks noChangeShapeType="1"/>
          </p:cNvSpPr>
          <p:nvPr/>
        </p:nvSpPr>
        <p:spPr bwMode="auto">
          <a:xfrm>
            <a:off x="3937000" y="4765675"/>
            <a:ext cx="2100263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7" name="Line 38"/>
          <p:cNvSpPr>
            <a:spLocks noChangeShapeType="1"/>
          </p:cNvSpPr>
          <p:nvPr/>
        </p:nvSpPr>
        <p:spPr bwMode="auto">
          <a:xfrm>
            <a:off x="3929063" y="5010150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8" name="Line 39"/>
          <p:cNvSpPr>
            <a:spLocks noChangeShapeType="1"/>
          </p:cNvSpPr>
          <p:nvPr/>
        </p:nvSpPr>
        <p:spPr bwMode="auto">
          <a:xfrm>
            <a:off x="3922713" y="5243513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9" name="Line 40"/>
          <p:cNvSpPr>
            <a:spLocks noChangeShapeType="1"/>
          </p:cNvSpPr>
          <p:nvPr/>
        </p:nvSpPr>
        <p:spPr bwMode="auto">
          <a:xfrm>
            <a:off x="3925888" y="5476875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30" name="Text Box 41"/>
          <p:cNvSpPr txBox="1">
            <a:spLocks noChangeArrowheads="1"/>
          </p:cNvSpPr>
          <p:nvPr/>
        </p:nvSpPr>
        <p:spPr bwMode="auto">
          <a:xfrm>
            <a:off x="5997575" y="3378200"/>
            <a:ext cx="241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pkt4, discard,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          (re)send ack1</a:t>
            </a:r>
          </a:p>
        </p:txBody>
      </p:sp>
      <p:sp>
        <p:nvSpPr>
          <p:cNvPr id="51231" name="Text Box 42"/>
          <p:cNvSpPr txBox="1">
            <a:spLocks noChangeArrowheads="1"/>
          </p:cNvSpPr>
          <p:nvPr/>
        </p:nvSpPr>
        <p:spPr bwMode="auto">
          <a:xfrm>
            <a:off x="6016625" y="3898900"/>
            <a:ext cx="241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pkt5, discard,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          (re)send ack1</a:t>
            </a:r>
          </a:p>
        </p:txBody>
      </p:sp>
      <p:sp>
        <p:nvSpPr>
          <p:cNvPr id="51232" name="Text Box 43"/>
          <p:cNvSpPr txBox="1">
            <a:spLocks noChangeArrowheads="1"/>
          </p:cNvSpPr>
          <p:nvPr/>
        </p:nvSpPr>
        <p:spPr bwMode="auto">
          <a:xfrm>
            <a:off x="6027738" y="5053013"/>
            <a:ext cx="296545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rcv pkt2, deliver, send ack2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rcv pkt3, deliver, send ack3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rcv pkt4, deliver, send ack4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rcv pkt5, deliver, send ack5</a:t>
            </a:r>
          </a:p>
        </p:txBody>
      </p:sp>
      <p:sp>
        <p:nvSpPr>
          <p:cNvPr id="51233" name="Text Box 44"/>
          <p:cNvSpPr txBox="1">
            <a:spLocks noChangeArrowheads="1"/>
          </p:cNvSpPr>
          <p:nvPr/>
        </p:nvSpPr>
        <p:spPr bwMode="auto">
          <a:xfrm>
            <a:off x="2079625" y="3881438"/>
            <a:ext cx="181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ignore duplicate ACK</a:t>
            </a:r>
          </a:p>
        </p:txBody>
      </p:sp>
      <p:grpSp>
        <p:nvGrpSpPr>
          <p:cNvPr id="66593" name="Group 65"/>
          <p:cNvGrpSpPr>
            <a:grpSpLocks/>
          </p:cNvGrpSpPr>
          <p:nvPr/>
        </p:nvGrpSpPr>
        <p:grpSpPr bwMode="auto">
          <a:xfrm>
            <a:off x="182563" y="1450975"/>
            <a:ext cx="1512887" cy="304800"/>
            <a:chOff x="115" y="914"/>
            <a:chExt cx="953" cy="192"/>
          </a:xfrm>
        </p:grpSpPr>
        <p:sp>
          <p:nvSpPr>
            <p:cNvPr id="51269" name="Rectangle 60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0" name="Text Box 46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1235" name="Text Box 59"/>
          <p:cNvSpPr txBox="1">
            <a:spLocks noChangeArrowheads="1"/>
          </p:cNvSpPr>
          <p:nvPr/>
        </p:nvSpPr>
        <p:spPr bwMode="auto">
          <a:xfrm>
            <a:off x="139700" y="1104900"/>
            <a:ext cx="2146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u="sng" smtClean="0">
                <a:solidFill>
                  <a:srgbClr val="000099"/>
                </a:solidFill>
              </a:rPr>
              <a:t>sender window (N=4)</a:t>
            </a:r>
          </a:p>
        </p:txBody>
      </p:sp>
      <p:grpSp>
        <p:nvGrpSpPr>
          <p:cNvPr id="66595" name="Group 67"/>
          <p:cNvGrpSpPr>
            <a:grpSpLocks/>
          </p:cNvGrpSpPr>
          <p:nvPr/>
        </p:nvGrpSpPr>
        <p:grpSpPr bwMode="auto">
          <a:xfrm>
            <a:off x="179388" y="1736725"/>
            <a:ext cx="1512887" cy="304800"/>
            <a:chOff x="115" y="914"/>
            <a:chExt cx="953" cy="192"/>
          </a:xfrm>
        </p:grpSpPr>
        <p:sp>
          <p:nvSpPr>
            <p:cNvPr id="51267" name="Rectangle 68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8" name="Text Box 69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66596" name="Group 70"/>
          <p:cNvGrpSpPr>
            <a:grpSpLocks/>
          </p:cNvGrpSpPr>
          <p:nvPr/>
        </p:nvGrpSpPr>
        <p:grpSpPr bwMode="auto">
          <a:xfrm>
            <a:off x="187325" y="2022475"/>
            <a:ext cx="1512888" cy="304800"/>
            <a:chOff x="115" y="914"/>
            <a:chExt cx="953" cy="192"/>
          </a:xfrm>
        </p:grpSpPr>
        <p:sp>
          <p:nvSpPr>
            <p:cNvPr id="51265" name="Rectangle 71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6" name="Text Box 72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66597" name="Group 73"/>
          <p:cNvGrpSpPr>
            <a:grpSpLocks/>
          </p:cNvGrpSpPr>
          <p:nvPr/>
        </p:nvGrpSpPr>
        <p:grpSpPr bwMode="auto">
          <a:xfrm>
            <a:off x="184150" y="2297113"/>
            <a:ext cx="1512888" cy="304800"/>
            <a:chOff x="115" y="914"/>
            <a:chExt cx="953" cy="192"/>
          </a:xfrm>
        </p:grpSpPr>
        <p:sp>
          <p:nvSpPr>
            <p:cNvPr id="51263" name="Rectangle 74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4" name="Text Box 75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1239" name="Rectangle 79"/>
          <p:cNvSpPr>
            <a:spLocks noChangeArrowheads="1"/>
          </p:cNvSpPr>
          <p:nvPr/>
        </p:nvSpPr>
        <p:spPr bwMode="auto">
          <a:xfrm>
            <a:off x="395288" y="3101975"/>
            <a:ext cx="628650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40" name="Text Box 80"/>
          <p:cNvSpPr txBox="1">
            <a:spLocks noChangeArrowheads="1"/>
          </p:cNvSpPr>
          <p:nvPr/>
        </p:nvSpPr>
        <p:spPr bwMode="auto">
          <a:xfrm>
            <a:off x="180975" y="3067050"/>
            <a:ext cx="151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1 2 3 4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5 6 7 8 </a:t>
            </a:r>
          </a:p>
        </p:txBody>
      </p:sp>
      <p:grpSp>
        <p:nvGrpSpPr>
          <p:cNvPr id="66600" name="Group 84"/>
          <p:cNvGrpSpPr>
            <a:grpSpLocks/>
          </p:cNvGrpSpPr>
          <p:nvPr/>
        </p:nvGrpSpPr>
        <p:grpSpPr bwMode="auto">
          <a:xfrm>
            <a:off x="177800" y="3341688"/>
            <a:ext cx="1512888" cy="304800"/>
            <a:chOff x="112" y="2105"/>
            <a:chExt cx="953" cy="192"/>
          </a:xfrm>
        </p:grpSpPr>
        <p:sp>
          <p:nvSpPr>
            <p:cNvPr id="51261" name="Rectangle 82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2" name="Text Box 83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1" name="Group 85"/>
          <p:cNvGrpSpPr>
            <a:grpSpLocks/>
          </p:cNvGrpSpPr>
          <p:nvPr/>
        </p:nvGrpSpPr>
        <p:grpSpPr bwMode="auto">
          <a:xfrm>
            <a:off x="166688" y="4635500"/>
            <a:ext cx="1512887" cy="304800"/>
            <a:chOff x="112" y="2105"/>
            <a:chExt cx="953" cy="192"/>
          </a:xfrm>
        </p:grpSpPr>
        <p:sp>
          <p:nvSpPr>
            <p:cNvPr id="51259" name="Rectangle 86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0" name="Text Box 87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2" name="Group 88"/>
          <p:cNvGrpSpPr>
            <a:grpSpLocks/>
          </p:cNvGrpSpPr>
          <p:nvPr/>
        </p:nvGrpSpPr>
        <p:grpSpPr bwMode="auto">
          <a:xfrm>
            <a:off x="174625" y="4876800"/>
            <a:ext cx="1512888" cy="304800"/>
            <a:chOff x="112" y="2105"/>
            <a:chExt cx="953" cy="192"/>
          </a:xfrm>
        </p:grpSpPr>
        <p:sp>
          <p:nvSpPr>
            <p:cNvPr id="51257" name="Rectangle 89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58" name="Text Box 90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3" name="Group 91"/>
          <p:cNvGrpSpPr>
            <a:grpSpLocks/>
          </p:cNvGrpSpPr>
          <p:nvPr/>
        </p:nvGrpSpPr>
        <p:grpSpPr bwMode="auto">
          <a:xfrm>
            <a:off x="171450" y="5140325"/>
            <a:ext cx="1512888" cy="304800"/>
            <a:chOff x="112" y="2105"/>
            <a:chExt cx="953" cy="192"/>
          </a:xfrm>
        </p:grpSpPr>
        <p:sp>
          <p:nvSpPr>
            <p:cNvPr id="51255" name="Rectangle 92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56" name="Text Box 93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4" name="Group 94"/>
          <p:cNvGrpSpPr>
            <a:grpSpLocks/>
          </p:cNvGrpSpPr>
          <p:nvPr/>
        </p:nvGrpSpPr>
        <p:grpSpPr bwMode="auto">
          <a:xfrm>
            <a:off x="168275" y="5381625"/>
            <a:ext cx="1512888" cy="304800"/>
            <a:chOff x="112" y="2105"/>
            <a:chExt cx="953" cy="192"/>
          </a:xfrm>
        </p:grpSpPr>
        <p:sp>
          <p:nvSpPr>
            <p:cNvPr id="51253" name="Rectangle 95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54" name="Text Box 96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pic>
        <p:nvPicPr>
          <p:cNvPr id="66605" name="Picture 9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74453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7" name="Line 98"/>
          <p:cNvSpPr>
            <a:spLocks noChangeShapeType="1"/>
          </p:cNvSpPr>
          <p:nvPr/>
        </p:nvSpPr>
        <p:spPr bwMode="auto">
          <a:xfrm flipH="1">
            <a:off x="4991100" y="3757613"/>
            <a:ext cx="1033463" cy="5635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48" name="Line 99"/>
          <p:cNvSpPr>
            <a:spLocks noChangeShapeType="1"/>
          </p:cNvSpPr>
          <p:nvPr/>
        </p:nvSpPr>
        <p:spPr bwMode="auto">
          <a:xfrm flipH="1">
            <a:off x="4997450" y="4067175"/>
            <a:ext cx="1033463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49" name="Line 100"/>
          <p:cNvSpPr>
            <a:spLocks noChangeShapeType="1"/>
          </p:cNvSpPr>
          <p:nvPr/>
        </p:nvSpPr>
        <p:spPr bwMode="auto">
          <a:xfrm flipH="1">
            <a:off x="4992688" y="5257800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50" name="Line 101"/>
          <p:cNvSpPr>
            <a:spLocks noChangeShapeType="1"/>
          </p:cNvSpPr>
          <p:nvPr/>
        </p:nvSpPr>
        <p:spPr bwMode="auto">
          <a:xfrm flipH="1">
            <a:off x="4976813" y="5511800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51" name="Line 102"/>
          <p:cNvSpPr>
            <a:spLocks noChangeShapeType="1"/>
          </p:cNvSpPr>
          <p:nvPr/>
        </p:nvSpPr>
        <p:spPr bwMode="auto">
          <a:xfrm flipH="1">
            <a:off x="4960938" y="5754688"/>
            <a:ext cx="1033462" cy="5635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52" name="Line 103"/>
          <p:cNvSpPr>
            <a:spLocks noChangeShapeType="1"/>
          </p:cNvSpPr>
          <p:nvPr/>
        </p:nvSpPr>
        <p:spPr bwMode="auto">
          <a:xfrm flipH="1">
            <a:off x="4945063" y="5997575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52413"/>
            <a:ext cx="8243888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Overview  </a:t>
            </a:r>
            <a:r>
              <a:rPr lang="en-US" sz="2400">
                <a:ea typeface="ＭＳ Ｐゴシック" charset="0"/>
                <a:cs typeface="+mj-cs"/>
              </a:rPr>
              <a:t>RFCs: 793,1122,1323, 2018, 2581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10125" y="1552575"/>
            <a:ext cx="3895725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full duplex data: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bi-directional data flow in same connection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MSS: maximum segment size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connection-oriented:</a:t>
            </a:r>
            <a:r>
              <a:rPr lang="en-US">
                <a:ea typeface="ＭＳ Ｐゴシック" charset="0"/>
                <a:cs typeface="+mn-cs"/>
              </a:rPr>
              <a:t> 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handshaking (exchange of control msgs) inits sender, receiver state before data exchange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flow controlled: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sender will not overwhelm receiver</a:t>
            </a:r>
          </a:p>
        </p:txBody>
      </p:sp>
      <p:sp>
        <p:nvSpPr>
          <p:cNvPr id="583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543050"/>
            <a:ext cx="3981450" cy="4648200"/>
          </a:xfrm>
        </p:spPr>
        <p:txBody>
          <a:bodyPr/>
          <a:lstStyle/>
          <a:p>
            <a:r>
              <a:rPr lang="en-US" altLang="en-US" smtClean="0">
                <a:solidFill>
                  <a:srgbClr val="CC0000"/>
                </a:solidFill>
              </a:rPr>
              <a:t>point-to-point:</a:t>
            </a:r>
          </a:p>
          <a:p>
            <a:pPr lvl="1"/>
            <a:r>
              <a:rPr lang="en-US" altLang="en-US" smtClean="0"/>
              <a:t>one sender, one receiver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en-US" smtClean="0">
                <a:solidFill>
                  <a:srgbClr val="CC0000"/>
                </a:solidFill>
              </a:rPr>
              <a:t>reliable, in-order </a:t>
            </a:r>
            <a:r>
              <a:rPr lang="en-US" altLang="en-US" i="1" smtClean="0">
                <a:solidFill>
                  <a:srgbClr val="CC0000"/>
                </a:solidFill>
              </a:rPr>
              <a:t>byte steam:</a:t>
            </a:r>
          </a:p>
          <a:p>
            <a:pPr lvl="1"/>
            <a:r>
              <a:rPr lang="en-US" altLang="en-US" smtClean="0"/>
              <a:t>no </a:t>
            </a:r>
            <a:r>
              <a:rPr lang="ja-JP" altLang="en-US" smtClean="0"/>
              <a:t>“</a:t>
            </a:r>
            <a:r>
              <a:rPr lang="en-US" altLang="ja-JP" smtClean="0"/>
              <a:t>message boundaries</a:t>
            </a:r>
            <a:r>
              <a:rPr lang="ja-JP" altLang="en-US" smtClean="0"/>
              <a:t>”</a:t>
            </a:r>
            <a:endParaRPr lang="en-US" altLang="ja-JP" smtClean="0"/>
          </a:p>
          <a:p>
            <a:r>
              <a:rPr lang="en-US" altLang="en-US" smtClean="0">
                <a:solidFill>
                  <a:srgbClr val="CC0000"/>
                </a:solidFill>
              </a:rPr>
              <a:t>pipelined:</a:t>
            </a:r>
          </a:p>
          <a:p>
            <a:pPr lvl="1"/>
            <a:r>
              <a:rPr lang="en-US" altLang="en-US" smtClean="0"/>
              <a:t>TCP congestion and flow control set window size</a:t>
            </a:r>
            <a:endParaRPr lang="en-US" altLang="en-US" i="1" smtClean="0"/>
          </a:p>
          <a:p>
            <a:endParaRPr lang="en-US" altLang="en-US" smtClean="0"/>
          </a:p>
        </p:txBody>
      </p:sp>
      <p:pic>
        <p:nvPicPr>
          <p:cNvPr id="73734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925513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5" name="Picture 5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7731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segment structure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2955925" y="1587500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source port #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5056188" y="1592263"/>
            <a:ext cx="1381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dest port #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 flipV="1">
            <a:off x="2808288" y="2382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 flipV="1">
            <a:off x="4754563" y="1628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4297363" y="10985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32 bits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6" name="Line 12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rot="10800000">
            <a:off x="2789238" y="135572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8" name="Text Box 14"/>
          <p:cNvSpPr txBox="1">
            <a:spLocks noChangeArrowheads="1"/>
          </p:cNvSpPr>
          <p:nvPr/>
        </p:nvSpPr>
        <p:spPr bwMode="auto">
          <a:xfrm>
            <a:off x="3863975" y="4567238"/>
            <a:ext cx="200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data 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(variable length)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9" name="Text Box 15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sequence number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10" name="Line 16"/>
          <p:cNvSpPr>
            <a:spLocks noChangeShapeType="1"/>
          </p:cNvSpPr>
          <p:nvPr/>
        </p:nvSpPr>
        <p:spPr bwMode="auto">
          <a:xfrm flipV="1">
            <a:off x="2817813" y="2763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1" name="Text Box 17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acknowledgement number</a:t>
            </a:r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2813050" y="3159125"/>
            <a:ext cx="3951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 flipV="1">
            <a:off x="2808288" y="354965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V="1">
            <a:off x="2808288" y="41116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4768850" y="2767013"/>
            <a:ext cx="4763" cy="777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6" name="Text Box 22"/>
          <p:cNvSpPr txBox="1">
            <a:spLocks noChangeArrowheads="1"/>
          </p:cNvSpPr>
          <p:nvPr/>
        </p:nvSpPr>
        <p:spPr bwMode="auto">
          <a:xfrm>
            <a:off x="4870450" y="2770188"/>
            <a:ext cx="174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receive window</a:t>
            </a:r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4895850" y="316547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Urg data pointer</a:t>
            </a: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3179763" y="3146425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59419" name="Text Box 25"/>
          <p:cNvSpPr txBox="1">
            <a:spLocks noChangeArrowheads="1"/>
          </p:cNvSpPr>
          <p:nvPr/>
        </p:nvSpPr>
        <p:spPr bwMode="auto">
          <a:xfrm>
            <a:off x="4532313" y="279876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F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0" name="Line 26"/>
          <p:cNvSpPr>
            <a:spLocks noChangeShapeType="1"/>
          </p:cNvSpPr>
          <p:nvPr/>
        </p:nvSpPr>
        <p:spPr bwMode="auto">
          <a:xfrm flipV="1">
            <a:off x="4611688" y="2757488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1" name="Line 27"/>
          <p:cNvSpPr>
            <a:spLocks noChangeShapeType="1"/>
          </p:cNvSpPr>
          <p:nvPr/>
        </p:nvSpPr>
        <p:spPr bwMode="auto">
          <a:xfrm flipV="1">
            <a:off x="444976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2" name="Line 28"/>
          <p:cNvSpPr>
            <a:spLocks noChangeShapeType="1"/>
          </p:cNvSpPr>
          <p:nvPr/>
        </p:nvSpPr>
        <p:spPr bwMode="auto">
          <a:xfrm flipV="1">
            <a:off x="4283075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3" name="Line 29"/>
          <p:cNvSpPr>
            <a:spLocks noChangeShapeType="1"/>
          </p:cNvSpPr>
          <p:nvPr/>
        </p:nvSpPr>
        <p:spPr bwMode="auto">
          <a:xfrm flipV="1">
            <a:off x="4121150" y="2767013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4" name="Line 30"/>
          <p:cNvSpPr>
            <a:spLocks noChangeShapeType="1"/>
          </p:cNvSpPr>
          <p:nvPr/>
        </p:nvSpPr>
        <p:spPr bwMode="auto">
          <a:xfrm flipV="1">
            <a:off x="3963988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5" name="Line 31"/>
          <p:cNvSpPr>
            <a:spLocks noChangeShapeType="1"/>
          </p:cNvSpPr>
          <p:nvPr/>
        </p:nvSpPr>
        <p:spPr bwMode="auto">
          <a:xfrm flipV="1">
            <a:off x="3792538" y="2771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6" name="Text Box 32"/>
          <p:cNvSpPr txBox="1">
            <a:spLocks noChangeArrowheads="1"/>
          </p:cNvSpPr>
          <p:nvPr/>
        </p:nvSpPr>
        <p:spPr bwMode="auto">
          <a:xfrm>
            <a:off x="4365625" y="27940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7" name="Text Box 33"/>
          <p:cNvSpPr txBox="1">
            <a:spLocks noChangeArrowheads="1"/>
          </p:cNvSpPr>
          <p:nvPr/>
        </p:nvSpPr>
        <p:spPr bwMode="auto">
          <a:xfrm>
            <a:off x="4192588" y="2794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8" name="Text Box 34"/>
          <p:cNvSpPr txBox="1">
            <a:spLocks noChangeArrowheads="1"/>
          </p:cNvSpPr>
          <p:nvPr/>
        </p:nvSpPr>
        <p:spPr bwMode="auto">
          <a:xfrm>
            <a:off x="40306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P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9" name="Text Box 35"/>
          <p:cNvSpPr txBox="1">
            <a:spLocks noChangeArrowheads="1"/>
          </p:cNvSpPr>
          <p:nvPr/>
        </p:nvSpPr>
        <p:spPr bwMode="auto">
          <a:xfrm>
            <a:off x="38782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0" name="Text Box 36"/>
          <p:cNvSpPr txBox="1">
            <a:spLocks noChangeArrowheads="1"/>
          </p:cNvSpPr>
          <p:nvPr/>
        </p:nvSpPr>
        <p:spPr bwMode="auto">
          <a:xfrm>
            <a:off x="3711575" y="278923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1" name="Text Box 37"/>
          <p:cNvSpPr txBox="1">
            <a:spLocks noChangeArrowheads="1"/>
          </p:cNvSpPr>
          <p:nvPr/>
        </p:nvSpPr>
        <p:spPr bwMode="auto">
          <a:xfrm>
            <a:off x="2759075" y="2697163"/>
            <a:ext cx="577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head</a:t>
            </a:r>
          </a:p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len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2" name="Text Box 38"/>
          <p:cNvSpPr txBox="1">
            <a:spLocks noChangeArrowheads="1"/>
          </p:cNvSpPr>
          <p:nvPr/>
        </p:nvSpPr>
        <p:spPr bwMode="auto">
          <a:xfrm>
            <a:off x="3238500" y="2697163"/>
            <a:ext cx="568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not</a:t>
            </a:r>
          </a:p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used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3" name="Line 39"/>
          <p:cNvSpPr>
            <a:spLocks noChangeShapeType="1"/>
          </p:cNvSpPr>
          <p:nvPr/>
        </p:nvSpPr>
        <p:spPr bwMode="auto">
          <a:xfrm flipV="1">
            <a:off x="328771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34" name="Text Box 40"/>
          <p:cNvSpPr txBox="1">
            <a:spLocks noChangeArrowheads="1"/>
          </p:cNvSpPr>
          <p:nvPr/>
        </p:nvSpPr>
        <p:spPr bwMode="auto">
          <a:xfrm>
            <a:off x="3317875" y="3648075"/>
            <a:ext cx="289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options (variable length)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5" name="Text Box 41"/>
          <p:cNvSpPr txBox="1">
            <a:spLocks noChangeArrowheads="1"/>
          </p:cNvSpPr>
          <p:nvPr/>
        </p:nvSpPr>
        <p:spPr bwMode="auto">
          <a:xfrm>
            <a:off x="261938" y="1427163"/>
            <a:ext cx="220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URG: urgent data 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(generally not used)</a:t>
            </a:r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6" name="Text Box 42"/>
          <p:cNvSpPr txBox="1">
            <a:spLocks noChangeArrowheads="1"/>
          </p:cNvSpPr>
          <p:nvPr/>
        </p:nvSpPr>
        <p:spPr bwMode="auto">
          <a:xfrm>
            <a:off x="976313" y="215106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ACK: ACK #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valid</a:t>
            </a:r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7" name="Text Box 43"/>
          <p:cNvSpPr txBox="1">
            <a:spLocks noChangeArrowheads="1"/>
          </p:cNvSpPr>
          <p:nvPr/>
        </p:nvSpPr>
        <p:spPr bwMode="auto">
          <a:xfrm>
            <a:off x="169863" y="2827338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PSH: push data now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(generally not used)</a:t>
            </a:r>
          </a:p>
        </p:txBody>
      </p:sp>
      <p:sp>
        <p:nvSpPr>
          <p:cNvPr id="59438" name="Text Box 44"/>
          <p:cNvSpPr txBox="1">
            <a:spLocks noChangeArrowheads="1"/>
          </p:cNvSpPr>
          <p:nvPr/>
        </p:nvSpPr>
        <p:spPr bwMode="auto">
          <a:xfrm>
            <a:off x="544513" y="3627438"/>
            <a:ext cx="1911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RST, SYN, FIN: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connection estab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(setup, teardown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commands)</a:t>
            </a:r>
          </a:p>
        </p:txBody>
      </p:sp>
      <p:sp>
        <p:nvSpPr>
          <p:cNvPr id="59439" name="Line 45"/>
          <p:cNvSpPr>
            <a:spLocks noChangeShapeType="1"/>
          </p:cNvSpPr>
          <p:nvPr/>
        </p:nvSpPr>
        <p:spPr bwMode="auto">
          <a:xfrm>
            <a:off x="2371725" y="1800225"/>
            <a:ext cx="1495425" cy="1028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0" name="Line 46"/>
          <p:cNvSpPr>
            <a:spLocks noChangeShapeType="1"/>
          </p:cNvSpPr>
          <p:nvPr/>
        </p:nvSpPr>
        <p:spPr bwMode="auto">
          <a:xfrm>
            <a:off x="2376488" y="2487613"/>
            <a:ext cx="1658937" cy="4413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1" name="Line 47"/>
          <p:cNvSpPr>
            <a:spLocks noChangeShapeType="1"/>
          </p:cNvSpPr>
          <p:nvPr/>
        </p:nvSpPr>
        <p:spPr bwMode="auto">
          <a:xfrm flipV="1">
            <a:off x="2397125" y="3041650"/>
            <a:ext cx="1827213" cy="244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4801" name="Freeform 48"/>
          <p:cNvSpPr>
            <a:spLocks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43" name="Text Box 49"/>
          <p:cNvSpPr txBox="1">
            <a:spLocks noChangeArrowheads="1"/>
          </p:cNvSpPr>
          <p:nvPr/>
        </p:nvSpPr>
        <p:spPr bwMode="auto">
          <a:xfrm>
            <a:off x="7439025" y="3008313"/>
            <a:ext cx="1250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# bytes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rcvr willing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to accept</a:t>
            </a:r>
          </a:p>
        </p:txBody>
      </p:sp>
      <p:sp>
        <p:nvSpPr>
          <p:cNvPr id="59444" name="Text Box 50"/>
          <p:cNvSpPr txBox="1">
            <a:spLocks noChangeArrowheads="1"/>
          </p:cNvSpPr>
          <p:nvPr/>
        </p:nvSpPr>
        <p:spPr bwMode="auto">
          <a:xfrm>
            <a:off x="7132638" y="1522413"/>
            <a:ext cx="1771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counting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by bytes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of data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(not segments!)</a:t>
            </a:r>
          </a:p>
        </p:txBody>
      </p:sp>
      <p:sp>
        <p:nvSpPr>
          <p:cNvPr id="59445" name="Text Box 51"/>
          <p:cNvSpPr txBox="1">
            <a:spLocks noChangeArrowheads="1"/>
          </p:cNvSpPr>
          <p:nvPr/>
        </p:nvSpPr>
        <p:spPr bwMode="auto">
          <a:xfrm>
            <a:off x="982663" y="4960938"/>
            <a:ext cx="1365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Internet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checksum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(as in UDP)</a:t>
            </a:r>
          </a:p>
        </p:txBody>
      </p:sp>
      <p:sp>
        <p:nvSpPr>
          <p:cNvPr id="59446" name="Line 52"/>
          <p:cNvSpPr>
            <a:spLocks noChangeShapeType="1"/>
          </p:cNvSpPr>
          <p:nvPr/>
        </p:nvSpPr>
        <p:spPr bwMode="auto">
          <a:xfrm flipV="1">
            <a:off x="2266950" y="3429000"/>
            <a:ext cx="2105025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7" name="Line 53"/>
          <p:cNvSpPr>
            <a:spLocks noChangeShapeType="1"/>
          </p:cNvSpPr>
          <p:nvPr/>
        </p:nvSpPr>
        <p:spPr bwMode="auto">
          <a:xfrm flipH="1" flipV="1">
            <a:off x="6686550" y="3019425"/>
            <a:ext cx="809625" cy="4667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8" name="Line 54"/>
          <p:cNvSpPr>
            <a:spLocks noChangeShapeType="1"/>
          </p:cNvSpPr>
          <p:nvPr/>
        </p:nvSpPr>
        <p:spPr bwMode="auto">
          <a:xfrm flipH="1">
            <a:off x="6619875" y="1724025"/>
            <a:ext cx="552450" cy="885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9" name="Line 55"/>
          <p:cNvSpPr>
            <a:spLocks noChangeShapeType="1"/>
          </p:cNvSpPr>
          <p:nvPr/>
        </p:nvSpPr>
        <p:spPr bwMode="auto">
          <a:xfrm flipH="1">
            <a:off x="6581775" y="1714500"/>
            <a:ext cx="571500" cy="523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9" name="Picture 3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ACKs</a:t>
            </a: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339850"/>
            <a:ext cx="3927475" cy="4648200"/>
          </a:xfrm>
        </p:spPr>
        <p:txBody>
          <a:bodyPr/>
          <a:lstStyle/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u="sng" smtClean="0">
                <a:solidFill>
                  <a:srgbClr val="CC0000"/>
                </a:solidFill>
              </a:rPr>
              <a:t>sequence numbers:</a:t>
            </a:r>
            <a:endParaRPr lang="en-US" altLang="en-US" sz="2400" smtClean="0">
              <a:solidFill>
                <a:srgbClr val="CC0000"/>
              </a:solidFill>
            </a:endParaRPr>
          </a:p>
          <a:p>
            <a:pPr marL="512763" lvl="1" indent="-163513"/>
            <a:r>
              <a:rPr lang="en-US" altLang="en-US" smtClean="0"/>
              <a:t>byte stream </a:t>
            </a:r>
            <a:r>
              <a:rPr lang="ja-JP" altLang="en-US" smtClean="0"/>
              <a:t>“</a:t>
            </a:r>
            <a:r>
              <a:rPr lang="en-US" altLang="ja-JP" smtClean="0"/>
              <a:t>number</a:t>
            </a:r>
            <a:r>
              <a:rPr lang="ja-JP" altLang="en-US" smtClean="0"/>
              <a:t>”</a:t>
            </a:r>
            <a:r>
              <a:rPr lang="en-US" altLang="ja-JP" smtClean="0"/>
              <a:t> of first byte in segment</a:t>
            </a:r>
            <a:r>
              <a:rPr lang="ja-JP" altLang="en-US" smtClean="0"/>
              <a:t>’</a:t>
            </a:r>
            <a:r>
              <a:rPr lang="en-US" altLang="ja-JP" smtClean="0"/>
              <a:t>s data</a:t>
            </a:r>
            <a:endParaRPr lang="en-US" altLang="ja-JP" sz="2000" smtClean="0"/>
          </a:p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u="sng" smtClean="0">
                <a:solidFill>
                  <a:srgbClr val="CC0000"/>
                </a:solidFill>
              </a:rPr>
              <a:t>acknowledgements:</a:t>
            </a:r>
            <a:endParaRPr lang="en-US" altLang="en-US" sz="2400" smtClean="0">
              <a:solidFill>
                <a:srgbClr val="CC0000"/>
              </a:solidFill>
            </a:endParaRPr>
          </a:p>
          <a:p>
            <a:pPr marL="512763" lvl="1" indent="-163513"/>
            <a:r>
              <a:rPr lang="en-US" altLang="en-US" smtClean="0"/>
              <a:t>seq # of next byte expected from other side</a:t>
            </a:r>
          </a:p>
          <a:p>
            <a:pPr marL="512763" lvl="1" indent="-163513"/>
            <a:r>
              <a:rPr lang="en-US" altLang="en-US" smtClean="0"/>
              <a:t>cumulative ACK</a:t>
            </a:r>
          </a:p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C0000"/>
                </a:solidFill>
              </a:rPr>
              <a:t>Q:</a:t>
            </a:r>
            <a:r>
              <a:rPr lang="en-US" altLang="en-US" sz="2400" smtClean="0"/>
              <a:t> how receiver handles out-of-order segments</a:t>
            </a:r>
          </a:p>
          <a:p>
            <a:pPr marL="512763" lvl="1" indent="-163513"/>
            <a:r>
              <a:rPr lang="en-US" altLang="en-US" smtClean="0"/>
              <a:t>A: TCP spec doesn</a:t>
            </a:r>
            <a:r>
              <a:rPr lang="ja-JP" altLang="en-US" smtClean="0"/>
              <a:t>’</a:t>
            </a:r>
            <a:r>
              <a:rPr lang="en-US" altLang="ja-JP" smtClean="0"/>
              <a:t>t say, - up to implementor</a:t>
            </a:r>
            <a:endParaRPr lang="en-US" altLang="en-US" smtClean="0"/>
          </a:p>
        </p:txBody>
      </p:sp>
      <p:grpSp>
        <p:nvGrpSpPr>
          <p:cNvPr id="187584" name="Group 192"/>
          <p:cNvGrpSpPr>
            <a:grpSpLocks/>
          </p:cNvGrpSpPr>
          <p:nvPr/>
        </p:nvGrpSpPr>
        <p:grpSpPr bwMode="auto">
          <a:xfrm>
            <a:off x="5770563" y="3816350"/>
            <a:ext cx="2897187" cy="2541588"/>
            <a:chOff x="3599" y="2404"/>
            <a:chExt cx="1825" cy="1601"/>
          </a:xfrm>
        </p:grpSpPr>
        <p:sp>
          <p:nvSpPr>
            <p:cNvPr id="60505" name="Rectangle 167"/>
            <p:cNvSpPr>
              <a:spLocks noChangeArrowheads="1"/>
            </p:cNvSpPr>
            <p:nvPr/>
          </p:nvSpPr>
          <p:spPr bwMode="auto">
            <a:xfrm>
              <a:off x="3753" y="3587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5865" name="Group 148"/>
            <p:cNvGrpSpPr>
              <a:grpSpLocks/>
            </p:cNvGrpSpPr>
            <p:nvPr/>
          </p:nvGrpSpPr>
          <p:grpSpPr bwMode="auto">
            <a:xfrm>
              <a:off x="3733" y="3291"/>
              <a:ext cx="1252" cy="714"/>
              <a:chOff x="1976" y="2984"/>
              <a:chExt cx="1252" cy="714"/>
            </a:xfrm>
          </p:grpSpPr>
          <p:sp>
            <p:nvSpPr>
              <p:cNvPr id="60509" name="Rectangle 149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0" name="Text Box 150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511" name="Text Box 151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512" name="Text Box 152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513" name="Text Box 153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514" name="Text Box 154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515" name="Line 155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6" name="Line 156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7" name="Line 157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8" name="Line 158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9" name="Line 159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0" name="Line 160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1" name="Text Box 161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0522" name="Text Box 162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0523" name="Line 163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4" name="Line 164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507" name="Text Box 166"/>
            <p:cNvSpPr txBox="1">
              <a:spLocks noChangeArrowheads="1"/>
            </p:cNvSpPr>
            <p:nvPr/>
          </p:nvSpPr>
          <p:spPr bwMode="auto">
            <a:xfrm>
              <a:off x="3704" y="3092"/>
              <a:ext cx="172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incoming segment to sender</a:t>
              </a:r>
            </a:p>
          </p:txBody>
        </p:sp>
        <p:sp>
          <p:nvSpPr>
            <p:cNvPr id="75867" name="Freeform 168"/>
            <p:cNvSpPr>
              <a:spLocks/>
            </p:cNvSpPr>
            <p:nvPr/>
          </p:nvSpPr>
          <p:spPr bwMode="auto">
            <a:xfrm flipH="1" flipV="1">
              <a:off x="3599" y="2404"/>
              <a:ext cx="107" cy="119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13768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87587" name="Group 195"/>
          <p:cNvGrpSpPr>
            <a:grpSpLocks/>
          </p:cNvGrpSpPr>
          <p:nvPr/>
        </p:nvGrpSpPr>
        <p:grpSpPr bwMode="auto">
          <a:xfrm>
            <a:off x="6546850" y="5849938"/>
            <a:ext cx="358775" cy="304800"/>
            <a:chOff x="5144" y="3677"/>
            <a:chExt cx="226" cy="192"/>
          </a:xfrm>
        </p:grpSpPr>
        <p:sp>
          <p:nvSpPr>
            <p:cNvPr id="60503" name="Rectangle 194"/>
            <p:cNvSpPr>
              <a:spLocks noChangeArrowheads="1"/>
            </p:cNvSpPr>
            <p:nvPr/>
          </p:nvSpPr>
          <p:spPr bwMode="auto">
            <a:xfrm>
              <a:off x="5212" y="3716"/>
              <a:ext cx="88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4" name="Text Box 193"/>
            <p:cNvSpPr txBox="1">
              <a:spLocks noChangeArrowheads="1"/>
            </p:cNvSpPr>
            <p:nvPr/>
          </p:nvSpPr>
          <p:spPr bwMode="auto">
            <a:xfrm>
              <a:off x="5144" y="3677"/>
              <a:ext cx="2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 Narrow" charset="0"/>
                </a:rPr>
                <a:t>A</a:t>
              </a:r>
            </a:p>
          </p:txBody>
        </p:sp>
      </p:grpSp>
      <p:sp>
        <p:nvSpPr>
          <p:cNvPr id="60425" name="Rectangle 37"/>
          <p:cNvSpPr>
            <a:spLocks noChangeArrowheads="1"/>
          </p:cNvSpPr>
          <p:nvPr/>
        </p:nvSpPr>
        <p:spPr bwMode="auto">
          <a:xfrm>
            <a:off x="46974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6" name="Rectangle 39"/>
          <p:cNvSpPr>
            <a:spLocks noChangeArrowheads="1"/>
          </p:cNvSpPr>
          <p:nvPr/>
        </p:nvSpPr>
        <p:spPr bwMode="auto">
          <a:xfrm>
            <a:off x="4794250" y="304006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7" name="Rectangle 40"/>
          <p:cNvSpPr>
            <a:spLocks noChangeArrowheads="1"/>
          </p:cNvSpPr>
          <p:nvPr/>
        </p:nvSpPr>
        <p:spPr bwMode="auto">
          <a:xfrm>
            <a:off x="4892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8" name="Rectangle 41"/>
          <p:cNvSpPr>
            <a:spLocks noChangeArrowheads="1"/>
          </p:cNvSpPr>
          <p:nvPr/>
        </p:nvSpPr>
        <p:spPr bwMode="auto">
          <a:xfrm>
            <a:off x="498951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9" name="Rectangle 42"/>
          <p:cNvSpPr>
            <a:spLocks noChangeArrowheads="1"/>
          </p:cNvSpPr>
          <p:nvPr/>
        </p:nvSpPr>
        <p:spPr bwMode="auto">
          <a:xfrm>
            <a:off x="508476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0" name="Rectangle 43"/>
          <p:cNvSpPr>
            <a:spLocks noChangeArrowheads="1"/>
          </p:cNvSpPr>
          <p:nvPr/>
        </p:nvSpPr>
        <p:spPr bwMode="auto">
          <a:xfrm>
            <a:off x="5181600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1" name="Rectangle 45"/>
          <p:cNvSpPr>
            <a:spLocks noChangeArrowheads="1"/>
          </p:cNvSpPr>
          <p:nvPr/>
        </p:nvSpPr>
        <p:spPr bwMode="auto">
          <a:xfrm>
            <a:off x="5273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2" name="Rectangle 46"/>
          <p:cNvSpPr>
            <a:spLocks noChangeArrowheads="1"/>
          </p:cNvSpPr>
          <p:nvPr/>
        </p:nvSpPr>
        <p:spPr bwMode="auto">
          <a:xfrm>
            <a:off x="536892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3" name="Rectangle 47"/>
          <p:cNvSpPr>
            <a:spLocks noChangeArrowheads="1"/>
          </p:cNvSpPr>
          <p:nvPr/>
        </p:nvSpPr>
        <p:spPr bwMode="auto">
          <a:xfrm>
            <a:off x="54641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4" name="Rectangle 50"/>
          <p:cNvSpPr>
            <a:spLocks noChangeArrowheads="1"/>
          </p:cNvSpPr>
          <p:nvPr/>
        </p:nvSpPr>
        <p:spPr bwMode="auto">
          <a:xfrm>
            <a:off x="5570538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5" name="Rectangle 51"/>
          <p:cNvSpPr>
            <a:spLocks noChangeArrowheads="1"/>
          </p:cNvSpPr>
          <p:nvPr/>
        </p:nvSpPr>
        <p:spPr bwMode="auto">
          <a:xfrm>
            <a:off x="5668963" y="304006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6" name="Rectangle 52"/>
          <p:cNvSpPr>
            <a:spLocks noChangeArrowheads="1"/>
          </p:cNvSpPr>
          <p:nvPr/>
        </p:nvSpPr>
        <p:spPr bwMode="auto">
          <a:xfrm>
            <a:off x="5765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7" name="Rectangle 53"/>
          <p:cNvSpPr>
            <a:spLocks noChangeArrowheads="1"/>
          </p:cNvSpPr>
          <p:nvPr/>
        </p:nvSpPr>
        <p:spPr bwMode="auto">
          <a:xfrm>
            <a:off x="58626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8" name="Rectangle 54"/>
          <p:cNvSpPr>
            <a:spLocks noChangeArrowheads="1"/>
          </p:cNvSpPr>
          <p:nvPr/>
        </p:nvSpPr>
        <p:spPr bwMode="auto">
          <a:xfrm>
            <a:off x="595947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9" name="Rectangle 55"/>
          <p:cNvSpPr>
            <a:spLocks noChangeArrowheads="1"/>
          </p:cNvSpPr>
          <p:nvPr/>
        </p:nvSpPr>
        <p:spPr bwMode="auto">
          <a:xfrm>
            <a:off x="605472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0" name="Rectangle 56"/>
          <p:cNvSpPr>
            <a:spLocks noChangeArrowheads="1"/>
          </p:cNvSpPr>
          <p:nvPr/>
        </p:nvSpPr>
        <p:spPr bwMode="auto">
          <a:xfrm>
            <a:off x="6146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1" name="Rectangle 57"/>
          <p:cNvSpPr>
            <a:spLocks noChangeArrowheads="1"/>
          </p:cNvSpPr>
          <p:nvPr/>
        </p:nvSpPr>
        <p:spPr bwMode="auto">
          <a:xfrm>
            <a:off x="624205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2" name="Rectangle 58"/>
          <p:cNvSpPr>
            <a:spLocks noChangeArrowheads="1"/>
          </p:cNvSpPr>
          <p:nvPr/>
        </p:nvSpPr>
        <p:spPr bwMode="auto">
          <a:xfrm>
            <a:off x="63388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3" name="Rectangle 59"/>
          <p:cNvSpPr>
            <a:spLocks noChangeArrowheads="1"/>
          </p:cNvSpPr>
          <p:nvPr/>
        </p:nvSpPr>
        <p:spPr bwMode="auto">
          <a:xfrm>
            <a:off x="64277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4" name="Rectangle 60"/>
          <p:cNvSpPr>
            <a:spLocks noChangeArrowheads="1"/>
          </p:cNvSpPr>
          <p:nvPr/>
        </p:nvSpPr>
        <p:spPr bwMode="auto">
          <a:xfrm>
            <a:off x="65230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5" name="Rectangle 61"/>
          <p:cNvSpPr>
            <a:spLocks noChangeArrowheads="1"/>
          </p:cNvSpPr>
          <p:nvPr/>
        </p:nvSpPr>
        <p:spPr bwMode="auto">
          <a:xfrm>
            <a:off x="6616700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6" name="Rectangle 62"/>
          <p:cNvSpPr>
            <a:spLocks noChangeArrowheads="1"/>
          </p:cNvSpPr>
          <p:nvPr/>
        </p:nvSpPr>
        <p:spPr bwMode="auto">
          <a:xfrm>
            <a:off x="6708775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7" name="Rectangle 63"/>
          <p:cNvSpPr>
            <a:spLocks noChangeArrowheads="1"/>
          </p:cNvSpPr>
          <p:nvPr/>
        </p:nvSpPr>
        <p:spPr bwMode="auto">
          <a:xfrm>
            <a:off x="68056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8" name="Rectangle 64"/>
          <p:cNvSpPr>
            <a:spLocks noChangeArrowheads="1"/>
          </p:cNvSpPr>
          <p:nvPr/>
        </p:nvSpPr>
        <p:spPr bwMode="auto">
          <a:xfrm>
            <a:off x="69008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9" name="Rectangle 65"/>
          <p:cNvSpPr>
            <a:spLocks noChangeArrowheads="1"/>
          </p:cNvSpPr>
          <p:nvPr/>
        </p:nvSpPr>
        <p:spPr bwMode="auto">
          <a:xfrm>
            <a:off x="69897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0" name="Rectangle 66"/>
          <p:cNvSpPr>
            <a:spLocks noChangeArrowheads="1"/>
          </p:cNvSpPr>
          <p:nvPr/>
        </p:nvSpPr>
        <p:spPr bwMode="auto">
          <a:xfrm>
            <a:off x="70850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1" name="Rectangle 68"/>
          <p:cNvSpPr>
            <a:spLocks noChangeArrowheads="1"/>
          </p:cNvSpPr>
          <p:nvPr/>
        </p:nvSpPr>
        <p:spPr bwMode="auto">
          <a:xfrm>
            <a:off x="71818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2" name="Rectangle 69"/>
          <p:cNvSpPr>
            <a:spLocks noChangeArrowheads="1"/>
          </p:cNvSpPr>
          <p:nvPr/>
        </p:nvSpPr>
        <p:spPr bwMode="auto">
          <a:xfrm>
            <a:off x="7278688" y="304006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3" name="Rectangle 70"/>
          <p:cNvSpPr>
            <a:spLocks noChangeArrowheads="1"/>
          </p:cNvSpPr>
          <p:nvPr/>
        </p:nvSpPr>
        <p:spPr bwMode="auto">
          <a:xfrm>
            <a:off x="7375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4" name="Rectangle 71"/>
          <p:cNvSpPr>
            <a:spLocks noChangeArrowheads="1"/>
          </p:cNvSpPr>
          <p:nvPr/>
        </p:nvSpPr>
        <p:spPr bwMode="auto">
          <a:xfrm>
            <a:off x="74739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5" name="Rectangle 72"/>
          <p:cNvSpPr>
            <a:spLocks noChangeArrowheads="1"/>
          </p:cNvSpPr>
          <p:nvPr/>
        </p:nvSpPr>
        <p:spPr bwMode="auto">
          <a:xfrm>
            <a:off x="756920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6" name="Rectangle 73"/>
          <p:cNvSpPr>
            <a:spLocks noChangeArrowheads="1"/>
          </p:cNvSpPr>
          <p:nvPr/>
        </p:nvSpPr>
        <p:spPr bwMode="auto">
          <a:xfrm>
            <a:off x="76644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7" name="Rectangle 74"/>
          <p:cNvSpPr>
            <a:spLocks noChangeArrowheads="1"/>
          </p:cNvSpPr>
          <p:nvPr/>
        </p:nvSpPr>
        <p:spPr bwMode="auto">
          <a:xfrm>
            <a:off x="7756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8" name="Rectangle 75"/>
          <p:cNvSpPr>
            <a:spLocks noChangeArrowheads="1"/>
          </p:cNvSpPr>
          <p:nvPr/>
        </p:nvSpPr>
        <p:spPr bwMode="auto">
          <a:xfrm>
            <a:off x="7853363" y="3038475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9" name="Rectangle 76"/>
          <p:cNvSpPr>
            <a:spLocks noChangeArrowheads="1"/>
          </p:cNvSpPr>
          <p:nvPr/>
        </p:nvSpPr>
        <p:spPr bwMode="auto">
          <a:xfrm>
            <a:off x="79486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0" name="Rectangle 78"/>
          <p:cNvSpPr>
            <a:spLocks noChangeArrowheads="1"/>
          </p:cNvSpPr>
          <p:nvPr/>
        </p:nvSpPr>
        <p:spPr bwMode="auto">
          <a:xfrm>
            <a:off x="4654550" y="3776663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1" name="Rectangle 79"/>
          <p:cNvSpPr>
            <a:spLocks noChangeArrowheads="1"/>
          </p:cNvSpPr>
          <p:nvPr/>
        </p:nvSpPr>
        <p:spPr bwMode="auto">
          <a:xfrm>
            <a:off x="4740275" y="2928938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2" name="Line 80"/>
          <p:cNvSpPr>
            <a:spLocks noChangeShapeType="1"/>
          </p:cNvSpPr>
          <p:nvPr/>
        </p:nvSpPr>
        <p:spPr bwMode="auto">
          <a:xfrm>
            <a:off x="4762500" y="3890963"/>
            <a:ext cx="8683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3" name="Line 82"/>
          <p:cNvSpPr>
            <a:spLocks noChangeShapeType="1"/>
          </p:cNvSpPr>
          <p:nvPr/>
        </p:nvSpPr>
        <p:spPr bwMode="auto">
          <a:xfrm>
            <a:off x="5697538" y="3892550"/>
            <a:ext cx="86836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4" name="Line 83"/>
          <p:cNvSpPr>
            <a:spLocks noChangeShapeType="1"/>
          </p:cNvSpPr>
          <p:nvPr/>
        </p:nvSpPr>
        <p:spPr bwMode="auto">
          <a:xfrm>
            <a:off x="7191375" y="3890963"/>
            <a:ext cx="8016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5" name="Line 84"/>
          <p:cNvSpPr>
            <a:spLocks noChangeShapeType="1"/>
          </p:cNvSpPr>
          <p:nvPr/>
        </p:nvSpPr>
        <p:spPr bwMode="auto">
          <a:xfrm>
            <a:off x="6621463" y="3892550"/>
            <a:ext cx="5286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6" name="Line 87"/>
          <p:cNvSpPr>
            <a:spLocks noChangeShapeType="1"/>
          </p:cNvSpPr>
          <p:nvPr/>
        </p:nvSpPr>
        <p:spPr bwMode="auto">
          <a:xfrm>
            <a:off x="4854575" y="3914775"/>
            <a:ext cx="0" cy="2333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7" name="Line 88"/>
          <p:cNvSpPr>
            <a:spLocks noChangeShapeType="1"/>
          </p:cNvSpPr>
          <p:nvPr/>
        </p:nvSpPr>
        <p:spPr bwMode="auto">
          <a:xfrm>
            <a:off x="608330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8" name="Line 89"/>
          <p:cNvSpPr>
            <a:spLocks noChangeShapeType="1"/>
          </p:cNvSpPr>
          <p:nvPr/>
        </p:nvSpPr>
        <p:spPr bwMode="auto">
          <a:xfrm>
            <a:off x="690245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9" name="Line 90"/>
          <p:cNvSpPr>
            <a:spLocks noChangeShapeType="1"/>
          </p:cNvSpPr>
          <p:nvPr/>
        </p:nvSpPr>
        <p:spPr bwMode="auto">
          <a:xfrm>
            <a:off x="7559675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70" name="Text Box 91"/>
          <p:cNvSpPr txBox="1">
            <a:spLocks noChangeArrowheads="1"/>
          </p:cNvSpPr>
          <p:nvPr/>
        </p:nvSpPr>
        <p:spPr bwMode="auto">
          <a:xfrm>
            <a:off x="4730750" y="4138613"/>
            <a:ext cx="6937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sent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ACKed</a:t>
            </a:r>
          </a:p>
        </p:txBody>
      </p:sp>
      <p:sp>
        <p:nvSpPr>
          <p:cNvPr id="60471" name="Text Box 92"/>
          <p:cNvSpPr txBox="1">
            <a:spLocks noChangeArrowheads="1"/>
          </p:cNvSpPr>
          <p:nvPr/>
        </p:nvSpPr>
        <p:spPr bwMode="auto">
          <a:xfrm>
            <a:off x="5711825" y="4144963"/>
            <a:ext cx="1066800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sent, not-yet ACKed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(</a:t>
            </a:r>
            <a:r>
              <a:rPr lang="ja-JP" altLang="en-US" sz="1400" smtClean="0">
                <a:solidFill>
                  <a:srgbClr val="000000"/>
                </a:solidFill>
              </a:rPr>
              <a:t>“</a:t>
            </a:r>
            <a:r>
              <a:rPr lang="en-US" altLang="ja-JP" sz="1400" smtClean="0">
                <a:solidFill>
                  <a:srgbClr val="000000"/>
                </a:solidFill>
              </a:rPr>
              <a:t>in-flight</a:t>
            </a:r>
            <a:r>
              <a:rPr lang="ja-JP" altLang="en-US" sz="1400" smtClean="0">
                <a:solidFill>
                  <a:srgbClr val="000000"/>
                </a:solidFill>
              </a:rPr>
              <a:t>”</a:t>
            </a:r>
            <a:r>
              <a:rPr lang="en-US" altLang="ja-JP" sz="1400" smtClean="0">
                <a:solidFill>
                  <a:srgbClr val="000000"/>
                </a:solidFill>
              </a:rPr>
              <a:t>)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0472" name="Text Box 93"/>
          <p:cNvSpPr txBox="1">
            <a:spLocks noChangeArrowheads="1"/>
          </p:cNvSpPr>
          <p:nvPr/>
        </p:nvSpPr>
        <p:spPr bwMode="auto">
          <a:xfrm>
            <a:off x="6691313" y="4140200"/>
            <a:ext cx="1066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usable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but not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yet sent</a:t>
            </a:r>
          </a:p>
        </p:txBody>
      </p:sp>
      <p:sp>
        <p:nvSpPr>
          <p:cNvPr id="60473" name="Text Box 94"/>
          <p:cNvSpPr txBox="1">
            <a:spLocks noChangeArrowheads="1"/>
          </p:cNvSpPr>
          <p:nvPr/>
        </p:nvSpPr>
        <p:spPr bwMode="auto">
          <a:xfrm>
            <a:off x="7448550" y="4144963"/>
            <a:ext cx="819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not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usable</a:t>
            </a:r>
          </a:p>
        </p:txBody>
      </p:sp>
      <p:sp>
        <p:nvSpPr>
          <p:cNvPr id="60474" name="Text Box 96"/>
          <p:cNvSpPr txBox="1">
            <a:spLocks noChangeArrowheads="1"/>
          </p:cNvSpPr>
          <p:nvPr/>
        </p:nvSpPr>
        <p:spPr bwMode="auto">
          <a:xfrm>
            <a:off x="5791200" y="2573338"/>
            <a:ext cx="11318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window size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i="1" smtClean="0">
                <a:solidFill>
                  <a:srgbClr val="000000"/>
                </a:solidFill>
              </a:rPr>
              <a:t> N</a:t>
            </a:r>
          </a:p>
        </p:txBody>
      </p:sp>
      <p:grpSp>
        <p:nvGrpSpPr>
          <p:cNvPr id="75834" name="Group 99"/>
          <p:cNvGrpSpPr>
            <a:grpSpLocks/>
          </p:cNvGrpSpPr>
          <p:nvPr/>
        </p:nvGrpSpPr>
        <p:grpSpPr bwMode="auto">
          <a:xfrm>
            <a:off x="6557963" y="2797175"/>
            <a:ext cx="593725" cy="136525"/>
            <a:chOff x="4250" y="1692"/>
            <a:chExt cx="374" cy="86"/>
          </a:xfrm>
        </p:grpSpPr>
        <p:sp>
          <p:nvSpPr>
            <p:cNvPr id="60501" name="Line 97"/>
            <p:cNvSpPr>
              <a:spLocks noChangeShapeType="1"/>
            </p:cNvSpPr>
            <p:nvPr/>
          </p:nvSpPr>
          <p:spPr bwMode="auto">
            <a:xfrm>
              <a:off x="4250" y="1738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2" name="Line 98"/>
            <p:cNvSpPr>
              <a:spLocks noChangeShapeType="1"/>
            </p:cNvSpPr>
            <p:nvPr/>
          </p:nvSpPr>
          <p:spPr bwMode="auto">
            <a:xfrm>
              <a:off x="4622" y="1692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75835" name="Group 100"/>
          <p:cNvGrpSpPr>
            <a:grpSpLocks/>
          </p:cNvGrpSpPr>
          <p:nvPr/>
        </p:nvGrpSpPr>
        <p:grpSpPr bwMode="auto">
          <a:xfrm rot="10800000">
            <a:off x="5665788" y="2822575"/>
            <a:ext cx="593725" cy="136525"/>
            <a:chOff x="4250" y="1692"/>
            <a:chExt cx="374" cy="86"/>
          </a:xfrm>
        </p:grpSpPr>
        <p:sp>
          <p:nvSpPr>
            <p:cNvPr id="60499" name="Line 101"/>
            <p:cNvSpPr>
              <a:spLocks noChangeShapeType="1"/>
            </p:cNvSpPr>
            <p:nvPr/>
          </p:nvSpPr>
          <p:spPr bwMode="auto">
            <a:xfrm>
              <a:off x="4257" y="1745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0" name="Line 102"/>
            <p:cNvSpPr>
              <a:spLocks noChangeShapeType="1"/>
            </p:cNvSpPr>
            <p:nvPr/>
          </p:nvSpPr>
          <p:spPr bwMode="auto">
            <a:xfrm>
              <a:off x="4629" y="1699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0477" name="Text Box 196"/>
          <p:cNvSpPr txBox="1">
            <a:spLocks noChangeArrowheads="1"/>
          </p:cNvSpPr>
          <p:nvPr/>
        </p:nvSpPr>
        <p:spPr bwMode="auto">
          <a:xfrm>
            <a:off x="4946650" y="3592513"/>
            <a:ext cx="3178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lvl="1" algn="ctr" eaLnBrk="0" hangingPunct="0">
              <a:defRPr/>
            </a:pPr>
            <a:r>
              <a:rPr lang="en-US" sz="1400" i="1" smtClean="0">
                <a:solidFill>
                  <a:srgbClr val="000000"/>
                </a:solidFill>
              </a:rPr>
              <a:t>sender sequence number space </a:t>
            </a:r>
          </a:p>
        </p:txBody>
      </p:sp>
      <p:grpSp>
        <p:nvGrpSpPr>
          <p:cNvPr id="187591" name="Group 199"/>
          <p:cNvGrpSpPr>
            <a:grpSpLocks/>
          </p:cNvGrpSpPr>
          <p:nvPr/>
        </p:nvGrpSpPr>
        <p:grpSpPr bwMode="auto">
          <a:xfrm>
            <a:off x="4449763" y="1068388"/>
            <a:ext cx="2952750" cy="1954212"/>
            <a:chOff x="2768" y="673"/>
            <a:chExt cx="1860" cy="1231"/>
          </a:xfrm>
        </p:grpSpPr>
        <p:sp>
          <p:nvSpPr>
            <p:cNvPr id="60479" name="Rectangle 171"/>
            <p:cNvSpPr>
              <a:spLocks noChangeArrowheads="1"/>
            </p:cNvSpPr>
            <p:nvPr/>
          </p:nvSpPr>
          <p:spPr bwMode="auto">
            <a:xfrm>
              <a:off x="2840" y="1028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5839" name="Group 172"/>
            <p:cNvGrpSpPr>
              <a:grpSpLocks/>
            </p:cNvGrpSpPr>
            <p:nvPr/>
          </p:nvGrpSpPr>
          <p:grpSpPr bwMode="auto">
            <a:xfrm>
              <a:off x="2820" y="872"/>
              <a:ext cx="1252" cy="714"/>
              <a:chOff x="1976" y="2984"/>
              <a:chExt cx="1252" cy="714"/>
            </a:xfrm>
          </p:grpSpPr>
          <p:sp>
            <p:nvSpPr>
              <p:cNvPr id="60483" name="Rectangle 173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84" name="Text Box 174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485" name="Text Box 175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486" name="Text Box 176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487" name="Text Box 177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488" name="Text Box 178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489" name="Line 179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0" name="Line 180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1" name="Line 181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2" name="Line 182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3" name="Line 183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4" name="Line 184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5" name="Text Box 185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0496" name="Text Box 186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0497" name="Line 187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8" name="Line 188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481" name="Text Box 189"/>
            <p:cNvSpPr txBox="1">
              <a:spLocks noChangeArrowheads="1"/>
            </p:cNvSpPr>
            <p:nvPr/>
          </p:nvSpPr>
          <p:spPr bwMode="auto">
            <a:xfrm>
              <a:off x="2768" y="673"/>
              <a:ext cx="18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outgoing segment from sender</a:t>
              </a:r>
            </a:p>
          </p:txBody>
        </p:sp>
        <p:sp>
          <p:nvSpPr>
            <p:cNvPr id="75841" name="Freeform 190"/>
            <p:cNvSpPr>
              <a:spLocks/>
            </p:cNvSpPr>
            <p:nvPr/>
          </p:nvSpPr>
          <p:spPr bwMode="auto">
            <a:xfrm>
              <a:off x="4050" y="1080"/>
              <a:ext cx="107" cy="82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337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5" name="Line 3"/>
          <p:cNvSpPr>
            <a:spLocks noChangeShapeType="1"/>
          </p:cNvSpPr>
          <p:nvPr/>
        </p:nvSpPr>
        <p:spPr bwMode="auto">
          <a:xfrm>
            <a:off x="3279775" y="4483100"/>
            <a:ext cx="2590800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46" name="Line 4"/>
          <p:cNvSpPr>
            <a:spLocks noChangeShapeType="1"/>
          </p:cNvSpPr>
          <p:nvPr/>
        </p:nvSpPr>
        <p:spPr bwMode="auto">
          <a:xfrm>
            <a:off x="3294063" y="2714625"/>
            <a:ext cx="2586037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47" name="Rectangle 5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</a:t>
            </a:r>
            <a:r>
              <a:rPr lang="en-US" sz="4000">
                <a:ea typeface="ＭＳ Ｐゴシック" charset="0"/>
                <a:cs typeface="+mj-cs"/>
              </a:rPr>
              <a:t>ACK</a:t>
            </a:r>
            <a:r>
              <a:rPr lang="en-US">
                <a:ea typeface="ＭＳ Ｐゴシック" charset="0"/>
                <a:cs typeface="+mj-cs"/>
              </a:rPr>
              <a:t>s</a:t>
            </a:r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2484438" y="2320925"/>
            <a:ext cx="80962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User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types</a:t>
            </a:r>
          </a:p>
          <a:p>
            <a:pPr algn="r" eaLnBrk="0" hangingPunct="0">
              <a:lnSpc>
                <a:spcPct val="90000"/>
              </a:lnSpc>
            </a:pPr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endParaRPr lang="en-US" altLang="en-US" sz="1000" smtClean="0">
              <a:solidFill>
                <a:srgbClr val="000000"/>
              </a:solidFill>
            </a:endParaRP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2233613" y="3933825"/>
            <a:ext cx="1084262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host ACKs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receipt 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of echoed</a:t>
            </a:r>
          </a:p>
          <a:p>
            <a:pPr algn="r" eaLnBrk="0" hangingPunct="0">
              <a:lnSpc>
                <a:spcPct val="90000"/>
              </a:lnSpc>
            </a:pPr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endParaRPr lang="en-US" altLang="en-US" sz="1000" smtClean="0">
              <a:solidFill>
                <a:srgbClr val="000000"/>
              </a:solidFill>
            </a:endParaRPr>
          </a:p>
        </p:txBody>
      </p:sp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5894388" y="3055938"/>
            <a:ext cx="11382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host ACKs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receipt of</a:t>
            </a:r>
          </a:p>
          <a:p>
            <a:pPr eaLnBrk="0" hangingPunct="0"/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r>
              <a:rPr lang="en-US" altLang="ja-JP" smtClean="0">
                <a:solidFill>
                  <a:srgbClr val="000000"/>
                </a:solidFill>
              </a:rPr>
              <a:t>, echoes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back </a:t>
            </a:r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 flipH="1">
            <a:off x="3284538" y="3487738"/>
            <a:ext cx="2554287" cy="80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2" name="Text Box 11"/>
          <p:cNvSpPr txBox="1">
            <a:spLocks noChangeArrowheads="1"/>
          </p:cNvSpPr>
          <p:nvPr/>
        </p:nvSpPr>
        <p:spPr bwMode="auto">
          <a:xfrm>
            <a:off x="3478213" y="5291138"/>
            <a:ext cx="2379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99"/>
                </a:solidFill>
              </a:rPr>
              <a:t>simple telnet scenario</a:t>
            </a:r>
            <a:endParaRPr lang="en-US" sz="1000" smtClean="0">
              <a:solidFill>
                <a:srgbClr val="000099"/>
              </a:solidFill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468938" y="1430338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1454" name="Text Box 17"/>
          <p:cNvSpPr txBox="1">
            <a:spLocks noChangeArrowheads="1"/>
          </p:cNvSpPr>
          <p:nvPr/>
        </p:nvSpPr>
        <p:spPr bwMode="auto">
          <a:xfrm>
            <a:off x="2898775" y="1436688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1455" name="Rectangle 18"/>
          <p:cNvSpPr>
            <a:spLocks noChangeArrowheads="1"/>
          </p:cNvSpPr>
          <p:nvPr/>
        </p:nvSpPr>
        <p:spPr bwMode="auto">
          <a:xfrm>
            <a:off x="4106863" y="2806700"/>
            <a:ext cx="814387" cy="3794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6" name="Text Box 19"/>
          <p:cNvSpPr txBox="1">
            <a:spLocks noChangeArrowheads="1"/>
          </p:cNvSpPr>
          <p:nvPr/>
        </p:nvSpPr>
        <p:spPr bwMode="auto">
          <a:xfrm>
            <a:off x="3398838" y="2859088"/>
            <a:ext cx="2422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</a:rPr>
              <a:t>Seq=42, ACK=79, data = </a:t>
            </a:r>
            <a:r>
              <a:rPr lang="ja-JP" altLang="en-US" sz="1400" smtClean="0">
                <a:solidFill>
                  <a:srgbClr val="000000"/>
                </a:solidFill>
              </a:rPr>
              <a:t>‘</a:t>
            </a:r>
            <a:r>
              <a:rPr lang="en-US" altLang="ja-JP" sz="1400" smtClean="0">
                <a:solidFill>
                  <a:srgbClr val="000000"/>
                </a:solidFill>
              </a:rPr>
              <a:t>C</a:t>
            </a:r>
            <a:r>
              <a:rPr lang="ja-JP" altLang="en-US" sz="1400" smtClean="0">
                <a:solidFill>
                  <a:srgbClr val="000000"/>
                </a:solidFill>
              </a:rPr>
              <a:t>’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1457" name="Rectangle 20"/>
          <p:cNvSpPr>
            <a:spLocks noChangeArrowheads="1"/>
          </p:cNvSpPr>
          <p:nvPr/>
        </p:nvSpPr>
        <p:spPr bwMode="auto">
          <a:xfrm>
            <a:off x="4141788" y="3765550"/>
            <a:ext cx="823912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8" name="Text Box 21"/>
          <p:cNvSpPr txBox="1">
            <a:spLocks noChangeArrowheads="1"/>
          </p:cNvSpPr>
          <p:nvPr/>
        </p:nvSpPr>
        <p:spPr bwMode="auto">
          <a:xfrm>
            <a:off x="3402013" y="3754438"/>
            <a:ext cx="2417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Seq=79, ACK=43, data = </a:t>
            </a:r>
            <a:r>
              <a:rPr lang="ja-JP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‘</a:t>
            </a:r>
            <a:r>
              <a:rPr lang="en-US" altLang="ja-JP" sz="1400" smtClean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ja-JP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endParaRPr lang="en-US" altLang="en-US" sz="10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59" name="Rectangle 22"/>
          <p:cNvSpPr>
            <a:spLocks noChangeArrowheads="1"/>
          </p:cNvSpPr>
          <p:nvPr/>
        </p:nvSpPr>
        <p:spPr bwMode="auto">
          <a:xfrm>
            <a:off x="4208463" y="4613275"/>
            <a:ext cx="958850" cy="357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60" name="Text Box 23"/>
          <p:cNvSpPr txBox="1">
            <a:spLocks noChangeArrowheads="1"/>
          </p:cNvSpPr>
          <p:nvPr/>
        </p:nvSpPr>
        <p:spPr bwMode="auto">
          <a:xfrm>
            <a:off x="3887788" y="4627563"/>
            <a:ext cx="1565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Seq=43, ACK=80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461" name="Line 24"/>
          <p:cNvSpPr>
            <a:spLocks noChangeShapeType="1"/>
          </p:cNvSpPr>
          <p:nvPr/>
        </p:nvSpPr>
        <p:spPr bwMode="auto">
          <a:xfrm>
            <a:off x="3271838" y="2473325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62" name="Line 25"/>
          <p:cNvSpPr>
            <a:spLocks noChangeShapeType="1"/>
          </p:cNvSpPr>
          <p:nvPr/>
        </p:nvSpPr>
        <p:spPr bwMode="auto">
          <a:xfrm>
            <a:off x="5934075" y="2525713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6822" name="Group 27"/>
          <p:cNvGrpSpPr>
            <a:grpSpLocks/>
          </p:cNvGrpSpPr>
          <p:nvPr/>
        </p:nvGrpSpPr>
        <p:grpSpPr bwMode="auto">
          <a:xfrm>
            <a:off x="2763838" y="1652588"/>
            <a:ext cx="755650" cy="782637"/>
            <a:chOff x="-44" y="1473"/>
            <a:chExt cx="981" cy="1105"/>
          </a:xfrm>
        </p:grpSpPr>
        <p:pic>
          <p:nvPicPr>
            <p:cNvPr id="76826" name="Picture 2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27" name="Freeform 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76823" name="Group 30"/>
          <p:cNvGrpSpPr>
            <a:grpSpLocks/>
          </p:cNvGrpSpPr>
          <p:nvPr/>
        </p:nvGrpSpPr>
        <p:grpSpPr bwMode="auto">
          <a:xfrm flipH="1">
            <a:off x="5626100" y="1692275"/>
            <a:ext cx="788988" cy="862013"/>
            <a:chOff x="-44" y="1473"/>
            <a:chExt cx="981" cy="1105"/>
          </a:xfrm>
        </p:grpSpPr>
        <p:pic>
          <p:nvPicPr>
            <p:cNvPr id="76824" name="Picture 3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25" name="Freeform 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10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  <a:endParaRPr lang="en-US" sz="4800">
              <a:ea typeface="ＭＳ Ｐゴシック" charset="0"/>
              <a:cs typeface="+mj-cs"/>
            </a:endParaRPr>
          </a:p>
        </p:txBody>
      </p:sp>
      <p:sp>
        <p:nvSpPr>
          <p:cNvPr id="6247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436688"/>
            <a:ext cx="3716338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u="sng">
                <a:solidFill>
                  <a:srgbClr val="FF0000"/>
                </a:solidFill>
                <a:ea typeface="ＭＳ Ｐゴシック" charset="0"/>
                <a:cs typeface="+mn-cs"/>
              </a:rPr>
              <a:t>Q:</a:t>
            </a:r>
            <a:r>
              <a:rPr lang="en-US" sz="3200">
                <a:ea typeface="ＭＳ Ｐゴシック" charset="0"/>
                <a:cs typeface="+mn-cs"/>
              </a:rPr>
              <a:t> how to set TCP timeout value?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longer than RTT</a:t>
            </a:r>
          </a:p>
          <a:p>
            <a:pPr lvl="1">
              <a:lnSpc>
                <a:spcPct val="90000"/>
              </a:lnSpc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but RTT varies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short:</a:t>
            </a:r>
            <a:r>
              <a:rPr lang="en-US">
                <a:ea typeface="ＭＳ Ｐゴシック" charset="0"/>
                <a:cs typeface="+mn-cs"/>
              </a:rPr>
              <a:t> premature timeout, unnecessary retransmissions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long:</a:t>
            </a:r>
            <a:r>
              <a:rPr lang="en-US">
                <a:ea typeface="ＭＳ Ｐゴシック" charset="0"/>
                <a:cs typeface="+mn-cs"/>
              </a:rPr>
              <a:t> slow reaction to segment loss</a:t>
            </a:r>
          </a:p>
        </p:txBody>
      </p:sp>
      <p:sp>
        <p:nvSpPr>
          <p:cNvPr id="62471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485900"/>
            <a:ext cx="4059237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Q:</a:t>
            </a:r>
            <a:r>
              <a:rPr lang="en-US" altLang="en-US" smtClean="0"/>
              <a:t> how to estimate RTT?</a:t>
            </a:r>
          </a:p>
          <a:p>
            <a:r>
              <a:rPr lang="en-US" altLang="en-US" sz="2400" b="1" smtClean="0">
                <a:solidFill>
                  <a:srgbClr val="000099"/>
                </a:solidFill>
                <a:latin typeface="Courier New" panose="02070309020205020404" pitchFamily="49" charset="0"/>
              </a:rPr>
              <a:t>SampleRTT</a:t>
            </a:r>
            <a:r>
              <a:rPr lang="en-US" altLang="en-US" sz="2400" smtClean="0">
                <a:solidFill>
                  <a:srgbClr val="000099"/>
                </a:solidFill>
              </a:rPr>
              <a:t>:</a:t>
            </a:r>
            <a:r>
              <a:rPr lang="en-US" altLang="en-US" sz="2400" smtClean="0"/>
              <a:t> measured time from segment transmission until ACK receipt</a:t>
            </a:r>
          </a:p>
          <a:p>
            <a:pPr lvl="1"/>
            <a:r>
              <a:rPr lang="en-US" altLang="en-US" smtClean="0"/>
              <a:t>ignore retransmissions</a:t>
            </a:r>
          </a:p>
          <a:p>
            <a:r>
              <a:rPr lang="en-US" altLang="en-US" sz="2400" b="1" smtClean="0">
                <a:latin typeface="Courier New" panose="02070309020205020404" pitchFamily="49" charset="0"/>
              </a:rPr>
              <a:t>SampleRTT</a:t>
            </a:r>
            <a:r>
              <a:rPr lang="en-US" altLang="en-US" sz="2400" smtClean="0"/>
              <a:t> will vary, want estimated RTT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smoother</a:t>
            </a:r>
            <a:r>
              <a:rPr lang="ja-JP" altLang="en-US" sz="2400" smtClean="0"/>
              <a:t>”</a:t>
            </a:r>
            <a:endParaRPr lang="en-US" altLang="ja-JP" smtClean="0"/>
          </a:p>
          <a:p>
            <a:pPr lvl="1"/>
            <a:r>
              <a:rPr lang="en-US" altLang="en-US" smtClean="0"/>
              <a:t>average several </a:t>
            </a:r>
            <a:r>
              <a:rPr lang="en-US" altLang="en-US" i="1" smtClean="0"/>
              <a:t>recent</a:t>
            </a:r>
            <a:r>
              <a:rPr lang="en-US" altLang="en-US" smtClean="0"/>
              <a:t> measurements, not just current </a:t>
            </a:r>
            <a:r>
              <a:rPr lang="en-US" altLang="en-US" b="1" smtClean="0">
                <a:latin typeface="Courier New" panose="02070309020205020404" pitchFamily="49" charset="0"/>
              </a:rPr>
              <a:t>SampleRTT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1" name="Group 14"/>
          <p:cNvGrpSpPr>
            <a:grpSpLocks/>
          </p:cNvGrpSpPr>
          <p:nvPr/>
        </p:nvGrpSpPr>
        <p:grpSpPr bwMode="auto">
          <a:xfrm>
            <a:off x="1708150" y="2565400"/>
            <a:ext cx="6272213" cy="4292600"/>
            <a:chOff x="782" y="1865"/>
            <a:chExt cx="3951" cy="2704"/>
          </a:xfrm>
        </p:grpSpPr>
        <p:pic>
          <p:nvPicPr>
            <p:cNvPr id="78866" name="Picture 1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" y="1865"/>
              <a:ext cx="3951" cy="2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508" name="Rectangle 13"/>
            <p:cNvSpPr>
              <a:spLocks noChangeArrowheads="1"/>
            </p:cNvSpPr>
            <p:nvPr/>
          </p:nvSpPr>
          <p:spPr bwMode="auto">
            <a:xfrm>
              <a:off x="2070" y="1926"/>
              <a:ext cx="1404" cy="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533400" y="1362075"/>
            <a:ext cx="7515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EstimatedRTT = (1-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)*EstimatedRTT +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*SampleRTT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1163638" y="1836738"/>
            <a:ext cx="70675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exponential weighted moving average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influence of past sample decreases exponentially fast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typical value: 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  <a:sym typeface="Symbol" charset="0"/>
              </a:rPr>
              <a:t> =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0.125</a:t>
            </a:r>
          </a:p>
        </p:txBody>
      </p:sp>
      <p:pic>
        <p:nvPicPr>
          <p:cNvPr id="78854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3497" name="Text Box 18"/>
          <p:cNvSpPr txBox="1">
            <a:spLocks noChangeArrowheads="1"/>
          </p:cNvSpPr>
          <p:nvPr/>
        </p:nvSpPr>
        <p:spPr bwMode="auto">
          <a:xfrm rot="10800000">
            <a:off x="1531938" y="3535363"/>
            <a:ext cx="428625" cy="1747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RTT (milliseconds)</a:t>
            </a:r>
          </a:p>
        </p:txBody>
      </p:sp>
      <p:sp>
        <p:nvSpPr>
          <p:cNvPr id="63498" name="Text Box 19"/>
          <p:cNvSpPr txBox="1">
            <a:spLocks noChangeArrowheads="1"/>
          </p:cNvSpPr>
          <p:nvPr/>
        </p:nvSpPr>
        <p:spPr bwMode="auto">
          <a:xfrm>
            <a:off x="2265363" y="3168650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RTT: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gaia.cs.umass.edu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to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fantasia.eurecom.fr</a:t>
            </a:r>
          </a:p>
        </p:txBody>
      </p:sp>
      <p:sp>
        <p:nvSpPr>
          <p:cNvPr id="63499" name="Text Box 20"/>
          <p:cNvSpPr txBox="1">
            <a:spLocks noChangeArrowheads="1"/>
          </p:cNvSpPr>
          <p:nvPr/>
        </p:nvSpPr>
        <p:spPr bwMode="auto">
          <a:xfrm>
            <a:off x="6221413" y="5230813"/>
            <a:ext cx="1181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sampleRTT</a:t>
            </a:r>
          </a:p>
        </p:txBody>
      </p:sp>
      <p:sp>
        <p:nvSpPr>
          <p:cNvPr id="63500" name="Text Box 21"/>
          <p:cNvSpPr txBox="1">
            <a:spLocks noChangeArrowheads="1"/>
          </p:cNvSpPr>
          <p:nvPr/>
        </p:nvSpPr>
        <p:spPr bwMode="auto">
          <a:xfrm>
            <a:off x="6215063" y="5548313"/>
            <a:ext cx="1431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EstimatedRTT</a:t>
            </a:r>
          </a:p>
        </p:txBody>
      </p:sp>
      <p:sp>
        <p:nvSpPr>
          <p:cNvPr id="63501" name="AutoShape 22"/>
          <p:cNvSpPr>
            <a:spLocks noChangeArrowheads="1"/>
          </p:cNvSpPr>
          <p:nvPr/>
        </p:nvSpPr>
        <p:spPr bwMode="auto">
          <a:xfrm>
            <a:off x="6005513" y="5343525"/>
            <a:ext cx="147637" cy="142875"/>
          </a:xfrm>
          <a:prstGeom prst="diamond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2" name="AutoShape 23"/>
          <p:cNvSpPr>
            <a:spLocks noChangeArrowheads="1"/>
          </p:cNvSpPr>
          <p:nvPr/>
        </p:nvSpPr>
        <p:spPr bwMode="auto">
          <a:xfrm rot="2776382">
            <a:off x="6011069" y="5633244"/>
            <a:ext cx="147637" cy="142875"/>
          </a:xfrm>
          <a:prstGeom prst="diamond">
            <a:avLst/>
          </a:prstGeom>
          <a:solidFill>
            <a:srgbClr val="FF66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3" name="Rectangle 24"/>
          <p:cNvSpPr>
            <a:spLocks noChangeArrowheads="1"/>
          </p:cNvSpPr>
          <p:nvPr/>
        </p:nvSpPr>
        <p:spPr bwMode="auto">
          <a:xfrm>
            <a:off x="4108450" y="6389688"/>
            <a:ext cx="1863725" cy="468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8863" name="Group 15"/>
          <p:cNvGrpSpPr>
            <a:grpSpLocks/>
          </p:cNvGrpSpPr>
          <p:nvPr/>
        </p:nvGrpSpPr>
        <p:grpSpPr bwMode="auto">
          <a:xfrm>
            <a:off x="4041775" y="6386513"/>
            <a:ext cx="1512888" cy="336550"/>
            <a:chOff x="2343" y="3645"/>
            <a:chExt cx="953" cy="212"/>
          </a:xfrm>
        </p:grpSpPr>
        <p:sp>
          <p:nvSpPr>
            <p:cNvPr id="63505" name="Rectangle 16"/>
            <p:cNvSpPr>
              <a:spLocks noChangeArrowheads="1"/>
            </p:cNvSpPr>
            <p:nvPr/>
          </p:nvSpPr>
          <p:spPr bwMode="auto">
            <a:xfrm>
              <a:off x="2592" y="3695"/>
              <a:ext cx="527" cy="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506" name="Text Box 17"/>
            <p:cNvSpPr txBox="1">
              <a:spLocks noChangeArrowheads="1"/>
            </p:cNvSpPr>
            <p:nvPr/>
          </p:nvSpPr>
          <p:spPr bwMode="auto">
            <a:xfrm>
              <a:off x="2343" y="3645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time (seconds)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595438"/>
            <a:ext cx="7918450" cy="1495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rgbClr val="000099"/>
                </a:solidFill>
              </a:rPr>
              <a:t>timeout interval:</a:t>
            </a:r>
            <a:r>
              <a:rPr lang="en-US" altLang="en-US" sz="2400" b="1" smtClean="0">
                <a:latin typeface="Courier New" panose="02070309020205020404" pitchFamily="49" charset="0"/>
              </a:rPr>
              <a:t> EstimatedRTT</a:t>
            </a:r>
            <a:r>
              <a:rPr lang="en-US" altLang="en-US" sz="2400" smtClean="0"/>
              <a:t> plus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safety margin</a:t>
            </a:r>
            <a:r>
              <a:rPr lang="ja-JP" altLang="en-US" sz="2400" smtClean="0"/>
              <a:t>”</a:t>
            </a:r>
            <a:endParaRPr lang="en-US" altLang="ja-JP" sz="2400" smtClean="0"/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large variation in </a:t>
            </a:r>
            <a:r>
              <a:rPr lang="en-US" altLang="en-US" sz="2000" b="1" smtClean="0">
                <a:latin typeface="Courier New" panose="02070309020205020404" pitchFamily="49" charset="0"/>
              </a:rPr>
              <a:t>EstimatedRTT -&gt;</a:t>
            </a:r>
            <a:r>
              <a:rPr lang="en-US" altLang="en-US" sz="2000" smtClean="0"/>
              <a:t> larger safety margin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en-US" altLang="en-US" sz="2400" smtClean="0"/>
              <a:t>estimate SampleRTT deviation from EstimatedRTT: 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1169988" y="2871788"/>
            <a:ext cx="697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DevRTT = (1-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)*DevRTT +</a:t>
            </a:r>
          </a:p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            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*|SampleRTT-EstimatedRTT|</a:t>
            </a:r>
          </a:p>
        </p:txBody>
      </p:sp>
      <p:pic>
        <p:nvPicPr>
          <p:cNvPr id="79877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4520" name="Text Box 12"/>
          <p:cNvSpPr txBox="1">
            <a:spLocks noChangeArrowheads="1"/>
          </p:cNvSpPr>
          <p:nvPr/>
        </p:nvSpPr>
        <p:spPr bwMode="auto">
          <a:xfrm>
            <a:off x="3084513" y="3592513"/>
            <a:ext cx="3386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(typically,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 = 0.25)</a:t>
            </a:r>
          </a:p>
        </p:txBody>
      </p:sp>
      <p:sp>
        <p:nvSpPr>
          <p:cNvPr id="64521" name="Rectangle 13"/>
          <p:cNvSpPr>
            <a:spLocks noChangeArrowheads="1"/>
          </p:cNvSpPr>
          <p:nvPr/>
        </p:nvSpPr>
        <p:spPr bwMode="auto">
          <a:xfrm>
            <a:off x="565150" y="4368800"/>
            <a:ext cx="791845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defRPr/>
            </a:pPr>
            <a:r>
              <a:rPr lang="en-US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TimeoutInterval = EstimatedRTT + 4*DevRTT</a:t>
            </a:r>
          </a:p>
        </p:txBody>
      </p:sp>
      <p:sp>
        <p:nvSpPr>
          <p:cNvPr id="64522" name="Text Box 14"/>
          <p:cNvSpPr txBox="1">
            <a:spLocks noChangeArrowheads="1"/>
          </p:cNvSpPr>
          <p:nvPr/>
        </p:nvSpPr>
        <p:spPr bwMode="auto">
          <a:xfrm>
            <a:off x="4010025" y="5122863"/>
            <a:ext cx="1811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99"/>
                </a:solidFill>
              </a:rPr>
              <a:t>estimated RTT</a:t>
            </a:r>
          </a:p>
        </p:txBody>
      </p:sp>
      <p:sp>
        <p:nvSpPr>
          <p:cNvPr id="64523" name="Text Box 16"/>
          <p:cNvSpPr txBox="1">
            <a:spLocks noChangeArrowheads="1"/>
          </p:cNvSpPr>
          <p:nvPr/>
        </p:nvSpPr>
        <p:spPr bwMode="auto">
          <a:xfrm>
            <a:off x="6442075" y="5141913"/>
            <a:ext cx="191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ja-JP" altLang="en-US" sz="2000" smtClean="0">
                <a:solidFill>
                  <a:srgbClr val="000099"/>
                </a:solidFill>
              </a:rPr>
              <a:t>“</a:t>
            </a:r>
            <a:r>
              <a:rPr lang="en-US" altLang="ja-JP" sz="2000" smtClean="0">
                <a:solidFill>
                  <a:srgbClr val="000099"/>
                </a:solidFill>
              </a:rPr>
              <a:t>safety margin</a:t>
            </a:r>
            <a:r>
              <a:rPr lang="ja-JP" altLang="en-US" sz="2000" smtClean="0">
                <a:solidFill>
                  <a:srgbClr val="000099"/>
                </a:solidFill>
              </a:rPr>
              <a:t>”</a:t>
            </a:r>
            <a:endParaRPr lang="en-US" altLang="en-US" sz="2000" smtClean="0">
              <a:solidFill>
                <a:srgbClr val="000099"/>
              </a:solidFill>
            </a:endParaRPr>
          </a:p>
        </p:txBody>
      </p:sp>
      <p:sp>
        <p:nvSpPr>
          <p:cNvPr id="64524" name="Line 17"/>
          <p:cNvSpPr>
            <a:spLocks noChangeShapeType="1"/>
          </p:cNvSpPr>
          <p:nvPr/>
        </p:nvSpPr>
        <p:spPr bwMode="auto">
          <a:xfrm flipV="1">
            <a:off x="4806950" y="476250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4525" name="Line 19"/>
          <p:cNvSpPr>
            <a:spLocks noChangeShapeType="1"/>
          </p:cNvSpPr>
          <p:nvPr/>
        </p:nvSpPr>
        <p:spPr bwMode="auto">
          <a:xfrm flipV="1">
            <a:off x="7378700" y="476885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79885" name="Picture 20" descr="alarm_clock_ring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4773613"/>
            <a:ext cx="7524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6" name="TextBox 1"/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* Check out the online interactive exercises for more examples: h</a:t>
            </a:r>
            <a:r>
              <a:rPr lang="en-US" altLang="en-US" sz="1200" smtClean="0">
                <a:solidFill>
                  <a:srgbClr val="000000"/>
                </a:solidFill>
                <a:latin typeface="Arial" panose="020B0604020202020204" pitchFamily="34" charset="0"/>
              </a:rPr>
              <a:t>ttp://gaia.cs.umass.edu/kurose_ross/interactive/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0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reliable data transfer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00188"/>
            <a:ext cx="4070350" cy="4648200"/>
          </a:xfrm>
        </p:spPr>
        <p:txBody>
          <a:bodyPr/>
          <a:lstStyle/>
          <a:p>
            <a:r>
              <a:rPr lang="en-US" altLang="en-US" smtClean="0"/>
              <a:t>TCP creates rdt service on top of IP</a:t>
            </a:r>
            <a:r>
              <a:rPr lang="ja-JP" altLang="en-US" smtClean="0"/>
              <a:t>’</a:t>
            </a:r>
            <a:r>
              <a:rPr lang="en-US" altLang="ja-JP" smtClean="0"/>
              <a:t>s unreliable service</a:t>
            </a:r>
          </a:p>
          <a:p>
            <a:pPr lvl="1"/>
            <a:r>
              <a:rPr lang="en-US" altLang="en-US" smtClean="0"/>
              <a:t>pipelined segments</a:t>
            </a:r>
          </a:p>
          <a:p>
            <a:pPr lvl="1"/>
            <a:r>
              <a:rPr lang="en-US" altLang="en-US" smtClean="0"/>
              <a:t>cumulative acks</a:t>
            </a:r>
          </a:p>
          <a:p>
            <a:pPr lvl="1"/>
            <a:r>
              <a:rPr lang="en-US" altLang="en-US" smtClean="0"/>
              <a:t>single retransmission timer</a:t>
            </a:r>
          </a:p>
          <a:p>
            <a:r>
              <a:rPr lang="en-US" altLang="en-US" smtClean="0"/>
              <a:t>retransmissions  triggered by:</a:t>
            </a:r>
          </a:p>
          <a:p>
            <a:pPr lvl="1"/>
            <a:r>
              <a:rPr lang="en-US" altLang="en-US" smtClean="0"/>
              <a:t>timeout events</a:t>
            </a:r>
          </a:p>
          <a:p>
            <a:pPr lvl="1"/>
            <a:r>
              <a:rPr lang="en-US" altLang="en-US" smtClean="0"/>
              <a:t>duplicate acks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65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2911475"/>
            <a:ext cx="3933825" cy="21193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let</a:t>
            </a:r>
            <a:r>
              <a:rPr lang="ja-JP" altLang="en-US" smtClean="0"/>
              <a:t>’</a:t>
            </a:r>
            <a:r>
              <a:rPr lang="en-US" altLang="ja-JP" smtClean="0"/>
              <a:t>s initially consider simplified TCP sender:</a:t>
            </a:r>
          </a:p>
          <a:p>
            <a:pPr lvl="1"/>
            <a:r>
              <a:rPr lang="en-US" altLang="en-US" smtClean="0"/>
              <a:t>ignore duplicate acks</a:t>
            </a:r>
          </a:p>
          <a:p>
            <a:pPr lvl="1"/>
            <a:r>
              <a:rPr lang="en-US" altLang="en-US" smtClean="0"/>
              <a:t>ignore flow control, congestion control</a:t>
            </a:r>
          </a:p>
        </p:txBody>
      </p:sp>
      <p:pic>
        <p:nvPicPr>
          <p:cNvPr id="81926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9969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sender events: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668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data rcvd from app: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create segment with seq #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seq # is byte-stream number of first data byte in  segment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start timer if not already running 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think of timer as for oldest unacked segment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expiration interval: </a:t>
            </a:r>
            <a:r>
              <a:rPr lang="en-US" sz="2000" b="1">
                <a:latin typeface="Courier New" charset="0"/>
                <a:ea typeface="ＭＳ Ｐゴシック" charset="0"/>
              </a:rPr>
              <a:t>TimeOutInterval</a:t>
            </a:r>
            <a:r>
              <a:rPr lang="en-US">
                <a:latin typeface="Courier New" charset="0"/>
                <a:ea typeface="ＭＳ Ｐゴシック" charset="0"/>
              </a:rPr>
              <a:t> </a:t>
            </a:r>
            <a:endParaRPr lang="en-US">
              <a:ea typeface="ＭＳ Ｐゴシック" charset="0"/>
            </a:endParaRPr>
          </a:p>
        </p:txBody>
      </p:sp>
      <p:sp>
        <p:nvSpPr>
          <p:cNvPr id="675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1668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timeout: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retransmit segment that caused timeout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restart timer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 </a:t>
            </a: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ack rcvd: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if ack acknowledges previously unacked segments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update what is known to be ACKed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start timer if there are  still unacked segments</a:t>
            </a:r>
          </a:p>
          <a:p>
            <a:pPr lvl="1">
              <a:buFont typeface="Wingdings" charset="0"/>
              <a:buNone/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8295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08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characteristics of unreliable channel will determine complexity of reliable data transfer protocol (rdt)</a:t>
            </a:r>
            <a:endParaRPr lang="en-US">
              <a:ea typeface="ＭＳ Ｐゴシック" charset="0"/>
              <a:cs typeface="+mn-cs"/>
            </a:endParaRPr>
          </a:p>
        </p:txBody>
      </p:sp>
      <p:pic>
        <p:nvPicPr>
          <p:cNvPr id="38916" name="Picture 5" descr="rdt_ser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77925"/>
            <a:ext cx="7658100" cy="83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important in application, transport, link layers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top-10 list of important networking topics!</a:t>
            </a:r>
          </a:p>
          <a:p>
            <a:pPr>
              <a:buFont typeface="Wingdings" charset="2"/>
              <a:buChar char="§"/>
              <a:defRPr/>
            </a:pPr>
            <a:endParaRPr lang="en-US" sz="3200">
              <a:ea typeface="ＭＳ Ｐゴシック" charset="0"/>
              <a:cs typeface="+mn-cs"/>
            </a:endParaRPr>
          </a:p>
        </p:txBody>
      </p:sp>
      <p:pic>
        <p:nvPicPr>
          <p:cNvPr id="38918" name="Picture 1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8858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Rectangle 15"/>
          <p:cNvSpPr>
            <a:spLocks noGrp="1" noChangeArrowheads="1"/>
          </p:cNvSpPr>
          <p:nvPr>
            <p:ph type="title"/>
          </p:nvPr>
        </p:nvSpPr>
        <p:spPr>
          <a:xfrm>
            <a:off x="422275" y="95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Principles of reliable data transfer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985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Oval 7"/>
          <p:cNvSpPr>
            <a:spLocks noChangeArrowheads="1"/>
          </p:cNvSpPr>
          <p:nvPr/>
        </p:nvSpPr>
        <p:spPr bwMode="auto">
          <a:xfrm>
            <a:off x="2897188" y="2730500"/>
            <a:ext cx="1071562" cy="97155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14" name="Oval 6"/>
          <p:cNvSpPr>
            <a:spLocks noChangeArrowheads="1"/>
          </p:cNvSpPr>
          <p:nvPr/>
        </p:nvSpPr>
        <p:spPr bwMode="auto">
          <a:xfrm>
            <a:off x="2822575" y="2778125"/>
            <a:ext cx="1071563" cy="9715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15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87325"/>
            <a:ext cx="7734300" cy="8985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sender </a:t>
            </a:r>
            <a:r>
              <a:rPr lang="en-US" sz="3200">
                <a:ea typeface="ＭＳ Ｐゴシック" charset="0"/>
                <a:cs typeface="+mj-cs"/>
              </a:rPr>
              <a:t>(simplified)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2979738" y="2781300"/>
            <a:ext cx="742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wait</a:t>
            </a:r>
          </a:p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for </a:t>
            </a:r>
          </a:p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event</a:t>
            </a:r>
          </a:p>
        </p:txBody>
      </p:sp>
      <p:sp>
        <p:nvSpPr>
          <p:cNvPr id="68617" name="Line 8"/>
          <p:cNvSpPr>
            <a:spLocks noChangeShapeType="1"/>
          </p:cNvSpPr>
          <p:nvPr/>
        </p:nvSpPr>
        <p:spPr bwMode="auto">
          <a:xfrm>
            <a:off x="1855788" y="2247900"/>
            <a:ext cx="1071562" cy="6889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18" name="Text Box 9"/>
          <p:cNvSpPr txBox="1">
            <a:spLocks noChangeArrowheads="1"/>
          </p:cNvSpPr>
          <p:nvPr/>
        </p:nvSpPr>
        <p:spPr bwMode="auto">
          <a:xfrm>
            <a:off x="314325" y="2874963"/>
            <a:ext cx="254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NextSeqNum = InitialSeqNum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SendBase = InitialSeqNum</a:t>
            </a:r>
          </a:p>
        </p:txBody>
      </p:sp>
      <p:sp>
        <p:nvSpPr>
          <p:cNvPr id="68619" name="Line 10"/>
          <p:cNvSpPr>
            <a:spLocks noChangeShapeType="1"/>
          </p:cNvSpPr>
          <p:nvPr/>
        </p:nvSpPr>
        <p:spPr bwMode="auto">
          <a:xfrm>
            <a:off x="417513" y="2889250"/>
            <a:ext cx="2179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20" name="Text Box 11"/>
          <p:cNvSpPr txBox="1">
            <a:spLocks noChangeArrowheads="1"/>
          </p:cNvSpPr>
          <p:nvPr/>
        </p:nvSpPr>
        <p:spPr bwMode="auto">
          <a:xfrm>
            <a:off x="1287463" y="2571750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grpSp>
        <p:nvGrpSpPr>
          <p:cNvPr id="83980" name="Group 23"/>
          <p:cNvGrpSpPr>
            <a:grpSpLocks/>
          </p:cNvGrpSpPr>
          <p:nvPr/>
        </p:nvGrpSpPr>
        <p:grpSpPr bwMode="auto">
          <a:xfrm>
            <a:off x="4605338" y="1333500"/>
            <a:ext cx="4251325" cy="1928813"/>
            <a:chOff x="3003" y="1263"/>
            <a:chExt cx="2678" cy="1215"/>
          </a:xfrm>
        </p:grpSpPr>
        <p:sp>
          <p:nvSpPr>
            <p:cNvPr id="68633" name="Text Box 12"/>
            <p:cNvSpPr txBox="1">
              <a:spLocks noChangeArrowheads="1"/>
            </p:cNvSpPr>
            <p:nvPr/>
          </p:nvSpPr>
          <p:spPr bwMode="auto">
            <a:xfrm>
              <a:off x="3019" y="1456"/>
              <a:ext cx="2662" cy="1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create segment, seq. #: NextSeqNum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pass segment to IP (i.e., </a:t>
              </a:r>
              <a:r>
                <a:rPr lang="ja-JP" altLang="en-US" smtClean="0">
                  <a:solidFill>
                    <a:srgbClr val="000000"/>
                  </a:solidFill>
                </a:rPr>
                <a:t>“</a:t>
              </a:r>
              <a:r>
                <a:rPr lang="en-US" altLang="ja-JP" smtClean="0">
                  <a:solidFill>
                    <a:srgbClr val="000000"/>
                  </a:solidFill>
                </a:rPr>
                <a:t>send</a:t>
              </a:r>
              <a:r>
                <a:rPr lang="ja-JP" altLang="en-US" smtClean="0">
                  <a:solidFill>
                    <a:srgbClr val="000000"/>
                  </a:solidFill>
                </a:rPr>
                <a:t>”</a:t>
              </a:r>
              <a:r>
                <a:rPr lang="en-US" altLang="ja-JP" smtClean="0">
                  <a:solidFill>
                    <a:srgbClr val="000000"/>
                  </a:solidFill>
                </a:rPr>
                <a:t>)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NextSeqNum = NextSeqNum + length(data) 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if (timer currently not running)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    start timer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</a:rPr>
                <a:t>                 </a:t>
              </a:r>
            </a:p>
          </p:txBody>
        </p:sp>
        <p:sp>
          <p:nvSpPr>
            <p:cNvPr id="68634" name="Text Box 13"/>
            <p:cNvSpPr txBox="1">
              <a:spLocks noChangeArrowheads="1"/>
            </p:cNvSpPr>
            <p:nvPr/>
          </p:nvSpPr>
          <p:spPr bwMode="auto">
            <a:xfrm>
              <a:off x="3003" y="1263"/>
              <a:ext cx="2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data received from application above</a:t>
              </a:r>
            </a:p>
          </p:txBody>
        </p:sp>
        <p:sp>
          <p:nvSpPr>
            <p:cNvPr id="68635" name="Line 15"/>
            <p:cNvSpPr>
              <a:spLocks noChangeShapeType="1"/>
            </p:cNvSpPr>
            <p:nvPr/>
          </p:nvSpPr>
          <p:spPr bwMode="auto">
            <a:xfrm>
              <a:off x="3081" y="1490"/>
              <a:ext cx="17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3981" name="Group 20"/>
          <p:cNvGrpSpPr>
            <a:grpSpLocks/>
          </p:cNvGrpSpPr>
          <p:nvPr/>
        </p:nvGrpSpPr>
        <p:grpSpPr bwMode="auto">
          <a:xfrm>
            <a:off x="4805363" y="3406775"/>
            <a:ext cx="3298825" cy="1147763"/>
            <a:chOff x="1270" y="3518"/>
            <a:chExt cx="2078" cy="723"/>
          </a:xfrm>
        </p:grpSpPr>
        <p:sp>
          <p:nvSpPr>
            <p:cNvPr id="68630" name="Text Box 16"/>
            <p:cNvSpPr txBox="1">
              <a:spLocks noChangeArrowheads="1"/>
            </p:cNvSpPr>
            <p:nvPr/>
          </p:nvSpPr>
          <p:spPr bwMode="auto">
            <a:xfrm>
              <a:off x="1275" y="3721"/>
              <a:ext cx="2073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retransmit not-yet-acked segment         	with smallest seq. #</a:t>
              </a:r>
            </a:p>
            <a:p>
              <a:pPr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start timer</a:t>
              </a:r>
            </a:p>
          </p:txBody>
        </p:sp>
        <p:sp>
          <p:nvSpPr>
            <p:cNvPr id="68631" name="Text Box 17"/>
            <p:cNvSpPr txBox="1">
              <a:spLocks noChangeArrowheads="1"/>
            </p:cNvSpPr>
            <p:nvPr/>
          </p:nvSpPr>
          <p:spPr bwMode="auto">
            <a:xfrm>
              <a:off x="1270" y="3518"/>
              <a:ext cx="5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timeout</a:t>
              </a:r>
            </a:p>
          </p:txBody>
        </p:sp>
        <p:sp>
          <p:nvSpPr>
            <p:cNvPr id="68632" name="Line 18"/>
            <p:cNvSpPr>
              <a:spLocks noChangeShapeType="1"/>
            </p:cNvSpPr>
            <p:nvPr/>
          </p:nvSpPr>
          <p:spPr bwMode="auto">
            <a:xfrm>
              <a:off x="1342" y="3741"/>
              <a:ext cx="1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3982" name="Group 24"/>
          <p:cNvGrpSpPr>
            <a:grpSpLocks/>
          </p:cNvGrpSpPr>
          <p:nvPr/>
        </p:nvGrpSpPr>
        <p:grpSpPr bwMode="auto">
          <a:xfrm>
            <a:off x="952500" y="4513263"/>
            <a:ext cx="4703763" cy="2181225"/>
            <a:chOff x="678" y="2592"/>
            <a:chExt cx="2963" cy="1374"/>
          </a:xfrm>
        </p:grpSpPr>
        <p:sp>
          <p:nvSpPr>
            <p:cNvPr id="68627" name="Text Box 3"/>
            <p:cNvSpPr txBox="1">
              <a:spLocks noChangeArrowheads="1"/>
            </p:cNvSpPr>
            <p:nvPr/>
          </p:nvSpPr>
          <p:spPr bwMode="auto">
            <a:xfrm>
              <a:off x="678" y="2830"/>
              <a:ext cx="2963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if (y &gt; SendBase) {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SendBase = y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/* SendBase–1: last cumulatively ACKed byte */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if (there are currently not-yet-acked segments)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     start timer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   else stop timer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 } </a:t>
              </a:r>
            </a:p>
          </p:txBody>
        </p:sp>
        <p:sp>
          <p:nvSpPr>
            <p:cNvPr id="68628" name="Text Box 21"/>
            <p:cNvSpPr txBox="1">
              <a:spLocks noChangeArrowheads="1"/>
            </p:cNvSpPr>
            <p:nvPr/>
          </p:nvSpPr>
          <p:spPr bwMode="auto">
            <a:xfrm>
              <a:off x="705" y="2592"/>
              <a:ext cx="22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 received, with ACK field value y </a:t>
              </a:r>
            </a:p>
          </p:txBody>
        </p:sp>
        <p:sp>
          <p:nvSpPr>
            <p:cNvPr id="68629" name="Line 22"/>
            <p:cNvSpPr>
              <a:spLocks noChangeShapeType="1"/>
            </p:cNvSpPr>
            <p:nvPr/>
          </p:nvSpPr>
          <p:spPr bwMode="auto">
            <a:xfrm>
              <a:off x="748" y="2815"/>
              <a:ext cx="20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3983" name="Freeform 26"/>
          <p:cNvSpPr>
            <a:spLocks/>
          </p:cNvSpPr>
          <p:nvPr/>
        </p:nvSpPr>
        <p:spPr bwMode="auto">
          <a:xfrm>
            <a:off x="3649663" y="1644650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3984" name="Freeform 27"/>
          <p:cNvSpPr>
            <a:spLocks/>
          </p:cNvSpPr>
          <p:nvPr/>
        </p:nvSpPr>
        <p:spPr bwMode="auto">
          <a:xfrm rot="4468137">
            <a:off x="3972719" y="3117057"/>
            <a:ext cx="1254125" cy="1258887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3985" name="Freeform 28"/>
          <p:cNvSpPr>
            <a:spLocks/>
          </p:cNvSpPr>
          <p:nvPr/>
        </p:nvSpPr>
        <p:spPr bwMode="auto">
          <a:xfrm rot="10674503">
            <a:off x="1914525" y="3616325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7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TCP: retransmission scenarios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69637" name="Text Box 105"/>
          <p:cNvSpPr txBox="1">
            <a:spLocks noChangeArrowheads="1"/>
          </p:cNvSpPr>
          <p:nvPr/>
        </p:nvSpPr>
        <p:spPr bwMode="auto">
          <a:xfrm>
            <a:off x="1282700" y="5946775"/>
            <a:ext cx="1922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lost ACK scenario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69638" name="Line 99"/>
          <p:cNvSpPr>
            <a:spLocks noChangeShapeType="1"/>
          </p:cNvSpPr>
          <p:nvPr/>
        </p:nvSpPr>
        <p:spPr bwMode="auto">
          <a:xfrm>
            <a:off x="1065213" y="4184650"/>
            <a:ext cx="2351087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39" name="Line 100"/>
          <p:cNvSpPr>
            <a:spLocks noChangeShapeType="1"/>
          </p:cNvSpPr>
          <p:nvPr/>
        </p:nvSpPr>
        <p:spPr bwMode="auto">
          <a:xfrm>
            <a:off x="1077913" y="241617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0" name="Line 104"/>
          <p:cNvSpPr>
            <a:spLocks noChangeShapeType="1"/>
          </p:cNvSpPr>
          <p:nvPr/>
        </p:nvSpPr>
        <p:spPr bwMode="auto">
          <a:xfrm flipH="1">
            <a:off x="2114550" y="3078163"/>
            <a:ext cx="1273175" cy="4270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1" name="Text Box 107"/>
          <p:cNvSpPr txBox="1">
            <a:spLocks noChangeArrowheads="1"/>
          </p:cNvSpPr>
          <p:nvPr/>
        </p:nvSpPr>
        <p:spPr bwMode="auto">
          <a:xfrm>
            <a:off x="3016250" y="125730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9642" name="Text Box 111"/>
          <p:cNvSpPr txBox="1">
            <a:spLocks noChangeArrowheads="1"/>
          </p:cNvSpPr>
          <p:nvPr/>
        </p:nvSpPr>
        <p:spPr bwMode="auto">
          <a:xfrm>
            <a:off x="682625" y="127476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9643" name="Rectangle 112"/>
          <p:cNvSpPr>
            <a:spLocks noChangeArrowheads="1"/>
          </p:cNvSpPr>
          <p:nvPr/>
        </p:nvSpPr>
        <p:spPr bwMode="auto">
          <a:xfrm>
            <a:off x="1781175" y="249713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4" name="Text Box 113"/>
          <p:cNvSpPr txBox="1">
            <a:spLocks noChangeArrowheads="1"/>
          </p:cNvSpPr>
          <p:nvPr/>
        </p:nvSpPr>
        <p:spPr bwMode="auto">
          <a:xfrm>
            <a:off x="1222375" y="254952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sp>
        <p:nvSpPr>
          <p:cNvPr id="69645" name="Rectangle 114"/>
          <p:cNvSpPr>
            <a:spLocks noChangeArrowheads="1"/>
          </p:cNvSpPr>
          <p:nvPr/>
        </p:nvSpPr>
        <p:spPr bwMode="auto">
          <a:xfrm>
            <a:off x="2349500" y="3163888"/>
            <a:ext cx="747713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6" name="Text Box 115"/>
          <p:cNvSpPr txBox="1">
            <a:spLocks noChangeArrowheads="1"/>
          </p:cNvSpPr>
          <p:nvPr/>
        </p:nvSpPr>
        <p:spPr bwMode="auto">
          <a:xfrm>
            <a:off x="2270125" y="311943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ACK=100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9647" name="Line 118"/>
          <p:cNvSpPr>
            <a:spLocks noChangeShapeType="1"/>
          </p:cNvSpPr>
          <p:nvPr/>
        </p:nvSpPr>
        <p:spPr bwMode="auto">
          <a:xfrm>
            <a:off x="1057275" y="217487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8" name="Line 119"/>
          <p:cNvSpPr>
            <a:spLocks noChangeShapeType="1"/>
          </p:cNvSpPr>
          <p:nvPr/>
        </p:nvSpPr>
        <p:spPr bwMode="auto">
          <a:xfrm>
            <a:off x="3484563" y="217011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9" name="Rectangle 122"/>
          <p:cNvSpPr>
            <a:spLocks noChangeArrowheads="1"/>
          </p:cNvSpPr>
          <p:nvPr/>
        </p:nvSpPr>
        <p:spPr bwMode="auto">
          <a:xfrm>
            <a:off x="1674813" y="4178300"/>
            <a:ext cx="989012" cy="4302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0" name="Text Box 123"/>
          <p:cNvSpPr txBox="1">
            <a:spLocks noChangeArrowheads="1"/>
          </p:cNvSpPr>
          <p:nvPr/>
        </p:nvSpPr>
        <p:spPr bwMode="auto">
          <a:xfrm>
            <a:off x="1211263" y="4259263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sp>
        <p:nvSpPr>
          <p:cNvPr id="69651" name="Text Box 124"/>
          <p:cNvSpPr txBox="1">
            <a:spLocks noChangeArrowheads="1"/>
          </p:cNvSpPr>
          <p:nvPr/>
        </p:nvSpPr>
        <p:spPr bwMode="auto">
          <a:xfrm>
            <a:off x="1903413" y="330993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9652" name="Text Box 126"/>
          <p:cNvSpPr txBox="1">
            <a:spLocks noChangeArrowheads="1"/>
          </p:cNvSpPr>
          <p:nvPr/>
        </p:nvSpPr>
        <p:spPr bwMode="auto">
          <a:xfrm rot="10800000">
            <a:off x="684213" y="296386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timeout</a:t>
            </a:r>
          </a:p>
        </p:txBody>
      </p:sp>
      <p:sp>
        <p:nvSpPr>
          <p:cNvPr id="69653" name="Line 127"/>
          <p:cNvSpPr>
            <a:spLocks noChangeShapeType="1"/>
          </p:cNvSpPr>
          <p:nvPr/>
        </p:nvSpPr>
        <p:spPr bwMode="auto">
          <a:xfrm flipH="1">
            <a:off x="1054100" y="4776788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4" name="Rectangle 128"/>
          <p:cNvSpPr>
            <a:spLocks noChangeArrowheads="1"/>
          </p:cNvSpPr>
          <p:nvPr/>
        </p:nvSpPr>
        <p:spPr bwMode="auto">
          <a:xfrm>
            <a:off x="1887538" y="50339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5" name="Text Box 129"/>
          <p:cNvSpPr txBox="1">
            <a:spLocks noChangeArrowheads="1"/>
          </p:cNvSpPr>
          <p:nvPr/>
        </p:nvSpPr>
        <p:spPr bwMode="auto">
          <a:xfrm>
            <a:off x="1808163" y="4989513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ACK=100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grpSp>
        <p:nvGrpSpPr>
          <p:cNvPr id="85015" name="Group 134"/>
          <p:cNvGrpSpPr>
            <a:grpSpLocks/>
          </p:cNvGrpSpPr>
          <p:nvPr/>
        </p:nvGrpSpPr>
        <p:grpSpPr bwMode="auto">
          <a:xfrm>
            <a:off x="825500" y="2420938"/>
            <a:ext cx="104775" cy="508000"/>
            <a:chOff x="3099" y="1749"/>
            <a:chExt cx="66" cy="320"/>
          </a:xfrm>
        </p:grpSpPr>
        <p:sp>
          <p:nvSpPr>
            <p:cNvPr id="69710" name="Line 132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11" name="Line 133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16" name="Group 135"/>
          <p:cNvGrpSpPr>
            <a:grpSpLocks/>
          </p:cNvGrpSpPr>
          <p:nvPr/>
        </p:nvGrpSpPr>
        <p:grpSpPr bwMode="auto">
          <a:xfrm rot="10800000">
            <a:off x="820738" y="3663950"/>
            <a:ext cx="104775" cy="508000"/>
            <a:chOff x="3099" y="1749"/>
            <a:chExt cx="66" cy="320"/>
          </a:xfrm>
        </p:grpSpPr>
        <p:sp>
          <p:nvSpPr>
            <p:cNvPr id="69708" name="Line 136"/>
            <p:cNvSpPr>
              <a:spLocks noChangeShapeType="1"/>
            </p:cNvSpPr>
            <p:nvPr/>
          </p:nvSpPr>
          <p:spPr bwMode="auto">
            <a:xfrm flipV="1">
              <a:off x="3136" y="1756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9" name="Line 137"/>
            <p:cNvSpPr>
              <a:spLocks noChangeShapeType="1"/>
            </p:cNvSpPr>
            <p:nvPr/>
          </p:nvSpPr>
          <p:spPr bwMode="auto">
            <a:xfrm>
              <a:off x="3106" y="1759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9658" name="Text Box 172"/>
          <p:cNvSpPr txBox="1">
            <a:spLocks noChangeArrowheads="1"/>
          </p:cNvSpPr>
          <p:nvPr/>
        </p:nvSpPr>
        <p:spPr bwMode="auto">
          <a:xfrm>
            <a:off x="5945188" y="5953125"/>
            <a:ext cx="2073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premature timeout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69659" name="Line 173"/>
          <p:cNvSpPr>
            <a:spLocks noChangeShapeType="1"/>
          </p:cNvSpPr>
          <p:nvPr/>
        </p:nvSpPr>
        <p:spPr bwMode="auto">
          <a:xfrm>
            <a:off x="5781675" y="419100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0" name="Line 174"/>
          <p:cNvSpPr>
            <a:spLocks noChangeShapeType="1"/>
          </p:cNvSpPr>
          <p:nvPr/>
        </p:nvSpPr>
        <p:spPr bwMode="auto">
          <a:xfrm>
            <a:off x="5815013" y="242252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1" name="Line 175"/>
          <p:cNvSpPr>
            <a:spLocks noChangeShapeType="1"/>
          </p:cNvSpPr>
          <p:nvPr/>
        </p:nvSpPr>
        <p:spPr bwMode="auto">
          <a:xfrm flipH="1">
            <a:off x="5789613" y="3084513"/>
            <a:ext cx="2335212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2" name="Text Box 177"/>
          <p:cNvSpPr txBox="1">
            <a:spLocks noChangeArrowheads="1"/>
          </p:cNvSpPr>
          <p:nvPr/>
        </p:nvSpPr>
        <p:spPr bwMode="auto">
          <a:xfrm>
            <a:off x="7753350" y="126365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9663" name="Text Box 181"/>
          <p:cNvSpPr txBox="1">
            <a:spLocks noChangeArrowheads="1"/>
          </p:cNvSpPr>
          <p:nvPr/>
        </p:nvSpPr>
        <p:spPr bwMode="auto">
          <a:xfrm>
            <a:off x="5419725" y="128111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9664" name="Rectangle 182"/>
          <p:cNvSpPr>
            <a:spLocks noChangeArrowheads="1"/>
          </p:cNvSpPr>
          <p:nvPr/>
        </p:nvSpPr>
        <p:spPr bwMode="auto">
          <a:xfrm>
            <a:off x="6518275" y="250348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5" name="Text Box 183"/>
          <p:cNvSpPr txBox="1">
            <a:spLocks noChangeArrowheads="1"/>
          </p:cNvSpPr>
          <p:nvPr/>
        </p:nvSpPr>
        <p:spPr bwMode="auto">
          <a:xfrm>
            <a:off x="5959475" y="255587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85025" name="Group 202"/>
          <p:cNvGrpSpPr>
            <a:grpSpLocks/>
          </p:cNvGrpSpPr>
          <p:nvPr/>
        </p:nvGrpSpPr>
        <p:grpSpPr bwMode="auto">
          <a:xfrm>
            <a:off x="6691313" y="3576638"/>
            <a:ext cx="949325" cy="304800"/>
            <a:chOff x="4215" y="2253"/>
            <a:chExt cx="598" cy="192"/>
          </a:xfrm>
        </p:grpSpPr>
        <p:sp>
          <p:nvSpPr>
            <p:cNvPr id="69706" name="Rectangle 184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7" name="Text Box 185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69667" name="Line 186"/>
          <p:cNvSpPr>
            <a:spLocks noChangeShapeType="1"/>
          </p:cNvSpPr>
          <p:nvPr/>
        </p:nvSpPr>
        <p:spPr bwMode="auto">
          <a:xfrm>
            <a:off x="5794375" y="218122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8" name="Line 187"/>
          <p:cNvSpPr>
            <a:spLocks noChangeShapeType="1"/>
          </p:cNvSpPr>
          <p:nvPr/>
        </p:nvSpPr>
        <p:spPr bwMode="auto">
          <a:xfrm>
            <a:off x="8199438" y="217646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9" name="Rectangle 188"/>
          <p:cNvSpPr>
            <a:spLocks noChangeArrowheads="1"/>
          </p:cNvSpPr>
          <p:nvPr/>
        </p:nvSpPr>
        <p:spPr bwMode="auto">
          <a:xfrm>
            <a:off x="6807200" y="4308475"/>
            <a:ext cx="1057275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0" name="Text Box 189"/>
          <p:cNvSpPr txBox="1">
            <a:spLocks noChangeArrowheads="1"/>
          </p:cNvSpPr>
          <p:nvPr/>
        </p:nvSpPr>
        <p:spPr bwMode="auto">
          <a:xfrm>
            <a:off x="6727825" y="4341813"/>
            <a:ext cx="1212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 8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bytes of data</a:t>
            </a:r>
          </a:p>
        </p:txBody>
      </p:sp>
      <p:sp>
        <p:nvSpPr>
          <p:cNvPr id="69671" name="Text Box 191"/>
          <p:cNvSpPr txBox="1">
            <a:spLocks noChangeArrowheads="1"/>
          </p:cNvSpPr>
          <p:nvPr/>
        </p:nvSpPr>
        <p:spPr bwMode="auto">
          <a:xfrm rot="10800000">
            <a:off x="5421313" y="297021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timeout</a:t>
            </a:r>
          </a:p>
        </p:txBody>
      </p:sp>
      <p:sp>
        <p:nvSpPr>
          <p:cNvPr id="69672" name="Line 192"/>
          <p:cNvSpPr>
            <a:spLocks noChangeShapeType="1"/>
          </p:cNvSpPr>
          <p:nvPr/>
        </p:nvSpPr>
        <p:spPr bwMode="auto">
          <a:xfrm flipH="1">
            <a:off x="5813425" y="4894263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3" name="Rectangle 193"/>
          <p:cNvSpPr>
            <a:spLocks noChangeArrowheads="1"/>
          </p:cNvSpPr>
          <p:nvPr/>
        </p:nvSpPr>
        <p:spPr bwMode="auto">
          <a:xfrm>
            <a:off x="6646863" y="5151438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4" name="Text Box 194"/>
          <p:cNvSpPr txBox="1">
            <a:spLocks noChangeArrowheads="1"/>
          </p:cNvSpPr>
          <p:nvPr/>
        </p:nvSpPr>
        <p:spPr bwMode="auto">
          <a:xfrm>
            <a:off x="6567488" y="510698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ACK=120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grpSp>
        <p:nvGrpSpPr>
          <p:cNvPr id="85034" name="Group 195"/>
          <p:cNvGrpSpPr>
            <a:grpSpLocks/>
          </p:cNvGrpSpPr>
          <p:nvPr/>
        </p:nvGrpSpPr>
        <p:grpSpPr bwMode="auto">
          <a:xfrm>
            <a:off x="5562600" y="2427288"/>
            <a:ext cx="104775" cy="508000"/>
            <a:chOff x="3099" y="1749"/>
            <a:chExt cx="66" cy="320"/>
          </a:xfrm>
        </p:grpSpPr>
        <p:sp>
          <p:nvSpPr>
            <p:cNvPr id="69704" name="Line 196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5" name="Line 197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5" name="Group 198"/>
          <p:cNvGrpSpPr>
            <a:grpSpLocks/>
          </p:cNvGrpSpPr>
          <p:nvPr/>
        </p:nvGrpSpPr>
        <p:grpSpPr bwMode="auto">
          <a:xfrm rot="10800000">
            <a:off x="5557838" y="3670300"/>
            <a:ext cx="104775" cy="508000"/>
            <a:chOff x="3099" y="1749"/>
            <a:chExt cx="66" cy="320"/>
          </a:xfrm>
        </p:grpSpPr>
        <p:sp>
          <p:nvSpPr>
            <p:cNvPr id="69702" name="Line 199"/>
            <p:cNvSpPr>
              <a:spLocks noChangeShapeType="1"/>
            </p:cNvSpPr>
            <p:nvPr/>
          </p:nvSpPr>
          <p:spPr bwMode="auto">
            <a:xfrm flipV="1">
              <a:off x="3137" y="1756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3" name="Line 200"/>
            <p:cNvSpPr>
              <a:spLocks noChangeShapeType="1"/>
            </p:cNvSpPr>
            <p:nvPr/>
          </p:nvSpPr>
          <p:spPr bwMode="auto">
            <a:xfrm>
              <a:off x="3107" y="1759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6" name="Group 206"/>
          <p:cNvGrpSpPr>
            <a:grpSpLocks/>
          </p:cNvGrpSpPr>
          <p:nvPr/>
        </p:nvGrpSpPr>
        <p:grpSpPr bwMode="auto">
          <a:xfrm>
            <a:off x="5800725" y="2808288"/>
            <a:ext cx="2346325" cy="571500"/>
            <a:chOff x="3759" y="1622"/>
            <a:chExt cx="1478" cy="360"/>
          </a:xfrm>
        </p:grpSpPr>
        <p:sp>
          <p:nvSpPr>
            <p:cNvPr id="69699" name="Line 203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0" name="Rectangle 204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1" name="Text Box 205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Seq=100, 20 bytes of data</a:t>
              </a:r>
            </a:p>
          </p:txBody>
        </p:sp>
      </p:grpSp>
      <p:sp>
        <p:nvSpPr>
          <p:cNvPr id="69678" name="Line 207"/>
          <p:cNvSpPr>
            <a:spLocks noChangeShapeType="1"/>
          </p:cNvSpPr>
          <p:nvPr/>
        </p:nvSpPr>
        <p:spPr bwMode="auto">
          <a:xfrm flipH="1">
            <a:off x="5794375" y="3440113"/>
            <a:ext cx="2335213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5038" name="Group 208"/>
          <p:cNvGrpSpPr>
            <a:grpSpLocks/>
          </p:cNvGrpSpPr>
          <p:nvPr/>
        </p:nvGrpSpPr>
        <p:grpSpPr bwMode="auto">
          <a:xfrm>
            <a:off x="6931025" y="3852863"/>
            <a:ext cx="949325" cy="304800"/>
            <a:chOff x="4215" y="2253"/>
            <a:chExt cx="598" cy="192"/>
          </a:xfrm>
        </p:grpSpPr>
        <p:sp>
          <p:nvSpPr>
            <p:cNvPr id="69697" name="Rectangle 20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698" name="Text Box 21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ACK=120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69680" name="Text Box 211"/>
          <p:cNvSpPr txBox="1">
            <a:spLocks noChangeArrowheads="1"/>
          </p:cNvSpPr>
          <p:nvPr/>
        </p:nvSpPr>
        <p:spPr bwMode="auto">
          <a:xfrm>
            <a:off x="4427538" y="4495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SendBase=100</a:t>
            </a:r>
          </a:p>
        </p:txBody>
      </p:sp>
      <p:sp>
        <p:nvSpPr>
          <p:cNvPr id="69681" name="Text Box 212"/>
          <p:cNvSpPr txBox="1">
            <a:spLocks noChangeArrowheads="1"/>
          </p:cNvSpPr>
          <p:nvPr/>
        </p:nvSpPr>
        <p:spPr bwMode="auto">
          <a:xfrm>
            <a:off x="4446588" y="4837113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SendBase=120</a:t>
            </a:r>
          </a:p>
        </p:txBody>
      </p:sp>
      <p:sp>
        <p:nvSpPr>
          <p:cNvPr id="69682" name="Text Box 213"/>
          <p:cNvSpPr txBox="1">
            <a:spLocks noChangeArrowheads="1"/>
          </p:cNvSpPr>
          <p:nvPr/>
        </p:nvSpPr>
        <p:spPr bwMode="auto">
          <a:xfrm>
            <a:off x="4465638" y="5511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SendBase=120</a:t>
            </a:r>
          </a:p>
        </p:txBody>
      </p:sp>
      <p:sp>
        <p:nvSpPr>
          <p:cNvPr id="69683" name="Text Box 214"/>
          <p:cNvSpPr txBox="1">
            <a:spLocks noChangeArrowheads="1"/>
          </p:cNvSpPr>
          <p:nvPr/>
        </p:nvSpPr>
        <p:spPr bwMode="auto">
          <a:xfrm>
            <a:off x="4492625" y="2266950"/>
            <a:ext cx="126682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SendBase=92</a:t>
            </a:r>
          </a:p>
        </p:txBody>
      </p:sp>
      <p:pic>
        <p:nvPicPr>
          <p:cNvPr id="85043" name="Picture 2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44" name="Group 219"/>
          <p:cNvGrpSpPr>
            <a:grpSpLocks/>
          </p:cNvGrpSpPr>
          <p:nvPr/>
        </p:nvGrpSpPr>
        <p:grpSpPr bwMode="auto">
          <a:xfrm>
            <a:off x="5372100" y="1543050"/>
            <a:ext cx="630238" cy="533400"/>
            <a:chOff x="-44" y="1473"/>
            <a:chExt cx="981" cy="1105"/>
          </a:xfrm>
        </p:grpSpPr>
        <p:pic>
          <p:nvPicPr>
            <p:cNvPr id="85054" name="Picture 22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5" name="Freeform 2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5" name="Group 225"/>
          <p:cNvGrpSpPr>
            <a:grpSpLocks/>
          </p:cNvGrpSpPr>
          <p:nvPr/>
        </p:nvGrpSpPr>
        <p:grpSpPr bwMode="auto">
          <a:xfrm flipH="1">
            <a:off x="7939088" y="1549400"/>
            <a:ext cx="631825" cy="622300"/>
            <a:chOff x="-44" y="1473"/>
            <a:chExt cx="981" cy="1105"/>
          </a:xfrm>
        </p:grpSpPr>
        <p:pic>
          <p:nvPicPr>
            <p:cNvPr id="85052" name="Picture 226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3" name="Freeform 2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6" name="Group 228"/>
          <p:cNvGrpSpPr>
            <a:grpSpLocks/>
          </p:cNvGrpSpPr>
          <p:nvPr/>
        </p:nvGrpSpPr>
        <p:grpSpPr bwMode="auto">
          <a:xfrm>
            <a:off x="647700" y="1547813"/>
            <a:ext cx="630238" cy="533400"/>
            <a:chOff x="-44" y="1473"/>
            <a:chExt cx="981" cy="1105"/>
          </a:xfrm>
        </p:grpSpPr>
        <p:pic>
          <p:nvPicPr>
            <p:cNvPr id="85050" name="Picture 2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1" name="Freeform 2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7" name="Group 231"/>
          <p:cNvGrpSpPr>
            <a:grpSpLocks/>
          </p:cNvGrpSpPr>
          <p:nvPr/>
        </p:nvGrpSpPr>
        <p:grpSpPr bwMode="auto">
          <a:xfrm flipH="1">
            <a:off x="3225800" y="1531938"/>
            <a:ext cx="709613" cy="600075"/>
            <a:chOff x="-44" y="1473"/>
            <a:chExt cx="981" cy="1105"/>
          </a:xfrm>
        </p:grpSpPr>
        <p:pic>
          <p:nvPicPr>
            <p:cNvPr id="85048" name="Picture 232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49" name="Freeform 23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TCP: retransmission scenarios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70661" name="Text Box 22"/>
          <p:cNvSpPr txBox="1">
            <a:spLocks noChangeArrowheads="1"/>
          </p:cNvSpPr>
          <p:nvPr/>
        </p:nvSpPr>
        <p:spPr bwMode="auto">
          <a:xfrm>
            <a:off x="1958975" y="346868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0662" name="Text Box 34"/>
          <p:cNvSpPr txBox="1">
            <a:spLocks noChangeArrowheads="1"/>
          </p:cNvSpPr>
          <p:nvPr/>
        </p:nvSpPr>
        <p:spPr bwMode="auto">
          <a:xfrm>
            <a:off x="1639888" y="5975350"/>
            <a:ext cx="1751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cumulative ACK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70663" name="Line 35"/>
          <p:cNvSpPr>
            <a:spLocks noChangeShapeType="1"/>
          </p:cNvSpPr>
          <p:nvPr/>
        </p:nvSpPr>
        <p:spPr bwMode="auto">
          <a:xfrm>
            <a:off x="1368425" y="454025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4" name="Line 36"/>
          <p:cNvSpPr>
            <a:spLocks noChangeShapeType="1"/>
          </p:cNvSpPr>
          <p:nvPr/>
        </p:nvSpPr>
        <p:spPr bwMode="auto">
          <a:xfrm>
            <a:off x="1344613" y="2444750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5" name="Line 37"/>
          <p:cNvSpPr>
            <a:spLocks noChangeShapeType="1"/>
          </p:cNvSpPr>
          <p:nvPr/>
        </p:nvSpPr>
        <p:spPr bwMode="auto">
          <a:xfrm flipH="1">
            <a:off x="2222500" y="3106738"/>
            <a:ext cx="1431925" cy="573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6" name="Text Box 39"/>
          <p:cNvSpPr txBox="1">
            <a:spLocks noChangeArrowheads="1"/>
          </p:cNvSpPr>
          <p:nvPr/>
        </p:nvSpPr>
        <p:spPr bwMode="auto">
          <a:xfrm>
            <a:off x="3270250" y="1273175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70667" name="Text Box 43"/>
          <p:cNvSpPr txBox="1">
            <a:spLocks noChangeArrowheads="1"/>
          </p:cNvSpPr>
          <p:nvPr/>
        </p:nvSpPr>
        <p:spPr bwMode="auto">
          <a:xfrm>
            <a:off x="949325" y="1303338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70668" name="Rectangle 44"/>
          <p:cNvSpPr>
            <a:spLocks noChangeArrowheads="1"/>
          </p:cNvSpPr>
          <p:nvPr/>
        </p:nvSpPr>
        <p:spPr bwMode="auto">
          <a:xfrm>
            <a:off x="2047875" y="2525713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9" name="Text Box 45"/>
          <p:cNvSpPr txBox="1">
            <a:spLocks noChangeArrowheads="1"/>
          </p:cNvSpPr>
          <p:nvPr/>
        </p:nvSpPr>
        <p:spPr bwMode="auto">
          <a:xfrm>
            <a:off x="1489075" y="2578100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87053" name="Group 46"/>
          <p:cNvGrpSpPr>
            <a:grpSpLocks/>
          </p:cNvGrpSpPr>
          <p:nvPr/>
        </p:nvGrpSpPr>
        <p:grpSpPr bwMode="auto">
          <a:xfrm>
            <a:off x="2244725" y="3306763"/>
            <a:ext cx="949325" cy="304800"/>
            <a:chOff x="4215" y="2253"/>
            <a:chExt cx="598" cy="192"/>
          </a:xfrm>
        </p:grpSpPr>
        <p:sp>
          <p:nvSpPr>
            <p:cNvPr id="70699" name="Rectangle 47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700" name="Text Box 48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70671" name="Line 49"/>
          <p:cNvSpPr>
            <a:spLocks noChangeShapeType="1"/>
          </p:cNvSpPr>
          <p:nvPr/>
        </p:nvSpPr>
        <p:spPr bwMode="auto">
          <a:xfrm>
            <a:off x="1323975" y="2203450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2" name="Line 50"/>
          <p:cNvSpPr>
            <a:spLocks noChangeShapeType="1"/>
          </p:cNvSpPr>
          <p:nvPr/>
        </p:nvSpPr>
        <p:spPr bwMode="auto">
          <a:xfrm>
            <a:off x="3729038" y="2198688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3" name="Rectangle 51"/>
          <p:cNvSpPr>
            <a:spLocks noChangeArrowheads="1"/>
          </p:cNvSpPr>
          <p:nvPr/>
        </p:nvSpPr>
        <p:spPr bwMode="auto">
          <a:xfrm>
            <a:off x="2065338" y="4613275"/>
            <a:ext cx="93345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4" name="Text Box 52"/>
          <p:cNvSpPr txBox="1">
            <a:spLocks noChangeArrowheads="1"/>
          </p:cNvSpPr>
          <p:nvPr/>
        </p:nvSpPr>
        <p:spPr bwMode="auto">
          <a:xfrm>
            <a:off x="1339850" y="4700588"/>
            <a:ext cx="2652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Seq=120,  15 bytes of data</a:t>
            </a:r>
          </a:p>
        </p:txBody>
      </p:sp>
      <p:sp>
        <p:nvSpPr>
          <p:cNvPr id="70675" name="Rectangle 55"/>
          <p:cNvSpPr>
            <a:spLocks noChangeArrowheads="1"/>
          </p:cNvSpPr>
          <p:nvPr/>
        </p:nvSpPr>
        <p:spPr bwMode="auto">
          <a:xfrm>
            <a:off x="2176463" y="51736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7059" name="Group 75"/>
          <p:cNvGrpSpPr>
            <a:grpSpLocks/>
          </p:cNvGrpSpPr>
          <p:nvPr/>
        </p:nvGrpSpPr>
        <p:grpSpPr bwMode="auto">
          <a:xfrm>
            <a:off x="949325" y="2449513"/>
            <a:ext cx="396875" cy="2406650"/>
            <a:chOff x="3414" y="1529"/>
            <a:chExt cx="250" cy="1103"/>
          </a:xfrm>
        </p:grpSpPr>
        <p:sp>
          <p:nvSpPr>
            <p:cNvPr id="70692" name="Text Box 53"/>
            <p:cNvSpPr txBox="1">
              <a:spLocks noChangeArrowheads="1"/>
            </p:cNvSpPr>
            <p:nvPr/>
          </p:nvSpPr>
          <p:spPr bwMode="auto">
            <a:xfrm rot="10800000">
              <a:off x="3414" y="1931"/>
              <a:ext cx="25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timeout</a:t>
              </a:r>
            </a:p>
          </p:txBody>
        </p:sp>
        <p:grpSp>
          <p:nvGrpSpPr>
            <p:cNvPr id="87076" name="Group 57"/>
            <p:cNvGrpSpPr>
              <a:grpSpLocks/>
            </p:cNvGrpSpPr>
            <p:nvPr/>
          </p:nvGrpSpPr>
          <p:grpSpPr bwMode="auto">
            <a:xfrm>
              <a:off x="3504" y="1529"/>
              <a:ext cx="66" cy="320"/>
              <a:chOff x="3099" y="1749"/>
              <a:chExt cx="66" cy="320"/>
            </a:xfrm>
          </p:grpSpPr>
          <p:sp>
            <p:nvSpPr>
              <p:cNvPr id="70697" name="Line 58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8" name="Line 59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87077" name="Group 60"/>
            <p:cNvGrpSpPr>
              <a:grpSpLocks/>
            </p:cNvGrpSpPr>
            <p:nvPr/>
          </p:nvGrpSpPr>
          <p:grpSpPr bwMode="auto">
            <a:xfrm rot="10800000">
              <a:off x="3501" y="2312"/>
              <a:ext cx="66" cy="320"/>
              <a:chOff x="3099" y="1749"/>
              <a:chExt cx="66" cy="320"/>
            </a:xfrm>
          </p:grpSpPr>
          <p:sp>
            <p:nvSpPr>
              <p:cNvPr id="70695" name="Line 61"/>
              <p:cNvSpPr>
                <a:spLocks noChangeShapeType="1"/>
              </p:cNvSpPr>
              <p:nvPr/>
            </p:nvSpPr>
            <p:spPr bwMode="auto">
              <a:xfrm flipV="1">
                <a:off x="3136" y="1750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6" name="Line 62"/>
              <p:cNvSpPr>
                <a:spLocks noChangeShapeType="1"/>
              </p:cNvSpPr>
              <p:nvPr/>
            </p:nvSpPr>
            <p:spPr bwMode="auto">
              <a:xfrm>
                <a:off x="3106" y="1758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7060" name="Group 63"/>
          <p:cNvGrpSpPr>
            <a:grpSpLocks/>
          </p:cNvGrpSpPr>
          <p:nvPr/>
        </p:nvGrpSpPr>
        <p:grpSpPr bwMode="auto">
          <a:xfrm>
            <a:off x="1330325" y="2830513"/>
            <a:ext cx="2346325" cy="571500"/>
            <a:chOff x="3759" y="1622"/>
            <a:chExt cx="1478" cy="360"/>
          </a:xfrm>
        </p:grpSpPr>
        <p:sp>
          <p:nvSpPr>
            <p:cNvPr id="70689" name="Line 64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0" name="Rectangle 65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1" name="Text Box 66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Seq=100, 20 bytes of data</a:t>
              </a:r>
            </a:p>
          </p:txBody>
        </p:sp>
      </p:grpSp>
      <p:sp>
        <p:nvSpPr>
          <p:cNvPr id="70678" name="Line 67"/>
          <p:cNvSpPr>
            <a:spLocks noChangeShapeType="1"/>
          </p:cNvSpPr>
          <p:nvPr/>
        </p:nvSpPr>
        <p:spPr bwMode="auto">
          <a:xfrm flipH="1">
            <a:off x="1335088" y="3462338"/>
            <a:ext cx="2324100" cy="1025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7062" name="Group 68"/>
          <p:cNvGrpSpPr>
            <a:grpSpLocks/>
          </p:cNvGrpSpPr>
          <p:nvPr/>
        </p:nvGrpSpPr>
        <p:grpSpPr bwMode="auto">
          <a:xfrm>
            <a:off x="1978025" y="3863975"/>
            <a:ext cx="949325" cy="304800"/>
            <a:chOff x="4215" y="2253"/>
            <a:chExt cx="598" cy="192"/>
          </a:xfrm>
        </p:grpSpPr>
        <p:sp>
          <p:nvSpPr>
            <p:cNvPr id="70687" name="Rectangle 6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88" name="Text Box 7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ACK=120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pic>
        <p:nvPicPr>
          <p:cNvPr id="87063" name="Picture 7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064" name="Group 84"/>
          <p:cNvGrpSpPr>
            <a:grpSpLocks/>
          </p:cNvGrpSpPr>
          <p:nvPr/>
        </p:nvGrpSpPr>
        <p:grpSpPr bwMode="auto">
          <a:xfrm>
            <a:off x="903288" y="1565275"/>
            <a:ext cx="630237" cy="533400"/>
            <a:chOff x="-44" y="1473"/>
            <a:chExt cx="981" cy="1105"/>
          </a:xfrm>
        </p:grpSpPr>
        <p:pic>
          <p:nvPicPr>
            <p:cNvPr id="87068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9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7065" name="Group 87"/>
          <p:cNvGrpSpPr>
            <a:grpSpLocks/>
          </p:cNvGrpSpPr>
          <p:nvPr/>
        </p:nvGrpSpPr>
        <p:grpSpPr bwMode="auto">
          <a:xfrm flipH="1">
            <a:off x="3481388" y="1560513"/>
            <a:ext cx="674687" cy="590550"/>
            <a:chOff x="-44" y="1473"/>
            <a:chExt cx="981" cy="1105"/>
          </a:xfrm>
        </p:grpSpPr>
        <p:pic>
          <p:nvPicPr>
            <p:cNvPr id="8706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0838"/>
            <a:ext cx="7772400" cy="6699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ACK generation</a:t>
            </a:r>
            <a:r>
              <a:rPr lang="en-US">
                <a:ea typeface="ＭＳ Ｐゴシック" charset="0"/>
                <a:cs typeface="+mj-cs"/>
              </a:rPr>
              <a:t> </a:t>
            </a:r>
            <a:r>
              <a:rPr lang="en-US" sz="1800">
                <a:ea typeface="ＭＳ Ｐゴシック" charset="0"/>
                <a:cs typeface="+mj-cs"/>
              </a:rPr>
              <a:t>[RFC 1122, RFC 2581]</a:t>
            </a: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752475" y="1554163"/>
            <a:ext cx="33337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400" i="1" smtClean="0">
                <a:solidFill>
                  <a:srgbClr val="CC0000"/>
                </a:solidFill>
                <a:latin typeface="Arial" charset="0"/>
              </a:rPr>
              <a:t>event at receiver</a:t>
            </a: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in-order segment with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expected seq #. All data up to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expected seq # already ACKed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in-order segment with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expected seq #. One other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segment has ACK pending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out-of-order segment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higher-than-expect seq. # .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Gap detected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segment that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partially or completely fills gap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4514850" y="1544638"/>
            <a:ext cx="40703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400" i="1" smtClean="0">
                <a:solidFill>
                  <a:srgbClr val="CC0000"/>
                </a:solidFill>
                <a:latin typeface="Arial" charset="0"/>
              </a:rPr>
              <a:t>TCP receiver action</a:t>
            </a: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delayed ACK. Wait up to 500ms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for next segment. If no next segment,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send ACK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immediately send single cumulative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ACK, ACKing both in-order segments 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immediately send </a:t>
            </a:r>
            <a:r>
              <a:rPr lang="en-US" sz="1800" i="1" smtClean="0">
                <a:solidFill>
                  <a:srgbClr val="CC0000"/>
                </a:solidFill>
                <a:latin typeface="Arial" charset="0"/>
              </a:rPr>
              <a:t>duplicate ACK</a:t>
            </a:r>
            <a:r>
              <a:rPr lang="en-US" sz="1800" smtClean="0">
                <a:solidFill>
                  <a:srgbClr val="CC0000"/>
                </a:solidFill>
                <a:latin typeface="Arial" charset="0"/>
              </a:rPr>
              <a:t>,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indicating seq. # of next expected byte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immediate send ACK, provided that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segment starts at lower end of gap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1687" name="Line 9"/>
          <p:cNvSpPr>
            <a:spLocks noChangeShapeType="1"/>
          </p:cNvSpPr>
          <p:nvPr/>
        </p:nvSpPr>
        <p:spPr bwMode="auto">
          <a:xfrm>
            <a:off x="4324350" y="1704975"/>
            <a:ext cx="0" cy="43529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89095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525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9" name="Line 11"/>
          <p:cNvSpPr>
            <a:spLocks noChangeShapeType="1"/>
          </p:cNvSpPr>
          <p:nvPr/>
        </p:nvSpPr>
        <p:spPr bwMode="auto">
          <a:xfrm>
            <a:off x="768350" y="21447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0" name="Line 12"/>
          <p:cNvSpPr>
            <a:spLocks noChangeShapeType="1"/>
          </p:cNvSpPr>
          <p:nvPr/>
        </p:nvSpPr>
        <p:spPr bwMode="auto">
          <a:xfrm>
            <a:off x="752475" y="31988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1" name="Line 13"/>
          <p:cNvSpPr>
            <a:spLocks noChangeShapeType="1"/>
          </p:cNvSpPr>
          <p:nvPr/>
        </p:nvSpPr>
        <p:spPr bwMode="auto">
          <a:xfrm>
            <a:off x="769938" y="4297363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2" name="Line 14"/>
          <p:cNvSpPr>
            <a:spLocks noChangeShapeType="1"/>
          </p:cNvSpPr>
          <p:nvPr/>
        </p:nvSpPr>
        <p:spPr bwMode="auto">
          <a:xfrm>
            <a:off x="763588" y="5386388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97000"/>
            <a:ext cx="38100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time-out period  often relatively long: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long delay before resending lost packet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detect lost segments via duplicate ACKs.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sender often sends many segments back-to-back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if segment is lost, there will likely be many duplicate ACKs.</a:t>
            </a:r>
          </a:p>
          <a:p>
            <a:pPr lvl="1">
              <a:buFont typeface="Arial"/>
              <a:buChar char="•"/>
              <a:defRPr/>
            </a:pPr>
            <a:endParaRPr lang="en-US">
              <a:ea typeface="ＭＳ Ｐゴシック" charset="0"/>
            </a:endParaRPr>
          </a:p>
          <a:p>
            <a:pPr lvl="1">
              <a:buFont typeface="Arial"/>
              <a:buChar char="•"/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4827588" y="2143125"/>
            <a:ext cx="3567112" cy="3813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463550" indent="-238125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if sender receives 3 ACKs for same data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triple duplicate ACKs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),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resend unacked segment with smallest seq #</a:t>
            </a:r>
          </a:p>
          <a:p>
            <a:pPr lvl="1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likely that unacked segment lost, so don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 wait for timeout</a:t>
            </a: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4751388" y="1914525"/>
            <a:ext cx="3509962" cy="3681413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2712" name="Text Box 7"/>
          <p:cNvSpPr txBox="1">
            <a:spLocks noChangeArrowheads="1"/>
          </p:cNvSpPr>
          <p:nvPr/>
        </p:nvSpPr>
        <p:spPr bwMode="auto">
          <a:xfrm>
            <a:off x="4883150" y="1679575"/>
            <a:ext cx="27733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i="1" smtClean="0">
                <a:solidFill>
                  <a:srgbClr val="CC0000"/>
                </a:solidFill>
              </a:rPr>
              <a:t>TCP fast retransmit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794250" y="2925763"/>
            <a:ext cx="3408363" cy="541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triple duplicate ACKs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),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endParaRPr lang="en-US" altLang="en-US" sz="28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9012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Line 3"/>
          <p:cNvSpPr>
            <a:spLocks noChangeShapeType="1"/>
          </p:cNvSpPr>
          <p:nvPr/>
        </p:nvSpPr>
        <p:spPr bwMode="auto">
          <a:xfrm>
            <a:off x="3068638" y="23193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3" name="Line 9"/>
          <p:cNvSpPr>
            <a:spLocks noChangeShapeType="1"/>
          </p:cNvSpPr>
          <p:nvPr/>
        </p:nvSpPr>
        <p:spPr bwMode="auto">
          <a:xfrm>
            <a:off x="3068638" y="2547938"/>
            <a:ext cx="1757362" cy="414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4" name="Line 10"/>
          <p:cNvSpPr>
            <a:spLocks noChangeShapeType="1"/>
          </p:cNvSpPr>
          <p:nvPr/>
        </p:nvSpPr>
        <p:spPr bwMode="auto">
          <a:xfrm flipH="1">
            <a:off x="3065463" y="2014538"/>
            <a:ext cx="3175" cy="399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5" name="Line 11"/>
          <p:cNvSpPr>
            <a:spLocks noChangeShapeType="1"/>
          </p:cNvSpPr>
          <p:nvPr/>
        </p:nvSpPr>
        <p:spPr bwMode="auto">
          <a:xfrm>
            <a:off x="5583238" y="2090738"/>
            <a:ext cx="11112" cy="390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6" name="Line 12"/>
          <p:cNvSpPr>
            <a:spLocks noChangeShapeType="1"/>
          </p:cNvSpPr>
          <p:nvPr/>
        </p:nvSpPr>
        <p:spPr bwMode="auto">
          <a:xfrm flipH="1">
            <a:off x="3032125" y="2962275"/>
            <a:ext cx="2519363" cy="8096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7" name="Line 14"/>
          <p:cNvSpPr>
            <a:spLocks noChangeShapeType="1"/>
          </p:cNvSpPr>
          <p:nvPr/>
        </p:nvSpPr>
        <p:spPr bwMode="auto">
          <a:xfrm>
            <a:off x="3068638" y="27765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8" name="Line 15"/>
          <p:cNvSpPr>
            <a:spLocks noChangeShapeType="1"/>
          </p:cNvSpPr>
          <p:nvPr/>
        </p:nvSpPr>
        <p:spPr bwMode="auto">
          <a:xfrm>
            <a:off x="3068638" y="32337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9" name="Line 16"/>
          <p:cNvSpPr>
            <a:spLocks noChangeShapeType="1"/>
          </p:cNvSpPr>
          <p:nvPr/>
        </p:nvSpPr>
        <p:spPr bwMode="auto">
          <a:xfrm>
            <a:off x="3068638" y="30051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0" name="Line 17"/>
          <p:cNvSpPr>
            <a:spLocks noChangeShapeType="1"/>
          </p:cNvSpPr>
          <p:nvPr/>
        </p:nvSpPr>
        <p:spPr bwMode="auto">
          <a:xfrm flipH="1">
            <a:off x="3033713" y="3386138"/>
            <a:ext cx="2530475" cy="8302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1" name="Line 18"/>
          <p:cNvSpPr>
            <a:spLocks noChangeShapeType="1"/>
          </p:cNvSpPr>
          <p:nvPr/>
        </p:nvSpPr>
        <p:spPr bwMode="auto">
          <a:xfrm flipH="1">
            <a:off x="3068638" y="3614738"/>
            <a:ext cx="2506662" cy="8874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2" name="Line 19"/>
          <p:cNvSpPr>
            <a:spLocks noChangeShapeType="1"/>
          </p:cNvSpPr>
          <p:nvPr/>
        </p:nvSpPr>
        <p:spPr bwMode="auto">
          <a:xfrm flipH="1">
            <a:off x="3068638" y="3843338"/>
            <a:ext cx="2495550" cy="9001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3" name="Text Box 20"/>
          <p:cNvSpPr txBox="1">
            <a:spLocks noChangeArrowheads="1"/>
          </p:cNvSpPr>
          <p:nvPr/>
        </p:nvSpPr>
        <p:spPr bwMode="auto">
          <a:xfrm>
            <a:off x="4741863" y="2714625"/>
            <a:ext cx="28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FF0000"/>
                </a:solidFill>
                <a:latin typeface="Arial" charset="0"/>
              </a:rPr>
              <a:t>X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3744" name="Line 24"/>
          <p:cNvSpPr>
            <a:spLocks noChangeShapeType="1"/>
          </p:cNvSpPr>
          <p:nvPr/>
        </p:nvSpPr>
        <p:spPr bwMode="auto">
          <a:xfrm>
            <a:off x="3094038" y="478472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5" name="Text Box 29"/>
          <p:cNvSpPr txBox="1">
            <a:spLocks noChangeArrowheads="1"/>
          </p:cNvSpPr>
          <p:nvPr/>
        </p:nvSpPr>
        <p:spPr bwMode="auto">
          <a:xfrm>
            <a:off x="2806700" y="5986463"/>
            <a:ext cx="3178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fast retransmit after sender </a:t>
            </a:r>
          </a:p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receipt of triple duplicate ACK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73746" name="Text Box 34"/>
          <p:cNvSpPr txBox="1">
            <a:spLocks noChangeArrowheads="1"/>
          </p:cNvSpPr>
          <p:nvPr/>
        </p:nvSpPr>
        <p:spPr bwMode="auto">
          <a:xfrm>
            <a:off x="5110163" y="1139825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73747" name="Text Box 38"/>
          <p:cNvSpPr txBox="1">
            <a:spLocks noChangeArrowheads="1"/>
          </p:cNvSpPr>
          <p:nvPr/>
        </p:nvSpPr>
        <p:spPr bwMode="auto">
          <a:xfrm>
            <a:off x="2776538" y="1157288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73748" name="Text Box 40"/>
          <p:cNvSpPr txBox="1">
            <a:spLocks noChangeArrowheads="1"/>
          </p:cNvSpPr>
          <p:nvPr/>
        </p:nvSpPr>
        <p:spPr bwMode="auto">
          <a:xfrm>
            <a:off x="3216275" y="2239963"/>
            <a:ext cx="208597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91156" name="Group 41"/>
          <p:cNvGrpSpPr>
            <a:grpSpLocks/>
          </p:cNvGrpSpPr>
          <p:nvPr/>
        </p:nvGrpSpPr>
        <p:grpSpPr bwMode="auto">
          <a:xfrm>
            <a:off x="3170238" y="3489325"/>
            <a:ext cx="949325" cy="304800"/>
            <a:chOff x="4215" y="2253"/>
            <a:chExt cx="598" cy="192"/>
          </a:xfrm>
        </p:grpSpPr>
        <p:sp>
          <p:nvSpPr>
            <p:cNvPr id="73779" name="Rectangle 42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80" name="Text Box 43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57" name="Group 78"/>
          <p:cNvGrpSpPr>
            <a:grpSpLocks/>
          </p:cNvGrpSpPr>
          <p:nvPr/>
        </p:nvGrpSpPr>
        <p:grpSpPr bwMode="auto">
          <a:xfrm>
            <a:off x="2684463" y="2292350"/>
            <a:ext cx="396875" cy="3524250"/>
            <a:chOff x="397" y="868"/>
            <a:chExt cx="250" cy="2220"/>
          </a:xfrm>
        </p:grpSpPr>
        <p:sp>
          <p:nvSpPr>
            <p:cNvPr id="73772" name="Text Box 50"/>
            <p:cNvSpPr txBox="1">
              <a:spLocks noChangeArrowheads="1"/>
            </p:cNvSpPr>
            <p:nvPr/>
          </p:nvSpPr>
          <p:spPr bwMode="auto">
            <a:xfrm rot="10800000">
              <a:off x="397" y="1778"/>
              <a:ext cx="250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timeout</a:t>
              </a:r>
            </a:p>
          </p:txBody>
        </p:sp>
        <p:grpSp>
          <p:nvGrpSpPr>
            <p:cNvPr id="91180" name="Group 51"/>
            <p:cNvGrpSpPr>
              <a:grpSpLocks/>
            </p:cNvGrpSpPr>
            <p:nvPr/>
          </p:nvGrpSpPr>
          <p:grpSpPr bwMode="auto">
            <a:xfrm>
              <a:off x="488" y="868"/>
              <a:ext cx="66" cy="893"/>
              <a:chOff x="3099" y="1749"/>
              <a:chExt cx="66" cy="320"/>
            </a:xfrm>
          </p:grpSpPr>
          <p:sp>
            <p:nvSpPr>
              <p:cNvPr id="73777" name="Line 52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3778" name="Line 53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91181" name="Group 54"/>
            <p:cNvGrpSpPr>
              <a:grpSpLocks/>
            </p:cNvGrpSpPr>
            <p:nvPr/>
          </p:nvGrpSpPr>
          <p:grpSpPr bwMode="auto">
            <a:xfrm rot="10800000">
              <a:off x="485" y="2224"/>
              <a:ext cx="66" cy="864"/>
              <a:chOff x="3099" y="1749"/>
              <a:chExt cx="66" cy="320"/>
            </a:xfrm>
          </p:grpSpPr>
          <p:sp>
            <p:nvSpPr>
              <p:cNvPr id="73775" name="Line 55"/>
              <p:cNvSpPr>
                <a:spLocks noChangeShapeType="1"/>
              </p:cNvSpPr>
              <p:nvPr/>
            </p:nvSpPr>
            <p:spPr bwMode="auto">
              <a:xfrm flipV="1">
                <a:off x="3132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3776" name="Line 56"/>
              <p:cNvSpPr>
                <a:spLocks noChangeShapeType="1"/>
              </p:cNvSpPr>
              <p:nvPr/>
            </p:nvSpPr>
            <p:spPr bwMode="auto">
              <a:xfrm>
                <a:off x="3106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1158" name="Group 71"/>
          <p:cNvGrpSpPr>
            <a:grpSpLocks/>
          </p:cNvGrpSpPr>
          <p:nvPr/>
        </p:nvGrpSpPr>
        <p:grpSpPr bwMode="auto">
          <a:xfrm>
            <a:off x="3181350" y="3800475"/>
            <a:ext cx="949325" cy="304800"/>
            <a:chOff x="35" y="1825"/>
            <a:chExt cx="598" cy="192"/>
          </a:xfrm>
        </p:grpSpPr>
        <p:sp>
          <p:nvSpPr>
            <p:cNvPr id="73770" name="Rectangle 6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71" name="Text Box 6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59" name="Group 72"/>
          <p:cNvGrpSpPr>
            <a:grpSpLocks/>
          </p:cNvGrpSpPr>
          <p:nvPr/>
        </p:nvGrpSpPr>
        <p:grpSpPr bwMode="auto">
          <a:xfrm>
            <a:off x="3167063" y="4130675"/>
            <a:ext cx="949325" cy="304800"/>
            <a:chOff x="35" y="1825"/>
            <a:chExt cx="598" cy="192"/>
          </a:xfrm>
        </p:grpSpPr>
        <p:sp>
          <p:nvSpPr>
            <p:cNvPr id="73768" name="Rectangle 73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69" name="Text Box 74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60" name="Group 75"/>
          <p:cNvGrpSpPr>
            <a:grpSpLocks/>
          </p:cNvGrpSpPr>
          <p:nvPr/>
        </p:nvGrpSpPr>
        <p:grpSpPr bwMode="auto">
          <a:xfrm>
            <a:off x="3175000" y="4427538"/>
            <a:ext cx="949325" cy="304800"/>
            <a:chOff x="35" y="1825"/>
            <a:chExt cx="598" cy="192"/>
          </a:xfrm>
        </p:grpSpPr>
        <p:sp>
          <p:nvSpPr>
            <p:cNvPr id="73766" name="Rectangle 7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67" name="Text Box 7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73754" name="Rectangle 81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pic>
        <p:nvPicPr>
          <p:cNvPr id="91162" name="Picture 8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56" name="Rectangle 84"/>
          <p:cNvSpPr>
            <a:spLocks noChangeArrowheads="1"/>
          </p:cNvSpPr>
          <p:nvPr/>
        </p:nvSpPr>
        <p:spPr bwMode="auto">
          <a:xfrm>
            <a:off x="3284538" y="2562225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57" name="Text Box 83"/>
          <p:cNvSpPr txBox="1">
            <a:spLocks noChangeArrowheads="1"/>
          </p:cNvSpPr>
          <p:nvPr/>
        </p:nvSpPr>
        <p:spPr bwMode="auto">
          <a:xfrm>
            <a:off x="3192463" y="2506663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Seq=100, 20 bytes of data</a:t>
            </a:r>
          </a:p>
        </p:txBody>
      </p:sp>
      <p:sp>
        <p:nvSpPr>
          <p:cNvPr id="73758" name="Rectangle 85"/>
          <p:cNvSpPr>
            <a:spLocks noChangeArrowheads="1"/>
          </p:cNvSpPr>
          <p:nvPr/>
        </p:nvSpPr>
        <p:spPr bwMode="auto">
          <a:xfrm>
            <a:off x="3246438" y="4770438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59" name="Text Box 86"/>
          <p:cNvSpPr txBox="1">
            <a:spLocks noChangeArrowheads="1"/>
          </p:cNvSpPr>
          <p:nvPr/>
        </p:nvSpPr>
        <p:spPr bwMode="auto">
          <a:xfrm>
            <a:off x="3154363" y="4714875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Seq=100, 20 bytes of data</a:t>
            </a:r>
          </a:p>
        </p:txBody>
      </p:sp>
      <p:grpSp>
        <p:nvGrpSpPr>
          <p:cNvPr id="91167" name="Group 93"/>
          <p:cNvGrpSpPr>
            <a:grpSpLocks/>
          </p:cNvGrpSpPr>
          <p:nvPr/>
        </p:nvGrpSpPr>
        <p:grpSpPr bwMode="auto">
          <a:xfrm>
            <a:off x="2686050" y="1397000"/>
            <a:ext cx="630238" cy="533400"/>
            <a:chOff x="-44" y="1473"/>
            <a:chExt cx="981" cy="1105"/>
          </a:xfrm>
        </p:grpSpPr>
        <p:pic>
          <p:nvPicPr>
            <p:cNvPr id="91171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2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91168" name="Group 96"/>
          <p:cNvGrpSpPr>
            <a:grpSpLocks/>
          </p:cNvGrpSpPr>
          <p:nvPr/>
        </p:nvGrpSpPr>
        <p:grpSpPr bwMode="auto">
          <a:xfrm flipH="1">
            <a:off x="5264150" y="1423988"/>
            <a:ext cx="654050" cy="579437"/>
            <a:chOff x="-44" y="1473"/>
            <a:chExt cx="981" cy="1105"/>
          </a:xfrm>
        </p:grpSpPr>
        <p:pic>
          <p:nvPicPr>
            <p:cNvPr id="91169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0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sp>
        <p:nvSpPr>
          <p:cNvPr id="75781" name="Rectangle 72"/>
          <p:cNvSpPr>
            <a:spLocks noChangeArrowheads="1"/>
          </p:cNvSpPr>
          <p:nvPr/>
        </p:nvSpPr>
        <p:spPr bwMode="auto">
          <a:xfrm>
            <a:off x="5410200" y="855663"/>
            <a:ext cx="2524125" cy="38544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3189" name="Freeform 32"/>
          <p:cNvSpPr>
            <a:spLocks/>
          </p:cNvSpPr>
          <p:nvPr/>
        </p:nvSpPr>
        <p:spPr bwMode="auto">
          <a:xfrm>
            <a:off x="7851775" y="849313"/>
            <a:ext cx="581025" cy="42068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83" name="Rectangle 40"/>
          <p:cNvSpPr>
            <a:spLocks noChangeArrowheads="1"/>
          </p:cNvSpPr>
          <p:nvPr/>
        </p:nvSpPr>
        <p:spPr bwMode="auto">
          <a:xfrm>
            <a:off x="5324475" y="957263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84" name="Oval 31"/>
          <p:cNvSpPr>
            <a:spLocks noChangeArrowheads="1"/>
          </p:cNvSpPr>
          <p:nvPr/>
        </p:nvSpPr>
        <p:spPr bwMode="auto">
          <a:xfrm>
            <a:off x="5864225" y="1014413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process</a:t>
            </a:r>
          </a:p>
        </p:txBody>
      </p:sp>
      <p:grpSp>
        <p:nvGrpSpPr>
          <p:cNvPr id="93192" name="Group 47"/>
          <p:cNvGrpSpPr>
            <a:grpSpLocks/>
          </p:cNvGrpSpPr>
          <p:nvPr/>
        </p:nvGrpSpPr>
        <p:grpSpPr bwMode="auto">
          <a:xfrm>
            <a:off x="5632450" y="2082800"/>
            <a:ext cx="1795463" cy="688975"/>
            <a:chOff x="1173" y="2345"/>
            <a:chExt cx="1131" cy="434"/>
          </a:xfrm>
        </p:grpSpPr>
        <p:sp>
          <p:nvSpPr>
            <p:cNvPr id="75832" name="Rectangle 44"/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3" name="Text Box 46"/>
            <p:cNvSpPr txBox="1">
              <a:spLocks noChangeArrowheads="1"/>
            </p:cNvSpPr>
            <p:nvPr/>
          </p:nvSpPr>
          <p:spPr bwMode="auto">
            <a:xfrm>
              <a:off x="1235" y="2368"/>
              <a:ext cx="99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TCP socket</a:t>
              </a:r>
            </a:p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receiver buffers</a:t>
              </a:r>
            </a:p>
          </p:txBody>
        </p:sp>
      </p:grpSp>
      <p:sp>
        <p:nvSpPr>
          <p:cNvPr id="75786" name="Oval 48"/>
          <p:cNvSpPr>
            <a:spLocks noChangeArrowheads="1"/>
          </p:cNvSpPr>
          <p:nvPr/>
        </p:nvSpPr>
        <p:spPr bwMode="auto">
          <a:xfrm>
            <a:off x="5800725" y="3106738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7" name="Text Box 64"/>
          <p:cNvSpPr txBox="1">
            <a:spLocks noChangeArrowheads="1"/>
          </p:cNvSpPr>
          <p:nvPr/>
        </p:nvSpPr>
        <p:spPr bwMode="auto">
          <a:xfrm>
            <a:off x="6704013" y="3130550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TCP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75788" name="Oval 65"/>
          <p:cNvSpPr>
            <a:spLocks noChangeArrowheads="1"/>
          </p:cNvSpPr>
          <p:nvPr/>
        </p:nvSpPr>
        <p:spPr bwMode="auto">
          <a:xfrm>
            <a:off x="5808663" y="4092575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9" name="Text Box 66"/>
          <p:cNvSpPr txBox="1">
            <a:spLocks noChangeArrowheads="1"/>
          </p:cNvSpPr>
          <p:nvPr/>
        </p:nvSpPr>
        <p:spPr bwMode="auto">
          <a:xfrm>
            <a:off x="6711950" y="4116388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IP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93197" name="Freeform 61"/>
          <p:cNvSpPr>
            <a:spLocks/>
          </p:cNvSpPr>
          <p:nvPr/>
        </p:nvSpPr>
        <p:spPr bwMode="auto">
          <a:xfrm>
            <a:off x="6310313" y="2649538"/>
            <a:ext cx="530225" cy="2505075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91" name="Line 68"/>
          <p:cNvSpPr>
            <a:spLocks noChangeShapeType="1"/>
          </p:cNvSpPr>
          <p:nvPr/>
        </p:nvSpPr>
        <p:spPr bwMode="auto">
          <a:xfrm>
            <a:off x="5318125" y="38417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2" name="Line 69"/>
          <p:cNvSpPr>
            <a:spLocks noChangeShapeType="1"/>
          </p:cNvSpPr>
          <p:nvPr/>
        </p:nvSpPr>
        <p:spPr bwMode="auto">
          <a:xfrm>
            <a:off x="5330825" y="1990725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0" name="Group 56"/>
          <p:cNvGrpSpPr>
            <a:grpSpLocks/>
          </p:cNvGrpSpPr>
          <p:nvPr/>
        </p:nvGrpSpPr>
        <p:grpSpPr bwMode="auto">
          <a:xfrm>
            <a:off x="6307138" y="1874838"/>
            <a:ext cx="533400" cy="206375"/>
            <a:chOff x="2003" y="1816"/>
            <a:chExt cx="336" cy="130"/>
          </a:xfrm>
        </p:grpSpPr>
        <p:sp>
          <p:nvSpPr>
            <p:cNvPr id="75828" name="Rectangle 16"/>
            <p:cNvSpPr>
              <a:spLocks noChangeArrowheads="1"/>
            </p:cNvSpPr>
            <p:nvPr/>
          </p:nvSpPr>
          <p:spPr bwMode="auto">
            <a:xfrm>
              <a:off x="2003" y="181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9" name="Rectangle 17"/>
            <p:cNvSpPr>
              <a:spLocks noChangeArrowheads="1"/>
            </p:cNvSpPr>
            <p:nvPr/>
          </p:nvSpPr>
          <p:spPr bwMode="auto">
            <a:xfrm>
              <a:off x="2105" y="183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0" name="Rectangle 18"/>
            <p:cNvSpPr>
              <a:spLocks noChangeArrowheads="1"/>
            </p:cNvSpPr>
            <p:nvPr/>
          </p:nvSpPr>
          <p:spPr bwMode="auto">
            <a:xfrm>
              <a:off x="2229" y="189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1" name="Rectangle 19"/>
            <p:cNvSpPr>
              <a:spLocks noChangeArrowheads="1"/>
            </p:cNvSpPr>
            <p:nvPr/>
          </p:nvSpPr>
          <p:spPr bwMode="auto">
            <a:xfrm>
              <a:off x="2058" y="189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3201" name="Freeform 63"/>
          <p:cNvSpPr>
            <a:spLocks/>
          </p:cNvSpPr>
          <p:nvPr/>
        </p:nvSpPr>
        <p:spPr bwMode="auto">
          <a:xfrm rot="10800000">
            <a:off x="6299200" y="1544638"/>
            <a:ext cx="530225" cy="595312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93202" name="Group 77"/>
          <p:cNvGrpSpPr>
            <a:grpSpLocks/>
          </p:cNvGrpSpPr>
          <p:nvPr/>
        </p:nvGrpSpPr>
        <p:grpSpPr bwMode="auto">
          <a:xfrm>
            <a:off x="5489575" y="4827588"/>
            <a:ext cx="1006475" cy="211137"/>
            <a:chOff x="314" y="1591"/>
            <a:chExt cx="634" cy="133"/>
          </a:xfrm>
        </p:grpSpPr>
        <p:sp>
          <p:nvSpPr>
            <p:cNvPr id="75825" name="Rectangle 74"/>
            <p:cNvSpPr>
              <a:spLocks noChangeArrowheads="1"/>
            </p:cNvSpPr>
            <p:nvPr/>
          </p:nvSpPr>
          <p:spPr bwMode="auto">
            <a:xfrm>
              <a:off x="314" y="1591"/>
              <a:ext cx="634" cy="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6" name="Line 75"/>
            <p:cNvSpPr>
              <a:spLocks noChangeShapeType="1"/>
            </p:cNvSpPr>
            <p:nvPr/>
          </p:nvSpPr>
          <p:spPr bwMode="auto">
            <a:xfrm>
              <a:off x="388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7" name="Line 76"/>
            <p:cNvSpPr>
              <a:spLocks noChangeShapeType="1"/>
            </p:cNvSpPr>
            <p:nvPr/>
          </p:nvSpPr>
          <p:spPr bwMode="auto">
            <a:xfrm>
              <a:off x="484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796" name="Rectangle 80"/>
          <p:cNvSpPr>
            <a:spLocks noChangeArrowheads="1"/>
          </p:cNvSpPr>
          <p:nvPr/>
        </p:nvSpPr>
        <p:spPr bwMode="auto">
          <a:xfrm>
            <a:off x="5608638" y="3892550"/>
            <a:ext cx="8763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7" name="Rectangle 86"/>
          <p:cNvSpPr>
            <a:spLocks noChangeArrowheads="1"/>
          </p:cNvSpPr>
          <p:nvPr/>
        </p:nvSpPr>
        <p:spPr bwMode="auto">
          <a:xfrm>
            <a:off x="5765800" y="28511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8" name="Rectangle 91"/>
          <p:cNvSpPr>
            <a:spLocks noChangeArrowheads="1"/>
          </p:cNvSpPr>
          <p:nvPr/>
        </p:nvSpPr>
        <p:spPr bwMode="auto">
          <a:xfrm>
            <a:off x="5773738" y="38925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9" name="Rectangle 92"/>
          <p:cNvSpPr>
            <a:spLocks noChangeArrowheads="1"/>
          </p:cNvSpPr>
          <p:nvPr/>
        </p:nvSpPr>
        <p:spPr bwMode="auto">
          <a:xfrm>
            <a:off x="5768975" y="4824413"/>
            <a:ext cx="733425" cy="2127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7" name="Group 99"/>
          <p:cNvGrpSpPr>
            <a:grpSpLocks/>
          </p:cNvGrpSpPr>
          <p:nvPr/>
        </p:nvGrpSpPr>
        <p:grpSpPr bwMode="auto">
          <a:xfrm>
            <a:off x="8002588" y="1657350"/>
            <a:ext cx="1146175" cy="703263"/>
            <a:chOff x="638" y="1651"/>
            <a:chExt cx="722" cy="443"/>
          </a:xfrm>
        </p:grpSpPr>
        <p:sp>
          <p:nvSpPr>
            <p:cNvPr id="75822" name="Text Box 95"/>
            <p:cNvSpPr txBox="1">
              <a:spLocks noChangeArrowheads="1"/>
            </p:cNvSpPr>
            <p:nvPr/>
          </p:nvSpPr>
          <p:spPr bwMode="auto">
            <a:xfrm>
              <a:off x="638" y="1651"/>
              <a:ext cx="7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application</a:t>
              </a:r>
            </a:p>
          </p:txBody>
        </p:sp>
        <p:sp>
          <p:nvSpPr>
            <p:cNvPr id="75823" name="Text Box 96"/>
            <p:cNvSpPr txBox="1">
              <a:spLocks noChangeArrowheads="1"/>
            </p:cNvSpPr>
            <p:nvPr/>
          </p:nvSpPr>
          <p:spPr bwMode="auto">
            <a:xfrm>
              <a:off x="647" y="1882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OS</a:t>
              </a:r>
            </a:p>
          </p:txBody>
        </p:sp>
        <p:sp>
          <p:nvSpPr>
            <p:cNvPr id="75824" name="Line 98"/>
            <p:cNvSpPr>
              <a:spLocks noChangeShapeType="1"/>
            </p:cNvSpPr>
            <p:nvPr/>
          </p:nvSpPr>
          <p:spPr bwMode="auto">
            <a:xfrm>
              <a:off x="711" y="1870"/>
              <a:ext cx="5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1" name="Text Box 103"/>
          <p:cNvSpPr txBox="1">
            <a:spLocks noChangeArrowheads="1"/>
          </p:cNvSpPr>
          <p:nvPr/>
        </p:nvSpPr>
        <p:spPr bwMode="auto">
          <a:xfrm>
            <a:off x="5305425" y="5637213"/>
            <a:ext cx="271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receiver protocol stack</a:t>
            </a:r>
          </a:p>
        </p:txBody>
      </p:sp>
      <p:sp>
        <p:nvSpPr>
          <p:cNvPr id="75802" name="Text Box 104"/>
          <p:cNvSpPr txBox="1">
            <a:spLocks noChangeArrowheads="1"/>
          </p:cNvSpPr>
          <p:nvPr/>
        </p:nvSpPr>
        <p:spPr bwMode="auto">
          <a:xfrm>
            <a:off x="2014538" y="1314450"/>
            <a:ext cx="31924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application may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remove data from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TCP socket buffers …. </a:t>
            </a:r>
          </a:p>
        </p:txBody>
      </p:sp>
      <p:sp>
        <p:nvSpPr>
          <p:cNvPr id="75803" name="Line 105"/>
          <p:cNvSpPr>
            <a:spLocks noChangeShapeType="1"/>
          </p:cNvSpPr>
          <p:nvPr/>
        </p:nvSpPr>
        <p:spPr bwMode="auto">
          <a:xfrm>
            <a:off x="5224463" y="1730375"/>
            <a:ext cx="1041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4" name="Text Box 106"/>
          <p:cNvSpPr txBox="1">
            <a:spLocks noChangeArrowheads="1"/>
          </p:cNvSpPr>
          <p:nvPr/>
        </p:nvSpPr>
        <p:spPr bwMode="auto">
          <a:xfrm>
            <a:off x="3098800" y="2525713"/>
            <a:ext cx="20812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… slower than TCP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receiver is delivering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(sender is sending)</a:t>
            </a:r>
          </a:p>
        </p:txBody>
      </p:sp>
      <p:sp>
        <p:nvSpPr>
          <p:cNvPr id="75805" name="Line 108"/>
          <p:cNvSpPr>
            <a:spLocks noChangeShapeType="1"/>
          </p:cNvSpPr>
          <p:nvPr/>
        </p:nvSpPr>
        <p:spPr bwMode="auto">
          <a:xfrm>
            <a:off x="5145088" y="2935288"/>
            <a:ext cx="544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6" name="Line 115"/>
          <p:cNvSpPr>
            <a:spLocks noChangeShapeType="1"/>
          </p:cNvSpPr>
          <p:nvPr/>
        </p:nvSpPr>
        <p:spPr bwMode="auto">
          <a:xfrm>
            <a:off x="6383338" y="5189538"/>
            <a:ext cx="0" cy="3492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7" name="Text Box 116"/>
          <p:cNvSpPr txBox="1">
            <a:spLocks noChangeArrowheads="1"/>
          </p:cNvSpPr>
          <p:nvPr/>
        </p:nvSpPr>
        <p:spPr bwMode="auto">
          <a:xfrm>
            <a:off x="5291138" y="5249863"/>
            <a:ext cx="113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from sender</a:t>
            </a:r>
          </a:p>
        </p:txBody>
      </p:sp>
      <p:grpSp>
        <p:nvGrpSpPr>
          <p:cNvPr id="384123" name="Group 123"/>
          <p:cNvGrpSpPr>
            <a:grpSpLocks/>
          </p:cNvGrpSpPr>
          <p:nvPr/>
        </p:nvGrpSpPr>
        <p:grpSpPr bwMode="auto">
          <a:xfrm>
            <a:off x="363538" y="4194175"/>
            <a:ext cx="5395912" cy="1755775"/>
            <a:chOff x="221" y="2091"/>
            <a:chExt cx="3399" cy="1106"/>
          </a:xfrm>
        </p:grpSpPr>
        <p:sp>
          <p:nvSpPr>
            <p:cNvPr id="75815" name="Line 82"/>
            <p:cNvSpPr>
              <a:spLocks noChangeShapeType="1"/>
            </p:cNvSpPr>
            <p:nvPr/>
          </p:nvSpPr>
          <p:spPr bwMode="auto">
            <a:xfrm>
              <a:off x="3620" y="2455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6" name="Rectangle 110"/>
            <p:cNvSpPr>
              <a:spLocks noChangeArrowheads="1"/>
            </p:cNvSpPr>
            <p:nvPr/>
          </p:nvSpPr>
          <p:spPr bwMode="auto">
            <a:xfrm>
              <a:off x="221" y="2219"/>
              <a:ext cx="2295" cy="9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7" name="Text Box 111"/>
            <p:cNvSpPr txBox="1">
              <a:spLocks noChangeArrowheads="1"/>
            </p:cNvSpPr>
            <p:nvPr/>
          </p:nvSpPr>
          <p:spPr bwMode="auto">
            <a:xfrm>
              <a:off x="279" y="2315"/>
              <a:ext cx="226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receiver controls sender, so sender won</a:t>
              </a:r>
              <a:r>
                <a:rPr lang="ja-JP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t overflow receiver</a:t>
              </a:r>
              <a:r>
                <a:rPr lang="ja-JP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s buffer by transmitting too much, too fast</a:t>
              </a:r>
              <a:endParaRPr lang="en-US" altLang="en-US" sz="1000" smtClean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</p:txBody>
        </p:sp>
        <p:grpSp>
          <p:nvGrpSpPr>
            <p:cNvPr id="93224" name="Group 112"/>
            <p:cNvGrpSpPr>
              <a:grpSpLocks/>
            </p:cNvGrpSpPr>
            <p:nvPr/>
          </p:nvGrpSpPr>
          <p:grpSpPr bwMode="auto">
            <a:xfrm>
              <a:off x="510" y="2091"/>
              <a:ext cx="1217" cy="327"/>
              <a:chOff x="3486" y="272"/>
              <a:chExt cx="1134" cy="327"/>
            </a:xfrm>
          </p:grpSpPr>
          <p:sp>
            <p:nvSpPr>
              <p:cNvPr id="75820" name="Rectangle 113"/>
              <p:cNvSpPr>
                <a:spLocks noChangeArrowheads="1"/>
              </p:cNvSpPr>
              <p:nvPr/>
            </p:nvSpPr>
            <p:spPr bwMode="auto">
              <a:xfrm>
                <a:off x="3486" y="330"/>
                <a:ext cx="1134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5821" name="Text Box 114"/>
              <p:cNvSpPr txBox="1">
                <a:spLocks noChangeArrowheads="1"/>
              </p:cNvSpPr>
              <p:nvPr/>
            </p:nvSpPr>
            <p:spPr bwMode="auto">
              <a:xfrm>
                <a:off x="3539" y="272"/>
                <a:ext cx="101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800" i="1" smtClean="0">
                    <a:solidFill>
                      <a:srgbClr val="CC0000"/>
                    </a:solidFill>
                    <a:latin typeface="Gill Sans MT" charset="0"/>
                  </a:rPr>
                  <a:t>flow control</a:t>
                </a:r>
              </a:p>
            </p:txBody>
          </p:sp>
        </p:grpSp>
        <p:sp>
          <p:nvSpPr>
            <p:cNvPr id="75819" name="Line 117"/>
            <p:cNvSpPr>
              <a:spLocks noChangeShapeType="1"/>
            </p:cNvSpPr>
            <p:nvPr/>
          </p:nvSpPr>
          <p:spPr bwMode="auto">
            <a:xfrm>
              <a:off x="3445" y="2578"/>
              <a:ext cx="0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9" name="Line 118"/>
          <p:cNvSpPr>
            <a:spLocks noChangeShapeType="1"/>
          </p:cNvSpPr>
          <p:nvPr/>
        </p:nvSpPr>
        <p:spPr bwMode="auto">
          <a:xfrm>
            <a:off x="7847013" y="4767263"/>
            <a:ext cx="0" cy="46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93217" name="Picture 1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18" name="Group 124"/>
          <p:cNvGrpSpPr>
            <a:grpSpLocks/>
          </p:cNvGrpSpPr>
          <p:nvPr/>
        </p:nvGrpSpPr>
        <p:grpSpPr bwMode="auto">
          <a:xfrm flipH="1">
            <a:off x="8085138" y="4360863"/>
            <a:ext cx="869950" cy="906462"/>
            <a:chOff x="-44" y="1473"/>
            <a:chExt cx="981" cy="1105"/>
          </a:xfrm>
        </p:grpSpPr>
        <p:pic>
          <p:nvPicPr>
            <p:cNvPr id="93219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20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pic>
        <p:nvPicPr>
          <p:cNvPr id="94212" name="Picture 5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3" name="Group 72"/>
          <p:cNvGrpSpPr>
            <a:grpSpLocks/>
          </p:cNvGrpSpPr>
          <p:nvPr/>
        </p:nvGrpSpPr>
        <p:grpSpPr bwMode="auto">
          <a:xfrm>
            <a:off x="5995988" y="2230438"/>
            <a:ext cx="2578100" cy="2155825"/>
            <a:chOff x="512" y="1294"/>
            <a:chExt cx="1888" cy="1358"/>
          </a:xfrm>
        </p:grpSpPr>
        <p:grpSp>
          <p:nvGrpSpPr>
            <p:cNvPr id="94227" name="Group 17"/>
            <p:cNvGrpSpPr>
              <a:grpSpLocks/>
            </p:cNvGrpSpPr>
            <p:nvPr/>
          </p:nvGrpSpPr>
          <p:grpSpPr bwMode="auto">
            <a:xfrm>
              <a:off x="1232" y="1410"/>
              <a:ext cx="336" cy="130"/>
              <a:chOff x="2003" y="1816"/>
              <a:chExt cx="336" cy="130"/>
            </a:xfrm>
          </p:grpSpPr>
          <p:sp>
            <p:nvSpPr>
              <p:cNvPr id="76829" name="Rectangle 18"/>
              <p:cNvSpPr>
                <a:spLocks noChangeArrowheads="1"/>
              </p:cNvSpPr>
              <p:nvPr/>
            </p:nvSpPr>
            <p:spPr bwMode="auto">
              <a:xfrm>
                <a:off x="2003" y="1816"/>
                <a:ext cx="336" cy="13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0" name="Rectangle 19"/>
              <p:cNvSpPr>
                <a:spLocks noChangeArrowheads="1"/>
              </p:cNvSpPr>
              <p:nvPr/>
            </p:nvSpPr>
            <p:spPr bwMode="auto">
              <a:xfrm>
                <a:off x="2105" y="1833"/>
                <a:ext cx="108" cy="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1" name="Rectangle 20"/>
              <p:cNvSpPr>
                <a:spLocks noChangeArrowheads="1"/>
              </p:cNvSpPr>
              <p:nvPr/>
            </p:nvSpPr>
            <p:spPr bwMode="auto">
              <a:xfrm>
                <a:off x="2228" y="1891"/>
                <a:ext cx="28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2" name="Rectangle 21"/>
              <p:cNvSpPr>
                <a:spLocks noChangeArrowheads="1"/>
              </p:cNvSpPr>
              <p:nvPr/>
            </p:nvSpPr>
            <p:spPr bwMode="auto">
              <a:xfrm>
                <a:off x="2056" y="1892"/>
                <a:ext cx="29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6821" name="Rectangle 52"/>
            <p:cNvSpPr>
              <a:spLocks noChangeArrowheads="1"/>
            </p:cNvSpPr>
            <p:nvPr/>
          </p:nvSpPr>
          <p:spPr bwMode="auto">
            <a:xfrm>
              <a:off x="526" y="1522"/>
              <a:ext cx="1871" cy="8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2" name="Line 53"/>
            <p:cNvSpPr>
              <a:spLocks noChangeShapeType="1"/>
            </p:cNvSpPr>
            <p:nvPr/>
          </p:nvSpPr>
          <p:spPr bwMode="auto">
            <a:xfrm>
              <a:off x="512" y="1863"/>
              <a:ext cx="18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3" name="AutoShape 54"/>
            <p:cNvSpPr>
              <a:spLocks noChangeArrowheads="1"/>
            </p:cNvSpPr>
            <p:nvPr/>
          </p:nvSpPr>
          <p:spPr bwMode="auto">
            <a:xfrm>
              <a:off x="1310" y="129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4" name="Rectangle 55" descr="Dark upward diagonal"/>
            <p:cNvSpPr>
              <a:spLocks noChangeArrowheads="1"/>
            </p:cNvSpPr>
            <p:nvPr/>
          </p:nvSpPr>
          <p:spPr bwMode="auto">
            <a:xfrm>
              <a:off x="534" y="1856"/>
              <a:ext cx="1848" cy="555"/>
            </a:xfrm>
            <a:prstGeom prst="rect">
              <a:avLst/>
            </a:prstGeom>
            <a:pattFill prst="dkUp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5" name="AutoShape 56"/>
            <p:cNvSpPr>
              <a:spLocks noChangeArrowheads="1"/>
            </p:cNvSpPr>
            <p:nvPr/>
          </p:nvSpPr>
          <p:spPr bwMode="auto">
            <a:xfrm>
              <a:off x="1312" y="236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6" name="Text Box 57"/>
            <p:cNvSpPr txBox="1">
              <a:spLocks noChangeArrowheads="1"/>
            </p:cNvSpPr>
            <p:nvPr/>
          </p:nvSpPr>
          <p:spPr bwMode="auto">
            <a:xfrm>
              <a:off x="814" y="1568"/>
              <a:ext cx="12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00"/>
                  </a:solidFill>
                </a:rPr>
                <a:t>buffered data</a:t>
              </a:r>
            </a:p>
          </p:txBody>
        </p:sp>
        <p:sp>
          <p:nvSpPr>
            <p:cNvPr id="76827" name="Line 58"/>
            <p:cNvSpPr>
              <a:spLocks noChangeShapeType="1"/>
            </p:cNvSpPr>
            <p:nvPr/>
          </p:nvSpPr>
          <p:spPr bwMode="auto">
            <a:xfrm>
              <a:off x="522" y="1857"/>
              <a:ext cx="1878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8" name="Text Box 59"/>
            <p:cNvSpPr txBox="1">
              <a:spLocks noChangeArrowheads="1"/>
            </p:cNvSpPr>
            <p:nvPr/>
          </p:nvSpPr>
          <p:spPr bwMode="auto">
            <a:xfrm>
              <a:off x="653" y="2020"/>
              <a:ext cx="15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00"/>
                  </a:solidFill>
                </a:rPr>
                <a:t>free buffer space</a:t>
              </a:r>
            </a:p>
          </p:txBody>
        </p:sp>
      </p:grpSp>
      <p:sp>
        <p:nvSpPr>
          <p:cNvPr id="76807" name="Text Box 62"/>
          <p:cNvSpPr txBox="1">
            <a:spLocks noChangeArrowheads="1"/>
          </p:cNvSpPr>
          <p:nvPr/>
        </p:nvSpPr>
        <p:spPr bwMode="auto">
          <a:xfrm>
            <a:off x="5108575" y="3375025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smtClean="0">
                <a:solidFill>
                  <a:srgbClr val="000000"/>
                </a:solidFill>
                <a:latin typeface="Courier New" charset="0"/>
              </a:rPr>
              <a:t>rwnd</a:t>
            </a:r>
          </a:p>
        </p:txBody>
      </p:sp>
      <p:sp>
        <p:nvSpPr>
          <p:cNvPr id="76808" name="Line 64"/>
          <p:cNvSpPr>
            <a:spLocks noChangeShapeType="1"/>
          </p:cNvSpPr>
          <p:nvPr/>
        </p:nvSpPr>
        <p:spPr bwMode="auto">
          <a:xfrm>
            <a:off x="5619750" y="3108325"/>
            <a:ext cx="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09" name="Line 65"/>
          <p:cNvSpPr>
            <a:spLocks noChangeShapeType="1"/>
          </p:cNvSpPr>
          <p:nvPr/>
        </p:nvSpPr>
        <p:spPr bwMode="auto">
          <a:xfrm flipV="1">
            <a:off x="5619750" y="3633788"/>
            <a:ext cx="0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0" name="Line 66"/>
          <p:cNvSpPr>
            <a:spLocks noChangeShapeType="1"/>
          </p:cNvSpPr>
          <p:nvPr/>
        </p:nvSpPr>
        <p:spPr bwMode="auto">
          <a:xfrm>
            <a:off x="5465763" y="39655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1" name="Line 67"/>
          <p:cNvSpPr>
            <a:spLocks noChangeShapeType="1"/>
          </p:cNvSpPr>
          <p:nvPr/>
        </p:nvSpPr>
        <p:spPr bwMode="auto">
          <a:xfrm>
            <a:off x="5514975" y="3097213"/>
            <a:ext cx="196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2" name="Line 68"/>
          <p:cNvSpPr>
            <a:spLocks noChangeShapeType="1"/>
          </p:cNvSpPr>
          <p:nvPr/>
        </p:nvSpPr>
        <p:spPr bwMode="auto">
          <a:xfrm>
            <a:off x="5487988" y="2571750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3" name="Line 69"/>
          <p:cNvSpPr>
            <a:spLocks noChangeShapeType="1"/>
          </p:cNvSpPr>
          <p:nvPr/>
        </p:nvSpPr>
        <p:spPr bwMode="auto">
          <a:xfrm>
            <a:off x="5876925" y="25765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4" name="Line 70"/>
          <p:cNvSpPr>
            <a:spLocks noChangeShapeType="1"/>
          </p:cNvSpPr>
          <p:nvPr/>
        </p:nvSpPr>
        <p:spPr bwMode="auto">
          <a:xfrm flipH="1">
            <a:off x="5875338" y="3000375"/>
            <a:ext cx="0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5" name="Text Box 71"/>
          <p:cNvSpPr txBox="1">
            <a:spLocks noChangeArrowheads="1"/>
          </p:cNvSpPr>
          <p:nvPr/>
        </p:nvSpPr>
        <p:spPr bwMode="auto">
          <a:xfrm>
            <a:off x="4722813" y="273685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b="1" smtClean="0">
                <a:solidFill>
                  <a:srgbClr val="000000"/>
                </a:solidFill>
                <a:latin typeface="Courier New" charset="0"/>
              </a:rPr>
              <a:t>RcvBuffer</a:t>
            </a:r>
          </a:p>
        </p:txBody>
      </p:sp>
      <p:sp>
        <p:nvSpPr>
          <p:cNvPr id="76816" name="Text Box 73"/>
          <p:cNvSpPr txBox="1">
            <a:spLocks noChangeArrowheads="1"/>
          </p:cNvSpPr>
          <p:nvPr/>
        </p:nvSpPr>
        <p:spPr bwMode="auto">
          <a:xfrm>
            <a:off x="6153150" y="4365625"/>
            <a:ext cx="222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000000"/>
                </a:solidFill>
              </a:rPr>
              <a:t>TCP segment payloads</a:t>
            </a:r>
          </a:p>
        </p:txBody>
      </p:sp>
      <p:sp>
        <p:nvSpPr>
          <p:cNvPr id="76817" name="Text Box 74"/>
          <p:cNvSpPr txBox="1">
            <a:spLocks noChangeArrowheads="1"/>
          </p:cNvSpPr>
          <p:nvPr/>
        </p:nvSpPr>
        <p:spPr bwMode="auto">
          <a:xfrm>
            <a:off x="6226175" y="1865313"/>
            <a:ext cx="2130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000000"/>
                </a:solidFill>
              </a:rPr>
              <a:t>to application process</a:t>
            </a:r>
          </a:p>
        </p:txBody>
      </p:sp>
      <p:sp>
        <p:nvSpPr>
          <p:cNvPr id="76818" name="Rectangle 75"/>
          <p:cNvSpPr>
            <a:spLocks noGrp="1" noChangeArrowheads="1"/>
          </p:cNvSpPr>
          <p:nvPr>
            <p:ph type="body" sz="half" idx="2"/>
          </p:nvPr>
        </p:nvSpPr>
        <p:spPr>
          <a:xfrm>
            <a:off x="493713" y="1549400"/>
            <a:ext cx="4054475" cy="4906963"/>
          </a:xfrm>
        </p:spPr>
        <p:txBody>
          <a:bodyPr/>
          <a:lstStyle/>
          <a:p>
            <a:r>
              <a:rPr lang="en-US" altLang="en-US" sz="2400" smtClean="0"/>
              <a:t>receiver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advertises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free buffer space by including </a:t>
            </a:r>
            <a:r>
              <a:rPr lang="en-US" altLang="ja-JP" sz="2400" b="1" smtClean="0">
                <a:latin typeface="Courier New" panose="02070309020205020404" pitchFamily="49" charset="0"/>
              </a:rPr>
              <a:t>rwnd</a:t>
            </a:r>
            <a:r>
              <a:rPr lang="en-US" altLang="ja-JP" sz="2400" smtClean="0"/>
              <a:t> value in TCP header of receiver-to-sender segments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</a:rPr>
              <a:t>RcvBuffer </a:t>
            </a:r>
            <a:r>
              <a:rPr lang="en-US" altLang="en-US" sz="2000" smtClean="0"/>
              <a:t>size set via socket options (typical default is 4096 bytes)</a:t>
            </a:r>
          </a:p>
          <a:p>
            <a:pPr lvl="1"/>
            <a:r>
              <a:rPr lang="en-US" altLang="en-US" sz="2000" smtClean="0"/>
              <a:t>many operating systems autoadjust </a:t>
            </a:r>
            <a:r>
              <a:rPr lang="en-US" altLang="en-US" sz="2000" b="1" smtClean="0">
                <a:latin typeface="Courier New" panose="02070309020205020404" pitchFamily="49" charset="0"/>
              </a:rPr>
              <a:t>RcvBuffer</a:t>
            </a:r>
            <a:endParaRPr lang="en-US" altLang="en-US" sz="2000" smtClean="0"/>
          </a:p>
          <a:p>
            <a:r>
              <a:rPr lang="en-US" altLang="en-US" sz="2400" smtClean="0"/>
              <a:t>sender limits amount of unacked (</a:t>
            </a:r>
            <a:r>
              <a:rPr lang="ja-JP" altLang="en-US" sz="2400" smtClean="0"/>
              <a:t>“</a:t>
            </a:r>
            <a:r>
              <a:rPr lang="en-US" altLang="ja-JP" sz="2400" smtClean="0"/>
              <a:t>in-flight</a:t>
            </a:r>
            <a:r>
              <a:rPr lang="ja-JP" altLang="en-US" sz="2400" smtClean="0"/>
              <a:t>”</a:t>
            </a:r>
            <a:r>
              <a:rPr lang="en-US" altLang="ja-JP" sz="2400" smtClean="0"/>
              <a:t>) data to receiver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 </a:t>
            </a:r>
            <a:r>
              <a:rPr lang="en-US" altLang="ja-JP" sz="2400" b="1" smtClean="0">
                <a:latin typeface="Courier New" panose="02070309020205020404" pitchFamily="49" charset="0"/>
              </a:rPr>
              <a:t>rwnd </a:t>
            </a:r>
            <a:r>
              <a:rPr lang="en-US" altLang="ja-JP" sz="2400" smtClean="0"/>
              <a:t>value </a:t>
            </a:r>
          </a:p>
          <a:p>
            <a:r>
              <a:rPr lang="en-US" altLang="en-US" sz="2400" smtClean="0"/>
              <a:t>guarantees receive buffer will not overflow</a:t>
            </a:r>
          </a:p>
        </p:txBody>
      </p:sp>
      <p:sp>
        <p:nvSpPr>
          <p:cNvPr id="76819" name="Text Box 76"/>
          <p:cNvSpPr txBox="1">
            <a:spLocks noChangeArrowheads="1"/>
          </p:cNvSpPr>
          <p:nvPr/>
        </p:nvSpPr>
        <p:spPr bwMode="auto">
          <a:xfrm>
            <a:off x="5837238" y="5018088"/>
            <a:ext cx="269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smtClean="0">
                <a:solidFill>
                  <a:srgbClr val="000000"/>
                </a:solidFill>
              </a:rPr>
              <a:t>receiver-side buffering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was the muddiest point in today’s class?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8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9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8255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161925"/>
            <a:ext cx="8277225" cy="9747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rdt2.1: sender, handles garbled ACK/NAKs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9157" name="Oval 3"/>
          <p:cNvSpPr>
            <a:spLocks noChangeArrowheads="1"/>
          </p:cNvSpPr>
          <p:nvPr/>
        </p:nvSpPr>
        <p:spPr bwMode="auto">
          <a:xfrm>
            <a:off x="2868613" y="2306638"/>
            <a:ext cx="901700" cy="83661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2816225" y="2395538"/>
            <a:ext cx="10906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0 from above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3124200" y="1577975"/>
            <a:ext cx="3694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make_pkt(0, data, checksum)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0" name="Text Box 6"/>
          <p:cNvSpPr txBox="1">
            <a:spLocks noChangeArrowheads="1"/>
          </p:cNvSpPr>
          <p:nvPr/>
        </p:nvSpPr>
        <p:spPr bwMode="auto">
          <a:xfrm>
            <a:off x="3138488" y="1265238"/>
            <a:ext cx="21113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1" name="Line 7"/>
          <p:cNvSpPr>
            <a:spLocks noChangeShapeType="1"/>
          </p:cNvSpPr>
          <p:nvPr/>
        </p:nvSpPr>
        <p:spPr bwMode="auto">
          <a:xfrm>
            <a:off x="3255963" y="1630363"/>
            <a:ext cx="2735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2" name="Line 8"/>
          <p:cNvSpPr>
            <a:spLocks noChangeShapeType="1"/>
          </p:cNvSpPr>
          <p:nvPr/>
        </p:nvSpPr>
        <p:spPr bwMode="auto">
          <a:xfrm>
            <a:off x="2593975" y="2262188"/>
            <a:ext cx="377825" cy="190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3" name="Freeform 9"/>
          <p:cNvSpPr>
            <a:spLocks/>
          </p:cNvSpPr>
          <p:nvPr/>
        </p:nvSpPr>
        <p:spPr bwMode="auto">
          <a:xfrm rot="-6989453">
            <a:off x="2179638" y="4603750"/>
            <a:ext cx="9525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9164" name="Group 10"/>
          <p:cNvGrpSpPr>
            <a:grpSpLocks/>
          </p:cNvGrpSpPr>
          <p:nvPr/>
        </p:nvGrpSpPr>
        <p:grpSpPr bwMode="auto">
          <a:xfrm>
            <a:off x="4702175" y="2254250"/>
            <a:ext cx="1089025" cy="865188"/>
            <a:chOff x="2848" y="1499"/>
            <a:chExt cx="660" cy="510"/>
          </a:xfrm>
        </p:grpSpPr>
        <p:sp>
          <p:nvSpPr>
            <p:cNvPr id="49191" name="Oval 11"/>
            <p:cNvSpPr>
              <a:spLocks noChangeArrowheads="1"/>
            </p:cNvSpPr>
            <p:nvPr/>
          </p:nvSpPr>
          <p:spPr bwMode="auto">
            <a:xfrm>
              <a:off x="2893" y="1499"/>
              <a:ext cx="568" cy="51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9192" name="Text Box 12"/>
            <p:cNvSpPr txBox="1">
              <a:spLocks noChangeArrowheads="1"/>
            </p:cNvSpPr>
            <p:nvPr/>
          </p:nvSpPr>
          <p:spPr bwMode="auto">
            <a:xfrm>
              <a:off x="2848" y="1535"/>
              <a:ext cx="66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 or NAK 0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9165" name="Freeform 13"/>
          <p:cNvSpPr>
            <a:spLocks/>
          </p:cNvSpPr>
          <p:nvPr/>
        </p:nvSpPr>
        <p:spPr bwMode="auto">
          <a:xfrm flipV="1">
            <a:off x="3425825" y="2132013"/>
            <a:ext cx="1482725" cy="220662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6" name="Freeform 14"/>
          <p:cNvSpPr>
            <a:spLocks/>
          </p:cNvSpPr>
          <p:nvPr/>
        </p:nvSpPr>
        <p:spPr bwMode="auto">
          <a:xfrm rot="-1357180">
            <a:off x="5589588" y="2116138"/>
            <a:ext cx="466725" cy="685800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5913438" y="2678113"/>
            <a:ext cx="2262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5875338" y="1920875"/>
            <a:ext cx="256381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isNAK(rcvpkt) 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6045200" y="2717800"/>
            <a:ext cx="14335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0" name="Freeform 18"/>
          <p:cNvSpPr>
            <a:spLocks/>
          </p:cNvSpPr>
          <p:nvPr/>
        </p:nvSpPr>
        <p:spPr bwMode="auto">
          <a:xfrm rot="16200000" flipV="1">
            <a:off x="2201863" y="3492500"/>
            <a:ext cx="1266825" cy="123825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1" name="Freeform 19"/>
          <p:cNvSpPr>
            <a:spLocks/>
          </p:cNvSpPr>
          <p:nvPr/>
        </p:nvSpPr>
        <p:spPr bwMode="auto">
          <a:xfrm>
            <a:off x="3600450" y="4779963"/>
            <a:ext cx="1606550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2" name="Freeform 20"/>
          <p:cNvSpPr>
            <a:spLocks/>
          </p:cNvSpPr>
          <p:nvPr/>
        </p:nvSpPr>
        <p:spPr bwMode="auto">
          <a:xfrm rot="5400000" flipH="1" flipV="1">
            <a:off x="4970462" y="3440113"/>
            <a:ext cx="1363663" cy="204788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3365500" y="5364163"/>
            <a:ext cx="376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make_pkt(1, data, checksum)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3435350" y="5026025"/>
            <a:ext cx="23891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>
            <a:off x="3482975" y="5378450"/>
            <a:ext cx="29035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5692775" y="3173413"/>
            <a:ext cx="29956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isACK(rcvpkt) 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5821363" y="39846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720725" y="5435600"/>
            <a:ext cx="1819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695325" y="4618038"/>
            <a:ext cx="20113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isNAK(rcvpkt) 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>
            <a:off x="811213" y="5443538"/>
            <a:ext cx="1557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638175" y="3016250"/>
            <a:ext cx="21097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>
            <a:off x="782638" y="3854450"/>
            <a:ext cx="17383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9183" name="Group 31"/>
          <p:cNvGrpSpPr>
            <a:grpSpLocks/>
          </p:cNvGrpSpPr>
          <p:nvPr/>
        </p:nvGrpSpPr>
        <p:grpSpPr bwMode="auto">
          <a:xfrm>
            <a:off x="4852988" y="4200525"/>
            <a:ext cx="1117600" cy="823913"/>
            <a:chOff x="4156" y="2812"/>
            <a:chExt cx="704" cy="519"/>
          </a:xfrm>
        </p:grpSpPr>
        <p:sp>
          <p:nvSpPr>
            <p:cNvPr id="49189" name="Oval 32"/>
            <p:cNvSpPr>
              <a:spLocks noChangeArrowheads="1"/>
            </p:cNvSpPr>
            <p:nvPr/>
          </p:nvSpPr>
          <p:spPr bwMode="auto">
            <a:xfrm>
              <a:off x="4242" y="2812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9190" name="Text Box 33"/>
            <p:cNvSpPr txBox="1">
              <a:spLocks noChangeArrowheads="1"/>
            </p:cNvSpPr>
            <p:nvPr/>
          </p:nvSpPr>
          <p:spPr bwMode="auto">
            <a:xfrm>
              <a:off x="4156" y="2870"/>
              <a:ext cx="7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 call 1 from above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9184" name="Group 34"/>
          <p:cNvGrpSpPr>
            <a:grpSpLocks/>
          </p:cNvGrpSpPr>
          <p:nvPr/>
        </p:nvGrpSpPr>
        <p:grpSpPr bwMode="auto">
          <a:xfrm>
            <a:off x="2663825" y="4146550"/>
            <a:ext cx="1046163" cy="823913"/>
            <a:chOff x="4916" y="3266"/>
            <a:chExt cx="659" cy="519"/>
          </a:xfrm>
        </p:grpSpPr>
        <p:sp>
          <p:nvSpPr>
            <p:cNvPr id="49187" name="Oval 35"/>
            <p:cNvSpPr>
              <a:spLocks noChangeArrowheads="1"/>
            </p:cNvSpPr>
            <p:nvPr/>
          </p:nvSpPr>
          <p:spPr bwMode="auto">
            <a:xfrm>
              <a:off x="4957" y="3266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9188" name="Text Box 36"/>
            <p:cNvSpPr txBox="1">
              <a:spLocks noChangeArrowheads="1"/>
            </p:cNvSpPr>
            <p:nvPr/>
          </p:nvSpPr>
          <p:spPr bwMode="auto">
            <a:xfrm>
              <a:off x="4916" y="3319"/>
              <a:ext cx="65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 or NAK 1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3826" name="Text Box 37"/>
          <p:cNvSpPr txBox="1">
            <a:spLocks noChangeArrowheads="1"/>
          </p:cNvSpPr>
          <p:nvPr/>
        </p:nvSpPr>
        <p:spPr bwMode="auto">
          <a:xfrm>
            <a:off x="6203950" y="39941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33827" name="Text Box 38"/>
          <p:cNvSpPr txBox="1">
            <a:spLocks noChangeArrowheads="1"/>
          </p:cNvSpPr>
          <p:nvPr/>
        </p:nvSpPr>
        <p:spPr bwMode="auto">
          <a:xfrm>
            <a:off x="1354138" y="386873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0001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Selective repeat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1466850"/>
            <a:ext cx="7562850" cy="4648200"/>
          </a:xfrm>
        </p:spPr>
        <p:txBody>
          <a:bodyPr/>
          <a:lstStyle/>
          <a:p>
            <a:r>
              <a:rPr lang="en-US" altLang="en-US" smtClean="0"/>
              <a:t>receiver </a:t>
            </a:r>
            <a:r>
              <a:rPr lang="en-US" altLang="en-US" i="1" smtClean="0"/>
              <a:t>individually</a:t>
            </a:r>
            <a:r>
              <a:rPr lang="en-US" altLang="en-US" smtClean="0"/>
              <a:t> acknowledges all correctly received pkts</a:t>
            </a:r>
          </a:p>
          <a:p>
            <a:pPr lvl="1"/>
            <a:r>
              <a:rPr lang="en-US" altLang="en-US" smtClean="0"/>
              <a:t>buffers pkts, as needed, for eventual in-order delivery to upper layer</a:t>
            </a:r>
          </a:p>
          <a:p>
            <a:r>
              <a:rPr lang="en-US" altLang="en-US" smtClean="0"/>
              <a:t>sender only resends pkts for which ACK not received</a:t>
            </a:r>
          </a:p>
          <a:p>
            <a:pPr lvl="1"/>
            <a:r>
              <a:rPr lang="en-US" altLang="en-US" smtClean="0"/>
              <a:t>sender timer for each unACKed pkt</a:t>
            </a:r>
          </a:p>
          <a:p>
            <a:r>
              <a:rPr lang="en-US" altLang="en-US" smtClean="0"/>
              <a:t>sender window</a:t>
            </a:r>
          </a:p>
          <a:p>
            <a:pPr lvl="1"/>
            <a:r>
              <a:rPr lang="en-US" altLang="en-US" i="1" smtClean="0"/>
              <a:t>N</a:t>
            </a:r>
            <a:r>
              <a:rPr lang="en-US" altLang="en-US" smtClean="0"/>
              <a:t> consecutive seq #</a:t>
            </a:r>
            <a:r>
              <a:rPr lang="ja-JP" altLang="en-US" smtClean="0"/>
              <a:t>’</a:t>
            </a:r>
            <a:r>
              <a:rPr lang="en-US" altLang="ja-JP" smtClean="0"/>
              <a:t>s</a:t>
            </a:r>
          </a:p>
          <a:p>
            <a:pPr lvl="1"/>
            <a:r>
              <a:rPr lang="en-US" altLang="en-US" smtClean="0"/>
              <a:t>limits seq #s of sent, unACKed pkts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82563"/>
            <a:ext cx="8486775" cy="8985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Selective repeat: sender, receiver windows</a:t>
            </a:r>
            <a:endParaRPr lang="en-US">
              <a:ea typeface="ＭＳ Ｐゴシック" charset="0"/>
              <a:cs typeface="+mj-cs"/>
            </a:endParaRPr>
          </a:p>
        </p:txBody>
      </p:sp>
      <p:pic>
        <p:nvPicPr>
          <p:cNvPr id="68612" name="Picture 3" descr="sr_seqn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04938"/>
            <a:ext cx="8235950" cy="491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4" name="Rectangle 4"/>
          <p:cNvSpPr>
            <a:spLocks noChangeArrowheads="1"/>
          </p:cNvSpPr>
          <p:nvPr/>
        </p:nvSpPr>
        <p:spPr bwMode="auto">
          <a:xfrm>
            <a:off x="1393825" y="1917700"/>
            <a:ext cx="2141538" cy="614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3255" name="Rectangle 5"/>
          <p:cNvSpPr>
            <a:spLocks noChangeArrowheads="1"/>
          </p:cNvSpPr>
          <p:nvPr/>
        </p:nvSpPr>
        <p:spPr bwMode="auto">
          <a:xfrm>
            <a:off x="2028825" y="4516438"/>
            <a:ext cx="2130425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68615" name="Picture 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8223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5" name="Picture 1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898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24765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Selective repeat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data from above: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if next available seq # in window, send pkt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timeout(n):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resend pkt n, restart timer</a:t>
            </a:r>
          </a:p>
          <a:p>
            <a:pPr>
              <a:buFont typeface="Wingdings" charset="0"/>
              <a:buNone/>
              <a:defRPr/>
            </a:pPr>
            <a:r>
              <a:rPr lang="en-US" sz="2400">
                <a:solidFill>
                  <a:srgbClr val="CC0000"/>
                </a:solidFill>
                <a:ea typeface="ＭＳ Ｐゴシック" charset="0"/>
                <a:cs typeface="+mn-cs"/>
              </a:rPr>
              <a:t>ACK(n)</a:t>
            </a:r>
            <a:r>
              <a:rPr lang="en-US">
                <a:solidFill>
                  <a:srgbClr val="FF0000"/>
                </a:solidFill>
                <a:ea typeface="ＭＳ Ｐゴシック" charset="0"/>
                <a:cs typeface="+mn-cs"/>
              </a:rPr>
              <a:t> </a:t>
            </a:r>
            <a:r>
              <a:rPr lang="en-US" sz="2400">
                <a:ea typeface="ＭＳ Ｐゴシック" charset="0"/>
                <a:cs typeface="+mn-cs"/>
              </a:rPr>
              <a:t>in </a:t>
            </a:r>
            <a:r>
              <a:rPr lang="en-US" sz="1800">
                <a:ea typeface="ＭＳ Ｐゴシック" charset="0"/>
                <a:cs typeface="+mn-cs"/>
              </a:rPr>
              <a:t>[sendbase,sendbase+N]:</a:t>
            </a:r>
            <a:endParaRPr lang="en-US" sz="2400">
              <a:ea typeface="ＭＳ Ｐゴシック" charset="0"/>
              <a:cs typeface="+mn-cs"/>
            </a:endParaRP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mark pkt n as received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if n smallest unACKed pkt, advance window base to next unACKed seq # </a:t>
            </a:r>
            <a:endParaRPr lang="en-US">
              <a:ea typeface="ＭＳ Ｐゴシック" charset="0"/>
              <a:cs typeface="+mn-cs"/>
            </a:endParaRPr>
          </a:p>
          <a:p>
            <a:pPr>
              <a:buFont typeface="Wingdings" charset="2"/>
              <a:buChar char="§"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495300" y="1457325"/>
            <a:ext cx="3838575" cy="4610100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69639" name="Group 5"/>
          <p:cNvGrpSpPr>
            <a:grpSpLocks/>
          </p:cNvGrpSpPr>
          <p:nvPr/>
        </p:nvGrpSpPr>
        <p:grpSpPr bwMode="auto">
          <a:xfrm>
            <a:off x="698500" y="1155700"/>
            <a:ext cx="1160463" cy="519113"/>
            <a:chOff x="1100" y="3896"/>
            <a:chExt cx="731" cy="327"/>
          </a:xfrm>
        </p:grpSpPr>
        <p:sp>
          <p:nvSpPr>
            <p:cNvPr id="54286" name="Rectangle 6"/>
            <p:cNvSpPr>
              <a:spLocks noChangeArrowheads="1"/>
            </p:cNvSpPr>
            <p:nvPr/>
          </p:nvSpPr>
          <p:spPr bwMode="auto">
            <a:xfrm>
              <a:off x="1146" y="3984"/>
              <a:ext cx="612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4287" name="Text Box 7"/>
            <p:cNvSpPr txBox="1">
              <a:spLocks noChangeArrowheads="1"/>
            </p:cNvSpPr>
            <p:nvPr/>
          </p:nvSpPr>
          <p:spPr bwMode="auto">
            <a:xfrm>
              <a:off x="1100" y="3896"/>
              <a:ext cx="731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800" smtClean="0">
                  <a:solidFill>
                    <a:srgbClr val="000099"/>
                  </a:solidFill>
                  <a:latin typeface="Gill Sans MT" charset="0"/>
                </a:rPr>
                <a:t>sender</a:t>
              </a:r>
            </a:p>
          </p:txBody>
        </p:sp>
      </p:grpSp>
      <p:sp>
        <p:nvSpPr>
          <p:cNvPr id="54281" name="Rectangle 8"/>
          <p:cNvSpPr>
            <a:spLocks noChangeArrowheads="1"/>
          </p:cNvSpPr>
          <p:nvPr/>
        </p:nvSpPr>
        <p:spPr bwMode="auto">
          <a:xfrm>
            <a:off x="5000625" y="1581150"/>
            <a:ext cx="3810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 err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pkt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n in </a:t>
            </a:r>
            <a:r>
              <a:rPr lang="en-US" sz="1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[</a:t>
            </a:r>
            <a:r>
              <a:rPr lang="en-US" sz="1800" dirty="0" err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rcvbase</a:t>
            </a:r>
            <a:r>
              <a:rPr lang="en-US" sz="1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, rcvbase+N-1]</a:t>
            </a:r>
            <a:endParaRPr lang="en-US" sz="2800" dirty="0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send ACK(n)</a:t>
            </a:r>
          </a:p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out-of-order: buffer</a:t>
            </a:r>
          </a:p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in-order: deliver (also deliver buffered, in-order </a:t>
            </a:r>
            <a:r>
              <a:rPr lang="en-US" dirty="0" err="1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pkts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), advance window to next not-yet-received </a:t>
            </a:r>
            <a:r>
              <a:rPr lang="en-US" dirty="0" err="1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pkt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 err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pkt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n in </a:t>
            </a:r>
            <a:r>
              <a:rPr lang="en-US" sz="1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[rcvbase-N,rcvbase-1]</a:t>
            </a:r>
            <a:endParaRPr lang="en-US" sz="2800" dirty="0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ACK(n)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otherwise:</a:t>
            </a: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ignore </a:t>
            </a:r>
            <a:endParaRPr lang="en-US" sz="2800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4962525" y="1438275"/>
            <a:ext cx="3838575" cy="4610100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69642" name="Group 10"/>
          <p:cNvGrpSpPr>
            <a:grpSpLocks/>
          </p:cNvGrpSpPr>
          <p:nvPr/>
        </p:nvGrpSpPr>
        <p:grpSpPr bwMode="auto">
          <a:xfrm>
            <a:off x="5186363" y="1127125"/>
            <a:ext cx="1365250" cy="519113"/>
            <a:chOff x="3339" y="158"/>
            <a:chExt cx="860" cy="327"/>
          </a:xfrm>
        </p:grpSpPr>
        <p:sp>
          <p:nvSpPr>
            <p:cNvPr id="54284" name="Rectangle 11"/>
            <p:cNvSpPr>
              <a:spLocks noChangeArrowheads="1"/>
            </p:cNvSpPr>
            <p:nvPr/>
          </p:nvSpPr>
          <p:spPr bwMode="auto">
            <a:xfrm>
              <a:off x="3360" y="264"/>
              <a:ext cx="822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4285" name="Text Box 12"/>
            <p:cNvSpPr txBox="1">
              <a:spLocks noChangeArrowheads="1"/>
            </p:cNvSpPr>
            <p:nvPr/>
          </p:nvSpPr>
          <p:spPr bwMode="auto">
            <a:xfrm>
              <a:off x="3339" y="158"/>
              <a:ext cx="8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800" smtClean="0">
                  <a:solidFill>
                    <a:srgbClr val="000099"/>
                  </a:solidFill>
                  <a:latin typeface="Gill Sans MT" charset="0"/>
                </a:rPr>
                <a:t>receiver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9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806450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98438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Selective repeat in action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65413" y="1490663"/>
            <a:ext cx="124618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pkt0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pkt1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pkt2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pkt3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(wait)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2986088" y="1119188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6016625" y="113823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>
            <a:off x="6091238" y="1736725"/>
            <a:ext cx="11112" cy="453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06" name="Text Box 8"/>
          <p:cNvSpPr txBox="1">
            <a:spLocks noChangeArrowheads="1"/>
          </p:cNvSpPr>
          <p:nvPr/>
        </p:nvSpPr>
        <p:spPr bwMode="auto">
          <a:xfrm>
            <a:off x="6034088" y="1931988"/>
            <a:ext cx="25685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pkt0, send ack0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pkt1, send ack1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pkt3, buffer,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          send ack3</a:t>
            </a:r>
          </a:p>
        </p:txBody>
      </p:sp>
      <p:sp>
        <p:nvSpPr>
          <p:cNvPr id="55307" name="Text Box 9"/>
          <p:cNvSpPr txBox="1">
            <a:spLocks noChangeArrowheads="1"/>
          </p:cNvSpPr>
          <p:nvPr/>
        </p:nvSpPr>
        <p:spPr bwMode="auto">
          <a:xfrm>
            <a:off x="1809750" y="3094038"/>
            <a:ext cx="21542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ack0, send pkt4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ack1, send pkt5</a:t>
            </a:r>
          </a:p>
          <a:p>
            <a:pPr algn="r" eaLnBrk="0" hangingPunct="0">
              <a:defRPr/>
            </a:pPr>
            <a:endParaRPr lang="en-US" sz="1800" smtClean="0">
              <a:solidFill>
                <a:srgbClr val="000000"/>
              </a:solidFill>
            </a:endParaRPr>
          </a:p>
        </p:txBody>
      </p:sp>
      <p:pic>
        <p:nvPicPr>
          <p:cNvPr id="70667" name="Picture 10" descr="alarm_clock_ring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8" y="4241800"/>
            <a:ext cx="43656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2344738" y="4457700"/>
            <a:ext cx="153828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lnSpc>
                <a:spcPct val="75000"/>
              </a:lnSpc>
              <a:defRPr/>
            </a:pPr>
            <a:r>
              <a:rPr lang="en-US" sz="1800" i="1" smtClean="0">
                <a:solidFill>
                  <a:srgbClr val="FF0000"/>
                </a:solidFill>
              </a:rPr>
              <a:t>pkt 2 timeout</a:t>
            </a:r>
          </a:p>
        </p:txBody>
      </p:sp>
      <p:sp>
        <p:nvSpPr>
          <p:cNvPr id="55310" name="Text Box 12"/>
          <p:cNvSpPr txBox="1">
            <a:spLocks noChangeArrowheads="1"/>
          </p:cNvSpPr>
          <p:nvPr/>
        </p:nvSpPr>
        <p:spPr bwMode="auto">
          <a:xfrm>
            <a:off x="2670175" y="4672013"/>
            <a:ext cx="12461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send  pkt2</a:t>
            </a:r>
          </a:p>
        </p:txBody>
      </p:sp>
      <p:sp>
        <p:nvSpPr>
          <p:cNvPr id="55311" name="Line 14"/>
          <p:cNvSpPr>
            <a:spLocks noChangeShapeType="1"/>
          </p:cNvSpPr>
          <p:nvPr/>
        </p:nvSpPr>
        <p:spPr bwMode="auto">
          <a:xfrm>
            <a:off x="3956050" y="1684338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2" name="Line 15"/>
          <p:cNvSpPr>
            <a:spLocks noChangeShapeType="1"/>
          </p:cNvSpPr>
          <p:nvPr/>
        </p:nvSpPr>
        <p:spPr bwMode="auto">
          <a:xfrm>
            <a:off x="3954463" y="1958975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3" name="Line 16"/>
          <p:cNvSpPr>
            <a:spLocks noChangeShapeType="1"/>
          </p:cNvSpPr>
          <p:nvPr/>
        </p:nvSpPr>
        <p:spPr bwMode="auto">
          <a:xfrm>
            <a:off x="3970338" y="2222500"/>
            <a:ext cx="876300" cy="2000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4" name="Line 17"/>
          <p:cNvSpPr>
            <a:spLocks noChangeShapeType="1"/>
          </p:cNvSpPr>
          <p:nvPr/>
        </p:nvSpPr>
        <p:spPr bwMode="auto">
          <a:xfrm>
            <a:off x="3976688" y="2508250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5" name="Line 18"/>
          <p:cNvSpPr>
            <a:spLocks noChangeShapeType="1"/>
          </p:cNvSpPr>
          <p:nvPr/>
        </p:nvSpPr>
        <p:spPr bwMode="auto">
          <a:xfrm flipH="1">
            <a:off x="3962400" y="2208213"/>
            <a:ext cx="2014538" cy="1066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6" name="Text Box 19"/>
          <p:cNvSpPr txBox="1">
            <a:spLocks noChangeArrowheads="1"/>
          </p:cNvSpPr>
          <p:nvPr/>
        </p:nvSpPr>
        <p:spPr bwMode="auto">
          <a:xfrm>
            <a:off x="4732338" y="2257425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b="1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5317" name="Text Box 20"/>
          <p:cNvSpPr txBox="1">
            <a:spLocks noChangeArrowheads="1"/>
          </p:cNvSpPr>
          <p:nvPr/>
        </p:nvSpPr>
        <p:spPr bwMode="auto">
          <a:xfrm>
            <a:off x="4891088" y="2278063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55318" name="Line 21"/>
          <p:cNvSpPr>
            <a:spLocks noChangeShapeType="1"/>
          </p:cNvSpPr>
          <p:nvPr/>
        </p:nvSpPr>
        <p:spPr bwMode="auto">
          <a:xfrm flipH="1">
            <a:off x="3959225" y="2493963"/>
            <a:ext cx="2014538" cy="11001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9" name="Line 22"/>
          <p:cNvSpPr>
            <a:spLocks noChangeShapeType="1"/>
          </p:cNvSpPr>
          <p:nvPr/>
        </p:nvSpPr>
        <p:spPr bwMode="auto">
          <a:xfrm>
            <a:off x="3962400" y="3330575"/>
            <a:ext cx="2100263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20" name="Line 23"/>
          <p:cNvSpPr>
            <a:spLocks noChangeShapeType="1"/>
          </p:cNvSpPr>
          <p:nvPr/>
        </p:nvSpPr>
        <p:spPr bwMode="auto">
          <a:xfrm>
            <a:off x="3994150" y="3649663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21" name="Line 24"/>
          <p:cNvSpPr>
            <a:spLocks noChangeShapeType="1"/>
          </p:cNvSpPr>
          <p:nvPr/>
        </p:nvSpPr>
        <p:spPr bwMode="auto">
          <a:xfrm flipH="1">
            <a:off x="3990975" y="3024188"/>
            <a:ext cx="2014538" cy="11001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0681" name="Group 25"/>
          <p:cNvGrpSpPr>
            <a:grpSpLocks/>
          </p:cNvGrpSpPr>
          <p:nvPr/>
        </p:nvGrpSpPr>
        <p:grpSpPr bwMode="auto">
          <a:xfrm>
            <a:off x="3851275" y="2212975"/>
            <a:ext cx="103188" cy="2462213"/>
            <a:chOff x="3651" y="1878"/>
            <a:chExt cx="78" cy="963"/>
          </a:xfrm>
        </p:grpSpPr>
        <p:sp>
          <p:nvSpPr>
            <p:cNvPr id="55365" name="Line 26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6" name="Line 27"/>
            <p:cNvSpPr>
              <a:spLocks noChangeShapeType="1"/>
            </p:cNvSpPr>
            <p:nvPr/>
          </p:nvSpPr>
          <p:spPr bwMode="auto">
            <a:xfrm flipH="1">
              <a:off x="3651" y="1878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7" name="Line 28"/>
            <p:cNvSpPr>
              <a:spLocks noChangeShapeType="1"/>
            </p:cNvSpPr>
            <p:nvPr/>
          </p:nvSpPr>
          <p:spPr bwMode="auto">
            <a:xfrm flipH="1">
              <a:off x="3651" y="2841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55323" name="Line 29"/>
          <p:cNvSpPr>
            <a:spLocks noChangeShapeType="1"/>
          </p:cNvSpPr>
          <p:nvPr/>
        </p:nvSpPr>
        <p:spPr bwMode="auto">
          <a:xfrm>
            <a:off x="3992563" y="4843463"/>
            <a:ext cx="2100262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24" name="Text Box 33"/>
          <p:cNvSpPr txBox="1">
            <a:spLocks noChangeArrowheads="1"/>
          </p:cNvSpPr>
          <p:nvPr/>
        </p:nvSpPr>
        <p:spPr bwMode="auto">
          <a:xfrm>
            <a:off x="6030913" y="3455988"/>
            <a:ext cx="2300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pkt4, buffer,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          send ack4</a:t>
            </a:r>
          </a:p>
        </p:txBody>
      </p:sp>
      <p:sp>
        <p:nvSpPr>
          <p:cNvPr id="55325" name="Text Box 34"/>
          <p:cNvSpPr txBox="1">
            <a:spLocks noChangeArrowheads="1"/>
          </p:cNvSpPr>
          <p:nvPr/>
        </p:nvSpPr>
        <p:spPr bwMode="auto">
          <a:xfrm>
            <a:off x="6049963" y="3976688"/>
            <a:ext cx="2300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receive pkt5, buffer,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           send ack5</a:t>
            </a:r>
          </a:p>
        </p:txBody>
      </p:sp>
      <p:sp>
        <p:nvSpPr>
          <p:cNvPr id="55326" name="Text Box 35"/>
          <p:cNvSpPr txBox="1">
            <a:spLocks noChangeArrowheads="1"/>
          </p:cNvSpPr>
          <p:nvPr/>
        </p:nvSpPr>
        <p:spPr bwMode="auto">
          <a:xfrm>
            <a:off x="6061075" y="5130800"/>
            <a:ext cx="2960688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rcv pkt2; deliver pkt2,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800" smtClean="0">
                <a:solidFill>
                  <a:srgbClr val="000000"/>
                </a:solidFill>
              </a:rPr>
              <a:t>pkt3, pkt4, pkt5; send ack2</a:t>
            </a:r>
          </a:p>
        </p:txBody>
      </p:sp>
      <p:sp>
        <p:nvSpPr>
          <p:cNvPr id="55327" name="Text Box 36"/>
          <p:cNvSpPr txBox="1">
            <a:spLocks noChangeArrowheads="1"/>
          </p:cNvSpPr>
          <p:nvPr/>
        </p:nvSpPr>
        <p:spPr bwMode="auto">
          <a:xfrm>
            <a:off x="2174875" y="3959225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record ack3 arrived</a:t>
            </a:r>
          </a:p>
        </p:txBody>
      </p:sp>
      <p:grpSp>
        <p:nvGrpSpPr>
          <p:cNvPr id="70687" name="Group 37"/>
          <p:cNvGrpSpPr>
            <a:grpSpLocks/>
          </p:cNvGrpSpPr>
          <p:nvPr/>
        </p:nvGrpSpPr>
        <p:grpSpPr bwMode="auto">
          <a:xfrm>
            <a:off x="215900" y="1528763"/>
            <a:ext cx="1512888" cy="304800"/>
            <a:chOff x="115" y="914"/>
            <a:chExt cx="953" cy="192"/>
          </a:xfrm>
        </p:grpSpPr>
        <p:sp>
          <p:nvSpPr>
            <p:cNvPr id="55363" name="Rectangle 38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4" name="Text Box 39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5329" name="Text Box 40"/>
          <p:cNvSpPr txBox="1">
            <a:spLocks noChangeArrowheads="1"/>
          </p:cNvSpPr>
          <p:nvPr/>
        </p:nvSpPr>
        <p:spPr bwMode="auto">
          <a:xfrm>
            <a:off x="173038" y="1182688"/>
            <a:ext cx="2146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u="sng" smtClean="0">
                <a:solidFill>
                  <a:srgbClr val="000099"/>
                </a:solidFill>
              </a:rPr>
              <a:t>sender window (N=4)</a:t>
            </a:r>
          </a:p>
        </p:txBody>
      </p:sp>
      <p:sp>
        <p:nvSpPr>
          <p:cNvPr id="55330" name="Rectangle 41"/>
          <p:cNvSpPr>
            <a:spLocks noChangeArrowheads="1"/>
          </p:cNvSpPr>
          <p:nvPr/>
        </p:nvSpPr>
        <p:spPr bwMode="auto">
          <a:xfrm>
            <a:off x="287338" y="2692400"/>
            <a:ext cx="606425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0690" name="Group 42"/>
          <p:cNvGrpSpPr>
            <a:grpSpLocks/>
          </p:cNvGrpSpPr>
          <p:nvPr/>
        </p:nvGrpSpPr>
        <p:grpSpPr bwMode="auto">
          <a:xfrm>
            <a:off x="212725" y="1814513"/>
            <a:ext cx="1512888" cy="304800"/>
            <a:chOff x="115" y="914"/>
            <a:chExt cx="953" cy="192"/>
          </a:xfrm>
        </p:grpSpPr>
        <p:sp>
          <p:nvSpPr>
            <p:cNvPr id="55361" name="Rectangle 43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2" name="Text Box 44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70691" name="Group 45"/>
          <p:cNvGrpSpPr>
            <a:grpSpLocks/>
          </p:cNvGrpSpPr>
          <p:nvPr/>
        </p:nvGrpSpPr>
        <p:grpSpPr bwMode="auto">
          <a:xfrm>
            <a:off x="220663" y="2100263"/>
            <a:ext cx="1512887" cy="304800"/>
            <a:chOff x="115" y="914"/>
            <a:chExt cx="953" cy="192"/>
          </a:xfrm>
        </p:grpSpPr>
        <p:sp>
          <p:nvSpPr>
            <p:cNvPr id="55359" name="Rectangle 46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0" name="Text Box 47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70692" name="Group 48"/>
          <p:cNvGrpSpPr>
            <a:grpSpLocks/>
          </p:cNvGrpSpPr>
          <p:nvPr/>
        </p:nvGrpSpPr>
        <p:grpSpPr bwMode="auto">
          <a:xfrm>
            <a:off x="217488" y="2374900"/>
            <a:ext cx="1512887" cy="304800"/>
            <a:chOff x="115" y="914"/>
            <a:chExt cx="953" cy="192"/>
          </a:xfrm>
        </p:grpSpPr>
        <p:sp>
          <p:nvSpPr>
            <p:cNvPr id="55357" name="Rectangle 49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8" name="Text Box 50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0 1 2 3 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5334" name="Rectangle 51"/>
          <p:cNvSpPr>
            <a:spLocks noChangeArrowheads="1"/>
          </p:cNvSpPr>
          <p:nvPr/>
        </p:nvSpPr>
        <p:spPr bwMode="auto">
          <a:xfrm>
            <a:off x="428625" y="3179763"/>
            <a:ext cx="628650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35" name="Text Box 52"/>
          <p:cNvSpPr txBox="1">
            <a:spLocks noChangeArrowheads="1"/>
          </p:cNvSpPr>
          <p:nvPr/>
        </p:nvSpPr>
        <p:spPr bwMode="auto">
          <a:xfrm>
            <a:off x="214313" y="3144838"/>
            <a:ext cx="1512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1 2 3 4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5 6 7 8 </a:t>
            </a:r>
          </a:p>
        </p:txBody>
      </p:sp>
      <p:grpSp>
        <p:nvGrpSpPr>
          <p:cNvPr id="70695" name="Group 53"/>
          <p:cNvGrpSpPr>
            <a:grpSpLocks/>
          </p:cNvGrpSpPr>
          <p:nvPr/>
        </p:nvGrpSpPr>
        <p:grpSpPr bwMode="auto">
          <a:xfrm>
            <a:off x="211138" y="3419475"/>
            <a:ext cx="1512887" cy="304800"/>
            <a:chOff x="112" y="2105"/>
            <a:chExt cx="953" cy="192"/>
          </a:xfrm>
        </p:grpSpPr>
        <p:sp>
          <p:nvSpPr>
            <p:cNvPr id="55355" name="Rectangle 54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6" name="Text Box 55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6" name="Group 56"/>
          <p:cNvGrpSpPr>
            <a:grpSpLocks/>
          </p:cNvGrpSpPr>
          <p:nvPr/>
        </p:nvGrpSpPr>
        <p:grpSpPr bwMode="auto">
          <a:xfrm>
            <a:off x="200025" y="4713288"/>
            <a:ext cx="1512888" cy="304800"/>
            <a:chOff x="112" y="2105"/>
            <a:chExt cx="953" cy="192"/>
          </a:xfrm>
        </p:grpSpPr>
        <p:sp>
          <p:nvSpPr>
            <p:cNvPr id="55353" name="Rectangle 57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4" name="Text Box 58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7" name="Group 59"/>
          <p:cNvGrpSpPr>
            <a:grpSpLocks/>
          </p:cNvGrpSpPr>
          <p:nvPr/>
        </p:nvGrpSpPr>
        <p:grpSpPr bwMode="auto">
          <a:xfrm>
            <a:off x="207963" y="4954588"/>
            <a:ext cx="1512887" cy="304800"/>
            <a:chOff x="112" y="2105"/>
            <a:chExt cx="953" cy="192"/>
          </a:xfrm>
        </p:grpSpPr>
        <p:sp>
          <p:nvSpPr>
            <p:cNvPr id="55351" name="Rectangle 60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2" name="Text Box 61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8" name="Group 62"/>
          <p:cNvGrpSpPr>
            <a:grpSpLocks/>
          </p:cNvGrpSpPr>
          <p:nvPr/>
        </p:nvGrpSpPr>
        <p:grpSpPr bwMode="auto">
          <a:xfrm>
            <a:off x="204788" y="5218113"/>
            <a:ext cx="1512887" cy="304800"/>
            <a:chOff x="112" y="2105"/>
            <a:chExt cx="953" cy="192"/>
          </a:xfrm>
        </p:grpSpPr>
        <p:sp>
          <p:nvSpPr>
            <p:cNvPr id="55349" name="Rectangle 63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0" name="Text Box 64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9" name="Group 65"/>
          <p:cNvGrpSpPr>
            <a:grpSpLocks/>
          </p:cNvGrpSpPr>
          <p:nvPr/>
        </p:nvGrpSpPr>
        <p:grpSpPr bwMode="auto">
          <a:xfrm>
            <a:off x="201613" y="5459413"/>
            <a:ext cx="1512887" cy="304800"/>
            <a:chOff x="112" y="2105"/>
            <a:chExt cx="953" cy="192"/>
          </a:xfrm>
        </p:grpSpPr>
        <p:sp>
          <p:nvSpPr>
            <p:cNvPr id="55347" name="Rectangle 66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48" name="Text Box 67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400" smtClean="0">
                  <a:solidFill>
                    <a:srgbClr val="FFFFFF"/>
                  </a:solidFill>
                  <a:latin typeface="Arial" charset="0"/>
                </a:rPr>
                <a:t> 2 3 4 5</a:t>
              </a: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 6 7 8 </a:t>
              </a:r>
            </a:p>
          </p:txBody>
        </p:sp>
      </p:grpSp>
      <p:sp>
        <p:nvSpPr>
          <p:cNvPr id="55341" name="Line 88"/>
          <p:cNvSpPr>
            <a:spLocks noChangeShapeType="1"/>
          </p:cNvSpPr>
          <p:nvPr/>
        </p:nvSpPr>
        <p:spPr bwMode="auto">
          <a:xfrm flipH="1">
            <a:off x="3965575" y="3833813"/>
            <a:ext cx="2070100" cy="13446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42" name="Line 89"/>
          <p:cNvSpPr>
            <a:spLocks noChangeShapeType="1"/>
          </p:cNvSpPr>
          <p:nvPr/>
        </p:nvSpPr>
        <p:spPr bwMode="auto">
          <a:xfrm flipH="1">
            <a:off x="4017963" y="4141788"/>
            <a:ext cx="2070100" cy="13446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43" name="Text Box 90"/>
          <p:cNvSpPr txBox="1">
            <a:spLocks noChangeArrowheads="1"/>
          </p:cNvSpPr>
          <p:nvPr/>
        </p:nvSpPr>
        <p:spPr bwMode="auto">
          <a:xfrm>
            <a:off x="2290763" y="5003800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record ack4 arrived</a:t>
            </a:r>
          </a:p>
        </p:txBody>
      </p:sp>
      <p:sp>
        <p:nvSpPr>
          <p:cNvPr id="55344" name="Text Box 91"/>
          <p:cNvSpPr txBox="1">
            <a:spLocks noChangeArrowheads="1"/>
          </p:cNvSpPr>
          <p:nvPr/>
        </p:nvSpPr>
        <p:spPr bwMode="auto">
          <a:xfrm>
            <a:off x="2309813" y="5300663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record ack5 arrived</a:t>
            </a:r>
          </a:p>
        </p:txBody>
      </p:sp>
      <p:sp>
        <p:nvSpPr>
          <p:cNvPr id="55345" name="Line 92"/>
          <p:cNvSpPr>
            <a:spLocks noChangeShapeType="1"/>
          </p:cNvSpPr>
          <p:nvPr/>
        </p:nvSpPr>
        <p:spPr bwMode="auto">
          <a:xfrm flipH="1">
            <a:off x="5129213" y="5353050"/>
            <a:ext cx="922337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46" name="Text Box 93"/>
          <p:cNvSpPr txBox="1">
            <a:spLocks noChangeArrowheads="1"/>
          </p:cNvSpPr>
          <p:nvPr/>
        </p:nvSpPr>
        <p:spPr bwMode="auto">
          <a:xfrm>
            <a:off x="2384425" y="5861050"/>
            <a:ext cx="3498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000000"/>
                </a:solidFill>
              </a:rPr>
              <a:t>Q: what happens when ack2 arrives?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17488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3600">
                <a:ea typeface="ＭＳ Ｐゴシック" charset="0"/>
                <a:cs typeface="+mj-cs"/>
              </a:rPr>
              <a:t>Selective repeat:</a:t>
            </a:r>
            <a:br>
              <a:rPr lang="en-US" sz="3600">
                <a:ea typeface="ＭＳ Ｐゴシック" charset="0"/>
                <a:cs typeface="+mj-cs"/>
              </a:rPr>
            </a:br>
            <a:r>
              <a:rPr lang="en-US" sz="3600">
                <a:ea typeface="ＭＳ Ｐゴシック" charset="0"/>
                <a:cs typeface="+mj-cs"/>
              </a:rPr>
              <a:t>dilemma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524000"/>
            <a:ext cx="3276600" cy="3530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example: 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seq #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s: 0, 1, 2, 3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window size=3</a:t>
            </a:r>
            <a:endParaRPr lang="en-US" altLang="en-US" smtClean="0"/>
          </a:p>
        </p:txBody>
      </p:sp>
      <p:sp>
        <p:nvSpPr>
          <p:cNvPr id="56326" name="Text Box 40"/>
          <p:cNvSpPr txBox="1">
            <a:spLocks noChangeArrowheads="1"/>
          </p:cNvSpPr>
          <p:nvPr/>
        </p:nvSpPr>
        <p:spPr bwMode="auto">
          <a:xfrm>
            <a:off x="7094538" y="195263"/>
            <a:ext cx="14589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receiver window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(after receipt)</a:t>
            </a:r>
          </a:p>
        </p:txBody>
      </p:sp>
      <p:sp>
        <p:nvSpPr>
          <p:cNvPr id="56327" name="Text Box 41"/>
          <p:cNvSpPr txBox="1">
            <a:spLocks noChangeArrowheads="1"/>
          </p:cNvSpPr>
          <p:nvPr/>
        </p:nvSpPr>
        <p:spPr bwMode="auto">
          <a:xfrm>
            <a:off x="4333875" y="198438"/>
            <a:ext cx="13652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sender window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(after receipt)</a:t>
            </a:r>
          </a:p>
        </p:txBody>
      </p:sp>
      <p:sp>
        <p:nvSpPr>
          <p:cNvPr id="56328" name="Line 58"/>
          <p:cNvSpPr>
            <a:spLocks noChangeShapeType="1"/>
          </p:cNvSpPr>
          <p:nvPr/>
        </p:nvSpPr>
        <p:spPr bwMode="auto">
          <a:xfrm>
            <a:off x="4419600" y="688975"/>
            <a:ext cx="1109663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6329" name="Line 59"/>
          <p:cNvSpPr>
            <a:spLocks noChangeShapeType="1"/>
          </p:cNvSpPr>
          <p:nvPr/>
        </p:nvSpPr>
        <p:spPr bwMode="auto">
          <a:xfrm>
            <a:off x="7200900" y="688975"/>
            <a:ext cx="1109663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73889" name="Group 129"/>
          <p:cNvGrpSpPr>
            <a:grpSpLocks/>
          </p:cNvGrpSpPr>
          <p:nvPr/>
        </p:nvGrpSpPr>
        <p:grpSpPr bwMode="auto">
          <a:xfrm>
            <a:off x="4438650" y="4025900"/>
            <a:ext cx="4276725" cy="2363788"/>
            <a:chOff x="2796" y="2536"/>
            <a:chExt cx="2694" cy="1489"/>
          </a:xfrm>
        </p:grpSpPr>
        <p:grpSp>
          <p:nvGrpSpPr>
            <p:cNvPr id="71733" name="Group 8"/>
            <p:cNvGrpSpPr>
              <a:grpSpLocks/>
            </p:cNvGrpSpPr>
            <p:nvPr/>
          </p:nvGrpSpPr>
          <p:grpSpPr bwMode="auto">
            <a:xfrm>
              <a:off x="2808" y="2584"/>
              <a:ext cx="649" cy="173"/>
              <a:chOff x="1895" y="3931"/>
              <a:chExt cx="649" cy="173"/>
            </a:xfrm>
          </p:grpSpPr>
          <p:sp>
            <p:nvSpPr>
              <p:cNvPr id="56408" name="Rectangle 7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9" name="Text Box 6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734" name="Group 9"/>
            <p:cNvGrpSpPr>
              <a:grpSpLocks/>
            </p:cNvGrpSpPr>
            <p:nvPr/>
          </p:nvGrpSpPr>
          <p:grpSpPr bwMode="auto">
            <a:xfrm>
              <a:off x="2820" y="2757"/>
              <a:ext cx="649" cy="173"/>
              <a:chOff x="1895" y="3931"/>
              <a:chExt cx="649" cy="173"/>
            </a:xfrm>
          </p:grpSpPr>
          <p:sp>
            <p:nvSpPr>
              <p:cNvPr id="56406" name="Rectangle 10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7" name="Text Box 11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735" name="Group 12"/>
            <p:cNvGrpSpPr>
              <a:grpSpLocks/>
            </p:cNvGrpSpPr>
            <p:nvPr/>
          </p:nvGrpSpPr>
          <p:grpSpPr bwMode="auto">
            <a:xfrm>
              <a:off x="2825" y="2923"/>
              <a:ext cx="649" cy="173"/>
              <a:chOff x="1895" y="3931"/>
              <a:chExt cx="649" cy="173"/>
            </a:xfrm>
          </p:grpSpPr>
          <p:sp>
            <p:nvSpPr>
              <p:cNvPr id="56404" name="Rectangle 13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5" name="Text Box 14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77" name="Line 15"/>
            <p:cNvSpPr>
              <a:spLocks noChangeShapeType="1"/>
            </p:cNvSpPr>
            <p:nvPr/>
          </p:nvSpPr>
          <p:spPr bwMode="auto">
            <a:xfrm>
              <a:off x="3449" y="2671"/>
              <a:ext cx="1151" cy="15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78" name="Line 16"/>
            <p:cNvSpPr>
              <a:spLocks noChangeShapeType="1"/>
            </p:cNvSpPr>
            <p:nvPr/>
          </p:nvSpPr>
          <p:spPr bwMode="auto">
            <a:xfrm>
              <a:off x="3468" y="2851"/>
              <a:ext cx="1139" cy="144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79" name="Line 17"/>
            <p:cNvSpPr>
              <a:spLocks noChangeShapeType="1"/>
            </p:cNvSpPr>
            <p:nvPr/>
          </p:nvSpPr>
          <p:spPr bwMode="auto">
            <a:xfrm>
              <a:off x="3487" y="3031"/>
              <a:ext cx="1124" cy="132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0" name="Text Box 18"/>
            <p:cNvSpPr txBox="1">
              <a:spLocks noChangeArrowheads="1"/>
            </p:cNvSpPr>
            <p:nvPr/>
          </p:nvSpPr>
          <p:spPr bwMode="auto">
            <a:xfrm>
              <a:off x="3520" y="253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pkt0</a:t>
              </a:r>
            </a:p>
          </p:txBody>
        </p:sp>
        <p:sp>
          <p:nvSpPr>
            <p:cNvPr id="56381" name="Text Box 19"/>
            <p:cNvSpPr txBox="1">
              <a:spLocks noChangeArrowheads="1"/>
            </p:cNvSpPr>
            <p:nvPr/>
          </p:nvSpPr>
          <p:spPr bwMode="auto">
            <a:xfrm>
              <a:off x="3518" y="271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pkt1</a:t>
              </a:r>
            </a:p>
          </p:txBody>
        </p:sp>
        <p:sp>
          <p:nvSpPr>
            <p:cNvPr id="56382" name="Text Box 20"/>
            <p:cNvSpPr txBox="1">
              <a:spLocks noChangeArrowheads="1"/>
            </p:cNvSpPr>
            <p:nvPr/>
          </p:nvSpPr>
          <p:spPr bwMode="auto">
            <a:xfrm>
              <a:off x="3516" y="289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pkt2</a:t>
              </a:r>
            </a:p>
          </p:txBody>
        </p:sp>
        <p:grpSp>
          <p:nvGrpSpPr>
            <p:cNvPr id="71742" name="Group 23"/>
            <p:cNvGrpSpPr>
              <a:grpSpLocks/>
            </p:cNvGrpSpPr>
            <p:nvPr/>
          </p:nvGrpSpPr>
          <p:grpSpPr bwMode="auto">
            <a:xfrm>
              <a:off x="2827" y="3573"/>
              <a:ext cx="649" cy="173"/>
              <a:chOff x="1895" y="3931"/>
              <a:chExt cx="649" cy="173"/>
            </a:xfrm>
          </p:grpSpPr>
          <p:sp>
            <p:nvSpPr>
              <p:cNvPr id="56402" name="Rectangle 24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3" name="Text Box 25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84" name="Line 32"/>
            <p:cNvSpPr>
              <a:spLocks noChangeShapeType="1"/>
            </p:cNvSpPr>
            <p:nvPr/>
          </p:nvSpPr>
          <p:spPr bwMode="auto">
            <a:xfrm>
              <a:off x="3489" y="3657"/>
              <a:ext cx="1124" cy="141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5" name="Text Box 35"/>
            <p:cNvSpPr txBox="1">
              <a:spLocks noChangeArrowheads="1"/>
            </p:cNvSpPr>
            <p:nvPr/>
          </p:nvSpPr>
          <p:spPr bwMode="auto">
            <a:xfrm>
              <a:off x="3542" y="3522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pkt0</a:t>
              </a:r>
            </a:p>
          </p:txBody>
        </p:sp>
        <p:sp>
          <p:nvSpPr>
            <p:cNvPr id="56386" name="Text Box 39"/>
            <p:cNvSpPr txBox="1">
              <a:spLocks noChangeArrowheads="1"/>
            </p:cNvSpPr>
            <p:nvPr/>
          </p:nvSpPr>
          <p:spPr bwMode="auto">
            <a:xfrm>
              <a:off x="2817" y="3322"/>
              <a:ext cx="87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timeout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retransmit pkt0</a:t>
              </a:r>
            </a:p>
          </p:txBody>
        </p:sp>
        <p:sp>
          <p:nvSpPr>
            <p:cNvPr id="56387" name="Rectangle 45"/>
            <p:cNvSpPr>
              <a:spLocks noChangeArrowheads="1"/>
            </p:cNvSpPr>
            <p:nvPr/>
          </p:nvSpPr>
          <p:spPr bwMode="auto">
            <a:xfrm>
              <a:off x="4729" y="2774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8" name="Text Box 46"/>
            <p:cNvSpPr txBox="1">
              <a:spLocks noChangeArrowheads="1"/>
            </p:cNvSpPr>
            <p:nvPr/>
          </p:nvSpPr>
          <p:spPr bwMode="auto">
            <a:xfrm>
              <a:off x="4610" y="2743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 1 2 3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0 1 2</a:t>
              </a:r>
            </a:p>
          </p:txBody>
        </p:sp>
        <p:sp>
          <p:nvSpPr>
            <p:cNvPr id="56389" name="Rectangle 50"/>
            <p:cNvSpPr>
              <a:spLocks noChangeArrowheads="1"/>
            </p:cNvSpPr>
            <p:nvPr/>
          </p:nvSpPr>
          <p:spPr bwMode="auto">
            <a:xfrm>
              <a:off x="4805" y="2945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0" name="Text Box 51"/>
            <p:cNvSpPr txBox="1">
              <a:spLocks noChangeArrowheads="1"/>
            </p:cNvSpPr>
            <p:nvPr/>
          </p:nvSpPr>
          <p:spPr bwMode="auto">
            <a:xfrm>
              <a:off x="4608" y="2916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 2 3 0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1 2</a:t>
              </a:r>
            </a:p>
          </p:txBody>
        </p:sp>
        <p:sp>
          <p:nvSpPr>
            <p:cNvPr id="56391" name="Rectangle 53"/>
            <p:cNvSpPr>
              <a:spLocks noChangeArrowheads="1"/>
            </p:cNvSpPr>
            <p:nvPr/>
          </p:nvSpPr>
          <p:spPr bwMode="auto">
            <a:xfrm>
              <a:off x="4887" y="3111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2" name="Text Box 54"/>
            <p:cNvSpPr txBox="1">
              <a:spLocks noChangeArrowheads="1"/>
            </p:cNvSpPr>
            <p:nvPr/>
          </p:nvSpPr>
          <p:spPr bwMode="auto">
            <a:xfrm>
              <a:off x="4610" y="3082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0 1 2 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3 0 1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2</a:t>
              </a:r>
            </a:p>
          </p:txBody>
        </p:sp>
        <p:sp>
          <p:nvSpPr>
            <p:cNvPr id="56393" name="Line 62"/>
            <p:cNvSpPr>
              <a:spLocks noChangeShapeType="1"/>
            </p:cNvSpPr>
            <p:nvPr/>
          </p:nvSpPr>
          <p:spPr bwMode="auto">
            <a:xfrm flipH="1">
              <a:off x="3744" y="2826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4" name="Line 63"/>
            <p:cNvSpPr>
              <a:spLocks noChangeShapeType="1"/>
            </p:cNvSpPr>
            <p:nvPr/>
          </p:nvSpPr>
          <p:spPr bwMode="auto">
            <a:xfrm flipH="1">
              <a:off x="3763" y="2992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5" name="Line 64"/>
            <p:cNvSpPr>
              <a:spLocks noChangeShapeType="1"/>
            </p:cNvSpPr>
            <p:nvPr/>
          </p:nvSpPr>
          <p:spPr bwMode="auto">
            <a:xfrm flipH="1">
              <a:off x="3782" y="3158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6" name="Text Box 65"/>
            <p:cNvSpPr txBox="1">
              <a:spLocks noChangeArrowheads="1"/>
            </p:cNvSpPr>
            <p:nvPr/>
          </p:nvSpPr>
          <p:spPr bwMode="auto">
            <a:xfrm>
              <a:off x="3628" y="3048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7" name="Text Box 66"/>
            <p:cNvSpPr txBox="1">
              <a:spLocks noChangeArrowheads="1"/>
            </p:cNvSpPr>
            <p:nvPr/>
          </p:nvSpPr>
          <p:spPr bwMode="auto">
            <a:xfrm>
              <a:off x="3640" y="3228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8" name="Text Box 67"/>
            <p:cNvSpPr txBox="1">
              <a:spLocks noChangeArrowheads="1"/>
            </p:cNvSpPr>
            <p:nvPr/>
          </p:nvSpPr>
          <p:spPr bwMode="auto">
            <a:xfrm>
              <a:off x="3659" y="3387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9" name="Text Box 68"/>
            <p:cNvSpPr txBox="1">
              <a:spLocks noChangeArrowheads="1"/>
            </p:cNvSpPr>
            <p:nvPr/>
          </p:nvSpPr>
          <p:spPr bwMode="auto">
            <a:xfrm>
              <a:off x="4578" y="365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will accept packet</a:t>
              </a:r>
            </a:p>
            <a:p>
              <a:pPr eaLnBrk="0" hangingPunct="0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with seq number 0</a:t>
              </a:r>
            </a:p>
          </p:txBody>
        </p:sp>
        <p:sp>
          <p:nvSpPr>
            <p:cNvPr id="56400" name="Line 69"/>
            <p:cNvSpPr>
              <a:spLocks noChangeShapeType="1"/>
            </p:cNvSpPr>
            <p:nvPr/>
          </p:nvSpPr>
          <p:spPr bwMode="auto">
            <a:xfrm flipV="1">
              <a:off x="5022" y="3269"/>
              <a:ext cx="0" cy="40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401" name="Text Box 117"/>
            <p:cNvSpPr txBox="1">
              <a:spLocks noChangeArrowheads="1"/>
            </p:cNvSpPr>
            <p:nvPr/>
          </p:nvSpPr>
          <p:spPr bwMode="auto">
            <a:xfrm>
              <a:off x="2796" y="3813"/>
              <a:ext cx="6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(b) oops!</a:t>
              </a:r>
            </a:p>
          </p:txBody>
        </p:sp>
      </p:grpSp>
      <p:grpSp>
        <p:nvGrpSpPr>
          <p:cNvPr id="71690" name="Group 128"/>
          <p:cNvGrpSpPr>
            <a:grpSpLocks/>
          </p:cNvGrpSpPr>
          <p:nvPr/>
        </p:nvGrpSpPr>
        <p:grpSpPr bwMode="auto">
          <a:xfrm>
            <a:off x="4449763" y="825500"/>
            <a:ext cx="4294187" cy="2138363"/>
            <a:chOff x="2803" y="520"/>
            <a:chExt cx="2705" cy="1347"/>
          </a:xfrm>
        </p:grpSpPr>
        <p:grpSp>
          <p:nvGrpSpPr>
            <p:cNvPr id="71697" name="Group 72"/>
            <p:cNvGrpSpPr>
              <a:grpSpLocks/>
            </p:cNvGrpSpPr>
            <p:nvPr/>
          </p:nvGrpSpPr>
          <p:grpSpPr bwMode="auto">
            <a:xfrm>
              <a:off x="2819" y="568"/>
              <a:ext cx="649" cy="173"/>
              <a:chOff x="1895" y="3931"/>
              <a:chExt cx="649" cy="173"/>
            </a:xfrm>
          </p:grpSpPr>
          <p:sp>
            <p:nvSpPr>
              <p:cNvPr id="56372" name="Rectangle 73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73" name="Text Box 74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698" name="Group 75"/>
            <p:cNvGrpSpPr>
              <a:grpSpLocks/>
            </p:cNvGrpSpPr>
            <p:nvPr/>
          </p:nvGrpSpPr>
          <p:grpSpPr bwMode="auto">
            <a:xfrm>
              <a:off x="2831" y="741"/>
              <a:ext cx="649" cy="173"/>
              <a:chOff x="1895" y="3931"/>
              <a:chExt cx="649" cy="173"/>
            </a:xfrm>
          </p:grpSpPr>
          <p:sp>
            <p:nvSpPr>
              <p:cNvPr id="56370" name="Rectangle 76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71" name="Text Box 77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699" name="Group 78"/>
            <p:cNvGrpSpPr>
              <a:grpSpLocks/>
            </p:cNvGrpSpPr>
            <p:nvPr/>
          </p:nvGrpSpPr>
          <p:grpSpPr bwMode="auto">
            <a:xfrm>
              <a:off x="2836" y="907"/>
              <a:ext cx="649" cy="173"/>
              <a:chOff x="1895" y="3931"/>
              <a:chExt cx="649" cy="173"/>
            </a:xfrm>
          </p:grpSpPr>
          <p:sp>
            <p:nvSpPr>
              <p:cNvPr id="56368" name="Rectangle 79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69" name="Text Box 80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41" name="Line 81"/>
            <p:cNvSpPr>
              <a:spLocks noChangeShapeType="1"/>
            </p:cNvSpPr>
            <p:nvPr/>
          </p:nvSpPr>
          <p:spPr bwMode="auto">
            <a:xfrm>
              <a:off x="3460" y="655"/>
              <a:ext cx="1151" cy="15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2" name="Line 82"/>
            <p:cNvSpPr>
              <a:spLocks noChangeShapeType="1"/>
            </p:cNvSpPr>
            <p:nvPr/>
          </p:nvSpPr>
          <p:spPr bwMode="auto">
            <a:xfrm>
              <a:off x="3479" y="835"/>
              <a:ext cx="1139" cy="144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3" name="Line 83"/>
            <p:cNvSpPr>
              <a:spLocks noChangeShapeType="1"/>
            </p:cNvSpPr>
            <p:nvPr/>
          </p:nvSpPr>
          <p:spPr bwMode="auto">
            <a:xfrm>
              <a:off x="3498" y="1015"/>
              <a:ext cx="1124" cy="132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4" name="Text Box 84"/>
            <p:cNvSpPr txBox="1">
              <a:spLocks noChangeArrowheads="1"/>
            </p:cNvSpPr>
            <p:nvPr/>
          </p:nvSpPr>
          <p:spPr bwMode="auto">
            <a:xfrm>
              <a:off x="3489" y="52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pkt0</a:t>
              </a:r>
            </a:p>
          </p:txBody>
        </p:sp>
        <p:sp>
          <p:nvSpPr>
            <p:cNvPr id="56345" name="Text Box 85"/>
            <p:cNvSpPr txBox="1">
              <a:spLocks noChangeArrowheads="1"/>
            </p:cNvSpPr>
            <p:nvPr/>
          </p:nvSpPr>
          <p:spPr bwMode="auto">
            <a:xfrm>
              <a:off x="3529" y="70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pkt1</a:t>
              </a:r>
            </a:p>
          </p:txBody>
        </p:sp>
        <p:sp>
          <p:nvSpPr>
            <p:cNvPr id="56346" name="Text Box 86"/>
            <p:cNvSpPr txBox="1">
              <a:spLocks noChangeArrowheads="1"/>
            </p:cNvSpPr>
            <p:nvPr/>
          </p:nvSpPr>
          <p:spPr bwMode="auto">
            <a:xfrm>
              <a:off x="3527" y="88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pkt2</a:t>
              </a:r>
            </a:p>
          </p:txBody>
        </p:sp>
        <p:sp>
          <p:nvSpPr>
            <p:cNvPr id="56347" name="Rectangle 88"/>
            <p:cNvSpPr>
              <a:spLocks noChangeArrowheads="1"/>
            </p:cNvSpPr>
            <p:nvPr/>
          </p:nvSpPr>
          <p:spPr bwMode="auto">
            <a:xfrm>
              <a:off x="3035" y="1394"/>
              <a:ext cx="253" cy="11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8" name="Text Box 89"/>
            <p:cNvSpPr txBox="1">
              <a:spLocks noChangeArrowheads="1"/>
            </p:cNvSpPr>
            <p:nvPr/>
          </p:nvSpPr>
          <p:spPr bwMode="auto">
            <a:xfrm>
              <a:off x="2838" y="1365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 2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3 0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1 2</a:t>
              </a:r>
            </a:p>
          </p:txBody>
        </p:sp>
        <p:sp>
          <p:nvSpPr>
            <p:cNvPr id="56349" name="Line 90"/>
            <p:cNvSpPr>
              <a:spLocks noChangeShapeType="1"/>
            </p:cNvSpPr>
            <p:nvPr/>
          </p:nvSpPr>
          <p:spPr bwMode="auto">
            <a:xfrm>
              <a:off x="3480" y="1473"/>
              <a:ext cx="1124" cy="141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0" name="Text Box 91"/>
            <p:cNvSpPr txBox="1">
              <a:spLocks noChangeArrowheads="1"/>
            </p:cNvSpPr>
            <p:nvPr/>
          </p:nvSpPr>
          <p:spPr bwMode="auto">
            <a:xfrm>
              <a:off x="3545" y="1478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pkt0</a:t>
              </a:r>
            </a:p>
          </p:txBody>
        </p:sp>
        <p:sp>
          <p:nvSpPr>
            <p:cNvPr id="56351" name="Rectangle 95"/>
            <p:cNvSpPr>
              <a:spLocks noChangeArrowheads="1"/>
            </p:cNvSpPr>
            <p:nvPr/>
          </p:nvSpPr>
          <p:spPr bwMode="auto">
            <a:xfrm>
              <a:off x="4740" y="758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2" name="Text Box 96"/>
            <p:cNvSpPr txBox="1">
              <a:spLocks noChangeArrowheads="1"/>
            </p:cNvSpPr>
            <p:nvPr/>
          </p:nvSpPr>
          <p:spPr bwMode="auto">
            <a:xfrm>
              <a:off x="4621" y="727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 1 2 3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0 1 2</a:t>
              </a:r>
            </a:p>
          </p:txBody>
        </p:sp>
        <p:sp>
          <p:nvSpPr>
            <p:cNvPr id="56353" name="Rectangle 97"/>
            <p:cNvSpPr>
              <a:spLocks noChangeArrowheads="1"/>
            </p:cNvSpPr>
            <p:nvPr/>
          </p:nvSpPr>
          <p:spPr bwMode="auto">
            <a:xfrm>
              <a:off x="4816" y="929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4" name="Text Box 98"/>
            <p:cNvSpPr txBox="1">
              <a:spLocks noChangeArrowheads="1"/>
            </p:cNvSpPr>
            <p:nvPr/>
          </p:nvSpPr>
          <p:spPr bwMode="auto">
            <a:xfrm>
              <a:off x="4619" y="900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0 1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 2 3 0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1 2</a:t>
              </a:r>
            </a:p>
          </p:txBody>
        </p:sp>
        <p:sp>
          <p:nvSpPr>
            <p:cNvPr id="56355" name="Rectangle 99"/>
            <p:cNvSpPr>
              <a:spLocks noChangeArrowheads="1"/>
            </p:cNvSpPr>
            <p:nvPr/>
          </p:nvSpPr>
          <p:spPr bwMode="auto">
            <a:xfrm>
              <a:off x="4898" y="1095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6" name="Text Box 100"/>
            <p:cNvSpPr txBox="1">
              <a:spLocks noChangeArrowheads="1"/>
            </p:cNvSpPr>
            <p:nvPr/>
          </p:nvSpPr>
          <p:spPr bwMode="auto">
            <a:xfrm>
              <a:off x="4621" y="1066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0 1 2 </a:t>
              </a:r>
              <a:r>
                <a:rPr lang="en-US" sz="1200" smtClean="0">
                  <a:solidFill>
                    <a:srgbClr val="FFFFFF"/>
                  </a:solidFill>
                  <a:latin typeface="Arial" charset="0"/>
                </a:rPr>
                <a:t>3 0 1</a:t>
              </a:r>
              <a:r>
                <a:rPr lang="en-US" sz="1200" smtClean="0">
                  <a:solidFill>
                    <a:srgbClr val="000000"/>
                  </a:solidFill>
                  <a:latin typeface="Arial" charset="0"/>
                </a:rPr>
                <a:t> 2</a:t>
              </a:r>
            </a:p>
          </p:txBody>
        </p:sp>
        <p:sp>
          <p:nvSpPr>
            <p:cNvPr id="56357" name="Line 103"/>
            <p:cNvSpPr>
              <a:spLocks noChangeShapeType="1"/>
            </p:cNvSpPr>
            <p:nvPr/>
          </p:nvSpPr>
          <p:spPr bwMode="auto">
            <a:xfrm flipH="1">
              <a:off x="3453" y="810"/>
              <a:ext cx="1124" cy="463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8" name="Line 104"/>
            <p:cNvSpPr>
              <a:spLocks noChangeShapeType="1"/>
            </p:cNvSpPr>
            <p:nvPr/>
          </p:nvSpPr>
          <p:spPr bwMode="auto">
            <a:xfrm flipH="1">
              <a:off x="3465" y="976"/>
              <a:ext cx="1131" cy="478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9" name="Text Box 107"/>
            <p:cNvSpPr txBox="1">
              <a:spLocks noChangeArrowheads="1"/>
            </p:cNvSpPr>
            <p:nvPr/>
          </p:nvSpPr>
          <p:spPr bwMode="auto">
            <a:xfrm>
              <a:off x="3780" y="1245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60" name="Text Box 109"/>
            <p:cNvSpPr txBox="1">
              <a:spLocks noChangeArrowheads="1"/>
            </p:cNvSpPr>
            <p:nvPr/>
          </p:nvSpPr>
          <p:spPr bwMode="auto">
            <a:xfrm>
              <a:off x="4596" y="1501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will accept packet</a:t>
              </a:r>
            </a:p>
            <a:p>
              <a:pPr eaLnBrk="0" hangingPunct="0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with seq number 0</a:t>
              </a:r>
            </a:p>
          </p:txBody>
        </p:sp>
        <p:sp>
          <p:nvSpPr>
            <p:cNvPr id="56361" name="Line 110"/>
            <p:cNvSpPr>
              <a:spLocks noChangeShapeType="1"/>
            </p:cNvSpPr>
            <p:nvPr/>
          </p:nvSpPr>
          <p:spPr bwMode="auto">
            <a:xfrm flipH="1" flipV="1">
              <a:off x="5033" y="1253"/>
              <a:ext cx="0" cy="281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62" name="Line 112"/>
            <p:cNvSpPr>
              <a:spLocks noChangeShapeType="1"/>
            </p:cNvSpPr>
            <p:nvPr/>
          </p:nvSpPr>
          <p:spPr bwMode="auto">
            <a:xfrm>
              <a:off x="3475" y="1290"/>
              <a:ext cx="372" cy="4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1722" name="Group 115"/>
            <p:cNvGrpSpPr>
              <a:grpSpLocks/>
            </p:cNvGrpSpPr>
            <p:nvPr/>
          </p:nvGrpSpPr>
          <p:grpSpPr bwMode="auto">
            <a:xfrm>
              <a:off x="2838" y="1185"/>
              <a:ext cx="649" cy="173"/>
              <a:chOff x="2667" y="3750"/>
              <a:chExt cx="649" cy="173"/>
            </a:xfrm>
          </p:grpSpPr>
          <p:sp>
            <p:nvSpPr>
              <p:cNvPr id="56366" name="Rectangle 113"/>
              <p:cNvSpPr>
                <a:spLocks noChangeArrowheads="1"/>
              </p:cNvSpPr>
              <p:nvPr/>
            </p:nvSpPr>
            <p:spPr bwMode="auto">
              <a:xfrm>
                <a:off x="2786" y="3779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67" name="Text Box 114"/>
              <p:cNvSpPr txBox="1">
                <a:spLocks noChangeArrowheads="1"/>
              </p:cNvSpPr>
              <p:nvPr/>
            </p:nvSpPr>
            <p:spPr bwMode="auto">
              <a:xfrm>
                <a:off x="2667" y="3750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0 </a:t>
                </a: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1 2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3 </a:t>
                </a: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0 1 2</a:t>
                </a:r>
              </a:p>
            </p:txBody>
          </p:sp>
        </p:grpSp>
        <p:sp>
          <p:nvSpPr>
            <p:cNvPr id="56364" name="Text Box 116"/>
            <p:cNvSpPr txBox="1">
              <a:spLocks noChangeArrowheads="1"/>
            </p:cNvSpPr>
            <p:nvPr/>
          </p:nvSpPr>
          <p:spPr bwMode="auto">
            <a:xfrm>
              <a:off x="3547" y="1154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pkt3</a:t>
              </a:r>
            </a:p>
          </p:txBody>
        </p:sp>
        <p:sp>
          <p:nvSpPr>
            <p:cNvPr id="56365" name="Text Box 119"/>
            <p:cNvSpPr txBox="1">
              <a:spLocks noChangeArrowheads="1"/>
            </p:cNvSpPr>
            <p:nvPr/>
          </p:nvSpPr>
          <p:spPr bwMode="auto">
            <a:xfrm>
              <a:off x="2803" y="1655"/>
              <a:ext cx="9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(a) no problem</a:t>
              </a:r>
            </a:p>
          </p:txBody>
        </p:sp>
      </p:grpSp>
      <p:grpSp>
        <p:nvGrpSpPr>
          <p:cNvPr id="373882" name="Group 122"/>
          <p:cNvGrpSpPr>
            <a:grpSpLocks/>
          </p:cNvGrpSpPr>
          <p:nvPr/>
        </p:nvGrpSpPr>
        <p:grpSpPr bwMode="auto">
          <a:xfrm>
            <a:off x="6434138" y="890588"/>
            <a:ext cx="517525" cy="5278437"/>
            <a:chOff x="3821" y="550"/>
            <a:chExt cx="326" cy="3325"/>
          </a:xfrm>
        </p:grpSpPr>
        <p:pic>
          <p:nvPicPr>
            <p:cNvPr id="71695" name="Picture 5" descr="curtai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3" y="550"/>
              <a:ext cx="284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696" name="Picture 111" descr="curtai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1" y="2564"/>
              <a:ext cx="326" cy="1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3881" name="Text Box 121"/>
          <p:cNvSpPr txBox="1">
            <a:spLocks noChangeArrowheads="1"/>
          </p:cNvSpPr>
          <p:nvPr/>
        </p:nvSpPr>
        <p:spPr bwMode="auto">
          <a:xfrm>
            <a:off x="4695825" y="3049588"/>
            <a:ext cx="3835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i="1" smtClean="0">
                <a:solidFill>
                  <a:srgbClr val="000000"/>
                </a:solidFill>
              </a:rPr>
              <a:t>receiver can</a:t>
            </a:r>
            <a:r>
              <a:rPr lang="ja-JP" altLang="en-US" i="1" smtClean="0">
                <a:solidFill>
                  <a:srgbClr val="000000"/>
                </a:solidFill>
              </a:rPr>
              <a:t>’</a:t>
            </a:r>
            <a:r>
              <a:rPr lang="en-US" altLang="ja-JP" i="1" smtClean="0">
                <a:solidFill>
                  <a:srgbClr val="000000"/>
                </a:solidFill>
              </a:rPr>
              <a:t>t see sender side.</a:t>
            </a:r>
          </a:p>
          <a:p>
            <a:pPr algn="ctr" eaLnBrk="0" hangingPunct="0"/>
            <a:r>
              <a:rPr lang="en-US" altLang="en-US" i="1" smtClean="0">
                <a:solidFill>
                  <a:srgbClr val="000000"/>
                </a:solidFill>
              </a:rPr>
              <a:t>receiver behavior identical in both cases!</a:t>
            </a:r>
          </a:p>
          <a:p>
            <a:pPr algn="ctr" eaLnBrk="0" hangingPunct="0"/>
            <a:r>
              <a:rPr lang="en-US" altLang="en-US" i="1" smtClean="0">
                <a:solidFill>
                  <a:srgbClr val="CC0000"/>
                </a:solidFill>
              </a:rPr>
              <a:t>something</a:t>
            </a:r>
            <a:r>
              <a:rPr lang="ja-JP" altLang="en-US" i="1" smtClean="0">
                <a:solidFill>
                  <a:srgbClr val="CC0000"/>
                </a:solidFill>
              </a:rPr>
              <a:t>’</a:t>
            </a:r>
            <a:r>
              <a:rPr lang="en-US" altLang="ja-JP" i="1" smtClean="0">
                <a:solidFill>
                  <a:srgbClr val="CC0000"/>
                </a:solidFill>
              </a:rPr>
              <a:t>s (very) wrong!</a:t>
            </a:r>
            <a:endParaRPr lang="en-US" altLang="en-US" i="1" smtClean="0">
              <a:solidFill>
                <a:srgbClr val="CC0000"/>
              </a:solidFill>
            </a:endParaRPr>
          </a:p>
        </p:txBody>
      </p:sp>
      <p:pic>
        <p:nvPicPr>
          <p:cNvPr id="71693" name="Picture 1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157288"/>
            <a:ext cx="307657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3884" name="Rectangle 124"/>
          <p:cNvSpPr>
            <a:spLocks noChangeArrowheads="1"/>
          </p:cNvSpPr>
          <p:nvPr/>
        </p:nvSpPr>
        <p:spPr bwMode="auto">
          <a:xfrm>
            <a:off x="546100" y="2732088"/>
            <a:ext cx="327660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receiver sees no difference in two scenarios!</a:t>
            </a:r>
          </a:p>
          <a:p>
            <a:pPr marL="292100" indent="-292100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duplicate data accepted as new in (b)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Q: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what relationship between </a:t>
            </a:r>
            <a:r>
              <a:rPr lang="en-US" dirty="0" err="1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seq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# size and window size to avoid problem in (b)?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7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881" grpId="0"/>
      <p:bldP spid="3738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9" name="Group 3"/>
          <p:cNvGrpSpPr>
            <a:grpSpLocks/>
          </p:cNvGrpSpPr>
          <p:nvPr/>
        </p:nvGrpSpPr>
        <p:grpSpPr bwMode="auto">
          <a:xfrm>
            <a:off x="3038475" y="3352800"/>
            <a:ext cx="817563" cy="795338"/>
            <a:chOff x="963" y="1131"/>
            <a:chExt cx="515" cy="501"/>
          </a:xfrm>
        </p:grpSpPr>
        <p:sp>
          <p:nvSpPr>
            <p:cNvPr id="50210" name="Oval 4"/>
            <p:cNvSpPr>
              <a:spLocks noChangeArrowheads="1"/>
            </p:cNvSpPr>
            <p:nvPr/>
          </p:nvSpPr>
          <p:spPr bwMode="auto">
            <a:xfrm>
              <a:off x="963" y="1131"/>
              <a:ext cx="490" cy="50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0211" name="Text Box 5"/>
            <p:cNvSpPr txBox="1">
              <a:spLocks noChangeArrowheads="1"/>
            </p:cNvSpPr>
            <p:nvPr/>
          </p:nvSpPr>
          <p:spPr bwMode="auto">
            <a:xfrm>
              <a:off x="974" y="115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0 from below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0180" name="Line 6"/>
          <p:cNvSpPr>
            <a:spLocks noChangeShapeType="1"/>
          </p:cNvSpPr>
          <p:nvPr/>
        </p:nvSpPr>
        <p:spPr bwMode="auto">
          <a:xfrm>
            <a:off x="2874963" y="2282825"/>
            <a:ext cx="419100" cy="1079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1" name="Freeform 7"/>
          <p:cNvSpPr>
            <a:spLocks/>
          </p:cNvSpPr>
          <p:nvPr/>
        </p:nvSpPr>
        <p:spPr bwMode="auto">
          <a:xfrm flipV="1">
            <a:off x="3556000" y="2600325"/>
            <a:ext cx="1590675" cy="785813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2" name="Text Box 8"/>
          <p:cNvSpPr txBox="1">
            <a:spLocks noChangeArrowheads="1"/>
          </p:cNvSpPr>
          <p:nvPr/>
        </p:nvSpPr>
        <p:spPr bwMode="auto">
          <a:xfrm>
            <a:off x="6116638" y="2959100"/>
            <a:ext cx="30273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make_pkt(NAK,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3" name="Text Box 9"/>
          <p:cNvSpPr txBox="1">
            <a:spLocks noChangeArrowheads="1"/>
          </p:cNvSpPr>
          <p:nvPr/>
        </p:nvSpPr>
        <p:spPr bwMode="auto">
          <a:xfrm>
            <a:off x="6119813" y="3671888"/>
            <a:ext cx="26241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not corrupt(rcvpkt) &amp;&amp;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has_seq0(rcvpkt)</a:t>
            </a:r>
          </a:p>
          <a:p>
            <a:pPr algn="ctr" eaLnBrk="0" hangingPunct="0"/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4" name="Line 10"/>
          <p:cNvSpPr>
            <a:spLocks noChangeShapeType="1"/>
          </p:cNvSpPr>
          <p:nvPr/>
        </p:nvSpPr>
        <p:spPr bwMode="auto">
          <a:xfrm>
            <a:off x="6203950" y="4370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5" name="Freeform 11"/>
          <p:cNvSpPr>
            <a:spLocks/>
          </p:cNvSpPr>
          <p:nvPr/>
        </p:nvSpPr>
        <p:spPr bwMode="auto">
          <a:xfrm>
            <a:off x="3573463" y="4168775"/>
            <a:ext cx="1590675" cy="688975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6" name="Text Box 12"/>
          <p:cNvSpPr txBox="1">
            <a:spLocks noChangeArrowheads="1"/>
          </p:cNvSpPr>
          <p:nvPr/>
        </p:nvSpPr>
        <p:spPr bwMode="auto">
          <a:xfrm>
            <a:off x="2962275" y="4749800"/>
            <a:ext cx="3581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&amp;&amp; has_seq1(rcvpkt)</a:t>
            </a:r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7" name="Line 13"/>
          <p:cNvSpPr>
            <a:spLocks noChangeShapeType="1"/>
          </p:cNvSpPr>
          <p:nvPr/>
        </p:nvSpPr>
        <p:spPr bwMode="auto">
          <a:xfrm>
            <a:off x="3028950" y="5307013"/>
            <a:ext cx="2898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8" name="Text Box 14"/>
          <p:cNvSpPr txBox="1">
            <a:spLocks noChangeArrowheads="1"/>
          </p:cNvSpPr>
          <p:nvPr/>
        </p:nvSpPr>
        <p:spPr bwMode="auto">
          <a:xfrm>
            <a:off x="2971800" y="5362575"/>
            <a:ext cx="38528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0189" name="Group 15"/>
          <p:cNvGrpSpPr>
            <a:grpSpLocks/>
          </p:cNvGrpSpPr>
          <p:nvPr/>
        </p:nvGrpSpPr>
        <p:grpSpPr bwMode="auto">
          <a:xfrm>
            <a:off x="4737100" y="3387725"/>
            <a:ext cx="825500" cy="796925"/>
            <a:chOff x="4398" y="3133"/>
            <a:chExt cx="520" cy="502"/>
          </a:xfrm>
        </p:grpSpPr>
        <p:sp>
          <p:nvSpPr>
            <p:cNvPr id="50208" name="Oval 16"/>
            <p:cNvSpPr>
              <a:spLocks noChangeArrowheads="1"/>
            </p:cNvSpPr>
            <p:nvPr/>
          </p:nvSpPr>
          <p:spPr bwMode="auto">
            <a:xfrm>
              <a:off x="4398" y="3133"/>
              <a:ext cx="507" cy="50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0209" name="Text Box 17"/>
            <p:cNvSpPr txBox="1">
              <a:spLocks noChangeArrowheads="1"/>
            </p:cNvSpPr>
            <p:nvPr/>
          </p:nvSpPr>
          <p:spPr bwMode="auto">
            <a:xfrm>
              <a:off x="4414" y="316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1 from below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0190" name="Freeform 18"/>
          <p:cNvSpPr>
            <a:spLocks/>
          </p:cNvSpPr>
          <p:nvPr/>
        </p:nvSpPr>
        <p:spPr bwMode="auto">
          <a:xfrm rot="-1361013">
            <a:off x="5437188" y="2979738"/>
            <a:ext cx="839787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1" name="Text Box 19"/>
          <p:cNvSpPr txBox="1">
            <a:spLocks noChangeArrowheads="1"/>
          </p:cNvSpPr>
          <p:nvPr/>
        </p:nvSpPr>
        <p:spPr bwMode="auto">
          <a:xfrm>
            <a:off x="3124200" y="1284288"/>
            <a:ext cx="39814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&amp;&amp; has_seq0(rcvpkt) 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2" name="Line 20"/>
          <p:cNvSpPr>
            <a:spLocks noChangeShapeType="1"/>
          </p:cNvSpPr>
          <p:nvPr/>
        </p:nvSpPr>
        <p:spPr bwMode="auto">
          <a:xfrm>
            <a:off x="3233738" y="1854200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3" name="Text Box 21"/>
          <p:cNvSpPr txBox="1">
            <a:spLocks noChangeArrowheads="1"/>
          </p:cNvSpPr>
          <p:nvPr/>
        </p:nvSpPr>
        <p:spPr bwMode="auto">
          <a:xfrm>
            <a:off x="3136900" y="1811338"/>
            <a:ext cx="347503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4" name="Freeform 22"/>
          <p:cNvSpPr>
            <a:spLocks/>
          </p:cNvSpPr>
          <p:nvPr/>
        </p:nvSpPr>
        <p:spPr bwMode="auto">
          <a:xfrm rot="1020547">
            <a:off x="5461000" y="37036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5" name="Text Box 23"/>
          <p:cNvSpPr txBox="1">
            <a:spLocks noChangeArrowheads="1"/>
          </p:cNvSpPr>
          <p:nvPr/>
        </p:nvSpPr>
        <p:spPr bwMode="auto">
          <a:xfrm>
            <a:off x="6067425" y="2662238"/>
            <a:ext cx="2871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(corrupt(rcvpkt)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6" name="Line 24"/>
          <p:cNvSpPr>
            <a:spLocks noChangeShapeType="1"/>
          </p:cNvSpPr>
          <p:nvPr/>
        </p:nvSpPr>
        <p:spPr bwMode="auto">
          <a:xfrm>
            <a:off x="6205538" y="2973388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7" name="Text Box 25"/>
          <p:cNvSpPr txBox="1">
            <a:spLocks noChangeArrowheads="1"/>
          </p:cNvSpPr>
          <p:nvPr/>
        </p:nvSpPr>
        <p:spPr bwMode="auto">
          <a:xfrm>
            <a:off x="6075363" y="4424363"/>
            <a:ext cx="29400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8" name="Text Box 26"/>
          <p:cNvSpPr txBox="1">
            <a:spLocks noChangeArrowheads="1"/>
          </p:cNvSpPr>
          <p:nvPr/>
        </p:nvSpPr>
        <p:spPr bwMode="auto">
          <a:xfrm>
            <a:off x="193675" y="3651250"/>
            <a:ext cx="262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not corrupt(rcvpkt) &amp;&amp;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has_seq1(rcvpkt)</a:t>
            </a:r>
          </a:p>
          <a:p>
            <a:pPr algn="ctr" eaLnBrk="0" hangingPunct="0"/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9" name="Line 27"/>
          <p:cNvSpPr>
            <a:spLocks noChangeShapeType="1"/>
          </p:cNvSpPr>
          <p:nvPr/>
        </p:nvSpPr>
        <p:spPr bwMode="auto">
          <a:xfrm>
            <a:off x="277813" y="4359275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200" name="Text Box 28"/>
          <p:cNvSpPr txBox="1">
            <a:spLocks noChangeArrowheads="1"/>
          </p:cNvSpPr>
          <p:nvPr/>
        </p:nvSpPr>
        <p:spPr bwMode="auto">
          <a:xfrm>
            <a:off x="141288" y="2598738"/>
            <a:ext cx="2871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(corrupt(rcvpkt)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01" name="Line 29"/>
          <p:cNvSpPr>
            <a:spLocks noChangeShapeType="1"/>
          </p:cNvSpPr>
          <p:nvPr/>
        </p:nvSpPr>
        <p:spPr bwMode="auto">
          <a:xfrm>
            <a:off x="279400" y="2973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202" name="Text Box 30"/>
          <p:cNvSpPr txBox="1">
            <a:spLocks noChangeArrowheads="1"/>
          </p:cNvSpPr>
          <p:nvPr/>
        </p:nvSpPr>
        <p:spPr bwMode="auto">
          <a:xfrm>
            <a:off x="225425" y="4381500"/>
            <a:ext cx="29400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03" name="Text Box 31"/>
          <p:cNvSpPr txBox="1">
            <a:spLocks noChangeArrowheads="1"/>
          </p:cNvSpPr>
          <p:nvPr/>
        </p:nvSpPr>
        <p:spPr bwMode="auto">
          <a:xfrm>
            <a:off x="201613" y="2940050"/>
            <a:ext cx="30273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make_pkt(NAK,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04" name="Freeform 32"/>
          <p:cNvSpPr>
            <a:spLocks/>
          </p:cNvSpPr>
          <p:nvPr/>
        </p:nvSpPr>
        <p:spPr bwMode="auto">
          <a:xfrm rot="20579453" flipH="1">
            <a:off x="2235200" y="36401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205" name="Freeform 33"/>
          <p:cNvSpPr>
            <a:spLocks/>
          </p:cNvSpPr>
          <p:nvPr/>
        </p:nvSpPr>
        <p:spPr bwMode="auto">
          <a:xfrm rot="1361013" flipH="1">
            <a:off x="2222500" y="29924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pic>
        <p:nvPicPr>
          <p:cNvPr id="50206" name="Picture 34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8255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4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85738"/>
            <a:ext cx="8324850" cy="941387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rdt2.1: receiver, handles garbled </a:t>
            </a:r>
            <a:r>
              <a:rPr lang="en-US" sz="3200">
                <a:ea typeface="ＭＳ Ｐゴシック" charset="0"/>
                <a:cs typeface="+mj-cs"/>
              </a:rPr>
              <a:t>ACK/NAKs</a:t>
            </a:r>
            <a:endParaRPr lang="en-US" sz="3600">
              <a:ea typeface="ＭＳ Ｐゴシック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19088"/>
            <a:ext cx="7772400" cy="9525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rdt2.1: discussion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sender:</a:t>
            </a:r>
            <a:endParaRPr lang="en-US" altLang="en-US" smtClean="0">
              <a:solidFill>
                <a:srgbClr val="CC0000"/>
              </a:solidFill>
            </a:endParaRPr>
          </a:p>
          <a:p>
            <a:r>
              <a:rPr lang="en-US" altLang="en-US" smtClean="0"/>
              <a:t>seq # added to pkt</a:t>
            </a:r>
          </a:p>
          <a:p>
            <a:r>
              <a:rPr lang="en-US" altLang="en-US" smtClean="0"/>
              <a:t>two seq. #</a:t>
            </a:r>
            <a:r>
              <a:rPr lang="ja-JP" altLang="en-US" smtClean="0"/>
              <a:t>’</a:t>
            </a:r>
            <a:r>
              <a:rPr lang="en-US" altLang="ja-JP" smtClean="0"/>
              <a:t>s (0,1) will suffice.  Why?</a:t>
            </a:r>
          </a:p>
          <a:p>
            <a:r>
              <a:rPr lang="en-US" altLang="en-US" smtClean="0"/>
              <a:t>must check if received ACK/NAK corrupted </a:t>
            </a:r>
          </a:p>
          <a:p>
            <a:r>
              <a:rPr lang="en-US" altLang="en-US" smtClean="0"/>
              <a:t>twice as many states</a:t>
            </a:r>
          </a:p>
          <a:p>
            <a:pPr lvl="1"/>
            <a:r>
              <a:rPr lang="en-US" altLang="en-US" smtClean="0"/>
              <a:t>state must </a:t>
            </a:r>
            <a:r>
              <a:rPr lang="ja-JP" altLang="en-US" smtClean="0"/>
              <a:t>“</a:t>
            </a:r>
            <a:r>
              <a:rPr lang="en-US" altLang="ja-JP" smtClean="0"/>
              <a:t>remember</a:t>
            </a:r>
            <a:r>
              <a:rPr lang="ja-JP" altLang="en-US" smtClean="0"/>
              <a:t>”</a:t>
            </a:r>
            <a:r>
              <a:rPr lang="en-US" altLang="ja-JP" smtClean="0"/>
              <a:t> whether </a:t>
            </a:r>
            <a:r>
              <a:rPr lang="ja-JP" altLang="en-US" smtClean="0"/>
              <a:t>“</a:t>
            </a:r>
            <a:r>
              <a:rPr lang="en-US" altLang="ja-JP" smtClean="0"/>
              <a:t>expected</a:t>
            </a:r>
            <a:r>
              <a:rPr lang="ja-JP" altLang="en-US" smtClean="0"/>
              <a:t>”</a:t>
            </a:r>
            <a:r>
              <a:rPr lang="en-US" altLang="ja-JP" smtClean="0"/>
              <a:t> pkt should have seq # of 0 or 1 </a:t>
            </a:r>
          </a:p>
          <a:p>
            <a:endParaRPr lang="en-US" altLang="en-US" smtClean="0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u="sng">
                <a:solidFill>
                  <a:srgbClr val="CC0000"/>
                </a:solidFill>
                <a:ea typeface="ＭＳ Ｐゴシック" charset="0"/>
                <a:cs typeface="+mn-cs"/>
              </a:rPr>
              <a:t>receiver:</a:t>
            </a:r>
            <a:endParaRPr lang="en-US">
              <a:solidFill>
                <a:srgbClr val="CC0000"/>
              </a:solidFill>
              <a:ea typeface="ＭＳ Ｐゴシック" charset="0"/>
              <a:cs typeface="+mn-cs"/>
            </a:endParaRP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must check if received packet is duplicate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state indicates whether 0 or 1 is expected pkt seq #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note: receiver can </a:t>
            </a:r>
            <a:r>
              <a:rPr lang="en-US" i="1">
                <a:ea typeface="ＭＳ Ｐゴシック" charset="0"/>
                <a:cs typeface="+mn-cs"/>
              </a:rPr>
              <a:t>not</a:t>
            </a:r>
            <a:r>
              <a:rPr lang="en-US">
                <a:ea typeface="ＭＳ Ｐゴシック" charset="0"/>
                <a:cs typeface="+mn-cs"/>
              </a:rPr>
              <a:t> know if its last ACK/NAK received OK at sender</a:t>
            </a:r>
          </a:p>
        </p:txBody>
      </p:sp>
      <p:pic>
        <p:nvPicPr>
          <p:cNvPr id="51206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175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92233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230188"/>
            <a:ext cx="7772400" cy="985837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rdt2.2: a NAK-free protocol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581150"/>
            <a:ext cx="8064500" cy="274955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same functionality as rdt2.1, using ACKs only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instead of NAK, receiver sends ACK for last pkt received OK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receiver must </a:t>
            </a:r>
            <a:r>
              <a:rPr lang="en-US" i="1">
                <a:ea typeface="ＭＳ Ｐゴシック" charset="0"/>
              </a:rPr>
              <a:t>explicitly</a:t>
            </a:r>
            <a:r>
              <a:rPr lang="en-US">
                <a:ea typeface="ＭＳ Ｐゴシック" charset="0"/>
              </a:rPr>
              <a:t> include seq # of pkt being ACKed 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duplicate ACK at sender results in same action as NAK: </a:t>
            </a:r>
            <a:r>
              <a:rPr lang="en-US" i="1">
                <a:ea typeface="ＭＳ Ｐゴシック" charset="0"/>
                <a:cs typeface="+mn-cs"/>
              </a:rPr>
              <a:t>retransmit current pkt</a:t>
            </a: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4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048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174625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rdt2.2: sender, receiver fragments</a:t>
            </a:r>
          </a:p>
        </p:txBody>
      </p:sp>
      <p:grpSp>
        <p:nvGrpSpPr>
          <p:cNvPr id="53253" name="Group 3"/>
          <p:cNvGrpSpPr>
            <a:grpSpLocks/>
          </p:cNvGrpSpPr>
          <p:nvPr/>
        </p:nvGrpSpPr>
        <p:grpSpPr bwMode="auto">
          <a:xfrm>
            <a:off x="2427288" y="1238250"/>
            <a:ext cx="6508750" cy="2841625"/>
            <a:chOff x="1529" y="780"/>
            <a:chExt cx="4100" cy="1790"/>
          </a:xfrm>
        </p:grpSpPr>
        <p:grpSp>
          <p:nvGrpSpPr>
            <p:cNvPr id="53271" name="Group 4"/>
            <p:cNvGrpSpPr>
              <a:grpSpLocks/>
            </p:cNvGrpSpPr>
            <p:nvPr/>
          </p:nvGrpSpPr>
          <p:grpSpPr bwMode="auto">
            <a:xfrm>
              <a:off x="1651" y="1399"/>
              <a:ext cx="669" cy="528"/>
              <a:chOff x="1441" y="2062"/>
              <a:chExt cx="669" cy="528"/>
            </a:xfrm>
          </p:grpSpPr>
          <p:sp>
            <p:nvSpPr>
              <p:cNvPr id="53288" name="Oval 5"/>
              <p:cNvSpPr>
                <a:spLocks noChangeArrowheads="1"/>
              </p:cNvSpPr>
              <p:nvPr/>
            </p:nvSpPr>
            <p:spPr bwMode="auto">
              <a:xfrm>
                <a:off x="1483" y="2062"/>
                <a:ext cx="578" cy="52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289" name="Text Box 6"/>
              <p:cNvSpPr txBox="1">
                <a:spLocks noChangeArrowheads="1"/>
              </p:cNvSpPr>
              <p:nvPr/>
            </p:nvSpPr>
            <p:spPr bwMode="auto">
              <a:xfrm>
                <a:off x="1441" y="2110"/>
                <a:ext cx="66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40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Wait for call 0 from above</a:t>
                </a:r>
                <a:endParaRPr lang="en-US" altLang="en-US" sz="1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3272" name="Text Box 7"/>
            <p:cNvSpPr txBox="1">
              <a:spLocks noChangeArrowheads="1"/>
            </p:cNvSpPr>
            <p:nvPr/>
          </p:nvSpPr>
          <p:spPr bwMode="auto">
            <a:xfrm>
              <a:off x="1863" y="957"/>
              <a:ext cx="234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sndpkt = make_pkt(0, data, checksum)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udt_send(sndpkt)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3" name="Text Box 8"/>
            <p:cNvSpPr txBox="1">
              <a:spLocks noChangeArrowheads="1"/>
            </p:cNvSpPr>
            <p:nvPr/>
          </p:nvSpPr>
          <p:spPr bwMode="auto">
            <a:xfrm>
              <a:off x="1871" y="780"/>
              <a:ext cx="108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rdt_send(data)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4" name="Line 9"/>
            <p:cNvSpPr>
              <a:spLocks noChangeShapeType="1"/>
            </p:cNvSpPr>
            <p:nvPr/>
          </p:nvSpPr>
          <p:spPr bwMode="auto">
            <a:xfrm>
              <a:off x="1910" y="992"/>
              <a:ext cx="22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5" name="Line 10"/>
            <p:cNvSpPr>
              <a:spLocks noChangeShapeType="1"/>
            </p:cNvSpPr>
            <p:nvPr/>
          </p:nvSpPr>
          <p:spPr bwMode="auto">
            <a:xfrm>
              <a:off x="1529" y="1313"/>
              <a:ext cx="264" cy="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6" name="Freeform 11"/>
            <p:cNvSpPr>
              <a:spLocks/>
            </p:cNvSpPr>
            <p:nvPr/>
          </p:nvSpPr>
          <p:spPr bwMode="auto">
            <a:xfrm flipV="1">
              <a:off x="2096" y="1272"/>
              <a:ext cx="1195" cy="130"/>
            </a:xfrm>
            <a:custGeom>
              <a:avLst/>
              <a:gdLst>
                <a:gd name="T0" fmla="*/ 0 w 2835"/>
                <a:gd name="T1" fmla="*/ 0 h 525"/>
                <a:gd name="T2" fmla="*/ 0 w 2835"/>
                <a:gd name="T3" fmla="*/ 0 h 5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35" h="525">
                  <a:moveTo>
                    <a:pt x="0" y="0"/>
                  </a:moveTo>
                  <a:cubicBezTo>
                    <a:pt x="60" y="525"/>
                    <a:pt x="2835" y="495"/>
                    <a:pt x="2835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7" name="Freeform 12"/>
            <p:cNvSpPr>
              <a:spLocks/>
            </p:cNvSpPr>
            <p:nvPr/>
          </p:nvSpPr>
          <p:spPr bwMode="auto">
            <a:xfrm rot="-1357180">
              <a:off x="3655" y="1225"/>
              <a:ext cx="285" cy="542"/>
            </a:xfrm>
            <a:custGeom>
              <a:avLst/>
              <a:gdLst>
                <a:gd name="T0" fmla="*/ 0 w 735"/>
                <a:gd name="T1" fmla="*/ 1 h 1080"/>
                <a:gd name="T2" fmla="*/ 0 w 735"/>
                <a:gd name="T3" fmla="*/ 1 h 10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5" h="1080">
                  <a:moveTo>
                    <a:pt x="0" y="195"/>
                  </a:moveTo>
                  <a:cubicBezTo>
                    <a:pt x="690" y="0"/>
                    <a:pt x="735" y="1080"/>
                    <a:pt x="0" y="855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8" name="Text Box 13"/>
            <p:cNvSpPr txBox="1">
              <a:spLocks noChangeArrowheads="1"/>
            </p:cNvSpPr>
            <p:nvPr/>
          </p:nvSpPr>
          <p:spPr bwMode="auto">
            <a:xfrm>
              <a:off x="3978" y="1670"/>
              <a:ext cx="133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udt_send(sndpkt)</a:t>
              </a:r>
              <a:endPara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9" name="Text Box 14"/>
            <p:cNvSpPr txBox="1">
              <a:spLocks noChangeArrowheads="1"/>
            </p:cNvSpPr>
            <p:nvPr/>
          </p:nvSpPr>
          <p:spPr bwMode="auto">
            <a:xfrm>
              <a:off x="3917" y="1174"/>
              <a:ext cx="171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&amp;&amp; 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( corrupt(rcvpkt) ||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</a:t>
              </a:r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isACK(rcvpkt,1)</a:t>
              </a:r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80" name="Line 15"/>
            <p:cNvSpPr>
              <a:spLocks noChangeShapeType="1"/>
            </p:cNvSpPr>
            <p:nvPr/>
          </p:nvSpPr>
          <p:spPr bwMode="auto">
            <a:xfrm flipV="1">
              <a:off x="4043" y="1666"/>
              <a:ext cx="89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81" name="Freeform 16"/>
            <p:cNvSpPr>
              <a:spLocks/>
            </p:cNvSpPr>
            <p:nvPr/>
          </p:nvSpPr>
          <p:spPr bwMode="auto">
            <a:xfrm>
              <a:off x="3747" y="1792"/>
              <a:ext cx="128" cy="774"/>
            </a:xfrm>
            <a:custGeom>
              <a:avLst/>
              <a:gdLst>
                <a:gd name="T0" fmla="*/ 67 w 128"/>
                <a:gd name="T1" fmla="*/ 774 h 774"/>
                <a:gd name="T2" fmla="*/ 0 w 128"/>
                <a:gd name="T3" fmla="*/ 0 h 7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8" h="774">
                  <a:moveTo>
                    <a:pt x="67" y="774"/>
                  </a:moveTo>
                  <a:cubicBezTo>
                    <a:pt x="128" y="425"/>
                    <a:pt x="81" y="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82" name="Text Box 17"/>
            <p:cNvSpPr txBox="1">
              <a:spLocks noChangeArrowheads="1"/>
            </p:cNvSpPr>
            <p:nvPr/>
          </p:nvSpPr>
          <p:spPr bwMode="auto">
            <a:xfrm>
              <a:off x="3838" y="2051"/>
              <a:ext cx="152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 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&amp;&amp; notcorrupt(rcvpkt)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&amp;&amp; </a:t>
              </a:r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isACK(rcvpkt,0)</a:t>
              </a:r>
              <a:r>
                <a:rPr lang="en-US" altLang="en-US" sz="10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83" name="Line 18"/>
            <p:cNvSpPr>
              <a:spLocks noChangeShapeType="1"/>
            </p:cNvSpPr>
            <p:nvPr/>
          </p:nvSpPr>
          <p:spPr bwMode="auto">
            <a:xfrm>
              <a:off x="3894" y="2570"/>
              <a:ext cx="11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53284" name="Group 19"/>
            <p:cNvGrpSpPr>
              <a:grpSpLocks/>
            </p:cNvGrpSpPr>
            <p:nvPr/>
          </p:nvGrpSpPr>
          <p:grpSpPr bwMode="auto">
            <a:xfrm>
              <a:off x="3135" y="1365"/>
              <a:ext cx="669" cy="528"/>
              <a:chOff x="1441" y="2062"/>
              <a:chExt cx="669" cy="528"/>
            </a:xfrm>
          </p:grpSpPr>
          <p:sp>
            <p:nvSpPr>
              <p:cNvPr id="53286" name="Oval 20"/>
              <p:cNvSpPr>
                <a:spLocks noChangeArrowheads="1"/>
              </p:cNvSpPr>
              <p:nvPr/>
            </p:nvSpPr>
            <p:spPr bwMode="auto">
              <a:xfrm>
                <a:off x="1483" y="2062"/>
                <a:ext cx="578" cy="52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287" name="Text Box 21"/>
              <p:cNvSpPr txBox="1">
                <a:spLocks noChangeArrowheads="1"/>
              </p:cNvSpPr>
              <p:nvPr/>
            </p:nvSpPr>
            <p:spPr bwMode="auto">
              <a:xfrm>
                <a:off x="1441" y="2110"/>
                <a:ext cx="66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40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Wait for ACK</a:t>
                </a:r>
              </a:p>
              <a:p>
                <a:pPr algn="ctr" eaLnBrk="0" hangingPunct="0"/>
                <a:r>
                  <a:rPr lang="en-US" altLang="en-US" sz="140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1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7926" name="Text Box 22"/>
            <p:cNvSpPr txBox="1">
              <a:spLocks noChangeArrowheads="1"/>
            </p:cNvSpPr>
            <p:nvPr/>
          </p:nvSpPr>
          <p:spPr bwMode="auto">
            <a:xfrm>
              <a:off x="2363" y="1810"/>
              <a:ext cx="93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99"/>
                  </a:solidFill>
                </a:rPr>
                <a:t>sender FSM</a:t>
              </a:r>
            </a:p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99"/>
                  </a:solidFill>
                </a:rPr>
                <a:t>fragment</a:t>
              </a:r>
            </a:p>
          </p:txBody>
        </p:sp>
      </p:grpSp>
      <p:sp>
        <p:nvSpPr>
          <p:cNvPr id="37895" name="Line 23"/>
          <p:cNvSpPr>
            <a:spLocks noChangeShapeType="1"/>
          </p:cNvSpPr>
          <p:nvPr/>
        </p:nvSpPr>
        <p:spPr bwMode="auto">
          <a:xfrm>
            <a:off x="665163" y="2603500"/>
            <a:ext cx="7883525" cy="2757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46136" name="Group 24"/>
          <p:cNvGrpSpPr>
            <a:grpSpLocks/>
          </p:cNvGrpSpPr>
          <p:nvPr/>
        </p:nvGrpSpPr>
        <p:grpSpPr bwMode="auto">
          <a:xfrm>
            <a:off x="0" y="3824288"/>
            <a:ext cx="7234238" cy="2535237"/>
            <a:chOff x="0" y="2409"/>
            <a:chExt cx="4557" cy="1597"/>
          </a:xfrm>
        </p:grpSpPr>
        <p:sp>
          <p:nvSpPr>
            <p:cNvPr id="53256" name="Text Box 25"/>
            <p:cNvSpPr txBox="1">
              <a:spLocks noChangeArrowheads="1"/>
            </p:cNvSpPr>
            <p:nvPr/>
          </p:nvSpPr>
          <p:spPr bwMode="auto">
            <a:xfrm>
              <a:off x="1849" y="3217"/>
              <a:ext cx="248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&amp;&amp; notcorrupt(rcvpkt)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&amp;&amp; has_seq1(rcvpkt) 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57" name="Text Box 26"/>
            <p:cNvSpPr txBox="1">
              <a:spLocks noChangeArrowheads="1"/>
            </p:cNvSpPr>
            <p:nvPr/>
          </p:nvSpPr>
          <p:spPr bwMode="auto">
            <a:xfrm>
              <a:off x="1829" y="3568"/>
              <a:ext cx="26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extract(rcvpkt,data)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deliver_data(data)</a:t>
              </a:r>
            </a:p>
            <a:p>
              <a:pPr eaLnBrk="0" hangingPunct="0"/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sndpkt = make_pkt(ACK1, chksum)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udt_send(sndpkt)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53258" name="Group 27"/>
            <p:cNvGrpSpPr>
              <a:grpSpLocks/>
            </p:cNvGrpSpPr>
            <p:nvPr/>
          </p:nvGrpSpPr>
          <p:grpSpPr bwMode="auto">
            <a:xfrm>
              <a:off x="0" y="2409"/>
              <a:ext cx="3510" cy="1168"/>
              <a:chOff x="0" y="2409"/>
              <a:chExt cx="3510" cy="1168"/>
            </a:xfrm>
          </p:grpSpPr>
          <p:grpSp>
            <p:nvGrpSpPr>
              <p:cNvPr id="53260" name="Group 28"/>
              <p:cNvGrpSpPr>
                <a:grpSpLocks/>
              </p:cNvGrpSpPr>
              <p:nvPr/>
            </p:nvGrpSpPr>
            <p:grpSpPr bwMode="auto">
              <a:xfrm>
                <a:off x="1529" y="2687"/>
                <a:ext cx="534" cy="501"/>
                <a:chOff x="3570" y="3063"/>
                <a:chExt cx="534" cy="501"/>
              </a:xfrm>
            </p:grpSpPr>
            <p:sp>
              <p:nvSpPr>
                <p:cNvPr id="53269" name="Oval 29"/>
                <p:cNvSpPr>
                  <a:spLocks noChangeArrowheads="1"/>
                </p:cNvSpPr>
                <p:nvPr/>
              </p:nvSpPr>
              <p:spPr bwMode="auto">
                <a:xfrm>
                  <a:off x="3570" y="3063"/>
                  <a:ext cx="534" cy="501"/>
                </a:xfrm>
                <a:prstGeom prst="ellips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32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597" y="3085"/>
                  <a:ext cx="504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hangingPunct="0"/>
                  <a:r>
                    <a:rPr lang="en-US" altLang="en-US" sz="1400" smtClean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Wait for </a:t>
                  </a:r>
                </a:p>
                <a:p>
                  <a:pPr algn="ctr" eaLnBrk="0" hangingPunct="0"/>
                  <a:r>
                    <a:rPr lang="en-US" altLang="en-US" sz="1400" smtClean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0 from below</a:t>
                  </a:r>
                  <a:endParaRPr lang="en-US" altLang="en-US" sz="1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3261" name="Freeform 31"/>
              <p:cNvSpPr>
                <a:spLocks/>
              </p:cNvSpPr>
              <p:nvPr/>
            </p:nvSpPr>
            <p:spPr bwMode="auto">
              <a:xfrm>
                <a:off x="1925" y="2618"/>
                <a:ext cx="520" cy="117"/>
              </a:xfrm>
              <a:custGeom>
                <a:avLst/>
                <a:gdLst>
                  <a:gd name="T0" fmla="*/ 0 w 520"/>
                  <a:gd name="T1" fmla="*/ 117 h 117"/>
                  <a:gd name="T2" fmla="*/ 520 w 520"/>
                  <a:gd name="T3" fmla="*/ 17 h 1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20" h="117">
                    <a:moveTo>
                      <a:pt x="0" y="117"/>
                    </a:moveTo>
                    <a:cubicBezTo>
                      <a:pt x="136" y="17"/>
                      <a:pt x="276" y="0"/>
                      <a:pt x="520" y="17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2" name="Freeform 32"/>
              <p:cNvSpPr>
                <a:spLocks/>
              </p:cNvSpPr>
              <p:nvPr/>
            </p:nvSpPr>
            <p:spPr bwMode="auto">
              <a:xfrm>
                <a:off x="1996" y="3125"/>
                <a:ext cx="1514" cy="130"/>
              </a:xfrm>
              <a:custGeom>
                <a:avLst/>
                <a:gdLst>
                  <a:gd name="T0" fmla="*/ 0 w 1514"/>
                  <a:gd name="T1" fmla="*/ 0 h 130"/>
                  <a:gd name="T2" fmla="*/ 1514 w 1514"/>
                  <a:gd name="T3" fmla="*/ 17 h 1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14" h="130">
                    <a:moveTo>
                      <a:pt x="0" y="0"/>
                    </a:moveTo>
                    <a:cubicBezTo>
                      <a:pt x="266" y="130"/>
                      <a:pt x="1322" y="113"/>
                      <a:pt x="1514" y="17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3" name="Line 33"/>
              <p:cNvSpPr>
                <a:spLocks noChangeShapeType="1"/>
              </p:cNvSpPr>
              <p:nvPr/>
            </p:nvSpPr>
            <p:spPr bwMode="auto">
              <a:xfrm>
                <a:off x="1919" y="3577"/>
                <a:ext cx="120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4" name="Freeform 34"/>
              <p:cNvSpPr>
                <a:spLocks/>
              </p:cNvSpPr>
              <p:nvPr/>
            </p:nvSpPr>
            <p:spPr bwMode="auto">
              <a:xfrm flipH="1">
                <a:off x="1237" y="2468"/>
                <a:ext cx="309" cy="856"/>
              </a:xfrm>
              <a:custGeom>
                <a:avLst/>
                <a:gdLst>
                  <a:gd name="T0" fmla="*/ 0 w 619"/>
                  <a:gd name="T1" fmla="*/ 0 h 1815"/>
                  <a:gd name="T2" fmla="*/ 0 w 619"/>
                  <a:gd name="T3" fmla="*/ 0 h 18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19" h="1815">
                    <a:moveTo>
                      <a:pt x="39" y="1136"/>
                    </a:moveTo>
                    <a:cubicBezTo>
                      <a:pt x="619" y="1815"/>
                      <a:pt x="484" y="0"/>
                      <a:pt x="0" y="773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5" name="Line 35"/>
              <p:cNvSpPr>
                <a:spLocks noChangeShapeType="1"/>
              </p:cNvSpPr>
              <p:nvPr/>
            </p:nvSpPr>
            <p:spPr bwMode="auto">
              <a:xfrm>
                <a:off x="57" y="2936"/>
                <a:ext cx="121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6" name="Text Box 36"/>
              <p:cNvSpPr txBox="1">
                <a:spLocks noChangeArrowheads="1"/>
              </p:cNvSpPr>
              <p:nvPr/>
            </p:nvSpPr>
            <p:spPr bwMode="auto">
              <a:xfrm>
                <a:off x="6" y="2409"/>
                <a:ext cx="1487" cy="4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rdt_rcv(rcvpkt) &amp;&amp; </a:t>
                </a:r>
              </a:p>
              <a:p>
                <a:pPr eaLnBrk="0" hangingPunct="0"/>
                <a:r>
                  <a:rPr lang="en-US" altLang="en-US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 (corrupt(rcvpkt) ||</a:t>
                </a:r>
              </a:p>
              <a:p>
                <a:pPr eaLnBrk="0" hangingPunct="0"/>
                <a:r>
                  <a:rPr lang="en-US" altLang="en-US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en-US" altLang="en-US" b="1" smtClean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has_seq1(rcvpkt))</a:t>
                </a:r>
                <a:endParaRPr lang="en-US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267" name="Text Box 37"/>
              <p:cNvSpPr txBox="1">
                <a:spLocks noChangeArrowheads="1"/>
              </p:cNvSpPr>
              <p:nvPr/>
            </p:nvSpPr>
            <p:spPr bwMode="auto">
              <a:xfrm>
                <a:off x="0" y="2954"/>
                <a:ext cx="1284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b="1" smtClean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udt_send(sndpkt)</a:t>
                </a:r>
                <a:endParaRPr lang="en-US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09" name="Text Box 38"/>
              <p:cNvSpPr txBox="1">
                <a:spLocks noChangeArrowheads="1"/>
              </p:cNvSpPr>
              <p:nvPr/>
            </p:nvSpPr>
            <p:spPr bwMode="auto">
              <a:xfrm>
                <a:off x="2166" y="2709"/>
                <a:ext cx="102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000" smtClean="0">
                    <a:solidFill>
                      <a:srgbClr val="000099"/>
                    </a:solidFill>
                  </a:rPr>
                  <a:t>receiver FSM</a:t>
                </a:r>
              </a:p>
              <a:p>
                <a:pPr algn="ctr" eaLnBrk="0" hangingPunct="0">
                  <a:defRPr/>
                </a:pPr>
                <a:r>
                  <a:rPr lang="en-US" sz="2000" smtClean="0">
                    <a:solidFill>
                      <a:srgbClr val="000099"/>
                    </a:solidFill>
                  </a:rPr>
                  <a:t>fragment</a:t>
                </a:r>
              </a:p>
            </p:txBody>
          </p:sp>
        </p:grpSp>
        <p:sp>
          <p:nvSpPr>
            <p:cNvPr id="37900" name="Text Box 39"/>
            <p:cNvSpPr txBox="1">
              <a:spLocks noChangeArrowheads="1"/>
            </p:cNvSpPr>
            <p:nvPr/>
          </p:nvSpPr>
          <p:spPr bwMode="auto">
            <a:xfrm>
              <a:off x="4318" y="2585"/>
              <a:ext cx="23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  <a:latin typeface="Symbol" charset="0"/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9075"/>
            <a:ext cx="7772400" cy="963613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rdt3.0: channels with errors </a:t>
            </a:r>
            <a:r>
              <a:rPr lang="en-US" sz="3600" i="1">
                <a:ea typeface="ＭＳ Ｐゴシック" charset="0"/>
                <a:cs typeface="+mj-cs"/>
              </a:rPr>
              <a:t>and</a:t>
            </a:r>
            <a:r>
              <a:rPr lang="en-US" sz="3600">
                <a:ea typeface="ＭＳ Ｐゴシック" charset="0"/>
                <a:cs typeface="+mj-cs"/>
              </a:rPr>
              <a:t> loss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new assumption:</a:t>
            </a:r>
            <a:r>
              <a:rPr lang="en-US" altLang="en-US" smtClean="0"/>
              <a:t> underlying channel can also lose packets (data, ACKs)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checksum, seq. #, ACKs, retransmissions will be of help … but not enough</a:t>
            </a: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9575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approach:</a:t>
            </a:r>
            <a:r>
              <a:rPr lang="en-US" altLang="en-US" smtClean="0"/>
              <a:t> sender waits </a:t>
            </a:r>
            <a:r>
              <a:rPr lang="ja-JP" altLang="en-US" smtClean="0"/>
              <a:t>“</a:t>
            </a:r>
            <a:r>
              <a:rPr lang="en-US" altLang="ja-JP" smtClean="0"/>
              <a:t>reasonable</a:t>
            </a:r>
            <a:r>
              <a:rPr lang="ja-JP" altLang="en-US" smtClean="0"/>
              <a:t>”</a:t>
            </a:r>
            <a:r>
              <a:rPr lang="en-US" altLang="ja-JP" smtClean="0"/>
              <a:t> amount of time for ACK 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retransmits if no ACK received in this time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if pkt (or ACK) just delayed (not lost):</a:t>
            </a:r>
          </a:p>
          <a:p>
            <a:pPr lvl="1"/>
            <a:r>
              <a:rPr lang="en-US" altLang="en-US" smtClean="0"/>
              <a:t>retransmission will be  duplicate, but seq. #</a:t>
            </a:r>
            <a:r>
              <a:rPr lang="ja-JP" altLang="en-US" smtClean="0"/>
              <a:t>’</a:t>
            </a:r>
            <a:r>
              <a:rPr lang="en-US" altLang="ja-JP" smtClean="0"/>
              <a:t>s already handles this</a:t>
            </a:r>
            <a:endParaRPr lang="en-US" altLang="ja-JP" sz="2000" smtClean="0"/>
          </a:p>
          <a:p>
            <a:pPr lvl="1"/>
            <a:r>
              <a:rPr lang="en-US" altLang="en-US" smtClean="0"/>
              <a:t>receiver must specify seq # of pkt being ACKed</a:t>
            </a:r>
            <a:endParaRPr lang="en-US" altLang="en-US" sz="2000" smtClean="0"/>
          </a:p>
          <a:p>
            <a:pPr>
              <a:lnSpc>
                <a:spcPct val="70000"/>
              </a:lnSpc>
            </a:pPr>
            <a:r>
              <a:rPr lang="en-US" altLang="en-US" sz="2400" smtClean="0"/>
              <a:t>requires countdown timer</a:t>
            </a:r>
          </a:p>
        </p:txBody>
      </p:sp>
      <p:pic>
        <p:nvPicPr>
          <p:cNvPr id="54278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87947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4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4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6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7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8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9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0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1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5480</TotalTime>
  <Words>3468</Words>
  <Application>Microsoft Office PowerPoint</Application>
  <PresentationFormat>On-screen Show (4:3)</PresentationFormat>
  <Paragraphs>884</Paragraphs>
  <Slides>44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41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97" baseType="lpstr">
      <vt:lpstr>MS PGothic</vt:lpstr>
      <vt:lpstr>MS PGothic</vt:lpstr>
      <vt:lpstr>Arial</vt:lpstr>
      <vt:lpstr>Arial Narrow</vt:lpstr>
      <vt:lpstr>Comic Sans MS</vt:lpstr>
      <vt:lpstr>Courier New</vt:lpstr>
      <vt:lpstr>Gill Sans MT</vt:lpstr>
      <vt:lpstr>Symbol</vt:lpstr>
      <vt:lpstr>Tahoma</vt:lpstr>
      <vt:lpstr>Times New Roman</vt:lpstr>
      <vt:lpstr>Wingdings</vt:lpstr>
      <vt:lpstr>Default Design</vt:lpstr>
      <vt:lpstr>23_Default Design</vt:lpstr>
      <vt:lpstr>33_Default Design</vt:lpstr>
      <vt:lpstr>34_Default Design</vt:lpstr>
      <vt:lpstr>35_Default Design</vt:lpstr>
      <vt:lpstr>36_Default Design</vt:lpstr>
      <vt:lpstr>37_Default Design</vt:lpstr>
      <vt:lpstr>38_Default Design</vt:lpstr>
      <vt:lpstr>39_Default Design</vt:lpstr>
      <vt:lpstr>40_Default Design</vt:lpstr>
      <vt:lpstr>41_Default Design</vt:lpstr>
      <vt:lpstr>42_Default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14_Default Design</vt:lpstr>
      <vt:lpstr>15_Default Design</vt:lpstr>
      <vt:lpstr>16_Default Design</vt:lpstr>
      <vt:lpstr>17_Default Design</vt:lpstr>
      <vt:lpstr>18_Default Design</vt:lpstr>
      <vt:lpstr>19_Default Design</vt:lpstr>
      <vt:lpstr>20_Default Design</vt:lpstr>
      <vt:lpstr>21_Default Design</vt:lpstr>
      <vt:lpstr>22_Default Design</vt:lpstr>
      <vt:lpstr>24_Default Design</vt:lpstr>
      <vt:lpstr>25_Default Design</vt:lpstr>
      <vt:lpstr>26_Default Design</vt:lpstr>
      <vt:lpstr>27_Default Design</vt:lpstr>
      <vt:lpstr>28_Default Design</vt:lpstr>
      <vt:lpstr>29_Default Design</vt:lpstr>
      <vt:lpstr>30_Default Design</vt:lpstr>
      <vt:lpstr>Picture</vt:lpstr>
      <vt:lpstr>TCP</vt:lpstr>
      <vt:lpstr>Goals for Today</vt:lpstr>
      <vt:lpstr>Principles of reliable data transfer</vt:lpstr>
      <vt:lpstr>rdt2.1: sender, handles garbled ACK/NAKs</vt:lpstr>
      <vt:lpstr>rdt2.1: receiver, handles garbled ACK/NAKs</vt:lpstr>
      <vt:lpstr>rdt2.1: discussion</vt:lpstr>
      <vt:lpstr>rdt2.2: a NAK-free protocol</vt:lpstr>
      <vt:lpstr>rdt2.2: sender, receiver fragments</vt:lpstr>
      <vt:lpstr>rdt3.0: channels with errors and loss</vt:lpstr>
      <vt:lpstr>rdt3.0 sender</vt:lpstr>
      <vt:lpstr>rdt3.0 in action</vt:lpstr>
      <vt:lpstr>rdt3.0 in action</vt:lpstr>
      <vt:lpstr>Performance of rdt3.0</vt:lpstr>
      <vt:lpstr>Pipelined protocols</vt:lpstr>
      <vt:lpstr>Pipelining: increased utilization</vt:lpstr>
      <vt:lpstr>Pipelined protocols: overview</vt:lpstr>
      <vt:lpstr>Go-Back-N: sender</vt:lpstr>
      <vt:lpstr>GBN: sender extended FSM</vt:lpstr>
      <vt:lpstr>GBN: receiver extended FSM</vt:lpstr>
      <vt:lpstr>GBN in action</vt:lpstr>
      <vt:lpstr>TCP: Overview  RFCs: 793,1122,1323, 2018, 2581</vt:lpstr>
      <vt:lpstr>TCP segment structure</vt:lpstr>
      <vt:lpstr>TCP seq. numbers, ACKs</vt:lpstr>
      <vt:lpstr>TCP seq. numbers, ACKs</vt:lpstr>
      <vt:lpstr>TCP round trip time, timeout</vt:lpstr>
      <vt:lpstr>TCP round trip time, timeout</vt:lpstr>
      <vt:lpstr>TCP round trip time, timeout</vt:lpstr>
      <vt:lpstr>TCP reliable data transfer</vt:lpstr>
      <vt:lpstr>TCP sender events:</vt:lpstr>
      <vt:lpstr>TCP sender (simplified)</vt:lpstr>
      <vt:lpstr>TCP: retransmission scenarios</vt:lpstr>
      <vt:lpstr>TCP: retransmission scenarios</vt:lpstr>
      <vt:lpstr>TCP ACK generation [RFC 1122, RFC 2581]</vt:lpstr>
      <vt:lpstr>TCP fast retransmit</vt:lpstr>
      <vt:lpstr>TCP fast retransmit</vt:lpstr>
      <vt:lpstr>TCP flow control</vt:lpstr>
      <vt:lpstr>TCP flow control</vt:lpstr>
      <vt:lpstr>Before You Go</vt:lpstr>
      <vt:lpstr>Backup Slides</vt:lpstr>
      <vt:lpstr>Selective repeat</vt:lpstr>
      <vt:lpstr>Selective repeat: sender, receiver windows</vt:lpstr>
      <vt:lpstr>Selective repeat</vt:lpstr>
      <vt:lpstr>Selective repeat in action</vt:lpstr>
      <vt:lpstr>Selective repeat: dilemma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pp</cp:lastModifiedBy>
  <cp:revision>156</cp:revision>
  <dcterms:created xsi:type="dcterms:W3CDTF">2003-09-05T02:55:05Z</dcterms:created>
  <dcterms:modified xsi:type="dcterms:W3CDTF">2017-09-25T21:22:58Z</dcterms:modified>
</cp:coreProperties>
</file>