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theme/theme20.xml" ContentType="application/vnd.openxmlformats-officedocument.theme+xml"/>
  <Override PartName="/ppt/slideLayouts/slideLayout32.xml" ContentType="application/vnd.openxmlformats-officedocument.presentationml.slideLayout+xml"/>
  <Override PartName="/ppt/theme/theme21.xml" ContentType="application/vnd.openxmlformats-officedocument.theme+xml"/>
  <Override PartName="/ppt/slideLayouts/slideLayout33.xml" ContentType="application/vnd.openxmlformats-officedocument.presentationml.slideLayout+xml"/>
  <Override PartName="/ppt/theme/theme22.xml" ContentType="application/vnd.openxmlformats-officedocument.theme+xml"/>
  <Override PartName="/ppt/slideLayouts/slideLayout34.xml" ContentType="application/vnd.openxmlformats-officedocument.presentationml.slideLayout+xml"/>
  <Override PartName="/ppt/theme/theme23.xml" ContentType="application/vnd.openxmlformats-officedocument.theme+xml"/>
  <Override PartName="/ppt/slideLayouts/slideLayout35.xml" ContentType="application/vnd.openxmlformats-officedocument.presentationml.slideLayout+xml"/>
  <Override PartName="/ppt/theme/theme24.xml" ContentType="application/vnd.openxmlformats-officedocument.theme+xml"/>
  <Override PartName="/ppt/slideLayouts/slideLayout36.xml" ContentType="application/vnd.openxmlformats-officedocument.presentationml.slideLayout+xml"/>
  <Override PartName="/ppt/theme/theme25.xml" ContentType="application/vnd.openxmlformats-officedocument.theme+xml"/>
  <Override PartName="/ppt/slideLayouts/slideLayout37.xml" ContentType="application/vnd.openxmlformats-officedocument.presentationml.slideLayout+xml"/>
  <Override PartName="/ppt/theme/theme26.xml" ContentType="application/vnd.openxmlformats-officedocument.theme+xml"/>
  <Override PartName="/ppt/slideLayouts/slideLayout38.xml" ContentType="application/vnd.openxmlformats-officedocument.presentationml.slideLayout+xml"/>
  <Override PartName="/ppt/theme/theme27.xml" ContentType="application/vnd.openxmlformats-officedocument.theme+xml"/>
  <Override PartName="/ppt/slideLayouts/slideLayout39.xml" ContentType="application/vnd.openxmlformats-officedocument.presentationml.slideLayout+xml"/>
  <Override PartName="/ppt/theme/theme28.xml" ContentType="application/vnd.openxmlformats-officedocument.theme+xml"/>
  <Override PartName="/ppt/slideLayouts/slideLayout40.xml" ContentType="application/vnd.openxmlformats-officedocument.presentationml.slideLayout+xml"/>
  <Override PartName="/ppt/theme/theme29.xml" ContentType="application/vnd.openxmlformats-officedocument.theme+xml"/>
  <Override PartName="/ppt/slideLayouts/slideLayout41.xml" ContentType="application/vnd.openxmlformats-officedocument.presentationml.slideLayout+xml"/>
  <Override PartName="/ppt/theme/theme30.xml" ContentType="application/vnd.openxmlformats-officedocument.theme+xml"/>
  <Override PartName="/ppt/slideLayouts/slideLayout42.xml" ContentType="application/vnd.openxmlformats-officedocument.presentationml.slideLayout+xml"/>
  <Override PartName="/ppt/theme/theme31.xml" ContentType="application/vnd.openxmlformats-officedocument.theme+xml"/>
  <Override PartName="/ppt/slideLayouts/slideLayout43.xml" ContentType="application/vnd.openxmlformats-officedocument.presentationml.slideLayout+xml"/>
  <Override PartName="/ppt/theme/theme32.xml" ContentType="application/vnd.openxmlformats-officedocument.theme+xml"/>
  <Override PartName="/ppt/slideLayouts/slideLayout44.xml" ContentType="application/vnd.openxmlformats-officedocument.presentationml.slideLayout+xml"/>
  <Override PartName="/ppt/theme/theme33.xml" ContentType="application/vnd.openxmlformats-officedocument.theme+xml"/>
  <Override PartName="/ppt/slideLayouts/slideLayout45.xml" ContentType="application/vnd.openxmlformats-officedocument.presentationml.slideLayout+xml"/>
  <Override PartName="/ppt/theme/theme34.xml" ContentType="application/vnd.openxmlformats-officedocument.theme+xml"/>
  <Override PartName="/ppt/slideLayouts/slideLayout46.xml" ContentType="application/vnd.openxmlformats-officedocument.presentationml.slideLayout+xml"/>
  <Override PartName="/ppt/theme/theme35.xml" ContentType="application/vnd.openxmlformats-officedocument.theme+xml"/>
  <Override PartName="/ppt/slideLayouts/slideLayout47.xml" ContentType="application/vnd.openxmlformats-officedocument.presentationml.slideLayout+xml"/>
  <Override PartName="/ppt/theme/theme36.xml" ContentType="application/vnd.openxmlformats-officedocument.theme+xml"/>
  <Override PartName="/ppt/slideLayouts/slideLayout48.xml" ContentType="application/vnd.openxmlformats-officedocument.presentationml.slideLayout+xml"/>
  <Override PartName="/ppt/theme/theme37.xml" ContentType="application/vnd.openxmlformats-officedocument.theme+xml"/>
  <Override PartName="/ppt/slideLayouts/slideLayout49.xml" ContentType="application/vnd.openxmlformats-officedocument.presentationml.slideLayout+xml"/>
  <Override PartName="/ppt/theme/theme38.xml" ContentType="application/vnd.openxmlformats-officedocument.theme+xml"/>
  <Override PartName="/ppt/theme/theme39.xml" ContentType="application/vnd.openxmlformats-officedocument.theme+xml"/>
  <Override PartName="/ppt/theme/theme4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3" r:id="rId2"/>
    <p:sldMasterId id="2147483667" r:id="rId3"/>
    <p:sldMasterId id="2147483669" r:id="rId4"/>
    <p:sldMasterId id="2147483675" r:id="rId5"/>
    <p:sldMasterId id="2147483677" r:id="rId6"/>
    <p:sldMasterId id="2147483679" r:id="rId7"/>
    <p:sldMasterId id="2147483681" r:id="rId8"/>
    <p:sldMasterId id="2147483683" r:id="rId9"/>
    <p:sldMasterId id="2147483685" r:id="rId10"/>
    <p:sldMasterId id="2147483687" r:id="rId11"/>
    <p:sldMasterId id="2147483691" r:id="rId12"/>
    <p:sldMasterId id="2147483693" r:id="rId13"/>
    <p:sldMasterId id="2147483695" r:id="rId14"/>
    <p:sldMasterId id="2147483697" r:id="rId15"/>
    <p:sldMasterId id="2147483701" r:id="rId16"/>
    <p:sldMasterId id="2147483703" r:id="rId17"/>
    <p:sldMasterId id="2147483705" r:id="rId18"/>
    <p:sldMasterId id="2147483707" r:id="rId19"/>
    <p:sldMasterId id="2147483709" r:id="rId20"/>
    <p:sldMasterId id="2147483711" r:id="rId21"/>
    <p:sldMasterId id="2147483713" r:id="rId22"/>
    <p:sldMasterId id="2147483715" r:id="rId23"/>
    <p:sldMasterId id="2147483717" r:id="rId24"/>
    <p:sldMasterId id="2147483719" r:id="rId25"/>
    <p:sldMasterId id="2147483721" r:id="rId26"/>
    <p:sldMasterId id="2147483723" r:id="rId27"/>
    <p:sldMasterId id="2147483725" r:id="rId28"/>
    <p:sldMasterId id="2147483727" r:id="rId29"/>
    <p:sldMasterId id="2147483729" r:id="rId30"/>
    <p:sldMasterId id="2147483731" r:id="rId31"/>
    <p:sldMasterId id="2147483733" r:id="rId32"/>
    <p:sldMasterId id="2147483735" r:id="rId33"/>
    <p:sldMasterId id="2147483737" r:id="rId34"/>
    <p:sldMasterId id="2147483739" r:id="rId35"/>
    <p:sldMasterId id="2147483741" r:id="rId36"/>
    <p:sldMasterId id="2147483743" r:id="rId37"/>
    <p:sldMasterId id="2147483745" r:id="rId38"/>
  </p:sldMasterIdLst>
  <p:notesMasterIdLst>
    <p:notesMasterId r:id="rId79"/>
  </p:notesMasterIdLst>
  <p:handoutMasterIdLst>
    <p:handoutMasterId r:id="rId80"/>
  </p:handoutMasterIdLst>
  <p:sldIdLst>
    <p:sldId id="285" r:id="rId39"/>
    <p:sldId id="452" r:id="rId40"/>
    <p:sldId id="454" r:id="rId41"/>
    <p:sldId id="456" r:id="rId42"/>
    <p:sldId id="457" r:id="rId43"/>
    <p:sldId id="460" r:id="rId44"/>
    <p:sldId id="461" r:id="rId45"/>
    <p:sldId id="462" r:id="rId46"/>
    <p:sldId id="463" r:id="rId47"/>
    <p:sldId id="468" r:id="rId48"/>
    <p:sldId id="469" r:id="rId49"/>
    <p:sldId id="470" r:id="rId50"/>
    <p:sldId id="471" r:id="rId51"/>
    <p:sldId id="464" r:id="rId52"/>
    <p:sldId id="465" r:id="rId53"/>
    <p:sldId id="466" r:id="rId54"/>
    <p:sldId id="473" r:id="rId55"/>
    <p:sldId id="474" r:id="rId56"/>
    <p:sldId id="475" r:id="rId57"/>
    <p:sldId id="476" r:id="rId58"/>
    <p:sldId id="477" r:id="rId59"/>
    <p:sldId id="478" r:id="rId60"/>
    <p:sldId id="479" r:id="rId61"/>
    <p:sldId id="480" r:id="rId62"/>
    <p:sldId id="481" r:id="rId63"/>
    <p:sldId id="482" r:id="rId64"/>
    <p:sldId id="483" r:id="rId65"/>
    <p:sldId id="484" r:id="rId66"/>
    <p:sldId id="485" r:id="rId67"/>
    <p:sldId id="486" r:id="rId68"/>
    <p:sldId id="487" r:id="rId69"/>
    <p:sldId id="488" r:id="rId70"/>
    <p:sldId id="489" r:id="rId71"/>
    <p:sldId id="490" r:id="rId72"/>
    <p:sldId id="491" r:id="rId73"/>
    <p:sldId id="492" r:id="rId74"/>
    <p:sldId id="493" r:id="rId75"/>
    <p:sldId id="494" r:id="rId76"/>
    <p:sldId id="495" r:id="rId77"/>
    <p:sldId id="450" r:id="rId7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303" autoAdjust="0"/>
    <p:restoredTop sz="96754" autoAdjust="0"/>
  </p:normalViewPr>
  <p:slideViewPr>
    <p:cSldViewPr>
      <p:cViewPr varScale="1">
        <p:scale>
          <a:sx n="125" d="100"/>
          <a:sy n="125" d="100"/>
        </p:scale>
        <p:origin x="456" y="90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" Target="slides/slide4.xml"/><Relationship Id="rId47" Type="http://schemas.openxmlformats.org/officeDocument/2006/relationships/slide" Target="slides/slide9.xml"/><Relationship Id="rId63" Type="http://schemas.openxmlformats.org/officeDocument/2006/relationships/slide" Target="slides/slide25.xml"/><Relationship Id="rId68" Type="http://schemas.openxmlformats.org/officeDocument/2006/relationships/slide" Target="slides/slide30.xml"/><Relationship Id="rId84" Type="http://schemas.openxmlformats.org/officeDocument/2006/relationships/tableStyles" Target="tableStyles.xml"/><Relationship Id="rId16" Type="http://schemas.openxmlformats.org/officeDocument/2006/relationships/slideMaster" Target="slideMasters/slideMaster16.xml"/><Relationship Id="rId11" Type="http://schemas.openxmlformats.org/officeDocument/2006/relationships/slideMaster" Target="slideMasters/slideMaster11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53" Type="http://schemas.openxmlformats.org/officeDocument/2006/relationships/slide" Target="slides/slide15.xml"/><Relationship Id="rId58" Type="http://schemas.openxmlformats.org/officeDocument/2006/relationships/slide" Target="slides/slide20.xml"/><Relationship Id="rId74" Type="http://schemas.openxmlformats.org/officeDocument/2006/relationships/slide" Target="slides/slide36.xml"/><Relationship Id="rId79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slide" Target="slides/slide5.xml"/><Relationship Id="rId48" Type="http://schemas.openxmlformats.org/officeDocument/2006/relationships/slide" Target="slides/slide10.xml"/><Relationship Id="rId56" Type="http://schemas.openxmlformats.org/officeDocument/2006/relationships/slide" Target="slides/slide18.xml"/><Relationship Id="rId64" Type="http://schemas.openxmlformats.org/officeDocument/2006/relationships/slide" Target="slides/slide26.xml"/><Relationship Id="rId69" Type="http://schemas.openxmlformats.org/officeDocument/2006/relationships/slide" Target="slides/slide31.xml"/><Relationship Id="rId77" Type="http://schemas.openxmlformats.org/officeDocument/2006/relationships/slide" Target="slides/slide39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3.xml"/><Relationship Id="rId72" Type="http://schemas.openxmlformats.org/officeDocument/2006/relationships/slide" Target="slides/slide34.xml"/><Relationship Id="rId80" Type="http://schemas.openxmlformats.org/officeDocument/2006/relationships/handoutMaster" Target="handoutMasters/handoutMaster1.xml"/><Relationship Id="rId85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Master" Target="slideMasters/slideMaster38.xml"/><Relationship Id="rId46" Type="http://schemas.openxmlformats.org/officeDocument/2006/relationships/slide" Target="slides/slide8.xml"/><Relationship Id="rId59" Type="http://schemas.openxmlformats.org/officeDocument/2006/relationships/slide" Target="slides/slide21.xml"/><Relationship Id="rId67" Type="http://schemas.openxmlformats.org/officeDocument/2006/relationships/slide" Target="slides/slide29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3.xml"/><Relationship Id="rId54" Type="http://schemas.openxmlformats.org/officeDocument/2006/relationships/slide" Target="slides/slide16.xml"/><Relationship Id="rId62" Type="http://schemas.openxmlformats.org/officeDocument/2006/relationships/slide" Target="slides/slide24.xml"/><Relationship Id="rId70" Type="http://schemas.openxmlformats.org/officeDocument/2006/relationships/slide" Target="slides/slide32.xml"/><Relationship Id="rId75" Type="http://schemas.openxmlformats.org/officeDocument/2006/relationships/slide" Target="slides/slide37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" Target="slides/slide11.xml"/><Relationship Id="rId57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6.xml"/><Relationship Id="rId52" Type="http://schemas.openxmlformats.org/officeDocument/2006/relationships/slide" Target="slides/slide14.xml"/><Relationship Id="rId60" Type="http://schemas.openxmlformats.org/officeDocument/2006/relationships/slide" Target="slides/slide22.xml"/><Relationship Id="rId65" Type="http://schemas.openxmlformats.org/officeDocument/2006/relationships/slide" Target="slides/slide27.xml"/><Relationship Id="rId73" Type="http://schemas.openxmlformats.org/officeDocument/2006/relationships/slide" Target="slides/slide35.xml"/><Relationship Id="rId78" Type="http://schemas.openxmlformats.org/officeDocument/2006/relationships/slide" Target="slides/slide40.xml"/><Relationship Id="rId8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1.xml"/><Relationship Id="rId34" Type="http://schemas.openxmlformats.org/officeDocument/2006/relationships/slideMaster" Target="slideMasters/slideMaster34.xml"/><Relationship Id="rId50" Type="http://schemas.openxmlformats.org/officeDocument/2006/relationships/slide" Target="slides/slide12.xml"/><Relationship Id="rId55" Type="http://schemas.openxmlformats.org/officeDocument/2006/relationships/slide" Target="slides/slide17.xml"/><Relationship Id="rId76" Type="http://schemas.openxmlformats.org/officeDocument/2006/relationships/slide" Target="slides/slide38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29" Type="http://schemas.openxmlformats.org/officeDocument/2006/relationships/slideMaster" Target="slideMasters/slideMaster29.xml"/><Relationship Id="rId24" Type="http://schemas.openxmlformats.org/officeDocument/2006/relationships/slideMaster" Target="slideMasters/slideMaster24.xml"/><Relationship Id="rId40" Type="http://schemas.openxmlformats.org/officeDocument/2006/relationships/slide" Target="slides/slide2.xml"/><Relationship Id="rId45" Type="http://schemas.openxmlformats.org/officeDocument/2006/relationships/slide" Target="slides/slide7.xml"/><Relationship Id="rId66" Type="http://schemas.openxmlformats.org/officeDocument/2006/relationships/slide" Target="slides/slide28.xml"/><Relationship Id="rId61" Type="http://schemas.openxmlformats.org/officeDocument/2006/relationships/slide" Target="slides/slide23.xml"/><Relationship Id="rId8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2793794-5216-49C0-89B8-5DAA305D9FC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  <a:cs typeface="+mn-cs"/>
              </a:rPr>
              <a:t>Kurose and Ross forgot to say anything about wrapping the carry and adding it to low order bit</a:t>
            </a:r>
          </a:p>
        </p:txBody>
      </p:sp>
    </p:spTree>
    <p:extLst>
      <p:ext uri="{BB962C8B-B14F-4D97-AF65-F5344CB8AC3E}">
        <p14:creationId xmlns:p14="http://schemas.microsoft.com/office/powerpoint/2010/main" val="3482742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892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617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55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763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60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114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2541DB58-F469-48B0-B6C1-9D36953B73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9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15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2541DB58-F469-48B0-B6C1-9D36953B73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185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2541DB58-F469-48B0-B6C1-9D36953B73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08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2236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3404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3357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2541DB58-F469-48B0-B6C1-9D36953B73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2115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847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0668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48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297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3523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500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0000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1770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1985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8381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7245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0355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3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8718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271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84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2541DB58-F469-48B0-B6C1-9D36953B73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10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6241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8100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1477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A27A4611-4000-449A-ADAC-83D6FE3A3B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889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CC0897C9-1BCD-466E-AFE8-469D5AA213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31188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2541DB58-F469-48B0-B6C1-9D36953B73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7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3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4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5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6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7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8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39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4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41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42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43.xml"/></Relationships>
</file>

<file path=ppt/slideMasters/_rels/slideMaster3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3.xml"/><Relationship Id="rId1" Type="http://schemas.openxmlformats.org/officeDocument/2006/relationships/slideLayout" Target="../slideLayouts/slideLayout44.xml"/></Relationships>
</file>

<file path=ppt/slideMasters/_rels/slideMaster34.xml.rels><?xml version="1.0" encoding="UTF-8" standalone="yes"?>
<Relationships xmlns="http://schemas.openxmlformats.org/package/2006/relationships"><Relationship Id="rId2" Type="http://schemas.openxmlformats.org/officeDocument/2006/relationships/theme" Target="../theme/theme34.xml"/><Relationship Id="rId1" Type="http://schemas.openxmlformats.org/officeDocument/2006/relationships/slideLayout" Target="../slideLayouts/slideLayout45.xml"/></Relationships>
</file>

<file path=ppt/slideMasters/_rels/slideMaster35.xml.rels><?xml version="1.0" encoding="UTF-8" standalone="yes"?>
<Relationships xmlns="http://schemas.openxmlformats.org/package/2006/relationships"><Relationship Id="rId2" Type="http://schemas.openxmlformats.org/officeDocument/2006/relationships/theme" Target="../theme/theme35.xml"/><Relationship Id="rId1" Type="http://schemas.openxmlformats.org/officeDocument/2006/relationships/slideLayout" Target="../slideLayouts/slideLayout46.xml"/></Relationships>
</file>

<file path=ppt/slideMasters/_rels/slideMaster36.xml.rels><?xml version="1.0" encoding="UTF-8" standalone="yes"?>
<Relationships xmlns="http://schemas.openxmlformats.org/package/2006/relationships"><Relationship Id="rId2" Type="http://schemas.openxmlformats.org/officeDocument/2006/relationships/theme" Target="../theme/theme36.xml"/><Relationship Id="rId1" Type="http://schemas.openxmlformats.org/officeDocument/2006/relationships/slideLayout" Target="../slideLayouts/slideLayout47.xml"/></Relationships>
</file>

<file path=ppt/slideMasters/_rels/slideMaster37.xml.rels><?xml version="1.0" encoding="UTF-8" standalone="yes"?>
<Relationships xmlns="http://schemas.openxmlformats.org/package/2006/relationships"><Relationship Id="rId2" Type="http://schemas.openxmlformats.org/officeDocument/2006/relationships/theme" Target="../theme/theme37.xml"/><Relationship Id="rId1" Type="http://schemas.openxmlformats.org/officeDocument/2006/relationships/slideLayout" Target="../slideLayouts/slideLayout48.xml"/></Relationships>
</file>

<file path=ppt/slideMasters/_rels/slideMaster38.xml.rels><?xml version="1.0" encoding="UTF-8" standalone="yes"?>
<Relationships xmlns="http://schemas.openxmlformats.org/package/2006/relationships"><Relationship Id="rId2" Type="http://schemas.openxmlformats.org/officeDocument/2006/relationships/theme" Target="../theme/theme38.xml"/><Relationship Id="rId1" Type="http://schemas.openxmlformats.org/officeDocument/2006/relationships/slideLayout" Target="../slideLayouts/slideLayout49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05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658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073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411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920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499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914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22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8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695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230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494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924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541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678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183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135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529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126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23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171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915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41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618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40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90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985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127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51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486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900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675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415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07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426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240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1B648019-FC7B-4CF1-AF51-B1B9387ACB63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399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2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26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8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10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847725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182563"/>
            <a:ext cx="8529637" cy="922337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UDP: User Datagram Protocol </a:t>
            </a:r>
            <a:r>
              <a:rPr lang="en-US" sz="3200">
                <a:ea typeface="ＭＳ Ｐゴシック" charset="0"/>
                <a:cs typeface="+mj-cs"/>
              </a:rPr>
              <a:t>[RFC 768]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325562"/>
            <a:ext cx="3810000" cy="4922837"/>
          </a:xfrm>
        </p:spPr>
        <p:txBody>
          <a:bodyPr/>
          <a:lstStyle/>
          <a:p>
            <a:r>
              <a:rPr lang="ja-JP" altLang="en-US" sz="2400" dirty="0" smtClean="0"/>
              <a:t>“</a:t>
            </a:r>
            <a:r>
              <a:rPr lang="en-US" altLang="ja-JP" sz="2400" dirty="0" smtClean="0"/>
              <a:t>no </a:t>
            </a:r>
            <a:r>
              <a:rPr lang="en-US" altLang="ja-JP" sz="2400" dirty="0" smtClean="0"/>
              <a:t>frills</a:t>
            </a:r>
            <a:r>
              <a:rPr lang="ja-JP" altLang="en-US" sz="2400" dirty="0" smtClean="0"/>
              <a:t>”</a:t>
            </a:r>
            <a:r>
              <a:rPr lang="en-US" altLang="ja-JP" sz="2400" dirty="0" smtClean="0"/>
              <a:t> Internet </a:t>
            </a:r>
            <a:r>
              <a:rPr lang="en-US" altLang="ja-JP" sz="2400" dirty="0" smtClean="0"/>
              <a:t>transport protocol</a:t>
            </a:r>
          </a:p>
          <a:p>
            <a:r>
              <a:rPr lang="ja-JP" altLang="en-US" sz="2400" dirty="0" smtClean="0"/>
              <a:t>“</a:t>
            </a:r>
            <a:r>
              <a:rPr lang="en-US" altLang="ja-JP" sz="2400" dirty="0" smtClean="0"/>
              <a:t>best effort</a:t>
            </a:r>
            <a:r>
              <a:rPr lang="ja-JP" altLang="en-US" sz="2400" dirty="0" smtClean="0"/>
              <a:t>”</a:t>
            </a:r>
            <a:r>
              <a:rPr lang="en-US" altLang="ja-JP" sz="2400" dirty="0" smtClean="0"/>
              <a:t> service, UDP segments may be:</a:t>
            </a:r>
          </a:p>
          <a:p>
            <a:pPr lvl="1"/>
            <a:r>
              <a:rPr lang="en-US" altLang="en-US" dirty="0" smtClean="0"/>
              <a:t>lost</a:t>
            </a:r>
          </a:p>
          <a:p>
            <a:pPr lvl="1"/>
            <a:r>
              <a:rPr lang="en-US" altLang="en-US" dirty="0" smtClean="0"/>
              <a:t>delivered out-of-order to app</a:t>
            </a:r>
          </a:p>
          <a:p>
            <a:r>
              <a:rPr lang="en-US" altLang="en-US" sz="2400" i="1" dirty="0" smtClean="0">
                <a:solidFill>
                  <a:srgbClr val="CC0000"/>
                </a:solidFill>
              </a:rPr>
              <a:t>connectionless:</a:t>
            </a:r>
            <a:endParaRPr lang="en-US" altLang="en-US" dirty="0" smtClean="0">
              <a:solidFill>
                <a:srgbClr val="CC0000"/>
              </a:solidFill>
            </a:endParaRPr>
          </a:p>
          <a:p>
            <a:pPr lvl="1"/>
            <a:r>
              <a:rPr lang="en-US" altLang="en-US" dirty="0" smtClean="0"/>
              <a:t>no handshaking between UDP sender, receiver</a:t>
            </a:r>
          </a:p>
          <a:p>
            <a:pPr lvl="1"/>
            <a:r>
              <a:rPr lang="en-US" altLang="en-US" dirty="0" smtClean="0"/>
              <a:t>each UDP segment handled independently of others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4745038" y="1271588"/>
            <a:ext cx="4052887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92100" indent="-2921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UDP use:</a:t>
            </a:r>
          </a:p>
          <a:p>
            <a:pPr marL="688975" lvl="1" indent="-2317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streaming multimedia apps (loss tolerant, rate sensitive)</a:t>
            </a:r>
          </a:p>
          <a:p>
            <a:pPr marL="688975" lvl="1" indent="-2317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DNS</a:t>
            </a:r>
          </a:p>
          <a:p>
            <a:pPr marL="688975" lvl="1" indent="-2317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VoIP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  <a:p>
            <a:pPr marL="292100" indent="-2921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reliable transfer over UDP: </a:t>
            </a:r>
          </a:p>
          <a:p>
            <a:pPr marL="688975" lvl="1" indent="-2317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add reliability at application layer</a:t>
            </a:r>
          </a:p>
          <a:p>
            <a:pPr marL="688975" lvl="1" indent="-2317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application-specific error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recovery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9509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49238"/>
            <a:ext cx="8343900" cy="9937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UDP: segment header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714375" y="1852613"/>
            <a:ext cx="3324225" cy="3200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638175" y="1947863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677863" y="1960563"/>
            <a:ext cx="156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source port #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2463800" y="1960563"/>
            <a:ext cx="1328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dest port #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V="1">
            <a:off x="628650" y="2347913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 flipV="1">
            <a:off x="619125" y="2747963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 flipV="1">
            <a:off x="2276475" y="1947863"/>
            <a:ext cx="0" cy="395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1784350" y="1482725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32 bits</a:t>
            </a:r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2733675" y="1714500"/>
            <a:ext cx="1200150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 rot="10800000">
            <a:off x="623888" y="1724025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1481138" y="3306763"/>
            <a:ext cx="1389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application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data 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(payload)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17425" name="Text Box 19"/>
          <p:cNvSpPr txBox="1">
            <a:spLocks noChangeArrowheads="1"/>
          </p:cNvSpPr>
          <p:nvPr/>
        </p:nvSpPr>
        <p:spPr bwMode="auto">
          <a:xfrm>
            <a:off x="1074738" y="5222875"/>
            <a:ext cx="2524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UDP segment format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17426" name="Line 20"/>
          <p:cNvSpPr>
            <a:spLocks noChangeShapeType="1"/>
          </p:cNvSpPr>
          <p:nvPr/>
        </p:nvSpPr>
        <p:spPr bwMode="auto">
          <a:xfrm flipV="1">
            <a:off x="2276475" y="2357438"/>
            <a:ext cx="0" cy="395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7" name="Text Box 22"/>
          <p:cNvSpPr txBox="1">
            <a:spLocks noChangeArrowheads="1"/>
          </p:cNvSpPr>
          <p:nvPr/>
        </p:nvSpPr>
        <p:spPr bwMode="auto">
          <a:xfrm>
            <a:off x="1020763" y="2351088"/>
            <a:ext cx="814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length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17428" name="Text Box 23"/>
          <p:cNvSpPr txBox="1">
            <a:spLocks noChangeArrowheads="1"/>
          </p:cNvSpPr>
          <p:nvPr/>
        </p:nvSpPr>
        <p:spPr bwMode="auto">
          <a:xfrm>
            <a:off x="2566988" y="2341563"/>
            <a:ext cx="1176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checksum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17429" name="Text Box 24"/>
          <p:cNvSpPr txBox="1">
            <a:spLocks noChangeArrowheads="1"/>
          </p:cNvSpPr>
          <p:nvPr/>
        </p:nvSpPr>
        <p:spPr bwMode="auto">
          <a:xfrm>
            <a:off x="4260850" y="1316038"/>
            <a:ext cx="2406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length, in bytes of UDP segment, including header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17430" name="Line 25"/>
          <p:cNvSpPr>
            <a:spLocks noChangeShapeType="1"/>
          </p:cNvSpPr>
          <p:nvPr/>
        </p:nvSpPr>
        <p:spPr bwMode="auto">
          <a:xfrm flipH="1">
            <a:off x="1878013" y="1631950"/>
            <a:ext cx="2873375" cy="895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31" name="Rectangle 26"/>
          <p:cNvSpPr>
            <a:spLocks noGrp="1" noChangeArrowheads="1"/>
          </p:cNvSpPr>
          <p:nvPr>
            <p:ph type="body" sz="half" idx="2"/>
          </p:nvPr>
        </p:nvSpPr>
        <p:spPr>
          <a:xfrm>
            <a:off x="4865688" y="3044825"/>
            <a:ext cx="3810000" cy="3044825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no connection establishment (which can add delay)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simple: no connection state at sender, receiver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small header size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no congestion control: UDP can blast away as fast as desired</a:t>
            </a:r>
          </a:p>
        </p:txBody>
      </p:sp>
      <p:sp>
        <p:nvSpPr>
          <p:cNvPr id="17432" name="Rectangle 27"/>
          <p:cNvSpPr>
            <a:spLocks noChangeArrowheads="1"/>
          </p:cNvSpPr>
          <p:nvPr/>
        </p:nvSpPr>
        <p:spPr bwMode="auto">
          <a:xfrm>
            <a:off x="4703763" y="2924175"/>
            <a:ext cx="4048125" cy="3259138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33" name="Text Box 28"/>
          <p:cNvSpPr txBox="1">
            <a:spLocks noChangeArrowheads="1"/>
          </p:cNvSpPr>
          <p:nvPr/>
        </p:nvSpPr>
        <p:spPr bwMode="auto">
          <a:xfrm>
            <a:off x="4935538" y="2643188"/>
            <a:ext cx="3130550" cy="433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smtClean="0">
                <a:solidFill>
                  <a:srgbClr val="CC0000"/>
                </a:solidFill>
                <a:latin typeface="Gill Sans MT" charset="0"/>
              </a:rPr>
              <a:t>why is there a UDP?</a:t>
            </a:r>
            <a:endParaRPr lang="en-US" smtClean="0">
              <a:solidFill>
                <a:srgbClr val="000000"/>
              </a:solidFill>
              <a:latin typeface="Gill Sans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UDP checksum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557463"/>
            <a:ext cx="3657600" cy="3495675"/>
          </a:xfrm>
        </p:spPr>
        <p:txBody>
          <a:bodyPr/>
          <a:lstStyle/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3200" smtClean="0">
                <a:solidFill>
                  <a:srgbClr val="CC0000"/>
                </a:solidFill>
              </a:rPr>
              <a:t>sender: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treat segment contents, including header fields,  as sequence of 16-bit integers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checksum: addition (one</a:t>
            </a:r>
            <a:r>
              <a:rPr lang="ja-JP" altLang="en-US" sz="2400" smtClean="0"/>
              <a:t>’</a:t>
            </a:r>
            <a:r>
              <a:rPr lang="en-US" altLang="ja-JP" sz="2400" smtClean="0"/>
              <a:t>s complement sum) of segment contents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sender puts checksum value into UDP checksum field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>
              <a:lnSpc>
                <a:spcPct val="70000"/>
              </a:lnSpc>
            </a:pPr>
            <a:endParaRPr lang="en-US" altLang="en-US" sz="3200" smtClean="0"/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52700"/>
            <a:ext cx="4057650" cy="32575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CC0000"/>
                </a:solidFill>
              </a:rPr>
              <a:t>receiver:</a:t>
            </a:r>
          </a:p>
          <a:p>
            <a:r>
              <a:rPr lang="en-US" altLang="en-US" sz="2400" dirty="0" smtClean="0"/>
              <a:t>compute checksum of received segment</a:t>
            </a:r>
          </a:p>
          <a:p>
            <a:r>
              <a:rPr lang="en-US" altLang="en-US" sz="2400" dirty="0" smtClean="0"/>
              <a:t>check if computed checksum equals checksum field value:</a:t>
            </a:r>
          </a:p>
          <a:p>
            <a:pPr lvl="1"/>
            <a:r>
              <a:rPr lang="en-US" altLang="en-US" dirty="0" smtClean="0"/>
              <a:t>NO - error detected</a:t>
            </a:r>
          </a:p>
          <a:p>
            <a:pPr lvl="1"/>
            <a:r>
              <a:rPr lang="en-US" altLang="en-US" dirty="0" smtClean="0"/>
              <a:t>YES - no error detected. </a:t>
            </a:r>
            <a:r>
              <a:rPr lang="en-US" altLang="en-US" i="1" dirty="0" smtClean="0"/>
              <a:t>But maybe errors nonetheless?</a:t>
            </a:r>
            <a:r>
              <a:rPr lang="en-US" altLang="en-US" dirty="0" smtClean="0"/>
              <a:t> </a:t>
            </a: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695325" y="1512888"/>
            <a:ext cx="79248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8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Goal:</a:t>
            </a: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detect </a:t>
            </a:r>
            <a:r>
              <a:rPr lang="ja-JP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errors</a:t>
            </a:r>
            <a:r>
              <a:rPr lang="ja-JP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(e.g., flipped bits) in transmitted segment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</a:pPr>
            <a:endParaRPr lang="en-US" altLang="en-US" sz="28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pic>
        <p:nvPicPr>
          <p:cNvPr id="32775" name="Picture 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1027113"/>
            <a:ext cx="38385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1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8493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Internet checksum: example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0175"/>
            <a:ext cx="7772400" cy="27432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charset="0"/>
              <a:buNone/>
              <a:defRPr/>
            </a:pPr>
            <a:r>
              <a:rPr lang="en-US" sz="2800">
                <a:ea typeface="ＭＳ Ｐゴシック" charset="0"/>
                <a:cs typeface="+mn-cs"/>
              </a:rPr>
              <a:t>example: add two 16-bit integers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1860550" y="2190750"/>
            <a:ext cx="6400800" cy="23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1" smtClean="0">
                <a:solidFill>
                  <a:srgbClr val="FFFFFF"/>
                </a:solidFill>
                <a:latin typeface="Comic Sans MS" charset="0"/>
              </a:rPr>
              <a:t>1</a:t>
            </a:r>
            <a:r>
              <a:rPr lang="en-US" sz="2000" b="1" smtClean="0">
                <a:solidFill>
                  <a:srgbClr val="000000"/>
                </a:solidFill>
                <a:latin typeface="Comic Sans MS" charset="0"/>
              </a:rPr>
              <a:t>  1  1  1  0  0  1  1  0  0  1  1  0  0  1  1  0</a:t>
            </a:r>
          </a:p>
          <a:p>
            <a:pPr eaLnBrk="0" hangingPunct="0">
              <a:defRPr/>
            </a:pPr>
            <a:r>
              <a:rPr lang="en-US" sz="2000" b="1" smtClean="0">
                <a:solidFill>
                  <a:srgbClr val="FFFFFF"/>
                </a:solidFill>
                <a:latin typeface="Comic Sans MS" charset="0"/>
              </a:rPr>
              <a:t>1</a:t>
            </a:r>
            <a:r>
              <a:rPr lang="en-US" sz="2000" b="1" smtClean="0">
                <a:solidFill>
                  <a:srgbClr val="000000"/>
                </a:solidFill>
                <a:latin typeface="Comic Sans MS" charset="0"/>
              </a:rPr>
              <a:t>  1  1  0  1  0  1  0  1  0  1  0  1  0  1  0  1</a:t>
            </a:r>
          </a:p>
          <a:p>
            <a:pPr eaLnBrk="0" hangingPunct="0">
              <a:lnSpc>
                <a:spcPct val="120000"/>
              </a:lnSpc>
              <a:defRPr/>
            </a:pPr>
            <a:endParaRPr lang="en-US" sz="2000" b="1" smtClean="0">
              <a:solidFill>
                <a:srgbClr val="000000"/>
              </a:solidFill>
              <a:latin typeface="Comic Sans MS" charset="0"/>
            </a:endParaRPr>
          </a:p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mic Sans MS" charset="0"/>
              </a:rPr>
              <a:t>1  1  0  1  1  1  0  1  1  1  0  1  1  1  0  1  1</a:t>
            </a:r>
          </a:p>
          <a:p>
            <a:pPr eaLnBrk="0" hangingPunct="0">
              <a:lnSpc>
                <a:spcPct val="120000"/>
              </a:lnSpc>
              <a:defRPr/>
            </a:pPr>
            <a:endParaRPr lang="en-US" sz="2000" b="1" smtClean="0">
              <a:solidFill>
                <a:srgbClr val="000000"/>
              </a:solidFill>
              <a:latin typeface="Comic Sans MS" charset="0"/>
            </a:endParaRPr>
          </a:p>
          <a:p>
            <a:pPr eaLnBrk="0" hangingPunct="0">
              <a:defRPr/>
            </a:pPr>
            <a:r>
              <a:rPr lang="en-US" sz="2000" b="1" smtClean="0">
                <a:solidFill>
                  <a:srgbClr val="FFFFFF"/>
                </a:solidFill>
                <a:latin typeface="Comic Sans MS" charset="0"/>
              </a:rPr>
              <a:t>1</a:t>
            </a:r>
            <a:r>
              <a:rPr lang="en-US" sz="2000" b="1" smtClean="0">
                <a:solidFill>
                  <a:srgbClr val="000000"/>
                </a:solidFill>
                <a:latin typeface="Comic Sans MS" charset="0"/>
              </a:rPr>
              <a:t>  1  0  1  1  1  0  1  1  1  0  1  1  1  1  0  0</a:t>
            </a:r>
          </a:p>
          <a:p>
            <a:pPr eaLnBrk="0" hangingPunct="0">
              <a:defRPr/>
            </a:pPr>
            <a:r>
              <a:rPr lang="en-US" sz="2000" b="1" smtClean="0">
                <a:solidFill>
                  <a:srgbClr val="FFFFFF"/>
                </a:solidFill>
                <a:latin typeface="Comic Sans MS" charset="0"/>
              </a:rPr>
              <a:t>1</a:t>
            </a:r>
            <a:r>
              <a:rPr lang="en-US" sz="2000" b="1" smtClean="0">
                <a:solidFill>
                  <a:srgbClr val="000000"/>
                </a:solidFill>
                <a:latin typeface="Comic Sans MS" charset="0"/>
              </a:rPr>
              <a:t>  0  1  0  0  0  1  0  0  0  1  0  0  0  0  1  1</a:t>
            </a:r>
            <a:endParaRPr lang="en-US" sz="2400" b="1" smtClean="0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 flipH="1">
            <a:off x="1784350" y="3017838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9465" name="Oval 6"/>
          <p:cNvSpPr>
            <a:spLocks noChangeArrowheads="1"/>
          </p:cNvSpPr>
          <p:nvPr/>
        </p:nvSpPr>
        <p:spPr bwMode="auto">
          <a:xfrm>
            <a:off x="1860550" y="319405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260350" y="3149600"/>
            <a:ext cx="154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Comic Sans MS" charset="0"/>
              </a:rPr>
              <a:t>wraparound</a:t>
            </a:r>
          </a:p>
        </p:txBody>
      </p:sp>
      <p:sp>
        <p:nvSpPr>
          <p:cNvPr id="19467" name="Text Box 8"/>
          <p:cNvSpPr txBox="1">
            <a:spLocks noChangeArrowheads="1"/>
          </p:cNvSpPr>
          <p:nvPr/>
        </p:nvSpPr>
        <p:spPr bwMode="auto">
          <a:xfrm>
            <a:off x="1169988" y="3757613"/>
            <a:ext cx="636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Comic Sans MS" charset="0"/>
              </a:rPr>
              <a:t>sum</a:t>
            </a:r>
          </a:p>
        </p:txBody>
      </p:sp>
      <p:sp>
        <p:nvSpPr>
          <p:cNvPr id="19468" name="Text Box 9"/>
          <p:cNvSpPr txBox="1">
            <a:spLocks noChangeArrowheads="1"/>
          </p:cNvSpPr>
          <p:nvPr/>
        </p:nvSpPr>
        <p:spPr bwMode="auto">
          <a:xfrm>
            <a:off x="487363" y="4110038"/>
            <a:ext cx="1319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Comic Sans MS" charset="0"/>
              </a:rPr>
              <a:t>checksum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 flipH="1">
            <a:off x="1784350" y="3736975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33805" name="Freeform 11"/>
          <p:cNvSpPr>
            <a:spLocks/>
          </p:cNvSpPr>
          <p:nvPr/>
        </p:nvSpPr>
        <p:spPr bwMode="auto">
          <a:xfrm>
            <a:off x="2022475" y="3500438"/>
            <a:ext cx="6013450" cy="92075"/>
          </a:xfrm>
          <a:custGeom>
            <a:avLst/>
            <a:gdLst>
              <a:gd name="T0" fmla="*/ 0 w 3788"/>
              <a:gd name="T1" fmla="*/ 0 h 58"/>
              <a:gd name="T2" fmla="*/ 0 w 3788"/>
              <a:gd name="T3" fmla="*/ 2147483647 h 58"/>
              <a:gd name="T4" fmla="*/ 2147483647 w 3788"/>
              <a:gd name="T5" fmla="*/ 2147483647 h 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88" h="58">
                <a:moveTo>
                  <a:pt x="0" y="0"/>
                </a:moveTo>
                <a:lnTo>
                  <a:pt x="0" y="58"/>
                </a:lnTo>
                <a:lnTo>
                  <a:pt x="3788" y="58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sm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849313" y="5043488"/>
            <a:ext cx="7688262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400" i="1" smtClean="0">
                <a:solidFill>
                  <a:srgbClr val="000000"/>
                </a:solidFill>
                <a:latin typeface="Gill Sans MT" charset="0"/>
              </a:rPr>
              <a:t>Note:</a:t>
            </a:r>
            <a:r>
              <a:rPr lang="en-US" sz="2400" smtClean="0">
                <a:solidFill>
                  <a:srgbClr val="000000"/>
                </a:solidFill>
                <a:latin typeface="Gill Sans MT" charset="0"/>
              </a:rPr>
              <a:t> when adding numbers, a carryout from the most significant bit needs to be added to the result</a:t>
            </a:r>
          </a:p>
          <a:p>
            <a:pPr algn="ctr" eaLnBrk="0" hangingPunct="0">
              <a:defRPr/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33807" name="TextBox 1"/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* Check out the online interactive exercises for more examples: </a:t>
            </a:r>
            <a:r>
              <a:rPr lang="en-US" alt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http://gaia.cs.umass.edu/kurose_ross/interactive/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Connection-oriented demux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39624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TCP socket identified by 4-tuple: 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source IP address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source port number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dest IP address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dest port number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demux: receiver uses all four values to direct segment to appropriate socket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587500"/>
            <a:ext cx="41148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server host may support many simultaneous TCP sockets: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each socket identified by its own 4-tuple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web servers have different sockets for each connecting client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non-persistent HTTP will have different socket for each request</a:t>
            </a:r>
          </a:p>
        </p:txBody>
      </p:sp>
      <p:pic>
        <p:nvPicPr>
          <p:cNvPr id="26630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5727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159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881063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>
          <a:xfrm>
            <a:off x="244475" y="200025"/>
            <a:ext cx="8085138" cy="935038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Connection-oriented demux: example</a:t>
            </a:r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2819400" y="1765300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417513" y="1944688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7655" name="Rectangle 23"/>
          <p:cNvSpPr>
            <a:spLocks noChangeArrowheads="1"/>
          </p:cNvSpPr>
          <p:nvPr/>
        </p:nvSpPr>
        <p:spPr bwMode="auto">
          <a:xfrm>
            <a:off x="933450" y="1911350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6" name="Rectangle 24"/>
          <p:cNvSpPr>
            <a:spLocks noChangeArrowheads="1"/>
          </p:cNvSpPr>
          <p:nvPr/>
        </p:nvSpPr>
        <p:spPr bwMode="auto">
          <a:xfrm>
            <a:off x="895350" y="1965325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7" name="Line 25"/>
          <p:cNvSpPr>
            <a:spLocks noChangeShapeType="1"/>
          </p:cNvSpPr>
          <p:nvPr/>
        </p:nvSpPr>
        <p:spPr bwMode="auto">
          <a:xfrm>
            <a:off x="904875" y="27257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7658" name="Text Box 26"/>
          <p:cNvSpPr txBox="1">
            <a:spLocks noChangeArrowheads="1"/>
          </p:cNvSpPr>
          <p:nvPr/>
        </p:nvSpPr>
        <p:spPr bwMode="auto">
          <a:xfrm>
            <a:off x="862013" y="27082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7659" name="Line 27"/>
          <p:cNvSpPr>
            <a:spLocks noChangeShapeType="1"/>
          </p:cNvSpPr>
          <p:nvPr/>
        </p:nvSpPr>
        <p:spPr bwMode="auto">
          <a:xfrm>
            <a:off x="912813" y="30464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7660" name="Line 28"/>
          <p:cNvSpPr>
            <a:spLocks noChangeShapeType="1"/>
          </p:cNvSpPr>
          <p:nvPr/>
        </p:nvSpPr>
        <p:spPr bwMode="auto">
          <a:xfrm>
            <a:off x="898525" y="33559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7661" name="Line 29"/>
          <p:cNvSpPr>
            <a:spLocks noChangeShapeType="1"/>
          </p:cNvSpPr>
          <p:nvPr/>
        </p:nvSpPr>
        <p:spPr bwMode="auto">
          <a:xfrm>
            <a:off x="898525" y="36417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7662" name="Text Box 26"/>
          <p:cNvSpPr txBox="1">
            <a:spLocks noChangeArrowheads="1"/>
          </p:cNvSpPr>
          <p:nvPr/>
        </p:nvSpPr>
        <p:spPr bwMode="auto">
          <a:xfrm>
            <a:off x="896938" y="19558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7663" name="Text Box 26"/>
          <p:cNvSpPr txBox="1">
            <a:spLocks noChangeArrowheads="1"/>
          </p:cNvSpPr>
          <p:nvPr/>
        </p:nvSpPr>
        <p:spPr bwMode="auto">
          <a:xfrm>
            <a:off x="852488" y="36131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7664" name="Text Box 26"/>
          <p:cNvSpPr txBox="1">
            <a:spLocks noChangeArrowheads="1"/>
          </p:cNvSpPr>
          <p:nvPr/>
        </p:nvSpPr>
        <p:spPr bwMode="auto">
          <a:xfrm>
            <a:off x="871538" y="33274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7665" name="Text Box 26"/>
          <p:cNvSpPr txBox="1">
            <a:spLocks noChangeArrowheads="1"/>
          </p:cNvSpPr>
          <p:nvPr/>
        </p:nvSpPr>
        <p:spPr bwMode="auto">
          <a:xfrm>
            <a:off x="862013" y="30321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12319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grpSp>
        <p:nvGrpSpPr>
          <p:cNvPr id="27667" name="Group 20"/>
          <p:cNvGrpSpPr>
            <a:grpSpLocks/>
          </p:cNvGrpSpPr>
          <p:nvPr/>
        </p:nvGrpSpPr>
        <p:grpSpPr bwMode="auto">
          <a:xfrm>
            <a:off x="1200150" y="2565400"/>
            <a:ext cx="620713" cy="228600"/>
            <a:chOff x="1287" y="2524"/>
            <a:chExt cx="260" cy="100"/>
          </a:xfrm>
        </p:grpSpPr>
        <p:sp>
          <p:nvSpPr>
            <p:cNvPr id="13451" name="Rectangle 2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52" name="Rectangle 2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53" name="Rectangle 23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54" name="Rectangle 2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7668" name="Rectangle 23"/>
          <p:cNvSpPr>
            <a:spLocks noChangeArrowheads="1"/>
          </p:cNvSpPr>
          <p:nvPr/>
        </p:nvSpPr>
        <p:spPr bwMode="auto">
          <a:xfrm>
            <a:off x="3432175" y="1677988"/>
            <a:ext cx="2254250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69" name="Rectangle 24"/>
          <p:cNvSpPr>
            <a:spLocks noChangeArrowheads="1"/>
          </p:cNvSpPr>
          <p:nvPr/>
        </p:nvSpPr>
        <p:spPr bwMode="auto">
          <a:xfrm>
            <a:off x="3378200" y="1755775"/>
            <a:ext cx="22256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70" name="Text Box 26"/>
          <p:cNvSpPr txBox="1">
            <a:spLocks noChangeArrowheads="1"/>
          </p:cNvSpPr>
          <p:nvPr/>
        </p:nvSpPr>
        <p:spPr bwMode="auto">
          <a:xfrm>
            <a:off x="3803650" y="24844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7671" name="Text Box 26"/>
          <p:cNvSpPr txBox="1">
            <a:spLocks noChangeArrowheads="1"/>
          </p:cNvSpPr>
          <p:nvPr/>
        </p:nvSpPr>
        <p:spPr bwMode="auto">
          <a:xfrm>
            <a:off x="3857625" y="17081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7672" name="Text Box 26"/>
          <p:cNvSpPr txBox="1">
            <a:spLocks noChangeArrowheads="1"/>
          </p:cNvSpPr>
          <p:nvPr/>
        </p:nvSpPr>
        <p:spPr bwMode="auto">
          <a:xfrm>
            <a:off x="3797300" y="33893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3797300" y="31035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13339" name="Oval 36"/>
          <p:cNvSpPr>
            <a:spLocks noChangeArrowheads="1"/>
          </p:cNvSpPr>
          <p:nvPr/>
        </p:nvSpPr>
        <p:spPr bwMode="auto">
          <a:xfrm>
            <a:off x="3497263" y="2014538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P4</a:t>
            </a:r>
          </a:p>
        </p:txBody>
      </p:sp>
      <p:sp>
        <p:nvSpPr>
          <p:cNvPr id="27675" name="Rectangle 23"/>
          <p:cNvSpPr>
            <a:spLocks noChangeArrowheads="1"/>
          </p:cNvSpPr>
          <p:nvPr/>
        </p:nvSpPr>
        <p:spPr bwMode="auto">
          <a:xfrm>
            <a:off x="6567488" y="190341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76" name="Rectangle 24"/>
          <p:cNvSpPr>
            <a:spLocks noChangeArrowheads="1"/>
          </p:cNvSpPr>
          <p:nvPr/>
        </p:nvSpPr>
        <p:spPr bwMode="auto">
          <a:xfrm>
            <a:off x="6370638" y="1944688"/>
            <a:ext cx="163195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77" name="Text Box 26"/>
          <p:cNvSpPr txBox="1">
            <a:spLocks noChangeArrowheads="1"/>
          </p:cNvSpPr>
          <p:nvPr/>
        </p:nvSpPr>
        <p:spPr bwMode="auto">
          <a:xfrm>
            <a:off x="6496050" y="27003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7678" name="Text Box 26"/>
          <p:cNvSpPr txBox="1">
            <a:spLocks noChangeArrowheads="1"/>
          </p:cNvSpPr>
          <p:nvPr/>
        </p:nvSpPr>
        <p:spPr bwMode="auto">
          <a:xfrm>
            <a:off x="6530975" y="19478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7679" name="Text Box 26"/>
          <p:cNvSpPr txBox="1">
            <a:spLocks noChangeArrowheads="1"/>
          </p:cNvSpPr>
          <p:nvPr/>
        </p:nvSpPr>
        <p:spPr bwMode="auto">
          <a:xfrm>
            <a:off x="6538913" y="36052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7680" name="Text Box 26"/>
          <p:cNvSpPr txBox="1">
            <a:spLocks noChangeArrowheads="1"/>
          </p:cNvSpPr>
          <p:nvPr/>
        </p:nvSpPr>
        <p:spPr bwMode="auto">
          <a:xfrm>
            <a:off x="6505575" y="33194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7681" name="Text Box 26"/>
          <p:cNvSpPr txBox="1">
            <a:spLocks noChangeArrowheads="1"/>
          </p:cNvSpPr>
          <p:nvPr/>
        </p:nvSpPr>
        <p:spPr bwMode="auto">
          <a:xfrm>
            <a:off x="6496050" y="30241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3347" name="Oval 53"/>
          <p:cNvSpPr>
            <a:spLocks noChangeArrowheads="1"/>
          </p:cNvSpPr>
          <p:nvPr/>
        </p:nvSpPr>
        <p:spPr bwMode="auto">
          <a:xfrm>
            <a:off x="64516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P2</a:t>
            </a:r>
          </a:p>
        </p:txBody>
      </p:sp>
      <p:sp>
        <p:nvSpPr>
          <p:cNvPr id="27683" name="Freeform 54"/>
          <p:cNvSpPr>
            <a:spLocks/>
          </p:cNvSpPr>
          <p:nvPr/>
        </p:nvSpPr>
        <p:spPr bwMode="auto">
          <a:xfrm>
            <a:off x="8026400" y="19240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7684" name="Group 76"/>
          <p:cNvGrpSpPr>
            <a:grpSpLocks/>
          </p:cNvGrpSpPr>
          <p:nvPr/>
        </p:nvGrpSpPr>
        <p:grpSpPr bwMode="auto">
          <a:xfrm>
            <a:off x="1816100" y="5170488"/>
            <a:ext cx="2024063" cy="652462"/>
            <a:chOff x="1079" y="3697"/>
            <a:chExt cx="1275" cy="411"/>
          </a:xfrm>
        </p:grpSpPr>
        <p:sp>
          <p:nvSpPr>
            <p:cNvPr id="13448" name="Rectangle 77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9" name="Line 78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50" name="Text Box 79"/>
            <p:cNvSpPr txBox="1">
              <a:spLocks noChangeArrowheads="1"/>
            </p:cNvSpPr>
            <p:nvPr/>
          </p:nvSpPr>
          <p:spPr bwMode="auto">
            <a:xfrm>
              <a:off x="1079" y="3822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IP,port: A,9157</a:t>
              </a:r>
            </a:p>
            <a:p>
              <a:pPr algn="r"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IP, port: B,80</a:t>
              </a:r>
            </a:p>
          </p:txBody>
        </p:sp>
      </p:grpSp>
      <p:grpSp>
        <p:nvGrpSpPr>
          <p:cNvPr id="27685" name="Group 80"/>
          <p:cNvGrpSpPr>
            <a:grpSpLocks/>
          </p:cNvGrpSpPr>
          <p:nvPr/>
        </p:nvGrpSpPr>
        <p:grpSpPr bwMode="auto">
          <a:xfrm>
            <a:off x="1666875" y="4479925"/>
            <a:ext cx="1887538" cy="652463"/>
            <a:chOff x="2741" y="3750"/>
            <a:chExt cx="1189" cy="411"/>
          </a:xfrm>
        </p:grpSpPr>
        <p:sp>
          <p:nvSpPr>
            <p:cNvPr id="13445" name="Rectangle 81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6" name="Line 82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7" name="Text Box 83"/>
            <p:cNvSpPr txBox="1">
              <a:spLocks noChangeArrowheads="1"/>
            </p:cNvSpPr>
            <p:nvPr/>
          </p:nvSpPr>
          <p:spPr bwMode="auto">
            <a:xfrm>
              <a:off x="2813" y="3875"/>
              <a:ext cx="111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IP,port: B,80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IP,port: A,9157</a:t>
              </a:r>
            </a:p>
          </p:txBody>
        </p:sp>
      </p:grpSp>
      <p:sp>
        <p:nvSpPr>
          <p:cNvPr id="13351" name="Text Box 93"/>
          <p:cNvSpPr txBox="1">
            <a:spLocks noChangeArrowheads="1"/>
          </p:cNvSpPr>
          <p:nvPr/>
        </p:nvSpPr>
        <p:spPr bwMode="auto">
          <a:xfrm flipH="1">
            <a:off x="88900" y="4705350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Gill Sans MT" charset="0"/>
              </a:rPr>
              <a:t>host: IP address A</a:t>
            </a:r>
          </a:p>
        </p:txBody>
      </p:sp>
      <p:sp>
        <p:nvSpPr>
          <p:cNvPr id="13352" name="Text Box 94"/>
          <p:cNvSpPr txBox="1">
            <a:spLocks noChangeArrowheads="1"/>
          </p:cNvSpPr>
          <p:nvPr/>
        </p:nvSpPr>
        <p:spPr bwMode="auto">
          <a:xfrm flipH="1">
            <a:off x="7845425" y="4602163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Gill Sans MT" charset="0"/>
              </a:rPr>
              <a:t>host: IP address C</a:t>
            </a:r>
          </a:p>
        </p:txBody>
      </p:sp>
      <p:sp>
        <p:nvSpPr>
          <p:cNvPr id="13353" name="Line 96"/>
          <p:cNvSpPr>
            <a:spLocks noChangeShapeType="1"/>
          </p:cNvSpPr>
          <p:nvPr/>
        </p:nvSpPr>
        <p:spPr bwMode="auto">
          <a:xfrm>
            <a:off x="3354388" y="343217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54" name="Line 97"/>
          <p:cNvSpPr>
            <a:spLocks noChangeShapeType="1"/>
          </p:cNvSpPr>
          <p:nvPr/>
        </p:nvSpPr>
        <p:spPr bwMode="auto">
          <a:xfrm>
            <a:off x="3370263" y="3130550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7690" name="Text Box 26"/>
          <p:cNvSpPr txBox="1">
            <a:spLocks noChangeArrowheads="1"/>
          </p:cNvSpPr>
          <p:nvPr/>
        </p:nvSpPr>
        <p:spPr bwMode="auto">
          <a:xfrm>
            <a:off x="3757613" y="27955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3356" name="Line 99"/>
          <p:cNvSpPr>
            <a:spLocks noChangeShapeType="1"/>
          </p:cNvSpPr>
          <p:nvPr/>
        </p:nvSpPr>
        <p:spPr bwMode="auto">
          <a:xfrm>
            <a:off x="3373438" y="2808288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57" name="Line 100"/>
          <p:cNvSpPr>
            <a:spLocks noChangeShapeType="1"/>
          </p:cNvSpPr>
          <p:nvPr/>
        </p:nvSpPr>
        <p:spPr bwMode="auto">
          <a:xfrm>
            <a:off x="3376613" y="248602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27693" name="Group 101"/>
          <p:cNvGrpSpPr>
            <a:grpSpLocks/>
          </p:cNvGrpSpPr>
          <p:nvPr/>
        </p:nvGrpSpPr>
        <p:grpSpPr bwMode="auto">
          <a:xfrm>
            <a:off x="3552825" y="2347913"/>
            <a:ext cx="473075" cy="228600"/>
            <a:chOff x="1287" y="2524"/>
            <a:chExt cx="260" cy="100"/>
          </a:xfrm>
        </p:grpSpPr>
        <p:sp>
          <p:nvSpPr>
            <p:cNvPr id="13441" name="Rectangle 102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2" name="Rectangle 103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3" name="Rectangle 104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4" name="Rectangle 105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3359" name="Oval 106"/>
          <p:cNvSpPr>
            <a:spLocks noChangeArrowheads="1"/>
          </p:cNvSpPr>
          <p:nvPr/>
        </p:nvSpPr>
        <p:spPr bwMode="auto">
          <a:xfrm>
            <a:off x="4864100" y="201930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P6</a:t>
            </a:r>
          </a:p>
        </p:txBody>
      </p:sp>
      <p:sp>
        <p:nvSpPr>
          <p:cNvPr id="13360" name="Oval 112"/>
          <p:cNvSpPr>
            <a:spLocks noChangeArrowheads="1"/>
          </p:cNvSpPr>
          <p:nvPr/>
        </p:nvSpPr>
        <p:spPr bwMode="auto">
          <a:xfrm>
            <a:off x="4192588" y="2017713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P5</a:t>
            </a:r>
          </a:p>
        </p:txBody>
      </p:sp>
      <p:grpSp>
        <p:nvGrpSpPr>
          <p:cNvPr id="27696" name="Group 118"/>
          <p:cNvGrpSpPr>
            <a:grpSpLocks/>
          </p:cNvGrpSpPr>
          <p:nvPr/>
        </p:nvGrpSpPr>
        <p:grpSpPr bwMode="auto">
          <a:xfrm>
            <a:off x="4257675" y="2352675"/>
            <a:ext cx="473075" cy="228600"/>
            <a:chOff x="1287" y="2524"/>
            <a:chExt cx="260" cy="100"/>
          </a:xfrm>
        </p:grpSpPr>
        <p:sp>
          <p:nvSpPr>
            <p:cNvPr id="13437" name="Rectangle 11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8" name="Rectangle 12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9" name="Rectangle 12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0" name="Rectangle 12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7697" name="Group 123"/>
          <p:cNvGrpSpPr>
            <a:grpSpLocks/>
          </p:cNvGrpSpPr>
          <p:nvPr/>
        </p:nvGrpSpPr>
        <p:grpSpPr bwMode="auto">
          <a:xfrm>
            <a:off x="4929188" y="2357438"/>
            <a:ext cx="473075" cy="228600"/>
            <a:chOff x="1287" y="2524"/>
            <a:chExt cx="260" cy="100"/>
          </a:xfrm>
        </p:grpSpPr>
        <p:sp>
          <p:nvSpPr>
            <p:cNvPr id="13433" name="Rectangle 124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4" name="Rectangle 125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5" name="Rectangle 126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6" name="Rectangle 127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3363" name="Line 133"/>
          <p:cNvSpPr>
            <a:spLocks noChangeShapeType="1"/>
          </p:cNvSpPr>
          <p:nvPr/>
        </p:nvSpPr>
        <p:spPr bwMode="auto">
          <a:xfrm>
            <a:off x="6362700" y="364807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64" name="Line 134"/>
          <p:cNvSpPr>
            <a:spLocks noChangeShapeType="1"/>
          </p:cNvSpPr>
          <p:nvPr/>
        </p:nvSpPr>
        <p:spPr bwMode="auto">
          <a:xfrm>
            <a:off x="6353175" y="3352800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65" name="Line 135"/>
          <p:cNvSpPr>
            <a:spLocks noChangeShapeType="1"/>
          </p:cNvSpPr>
          <p:nvPr/>
        </p:nvSpPr>
        <p:spPr bwMode="auto">
          <a:xfrm>
            <a:off x="6353175" y="30575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66" name="Line 136"/>
          <p:cNvSpPr>
            <a:spLocks noChangeShapeType="1"/>
          </p:cNvSpPr>
          <p:nvPr/>
        </p:nvSpPr>
        <p:spPr bwMode="auto">
          <a:xfrm>
            <a:off x="6353175" y="27527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27702" name="Group 128"/>
          <p:cNvGrpSpPr>
            <a:grpSpLocks/>
          </p:cNvGrpSpPr>
          <p:nvPr/>
        </p:nvGrpSpPr>
        <p:grpSpPr bwMode="auto">
          <a:xfrm>
            <a:off x="6505575" y="2579688"/>
            <a:ext cx="473075" cy="228600"/>
            <a:chOff x="1287" y="2524"/>
            <a:chExt cx="260" cy="100"/>
          </a:xfrm>
        </p:grpSpPr>
        <p:sp>
          <p:nvSpPr>
            <p:cNvPr id="13429" name="Rectangle 12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0" name="Rectangle 13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1" name="Rectangle 13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2" name="Rectangle 13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7703" name="Group 137"/>
          <p:cNvGrpSpPr>
            <a:grpSpLocks/>
          </p:cNvGrpSpPr>
          <p:nvPr/>
        </p:nvGrpSpPr>
        <p:grpSpPr bwMode="auto">
          <a:xfrm>
            <a:off x="7300913" y="2570163"/>
            <a:ext cx="473075" cy="228600"/>
            <a:chOff x="1287" y="2524"/>
            <a:chExt cx="260" cy="100"/>
          </a:xfrm>
        </p:grpSpPr>
        <p:sp>
          <p:nvSpPr>
            <p:cNvPr id="13425" name="Rectangle 138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6" name="Rectangle 139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7" name="Rectangle 140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8" name="Rectangle 141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3369" name="Oval 143"/>
          <p:cNvSpPr>
            <a:spLocks noChangeArrowheads="1"/>
          </p:cNvSpPr>
          <p:nvPr/>
        </p:nvSpPr>
        <p:spPr bwMode="auto">
          <a:xfrm>
            <a:off x="7242175" y="223678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sp>
        <p:nvSpPr>
          <p:cNvPr id="27705" name="Freeform 144"/>
          <p:cNvSpPr>
            <a:spLocks/>
          </p:cNvSpPr>
          <p:nvPr/>
        </p:nvSpPr>
        <p:spPr bwMode="auto">
          <a:xfrm>
            <a:off x="1493838" y="2439988"/>
            <a:ext cx="2695575" cy="2695575"/>
          </a:xfrm>
          <a:custGeom>
            <a:avLst/>
            <a:gdLst>
              <a:gd name="T0" fmla="*/ 0 w 1698"/>
              <a:gd name="T1" fmla="*/ 2147483647 h 1698"/>
              <a:gd name="T2" fmla="*/ 0 w 1698"/>
              <a:gd name="T3" fmla="*/ 2147483647 h 1698"/>
              <a:gd name="T4" fmla="*/ 2147483647 w 1698"/>
              <a:gd name="T5" fmla="*/ 2147483647 h 1698"/>
              <a:gd name="T6" fmla="*/ 2147483647 w 1698"/>
              <a:gd name="T7" fmla="*/ 2147483647 h 1698"/>
              <a:gd name="T8" fmla="*/ 2147483647 w 1698"/>
              <a:gd name="T9" fmla="*/ 0 h 16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8" h="1698">
                <a:moveTo>
                  <a:pt x="0" y="131"/>
                </a:moveTo>
                <a:lnTo>
                  <a:pt x="0" y="1698"/>
                </a:lnTo>
                <a:lnTo>
                  <a:pt x="1698" y="1690"/>
                </a:lnTo>
                <a:lnTo>
                  <a:pt x="1691" y="148"/>
                </a:lnTo>
                <a:lnTo>
                  <a:pt x="1443" y="0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7706" name="Freeform 145"/>
          <p:cNvSpPr>
            <a:spLocks/>
          </p:cNvSpPr>
          <p:nvPr/>
        </p:nvSpPr>
        <p:spPr bwMode="auto">
          <a:xfrm>
            <a:off x="4479925" y="2471738"/>
            <a:ext cx="3089275" cy="3252787"/>
          </a:xfrm>
          <a:custGeom>
            <a:avLst/>
            <a:gdLst>
              <a:gd name="T0" fmla="*/ 0 w 1946"/>
              <a:gd name="T1" fmla="*/ 0 h 1801"/>
              <a:gd name="T2" fmla="*/ 0 w 1946"/>
              <a:gd name="T3" fmla="*/ 2147483647 h 1801"/>
              <a:gd name="T4" fmla="*/ 2147483647 w 1946"/>
              <a:gd name="T5" fmla="*/ 2147483647 h 1801"/>
              <a:gd name="T6" fmla="*/ 2147483647 w 1946"/>
              <a:gd name="T7" fmla="*/ 2147483647 h 18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6" h="1801">
                <a:moveTo>
                  <a:pt x="0" y="0"/>
                </a:moveTo>
                <a:lnTo>
                  <a:pt x="0" y="1801"/>
                </a:lnTo>
                <a:lnTo>
                  <a:pt x="1946" y="1794"/>
                </a:lnTo>
                <a:lnTo>
                  <a:pt x="1925" y="132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7707" name="Freeform 146"/>
          <p:cNvSpPr>
            <a:spLocks/>
          </p:cNvSpPr>
          <p:nvPr/>
        </p:nvSpPr>
        <p:spPr bwMode="auto">
          <a:xfrm>
            <a:off x="5138738" y="2460625"/>
            <a:ext cx="1609725" cy="2465388"/>
          </a:xfrm>
          <a:custGeom>
            <a:avLst/>
            <a:gdLst>
              <a:gd name="T0" fmla="*/ 0 w 1014"/>
              <a:gd name="T1" fmla="*/ 0 h 1480"/>
              <a:gd name="T2" fmla="*/ 0 w 1014"/>
              <a:gd name="T3" fmla="*/ 2147483647 h 1480"/>
              <a:gd name="T4" fmla="*/ 2147483647 w 1014"/>
              <a:gd name="T5" fmla="*/ 2147483647 h 1480"/>
              <a:gd name="T6" fmla="*/ 2147483647 w 1014"/>
              <a:gd name="T7" fmla="*/ 2147483647 h 1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14" h="1480">
                <a:moveTo>
                  <a:pt x="0" y="0"/>
                </a:moveTo>
                <a:lnTo>
                  <a:pt x="0" y="1480"/>
                </a:lnTo>
                <a:lnTo>
                  <a:pt x="1014" y="1480"/>
                </a:lnTo>
                <a:lnTo>
                  <a:pt x="1014" y="146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7708" name="Group 147"/>
          <p:cNvGrpSpPr>
            <a:grpSpLocks/>
          </p:cNvGrpSpPr>
          <p:nvPr/>
        </p:nvGrpSpPr>
        <p:grpSpPr bwMode="auto">
          <a:xfrm>
            <a:off x="5237163" y="4684713"/>
            <a:ext cx="2071687" cy="652462"/>
            <a:chOff x="2741" y="3750"/>
            <a:chExt cx="1305" cy="411"/>
          </a:xfrm>
        </p:grpSpPr>
        <p:sp>
          <p:nvSpPr>
            <p:cNvPr id="13422" name="Rectangle 14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3" name="Line 14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4" name="Text Box 150"/>
            <p:cNvSpPr txBox="1">
              <a:spLocks noChangeArrowheads="1"/>
            </p:cNvSpPr>
            <p:nvPr/>
          </p:nvSpPr>
          <p:spPr bwMode="auto">
            <a:xfrm>
              <a:off x="2813" y="3875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IP,port: C,5775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IP,port: B,80</a:t>
              </a:r>
            </a:p>
          </p:txBody>
        </p:sp>
      </p:grpSp>
      <p:grpSp>
        <p:nvGrpSpPr>
          <p:cNvPr id="27709" name="Group 151"/>
          <p:cNvGrpSpPr>
            <a:grpSpLocks/>
          </p:cNvGrpSpPr>
          <p:nvPr/>
        </p:nvGrpSpPr>
        <p:grpSpPr bwMode="auto">
          <a:xfrm>
            <a:off x="5307013" y="5473700"/>
            <a:ext cx="2063750" cy="661988"/>
            <a:chOff x="2741" y="3750"/>
            <a:chExt cx="1300" cy="417"/>
          </a:xfrm>
        </p:grpSpPr>
        <p:sp>
          <p:nvSpPr>
            <p:cNvPr id="13419" name="Rectangle 152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0" name="Line 153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1" name="Text Box 154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dirty="0" smtClean="0">
                  <a:solidFill>
                    <a:srgbClr val="000000"/>
                  </a:solidFill>
                </a:rPr>
                <a:t>source </a:t>
              </a:r>
              <a:r>
                <a:rPr lang="en-US" sz="1400" dirty="0" err="1" smtClean="0">
                  <a:solidFill>
                    <a:srgbClr val="000000"/>
                  </a:solidFill>
                </a:rPr>
                <a:t>IP,port</a:t>
              </a:r>
              <a:r>
                <a:rPr lang="en-US" sz="1400" dirty="0" smtClean="0">
                  <a:solidFill>
                    <a:srgbClr val="000000"/>
                  </a:solidFill>
                </a:rPr>
                <a:t>: C,9157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dirty="0" err="1" smtClean="0">
                  <a:solidFill>
                    <a:srgbClr val="000000"/>
                  </a:solidFill>
                </a:rPr>
                <a:t>dest</a:t>
              </a:r>
              <a:r>
                <a:rPr lang="en-US" sz="1400" dirty="0" smtClean="0">
                  <a:solidFill>
                    <a:srgbClr val="000000"/>
                  </a:solidFill>
                </a:rPr>
                <a:t> </a:t>
              </a:r>
              <a:r>
                <a:rPr lang="en-US" sz="1400" dirty="0" err="1" smtClean="0">
                  <a:solidFill>
                    <a:srgbClr val="000000"/>
                  </a:solidFill>
                </a:rPr>
                <a:t>IP,port</a:t>
              </a:r>
              <a:r>
                <a:rPr lang="en-US" sz="1400" dirty="0" smtClean="0">
                  <a:solidFill>
                    <a:srgbClr val="000000"/>
                  </a:solidFill>
                </a:rPr>
                <a:t>: B,80</a:t>
              </a:r>
            </a:p>
          </p:txBody>
        </p:sp>
      </p:grpSp>
      <p:sp>
        <p:nvSpPr>
          <p:cNvPr id="364699" name="Text Box 155"/>
          <p:cNvSpPr txBox="1">
            <a:spLocks noChangeArrowheads="1"/>
          </p:cNvSpPr>
          <p:nvPr/>
        </p:nvSpPr>
        <p:spPr bwMode="auto">
          <a:xfrm>
            <a:off x="508000" y="6081713"/>
            <a:ext cx="48593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CC0000"/>
                </a:solidFill>
              </a:rPr>
              <a:t>three segments, all destined to IP address: B,</a:t>
            </a:r>
          </a:p>
          <a:p>
            <a:pPr algn="ctr" eaLnBrk="0" hangingPunct="0">
              <a:defRPr/>
            </a:pPr>
            <a:r>
              <a:rPr lang="en-US" smtClean="0">
                <a:solidFill>
                  <a:srgbClr val="CC0000"/>
                </a:solidFill>
              </a:rPr>
              <a:t> dest port: 80 are demultiplexed to </a:t>
            </a:r>
            <a:r>
              <a:rPr lang="en-US" i="1" smtClean="0">
                <a:solidFill>
                  <a:srgbClr val="CC0000"/>
                </a:solidFill>
              </a:rPr>
              <a:t>different </a:t>
            </a:r>
            <a:r>
              <a:rPr lang="en-US" smtClean="0">
                <a:solidFill>
                  <a:srgbClr val="CC0000"/>
                </a:solidFill>
              </a:rPr>
              <a:t>sockets</a:t>
            </a:r>
          </a:p>
        </p:txBody>
      </p:sp>
      <p:sp>
        <p:nvSpPr>
          <p:cNvPr id="364700" name="Line 156"/>
          <p:cNvSpPr>
            <a:spLocks noChangeShapeType="1"/>
          </p:cNvSpPr>
          <p:nvPr/>
        </p:nvSpPr>
        <p:spPr bwMode="auto">
          <a:xfrm>
            <a:off x="3502025" y="5770563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364701" name="Line 157"/>
          <p:cNvSpPr>
            <a:spLocks noChangeShapeType="1"/>
          </p:cNvSpPr>
          <p:nvPr/>
        </p:nvSpPr>
        <p:spPr bwMode="auto">
          <a:xfrm>
            <a:off x="6570663" y="5292725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364702" name="Line 158"/>
          <p:cNvSpPr>
            <a:spLocks noChangeShapeType="1"/>
          </p:cNvSpPr>
          <p:nvPr/>
        </p:nvSpPr>
        <p:spPr bwMode="auto">
          <a:xfrm>
            <a:off x="6646863" y="6086475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79" name="Text Box 160"/>
          <p:cNvSpPr txBox="1">
            <a:spLocks noChangeArrowheads="1"/>
          </p:cNvSpPr>
          <p:nvPr/>
        </p:nvSpPr>
        <p:spPr bwMode="auto">
          <a:xfrm flipH="1">
            <a:off x="5046663" y="3702050"/>
            <a:ext cx="1147762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Gill Sans MT" charset="0"/>
              </a:rPr>
              <a:t>server: IP address B</a:t>
            </a:r>
          </a:p>
        </p:txBody>
      </p:sp>
      <p:grpSp>
        <p:nvGrpSpPr>
          <p:cNvPr id="27715" name="Group 161"/>
          <p:cNvGrpSpPr>
            <a:grpSpLocks/>
          </p:cNvGrpSpPr>
          <p:nvPr/>
        </p:nvGrpSpPr>
        <p:grpSpPr bwMode="auto">
          <a:xfrm>
            <a:off x="2820988" y="3192463"/>
            <a:ext cx="358775" cy="704850"/>
            <a:chOff x="4140" y="429"/>
            <a:chExt cx="1425" cy="2396"/>
          </a:xfrm>
        </p:grpSpPr>
        <p:sp>
          <p:nvSpPr>
            <p:cNvPr id="27722" name="Freeform 16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388" name="Rectangle 163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7724" name="Freeform 16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725" name="Freeform 16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391" name="Rectangle 166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7727" name="Group 16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417" name="AutoShape 168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3418" name="AutoShape 169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3393" name="Rectangle 170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7729" name="Group 17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415" name="AutoShape 172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6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3416" name="AutoShape 173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3395" name="Rectangle 174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396" name="Rectangle 175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7732" name="Group 17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413" name="AutoShape 17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3414" name="AutoShape 178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27733" name="Freeform 17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7734" name="Group 18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411" name="AutoShape 181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3412" name="AutoShape 182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3400" name="Rectangle 183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7736" name="Freeform 18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737" name="Freeform 18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403" name="Oval 186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7739" name="Freeform 18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405" name="AutoShape 188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06" name="AutoShape 189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07" name="Oval 190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08" name="Oval 191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3409" name="Oval 192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10" name="Rectangle 193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7716" name="Group 194"/>
          <p:cNvGrpSpPr>
            <a:grpSpLocks/>
          </p:cNvGrpSpPr>
          <p:nvPr/>
        </p:nvGrpSpPr>
        <p:grpSpPr bwMode="auto">
          <a:xfrm>
            <a:off x="-44450" y="3613150"/>
            <a:ext cx="711200" cy="669925"/>
            <a:chOff x="-44" y="1473"/>
            <a:chExt cx="981" cy="1105"/>
          </a:xfrm>
        </p:grpSpPr>
        <p:pic>
          <p:nvPicPr>
            <p:cNvPr id="27720" name="Picture 19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721" name="Freeform 19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27717" name="Group 197"/>
          <p:cNvGrpSpPr>
            <a:grpSpLocks/>
          </p:cNvGrpSpPr>
          <p:nvPr/>
        </p:nvGrpSpPr>
        <p:grpSpPr bwMode="auto">
          <a:xfrm flipH="1">
            <a:off x="8258175" y="3529013"/>
            <a:ext cx="711200" cy="669925"/>
            <a:chOff x="-44" y="1473"/>
            <a:chExt cx="981" cy="1105"/>
          </a:xfrm>
        </p:grpSpPr>
        <p:pic>
          <p:nvPicPr>
            <p:cNvPr id="27718" name="Picture 19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719" name="Freeform 19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69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>
          <a:xfrm>
            <a:off x="244475" y="200025"/>
            <a:ext cx="8085138" cy="935038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Connection-oriented demux: example</a:t>
            </a:r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2830513" y="1754188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8677" name="Freeform 5"/>
          <p:cNvSpPr>
            <a:spLocks/>
          </p:cNvSpPr>
          <p:nvPr/>
        </p:nvSpPr>
        <p:spPr bwMode="auto">
          <a:xfrm>
            <a:off x="438150" y="1933575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8678" name="Rectangle 23"/>
          <p:cNvSpPr>
            <a:spLocks noChangeArrowheads="1"/>
          </p:cNvSpPr>
          <p:nvPr/>
        </p:nvSpPr>
        <p:spPr bwMode="auto">
          <a:xfrm>
            <a:off x="933450" y="1911350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9" name="Rectangle 24"/>
          <p:cNvSpPr>
            <a:spLocks noChangeArrowheads="1"/>
          </p:cNvSpPr>
          <p:nvPr/>
        </p:nvSpPr>
        <p:spPr bwMode="auto">
          <a:xfrm>
            <a:off x="895350" y="1965325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0" name="Line 25"/>
          <p:cNvSpPr>
            <a:spLocks noChangeShapeType="1"/>
          </p:cNvSpPr>
          <p:nvPr/>
        </p:nvSpPr>
        <p:spPr bwMode="auto">
          <a:xfrm>
            <a:off x="904875" y="27257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8681" name="Text Box 26"/>
          <p:cNvSpPr txBox="1">
            <a:spLocks noChangeArrowheads="1"/>
          </p:cNvSpPr>
          <p:nvPr/>
        </p:nvSpPr>
        <p:spPr bwMode="auto">
          <a:xfrm>
            <a:off x="862013" y="27082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8682" name="Line 27"/>
          <p:cNvSpPr>
            <a:spLocks noChangeShapeType="1"/>
          </p:cNvSpPr>
          <p:nvPr/>
        </p:nvSpPr>
        <p:spPr bwMode="auto">
          <a:xfrm>
            <a:off x="912813" y="30464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8683" name="Line 28"/>
          <p:cNvSpPr>
            <a:spLocks noChangeShapeType="1"/>
          </p:cNvSpPr>
          <p:nvPr/>
        </p:nvSpPr>
        <p:spPr bwMode="auto">
          <a:xfrm>
            <a:off x="898525" y="33559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8684" name="Line 29"/>
          <p:cNvSpPr>
            <a:spLocks noChangeShapeType="1"/>
          </p:cNvSpPr>
          <p:nvPr/>
        </p:nvSpPr>
        <p:spPr bwMode="auto">
          <a:xfrm>
            <a:off x="898525" y="36417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8685" name="Text Box 26"/>
          <p:cNvSpPr txBox="1">
            <a:spLocks noChangeArrowheads="1"/>
          </p:cNvSpPr>
          <p:nvPr/>
        </p:nvSpPr>
        <p:spPr bwMode="auto">
          <a:xfrm>
            <a:off x="896938" y="19558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8686" name="Text Box 26"/>
          <p:cNvSpPr txBox="1">
            <a:spLocks noChangeArrowheads="1"/>
          </p:cNvSpPr>
          <p:nvPr/>
        </p:nvSpPr>
        <p:spPr bwMode="auto">
          <a:xfrm>
            <a:off x="852488" y="36131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8687" name="Text Box 26"/>
          <p:cNvSpPr txBox="1">
            <a:spLocks noChangeArrowheads="1"/>
          </p:cNvSpPr>
          <p:nvPr/>
        </p:nvSpPr>
        <p:spPr bwMode="auto">
          <a:xfrm>
            <a:off x="871538" y="33274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8688" name="Text Box 26"/>
          <p:cNvSpPr txBox="1">
            <a:spLocks noChangeArrowheads="1"/>
          </p:cNvSpPr>
          <p:nvPr/>
        </p:nvSpPr>
        <p:spPr bwMode="auto">
          <a:xfrm>
            <a:off x="862013" y="30321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12319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grpSp>
        <p:nvGrpSpPr>
          <p:cNvPr id="28690" name="Group 19"/>
          <p:cNvGrpSpPr>
            <a:grpSpLocks/>
          </p:cNvGrpSpPr>
          <p:nvPr/>
        </p:nvGrpSpPr>
        <p:grpSpPr bwMode="auto">
          <a:xfrm>
            <a:off x="1200150" y="2565400"/>
            <a:ext cx="620713" cy="228600"/>
            <a:chOff x="1287" y="2524"/>
            <a:chExt cx="260" cy="100"/>
          </a:xfrm>
        </p:grpSpPr>
        <p:sp>
          <p:nvSpPr>
            <p:cNvPr id="14471" name="Rectangle 2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72" name="Rectangle 21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73" name="Rectangle 22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74" name="Rectangle 23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8691" name="Rectangle 23"/>
          <p:cNvSpPr>
            <a:spLocks noChangeArrowheads="1"/>
          </p:cNvSpPr>
          <p:nvPr/>
        </p:nvSpPr>
        <p:spPr bwMode="auto">
          <a:xfrm>
            <a:off x="3432175" y="1677988"/>
            <a:ext cx="2254250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2" name="Rectangle 24"/>
          <p:cNvSpPr>
            <a:spLocks noChangeArrowheads="1"/>
          </p:cNvSpPr>
          <p:nvPr/>
        </p:nvSpPr>
        <p:spPr bwMode="auto">
          <a:xfrm>
            <a:off x="3378200" y="1755775"/>
            <a:ext cx="22256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3" name="Text Box 26"/>
          <p:cNvSpPr txBox="1">
            <a:spLocks noChangeArrowheads="1"/>
          </p:cNvSpPr>
          <p:nvPr/>
        </p:nvSpPr>
        <p:spPr bwMode="auto">
          <a:xfrm>
            <a:off x="3803650" y="24844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8694" name="Text Box 26"/>
          <p:cNvSpPr txBox="1">
            <a:spLocks noChangeArrowheads="1"/>
          </p:cNvSpPr>
          <p:nvPr/>
        </p:nvSpPr>
        <p:spPr bwMode="auto">
          <a:xfrm>
            <a:off x="3857625" y="17081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8695" name="Text Box 26"/>
          <p:cNvSpPr txBox="1">
            <a:spLocks noChangeArrowheads="1"/>
          </p:cNvSpPr>
          <p:nvPr/>
        </p:nvSpPr>
        <p:spPr bwMode="auto">
          <a:xfrm>
            <a:off x="3797300" y="33893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8696" name="Text Box 26"/>
          <p:cNvSpPr txBox="1">
            <a:spLocks noChangeArrowheads="1"/>
          </p:cNvSpPr>
          <p:nvPr/>
        </p:nvSpPr>
        <p:spPr bwMode="auto">
          <a:xfrm>
            <a:off x="3797300" y="31035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8697" name="Rectangle 23"/>
          <p:cNvSpPr>
            <a:spLocks noChangeArrowheads="1"/>
          </p:cNvSpPr>
          <p:nvPr/>
        </p:nvSpPr>
        <p:spPr bwMode="auto">
          <a:xfrm>
            <a:off x="6567488" y="190341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8" name="Rectangle 24"/>
          <p:cNvSpPr>
            <a:spLocks noChangeArrowheads="1"/>
          </p:cNvSpPr>
          <p:nvPr/>
        </p:nvSpPr>
        <p:spPr bwMode="auto">
          <a:xfrm>
            <a:off x="6370638" y="1944688"/>
            <a:ext cx="163195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99" name="Text Box 26"/>
          <p:cNvSpPr txBox="1">
            <a:spLocks noChangeArrowheads="1"/>
          </p:cNvSpPr>
          <p:nvPr/>
        </p:nvSpPr>
        <p:spPr bwMode="auto">
          <a:xfrm>
            <a:off x="6496050" y="27003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8700" name="Text Box 26"/>
          <p:cNvSpPr txBox="1">
            <a:spLocks noChangeArrowheads="1"/>
          </p:cNvSpPr>
          <p:nvPr/>
        </p:nvSpPr>
        <p:spPr bwMode="auto">
          <a:xfrm>
            <a:off x="6530975" y="19478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8701" name="Text Box 26"/>
          <p:cNvSpPr txBox="1">
            <a:spLocks noChangeArrowheads="1"/>
          </p:cNvSpPr>
          <p:nvPr/>
        </p:nvSpPr>
        <p:spPr bwMode="auto">
          <a:xfrm>
            <a:off x="6538913" y="36052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8702" name="Text Box 26"/>
          <p:cNvSpPr txBox="1">
            <a:spLocks noChangeArrowheads="1"/>
          </p:cNvSpPr>
          <p:nvPr/>
        </p:nvSpPr>
        <p:spPr bwMode="auto">
          <a:xfrm>
            <a:off x="6505575" y="33194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8703" name="Text Box 26"/>
          <p:cNvSpPr txBox="1">
            <a:spLocks noChangeArrowheads="1"/>
          </p:cNvSpPr>
          <p:nvPr/>
        </p:nvSpPr>
        <p:spPr bwMode="auto">
          <a:xfrm>
            <a:off x="6496050" y="30241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4369" name="Oval 38"/>
          <p:cNvSpPr>
            <a:spLocks noChangeArrowheads="1"/>
          </p:cNvSpPr>
          <p:nvPr/>
        </p:nvSpPr>
        <p:spPr bwMode="auto">
          <a:xfrm>
            <a:off x="64516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P2</a:t>
            </a:r>
          </a:p>
        </p:txBody>
      </p:sp>
      <p:sp>
        <p:nvSpPr>
          <p:cNvPr id="28705" name="Freeform 39"/>
          <p:cNvSpPr>
            <a:spLocks/>
          </p:cNvSpPr>
          <p:nvPr/>
        </p:nvSpPr>
        <p:spPr bwMode="auto">
          <a:xfrm>
            <a:off x="8004175" y="19240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8706" name="Group 42"/>
          <p:cNvGrpSpPr>
            <a:grpSpLocks/>
          </p:cNvGrpSpPr>
          <p:nvPr/>
        </p:nvGrpSpPr>
        <p:grpSpPr bwMode="auto">
          <a:xfrm>
            <a:off x="1816100" y="5170488"/>
            <a:ext cx="2024063" cy="652462"/>
            <a:chOff x="1079" y="3697"/>
            <a:chExt cx="1275" cy="411"/>
          </a:xfrm>
        </p:grpSpPr>
        <p:sp>
          <p:nvSpPr>
            <p:cNvPr id="14468" name="Rectangle 4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9" name="Line 4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70" name="Text Box 45"/>
            <p:cNvSpPr txBox="1">
              <a:spLocks noChangeArrowheads="1"/>
            </p:cNvSpPr>
            <p:nvPr/>
          </p:nvSpPr>
          <p:spPr bwMode="auto">
            <a:xfrm>
              <a:off x="1079" y="3822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IP,port: A,9157</a:t>
              </a:r>
            </a:p>
            <a:p>
              <a:pPr algn="r"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IP, port: B,80</a:t>
              </a:r>
            </a:p>
          </p:txBody>
        </p:sp>
      </p:grpSp>
      <p:grpSp>
        <p:nvGrpSpPr>
          <p:cNvPr id="28707" name="Group 46"/>
          <p:cNvGrpSpPr>
            <a:grpSpLocks/>
          </p:cNvGrpSpPr>
          <p:nvPr/>
        </p:nvGrpSpPr>
        <p:grpSpPr bwMode="auto">
          <a:xfrm>
            <a:off x="1666875" y="4479925"/>
            <a:ext cx="1887538" cy="652463"/>
            <a:chOff x="2741" y="3750"/>
            <a:chExt cx="1189" cy="411"/>
          </a:xfrm>
        </p:grpSpPr>
        <p:sp>
          <p:nvSpPr>
            <p:cNvPr id="14465" name="Rectangle 47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6" name="Line 48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7" name="Text Box 49"/>
            <p:cNvSpPr txBox="1">
              <a:spLocks noChangeArrowheads="1"/>
            </p:cNvSpPr>
            <p:nvPr/>
          </p:nvSpPr>
          <p:spPr bwMode="auto">
            <a:xfrm>
              <a:off x="2813" y="3875"/>
              <a:ext cx="111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IP,port: B,80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IP,port: A,9157</a:t>
              </a:r>
            </a:p>
          </p:txBody>
        </p:sp>
      </p:grpSp>
      <p:sp>
        <p:nvSpPr>
          <p:cNvPr id="14373" name="Text Box 50"/>
          <p:cNvSpPr txBox="1">
            <a:spLocks noChangeArrowheads="1"/>
          </p:cNvSpPr>
          <p:nvPr/>
        </p:nvSpPr>
        <p:spPr bwMode="auto">
          <a:xfrm flipH="1">
            <a:off x="88900" y="4705350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Gill Sans MT" charset="0"/>
              </a:rPr>
              <a:t>host: IP address A</a:t>
            </a:r>
          </a:p>
        </p:txBody>
      </p:sp>
      <p:sp>
        <p:nvSpPr>
          <p:cNvPr id="14374" name="Text Box 51"/>
          <p:cNvSpPr txBox="1">
            <a:spLocks noChangeArrowheads="1"/>
          </p:cNvSpPr>
          <p:nvPr/>
        </p:nvSpPr>
        <p:spPr bwMode="auto">
          <a:xfrm flipH="1">
            <a:off x="7845425" y="4602163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Gill Sans MT" charset="0"/>
              </a:rPr>
              <a:t>host: IP address C</a:t>
            </a:r>
          </a:p>
        </p:txBody>
      </p:sp>
      <p:sp>
        <p:nvSpPr>
          <p:cNvPr id="14375" name="Text Box 52"/>
          <p:cNvSpPr txBox="1">
            <a:spLocks noChangeArrowheads="1"/>
          </p:cNvSpPr>
          <p:nvPr/>
        </p:nvSpPr>
        <p:spPr bwMode="auto">
          <a:xfrm flipH="1">
            <a:off x="5046663" y="3702050"/>
            <a:ext cx="1147762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Gill Sans MT" charset="0"/>
              </a:rPr>
              <a:t>server: IP address B</a:t>
            </a:r>
          </a:p>
        </p:txBody>
      </p:sp>
      <p:sp>
        <p:nvSpPr>
          <p:cNvPr id="14376" name="Line 53"/>
          <p:cNvSpPr>
            <a:spLocks noChangeShapeType="1"/>
          </p:cNvSpPr>
          <p:nvPr/>
        </p:nvSpPr>
        <p:spPr bwMode="auto">
          <a:xfrm>
            <a:off x="3354388" y="343217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77" name="Line 54"/>
          <p:cNvSpPr>
            <a:spLocks noChangeShapeType="1"/>
          </p:cNvSpPr>
          <p:nvPr/>
        </p:nvSpPr>
        <p:spPr bwMode="auto">
          <a:xfrm>
            <a:off x="3370263" y="3130550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713" name="Text Box 26"/>
          <p:cNvSpPr txBox="1">
            <a:spLocks noChangeArrowheads="1"/>
          </p:cNvSpPr>
          <p:nvPr/>
        </p:nvSpPr>
        <p:spPr bwMode="auto">
          <a:xfrm>
            <a:off x="3757613" y="27955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4379" name="Line 56"/>
          <p:cNvSpPr>
            <a:spLocks noChangeShapeType="1"/>
          </p:cNvSpPr>
          <p:nvPr/>
        </p:nvSpPr>
        <p:spPr bwMode="auto">
          <a:xfrm>
            <a:off x="3373438" y="2808288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80" name="Line 57"/>
          <p:cNvSpPr>
            <a:spLocks noChangeShapeType="1"/>
          </p:cNvSpPr>
          <p:nvPr/>
        </p:nvSpPr>
        <p:spPr bwMode="auto">
          <a:xfrm>
            <a:off x="3376613" y="248602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28716" name="Group 58"/>
          <p:cNvGrpSpPr>
            <a:grpSpLocks/>
          </p:cNvGrpSpPr>
          <p:nvPr/>
        </p:nvGrpSpPr>
        <p:grpSpPr bwMode="auto">
          <a:xfrm>
            <a:off x="3552825" y="2347913"/>
            <a:ext cx="473075" cy="228600"/>
            <a:chOff x="1287" y="2524"/>
            <a:chExt cx="260" cy="100"/>
          </a:xfrm>
        </p:grpSpPr>
        <p:sp>
          <p:nvSpPr>
            <p:cNvPr id="14461" name="Rectangle 5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2" name="Rectangle 6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3" name="Rectangle 6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4" name="Rectangle 6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8717" name="Group 65"/>
          <p:cNvGrpSpPr>
            <a:grpSpLocks/>
          </p:cNvGrpSpPr>
          <p:nvPr/>
        </p:nvGrpSpPr>
        <p:grpSpPr bwMode="auto">
          <a:xfrm>
            <a:off x="4257675" y="2352675"/>
            <a:ext cx="473075" cy="228600"/>
            <a:chOff x="1287" y="2524"/>
            <a:chExt cx="260" cy="100"/>
          </a:xfrm>
        </p:grpSpPr>
        <p:sp>
          <p:nvSpPr>
            <p:cNvPr id="14457" name="Rectangle 66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8" name="Rectangle 67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9" name="Rectangle 68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0" name="Rectangle 69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8718" name="Group 70"/>
          <p:cNvGrpSpPr>
            <a:grpSpLocks/>
          </p:cNvGrpSpPr>
          <p:nvPr/>
        </p:nvGrpSpPr>
        <p:grpSpPr bwMode="auto">
          <a:xfrm>
            <a:off x="4929188" y="2357438"/>
            <a:ext cx="473075" cy="228600"/>
            <a:chOff x="1287" y="2524"/>
            <a:chExt cx="260" cy="100"/>
          </a:xfrm>
        </p:grpSpPr>
        <p:sp>
          <p:nvSpPr>
            <p:cNvPr id="14453" name="Rectangle 7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4" name="Rectangle 7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5" name="Rectangle 73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6" name="Rectangle 7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4384" name="Line 75"/>
          <p:cNvSpPr>
            <a:spLocks noChangeShapeType="1"/>
          </p:cNvSpPr>
          <p:nvPr/>
        </p:nvSpPr>
        <p:spPr bwMode="auto">
          <a:xfrm>
            <a:off x="6362700" y="364807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85" name="Line 76"/>
          <p:cNvSpPr>
            <a:spLocks noChangeShapeType="1"/>
          </p:cNvSpPr>
          <p:nvPr/>
        </p:nvSpPr>
        <p:spPr bwMode="auto">
          <a:xfrm>
            <a:off x="6353175" y="3352800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86" name="Line 77"/>
          <p:cNvSpPr>
            <a:spLocks noChangeShapeType="1"/>
          </p:cNvSpPr>
          <p:nvPr/>
        </p:nvSpPr>
        <p:spPr bwMode="auto">
          <a:xfrm>
            <a:off x="6353175" y="30575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87" name="Line 78"/>
          <p:cNvSpPr>
            <a:spLocks noChangeShapeType="1"/>
          </p:cNvSpPr>
          <p:nvPr/>
        </p:nvSpPr>
        <p:spPr bwMode="auto">
          <a:xfrm>
            <a:off x="6353175" y="27527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28723" name="Group 79"/>
          <p:cNvGrpSpPr>
            <a:grpSpLocks/>
          </p:cNvGrpSpPr>
          <p:nvPr/>
        </p:nvGrpSpPr>
        <p:grpSpPr bwMode="auto">
          <a:xfrm>
            <a:off x="6505575" y="2579688"/>
            <a:ext cx="473075" cy="228600"/>
            <a:chOff x="1287" y="2524"/>
            <a:chExt cx="260" cy="100"/>
          </a:xfrm>
        </p:grpSpPr>
        <p:sp>
          <p:nvSpPr>
            <p:cNvPr id="14449" name="Rectangle 8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0" name="Rectangle 81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1" name="Rectangle 82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2" name="Rectangle 83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8724" name="Group 84"/>
          <p:cNvGrpSpPr>
            <a:grpSpLocks/>
          </p:cNvGrpSpPr>
          <p:nvPr/>
        </p:nvGrpSpPr>
        <p:grpSpPr bwMode="auto">
          <a:xfrm>
            <a:off x="7300913" y="2570163"/>
            <a:ext cx="473075" cy="228600"/>
            <a:chOff x="1287" y="2524"/>
            <a:chExt cx="260" cy="100"/>
          </a:xfrm>
        </p:grpSpPr>
        <p:sp>
          <p:nvSpPr>
            <p:cNvPr id="14445" name="Rectangle 85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6" name="Rectangle 86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7" name="Rectangle 87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8" name="Rectangle 88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4390" name="Oval 89"/>
          <p:cNvSpPr>
            <a:spLocks noChangeArrowheads="1"/>
          </p:cNvSpPr>
          <p:nvPr/>
        </p:nvSpPr>
        <p:spPr bwMode="auto">
          <a:xfrm>
            <a:off x="7242175" y="223678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sp>
        <p:nvSpPr>
          <p:cNvPr id="28726" name="Freeform 90"/>
          <p:cNvSpPr>
            <a:spLocks/>
          </p:cNvSpPr>
          <p:nvPr/>
        </p:nvSpPr>
        <p:spPr bwMode="auto">
          <a:xfrm>
            <a:off x="1493838" y="2439988"/>
            <a:ext cx="2695575" cy="2695575"/>
          </a:xfrm>
          <a:custGeom>
            <a:avLst/>
            <a:gdLst>
              <a:gd name="T0" fmla="*/ 0 w 1698"/>
              <a:gd name="T1" fmla="*/ 2147483647 h 1698"/>
              <a:gd name="T2" fmla="*/ 0 w 1698"/>
              <a:gd name="T3" fmla="*/ 2147483647 h 1698"/>
              <a:gd name="T4" fmla="*/ 2147483647 w 1698"/>
              <a:gd name="T5" fmla="*/ 2147483647 h 1698"/>
              <a:gd name="T6" fmla="*/ 2147483647 w 1698"/>
              <a:gd name="T7" fmla="*/ 2147483647 h 1698"/>
              <a:gd name="T8" fmla="*/ 2147483647 w 1698"/>
              <a:gd name="T9" fmla="*/ 0 h 16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8" h="1698">
                <a:moveTo>
                  <a:pt x="0" y="131"/>
                </a:moveTo>
                <a:lnTo>
                  <a:pt x="0" y="1698"/>
                </a:lnTo>
                <a:lnTo>
                  <a:pt x="1698" y="1690"/>
                </a:lnTo>
                <a:lnTo>
                  <a:pt x="1691" y="148"/>
                </a:lnTo>
                <a:lnTo>
                  <a:pt x="1443" y="0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8727" name="Freeform 91"/>
          <p:cNvSpPr>
            <a:spLocks/>
          </p:cNvSpPr>
          <p:nvPr/>
        </p:nvSpPr>
        <p:spPr bwMode="auto">
          <a:xfrm>
            <a:off x="4479925" y="2471738"/>
            <a:ext cx="3089275" cy="3252787"/>
          </a:xfrm>
          <a:custGeom>
            <a:avLst/>
            <a:gdLst>
              <a:gd name="T0" fmla="*/ 0 w 1946"/>
              <a:gd name="T1" fmla="*/ 0 h 1801"/>
              <a:gd name="T2" fmla="*/ 0 w 1946"/>
              <a:gd name="T3" fmla="*/ 2147483647 h 1801"/>
              <a:gd name="T4" fmla="*/ 2147483647 w 1946"/>
              <a:gd name="T5" fmla="*/ 2147483647 h 1801"/>
              <a:gd name="T6" fmla="*/ 2147483647 w 1946"/>
              <a:gd name="T7" fmla="*/ 2147483647 h 18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6" h="1801">
                <a:moveTo>
                  <a:pt x="0" y="0"/>
                </a:moveTo>
                <a:lnTo>
                  <a:pt x="0" y="1801"/>
                </a:lnTo>
                <a:lnTo>
                  <a:pt x="1946" y="1794"/>
                </a:lnTo>
                <a:lnTo>
                  <a:pt x="1925" y="132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8728" name="Freeform 92"/>
          <p:cNvSpPr>
            <a:spLocks/>
          </p:cNvSpPr>
          <p:nvPr/>
        </p:nvSpPr>
        <p:spPr bwMode="auto">
          <a:xfrm>
            <a:off x="5138738" y="2460625"/>
            <a:ext cx="1609725" cy="2465388"/>
          </a:xfrm>
          <a:custGeom>
            <a:avLst/>
            <a:gdLst>
              <a:gd name="T0" fmla="*/ 0 w 1014"/>
              <a:gd name="T1" fmla="*/ 0 h 1480"/>
              <a:gd name="T2" fmla="*/ 0 w 1014"/>
              <a:gd name="T3" fmla="*/ 2147483647 h 1480"/>
              <a:gd name="T4" fmla="*/ 2147483647 w 1014"/>
              <a:gd name="T5" fmla="*/ 2147483647 h 1480"/>
              <a:gd name="T6" fmla="*/ 2147483647 w 1014"/>
              <a:gd name="T7" fmla="*/ 2147483647 h 1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14" h="1480">
                <a:moveTo>
                  <a:pt x="0" y="0"/>
                </a:moveTo>
                <a:lnTo>
                  <a:pt x="0" y="1480"/>
                </a:lnTo>
                <a:lnTo>
                  <a:pt x="1014" y="1480"/>
                </a:lnTo>
                <a:lnTo>
                  <a:pt x="1014" y="146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8729" name="Group 93"/>
          <p:cNvGrpSpPr>
            <a:grpSpLocks/>
          </p:cNvGrpSpPr>
          <p:nvPr/>
        </p:nvGrpSpPr>
        <p:grpSpPr bwMode="auto">
          <a:xfrm>
            <a:off x="5237163" y="4684713"/>
            <a:ext cx="2071687" cy="652462"/>
            <a:chOff x="2741" y="3750"/>
            <a:chExt cx="1305" cy="411"/>
          </a:xfrm>
        </p:grpSpPr>
        <p:sp>
          <p:nvSpPr>
            <p:cNvPr id="14442" name="Rectangle 94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3" name="Line 95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4" name="Text Box 96"/>
            <p:cNvSpPr txBox="1">
              <a:spLocks noChangeArrowheads="1"/>
            </p:cNvSpPr>
            <p:nvPr/>
          </p:nvSpPr>
          <p:spPr bwMode="auto">
            <a:xfrm>
              <a:off x="2813" y="3875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IP,port: C,5775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IP,port: B,80</a:t>
              </a:r>
            </a:p>
          </p:txBody>
        </p:sp>
      </p:grpSp>
      <p:grpSp>
        <p:nvGrpSpPr>
          <p:cNvPr id="28730" name="Group 97"/>
          <p:cNvGrpSpPr>
            <a:grpSpLocks/>
          </p:cNvGrpSpPr>
          <p:nvPr/>
        </p:nvGrpSpPr>
        <p:grpSpPr bwMode="auto">
          <a:xfrm>
            <a:off x="5307013" y="5473700"/>
            <a:ext cx="2063750" cy="661988"/>
            <a:chOff x="2741" y="3750"/>
            <a:chExt cx="1300" cy="417"/>
          </a:xfrm>
        </p:grpSpPr>
        <p:sp>
          <p:nvSpPr>
            <p:cNvPr id="14439" name="Rectangle 9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0" name="Line 9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1" name="Text Box 100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dirty="0" smtClean="0">
                  <a:solidFill>
                    <a:srgbClr val="000000"/>
                  </a:solidFill>
                </a:rPr>
                <a:t>source </a:t>
              </a:r>
              <a:r>
                <a:rPr lang="en-US" sz="1400" dirty="0" err="1" smtClean="0">
                  <a:solidFill>
                    <a:srgbClr val="000000"/>
                  </a:solidFill>
                </a:rPr>
                <a:t>IP,port</a:t>
              </a:r>
              <a:r>
                <a:rPr lang="en-US" sz="1400" dirty="0" smtClean="0">
                  <a:solidFill>
                    <a:srgbClr val="000000"/>
                  </a:solidFill>
                </a:rPr>
                <a:t>: C,9157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dirty="0" err="1" smtClean="0">
                  <a:solidFill>
                    <a:srgbClr val="000000"/>
                  </a:solidFill>
                </a:rPr>
                <a:t>dest</a:t>
              </a:r>
              <a:r>
                <a:rPr lang="en-US" sz="1400" dirty="0" smtClean="0">
                  <a:solidFill>
                    <a:srgbClr val="000000"/>
                  </a:solidFill>
                </a:rPr>
                <a:t> </a:t>
              </a:r>
              <a:r>
                <a:rPr lang="en-US" sz="1400" dirty="0" err="1" smtClean="0">
                  <a:solidFill>
                    <a:srgbClr val="000000"/>
                  </a:solidFill>
                </a:rPr>
                <a:t>IP,port</a:t>
              </a:r>
              <a:r>
                <a:rPr lang="en-US" sz="1400" dirty="0" smtClean="0">
                  <a:solidFill>
                    <a:srgbClr val="000000"/>
                  </a:solidFill>
                </a:rPr>
                <a:t>: B,80</a:t>
              </a:r>
            </a:p>
          </p:txBody>
        </p:sp>
      </p:grpSp>
      <p:sp>
        <p:nvSpPr>
          <p:cNvPr id="14396" name="Oval 30"/>
          <p:cNvSpPr>
            <a:spLocks noChangeArrowheads="1"/>
          </p:cNvSpPr>
          <p:nvPr/>
        </p:nvSpPr>
        <p:spPr bwMode="auto">
          <a:xfrm>
            <a:off x="3497263" y="2103438"/>
            <a:ext cx="20335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P4</a:t>
            </a:r>
          </a:p>
        </p:txBody>
      </p:sp>
      <p:sp>
        <p:nvSpPr>
          <p:cNvPr id="14397" name="Text Box 101"/>
          <p:cNvSpPr txBox="1">
            <a:spLocks noChangeArrowheads="1"/>
          </p:cNvSpPr>
          <p:nvPr/>
        </p:nvSpPr>
        <p:spPr bwMode="auto">
          <a:xfrm>
            <a:off x="4970463" y="1171575"/>
            <a:ext cx="1952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CC0000"/>
                </a:solidFill>
              </a:rPr>
              <a:t>threaded server</a:t>
            </a:r>
          </a:p>
        </p:txBody>
      </p:sp>
      <p:sp>
        <p:nvSpPr>
          <p:cNvPr id="14398" name="Line 102"/>
          <p:cNvSpPr>
            <a:spLocks noChangeShapeType="1"/>
          </p:cNvSpPr>
          <p:nvPr/>
        </p:nvSpPr>
        <p:spPr bwMode="auto">
          <a:xfrm flipH="1">
            <a:off x="4779963" y="1516063"/>
            <a:ext cx="579437" cy="7524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28734" name="Picture 103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881063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735" name="Group 104"/>
          <p:cNvGrpSpPr>
            <a:grpSpLocks/>
          </p:cNvGrpSpPr>
          <p:nvPr/>
        </p:nvGrpSpPr>
        <p:grpSpPr bwMode="auto">
          <a:xfrm flipH="1">
            <a:off x="8258175" y="3529013"/>
            <a:ext cx="711200" cy="669925"/>
            <a:chOff x="-44" y="1473"/>
            <a:chExt cx="981" cy="1105"/>
          </a:xfrm>
        </p:grpSpPr>
        <p:pic>
          <p:nvPicPr>
            <p:cNvPr id="28772" name="Picture 10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73" name="Freeform 10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28736" name="Group 107"/>
          <p:cNvGrpSpPr>
            <a:grpSpLocks/>
          </p:cNvGrpSpPr>
          <p:nvPr/>
        </p:nvGrpSpPr>
        <p:grpSpPr bwMode="auto">
          <a:xfrm>
            <a:off x="-44450" y="3613150"/>
            <a:ext cx="711200" cy="669925"/>
            <a:chOff x="-44" y="1473"/>
            <a:chExt cx="981" cy="1105"/>
          </a:xfrm>
        </p:grpSpPr>
        <p:pic>
          <p:nvPicPr>
            <p:cNvPr id="28770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71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28737" name="Group 110"/>
          <p:cNvGrpSpPr>
            <a:grpSpLocks/>
          </p:cNvGrpSpPr>
          <p:nvPr/>
        </p:nvGrpSpPr>
        <p:grpSpPr bwMode="auto">
          <a:xfrm>
            <a:off x="2820988" y="3192463"/>
            <a:ext cx="358775" cy="704850"/>
            <a:chOff x="4140" y="429"/>
            <a:chExt cx="1425" cy="2396"/>
          </a:xfrm>
        </p:grpSpPr>
        <p:sp>
          <p:nvSpPr>
            <p:cNvPr id="28738" name="Freeform 11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404" name="Rectangle 112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8740" name="Freeform 11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741" name="Freeform 11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407" name="Rectangle 115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8743" name="Group 11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433" name="AutoShape 11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4434" name="AutoShape 118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4409" name="Rectangle 119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8745" name="Group 12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431" name="AutoShape 121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6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4432" name="AutoShape 122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4411" name="Rectangle 123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12" name="Rectangle 124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8748" name="Group 12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429" name="AutoShape 126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4430" name="AutoShape 127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28749" name="Freeform 12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8750" name="Group 12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427" name="AutoShape 130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4428" name="AutoShape 131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4416" name="Rectangle 132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8752" name="Freeform 13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753" name="Freeform 13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419" name="Oval 135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8755" name="Freeform 13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421" name="AutoShape 137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22" name="AutoShape 138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23" name="Oval 139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24" name="Oval 140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4425" name="Oval 141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26" name="Rectangle 142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8858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95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Principles of reliable data transfer</a:t>
            </a:r>
            <a:endParaRPr lang="en-US" sz="4800">
              <a:ea typeface="ＭＳ Ｐゴシック" charset="0"/>
              <a:cs typeface="+mj-cs"/>
            </a:endParaRP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77925"/>
            <a:ext cx="7658100" cy="83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  <a:cs typeface="+mn-cs"/>
              </a:rPr>
              <a:t>important in application, transport, link layers</a:t>
            </a:r>
          </a:p>
          <a:p>
            <a:pPr marL="0" indent="0">
              <a:buNone/>
              <a:defRPr/>
            </a:pPr>
            <a:endParaRPr lang="en-US" sz="3200" dirty="0">
              <a:ea typeface="ＭＳ Ｐゴシック" charset="0"/>
              <a:cs typeface="+mn-cs"/>
            </a:endParaRPr>
          </a:p>
        </p:txBody>
      </p:sp>
      <p:sp>
        <p:nvSpPr>
          <p:cNvPr id="215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5" y="5619750"/>
            <a:ext cx="7781925" cy="466725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characteristics of unreliable channel will determine complexity of reliable data transfer protocol (rdt)</a:t>
            </a:r>
            <a:endParaRPr lang="en-US">
              <a:ea typeface="ＭＳ Ｐゴシック" charset="0"/>
              <a:cs typeface="+mn-cs"/>
            </a:endParaRPr>
          </a:p>
        </p:txBody>
      </p:sp>
      <p:pic>
        <p:nvPicPr>
          <p:cNvPr id="36871" name="Picture 5" descr="rdt_serv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114550"/>
            <a:ext cx="762317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3962400" y="3276600"/>
            <a:ext cx="4800600" cy="2209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5" y="5619750"/>
            <a:ext cx="7781925" cy="466725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characteristics of unreliable channel will determine complexity of reliable data transfer protocol (rdt)</a:t>
            </a:r>
            <a:endParaRPr lang="en-US">
              <a:ea typeface="ＭＳ Ｐゴシック" charset="0"/>
              <a:cs typeface="+mn-cs"/>
            </a:endParaRPr>
          </a:p>
        </p:txBody>
      </p:sp>
      <p:pic>
        <p:nvPicPr>
          <p:cNvPr id="37892" name="Picture 5" descr="rdt_ser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114550"/>
            <a:ext cx="762317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962400" y="3352800"/>
            <a:ext cx="46482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37894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8858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Rectangle 10"/>
          <p:cNvSpPr>
            <a:spLocks noGrp="1" noChangeArrowheads="1"/>
          </p:cNvSpPr>
          <p:nvPr>
            <p:ph type="title"/>
          </p:nvPr>
        </p:nvSpPr>
        <p:spPr>
          <a:xfrm>
            <a:off x="422275" y="95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Principles of reliable data transfer</a:t>
            </a:r>
          </a:p>
        </p:txBody>
      </p:sp>
      <p:sp>
        <p:nvSpPr>
          <p:cNvPr id="22537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77925"/>
            <a:ext cx="7658100" cy="83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important in application, transport, link layers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top-10 list of important networking topics!</a:t>
            </a:r>
          </a:p>
          <a:p>
            <a:pPr>
              <a:buFont typeface="Wingdings" charset="2"/>
              <a:buChar char="§"/>
              <a:defRPr/>
            </a:pPr>
            <a:endParaRPr lang="en-US" sz="3200">
              <a:ea typeface="ＭＳ Ｐゴシック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5" y="5619750"/>
            <a:ext cx="7781925" cy="466725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characteristics of unreliable channel will determine complexity of reliable data transfer protocol (rdt)</a:t>
            </a:r>
            <a:endParaRPr lang="en-US">
              <a:ea typeface="ＭＳ Ｐゴシック" charset="0"/>
              <a:cs typeface="+mn-cs"/>
            </a:endParaRPr>
          </a:p>
        </p:txBody>
      </p:sp>
      <p:pic>
        <p:nvPicPr>
          <p:cNvPr id="38916" name="Picture 5" descr="rdt_ser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114550"/>
            <a:ext cx="762317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77925"/>
            <a:ext cx="7658100" cy="83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important in application, transport, link layers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top-10 list of important networking topics!</a:t>
            </a:r>
          </a:p>
          <a:p>
            <a:pPr>
              <a:buFont typeface="Wingdings" charset="2"/>
              <a:buChar char="§"/>
              <a:defRPr/>
            </a:pPr>
            <a:endParaRPr lang="en-US" sz="3200">
              <a:ea typeface="ＭＳ Ｐゴシック" charset="0"/>
              <a:cs typeface="+mn-cs"/>
            </a:endParaRPr>
          </a:p>
        </p:txBody>
      </p:sp>
      <p:pic>
        <p:nvPicPr>
          <p:cNvPr id="38918" name="Picture 1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8858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Rectangle 15"/>
          <p:cNvSpPr>
            <a:spLocks noGrp="1" noChangeArrowheads="1"/>
          </p:cNvSpPr>
          <p:nvPr>
            <p:ph type="title"/>
          </p:nvPr>
        </p:nvSpPr>
        <p:spPr>
          <a:xfrm>
            <a:off x="422275" y="95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Principles of reliable data transfer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Questions on L2</a:t>
            </a:r>
          </a:p>
          <a:p>
            <a:endParaRPr lang="en-US" dirty="0"/>
          </a:p>
          <a:p>
            <a:r>
              <a:rPr lang="en-US" dirty="0" smtClean="0"/>
              <a:t>The role of the network </a:t>
            </a:r>
            <a:r>
              <a:rPr lang="en-US" dirty="0" smtClean="0"/>
              <a:t>l</a:t>
            </a:r>
            <a:r>
              <a:rPr lang="en-US" dirty="0" smtClean="0"/>
              <a:t>ayer</a:t>
            </a:r>
          </a:p>
          <a:p>
            <a:endParaRPr lang="en-US" dirty="0"/>
          </a:p>
          <a:p>
            <a:r>
              <a:rPr lang="en-US" dirty="0" smtClean="0"/>
              <a:t>UDP</a:t>
            </a:r>
          </a:p>
          <a:p>
            <a:endParaRPr lang="en-US" dirty="0"/>
          </a:p>
          <a:p>
            <a:r>
              <a:rPr lang="en-US" dirty="0" smtClean="0"/>
              <a:t>TCP 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2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831850"/>
            <a:ext cx="7313613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93675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Reliable data transfer: getting started</a:t>
            </a:r>
            <a:endParaRPr lang="en-US">
              <a:ea typeface="ＭＳ Ｐゴシック" charset="0"/>
              <a:cs typeface="+mj-cs"/>
            </a:endParaRPr>
          </a:p>
        </p:txBody>
      </p:sp>
      <p:pic>
        <p:nvPicPr>
          <p:cNvPr id="39941" name="Picture 3" descr="rdt_par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2652713"/>
            <a:ext cx="5969000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1017588" y="3106738"/>
            <a:ext cx="8461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send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side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7192963" y="3116263"/>
            <a:ext cx="116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receive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side</a:t>
            </a:r>
          </a:p>
        </p:txBody>
      </p:sp>
      <p:grpSp>
        <p:nvGrpSpPr>
          <p:cNvPr id="283654" name="Group 6"/>
          <p:cNvGrpSpPr>
            <a:grpSpLocks/>
          </p:cNvGrpSpPr>
          <p:nvPr/>
        </p:nvGrpSpPr>
        <p:grpSpPr bwMode="auto">
          <a:xfrm>
            <a:off x="227013" y="1460500"/>
            <a:ext cx="3965575" cy="1416050"/>
            <a:chOff x="143" y="920"/>
            <a:chExt cx="2498" cy="892"/>
          </a:xfrm>
        </p:grpSpPr>
        <p:sp>
          <p:nvSpPr>
            <p:cNvPr id="24601" name="Text Box 7"/>
            <p:cNvSpPr txBox="1">
              <a:spLocks noChangeArrowheads="1"/>
            </p:cNvSpPr>
            <p:nvPr/>
          </p:nvSpPr>
          <p:spPr bwMode="auto">
            <a:xfrm>
              <a:off x="143" y="920"/>
              <a:ext cx="2498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b="1" smtClean="0">
                  <a:solidFill>
                    <a:srgbClr val="FF0000"/>
                  </a:solidFill>
                  <a:latin typeface="Courier New" charset="0"/>
                </a:rPr>
                <a:t>rdt_send():</a:t>
              </a:r>
              <a:r>
                <a:rPr lang="en-US" sz="1800" smtClean="0">
                  <a:solidFill>
                    <a:srgbClr val="000000"/>
                  </a:solidFill>
                  <a:latin typeface="Times New Roman" charset="0"/>
                </a:rPr>
                <a:t> </a:t>
              </a:r>
              <a:r>
                <a:rPr lang="en-US" sz="1800" smtClean="0">
                  <a:solidFill>
                    <a:srgbClr val="000000"/>
                  </a:solidFill>
                </a:rPr>
                <a:t>called from above, (e.g., by app.). Passed data to </a:t>
              </a:r>
            </a:p>
            <a:p>
              <a:pPr algn="ctr" eaLnBrk="0" hangingPunct="0"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deliver to receiver upper layer</a:t>
              </a:r>
              <a:endParaRPr 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39961" name="Group 8"/>
            <p:cNvGrpSpPr>
              <a:grpSpLocks/>
            </p:cNvGrpSpPr>
            <p:nvPr/>
          </p:nvGrpSpPr>
          <p:grpSpPr bwMode="auto">
            <a:xfrm>
              <a:off x="240" y="930"/>
              <a:ext cx="2370" cy="882"/>
              <a:chOff x="240" y="942"/>
              <a:chExt cx="2370" cy="882"/>
            </a:xfrm>
          </p:grpSpPr>
          <p:sp>
            <p:nvSpPr>
              <p:cNvPr id="24603" name="Line 9"/>
              <p:cNvSpPr>
                <a:spLocks noChangeShapeType="1"/>
              </p:cNvSpPr>
              <p:nvPr/>
            </p:nvSpPr>
            <p:spPr bwMode="auto">
              <a:xfrm>
                <a:off x="942" y="1500"/>
                <a:ext cx="174" cy="32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24604" name="Rectangle 10"/>
              <p:cNvSpPr>
                <a:spLocks noChangeArrowheads="1"/>
              </p:cNvSpPr>
              <p:nvPr/>
            </p:nvSpPr>
            <p:spPr bwMode="auto">
              <a:xfrm>
                <a:off x="240" y="94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83659" name="Group 11"/>
          <p:cNvGrpSpPr>
            <a:grpSpLocks/>
          </p:cNvGrpSpPr>
          <p:nvPr/>
        </p:nvGrpSpPr>
        <p:grpSpPr bwMode="auto">
          <a:xfrm>
            <a:off x="276225" y="4381500"/>
            <a:ext cx="3762375" cy="1862138"/>
            <a:chOff x="174" y="2760"/>
            <a:chExt cx="2370" cy="1173"/>
          </a:xfrm>
        </p:grpSpPr>
        <p:sp>
          <p:nvSpPr>
            <p:cNvPr id="24597" name="Text Box 12"/>
            <p:cNvSpPr txBox="1">
              <a:spLocks noChangeArrowheads="1"/>
            </p:cNvSpPr>
            <p:nvPr/>
          </p:nvSpPr>
          <p:spPr bwMode="auto">
            <a:xfrm>
              <a:off x="233" y="3356"/>
              <a:ext cx="214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b="1" smtClean="0">
                  <a:solidFill>
                    <a:srgbClr val="FF0000"/>
                  </a:solidFill>
                  <a:latin typeface="Courier New" charset="0"/>
                </a:rPr>
                <a:t>udt_send():</a:t>
              </a:r>
              <a:r>
                <a:rPr lang="en-US" sz="1800" smtClean="0">
                  <a:solidFill>
                    <a:srgbClr val="000000"/>
                  </a:solidFill>
                  <a:latin typeface="Times New Roman" charset="0"/>
                </a:rPr>
                <a:t> </a:t>
              </a:r>
              <a:r>
                <a:rPr lang="en-US" sz="1800" smtClean="0">
                  <a:solidFill>
                    <a:srgbClr val="000000"/>
                  </a:solidFill>
                </a:rPr>
                <a:t>called by rdt,</a:t>
              </a:r>
            </a:p>
            <a:p>
              <a:pPr algn="ctr" eaLnBrk="0" hangingPunct="0"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to transfer packet over </a:t>
              </a:r>
            </a:p>
            <a:p>
              <a:pPr algn="ctr" eaLnBrk="0" hangingPunct="0"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unreliable channel to receiver</a:t>
              </a:r>
              <a:endParaRPr 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39957" name="Group 13"/>
            <p:cNvGrpSpPr>
              <a:grpSpLocks/>
            </p:cNvGrpSpPr>
            <p:nvPr/>
          </p:nvGrpSpPr>
          <p:grpSpPr bwMode="auto">
            <a:xfrm>
              <a:off x="174" y="2760"/>
              <a:ext cx="2370" cy="1170"/>
              <a:chOff x="174" y="2760"/>
              <a:chExt cx="2370" cy="1170"/>
            </a:xfrm>
          </p:grpSpPr>
          <p:sp>
            <p:nvSpPr>
              <p:cNvPr id="24599" name="Line 14"/>
              <p:cNvSpPr>
                <a:spLocks noChangeShapeType="1"/>
              </p:cNvSpPr>
              <p:nvPr/>
            </p:nvSpPr>
            <p:spPr bwMode="auto">
              <a:xfrm flipV="1">
                <a:off x="882" y="2760"/>
                <a:ext cx="228" cy="6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24600" name="Rectangle 15"/>
              <p:cNvSpPr>
                <a:spLocks noChangeArrowheads="1"/>
              </p:cNvSpPr>
              <p:nvPr/>
            </p:nvSpPr>
            <p:spPr bwMode="auto">
              <a:xfrm>
                <a:off x="174" y="337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83664" name="Group 16"/>
          <p:cNvGrpSpPr>
            <a:grpSpLocks/>
          </p:cNvGrpSpPr>
          <p:nvPr/>
        </p:nvGrpSpPr>
        <p:grpSpPr bwMode="auto">
          <a:xfrm>
            <a:off x="4922838" y="4362450"/>
            <a:ext cx="3965575" cy="1647825"/>
            <a:chOff x="3101" y="2748"/>
            <a:chExt cx="2498" cy="1038"/>
          </a:xfrm>
        </p:grpSpPr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3101" y="3368"/>
              <a:ext cx="249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b="1" smtClean="0">
                  <a:solidFill>
                    <a:srgbClr val="FF0000"/>
                  </a:solidFill>
                  <a:latin typeface="Courier New" charset="0"/>
                </a:rPr>
                <a:t>rdt_rcv():</a:t>
              </a:r>
              <a:r>
                <a:rPr lang="en-US" sz="1800" smtClean="0">
                  <a:solidFill>
                    <a:srgbClr val="000000"/>
                  </a:solidFill>
                  <a:latin typeface="Times New Roman" charset="0"/>
                </a:rPr>
                <a:t> </a:t>
              </a:r>
              <a:r>
                <a:rPr lang="en-US" sz="1800" smtClean="0">
                  <a:solidFill>
                    <a:srgbClr val="000000"/>
                  </a:solidFill>
                </a:rPr>
                <a:t>called when packet arrives on rcv-side of channel</a:t>
              </a:r>
              <a:endParaRPr 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39953" name="Group 18"/>
            <p:cNvGrpSpPr>
              <a:grpSpLocks/>
            </p:cNvGrpSpPr>
            <p:nvPr/>
          </p:nvGrpSpPr>
          <p:grpSpPr bwMode="auto">
            <a:xfrm>
              <a:off x="3162" y="2748"/>
              <a:ext cx="2370" cy="1038"/>
              <a:chOff x="3162" y="2748"/>
              <a:chExt cx="2370" cy="1038"/>
            </a:xfrm>
          </p:grpSpPr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 flipH="1" flipV="1">
                <a:off x="4596" y="2748"/>
                <a:ext cx="300" cy="63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24596" name="Rectangle 20"/>
              <p:cNvSpPr>
                <a:spLocks noChangeArrowheads="1"/>
              </p:cNvSpPr>
              <p:nvPr/>
            </p:nvSpPr>
            <p:spPr bwMode="auto">
              <a:xfrm>
                <a:off x="3162" y="3390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83669" name="Group 21"/>
          <p:cNvGrpSpPr>
            <a:grpSpLocks/>
          </p:cNvGrpSpPr>
          <p:nvPr/>
        </p:nvGrpSpPr>
        <p:grpSpPr bwMode="auto">
          <a:xfrm>
            <a:off x="4981575" y="1470025"/>
            <a:ext cx="3762375" cy="1349375"/>
            <a:chOff x="3138" y="926"/>
            <a:chExt cx="2370" cy="850"/>
          </a:xfrm>
        </p:grpSpPr>
        <p:sp>
          <p:nvSpPr>
            <p:cNvPr id="24589" name="Text Box 22"/>
            <p:cNvSpPr txBox="1">
              <a:spLocks noChangeArrowheads="1"/>
            </p:cNvSpPr>
            <p:nvPr/>
          </p:nvSpPr>
          <p:spPr bwMode="auto">
            <a:xfrm>
              <a:off x="3215" y="926"/>
              <a:ext cx="207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b="1" smtClean="0">
                  <a:solidFill>
                    <a:srgbClr val="FF0000"/>
                  </a:solidFill>
                  <a:latin typeface="Courier New" charset="0"/>
                </a:rPr>
                <a:t>deliver_data():</a:t>
              </a:r>
              <a:r>
                <a:rPr lang="en-US" sz="1800" smtClean="0">
                  <a:solidFill>
                    <a:srgbClr val="000000"/>
                  </a:solidFill>
                  <a:latin typeface="Times New Roman" charset="0"/>
                </a:rPr>
                <a:t> </a:t>
              </a:r>
              <a:r>
                <a:rPr lang="en-US" sz="1800" smtClean="0">
                  <a:solidFill>
                    <a:srgbClr val="000000"/>
                  </a:solidFill>
                </a:rPr>
                <a:t>called by </a:t>
              </a:r>
              <a:r>
                <a:rPr lang="en-US" sz="1800" b="1" smtClean="0">
                  <a:solidFill>
                    <a:srgbClr val="000000"/>
                  </a:solidFill>
                </a:rPr>
                <a:t>rdt</a:t>
              </a:r>
              <a:r>
                <a:rPr lang="en-US" sz="1800" smtClean="0">
                  <a:solidFill>
                    <a:srgbClr val="000000"/>
                  </a:solidFill>
                </a:rPr>
                <a:t> to deliver data to upper</a:t>
              </a:r>
              <a:endParaRPr 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39949" name="Group 23"/>
            <p:cNvGrpSpPr>
              <a:grpSpLocks/>
            </p:cNvGrpSpPr>
            <p:nvPr/>
          </p:nvGrpSpPr>
          <p:grpSpPr bwMode="auto">
            <a:xfrm>
              <a:off x="3138" y="942"/>
              <a:ext cx="2370" cy="834"/>
              <a:chOff x="3138" y="942"/>
              <a:chExt cx="2370" cy="834"/>
            </a:xfrm>
          </p:grpSpPr>
          <p:sp>
            <p:nvSpPr>
              <p:cNvPr id="24591" name="Line 24"/>
              <p:cNvSpPr>
                <a:spLocks noChangeShapeType="1"/>
              </p:cNvSpPr>
              <p:nvPr/>
            </p:nvSpPr>
            <p:spPr bwMode="auto">
              <a:xfrm flipH="1">
                <a:off x="4560" y="1344"/>
                <a:ext cx="150" cy="43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24592" name="Rectangle 25"/>
              <p:cNvSpPr>
                <a:spLocks noChangeArrowheads="1"/>
              </p:cNvSpPr>
              <p:nvPr/>
            </p:nvSpPr>
            <p:spPr bwMode="auto">
              <a:xfrm>
                <a:off x="3138" y="942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193800"/>
            <a:ext cx="7947025" cy="3352800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CC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CC0000"/>
                </a:solidFill>
              </a:rPr>
              <a:t>we</a:t>
            </a:r>
            <a:r>
              <a:rPr lang="ja-JP" altLang="en-US" smtClean="0">
                <a:solidFill>
                  <a:srgbClr val="CC0000"/>
                </a:solidFill>
              </a:rPr>
              <a:t>’</a:t>
            </a:r>
            <a:r>
              <a:rPr lang="en-US" altLang="ja-JP" smtClean="0">
                <a:solidFill>
                  <a:srgbClr val="CC0000"/>
                </a:solidFill>
              </a:rPr>
              <a:t>ll:</a:t>
            </a:r>
          </a:p>
          <a:p>
            <a:r>
              <a:rPr lang="en-US" altLang="en-US" smtClean="0"/>
              <a:t>incrementally develop sender, receiver sides of </a:t>
            </a:r>
            <a:r>
              <a:rPr lang="en-US" altLang="en-US" u="sng" smtClean="0">
                <a:solidFill>
                  <a:srgbClr val="CC0000"/>
                </a:solidFill>
              </a:rPr>
              <a:t>r</a:t>
            </a:r>
            <a:r>
              <a:rPr lang="en-US" altLang="en-US" smtClean="0"/>
              <a:t>eliable </a:t>
            </a:r>
            <a:r>
              <a:rPr lang="en-US" altLang="en-US" u="sng" smtClean="0">
                <a:solidFill>
                  <a:srgbClr val="CC0000"/>
                </a:solidFill>
              </a:rPr>
              <a:t>d</a:t>
            </a:r>
            <a:r>
              <a:rPr lang="en-US" altLang="en-US" smtClean="0"/>
              <a:t>ata </a:t>
            </a:r>
            <a:r>
              <a:rPr lang="en-US" altLang="en-US" u="sng" smtClean="0">
                <a:solidFill>
                  <a:srgbClr val="CC0000"/>
                </a:solidFill>
              </a:rPr>
              <a:t>t</a:t>
            </a:r>
            <a:r>
              <a:rPr lang="en-US" altLang="en-US" smtClean="0"/>
              <a:t>ransfer protocol (rdt)</a:t>
            </a:r>
          </a:p>
          <a:p>
            <a:r>
              <a:rPr lang="en-US" altLang="en-US" smtClean="0"/>
              <a:t>consider only unidirectional data transfer</a:t>
            </a:r>
          </a:p>
          <a:p>
            <a:pPr lvl="1"/>
            <a:r>
              <a:rPr lang="en-US" altLang="en-US" smtClean="0"/>
              <a:t>but control info will flow on both directions!</a:t>
            </a:r>
          </a:p>
          <a:p>
            <a:r>
              <a:rPr lang="en-US" altLang="en-US" smtClean="0"/>
              <a:t>use finite state machines (FSM)  to specify sender, receiver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3160713" y="4652963"/>
            <a:ext cx="809625" cy="876300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3095625" y="4686300"/>
            <a:ext cx="809625" cy="8763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103563" y="4816475"/>
            <a:ext cx="735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state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0967" name="Freeform 8"/>
          <p:cNvSpPr>
            <a:spLocks/>
          </p:cNvSpPr>
          <p:nvPr/>
        </p:nvSpPr>
        <p:spPr bwMode="auto">
          <a:xfrm>
            <a:off x="3981450" y="4638675"/>
            <a:ext cx="3952875" cy="285750"/>
          </a:xfrm>
          <a:custGeom>
            <a:avLst/>
            <a:gdLst>
              <a:gd name="T0" fmla="*/ 0 w 1446"/>
              <a:gd name="T1" fmla="*/ 2147483647 h 180"/>
              <a:gd name="T2" fmla="*/ 2147483647 w 1446"/>
              <a:gd name="T3" fmla="*/ 2147483647 h 1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46" h="180">
                <a:moveTo>
                  <a:pt x="0" y="180"/>
                </a:moveTo>
                <a:cubicBezTo>
                  <a:pt x="540" y="30"/>
                  <a:pt x="972" y="0"/>
                  <a:pt x="1446" y="168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09" name="Oval 10"/>
          <p:cNvSpPr>
            <a:spLocks noChangeArrowheads="1"/>
          </p:cNvSpPr>
          <p:nvPr/>
        </p:nvSpPr>
        <p:spPr bwMode="auto">
          <a:xfrm>
            <a:off x="7913688" y="4746625"/>
            <a:ext cx="809625" cy="876300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7848600" y="4791075"/>
            <a:ext cx="809625" cy="8763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7856538" y="4921250"/>
            <a:ext cx="735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state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4211638" y="4003675"/>
            <a:ext cx="3152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CC0000"/>
                </a:solidFill>
              </a:rPr>
              <a:t>event causing state transition</a:t>
            </a:r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5613" name="Text Box 14"/>
          <p:cNvSpPr txBox="1">
            <a:spLocks noChangeArrowheads="1"/>
          </p:cNvSpPr>
          <p:nvPr/>
        </p:nvSpPr>
        <p:spPr bwMode="auto">
          <a:xfrm>
            <a:off x="4138613" y="4298950"/>
            <a:ext cx="3421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CC0000"/>
                </a:solidFill>
              </a:rPr>
              <a:t>actions taken on state transition</a:t>
            </a:r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105275" y="4352925"/>
            <a:ext cx="33813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15" name="Rectangle 16"/>
          <p:cNvSpPr>
            <a:spLocks noChangeArrowheads="1"/>
          </p:cNvSpPr>
          <p:nvPr/>
        </p:nvSpPr>
        <p:spPr bwMode="auto">
          <a:xfrm>
            <a:off x="123825" y="4686300"/>
            <a:ext cx="2771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1800" smtClean="0">
                <a:solidFill>
                  <a:srgbClr val="CC0000"/>
                </a:solidFill>
              </a:rPr>
              <a:t>state:</a:t>
            </a:r>
            <a:r>
              <a:rPr lang="en-US" altLang="en-US" sz="1800" smtClean="0">
                <a:solidFill>
                  <a:srgbClr val="000000"/>
                </a:solidFill>
              </a:rPr>
              <a:t> when in this </a:t>
            </a:r>
            <a:r>
              <a:rPr lang="ja-JP" altLang="en-US" sz="1800" smtClean="0">
                <a:solidFill>
                  <a:srgbClr val="000000"/>
                </a:solidFill>
              </a:rPr>
              <a:t>“</a:t>
            </a:r>
            <a:r>
              <a:rPr lang="en-US" altLang="ja-JP" sz="1800" smtClean="0">
                <a:solidFill>
                  <a:srgbClr val="000000"/>
                </a:solidFill>
              </a:rPr>
              <a:t>state</a:t>
            </a:r>
            <a:r>
              <a:rPr lang="ja-JP" altLang="en-US" sz="1800" smtClean="0">
                <a:solidFill>
                  <a:srgbClr val="000000"/>
                </a:solidFill>
              </a:rPr>
              <a:t>”</a:t>
            </a:r>
            <a:r>
              <a:rPr lang="en-US" altLang="ja-JP" sz="1800" smtClean="0">
                <a:solidFill>
                  <a:srgbClr val="000000"/>
                </a:solidFill>
              </a:rPr>
              <a:t> next state uniquely determined by next event</a:t>
            </a: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40975" name="Freeform 17"/>
          <p:cNvSpPr>
            <a:spLocks/>
          </p:cNvSpPr>
          <p:nvPr/>
        </p:nvSpPr>
        <p:spPr bwMode="auto">
          <a:xfrm>
            <a:off x="3381375" y="5562600"/>
            <a:ext cx="95250" cy="581025"/>
          </a:xfrm>
          <a:custGeom>
            <a:avLst/>
            <a:gdLst>
              <a:gd name="T0" fmla="*/ 2147483647 w 60"/>
              <a:gd name="T1" fmla="*/ 2147483647 h 366"/>
              <a:gd name="T2" fmla="*/ 2147483647 w 60"/>
              <a:gd name="T3" fmla="*/ 0 h 3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0976" name="Freeform 18"/>
          <p:cNvSpPr>
            <a:spLocks/>
          </p:cNvSpPr>
          <p:nvPr/>
        </p:nvSpPr>
        <p:spPr bwMode="auto">
          <a:xfrm flipH="1" flipV="1">
            <a:off x="8524875" y="5600700"/>
            <a:ext cx="95250" cy="581025"/>
          </a:xfrm>
          <a:custGeom>
            <a:avLst/>
            <a:gdLst>
              <a:gd name="T0" fmla="*/ 2147483647 w 60"/>
              <a:gd name="T1" fmla="*/ 2147483647 h 366"/>
              <a:gd name="T2" fmla="*/ 2147483647 w 60"/>
              <a:gd name="T3" fmla="*/ 0 h 3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3905250" y="5305425"/>
            <a:ext cx="1571625" cy="7524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19" name="Text Box 21"/>
          <p:cNvSpPr txBox="1">
            <a:spLocks noChangeArrowheads="1"/>
          </p:cNvSpPr>
          <p:nvPr/>
        </p:nvSpPr>
        <p:spPr bwMode="auto">
          <a:xfrm>
            <a:off x="4672013" y="509905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CC0000"/>
                </a:solidFill>
              </a:rPr>
              <a:t>event</a:t>
            </a:r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4632325" y="5403850"/>
            <a:ext cx="89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CC0000"/>
                </a:solidFill>
              </a:rPr>
              <a:t>actions</a:t>
            </a:r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25621" name="Line 23"/>
          <p:cNvSpPr>
            <a:spLocks noChangeShapeType="1"/>
          </p:cNvSpPr>
          <p:nvPr/>
        </p:nvSpPr>
        <p:spPr bwMode="auto">
          <a:xfrm>
            <a:off x="4581525" y="5457825"/>
            <a:ext cx="9429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40981" name="Picture 2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831850"/>
            <a:ext cx="7313613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3" name="Rectangle 28"/>
          <p:cNvSpPr>
            <a:spLocks noGrp="1" noChangeArrowheads="1"/>
          </p:cNvSpPr>
          <p:nvPr>
            <p:ph type="title"/>
          </p:nvPr>
        </p:nvSpPr>
        <p:spPr>
          <a:xfrm>
            <a:off x="411163" y="193675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Reliable data transfer: getting started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8913"/>
            <a:ext cx="8001000" cy="1004887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rdt1.0: </a:t>
            </a:r>
            <a:r>
              <a:rPr lang="en-US" sz="3200">
                <a:ea typeface="ＭＳ Ｐゴシック" charset="0"/>
                <a:cs typeface="+mj-cs"/>
              </a:rPr>
              <a:t>reliable transfer over a reliable channel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331913"/>
            <a:ext cx="7896225" cy="3019425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underlying channel perfectly reliable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no bit errors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no loss of packets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separate FSMs for sender, receiver: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sender sends data into underlying channel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receiver reads data from underlying channel</a:t>
            </a:r>
          </a:p>
        </p:txBody>
      </p:sp>
      <p:sp>
        <p:nvSpPr>
          <p:cNvPr id="41989" name="Oval 4"/>
          <p:cNvSpPr>
            <a:spLocks noChangeArrowheads="1"/>
          </p:cNvSpPr>
          <p:nvPr/>
        </p:nvSpPr>
        <p:spPr bwMode="auto">
          <a:xfrm>
            <a:off x="808038" y="4246563"/>
            <a:ext cx="955675" cy="101123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744538" y="4332288"/>
            <a:ext cx="1098550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Wait for call from above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1" name="Freeform 6"/>
          <p:cNvSpPr>
            <a:spLocks/>
          </p:cNvSpPr>
          <p:nvPr/>
        </p:nvSpPr>
        <p:spPr bwMode="auto">
          <a:xfrm>
            <a:off x="1617663" y="4230688"/>
            <a:ext cx="611187" cy="1027112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2070100" y="4754563"/>
            <a:ext cx="2682875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packet = make_pkt(data)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udt_send(packet)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2028825" y="4287838"/>
            <a:ext cx="22558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2128838" y="4630738"/>
            <a:ext cx="12969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>
            <a:off x="484188" y="4230688"/>
            <a:ext cx="385762" cy="24288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1996" name="Text Box 11"/>
          <p:cNvSpPr txBox="1">
            <a:spLocks noChangeArrowheads="1"/>
          </p:cNvSpPr>
          <p:nvPr/>
        </p:nvSpPr>
        <p:spPr bwMode="auto">
          <a:xfrm>
            <a:off x="6335713" y="4613275"/>
            <a:ext cx="24876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extract (packet,data)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deliver_data(data)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7" name="Oval 12"/>
          <p:cNvSpPr>
            <a:spLocks noChangeArrowheads="1"/>
          </p:cNvSpPr>
          <p:nvPr/>
        </p:nvSpPr>
        <p:spPr bwMode="auto">
          <a:xfrm>
            <a:off x="5116513" y="4232275"/>
            <a:ext cx="955675" cy="101123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1998" name="Text Box 13"/>
          <p:cNvSpPr txBox="1">
            <a:spLocks noChangeArrowheads="1"/>
          </p:cNvSpPr>
          <p:nvPr/>
        </p:nvSpPr>
        <p:spPr bwMode="auto">
          <a:xfrm>
            <a:off x="5053013" y="4318000"/>
            <a:ext cx="109855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Wait for call from below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9" name="Freeform 14"/>
          <p:cNvSpPr>
            <a:spLocks/>
          </p:cNvSpPr>
          <p:nvPr/>
        </p:nvSpPr>
        <p:spPr bwMode="auto">
          <a:xfrm>
            <a:off x="5926138" y="4216400"/>
            <a:ext cx="611187" cy="1027113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2000" name="Text Box 15"/>
          <p:cNvSpPr txBox="1">
            <a:spLocks noChangeArrowheads="1"/>
          </p:cNvSpPr>
          <p:nvPr/>
        </p:nvSpPr>
        <p:spPr bwMode="auto">
          <a:xfrm>
            <a:off x="6337300" y="4273550"/>
            <a:ext cx="22558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1" name="Line 16"/>
          <p:cNvSpPr>
            <a:spLocks noChangeShapeType="1"/>
          </p:cNvSpPr>
          <p:nvPr/>
        </p:nvSpPr>
        <p:spPr bwMode="auto">
          <a:xfrm>
            <a:off x="6437313" y="4616450"/>
            <a:ext cx="12969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2002" name="Line 17"/>
          <p:cNvSpPr>
            <a:spLocks noChangeShapeType="1"/>
          </p:cNvSpPr>
          <p:nvPr/>
        </p:nvSpPr>
        <p:spPr bwMode="auto">
          <a:xfrm>
            <a:off x="4792663" y="4216400"/>
            <a:ext cx="385762" cy="2428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6644" name="Rectangle 18"/>
          <p:cNvSpPr>
            <a:spLocks noChangeArrowheads="1"/>
          </p:cNvSpPr>
          <p:nvPr/>
        </p:nvSpPr>
        <p:spPr bwMode="auto">
          <a:xfrm>
            <a:off x="6351588" y="4292600"/>
            <a:ext cx="1541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rdt_rcv(packet)</a:t>
            </a:r>
          </a:p>
        </p:txBody>
      </p:sp>
      <p:sp>
        <p:nvSpPr>
          <p:cNvPr id="26645" name="Text Box 19"/>
          <p:cNvSpPr txBox="1">
            <a:spLocks noChangeArrowheads="1"/>
          </p:cNvSpPr>
          <p:nvPr/>
        </p:nvSpPr>
        <p:spPr bwMode="auto">
          <a:xfrm>
            <a:off x="2116138" y="5540375"/>
            <a:ext cx="1089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smtClean="0">
                <a:solidFill>
                  <a:srgbClr val="CC0000"/>
                </a:solidFill>
              </a:rPr>
              <a:t>sender</a:t>
            </a:r>
          </a:p>
        </p:txBody>
      </p:sp>
      <p:sp>
        <p:nvSpPr>
          <p:cNvPr id="26646" name="Text Box 20"/>
          <p:cNvSpPr txBox="1">
            <a:spLocks noChangeArrowheads="1"/>
          </p:cNvSpPr>
          <p:nvPr/>
        </p:nvSpPr>
        <p:spPr bwMode="auto">
          <a:xfrm>
            <a:off x="5961063" y="5537200"/>
            <a:ext cx="1247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smtClean="0">
                <a:solidFill>
                  <a:srgbClr val="CC0000"/>
                </a:solidFill>
              </a:rPr>
              <a:t>receiver</a:t>
            </a:r>
          </a:p>
        </p:txBody>
      </p:sp>
      <p:pic>
        <p:nvPicPr>
          <p:cNvPr id="42006" name="Picture 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04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66838"/>
            <a:ext cx="7896225" cy="4448175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  <a:cs typeface="+mn-cs"/>
              </a:rPr>
              <a:t>underlying channel may flip bits in packet</a:t>
            </a:r>
          </a:p>
          <a:p>
            <a:pPr lvl="1">
              <a:lnSpc>
                <a:spcPct val="75000"/>
              </a:lnSpc>
              <a:buFont typeface="Arial"/>
              <a:buChar char="•"/>
              <a:defRPr/>
            </a:pPr>
            <a:r>
              <a:rPr lang="en-US" dirty="0">
                <a:ea typeface="ＭＳ Ｐゴシック" charset="0"/>
              </a:rPr>
              <a:t>checksum to detect bit errors</a:t>
            </a:r>
          </a:p>
          <a:p>
            <a:pPr>
              <a:lnSpc>
                <a:spcPct val="75000"/>
              </a:lnSpc>
              <a:buFont typeface="Wingdings" charset="2"/>
              <a:buChar char="§"/>
              <a:defRPr/>
            </a:pPr>
            <a:r>
              <a:rPr lang="en-US" i="1" dirty="0">
                <a:ea typeface="ＭＳ Ｐゴシック" charset="0"/>
                <a:cs typeface="+mn-cs"/>
              </a:rPr>
              <a:t>the question</a:t>
            </a:r>
            <a:r>
              <a:rPr lang="en-US" dirty="0">
                <a:ea typeface="ＭＳ Ｐゴシック" charset="0"/>
                <a:cs typeface="+mn-cs"/>
              </a:rPr>
              <a:t>: how to recover from errors:</a:t>
            </a:r>
          </a:p>
          <a:p>
            <a:pPr lvl="1">
              <a:lnSpc>
                <a:spcPct val="75000"/>
              </a:lnSpc>
              <a:buFont typeface="Arial"/>
              <a:buChar char="•"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acknowledgements (ACKs):</a:t>
            </a:r>
            <a:r>
              <a:rPr lang="en-US" dirty="0">
                <a:ea typeface="ＭＳ Ｐゴシック" charset="0"/>
              </a:rPr>
              <a:t> receiver explicitly tells sender that </a:t>
            </a:r>
            <a:r>
              <a:rPr lang="en-US" dirty="0" err="1">
                <a:ea typeface="ＭＳ Ｐゴシック" charset="0"/>
              </a:rPr>
              <a:t>pkt</a:t>
            </a:r>
            <a:r>
              <a:rPr lang="en-US" dirty="0">
                <a:ea typeface="ＭＳ Ｐゴシック" charset="0"/>
              </a:rPr>
              <a:t> received OK</a:t>
            </a:r>
          </a:p>
          <a:p>
            <a:pPr lvl="1">
              <a:lnSpc>
                <a:spcPct val="75000"/>
              </a:lnSpc>
              <a:buFont typeface="Arial"/>
              <a:buChar char="•"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negative acknowledgements (NAKs):</a:t>
            </a:r>
            <a:r>
              <a:rPr lang="en-US" dirty="0">
                <a:ea typeface="ＭＳ Ｐゴシック" charset="0"/>
              </a:rPr>
              <a:t> receiver explicitly tells sender that </a:t>
            </a:r>
            <a:r>
              <a:rPr lang="en-US" dirty="0" err="1">
                <a:ea typeface="ＭＳ Ｐゴシック" charset="0"/>
              </a:rPr>
              <a:t>pkt</a:t>
            </a:r>
            <a:r>
              <a:rPr lang="en-US" dirty="0">
                <a:ea typeface="ＭＳ Ｐゴシック" charset="0"/>
              </a:rPr>
              <a:t> had errors</a:t>
            </a:r>
          </a:p>
          <a:p>
            <a:pPr lvl="1">
              <a:lnSpc>
                <a:spcPct val="75000"/>
              </a:lnSpc>
              <a:buFont typeface="Arial"/>
              <a:buChar char="•"/>
              <a:defRPr/>
            </a:pPr>
            <a:r>
              <a:rPr lang="en-US" dirty="0">
                <a:ea typeface="ＭＳ Ｐゴシック" charset="0"/>
              </a:rPr>
              <a:t>sender retransmits </a:t>
            </a:r>
            <a:r>
              <a:rPr lang="en-US" dirty="0" err="1">
                <a:ea typeface="ＭＳ Ｐゴシック" charset="0"/>
              </a:rPr>
              <a:t>pkt</a:t>
            </a:r>
            <a:r>
              <a:rPr lang="en-US" dirty="0">
                <a:ea typeface="ＭＳ Ｐゴシック" charset="0"/>
              </a:rPr>
              <a:t> on receipt of NAK</a:t>
            </a:r>
          </a:p>
          <a:p>
            <a:pPr>
              <a:lnSpc>
                <a:spcPct val="75000"/>
              </a:lnSpc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  <a:cs typeface="+mn-cs"/>
              </a:rPr>
              <a:t>new mechanisms in </a:t>
            </a:r>
            <a:r>
              <a:rPr lang="en-US" sz="2400" b="1" dirty="0">
                <a:latin typeface="Courier New" charset="0"/>
                <a:ea typeface="ＭＳ Ｐゴシック" charset="0"/>
                <a:cs typeface="+mn-cs"/>
              </a:rPr>
              <a:t>rdt2.0</a:t>
            </a:r>
            <a:r>
              <a:rPr lang="en-US" dirty="0">
                <a:ea typeface="ＭＳ Ｐゴシック" charset="0"/>
                <a:cs typeface="+mn-cs"/>
              </a:rPr>
              <a:t> (beyond </a:t>
            </a:r>
            <a:r>
              <a:rPr lang="en-US" sz="2400" b="1" dirty="0">
                <a:latin typeface="Courier New" charset="0"/>
                <a:ea typeface="ＭＳ Ｐゴシック" charset="0"/>
                <a:cs typeface="+mn-cs"/>
              </a:rPr>
              <a:t>rdt1.0</a:t>
            </a:r>
            <a:r>
              <a:rPr lang="en-US" dirty="0">
                <a:ea typeface="ＭＳ Ｐゴシック" charset="0"/>
                <a:cs typeface="+mn-cs"/>
              </a:rPr>
              <a:t>):</a:t>
            </a:r>
          </a:p>
          <a:p>
            <a:pPr lvl="1">
              <a:lnSpc>
                <a:spcPct val="75000"/>
              </a:lnSpc>
              <a:buFont typeface="Arial"/>
              <a:buChar char="•"/>
              <a:defRPr/>
            </a:pPr>
            <a:r>
              <a:rPr lang="en-US" dirty="0">
                <a:ea typeface="ＭＳ Ｐゴシック" charset="0"/>
              </a:rPr>
              <a:t>error detection</a:t>
            </a:r>
          </a:p>
          <a:p>
            <a:pPr lvl="1">
              <a:lnSpc>
                <a:spcPct val="75000"/>
              </a:lnSpc>
              <a:buFont typeface="Arial"/>
              <a:buChar char="•"/>
              <a:defRPr/>
            </a:pPr>
            <a:r>
              <a:rPr lang="en-US" dirty="0">
                <a:ea typeface="ＭＳ Ｐゴシック" charset="0"/>
              </a:rPr>
              <a:t>receiver feedback: control </a:t>
            </a:r>
            <a:r>
              <a:rPr lang="en-US" dirty="0" err="1">
                <a:ea typeface="ＭＳ Ｐゴシック" charset="0"/>
              </a:rPr>
              <a:t>msgs</a:t>
            </a:r>
            <a:r>
              <a:rPr lang="en-US" dirty="0">
                <a:ea typeface="ＭＳ Ｐゴシック" charset="0"/>
              </a:rPr>
              <a:t> (ACK,NAK) </a:t>
            </a:r>
            <a:r>
              <a:rPr lang="en-US" dirty="0" err="1">
                <a:ea typeface="ＭＳ Ｐゴシック" charset="0"/>
              </a:rPr>
              <a:t>rcvr</a:t>
            </a:r>
            <a:r>
              <a:rPr lang="en-US" dirty="0">
                <a:ea typeface="ＭＳ Ｐゴシック" charset="0"/>
              </a:rPr>
              <a:t>-&gt;sender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163513"/>
            <a:ext cx="8001000" cy="9969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rdt2.0: channel with bit errors</a:t>
            </a:r>
          </a:p>
        </p:txBody>
      </p:sp>
      <p:pic>
        <p:nvPicPr>
          <p:cNvPr id="43013" name="Picture 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871538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11113" y="2516188"/>
            <a:ext cx="9144000" cy="3786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7656" name="Text Box 10"/>
          <p:cNvSpPr txBox="1">
            <a:spLocks noChangeArrowheads="1"/>
          </p:cNvSpPr>
          <p:nvPr/>
        </p:nvSpPr>
        <p:spPr bwMode="auto">
          <a:xfrm>
            <a:off x="1735138" y="3678238"/>
            <a:ext cx="60848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32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How do humans recover from </a:t>
            </a:r>
            <a:r>
              <a:rPr lang="ja-JP" altLang="en-US" sz="32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32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errors</a:t>
            </a:r>
            <a:r>
              <a:rPr lang="ja-JP" altLang="en-US" sz="32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”</a:t>
            </a:r>
            <a:endParaRPr lang="en-US" altLang="ja-JP" sz="3200" i="1" smtClean="0">
              <a:solidFill>
                <a:srgbClr val="CC0000"/>
              </a:solidFill>
              <a:latin typeface="Gill Sans MT" panose="020B0502020104020203" pitchFamily="34" charset="0"/>
            </a:endParaRPr>
          </a:p>
          <a:p>
            <a:pPr algn="ctr" eaLnBrk="0" hangingPunct="0"/>
            <a:r>
              <a:rPr lang="en-US" altLang="en-US" sz="32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during conversation?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66838"/>
            <a:ext cx="7896225" cy="4448175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underlying channel may flip bits in packet</a:t>
            </a:r>
          </a:p>
          <a:p>
            <a:pPr lvl="1">
              <a:lnSpc>
                <a:spcPct val="75000"/>
              </a:lnSpc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checksum to detect bit errors</a:t>
            </a:r>
          </a:p>
          <a:p>
            <a:pPr>
              <a:lnSpc>
                <a:spcPct val="75000"/>
              </a:lnSpc>
              <a:buFont typeface="Wingdings" charset="2"/>
              <a:buChar char="§"/>
              <a:defRPr/>
            </a:pPr>
            <a:r>
              <a:rPr lang="en-US" i="1">
                <a:ea typeface="ＭＳ Ｐゴシック" charset="0"/>
                <a:cs typeface="+mn-cs"/>
              </a:rPr>
              <a:t>the</a:t>
            </a:r>
            <a:r>
              <a:rPr lang="en-US">
                <a:ea typeface="ＭＳ Ｐゴシック" charset="0"/>
                <a:cs typeface="+mn-cs"/>
              </a:rPr>
              <a:t> question: how to recover from errors:</a:t>
            </a:r>
          </a:p>
          <a:p>
            <a:pPr lvl="1">
              <a:spcBef>
                <a:spcPct val="45000"/>
              </a:spcBef>
              <a:buFont typeface="Arial"/>
              <a:buChar char="•"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</a:rPr>
              <a:t>acknowledgements (ACKs):</a:t>
            </a:r>
            <a:r>
              <a:rPr lang="en-US">
                <a:ea typeface="ＭＳ Ｐゴシック" charset="0"/>
              </a:rPr>
              <a:t> receiver explicitly tells sender that pkt received OK</a:t>
            </a:r>
          </a:p>
          <a:p>
            <a:pPr lvl="1">
              <a:buFont typeface="Arial"/>
              <a:buChar char="•"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</a:rPr>
              <a:t>negative acknowledgements (NAKs):</a:t>
            </a:r>
            <a:r>
              <a:rPr lang="en-US">
                <a:ea typeface="ＭＳ Ｐゴシック" charset="0"/>
              </a:rPr>
              <a:t> receiver explicitly tells sender that pkt had errors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sender retransmits pkt on receipt of NAK</a:t>
            </a:r>
          </a:p>
          <a:p>
            <a:pPr>
              <a:lnSpc>
                <a:spcPct val="75000"/>
              </a:lnSpc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new mechanisms in </a:t>
            </a:r>
            <a:r>
              <a:rPr lang="en-US" sz="2400" b="1">
                <a:latin typeface="Courier New" charset="0"/>
                <a:ea typeface="ＭＳ Ｐゴシック" charset="0"/>
                <a:cs typeface="+mn-cs"/>
              </a:rPr>
              <a:t>rdt2.0</a:t>
            </a:r>
            <a:r>
              <a:rPr lang="en-US">
                <a:ea typeface="ＭＳ Ｐゴシック" charset="0"/>
                <a:cs typeface="+mn-cs"/>
              </a:rPr>
              <a:t> (beyond </a:t>
            </a:r>
            <a:r>
              <a:rPr lang="en-US" sz="2400" b="1">
                <a:latin typeface="Courier New" charset="0"/>
                <a:ea typeface="ＭＳ Ｐゴシック" charset="0"/>
                <a:cs typeface="+mn-cs"/>
              </a:rPr>
              <a:t>rdt1.0</a:t>
            </a:r>
            <a:r>
              <a:rPr lang="en-US">
                <a:ea typeface="ＭＳ Ｐゴシック" charset="0"/>
                <a:cs typeface="+mn-cs"/>
              </a:rPr>
              <a:t>):</a:t>
            </a:r>
          </a:p>
          <a:p>
            <a:pPr lvl="1">
              <a:lnSpc>
                <a:spcPct val="75000"/>
              </a:lnSpc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error detection</a:t>
            </a:r>
          </a:p>
          <a:p>
            <a:pPr lvl="1">
              <a:lnSpc>
                <a:spcPct val="75000"/>
              </a:lnSpc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feedback: control msgs (ACK,NAK) from receiver to sender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63513"/>
            <a:ext cx="8001000" cy="9969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rdt2.0: channel with bit errors</a:t>
            </a:r>
          </a:p>
        </p:txBody>
      </p:sp>
      <p:pic>
        <p:nvPicPr>
          <p:cNvPr id="4403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871538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3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85566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1288"/>
            <a:ext cx="7772400" cy="1030287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rdt2.0: FSM specification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45061" name="Oval 3"/>
          <p:cNvSpPr>
            <a:spLocks noChangeArrowheads="1"/>
          </p:cNvSpPr>
          <p:nvPr/>
        </p:nvSpPr>
        <p:spPr bwMode="auto">
          <a:xfrm>
            <a:off x="696913" y="22098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595313" y="22939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Wait for call from above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004888" y="1490663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make_pkt(data, checksum)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4" name="Line 6"/>
          <p:cNvSpPr>
            <a:spLocks noChangeShapeType="1"/>
          </p:cNvSpPr>
          <p:nvPr/>
        </p:nvSpPr>
        <p:spPr bwMode="auto">
          <a:xfrm>
            <a:off x="1109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6319838" y="5314950"/>
            <a:ext cx="2143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extract(rcvpkt,data)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deliver_data(data)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udt_send(ACK)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6" name="Text Box 8"/>
          <p:cNvSpPr txBox="1">
            <a:spLocks noChangeArrowheads="1"/>
          </p:cNvSpPr>
          <p:nvPr/>
        </p:nvSpPr>
        <p:spPr bwMode="auto">
          <a:xfrm>
            <a:off x="6297613" y="4781550"/>
            <a:ext cx="2157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  notcorrupt(rcvpkt)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7" name="Line 9"/>
          <p:cNvSpPr>
            <a:spLocks noChangeShapeType="1"/>
          </p:cNvSpPr>
          <p:nvPr/>
        </p:nvSpPr>
        <p:spPr bwMode="auto">
          <a:xfrm>
            <a:off x="6419850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5068" name="Freeform 10"/>
          <p:cNvSpPr>
            <a:spLocks/>
          </p:cNvSpPr>
          <p:nvPr/>
        </p:nvSpPr>
        <p:spPr bwMode="auto">
          <a:xfrm flipV="1">
            <a:off x="1057275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5069" name="Freeform 11"/>
          <p:cNvSpPr>
            <a:spLocks/>
          </p:cNvSpPr>
          <p:nvPr/>
        </p:nvSpPr>
        <p:spPr bwMode="auto">
          <a:xfrm>
            <a:off x="1104900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5070" name="Text Box 12"/>
          <p:cNvSpPr txBox="1">
            <a:spLocks noChangeArrowheads="1"/>
          </p:cNvSpPr>
          <p:nvPr/>
        </p:nvSpPr>
        <p:spPr bwMode="auto">
          <a:xfrm>
            <a:off x="1071563" y="3492500"/>
            <a:ext cx="35480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isACK(rcvpkt)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71" name="Line 13"/>
          <p:cNvSpPr>
            <a:spLocks noChangeShapeType="1"/>
          </p:cNvSpPr>
          <p:nvPr/>
        </p:nvSpPr>
        <p:spPr bwMode="auto">
          <a:xfrm>
            <a:off x="1173163" y="38163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5072" name="Freeform 14"/>
          <p:cNvSpPr>
            <a:spLocks/>
          </p:cNvSpPr>
          <p:nvPr/>
        </p:nvSpPr>
        <p:spPr bwMode="auto">
          <a:xfrm>
            <a:off x="3252788" y="2286000"/>
            <a:ext cx="466725" cy="893763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5073" name="Text Box 15"/>
          <p:cNvSpPr txBox="1">
            <a:spLocks noChangeArrowheads="1"/>
          </p:cNvSpPr>
          <p:nvPr/>
        </p:nvSpPr>
        <p:spPr bwMode="auto">
          <a:xfrm>
            <a:off x="3562350" y="2600325"/>
            <a:ext cx="176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74" name="Text Box 16"/>
          <p:cNvSpPr txBox="1">
            <a:spLocks noChangeArrowheads="1"/>
          </p:cNvSpPr>
          <p:nvPr/>
        </p:nvSpPr>
        <p:spPr bwMode="auto">
          <a:xfrm>
            <a:off x="3536950" y="1925638"/>
            <a:ext cx="20859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  isNAK(rcvpkt)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75" name="Line 17"/>
          <p:cNvSpPr>
            <a:spLocks noChangeShapeType="1"/>
          </p:cNvSpPr>
          <p:nvPr/>
        </p:nvSpPr>
        <p:spPr bwMode="auto">
          <a:xfrm>
            <a:off x="3656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45076" name="Group 18"/>
          <p:cNvGrpSpPr>
            <a:grpSpLocks/>
          </p:cNvGrpSpPr>
          <p:nvPr/>
        </p:nvGrpSpPr>
        <p:grpSpPr bwMode="auto">
          <a:xfrm>
            <a:off x="6573838" y="2352675"/>
            <a:ext cx="1924050" cy="858838"/>
            <a:chOff x="2222" y="2660"/>
            <a:chExt cx="1212" cy="541"/>
          </a:xfrm>
        </p:grpSpPr>
        <p:sp>
          <p:nvSpPr>
            <p:cNvPr id="45091" name="Text Box 19"/>
            <p:cNvSpPr txBox="1">
              <a:spLocks noChangeArrowheads="1"/>
            </p:cNvSpPr>
            <p:nvPr/>
          </p:nvSpPr>
          <p:spPr bwMode="auto">
            <a:xfrm>
              <a:off x="2222" y="3039"/>
              <a:ext cx="11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udt_send(NAK)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092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rdt_rcv(rcvpkt) &amp;&amp;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corrupt(rcvpkt)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093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45077" name="Group 22"/>
          <p:cNvGrpSpPr>
            <a:grpSpLocks/>
          </p:cNvGrpSpPr>
          <p:nvPr/>
        </p:nvGrpSpPr>
        <p:grpSpPr bwMode="auto">
          <a:xfrm>
            <a:off x="2292350" y="2222500"/>
            <a:ext cx="1074738" cy="962025"/>
            <a:chOff x="1540" y="2116"/>
            <a:chExt cx="677" cy="606"/>
          </a:xfrm>
        </p:grpSpPr>
        <p:sp>
          <p:nvSpPr>
            <p:cNvPr id="45089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5090" name="Text Box 24"/>
            <p:cNvSpPr txBox="1">
              <a:spLocks noChangeArrowheads="1"/>
            </p:cNvSpPr>
            <p:nvPr/>
          </p:nvSpPr>
          <p:spPr bwMode="auto">
            <a:xfrm>
              <a:off x="1540" y="2163"/>
              <a:ext cx="67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 or NAK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5078" name="Line 25"/>
          <p:cNvSpPr>
            <a:spLocks noChangeShapeType="1"/>
          </p:cNvSpPr>
          <p:nvPr/>
        </p:nvSpPr>
        <p:spPr bwMode="auto">
          <a:xfrm>
            <a:off x="6334125" y="3497263"/>
            <a:ext cx="433388" cy="2444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5079" name="Freeform 26"/>
          <p:cNvSpPr>
            <a:spLocks/>
          </p:cNvSpPr>
          <p:nvPr/>
        </p:nvSpPr>
        <p:spPr bwMode="auto">
          <a:xfrm>
            <a:off x="6672263" y="3148013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45080" name="Group 27"/>
          <p:cNvGrpSpPr>
            <a:grpSpLocks/>
          </p:cNvGrpSpPr>
          <p:nvPr/>
        </p:nvGrpSpPr>
        <p:grpSpPr bwMode="auto">
          <a:xfrm>
            <a:off x="6677025" y="3568700"/>
            <a:ext cx="1200150" cy="962025"/>
            <a:chOff x="1335" y="3347"/>
            <a:chExt cx="756" cy="606"/>
          </a:xfrm>
        </p:grpSpPr>
        <p:sp>
          <p:nvSpPr>
            <p:cNvPr id="45087" name="Oval 28"/>
            <p:cNvSpPr>
              <a:spLocks noChangeArrowheads="1"/>
            </p:cNvSpPr>
            <p:nvPr/>
          </p:nvSpPr>
          <p:spPr bwMode="auto">
            <a:xfrm>
              <a:off x="1390" y="3347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5088" name="Text Box 29"/>
            <p:cNvSpPr txBox="1">
              <a:spLocks noChangeArrowheads="1"/>
            </p:cNvSpPr>
            <p:nvPr/>
          </p:nvSpPr>
          <p:spPr bwMode="auto">
            <a:xfrm>
              <a:off x="1335" y="3400"/>
              <a:ext cx="7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call from below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5081" name="Freeform 30"/>
          <p:cNvSpPr>
            <a:spLocks/>
          </p:cNvSpPr>
          <p:nvPr/>
        </p:nvSpPr>
        <p:spPr bwMode="auto">
          <a:xfrm flipV="1">
            <a:off x="6684963" y="4464050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9723" name="Text Box 31"/>
          <p:cNvSpPr txBox="1">
            <a:spLocks noChangeArrowheads="1"/>
          </p:cNvSpPr>
          <p:nvPr/>
        </p:nvSpPr>
        <p:spPr bwMode="auto">
          <a:xfrm>
            <a:off x="896938" y="4154488"/>
            <a:ext cx="1089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smtClean="0">
                <a:solidFill>
                  <a:srgbClr val="CC0000"/>
                </a:solidFill>
              </a:rPr>
              <a:t>sender</a:t>
            </a:r>
          </a:p>
        </p:txBody>
      </p:sp>
      <p:sp>
        <p:nvSpPr>
          <p:cNvPr id="29724" name="Text Box 32"/>
          <p:cNvSpPr txBox="1">
            <a:spLocks noChangeArrowheads="1"/>
          </p:cNvSpPr>
          <p:nvPr/>
        </p:nvSpPr>
        <p:spPr bwMode="auto">
          <a:xfrm>
            <a:off x="6972300" y="1466850"/>
            <a:ext cx="1247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smtClean="0">
                <a:solidFill>
                  <a:srgbClr val="CC0000"/>
                </a:solidFill>
              </a:rPr>
              <a:t>receiver</a:t>
            </a:r>
          </a:p>
        </p:txBody>
      </p:sp>
      <p:sp>
        <p:nvSpPr>
          <p:cNvPr id="45084" name="Line 33"/>
          <p:cNvSpPr>
            <a:spLocks noChangeShapeType="1"/>
          </p:cNvSpPr>
          <p:nvPr/>
        </p:nvSpPr>
        <p:spPr bwMode="auto">
          <a:xfrm>
            <a:off x="349250" y="2166938"/>
            <a:ext cx="433388" cy="2444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5085" name="Text Box 34"/>
          <p:cNvSpPr txBox="1">
            <a:spLocks noChangeArrowheads="1"/>
          </p:cNvSpPr>
          <p:nvPr/>
        </p:nvSpPr>
        <p:spPr bwMode="auto">
          <a:xfrm>
            <a:off x="1031875" y="1212850"/>
            <a:ext cx="22558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7" name="Text Box 35"/>
          <p:cNvSpPr txBox="1">
            <a:spLocks noChangeArrowheads="1"/>
          </p:cNvSpPr>
          <p:nvPr/>
        </p:nvSpPr>
        <p:spPr bwMode="auto">
          <a:xfrm>
            <a:off x="1462088" y="378618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4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7985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5738"/>
            <a:ext cx="7772400" cy="8286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rdt2.0: operation with no errors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46085" name="Oval 3"/>
          <p:cNvSpPr>
            <a:spLocks noChangeArrowheads="1"/>
          </p:cNvSpPr>
          <p:nvPr/>
        </p:nvSpPr>
        <p:spPr bwMode="auto">
          <a:xfrm>
            <a:off x="696913" y="22098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595313" y="22939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Wait for call from above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1004888" y="1490663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snkpkt = make_pkt(data, checksum)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8" name="Line 6"/>
          <p:cNvSpPr>
            <a:spLocks noChangeShapeType="1"/>
          </p:cNvSpPr>
          <p:nvPr/>
        </p:nvSpPr>
        <p:spPr bwMode="auto">
          <a:xfrm>
            <a:off x="1109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6319838" y="5314950"/>
            <a:ext cx="2143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extract(rcvpkt,data)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deliver_data(data)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udt_send(ACK)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297613" y="4781550"/>
            <a:ext cx="2157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  notcorrupt(rcvpkt)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1" name="Line 9"/>
          <p:cNvSpPr>
            <a:spLocks noChangeShapeType="1"/>
          </p:cNvSpPr>
          <p:nvPr/>
        </p:nvSpPr>
        <p:spPr bwMode="auto">
          <a:xfrm>
            <a:off x="6419850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6092" name="Freeform 10"/>
          <p:cNvSpPr>
            <a:spLocks/>
          </p:cNvSpPr>
          <p:nvPr/>
        </p:nvSpPr>
        <p:spPr bwMode="auto">
          <a:xfrm flipV="1">
            <a:off x="1057275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6093" name="Freeform 11"/>
          <p:cNvSpPr>
            <a:spLocks/>
          </p:cNvSpPr>
          <p:nvPr/>
        </p:nvSpPr>
        <p:spPr bwMode="auto">
          <a:xfrm>
            <a:off x="1104900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6094" name="Text Box 12"/>
          <p:cNvSpPr txBox="1">
            <a:spLocks noChangeArrowheads="1"/>
          </p:cNvSpPr>
          <p:nvPr/>
        </p:nvSpPr>
        <p:spPr bwMode="auto">
          <a:xfrm>
            <a:off x="1071563" y="3492500"/>
            <a:ext cx="35480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isACK(rcvpkt)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5" name="Line 13"/>
          <p:cNvSpPr>
            <a:spLocks noChangeShapeType="1"/>
          </p:cNvSpPr>
          <p:nvPr/>
        </p:nvSpPr>
        <p:spPr bwMode="auto">
          <a:xfrm>
            <a:off x="1173163" y="38163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6096" name="Freeform 14"/>
          <p:cNvSpPr>
            <a:spLocks/>
          </p:cNvSpPr>
          <p:nvPr/>
        </p:nvSpPr>
        <p:spPr bwMode="auto">
          <a:xfrm>
            <a:off x="3252788" y="2286000"/>
            <a:ext cx="466725" cy="893763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6097" name="Text Box 15"/>
          <p:cNvSpPr txBox="1">
            <a:spLocks noChangeArrowheads="1"/>
          </p:cNvSpPr>
          <p:nvPr/>
        </p:nvSpPr>
        <p:spPr bwMode="auto">
          <a:xfrm>
            <a:off x="3562350" y="2600325"/>
            <a:ext cx="176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8" name="Text Box 16"/>
          <p:cNvSpPr txBox="1">
            <a:spLocks noChangeArrowheads="1"/>
          </p:cNvSpPr>
          <p:nvPr/>
        </p:nvSpPr>
        <p:spPr bwMode="auto">
          <a:xfrm>
            <a:off x="3536950" y="1925638"/>
            <a:ext cx="20859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  isNAK(rcvpkt)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9" name="Line 17"/>
          <p:cNvSpPr>
            <a:spLocks noChangeShapeType="1"/>
          </p:cNvSpPr>
          <p:nvPr/>
        </p:nvSpPr>
        <p:spPr bwMode="auto">
          <a:xfrm>
            <a:off x="3656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46100" name="Group 18"/>
          <p:cNvGrpSpPr>
            <a:grpSpLocks/>
          </p:cNvGrpSpPr>
          <p:nvPr/>
        </p:nvGrpSpPr>
        <p:grpSpPr bwMode="auto">
          <a:xfrm>
            <a:off x="6573838" y="2352675"/>
            <a:ext cx="1924050" cy="858838"/>
            <a:chOff x="2222" y="2660"/>
            <a:chExt cx="1212" cy="541"/>
          </a:xfrm>
        </p:grpSpPr>
        <p:sp>
          <p:nvSpPr>
            <p:cNvPr id="46128" name="Text Box 19"/>
            <p:cNvSpPr txBox="1">
              <a:spLocks noChangeArrowheads="1"/>
            </p:cNvSpPr>
            <p:nvPr/>
          </p:nvSpPr>
          <p:spPr bwMode="auto">
            <a:xfrm>
              <a:off x="2222" y="3039"/>
              <a:ext cx="11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udt_send(NAK)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6129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rdt_rcv(rcvpkt) &amp;&amp;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corrupt(rcvpkt)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6130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46101" name="Group 22"/>
          <p:cNvGrpSpPr>
            <a:grpSpLocks/>
          </p:cNvGrpSpPr>
          <p:nvPr/>
        </p:nvGrpSpPr>
        <p:grpSpPr bwMode="auto">
          <a:xfrm>
            <a:off x="2292350" y="2222500"/>
            <a:ext cx="1074738" cy="962025"/>
            <a:chOff x="1540" y="2116"/>
            <a:chExt cx="677" cy="606"/>
          </a:xfrm>
        </p:grpSpPr>
        <p:sp>
          <p:nvSpPr>
            <p:cNvPr id="46126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6127" name="Text Box 24"/>
            <p:cNvSpPr txBox="1">
              <a:spLocks noChangeArrowheads="1"/>
            </p:cNvSpPr>
            <p:nvPr/>
          </p:nvSpPr>
          <p:spPr bwMode="auto">
            <a:xfrm>
              <a:off x="1540" y="2163"/>
              <a:ext cx="67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 or NAK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6102" name="Freeform 25"/>
          <p:cNvSpPr>
            <a:spLocks/>
          </p:cNvSpPr>
          <p:nvPr/>
        </p:nvSpPr>
        <p:spPr bwMode="auto">
          <a:xfrm>
            <a:off x="6672263" y="3148013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6103" name="Oval 26"/>
          <p:cNvSpPr>
            <a:spLocks noChangeArrowheads="1"/>
          </p:cNvSpPr>
          <p:nvPr/>
        </p:nvSpPr>
        <p:spPr bwMode="auto">
          <a:xfrm>
            <a:off x="6764338" y="35687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6104" name="Text Box 27"/>
          <p:cNvSpPr txBox="1">
            <a:spLocks noChangeArrowheads="1"/>
          </p:cNvSpPr>
          <p:nvPr/>
        </p:nvSpPr>
        <p:spPr bwMode="auto">
          <a:xfrm>
            <a:off x="6677025" y="36528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Wait for call from below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5" name="Freeform 28"/>
          <p:cNvSpPr>
            <a:spLocks/>
          </p:cNvSpPr>
          <p:nvPr/>
        </p:nvSpPr>
        <p:spPr bwMode="auto">
          <a:xfrm flipV="1">
            <a:off x="6684963" y="4464050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88797" name="Group 29"/>
          <p:cNvGrpSpPr>
            <a:grpSpLocks/>
          </p:cNvGrpSpPr>
          <p:nvPr/>
        </p:nvGrpSpPr>
        <p:grpSpPr bwMode="auto">
          <a:xfrm>
            <a:off x="349250" y="2166938"/>
            <a:ext cx="1333500" cy="1004887"/>
            <a:chOff x="220" y="1365"/>
            <a:chExt cx="840" cy="633"/>
          </a:xfrm>
        </p:grpSpPr>
        <p:sp>
          <p:nvSpPr>
            <p:cNvPr id="46124" name="Line 30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125" name="Oval 31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88800" name="Group 32"/>
          <p:cNvGrpSpPr>
            <a:grpSpLocks/>
          </p:cNvGrpSpPr>
          <p:nvPr/>
        </p:nvGrpSpPr>
        <p:grpSpPr bwMode="auto">
          <a:xfrm>
            <a:off x="6334125" y="3497263"/>
            <a:ext cx="1414463" cy="1033462"/>
            <a:chOff x="3990" y="2203"/>
            <a:chExt cx="891" cy="651"/>
          </a:xfrm>
        </p:grpSpPr>
        <p:sp>
          <p:nvSpPr>
            <p:cNvPr id="46122" name="Line 33"/>
            <p:cNvSpPr>
              <a:spLocks noChangeShapeType="1"/>
            </p:cNvSpPr>
            <p:nvPr/>
          </p:nvSpPr>
          <p:spPr bwMode="auto">
            <a:xfrm>
              <a:off x="3990" y="2203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123" name="Oval 34"/>
            <p:cNvSpPr>
              <a:spLocks noChangeArrowheads="1"/>
            </p:cNvSpPr>
            <p:nvPr/>
          </p:nvSpPr>
          <p:spPr bwMode="auto">
            <a:xfrm>
              <a:off x="4260" y="2248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6108" name="Text Box 35"/>
          <p:cNvSpPr txBox="1">
            <a:spLocks noChangeArrowheads="1"/>
          </p:cNvSpPr>
          <p:nvPr/>
        </p:nvSpPr>
        <p:spPr bwMode="auto">
          <a:xfrm>
            <a:off x="1030288" y="1200150"/>
            <a:ext cx="22558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8804" name="Line 36"/>
          <p:cNvSpPr>
            <a:spLocks noChangeShapeType="1"/>
          </p:cNvSpPr>
          <p:nvPr/>
        </p:nvSpPr>
        <p:spPr bwMode="auto">
          <a:xfrm>
            <a:off x="1011238" y="1289050"/>
            <a:ext cx="12700" cy="7477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8805" name="Freeform 37"/>
          <p:cNvSpPr>
            <a:spLocks/>
          </p:cNvSpPr>
          <p:nvPr/>
        </p:nvSpPr>
        <p:spPr bwMode="auto">
          <a:xfrm>
            <a:off x="1011238" y="2006600"/>
            <a:ext cx="6697662" cy="3060700"/>
          </a:xfrm>
          <a:custGeom>
            <a:avLst/>
            <a:gdLst>
              <a:gd name="T0" fmla="*/ 0 w 4219"/>
              <a:gd name="T1" fmla="*/ 2147483647 h 1928"/>
              <a:gd name="T2" fmla="*/ 2147483647 w 4219"/>
              <a:gd name="T3" fmla="*/ 0 h 1928"/>
              <a:gd name="T4" fmla="*/ 2147483647 w 4219"/>
              <a:gd name="T5" fmla="*/ 2147483647 h 1928"/>
              <a:gd name="T6" fmla="*/ 2147483647 w 4219"/>
              <a:gd name="T7" fmla="*/ 2147483647 h 19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19" h="1928">
                <a:moveTo>
                  <a:pt x="0" y="10"/>
                </a:moveTo>
                <a:lnTo>
                  <a:pt x="1003" y="0"/>
                </a:lnTo>
                <a:lnTo>
                  <a:pt x="3387" y="1928"/>
                </a:lnTo>
                <a:lnTo>
                  <a:pt x="4219" y="1928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88806" name="Group 38"/>
          <p:cNvGrpSpPr>
            <a:grpSpLocks/>
          </p:cNvGrpSpPr>
          <p:nvPr/>
        </p:nvGrpSpPr>
        <p:grpSpPr bwMode="auto">
          <a:xfrm>
            <a:off x="347663" y="2166938"/>
            <a:ext cx="1333500" cy="1004887"/>
            <a:chOff x="220" y="1365"/>
            <a:chExt cx="840" cy="633"/>
          </a:xfrm>
        </p:grpSpPr>
        <p:sp>
          <p:nvSpPr>
            <p:cNvPr id="46120" name="Line 39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121" name="Oval 40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88809" name="Oval 41"/>
          <p:cNvSpPr>
            <a:spLocks noChangeArrowheads="1"/>
          </p:cNvSpPr>
          <p:nvPr/>
        </p:nvSpPr>
        <p:spPr bwMode="auto">
          <a:xfrm>
            <a:off x="2332038" y="2222500"/>
            <a:ext cx="985837" cy="962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88810" name="Line 42"/>
          <p:cNvSpPr>
            <a:spLocks noChangeShapeType="1"/>
          </p:cNvSpPr>
          <p:nvPr/>
        </p:nvSpPr>
        <p:spPr bwMode="auto">
          <a:xfrm flipH="1">
            <a:off x="6261100" y="4902200"/>
            <a:ext cx="12700" cy="1193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8811" name="Freeform 43"/>
          <p:cNvSpPr>
            <a:spLocks/>
          </p:cNvSpPr>
          <p:nvPr/>
        </p:nvSpPr>
        <p:spPr bwMode="auto">
          <a:xfrm>
            <a:off x="1155700" y="3886200"/>
            <a:ext cx="6667500" cy="2260600"/>
          </a:xfrm>
          <a:custGeom>
            <a:avLst/>
            <a:gdLst>
              <a:gd name="T0" fmla="*/ 2147483647 w 4200"/>
              <a:gd name="T1" fmla="*/ 2147483647 h 1424"/>
              <a:gd name="T2" fmla="*/ 2147483647 w 4200"/>
              <a:gd name="T3" fmla="*/ 2147483647 h 1424"/>
              <a:gd name="T4" fmla="*/ 2147483647 w 4200"/>
              <a:gd name="T5" fmla="*/ 0 h 1424"/>
              <a:gd name="T6" fmla="*/ 0 w 4200"/>
              <a:gd name="T7" fmla="*/ 0 h 14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00" h="1424">
                <a:moveTo>
                  <a:pt x="4200" y="1424"/>
                </a:moveTo>
                <a:lnTo>
                  <a:pt x="3224" y="1424"/>
                </a:lnTo>
                <a:lnTo>
                  <a:pt x="1880" y="0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88812" name="Group 44"/>
          <p:cNvGrpSpPr>
            <a:grpSpLocks/>
          </p:cNvGrpSpPr>
          <p:nvPr/>
        </p:nvGrpSpPr>
        <p:grpSpPr bwMode="auto">
          <a:xfrm>
            <a:off x="347663" y="2166938"/>
            <a:ext cx="1333500" cy="1004887"/>
            <a:chOff x="220" y="1365"/>
            <a:chExt cx="840" cy="633"/>
          </a:xfrm>
        </p:grpSpPr>
        <p:sp>
          <p:nvSpPr>
            <p:cNvPr id="46118" name="Line 45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119" name="Oval 46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88815" name="Oval 47"/>
          <p:cNvSpPr>
            <a:spLocks noChangeArrowheads="1"/>
          </p:cNvSpPr>
          <p:nvPr/>
        </p:nvSpPr>
        <p:spPr bwMode="auto">
          <a:xfrm>
            <a:off x="2328863" y="2227263"/>
            <a:ext cx="985837" cy="962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58" name="Text Box 48"/>
          <p:cNvSpPr txBox="1">
            <a:spLocks noChangeArrowheads="1"/>
          </p:cNvSpPr>
          <p:nvPr/>
        </p:nvSpPr>
        <p:spPr bwMode="auto">
          <a:xfrm>
            <a:off x="1409700" y="38544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8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888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888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888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2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805" grpId="0" animBg="1"/>
      <p:bldP spid="288809" grpId="0" animBg="1"/>
      <p:bldP spid="288811" grpId="0" animBg="1"/>
      <p:bldP spid="288815" grpId="0" animBg="1"/>
      <p:bldP spid="28881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85738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rdt2.0: error scenario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47108" name="Oval 3"/>
          <p:cNvSpPr>
            <a:spLocks noChangeArrowheads="1"/>
          </p:cNvSpPr>
          <p:nvPr/>
        </p:nvSpPr>
        <p:spPr bwMode="auto">
          <a:xfrm>
            <a:off x="696913" y="22098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595313" y="22939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Wait for call from above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1004888" y="1490663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snkpkt = make_pkt(data, checksum)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11" name="Line 6"/>
          <p:cNvSpPr>
            <a:spLocks noChangeShapeType="1"/>
          </p:cNvSpPr>
          <p:nvPr/>
        </p:nvSpPr>
        <p:spPr bwMode="auto">
          <a:xfrm>
            <a:off x="1109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7112" name="Text Box 7"/>
          <p:cNvSpPr txBox="1">
            <a:spLocks noChangeArrowheads="1"/>
          </p:cNvSpPr>
          <p:nvPr/>
        </p:nvSpPr>
        <p:spPr bwMode="auto">
          <a:xfrm>
            <a:off x="6319838" y="5314950"/>
            <a:ext cx="2143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extract(rcvpkt,data)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deliver_data(data)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udt_send(ACK)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13" name="Text Box 8"/>
          <p:cNvSpPr txBox="1">
            <a:spLocks noChangeArrowheads="1"/>
          </p:cNvSpPr>
          <p:nvPr/>
        </p:nvSpPr>
        <p:spPr bwMode="auto">
          <a:xfrm>
            <a:off x="6297613" y="4781550"/>
            <a:ext cx="2157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  notcorrupt(rcvpkt)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14" name="Line 9"/>
          <p:cNvSpPr>
            <a:spLocks noChangeShapeType="1"/>
          </p:cNvSpPr>
          <p:nvPr/>
        </p:nvSpPr>
        <p:spPr bwMode="auto">
          <a:xfrm>
            <a:off x="6419850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7115" name="Freeform 10"/>
          <p:cNvSpPr>
            <a:spLocks/>
          </p:cNvSpPr>
          <p:nvPr/>
        </p:nvSpPr>
        <p:spPr bwMode="auto">
          <a:xfrm flipV="1">
            <a:off x="1057275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7116" name="Freeform 11"/>
          <p:cNvSpPr>
            <a:spLocks/>
          </p:cNvSpPr>
          <p:nvPr/>
        </p:nvSpPr>
        <p:spPr bwMode="auto">
          <a:xfrm>
            <a:off x="1104900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7117" name="Text Box 12"/>
          <p:cNvSpPr txBox="1">
            <a:spLocks noChangeArrowheads="1"/>
          </p:cNvSpPr>
          <p:nvPr/>
        </p:nvSpPr>
        <p:spPr bwMode="auto">
          <a:xfrm>
            <a:off x="1071563" y="3492500"/>
            <a:ext cx="35480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isACK(rcvpkt)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18" name="Line 13"/>
          <p:cNvSpPr>
            <a:spLocks noChangeShapeType="1"/>
          </p:cNvSpPr>
          <p:nvPr/>
        </p:nvSpPr>
        <p:spPr bwMode="auto">
          <a:xfrm>
            <a:off x="1173163" y="38163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7119" name="Freeform 14"/>
          <p:cNvSpPr>
            <a:spLocks/>
          </p:cNvSpPr>
          <p:nvPr/>
        </p:nvSpPr>
        <p:spPr bwMode="auto">
          <a:xfrm>
            <a:off x="3252788" y="2286000"/>
            <a:ext cx="466725" cy="893763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3562350" y="2600325"/>
            <a:ext cx="176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3536950" y="1925638"/>
            <a:ext cx="20859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  isNAK(rcvpkt)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22" name="Line 17"/>
          <p:cNvSpPr>
            <a:spLocks noChangeShapeType="1"/>
          </p:cNvSpPr>
          <p:nvPr/>
        </p:nvSpPr>
        <p:spPr bwMode="auto">
          <a:xfrm>
            <a:off x="3656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47123" name="Group 18"/>
          <p:cNvGrpSpPr>
            <a:grpSpLocks/>
          </p:cNvGrpSpPr>
          <p:nvPr/>
        </p:nvGrpSpPr>
        <p:grpSpPr bwMode="auto">
          <a:xfrm>
            <a:off x="6573838" y="2352675"/>
            <a:ext cx="1924050" cy="858838"/>
            <a:chOff x="2222" y="2660"/>
            <a:chExt cx="1212" cy="541"/>
          </a:xfrm>
        </p:grpSpPr>
        <p:sp>
          <p:nvSpPr>
            <p:cNvPr id="47156" name="Text Box 19"/>
            <p:cNvSpPr txBox="1">
              <a:spLocks noChangeArrowheads="1"/>
            </p:cNvSpPr>
            <p:nvPr/>
          </p:nvSpPr>
          <p:spPr bwMode="auto">
            <a:xfrm>
              <a:off x="2222" y="3039"/>
              <a:ext cx="11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udt_send(NAK)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7157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rdt_rcv(rcvpkt) &amp;&amp;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corrupt(rcvpkt)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7158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47124" name="Group 22"/>
          <p:cNvGrpSpPr>
            <a:grpSpLocks/>
          </p:cNvGrpSpPr>
          <p:nvPr/>
        </p:nvGrpSpPr>
        <p:grpSpPr bwMode="auto">
          <a:xfrm>
            <a:off x="2292350" y="2222500"/>
            <a:ext cx="1074738" cy="962025"/>
            <a:chOff x="1540" y="2116"/>
            <a:chExt cx="677" cy="606"/>
          </a:xfrm>
        </p:grpSpPr>
        <p:sp>
          <p:nvSpPr>
            <p:cNvPr id="47154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7155" name="Text Box 24"/>
            <p:cNvSpPr txBox="1">
              <a:spLocks noChangeArrowheads="1"/>
            </p:cNvSpPr>
            <p:nvPr/>
          </p:nvSpPr>
          <p:spPr bwMode="auto">
            <a:xfrm>
              <a:off x="1540" y="2163"/>
              <a:ext cx="67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 or NAK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7125" name="Freeform 25"/>
          <p:cNvSpPr>
            <a:spLocks/>
          </p:cNvSpPr>
          <p:nvPr/>
        </p:nvSpPr>
        <p:spPr bwMode="auto">
          <a:xfrm>
            <a:off x="6672263" y="3148013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7126" name="Oval 26"/>
          <p:cNvSpPr>
            <a:spLocks noChangeArrowheads="1"/>
          </p:cNvSpPr>
          <p:nvPr/>
        </p:nvSpPr>
        <p:spPr bwMode="auto">
          <a:xfrm>
            <a:off x="6764338" y="35687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7127" name="Text Box 27"/>
          <p:cNvSpPr txBox="1">
            <a:spLocks noChangeArrowheads="1"/>
          </p:cNvSpPr>
          <p:nvPr/>
        </p:nvSpPr>
        <p:spPr bwMode="auto">
          <a:xfrm>
            <a:off x="6677025" y="36528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Wait for call from below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28" name="Freeform 28"/>
          <p:cNvSpPr>
            <a:spLocks/>
          </p:cNvSpPr>
          <p:nvPr/>
        </p:nvSpPr>
        <p:spPr bwMode="auto">
          <a:xfrm flipV="1">
            <a:off x="6684963" y="4464050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89821" name="Group 29"/>
          <p:cNvGrpSpPr>
            <a:grpSpLocks/>
          </p:cNvGrpSpPr>
          <p:nvPr/>
        </p:nvGrpSpPr>
        <p:grpSpPr bwMode="auto">
          <a:xfrm>
            <a:off x="349250" y="2166938"/>
            <a:ext cx="1333500" cy="1004887"/>
            <a:chOff x="220" y="1365"/>
            <a:chExt cx="840" cy="633"/>
          </a:xfrm>
        </p:grpSpPr>
        <p:sp>
          <p:nvSpPr>
            <p:cNvPr id="47152" name="Line 30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153" name="Oval 31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89824" name="Group 32"/>
          <p:cNvGrpSpPr>
            <a:grpSpLocks/>
          </p:cNvGrpSpPr>
          <p:nvPr/>
        </p:nvGrpSpPr>
        <p:grpSpPr bwMode="auto">
          <a:xfrm>
            <a:off x="6334125" y="3497263"/>
            <a:ext cx="1414463" cy="1033462"/>
            <a:chOff x="3990" y="2203"/>
            <a:chExt cx="891" cy="651"/>
          </a:xfrm>
        </p:grpSpPr>
        <p:sp>
          <p:nvSpPr>
            <p:cNvPr id="47150" name="Line 33"/>
            <p:cNvSpPr>
              <a:spLocks noChangeShapeType="1"/>
            </p:cNvSpPr>
            <p:nvPr/>
          </p:nvSpPr>
          <p:spPr bwMode="auto">
            <a:xfrm>
              <a:off x="3990" y="2203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151" name="Oval 34"/>
            <p:cNvSpPr>
              <a:spLocks noChangeArrowheads="1"/>
            </p:cNvSpPr>
            <p:nvPr/>
          </p:nvSpPr>
          <p:spPr bwMode="auto">
            <a:xfrm>
              <a:off x="4260" y="2248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7131" name="Text Box 35"/>
          <p:cNvSpPr txBox="1">
            <a:spLocks noChangeArrowheads="1"/>
          </p:cNvSpPr>
          <p:nvPr/>
        </p:nvSpPr>
        <p:spPr bwMode="auto">
          <a:xfrm>
            <a:off x="1030288" y="1200150"/>
            <a:ext cx="22558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9828" name="Line 36"/>
          <p:cNvSpPr>
            <a:spLocks noChangeShapeType="1"/>
          </p:cNvSpPr>
          <p:nvPr/>
        </p:nvSpPr>
        <p:spPr bwMode="auto">
          <a:xfrm>
            <a:off x="1011238" y="1289050"/>
            <a:ext cx="12700" cy="7477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9829" name="Freeform 37"/>
          <p:cNvSpPr>
            <a:spLocks/>
          </p:cNvSpPr>
          <p:nvPr/>
        </p:nvSpPr>
        <p:spPr bwMode="auto">
          <a:xfrm>
            <a:off x="1011238" y="2006600"/>
            <a:ext cx="6940550" cy="654050"/>
          </a:xfrm>
          <a:custGeom>
            <a:avLst/>
            <a:gdLst>
              <a:gd name="T0" fmla="*/ 0 w 4372"/>
              <a:gd name="T1" fmla="*/ 2147483647 h 412"/>
              <a:gd name="T2" fmla="*/ 2147483647 w 4372"/>
              <a:gd name="T3" fmla="*/ 0 h 412"/>
              <a:gd name="T4" fmla="*/ 2147483647 w 4372"/>
              <a:gd name="T5" fmla="*/ 2147483647 h 412"/>
              <a:gd name="T6" fmla="*/ 2147483647 w 4372"/>
              <a:gd name="T7" fmla="*/ 2147483647 h 4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72" h="412">
                <a:moveTo>
                  <a:pt x="0" y="10"/>
                </a:moveTo>
                <a:lnTo>
                  <a:pt x="1003" y="0"/>
                </a:lnTo>
                <a:lnTo>
                  <a:pt x="3508" y="412"/>
                </a:lnTo>
                <a:lnTo>
                  <a:pt x="4372" y="41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89830" name="Group 38"/>
          <p:cNvGrpSpPr>
            <a:grpSpLocks/>
          </p:cNvGrpSpPr>
          <p:nvPr/>
        </p:nvGrpSpPr>
        <p:grpSpPr bwMode="auto">
          <a:xfrm>
            <a:off x="347663" y="2166938"/>
            <a:ext cx="1333500" cy="1004887"/>
            <a:chOff x="220" y="1365"/>
            <a:chExt cx="840" cy="633"/>
          </a:xfrm>
        </p:grpSpPr>
        <p:sp>
          <p:nvSpPr>
            <p:cNvPr id="47148" name="Line 39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149" name="Oval 40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89833" name="Oval 41"/>
          <p:cNvSpPr>
            <a:spLocks noChangeArrowheads="1"/>
          </p:cNvSpPr>
          <p:nvPr/>
        </p:nvSpPr>
        <p:spPr bwMode="auto">
          <a:xfrm>
            <a:off x="2332038" y="2222500"/>
            <a:ext cx="985837" cy="962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89834" name="Line 42"/>
          <p:cNvSpPr>
            <a:spLocks noChangeShapeType="1"/>
          </p:cNvSpPr>
          <p:nvPr/>
        </p:nvSpPr>
        <p:spPr bwMode="auto">
          <a:xfrm flipH="1">
            <a:off x="6261100" y="4902200"/>
            <a:ext cx="12700" cy="1193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9835" name="Freeform 43"/>
          <p:cNvSpPr>
            <a:spLocks/>
          </p:cNvSpPr>
          <p:nvPr/>
        </p:nvSpPr>
        <p:spPr bwMode="auto">
          <a:xfrm>
            <a:off x="1155700" y="3886200"/>
            <a:ext cx="6667500" cy="2260600"/>
          </a:xfrm>
          <a:custGeom>
            <a:avLst/>
            <a:gdLst>
              <a:gd name="T0" fmla="*/ 2147483647 w 4200"/>
              <a:gd name="T1" fmla="*/ 2147483647 h 1424"/>
              <a:gd name="T2" fmla="*/ 2147483647 w 4200"/>
              <a:gd name="T3" fmla="*/ 2147483647 h 1424"/>
              <a:gd name="T4" fmla="*/ 2147483647 w 4200"/>
              <a:gd name="T5" fmla="*/ 0 h 1424"/>
              <a:gd name="T6" fmla="*/ 0 w 4200"/>
              <a:gd name="T7" fmla="*/ 0 h 14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00" h="1424">
                <a:moveTo>
                  <a:pt x="4200" y="1424"/>
                </a:moveTo>
                <a:lnTo>
                  <a:pt x="3224" y="1424"/>
                </a:lnTo>
                <a:lnTo>
                  <a:pt x="1880" y="0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89836" name="Group 44"/>
          <p:cNvGrpSpPr>
            <a:grpSpLocks/>
          </p:cNvGrpSpPr>
          <p:nvPr/>
        </p:nvGrpSpPr>
        <p:grpSpPr bwMode="auto">
          <a:xfrm>
            <a:off x="347663" y="2166938"/>
            <a:ext cx="1333500" cy="1004887"/>
            <a:chOff x="220" y="1365"/>
            <a:chExt cx="840" cy="633"/>
          </a:xfrm>
        </p:grpSpPr>
        <p:sp>
          <p:nvSpPr>
            <p:cNvPr id="47146" name="Line 45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147" name="Oval 46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89839" name="Oval 47"/>
          <p:cNvSpPr>
            <a:spLocks noChangeArrowheads="1"/>
          </p:cNvSpPr>
          <p:nvPr/>
        </p:nvSpPr>
        <p:spPr bwMode="auto">
          <a:xfrm>
            <a:off x="2328863" y="2227263"/>
            <a:ext cx="985837" cy="962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89840" name="Line 48"/>
          <p:cNvSpPr>
            <a:spLocks noChangeShapeType="1"/>
          </p:cNvSpPr>
          <p:nvPr/>
        </p:nvSpPr>
        <p:spPr bwMode="auto">
          <a:xfrm>
            <a:off x="6553200" y="2493963"/>
            <a:ext cx="0" cy="8175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9841" name="Freeform 49"/>
          <p:cNvSpPr>
            <a:spLocks/>
          </p:cNvSpPr>
          <p:nvPr/>
        </p:nvSpPr>
        <p:spPr bwMode="auto">
          <a:xfrm>
            <a:off x="3657600" y="2216150"/>
            <a:ext cx="4378325" cy="1025525"/>
          </a:xfrm>
          <a:custGeom>
            <a:avLst/>
            <a:gdLst>
              <a:gd name="T0" fmla="*/ 2147483647 w 2758"/>
              <a:gd name="T1" fmla="*/ 2147483647 h 646"/>
              <a:gd name="T2" fmla="*/ 2147483647 w 2758"/>
              <a:gd name="T3" fmla="*/ 2147483647 h 646"/>
              <a:gd name="T4" fmla="*/ 2147483647 w 2758"/>
              <a:gd name="T5" fmla="*/ 0 h 646"/>
              <a:gd name="T6" fmla="*/ 0 w 2758"/>
              <a:gd name="T7" fmla="*/ 0 h 6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58" h="646">
                <a:moveTo>
                  <a:pt x="2758" y="646"/>
                </a:moveTo>
                <a:lnTo>
                  <a:pt x="1763" y="629"/>
                </a:lnTo>
                <a:lnTo>
                  <a:pt x="1039" y="0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89842" name="Line 50"/>
          <p:cNvSpPr>
            <a:spLocks noChangeShapeType="1"/>
          </p:cNvSpPr>
          <p:nvPr/>
        </p:nvSpPr>
        <p:spPr bwMode="auto">
          <a:xfrm>
            <a:off x="3548063" y="2090738"/>
            <a:ext cx="0" cy="84613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9843" name="Freeform 51"/>
          <p:cNvSpPr>
            <a:spLocks/>
          </p:cNvSpPr>
          <p:nvPr/>
        </p:nvSpPr>
        <p:spPr bwMode="auto">
          <a:xfrm>
            <a:off x="3643313" y="2951163"/>
            <a:ext cx="4073525" cy="2133600"/>
          </a:xfrm>
          <a:custGeom>
            <a:avLst/>
            <a:gdLst>
              <a:gd name="T0" fmla="*/ 0 w 2566"/>
              <a:gd name="T1" fmla="*/ 0 h 1344"/>
              <a:gd name="T2" fmla="*/ 2147483647 w 2566"/>
              <a:gd name="T3" fmla="*/ 0 h 1344"/>
              <a:gd name="T4" fmla="*/ 2147483647 w 2566"/>
              <a:gd name="T5" fmla="*/ 2147483647 h 1344"/>
              <a:gd name="T6" fmla="*/ 2147483647 w 2566"/>
              <a:gd name="T7" fmla="*/ 2147483647 h 13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66" h="1344">
                <a:moveTo>
                  <a:pt x="0" y="0"/>
                </a:moveTo>
                <a:lnTo>
                  <a:pt x="1013" y="0"/>
                </a:lnTo>
                <a:lnTo>
                  <a:pt x="1650" y="1344"/>
                </a:lnTo>
                <a:lnTo>
                  <a:pt x="2566" y="1344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31785" name="Text Box 52"/>
          <p:cNvSpPr txBox="1">
            <a:spLocks noChangeArrowheads="1"/>
          </p:cNvSpPr>
          <p:nvPr/>
        </p:nvSpPr>
        <p:spPr bwMode="auto">
          <a:xfrm>
            <a:off x="1435100" y="386873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pic>
        <p:nvPicPr>
          <p:cNvPr id="47145" name="Picture 5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847725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98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898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898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898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898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898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2898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28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829" grpId="0" animBg="1"/>
      <p:bldP spid="289833" grpId="0" animBg="1"/>
      <p:bldP spid="289835" grpId="0" animBg="1"/>
      <p:bldP spid="289839" grpId="0" animBg="1"/>
      <p:bldP spid="289839" grpId="1" animBg="1"/>
      <p:bldP spid="289841" grpId="0" animBg="1"/>
      <p:bldP spid="28984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185738"/>
            <a:ext cx="7772400" cy="10191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rdt2.0 has a fatal flaw!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1175" y="1589088"/>
            <a:ext cx="38100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CC0000"/>
                </a:solidFill>
              </a:rPr>
              <a:t>what happens if ACK/NAK corrupted?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sender doesn</a:t>
            </a:r>
            <a:r>
              <a:rPr lang="ja-JP" altLang="en-US" sz="2400" smtClean="0"/>
              <a:t>’</a:t>
            </a:r>
            <a:r>
              <a:rPr lang="en-US" altLang="ja-JP" sz="2400" smtClean="0"/>
              <a:t>t know what happened at receiver!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can</a:t>
            </a:r>
            <a:r>
              <a:rPr lang="ja-JP" altLang="en-US" sz="2400" smtClean="0"/>
              <a:t>’</a:t>
            </a:r>
            <a:r>
              <a:rPr lang="en-US" altLang="ja-JP" sz="2400" smtClean="0"/>
              <a:t>t just retransmit: possible duplicate</a:t>
            </a:r>
            <a:endParaRPr lang="en-US" altLang="ja-JP" smtClean="0"/>
          </a:p>
          <a:p>
            <a:pPr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3471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3810000" cy="25622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smtClean="0">
                <a:solidFill>
                  <a:srgbClr val="CC0000"/>
                </a:solidFill>
              </a:rPr>
              <a:t>handling duplicates</a:t>
            </a:r>
            <a:r>
              <a:rPr lang="en-US" altLang="en-US" sz="3200" smtClean="0">
                <a:solidFill>
                  <a:srgbClr val="FF0000"/>
                </a:solidFill>
              </a:rPr>
              <a:t>: </a:t>
            </a:r>
          </a:p>
          <a:p>
            <a:r>
              <a:rPr lang="en-US" altLang="en-US" sz="2400" smtClean="0"/>
              <a:t>sender retransmits current pkt if ACK/NAK corrupted</a:t>
            </a:r>
          </a:p>
          <a:p>
            <a:r>
              <a:rPr lang="en-US" altLang="en-US" sz="2400" smtClean="0"/>
              <a:t>sender adds </a:t>
            </a:r>
            <a:r>
              <a:rPr lang="en-US" altLang="en-US" sz="2400" i="1" smtClean="0">
                <a:solidFill>
                  <a:srgbClr val="000099"/>
                </a:solidFill>
              </a:rPr>
              <a:t>sequence number</a:t>
            </a:r>
            <a:r>
              <a:rPr lang="en-US" altLang="en-US" sz="2400" smtClean="0"/>
              <a:t> to each pkt</a:t>
            </a:r>
          </a:p>
          <a:p>
            <a:r>
              <a:rPr lang="en-US" altLang="en-US" sz="2400" smtClean="0"/>
              <a:t>receiver discards (doesn</a:t>
            </a:r>
            <a:r>
              <a:rPr lang="ja-JP" altLang="en-US" sz="2400" smtClean="0"/>
              <a:t>’</a:t>
            </a:r>
            <a:r>
              <a:rPr lang="en-US" altLang="ja-JP" sz="2400" smtClean="0"/>
              <a:t>t deliver up) duplicate pkt</a:t>
            </a:r>
            <a:endParaRPr lang="en-US" altLang="en-US" sz="2400" smtClean="0"/>
          </a:p>
        </p:txBody>
      </p:sp>
      <p:pic>
        <p:nvPicPr>
          <p:cNvPr id="48134" name="Picture 1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928688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7149" name="Group 13"/>
          <p:cNvGrpSpPr>
            <a:grpSpLocks/>
          </p:cNvGrpSpPr>
          <p:nvPr/>
        </p:nvGrpSpPr>
        <p:grpSpPr bwMode="auto">
          <a:xfrm>
            <a:off x="2463800" y="4445000"/>
            <a:ext cx="4092575" cy="1603375"/>
            <a:chOff x="1552" y="2800"/>
            <a:chExt cx="2578" cy="1010"/>
          </a:xfrm>
        </p:grpSpPr>
        <p:sp>
          <p:nvSpPr>
            <p:cNvPr id="32777" name="Rectangle 7"/>
            <p:cNvSpPr>
              <a:spLocks noChangeArrowheads="1"/>
            </p:cNvSpPr>
            <p:nvPr/>
          </p:nvSpPr>
          <p:spPr bwMode="auto">
            <a:xfrm>
              <a:off x="1552" y="2974"/>
              <a:ext cx="2578" cy="836"/>
            </a:xfrm>
            <a:prstGeom prst="rect">
              <a:avLst/>
            </a:prstGeom>
            <a:noFill/>
            <a:ln w="190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2778" name="Rectangle 9"/>
            <p:cNvSpPr>
              <a:spLocks noChangeArrowheads="1"/>
            </p:cNvSpPr>
            <p:nvPr/>
          </p:nvSpPr>
          <p:spPr bwMode="auto">
            <a:xfrm>
              <a:off x="2226" y="2913"/>
              <a:ext cx="1038" cy="1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2779" name="Text Box 10"/>
            <p:cNvSpPr txBox="1">
              <a:spLocks noChangeArrowheads="1"/>
            </p:cNvSpPr>
            <p:nvPr/>
          </p:nvSpPr>
          <p:spPr bwMode="auto">
            <a:xfrm>
              <a:off x="1724" y="2800"/>
              <a:ext cx="1340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800" smtClean="0">
                  <a:solidFill>
                    <a:srgbClr val="CC0000"/>
                  </a:solidFill>
                  <a:latin typeface="Gill Sans MT" charset="0"/>
                </a:rPr>
                <a:t>stop and wait</a:t>
              </a:r>
            </a:p>
          </p:txBody>
        </p:sp>
        <p:sp>
          <p:nvSpPr>
            <p:cNvPr id="32780" name="Text Box 6"/>
            <p:cNvSpPr txBox="1">
              <a:spLocks noChangeArrowheads="1"/>
            </p:cNvSpPr>
            <p:nvPr/>
          </p:nvSpPr>
          <p:spPr bwMode="auto">
            <a:xfrm>
              <a:off x="1665" y="3052"/>
              <a:ext cx="2452" cy="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2800" smtClean="0">
                  <a:solidFill>
                    <a:srgbClr val="000000"/>
                  </a:solidFill>
                  <a:latin typeface="Gill Sans MT" charset="0"/>
                </a:rPr>
                <a:t>sender sends one packet, 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2800" smtClean="0">
                  <a:solidFill>
                    <a:srgbClr val="000000"/>
                  </a:solidFill>
                  <a:latin typeface="Gill Sans MT" charset="0"/>
                </a:rPr>
                <a:t>then waits for receiver 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2800" smtClean="0">
                  <a:solidFill>
                    <a:srgbClr val="000000"/>
                  </a:solidFill>
                  <a:latin typeface="Gill Sans MT" charset="0"/>
                </a:rPr>
                <a:t>response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/>
      <p:bldP spid="34714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9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8255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161925"/>
            <a:ext cx="8277225" cy="9747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rdt2.1: sender, handles garbled ACK/NAKs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49157" name="Oval 3"/>
          <p:cNvSpPr>
            <a:spLocks noChangeArrowheads="1"/>
          </p:cNvSpPr>
          <p:nvPr/>
        </p:nvSpPr>
        <p:spPr bwMode="auto">
          <a:xfrm>
            <a:off x="2868613" y="2306638"/>
            <a:ext cx="901700" cy="83661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2816225" y="2395538"/>
            <a:ext cx="10906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Wait for call 0 from above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3124200" y="1577975"/>
            <a:ext cx="3694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make_pkt(0, data, checksum)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0" name="Text Box 6"/>
          <p:cNvSpPr txBox="1">
            <a:spLocks noChangeArrowheads="1"/>
          </p:cNvSpPr>
          <p:nvPr/>
        </p:nvSpPr>
        <p:spPr bwMode="auto">
          <a:xfrm>
            <a:off x="3138488" y="1265238"/>
            <a:ext cx="21113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1" name="Line 7"/>
          <p:cNvSpPr>
            <a:spLocks noChangeShapeType="1"/>
          </p:cNvSpPr>
          <p:nvPr/>
        </p:nvSpPr>
        <p:spPr bwMode="auto">
          <a:xfrm>
            <a:off x="3255963" y="1630363"/>
            <a:ext cx="27352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62" name="Line 8"/>
          <p:cNvSpPr>
            <a:spLocks noChangeShapeType="1"/>
          </p:cNvSpPr>
          <p:nvPr/>
        </p:nvSpPr>
        <p:spPr bwMode="auto">
          <a:xfrm>
            <a:off x="2593975" y="2262188"/>
            <a:ext cx="377825" cy="190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63" name="Freeform 9"/>
          <p:cNvSpPr>
            <a:spLocks/>
          </p:cNvSpPr>
          <p:nvPr/>
        </p:nvSpPr>
        <p:spPr bwMode="auto">
          <a:xfrm rot="-6989453">
            <a:off x="2179638" y="4603750"/>
            <a:ext cx="9525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49164" name="Group 10"/>
          <p:cNvGrpSpPr>
            <a:grpSpLocks/>
          </p:cNvGrpSpPr>
          <p:nvPr/>
        </p:nvGrpSpPr>
        <p:grpSpPr bwMode="auto">
          <a:xfrm>
            <a:off x="4702175" y="2254250"/>
            <a:ext cx="1089025" cy="865188"/>
            <a:chOff x="2848" y="1499"/>
            <a:chExt cx="660" cy="510"/>
          </a:xfrm>
        </p:grpSpPr>
        <p:sp>
          <p:nvSpPr>
            <p:cNvPr id="49191" name="Oval 11"/>
            <p:cNvSpPr>
              <a:spLocks noChangeArrowheads="1"/>
            </p:cNvSpPr>
            <p:nvPr/>
          </p:nvSpPr>
          <p:spPr bwMode="auto">
            <a:xfrm>
              <a:off x="2893" y="1499"/>
              <a:ext cx="568" cy="51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9192" name="Text Box 12"/>
            <p:cNvSpPr txBox="1">
              <a:spLocks noChangeArrowheads="1"/>
            </p:cNvSpPr>
            <p:nvPr/>
          </p:nvSpPr>
          <p:spPr bwMode="auto">
            <a:xfrm>
              <a:off x="2848" y="1535"/>
              <a:ext cx="66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 or NAK 0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9165" name="Freeform 13"/>
          <p:cNvSpPr>
            <a:spLocks/>
          </p:cNvSpPr>
          <p:nvPr/>
        </p:nvSpPr>
        <p:spPr bwMode="auto">
          <a:xfrm flipV="1">
            <a:off x="3425825" y="2132013"/>
            <a:ext cx="1482725" cy="220662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66" name="Freeform 14"/>
          <p:cNvSpPr>
            <a:spLocks/>
          </p:cNvSpPr>
          <p:nvPr/>
        </p:nvSpPr>
        <p:spPr bwMode="auto">
          <a:xfrm rot="-1357180">
            <a:off x="5589588" y="2116138"/>
            <a:ext cx="466725" cy="685800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5913438" y="2678113"/>
            <a:ext cx="2262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5875338" y="1920875"/>
            <a:ext cx="256381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( corrupt(rcvpkt) ||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isNAK(rcvpkt) 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>
            <a:off x="6045200" y="2717800"/>
            <a:ext cx="14335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0" name="Freeform 18"/>
          <p:cNvSpPr>
            <a:spLocks/>
          </p:cNvSpPr>
          <p:nvPr/>
        </p:nvSpPr>
        <p:spPr bwMode="auto">
          <a:xfrm rot="16200000" flipV="1">
            <a:off x="2201863" y="3492500"/>
            <a:ext cx="1266825" cy="123825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1" name="Freeform 19"/>
          <p:cNvSpPr>
            <a:spLocks/>
          </p:cNvSpPr>
          <p:nvPr/>
        </p:nvSpPr>
        <p:spPr bwMode="auto">
          <a:xfrm>
            <a:off x="3600450" y="4779963"/>
            <a:ext cx="1606550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2" name="Freeform 20"/>
          <p:cNvSpPr>
            <a:spLocks/>
          </p:cNvSpPr>
          <p:nvPr/>
        </p:nvSpPr>
        <p:spPr bwMode="auto">
          <a:xfrm rot="5400000" flipH="1" flipV="1">
            <a:off x="4970462" y="3440113"/>
            <a:ext cx="1363663" cy="204788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3365500" y="5364163"/>
            <a:ext cx="3763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make_pkt(1, data, checksum)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3435350" y="5026025"/>
            <a:ext cx="238918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>
            <a:off x="3482975" y="5378450"/>
            <a:ext cx="29035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5692775" y="3173413"/>
            <a:ext cx="29956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 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&amp;&amp; notcorrupt(rcvpkt)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&amp;&amp; isACK(rcvpkt) </a:t>
            </a:r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>
            <a:off x="5821363" y="39846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720725" y="5435600"/>
            <a:ext cx="1819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695325" y="4618038"/>
            <a:ext cx="20113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( corrupt(rcvpkt) ||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isNAK(rcvpkt) )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>
            <a:off x="811213" y="5443538"/>
            <a:ext cx="1557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638175" y="3016250"/>
            <a:ext cx="210978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 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&amp;&amp; notcorrupt(rcvpkt)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&amp;&amp; isACK(rcvpkt)</a:t>
            </a:r>
            <a:r>
              <a:rPr lang="en-US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>
            <a:off x="782638" y="3854450"/>
            <a:ext cx="17383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49183" name="Group 31"/>
          <p:cNvGrpSpPr>
            <a:grpSpLocks/>
          </p:cNvGrpSpPr>
          <p:nvPr/>
        </p:nvGrpSpPr>
        <p:grpSpPr bwMode="auto">
          <a:xfrm>
            <a:off x="4852988" y="4200525"/>
            <a:ext cx="1117600" cy="823913"/>
            <a:chOff x="4156" y="2812"/>
            <a:chExt cx="704" cy="519"/>
          </a:xfrm>
        </p:grpSpPr>
        <p:sp>
          <p:nvSpPr>
            <p:cNvPr id="49189" name="Oval 32"/>
            <p:cNvSpPr>
              <a:spLocks noChangeArrowheads="1"/>
            </p:cNvSpPr>
            <p:nvPr/>
          </p:nvSpPr>
          <p:spPr bwMode="auto">
            <a:xfrm>
              <a:off x="4242" y="2812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9190" name="Text Box 33"/>
            <p:cNvSpPr txBox="1">
              <a:spLocks noChangeArrowheads="1"/>
            </p:cNvSpPr>
            <p:nvPr/>
          </p:nvSpPr>
          <p:spPr bwMode="auto">
            <a:xfrm>
              <a:off x="4156" y="2870"/>
              <a:ext cx="7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 call 1 from above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9184" name="Group 34"/>
          <p:cNvGrpSpPr>
            <a:grpSpLocks/>
          </p:cNvGrpSpPr>
          <p:nvPr/>
        </p:nvGrpSpPr>
        <p:grpSpPr bwMode="auto">
          <a:xfrm>
            <a:off x="2663825" y="4146550"/>
            <a:ext cx="1046163" cy="823913"/>
            <a:chOff x="4916" y="3266"/>
            <a:chExt cx="659" cy="519"/>
          </a:xfrm>
        </p:grpSpPr>
        <p:sp>
          <p:nvSpPr>
            <p:cNvPr id="49187" name="Oval 35"/>
            <p:cNvSpPr>
              <a:spLocks noChangeArrowheads="1"/>
            </p:cNvSpPr>
            <p:nvPr/>
          </p:nvSpPr>
          <p:spPr bwMode="auto">
            <a:xfrm>
              <a:off x="4957" y="3266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9188" name="Text Box 36"/>
            <p:cNvSpPr txBox="1">
              <a:spLocks noChangeArrowheads="1"/>
            </p:cNvSpPr>
            <p:nvPr/>
          </p:nvSpPr>
          <p:spPr bwMode="auto">
            <a:xfrm>
              <a:off x="4916" y="3319"/>
              <a:ext cx="65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 or NAK 1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3826" name="Text Box 37"/>
          <p:cNvSpPr txBox="1">
            <a:spLocks noChangeArrowheads="1"/>
          </p:cNvSpPr>
          <p:nvPr/>
        </p:nvSpPr>
        <p:spPr bwMode="auto">
          <a:xfrm>
            <a:off x="6203950" y="39941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sp>
        <p:nvSpPr>
          <p:cNvPr id="33827" name="Text Box 38"/>
          <p:cNvSpPr txBox="1">
            <a:spLocks noChangeArrowheads="1"/>
          </p:cNvSpPr>
          <p:nvPr/>
        </p:nvSpPr>
        <p:spPr bwMode="auto">
          <a:xfrm>
            <a:off x="1354138" y="386873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10287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3: Transport Layer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49388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  <a:ea typeface="ＭＳ Ｐゴシック" charset="0"/>
                <a:cs typeface="+mn-cs"/>
              </a:rPr>
              <a:t>our goals: 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  <a:cs typeface="+mn-cs"/>
              </a:rPr>
              <a:t>understand principles behind transport layer services:</a:t>
            </a:r>
          </a:p>
          <a:p>
            <a:pPr lvl="1">
              <a:buFont typeface="Arial"/>
              <a:buChar char="•"/>
              <a:defRPr/>
            </a:pPr>
            <a:r>
              <a:rPr lang="en-US" dirty="0">
                <a:ea typeface="ＭＳ Ｐゴシック" charset="0"/>
              </a:rPr>
              <a:t>multiplexing, </a:t>
            </a:r>
            <a:r>
              <a:rPr lang="en-US" dirty="0" err="1">
                <a:ea typeface="ＭＳ Ｐゴシック" charset="0"/>
              </a:rPr>
              <a:t>demultiplexing</a:t>
            </a:r>
            <a:endParaRPr lang="en-US" dirty="0">
              <a:ea typeface="ＭＳ Ｐゴシック" charset="0"/>
            </a:endParaRPr>
          </a:p>
          <a:p>
            <a:pPr lvl="1">
              <a:buFont typeface="Arial"/>
              <a:buChar char="•"/>
              <a:defRPr/>
            </a:pPr>
            <a:r>
              <a:rPr lang="en-US" dirty="0">
                <a:ea typeface="ＭＳ Ｐゴシック" charset="0"/>
              </a:rPr>
              <a:t>reliable data transfer</a:t>
            </a:r>
          </a:p>
          <a:p>
            <a:pPr lvl="1">
              <a:buFont typeface="Arial"/>
              <a:buChar char="•"/>
              <a:defRPr/>
            </a:pPr>
            <a:r>
              <a:rPr lang="en-US" dirty="0">
                <a:ea typeface="ＭＳ Ｐゴシック" charset="0"/>
              </a:rPr>
              <a:t>flow control</a:t>
            </a:r>
          </a:p>
          <a:p>
            <a:pPr lvl="1">
              <a:buFont typeface="Arial"/>
              <a:buChar char="•"/>
              <a:defRPr/>
            </a:pPr>
            <a:r>
              <a:rPr lang="en-US" dirty="0">
                <a:ea typeface="ＭＳ Ｐゴシック" charset="0"/>
              </a:rPr>
              <a:t>congestion control</a:t>
            </a:r>
            <a:endParaRPr lang="en-US" sz="2800" dirty="0">
              <a:ea typeface="ＭＳ Ｐゴシック" charset="0"/>
            </a:endParaRPr>
          </a:p>
        </p:txBody>
      </p:sp>
      <p:sp>
        <p:nvSpPr>
          <p:cNvPr id="205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8163" y="1501775"/>
            <a:ext cx="42672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endParaRPr lang="en-US">
              <a:ea typeface="ＭＳ Ｐゴシック" charset="0"/>
              <a:cs typeface="+mn-cs"/>
            </a:endParaRP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learn about Internet transport layer protocols: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UDP: connectionless transport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TCP: connection-oriented reliable transport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TCP congestion control</a:t>
            </a:r>
            <a:endParaRPr lang="en-US" sz="2000">
              <a:ea typeface="ＭＳ Ｐゴシック" charset="0"/>
            </a:endParaRPr>
          </a:p>
          <a:p>
            <a:pPr>
              <a:buFont typeface="Wingdings" charset="2"/>
              <a:buChar char="§"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9" name="Group 3"/>
          <p:cNvGrpSpPr>
            <a:grpSpLocks/>
          </p:cNvGrpSpPr>
          <p:nvPr/>
        </p:nvGrpSpPr>
        <p:grpSpPr bwMode="auto">
          <a:xfrm>
            <a:off x="3038475" y="3352800"/>
            <a:ext cx="817563" cy="795338"/>
            <a:chOff x="963" y="1131"/>
            <a:chExt cx="515" cy="501"/>
          </a:xfrm>
        </p:grpSpPr>
        <p:sp>
          <p:nvSpPr>
            <p:cNvPr id="50210" name="Oval 4"/>
            <p:cNvSpPr>
              <a:spLocks noChangeArrowheads="1"/>
            </p:cNvSpPr>
            <p:nvPr/>
          </p:nvSpPr>
          <p:spPr bwMode="auto">
            <a:xfrm>
              <a:off x="963" y="1131"/>
              <a:ext cx="490" cy="501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0211" name="Text Box 5"/>
            <p:cNvSpPr txBox="1">
              <a:spLocks noChangeArrowheads="1"/>
            </p:cNvSpPr>
            <p:nvPr/>
          </p:nvSpPr>
          <p:spPr bwMode="auto">
            <a:xfrm>
              <a:off x="974" y="1153"/>
              <a:ext cx="5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0 from below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0180" name="Line 6"/>
          <p:cNvSpPr>
            <a:spLocks noChangeShapeType="1"/>
          </p:cNvSpPr>
          <p:nvPr/>
        </p:nvSpPr>
        <p:spPr bwMode="auto">
          <a:xfrm>
            <a:off x="2874963" y="2282825"/>
            <a:ext cx="419100" cy="1079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1" name="Freeform 7"/>
          <p:cNvSpPr>
            <a:spLocks/>
          </p:cNvSpPr>
          <p:nvPr/>
        </p:nvSpPr>
        <p:spPr bwMode="auto">
          <a:xfrm flipV="1">
            <a:off x="3556000" y="2600325"/>
            <a:ext cx="1590675" cy="785813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2" name="Text Box 8"/>
          <p:cNvSpPr txBox="1">
            <a:spLocks noChangeArrowheads="1"/>
          </p:cNvSpPr>
          <p:nvPr/>
        </p:nvSpPr>
        <p:spPr bwMode="auto">
          <a:xfrm>
            <a:off x="6116638" y="2959100"/>
            <a:ext cx="30273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make_pkt(NAK,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3" name="Text Box 9"/>
          <p:cNvSpPr txBox="1">
            <a:spLocks noChangeArrowheads="1"/>
          </p:cNvSpPr>
          <p:nvPr/>
        </p:nvSpPr>
        <p:spPr bwMode="auto">
          <a:xfrm>
            <a:off x="6119813" y="3671888"/>
            <a:ext cx="26241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not corrupt(rcvpkt) &amp;&amp;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has_seq0(rcvpkt)</a:t>
            </a:r>
          </a:p>
          <a:p>
            <a:pPr algn="ctr" eaLnBrk="0" hangingPunct="0"/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4" name="Line 10"/>
          <p:cNvSpPr>
            <a:spLocks noChangeShapeType="1"/>
          </p:cNvSpPr>
          <p:nvPr/>
        </p:nvSpPr>
        <p:spPr bwMode="auto">
          <a:xfrm>
            <a:off x="6203950" y="4370388"/>
            <a:ext cx="1938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5" name="Freeform 11"/>
          <p:cNvSpPr>
            <a:spLocks/>
          </p:cNvSpPr>
          <p:nvPr/>
        </p:nvSpPr>
        <p:spPr bwMode="auto">
          <a:xfrm>
            <a:off x="3573463" y="4168775"/>
            <a:ext cx="1590675" cy="688975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6" name="Text Box 12"/>
          <p:cNvSpPr txBox="1">
            <a:spLocks noChangeArrowheads="1"/>
          </p:cNvSpPr>
          <p:nvPr/>
        </p:nvSpPr>
        <p:spPr bwMode="auto">
          <a:xfrm>
            <a:off x="2962275" y="4749800"/>
            <a:ext cx="3581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notcorrupt(rcvpkt)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&amp;&amp; has_seq1(rcvpkt)</a:t>
            </a:r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7" name="Line 13"/>
          <p:cNvSpPr>
            <a:spLocks noChangeShapeType="1"/>
          </p:cNvSpPr>
          <p:nvPr/>
        </p:nvSpPr>
        <p:spPr bwMode="auto">
          <a:xfrm>
            <a:off x="3028950" y="5307013"/>
            <a:ext cx="28987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88" name="Text Box 14"/>
          <p:cNvSpPr txBox="1">
            <a:spLocks noChangeArrowheads="1"/>
          </p:cNvSpPr>
          <p:nvPr/>
        </p:nvSpPr>
        <p:spPr bwMode="auto">
          <a:xfrm>
            <a:off x="2971800" y="5362575"/>
            <a:ext cx="385286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extract(rcvpkt,data)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deliver_data(data)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make_pkt(ACK,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0189" name="Group 15"/>
          <p:cNvGrpSpPr>
            <a:grpSpLocks/>
          </p:cNvGrpSpPr>
          <p:nvPr/>
        </p:nvGrpSpPr>
        <p:grpSpPr bwMode="auto">
          <a:xfrm>
            <a:off x="4737100" y="3387725"/>
            <a:ext cx="825500" cy="796925"/>
            <a:chOff x="4398" y="3133"/>
            <a:chExt cx="520" cy="502"/>
          </a:xfrm>
        </p:grpSpPr>
        <p:sp>
          <p:nvSpPr>
            <p:cNvPr id="50208" name="Oval 16"/>
            <p:cNvSpPr>
              <a:spLocks noChangeArrowheads="1"/>
            </p:cNvSpPr>
            <p:nvPr/>
          </p:nvSpPr>
          <p:spPr bwMode="auto">
            <a:xfrm>
              <a:off x="4398" y="3133"/>
              <a:ext cx="507" cy="50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0209" name="Text Box 17"/>
            <p:cNvSpPr txBox="1">
              <a:spLocks noChangeArrowheads="1"/>
            </p:cNvSpPr>
            <p:nvPr/>
          </p:nvSpPr>
          <p:spPr bwMode="auto">
            <a:xfrm>
              <a:off x="4414" y="3163"/>
              <a:ext cx="5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1 from below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0190" name="Freeform 18"/>
          <p:cNvSpPr>
            <a:spLocks/>
          </p:cNvSpPr>
          <p:nvPr/>
        </p:nvSpPr>
        <p:spPr bwMode="auto">
          <a:xfrm rot="-1361013">
            <a:off x="5437188" y="2979738"/>
            <a:ext cx="839787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91" name="Text Box 19"/>
          <p:cNvSpPr txBox="1">
            <a:spLocks noChangeArrowheads="1"/>
          </p:cNvSpPr>
          <p:nvPr/>
        </p:nvSpPr>
        <p:spPr bwMode="auto">
          <a:xfrm>
            <a:off x="3124200" y="1284288"/>
            <a:ext cx="39814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notcorrupt(rcvpkt)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&amp;&amp; has_seq0(rcvpkt) 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2" name="Line 20"/>
          <p:cNvSpPr>
            <a:spLocks noChangeShapeType="1"/>
          </p:cNvSpPr>
          <p:nvPr/>
        </p:nvSpPr>
        <p:spPr bwMode="auto">
          <a:xfrm>
            <a:off x="3233738" y="1854200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93" name="Text Box 21"/>
          <p:cNvSpPr txBox="1">
            <a:spLocks noChangeArrowheads="1"/>
          </p:cNvSpPr>
          <p:nvPr/>
        </p:nvSpPr>
        <p:spPr bwMode="auto">
          <a:xfrm>
            <a:off x="3136900" y="1811338"/>
            <a:ext cx="3475038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extract(rcvpkt,data)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deliver_data(data)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make_pkt(ACK,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4" name="Freeform 22"/>
          <p:cNvSpPr>
            <a:spLocks/>
          </p:cNvSpPr>
          <p:nvPr/>
        </p:nvSpPr>
        <p:spPr bwMode="auto">
          <a:xfrm rot="1020547">
            <a:off x="5461000" y="3703638"/>
            <a:ext cx="839788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95" name="Text Box 23"/>
          <p:cNvSpPr txBox="1">
            <a:spLocks noChangeArrowheads="1"/>
          </p:cNvSpPr>
          <p:nvPr/>
        </p:nvSpPr>
        <p:spPr bwMode="auto">
          <a:xfrm>
            <a:off x="6067425" y="2662238"/>
            <a:ext cx="2871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(corrupt(rcvpkt)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6" name="Line 24"/>
          <p:cNvSpPr>
            <a:spLocks noChangeShapeType="1"/>
          </p:cNvSpPr>
          <p:nvPr/>
        </p:nvSpPr>
        <p:spPr bwMode="auto">
          <a:xfrm>
            <a:off x="6205538" y="2973388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197" name="Text Box 25"/>
          <p:cNvSpPr txBox="1">
            <a:spLocks noChangeArrowheads="1"/>
          </p:cNvSpPr>
          <p:nvPr/>
        </p:nvSpPr>
        <p:spPr bwMode="auto">
          <a:xfrm>
            <a:off x="6075363" y="4424363"/>
            <a:ext cx="29400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make_pkt(ACK,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8" name="Text Box 26"/>
          <p:cNvSpPr txBox="1">
            <a:spLocks noChangeArrowheads="1"/>
          </p:cNvSpPr>
          <p:nvPr/>
        </p:nvSpPr>
        <p:spPr bwMode="auto">
          <a:xfrm>
            <a:off x="193675" y="3651250"/>
            <a:ext cx="262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not corrupt(rcvpkt) &amp;&amp;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   has_seq1(rcvpkt)</a:t>
            </a:r>
          </a:p>
          <a:p>
            <a:pPr algn="ctr" eaLnBrk="0" hangingPunct="0"/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9" name="Line 27"/>
          <p:cNvSpPr>
            <a:spLocks noChangeShapeType="1"/>
          </p:cNvSpPr>
          <p:nvPr/>
        </p:nvSpPr>
        <p:spPr bwMode="auto">
          <a:xfrm>
            <a:off x="277813" y="4359275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200" name="Text Box 28"/>
          <p:cNvSpPr txBox="1">
            <a:spLocks noChangeArrowheads="1"/>
          </p:cNvSpPr>
          <p:nvPr/>
        </p:nvSpPr>
        <p:spPr bwMode="auto">
          <a:xfrm>
            <a:off x="141288" y="2598738"/>
            <a:ext cx="28717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(corrupt(rcvpkt)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201" name="Line 29"/>
          <p:cNvSpPr>
            <a:spLocks noChangeShapeType="1"/>
          </p:cNvSpPr>
          <p:nvPr/>
        </p:nvSpPr>
        <p:spPr bwMode="auto">
          <a:xfrm>
            <a:off x="279400" y="2973388"/>
            <a:ext cx="1938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202" name="Text Box 30"/>
          <p:cNvSpPr txBox="1">
            <a:spLocks noChangeArrowheads="1"/>
          </p:cNvSpPr>
          <p:nvPr/>
        </p:nvSpPr>
        <p:spPr bwMode="auto">
          <a:xfrm>
            <a:off x="225425" y="4381500"/>
            <a:ext cx="29400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make_pkt(ACK,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203" name="Text Box 31"/>
          <p:cNvSpPr txBox="1">
            <a:spLocks noChangeArrowheads="1"/>
          </p:cNvSpPr>
          <p:nvPr/>
        </p:nvSpPr>
        <p:spPr bwMode="auto">
          <a:xfrm>
            <a:off x="201613" y="2940050"/>
            <a:ext cx="30273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make_pkt(NAK, chksum)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204" name="Freeform 32"/>
          <p:cNvSpPr>
            <a:spLocks/>
          </p:cNvSpPr>
          <p:nvPr/>
        </p:nvSpPr>
        <p:spPr bwMode="auto">
          <a:xfrm rot="20579453" flipH="1">
            <a:off x="2235200" y="3640138"/>
            <a:ext cx="839788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0205" name="Freeform 33"/>
          <p:cNvSpPr>
            <a:spLocks/>
          </p:cNvSpPr>
          <p:nvPr/>
        </p:nvSpPr>
        <p:spPr bwMode="auto">
          <a:xfrm rot="1361013" flipH="1">
            <a:off x="2222500" y="2992438"/>
            <a:ext cx="839788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pic>
        <p:nvPicPr>
          <p:cNvPr id="50206" name="Picture 34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8255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48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85738"/>
            <a:ext cx="8324850" cy="941387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rdt2.1: receiver, handles garbled </a:t>
            </a:r>
            <a:r>
              <a:rPr lang="en-US" sz="3200">
                <a:ea typeface="ＭＳ Ｐゴシック" charset="0"/>
                <a:cs typeface="+mj-cs"/>
              </a:rPr>
              <a:t>ACK/NAKs</a:t>
            </a:r>
            <a:endParaRPr lang="en-US" sz="3600">
              <a:ea typeface="ＭＳ Ｐゴシック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19088"/>
            <a:ext cx="7772400" cy="9525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rdt2.1: discussion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</a:rPr>
              <a:t>sender:</a:t>
            </a:r>
            <a:endParaRPr lang="en-US" altLang="en-US" smtClean="0">
              <a:solidFill>
                <a:srgbClr val="CC0000"/>
              </a:solidFill>
            </a:endParaRPr>
          </a:p>
          <a:p>
            <a:r>
              <a:rPr lang="en-US" altLang="en-US" smtClean="0"/>
              <a:t>seq # added to pkt</a:t>
            </a:r>
          </a:p>
          <a:p>
            <a:r>
              <a:rPr lang="en-US" altLang="en-US" smtClean="0"/>
              <a:t>two seq. #</a:t>
            </a:r>
            <a:r>
              <a:rPr lang="ja-JP" altLang="en-US" smtClean="0"/>
              <a:t>’</a:t>
            </a:r>
            <a:r>
              <a:rPr lang="en-US" altLang="ja-JP" smtClean="0"/>
              <a:t>s (0,1) will suffice.  Why?</a:t>
            </a:r>
          </a:p>
          <a:p>
            <a:r>
              <a:rPr lang="en-US" altLang="en-US" smtClean="0"/>
              <a:t>must check if received ACK/NAK corrupted </a:t>
            </a:r>
          </a:p>
          <a:p>
            <a:r>
              <a:rPr lang="en-US" altLang="en-US" smtClean="0"/>
              <a:t>twice as many states</a:t>
            </a:r>
          </a:p>
          <a:p>
            <a:pPr lvl="1"/>
            <a:r>
              <a:rPr lang="en-US" altLang="en-US" smtClean="0"/>
              <a:t>state must </a:t>
            </a:r>
            <a:r>
              <a:rPr lang="ja-JP" altLang="en-US" smtClean="0"/>
              <a:t>“</a:t>
            </a:r>
            <a:r>
              <a:rPr lang="en-US" altLang="ja-JP" smtClean="0"/>
              <a:t>remember</a:t>
            </a:r>
            <a:r>
              <a:rPr lang="ja-JP" altLang="en-US" smtClean="0"/>
              <a:t>”</a:t>
            </a:r>
            <a:r>
              <a:rPr lang="en-US" altLang="ja-JP" smtClean="0"/>
              <a:t> whether </a:t>
            </a:r>
            <a:r>
              <a:rPr lang="ja-JP" altLang="en-US" smtClean="0"/>
              <a:t>“</a:t>
            </a:r>
            <a:r>
              <a:rPr lang="en-US" altLang="ja-JP" smtClean="0"/>
              <a:t>expected</a:t>
            </a:r>
            <a:r>
              <a:rPr lang="ja-JP" altLang="en-US" smtClean="0"/>
              <a:t>”</a:t>
            </a:r>
            <a:r>
              <a:rPr lang="en-US" altLang="ja-JP" smtClean="0"/>
              <a:t> pkt should have seq # of 0 or 1 </a:t>
            </a:r>
          </a:p>
          <a:p>
            <a:endParaRPr lang="en-US" altLang="en-US" smtClean="0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u="sng">
                <a:solidFill>
                  <a:srgbClr val="CC0000"/>
                </a:solidFill>
                <a:ea typeface="ＭＳ Ｐゴシック" charset="0"/>
                <a:cs typeface="+mn-cs"/>
              </a:rPr>
              <a:t>receiver:</a:t>
            </a:r>
            <a:endParaRPr lang="en-US">
              <a:solidFill>
                <a:srgbClr val="CC0000"/>
              </a:solidFill>
              <a:ea typeface="ＭＳ Ｐゴシック" charset="0"/>
              <a:cs typeface="+mn-cs"/>
            </a:endParaRP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must check if received packet is duplicate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state indicates whether 0 or 1 is expected pkt seq #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note: receiver can </a:t>
            </a:r>
            <a:r>
              <a:rPr lang="en-US" i="1">
                <a:ea typeface="ＭＳ Ｐゴシック" charset="0"/>
                <a:cs typeface="+mn-cs"/>
              </a:rPr>
              <a:t>not</a:t>
            </a:r>
            <a:r>
              <a:rPr lang="en-US">
                <a:ea typeface="ＭＳ Ｐゴシック" charset="0"/>
                <a:cs typeface="+mn-cs"/>
              </a:rPr>
              <a:t> know if its last ACK/NAK received OK at sender</a:t>
            </a:r>
          </a:p>
        </p:txBody>
      </p:sp>
      <p:pic>
        <p:nvPicPr>
          <p:cNvPr id="51206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175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92233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230188"/>
            <a:ext cx="7772400" cy="985837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rdt2.2: a NAK-free protocol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" y="1581150"/>
            <a:ext cx="8064500" cy="274955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same functionality as rdt2.1, using ACKs only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instead of NAK, receiver sends ACK for last pkt received OK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receiver must </a:t>
            </a:r>
            <a:r>
              <a:rPr lang="en-US" i="1">
                <a:ea typeface="ＭＳ Ｐゴシック" charset="0"/>
              </a:rPr>
              <a:t>explicitly</a:t>
            </a:r>
            <a:r>
              <a:rPr lang="en-US">
                <a:ea typeface="ＭＳ Ｐゴシック" charset="0"/>
              </a:rPr>
              <a:t> include seq # of pkt being ACKed 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duplicate ACK at sender results in same action as NAK: </a:t>
            </a:r>
            <a:r>
              <a:rPr lang="en-US" i="1">
                <a:ea typeface="ＭＳ Ｐゴシック" charset="0"/>
                <a:cs typeface="+mn-cs"/>
              </a:rPr>
              <a:t>retransmit current pkt</a:t>
            </a: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4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048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174625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rdt2.2: sender, receiver fragments</a:t>
            </a:r>
          </a:p>
        </p:txBody>
      </p:sp>
      <p:grpSp>
        <p:nvGrpSpPr>
          <p:cNvPr id="53253" name="Group 3"/>
          <p:cNvGrpSpPr>
            <a:grpSpLocks/>
          </p:cNvGrpSpPr>
          <p:nvPr/>
        </p:nvGrpSpPr>
        <p:grpSpPr bwMode="auto">
          <a:xfrm>
            <a:off x="2427288" y="1238250"/>
            <a:ext cx="6508750" cy="2841625"/>
            <a:chOff x="1529" y="780"/>
            <a:chExt cx="4100" cy="1790"/>
          </a:xfrm>
        </p:grpSpPr>
        <p:grpSp>
          <p:nvGrpSpPr>
            <p:cNvPr id="53271" name="Group 4"/>
            <p:cNvGrpSpPr>
              <a:grpSpLocks/>
            </p:cNvGrpSpPr>
            <p:nvPr/>
          </p:nvGrpSpPr>
          <p:grpSpPr bwMode="auto">
            <a:xfrm>
              <a:off x="1651" y="1399"/>
              <a:ext cx="669" cy="528"/>
              <a:chOff x="1441" y="2062"/>
              <a:chExt cx="669" cy="528"/>
            </a:xfrm>
          </p:grpSpPr>
          <p:sp>
            <p:nvSpPr>
              <p:cNvPr id="53288" name="Oval 5"/>
              <p:cNvSpPr>
                <a:spLocks noChangeArrowheads="1"/>
              </p:cNvSpPr>
              <p:nvPr/>
            </p:nvSpPr>
            <p:spPr bwMode="auto">
              <a:xfrm>
                <a:off x="1483" y="2062"/>
                <a:ext cx="578" cy="52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289" name="Text Box 6"/>
              <p:cNvSpPr txBox="1">
                <a:spLocks noChangeArrowheads="1"/>
              </p:cNvSpPr>
              <p:nvPr/>
            </p:nvSpPr>
            <p:spPr bwMode="auto">
              <a:xfrm>
                <a:off x="1441" y="2110"/>
                <a:ext cx="66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40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Wait for call 0 from above</a:t>
                </a:r>
                <a:endParaRPr lang="en-US" altLang="en-US" sz="1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3272" name="Text Box 7"/>
            <p:cNvSpPr txBox="1">
              <a:spLocks noChangeArrowheads="1"/>
            </p:cNvSpPr>
            <p:nvPr/>
          </p:nvSpPr>
          <p:spPr bwMode="auto">
            <a:xfrm>
              <a:off x="1863" y="957"/>
              <a:ext cx="234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sndpkt = make_pkt(0, data, checksum)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udt_send(sndpkt)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73" name="Text Box 8"/>
            <p:cNvSpPr txBox="1">
              <a:spLocks noChangeArrowheads="1"/>
            </p:cNvSpPr>
            <p:nvPr/>
          </p:nvSpPr>
          <p:spPr bwMode="auto">
            <a:xfrm>
              <a:off x="1871" y="780"/>
              <a:ext cx="108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rdt_send(data)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74" name="Line 9"/>
            <p:cNvSpPr>
              <a:spLocks noChangeShapeType="1"/>
            </p:cNvSpPr>
            <p:nvPr/>
          </p:nvSpPr>
          <p:spPr bwMode="auto">
            <a:xfrm>
              <a:off x="1910" y="992"/>
              <a:ext cx="22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75" name="Line 10"/>
            <p:cNvSpPr>
              <a:spLocks noChangeShapeType="1"/>
            </p:cNvSpPr>
            <p:nvPr/>
          </p:nvSpPr>
          <p:spPr bwMode="auto">
            <a:xfrm>
              <a:off x="1529" y="1313"/>
              <a:ext cx="264" cy="1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76" name="Freeform 11"/>
            <p:cNvSpPr>
              <a:spLocks/>
            </p:cNvSpPr>
            <p:nvPr/>
          </p:nvSpPr>
          <p:spPr bwMode="auto">
            <a:xfrm flipV="1">
              <a:off x="2096" y="1272"/>
              <a:ext cx="1195" cy="130"/>
            </a:xfrm>
            <a:custGeom>
              <a:avLst/>
              <a:gdLst>
                <a:gd name="T0" fmla="*/ 0 w 2835"/>
                <a:gd name="T1" fmla="*/ 0 h 525"/>
                <a:gd name="T2" fmla="*/ 0 w 2835"/>
                <a:gd name="T3" fmla="*/ 0 h 5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35" h="525">
                  <a:moveTo>
                    <a:pt x="0" y="0"/>
                  </a:moveTo>
                  <a:cubicBezTo>
                    <a:pt x="60" y="525"/>
                    <a:pt x="2835" y="495"/>
                    <a:pt x="2835" y="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77" name="Freeform 12"/>
            <p:cNvSpPr>
              <a:spLocks/>
            </p:cNvSpPr>
            <p:nvPr/>
          </p:nvSpPr>
          <p:spPr bwMode="auto">
            <a:xfrm rot="-1357180">
              <a:off x="3655" y="1225"/>
              <a:ext cx="285" cy="542"/>
            </a:xfrm>
            <a:custGeom>
              <a:avLst/>
              <a:gdLst>
                <a:gd name="T0" fmla="*/ 0 w 735"/>
                <a:gd name="T1" fmla="*/ 1 h 1080"/>
                <a:gd name="T2" fmla="*/ 0 w 735"/>
                <a:gd name="T3" fmla="*/ 1 h 10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5" h="1080">
                  <a:moveTo>
                    <a:pt x="0" y="195"/>
                  </a:moveTo>
                  <a:cubicBezTo>
                    <a:pt x="690" y="0"/>
                    <a:pt x="735" y="1080"/>
                    <a:pt x="0" y="855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78" name="Text Box 13"/>
            <p:cNvSpPr txBox="1">
              <a:spLocks noChangeArrowheads="1"/>
            </p:cNvSpPr>
            <p:nvPr/>
          </p:nvSpPr>
          <p:spPr bwMode="auto">
            <a:xfrm>
              <a:off x="3978" y="1670"/>
              <a:ext cx="133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b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udt_send(sndpkt)</a:t>
              </a:r>
              <a:endPara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79" name="Text Box 14"/>
            <p:cNvSpPr txBox="1">
              <a:spLocks noChangeArrowheads="1"/>
            </p:cNvSpPr>
            <p:nvPr/>
          </p:nvSpPr>
          <p:spPr bwMode="auto">
            <a:xfrm>
              <a:off x="3917" y="1174"/>
              <a:ext cx="1712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rdt_rcv(rcvpkt) &amp;&amp; 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( corrupt(rcvpkt) ||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</a:t>
              </a:r>
              <a:r>
                <a:rPr lang="en-US" altLang="en-US" b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isACK(rcvpkt,1)</a:t>
              </a:r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80" name="Line 15"/>
            <p:cNvSpPr>
              <a:spLocks noChangeShapeType="1"/>
            </p:cNvSpPr>
            <p:nvPr/>
          </p:nvSpPr>
          <p:spPr bwMode="auto">
            <a:xfrm flipV="1">
              <a:off x="4043" y="1666"/>
              <a:ext cx="89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81" name="Freeform 16"/>
            <p:cNvSpPr>
              <a:spLocks/>
            </p:cNvSpPr>
            <p:nvPr/>
          </p:nvSpPr>
          <p:spPr bwMode="auto">
            <a:xfrm>
              <a:off x="3747" y="1792"/>
              <a:ext cx="128" cy="774"/>
            </a:xfrm>
            <a:custGeom>
              <a:avLst/>
              <a:gdLst>
                <a:gd name="T0" fmla="*/ 67 w 128"/>
                <a:gd name="T1" fmla="*/ 774 h 774"/>
                <a:gd name="T2" fmla="*/ 0 w 128"/>
                <a:gd name="T3" fmla="*/ 0 h 7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8" h="774">
                  <a:moveTo>
                    <a:pt x="67" y="774"/>
                  </a:moveTo>
                  <a:cubicBezTo>
                    <a:pt x="128" y="425"/>
                    <a:pt x="81" y="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282" name="Text Box 17"/>
            <p:cNvSpPr txBox="1">
              <a:spLocks noChangeArrowheads="1"/>
            </p:cNvSpPr>
            <p:nvPr/>
          </p:nvSpPr>
          <p:spPr bwMode="auto">
            <a:xfrm>
              <a:off x="3838" y="2051"/>
              <a:ext cx="152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rdt_rcv(rcvpkt)  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&amp;&amp; notcorrupt(rcvpkt)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&amp;&amp; </a:t>
              </a:r>
              <a:r>
                <a:rPr lang="en-US" altLang="en-US" b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isACK(rcvpkt,0)</a:t>
              </a:r>
              <a:r>
                <a:rPr lang="en-US" altLang="en-US" sz="10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83" name="Line 18"/>
            <p:cNvSpPr>
              <a:spLocks noChangeShapeType="1"/>
            </p:cNvSpPr>
            <p:nvPr/>
          </p:nvSpPr>
          <p:spPr bwMode="auto">
            <a:xfrm>
              <a:off x="3894" y="2570"/>
              <a:ext cx="11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53284" name="Group 19"/>
            <p:cNvGrpSpPr>
              <a:grpSpLocks/>
            </p:cNvGrpSpPr>
            <p:nvPr/>
          </p:nvGrpSpPr>
          <p:grpSpPr bwMode="auto">
            <a:xfrm>
              <a:off x="3135" y="1365"/>
              <a:ext cx="669" cy="528"/>
              <a:chOff x="1441" y="2062"/>
              <a:chExt cx="669" cy="528"/>
            </a:xfrm>
          </p:grpSpPr>
          <p:sp>
            <p:nvSpPr>
              <p:cNvPr id="53286" name="Oval 20"/>
              <p:cNvSpPr>
                <a:spLocks noChangeArrowheads="1"/>
              </p:cNvSpPr>
              <p:nvPr/>
            </p:nvSpPr>
            <p:spPr bwMode="auto">
              <a:xfrm>
                <a:off x="1483" y="2062"/>
                <a:ext cx="578" cy="52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287" name="Text Box 21"/>
              <p:cNvSpPr txBox="1">
                <a:spLocks noChangeArrowheads="1"/>
              </p:cNvSpPr>
              <p:nvPr/>
            </p:nvSpPr>
            <p:spPr bwMode="auto">
              <a:xfrm>
                <a:off x="1441" y="2110"/>
                <a:ext cx="66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40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Wait for ACK</a:t>
                </a:r>
              </a:p>
              <a:p>
                <a:pPr algn="ctr" eaLnBrk="0" hangingPunct="0"/>
                <a:r>
                  <a:rPr lang="en-US" altLang="en-US" sz="140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US" altLang="en-US" sz="1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7926" name="Text Box 22"/>
            <p:cNvSpPr txBox="1">
              <a:spLocks noChangeArrowheads="1"/>
            </p:cNvSpPr>
            <p:nvPr/>
          </p:nvSpPr>
          <p:spPr bwMode="auto">
            <a:xfrm>
              <a:off x="2363" y="1810"/>
              <a:ext cx="93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99"/>
                  </a:solidFill>
                </a:rPr>
                <a:t>sender FSM</a:t>
              </a:r>
            </a:p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99"/>
                  </a:solidFill>
                </a:rPr>
                <a:t>fragment</a:t>
              </a:r>
            </a:p>
          </p:txBody>
        </p:sp>
      </p:grpSp>
      <p:sp>
        <p:nvSpPr>
          <p:cNvPr id="37895" name="Line 23"/>
          <p:cNvSpPr>
            <a:spLocks noChangeShapeType="1"/>
          </p:cNvSpPr>
          <p:nvPr/>
        </p:nvSpPr>
        <p:spPr bwMode="auto">
          <a:xfrm>
            <a:off x="665163" y="2603500"/>
            <a:ext cx="7883525" cy="27574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46136" name="Group 24"/>
          <p:cNvGrpSpPr>
            <a:grpSpLocks/>
          </p:cNvGrpSpPr>
          <p:nvPr/>
        </p:nvGrpSpPr>
        <p:grpSpPr bwMode="auto">
          <a:xfrm>
            <a:off x="0" y="3824288"/>
            <a:ext cx="7234238" cy="2535237"/>
            <a:chOff x="0" y="2409"/>
            <a:chExt cx="4557" cy="1597"/>
          </a:xfrm>
        </p:grpSpPr>
        <p:sp>
          <p:nvSpPr>
            <p:cNvPr id="53256" name="Text Box 25"/>
            <p:cNvSpPr txBox="1">
              <a:spLocks noChangeArrowheads="1"/>
            </p:cNvSpPr>
            <p:nvPr/>
          </p:nvSpPr>
          <p:spPr bwMode="auto">
            <a:xfrm>
              <a:off x="1849" y="3217"/>
              <a:ext cx="2482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rdt_rcv(rcvpkt) &amp;&amp; notcorrupt(rcvpkt)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&amp;&amp; has_seq1(rcvpkt) 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57" name="Text Box 26"/>
            <p:cNvSpPr txBox="1">
              <a:spLocks noChangeArrowheads="1"/>
            </p:cNvSpPr>
            <p:nvPr/>
          </p:nvSpPr>
          <p:spPr bwMode="auto">
            <a:xfrm>
              <a:off x="1829" y="3568"/>
              <a:ext cx="26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extract(rcvpkt,data)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deliver_data(data)</a:t>
              </a:r>
            </a:p>
            <a:p>
              <a:pPr eaLnBrk="0" hangingPunct="0"/>
              <a:r>
                <a:rPr lang="en-US" altLang="en-US" b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sndpkt = make_pkt(ACK1, chksum)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udt_send(sndpkt)</a:t>
              </a:r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53258" name="Group 27"/>
            <p:cNvGrpSpPr>
              <a:grpSpLocks/>
            </p:cNvGrpSpPr>
            <p:nvPr/>
          </p:nvGrpSpPr>
          <p:grpSpPr bwMode="auto">
            <a:xfrm>
              <a:off x="0" y="2409"/>
              <a:ext cx="3510" cy="1168"/>
              <a:chOff x="0" y="2409"/>
              <a:chExt cx="3510" cy="1168"/>
            </a:xfrm>
          </p:grpSpPr>
          <p:grpSp>
            <p:nvGrpSpPr>
              <p:cNvPr id="53260" name="Group 28"/>
              <p:cNvGrpSpPr>
                <a:grpSpLocks/>
              </p:cNvGrpSpPr>
              <p:nvPr/>
            </p:nvGrpSpPr>
            <p:grpSpPr bwMode="auto">
              <a:xfrm>
                <a:off x="1529" y="2687"/>
                <a:ext cx="534" cy="501"/>
                <a:chOff x="3570" y="3063"/>
                <a:chExt cx="534" cy="501"/>
              </a:xfrm>
            </p:grpSpPr>
            <p:sp>
              <p:nvSpPr>
                <p:cNvPr id="53269" name="Oval 29"/>
                <p:cNvSpPr>
                  <a:spLocks noChangeArrowheads="1"/>
                </p:cNvSpPr>
                <p:nvPr/>
              </p:nvSpPr>
              <p:spPr bwMode="auto">
                <a:xfrm>
                  <a:off x="3570" y="3063"/>
                  <a:ext cx="534" cy="501"/>
                </a:xfrm>
                <a:prstGeom prst="ellips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327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597" y="3085"/>
                  <a:ext cx="504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hangingPunct="0"/>
                  <a:r>
                    <a:rPr lang="en-US" altLang="en-US" sz="1400" smtClean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Wait for </a:t>
                  </a:r>
                </a:p>
                <a:p>
                  <a:pPr algn="ctr" eaLnBrk="0" hangingPunct="0"/>
                  <a:r>
                    <a:rPr lang="en-US" altLang="en-US" sz="1400" smtClean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0 from below</a:t>
                  </a:r>
                  <a:endParaRPr lang="en-US" altLang="en-US" sz="1400" smtClea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3261" name="Freeform 31"/>
              <p:cNvSpPr>
                <a:spLocks/>
              </p:cNvSpPr>
              <p:nvPr/>
            </p:nvSpPr>
            <p:spPr bwMode="auto">
              <a:xfrm>
                <a:off x="1925" y="2618"/>
                <a:ext cx="520" cy="117"/>
              </a:xfrm>
              <a:custGeom>
                <a:avLst/>
                <a:gdLst>
                  <a:gd name="T0" fmla="*/ 0 w 520"/>
                  <a:gd name="T1" fmla="*/ 117 h 117"/>
                  <a:gd name="T2" fmla="*/ 520 w 520"/>
                  <a:gd name="T3" fmla="*/ 17 h 1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20" h="117">
                    <a:moveTo>
                      <a:pt x="0" y="117"/>
                    </a:moveTo>
                    <a:cubicBezTo>
                      <a:pt x="136" y="17"/>
                      <a:pt x="276" y="0"/>
                      <a:pt x="520" y="17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2" name="Freeform 32"/>
              <p:cNvSpPr>
                <a:spLocks/>
              </p:cNvSpPr>
              <p:nvPr/>
            </p:nvSpPr>
            <p:spPr bwMode="auto">
              <a:xfrm>
                <a:off x="1996" y="3125"/>
                <a:ext cx="1514" cy="130"/>
              </a:xfrm>
              <a:custGeom>
                <a:avLst/>
                <a:gdLst>
                  <a:gd name="T0" fmla="*/ 0 w 1514"/>
                  <a:gd name="T1" fmla="*/ 0 h 130"/>
                  <a:gd name="T2" fmla="*/ 1514 w 1514"/>
                  <a:gd name="T3" fmla="*/ 17 h 1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14" h="130">
                    <a:moveTo>
                      <a:pt x="0" y="0"/>
                    </a:moveTo>
                    <a:cubicBezTo>
                      <a:pt x="266" y="130"/>
                      <a:pt x="1322" y="113"/>
                      <a:pt x="1514" y="17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3" name="Line 33"/>
              <p:cNvSpPr>
                <a:spLocks noChangeShapeType="1"/>
              </p:cNvSpPr>
              <p:nvPr/>
            </p:nvSpPr>
            <p:spPr bwMode="auto">
              <a:xfrm>
                <a:off x="1919" y="3577"/>
                <a:ext cx="120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4" name="Freeform 34"/>
              <p:cNvSpPr>
                <a:spLocks/>
              </p:cNvSpPr>
              <p:nvPr/>
            </p:nvSpPr>
            <p:spPr bwMode="auto">
              <a:xfrm flipH="1">
                <a:off x="1237" y="2468"/>
                <a:ext cx="309" cy="856"/>
              </a:xfrm>
              <a:custGeom>
                <a:avLst/>
                <a:gdLst>
                  <a:gd name="T0" fmla="*/ 0 w 619"/>
                  <a:gd name="T1" fmla="*/ 0 h 1815"/>
                  <a:gd name="T2" fmla="*/ 0 w 619"/>
                  <a:gd name="T3" fmla="*/ 0 h 18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19" h="1815">
                    <a:moveTo>
                      <a:pt x="39" y="1136"/>
                    </a:moveTo>
                    <a:cubicBezTo>
                      <a:pt x="619" y="1815"/>
                      <a:pt x="484" y="0"/>
                      <a:pt x="0" y="773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5" name="Line 35"/>
              <p:cNvSpPr>
                <a:spLocks noChangeShapeType="1"/>
              </p:cNvSpPr>
              <p:nvPr/>
            </p:nvSpPr>
            <p:spPr bwMode="auto">
              <a:xfrm>
                <a:off x="57" y="2936"/>
                <a:ext cx="121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53266" name="Text Box 36"/>
              <p:cNvSpPr txBox="1">
                <a:spLocks noChangeArrowheads="1"/>
              </p:cNvSpPr>
              <p:nvPr/>
            </p:nvSpPr>
            <p:spPr bwMode="auto">
              <a:xfrm>
                <a:off x="6" y="2409"/>
                <a:ext cx="1487" cy="4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rdt_rcv(rcvpkt) &amp;&amp; </a:t>
                </a:r>
              </a:p>
              <a:p>
                <a:pPr eaLnBrk="0" hangingPunct="0"/>
                <a:r>
                  <a:rPr lang="en-US" altLang="en-US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 (corrupt(rcvpkt) ||</a:t>
                </a:r>
              </a:p>
              <a:p>
                <a:pPr eaLnBrk="0" hangingPunct="0"/>
                <a:r>
                  <a:rPr lang="en-US" altLang="en-US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   </a:t>
                </a:r>
                <a:r>
                  <a:rPr lang="en-US" altLang="en-US" b="1" smtClean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has_seq1(rcvpkt))</a:t>
                </a:r>
                <a:endParaRPr lang="en-US" altLang="en-US" b="1" smtClean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3267" name="Text Box 37"/>
              <p:cNvSpPr txBox="1">
                <a:spLocks noChangeArrowheads="1"/>
              </p:cNvSpPr>
              <p:nvPr/>
            </p:nvSpPr>
            <p:spPr bwMode="auto">
              <a:xfrm>
                <a:off x="0" y="2954"/>
                <a:ext cx="1284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b="1" smtClean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udt_send(sndpkt)</a:t>
                </a:r>
                <a:endParaRPr lang="en-US" altLang="en-US" b="1" smtClean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09" name="Text Box 38"/>
              <p:cNvSpPr txBox="1">
                <a:spLocks noChangeArrowheads="1"/>
              </p:cNvSpPr>
              <p:nvPr/>
            </p:nvSpPr>
            <p:spPr bwMode="auto">
              <a:xfrm>
                <a:off x="2166" y="2709"/>
                <a:ext cx="102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000" smtClean="0">
                    <a:solidFill>
                      <a:srgbClr val="000099"/>
                    </a:solidFill>
                  </a:rPr>
                  <a:t>receiver FSM</a:t>
                </a:r>
              </a:p>
              <a:p>
                <a:pPr algn="ctr" eaLnBrk="0" hangingPunct="0">
                  <a:defRPr/>
                </a:pPr>
                <a:r>
                  <a:rPr lang="en-US" sz="2000" smtClean="0">
                    <a:solidFill>
                      <a:srgbClr val="000099"/>
                    </a:solidFill>
                  </a:rPr>
                  <a:t>fragment</a:t>
                </a:r>
              </a:p>
            </p:txBody>
          </p:sp>
        </p:grpSp>
        <p:sp>
          <p:nvSpPr>
            <p:cNvPr id="37900" name="Text Box 39"/>
            <p:cNvSpPr txBox="1">
              <a:spLocks noChangeArrowheads="1"/>
            </p:cNvSpPr>
            <p:nvPr/>
          </p:nvSpPr>
          <p:spPr bwMode="auto">
            <a:xfrm>
              <a:off x="4318" y="2585"/>
              <a:ext cx="23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  <a:latin typeface="Symbol" charset="0"/>
                </a:rPr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19075"/>
            <a:ext cx="7772400" cy="963613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rdt3.0: channels with errors </a:t>
            </a:r>
            <a:r>
              <a:rPr lang="en-US" sz="3600" i="1">
                <a:ea typeface="ＭＳ Ｐゴシック" charset="0"/>
                <a:cs typeface="+mj-cs"/>
              </a:rPr>
              <a:t>and</a:t>
            </a:r>
            <a:r>
              <a:rPr lang="en-US" sz="3600">
                <a:ea typeface="ＭＳ Ｐゴシック" charset="0"/>
                <a:cs typeface="+mj-cs"/>
              </a:rPr>
              <a:t> loss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</a:rPr>
              <a:t>new assumption:</a:t>
            </a:r>
            <a:r>
              <a:rPr lang="en-US" altLang="en-US" smtClean="0"/>
              <a:t> underlying channel can also lose packets (data, ACKs)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checksum, seq. #, ACKs, retransmissions will be of help … but not enough</a:t>
            </a:r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9575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</a:rPr>
              <a:t>approach:</a:t>
            </a:r>
            <a:r>
              <a:rPr lang="en-US" altLang="en-US" smtClean="0"/>
              <a:t> sender waits </a:t>
            </a:r>
            <a:r>
              <a:rPr lang="ja-JP" altLang="en-US" smtClean="0"/>
              <a:t>“</a:t>
            </a:r>
            <a:r>
              <a:rPr lang="en-US" altLang="ja-JP" smtClean="0"/>
              <a:t>reasonable</a:t>
            </a:r>
            <a:r>
              <a:rPr lang="ja-JP" altLang="en-US" smtClean="0"/>
              <a:t>”</a:t>
            </a:r>
            <a:r>
              <a:rPr lang="en-US" altLang="ja-JP" smtClean="0"/>
              <a:t> amount of time for ACK 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retransmits if no ACK received in this time</a:t>
            </a:r>
          </a:p>
          <a:p>
            <a:pPr>
              <a:lnSpc>
                <a:spcPct val="70000"/>
              </a:lnSpc>
            </a:pPr>
            <a:r>
              <a:rPr lang="en-US" altLang="en-US" sz="2400" smtClean="0"/>
              <a:t>if pkt (or ACK) just delayed (not lost):</a:t>
            </a:r>
          </a:p>
          <a:p>
            <a:pPr lvl="1"/>
            <a:r>
              <a:rPr lang="en-US" altLang="en-US" smtClean="0"/>
              <a:t>retransmission will be  duplicate, but seq. #</a:t>
            </a:r>
            <a:r>
              <a:rPr lang="ja-JP" altLang="en-US" smtClean="0"/>
              <a:t>’</a:t>
            </a:r>
            <a:r>
              <a:rPr lang="en-US" altLang="ja-JP" smtClean="0"/>
              <a:t>s already handles this</a:t>
            </a:r>
            <a:endParaRPr lang="en-US" altLang="ja-JP" sz="2000" smtClean="0"/>
          </a:p>
          <a:p>
            <a:pPr lvl="1"/>
            <a:r>
              <a:rPr lang="en-US" altLang="en-US" smtClean="0"/>
              <a:t>receiver must specify seq # of pkt being ACKed</a:t>
            </a:r>
            <a:endParaRPr lang="en-US" altLang="en-US" sz="2000" smtClean="0"/>
          </a:p>
          <a:p>
            <a:pPr>
              <a:lnSpc>
                <a:spcPct val="70000"/>
              </a:lnSpc>
            </a:pPr>
            <a:r>
              <a:rPr lang="en-US" altLang="en-US" sz="2400" smtClean="0"/>
              <a:t>requires countdown timer</a:t>
            </a:r>
          </a:p>
        </p:txBody>
      </p:sp>
      <p:pic>
        <p:nvPicPr>
          <p:cNvPr id="54278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87947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242888"/>
            <a:ext cx="3560763" cy="893762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rdt3.0 sender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3019425" y="1384300"/>
            <a:ext cx="3860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make_pkt(0, data, checksum)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start_timer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3060700" y="1090613"/>
            <a:ext cx="1724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2" name="Line 5"/>
          <p:cNvSpPr>
            <a:spLocks noChangeShapeType="1"/>
          </p:cNvSpPr>
          <p:nvPr/>
        </p:nvSpPr>
        <p:spPr bwMode="auto">
          <a:xfrm>
            <a:off x="3162300" y="14287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03" name="Line 6"/>
          <p:cNvSpPr>
            <a:spLocks noChangeShapeType="1"/>
          </p:cNvSpPr>
          <p:nvPr/>
        </p:nvSpPr>
        <p:spPr bwMode="auto">
          <a:xfrm>
            <a:off x="2749550" y="1544638"/>
            <a:ext cx="157163" cy="5762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5304" name="Group 7"/>
          <p:cNvGrpSpPr>
            <a:grpSpLocks/>
          </p:cNvGrpSpPr>
          <p:nvPr/>
        </p:nvGrpSpPr>
        <p:grpSpPr bwMode="auto">
          <a:xfrm>
            <a:off x="5360988" y="2090738"/>
            <a:ext cx="889000" cy="865187"/>
            <a:chOff x="445" y="1273"/>
            <a:chExt cx="560" cy="545"/>
          </a:xfrm>
        </p:grpSpPr>
        <p:sp>
          <p:nvSpPr>
            <p:cNvPr id="55352" name="Oval 8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5353" name="Text Box 9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ACK0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305" name="Freeform 10"/>
          <p:cNvSpPr>
            <a:spLocks/>
          </p:cNvSpPr>
          <p:nvPr/>
        </p:nvSpPr>
        <p:spPr bwMode="auto">
          <a:xfrm flipV="1">
            <a:off x="3384550" y="2071688"/>
            <a:ext cx="2090738" cy="163512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06" name="Freeform 11"/>
          <p:cNvSpPr>
            <a:spLocks/>
          </p:cNvSpPr>
          <p:nvPr/>
        </p:nvSpPr>
        <p:spPr bwMode="auto">
          <a:xfrm>
            <a:off x="6069013" y="1674813"/>
            <a:ext cx="871537" cy="666750"/>
          </a:xfrm>
          <a:custGeom>
            <a:avLst/>
            <a:gdLst>
              <a:gd name="T0" fmla="*/ 0 w 549"/>
              <a:gd name="T1" fmla="*/ 2147483647 h 420"/>
              <a:gd name="T2" fmla="*/ 2147483647 w 549"/>
              <a:gd name="T3" fmla="*/ 2147483647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9" h="420">
                <a:moveTo>
                  <a:pt x="0" y="306"/>
                </a:moveTo>
                <a:cubicBezTo>
                  <a:pt x="78" y="0"/>
                  <a:pt x="549" y="315"/>
                  <a:pt x="87" y="42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07" name="Text Box 12"/>
          <p:cNvSpPr txBox="1">
            <a:spLocks noChangeArrowheads="1"/>
          </p:cNvSpPr>
          <p:nvPr/>
        </p:nvSpPr>
        <p:spPr bwMode="auto">
          <a:xfrm>
            <a:off x="6481763" y="1196975"/>
            <a:ext cx="1704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( corrupt(rcvpkt) ||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isACK(rcvpkt,1) 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8" name="Line 13"/>
          <p:cNvSpPr>
            <a:spLocks noChangeShapeType="1"/>
          </p:cNvSpPr>
          <p:nvPr/>
        </p:nvSpPr>
        <p:spPr bwMode="auto">
          <a:xfrm>
            <a:off x="6691313" y="1898650"/>
            <a:ext cx="13509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5309" name="Group 14"/>
          <p:cNvGrpSpPr>
            <a:grpSpLocks/>
          </p:cNvGrpSpPr>
          <p:nvPr/>
        </p:nvGrpSpPr>
        <p:grpSpPr bwMode="auto">
          <a:xfrm>
            <a:off x="5453063" y="4005263"/>
            <a:ext cx="1189037" cy="850900"/>
            <a:chOff x="4090" y="3230"/>
            <a:chExt cx="749" cy="536"/>
          </a:xfrm>
        </p:grpSpPr>
        <p:sp>
          <p:nvSpPr>
            <p:cNvPr id="55350" name="Oval 15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5351" name="Text Box 16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call 1 from above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310" name="Freeform 17"/>
          <p:cNvSpPr>
            <a:spLocks/>
          </p:cNvSpPr>
          <p:nvPr/>
        </p:nvSpPr>
        <p:spPr bwMode="auto">
          <a:xfrm rot="16200000" flipV="1">
            <a:off x="2140744" y="3402806"/>
            <a:ext cx="1254125" cy="150813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1" name="Freeform 18"/>
          <p:cNvSpPr>
            <a:spLocks/>
          </p:cNvSpPr>
          <p:nvPr/>
        </p:nvSpPr>
        <p:spPr bwMode="auto">
          <a:xfrm>
            <a:off x="3370263" y="4738688"/>
            <a:ext cx="2312987" cy="274637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2" name="Freeform 19"/>
          <p:cNvSpPr>
            <a:spLocks/>
          </p:cNvSpPr>
          <p:nvPr/>
        </p:nvSpPr>
        <p:spPr bwMode="auto">
          <a:xfrm rot="5400000" flipH="1" flipV="1">
            <a:off x="5611019" y="3328194"/>
            <a:ext cx="1184275" cy="166687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3" name="Text Box 20"/>
          <p:cNvSpPr txBox="1">
            <a:spLocks noChangeArrowheads="1"/>
          </p:cNvSpPr>
          <p:nvPr/>
        </p:nvSpPr>
        <p:spPr bwMode="auto">
          <a:xfrm>
            <a:off x="3316288" y="5224463"/>
            <a:ext cx="34448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sndpkt = make_pkt(1, data, checksum)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start_timer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14" name="Text Box 21"/>
          <p:cNvSpPr txBox="1">
            <a:spLocks noChangeArrowheads="1"/>
          </p:cNvSpPr>
          <p:nvPr/>
        </p:nvSpPr>
        <p:spPr bwMode="auto">
          <a:xfrm>
            <a:off x="3316288" y="4941888"/>
            <a:ext cx="1724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rdt_send(data)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15" name="Line 22"/>
          <p:cNvSpPr>
            <a:spLocks noChangeShapeType="1"/>
          </p:cNvSpPr>
          <p:nvPr/>
        </p:nvSpPr>
        <p:spPr bwMode="auto">
          <a:xfrm>
            <a:off x="3435350" y="5253038"/>
            <a:ext cx="25987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6" name="Text Box 23"/>
          <p:cNvSpPr txBox="1">
            <a:spLocks noChangeArrowheads="1"/>
          </p:cNvSpPr>
          <p:nvPr/>
        </p:nvSpPr>
        <p:spPr bwMode="auto">
          <a:xfrm>
            <a:off x="6280150" y="3106738"/>
            <a:ext cx="21494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 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&amp;&amp; notcorrupt(rcvpkt)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&amp;&amp; isACK(rcvpkt,0)</a:t>
            </a:r>
            <a:r>
              <a:rPr lang="en-US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17" name="Line 24"/>
          <p:cNvSpPr>
            <a:spLocks noChangeShapeType="1"/>
          </p:cNvSpPr>
          <p:nvPr/>
        </p:nvSpPr>
        <p:spPr bwMode="auto">
          <a:xfrm>
            <a:off x="6396038" y="3817938"/>
            <a:ext cx="14192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18" name="Text Box 25"/>
          <p:cNvSpPr txBox="1">
            <a:spLocks noChangeArrowheads="1"/>
          </p:cNvSpPr>
          <p:nvPr/>
        </p:nvSpPr>
        <p:spPr bwMode="auto">
          <a:xfrm>
            <a:off x="1290638" y="5062538"/>
            <a:ext cx="16224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&amp;&amp; 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( corrupt(rcvpkt) ||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isACK(rcvpkt,0) 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19" name="Line 26"/>
          <p:cNvSpPr>
            <a:spLocks noChangeShapeType="1"/>
          </p:cNvSpPr>
          <p:nvPr/>
        </p:nvSpPr>
        <p:spPr bwMode="auto">
          <a:xfrm>
            <a:off x="1393825" y="5788025"/>
            <a:ext cx="12541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0" name="Text Box 27"/>
          <p:cNvSpPr txBox="1">
            <a:spLocks noChangeArrowheads="1"/>
          </p:cNvSpPr>
          <p:nvPr/>
        </p:nvSpPr>
        <p:spPr bwMode="auto">
          <a:xfrm>
            <a:off x="908050" y="2865438"/>
            <a:ext cx="1912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  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&amp;&amp; notcorrupt(rcvpkt)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&amp;&amp; isACK(rcvpkt,1)</a:t>
            </a:r>
            <a:r>
              <a:rPr lang="en-US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1" name="Line 28"/>
          <p:cNvSpPr>
            <a:spLocks noChangeShapeType="1"/>
          </p:cNvSpPr>
          <p:nvPr/>
        </p:nvSpPr>
        <p:spPr bwMode="auto">
          <a:xfrm>
            <a:off x="1035050" y="3605213"/>
            <a:ext cx="15176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2" name="Text Box 29"/>
          <p:cNvSpPr txBox="1">
            <a:spLocks noChangeArrowheads="1"/>
          </p:cNvSpPr>
          <p:nvPr/>
        </p:nvSpPr>
        <p:spPr bwMode="auto">
          <a:xfrm>
            <a:off x="6300788" y="3798888"/>
            <a:ext cx="15144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stop_timer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3" name="Text Box 30"/>
          <p:cNvSpPr txBox="1">
            <a:spLocks noChangeArrowheads="1"/>
          </p:cNvSpPr>
          <p:nvPr/>
        </p:nvSpPr>
        <p:spPr bwMode="auto">
          <a:xfrm>
            <a:off x="900113" y="3578225"/>
            <a:ext cx="151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stop_timer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4" name="Freeform 31"/>
          <p:cNvSpPr>
            <a:spLocks/>
          </p:cNvSpPr>
          <p:nvPr/>
        </p:nvSpPr>
        <p:spPr bwMode="auto">
          <a:xfrm>
            <a:off x="6238875" y="2338388"/>
            <a:ext cx="461963" cy="682625"/>
          </a:xfrm>
          <a:custGeom>
            <a:avLst/>
            <a:gdLst>
              <a:gd name="T0" fmla="*/ 0 w 291"/>
              <a:gd name="T1" fmla="*/ 2147483647 h 430"/>
              <a:gd name="T2" fmla="*/ 2147483647 w 291"/>
              <a:gd name="T3" fmla="*/ 2147483647 h 4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1" h="430">
                <a:moveTo>
                  <a:pt x="0" y="120"/>
                </a:moveTo>
                <a:cubicBezTo>
                  <a:pt x="291" y="0"/>
                  <a:pt x="259" y="430"/>
                  <a:pt x="15" y="2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5" name="Text Box 32"/>
          <p:cNvSpPr txBox="1">
            <a:spLocks noChangeArrowheads="1"/>
          </p:cNvSpPr>
          <p:nvPr/>
        </p:nvSpPr>
        <p:spPr bwMode="auto">
          <a:xfrm>
            <a:off x="6570663" y="2516188"/>
            <a:ext cx="21161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start_timer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6" name="Text Box 33"/>
          <p:cNvSpPr txBox="1">
            <a:spLocks noChangeArrowheads="1"/>
          </p:cNvSpPr>
          <p:nvPr/>
        </p:nvSpPr>
        <p:spPr bwMode="auto">
          <a:xfrm>
            <a:off x="6592888" y="2279650"/>
            <a:ext cx="111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7" name="Line 34"/>
          <p:cNvSpPr>
            <a:spLocks noChangeShapeType="1"/>
          </p:cNvSpPr>
          <p:nvPr/>
        </p:nvSpPr>
        <p:spPr bwMode="auto">
          <a:xfrm>
            <a:off x="6681788" y="25336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8" name="Freeform 35"/>
          <p:cNvSpPr>
            <a:spLocks/>
          </p:cNvSpPr>
          <p:nvPr/>
        </p:nvSpPr>
        <p:spPr bwMode="auto">
          <a:xfrm>
            <a:off x="2230438" y="4702175"/>
            <a:ext cx="692150" cy="631825"/>
          </a:xfrm>
          <a:custGeom>
            <a:avLst/>
            <a:gdLst>
              <a:gd name="T0" fmla="*/ 2147483647 w 436"/>
              <a:gd name="T1" fmla="*/ 2147483647 h 398"/>
              <a:gd name="T2" fmla="*/ 2147483647 w 436"/>
              <a:gd name="T3" fmla="*/ 0 h 39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6" h="398">
                <a:moveTo>
                  <a:pt x="436" y="101"/>
                </a:moveTo>
                <a:cubicBezTo>
                  <a:pt x="367" y="398"/>
                  <a:pt x="0" y="31"/>
                  <a:pt x="300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29" name="Freeform 36"/>
          <p:cNvSpPr>
            <a:spLocks/>
          </p:cNvSpPr>
          <p:nvPr/>
        </p:nvSpPr>
        <p:spPr bwMode="auto">
          <a:xfrm>
            <a:off x="2030413" y="4413250"/>
            <a:ext cx="571500" cy="420688"/>
          </a:xfrm>
          <a:custGeom>
            <a:avLst/>
            <a:gdLst>
              <a:gd name="T0" fmla="*/ 2147483647 w 900"/>
              <a:gd name="T1" fmla="*/ 2147483647 h 662"/>
              <a:gd name="T2" fmla="*/ 2147483647 w 900"/>
              <a:gd name="T3" fmla="*/ 2147483647 h 66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0" h="662">
                <a:moveTo>
                  <a:pt x="900" y="360"/>
                </a:moveTo>
                <a:cubicBezTo>
                  <a:pt x="171" y="662"/>
                  <a:pt x="0" y="0"/>
                  <a:pt x="825" y="1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30" name="Text Box 37"/>
          <p:cNvSpPr txBox="1">
            <a:spLocks noChangeArrowheads="1"/>
          </p:cNvSpPr>
          <p:nvPr/>
        </p:nvSpPr>
        <p:spPr bwMode="auto">
          <a:xfrm>
            <a:off x="628650" y="4460875"/>
            <a:ext cx="18240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udt_send(sndpkt)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start_timer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31" name="Text Box 38"/>
          <p:cNvSpPr txBox="1">
            <a:spLocks noChangeArrowheads="1"/>
          </p:cNvSpPr>
          <p:nvPr/>
        </p:nvSpPr>
        <p:spPr bwMode="auto">
          <a:xfrm>
            <a:off x="642938" y="4206875"/>
            <a:ext cx="111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32" name="Line 39"/>
          <p:cNvSpPr>
            <a:spLocks noChangeShapeType="1"/>
          </p:cNvSpPr>
          <p:nvPr/>
        </p:nvSpPr>
        <p:spPr bwMode="auto">
          <a:xfrm>
            <a:off x="746125" y="44894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33" name="Freeform 40"/>
          <p:cNvSpPr>
            <a:spLocks/>
          </p:cNvSpPr>
          <p:nvPr/>
        </p:nvSpPr>
        <p:spPr bwMode="auto">
          <a:xfrm>
            <a:off x="6426200" y="4373563"/>
            <a:ext cx="579438" cy="890587"/>
          </a:xfrm>
          <a:custGeom>
            <a:avLst/>
            <a:gdLst>
              <a:gd name="T0" fmla="*/ 2147483647 w 322"/>
              <a:gd name="T1" fmla="*/ 2147483647 h 483"/>
              <a:gd name="T2" fmla="*/ 0 w 322"/>
              <a:gd name="T3" fmla="*/ 2147483647 h 48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5334" name="Text Box 41"/>
          <p:cNvSpPr txBox="1">
            <a:spLocks noChangeArrowheads="1"/>
          </p:cNvSpPr>
          <p:nvPr/>
        </p:nvSpPr>
        <p:spPr bwMode="auto">
          <a:xfrm>
            <a:off x="1036638" y="1874838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5335" name="Group 42"/>
          <p:cNvGrpSpPr>
            <a:grpSpLocks/>
          </p:cNvGrpSpPr>
          <p:nvPr/>
        </p:nvGrpSpPr>
        <p:grpSpPr bwMode="auto">
          <a:xfrm>
            <a:off x="2419350" y="2135188"/>
            <a:ext cx="1189038" cy="850900"/>
            <a:chOff x="4090" y="3230"/>
            <a:chExt cx="749" cy="536"/>
          </a:xfrm>
        </p:grpSpPr>
        <p:sp>
          <p:nvSpPr>
            <p:cNvPr id="55348" name="Oval 43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5349" name="Text Box 44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</a:t>
              </a:r>
            </a:p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call 0from above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336" name="Line 45"/>
          <p:cNvSpPr>
            <a:spLocks noChangeShapeType="1"/>
          </p:cNvSpPr>
          <p:nvPr/>
        </p:nvSpPr>
        <p:spPr bwMode="auto">
          <a:xfrm>
            <a:off x="1123950" y="2160588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5337" name="Group 46"/>
          <p:cNvGrpSpPr>
            <a:grpSpLocks/>
          </p:cNvGrpSpPr>
          <p:nvPr/>
        </p:nvGrpSpPr>
        <p:grpSpPr bwMode="auto">
          <a:xfrm>
            <a:off x="2630488" y="3989388"/>
            <a:ext cx="889000" cy="865187"/>
            <a:chOff x="445" y="1273"/>
            <a:chExt cx="560" cy="545"/>
          </a:xfrm>
        </p:grpSpPr>
        <p:sp>
          <p:nvSpPr>
            <p:cNvPr id="55346" name="Oval 47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5347" name="Text Box 48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400" smtClean="0">
                  <a:solidFill>
                    <a:srgbClr val="000000"/>
                  </a:solidFill>
                  <a:latin typeface="Arial" panose="020B0604020202020204" pitchFamily="34" charset="0"/>
                </a:rPr>
                <a:t>Wait for ACK1</a:t>
              </a:r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338" name="Freeform 49"/>
          <p:cNvSpPr>
            <a:spLocks/>
          </p:cNvSpPr>
          <p:nvPr/>
        </p:nvSpPr>
        <p:spPr bwMode="auto">
          <a:xfrm flipH="1" flipV="1">
            <a:off x="2006600" y="1782763"/>
            <a:ext cx="579438" cy="890587"/>
          </a:xfrm>
          <a:custGeom>
            <a:avLst/>
            <a:gdLst>
              <a:gd name="T0" fmla="*/ 2147483647 w 322"/>
              <a:gd name="T1" fmla="*/ 2147483647 h 483"/>
              <a:gd name="T2" fmla="*/ 0 w 322"/>
              <a:gd name="T3" fmla="*/ 2147483647 h 48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39980" name="Text Box 50"/>
          <p:cNvSpPr txBox="1">
            <a:spLocks noChangeArrowheads="1"/>
          </p:cNvSpPr>
          <p:nvPr/>
        </p:nvSpPr>
        <p:spPr bwMode="auto">
          <a:xfrm>
            <a:off x="7224713" y="485298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sp>
        <p:nvSpPr>
          <p:cNvPr id="55340" name="Text Box 51"/>
          <p:cNvSpPr txBox="1">
            <a:spLocks noChangeArrowheads="1"/>
          </p:cNvSpPr>
          <p:nvPr/>
        </p:nvSpPr>
        <p:spPr bwMode="auto">
          <a:xfrm>
            <a:off x="6757988" y="4603750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rdt_rcv(rcvpkt)</a:t>
            </a:r>
            <a:endParaRPr lang="en-US" altLang="en-US" sz="1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41" name="Line 52"/>
          <p:cNvSpPr>
            <a:spLocks noChangeShapeType="1"/>
          </p:cNvSpPr>
          <p:nvPr/>
        </p:nvSpPr>
        <p:spPr bwMode="auto">
          <a:xfrm>
            <a:off x="6845300" y="4889500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39983" name="Text Box 53"/>
          <p:cNvSpPr txBox="1">
            <a:spLocks noChangeArrowheads="1"/>
          </p:cNvSpPr>
          <p:nvPr/>
        </p:nvSpPr>
        <p:spPr bwMode="auto">
          <a:xfrm>
            <a:off x="7127875" y="18478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sp>
        <p:nvSpPr>
          <p:cNvPr id="39984" name="Text Box 54"/>
          <p:cNvSpPr txBox="1">
            <a:spLocks noChangeArrowheads="1"/>
          </p:cNvSpPr>
          <p:nvPr/>
        </p:nvSpPr>
        <p:spPr bwMode="auto">
          <a:xfrm>
            <a:off x="1476375" y="212407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sp>
        <p:nvSpPr>
          <p:cNvPr id="39985" name="Text Box 55"/>
          <p:cNvSpPr txBox="1">
            <a:spLocks noChangeArrowheads="1"/>
          </p:cNvSpPr>
          <p:nvPr/>
        </p:nvSpPr>
        <p:spPr bwMode="auto">
          <a:xfrm>
            <a:off x="1879600" y="579437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pic>
        <p:nvPicPr>
          <p:cNvPr id="55345" name="Picture 5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877888"/>
            <a:ext cx="30162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371475" y="1330325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2811463" y="1325563"/>
            <a:ext cx="1071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8648" name="Text Box 8"/>
          <p:cNvSpPr txBox="1">
            <a:spLocks noChangeArrowheads="1"/>
          </p:cNvSpPr>
          <p:nvPr/>
        </p:nvSpPr>
        <p:spPr bwMode="auto">
          <a:xfrm>
            <a:off x="2814638" y="294957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2820988" y="38052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sp>
        <p:nvSpPr>
          <p:cNvPr id="368651" name="Text Box 11"/>
          <p:cNvSpPr txBox="1">
            <a:spLocks noChangeArrowheads="1"/>
          </p:cNvSpPr>
          <p:nvPr/>
        </p:nvSpPr>
        <p:spPr bwMode="auto">
          <a:xfrm>
            <a:off x="2817813" y="2263775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8652" name="Text Box 12"/>
          <p:cNvSpPr txBox="1">
            <a:spLocks noChangeArrowheads="1"/>
          </p:cNvSpPr>
          <p:nvPr/>
        </p:nvSpPr>
        <p:spPr bwMode="auto">
          <a:xfrm>
            <a:off x="2814638" y="31750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8653" name="Text Box 13"/>
          <p:cNvSpPr txBox="1">
            <a:spLocks noChangeArrowheads="1"/>
          </p:cNvSpPr>
          <p:nvPr/>
        </p:nvSpPr>
        <p:spPr bwMode="auto">
          <a:xfrm>
            <a:off x="2814638" y="40005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8654" name="Text Box 14"/>
          <p:cNvSpPr txBox="1">
            <a:spLocks noChangeArrowheads="1"/>
          </p:cNvSpPr>
          <p:nvPr/>
        </p:nvSpPr>
        <p:spPr bwMode="auto">
          <a:xfrm>
            <a:off x="300038" y="251301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</a:t>
            </a:r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144463" y="3606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8657" name="Text Box 17"/>
          <p:cNvSpPr txBox="1">
            <a:spLocks noChangeArrowheads="1"/>
          </p:cNvSpPr>
          <p:nvPr/>
        </p:nvSpPr>
        <p:spPr bwMode="auto">
          <a:xfrm>
            <a:off x="144463" y="27320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pkt1</a:t>
            </a:r>
          </a:p>
        </p:txBody>
      </p:sp>
      <p:sp>
        <p:nvSpPr>
          <p:cNvPr id="368658" name="Text Box 18"/>
          <p:cNvSpPr txBox="1">
            <a:spLocks noChangeArrowheads="1"/>
          </p:cNvSpPr>
          <p:nvPr/>
        </p:nvSpPr>
        <p:spPr bwMode="auto">
          <a:xfrm>
            <a:off x="288925" y="33670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ack1</a:t>
            </a:r>
          </a:p>
        </p:txBody>
      </p:sp>
      <p:sp>
        <p:nvSpPr>
          <p:cNvPr id="40975" name="Text Box 7"/>
          <p:cNvSpPr txBox="1">
            <a:spLocks noChangeArrowheads="1"/>
          </p:cNvSpPr>
          <p:nvPr/>
        </p:nvSpPr>
        <p:spPr bwMode="auto">
          <a:xfrm>
            <a:off x="133350" y="17700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8649" name="Text Box 9"/>
          <p:cNvSpPr txBox="1">
            <a:spLocks noChangeArrowheads="1"/>
          </p:cNvSpPr>
          <p:nvPr/>
        </p:nvSpPr>
        <p:spPr bwMode="auto">
          <a:xfrm>
            <a:off x="2809875" y="20526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grpSp>
        <p:nvGrpSpPr>
          <p:cNvPr id="368677" name="Group 37"/>
          <p:cNvGrpSpPr>
            <a:grpSpLocks/>
          </p:cNvGrpSpPr>
          <p:nvPr/>
        </p:nvGrpSpPr>
        <p:grpSpPr bwMode="auto">
          <a:xfrm>
            <a:off x="1349375" y="1839913"/>
            <a:ext cx="1471613" cy="512762"/>
            <a:chOff x="850" y="1159"/>
            <a:chExt cx="927" cy="323"/>
          </a:xfrm>
        </p:grpSpPr>
        <p:sp>
          <p:nvSpPr>
            <p:cNvPr id="41040" name="Line 19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41" name="Text Box 28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683" name="Group 43"/>
          <p:cNvGrpSpPr>
            <a:grpSpLocks/>
          </p:cNvGrpSpPr>
          <p:nvPr/>
        </p:nvGrpSpPr>
        <p:grpSpPr bwMode="auto">
          <a:xfrm>
            <a:off x="1343025" y="3576638"/>
            <a:ext cx="1471613" cy="487362"/>
            <a:chOff x="846" y="2253"/>
            <a:chExt cx="927" cy="307"/>
          </a:xfrm>
        </p:grpSpPr>
        <p:sp>
          <p:nvSpPr>
            <p:cNvPr id="41038" name="Line 24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9" name="Text Box 29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679" name="Group 39"/>
          <p:cNvGrpSpPr>
            <a:grpSpLocks/>
          </p:cNvGrpSpPr>
          <p:nvPr/>
        </p:nvGrpSpPr>
        <p:grpSpPr bwMode="auto">
          <a:xfrm>
            <a:off x="1357313" y="2714625"/>
            <a:ext cx="1471612" cy="504825"/>
            <a:chOff x="855" y="1710"/>
            <a:chExt cx="927" cy="318"/>
          </a:xfrm>
        </p:grpSpPr>
        <p:sp>
          <p:nvSpPr>
            <p:cNvPr id="41036" name="Line 23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7" name="Text Box 30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8680" name="Group 40"/>
          <p:cNvGrpSpPr>
            <a:grpSpLocks/>
          </p:cNvGrpSpPr>
          <p:nvPr/>
        </p:nvGrpSpPr>
        <p:grpSpPr bwMode="auto">
          <a:xfrm>
            <a:off x="1343025" y="3179763"/>
            <a:ext cx="1471613" cy="471487"/>
            <a:chOff x="846" y="2003"/>
            <a:chExt cx="927" cy="297"/>
          </a:xfrm>
        </p:grpSpPr>
        <p:sp>
          <p:nvSpPr>
            <p:cNvPr id="41034" name="Line 26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5" name="Text Box 31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8678" name="Group 38"/>
          <p:cNvGrpSpPr>
            <a:grpSpLocks/>
          </p:cNvGrpSpPr>
          <p:nvPr/>
        </p:nvGrpSpPr>
        <p:grpSpPr bwMode="auto">
          <a:xfrm>
            <a:off x="1335088" y="2339975"/>
            <a:ext cx="1471612" cy="455613"/>
            <a:chOff x="841" y="1474"/>
            <a:chExt cx="927" cy="287"/>
          </a:xfrm>
        </p:grpSpPr>
        <p:sp>
          <p:nvSpPr>
            <p:cNvPr id="41032" name="Line 25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3" name="Text Box 32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8684" name="Group 44"/>
          <p:cNvGrpSpPr>
            <a:grpSpLocks/>
          </p:cNvGrpSpPr>
          <p:nvPr/>
        </p:nvGrpSpPr>
        <p:grpSpPr bwMode="auto">
          <a:xfrm>
            <a:off x="1328738" y="4032250"/>
            <a:ext cx="1471612" cy="461963"/>
            <a:chOff x="837" y="2540"/>
            <a:chExt cx="927" cy="291"/>
          </a:xfrm>
        </p:grpSpPr>
        <p:sp>
          <p:nvSpPr>
            <p:cNvPr id="41030" name="Line 27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1" name="Text Box 33"/>
            <p:cNvSpPr txBox="1">
              <a:spLocks noChangeArrowheads="1"/>
            </p:cNvSpPr>
            <p:nvPr/>
          </p:nvSpPr>
          <p:spPr bwMode="auto">
            <a:xfrm>
              <a:off x="1086" y="2540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0983" name="Text Box 45"/>
          <p:cNvSpPr txBox="1">
            <a:spLocks noChangeArrowheads="1"/>
          </p:cNvSpPr>
          <p:nvPr/>
        </p:nvSpPr>
        <p:spPr bwMode="auto">
          <a:xfrm>
            <a:off x="1636713" y="5111750"/>
            <a:ext cx="1252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(a) no loss</a:t>
            </a:r>
          </a:p>
        </p:txBody>
      </p:sp>
      <p:sp>
        <p:nvSpPr>
          <p:cNvPr id="40984" name="Text Box 46"/>
          <p:cNvSpPr txBox="1">
            <a:spLocks noChangeArrowheads="1"/>
          </p:cNvSpPr>
          <p:nvPr/>
        </p:nvSpPr>
        <p:spPr bwMode="auto">
          <a:xfrm>
            <a:off x="4929188" y="1327150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0985" name="Text Box 47"/>
          <p:cNvSpPr txBox="1">
            <a:spLocks noChangeArrowheads="1"/>
          </p:cNvSpPr>
          <p:nvPr/>
        </p:nvSpPr>
        <p:spPr bwMode="auto">
          <a:xfrm>
            <a:off x="7369175" y="13223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8688" name="Text Box 48"/>
          <p:cNvSpPr txBox="1">
            <a:spLocks noChangeArrowheads="1"/>
          </p:cNvSpPr>
          <p:nvPr/>
        </p:nvSpPr>
        <p:spPr bwMode="auto">
          <a:xfrm>
            <a:off x="7370763" y="423862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8689" name="Text Box 49"/>
          <p:cNvSpPr txBox="1">
            <a:spLocks noChangeArrowheads="1"/>
          </p:cNvSpPr>
          <p:nvPr/>
        </p:nvSpPr>
        <p:spPr bwMode="auto">
          <a:xfrm>
            <a:off x="7378700" y="50800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sp>
        <p:nvSpPr>
          <p:cNvPr id="368690" name="Text Box 50"/>
          <p:cNvSpPr txBox="1">
            <a:spLocks noChangeArrowheads="1"/>
          </p:cNvSpPr>
          <p:nvPr/>
        </p:nvSpPr>
        <p:spPr bwMode="auto">
          <a:xfrm>
            <a:off x="7375525" y="2260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8691" name="Text Box 51"/>
          <p:cNvSpPr txBox="1">
            <a:spLocks noChangeArrowheads="1"/>
          </p:cNvSpPr>
          <p:nvPr/>
        </p:nvSpPr>
        <p:spPr bwMode="auto">
          <a:xfrm>
            <a:off x="7372350" y="44497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8692" name="Text Box 52"/>
          <p:cNvSpPr txBox="1">
            <a:spLocks noChangeArrowheads="1"/>
          </p:cNvSpPr>
          <p:nvPr/>
        </p:nvSpPr>
        <p:spPr bwMode="auto">
          <a:xfrm>
            <a:off x="7372350" y="52752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8693" name="Text Box 53"/>
          <p:cNvSpPr txBox="1">
            <a:spLocks noChangeArrowheads="1"/>
          </p:cNvSpPr>
          <p:nvPr/>
        </p:nvSpPr>
        <p:spPr bwMode="auto">
          <a:xfrm>
            <a:off x="4857750" y="25098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</a:t>
            </a:r>
          </a:p>
        </p:txBody>
      </p:sp>
      <p:sp>
        <p:nvSpPr>
          <p:cNvPr id="368694" name="Text Box 54"/>
          <p:cNvSpPr txBox="1">
            <a:spLocks noChangeArrowheads="1"/>
          </p:cNvSpPr>
          <p:nvPr/>
        </p:nvSpPr>
        <p:spPr bwMode="auto">
          <a:xfrm>
            <a:off x="4702175" y="48815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8695" name="Text Box 55"/>
          <p:cNvSpPr txBox="1">
            <a:spLocks noChangeArrowheads="1"/>
          </p:cNvSpPr>
          <p:nvPr/>
        </p:nvSpPr>
        <p:spPr bwMode="auto">
          <a:xfrm>
            <a:off x="4702175" y="27289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pkt1</a:t>
            </a:r>
          </a:p>
        </p:txBody>
      </p:sp>
      <p:sp>
        <p:nvSpPr>
          <p:cNvPr id="368696" name="Text Box 56"/>
          <p:cNvSpPr txBox="1">
            <a:spLocks noChangeArrowheads="1"/>
          </p:cNvSpPr>
          <p:nvPr/>
        </p:nvSpPr>
        <p:spPr bwMode="auto">
          <a:xfrm>
            <a:off x="4846638" y="46418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ack1</a:t>
            </a:r>
          </a:p>
        </p:txBody>
      </p:sp>
      <p:sp>
        <p:nvSpPr>
          <p:cNvPr id="40995" name="Text Box 57"/>
          <p:cNvSpPr txBox="1">
            <a:spLocks noChangeArrowheads="1"/>
          </p:cNvSpPr>
          <p:nvPr/>
        </p:nvSpPr>
        <p:spPr bwMode="auto">
          <a:xfrm>
            <a:off x="4691063" y="17668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8698" name="Text Box 58"/>
          <p:cNvSpPr txBox="1">
            <a:spLocks noChangeArrowheads="1"/>
          </p:cNvSpPr>
          <p:nvPr/>
        </p:nvSpPr>
        <p:spPr bwMode="auto">
          <a:xfrm>
            <a:off x="7367588" y="204946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grpSp>
        <p:nvGrpSpPr>
          <p:cNvPr id="368699" name="Group 59"/>
          <p:cNvGrpSpPr>
            <a:grpSpLocks/>
          </p:cNvGrpSpPr>
          <p:nvPr/>
        </p:nvGrpSpPr>
        <p:grpSpPr bwMode="auto">
          <a:xfrm>
            <a:off x="5907088" y="1836738"/>
            <a:ext cx="1471612" cy="512762"/>
            <a:chOff x="850" y="1159"/>
            <a:chExt cx="927" cy="323"/>
          </a:xfrm>
        </p:grpSpPr>
        <p:sp>
          <p:nvSpPr>
            <p:cNvPr id="41028" name="Line 60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9" name="Text Box 61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702" name="Group 62"/>
          <p:cNvGrpSpPr>
            <a:grpSpLocks/>
          </p:cNvGrpSpPr>
          <p:nvPr/>
        </p:nvGrpSpPr>
        <p:grpSpPr bwMode="auto">
          <a:xfrm>
            <a:off x="5900738" y="4851400"/>
            <a:ext cx="1471612" cy="487363"/>
            <a:chOff x="846" y="2253"/>
            <a:chExt cx="927" cy="307"/>
          </a:xfrm>
        </p:grpSpPr>
        <p:sp>
          <p:nvSpPr>
            <p:cNvPr id="41026" name="Line 63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7" name="Text Box 64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708" name="Group 68"/>
          <p:cNvGrpSpPr>
            <a:grpSpLocks/>
          </p:cNvGrpSpPr>
          <p:nvPr/>
        </p:nvGrpSpPr>
        <p:grpSpPr bwMode="auto">
          <a:xfrm>
            <a:off x="5900738" y="4454525"/>
            <a:ext cx="1471612" cy="471488"/>
            <a:chOff x="846" y="2003"/>
            <a:chExt cx="927" cy="297"/>
          </a:xfrm>
        </p:grpSpPr>
        <p:sp>
          <p:nvSpPr>
            <p:cNvPr id="41024" name="Line 69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5" name="Text Box 70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8711" name="Group 71"/>
          <p:cNvGrpSpPr>
            <a:grpSpLocks/>
          </p:cNvGrpSpPr>
          <p:nvPr/>
        </p:nvGrpSpPr>
        <p:grpSpPr bwMode="auto">
          <a:xfrm>
            <a:off x="5892800" y="2336800"/>
            <a:ext cx="1471613" cy="455613"/>
            <a:chOff x="841" y="1474"/>
            <a:chExt cx="927" cy="287"/>
          </a:xfrm>
        </p:grpSpPr>
        <p:sp>
          <p:nvSpPr>
            <p:cNvPr id="41022" name="Line 72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3" name="Text Box 73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8714" name="Group 74"/>
          <p:cNvGrpSpPr>
            <a:grpSpLocks/>
          </p:cNvGrpSpPr>
          <p:nvPr/>
        </p:nvGrpSpPr>
        <p:grpSpPr bwMode="auto">
          <a:xfrm>
            <a:off x="5886450" y="5302250"/>
            <a:ext cx="1471613" cy="466725"/>
            <a:chOff x="837" y="2537"/>
            <a:chExt cx="927" cy="294"/>
          </a:xfrm>
        </p:grpSpPr>
        <p:sp>
          <p:nvSpPr>
            <p:cNvPr id="41020" name="Line 75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1" name="Text Box 76"/>
            <p:cNvSpPr txBox="1">
              <a:spLocks noChangeArrowheads="1"/>
            </p:cNvSpPr>
            <p:nvPr/>
          </p:nvSpPr>
          <p:spPr bwMode="auto">
            <a:xfrm>
              <a:off x="1091" y="2537"/>
              <a:ext cx="3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</a:rPr>
                <a:t>ack0</a:t>
              </a:r>
            </a:p>
          </p:txBody>
        </p:sp>
      </p:grpSp>
      <p:sp>
        <p:nvSpPr>
          <p:cNvPr id="41002" name="Text Box 78"/>
          <p:cNvSpPr txBox="1">
            <a:spLocks noChangeArrowheads="1"/>
          </p:cNvSpPr>
          <p:nvPr/>
        </p:nvSpPr>
        <p:spPr bwMode="auto">
          <a:xfrm>
            <a:off x="5980113" y="6019800"/>
            <a:ext cx="1671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(b) packet loss</a:t>
            </a:r>
          </a:p>
        </p:txBody>
      </p:sp>
      <p:grpSp>
        <p:nvGrpSpPr>
          <p:cNvPr id="368721" name="Group 81"/>
          <p:cNvGrpSpPr>
            <a:grpSpLocks/>
          </p:cNvGrpSpPr>
          <p:nvPr/>
        </p:nvGrpSpPr>
        <p:grpSpPr bwMode="auto">
          <a:xfrm>
            <a:off x="5915025" y="2711450"/>
            <a:ext cx="1157288" cy="738188"/>
            <a:chOff x="3726" y="1687"/>
            <a:chExt cx="729" cy="465"/>
          </a:xfrm>
        </p:grpSpPr>
        <p:sp>
          <p:nvSpPr>
            <p:cNvPr id="41016" name="Line 66"/>
            <p:cNvSpPr>
              <a:spLocks noChangeShapeType="1"/>
            </p:cNvSpPr>
            <p:nvPr/>
          </p:nvSpPr>
          <p:spPr bwMode="auto">
            <a:xfrm>
              <a:off x="3726" y="1780"/>
              <a:ext cx="548" cy="14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7" name="Text Box 67"/>
            <p:cNvSpPr txBox="1">
              <a:spLocks noChangeArrowheads="1"/>
            </p:cNvSpPr>
            <p:nvPr/>
          </p:nvSpPr>
          <p:spPr bwMode="auto">
            <a:xfrm>
              <a:off x="3965" y="1687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  <p:sp>
          <p:nvSpPr>
            <p:cNvPr id="41018" name="Text Box 79"/>
            <p:cNvSpPr txBox="1">
              <a:spLocks noChangeArrowheads="1"/>
            </p:cNvSpPr>
            <p:nvPr/>
          </p:nvSpPr>
          <p:spPr bwMode="auto">
            <a:xfrm>
              <a:off x="4185" y="1808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b="1" smtClean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019" name="Text Box 80"/>
            <p:cNvSpPr txBox="1">
              <a:spLocks noChangeArrowheads="1"/>
            </p:cNvSpPr>
            <p:nvPr/>
          </p:nvSpPr>
          <p:spPr bwMode="auto">
            <a:xfrm>
              <a:off x="4126" y="1940"/>
              <a:ext cx="3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i="1" smtClean="0">
                  <a:solidFill>
                    <a:srgbClr val="FF0000"/>
                  </a:solidFill>
                </a:rPr>
                <a:t>loss</a:t>
              </a:r>
            </a:p>
          </p:txBody>
        </p:sp>
      </p:grpSp>
      <p:grpSp>
        <p:nvGrpSpPr>
          <p:cNvPr id="368726" name="Group 86"/>
          <p:cNvGrpSpPr>
            <a:grpSpLocks/>
          </p:cNvGrpSpPr>
          <p:nvPr/>
        </p:nvGrpSpPr>
        <p:grpSpPr bwMode="auto">
          <a:xfrm>
            <a:off x="5795963" y="3014663"/>
            <a:ext cx="122237" cy="1033462"/>
            <a:chOff x="3651" y="1878"/>
            <a:chExt cx="78" cy="963"/>
          </a:xfrm>
        </p:grpSpPr>
        <p:sp>
          <p:nvSpPr>
            <p:cNvPr id="41013" name="Line 82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4" name="Line 84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5" name="Line 85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8728" name="Group 88"/>
          <p:cNvGrpSpPr>
            <a:grpSpLocks/>
          </p:cNvGrpSpPr>
          <p:nvPr/>
        </p:nvGrpSpPr>
        <p:grpSpPr bwMode="auto">
          <a:xfrm>
            <a:off x="5924550" y="4003675"/>
            <a:ext cx="1471613" cy="504825"/>
            <a:chOff x="855" y="1710"/>
            <a:chExt cx="927" cy="318"/>
          </a:xfrm>
        </p:grpSpPr>
        <p:sp>
          <p:nvSpPr>
            <p:cNvPr id="41011" name="Line 89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2" name="Text Box 90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8732" name="Group 92"/>
          <p:cNvGrpSpPr>
            <a:grpSpLocks/>
          </p:cNvGrpSpPr>
          <p:nvPr/>
        </p:nvGrpSpPr>
        <p:grpSpPr bwMode="auto">
          <a:xfrm>
            <a:off x="4492625" y="3627438"/>
            <a:ext cx="1377950" cy="731837"/>
            <a:chOff x="2802" y="2348"/>
            <a:chExt cx="868" cy="461"/>
          </a:xfrm>
        </p:grpSpPr>
        <p:pic>
          <p:nvPicPr>
            <p:cNvPr id="56368" name="Picture 87" descr="alarm_clock_ringi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10" name="Text Box 91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i="1" smtClean="0">
                  <a:solidFill>
                    <a:srgbClr val="FF0000"/>
                  </a:solidFill>
                </a:rPr>
                <a:t>timeout</a:t>
              </a:r>
            </a:p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resend pkt1</a:t>
              </a:r>
            </a:p>
          </p:txBody>
        </p:sp>
      </p:grpSp>
      <p:sp>
        <p:nvSpPr>
          <p:cNvPr id="41007" name="Rectangle 95"/>
          <p:cNvSpPr>
            <a:spLocks noGrp="1" noChangeArrowheads="1"/>
          </p:cNvSpPr>
          <p:nvPr>
            <p:ph type="title"/>
          </p:nvPr>
        </p:nvSpPr>
        <p:spPr>
          <a:xfrm>
            <a:off x="377825" y="252413"/>
            <a:ext cx="3937000" cy="6191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rdt3.0 in action</a:t>
            </a:r>
          </a:p>
        </p:txBody>
      </p:sp>
      <p:pic>
        <p:nvPicPr>
          <p:cNvPr id="56367" name="Picture 9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768350"/>
            <a:ext cx="33829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6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6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6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68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6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6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6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6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6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6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36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6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6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6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6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6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6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6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6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6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36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0" grpId="0"/>
      <p:bldP spid="368651" grpId="0"/>
      <p:bldP spid="368652" grpId="0"/>
      <p:bldP spid="368654" grpId="0"/>
      <p:bldP spid="368655" grpId="0"/>
      <p:bldP spid="368657" grpId="0"/>
      <p:bldP spid="368658" grpId="0"/>
      <p:bldP spid="368689" grpId="0"/>
      <p:bldP spid="368690" grpId="0"/>
      <p:bldP spid="368691" grpId="0"/>
      <p:bldP spid="368693" grpId="0"/>
      <p:bldP spid="368694" grpId="0"/>
      <p:bldP spid="368695" grpId="0"/>
      <p:bldP spid="36869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252413"/>
            <a:ext cx="3937000" cy="6191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rdt3.0 in action</a:t>
            </a:r>
            <a:endParaRPr lang="en-US">
              <a:ea typeface="ＭＳ Ｐゴシック" charset="0"/>
              <a:cs typeface="+mj-cs"/>
            </a:endParaRPr>
          </a:p>
        </p:txBody>
      </p:sp>
      <p:pic>
        <p:nvPicPr>
          <p:cNvPr id="57348" name="Picture 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768350"/>
            <a:ext cx="33829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2892425" y="27130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9673" name="Text Box 9"/>
          <p:cNvSpPr txBox="1">
            <a:spLocks noChangeArrowheads="1"/>
          </p:cNvSpPr>
          <p:nvPr/>
        </p:nvSpPr>
        <p:spPr bwMode="auto">
          <a:xfrm>
            <a:off x="2892425" y="29384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9678" name="Text Box 14"/>
          <p:cNvSpPr txBox="1">
            <a:spLocks noChangeArrowheads="1"/>
          </p:cNvSpPr>
          <p:nvPr/>
        </p:nvSpPr>
        <p:spPr bwMode="auto">
          <a:xfrm>
            <a:off x="2873375" y="4129088"/>
            <a:ext cx="156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(detect duplicate)</a:t>
            </a:r>
          </a:p>
        </p:txBody>
      </p:sp>
      <p:grpSp>
        <p:nvGrpSpPr>
          <p:cNvPr id="369687" name="Group 23"/>
          <p:cNvGrpSpPr>
            <a:grpSpLocks/>
          </p:cNvGrpSpPr>
          <p:nvPr/>
        </p:nvGrpSpPr>
        <p:grpSpPr bwMode="auto">
          <a:xfrm>
            <a:off x="1423988" y="2486025"/>
            <a:ext cx="1471612" cy="504825"/>
            <a:chOff x="855" y="1710"/>
            <a:chExt cx="927" cy="318"/>
          </a:xfrm>
        </p:grpSpPr>
        <p:sp>
          <p:nvSpPr>
            <p:cNvPr id="42103" name="Line 24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4" name="Text Box 25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sp>
        <p:nvSpPr>
          <p:cNvPr id="41994" name="Text Box 36"/>
          <p:cNvSpPr txBox="1">
            <a:spLocks noChangeArrowheads="1"/>
          </p:cNvSpPr>
          <p:nvPr/>
        </p:nvSpPr>
        <p:spPr bwMode="auto">
          <a:xfrm>
            <a:off x="436563" y="1104900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1995" name="Text Box 37"/>
          <p:cNvSpPr txBox="1">
            <a:spLocks noChangeArrowheads="1"/>
          </p:cNvSpPr>
          <p:nvPr/>
        </p:nvSpPr>
        <p:spPr bwMode="auto">
          <a:xfrm>
            <a:off x="2876550" y="110013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9702" name="Text Box 38"/>
          <p:cNvSpPr txBox="1">
            <a:spLocks noChangeArrowheads="1"/>
          </p:cNvSpPr>
          <p:nvPr/>
        </p:nvSpPr>
        <p:spPr bwMode="auto">
          <a:xfrm>
            <a:off x="2889250" y="38608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9703" name="Text Box 39"/>
          <p:cNvSpPr txBox="1">
            <a:spLocks noChangeArrowheads="1"/>
          </p:cNvSpPr>
          <p:nvPr/>
        </p:nvSpPr>
        <p:spPr bwMode="auto">
          <a:xfrm>
            <a:off x="2886075" y="485775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sp>
        <p:nvSpPr>
          <p:cNvPr id="369704" name="Text Box 40"/>
          <p:cNvSpPr txBox="1">
            <a:spLocks noChangeArrowheads="1"/>
          </p:cNvSpPr>
          <p:nvPr/>
        </p:nvSpPr>
        <p:spPr bwMode="auto">
          <a:xfrm>
            <a:off x="2882900" y="203835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9705" name="Text Box 41"/>
          <p:cNvSpPr txBox="1">
            <a:spLocks noChangeArrowheads="1"/>
          </p:cNvSpPr>
          <p:nvPr/>
        </p:nvSpPr>
        <p:spPr bwMode="auto">
          <a:xfrm>
            <a:off x="2901950" y="4283075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9706" name="Text Box 42"/>
          <p:cNvSpPr txBox="1">
            <a:spLocks noChangeArrowheads="1"/>
          </p:cNvSpPr>
          <p:nvPr/>
        </p:nvSpPr>
        <p:spPr bwMode="auto">
          <a:xfrm>
            <a:off x="2879725" y="505301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9707" name="Text Box 43"/>
          <p:cNvSpPr txBox="1">
            <a:spLocks noChangeArrowheads="1"/>
          </p:cNvSpPr>
          <p:nvPr/>
        </p:nvSpPr>
        <p:spPr bwMode="auto">
          <a:xfrm>
            <a:off x="365125" y="22875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</a:t>
            </a:r>
          </a:p>
        </p:txBody>
      </p:sp>
      <p:sp>
        <p:nvSpPr>
          <p:cNvPr id="369708" name="Text Box 44"/>
          <p:cNvSpPr txBox="1">
            <a:spLocks noChangeArrowheads="1"/>
          </p:cNvSpPr>
          <p:nvPr/>
        </p:nvSpPr>
        <p:spPr bwMode="auto">
          <a:xfrm>
            <a:off x="209550" y="46593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9709" name="Text Box 45"/>
          <p:cNvSpPr txBox="1">
            <a:spLocks noChangeArrowheads="1"/>
          </p:cNvSpPr>
          <p:nvPr/>
        </p:nvSpPr>
        <p:spPr bwMode="auto">
          <a:xfrm>
            <a:off x="209550" y="25066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pkt1</a:t>
            </a:r>
          </a:p>
        </p:txBody>
      </p:sp>
      <p:sp>
        <p:nvSpPr>
          <p:cNvPr id="369710" name="Text Box 46"/>
          <p:cNvSpPr txBox="1">
            <a:spLocks noChangeArrowheads="1"/>
          </p:cNvSpPr>
          <p:nvPr/>
        </p:nvSpPr>
        <p:spPr bwMode="auto">
          <a:xfrm>
            <a:off x="354013" y="44196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ack1</a:t>
            </a:r>
          </a:p>
        </p:txBody>
      </p:sp>
      <p:sp>
        <p:nvSpPr>
          <p:cNvPr id="42005" name="Text Box 47"/>
          <p:cNvSpPr txBox="1">
            <a:spLocks noChangeArrowheads="1"/>
          </p:cNvSpPr>
          <p:nvPr/>
        </p:nvSpPr>
        <p:spPr bwMode="auto">
          <a:xfrm>
            <a:off x="198438" y="154463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9712" name="Text Box 48"/>
          <p:cNvSpPr txBox="1">
            <a:spLocks noChangeArrowheads="1"/>
          </p:cNvSpPr>
          <p:nvPr/>
        </p:nvSpPr>
        <p:spPr bwMode="auto">
          <a:xfrm>
            <a:off x="2874963" y="182721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grpSp>
        <p:nvGrpSpPr>
          <p:cNvPr id="369713" name="Group 49"/>
          <p:cNvGrpSpPr>
            <a:grpSpLocks/>
          </p:cNvGrpSpPr>
          <p:nvPr/>
        </p:nvGrpSpPr>
        <p:grpSpPr bwMode="auto">
          <a:xfrm>
            <a:off x="1414463" y="1614488"/>
            <a:ext cx="1471612" cy="512762"/>
            <a:chOff x="850" y="1159"/>
            <a:chExt cx="927" cy="323"/>
          </a:xfrm>
        </p:grpSpPr>
        <p:sp>
          <p:nvSpPr>
            <p:cNvPr id="42101" name="Line 50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2" name="Text Box 51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16" name="Group 52"/>
          <p:cNvGrpSpPr>
            <a:grpSpLocks/>
          </p:cNvGrpSpPr>
          <p:nvPr/>
        </p:nvGrpSpPr>
        <p:grpSpPr bwMode="auto">
          <a:xfrm>
            <a:off x="1408113" y="4629150"/>
            <a:ext cx="1471612" cy="487363"/>
            <a:chOff x="846" y="2253"/>
            <a:chExt cx="927" cy="307"/>
          </a:xfrm>
        </p:grpSpPr>
        <p:sp>
          <p:nvSpPr>
            <p:cNvPr id="42099" name="Line 53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0" name="Text Box 54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19" name="Group 55"/>
          <p:cNvGrpSpPr>
            <a:grpSpLocks/>
          </p:cNvGrpSpPr>
          <p:nvPr/>
        </p:nvGrpSpPr>
        <p:grpSpPr bwMode="auto">
          <a:xfrm>
            <a:off x="1408113" y="4232275"/>
            <a:ext cx="1471612" cy="471488"/>
            <a:chOff x="846" y="2003"/>
            <a:chExt cx="927" cy="297"/>
          </a:xfrm>
        </p:grpSpPr>
        <p:sp>
          <p:nvSpPr>
            <p:cNvPr id="42097" name="Line 56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8" name="Text Box 57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9722" name="Group 58"/>
          <p:cNvGrpSpPr>
            <a:grpSpLocks/>
          </p:cNvGrpSpPr>
          <p:nvPr/>
        </p:nvGrpSpPr>
        <p:grpSpPr bwMode="auto">
          <a:xfrm>
            <a:off x="1400175" y="2114550"/>
            <a:ext cx="1471613" cy="455613"/>
            <a:chOff x="841" y="1474"/>
            <a:chExt cx="927" cy="287"/>
          </a:xfrm>
        </p:grpSpPr>
        <p:sp>
          <p:nvSpPr>
            <p:cNvPr id="42095" name="Line 59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6" name="Text Box 60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9725" name="Group 61"/>
          <p:cNvGrpSpPr>
            <a:grpSpLocks/>
          </p:cNvGrpSpPr>
          <p:nvPr/>
        </p:nvGrpSpPr>
        <p:grpSpPr bwMode="auto">
          <a:xfrm>
            <a:off x="1393825" y="5084763"/>
            <a:ext cx="1471613" cy="461962"/>
            <a:chOff x="837" y="2540"/>
            <a:chExt cx="927" cy="291"/>
          </a:xfrm>
        </p:grpSpPr>
        <p:sp>
          <p:nvSpPr>
            <p:cNvPr id="42093" name="Line 62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4" name="Text Box 63"/>
            <p:cNvSpPr txBox="1">
              <a:spLocks noChangeArrowheads="1"/>
            </p:cNvSpPr>
            <p:nvPr/>
          </p:nvSpPr>
          <p:spPr bwMode="auto">
            <a:xfrm>
              <a:off x="1086" y="2540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2012" name="Text Box 64"/>
          <p:cNvSpPr txBox="1">
            <a:spLocks noChangeArrowheads="1"/>
          </p:cNvSpPr>
          <p:nvPr/>
        </p:nvSpPr>
        <p:spPr bwMode="auto">
          <a:xfrm>
            <a:off x="1192213" y="5797550"/>
            <a:ext cx="139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(c) ACK loss</a:t>
            </a:r>
          </a:p>
        </p:txBody>
      </p:sp>
      <p:grpSp>
        <p:nvGrpSpPr>
          <p:cNvPr id="369745" name="Group 81"/>
          <p:cNvGrpSpPr>
            <a:grpSpLocks/>
          </p:cNvGrpSpPr>
          <p:nvPr/>
        </p:nvGrpSpPr>
        <p:grpSpPr bwMode="auto">
          <a:xfrm>
            <a:off x="1679575" y="2886075"/>
            <a:ext cx="1212850" cy="719138"/>
            <a:chOff x="1324" y="1931"/>
            <a:chExt cx="764" cy="453"/>
          </a:xfrm>
        </p:grpSpPr>
        <p:sp>
          <p:nvSpPr>
            <p:cNvPr id="42089" name="Line 27"/>
            <p:cNvSpPr>
              <a:spLocks noChangeShapeType="1"/>
            </p:cNvSpPr>
            <p:nvPr/>
          </p:nvSpPr>
          <p:spPr bwMode="auto">
            <a:xfrm flipH="1">
              <a:off x="1514" y="2031"/>
              <a:ext cx="574" cy="13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0" name="Text Box 28"/>
            <p:cNvSpPr txBox="1">
              <a:spLocks noChangeArrowheads="1"/>
            </p:cNvSpPr>
            <p:nvPr/>
          </p:nvSpPr>
          <p:spPr bwMode="auto">
            <a:xfrm>
              <a:off x="1456" y="1931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  <p:sp>
          <p:nvSpPr>
            <p:cNvPr id="42091" name="Text Box 68"/>
            <p:cNvSpPr txBox="1">
              <a:spLocks noChangeArrowheads="1"/>
            </p:cNvSpPr>
            <p:nvPr/>
          </p:nvSpPr>
          <p:spPr bwMode="auto">
            <a:xfrm>
              <a:off x="1383" y="2040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b="1" smtClean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092" name="Text Box 69"/>
            <p:cNvSpPr txBox="1">
              <a:spLocks noChangeArrowheads="1"/>
            </p:cNvSpPr>
            <p:nvPr/>
          </p:nvSpPr>
          <p:spPr bwMode="auto">
            <a:xfrm>
              <a:off x="1324" y="2172"/>
              <a:ext cx="3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i="1" smtClean="0">
                  <a:solidFill>
                    <a:srgbClr val="FF0000"/>
                  </a:solidFill>
                </a:rPr>
                <a:t>loss</a:t>
              </a:r>
            </a:p>
          </p:txBody>
        </p:sp>
      </p:grpSp>
      <p:grpSp>
        <p:nvGrpSpPr>
          <p:cNvPr id="369734" name="Group 70"/>
          <p:cNvGrpSpPr>
            <a:grpSpLocks/>
          </p:cNvGrpSpPr>
          <p:nvPr/>
        </p:nvGrpSpPr>
        <p:grpSpPr bwMode="auto">
          <a:xfrm>
            <a:off x="1303338" y="2792413"/>
            <a:ext cx="122237" cy="1033462"/>
            <a:chOff x="3651" y="1878"/>
            <a:chExt cx="78" cy="963"/>
          </a:xfrm>
        </p:grpSpPr>
        <p:sp>
          <p:nvSpPr>
            <p:cNvPr id="42086" name="Line 71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7" name="Line 72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8" name="Line 73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9738" name="Group 74"/>
          <p:cNvGrpSpPr>
            <a:grpSpLocks/>
          </p:cNvGrpSpPr>
          <p:nvPr/>
        </p:nvGrpSpPr>
        <p:grpSpPr bwMode="auto">
          <a:xfrm>
            <a:off x="1431925" y="3781425"/>
            <a:ext cx="1471613" cy="504825"/>
            <a:chOff x="855" y="1710"/>
            <a:chExt cx="927" cy="318"/>
          </a:xfrm>
        </p:grpSpPr>
        <p:sp>
          <p:nvSpPr>
            <p:cNvPr id="42084" name="Line 75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5" name="Text Box 76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9741" name="Group 77"/>
          <p:cNvGrpSpPr>
            <a:grpSpLocks/>
          </p:cNvGrpSpPr>
          <p:nvPr/>
        </p:nvGrpSpPr>
        <p:grpSpPr bwMode="auto">
          <a:xfrm>
            <a:off x="0" y="3405188"/>
            <a:ext cx="1377950" cy="731837"/>
            <a:chOff x="2802" y="2348"/>
            <a:chExt cx="868" cy="461"/>
          </a:xfrm>
        </p:grpSpPr>
        <p:pic>
          <p:nvPicPr>
            <p:cNvPr id="57441" name="Picture 78" descr="alarm_clock_ringi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83" name="Text Box 79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i="1" smtClean="0">
                  <a:solidFill>
                    <a:srgbClr val="FF0000"/>
                  </a:solidFill>
                </a:rPr>
                <a:t>timeout</a:t>
              </a:r>
            </a:p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resend pkt1</a:t>
              </a:r>
            </a:p>
          </p:txBody>
        </p:sp>
      </p:grpSp>
      <p:sp>
        <p:nvSpPr>
          <p:cNvPr id="369746" name="Text Box 82"/>
          <p:cNvSpPr txBox="1">
            <a:spLocks noChangeArrowheads="1"/>
          </p:cNvSpPr>
          <p:nvPr/>
        </p:nvSpPr>
        <p:spPr bwMode="auto">
          <a:xfrm>
            <a:off x="7594600" y="23749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9747" name="Text Box 83"/>
          <p:cNvSpPr txBox="1">
            <a:spLocks noChangeArrowheads="1"/>
          </p:cNvSpPr>
          <p:nvPr/>
        </p:nvSpPr>
        <p:spPr bwMode="auto">
          <a:xfrm>
            <a:off x="7594600" y="2600325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ack1</a:t>
            </a:r>
          </a:p>
        </p:txBody>
      </p:sp>
      <p:sp>
        <p:nvSpPr>
          <p:cNvPr id="369748" name="Text Box 84"/>
          <p:cNvSpPr txBox="1">
            <a:spLocks noChangeArrowheads="1"/>
          </p:cNvSpPr>
          <p:nvPr/>
        </p:nvSpPr>
        <p:spPr bwMode="auto">
          <a:xfrm>
            <a:off x="7556500" y="3810000"/>
            <a:ext cx="156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(detect duplicate)</a:t>
            </a:r>
          </a:p>
        </p:txBody>
      </p:sp>
      <p:grpSp>
        <p:nvGrpSpPr>
          <p:cNvPr id="369749" name="Group 85"/>
          <p:cNvGrpSpPr>
            <a:grpSpLocks/>
          </p:cNvGrpSpPr>
          <p:nvPr/>
        </p:nvGrpSpPr>
        <p:grpSpPr bwMode="auto">
          <a:xfrm>
            <a:off x="6126163" y="2147888"/>
            <a:ext cx="1471612" cy="504825"/>
            <a:chOff x="855" y="1710"/>
            <a:chExt cx="927" cy="318"/>
          </a:xfrm>
        </p:grpSpPr>
        <p:sp>
          <p:nvSpPr>
            <p:cNvPr id="42080" name="Line 86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1" name="Text Box 87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sp>
        <p:nvSpPr>
          <p:cNvPr id="42021" name="Text Box 88"/>
          <p:cNvSpPr txBox="1">
            <a:spLocks noChangeArrowheads="1"/>
          </p:cNvSpPr>
          <p:nvPr/>
        </p:nvSpPr>
        <p:spPr bwMode="auto">
          <a:xfrm>
            <a:off x="5138738" y="766763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2022" name="Text Box 89"/>
          <p:cNvSpPr txBox="1">
            <a:spLocks noChangeArrowheads="1"/>
          </p:cNvSpPr>
          <p:nvPr/>
        </p:nvSpPr>
        <p:spPr bwMode="auto">
          <a:xfrm>
            <a:off x="7578725" y="7620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9754" name="Text Box 90"/>
          <p:cNvSpPr txBox="1">
            <a:spLocks noChangeArrowheads="1"/>
          </p:cNvSpPr>
          <p:nvPr/>
        </p:nvSpPr>
        <p:spPr bwMode="auto">
          <a:xfrm>
            <a:off x="7572375" y="354171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pkt1</a:t>
            </a:r>
          </a:p>
        </p:txBody>
      </p:sp>
      <p:sp>
        <p:nvSpPr>
          <p:cNvPr id="369756" name="Text Box 92"/>
          <p:cNvSpPr txBox="1">
            <a:spLocks noChangeArrowheads="1"/>
          </p:cNvSpPr>
          <p:nvPr/>
        </p:nvSpPr>
        <p:spPr bwMode="auto">
          <a:xfrm>
            <a:off x="7585075" y="170021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ack0</a:t>
            </a:r>
          </a:p>
        </p:txBody>
      </p:sp>
      <p:sp>
        <p:nvSpPr>
          <p:cNvPr id="369759" name="Text Box 95"/>
          <p:cNvSpPr txBox="1">
            <a:spLocks noChangeArrowheads="1"/>
          </p:cNvSpPr>
          <p:nvPr/>
        </p:nvSpPr>
        <p:spPr bwMode="auto">
          <a:xfrm>
            <a:off x="5067300" y="19494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ack0</a:t>
            </a:r>
          </a:p>
        </p:txBody>
      </p:sp>
      <p:sp>
        <p:nvSpPr>
          <p:cNvPr id="369761" name="Text Box 97"/>
          <p:cNvSpPr txBox="1">
            <a:spLocks noChangeArrowheads="1"/>
          </p:cNvSpPr>
          <p:nvPr/>
        </p:nvSpPr>
        <p:spPr bwMode="auto">
          <a:xfrm>
            <a:off x="4911725" y="2168525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pkt1</a:t>
            </a:r>
          </a:p>
        </p:txBody>
      </p:sp>
      <p:sp>
        <p:nvSpPr>
          <p:cNvPr id="42027" name="Text Box 99"/>
          <p:cNvSpPr txBox="1">
            <a:spLocks noChangeArrowheads="1"/>
          </p:cNvSpPr>
          <p:nvPr/>
        </p:nvSpPr>
        <p:spPr bwMode="auto">
          <a:xfrm>
            <a:off x="4900613" y="12065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send pkt0</a:t>
            </a:r>
          </a:p>
        </p:txBody>
      </p:sp>
      <p:sp>
        <p:nvSpPr>
          <p:cNvPr id="369764" name="Text Box 100"/>
          <p:cNvSpPr txBox="1">
            <a:spLocks noChangeArrowheads="1"/>
          </p:cNvSpPr>
          <p:nvPr/>
        </p:nvSpPr>
        <p:spPr bwMode="auto">
          <a:xfrm>
            <a:off x="7577138" y="148907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rcv pkt0</a:t>
            </a:r>
          </a:p>
        </p:txBody>
      </p:sp>
      <p:grpSp>
        <p:nvGrpSpPr>
          <p:cNvPr id="369765" name="Group 101"/>
          <p:cNvGrpSpPr>
            <a:grpSpLocks/>
          </p:cNvGrpSpPr>
          <p:nvPr/>
        </p:nvGrpSpPr>
        <p:grpSpPr bwMode="auto">
          <a:xfrm>
            <a:off x="6116638" y="1276350"/>
            <a:ext cx="1471612" cy="512763"/>
            <a:chOff x="850" y="1159"/>
            <a:chExt cx="927" cy="323"/>
          </a:xfrm>
        </p:grpSpPr>
        <p:sp>
          <p:nvSpPr>
            <p:cNvPr id="42078" name="Line 102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9" name="Text Box 103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74" name="Group 110"/>
          <p:cNvGrpSpPr>
            <a:grpSpLocks/>
          </p:cNvGrpSpPr>
          <p:nvPr/>
        </p:nvGrpSpPr>
        <p:grpSpPr bwMode="auto">
          <a:xfrm>
            <a:off x="6102350" y="1776413"/>
            <a:ext cx="1471613" cy="455612"/>
            <a:chOff x="841" y="1474"/>
            <a:chExt cx="927" cy="287"/>
          </a:xfrm>
        </p:grpSpPr>
        <p:sp>
          <p:nvSpPr>
            <p:cNvPr id="42076" name="Line 111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7" name="Text Box 112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2031" name="Text Box 116"/>
          <p:cNvSpPr txBox="1">
            <a:spLocks noChangeArrowheads="1"/>
          </p:cNvSpPr>
          <p:nvPr/>
        </p:nvSpPr>
        <p:spPr bwMode="auto">
          <a:xfrm>
            <a:off x="4757738" y="5764213"/>
            <a:ext cx="386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(d) premature timeout/ delayed ACK</a:t>
            </a:r>
          </a:p>
        </p:txBody>
      </p:sp>
      <p:grpSp>
        <p:nvGrpSpPr>
          <p:cNvPr id="369786" name="Group 122"/>
          <p:cNvGrpSpPr>
            <a:grpSpLocks/>
          </p:cNvGrpSpPr>
          <p:nvPr/>
        </p:nvGrpSpPr>
        <p:grpSpPr bwMode="auto">
          <a:xfrm>
            <a:off x="6005513" y="2454275"/>
            <a:ext cx="122237" cy="1033463"/>
            <a:chOff x="3651" y="1878"/>
            <a:chExt cx="78" cy="963"/>
          </a:xfrm>
        </p:grpSpPr>
        <p:sp>
          <p:nvSpPr>
            <p:cNvPr id="42073" name="Line 123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4" name="Line 124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5" name="Line 125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9790" name="Group 126"/>
          <p:cNvGrpSpPr>
            <a:grpSpLocks/>
          </p:cNvGrpSpPr>
          <p:nvPr/>
        </p:nvGrpSpPr>
        <p:grpSpPr bwMode="auto">
          <a:xfrm>
            <a:off x="6134100" y="3443288"/>
            <a:ext cx="1471613" cy="504825"/>
            <a:chOff x="855" y="1710"/>
            <a:chExt cx="927" cy="318"/>
          </a:xfrm>
        </p:grpSpPr>
        <p:sp>
          <p:nvSpPr>
            <p:cNvPr id="42071" name="Line 127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2" name="Text Box 128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9793" name="Group 129"/>
          <p:cNvGrpSpPr>
            <a:grpSpLocks/>
          </p:cNvGrpSpPr>
          <p:nvPr/>
        </p:nvGrpSpPr>
        <p:grpSpPr bwMode="auto">
          <a:xfrm>
            <a:off x="4702175" y="3067050"/>
            <a:ext cx="1377950" cy="731838"/>
            <a:chOff x="2802" y="2348"/>
            <a:chExt cx="868" cy="461"/>
          </a:xfrm>
        </p:grpSpPr>
        <p:pic>
          <p:nvPicPr>
            <p:cNvPr id="57428" name="Picture 130" descr="alarm_clock_ringi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70" name="Text Box 131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i="1" smtClean="0">
                  <a:solidFill>
                    <a:srgbClr val="FF0000"/>
                  </a:solidFill>
                </a:rPr>
                <a:t>timeout</a:t>
              </a:r>
            </a:p>
            <a:p>
              <a:pPr algn="r" eaLnBrk="0" hangingPunct="0">
                <a:lnSpc>
                  <a:spcPct val="75000"/>
                </a:lnSpc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resend pkt1</a:t>
              </a:r>
            </a:p>
          </p:txBody>
        </p:sp>
      </p:grpSp>
      <p:grpSp>
        <p:nvGrpSpPr>
          <p:cNvPr id="369797" name="Group 133"/>
          <p:cNvGrpSpPr>
            <a:grpSpLocks/>
          </p:cNvGrpSpPr>
          <p:nvPr/>
        </p:nvGrpSpPr>
        <p:grpSpPr bwMode="auto">
          <a:xfrm>
            <a:off x="6523038" y="2706688"/>
            <a:ext cx="1071562" cy="752475"/>
            <a:chOff x="4081" y="1705"/>
            <a:chExt cx="703" cy="453"/>
          </a:xfrm>
        </p:grpSpPr>
        <p:sp>
          <p:nvSpPr>
            <p:cNvPr id="42066" name="Line 118"/>
            <p:cNvSpPr>
              <a:spLocks noChangeShapeType="1"/>
            </p:cNvSpPr>
            <p:nvPr/>
          </p:nvSpPr>
          <p:spPr bwMode="auto">
            <a:xfrm flipH="1">
              <a:off x="4343" y="1705"/>
              <a:ext cx="441" cy="329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67" name="Text Box 119"/>
            <p:cNvSpPr txBox="1">
              <a:spLocks noChangeArrowheads="1"/>
            </p:cNvSpPr>
            <p:nvPr/>
          </p:nvSpPr>
          <p:spPr bwMode="auto">
            <a:xfrm>
              <a:off x="4081" y="1794"/>
              <a:ext cx="435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  <p:sp>
          <p:nvSpPr>
            <p:cNvPr id="42068" name="Line 132"/>
            <p:cNvSpPr>
              <a:spLocks noChangeShapeType="1"/>
            </p:cNvSpPr>
            <p:nvPr/>
          </p:nvSpPr>
          <p:spPr bwMode="auto">
            <a:xfrm flipH="1">
              <a:off x="4186" y="2047"/>
              <a:ext cx="146" cy="11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369800" name="Line 136"/>
          <p:cNvSpPr>
            <a:spLocks noChangeShapeType="1"/>
          </p:cNvSpPr>
          <p:nvPr/>
        </p:nvSpPr>
        <p:spPr bwMode="auto">
          <a:xfrm flipH="1">
            <a:off x="6024563" y="3251200"/>
            <a:ext cx="909637" cy="739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69817" name="Group 153"/>
          <p:cNvGrpSpPr>
            <a:grpSpLocks/>
          </p:cNvGrpSpPr>
          <p:nvPr/>
        </p:nvGrpSpPr>
        <p:grpSpPr bwMode="auto">
          <a:xfrm>
            <a:off x="4892675" y="3738563"/>
            <a:ext cx="4227513" cy="1752600"/>
            <a:chOff x="3082" y="2355"/>
            <a:chExt cx="2663" cy="1104"/>
          </a:xfrm>
        </p:grpSpPr>
        <p:sp>
          <p:nvSpPr>
            <p:cNvPr id="42038" name="Text Box 93"/>
            <p:cNvSpPr txBox="1">
              <a:spLocks noChangeArrowheads="1"/>
            </p:cNvSpPr>
            <p:nvPr/>
          </p:nvSpPr>
          <p:spPr bwMode="auto">
            <a:xfrm>
              <a:off x="4790" y="2491"/>
              <a:ext cx="7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send ack1</a:t>
              </a:r>
            </a:p>
          </p:txBody>
        </p:sp>
        <p:sp>
          <p:nvSpPr>
            <p:cNvPr id="42039" name="Text Box 96"/>
            <p:cNvSpPr txBox="1">
              <a:spLocks noChangeArrowheads="1"/>
            </p:cNvSpPr>
            <p:nvPr/>
          </p:nvSpPr>
          <p:spPr bwMode="auto">
            <a:xfrm>
              <a:off x="3082" y="2842"/>
              <a:ext cx="7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send pkt0</a:t>
              </a:r>
            </a:p>
          </p:txBody>
        </p:sp>
        <p:sp>
          <p:nvSpPr>
            <p:cNvPr id="42040" name="Text Box 98"/>
            <p:cNvSpPr txBox="1">
              <a:spLocks noChangeArrowheads="1"/>
            </p:cNvSpPr>
            <p:nvPr/>
          </p:nvSpPr>
          <p:spPr bwMode="auto">
            <a:xfrm>
              <a:off x="3155" y="2703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smtClean="0">
                  <a:solidFill>
                    <a:srgbClr val="000000"/>
                  </a:solidFill>
                </a:rPr>
                <a:t>rcv ack1</a:t>
              </a:r>
            </a:p>
          </p:txBody>
        </p:sp>
        <p:grpSp>
          <p:nvGrpSpPr>
            <p:cNvPr id="57400" name="Group 148"/>
            <p:cNvGrpSpPr>
              <a:grpSpLocks/>
            </p:cNvGrpSpPr>
            <p:nvPr/>
          </p:nvGrpSpPr>
          <p:grpSpPr bwMode="auto">
            <a:xfrm>
              <a:off x="3843" y="2895"/>
              <a:ext cx="927" cy="247"/>
              <a:chOff x="3849" y="2883"/>
              <a:chExt cx="927" cy="247"/>
            </a:xfrm>
          </p:grpSpPr>
          <p:sp>
            <p:nvSpPr>
              <p:cNvPr id="42064" name="Line 105"/>
              <p:cNvSpPr>
                <a:spLocks noChangeShapeType="1"/>
              </p:cNvSpPr>
              <p:nvPr/>
            </p:nvSpPr>
            <p:spPr bwMode="auto">
              <a:xfrm>
                <a:off x="3849" y="2905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5" name="Text Box 106"/>
              <p:cNvSpPr txBox="1">
                <a:spLocks noChangeArrowheads="1"/>
              </p:cNvSpPr>
              <p:nvPr/>
            </p:nvSpPr>
            <p:spPr bwMode="auto">
              <a:xfrm>
                <a:off x="4334" y="2883"/>
                <a:ext cx="35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0099"/>
                    </a:solidFill>
                    <a:latin typeface="Arial" charset="0"/>
                  </a:rPr>
                  <a:t>pkt0</a:t>
                </a:r>
              </a:p>
            </p:txBody>
          </p:sp>
        </p:grpSp>
        <p:grpSp>
          <p:nvGrpSpPr>
            <p:cNvPr id="57401" name="Group 150"/>
            <p:cNvGrpSpPr>
              <a:grpSpLocks/>
            </p:cNvGrpSpPr>
            <p:nvPr/>
          </p:nvGrpSpPr>
          <p:grpSpPr bwMode="auto">
            <a:xfrm>
              <a:off x="3873" y="2603"/>
              <a:ext cx="927" cy="261"/>
              <a:chOff x="2229" y="3431"/>
              <a:chExt cx="927" cy="261"/>
            </a:xfrm>
          </p:grpSpPr>
          <p:sp>
            <p:nvSpPr>
              <p:cNvPr id="42062" name="Line 108"/>
              <p:cNvSpPr>
                <a:spLocks noChangeShapeType="1"/>
              </p:cNvSpPr>
              <p:nvPr/>
            </p:nvSpPr>
            <p:spPr bwMode="auto">
              <a:xfrm flipH="1">
                <a:off x="2229" y="3467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3" name="Text Box 109"/>
              <p:cNvSpPr txBox="1">
                <a:spLocks noChangeArrowheads="1"/>
              </p:cNvSpPr>
              <p:nvPr/>
            </p:nvSpPr>
            <p:spPr bwMode="auto">
              <a:xfrm>
                <a:off x="2283" y="3431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8000"/>
                    </a:solidFill>
                    <a:latin typeface="Arial" charset="0"/>
                  </a:rPr>
                  <a:t>ack1</a:t>
                </a:r>
              </a:p>
            </p:txBody>
          </p:sp>
        </p:grpSp>
        <p:grpSp>
          <p:nvGrpSpPr>
            <p:cNvPr id="57402" name="Group 113"/>
            <p:cNvGrpSpPr>
              <a:grpSpLocks/>
            </p:cNvGrpSpPr>
            <p:nvPr/>
          </p:nvGrpSpPr>
          <p:grpSpPr bwMode="auto">
            <a:xfrm>
              <a:off x="3840" y="3110"/>
              <a:ext cx="927" cy="291"/>
              <a:chOff x="837" y="2540"/>
              <a:chExt cx="927" cy="291"/>
            </a:xfrm>
          </p:grpSpPr>
          <p:sp>
            <p:nvSpPr>
              <p:cNvPr id="42060" name="Line 114"/>
              <p:cNvSpPr>
                <a:spLocks noChangeShapeType="1"/>
              </p:cNvSpPr>
              <p:nvPr/>
            </p:nvSpPr>
            <p:spPr bwMode="auto">
              <a:xfrm flipH="1">
                <a:off x="837" y="2606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1" name="Text Box 115"/>
              <p:cNvSpPr txBox="1">
                <a:spLocks noChangeArrowheads="1"/>
              </p:cNvSpPr>
              <p:nvPr/>
            </p:nvSpPr>
            <p:spPr bwMode="auto">
              <a:xfrm>
                <a:off x="1086" y="2540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8000"/>
                    </a:solidFill>
                    <a:latin typeface="Arial" charset="0"/>
                  </a:rPr>
                  <a:t>ack0</a:t>
                </a:r>
              </a:p>
            </p:txBody>
          </p:sp>
        </p:grpSp>
        <p:grpSp>
          <p:nvGrpSpPr>
            <p:cNvPr id="57403" name="Group 137"/>
            <p:cNvGrpSpPr>
              <a:grpSpLocks/>
            </p:cNvGrpSpPr>
            <p:nvPr/>
          </p:nvGrpSpPr>
          <p:grpSpPr bwMode="auto">
            <a:xfrm>
              <a:off x="3121" y="2355"/>
              <a:ext cx="740" cy="375"/>
              <a:chOff x="2839" y="3285"/>
              <a:chExt cx="740" cy="375"/>
            </a:xfrm>
          </p:grpSpPr>
          <p:sp>
            <p:nvSpPr>
              <p:cNvPr id="42058" name="Text Box 134"/>
              <p:cNvSpPr txBox="1">
                <a:spLocks noChangeArrowheads="1"/>
              </p:cNvSpPr>
              <p:nvPr/>
            </p:nvSpPr>
            <p:spPr bwMode="auto">
              <a:xfrm>
                <a:off x="2839" y="3429"/>
                <a:ext cx="7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send pkt0</a:t>
                </a:r>
              </a:p>
            </p:txBody>
          </p:sp>
          <p:sp>
            <p:nvSpPr>
              <p:cNvPr id="42059" name="Text Box 135"/>
              <p:cNvSpPr txBox="1">
                <a:spLocks noChangeArrowheads="1"/>
              </p:cNvSpPr>
              <p:nvPr/>
            </p:nvSpPr>
            <p:spPr bwMode="auto">
              <a:xfrm>
                <a:off x="2916" y="3285"/>
                <a:ext cx="6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rcv ack1</a:t>
                </a:r>
              </a:p>
            </p:txBody>
          </p:sp>
        </p:grpSp>
        <p:grpSp>
          <p:nvGrpSpPr>
            <p:cNvPr id="57404" name="Group 138"/>
            <p:cNvGrpSpPr>
              <a:grpSpLocks/>
            </p:cNvGrpSpPr>
            <p:nvPr/>
          </p:nvGrpSpPr>
          <p:grpSpPr bwMode="auto">
            <a:xfrm>
              <a:off x="3817" y="2418"/>
              <a:ext cx="975" cy="359"/>
              <a:chOff x="850" y="1159"/>
              <a:chExt cx="927" cy="323"/>
            </a:xfrm>
          </p:grpSpPr>
          <p:sp>
            <p:nvSpPr>
              <p:cNvPr id="42056" name="Line 139"/>
              <p:cNvSpPr>
                <a:spLocks noChangeShapeType="1"/>
              </p:cNvSpPr>
              <p:nvPr/>
            </p:nvSpPr>
            <p:spPr bwMode="auto">
              <a:xfrm>
                <a:off x="850" y="1257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57" name="Text Box 140"/>
              <p:cNvSpPr txBox="1">
                <a:spLocks noChangeArrowheads="1"/>
              </p:cNvSpPr>
              <p:nvPr/>
            </p:nvSpPr>
            <p:spPr bwMode="auto">
              <a:xfrm>
                <a:off x="1109" y="1159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0099"/>
                    </a:solidFill>
                    <a:latin typeface="Arial" charset="0"/>
                  </a:rPr>
                  <a:t>pkt0</a:t>
                </a:r>
              </a:p>
            </p:txBody>
          </p:sp>
        </p:grpSp>
        <p:grpSp>
          <p:nvGrpSpPr>
            <p:cNvPr id="57405" name="Group 142"/>
            <p:cNvGrpSpPr>
              <a:grpSpLocks/>
            </p:cNvGrpSpPr>
            <p:nvPr/>
          </p:nvGrpSpPr>
          <p:grpSpPr bwMode="auto">
            <a:xfrm>
              <a:off x="4782" y="2661"/>
              <a:ext cx="754" cy="354"/>
              <a:chOff x="4776" y="2967"/>
              <a:chExt cx="754" cy="354"/>
            </a:xfrm>
          </p:grpSpPr>
          <p:sp>
            <p:nvSpPr>
              <p:cNvPr id="42054" name="Text Box 143"/>
              <p:cNvSpPr txBox="1">
                <a:spLocks noChangeArrowheads="1"/>
              </p:cNvSpPr>
              <p:nvPr/>
            </p:nvSpPr>
            <p:spPr bwMode="auto">
              <a:xfrm>
                <a:off x="4780" y="2967"/>
                <a:ext cx="63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rcv pkt0</a:t>
                </a:r>
              </a:p>
            </p:txBody>
          </p:sp>
          <p:sp>
            <p:nvSpPr>
              <p:cNvPr id="42055" name="Text Box 144"/>
              <p:cNvSpPr txBox="1">
                <a:spLocks noChangeArrowheads="1"/>
              </p:cNvSpPr>
              <p:nvPr/>
            </p:nvSpPr>
            <p:spPr bwMode="auto">
              <a:xfrm>
                <a:off x="4776" y="3090"/>
                <a:ext cx="7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send ack0</a:t>
                </a:r>
              </a:p>
            </p:txBody>
          </p:sp>
        </p:grpSp>
        <p:grpSp>
          <p:nvGrpSpPr>
            <p:cNvPr id="57406" name="Group 149"/>
            <p:cNvGrpSpPr>
              <a:grpSpLocks/>
            </p:cNvGrpSpPr>
            <p:nvPr/>
          </p:nvGrpSpPr>
          <p:grpSpPr bwMode="auto">
            <a:xfrm>
              <a:off x="3840" y="2756"/>
              <a:ext cx="927" cy="309"/>
              <a:chOff x="3792" y="2738"/>
              <a:chExt cx="927" cy="309"/>
            </a:xfrm>
          </p:grpSpPr>
          <p:sp>
            <p:nvSpPr>
              <p:cNvPr id="42052" name="Line 146"/>
              <p:cNvSpPr>
                <a:spLocks noChangeShapeType="1"/>
              </p:cNvSpPr>
              <p:nvPr/>
            </p:nvSpPr>
            <p:spPr bwMode="auto">
              <a:xfrm flipH="1">
                <a:off x="3792" y="2822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53" name="Text Box 147"/>
              <p:cNvSpPr txBox="1">
                <a:spLocks noChangeArrowheads="1"/>
              </p:cNvSpPr>
              <p:nvPr/>
            </p:nvSpPr>
            <p:spPr bwMode="auto">
              <a:xfrm>
                <a:off x="4089" y="2738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8000"/>
                    </a:solidFill>
                    <a:latin typeface="Arial" charset="0"/>
                  </a:rPr>
                  <a:t>ack0</a:t>
                </a:r>
              </a:p>
            </p:txBody>
          </p:sp>
        </p:grpSp>
        <p:grpSp>
          <p:nvGrpSpPr>
            <p:cNvPr id="57407" name="Group 152"/>
            <p:cNvGrpSpPr>
              <a:grpSpLocks/>
            </p:cNvGrpSpPr>
            <p:nvPr/>
          </p:nvGrpSpPr>
          <p:grpSpPr bwMode="auto">
            <a:xfrm>
              <a:off x="4757" y="2967"/>
              <a:ext cx="988" cy="492"/>
              <a:chOff x="4757" y="2967"/>
              <a:chExt cx="988" cy="492"/>
            </a:xfrm>
          </p:grpSpPr>
          <p:sp>
            <p:nvSpPr>
              <p:cNvPr id="42049" name="Text Box 91"/>
              <p:cNvSpPr txBox="1">
                <a:spLocks noChangeArrowheads="1"/>
              </p:cNvSpPr>
              <p:nvPr/>
            </p:nvSpPr>
            <p:spPr bwMode="auto">
              <a:xfrm>
                <a:off x="4780" y="2967"/>
                <a:ext cx="63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rcv pkt0</a:t>
                </a:r>
              </a:p>
            </p:txBody>
          </p:sp>
          <p:sp>
            <p:nvSpPr>
              <p:cNvPr id="42050" name="Text Box 94"/>
              <p:cNvSpPr txBox="1">
                <a:spLocks noChangeArrowheads="1"/>
              </p:cNvSpPr>
              <p:nvPr/>
            </p:nvSpPr>
            <p:spPr bwMode="auto">
              <a:xfrm>
                <a:off x="4782" y="3228"/>
                <a:ext cx="7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smtClean="0">
                    <a:solidFill>
                      <a:srgbClr val="000000"/>
                    </a:solidFill>
                  </a:rPr>
                  <a:t>send ack0</a:t>
                </a:r>
              </a:p>
            </p:txBody>
          </p:sp>
          <p:sp>
            <p:nvSpPr>
              <p:cNvPr id="42051" name="Text Box 151"/>
              <p:cNvSpPr txBox="1">
                <a:spLocks noChangeArrowheads="1"/>
              </p:cNvSpPr>
              <p:nvPr/>
            </p:nvSpPr>
            <p:spPr bwMode="auto">
              <a:xfrm>
                <a:off x="4757" y="3128"/>
                <a:ext cx="9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400" smtClean="0">
                    <a:solidFill>
                      <a:srgbClr val="000000"/>
                    </a:solidFill>
                  </a:rPr>
                  <a:t>(detect duplicate)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6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9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6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6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6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6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6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6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6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6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6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6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6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6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36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6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6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6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6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6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369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36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69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69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36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36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6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36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73" grpId="0"/>
      <p:bldP spid="369678" grpId="0"/>
      <p:bldP spid="369703" grpId="0"/>
      <p:bldP spid="369704" grpId="0"/>
      <p:bldP spid="369705" grpId="0"/>
      <p:bldP spid="369707" grpId="0"/>
      <p:bldP spid="369708" grpId="0"/>
      <p:bldP spid="369709" grpId="0"/>
      <p:bldP spid="369710" grpId="0"/>
      <p:bldP spid="369747" grpId="0"/>
      <p:bldP spid="369748" grpId="0"/>
      <p:bldP spid="369756" grpId="0"/>
      <p:bldP spid="369759" grpId="0"/>
      <p:bldP spid="36976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Performance of rdt3.0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55738"/>
            <a:ext cx="8372475" cy="9906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  <a:cs typeface="+mn-cs"/>
              </a:rPr>
              <a:t>rdt3.0 is correct, but </a:t>
            </a:r>
            <a:r>
              <a:rPr lang="en-US" dirty="0" smtClean="0">
                <a:ea typeface="ＭＳ Ｐゴシック" charset="0"/>
                <a:cs typeface="+mn-cs"/>
              </a:rPr>
              <a:t>way too slow to use in practice</a:t>
            </a:r>
            <a:endParaRPr lang="en-US" dirty="0">
              <a:ea typeface="ＭＳ Ｐゴシック" charset="0"/>
              <a:cs typeface="+mn-cs"/>
            </a:endParaRPr>
          </a:p>
          <a:p>
            <a:pPr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  <a:cs typeface="+mn-cs"/>
              </a:rPr>
              <a:t>e.g.: 1 </a:t>
            </a:r>
            <a:r>
              <a:rPr lang="en-US" dirty="0" err="1">
                <a:ea typeface="ＭＳ Ｐゴシック" charset="0"/>
                <a:cs typeface="+mn-cs"/>
              </a:rPr>
              <a:t>Gbps</a:t>
            </a:r>
            <a:r>
              <a:rPr lang="en-US" dirty="0">
                <a:ea typeface="ＭＳ Ｐゴシック" charset="0"/>
                <a:cs typeface="+mn-cs"/>
              </a:rPr>
              <a:t> link, 15 </a:t>
            </a:r>
            <a:r>
              <a:rPr lang="en-US" dirty="0" err="1">
                <a:ea typeface="ＭＳ Ｐゴシック" charset="0"/>
                <a:cs typeface="+mn-cs"/>
              </a:rPr>
              <a:t>ms</a:t>
            </a:r>
            <a:r>
              <a:rPr lang="en-US" dirty="0">
                <a:ea typeface="ＭＳ Ｐゴシック" charset="0"/>
                <a:cs typeface="+mn-cs"/>
              </a:rPr>
              <a:t> prop. delay, 8000 bit packet:</a:t>
            </a:r>
          </a:p>
          <a:p>
            <a:pPr>
              <a:buFont typeface="Wingdings" charset="2"/>
              <a:buChar char="§"/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  <p:sp>
        <p:nvSpPr>
          <p:cNvPr id="43014" name="Rectangle 4"/>
          <p:cNvSpPr>
            <a:spLocks noChangeArrowheads="1"/>
          </p:cNvSpPr>
          <p:nvPr/>
        </p:nvSpPr>
        <p:spPr bwMode="auto">
          <a:xfrm>
            <a:off x="457200" y="3513138"/>
            <a:ext cx="8372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688975" indent="-231775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U </a:t>
            </a:r>
            <a:r>
              <a:rPr lang="en-US" altLang="en-US" sz="2400" baseline="-25000" smtClean="0">
                <a:solidFill>
                  <a:srgbClr val="000000"/>
                </a:solidFill>
                <a:latin typeface="Gill Sans MT" panose="020B0502020104020203" pitchFamily="34" charset="0"/>
              </a:rPr>
              <a:t>sender</a:t>
            </a: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: </a:t>
            </a:r>
            <a:r>
              <a:rPr lang="en-US" altLang="en-US" sz="24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utilization</a:t>
            </a: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 – fraction of time sender busy sending</a:t>
            </a:r>
          </a:p>
        </p:txBody>
      </p:sp>
      <p:graphicFrame>
        <p:nvGraphicFramePr>
          <p:cNvPr id="58374" name="Object 5"/>
          <p:cNvGraphicFramePr>
            <a:graphicFrameLocks noChangeAspect="1"/>
          </p:cNvGraphicFramePr>
          <p:nvPr/>
        </p:nvGraphicFramePr>
        <p:xfrm>
          <a:off x="1690688" y="3970338"/>
          <a:ext cx="674846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icture" r:id="rId3" imgW="3581400" imgH="495300" progId="Word.Picture.8">
                  <p:embed/>
                </p:oleObj>
              </mc:Choice>
              <mc:Fallback>
                <p:oleObj name="Picture" r:id="rId3" imgW="3581400" imgH="4953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3970338"/>
                        <a:ext cx="6748462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533400" y="4960938"/>
            <a:ext cx="8372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688975" lvl="1" indent="-2317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if RTT=30 msec, 1KB </a:t>
            </a:r>
            <a:r>
              <a:rPr lang="en-US" dirty="0" err="1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pkt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every 30 msec: 33kB/sec </a:t>
            </a:r>
            <a:r>
              <a:rPr lang="en-US" dirty="0" err="1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thruput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over 1 Gbps link</a:t>
            </a:r>
          </a:p>
          <a:p>
            <a:pPr marL="292100" indent="-2921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network protocol limits use of physical resources!</a:t>
            </a:r>
          </a:p>
        </p:txBody>
      </p:sp>
      <p:pic>
        <p:nvPicPr>
          <p:cNvPr id="58376" name="Picture 9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00647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8377" name="Group 24"/>
          <p:cNvGrpSpPr>
            <a:grpSpLocks/>
          </p:cNvGrpSpPr>
          <p:nvPr/>
        </p:nvGrpSpPr>
        <p:grpSpPr bwMode="auto">
          <a:xfrm>
            <a:off x="1789113" y="2438400"/>
            <a:ext cx="5903912" cy="812800"/>
            <a:chOff x="137" y="1675"/>
            <a:chExt cx="3719" cy="512"/>
          </a:xfrm>
        </p:grpSpPr>
        <p:sp>
          <p:nvSpPr>
            <p:cNvPr id="43019" name="Text Box 10"/>
            <p:cNvSpPr txBox="1">
              <a:spLocks noChangeArrowheads="1"/>
            </p:cNvSpPr>
            <p:nvPr/>
          </p:nvSpPr>
          <p:spPr bwMode="auto">
            <a:xfrm>
              <a:off x="137" y="1795"/>
              <a:ext cx="7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i="1" smtClean="0">
                  <a:solidFill>
                    <a:srgbClr val="000000"/>
                  </a:solidFill>
                  <a:latin typeface="Arial" charset="0"/>
                </a:rPr>
                <a:t>D</a:t>
              </a:r>
              <a:r>
                <a:rPr lang="en-US" sz="2400" i="1" baseline="-25000" smtClean="0">
                  <a:solidFill>
                    <a:srgbClr val="000000"/>
                  </a:solidFill>
                  <a:latin typeface="Arial" charset="0"/>
                </a:rPr>
                <a:t>trans</a:t>
              </a:r>
              <a:r>
                <a:rPr lang="en-US" sz="2400" i="1" smtClean="0">
                  <a:solidFill>
                    <a:srgbClr val="000000"/>
                  </a:solidFill>
                  <a:latin typeface="Arial" charset="0"/>
                </a:rPr>
                <a:t> =</a:t>
              </a:r>
            </a:p>
          </p:txBody>
        </p:sp>
        <p:grpSp>
          <p:nvGrpSpPr>
            <p:cNvPr id="58379" name="Group 14"/>
            <p:cNvGrpSpPr>
              <a:grpSpLocks/>
            </p:cNvGrpSpPr>
            <p:nvPr/>
          </p:nvGrpSpPr>
          <p:grpSpPr bwMode="auto">
            <a:xfrm>
              <a:off x="827" y="1677"/>
              <a:ext cx="255" cy="496"/>
              <a:chOff x="155" y="2937"/>
              <a:chExt cx="255" cy="496"/>
            </a:xfrm>
          </p:grpSpPr>
          <p:sp>
            <p:nvSpPr>
              <p:cNvPr id="43029" name="Text Box 11"/>
              <p:cNvSpPr txBox="1">
                <a:spLocks noChangeArrowheads="1"/>
              </p:cNvSpPr>
              <p:nvPr/>
            </p:nvSpPr>
            <p:spPr bwMode="auto">
              <a:xfrm>
                <a:off x="176" y="2937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000000"/>
                    </a:solidFill>
                  </a:rPr>
                  <a:t>L</a:t>
                </a:r>
              </a:p>
            </p:txBody>
          </p:sp>
          <p:sp>
            <p:nvSpPr>
              <p:cNvPr id="43030" name="Text Box 12"/>
              <p:cNvSpPr txBox="1">
                <a:spLocks noChangeArrowheads="1"/>
              </p:cNvSpPr>
              <p:nvPr/>
            </p:nvSpPr>
            <p:spPr bwMode="auto">
              <a:xfrm>
                <a:off x="155" y="3145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000000"/>
                    </a:solidFill>
                    <a:latin typeface="Arial" charset="0"/>
                  </a:rPr>
                  <a:t>R</a:t>
                </a:r>
              </a:p>
            </p:txBody>
          </p:sp>
          <p:sp>
            <p:nvSpPr>
              <p:cNvPr id="43031" name="Line 13"/>
              <p:cNvSpPr>
                <a:spLocks noChangeShapeType="1"/>
              </p:cNvSpPr>
              <p:nvPr/>
            </p:nvSpPr>
            <p:spPr bwMode="auto">
              <a:xfrm>
                <a:off x="204" y="3192"/>
                <a:ext cx="1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58380" name="Group 19"/>
            <p:cNvGrpSpPr>
              <a:grpSpLocks/>
            </p:cNvGrpSpPr>
            <p:nvPr/>
          </p:nvGrpSpPr>
          <p:grpSpPr bwMode="auto">
            <a:xfrm>
              <a:off x="1233" y="1675"/>
              <a:ext cx="1225" cy="512"/>
              <a:chOff x="1401" y="1693"/>
              <a:chExt cx="1225" cy="512"/>
            </a:xfrm>
          </p:grpSpPr>
          <p:sp>
            <p:nvSpPr>
              <p:cNvPr id="43025" name="Text Box 6"/>
              <p:cNvSpPr txBox="1">
                <a:spLocks noChangeArrowheads="1"/>
              </p:cNvSpPr>
              <p:nvPr/>
            </p:nvSpPr>
            <p:spPr bwMode="auto">
              <a:xfrm>
                <a:off x="2085" y="1748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000" smtClean="0">
                    <a:solidFill>
                      <a:srgbClr val="000000"/>
                    </a:solidFill>
                    <a:latin typeface="Comic Sans MS" charset="0"/>
                  </a:rPr>
                  <a:t> </a:t>
                </a:r>
                <a:endParaRPr lang="en-US" sz="2400" smtClean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3026" name="Text Box 16"/>
              <p:cNvSpPr txBox="1">
                <a:spLocks noChangeArrowheads="1"/>
              </p:cNvSpPr>
              <p:nvPr/>
            </p:nvSpPr>
            <p:spPr bwMode="auto">
              <a:xfrm>
                <a:off x="1563" y="1693"/>
                <a:ext cx="89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000000"/>
                    </a:solidFill>
                    <a:latin typeface="Arial" charset="0"/>
                  </a:rPr>
                  <a:t>8000 bits</a:t>
                </a:r>
              </a:p>
            </p:txBody>
          </p:sp>
          <p:sp>
            <p:nvSpPr>
              <p:cNvPr id="43027" name="Text Box 17"/>
              <p:cNvSpPr txBox="1">
                <a:spLocks noChangeArrowheads="1"/>
              </p:cNvSpPr>
              <p:nvPr/>
            </p:nvSpPr>
            <p:spPr bwMode="auto">
              <a:xfrm>
                <a:off x="1401" y="1917"/>
                <a:ext cx="122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000000"/>
                    </a:solidFill>
                  </a:rPr>
                  <a:t>10</a:t>
                </a:r>
                <a:r>
                  <a:rPr lang="en-US" sz="2400" i="1" baseline="30000" smtClean="0">
                    <a:solidFill>
                      <a:srgbClr val="000000"/>
                    </a:solidFill>
                  </a:rPr>
                  <a:t>9 </a:t>
                </a:r>
                <a:r>
                  <a:rPr lang="en-US" sz="2400" i="1" smtClean="0">
                    <a:solidFill>
                      <a:srgbClr val="000000"/>
                    </a:solidFill>
                  </a:rPr>
                  <a:t>bits/sec</a:t>
                </a:r>
              </a:p>
            </p:txBody>
          </p:sp>
          <p:sp>
            <p:nvSpPr>
              <p:cNvPr id="43028" name="Line 18"/>
              <p:cNvSpPr>
                <a:spLocks noChangeShapeType="1"/>
              </p:cNvSpPr>
              <p:nvPr/>
            </p:nvSpPr>
            <p:spPr bwMode="auto">
              <a:xfrm>
                <a:off x="1604" y="1950"/>
                <a:ext cx="97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3022" name="Text Box 20"/>
            <p:cNvSpPr txBox="1">
              <a:spLocks noChangeArrowheads="1"/>
            </p:cNvSpPr>
            <p:nvPr/>
          </p:nvSpPr>
          <p:spPr bwMode="auto">
            <a:xfrm>
              <a:off x="1093" y="178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000000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43023" name="Text Box 22"/>
            <p:cNvSpPr txBox="1">
              <a:spLocks noChangeArrowheads="1"/>
            </p:cNvSpPr>
            <p:nvPr/>
          </p:nvSpPr>
          <p:spPr bwMode="auto">
            <a:xfrm>
              <a:off x="2509" y="178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smtClean="0">
                  <a:solidFill>
                    <a:srgbClr val="000000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43024" name="Text Box 23"/>
            <p:cNvSpPr txBox="1">
              <a:spLocks noChangeArrowheads="1"/>
            </p:cNvSpPr>
            <p:nvPr/>
          </p:nvSpPr>
          <p:spPr bwMode="auto">
            <a:xfrm>
              <a:off x="2715" y="1777"/>
              <a:ext cx="11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i="1" smtClean="0">
                  <a:solidFill>
                    <a:srgbClr val="000000"/>
                  </a:solidFill>
                  <a:latin typeface="Arial" charset="0"/>
                </a:rPr>
                <a:t>8 microsecs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3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960438"/>
            <a:ext cx="667226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63525"/>
            <a:ext cx="7772400" cy="1008063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rdt3.0: stop-and-wait operation</a:t>
            </a:r>
          </a:p>
        </p:txBody>
      </p:sp>
      <p:sp>
        <p:nvSpPr>
          <p:cNvPr id="59397" name="Line 3"/>
          <p:cNvSpPr>
            <a:spLocks noChangeShapeType="1"/>
          </p:cNvSpPr>
          <p:nvPr/>
        </p:nvSpPr>
        <p:spPr bwMode="auto">
          <a:xfrm>
            <a:off x="3557588" y="2001838"/>
            <a:ext cx="2227262" cy="922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233363" y="1797050"/>
            <a:ext cx="3232150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first packet bit transmitted, t = 0</a:t>
            </a:r>
          </a:p>
        </p:txBody>
      </p:sp>
      <p:sp>
        <p:nvSpPr>
          <p:cNvPr id="59399" name="Line 5"/>
          <p:cNvSpPr>
            <a:spLocks noChangeShapeType="1"/>
          </p:cNvSpPr>
          <p:nvPr/>
        </p:nvSpPr>
        <p:spPr bwMode="auto">
          <a:xfrm>
            <a:off x="3546475" y="1782763"/>
            <a:ext cx="23813" cy="2913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00" name="Line 6"/>
          <p:cNvSpPr>
            <a:spLocks noChangeShapeType="1"/>
          </p:cNvSpPr>
          <p:nvPr/>
        </p:nvSpPr>
        <p:spPr bwMode="auto">
          <a:xfrm>
            <a:off x="5773738" y="1795463"/>
            <a:ext cx="22225" cy="2890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3017838" y="1446213"/>
            <a:ext cx="885825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sender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02" name="Text Box 8"/>
          <p:cNvSpPr txBox="1">
            <a:spLocks noChangeArrowheads="1"/>
          </p:cNvSpPr>
          <p:nvPr/>
        </p:nvSpPr>
        <p:spPr bwMode="auto">
          <a:xfrm>
            <a:off x="5195888" y="1446213"/>
            <a:ext cx="946150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receiver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03" name="Line 9"/>
          <p:cNvSpPr>
            <a:spLocks noChangeShapeType="1"/>
          </p:cNvSpPr>
          <p:nvPr/>
        </p:nvSpPr>
        <p:spPr bwMode="auto">
          <a:xfrm>
            <a:off x="3570288" y="1997075"/>
            <a:ext cx="2190750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04" name="Line 10"/>
          <p:cNvSpPr>
            <a:spLocks noChangeShapeType="1"/>
          </p:cNvSpPr>
          <p:nvPr/>
        </p:nvSpPr>
        <p:spPr bwMode="auto">
          <a:xfrm>
            <a:off x="3575050" y="4108450"/>
            <a:ext cx="219233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05" name="Line 11"/>
          <p:cNvSpPr>
            <a:spLocks noChangeShapeType="1"/>
          </p:cNvSpPr>
          <p:nvPr/>
        </p:nvSpPr>
        <p:spPr bwMode="auto">
          <a:xfrm flipV="1">
            <a:off x="3575050" y="3165475"/>
            <a:ext cx="2209800" cy="922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06" name="Freeform 12"/>
          <p:cNvSpPr>
            <a:spLocks/>
          </p:cNvSpPr>
          <p:nvPr/>
        </p:nvSpPr>
        <p:spPr bwMode="auto">
          <a:xfrm>
            <a:off x="3552825" y="1995488"/>
            <a:ext cx="2232025" cy="11557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07" name="Line 13"/>
          <p:cNvSpPr>
            <a:spLocks noChangeShapeType="1"/>
          </p:cNvSpPr>
          <p:nvPr/>
        </p:nvSpPr>
        <p:spPr bwMode="auto">
          <a:xfrm flipH="1">
            <a:off x="3408363" y="1995488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08" name="Line 14"/>
          <p:cNvSpPr>
            <a:spLocks noChangeShapeType="1"/>
          </p:cNvSpPr>
          <p:nvPr/>
        </p:nvSpPr>
        <p:spPr bwMode="auto">
          <a:xfrm flipH="1">
            <a:off x="3408363" y="2236788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09" name="Line 15"/>
          <p:cNvSpPr>
            <a:spLocks noChangeShapeType="1"/>
          </p:cNvSpPr>
          <p:nvPr/>
        </p:nvSpPr>
        <p:spPr bwMode="auto">
          <a:xfrm flipH="1">
            <a:off x="3419475" y="4095750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10" name="Text Box 16"/>
          <p:cNvSpPr txBox="1">
            <a:spLocks noChangeArrowheads="1"/>
          </p:cNvSpPr>
          <p:nvPr/>
        </p:nvSpPr>
        <p:spPr bwMode="auto">
          <a:xfrm>
            <a:off x="2755900" y="2968625"/>
            <a:ext cx="847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CC0000"/>
                </a:solidFill>
                <a:latin typeface="Arial" panose="020B0604020202020204" pitchFamily="34" charset="0"/>
              </a:rPr>
              <a:t>RTT</a:t>
            </a:r>
            <a:r>
              <a:rPr lang="en-US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11" name="Line 17"/>
          <p:cNvSpPr>
            <a:spLocks noChangeShapeType="1"/>
          </p:cNvSpPr>
          <p:nvPr/>
        </p:nvSpPr>
        <p:spPr bwMode="auto">
          <a:xfrm>
            <a:off x="3443288" y="3276600"/>
            <a:ext cx="11112" cy="81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3448050" y="2259013"/>
            <a:ext cx="3175" cy="768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13" name="Text Box 19"/>
          <p:cNvSpPr txBox="1">
            <a:spLocks noChangeArrowheads="1"/>
          </p:cNvSpPr>
          <p:nvPr/>
        </p:nvSpPr>
        <p:spPr bwMode="auto">
          <a:xfrm>
            <a:off x="0" y="2074863"/>
            <a:ext cx="346551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last packet bit transmitted, </a:t>
            </a:r>
            <a:r>
              <a:rPr lang="en-US" altLang="en-US" smtClean="0">
                <a:solidFill>
                  <a:srgbClr val="CC0000"/>
                </a:solidFill>
                <a:latin typeface="Arial" panose="020B0604020202020204" pitchFamily="34" charset="0"/>
              </a:rPr>
              <a:t>t = L / R</a:t>
            </a:r>
            <a:endParaRPr lang="en-US" altLang="en-US" smtClean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 flipH="1">
            <a:off x="5761038" y="2909888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15" name="Text Box 21"/>
          <p:cNvSpPr txBox="1">
            <a:spLocks noChangeArrowheads="1"/>
          </p:cNvSpPr>
          <p:nvPr/>
        </p:nvSpPr>
        <p:spPr bwMode="auto">
          <a:xfrm>
            <a:off x="5842000" y="2733675"/>
            <a:ext cx="2425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first packet bit arrives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16" name="Line 22"/>
          <p:cNvSpPr>
            <a:spLocks noChangeShapeType="1"/>
          </p:cNvSpPr>
          <p:nvPr/>
        </p:nvSpPr>
        <p:spPr bwMode="auto">
          <a:xfrm>
            <a:off x="5784850" y="3159125"/>
            <a:ext cx="127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17" name="Text Box 23"/>
          <p:cNvSpPr txBox="1">
            <a:spLocks noChangeArrowheads="1"/>
          </p:cNvSpPr>
          <p:nvPr/>
        </p:nvSpPr>
        <p:spPr bwMode="auto">
          <a:xfrm>
            <a:off x="5848350" y="2986088"/>
            <a:ext cx="3114675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last packet bit arrives, send ACK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18" name="Text Box 24"/>
          <p:cNvSpPr txBox="1">
            <a:spLocks noChangeArrowheads="1"/>
          </p:cNvSpPr>
          <p:nvPr/>
        </p:nvSpPr>
        <p:spPr bwMode="auto">
          <a:xfrm>
            <a:off x="825500" y="3768725"/>
            <a:ext cx="268605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ACK arrives, send next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packet, </a:t>
            </a:r>
            <a:r>
              <a:rPr lang="en-US" altLang="en-US" smtClean="0">
                <a:solidFill>
                  <a:srgbClr val="CC0000"/>
                </a:solidFill>
                <a:latin typeface="Arial" panose="020B0604020202020204" pitchFamily="34" charset="0"/>
              </a:rPr>
              <a:t>t = RTT + L / R</a:t>
            </a:r>
            <a:endParaRPr lang="en-US" altLang="en-US" smtClean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19" name="Freeform 25"/>
          <p:cNvSpPr>
            <a:spLocks/>
          </p:cNvSpPr>
          <p:nvPr/>
        </p:nvSpPr>
        <p:spPr bwMode="auto">
          <a:xfrm>
            <a:off x="3570288" y="4103688"/>
            <a:ext cx="1419225" cy="577850"/>
          </a:xfrm>
          <a:custGeom>
            <a:avLst/>
            <a:gdLst>
              <a:gd name="T0" fmla="*/ 0 w 1845"/>
              <a:gd name="T1" fmla="*/ 0 h 592"/>
              <a:gd name="T2" fmla="*/ 2147483647 w 1845"/>
              <a:gd name="T3" fmla="*/ 2147483647 h 592"/>
              <a:gd name="T4" fmla="*/ 2147483647 w 1845"/>
              <a:gd name="T5" fmla="*/ 2147483647 h 592"/>
              <a:gd name="T6" fmla="*/ 0 w 1845"/>
              <a:gd name="T7" fmla="*/ 2147483647 h 592"/>
              <a:gd name="T8" fmla="*/ 0 w 1845"/>
              <a:gd name="T9" fmla="*/ 0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5" h="592">
                <a:moveTo>
                  <a:pt x="0" y="0"/>
                </a:moveTo>
                <a:lnTo>
                  <a:pt x="1845" y="592"/>
                </a:lnTo>
                <a:lnTo>
                  <a:pt x="1095" y="592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9420" name="Group 26"/>
          <p:cNvGrpSpPr>
            <a:grpSpLocks/>
          </p:cNvGrpSpPr>
          <p:nvPr/>
        </p:nvGrpSpPr>
        <p:grpSpPr bwMode="auto">
          <a:xfrm>
            <a:off x="3563938" y="4095750"/>
            <a:ext cx="1281112" cy="534988"/>
            <a:chOff x="12315" y="13225"/>
            <a:chExt cx="2775" cy="913"/>
          </a:xfrm>
        </p:grpSpPr>
        <p:sp>
          <p:nvSpPr>
            <p:cNvPr id="59424" name="Line 27"/>
            <p:cNvSpPr>
              <a:spLocks noChangeShapeType="1"/>
            </p:cNvSpPr>
            <p:nvPr/>
          </p:nvSpPr>
          <p:spPr bwMode="auto">
            <a:xfrm>
              <a:off x="12315" y="13225"/>
              <a:ext cx="1587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9425" name="Line 28"/>
            <p:cNvSpPr>
              <a:spLocks noChangeShapeType="1"/>
            </p:cNvSpPr>
            <p:nvPr/>
          </p:nvSpPr>
          <p:spPr bwMode="auto">
            <a:xfrm>
              <a:off x="13915" y="13737"/>
              <a:ext cx="1175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3563938" y="4337050"/>
            <a:ext cx="317500" cy="12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3887788" y="4460875"/>
            <a:ext cx="541337" cy="2349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59423" name="Object 35"/>
          <p:cNvGraphicFramePr>
            <a:graphicFrameLocks noChangeAspect="1"/>
          </p:cNvGraphicFramePr>
          <p:nvPr/>
        </p:nvGraphicFramePr>
        <p:xfrm>
          <a:off x="1255713" y="4862513"/>
          <a:ext cx="674846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Picture" r:id="rId4" imgW="3581400" imgH="495300" progId="Word.Picture.8">
                  <p:embed/>
                </p:oleObj>
              </mc:Choice>
              <mc:Fallback>
                <p:oleObj name="Picture" r:id="rId4" imgW="3581400" imgH="4953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713" y="4862513"/>
                        <a:ext cx="6748462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894"/>
          <p:cNvGrpSpPr>
            <a:grpSpLocks/>
          </p:cNvGrpSpPr>
          <p:nvPr/>
        </p:nvGrpSpPr>
        <p:grpSpPr bwMode="auto">
          <a:xfrm>
            <a:off x="5102225" y="1601788"/>
            <a:ext cx="3540125" cy="4545012"/>
            <a:chOff x="3277" y="974"/>
            <a:chExt cx="2230" cy="2863"/>
          </a:xfrm>
        </p:grpSpPr>
        <p:sp>
          <p:nvSpPr>
            <p:cNvPr id="18464" name="Freeform 895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116 w 1036"/>
                <a:gd name="T1" fmla="*/ 11 h 675"/>
                <a:gd name="T2" fmla="*/ 673 w 1036"/>
                <a:gd name="T3" fmla="*/ 53 h 675"/>
                <a:gd name="T4" fmla="*/ 356 w 1036"/>
                <a:gd name="T5" fmla="*/ 129 h 675"/>
                <a:gd name="T6" fmla="*/ 264 w 1036"/>
                <a:gd name="T7" fmla="*/ 229 h 675"/>
                <a:gd name="T8" fmla="*/ 37 w 1036"/>
                <a:gd name="T9" fmla="*/ 297 h 675"/>
                <a:gd name="T10" fmla="*/ 29 w 1036"/>
                <a:gd name="T11" fmla="*/ 459 h 675"/>
                <a:gd name="T12" fmla="*/ 227 w 1036"/>
                <a:gd name="T13" fmla="*/ 489 h 675"/>
                <a:gd name="T14" fmla="*/ 792 w 1036"/>
                <a:gd name="T15" fmla="*/ 489 h 675"/>
                <a:gd name="T16" fmla="*/ 1030 w 1036"/>
                <a:gd name="T17" fmla="*/ 555 h 675"/>
                <a:gd name="T18" fmla="*/ 1296 w 1036"/>
                <a:gd name="T19" fmla="*/ 657 h 675"/>
                <a:gd name="T20" fmla="*/ 1499 w 1036"/>
                <a:gd name="T21" fmla="*/ 661 h 675"/>
                <a:gd name="T22" fmla="*/ 1640 w 1036"/>
                <a:gd name="T23" fmla="*/ 603 h 675"/>
                <a:gd name="T24" fmla="*/ 1711 w 1036"/>
                <a:gd name="T25" fmla="*/ 445 h 675"/>
                <a:gd name="T26" fmla="*/ 1755 w 1036"/>
                <a:gd name="T27" fmla="*/ 291 h 675"/>
                <a:gd name="T28" fmla="*/ 1760 w 1036"/>
                <a:gd name="T29" fmla="*/ 107 h 675"/>
                <a:gd name="T30" fmla="*/ 1611 w 1036"/>
                <a:gd name="T31" fmla="*/ 17 h 675"/>
                <a:gd name="T32" fmla="*/ 1337 w 1036"/>
                <a:gd name="T33" fmla="*/ 3 h 675"/>
                <a:gd name="T34" fmla="*/ 111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8465" name="Group 896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508" name="Rectangle 897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09" name="AutoShape 898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>
                  <a:solidFill>
                    <a:srgbClr val="00CCFF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8466" name="Freeform 899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32" name="Line 900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3" name="Line 901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4" name="Line 902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5" name="Line 903"/>
            <p:cNvSpPr>
              <a:spLocks noChangeShapeType="1"/>
            </p:cNvSpPr>
            <p:nvPr/>
          </p:nvSpPr>
          <p:spPr bwMode="auto">
            <a:xfrm flipH="1">
              <a:off x="3827" y="2977"/>
              <a:ext cx="160" cy="29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6" name="Line 904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7" name="Line 905"/>
            <p:cNvSpPr>
              <a:spLocks noChangeShapeType="1"/>
            </p:cNvSpPr>
            <p:nvPr/>
          </p:nvSpPr>
          <p:spPr bwMode="auto">
            <a:xfrm>
              <a:off x="3680" y="3221"/>
              <a:ext cx="1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8" name="Line 906"/>
            <p:cNvSpPr>
              <a:spLocks noChangeShapeType="1"/>
            </p:cNvSpPr>
            <p:nvPr/>
          </p:nvSpPr>
          <p:spPr bwMode="auto">
            <a:xfrm>
              <a:off x="3914" y="3271"/>
              <a:ext cx="30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9" name="Line 907"/>
            <p:cNvSpPr>
              <a:spLocks noChangeShapeType="1"/>
            </p:cNvSpPr>
            <p:nvPr/>
          </p:nvSpPr>
          <p:spPr bwMode="auto">
            <a:xfrm flipH="1">
              <a:off x="4065" y="3213"/>
              <a:ext cx="34" cy="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0" name="Line 908"/>
            <p:cNvSpPr>
              <a:spLocks noChangeShapeType="1"/>
            </p:cNvSpPr>
            <p:nvPr/>
          </p:nvSpPr>
          <p:spPr bwMode="auto">
            <a:xfrm>
              <a:off x="3947" y="3269"/>
              <a:ext cx="1" cy="5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1" name="Line 909"/>
            <p:cNvSpPr>
              <a:spLocks noChangeShapeType="1"/>
            </p:cNvSpPr>
            <p:nvPr/>
          </p:nvSpPr>
          <p:spPr bwMode="auto">
            <a:xfrm flipH="1" flipV="1">
              <a:off x="4197" y="3274"/>
              <a:ext cx="0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2" name="Line 910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3" name="Line 911"/>
            <p:cNvSpPr>
              <a:spLocks noChangeShapeType="1"/>
            </p:cNvSpPr>
            <p:nvPr/>
          </p:nvSpPr>
          <p:spPr bwMode="auto">
            <a:xfrm>
              <a:off x="3901" y="3144"/>
              <a:ext cx="5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4" name="Line 912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5" name="Line 913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8481" name="Group 914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18841" name="Picture 915" descr="access_point_stylized_smal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842" name="Picture 916" descr="antenna_radiation_stylized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8482" name="Freeform 917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483" name="Freeform 918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4627 w 765"/>
                <a:gd name="T1" fmla="*/ 763 h 459"/>
                <a:gd name="T2" fmla="*/ 9913 w 765"/>
                <a:gd name="T3" fmla="*/ 5420 h 459"/>
                <a:gd name="T4" fmla="*/ 3316 w 765"/>
                <a:gd name="T5" fmla="*/ 7714 h 459"/>
                <a:gd name="T6" fmla="*/ 474 w 765"/>
                <a:gd name="T7" fmla="*/ 25995 h 459"/>
                <a:gd name="T8" fmla="*/ 6202 w 765"/>
                <a:gd name="T9" fmla="*/ 34346 h 459"/>
                <a:gd name="T10" fmla="*/ 11922 w 765"/>
                <a:gd name="T11" fmla="*/ 32921 h 459"/>
                <a:gd name="T12" fmla="*/ 20124 w 765"/>
                <a:gd name="T13" fmla="*/ 34346 h 459"/>
                <a:gd name="T14" fmla="*/ 24081 w 765"/>
                <a:gd name="T15" fmla="*/ 33549 h 459"/>
                <a:gd name="T16" fmla="*/ 25921 w 765"/>
                <a:gd name="T17" fmla="*/ 28785 h 459"/>
                <a:gd name="T18" fmla="*/ 25875 w 765"/>
                <a:gd name="T19" fmla="*/ 12218 h 459"/>
                <a:gd name="T20" fmla="*/ 22836 w 765"/>
                <a:gd name="T21" fmla="*/ 2665 h 459"/>
                <a:gd name="T22" fmla="*/ 14627 w 765"/>
                <a:gd name="T23" fmla="*/ 763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49" name="Line 919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0" name="Line 920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1" name="Line 921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2" name="Line 922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3" name="Line 923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4" name="Line 924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5" name="Line 925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6" name="Line 926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7" name="Line 927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8" name="Line 928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9" name="Line 929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0" name="Line 930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1" name="Line 931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2" name="Line 932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3" name="Line 933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4" name="Line 934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5" name="Line 935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8501" name="Group 936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18824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25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26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27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28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29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30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31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32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33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34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35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36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37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838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504" name="Oval 952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pic>
            <p:nvPicPr>
              <p:cNvPr id="18840" name="Picture 953" descr="cell_tower_radiation_gray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8502" name="Group 954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480" name="Line 955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8816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17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18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819" name="Group 959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18822" name="Freeform 96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823" name="Freeform 96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85" name="Line 962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86" name="Line 963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3" name="Group 964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1880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0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0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810" name="Group 96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813" name="Freeform 96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814" name="Freeform 97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76" name="Line 97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77" name="Line 97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4" name="Group 973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1879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0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0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802" name="Group 97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805" name="Freeform 97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806" name="Freeform 97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68" name="Line 98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69" name="Line 98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5" name="Group 982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1879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9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9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794" name="Group 98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97" name="Freeform 98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98" name="Freeform 98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60" name="Line 98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61" name="Line 99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6" name="Group 991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1878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8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8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786" name="Group 99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89" name="Freeform 99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90" name="Freeform 99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52" name="Line 99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53" name="Line 99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7" name="Group 1000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1877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7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7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778" name="Group 100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81" name="Freeform 100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82" name="Freeform 100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44" name="Line 100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45" name="Line 100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173" name="Line 1009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8509" name="Group 1010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1876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6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6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770" name="Group 101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73" name="Freeform 101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74" name="Freeform 101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36" name="Line 101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37" name="Line 101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0" name="Group 1019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1875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6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6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762" name="Group 102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65" name="Freeform 102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66" name="Freeform 102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28" name="Line 102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29" name="Line 102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1" name="Group 1028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1875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5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5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754" name="Group 103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57" name="Freeform 103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58" name="Freeform 103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20" name="Line 103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21" name="Line 103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2" name="Group 1037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1874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4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4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746" name="Group 104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49" name="Freeform 104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50" name="Freeform 104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12" name="Line 104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13" name="Line 104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3" name="Group 1046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1873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3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3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738" name="Group 105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41" name="Freeform 105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42" name="Freeform 105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404" name="Line 105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05" name="Line 105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4" name="Group 1055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1872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2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2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730" name="Group 105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33" name="Freeform 106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34" name="Freeform 106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4396" name="Line 106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97" name="Line 106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5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5" name="Group 1064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18713" name="Group 1065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18715" name="Freeform 1066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16" name="Freeform 1067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17" name="Freeform 1068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18" name="Freeform 1069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19" name="Freeform 1070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20" name="Freeform 1071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21" name="Freeform 1072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22" name="Freeform 1073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23" name="Freeform 1074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24" name="Freeform 1075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25" name="Freeform 1076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26" name="Freeform 1077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pic>
            <p:nvPicPr>
              <p:cNvPr id="18714" name="Picture 1078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8516" name="Group 1079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18699" name="Group 1080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18701" name="Freeform 1081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02" name="Freeform 1082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03" name="Freeform 1083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04" name="Freeform 1084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05" name="Freeform 1085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06" name="Freeform 1086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07" name="Freeform 1087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08" name="Freeform 1088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09" name="Freeform 1089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10" name="Freeform 1090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11" name="Freeform 1091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712" name="Freeform 1092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pic>
            <p:nvPicPr>
              <p:cNvPr id="18700" name="Picture 1093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182" name="Line 1094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8518" name="Group 1095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18697" name="Picture 109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98" name="Freeform 1097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grpSp>
          <p:nvGrpSpPr>
            <p:cNvPr id="18519" name="Group 1098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18695" name="Picture 109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96" name="Freeform 1100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grpSp>
          <p:nvGrpSpPr>
            <p:cNvPr id="18520" name="Group 1101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18693" name="Picture 110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94" name="Freeform 110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grpSp>
          <p:nvGrpSpPr>
            <p:cNvPr id="18521" name="Group 1104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18691" name="Picture 1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92" name="Freeform 110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pic>
          <p:nvPicPr>
            <p:cNvPr id="18522" name="Picture 1107" descr="car_icon_small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523" name="Group 1108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18689" name="Picture 1109" descr="iphone_stylized_small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690" name="Picture 1110" descr="antenna_radiation_stylized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8524" name="Group 1111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18657" name="Freeform 111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323" name="Rectangle 1113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8659" name="Freeform 111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60" name="Freeform 111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326" name="Rectangle 1116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18662" name="Group 111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52" name="AutoShape 1118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53" name="AutoShape 1119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28" name="Rectangle 1120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18664" name="Group 112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350" name="AutoShape 1122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51" name="AutoShape 1123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30" name="Rectangle 1124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31" name="Rectangle 1125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18667" name="Group 112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348" name="AutoShape 1127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49" name="AutoShape 1128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8668" name="Freeform 112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grpSp>
            <p:nvGrpSpPr>
              <p:cNvPr id="18669" name="Group 113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346" name="AutoShape 1131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47" name="AutoShape 1132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35" name="Rectangle 1133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8671" name="Freeform 113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72" name="Freeform 113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8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338" name="Oval 1136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8674" name="Freeform 113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340" name="AutoShape 1138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41" name="AutoShape 1139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42" name="Oval 1140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43" name="Oval 1141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344" name="Oval 1142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45" name="Rectangle 1143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25" name="Group 1144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18625" name="Freeform 114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291" name="Rectangle 1146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8627" name="Freeform 114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28" name="Freeform 114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294" name="Rectangle 1149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18630" name="Group 115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20" name="AutoShape 115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21" name="AutoShape 1152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96" name="Rectangle 1153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18632" name="Group 115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318" name="AutoShape 1155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19" name="AutoShape 1156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98" name="Rectangle 1157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99" name="Rectangle 1158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18635" name="Group 115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316" name="AutoShape 1160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17" name="AutoShape 116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8636" name="Freeform 116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grpSp>
            <p:nvGrpSpPr>
              <p:cNvPr id="18637" name="Group 116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314" name="AutoShape 1164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15" name="AutoShape 1165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03" name="Rectangle 1166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8639" name="Freeform 116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40" name="Freeform 116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8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306" name="Oval 1169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8642" name="Freeform 117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308" name="AutoShape 1171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09" name="AutoShape 1172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10" name="Oval 1173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11" name="Oval 1174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312" name="Oval 1175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13" name="Rectangle 1176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26" name="Group 1177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18602" name="Picture 1178" descr="antenna_stylized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603" name="Picture 1179" descr="laptop_keyboar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04" name="Freeform 118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pic>
            <p:nvPicPr>
              <p:cNvPr id="18605" name="Picture 1181" descr="screen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06" name="Freeform 118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07" name="Freeform 118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08" name="Freeform 118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09" name="Freeform 118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10" name="Freeform 118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11" name="Freeform 118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grpSp>
            <p:nvGrpSpPr>
              <p:cNvPr id="18612" name="Group 118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619" name="Freeform 118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620" name="Freeform 119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621" name="Freeform 119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622" name="Freeform 119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623" name="Freeform 119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624" name="Freeform 119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18613" name="Freeform 119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14" name="Freeform 119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15" name="Freeform 119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16" name="Freeform 119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17" name="Freeform 119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618" name="Freeform 120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grpSp>
          <p:nvGrpSpPr>
            <p:cNvPr id="18527" name="Group 1201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18579" name="Picture 1202" descr="antenna_stylized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580" name="Picture 1203" descr="laptop_keyboar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81" name="Freeform 1204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pic>
            <p:nvPicPr>
              <p:cNvPr id="18582" name="Picture 1205" descr="screen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83" name="Freeform 1206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84" name="Freeform 1207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85" name="Freeform 1208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86" name="Freeform 1209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87" name="Freeform 1210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88" name="Freeform 1211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grpSp>
            <p:nvGrpSpPr>
              <p:cNvPr id="18589" name="Group 1212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596" name="Freeform 121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97" name="Freeform 121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98" name="Freeform 121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99" name="Freeform 121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600" name="Freeform 121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601" name="Freeform 121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18590" name="Freeform 1219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91" name="Freeform 1220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92" name="Freeform 1221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93" name="Freeform 1222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94" name="Freeform 1223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95" name="Freeform 1224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grpSp>
          <p:nvGrpSpPr>
            <p:cNvPr id="18528" name="Group 1225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18556" name="Picture 1226" descr="antenna_stylized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557" name="Picture 1227" descr="laptop_keyboar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58" name="Freeform 122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pic>
            <p:nvPicPr>
              <p:cNvPr id="18559" name="Picture 1229" descr="screen"/>
              <p:cNvPicPr>
                <a:picLocks noChangeAspect="1" noChangeArrowheads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60" name="Freeform 123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61" name="Freeform 123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62" name="Freeform 123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63" name="Freeform 123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64" name="Freeform 123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65" name="Freeform 123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grpSp>
            <p:nvGrpSpPr>
              <p:cNvPr id="18566" name="Group 123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573" name="Freeform 123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74" name="Freeform 123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75" name="Freeform 123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76" name="Freeform 124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77" name="Freeform 124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78" name="Freeform 124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18567" name="Freeform 124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68" name="Freeform 124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69" name="Freeform 124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70" name="Freeform 124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71" name="Freeform 124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72" name="Freeform 124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grpSp>
          <p:nvGrpSpPr>
            <p:cNvPr id="18529" name="Group 1249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18554" name="Picture 12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55" name="Freeform 125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grpSp>
          <p:nvGrpSpPr>
            <p:cNvPr id="18530" name="Group 1252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18531" name="Picture 1253" descr="antenna_stylized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532" name="Picture 1254" descr="laptop_keyboar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33" name="Freeform 1255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pic>
            <p:nvPicPr>
              <p:cNvPr id="18534" name="Picture 1256" descr="screen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35" name="Freeform 1257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36" name="Freeform 1258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37" name="Freeform 1259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38" name="Freeform 1260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39" name="Freeform 1261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40" name="Freeform 1262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grpSp>
            <p:nvGrpSpPr>
              <p:cNvPr id="18541" name="Group 1263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548" name="Freeform 1264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49" name="Freeform 1265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50" name="Freeform 1266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51" name="Freeform 1267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52" name="Freeform 1268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8553" name="Freeform 1269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endParaRPr lang="en-US" sz="1600" smtClean="0">
                    <a:solidFill>
                      <a:srgbClr val="000000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18542" name="Freeform 1270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43" name="Freeform 1271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44" name="Freeform 1272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45" name="Freeform 1273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46" name="Freeform 1274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547" name="Freeform 1275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</p:grpSp>
      <p:pic>
        <p:nvPicPr>
          <p:cNvPr id="18436" name="Picture 864" descr="underline_base"/>
          <p:cNvPicPr>
            <a:picLocks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0350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Transport services and protocols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50" y="1511300"/>
            <a:ext cx="4086225" cy="5114925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provide</a:t>
            </a:r>
            <a:r>
              <a:rPr lang="en-US" sz="2400" i="1">
                <a:solidFill>
                  <a:srgbClr val="FF0000"/>
                </a:solidFill>
                <a:ea typeface="ＭＳ Ｐゴシック" charset="0"/>
                <a:cs typeface="+mn-cs"/>
              </a:rPr>
              <a:t> </a:t>
            </a:r>
            <a:r>
              <a:rPr lang="en-US" sz="2400" i="1">
                <a:solidFill>
                  <a:srgbClr val="CC0000"/>
                </a:solidFill>
                <a:ea typeface="ＭＳ Ｐゴシック" charset="0"/>
                <a:cs typeface="+mn-cs"/>
              </a:rPr>
              <a:t>logical communication</a:t>
            </a:r>
            <a:r>
              <a:rPr lang="en-US" sz="2400">
                <a:ea typeface="ＭＳ Ｐゴシック" charset="0"/>
                <a:cs typeface="+mn-cs"/>
              </a:rPr>
              <a:t> between app processes running on different hosts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transport protocols run in end systems 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 side: breaks app messages into </a:t>
            </a:r>
            <a:r>
              <a:rPr lang="en-US" i="1">
                <a:solidFill>
                  <a:srgbClr val="CC0000"/>
                </a:solidFill>
                <a:ea typeface="ＭＳ Ｐゴシック" charset="0"/>
              </a:rPr>
              <a:t>segments</a:t>
            </a:r>
            <a:r>
              <a:rPr lang="en-US">
                <a:ea typeface="ＭＳ Ｐゴシック" charset="0"/>
              </a:rPr>
              <a:t>, passes to  network layer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rcv side: reassembles segments into messages, passes to app layer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>
                <a:ea typeface="ＭＳ Ｐゴシック" charset="0"/>
                <a:cs typeface="+mn-cs"/>
              </a:rPr>
              <a:t>more than one transport protocol available to apps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Internet: TCP and UDP</a:t>
            </a:r>
          </a:p>
        </p:txBody>
      </p:sp>
      <p:grpSp>
        <p:nvGrpSpPr>
          <p:cNvPr id="35485" name="Group 669"/>
          <p:cNvGrpSpPr>
            <a:grpSpLocks/>
          </p:cNvGrpSpPr>
          <p:nvPr/>
        </p:nvGrpSpPr>
        <p:grpSpPr bwMode="auto">
          <a:xfrm>
            <a:off x="7856538" y="4454525"/>
            <a:ext cx="1057275" cy="957263"/>
            <a:chOff x="-153" y="1680"/>
            <a:chExt cx="666" cy="603"/>
          </a:xfrm>
        </p:grpSpPr>
        <p:grpSp>
          <p:nvGrpSpPr>
            <p:cNvPr id="18455" name="Group 670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4122" name="Rectangle 671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3" name="Rectangle 672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4" name="Rectangle 673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5" name="Text Box 674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</a:rPr>
                  <a:t>application</a:t>
                </a:r>
              </a:p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FFFFFF"/>
                    </a:solidFill>
                  </a:rPr>
                  <a:t>transport</a:t>
                </a:r>
                <a:endParaRPr 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</a:rPr>
                  <a:t>network</a:t>
                </a:r>
              </a:p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26" name="Line 675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7" name="Line 676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8" name="Line 677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8456" name="Freeform 678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35114" name="Group 298"/>
          <p:cNvGrpSpPr>
            <a:grpSpLocks/>
          </p:cNvGrpSpPr>
          <p:nvPr/>
        </p:nvGrpSpPr>
        <p:grpSpPr bwMode="auto">
          <a:xfrm rot="2937887">
            <a:off x="5389563" y="3022600"/>
            <a:ext cx="3781425" cy="434975"/>
            <a:chOff x="2937" y="3579"/>
            <a:chExt cx="2382" cy="274"/>
          </a:xfrm>
        </p:grpSpPr>
        <p:sp>
          <p:nvSpPr>
            <p:cNvPr id="4116" name="Rectangle 295"/>
            <p:cNvSpPr>
              <a:spLocks noChangeArrowheads="1"/>
            </p:cNvSpPr>
            <p:nvPr/>
          </p:nvSpPr>
          <p:spPr bwMode="auto">
            <a:xfrm>
              <a:off x="3165" y="3631"/>
              <a:ext cx="192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17" name="Text Box 293"/>
            <p:cNvSpPr txBox="1">
              <a:spLocks noChangeArrowheads="1"/>
            </p:cNvSpPr>
            <p:nvPr/>
          </p:nvSpPr>
          <p:spPr bwMode="auto">
            <a:xfrm>
              <a:off x="3384" y="361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FFFFFF"/>
                  </a:solidFill>
                </a:rPr>
                <a:t>logical end-end transport</a:t>
              </a: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8453" name="Freeform 296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454" name="Freeform 297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35681" name="Group 865"/>
          <p:cNvGrpSpPr>
            <a:grpSpLocks/>
          </p:cNvGrpSpPr>
          <p:nvPr/>
        </p:nvGrpSpPr>
        <p:grpSpPr bwMode="auto">
          <a:xfrm>
            <a:off x="5462588" y="1296988"/>
            <a:ext cx="1057275" cy="957262"/>
            <a:chOff x="-153" y="1680"/>
            <a:chExt cx="666" cy="603"/>
          </a:xfrm>
        </p:grpSpPr>
        <p:grpSp>
          <p:nvGrpSpPr>
            <p:cNvPr id="18442" name="Group 866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4109" name="Rectangle 867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0" name="Rectangle 868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1" name="Rectangle 869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2" name="Text Box 870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</a:rPr>
                  <a:t>application</a:t>
                </a:r>
              </a:p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FFFFFF"/>
                    </a:solidFill>
                  </a:rPr>
                  <a:t>transport</a:t>
                </a:r>
                <a:endParaRPr 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</a:rPr>
                  <a:t>network</a:t>
                </a:r>
              </a:p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13" name="Line 871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4" name="Line 872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5" name="Line 873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8443" name="Freeform 874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 smtClean="0"/>
              <a:t>What was the muddiest point in today’s class?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039813"/>
            <a:ext cx="65817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Transport vs. network layer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89088"/>
            <a:ext cx="3810000" cy="4648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charset="2"/>
              <a:buChar char="§"/>
              <a:defRPr/>
            </a:pPr>
            <a:r>
              <a:rPr lang="en-US" sz="3200" i="1">
                <a:solidFill>
                  <a:srgbClr val="000099"/>
                </a:solidFill>
                <a:ea typeface="ＭＳ Ｐゴシック" charset="0"/>
                <a:cs typeface="+mn-cs"/>
              </a:rPr>
              <a:t>network layer:</a:t>
            </a:r>
            <a:r>
              <a:rPr lang="en-US" sz="3200">
                <a:ea typeface="ＭＳ Ｐゴシック" charset="0"/>
                <a:cs typeface="+mn-cs"/>
              </a:rPr>
              <a:t> logical communication between hosts</a:t>
            </a:r>
          </a:p>
          <a:p>
            <a:pPr>
              <a:lnSpc>
                <a:spcPct val="70000"/>
              </a:lnSpc>
              <a:buFont typeface="Wingdings" charset="2"/>
              <a:buChar char="§"/>
              <a:defRPr/>
            </a:pPr>
            <a:r>
              <a:rPr lang="en-US" sz="3200" i="1">
                <a:solidFill>
                  <a:srgbClr val="000099"/>
                </a:solidFill>
                <a:ea typeface="ＭＳ Ｐゴシック" charset="0"/>
                <a:cs typeface="+mn-cs"/>
              </a:rPr>
              <a:t>transport layer:</a:t>
            </a:r>
            <a:r>
              <a:rPr lang="en-US" sz="3200">
                <a:ea typeface="ＭＳ Ｐゴシック" charset="0"/>
                <a:cs typeface="+mn-cs"/>
              </a:rPr>
              <a:t> logical communication between processes</a:t>
            </a:r>
            <a:r>
              <a:rPr lang="en-US">
                <a:ea typeface="ＭＳ Ｐゴシック" charset="0"/>
                <a:cs typeface="+mn-cs"/>
              </a:rPr>
              <a:t> </a:t>
            </a:r>
          </a:p>
          <a:p>
            <a:pPr lvl="1">
              <a:lnSpc>
                <a:spcPct val="70000"/>
              </a:lnSpc>
              <a:buFont typeface="Arial"/>
              <a:buChar char="•"/>
              <a:defRPr/>
            </a:pPr>
            <a:r>
              <a:rPr lang="en-US" sz="2800">
                <a:ea typeface="ＭＳ Ｐゴシック" charset="0"/>
              </a:rPr>
              <a:t>relies on, enhances, network layer services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60913" y="2230438"/>
            <a:ext cx="3967162" cy="4249737"/>
          </a:xfrm>
          <a:extLst>
            <a:ext uri="{91240B29-F687-4f45-9708-019B960494DF}">
              <a14:hiddenLine xmlns:a14="http://schemas.microsoft.com/office/drawing/2010/main" xmlns="" w="19050" cmpd="sng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400" i="1" smtClean="0"/>
              <a:t>12 kids in Ann</a:t>
            </a:r>
            <a:r>
              <a:rPr lang="ja-JP" altLang="en-US" sz="2400" i="1" smtClean="0"/>
              <a:t>’</a:t>
            </a:r>
            <a:r>
              <a:rPr lang="en-US" altLang="ja-JP" sz="2400" i="1" smtClean="0"/>
              <a:t>s house sending letters to 12 kids in Bill</a:t>
            </a:r>
            <a:r>
              <a:rPr lang="ja-JP" altLang="en-US" sz="2400" i="1" smtClean="0"/>
              <a:t>’</a:t>
            </a:r>
            <a:r>
              <a:rPr lang="en-US" altLang="ja-JP" sz="2400" i="1" smtClean="0"/>
              <a:t>s house:</a:t>
            </a:r>
            <a:endParaRPr lang="en-US" altLang="ja-JP" sz="2400" smtClean="0"/>
          </a:p>
          <a:p>
            <a:pPr>
              <a:lnSpc>
                <a:spcPct val="70000"/>
              </a:lnSpc>
            </a:pPr>
            <a:r>
              <a:rPr lang="en-US" altLang="en-US" sz="2400" smtClean="0"/>
              <a:t>hosts = houses</a:t>
            </a:r>
          </a:p>
          <a:p>
            <a:pPr>
              <a:lnSpc>
                <a:spcPct val="70000"/>
              </a:lnSpc>
            </a:pPr>
            <a:r>
              <a:rPr lang="en-US" altLang="en-US" sz="2400" smtClean="0"/>
              <a:t>processes = kids</a:t>
            </a:r>
          </a:p>
          <a:p>
            <a:pPr>
              <a:lnSpc>
                <a:spcPct val="70000"/>
              </a:lnSpc>
            </a:pPr>
            <a:r>
              <a:rPr lang="en-US" altLang="en-US" sz="2400" smtClean="0"/>
              <a:t>app messages = letters in envelopes</a:t>
            </a:r>
          </a:p>
          <a:p>
            <a:pPr>
              <a:lnSpc>
                <a:spcPct val="70000"/>
              </a:lnSpc>
            </a:pPr>
            <a:r>
              <a:rPr lang="en-US" altLang="en-US" sz="2400" smtClean="0"/>
              <a:t>transport protocol = Ann and Bill who demux to in-house siblings</a:t>
            </a:r>
          </a:p>
          <a:p>
            <a:pPr>
              <a:lnSpc>
                <a:spcPct val="70000"/>
              </a:lnSpc>
            </a:pPr>
            <a:r>
              <a:rPr lang="en-US" altLang="en-US" sz="2400" smtClean="0"/>
              <a:t>network-layer protocol = postal service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4779963" y="1947863"/>
            <a:ext cx="4016375" cy="3836987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4900613" y="1724025"/>
            <a:ext cx="2695575" cy="433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 smtClean="0">
                <a:solidFill>
                  <a:srgbClr val="000099"/>
                </a:solidFill>
                <a:latin typeface="Gill Sans MT" charset="0"/>
              </a:rPr>
              <a:t>household analogy:</a:t>
            </a:r>
            <a:endParaRPr lang="en-US" sz="2800" i="1" smtClean="0">
              <a:solidFill>
                <a:srgbClr val="000000"/>
              </a:solidFill>
              <a:latin typeface="Gill Sans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17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93662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Freeform 157"/>
          <p:cNvSpPr>
            <a:spLocks/>
          </p:cNvSpPr>
          <p:nvPr/>
        </p:nvSpPr>
        <p:spPr bwMode="auto">
          <a:xfrm>
            <a:off x="2767013" y="3143250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1428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Multiplexing/demultiplexing</a:t>
            </a:r>
          </a:p>
        </p:txBody>
      </p:sp>
      <p:sp>
        <p:nvSpPr>
          <p:cNvPr id="8199" name="Text Box 37"/>
          <p:cNvSpPr txBox="1">
            <a:spLocks noChangeArrowheads="1"/>
          </p:cNvSpPr>
          <p:nvPr/>
        </p:nvSpPr>
        <p:spPr bwMode="auto">
          <a:xfrm>
            <a:off x="8007350" y="4068763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process</a:t>
            </a:r>
          </a:p>
        </p:txBody>
      </p:sp>
      <p:sp>
        <p:nvSpPr>
          <p:cNvPr id="8200" name="Text Box 38"/>
          <p:cNvSpPr txBox="1">
            <a:spLocks noChangeArrowheads="1"/>
          </p:cNvSpPr>
          <p:nvPr/>
        </p:nvSpPr>
        <p:spPr bwMode="auto">
          <a:xfrm>
            <a:off x="7981950" y="3667125"/>
            <a:ext cx="755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socket</a:t>
            </a:r>
          </a:p>
        </p:txBody>
      </p:sp>
      <p:grpSp>
        <p:nvGrpSpPr>
          <p:cNvPr id="362673" name="Group 177"/>
          <p:cNvGrpSpPr>
            <a:grpSpLocks/>
          </p:cNvGrpSpPr>
          <p:nvPr/>
        </p:nvGrpSpPr>
        <p:grpSpPr bwMode="auto">
          <a:xfrm>
            <a:off x="4908550" y="1571625"/>
            <a:ext cx="3808413" cy="1468438"/>
            <a:chOff x="3092" y="990"/>
            <a:chExt cx="2399" cy="925"/>
          </a:xfrm>
        </p:grpSpPr>
        <p:sp>
          <p:nvSpPr>
            <p:cNvPr id="8323" name="Rectangle 41"/>
            <p:cNvSpPr>
              <a:spLocks noChangeArrowheads="1"/>
            </p:cNvSpPr>
            <p:nvPr/>
          </p:nvSpPr>
          <p:spPr bwMode="auto">
            <a:xfrm>
              <a:off x="3092" y="1163"/>
              <a:ext cx="2399" cy="752"/>
            </a:xfrm>
            <a:prstGeom prst="rect">
              <a:avLst/>
            </a:prstGeom>
            <a:noFill/>
            <a:ln w="190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lnSpc>
                  <a:spcPct val="80000"/>
                </a:lnSpc>
                <a:defRPr/>
              </a:pPr>
              <a:r>
                <a:rPr lang="en-US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use header info to deliver</a:t>
              </a:r>
            </a:p>
            <a:p>
              <a:pPr eaLnBrk="0" hangingPunct="0">
                <a:lnSpc>
                  <a:spcPct val="80000"/>
                </a:lnSpc>
                <a:defRPr/>
              </a:pPr>
              <a:r>
                <a:rPr lang="en-US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received segments to correct </a:t>
              </a:r>
            </a:p>
            <a:p>
              <a:pPr eaLnBrk="0" hangingPunct="0">
                <a:lnSpc>
                  <a:spcPct val="80000"/>
                </a:lnSpc>
                <a:defRPr/>
              </a:pPr>
              <a:r>
                <a:rPr lang="en-US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socket</a:t>
              </a:r>
            </a:p>
          </p:txBody>
        </p:sp>
        <p:grpSp>
          <p:nvGrpSpPr>
            <p:cNvPr id="22659" name="Group 42"/>
            <p:cNvGrpSpPr>
              <a:grpSpLocks/>
            </p:cNvGrpSpPr>
            <p:nvPr/>
          </p:nvGrpSpPr>
          <p:grpSpPr bwMode="auto">
            <a:xfrm>
              <a:off x="3188" y="990"/>
              <a:ext cx="1994" cy="288"/>
              <a:chOff x="1136" y="3681"/>
              <a:chExt cx="1600" cy="288"/>
            </a:xfrm>
          </p:grpSpPr>
          <p:sp>
            <p:nvSpPr>
              <p:cNvPr id="8325" name="Rectangle 43"/>
              <p:cNvSpPr>
                <a:spLocks noChangeArrowheads="1"/>
              </p:cNvSpPr>
              <p:nvPr/>
            </p:nvSpPr>
            <p:spPr bwMode="auto">
              <a:xfrm>
                <a:off x="1422" y="3732"/>
                <a:ext cx="1002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326" name="Text Box 44"/>
              <p:cNvSpPr txBox="1">
                <a:spLocks noChangeArrowheads="1"/>
              </p:cNvSpPr>
              <p:nvPr/>
            </p:nvSpPr>
            <p:spPr bwMode="auto">
              <a:xfrm>
                <a:off x="1136" y="3681"/>
                <a:ext cx="1600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CC0000"/>
                    </a:solidFill>
                    <a:latin typeface="Gill Sans MT" charset="0"/>
                  </a:rPr>
                  <a:t>demultiplexing at receiver:</a:t>
                </a:r>
              </a:p>
            </p:txBody>
          </p:sp>
        </p:grpSp>
      </p:grpSp>
      <p:grpSp>
        <p:nvGrpSpPr>
          <p:cNvPr id="362672" name="Group 176"/>
          <p:cNvGrpSpPr>
            <a:grpSpLocks/>
          </p:cNvGrpSpPr>
          <p:nvPr/>
        </p:nvGrpSpPr>
        <p:grpSpPr bwMode="auto">
          <a:xfrm>
            <a:off x="411163" y="1335088"/>
            <a:ext cx="4029075" cy="1466850"/>
            <a:chOff x="259" y="841"/>
            <a:chExt cx="2538" cy="924"/>
          </a:xfrm>
        </p:grpSpPr>
        <p:sp>
          <p:nvSpPr>
            <p:cNvPr id="8318" name="Text Box 45"/>
            <p:cNvSpPr txBox="1">
              <a:spLocks noChangeArrowheads="1"/>
            </p:cNvSpPr>
            <p:nvPr/>
          </p:nvSpPr>
          <p:spPr bwMode="auto">
            <a:xfrm>
              <a:off x="264" y="1068"/>
              <a:ext cx="2533" cy="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0000"/>
                </a:lnSpc>
                <a:defRPr/>
              </a:pPr>
              <a:r>
                <a:rPr lang="en-US" sz="2400" smtClean="0">
                  <a:solidFill>
                    <a:srgbClr val="000000"/>
                  </a:solidFill>
                  <a:latin typeface="Gill Sans MT" charset="0"/>
                </a:rPr>
                <a:t>handle data from multiple</a:t>
              </a:r>
            </a:p>
            <a:p>
              <a:pPr eaLnBrk="0" hangingPunct="0">
                <a:lnSpc>
                  <a:spcPct val="80000"/>
                </a:lnSpc>
                <a:defRPr/>
              </a:pPr>
              <a:r>
                <a:rPr lang="en-US" sz="2400" smtClean="0">
                  <a:solidFill>
                    <a:srgbClr val="000000"/>
                  </a:solidFill>
                  <a:latin typeface="Gill Sans MT" charset="0"/>
                </a:rPr>
                <a:t>sockets, add transport header (later used for demultiplexing)</a:t>
              </a:r>
            </a:p>
          </p:txBody>
        </p:sp>
        <p:sp>
          <p:nvSpPr>
            <p:cNvPr id="8319" name="Rectangle 46"/>
            <p:cNvSpPr>
              <a:spLocks noChangeArrowheads="1"/>
            </p:cNvSpPr>
            <p:nvPr/>
          </p:nvSpPr>
          <p:spPr bwMode="auto">
            <a:xfrm>
              <a:off x="259" y="1009"/>
              <a:ext cx="2479" cy="756"/>
            </a:xfrm>
            <a:prstGeom prst="rect">
              <a:avLst/>
            </a:prstGeom>
            <a:noFill/>
            <a:ln w="190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2655" name="Group 47"/>
            <p:cNvGrpSpPr>
              <a:grpSpLocks/>
            </p:cNvGrpSpPr>
            <p:nvPr/>
          </p:nvGrpSpPr>
          <p:grpSpPr bwMode="auto">
            <a:xfrm>
              <a:off x="332" y="841"/>
              <a:ext cx="1742" cy="288"/>
              <a:chOff x="1101" y="3681"/>
              <a:chExt cx="1673" cy="288"/>
            </a:xfrm>
          </p:grpSpPr>
          <p:sp>
            <p:nvSpPr>
              <p:cNvPr id="8321" name="Rectangle 48"/>
              <p:cNvSpPr>
                <a:spLocks noChangeArrowheads="1"/>
              </p:cNvSpPr>
              <p:nvPr/>
            </p:nvSpPr>
            <p:spPr bwMode="auto">
              <a:xfrm>
                <a:off x="1422" y="3732"/>
                <a:ext cx="1006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322" name="Text Box 49"/>
              <p:cNvSpPr txBox="1">
                <a:spLocks noChangeArrowheads="1"/>
              </p:cNvSpPr>
              <p:nvPr/>
            </p:nvSpPr>
            <p:spPr bwMode="auto">
              <a:xfrm>
                <a:off x="1101" y="3681"/>
                <a:ext cx="1673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i="1" smtClean="0">
                    <a:solidFill>
                      <a:srgbClr val="CC0000"/>
                    </a:solidFill>
                    <a:latin typeface="Gill Sans MT" charset="0"/>
                  </a:rPr>
                  <a:t>multiplexing at sender:</a:t>
                </a:r>
              </a:p>
            </p:txBody>
          </p:sp>
        </p:grpSp>
      </p:grpSp>
      <p:grpSp>
        <p:nvGrpSpPr>
          <p:cNvPr id="22538" name="Group 57"/>
          <p:cNvGrpSpPr>
            <a:grpSpLocks/>
          </p:cNvGrpSpPr>
          <p:nvPr/>
        </p:nvGrpSpPr>
        <p:grpSpPr bwMode="auto">
          <a:xfrm>
            <a:off x="7481888" y="3741738"/>
            <a:ext cx="533400" cy="206375"/>
            <a:chOff x="344" y="1846"/>
            <a:chExt cx="336" cy="130"/>
          </a:xfrm>
        </p:grpSpPr>
        <p:sp>
          <p:nvSpPr>
            <p:cNvPr id="8314" name="Rectangle 35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15" name="Rectangle 54"/>
            <p:cNvSpPr>
              <a:spLocks noChangeArrowheads="1"/>
            </p:cNvSpPr>
            <p:nvPr/>
          </p:nvSpPr>
          <p:spPr bwMode="auto">
            <a:xfrm>
              <a:off x="454" y="1863"/>
              <a:ext cx="110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16" name="Rectangle 55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17" name="Rectangle 56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2539" name="Rectangle 23"/>
          <p:cNvSpPr>
            <a:spLocks noChangeArrowheads="1"/>
          </p:cNvSpPr>
          <p:nvPr/>
        </p:nvSpPr>
        <p:spPr bwMode="auto">
          <a:xfrm>
            <a:off x="3314700" y="3194050"/>
            <a:ext cx="1497013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0" name="Rectangle 24"/>
          <p:cNvSpPr>
            <a:spLocks noChangeArrowheads="1"/>
          </p:cNvSpPr>
          <p:nvPr/>
        </p:nvSpPr>
        <p:spPr bwMode="auto">
          <a:xfrm>
            <a:off x="3279775" y="3248025"/>
            <a:ext cx="1473200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1" name="Line 25"/>
          <p:cNvSpPr>
            <a:spLocks noChangeShapeType="1"/>
          </p:cNvSpPr>
          <p:nvPr/>
        </p:nvSpPr>
        <p:spPr bwMode="auto">
          <a:xfrm>
            <a:off x="3286125" y="4017963"/>
            <a:ext cx="14605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42" name="Text Box 26"/>
          <p:cNvSpPr txBox="1">
            <a:spLocks noChangeArrowheads="1"/>
          </p:cNvSpPr>
          <p:nvPr/>
        </p:nvSpPr>
        <p:spPr bwMode="auto">
          <a:xfrm>
            <a:off x="3357563" y="40005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2543" name="Line 27"/>
          <p:cNvSpPr>
            <a:spLocks noChangeShapeType="1"/>
          </p:cNvSpPr>
          <p:nvPr/>
        </p:nvSpPr>
        <p:spPr bwMode="auto">
          <a:xfrm>
            <a:off x="3287713" y="4335463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44" name="Text Box 26"/>
          <p:cNvSpPr txBox="1">
            <a:spLocks noChangeArrowheads="1"/>
          </p:cNvSpPr>
          <p:nvPr/>
        </p:nvSpPr>
        <p:spPr bwMode="auto">
          <a:xfrm>
            <a:off x="3354388" y="32146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2545" name="Text Box 26"/>
          <p:cNvSpPr txBox="1">
            <a:spLocks noChangeArrowheads="1"/>
          </p:cNvSpPr>
          <p:nvPr/>
        </p:nvSpPr>
        <p:spPr bwMode="auto">
          <a:xfrm>
            <a:off x="3351213" y="49053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2546" name="Text Box 26"/>
          <p:cNvSpPr txBox="1">
            <a:spLocks noChangeArrowheads="1"/>
          </p:cNvSpPr>
          <p:nvPr/>
        </p:nvSpPr>
        <p:spPr bwMode="auto">
          <a:xfrm>
            <a:off x="3351213" y="46196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2547" name="Text Box 26"/>
          <p:cNvSpPr txBox="1">
            <a:spLocks noChangeArrowheads="1"/>
          </p:cNvSpPr>
          <p:nvPr/>
        </p:nvSpPr>
        <p:spPr bwMode="auto">
          <a:xfrm>
            <a:off x="3351213" y="43211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8213" name="Oval 120"/>
          <p:cNvSpPr>
            <a:spLocks noChangeArrowheads="1"/>
          </p:cNvSpPr>
          <p:nvPr/>
        </p:nvSpPr>
        <p:spPr bwMode="auto">
          <a:xfrm>
            <a:off x="4051300" y="35893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P2</a:t>
            </a:r>
          </a:p>
        </p:txBody>
      </p:sp>
      <p:sp>
        <p:nvSpPr>
          <p:cNvPr id="22549" name="Line 27"/>
          <p:cNvSpPr>
            <a:spLocks noChangeShapeType="1"/>
          </p:cNvSpPr>
          <p:nvPr/>
        </p:nvSpPr>
        <p:spPr bwMode="auto">
          <a:xfrm>
            <a:off x="3284538" y="4646613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50" name="Line 27"/>
          <p:cNvSpPr>
            <a:spLocks noChangeShapeType="1"/>
          </p:cNvSpPr>
          <p:nvPr/>
        </p:nvSpPr>
        <p:spPr bwMode="auto">
          <a:xfrm>
            <a:off x="3281363" y="4945063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216" name="Oval 128"/>
          <p:cNvSpPr>
            <a:spLocks noChangeArrowheads="1"/>
          </p:cNvSpPr>
          <p:nvPr/>
        </p:nvSpPr>
        <p:spPr bwMode="auto">
          <a:xfrm>
            <a:off x="3346450" y="35893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P1</a:t>
            </a:r>
          </a:p>
        </p:txBody>
      </p:sp>
      <p:grpSp>
        <p:nvGrpSpPr>
          <p:cNvPr id="22552" name="Group 134"/>
          <p:cNvGrpSpPr>
            <a:grpSpLocks/>
          </p:cNvGrpSpPr>
          <p:nvPr/>
        </p:nvGrpSpPr>
        <p:grpSpPr bwMode="auto">
          <a:xfrm>
            <a:off x="4127500" y="3948113"/>
            <a:ext cx="412750" cy="158750"/>
            <a:chOff x="1383" y="2620"/>
            <a:chExt cx="260" cy="100"/>
          </a:xfrm>
        </p:grpSpPr>
        <p:sp>
          <p:nvSpPr>
            <p:cNvPr id="8310" name="Rectangle 130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11" name="Rectangle 131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12" name="Rectangle 132"/>
            <p:cNvSpPr>
              <a:spLocks noChangeArrowheads="1"/>
            </p:cNvSpPr>
            <p:nvPr/>
          </p:nvSpPr>
          <p:spPr bwMode="auto">
            <a:xfrm>
              <a:off x="1599" y="2678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13" name="Rectangle 133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2553" name="Group 135"/>
          <p:cNvGrpSpPr>
            <a:grpSpLocks/>
          </p:cNvGrpSpPr>
          <p:nvPr/>
        </p:nvGrpSpPr>
        <p:grpSpPr bwMode="auto">
          <a:xfrm>
            <a:off x="3425825" y="3940175"/>
            <a:ext cx="412750" cy="158750"/>
            <a:chOff x="1383" y="2620"/>
            <a:chExt cx="260" cy="100"/>
          </a:xfrm>
        </p:grpSpPr>
        <p:sp>
          <p:nvSpPr>
            <p:cNvPr id="8306" name="Rectangle 136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07" name="Rectangle 137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08" name="Rectangle 138"/>
            <p:cNvSpPr>
              <a:spLocks noChangeArrowheads="1"/>
            </p:cNvSpPr>
            <p:nvPr/>
          </p:nvSpPr>
          <p:spPr bwMode="auto">
            <a:xfrm>
              <a:off x="1599" y="2678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09" name="Rectangle 139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2554" name="Freeform 141"/>
          <p:cNvSpPr>
            <a:spLocks/>
          </p:cNvSpPr>
          <p:nvPr/>
        </p:nvSpPr>
        <p:spPr bwMode="auto">
          <a:xfrm>
            <a:off x="1793875" y="4003675"/>
            <a:ext cx="2160588" cy="1989138"/>
          </a:xfrm>
          <a:custGeom>
            <a:avLst/>
            <a:gdLst>
              <a:gd name="T0" fmla="*/ 0 w 1361"/>
              <a:gd name="T1" fmla="*/ 2147483647 h 1253"/>
              <a:gd name="T2" fmla="*/ 2147483647 w 1361"/>
              <a:gd name="T3" fmla="*/ 2147483647 h 1253"/>
              <a:gd name="T4" fmla="*/ 2147483647 w 1361"/>
              <a:gd name="T5" fmla="*/ 2147483647 h 1253"/>
              <a:gd name="T6" fmla="*/ 2147483647 w 1361"/>
              <a:gd name="T7" fmla="*/ 2147483647 h 1253"/>
              <a:gd name="T8" fmla="*/ 2147483647 w 1361"/>
              <a:gd name="T9" fmla="*/ 2147483647 h 1253"/>
              <a:gd name="T10" fmla="*/ 2147483647 w 1361"/>
              <a:gd name="T11" fmla="*/ 0 h 12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61" h="1253">
                <a:moveTo>
                  <a:pt x="0" y="216"/>
                </a:moveTo>
                <a:lnTo>
                  <a:pt x="7" y="1252"/>
                </a:lnTo>
                <a:lnTo>
                  <a:pt x="1320" y="1253"/>
                </a:lnTo>
                <a:lnTo>
                  <a:pt x="1361" y="1252"/>
                </a:lnTo>
                <a:lnTo>
                  <a:pt x="1353" y="114"/>
                </a:lnTo>
                <a:lnTo>
                  <a:pt x="1178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55" name="Freeform 142"/>
          <p:cNvSpPr>
            <a:spLocks/>
          </p:cNvSpPr>
          <p:nvPr/>
        </p:nvSpPr>
        <p:spPr bwMode="auto">
          <a:xfrm>
            <a:off x="1857375" y="4029075"/>
            <a:ext cx="1962150" cy="1897063"/>
          </a:xfrm>
          <a:custGeom>
            <a:avLst/>
            <a:gdLst>
              <a:gd name="T0" fmla="*/ 0 w 1236"/>
              <a:gd name="T1" fmla="*/ 2147483647 h 1195"/>
              <a:gd name="T2" fmla="*/ 2147483647 w 1236"/>
              <a:gd name="T3" fmla="*/ 2147483647 h 1195"/>
              <a:gd name="T4" fmla="*/ 2147483647 w 1236"/>
              <a:gd name="T5" fmla="*/ 2147483647 h 1195"/>
              <a:gd name="T6" fmla="*/ 2147483647 w 1236"/>
              <a:gd name="T7" fmla="*/ 2147483647 h 1195"/>
              <a:gd name="T8" fmla="*/ 2147483647 w 1236"/>
              <a:gd name="T9" fmla="*/ 0 h 1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36" h="1195">
                <a:moveTo>
                  <a:pt x="0" y="202"/>
                </a:moveTo>
                <a:lnTo>
                  <a:pt x="6" y="1194"/>
                </a:lnTo>
                <a:lnTo>
                  <a:pt x="1236" y="1195"/>
                </a:lnTo>
                <a:lnTo>
                  <a:pt x="1227" y="150"/>
                </a:lnTo>
                <a:lnTo>
                  <a:pt x="1069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56" name="Rectangle 23"/>
          <p:cNvSpPr>
            <a:spLocks noChangeArrowheads="1"/>
          </p:cNvSpPr>
          <p:nvPr/>
        </p:nvSpPr>
        <p:spPr bwMode="auto">
          <a:xfrm>
            <a:off x="5576888" y="3563938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57" name="Rectangle 24"/>
          <p:cNvSpPr>
            <a:spLocks noChangeArrowheads="1"/>
          </p:cNvSpPr>
          <p:nvPr/>
        </p:nvSpPr>
        <p:spPr bwMode="auto">
          <a:xfrm>
            <a:off x="5538788" y="3617913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58" name="Line 25"/>
          <p:cNvSpPr>
            <a:spLocks noChangeShapeType="1"/>
          </p:cNvSpPr>
          <p:nvPr/>
        </p:nvSpPr>
        <p:spPr bwMode="auto">
          <a:xfrm>
            <a:off x="5548313" y="43783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59" name="Text Box 26"/>
          <p:cNvSpPr txBox="1">
            <a:spLocks noChangeArrowheads="1"/>
          </p:cNvSpPr>
          <p:nvPr/>
        </p:nvSpPr>
        <p:spPr bwMode="auto">
          <a:xfrm>
            <a:off x="5505450" y="43608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2560" name="Line 27"/>
          <p:cNvSpPr>
            <a:spLocks noChangeShapeType="1"/>
          </p:cNvSpPr>
          <p:nvPr/>
        </p:nvSpPr>
        <p:spPr bwMode="auto">
          <a:xfrm>
            <a:off x="5556250" y="4699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61" name="Line 28"/>
          <p:cNvSpPr>
            <a:spLocks noChangeShapeType="1"/>
          </p:cNvSpPr>
          <p:nvPr/>
        </p:nvSpPr>
        <p:spPr bwMode="auto">
          <a:xfrm>
            <a:off x="5541963" y="50085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62" name="Line 29"/>
          <p:cNvSpPr>
            <a:spLocks noChangeShapeType="1"/>
          </p:cNvSpPr>
          <p:nvPr/>
        </p:nvSpPr>
        <p:spPr bwMode="auto">
          <a:xfrm>
            <a:off x="5541963" y="52943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63" name="Text Box 26"/>
          <p:cNvSpPr txBox="1">
            <a:spLocks noChangeArrowheads="1"/>
          </p:cNvSpPr>
          <p:nvPr/>
        </p:nvSpPr>
        <p:spPr bwMode="auto">
          <a:xfrm>
            <a:off x="5540375" y="36083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2564" name="Text Box 26"/>
          <p:cNvSpPr txBox="1">
            <a:spLocks noChangeArrowheads="1"/>
          </p:cNvSpPr>
          <p:nvPr/>
        </p:nvSpPr>
        <p:spPr bwMode="auto">
          <a:xfrm>
            <a:off x="5495925" y="52657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2565" name="Text Box 26"/>
          <p:cNvSpPr txBox="1">
            <a:spLocks noChangeArrowheads="1"/>
          </p:cNvSpPr>
          <p:nvPr/>
        </p:nvSpPr>
        <p:spPr bwMode="auto">
          <a:xfrm>
            <a:off x="5514975" y="49799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2566" name="Text Box 26"/>
          <p:cNvSpPr txBox="1">
            <a:spLocks noChangeArrowheads="1"/>
          </p:cNvSpPr>
          <p:nvPr/>
        </p:nvSpPr>
        <p:spPr bwMode="auto">
          <a:xfrm>
            <a:off x="5505450" y="46847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8232" name="Oval 101"/>
          <p:cNvSpPr>
            <a:spLocks noChangeArrowheads="1"/>
          </p:cNvSpPr>
          <p:nvPr/>
        </p:nvSpPr>
        <p:spPr bwMode="auto">
          <a:xfrm>
            <a:off x="5875338" y="3949700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P4</a:t>
            </a:r>
          </a:p>
        </p:txBody>
      </p:sp>
      <p:sp>
        <p:nvSpPr>
          <p:cNvPr id="22568" name="Freeform 103"/>
          <p:cNvSpPr>
            <a:spLocks/>
          </p:cNvSpPr>
          <p:nvPr/>
        </p:nvSpPr>
        <p:spPr bwMode="auto">
          <a:xfrm>
            <a:off x="6824663" y="3595688"/>
            <a:ext cx="581025" cy="20383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69" name="Freeform 70"/>
          <p:cNvSpPr>
            <a:spLocks/>
          </p:cNvSpPr>
          <p:nvPr/>
        </p:nvSpPr>
        <p:spPr bwMode="auto">
          <a:xfrm>
            <a:off x="635000" y="3616325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70" name="Rectangle 23"/>
          <p:cNvSpPr>
            <a:spLocks noChangeArrowheads="1"/>
          </p:cNvSpPr>
          <p:nvPr/>
        </p:nvSpPr>
        <p:spPr bwMode="auto">
          <a:xfrm>
            <a:off x="1231900" y="3571875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1" name="Rectangle 24"/>
          <p:cNvSpPr>
            <a:spLocks noChangeArrowheads="1"/>
          </p:cNvSpPr>
          <p:nvPr/>
        </p:nvSpPr>
        <p:spPr bwMode="auto">
          <a:xfrm>
            <a:off x="1193800" y="3625850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2" name="Line 25"/>
          <p:cNvSpPr>
            <a:spLocks noChangeShapeType="1"/>
          </p:cNvSpPr>
          <p:nvPr/>
        </p:nvSpPr>
        <p:spPr bwMode="auto">
          <a:xfrm>
            <a:off x="1203325" y="43862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73" name="Text Box 26"/>
          <p:cNvSpPr txBox="1">
            <a:spLocks noChangeArrowheads="1"/>
          </p:cNvSpPr>
          <p:nvPr/>
        </p:nvSpPr>
        <p:spPr bwMode="auto">
          <a:xfrm>
            <a:off x="1160463" y="43688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2574" name="Line 27"/>
          <p:cNvSpPr>
            <a:spLocks noChangeShapeType="1"/>
          </p:cNvSpPr>
          <p:nvPr/>
        </p:nvSpPr>
        <p:spPr bwMode="auto">
          <a:xfrm>
            <a:off x="1211263" y="4706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75" name="Line 28"/>
          <p:cNvSpPr>
            <a:spLocks noChangeShapeType="1"/>
          </p:cNvSpPr>
          <p:nvPr/>
        </p:nvSpPr>
        <p:spPr bwMode="auto">
          <a:xfrm>
            <a:off x="1196975" y="50165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76" name="Line 29"/>
          <p:cNvSpPr>
            <a:spLocks noChangeShapeType="1"/>
          </p:cNvSpPr>
          <p:nvPr/>
        </p:nvSpPr>
        <p:spPr bwMode="auto">
          <a:xfrm>
            <a:off x="1196975" y="530225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77" name="Text Box 26"/>
          <p:cNvSpPr txBox="1">
            <a:spLocks noChangeArrowheads="1"/>
          </p:cNvSpPr>
          <p:nvPr/>
        </p:nvSpPr>
        <p:spPr bwMode="auto">
          <a:xfrm>
            <a:off x="1195388" y="36163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2578" name="Text Box 26"/>
          <p:cNvSpPr txBox="1">
            <a:spLocks noChangeArrowheads="1"/>
          </p:cNvSpPr>
          <p:nvPr/>
        </p:nvSpPr>
        <p:spPr bwMode="auto">
          <a:xfrm>
            <a:off x="1150938" y="52736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2579" name="Text Box 26"/>
          <p:cNvSpPr txBox="1">
            <a:spLocks noChangeArrowheads="1"/>
          </p:cNvSpPr>
          <p:nvPr/>
        </p:nvSpPr>
        <p:spPr bwMode="auto">
          <a:xfrm>
            <a:off x="1169988" y="49879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2580" name="Text Box 26"/>
          <p:cNvSpPr txBox="1">
            <a:spLocks noChangeArrowheads="1"/>
          </p:cNvSpPr>
          <p:nvPr/>
        </p:nvSpPr>
        <p:spPr bwMode="auto">
          <a:xfrm>
            <a:off x="1160463" y="46926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8246" name="Oval 23"/>
          <p:cNvSpPr>
            <a:spLocks noChangeArrowheads="1"/>
          </p:cNvSpPr>
          <p:nvPr/>
        </p:nvSpPr>
        <p:spPr bwMode="auto">
          <a:xfrm>
            <a:off x="1530350" y="39576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P3</a:t>
            </a:r>
          </a:p>
        </p:txBody>
      </p:sp>
      <p:grpSp>
        <p:nvGrpSpPr>
          <p:cNvPr id="22582" name="Group 149"/>
          <p:cNvGrpSpPr>
            <a:grpSpLocks/>
          </p:cNvGrpSpPr>
          <p:nvPr/>
        </p:nvGrpSpPr>
        <p:grpSpPr bwMode="auto">
          <a:xfrm>
            <a:off x="1620838" y="4295775"/>
            <a:ext cx="412750" cy="158750"/>
            <a:chOff x="1287" y="2524"/>
            <a:chExt cx="260" cy="100"/>
          </a:xfrm>
        </p:grpSpPr>
        <p:sp>
          <p:nvSpPr>
            <p:cNvPr id="8302" name="Rectangle 73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03" name="Rectangle 74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04" name="Rectangle 75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05" name="Rectangle 129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2583" name="Group 150"/>
          <p:cNvGrpSpPr>
            <a:grpSpLocks/>
          </p:cNvGrpSpPr>
          <p:nvPr/>
        </p:nvGrpSpPr>
        <p:grpSpPr bwMode="auto">
          <a:xfrm>
            <a:off x="5961063" y="4294188"/>
            <a:ext cx="412750" cy="158750"/>
            <a:chOff x="1287" y="2524"/>
            <a:chExt cx="260" cy="100"/>
          </a:xfrm>
        </p:grpSpPr>
        <p:sp>
          <p:nvSpPr>
            <p:cNvPr id="8298" name="Rectangle 15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99" name="Rectangle 15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00" name="Rectangle 153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301" name="Rectangle 15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2584" name="Freeform 146"/>
          <p:cNvSpPr>
            <a:spLocks/>
          </p:cNvSpPr>
          <p:nvPr/>
        </p:nvSpPr>
        <p:spPr bwMode="auto">
          <a:xfrm>
            <a:off x="4008438" y="3995738"/>
            <a:ext cx="2173287" cy="1989137"/>
          </a:xfrm>
          <a:custGeom>
            <a:avLst/>
            <a:gdLst>
              <a:gd name="T0" fmla="*/ 2147483647 w 1369"/>
              <a:gd name="T1" fmla="*/ 2147483647 h 1253"/>
              <a:gd name="T2" fmla="*/ 2147483647 w 1369"/>
              <a:gd name="T3" fmla="*/ 2147483647 h 1253"/>
              <a:gd name="T4" fmla="*/ 2147483647 w 1369"/>
              <a:gd name="T5" fmla="*/ 2147483647 h 1253"/>
              <a:gd name="T6" fmla="*/ 0 w 1369"/>
              <a:gd name="T7" fmla="*/ 2147483647 h 1253"/>
              <a:gd name="T8" fmla="*/ 2147483647 w 1369"/>
              <a:gd name="T9" fmla="*/ 0 h 1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9" h="1253">
                <a:moveTo>
                  <a:pt x="1369" y="216"/>
                </a:moveTo>
                <a:lnTo>
                  <a:pt x="1362" y="1252"/>
                </a:lnTo>
                <a:lnTo>
                  <a:pt x="16" y="1253"/>
                </a:lnTo>
                <a:lnTo>
                  <a:pt x="0" y="121"/>
                </a:lnTo>
                <a:lnTo>
                  <a:pt x="191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85" name="Freeform 147"/>
          <p:cNvSpPr>
            <a:spLocks/>
          </p:cNvSpPr>
          <p:nvPr/>
        </p:nvSpPr>
        <p:spPr bwMode="auto">
          <a:xfrm>
            <a:off x="4127500" y="4027488"/>
            <a:ext cx="1984375" cy="1876425"/>
          </a:xfrm>
          <a:custGeom>
            <a:avLst/>
            <a:gdLst>
              <a:gd name="T0" fmla="*/ 2147483647 w 1250"/>
              <a:gd name="T1" fmla="*/ 2147483647 h 1182"/>
              <a:gd name="T2" fmla="*/ 2147483647 w 1250"/>
              <a:gd name="T3" fmla="*/ 2147483647 h 1182"/>
              <a:gd name="T4" fmla="*/ 2147483647 w 1250"/>
              <a:gd name="T5" fmla="*/ 2147483647 h 1182"/>
              <a:gd name="T6" fmla="*/ 0 w 1250"/>
              <a:gd name="T7" fmla="*/ 2147483647 h 1182"/>
              <a:gd name="T8" fmla="*/ 2147483647 w 1250"/>
              <a:gd name="T9" fmla="*/ 0 h 11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50" h="1182">
                <a:moveTo>
                  <a:pt x="1250" y="190"/>
                </a:moveTo>
                <a:lnTo>
                  <a:pt x="1244" y="1182"/>
                </a:lnTo>
                <a:lnTo>
                  <a:pt x="19" y="1181"/>
                </a:lnTo>
                <a:lnTo>
                  <a:pt x="0" y="155"/>
                </a:lnTo>
                <a:lnTo>
                  <a:pt x="171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251" name="Oval 36"/>
          <p:cNvSpPr>
            <a:spLocks noChangeArrowheads="1"/>
          </p:cNvSpPr>
          <p:nvPr/>
        </p:nvSpPr>
        <p:spPr bwMode="auto">
          <a:xfrm>
            <a:off x="7467600" y="4106863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362665" name="Group 169"/>
          <p:cNvGrpSpPr>
            <a:grpSpLocks/>
          </p:cNvGrpSpPr>
          <p:nvPr/>
        </p:nvGrpSpPr>
        <p:grpSpPr bwMode="auto">
          <a:xfrm>
            <a:off x="2962275" y="2854325"/>
            <a:ext cx="1292225" cy="1454150"/>
            <a:chOff x="1868" y="1796"/>
            <a:chExt cx="814" cy="916"/>
          </a:xfrm>
        </p:grpSpPr>
        <p:sp>
          <p:nvSpPr>
            <p:cNvPr id="8295" name="Oval 166"/>
            <p:cNvSpPr>
              <a:spLocks noChangeArrowheads="1"/>
            </p:cNvSpPr>
            <p:nvPr/>
          </p:nvSpPr>
          <p:spPr bwMode="auto">
            <a:xfrm>
              <a:off x="2318" y="2668"/>
              <a:ext cx="124" cy="44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96" name="Oval 167"/>
            <p:cNvSpPr>
              <a:spLocks noChangeArrowheads="1"/>
            </p:cNvSpPr>
            <p:nvPr/>
          </p:nvSpPr>
          <p:spPr bwMode="auto">
            <a:xfrm>
              <a:off x="2558" y="2668"/>
              <a:ext cx="124" cy="44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2632" name="Freeform 168"/>
            <p:cNvSpPr>
              <a:spLocks/>
            </p:cNvSpPr>
            <p:nvPr/>
          </p:nvSpPr>
          <p:spPr bwMode="auto">
            <a:xfrm>
              <a:off x="1868" y="1796"/>
              <a:ext cx="434" cy="904"/>
            </a:xfrm>
            <a:custGeom>
              <a:avLst/>
              <a:gdLst>
                <a:gd name="T0" fmla="*/ 434 w 434"/>
                <a:gd name="T1" fmla="*/ 904 h 904"/>
                <a:gd name="T2" fmla="*/ 2 w 434"/>
                <a:gd name="T3" fmla="*/ 902 h 904"/>
                <a:gd name="T4" fmla="*/ 0 w 434"/>
                <a:gd name="T5" fmla="*/ 0 h 9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4" h="904">
                  <a:moveTo>
                    <a:pt x="434" y="904"/>
                  </a:moveTo>
                  <a:lnTo>
                    <a:pt x="2" y="902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362668" name="Group 172"/>
          <p:cNvGrpSpPr>
            <a:grpSpLocks/>
          </p:cNvGrpSpPr>
          <p:nvPr/>
        </p:nvGrpSpPr>
        <p:grpSpPr bwMode="auto">
          <a:xfrm>
            <a:off x="3870325" y="2809875"/>
            <a:ext cx="1047750" cy="1441450"/>
            <a:chOff x="2432" y="1758"/>
            <a:chExt cx="660" cy="908"/>
          </a:xfrm>
        </p:grpSpPr>
        <p:sp>
          <p:nvSpPr>
            <p:cNvPr id="8293" name="Oval 170"/>
            <p:cNvSpPr>
              <a:spLocks noChangeArrowheads="1"/>
            </p:cNvSpPr>
            <p:nvPr/>
          </p:nvSpPr>
          <p:spPr bwMode="auto">
            <a:xfrm>
              <a:off x="2432" y="2564"/>
              <a:ext cx="144" cy="102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2629" name="Freeform 171"/>
            <p:cNvSpPr>
              <a:spLocks/>
            </p:cNvSpPr>
            <p:nvPr/>
          </p:nvSpPr>
          <p:spPr bwMode="auto">
            <a:xfrm>
              <a:off x="2506" y="1758"/>
              <a:ext cx="586" cy="810"/>
            </a:xfrm>
            <a:custGeom>
              <a:avLst/>
              <a:gdLst>
                <a:gd name="T0" fmla="*/ 0 w 586"/>
                <a:gd name="T1" fmla="*/ 810 h 810"/>
                <a:gd name="T2" fmla="*/ 2 w 586"/>
                <a:gd name="T3" fmla="*/ 808 h 810"/>
                <a:gd name="T4" fmla="*/ 2 w 586"/>
                <a:gd name="T5" fmla="*/ 170 h 810"/>
                <a:gd name="T6" fmla="*/ 586 w 586"/>
                <a:gd name="T7" fmla="*/ 0 h 8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6" h="810">
                  <a:moveTo>
                    <a:pt x="0" y="810"/>
                  </a:moveTo>
                  <a:lnTo>
                    <a:pt x="2" y="808"/>
                  </a:lnTo>
                  <a:lnTo>
                    <a:pt x="2" y="170"/>
                  </a:lnTo>
                  <a:lnTo>
                    <a:pt x="586" y="0"/>
                  </a:lnTo>
                </a:path>
              </a:pathLst>
            </a:custGeom>
            <a:noFill/>
            <a:ln w="1270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22589" name="Group 179"/>
          <p:cNvGrpSpPr>
            <a:grpSpLocks/>
          </p:cNvGrpSpPr>
          <p:nvPr/>
        </p:nvGrpSpPr>
        <p:grpSpPr bwMode="auto">
          <a:xfrm>
            <a:off x="169863" y="5126038"/>
            <a:ext cx="800100" cy="828675"/>
            <a:chOff x="-44" y="1473"/>
            <a:chExt cx="981" cy="1105"/>
          </a:xfrm>
        </p:grpSpPr>
        <p:pic>
          <p:nvPicPr>
            <p:cNvPr id="22626" name="Picture 18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627" name="Freeform 18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22590" name="Group 182"/>
          <p:cNvGrpSpPr>
            <a:grpSpLocks/>
          </p:cNvGrpSpPr>
          <p:nvPr/>
        </p:nvGrpSpPr>
        <p:grpSpPr bwMode="auto">
          <a:xfrm flipH="1">
            <a:off x="7151688" y="5040313"/>
            <a:ext cx="788987" cy="782637"/>
            <a:chOff x="-44" y="1473"/>
            <a:chExt cx="981" cy="1105"/>
          </a:xfrm>
        </p:grpSpPr>
        <p:pic>
          <p:nvPicPr>
            <p:cNvPr id="22624" name="Picture 18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625" name="Freeform 18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22591" name="Group 185"/>
          <p:cNvGrpSpPr>
            <a:grpSpLocks/>
          </p:cNvGrpSpPr>
          <p:nvPr/>
        </p:nvGrpSpPr>
        <p:grpSpPr bwMode="auto">
          <a:xfrm>
            <a:off x="2741613" y="4625975"/>
            <a:ext cx="358775" cy="704850"/>
            <a:chOff x="4140" y="429"/>
            <a:chExt cx="1425" cy="2396"/>
          </a:xfrm>
        </p:grpSpPr>
        <p:sp>
          <p:nvSpPr>
            <p:cNvPr id="22592" name="Freeform 18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258" name="Rectangle 187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2594" name="Freeform 18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595" name="Freeform 18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261" name="Rectangle 190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2597" name="Group 19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287" name="AutoShape 192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288" name="AutoShape 193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8263" name="Rectangle 194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2599" name="Group 19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285" name="AutoShape 196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6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286" name="AutoShape 19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8265" name="Rectangle 198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66" name="Rectangle 199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2602" name="Group 20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283" name="AutoShape 201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284" name="AutoShape 202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22603" name="Freeform 20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2604" name="Group 20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281" name="AutoShape 205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282" name="AutoShape 206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8270" name="Rectangle 207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2606" name="Freeform 20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607" name="Freeform 20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273" name="Oval 210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2609" name="Freeform 21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275" name="AutoShape 212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76" name="AutoShape 213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77" name="Oval 214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78" name="Oval 215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8279" name="Oval 216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80" name="Rectangle 217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8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10223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75"/>
          <p:cNvSpPr>
            <a:spLocks noChangeArrowheads="1"/>
          </p:cNvSpPr>
          <p:nvPr/>
        </p:nvSpPr>
        <p:spPr bwMode="auto">
          <a:xfrm>
            <a:off x="5343525" y="2000250"/>
            <a:ext cx="3324225" cy="3200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22" name="Rectangle 65"/>
          <p:cNvSpPr>
            <a:spLocks noChangeArrowheads="1"/>
          </p:cNvSpPr>
          <p:nvPr/>
        </p:nvSpPr>
        <p:spPr bwMode="auto">
          <a:xfrm>
            <a:off x="5267325" y="2095500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23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How demultiplexing works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9224" name="Rectangle 23"/>
          <p:cNvSpPr>
            <a:spLocks noGrp="1" noChangeArrowheads="1"/>
          </p:cNvSpPr>
          <p:nvPr>
            <p:ph type="body" sz="half" idx="1"/>
          </p:nvPr>
        </p:nvSpPr>
        <p:spPr>
          <a:xfrm>
            <a:off x="485775" y="1595438"/>
            <a:ext cx="4438650" cy="2790825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host receives IP datagrams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each datagram has source IP address, destination IP address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each datagram carries one transport-layer segment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each segment has source, destination port number 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host uses </a:t>
            </a: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IP addresses &amp; port numbers</a:t>
            </a:r>
            <a:r>
              <a:rPr lang="en-US">
                <a:ea typeface="ＭＳ Ｐゴシック" charset="0"/>
                <a:cs typeface="+mn-cs"/>
              </a:rPr>
              <a:t> to direct segment to appropriate socket</a:t>
            </a:r>
          </a:p>
        </p:txBody>
      </p:sp>
      <p:sp>
        <p:nvSpPr>
          <p:cNvPr id="9225" name="Text Box 63"/>
          <p:cNvSpPr txBox="1">
            <a:spLocks noChangeArrowheads="1"/>
          </p:cNvSpPr>
          <p:nvPr/>
        </p:nvSpPr>
        <p:spPr bwMode="auto">
          <a:xfrm>
            <a:off x="5307013" y="2108200"/>
            <a:ext cx="1563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CC0000"/>
                </a:solidFill>
              </a:rPr>
              <a:t>source port #</a:t>
            </a:r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9226" name="Text Box 64"/>
          <p:cNvSpPr txBox="1">
            <a:spLocks noChangeArrowheads="1"/>
          </p:cNvSpPr>
          <p:nvPr/>
        </p:nvSpPr>
        <p:spPr bwMode="auto">
          <a:xfrm>
            <a:off x="7092950" y="2108200"/>
            <a:ext cx="1328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CC0000"/>
                </a:solidFill>
              </a:rPr>
              <a:t>dest port #</a:t>
            </a:r>
            <a:endParaRPr lang="en-US" sz="2400" smtClean="0">
              <a:solidFill>
                <a:srgbClr val="CC0000"/>
              </a:solidFill>
            </a:endParaRPr>
          </a:p>
        </p:txBody>
      </p:sp>
      <p:sp>
        <p:nvSpPr>
          <p:cNvPr id="9227" name="Line 66"/>
          <p:cNvSpPr>
            <a:spLocks noChangeShapeType="1"/>
          </p:cNvSpPr>
          <p:nvPr/>
        </p:nvSpPr>
        <p:spPr bwMode="auto">
          <a:xfrm flipV="1">
            <a:off x="5257800" y="2495550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28" name="Line 68"/>
          <p:cNvSpPr>
            <a:spLocks noChangeShapeType="1"/>
          </p:cNvSpPr>
          <p:nvPr/>
        </p:nvSpPr>
        <p:spPr bwMode="auto">
          <a:xfrm flipV="1">
            <a:off x="5267325" y="3486150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29" name="Line 69"/>
          <p:cNvSpPr>
            <a:spLocks noChangeShapeType="1"/>
          </p:cNvSpPr>
          <p:nvPr/>
        </p:nvSpPr>
        <p:spPr bwMode="auto">
          <a:xfrm flipV="1">
            <a:off x="6905625" y="2095500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30" name="Text Box 70"/>
          <p:cNvSpPr txBox="1">
            <a:spLocks noChangeArrowheads="1"/>
          </p:cNvSpPr>
          <p:nvPr/>
        </p:nvSpPr>
        <p:spPr bwMode="auto">
          <a:xfrm>
            <a:off x="6450013" y="16557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32 bits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9231" name="Line 71"/>
          <p:cNvSpPr>
            <a:spLocks noChangeShapeType="1"/>
          </p:cNvSpPr>
          <p:nvPr/>
        </p:nvSpPr>
        <p:spPr bwMode="auto">
          <a:xfrm>
            <a:off x="7362825" y="1862138"/>
            <a:ext cx="120015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32" name="Line 72"/>
          <p:cNvSpPr>
            <a:spLocks noChangeShapeType="1"/>
          </p:cNvSpPr>
          <p:nvPr/>
        </p:nvSpPr>
        <p:spPr bwMode="auto">
          <a:xfrm rot="10800000">
            <a:off x="5253038" y="1871663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33" name="Text Box 73"/>
          <p:cNvSpPr txBox="1">
            <a:spLocks noChangeArrowheads="1"/>
          </p:cNvSpPr>
          <p:nvPr/>
        </p:nvSpPr>
        <p:spPr bwMode="auto">
          <a:xfrm>
            <a:off x="6161088" y="3816350"/>
            <a:ext cx="1389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application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data 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(payload)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9234" name="Text Box 74"/>
          <p:cNvSpPr txBox="1">
            <a:spLocks noChangeArrowheads="1"/>
          </p:cNvSpPr>
          <p:nvPr/>
        </p:nvSpPr>
        <p:spPr bwMode="auto">
          <a:xfrm>
            <a:off x="5776913" y="2849563"/>
            <a:ext cx="2290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other header fields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9235" name="Text Box 76"/>
          <p:cNvSpPr txBox="1">
            <a:spLocks noChangeArrowheads="1"/>
          </p:cNvSpPr>
          <p:nvPr/>
        </p:nvSpPr>
        <p:spPr bwMode="auto">
          <a:xfrm>
            <a:off x="5480050" y="5380038"/>
            <a:ext cx="306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TCP/UDP segment format</a:t>
            </a:r>
            <a:endParaRPr lang="en-US" sz="2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1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93503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1460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Connectionless </a:t>
            </a:r>
            <a:r>
              <a:rPr lang="en-US" dirty="0" err="1">
                <a:ea typeface="ＭＳ Ｐゴシック" charset="0"/>
                <a:cs typeface="+mj-cs"/>
              </a:rPr>
              <a:t>demultiplexing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08125"/>
            <a:ext cx="4940300" cy="1858963"/>
          </a:xfrm>
        </p:spPr>
        <p:txBody>
          <a:bodyPr/>
          <a:lstStyle/>
          <a:p>
            <a:pPr marL="347663" indent="-290513">
              <a:buFont typeface="Wingdings" charset="2"/>
              <a:buChar char="§"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created </a:t>
            </a:r>
            <a:r>
              <a:rPr lang="en-US" dirty="0">
                <a:ea typeface="ＭＳ Ｐゴシック" charset="0"/>
                <a:cs typeface="+mn-cs"/>
              </a:rPr>
              <a:t>socket has host-local port #:</a:t>
            </a:r>
          </a:p>
          <a:p>
            <a:pPr marL="347663" indent="-290513">
              <a:buFont typeface="Wingdings" charset="0"/>
              <a:buNone/>
              <a:defRPr/>
            </a:pPr>
            <a:r>
              <a:rPr lang="en-US" sz="2000" b="1" dirty="0">
                <a:latin typeface="Courier New" charset="0"/>
                <a:ea typeface="ＭＳ Ｐゴシック" charset="0"/>
                <a:cs typeface="+mn-cs"/>
              </a:rPr>
              <a:t>  </a:t>
            </a:r>
            <a:r>
              <a:rPr lang="en-US" sz="2000" b="1" dirty="0" err="1">
                <a:latin typeface="Courier New" charset="0"/>
                <a:ea typeface="ＭＳ Ｐゴシック" charset="0"/>
                <a:cs typeface="+mn-cs"/>
              </a:rPr>
              <a:t>DatagramSocket</a:t>
            </a:r>
            <a:r>
              <a:rPr lang="en-US" sz="2000" b="1" dirty="0">
                <a:latin typeface="Courier New" charset="0"/>
                <a:ea typeface="ＭＳ Ｐゴシック" charset="0"/>
                <a:cs typeface="+mn-cs"/>
              </a:rPr>
              <a:t> mySocket1        = new </a:t>
            </a:r>
            <a:r>
              <a:rPr lang="en-US" sz="2000" b="1" dirty="0" err="1">
                <a:latin typeface="Courier New" charset="0"/>
                <a:ea typeface="ＭＳ Ｐゴシック" charset="0"/>
                <a:cs typeface="+mn-cs"/>
              </a:rPr>
              <a:t>DatagramSocket</a:t>
            </a:r>
            <a:r>
              <a:rPr lang="en-US" sz="2000" b="1" dirty="0">
                <a:latin typeface="Courier New" charset="0"/>
                <a:ea typeface="ＭＳ Ｐゴシック" charset="0"/>
                <a:cs typeface="+mn-cs"/>
              </a:rPr>
              <a:t>(</a:t>
            </a:r>
            <a:r>
              <a:rPr lang="en-US" sz="2000" b="1" dirty="0">
                <a:solidFill>
                  <a:srgbClr val="CC0000"/>
                </a:solidFill>
                <a:latin typeface="Courier New" charset="0"/>
                <a:ea typeface="ＭＳ Ｐゴシック" charset="0"/>
                <a:cs typeface="+mn-cs"/>
              </a:rPr>
              <a:t>12534</a:t>
            </a:r>
            <a:r>
              <a:rPr lang="en-US" sz="2000" b="1" dirty="0">
                <a:latin typeface="Courier New" charset="0"/>
                <a:ea typeface="ＭＳ Ｐゴシック" charset="0"/>
                <a:cs typeface="+mn-cs"/>
              </a:rPr>
              <a:t>);</a:t>
            </a:r>
          </a:p>
          <a:p>
            <a:pPr marL="347663" indent="-290513">
              <a:buFont typeface="Wingdings" charset="0"/>
              <a:buNone/>
              <a:defRPr/>
            </a:pPr>
            <a:endParaRPr lang="en-US" sz="2000" dirty="0">
              <a:latin typeface="Courier New" charset="0"/>
              <a:ea typeface="ＭＳ Ｐゴシック" charset="0"/>
              <a:cs typeface="+mn-cs"/>
            </a:endParaRPr>
          </a:p>
        </p:txBody>
      </p:sp>
      <p:sp>
        <p:nvSpPr>
          <p:cNvPr id="240745" name="Rectangle 105"/>
          <p:cNvSpPr>
            <a:spLocks noGrp="1" noChangeArrowheads="1"/>
          </p:cNvSpPr>
          <p:nvPr>
            <p:ph type="body" sz="half" idx="2"/>
          </p:nvPr>
        </p:nvSpPr>
        <p:spPr>
          <a:xfrm>
            <a:off x="185738" y="3875088"/>
            <a:ext cx="4114800" cy="236855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when host receives UDP segment: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checks destination port # in segment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directs UDP segment to socket with that port #</a:t>
            </a:r>
          </a:p>
        </p:txBody>
      </p:sp>
      <p:sp>
        <p:nvSpPr>
          <p:cNvPr id="10248" name="Rectangle 108"/>
          <p:cNvSpPr>
            <a:spLocks noChangeArrowheads="1"/>
          </p:cNvSpPr>
          <p:nvPr/>
        </p:nvSpPr>
        <p:spPr bwMode="auto">
          <a:xfrm>
            <a:off x="5019993" y="1281430"/>
            <a:ext cx="3886200" cy="201612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defRPr/>
            </a:pPr>
            <a:r>
              <a:rPr lang="en-US" sz="2800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when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creating datagram to send into UDP socket, must specify</a:t>
            </a:r>
          </a:p>
          <a:p>
            <a:pPr marL="858838" lvl="1" indent="-239713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destination IP address</a:t>
            </a:r>
          </a:p>
          <a:p>
            <a:pPr marL="858838" lvl="1" indent="-239713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destination port #</a:t>
            </a:r>
          </a:p>
        </p:txBody>
      </p:sp>
      <p:sp>
        <p:nvSpPr>
          <p:cNvPr id="240751" name="Rectangle 111"/>
          <p:cNvSpPr>
            <a:spLocks noChangeArrowheads="1"/>
          </p:cNvSpPr>
          <p:nvPr/>
        </p:nvSpPr>
        <p:spPr bwMode="auto">
          <a:xfrm>
            <a:off x="5383212" y="3876675"/>
            <a:ext cx="3432175" cy="229552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IP datagrams with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same 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destination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port #,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but different source IP addresses and/or source port numbers will be directed to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same socket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at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destination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10250" name="Line 112"/>
          <p:cNvSpPr>
            <a:spLocks noChangeShapeType="1"/>
          </p:cNvSpPr>
          <p:nvPr/>
        </p:nvSpPr>
        <p:spPr bwMode="auto">
          <a:xfrm>
            <a:off x="1400175" y="3644900"/>
            <a:ext cx="5845175" cy="0"/>
          </a:xfrm>
          <a:prstGeom prst="line">
            <a:avLst/>
          </a:prstGeom>
          <a:noFill/>
          <a:ln w="285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0753" name="AutoShape 113"/>
          <p:cNvSpPr>
            <a:spLocks noChangeArrowheads="1"/>
          </p:cNvSpPr>
          <p:nvPr/>
        </p:nvSpPr>
        <p:spPr bwMode="auto">
          <a:xfrm>
            <a:off x="4467225" y="4770438"/>
            <a:ext cx="560388" cy="311150"/>
          </a:xfrm>
          <a:prstGeom prst="rightArrow">
            <a:avLst>
              <a:gd name="adj1" fmla="val 50000"/>
              <a:gd name="adj2" fmla="val 45026"/>
            </a:avLst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745" grpId="0" build="p"/>
      <p:bldP spid="2407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21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8858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244475" y="200025"/>
            <a:ext cx="7772400" cy="935038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Connectionless demux: example</a:t>
            </a:r>
          </a:p>
        </p:txBody>
      </p:sp>
      <p:sp>
        <p:nvSpPr>
          <p:cNvPr id="241708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2870200" y="1320800"/>
            <a:ext cx="3211513" cy="725488"/>
          </a:xfrm>
        </p:spPr>
        <p:txBody>
          <a:bodyPr/>
          <a:lstStyle/>
          <a:p>
            <a:pPr marL="173038" indent="-173038">
              <a:buFont typeface="Wingdings" charset="0"/>
              <a:buNone/>
              <a:defRPr/>
            </a:pPr>
            <a:r>
              <a:rPr lang="en-US" sz="2000" b="1">
                <a:latin typeface="Courier New" charset="0"/>
                <a:ea typeface="ＭＳ Ｐゴシック" charset="0"/>
                <a:cs typeface="+mn-cs"/>
              </a:rPr>
              <a:t>DatagramSocket serverSocket = new DatagramSocket</a:t>
            </a:r>
          </a:p>
          <a:p>
            <a:pPr marL="173038" indent="-173038">
              <a:buFont typeface="Wingdings" charset="0"/>
              <a:buNone/>
              <a:defRPr/>
            </a:pPr>
            <a:r>
              <a:rPr lang="en-US" sz="2000" b="1">
                <a:latin typeface="Courier New" charset="0"/>
                <a:ea typeface="ＭＳ Ｐゴシック" charset="0"/>
                <a:cs typeface="+mn-cs"/>
              </a:rPr>
              <a:t> (</a:t>
            </a:r>
            <a:r>
              <a:rPr lang="en-US" sz="2000" b="1">
                <a:solidFill>
                  <a:srgbClr val="CC0000"/>
                </a:solidFill>
                <a:latin typeface="Courier New" charset="0"/>
                <a:ea typeface="ＭＳ Ｐゴシック" charset="0"/>
                <a:cs typeface="+mn-cs"/>
              </a:rPr>
              <a:t>6428</a:t>
            </a:r>
            <a:r>
              <a:rPr lang="en-US" sz="2000" b="1">
                <a:latin typeface="Courier New" charset="0"/>
                <a:ea typeface="ＭＳ Ｐゴシック" charset="0"/>
                <a:cs typeface="+mn-cs"/>
              </a:rPr>
              <a:t>);</a:t>
            </a:r>
          </a:p>
          <a:p>
            <a:pPr marL="173038" indent="-173038">
              <a:buFont typeface="Wingdings" charset="2"/>
              <a:buChar char="§"/>
              <a:defRPr/>
            </a:pPr>
            <a:endParaRPr lang="en-US" sz="4000">
              <a:ea typeface="ＭＳ Ｐゴシック" charset="0"/>
              <a:cs typeface="+mn-cs"/>
            </a:endParaRPr>
          </a:p>
        </p:txBody>
      </p:sp>
      <p:sp>
        <p:nvSpPr>
          <p:cNvPr id="25606" name="Freeform 89"/>
          <p:cNvSpPr>
            <a:spLocks/>
          </p:cNvSpPr>
          <p:nvPr/>
        </p:nvSpPr>
        <p:spPr bwMode="auto">
          <a:xfrm>
            <a:off x="3189288" y="2478088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07" name="Freeform 97"/>
          <p:cNvSpPr>
            <a:spLocks/>
          </p:cNvSpPr>
          <p:nvPr/>
        </p:nvSpPr>
        <p:spPr bwMode="auto">
          <a:xfrm>
            <a:off x="404813" y="2782888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08" name="Rectangle 23"/>
          <p:cNvSpPr>
            <a:spLocks noChangeArrowheads="1"/>
          </p:cNvSpPr>
          <p:nvPr/>
        </p:nvSpPr>
        <p:spPr bwMode="auto">
          <a:xfrm>
            <a:off x="909638" y="2749550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9" name="Rectangle 24"/>
          <p:cNvSpPr>
            <a:spLocks noChangeArrowheads="1"/>
          </p:cNvSpPr>
          <p:nvPr/>
        </p:nvSpPr>
        <p:spPr bwMode="auto">
          <a:xfrm>
            <a:off x="871538" y="2803525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0" name="Line 25"/>
          <p:cNvSpPr>
            <a:spLocks noChangeShapeType="1"/>
          </p:cNvSpPr>
          <p:nvPr/>
        </p:nvSpPr>
        <p:spPr bwMode="auto">
          <a:xfrm>
            <a:off x="881063" y="3563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11" name="Text Box 26"/>
          <p:cNvSpPr txBox="1">
            <a:spLocks noChangeArrowheads="1"/>
          </p:cNvSpPr>
          <p:nvPr/>
        </p:nvSpPr>
        <p:spPr bwMode="auto">
          <a:xfrm>
            <a:off x="838200" y="35464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5612" name="Line 27"/>
          <p:cNvSpPr>
            <a:spLocks noChangeShapeType="1"/>
          </p:cNvSpPr>
          <p:nvPr/>
        </p:nvSpPr>
        <p:spPr bwMode="auto">
          <a:xfrm>
            <a:off x="889000" y="38846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13" name="Line 28"/>
          <p:cNvSpPr>
            <a:spLocks noChangeShapeType="1"/>
          </p:cNvSpPr>
          <p:nvPr/>
        </p:nvSpPr>
        <p:spPr bwMode="auto">
          <a:xfrm>
            <a:off x="874713" y="41941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14" name="Line 29"/>
          <p:cNvSpPr>
            <a:spLocks noChangeShapeType="1"/>
          </p:cNvSpPr>
          <p:nvPr/>
        </p:nvSpPr>
        <p:spPr bwMode="auto">
          <a:xfrm>
            <a:off x="874713" y="44799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15" name="Text Box 26"/>
          <p:cNvSpPr txBox="1">
            <a:spLocks noChangeArrowheads="1"/>
          </p:cNvSpPr>
          <p:nvPr/>
        </p:nvSpPr>
        <p:spPr bwMode="auto">
          <a:xfrm>
            <a:off x="873125" y="27940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5616" name="Text Box 26"/>
          <p:cNvSpPr txBox="1">
            <a:spLocks noChangeArrowheads="1"/>
          </p:cNvSpPr>
          <p:nvPr/>
        </p:nvSpPr>
        <p:spPr bwMode="auto">
          <a:xfrm>
            <a:off x="828675" y="44513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5617" name="Text Box 26"/>
          <p:cNvSpPr txBox="1">
            <a:spLocks noChangeArrowheads="1"/>
          </p:cNvSpPr>
          <p:nvPr/>
        </p:nvSpPr>
        <p:spPr bwMode="auto">
          <a:xfrm>
            <a:off x="847725" y="41656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5618" name="Text Box 26"/>
          <p:cNvSpPr txBox="1">
            <a:spLocks noChangeArrowheads="1"/>
          </p:cNvSpPr>
          <p:nvPr/>
        </p:nvSpPr>
        <p:spPr bwMode="auto">
          <a:xfrm>
            <a:off x="838200" y="38703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1284" name="Oval 110"/>
          <p:cNvSpPr>
            <a:spLocks noChangeArrowheads="1"/>
          </p:cNvSpPr>
          <p:nvPr/>
        </p:nvSpPr>
        <p:spPr bwMode="auto">
          <a:xfrm>
            <a:off x="1208088" y="3079750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grpSp>
        <p:nvGrpSpPr>
          <p:cNvPr id="241775" name="Group 111"/>
          <p:cNvGrpSpPr>
            <a:grpSpLocks/>
          </p:cNvGrpSpPr>
          <p:nvPr/>
        </p:nvGrpSpPr>
        <p:grpSpPr bwMode="auto">
          <a:xfrm>
            <a:off x="1176338" y="3403600"/>
            <a:ext cx="620712" cy="228600"/>
            <a:chOff x="1287" y="2524"/>
            <a:chExt cx="260" cy="100"/>
          </a:xfrm>
        </p:grpSpPr>
        <p:sp>
          <p:nvSpPr>
            <p:cNvPr id="11390" name="Rectangle 112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91" name="Rectangle 113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92" name="Rectangle 114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93" name="Rectangle 115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5621" name="Rectangle 23"/>
          <p:cNvSpPr>
            <a:spLocks noChangeArrowheads="1"/>
          </p:cNvSpPr>
          <p:nvPr/>
        </p:nvSpPr>
        <p:spPr bwMode="auto">
          <a:xfrm>
            <a:off x="3736975" y="2516188"/>
            <a:ext cx="1497013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22" name="Rectangle 24"/>
          <p:cNvSpPr>
            <a:spLocks noChangeArrowheads="1"/>
          </p:cNvSpPr>
          <p:nvPr/>
        </p:nvSpPr>
        <p:spPr bwMode="auto">
          <a:xfrm>
            <a:off x="3702050" y="2570163"/>
            <a:ext cx="147320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23" name="Line 25"/>
          <p:cNvSpPr>
            <a:spLocks noChangeShapeType="1"/>
          </p:cNvSpPr>
          <p:nvPr/>
        </p:nvSpPr>
        <p:spPr bwMode="auto">
          <a:xfrm>
            <a:off x="3708400" y="3340100"/>
            <a:ext cx="14605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24" name="Text Box 26"/>
          <p:cNvSpPr txBox="1">
            <a:spLocks noChangeArrowheads="1"/>
          </p:cNvSpPr>
          <p:nvPr/>
        </p:nvSpPr>
        <p:spPr bwMode="auto">
          <a:xfrm>
            <a:off x="3779838" y="33226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5625" name="Line 27"/>
          <p:cNvSpPr>
            <a:spLocks noChangeShapeType="1"/>
          </p:cNvSpPr>
          <p:nvPr/>
        </p:nvSpPr>
        <p:spPr bwMode="auto">
          <a:xfrm>
            <a:off x="3709988" y="365760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776663" y="25368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5627" name="Text Box 26"/>
          <p:cNvSpPr txBox="1">
            <a:spLocks noChangeArrowheads="1"/>
          </p:cNvSpPr>
          <p:nvPr/>
        </p:nvSpPr>
        <p:spPr bwMode="auto">
          <a:xfrm>
            <a:off x="3773488" y="42275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5628" name="Text Box 26"/>
          <p:cNvSpPr txBox="1">
            <a:spLocks noChangeArrowheads="1"/>
          </p:cNvSpPr>
          <p:nvPr/>
        </p:nvSpPr>
        <p:spPr bwMode="auto">
          <a:xfrm>
            <a:off x="3773488" y="39417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5629" name="Text Box 26"/>
          <p:cNvSpPr txBox="1">
            <a:spLocks noChangeArrowheads="1"/>
          </p:cNvSpPr>
          <p:nvPr/>
        </p:nvSpPr>
        <p:spPr bwMode="auto">
          <a:xfrm>
            <a:off x="3773488" y="36433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25630" name="Line 27"/>
          <p:cNvSpPr>
            <a:spLocks noChangeShapeType="1"/>
          </p:cNvSpPr>
          <p:nvPr/>
        </p:nvSpPr>
        <p:spPr bwMode="auto">
          <a:xfrm>
            <a:off x="3706813" y="396875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31" name="Line 27"/>
          <p:cNvSpPr>
            <a:spLocks noChangeShapeType="1"/>
          </p:cNvSpPr>
          <p:nvPr/>
        </p:nvSpPr>
        <p:spPr bwMode="auto">
          <a:xfrm>
            <a:off x="3703638" y="426720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11297" name="Oval 128"/>
          <p:cNvSpPr>
            <a:spLocks noChangeArrowheads="1"/>
          </p:cNvSpPr>
          <p:nvPr/>
        </p:nvSpPr>
        <p:spPr bwMode="auto">
          <a:xfrm>
            <a:off x="4121150" y="2876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P1</a:t>
            </a:r>
          </a:p>
        </p:txBody>
      </p:sp>
      <p:grpSp>
        <p:nvGrpSpPr>
          <p:cNvPr id="241798" name="Group 134"/>
          <p:cNvGrpSpPr>
            <a:grpSpLocks/>
          </p:cNvGrpSpPr>
          <p:nvPr/>
        </p:nvGrpSpPr>
        <p:grpSpPr bwMode="auto">
          <a:xfrm>
            <a:off x="3992563" y="3192463"/>
            <a:ext cx="887412" cy="228600"/>
            <a:chOff x="1383" y="2620"/>
            <a:chExt cx="260" cy="100"/>
          </a:xfrm>
        </p:grpSpPr>
        <p:sp>
          <p:nvSpPr>
            <p:cNvPr id="11386" name="Rectangle 135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7" name="Rectangle 136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8" name="Rectangle 137"/>
            <p:cNvSpPr>
              <a:spLocks noChangeArrowheads="1"/>
            </p:cNvSpPr>
            <p:nvPr/>
          </p:nvSpPr>
          <p:spPr bwMode="auto">
            <a:xfrm>
              <a:off x="1599" y="2678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9" name="Rectangle 138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5634" name="Rectangle 23"/>
          <p:cNvSpPr>
            <a:spLocks noChangeArrowheads="1"/>
          </p:cNvSpPr>
          <p:nvPr/>
        </p:nvSpPr>
        <p:spPr bwMode="auto">
          <a:xfrm>
            <a:off x="6743700" y="2741613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35" name="Rectangle 24"/>
          <p:cNvSpPr>
            <a:spLocks noChangeArrowheads="1"/>
          </p:cNvSpPr>
          <p:nvPr/>
        </p:nvSpPr>
        <p:spPr bwMode="auto">
          <a:xfrm>
            <a:off x="6705600" y="2795588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36" name="Line 25"/>
          <p:cNvSpPr>
            <a:spLocks noChangeShapeType="1"/>
          </p:cNvSpPr>
          <p:nvPr/>
        </p:nvSpPr>
        <p:spPr bwMode="auto">
          <a:xfrm>
            <a:off x="6715125" y="3556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37" name="Text Box 26"/>
          <p:cNvSpPr txBox="1">
            <a:spLocks noChangeArrowheads="1"/>
          </p:cNvSpPr>
          <p:nvPr/>
        </p:nvSpPr>
        <p:spPr bwMode="auto">
          <a:xfrm>
            <a:off x="6672263" y="35385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25638" name="Line 27"/>
          <p:cNvSpPr>
            <a:spLocks noChangeShapeType="1"/>
          </p:cNvSpPr>
          <p:nvPr/>
        </p:nvSpPr>
        <p:spPr bwMode="auto">
          <a:xfrm>
            <a:off x="6723063" y="38766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39" name="Line 28"/>
          <p:cNvSpPr>
            <a:spLocks noChangeShapeType="1"/>
          </p:cNvSpPr>
          <p:nvPr/>
        </p:nvSpPr>
        <p:spPr bwMode="auto">
          <a:xfrm>
            <a:off x="6708775" y="41862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40" name="Line 29"/>
          <p:cNvSpPr>
            <a:spLocks noChangeShapeType="1"/>
          </p:cNvSpPr>
          <p:nvPr/>
        </p:nvSpPr>
        <p:spPr bwMode="auto">
          <a:xfrm>
            <a:off x="6708775" y="447198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41" name="Text Box 26"/>
          <p:cNvSpPr txBox="1">
            <a:spLocks noChangeArrowheads="1"/>
          </p:cNvSpPr>
          <p:nvPr/>
        </p:nvSpPr>
        <p:spPr bwMode="auto">
          <a:xfrm>
            <a:off x="6707188" y="27860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25642" name="Text Box 26"/>
          <p:cNvSpPr txBox="1">
            <a:spLocks noChangeArrowheads="1"/>
          </p:cNvSpPr>
          <p:nvPr/>
        </p:nvSpPr>
        <p:spPr bwMode="auto">
          <a:xfrm>
            <a:off x="6662738" y="44434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25643" name="Text Box 26"/>
          <p:cNvSpPr txBox="1">
            <a:spLocks noChangeArrowheads="1"/>
          </p:cNvSpPr>
          <p:nvPr/>
        </p:nvSpPr>
        <p:spPr bwMode="auto">
          <a:xfrm>
            <a:off x="6681788" y="41576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25644" name="Text Box 26"/>
          <p:cNvSpPr txBox="1">
            <a:spLocks noChangeArrowheads="1"/>
          </p:cNvSpPr>
          <p:nvPr/>
        </p:nvSpPr>
        <p:spPr bwMode="auto">
          <a:xfrm>
            <a:off x="6672263" y="38623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1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1310" name="Oval 153"/>
          <p:cNvSpPr>
            <a:spLocks noChangeArrowheads="1"/>
          </p:cNvSpPr>
          <p:nvPr/>
        </p:nvSpPr>
        <p:spPr bwMode="auto">
          <a:xfrm>
            <a:off x="7042150" y="30940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P4</a:t>
            </a:r>
          </a:p>
        </p:txBody>
      </p:sp>
      <p:sp>
        <p:nvSpPr>
          <p:cNvPr id="25646" name="Freeform 154"/>
          <p:cNvSpPr>
            <a:spLocks/>
          </p:cNvSpPr>
          <p:nvPr/>
        </p:nvSpPr>
        <p:spPr bwMode="auto">
          <a:xfrm>
            <a:off x="8002588" y="27622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41820" name="Group 156"/>
          <p:cNvGrpSpPr>
            <a:grpSpLocks/>
          </p:cNvGrpSpPr>
          <p:nvPr/>
        </p:nvGrpSpPr>
        <p:grpSpPr bwMode="auto">
          <a:xfrm>
            <a:off x="7035800" y="3425825"/>
            <a:ext cx="620713" cy="204788"/>
            <a:chOff x="1287" y="2524"/>
            <a:chExt cx="260" cy="100"/>
          </a:xfrm>
        </p:grpSpPr>
        <p:sp>
          <p:nvSpPr>
            <p:cNvPr id="11382" name="Rectangle 157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3" name="Rectangle 158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4" name="Rectangle 159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5" name="Rectangle 160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41837" name="Rectangle 173"/>
          <p:cNvSpPr>
            <a:spLocks noChangeArrowheads="1"/>
          </p:cNvSpPr>
          <p:nvPr/>
        </p:nvSpPr>
        <p:spPr bwMode="auto">
          <a:xfrm>
            <a:off x="6162675" y="1752600"/>
            <a:ext cx="2659063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115888" indent="-11588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1800" b="1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DatagramSocket mySocket1 = new DatagramSocket (</a:t>
            </a:r>
            <a:r>
              <a:rPr lang="en-US" sz="1800" b="1">
                <a:solidFill>
                  <a:srgbClr val="CC0000"/>
                </a:solidFill>
                <a:latin typeface="Courier New" charset="0"/>
                <a:ea typeface="ＭＳ Ｐゴシック" charset="0"/>
              </a:rPr>
              <a:t>5775</a:t>
            </a:r>
            <a:r>
              <a:rPr lang="en-US" sz="1800" b="1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);</a:t>
            </a:r>
          </a:p>
          <a:p>
            <a:pPr marL="115888" indent="-11588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sz="1800">
              <a:solidFill>
                <a:srgbClr val="000000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241838" name="Rectangle 174"/>
          <p:cNvSpPr>
            <a:spLocks noChangeArrowheads="1"/>
          </p:cNvSpPr>
          <p:nvPr/>
        </p:nvSpPr>
        <p:spPr bwMode="auto">
          <a:xfrm>
            <a:off x="196850" y="1703388"/>
            <a:ext cx="2613025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115888" indent="-11588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1800" b="1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DatagramSocket mySocket2 = new DatagramSocket</a:t>
            </a:r>
          </a:p>
          <a:p>
            <a:pPr marL="115888" indent="-11588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1800" b="1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 (</a:t>
            </a:r>
            <a:r>
              <a:rPr lang="en-US" sz="1800" b="1">
                <a:solidFill>
                  <a:srgbClr val="CC0000"/>
                </a:solidFill>
                <a:latin typeface="Courier New" charset="0"/>
                <a:ea typeface="ＭＳ Ｐゴシック" charset="0"/>
              </a:rPr>
              <a:t>9157</a:t>
            </a:r>
            <a:r>
              <a:rPr lang="en-US" sz="1800" b="1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);</a:t>
            </a:r>
          </a:p>
          <a:p>
            <a:pPr marL="115888" indent="-11588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sz="2000">
              <a:solidFill>
                <a:srgbClr val="000000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241841" name="Line 177"/>
          <p:cNvSpPr>
            <a:spLocks noChangeShapeType="1"/>
          </p:cNvSpPr>
          <p:nvPr/>
        </p:nvSpPr>
        <p:spPr bwMode="auto">
          <a:xfrm>
            <a:off x="1412875" y="3506788"/>
            <a:ext cx="0" cy="217646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2" name="Line 178"/>
          <p:cNvSpPr>
            <a:spLocks noChangeShapeType="1"/>
          </p:cNvSpPr>
          <p:nvPr/>
        </p:nvSpPr>
        <p:spPr bwMode="auto">
          <a:xfrm>
            <a:off x="4343400" y="3265488"/>
            <a:ext cx="12700" cy="24082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4" name="Line 180"/>
          <p:cNvSpPr>
            <a:spLocks noChangeShapeType="1"/>
          </p:cNvSpPr>
          <p:nvPr/>
        </p:nvSpPr>
        <p:spPr bwMode="auto">
          <a:xfrm>
            <a:off x="1412875" y="5665788"/>
            <a:ext cx="29368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5" name="Line 181"/>
          <p:cNvSpPr>
            <a:spLocks noChangeShapeType="1"/>
          </p:cNvSpPr>
          <p:nvPr/>
        </p:nvSpPr>
        <p:spPr bwMode="auto">
          <a:xfrm>
            <a:off x="4219575" y="3278188"/>
            <a:ext cx="0" cy="22463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6" name="Line 182"/>
          <p:cNvSpPr>
            <a:spLocks noChangeShapeType="1"/>
          </p:cNvSpPr>
          <p:nvPr/>
        </p:nvSpPr>
        <p:spPr bwMode="auto">
          <a:xfrm>
            <a:off x="1520825" y="5507038"/>
            <a:ext cx="274002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7" name="Line 183"/>
          <p:cNvSpPr>
            <a:spLocks noChangeShapeType="1"/>
          </p:cNvSpPr>
          <p:nvPr/>
        </p:nvSpPr>
        <p:spPr bwMode="auto">
          <a:xfrm>
            <a:off x="1514475" y="3494088"/>
            <a:ext cx="12700" cy="20177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8" name="Line 184"/>
          <p:cNvSpPr>
            <a:spLocks noChangeShapeType="1"/>
          </p:cNvSpPr>
          <p:nvPr/>
        </p:nvSpPr>
        <p:spPr bwMode="auto">
          <a:xfrm>
            <a:off x="7423150" y="3544888"/>
            <a:ext cx="0" cy="217646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9" name="Line 185"/>
          <p:cNvSpPr>
            <a:spLocks noChangeShapeType="1"/>
          </p:cNvSpPr>
          <p:nvPr/>
        </p:nvSpPr>
        <p:spPr bwMode="auto">
          <a:xfrm>
            <a:off x="7305675" y="3513138"/>
            <a:ext cx="12700" cy="20177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50" name="Line 186"/>
          <p:cNvSpPr>
            <a:spLocks noChangeShapeType="1"/>
          </p:cNvSpPr>
          <p:nvPr/>
        </p:nvSpPr>
        <p:spPr bwMode="auto">
          <a:xfrm>
            <a:off x="4486275" y="3284538"/>
            <a:ext cx="12700" cy="24082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51" name="Line 187"/>
          <p:cNvSpPr>
            <a:spLocks noChangeShapeType="1"/>
          </p:cNvSpPr>
          <p:nvPr/>
        </p:nvSpPr>
        <p:spPr bwMode="auto">
          <a:xfrm>
            <a:off x="4619625" y="3297238"/>
            <a:ext cx="0" cy="22463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52" name="Line 188"/>
          <p:cNvSpPr>
            <a:spLocks noChangeShapeType="1"/>
          </p:cNvSpPr>
          <p:nvPr/>
        </p:nvSpPr>
        <p:spPr bwMode="auto">
          <a:xfrm>
            <a:off x="4508500" y="5684838"/>
            <a:ext cx="29368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53" name="Line 189"/>
          <p:cNvSpPr>
            <a:spLocks noChangeShapeType="1"/>
          </p:cNvSpPr>
          <p:nvPr/>
        </p:nvSpPr>
        <p:spPr bwMode="auto">
          <a:xfrm>
            <a:off x="4594225" y="5516563"/>
            <a:ext cx="274002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241860" name="Group 196"/>
          <p:cNvGrpSpPr>
            <a:grpSpLocks/>
          </p:cNvGrpSpPr>
          <p:nvPr/>
        </p:nvGrpSpPr>
        <p:grpSpPr bwMode="auto">
          <a:xfrm>
            <a:off x="1130300" y="5765800"/>
            <a:ext cx="1644650" cy="652463"/>
            <a:chOff x="1318" y="3697"/>
            <a:chExt cx="1036" cy="411"/>
          </a:xfrm>
        </p:grpSpPr>
        <p:sp>
          <p:nvSpPr>
            <p:cNvPr id="11379" name="Rectangle 19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0" name="Line 19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1" name="Text Box 195"/>
            <p:cNvSpPr txBox="1">
              <a:spLocks noChangeArrowheads="1"/>
            </p:cNvSpPr>
            <p:nvPr/>
          </p:nvSpPr>
          <p:spPr bwMode="auto">
            <a:xfrm>
              <a:off x="1318" y="3822"/>
              <a:ext cx="99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port: 9157</a:t>
              </a:r>
            </a:p>
            <a:p>
              <a:pPr algn="r"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port: 6428</a:t>
              </a:r>
            </a:p>
          </p:txBody>
        </p:sp>
      </p:grpSp>
      <p:grpSp>
        <p:nvGrpSpPr>
          <p:cNvPr id="241865" name="Group 201"/>
          <p:cNvGrpSpPr>
            <a:grpSpLocks/>
          </p:cNvGrpSpPr>
          <p:nvPr/>
        </p:nvGrpSpPr>
        <p:grpSpPr bwMode="auto">
          <a:xfrm>
            <a:off x="2428875" y="4889500"/>
            <a:ext cx="1692275" cy="652463"/>
            <a:chOff x="2741" y="3750"/>
            <a:chExt cx="1066" cy="411"/>
          </a:xfrm>
        </p:grpSpPr>
        <p:sp>
          <p:nvSpPr>
            <p:cNvPr id="11376" name="Rectangle 19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7" name="Line 19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8" name="Text Box 200"/>
            <p:cNvSpPr txBox="1">
              <a:spLocks noChangeArrowheads="1"/>
            </p:cNvSpPr>
            <p:nvPr/>
          </p:nvSpPr>
          <p:spPr bwMode="auto">
            <a:xfrm>
              <a:off x="2813" y="3875"/>
              <a:ext cx="99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port: 6428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port: 9157</a:t>
              </a:r>
            </a:p>
          </p:txBody>
        </p:sp>
      </p:grpSp>
      <p:grpSp>
        <p:nvGrpSpPr>
          <p:cNvPr id="241866" name="Group 202"/>
          <p:cNvGrpSpPr>
            <a:grpSpLocks/>
          </p:cNvGrpSpPr>
          <p:nvPr/>
        </p:nvGrpSpPr>
        <p:grpSpPr bwMode="auto">
          <a:xfrm>
            <a:off x="5453063" y="4889500"/>
            <a:ext cx="1341437" cy="652463"/>
            <a:chOff x="1509" y="3697"/>
            <a:chExt cx="845" cy="411"/>
          </a:xfrm>
        </p:grpSpPr>
        <p:sp>
          <p:nvSpPr>
            <p:cNvPr id="11373" name="Rectangle 20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4" name="Line 20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5" name="Text Box 205"/>
            <p:cNvSpPr txBox="1">
              <a:spLocks noChangeArrowheads="1"/>
            </p:cNvSpPr>
            <p:nvPr/>
          </p:nvSpPr>
          <p:spPr bwMode="auto">
            <a:xfrm>
              <a:off x="1509" y="3822"/>
              <a:ext cx="80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port: ?</a:t>
              </a:r>
            </a:p>
            <a:p>
              <a:pPr algn="r"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port: ?</a:t>
              </a:r>
            </a:p>
          </p:txBody>
        </p:sp>
      </p:grpSp>
      <p:grpSp>
        <p:nvGrpSpPr>
          <p:cNvPr id="241870" name="Group 206"/>
          <p:cNvGrpSpPr>
            <a:grpSpLocks/>
          </p:cNvGrpSpPr>
          <p:nvPr/>
        </p:nvGrpSpPr>
        <p:grpSpPr bwMode="auto">
          <a:xfrm>
            <a:off x="4694238" y="5743575"/>
            <a:ext cx="1389062" cy="652463"/>
            <a:chOff x="2741" y="3750"/>
            <a:chExt cx="875" cy="411"/>
          </a:xfrm>
        </p:grpSpPr>
        <p:sp>
          <p:nvSpPr>
            <p:cNvPr id="11370" name="Rectangle 207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1" name="Line 208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2" name="Text Box 209"/>
            <p:cNvSpPr txBox="1">
              <a:spLocks noChangeArrowheads="1"/>
            </p:cNvSpPr>
            <p:nvPr/>
          </p:nvSpPr>
          <p:spPr bwMode="auto">
            <a:xfrm>
              <a:off x="2813" y="3875"/>
              <a:ext cx="80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source port: ?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dest port: ?</a:t>
              </a:r>
            </a:p>
          </p:txBody>
        </p:sp>
      </p:grpSp>
      <p:grpSp>
        <p:nvGrpSpPr>
          <p:cNvPr id="25666" name="Group 214"/>
          <p:cNvGrpSpPr>
            <a:grpSpLocks/>
          </p:cNvGrpSpPr>
          <p:nvPr/>
        </p:nvGrpSpPr>
        <p:grpSpPr bwMode="auto">
          <a:xfrm>
            <a:off x="0" y="4381500"/>
            <a:ext cx="711200" cy="669925"/>
            <a:chOff x="-44" y="1473"/>
            <a:chExt cx="981" cy="1105"/>
          </a:xfrm>
        </p:grpSpPr>
        <p:pic>
          <p:nvPicPr>
            <p:cNvPr id="25703" name="Picture 21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704" name="Freeform 21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25667" name="Group 217"/>
          <p:cNvGrpSpPr>
            <a:grpSpLocks/>
          </p:cNvGrpSpPr>
          <p:nvPr/>
        </p:nvGrpSpPr>
        <p:grpSpPr bwMode="auto">
          <a:xfrm flipH="1">
            <a:off x="8269288" y="4505325"/>
            <a:ext cx="711200" cy="669925"/>
            <a:chOff x="-44" y="1473"/>
            <a:chExt cx="981" cy="1105"/>
          </a:xfrm>
        </p:grpSpPr>
        <p:pic>
          <p:nvPicPr>
            <p:cNvPr id="25701" name="Picture 21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702" name="Freeform 21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25668" name="Group 220"/>
          <p:cNvGrpSpPr>
            <a:grpSpLocks/>
          </p:cNvGrpSpPr>
          <p:nvPr/>
        </p:nvGrpSpPr>
        <p:grpSpPr bwMode="auto">
          <a:xfrm>
            <a:off x="3092450" y="3903663"/>
            <a:ext cx="358775" cy="704850"/>
            <a:chOff x="4140" y="429"/>
            <a:chExt cx="1425" cy="2396"/>
          </a:xfrm>
        </p:grpSpPr>
        <p:sp>
          <p:nvSpPr>
            <p:cNvPr id="25669" name="Freeform 22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335" name="Rectangle 222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5671" name="Freeform 22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672" name="Freeform 22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338" name="Rectangle 225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5674" name="Group 22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364" name="AutoShape 22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1365" name="AutoShape 228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1340" name="Rectangle 229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5676" name="Group 23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362" name="AutoShape 231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6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1363" name="AutoShape 232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1342" name="Rectangle 233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43" name="Rectangle 234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5679" name="Group 23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360" name="AutoShape 236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1361" name="AutoShape 237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25680" name="Freeform 23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5681" name="Group 23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358" name="AutoShape 240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1359" name="AutoShape 241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1347" name="Rectangle 242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5683" name="Freeform 24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684" name="Freeform 24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350" name="Oval 245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25686" name="Freeform 24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352" name="AutoShape 247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3" name="AutoShape 248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4" name="Oval 249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5" name="Oval 250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1356" name="Oval 251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7" name="Rectangle 252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4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4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4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4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4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4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4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708" grpId="0" build="p"/>
      <p:bldP spid="24183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3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3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3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3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3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3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3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5.xml><?xml version="1.0" encoding="utf-8"?>
<a:theme xmlns:a="http://schemas.openxmlformats.org/drawingml/2006/main" name="4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6.xml><?xml version="1.0" encoding="utf-8"?>
<a:theme xmlns:a="http://schemas.openxmlformats.org/drawingml/2006/main" name="4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7.xml><?xml version="1.0" encoding="utf-8"?>
<a:theme xmlns:a="http://schemas.openxmlformats.org/drawingml/2006/main" name="4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8.xml><?xml version="1.0" encoding="utf-8"?>
<a:theme xmlns:a="http://schemas.openxmlformats.org/drawingml/2006/main" name="4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5464</TotalTime>
  <Words>2834</Words>
  <Application>Microsoft Office PowerPoint</Application>
  <PresentationFormat>On-screen Show (4:3)</PresentationFormat>
  <Paragraphs>725</Paragraphs>
  <Slides>40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38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89" baseType="lpstr">
      <vt:lpstr>MS PGothic</vt:lpstr>
      <vt:lpstr>MS PGothic</vt:lpstr>
      <vt:lpstr>Arial</vt:lpstr>
      <vt:lpstr>Comic Sans MS</vt:lpstr>
      <vt:lpstr>Courier New</vt:lpstr>
      <vt:lpstr>Gill Sans MT</vt:lpstr>
      <vt:lpstr>Symbol</vt:lpstr>
      <vt:lpstr>Tahoma</vt:lpstr>
      <vt:lpstr>Times New Roman</vt:lpstr>
      <vt:lpstr>Wingdings</vt:lpstr>
      <vt:lpstr>Default Design</vt:lpstr>
      <vt:lpstr>2_Default Design</vt:lpstr>
      <vt:lpstr>4_Default Design</vt:lpstr>
      <vt:lpstr>5_Default Design</vt:lpstr>
      <vt:lpstr>8_Default Design</vt:lpstr>
      <vt:lpstr>9_Default Design</vt:lpstr>
      <vt:lpstr>10_Default Design</vt:lpstr>
      <vt:lpstr>11_Default Design</vt:lpstr>
      <vt:lpstr>12_Default Design</vt:lpstr>
      <vt:lpstr>13_Default Design</vt:lpstr>
      <vt:lpstr>14_Default Design</vt:lpstr>
      <vt:lpstr>16_Default Design</vt:lpstr>
      <vt:lpstr>17_Default Design</vt:lpstr>
      <vt:lpstr>18_Default Design</vt:lpstr>
      <vt:lpstr>19_Default Design</vt:lpstr>
      <vt:lpstr>21_Default Design</vt:lpstr>
      <vt:lpstr>22_Default Design</vt:lpstr>
      <vt:lpstr>23_Default Design</vt:lpstr>
      <vt:lpstr>24_Default Design</vt:lpstr>
      <vt:lpstr>25_Default Design</vt:lpstr>
      <vt:lpstr>26_Default Design</vt:lpstr>
      <vt:lpstr>27_Default Design</vt:lpstr>
      <vt:lpstr>28_Default Design</vt:lpstr>
      <vt:lpstr>29_Default Design</vt:lpstr>
      <vt:lpstr>30_Default Design</vt:lpstr>
      <vt:lpstr>31_Default Design</vt:lpstr>
      <vt:lpstr>32_Default Design</vt:lpstr>
      <vt:lpstr>33_Default Design</vt:lpstr>
      <vt:lpstr>34_Default Design</vt:lpstr>
      <vt:lpstr>35_Default Design</vt:lpstr>
      <vt:lpstr>36_Default Design</vt:lpstr>
      <vt:lpstr>37_Default Design</vt:lpstr>
      <vt:lpstr>38_Default Design</vt:lpstr>
      <vt:lpstr>39_Default Design</vt:lpstr>
      <vt:lpstr>40_Default Design</vt:lpstr>
      <vt:lpstr>41_Default Design</vt:lpstr>
      <vt:lpstr>42_Default Design</vt:lpstr>
      <vt:lpstr>43_Default Design</vt:lpstr>
      <vt:lpstr>Microsoft Word Picture</vt:lpstr>
      <vt:lpstr>UDP</vt:lpstr>
      <vt:lpstr>Goals for Today</vt:lpstr>
      <vt:lpstr>Chapter 3: Transport Layer</vt:lpstr>
      <vt:lpstr>Transport services and protocols</vt:lpstr>
      <vt:lpstr>Transport vs. network layer</vt:lpstr>
      <vt:lpstr>Multiplexing/demultiplexing</vt:lpstr>
      <vt:lpstr>How demultiplexing works</vt:lpstr>
      <vt:lpstr>Connectionless demultiplexing</vt:lpstr>
      <vt:lpstr>Connectionless demux: example</vt:lpstr>
      <vt:lpstr>UDP: User Datagram Protocol [RFC 768]</vt:lpstr>
      <vt:lpstr>UDP: segment header</vt:lpstr>
      <vt:lpstr>UDP checksum</vt:lpstr>
      <vt:lpstr>Internet checksum: example</vt:lpstr>
      <vt:lpstr>Connection-oriented demux</vt:lpstr>
      <vt:lpstr>Connection-oriented demux: example</vt:lpstr>
      <vt:lpstr>Connection-oriented demux: example</vt:lpstr>
      <vt:lpstr>Principles of reliable data transfer</vt:lpstr>
      <vt:lpstr>Principles of reliable data transfer</vt:lpstr>
      <vt:lpstr>Principles of reliable data transfer</vt:lpstr>
      <vt:lpstr>Reliable data transfer: getting started</vt:lpstr>
      <vt:lpstr>Reliable data transfer: getting started</vt:lpstr>
      <vt:lpstr>rdt1.0: reliable transfer over a reliable channel</vt:lpstr>
      <vt:lpstr>rdt2.0: channel with bit errors</vt:lpstr>
      <vt:lpstr>rdt2.0: channel with bit errors</vt:lpstr>
      <vt:lpstr>rdt2.0: FSM specification</vt:lpstr>
      <vt:lpstr>rdt2.0: operation with no errors</vt:lpstr>
      <vt:lpstr>rdt2.0: error scenario</vt:lpstr>
      <vt:lpstr>rdt2.0 has a fatal flaw!</vt:lpstr>
      <vt:lpstr>rdt2.1: sender, handles garbled ACK/NAKs</vt:lpstr>
      <vt:lpstr>rdt2.1: receiver, handles garbled ACK/NAKs</vt:lpstr>
      <vt:lpstr>rdt2.1: discussion</vt:lpstr>
      <vt:lpstr>rdt2.2: a NAK-free protocol</vt:lpstr>
      <vt:lpstr>rdt2.2: sender, receiver fragments</vt:lpstr>
      <vt:lpstr>rdt3.0: channels with errors and loss</vt:lpstr>
      <vt:lpstr>rdt3.0 sender</vt:lpstr>
      <vt:lpstr>rdt3.0 in action</vt:lpstr>
      <vt:lpstr>rdt3.0 in action</vt:lpstr>
      <vt:lpstr>Performance of rdt3.0</vt:lpstr>
      <vt:lpstr>rdt3.0: stop-and-wait operation</vt:lpstr>
      <vt:lpstr>Before You Go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150</cp:revision>
  <dcterms:created xsi:type="dcterms:W3CDTF">2003-09-05T02:55:05Z</dcterms:created>
  <dcterms:modified xsi:type="dcterms:W3CDTF">2017-09-21T02:42:00Z</dcterms:modified>
</cp:coreProperties>
</file>